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sldIdLst>
    <p:sldId id="586" r:id="rId5"/>
    <p:sldId id="314" r:id="rId6"/>
    <p:sldId id="648" r:id="rId7"/>
    <p:sldId id="667" r:id="rId8"/>
    <p:sldId id="668" r:id="rId9"/>
    <p:sldId id="645" r:id="rId10"/>
    <p:sldId id="669" r:id="rId11"/>
    <p:sldId id="670" r:id="rId12"/>
    <p:sldId id="671" r:id="rId13"/>
    <p:sldId id="672" r:id="rId14"/>
    <p:sldId id="673" r:id="rId15"/>
    <p:sldId id="590" r:id="rId16"/>
    <p:sldId id="651" r:id="rId17"/>
    <p:sldId id="591" r:id="rId18"/>
    <p:sldId id="652" r:id="rId19"/>
    <p:sldId id="653" r:id="rId20"/>
    <p:sldId id="657" r:id="rId21"/>
    <p:sldId id="659" r:id="rId22"/>
    <p:sldId id="650" r:id="rId23"/>
    <p:sldId id="636" r:id="rId24"/>
    <p:sldId id="588" r:id="rId25"/>
    <p:sldId id="674"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F530A28-E401-E145-93A6-0F3EBCD823A0}">
          <p14:sldIdLst>
            <p14:sldId id="586"/>
            <p14:sldId id="314"/>
            <p14:sldId id="648"/>
            <p14:sldId id="667"/>
            <p14:sldId id="668"/>
            <p14:sldId id="645"/>
            <p14:sldId id="669"/>
            <p14:sldId id="670"/>
            <p14:sldId id="671"/>
            <p14:sldId id="672"/>
            <p14:sldId id="673"/>
            <p14:sldId id="590"/>
            <p14:sldId id="651"/>
            <p14:sldId id="591"/>
            <p14:sldId id="652"/>
            <p14:sldId id="653"/>
            <p14:sldId id="657"/>
            <p14:sldId id="659"/>
            <p14:sldId id="650"/>
            <p14:sldId id="636"/>
            <p14:sldId id="588"/>
            <p14:sldId id="67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2270"/>
    <a:srgbClr val="FF9300"/>
    <a:srgbClr val="F6CB93"/>
    <a:srgbClr val="60B096"/>
    <a:srgbClr val="652C90"/>
    <a:srgbClr val="FC732A"/>
    <a:srgbClr val="A75D00"/>
    <a:srgbClr val="FFD579"/>
    <a:srgbClr val="FCB328"/>
    <a:srgbClr val="FAC1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18"/>
    <p:restoredTop sz="80180"/>
  </p:normalViewPr>
  <p:slideViewPr>
    <p:cSldViewPr>
      <p:cViewPr varScale="1">
        <p:scale>
          <a:sx n="54" d="100"/>
          <a:sy n="54" d="100"/>
        </p:scale>
        <p:origin x="1356" y="60"/>
      </p:cViewPr>
      <p:guideLst>
        <p:guide orient="horz" pos="2160"/>
        <p:guide pos="2880"/>
      </p:guideLst>
    </p:cSldViewPr>
  </p:slideViewPr>
  <p:notesTextViewPr>
    <p:cViewPr>
      <p:scale>
        <a:sx n="1" d="1"/>
        <a:sy n="1" d="1"/>
      </p:scale>
      <p:origin x="0" y="0"/>
    </p:cViewPr>
  </p:notesTextViewPr>
  <p:sorterViewPr>
    <p:cViewPr varScale="1">
      <p:scale>
        <a:sx n="55" d="100"/>
        <a:sy n="55" d="100"/>
      </p:scale>
      <p:origin x="0" y="4304"/>
    </p:cViewPr>
  </p:sorterViewPr>
  <p:notesViewPr>
    <p:cSldViewPr>
      <p:cViewPr varScale="1">
        <p:scale>
          <a:sx n="87" d="100"/>
          <a:sy n="87" d="100"/>
        </p:scale>
        <p:origin x="390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F47CBB-20B0-7640-BEDD-84FCB20F62AA}" type="doc">
      <dgm:prSet loTypeId="urn:microsoft.com/office/officeart/2005/8/layout/venn1" loCatId="" qsTypeId="urn:microsoft.com/office/officeart/2005/8/quickstyle/simple1" qsCatId="simple" csTypeId="urn:microsoft.com/office/officeart/2005/8/colors/colorful5" csCatId="colorful" phldr="1"/>
      <dgm:spPr/>
    </dgm:pt>
    <dgm:pt modelId="{58BA8F4E-3733-4548-9E50-90F5B52A57A3}">
      <dgm:prSet phldrT="[Text]"/>
      <dgm:spPr/>
      <dgm:t>
        <a:bodyPr/>
        <a:lstStyle/>
        <a:p>
          <a:r>
            <a:rPr lang="en-GB" dirty="0">
              <a:solidFill>
                <a:srgbClr val="7030A0"/>
              </a:solidFill>
            </a:rPr>
            <a:t>Climate change</a:t>
          </a:r>
        </a:p>
      </dgm:t>
    </dgm:pt>
    <dgm:pt modelId="{099A7CBB-24C5-504B-BB68-E47A44EF6CEF}" type="parTrans" cxnId="{2F27535C-8B94-C745-835B-91289854E285}">
      <dgm:prSet/>
      <dgm:spPr/>
      <dgm:t>
        <a:bodyPr/>
        <a:lstStyle/>
        <a:p>
          <a:endParaRPr lang="en-GB"/>
        </a:p>
      </dgm:t>
    </dgm:pt>
    <dgm:pt modelId="{68DB2B50-A37C-F449-935E-946B18281F0E}" type="sibTrans" cxnId="{2F27535C-8B94-C745-835B-91289854E285}">
      <dgm:prSet/>
      <dgm:spPr/>
      <dgm:t>
        <a:bodyPr/>
        <a:lstStyle/>
        <a:p>
          <a:endParaRPr lang="en-GB"/>
        </a:p>
      </dgm:t>
    </dgm:pt>
    <dgm:pt modelId="{612CC605-4D88-5D4D-952F-62C7371FC9A7}">
      <dgm:prSet phldrT="[Text]"/>
      <dgm:spPr/>
      <dgm:t>
        <a:bodyPr/>
        <a:lstStyle/>
        <a:p>
          <a:r>
            <a:rPr lang="en-GB" dirty="0">
              <a:solidFill>
                <a:srgbClr val="7030A0"/>
              </a:solidFill>
            </a:rPr>
            <a:t>Food production</a:t>
          </a:r>
        </a:p>
      </dgm:t>
    </dgm:pt>
    <dgm:pt modelId="{CE1F9F91-AE36-004B-8BB5-AF8F657B9E90}" type="parTrans" cxnId="{43BD033A-29EC-C942-B636-EB201C8818B7}">
      <dgm:prSet/>
      <dgm:spPr/>
      <dgm:t>
        <a:bodyPr/>
        <a:lstStyle/>
        <a:p>
          <a:endParaRPr lang="en-GB"/>
        </a:p>
      </dgm:t>
    </dgm:pt>
    <dgm:pt modelId="{4B4BED74-BFEA-7F4E-86D5-C7BC7836D1D7}" type="sibTrans" cxnId="{43BD033A-29EC-C942-B636-EB201C8818B7}">
      <dgm:prSet/>
      <dgm:spPr/>
      <dgm:t>
        <a:bodyPr/>
        <a:lstStyle/>
        <a:p>
          <a:endParaRPr lang="en-GB"/>
        </a:p>
      </dgm:t>
    </dgm:pt>
    <dgm:pt modelId="{D9CD8A43-FAC0-2E45-BD76-6E62C005CFFA}">
      <dgm:prSet phldrT="[Text]"/>
      <dgm:spPr/>
      <dgm:t>
        <a:bodyPr/>
        <a:lstStyle/>
        <a:p>
          <a:r>
            <a:rPr lang="en-GB" dirty="0">
              <a:solidFill>
                <a:srgbClr val="7030A0"/>
              </a:solidFill>
            </a:rPr>
            <a:t>Food nutritional content</a:t>
          </a:r>
        </a:p>
      </dgm:t>
    </dgm:pt>
    <dgm:pt modelId="{2BEE5011-6F50-5040-B58B-83B396D35AE2}" type="parTrans" cxnId="{2BCF986A-0E40-124D-A066-805B8D4E905A}">
      <dgm:prSet/>
      <dgm:spPr/>
      <dgm:t>
        <a:bodyPr/>
        <a:lstStyle/>
        <a:p>
          <a:endParaRPr lang="en-GB"/>
        </a:p>
      </dgm:t>
    </dgm:pt>
    <dgm:pt modelId="{8441DEB3-B9F8-B840-96DD-31E01A7CF8DD}" type="sibTrans" cxnId="{2BCF986A-0E40-124D-A066-805B8D4E905A}">
      <dgm:prSet/>
      <dgm:spPr/>
      <dgm:t>
        <a:bodyPr/>
        <a:lstStyle/>
        <a:p>
          <a:endParaRPr lang="en-GB"/>
        </a:p>
      </dgm:t>
    </dgm:pt>
    <dgm:pt modelId="{13970818-D071-F048-B83C-166313D89B1C}" type="pres">
      <dgm:prSet presAssocID="{56F47CBB-20B0-7640-BEDD-84FCB20F62AA}" presName="compositeShape" presStyleCnt="0">
        <dgm:presLayoutVars>
          <dgm:chMax val="7"/>
          <dgm:dir/>
          <dgm:resizeHandles val="exact"/>
        </dgm:presLayoutVars>
      </dgm:prSet>
      <dgm:spPr/>
    </dgm:pt>
    <dgm:pt modelId="{18F95ED4-986D-1B41-9FF4-A4E8D8972070}" type="pres">
      <dgm:prSet presAssocID="{58BA8F4E-3733-4548-9E50-90F5B52A57A3}" presName="circ1" presStyleLbl="vennNode1" presStyleIdx="0" presStyleCnt="3"/>
      <dgm:spPr/>
    </dgm:pt>
    <dgm:pt modelId="{D0B55AF3-CB70-6742-A3D8-D90D054A1C14}" type="pres">
      <dgm:prSet presAssocID="{58BA8F4E-3733-4548-9E50-90F5B52A57A3}" presName="circ1Tx" presStyleLbl="revTx" presStyleIdx="0" presStyleCnt="0">
        <dgm:presLayoutVars>
          <dgm:chMax val="0"/>
          <dgm:chPref val="0"/>
          <dgm:bulletEnabled val="1"/>
        </dgm:presLayoutVars>
      </dgm:prSet>
      <dgm:spPr/>
    </dgm:pt>
    <dgm:pt modelId="{2669D392-BDE5-B643-9957-984F5145C6B9}" type="pres">
      <dgm:prSet presAssocID="{612CC605-4D88-5D4D-952F-62C7371FC9A7}" presName="circ2" presStyleLbl="vennNode1" presStyleIdx="1" presStyleCnt="3"/>
      <dgm:spPr/>
    </dgm:pt>
    <dgm:pt modelId="{DB61CCAB-0FF0-1744-9DA2-906D71F52807}" type="pres">
      <dgm:prSet presAssocID="{612CC605-4D88-5D4D-952F-62C7371FC9A7}" presName="circ2Tx" presStyleLbl="revTx" presStyleIdx="0" presStyleCnt="0">
        <dgm:presLayoutVars>
          <dgm:chMax val="0"/>
          <dgm:chPref val="0"/>
          <dgm:bulletEnabled val="1"/>
        </dgm:presLayoutVars>
      </dgm:prSet>
      <dgm:spPr/>
    </dgm:pt>
    <dgm:pt modelId="{C72F30A1-DFF4-F549-B97D-D515C793BEFA}" type="pres">
      <dgm:prSet presAssocID="{D9CD8A43-FAC0-2E45-BD76-6E62C005CFFA}" presName="circ3" presStyleLbl="vennNode1" presStyleIdx="2" presStyleCnt="3"/>
      <dgm:spPr/>
    </dgm:pt>
    <dgm:pt modelId="{68CBB5AE-FE83-5540-9EC6-10C4BCFB14D0}" type="pres">
      <dgm:prSet presAssocID="{D9CD8A43-FAC0-2E45-BD76-6E62C005CFFA}" presName="circ3Tx" presStyleLbl="revTx" presStyleIdx="0" presStyleCnt="0">
        <dgm:presLayoutVars>
          <dgm:chMax val="0"/>
          <dgm:chPref val="0"/>
          <dgm:bulletEnabled val="1"/>
        </dgm:presLayoutVars>
      </dgm:prSet>
      <dgm:spPr/>
    </dgm:pt>
  </dgm:ptLst>
  <dgm:cxnLst>
    <dgm:cxn modelId="{B20B9915-6BB4-5843-8D3D-389BF9609117}" type="presOf" srcId="{58BA8F4E-3733-4548-9E50-90F5B52A57A3}" destId="{18F95ED4-986D-1B41-9FF4-A4E8D8972070}" srcOrd="0" destOrd="0" presId="urn:microsoft.com/office/officeart/2005/8/layout/venn1"/>
    <dgm:cxn modelId="{E15C932E-9741-D744-80FF-6A4ED0CAF9F4}" type="presOf" srcId="{58BA8F4E-3733-4548-9E50-90F5B52A57A3}" destId="{D0B55AF3-CB70-6742-A3D8-D90D054A1C14}" srcOrd="1" destOrd="0" presId="urn:microsoft.com/office/officeart/2005/8/layout/venn1"/>
    <dgm:cxn modelId="{43BD033A-29EC-C942-B636-EB201C8818B7}" srcId="{56F47CBB-20B0-7640-BEDD-84FCB20F62AA}" destId="{612CC605-4D88-5D4D-952F-62C7371FC9A7}" srcOrd="1" destOrd="0" parTransId="{CE1F9F91-AE36-004B-8BB5-AF8F657B9E90}" sibTransId="{4B4BED74-BFEA-7F4E-86D5-C7BC7836D1D7}"/>
    <dgm:cxn modelId="{2F27535C-8B94-C745-835B-91289854E285}" srcId="{56F47CBB-20B0-7640-BEDD-84FCB20F62AA}" destId="{58BA8F4E-3733-4548-9E50-90F5B52A57A3}" srcOrd="0" destOrd="0" parTransId="{099A7CBB-24C5-504B-BB68-E47A44EF6CEF}" sibTransId="{68DB2B50-A37C-F449-935E-946B18281F0E}"/>
    <dgm:cxn modelId="{E998A266-F7FD-584A-8052-7751FF1EEC4D}" type="presOf" srcId="{612CC605-4D88-5D4D-952F-62C7371FC9A7}" destId="{DB61CCAB-0FF0-1744-9DA2-906D71F52807}" srcOrd="1" destOrd="0" presId="urn:microsoft.com/office/officeart/2005/8/layout/venn1"/>
    <dgm:cxn modelId="{2BCF986A-0E40-124D-A066-805B8D4E905A}" srcId="{56F47CBB-20B0-7640-BEDD-84FCB20F62AA}" destId="{D9CD8A43-FAC0-2E45-BD76-6E62C005CFFA}" srcOrd="2" destOrd="0" parTransId="{2BEE5011-6F50-5040-B58B-83B396D35AE2}" sibTransId="{8441DEB3-B9F8-B840-96DD-31E01A7CF8DD}"/>
    <dgm:cxn modelId="{632A5376-3044-EA4C-BBAB-4E84C373DF6D}" type="presOf" srcId="{D9CD8A43-FAC0-2E45-BD76-6E62C005CFFA}" destId="{C72F30A1-DFF4-F549-B97D-D515C793BEFA}" srcOrd="0" destOrd="0" presId="urn:microsoft.com/office/officeart/2005/8/layout/venn1"/>
    <dgm:cxn modelId="{6DDB96A4-69EA-1D46-A12B-BD0CD46630DF}" type="presOf" srcId="{612CC605-4D88-5D4D-952F-62C7371FC9A7}" destId="{2669D392-BDE5-B643-9957-984F5145C6B9}" srcOrd="0" destOrd="0" presId="urn:microsoft.com/office/officeart/2005/8/layout/venn1"/>
    <dgm:cxn modelId="{69D99EDF-6370-CE45-8CFF-ED6BC3EC133A}" type="presOf" srcId="{56F47CBB-20B0-7640-BEDD-84FCB20F62AA}" destId="{13970818-D071-F048-B83C-166313D89B1C}" srcOrd="0" destOrd="0" presId="urn:microsoft.com/office/officeart/2005/8/layout/venn1"/>
    <dgm:cxn modelId="{585620F2-EBB3-2243-A3E1-AE2D0BFF858D}" type="presOf" srcId="{D9CD8A43-FAC0-2E45-BD76-6E62C005CFFA}" destId="{68CBB5AE-FE83-5540-9EC6-10C4BCFB14D0}" srcOrd="1" destOrd="0" presId="urn:microsoft.com/office/officeart/2005/8/layout/venn1"/>
    <dgm:cxn modelId="{E4D2C52D-8CD6-9642-B62A-50F4616FE19A}" type="presParOf" srcId="{13970818-D071-F048-B83C-166313D89B1C}" destId="{18F95ED4-986D-1B41-9FF4-A4E8D8972070}" srcOrd="0" destOrd="0" presId="urn:microsoft.com/office/officeart/2005/8/layout/venn1"/>
    <dgm:cxn modelId="{D6B4F86B-D684-8442-805C-53950DF5ED04}" type="presParOf" srcId="{13970818-D071-F048-B83C-166313D89B1C}" destId="{D0B55AF3-CB70-6742-A3D8-D90D054A1C14}" srcOrd="1" destOrd="0" presId="urn:microsoft.com/office/officeart/2005/8/layout/venn1"/>
    <dgm:cxn modelId="{67DE5D20-ABD7-3541-930E-ED3A1FE0DED1}" type="presParOf" srcId="{13970818-D071-F048-B83C-166313D89B1C}" destId="{2669D392-BDE5-B643-9957-984F5145C6B9}" srcOrd="2" destOrd="0" presId="urn:microsoft.com/office/officeart/2005/8/layout/venn1"/>
    <dgm:cxn modelId="{2C3B1DCE-1DB0-C741-AE42-6BB08AB644F9}" type="presParOf" srcId="{13970818-D071-F048-B83C-166313D89B1C}" destId="{DB61CCAB-0FF0-1744-9DA2-906D71F52807}" srcOrd="3" destOrd="0" presId="urn:microsoft.com/office/officeart/2005/8/layout/venn1"/>
    <dgm:cxn modelId="{B5948610-6BFD-7648-A7E5-07A75FBE77B1}" type="presParOf" srcId="{13970818-D071-F048-B83C-166313D89B1C}" destId="{C72F30A1-DFF4-F549-B97D-D515C793BEFA}" srcOrd="4" destOrd="0" presId="urn:microsoft.com/office/officeart/2005/8/layout/venn1"/>
    <dgm:cxn modelId="{38F38EB8-AF37-D644-90A1-8A9160EDCD57}" type="presParOf" srcId="{13970818-D071-F048-B83C-166313D89B1C}" destId="{68CBB5AE-FE83-5540-9EC6-10C4BCFB14D0}"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1A0E63-9936-2E45-9554-C066E970BC79}" type="doc">
      <dgm:prSet loTypeId="urn:microsoft.com/office/officeart/2005/8/layout/pyramid4" loCatId="" qsTypeId="urn:microsoft.com/office/officeart/2005/8/quickstyle/simple2" qsCatId="simple" csTypeId="urn:microsoft.com/office/officeart/2005/8/colors/colorful4" csCatId="colorful" phldr="1"/>
      <dgm:spPr/>
      <dgm:t>
        <a:bodyPr/>
        <a:lstStyle/>
        <a:p>
          <a:endParaRPr lang="en-GB"/>
        </a:p>
      </dgm:t>
    </dgm:pt>
    <dgm:pt modelId="{B85C015C-A43A-9646-8947-2703B0AFC739}">
      <dgm:prSet phldrT="[Text]"/>
      <dgm:spPr/>
      <dgm:t>
        <a:bodyPr/>
        <a:lstStyle/>
        <a:p>
          <a:r>
            <a:rPr lang="en-GB" dirty="0"/>
            <a:t>Crop production losses</a:t>
          </a:r>
        </a:p>
      </dgm:t>
    </dgm:pt>
    <dgm:pt modelId="{C4EBCAA5-4428-FB41-97BF-24F2F76746B1}" type="parTrans" cxnId="{8F23FA37-8E2D-874F-9D4C-1D06391F3D85}">
      <dgm:prSet/>
      <dgm:spPr/>
      <dgm:t>
        <a:bodyPr/>
        <a:lstStyle/>
        <a:p>
          <a:endParaRPr lang="en-GB"/>
        </a:p>
      </dgm:t>
    </dgm:pt>
    <dgm:pt modelId="{B26004B3-4E90-4D48-81B9-2E0174FEA579}" type="sibTrans" cxnId="{8F23FA37-8E2D-874F-9D4C-1D06391F3D85}">
      <dgm:prSet/>
      <dgm:spPr/>
      <dgm:t>
        <a:bodyPr/>
        <a:lstStyle/>
        <a:p>
          <a:endParaRPr lang="en-GB"/>
        </a:p>
      </dgm:t>
    </dgm:pt>
    <dgm:pt modelId="{CBEDBFCD-20D2-A840-8289-3B698FA3A263}">
      <dgm:prSet phldrT="[Text]"/>
      <dgm:spPr/>
      <dgm:t>
        <a:bodyPr/>
        <a:lstStyle/>
        <a:p>
          <a:r>
            <a:rPr lang="en-GB" dirty="0"/>
            <a:t>Livestock production losses</a:t>
          </a:r>
        </a:p>
      </dgm:t>
    </dgm:pt>
    <dgm:pt modelId="{5EB68EFA-DE94-264A-8228-AA66EC8F7F0D}" type="parTrans" cxnId="{FB307302-5A10-884E-AF89-C29774B6D15F}">
      <dgm:prSet/>
      <dgm:spPr/>
      <dgm:t>
        <a:bodyPr/>
        <a:lstStyle/>
        <a:p>
          <a:endParaRPr lang="en-GB"/>
        </a:p>
      </dgm:t>
    </dgm:pt>
    <dgm:pt modelId="{19484198-F3A4-DC4A-98D8-D69F79B5CEF2}" type="sibTrans" cxnId="{FB307302-5A10-884E-AF89-C29774B6D15F}">
      <dgm:prSet/>
      <dgm:spPr/>
      <dgm:t>
        <a:bodyPr/>
        <a:lstStyle/>
        <a:p>
          <a:endParaRPr lang="en-GB"/>
        </a:p>
      </dgm:t>
    </dgm:pt>
    <dgm:pt modelId="{53118E6D-5434-934D-857A-D9950B868625}">
      <dgm:prSet phldrT="[Text]"/>
      <dgm:spPr/>
      <dgm:t>
        <a:bodyPr/>
        <a:lstStyle/>
        <a:p>
          <a:r>
            <a:rPr lang="en-GB" dirty="0"/>
            <a:t>Acceleration of fruits development</a:t>
          </a:r>
        </a:p>
      </dgm:t>
    </dgm:pt>
    <dgm:pt modelId="{322549E3-0E1D-9D4C-BA05-CF51DD3623BB}" type="parTrans" cxnId="{0729E08B-5E07-414F-ABC6-12421ADBC24F}">
      <dgm:prSet/>
      <dgm:spPr/>
      <dgm:t>
        <a:bodyPr/>
        <a:lstStyle/>
        <a:p>
          <a:endParaRPr lang="en-GB"/>
        </a:p>
      </dgm:t>
    </dgm:pt>
    <dgm:pt modelId="{48856B25-B0EC-0740-AE6D-48202CD1F081}" type="sibTrans" cxnId="{0729E08B-5E07-414F-ABC6-12421ADBC24F}">
      <dgm:prSet/>
      <dgm:spPr/>
      <dgm:t>
        <a:bodyPr/>
        <a:lstStyle/>
        <a:p>
          <a:endParaRPr lang="en-GB"/>
        </a:p>
      </dgm:t>
    </dgm:pt>
    <dgm:pt modelId="{F3EE9017-9CCA-584D-9A99-B09205812377}">
      <dgm:prSet phldrT="[Text]"/>
      <dgm:spPr/>
      <dgm:t>
        <a:bodyPr/>
        <a:lstStyle/>
        <a:p>
          <a:r>
            <a:rPr lang="en-GB" dirty="0"/>
            <a:t>Nutritional quality reduced</a:t>
          </a:r>
        </a:p>
      </dgm:t>
    </dgm:pt>
    <dgm:pt modelId="{66E645EA-480C-674F-B240-9A37C3F76B20}" type="parTrans" cxnId="{E4A4C25A-E81B-CB46-AEFF-29DC6CB6EABB}">
      <dgm:prSet/>
      <dgm:spPr/>
      <dgm:t>
        <a:bodyPr/>
        <a:lstStyle/>
        <a:p>
          <a:endParaRPr lang="en-GB"/>
        </a:p>
      </dgm:t>
    </dgm:pt>
    <dgm:pt modelId="{622DE8A1-27B7-D040-9FF8-BBB8B814AABC}" type="sibTrans" cxnId="{E4A4C25A-E81B-CB46-AEFF-29DC6CB6EABB}">
      <dgm:prSet/>
      <dgm:spPr/>
      <dgm:t>
        <a:bodyPr/>
        <a:lstStyle/>
        <a:p>
          <a:endParaRPr lang="en-GB"/>
        </a:p>
      </dgm:t>
    </dgm:pt>
    <dgm:pt modelId="{6467D588-CF5E-9E41-A787-ADEB15B4FACA}" type="pres">
      <dgm:prSet presAssocID="{A51A0E63-9936-2E45-9554-C066E970BC79}" presName="compositeShape" presStyleCnt="0">
        <dgm:presLayoutVars>
          <dgm:chMax val="9"/>
          <dgm:dir/>
          <dgm:resizeHandles val="exact"/>
        </dgm:presLayoutVars>
      </dgm:prSet>
      <dgm:spPr/>
    </dgm:pt>
    <dgm:pt modelId="{B271F5AC-CB42-6B4B-8927-7E585BB97F7D}" type="pres">
      <dgm:prSet presAssocID="{A51A0E63-9936-2E45-9554-C066E970BC79}" presName="triangle1" presStyleLbl="node1" presStyleIdx="0" presStyleCnt="4" custLinFactNeighborX="-239" custLinFactNeighborY="-12560">
        <dgm:presLayoutVars>
          <dgm:bulletEnabled val="1"/>
        </dgm:presLayoutVars>
      </dgm:prSet>
      <dgm:spPr/>
    </dgm:pt>
    <dgm:pt modelId="{D507CBAB-6D61-DD43-BE0D-45AC9D8446A5}" type="pres">
      <dgm:prSet presAssocID="{A51A0E63-9936-2E45-9554-C066E970BC79}" presName="triangle2" presStyleLbl="node1" presStyleIdx="1" presStyleCnt="4">
        <dgm:presLayoutVars>
          <dgm:bulletEnabled val="1"/>
        </dgm:presLayoutVars>
      </dgm:prSet>
      <dgm:spPr/>
    </dgm:pt>
    <dgm:pt modelId="{1C999735-A814-C840-8DE5-7211A9B7207E}" type="pres">
      <dgm:prSet presAssocID="{A51A0E63-9936-2E45-9554-C066E970BC79}" presName="triangle3" presStyleLbl="node1" presStyleIdx="2" presStyleCnt="4">
        <dgm:presLayoutVars>
          <dgm:bulletEnabled val="1"/>
        </dgm:presLayoutVars>
      </dgm:prSet>
      <dgm:spPr/>
    </dgm:pt>
    <dgm:pt modelId="{9E7AAD46-14EE-7E4E-B84B-72C52239CC2E}" type="pres">
      <dgm:prSet presAssocID="{A51A0E63-9936-2E45-9554-C066E970BC79}" presName="triangle4" presStyleLbl="node1" presStyleIdx="3" presStyleCnt="4">
        <dgm:presLayoutVars>
          <dgm:bulletEnabled val="1"/>
        </dgm:presLayoutVars>
      </dgm:prSet>
      <dgm:spPr/>
    </dgm:pt>
  </dgm:ptLst>
  <dgm:cxnLst>
    <dgm:cxn modelId="{FB307302-5A10-884E-AF89-C29774B6D15F}" srcId="{A51A0E63-9936-2E45-9554-C066E970BC79}" destId="{CBEDBFCD-20D2-A840-8289-3B698FA3A263}" srcOrd="1" destOrd="0" parTransId="{5EB68EFA-DE94-264A-8228-AA66EC8F7F0D}" sibTransId="{19484198-F3A4-DC4A-98D8-D69F79B5CEF2}"/>
    <dgm:cxn modelId="{938B8605-D8AC-1140-8416-F34383E30F09}" type="presOf" srcId="{A51A0E63-9936-2E45-9554-C066E970BC79}" destId="{6467D588-CF5E-9E41-A787-ADEB15B4FACA}" srcOrd="0" destOrd="0" presId="urn:microsoft.com/office/officeart/2005/8/layout/pyramid4"/>
    <dgm:cxn modelId="{683C9611-4F59-CA48-9C93-F68EEB00962E}" type="presOf" srcId="{B85C015C-A43A-9646-8947-2703B0AFC739}" destId="{B271F5AC-CB42-6B4B-8927-7E585BB97F7D}" srcOrd="0" destOrd="0" presId="urn:microsoft.com/office/officeart/2005/8/layout/pyramid4"/>
    <dgm:cxn modelId="{8F23FA37-8E2D-874F-9D4C-1D06391F3D85}" srcId="{A51A0E63-9936-2E45-9554-C066E970BC79}" destId="{B85C015C-A43A-9646-8947-2703B0AFC739}" srcOrd="0" destOrd="0" parTransId="{C4EBCAA5-4428-FB41-97BF-24F2F76746B1}" sibTransId="{B26004B3-4E90-4D48-81B9-2E0174FEA579}"/>
    <dgm:cxn modelId="{E4A4C25A-E81B-CB46-AEFF-29DC6CB6EABB}" srcId="{A51A0E63-9936-2E45-9554-C066E970BC79}" destId="{F3EE9017-9CCA-584D-9A99-B09205812377}" srcOrd="3" destOrd="0" parTransId="{66E645EA-480C-674F-B240-9A37C3F76B20}" sibTransId="{622DE8A1-27B7-D040-9FF8-BBB8B814AABC}"/>
    <dgm:cxn modelId="{0729E08B-5E07-414F-ABC6-12421ADBC24F}" srcId="{A51A0E63-9936-2E45-9554-C066E970BC79}" destId="{53118E6D-5434-934D-857A-D9950B868625}" srcOrd="2" destOrd="0" parTransId="{322549E3-0E1D-9D4C-BA05-CF51DD3623BB}" sibTransId="{48856B25-B0EC-0740-AE6D-48202CD1F081}"/>
    <dgm:cxn modelId="{2946AA96-F93A-134B-B1DE-FA6C148672FF}" type="presOf" srcId="{53118E6D-5434-934D-857A-D9950B868625}" destId="{1C999735-A814-C840-8DE5-7211A9B7207E}" srcOrd="0" destOrd="0" presId="urn:microsoft.com/office/officeart/2005/8/layout/pyramid4"/>
    <dgm:cxn modelId="{90E5189F-D730-5649-9442-DBA3B15B7254}" type="presOf" srcId="{F3EE9017-9CCA-584D-9A99-B09205812377}" destId="{9E7AAD46-14EE-7E4E-B84B-72C52239CC2E}" srcOrd="0" destOrd="0" presId="urn:microsoft.com/office/officeart/2005/8/layout/pyramid4"/>
    <dgm:cxn modelId="{E8C0BCC4-12F2-964A-8752-A7964DF4181A}" type="presOf" srcId="{CBEDBFCD-20D2-A840-8289-3B698FA3A263}" destId="{D507CBAB-6D61-DD43-BE0D-45AC9D8446A5}" srcOrd="0" destOrd="0" presId="urn:microsoft.com/office/officeart/2005/8/layout/pyramid4"/>
    <dgm:cxn modelId="{B3A7A955-1DE0-624E-BDDB-F4D2EC5DE5BD}" type="presParOf" srcId="{6467D588-CF5E-9E41-A787-ADEB15B4FACA}" destId="{B271F5AC-CB42-6B4B-8927-7E585BB97F7D}" srcOrd="0" destOrd="0" presId="urn:microsoft.com/office/officeart/2005/8/layout/pyramid4"/>
    <dgm:cxn modelId="{C986D5E4-C87F-664D-9B89-8D685604F010}" type="presParOf" srcId="{6467D588-CF5E-9E41-A787-ADEB15B4FACA}" destId="{D507CBAB-6D61-DD43-BE0D-45AC9D8446A5}" srcOrd="1" destOrd="0" presId="urn:microsoft.com/office/officeart/2005/8/layout/pyramid4"/>
    <dgm:cxn modelId="{FE6A2674-9558-E549-8FDD-C9F0E32D3FAD}" type="presParOf" srcId="{6467D588-CF5E-9E41-A787-ADEB15B4FACA}" destId="{1C999735-A814-C840-8DE5-7211A9B7207E}" srcOrd="2" destOrd="0" presId="urn:microsoft.com/office/officeart/2005/8/layout/pyramid4"/>
    <dgm:cxn modelId="{E0656D7F-02F4-9D42-8845-62831EF8E5F3}" type="presParOf" srcId="{6467D588-CF5E-9E41-A787-ADEB15B4FACA}" destId="{9E7AAD46-14EE-7E4E-B84B-72C52239CC2E}"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8BCA1D-7A09-C24F-A9ED-7FADC45C0738}" type="doc">
      <dgm:prSet loTypeId="urn:microsoft.com/office/officeart/2005/8/layout/radial1" loCatId="" qsTypeId="urn:microsoft.com/office/officeart/2005/8/quickstyle/simple1" qsCatId="simple" csTypeId="urn:microsoft.com/office/officeart/2005/8/colors/colorful4" csCatId="colorful" phldr="1"/>
      <dgm:spPr/>
      <dgm:t>
        <a:bodyPr/>
        <a:lstStyle/>
        <a:p>
          <a:endParaRPr lang="en-GB"/>
        </a:p>
      </dgm:t>
    </dgm:pt>
    <dgm:pt modelId="{01065E55-CFFA-034C-B354-8EAF7075E71B}">
      <dgm:prSet phldrT="[Text]"/>
      <dgm:spPr/>
      <dgm:t>
        <a:bodyPr/>
        <a:lstStyle/>
        <a:p>
          <a:r>
            <a:rPr lang="en-GB" dirty="0"/>
            <a:t>Impacts on nutrition quality</a:t>
          </a:r>
        </a:p>
      </dgm:t>
    </dgm:pt>
    <dgm:pt modelId="{325FED50-B050-B047-85FE-03011778E219}" type="parTrans" cxnId="{4E04000C-F7BD-2546-9F6A-EFC5665A6FEA}">
      <dgm:prSet/>
      <dgm:spPr/>
      <dgm:t>
        <a:bodyPr/>
        <a:lstStyle/>
        <a:p>
          <a:endParaRPr lang="en-GB"/>
        </a:p>
      </dgm:t>
    </dgm:pt>
    <dgm:pt modelId="{0AF9C6D5-BA99-FA40-9A2D-372540BDD591}" type="sibTrans" cxnId="{4E04000C-F7BD-2546-9F6A-EFC5665A6FEA}">
      <dgm:prSet/>
      <dgm:spPr/>
      <dgm:t>
        <a:bodyPr/>
        <a:lstStyle/>
        <a:p>
          <a:endParaRPr lang="en-GB"/>
        </a:p>
      </dgm:t>
    </dgm:pt>
    <dgm:pt modelId="{0782F888-D0D9-AA44-B5EC-3B51D9B4391F}">
      <dgm:prSet phldrT="[Text]"/>
      <dgm:spPr/>
      <dgm:t>
        <a:bodyPr/>
        <a:lstStyle/>
        <a:p>
          <a:r>
            <a:rPr lang="en-GB" dirty="0"/>
            <a:t>Food waste</a:t>
          </a:r>
        </a:p>
      </dgm:t>
    </dgm:pt>
    <dgm:pt modelId="{431D9195-F4F5-A647-AC09-8A4638923BF1}" type="parTrans" cxnId="{CED8C6B8-957E-0E48-8489-B26DE804D6D7}">
      <dgm:prSet/>
      <dgm:spPr/>
      <dgm:t>
        <a:bodyPr/>
        <a:lstStyle/>
        <a:p>
          <a:endParaRPr lang="en-GB"/>
        </a:p>
      </dgm:t>
    </dgm:pt>
    <dgm:pt modelId="{4676BF47-E9AE-7D46-A139-F245A1254B9B}" type="sibTrans" cxnId="{CED8C6B8-957E-0E48-8489-B26DE804D6D7}">
      <dgm:prSet/>
      <dgm:spPr/>
      <dgm:t>
        <a:bodyPr/>
        <a:lstStyle/>
        <a:p>
          <a:endParaRPr lang="en-GB"/>
        </a:p>
      </dgm:t>
    </dgm:pt>
    <dgm:pt modelId="{2F4FBB2D-E5C6-3941-B6D4-90B3916EA1F8}">
      <dgm:prSet phldrT="[Text]"/>
      <dgm:spPr/>
      <dgm:t>
        <a:bodyPr/>
        <a:lstStyle/>
        <a:p>
          <a:r>
            <a:rPr lang="en-GB" dirty="0"/>
            <a:t>Ripening</a:t>
          </a:r>
        </a:p>
      </dgm:t>
    </dgm:pt>
    <dgm:pt modelId="{B274D766-531D-924B-9262-00EC805D5350}" type="parTrans" cxnId="{56367E48-4182-B34D-892C-07017B735E2A}">
      <dgm:prSet/>
      <dgm:spPr/>
      <dgm:t>
        <a:bodyPr/>
        <a:lstStyle/>
        <a:p>
          <a:endParaRPr lang="en-GB"/>
        </a:p>
      </dgm:t>
    </dgm:pt>
    <dgm:pt modelId="{5D1824BF-77AE-F84A-98C7-4920F3D08D4C}" type="sibTrans" cxnId="{56367E48-4182-B34D-892C-07017B735E2A}">
      <dgm:prSet/>
      <dgm:spPr/>
      <dgm:t>
        <a:bodyPr/>
        <a:lstStyle/>
        <a:p>
          <a:endParaRPr lang="en-GB"/>
        </a:p>
      </dgm:t>
    </dgm:pt>
    <dgm:pt modelId="{3C0403A9-C293-594F-A732-904F1312D7FB}">
      <dgm:prSet phldrT="[Text]"/>
      <dgm:spPr/>
      <dgm:t>
        <a:bodyPr/>
        <a:lstStyle/>
        <a:p>
          <a:r>
            <a:rPr lang="en-GB" dirty="0"/>
            <a:t>Ca</a:t>
          </a:r>
        </a:p>
        <a:p>
          <a:r>
            <a:rPr lang="en-GB" dirty="0"/>
            <a:t>Mg</a:t>
          </a:r>
        </a:p>
      </dgm:t>
    </dgm:pt>
    <dgm:pt modelId="{33126F05-E1DF-7848-8454-C1A1038DB256}" type="parTrans" cxnId="{616CA9F5-C6B9-5640-B2AB-6E347302C206}">
      <dgm:prSet/>
      <dgm:spPr/>
      <dgm:t>
        <a:bodyPr/>
        <a:lstStyle/>
        <a:p>
          <a:endParaRPr lang="en-GB"/>
        </a:p>
      </dgm:t>
    </dgm:pt>
    <dgm:pt modelId="{0483D119-2387-4A4A-BE7E-7AEADCBBB41D}" type="sibTrans" cxnId="{616CA9F5-C6B9-5640-B2AB-6E347302C206}">
      <dgm:prSet/>
      <dgm:spPr/>
      <dgm:t>
        <a:bodyPr/>
        <a:lstStyle/>
        <a:p>
          <a:endParaRPr lang="en-GB"/>
        </a:p>
      </dgm:t>
    </dgm:pt>
    <dgm:pt modelId="{F3513A7A-322E-A341-AD4C-1D0DFDF88C4F}">
      <dgm:prSet phldrT="[Text]"/>
      <dgm:spPr/>
      <dgm:t>
        <a:bodyPr/>
        <a:lstStyle/>
        <a:p>
          <a:r>
            <a:rPr lang="en-GB" dirty="0"/>
            <a:t>Iron </a:t>
          </a:r>
        </a:p>
        <a:p>
          <a:r>
            <a:rPr lang="en-GB" dirty="0"/>
            <a:t>Zinc</a:t>
          </a:r>
        </a:p>
      </dgm:t>
    </dgm:pt>
    <dgm:pt modelId="{05986557-319B-374D-9264-EB96A0BA15F0}" type="parTrans" cxnId="{8D1CD93C-EFAD-334A-8CFF-FB49FF1624DE}">
      <dgm:prSet/>
      <dgm:spPr/>
      <dgm:t>
        <a:bodyPr/>
        <a:lstStyle/>
        <a:p>
          <a:endParaRPr lang="en-GB"/>
        </a:p>
      </dgm:t>
    </dgm:pt>
    <dgm:pt modelId="{48BF37AF-DFF9-624B-BEDC-A7E4261F962C}" type="sibTrans" cxnId="{8D1CD93C-EFAD-334A-8CFF-FB49FF1624DE}">
      <dgm:prSet/>
      <dgm:spPr/>
      <dgm:t>
        <a:bodyPr/>
        <a:lstStyle/>
        <a:p>
          <a:endParaRPr lang="en-GB"/>
        </a:p>
      </dgm:t>
    </dgm:pt>
    <dgm:pt modelId="{40D29878-C92D-CB40-8E3F-F474544010A0}" type="pres">
      <dgm:prSet presAssocID="{418BCA1D-7A09-C24F-A9ED-7FADC45C0738}" presName="cycle" presStyleCnt="0">
        <dgm:presLayoutVars>
          <dgm:chMax val="1"/>
          <dgm:dir/>
          <dgm:animLvl val="ctr"/>
          <dgm:resizeHandles val="exact"/>
        </dgm:presLayoutVars>
      </dgm:prSet>
      <dgm:spPr/>
    </dgm:pt>
    <dgm:pt modelId="{0D5718B1-CE63-3A4B-9E20-9918759B0BF4}" type="pres">
      <dgm:prSet presAssocID="{01065E55-CFFA-034C-B354-8EAF7075E71B}" presName="centerShape" presStyleLbl="node0" presStyleIdx="0" presStyleCnt="1"/>
      <dgm:spPr/>
    </dgm:pt>
    <dgm:pt modelId="{D391D032-1B87-D64F-A939-6E76BDB8BEC5}" type="pres">
      <dgm:prSet presAssocID="{431D9195-F4F5-A647-AC09-8A4638923BF1}" presName="Name9" presStyleLbl="parChTrans1D2" presStyleIdx="0" presStyleCnt="4"/>
      <dgm:spPr/>
    </dgm:pt>
    <dgm:pt modelId="{BB9B163F-C2B7-8842-8B84-6F3D31DDA89C}" type="pres">
      <dgm:prSet presAssocID="{431D9195-F4F5-A647-AC09-8A4638923BF1}" presName="connTx" presStyleLbl="parChTrans1D2" presStyleIdx="0" presStyleCnt="4"/>
      <dgm:spPr/>
    </dgm:pt>
    <dgm:pt modelId="{F0D8FE14-37AD-5640-9D0D-9E088BBDA8BA}" type="pres">
      <dgm:prSet presAssocID="{0782F888-D0D9-AA44-B5EC-3B51D9B4391F}" presName="node" presStyleLbl="node1" presStyleIdx="0" presStyleCnt="4">
        <dgm:presLayoutVars>
          <dgm:bulletEnabled val="1"/>
        </dgm:presLayoutVars>
      </dgm:prSet>
      <dgm:spPr/>
    </dgm:pt>
    <dgm:pt modelId="{E447BD08-EC4A-9C40-A12F-00A3D417E38B}" type="pres">
      <dgm:prSet presAssocID="{B274D766-531D-924B-9262-00EC805D5350}" presName="Name9" presStyleLbl="parChTrans1D2" presStyleIdx="1" presStyleCnt="4"/>
      <dgm:spPr/>
    </dgm:pt>
    <dgm:pt modelId="{D0075ED6-0149-784E-A9C8-C472F27C5B56}" type="pres">
      <dgm:prSet presAssocID="{B274D766-531D-924B-9262-00EC805D5350}" presName="connTx" presStyleLbl="parChTrans1D2" presStyleIdx="1" presStyleCnt="4"/>
      <dgm:spPr/>
    </dgm:pt>
    <dgm:pt modelId="{0289B8A1-563C-DA4F-AC3C-B65ACA919BBD}" type="pres">
      <dgm:prSet presAssocID="{2F4FBB2D-E5C6-3941-B6D4-90B3916EA1F8}" presName="node" presStyleLbl="node1" presStyleIdx="1" presStyleCnt="4">
        <dgm:presLayoutVars>
          <dgm:bulletEnabled val="1"/>
        </dgm:presLayoutVars>
      </dgm:prSet>
      <dgm:spPr/>
    </dgm:pt>
    <dgm:pt modelId="{9C4938A0-515A-904F-A66B-A3F4BF127659}" type="pres">
      <dgm:prSet presAssocID="{33126F05-E1DF-7848-8454-C1A1038DB256}" presName="Name9" presStyleLbl="parChTrans1D2" presStyleIdx="2" presStyleCnt="4"/>
      <dgm:spPr/>
    </dgm:pt>
    <dgm:pt modelId="{1AE7942D-F3E0-AD4A-9457-4739CCCB7ED6}" type="pres">
      <dgm:prSet presAssocID="{33126F05-E1DF-7848-8454-C1A1038DB256}" presName="connTx" presStyleLbl="parChTrans1D2" presStyleIdx="2" presStyleCnt="4"/>
      <dgm:spPr/>
    </dgm:pt>
    <dgm:pt modelId="{021137BA-CC94-6E4F-8624-2F345CD10703}" type="pres">
      <dgm:prSet presAssocID="{3C0403A9-C293-594F-A732-904F1312D7FB}" presName="node" presStyleLbl="node1" presStyleIdx="2" presStyleCnt="4">
        <dgm:presLayoutVars>
          <dgm:bulletEnabled val="1"/>
        </dgm:presLayoutVars>
      </dgm:prSet>
      <dgm:spPr/>
    </dgm:pt>
    <dgm:pt modelId="{127DDDFF-089A-3E45-B3DC-A15D08B679E1}" type="pres">
      <dgm:prSet presAssocID="{05986557-319B-374D-9264-EB96A0BA15F0}" presName="Name9" presStyleLbl="parChTrans1D2" presStyleIdx="3" presStyleCnt="4"/>
      <dgm:spPr/>
    </dgm:pt>
    <dgm:pt modelId="{0AD821FC-D98A-C64D-98EC-0789026F8DA3}" type="pres">
      <dgm:prSet presAssocID="{05986557-319B-374D-9264-EB96A0BA15F0}" presName="connTx" presStyleLbl="parChTrans1D2" presStyleIdx="3" presStyleCnt="4"/>
      <dgm:spPr/>
    </dgm:pt>
    <dgm:pt modelId="{E2E3E7CE-F4E6-5841-A342-E95E172C3E0B}" type="pres">
      <dgm:prSet presAssocID="{F3513A7A-322E-A341-AD4C-1D0DFDF88C4F}" presName="node" presStyleLbl="node1" presStyleIdx="3" presStyleCnt="4">
        <dgm:presLayoutVars>
          <dgm:bulletEnabled val="1"/>
        </dgm:presLayoutVars>
      </dgm:prSet>
      <dgm:spPr/>
    </dgm:pt>
  </dgm:ptLst>
  <dgm:cxnLst>
    <dgm:cxn modelId="{4E04000C-F7BD-2546-9F6A-EFC5665A6FEA}" srcId="{418BCA1D-7A09-C24F-A9ED-7FADC45C0738}" destId="{01065E55-CFFA-034C-B354-8EAF7075E71B}" srcOrd="0" destOrd="0" parTransId="{325FED50-B050-B047-85FE-03011778E219}" sibTransId="{0AF9C6D5-BA99-FA40-9A2D-372540BDD591}"/>
    <dgm:cxn modelId="{5499491E-E369-1845-A26B-DD7218EF5C5E}" type="presOf" srcId="{B274D766-531D-924B-9262-00EC805D5350}" destId="{D0075ED6-0149-784E-A9C8-C472F27C5B56}" srcOrd="1" destOrd="0" presId="urn:microsoft.com/office/officeart/2005/8/layout/radial1"/>
    <dgm:cxn modelId="{3FDEFF1E-1EB2-AD4C-A605-19E72D246EC2}" type="presOf" srcId="{0782F888-D0D9-AA44-B5EC-3B51D9B4391F}" destId="{F0D8FE14-37AD-5640-9D0D-9E088BBDA8BA}" srcOrd="0" destOrd="0" presId="urn:microsoft.com/office/officeart/2005/8/layout/radial1"/>
    <dgm:cxn modelId="{8D1CD93C-EFAD-334A-8CFF-FB49FF1624DE}" srcId="{01065E55-CFFA-034C-B354-8EAF7075E71B}" destId="{F3513A7A-322E-A341-AD4C-1D0DFDF88C4F}" srcOrd="3" destOrd="0" parTransId="{05986557-319B-374D-9264-EB96A0BA15F0}" sibTransId="{48BF37AF-DFF9-624B-BEDC-A7E4261F962C}"/>
    <dgm:cxn modelId="{7D1CA740-3879-354F-B720-880A3590F0B2}" type="presOf" srcId="{431D9195-F4F5-A647-AC09-8A4638923BF1}" destId="{D391D032-1B87-D64F-A939-6E76BDB8BEC5}" srcOrd="0" destOrd="0" presId="urn:microsoft.com/office/officeart/2005/8/layout/radial1"/>
    <dgm:cxn modelId="{89CEF665-3880-B14B-8F2D-1E3BE0DF183F}" type="presOf" srcId="{F3513A7A-322E-A341-AD4C-1D0DFDF88C4F}" destId="{E2E3E7CE-F4E6-5841-A342-E95E172C3E0B}" srcOrd="0" destOrd="0" presId="urn:microsoft.com/office/officeart/2005/8/layout/radial1"/>
    <dgm:cxn modelId="{56367E48-4182-B34D-892C-07017B735E2A}" srcId="{01065E55-CFFA-034C-B354-8EAF7075E71B}" destId="{2F4FBB2D-E5C6-3941-B6D4-90B3916EA1F8}" srcOrd="1" destOrd="0" parTransId="{B274D766-531D-924B-9262-00EC805D5350}" sibTransId="{5D1824BF-77AE-F84A-98C7-4920F3D08D4C}"/>
    <dgm:cxn modelId="{89BD8168-B503-6F4B-9054-69192D9DAC75}" type="presOf" srcId="{01065E55-CFFA-034C-B354-8EAF7075E71B}" destId="{0D5718B1-CE63-3A4B-9E20-9918759B0BF4}" srcOrd="0" destOrd="0" presId="urn:microsoft.com/office/officeart/2005/8/layout/radial1"/>
    <dgm:cxn modelId="{EA5E6772-1248-8E4A-91F3-3E2383B9D404}" type="presOf" srcId="{2F4FBB2D-E5C6-3941-B6D4-90B3916EA1F8}" destId="{0289B8A1-563C-DA4F-AC3C-B65ACA919BBD}" srcOrd="0" destOrd="0" presId="urn:microsoft.com/office/officeart/2005/8/layout/radial1"/>
    <dgm:cxn modelId="{431E417A-EC14-D240-97ED-700781C12B47}" type="presOf" srcId="{431D9195-F4F5-A647-AC09-8A4638923BF1}" destId="{BB9B163F-C2B7-8842-8B84-6F3D31DDA89C}" srcOrd="1" destOrd="0" presId="urn:microsoft.com/office/officeart/2005/8/layout/radial1"/>
    <dgm:cxn modelId="{139D6F9C-CDD1-584E-991E-6B29AEFED9E9}" type="presOf" srcId="{418BCA1D-7A09-C24F-A9ED-7FADC45C0738}" destId="{40D29878-C92D-CB40-8E3F-F474544010A0}" srcOrd="0" destOrd="0" presId="urn:microsoft.com/office/officeart/2005/8/layout/radial1"/>
    <dgm:cxn modelId="{DEA80AAC-3E8E-304F-815F-C24D03FBC11B}" type="presOf" srcId="{05986557-319B-374D-9264-EB96A0BA15F0}" destId="{127DDDFF-089A-3E45-B3DC-A15D08B679E1}" srcOrd="0" destOrd="0" presId="urn:microsoft.com/office/officeart/2005/8/layout/radial1"/>
    <dgm:cxn modelId="{CED8C6B8-957E-0E48-8489-B26DE804D6D7}" srcId="{01065E55-CFFA-034C-B354-8EAF7075E71B}" destId="{0782F888-D0D9-AA44-B5EC-3B51D9B4391F}" srcOrd="0" destOrd="0" parTransId="{431D9195-F4F5-A647-AC09-8A4638923BF1}" sibTransId="{4676BF47-E9AE-7D46-A139-F245A1254B9B}"/>
    <dgm:cxn modelId="{E24642BA-B81C-6A4F-8AC8-AF2CFFFA2662}" type="presOf" srcId="{33126F05-E1DF-7848-8454-C1A1038DB256}" destId="{9C4938A0-515A-904F-A66B-A3F4BF127659}" srcOrd="0" destOrd="0" presId="urn:microsoft.com/office/officeart/2005/8/layout/radial1"/>
    <dgm:cxn modelId="{028121CD-4229-6F4A-A1AC-D060B3780E73}" type="presOf" srcId="{B274D766-531D-924B-9262-00EC805D5350}" destId="{E447BD08-EC4A-9C40-A12F-00A3D417E38B}" srcOrd="0" destOrd="0" presId="urn:microsoft.com/office/officeart/2005/8/layout/radial1"/>
    <dgm:cxn modelId="{D6E80AD1-B7D2-F24D-941D-7889B21A7D23}" type="presOf" srcId="{33126F05-E1DF-7848-8454-C1A1038DB256}" destId="{1AE7942D-F3E0-AD4A-9457-4739CCCB7ED6}" srcOrd="1" destOrd="0" presId="urn:microsoft.com/office/officeart/2005/8/layout/radial1"/>
    <dgm:cxn modelId="{616CA9F5-C6B9-5640-B2AB-6E347302C206}" srcId="{01065E55-CFFA-034C-B354-8EAF7075E71B}" destId="{3C0403A9-C293-594F-A732-904F1312D7FB}" srcOrd="2" destOrd="0" parTransId="{33126F05-E1DF-7848-8454-C1A1038DB256}" sibTransId="{0483D119-2387-4A4A-BE7E-7AEADCBBB41D}"/>
    <dgm:cxn modelId="{20B474F8-7519-8447-AC79-019C4B73133A}" type="presOf" srcId="{05986557-319B-374D-9264-EB96A0BA15F0}" destId="{0AD821FC-D98A-C64D-98EC-0789026F8DA3}" srcOrd="1" destOrd="0" presId="urn:microsoft.com/office/officeart/2005/8/layout/radial1"/>
    <dgm:cxn modelId="{D99EC6FB-7AD9-4C45-A95B-715FBC2E2402}" type="presOf" srcId="{3C0403A9-C293-594F-A732-904F1312D7FB}" destId="{021137BA-CC94-6E4F-8624-2F345CD10703}" srcOrd="0" destOrd="0" presId="urn:microsoft.com/office/officeart/2005/8/layout/radial1"/>
    <dgm:cxn modelId="{6E59B055-E2AC-CB42-B339-A5DD47C9E5AD}" type="presParOf" srcId="{40D29878-C92D-CB40-8E3F-F474544010A0}" destId="{0D5718B1-CE63-3A4B-9E20-9918759B0BF4}" srcOrd="0" destOrd="0" presId="urn:microsoft.com/office/officeart/2005/8/layout/radial1"/>
    <dgm:cxn modelId="{A3C59C99-9677-4943-9018-DCE0928214DC}" type="presParOf" srcId="{40D29878-C92D-CB40-8E3F-F474544010A0}" destId="{D391D032-1B87-D64F-A939-6E76BDB8BEC5}" srcOrd="1" destOrd="0" presId="urn:microsoft.com/office/officeart/2005/8/layout/radial1"/>
    <dgm:cxn modelId="{3CA02DA4-26E0-5A4F-B9A5-1011F1DC7E77}" type="presParOf" srcId="{D391D032-1B87-D64F-A939-6E76BDB8BEC5}" destId="{BB9B163F-C2B7-8842-8B84-6F3D31DDA89C}" srcOrd="0" destOrd="0" presId="urn:microsoft.com/office/officeart/2005/8/layout/radial1"/>
    <dgm:cxn modelId="{90193976-CED8-7B4D-AAC9-77C796C7D86F}" type="presParOf" srcId="{40D29878-C92D-CB40-8E3F-F474544010A0}" destId="{F0D8FE14-37AD-5640-9D0D-9E088BBDA8BA}" srcOrd="2" destOrd="0" presId="urn:microsoft.com/office/officeart/2005/8/layout/radial1"/>
    <dgm:cxn modelId="{B8FD8E98-533C-4545-AE64-BEE68185B83A}" type="presParOf" srcId="{40D29878-C92D-CB40-8E3F-F474544010A0}" destId="{E447BD08-EC4A-9C40-A12F-00A3D417E38B}" srcOrd="3" destOrd="0" presId="urn:microsoft.com/office/officeart/2005/8/layout/radial1"/>
    <dgm:cxn modelId="{B9C6DE26-A18D-C640-9EFA-43334A204411}" type="presParOf" srcId="{E447BD08-EC4A-9C40-A12F-00A3D417E38B}" destId="{D0075ED6-0149-784E-A9C8-C472F27C5B56}" srcOrd="0" destOrd="0" presId="urn:microsoft.com/office/officeart/2005/8/layout/radial1"/>
    <dgm:cxn modelId="{4F805B57-552A-F445-BF5A-340C76156BE8}" type="presParOf" srcId="{40D29878-C92D-CB40-8E3F-F474544010A0}" destId="{0289B8A1-563C-DA4F-AC3C-B65ACA919BBD}" srcOrd="4" destOrd="0" presId="urn:microsoft.com/office/officeart/2005/8/layout/radial1"/>
    <dgm:cxn modelId="{4370894F-8A50-8745-A03E-A06B3719C208}" type="presParOf" srcId="{40D29878-C92D-CB40-8E3F-F474544010A0}" destId="{9C4938A0-515A-904F-A66B-A3F4BF127659}" srcOrd="5" destOrd="0" presId="urn:microsoft.com/office/officeart/2005/8/layout/radial1"/>
    <dgm:cxn modelId="{784C1978-C876-AD47-B0E5-7BF8FB34FFE9}" type="presParOf" srcId="{9C4938A0-515A-904F-A66B-A3F4BF127659}" destId="{1AE7942D-F3E0-AD4A-9457-4739CCCB7ED6}" srcOrd="0" destOrd="0" presId="urn:microsoft.com/office/officeart/2005/8/layout/radial1"/>
    <dgm:cxn modelId="{AB291D00-56F5-EF43-BE2C-7312200A1D1B}" type="presParOf" srcId="{40D29878-C92D-CB40-8E3F-F474544010A0}" destId="{021137BA-CC94-6E4F-8624-2F345CD10703}" srcOrd="6" destOrd="0" presId="urn:microsoft.com/office/officeart/2005/8/layout/radial1"/>
    <dgm:cxn modelId="{5B3B2285-DB38-354F-A35C-6B8BF29E2CE2}" type="presParOf" srcId="{40D29878-C92D-CB40-8E3F-F474544010A0}" destId="{127DDDFF-089A-3E45-B3DC-A15D08B679E1}" srcOrd="7" destOrd="0" presId="urn:microsoft.com/office/officeart/2005/8/layout/radial1"/>
    <dgm:cxn modelId="{DB651671-F14C-9847-8850-7F44351A87A0}" type="presParOf" srcId="{127DDDFF-089A-3E45-B3DC-A15D08B679E1}" destId="{0AD821FC-D98A-C64D-98EC-0789026F8DA3}" srcOrd="0" destOrd="0" presId="urn:microsoft.com/office/officeart/2005/8/layout/radial1"/>
    <dgm:cxn modelId="{39A7F31B-E6FB-9A45-B8BF-36974F416A66}" type="presParOf" srcId="{40D29878-C92D-CB40-8E3F-F474544010A0}" destId="{E2E3E7CE-F4E6-5841-A342-E95E172C3E0B}"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729978-F9B5-714C-A6A7-79AF255F3A0E}" type="doc">
      <dgm:prSet loTypeId="urn:microsoft.com/office/officeart/2005/8/layout/hProcess9" loCatId="" qsTypeId="urn:microsoft.com/office/officeart/2005/8/quickstyle/3d2" qsCatId="3D" csTypeId="urn:microsoft.com/office/officeart/2005/8/colors/colorful4" csCatId="colorful" phldr="1"/>
      <dgm:spPr/>
      <dgm:t>
        <a:bodyPr/>
        <a:lstStyle/>
        <a:p>
          <a:endParaRPr lang="en-GB"/>
        </a:p>
      </dgm:t>
    </dgm:pt>
    <dgm:pt modelId="{FA2C574F-DB44-0546-A573-6B9512D16E79}">
      <dgm:prSet phldrT="[Text]"/>
      <dgm:spPr/>
      <dgm:t>
        <a:bodyPr/>
        <a:lstStyle/>
        <a:p>
          <a:r>
            <a:rPr lang="en-GB" dirty="0"/>
            <a:t>Food</a:t>
          </a:r>
        </a:p>
      </dgm:t>
    </dgm:pt>
    <dgm:pt modelId="{7770E1D2-DA6B-A443-96B3-EEDCBC640B2B}" type="parTrans" cxnId="{BF577DEB-2CB0-B443-A01D-F16F0E5C8D1A}">
      <dgm:prSet/>
      <dgm:spPr/>
      <dgm:t>
        <a:bodyPr/>
        <a:lstStyle/>
        <a:p>
          <a:endParaRPr lang="en-GB"/>
        </a:p>
      </dgm:t>
    </dgm:pt>
    <dgm:pt modelId="{137E8D16-C84C-324F-8F11-740C8B8ADCBE}" type="sibTrans" cxnId="{BF577DEB-2CB0-B443-A01D-F16F0E5C8D1A}">
      <dgm:prSet/>
      <dgm:spPr/>
      <dgm:t>
        <a:bodyPr/>
        <a:lstStyle/>
        <a:p>
          <a:endParaRPr lang="en-GB"/>
        </a:p>
      </dgm:t>
    </dgm:pt>
    <dgm:pt modelId="{CA4B1271-3B34-434B-B2D0-9CA8BAE7BDE3}">
      <dgm:prSet phldrT="[Text]"/>
      <dgm:spPr/>
      <dgm:t>
        <a:bodyPr/>
        <a:lstStyle/>
        <a:p>
          <a:r>
            <a:rPr lang="en-GB" dirty="0"/>
            <a:t>Urban design</a:t>
          </a:r>
        </a:p>
      </dgm:t>
    </dgm:pt>
    <dgm:pt modelId="{50452B7A-5B6B-774E-A0EF-E922C9D6C46A}" type="parTrans" cxnId="{38773A02-7CD8-694F-90A4-368C87C937CF}">
      <dgm:prSet/>
      <dgm:spPr/>
      <dgm:t>
        <a:bodyPr/>
        <a:lstStyle/>
        <a:p>
          <a:endParaRPr lang="en-GB"/>
        </a:p>
      </dgm:t>
    </dgm:pt>
    <dgm:pt modelId="{D51A137A-5598-4F4F-91D3-2022AE83AE30}" type="sibTrans" cxnId="{38773A02-7CD8-694F-90A4-368C87C937CF}">
      <dgm:prSet/>
      <dgm:spPr/>
      <dgm:t>
        <a:bodyPr/>
        <a:lstStyle/>
        <a:p>
          <a:endParaRPr lang="en-GB"/>
        </a:p>
      </dgm:t>
    </dgm:pt>
    <dgm:pt modelId="{F45D9304-1518-234B-BFF7-072A212EF51F}">
      <dgm:prSet phldrT="[Text]"/>
      <dgm:spPr/>
      <dgm:t>
        <a:bodyPr/>
        <a:lstStyle/>
        <a:p>
          <a:r>
            <a:rPr lang="en-GB" dirty="0"/>
            <a:t>Transport</a:t>
          </a:r>
        </a:p>
      </dgm:t>
    </dgm:pt>
    <dgm:pt modelId="{043C51AB-725D-9245-A0DC-E325B5A03E0B}" type="parTrans" cxnId="{8EC13A1A-E174-034E-86F8-55D5D7F985F9}">
      <dgm:prSet/>
      <dgm:spPr/>
      <dgm:t>
        <a:bodyPr/>
        <a:lstStyle/>
        <a:p>
          <a:endParaRPr lang="en-GB"/>
        </a:p>
      </dgm:t>
    </dgm:pt>
    <dgm:pt modelId="{52EDA389-C743-AA4A-9BC7-883BF8B539D7}" type="sibTrans" cxnId="{8EC13A1A-E174-034E-86F8-55D5D7F985F9}">
      <dgm:prSet/>
      <dgm:spPr/>
      <dgm:t>
        <a:bodyPr/>
        <a:lstStyle/>
        <a:p>
          <a:endParaRPr lang="en-GB"/>
        </a:p>
      </dgm:t>
    </dgm:pt>
    <dgm:pt modelId="{5F183BAA-2CAA-7640-AE1B-FDD087913748}">
      <dgm:prSet/>
      <dgm:spPr/>
      <dgm:t>
        <a:bodyPr/>
        <a:lstStyle/>
        <a:p>
          <a:r>
            <a:rPr lang="en-GB" dirty="0"/>
            <a:t>Land use</a:t>
          </a:r>
        </a:p>
      </dgm:t>
    </dgm:pt>
    <dgm:pt modelId="{7E983F57-373A-1041-89FE-273524B98D66}" type="parTrans" cxnId="{CA8DA930-9205-1342-BE3A-CFC10C75D832}">
      <dgm:prSet/>
      <dgm:spPr/>
      <dgm:t>
        <a:bodyPr/>
        <a:lstStyle/>
        <a:p>
          <a:endParaRPr lang="en-GB"/>
        </a:p>
      </dgm:t>
    </dgm:pt>
    <dgm:pt modelId="{D025348F-5D33-7545-992A-2E080D518BFE}" type="sibTrans" cxnId="{CA8DA930-9205-1342-BE3A-CFC10C75D832}">
      <dgm:prSet/>
      <dgm:spPr/>
      <dgm:t>
        <a:bodyPr/>
        <a:lstStyle/>
        <a:p>
          <a:endParaRPr lang="en-GB"/>
        </a:p>
      </dgm:t>
    </dgm:pt>
    <dgm:pt modelId="{991EBD9C-8D9F-F240-BFB0-A5F3B93F20B1}" type="pres">
      <dgm:prSet presAssocID="{53729978-F9B5-714C-A6A7-79AF255F3A0E}" presName="CompostProcess" presStyleCnt="0">
        <dgm:presLayoutVars>
          <dgm:dir/>
          <dgm:resizeHandles val="exact"/>
        </dgm:presLayoutVars>
      </dgm:prSet>
      <dgm:spPr/>
    </dgm:pt>
    <dgm:pt modelId="{DDFA0049-B048-4B41-B218-DB87E23E7D30}" type="pres">
      <dgm:prSet presAssocID="{53729978-F9B5-714C-A6A7-79AF255F3A0E}" presName="arrow" presStyleLbl="bgShp" presStyleIdx="0" presStyleCnt="1" custScaleX="117647" custLinFactNeighborX="-6977" custLinFactNeighborY="43291"/>
      <dgm:spPr/>
    </dgm:pt>
    <dgm:pt modelId="{FE18F63E-3323-B442-A8D8-C87E67490B33}" type="pres">
      <dgm:prSet presAssocID="{53729978-F9B5-714C-A6A7-79AF255F3A0E}" presName="linearProcess" presStyleCnt="0"/>
      <dgm:spPr/>
    </dgm:pt>
    <dgm:pt modelId="{DC4F26AD-959A-AF48-AC5B-2897B5E51F4F}" type="pres">
      <dgm:prSet presAssocID="{FA2C574F-DB44-0546-A573-6B9512D16E79}" presName="textNode" presStyleLbl="node1" presStyleIdx="0" presStyleCnt="4">
        <dgm:presLayoutVars>
          <dgm:bulletEnabled val="1"/>
        </dgm:presLayoutVars>
      </dgm:prSet>
      <dgm:spPr/>
    </dgm:pt>
    <dgm:pt modelId="{F2C6D945-2991-744D-A380-C9162DF4600C}" type="pres">
      <dgm:prSet presAssocID="{137E8D16-C84C-324F-8F11-740C8B8ADCBE}" presName="sibTrans" presStyleCnt="0"/>
      <dgm:spPr/>
    </dgm:pt>
    <dgm:pt modelId="{7627908C-C35A-F840-B578-B159385C242E}" type="pres">
      <dgm:prSet presAssocID="{CA4B1271-3B34-434B-B2D0-9CA8BAE7BDE3}" presName="textNode" presStyleLbl="node1" presStyleIdx="1" presStyleCnt="4">
        <dgm:presLayoutVars>
          <dgm:bulletEnabled val="1"/>
        </dgm:presLayoutVars>
      </dgm:prSet>
      <dgm:spPr/>
    </dgm:pt>
    <dgm:pt modelId="{CAC63256-B341-A348-A31D-A57267A1A5DF}" type="pres">
      <dgm:prSet presAssocID="{D51A137A-5598-4F4F-91D3-2022AE83AE30}" presName="sibTrans" presStyleCnt="0"/>
      <dgm:spPr/>
    </dgm:pt>
    <dgm:pt modelId="{4D88C5EA-744E-0144-9DAF-57A7F91CFA5F}" type="pres">
      <dgm:prSet presAssocID="{F45D9304-1518-234B-BFF7-072A212EF51F}" presName="textNode" presStyleLbl="node1" presStyleIdx="2" presStyleCnt="4">
        <dgm:presLayoutVars>
          <dgm:bulletEnabled val="1"/>
        </dgm:presLayoutVars>
      </dgm:prSet>
      <dgm:spPr/>
    </dgm:pt>
    <dgm:pt modelId="{10B186DC-08D4-5648-9B87-9F081FD68DDB}" type="pres">
      <dgm:prSet presAssocID="{52EDA389-C743-AA4A-9BC7-883BF8B539D7}" presName="sibTrans" presStyleCnt="0"/>
      <dgm:spPr/>
    </dgm:pt>
    <dgm:pt modelId="{93965B49-39EF-B442-B5D5-E0D5E4B40B22}" type="pres">
      <dgm:prSet presAssocID="{5F183BAA-2CAA-7640-AE1B-FDD087913748}" presName="textNode" presStyleLbl="node1" presStyleIdx="3" presStyleCnt="4">
        <dgm:presLayoutVars>
          <dgm:bulletEnabled val="1"/>
        </dgm:presLayoutVars>
      </dgm:prSet>
      <dgm:spPr/>
    </dgm:pt>
  </dgm:ptLst>
  <dgm:cxnLst>
    <dgm:cxn modelId="{38773A02-7CD8-694F-90A4-368C87C937CF}" srcId="{53729978-F9B5-714C-A6A7-79AF255F3A0E}" destId="{CA4B1271-3B34-434B-B2D0-9CA8BAE7BDE3}" srcOrd="1" destOrd="0" parTransId="{50452B7A-5B6B-774E-A0EF-E922C9D6C46A}" sibTransId="{D51A137A-5598-4F4F-91D3-2022AE83AE30}"/>
    <dgm:cxn modelId="{15EEDC02-2DDC-5643-A313-56ED6558ADE9}" type="presOf" srcId="{53729978-F9B5-714C-A6A7-79AF255F3A0E}" destId="{991EBD9C-8D9F-F240-BFB0-A5F3B93F20B1}" srcOrd="0" destOrd="0" presId="urn:microsoft.com/office/officeart/2005/8/layout/hProcess9"/>
    <dgm:cxn modelId="{8EC13A1A-E174-034E-86F8-55D5D7F985F9}" srcId="{53729978-F9B5-714C-A6A7-79AF255F3A0E}" destId="{F45D9304-1518-234B-BFF7-072A212EF51F}" srcOrd="2" destOrd="0" parTransId="{043C51AB-725D-9245-A0DC-E325B5A03E0B}" sibTransId="{52EDA389-C743-AA4A-9BC7-883BF8B539D7}"/>
    <dgm:cxn modelId="{CA8DA930-9205-1342-BE3A-CFC10C75D832}" srcId="{53729978-F9B5-714C-A6A7-79AF255F3A0E}" destId="{5F183BAA-2CAA-7640-AE1B-FDD087913748}" srcOrd="3" destOrd="0" parTransId="{7E983F57-373A-1041-89FE-273524B98D66}" sibTransId="{D025348F-5D33-7545-992A-2E080D518BFE}"/>
    <dgm:cxn modelId="{5099626B-9252-864D-8707-196D97A309BD}" type="presOf" srcId="{5F183BAA-2CAA-7640-AE1B-FDD087913748}" destId="{93965B49-39EF-B442-B5D5-E0D5E4B40B22}" srcOrd="0" destOrd="0" presId="urn:microsoft.com/office/officeart/2005/8/layout/hProcess9"/>
    <dgm:cxn modelId="{09EA9B6D-528A-BE41-91EE-3350202F1C42}" type="presOf" srcId="{FA2C574F-DB44-0546-A573-6B9512D16E79}" destId="{DC4F26AD-959A-AF48-AC5B-2897B5E51F4F}" srcOrd="0" destOrd="0" presId="urn:microsoft.com/office/officeart/2005/8/layout/hProcess9"/>
    <dgm:cxn modelId="{AF793CAC-FA18-4D4A-A983-1B60C067BF98}" type="presOf" srcId="{CA4B1271-3B34-434B-B2D0-9CA8BAE7BDE3}" destId="{7627908C-C35A-F840-B578-B159385C242E}" srcOrd="0" destOrd="0" presId="urn:microsoft.com/office/officeart/2005/8/layout/hProcess9"/>
    <dgm:cxn modelId="{90F4C1D7-5006-AF45-AE78-0F3FDBAFDC94}" type="presOf" srcId="{F45D9304-1518-234B-BFF7-072A212EF51F}" destId="{4D88C5EA-744E-0144-9DAF-57A7F91CFA5F}" srcOrd="0" destOrd="0" presId="urn:microsoft.com/office/officeart/2005/8/layout/hProcess9"/>
    <dgm:cxn modelId="{BF577DEB-2CB0-B443-A01D-F16F0E5C8D1A}" srcId="{53729978-F9B5-714C-A6A7-79AF255F3A0E}" destId="{FA2C574F-DB44-0546-A573-6B9512D16E79}" srcOrd="0" destOrd="0" parTransId="{7770E1D2-DA6B-A443-96B3-EEDCBC640B2B}" sibTransId="{137E8D16-C84C-324F-8F11-740C8B8ADCBE}"/>
    <dgm:cxn modelId="{B02822A8-0B82-614A-ACC0-F2B8E8797D7E}" type="presParOf" srcId="{991EBD9C-8D9F-F240-BFB0-A5F3B93F20B1}" destId="{DDFA0049-B048-4B41-B218-DB87E23E7D30}" srcOrd="0" destOrd="0" presId="urn:microsoft.com/office/officeart/2005/8/layout/hProcess9"/>
    <dgm:cxn modelId="{647C8588-FF0E-FE4A-A9D3-BEECCA5272E6}" type="presParOf" srcId="{991EBD9C-8D9F-F240-BFB0-A5F3B93F20B1}" destId="{FE18F63E-3323-B442-A8D8-C87E67490B33}" srcOrd="1" destOrd="0" presId="urn:microsoft.com/office/officeart/2005/8/layout/hProcess9"/>
    <dgm:cxn modelId="{60C0401F-2EDF-874E-972A-E65E8AFE5B7B}" type="presParOf" srcId="{FE18F63E-3323-B442-A8D8-C87E67490B33}" destId="{DC4F26AD-959A-AF48-AC5B-2897B5E51F4F}" srcOrd="0" destOrd="0" presId="urn:microsoft.com/office/officeart/2005/8/layout/hProcess9"/>
    <dgm:cxn modelId="{C6B560A5-E0E8-2140-B164-E3A700B83F6E}" type="presParOf" srcId="{FE18F63E-3323-B442-A8D8-C87E67490B33}" destId="{F2C6D945-2991-744D-A380-C9162DF4600C}" srcOrd="1" destOrd="0" presId="urn:microsoft.com/office/officeart/2005/8/layout/hProcess9"/>
    <dgm:cxn modelId="{1D4860D2-EC27-6D4F-82BA-55A9FFD041DB}" type="presParOf" srcId="{FE18F63E-3323-B442-A8D8-C87E67490B33}" destId="{7627908C-C35A-F840-B578-B159385C242E}" srcOrd="2" destOrd="0" presId="urn:microsoft.com/office/officeart/2005/8/layout/hProcess9"/>
    <dgm:cxn modelId="{B05CD2B0-974D-9746-AB15-854069D962B4}" type="presParOf" srcId="{FE18F63E-3323-B442-A8D8-C87E67490B33}" destId="{CAC63256-B341-A348-A31D-A57267A1A5DF}" srcOrd="3" destOrd="0" presId="urn:microsoft.com/office/officeart/2005/8/layout/hProcess9"/>
    <dgm:cxn modelId="{D3EE6C04-509D-EE45-A55C-909F6C021F1E}" type="presParOf" srcId="{FE18F63E-3323-B442-A8D8-C87E67490B33}" destId="{4D88C5EA-744E-0144-9DAF-57A7F91CFA5F}" srcOrd="4" destOrd="0" presId="urn:microsoft.com/office/officeart/2005/8/layout/hProcess9"/>
    <dgm:cxn modelId="{9033837D-FCE1-7A40-B152-08DBF438F514}" type="presParOf" srcId="{FE18F63E-3323-B442-A8D8-C87E67490B33}" destId="{10B186DC-08D4-5648-9B87-9F081FD68DDB}" srcOrd="5" destOrd="0" presId="urn:microsoft.com/office/officeart/2005/8/layout/hProcess9"/>
    <dgm:cxn modelId="{5BB2E137-34A1-5E45-B7B9-E53DB3DD53AB}" type="presParOf" srcId="{FE18F63E-3323-B442-A8D8-C87E67490B33}" destId="{93965B49-39EF-B442-B5D5-E0D5E4B40B22}" srcOrd="6"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F95ED4-986D-1B41-9FF4-A4E8D8972070}">
      <dsp:nvSpPr>
        <dsp:cNvPr id="0" name=""/>
        <dsp:cNvSpPr/>
      </dsp:nvSpPr>
      <dsp:spPr>
        <a:xfrm>
          <a:off x="2093866" y="71773"/>
          <a:ext cx="3445114" cy="3445114"/>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rgbClr val="7030A0"/>
              </a:solidFill>
            </a:rPr>
            <a:t>Climate change</a:t>
          </a:r>
        </a:p>
      </dsp:txBody>
      <dsp:txXfrm>
        <a:off x="2553215" y="674668"/>
        <a:ext cx="2526417" cy="1550301"/>
      </dsp:txXfrm>
    </dsp:sp>
    <dsp:sp modelId="{2669D392-BDE5-B643-9957-984F5145C6B9}">
      <dsp:nvSpPr>
        <dsp:cNvPr id="0" name=""/>
        <dsp:cNvSpPr/>
      </dsp:nvSpPr>
      <dsp:spPr>
        <a:xfrm>
          <a:off x="3336978" y="2224969"/>
          <a:ext cx="3445114" cy="3445114"/>
        </a:xfrm>
        <a:prstGeom prst="ellipse">
          <a:avLst/>
        </a:prstGeom>
        <a:solidFill>
          <a:schemeClr val="accent5">
            <a:alpha val="50000"/>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rgbClr val="7030A0"/>
              </a:solidFill>
            </a:rPr>
            <a:t>Food production</a:t>
          </a:r>
        </a:p>
      </dsp:txBody>
      <dsp:txXfrm>
        <a:off x="4390609" y="3114957"/>
        <a:ext cx="2067068" cy="1894813"/>
      </dsp:txXfrm>
    </dsp:sp>
    <dsp:sp modelId="{C72F30A1-DFF4-F549-B97D-D515C793BEFA}">
      <dsp:nvSpPr>
        <dsp:cNvPr id="0" name=""/>
        <dsp:cNvSpPr/>
      </dsp:nvSpPr>
      <dsp:spPr>
        <a:xfrm>
          <a:off x="850754" y="2224969"/>
          <a:ext cx="3445114" cy="3445114"/>
        </a:xfrm>
        <a:prstGeom prst="ellipse">
          <a:avLst/>
        </a:prstGeom>
        <a:solidFill>
          <a:schemeClr val="accent5">
            <a:alpha val="50000"/>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rgbClr val="7030A0"/>
              </a:solidFill>
            </a:rPr>
            <a:t>Food nutritional content</a:t>
          </a:r>
        </a:p>
      </dsp:txBody>
      <dsp:txXfrm>
        <a:off x="1175169" y="3114957"/>
        <a:ext cx="2067068" cy="18948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1F5AC-CB42-6B4B-8927-7E585BB97F7D}">
      <dsp:nvSpPr>
        <dsp:cNvPr id="0" name=""/>
        <dsp:cNvSpPr/>
      </dsp:nvSpPr>
      <dsp:spPr>
        <a:xfrm>
          <a:off x="2468866" y="0"/>
          <a:ext cx="2866628" cy="2866628"/>
        </a:xfrm>
        <a:prstGeom prst="triangle">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Crop production losses</a:t>
          </a:r>
        </a:p>
      </dsp:txBody>
      <dsp:txXfrm>
        <a:off x="3185523" y="1433314"/>
        <a:ext cx="1433314" cy="1433314"/>
      </dsp:txXfrm>
    </dsp:sp>
    <dsp:sp modelId="{D507CBAB-6D61-DD43-BE0D-45AC9D8446A5}">
      <dsp:nvSpPr>
        <dsp:cNvPr id="0" name=""/>
        <dsp:cNvSpPr/>
      </dsp:nvSpPr>
      <dsp:spPr>
        <a:xfrm>
          <a:off x="1042404" y="2866628"/>
          <a:ext cx="2866628" cy="2866628"/>
        </a:xfrm>
        <a:prstGeom prst="triangle">
          <a:avLst/>
        </a:prstGeom>
        <a:solidFill>
          <a:schemeClr val="accent4">
            <a:hueOff val="-1488257"/>
            <a:satOff val="8966"/>
            <a:lumOff val="71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Livestock production losses</a:t>
          </a:r>
        </a:p>
      </dsp:txBody>
      <dsp:txXfrm>
        <a:off x="1759061" y="4299942"/>
        <a:ext cx="1433314" cy="1433314"/>
      </dsp:txXfrm>
    </dsp:sp>
    <dsp:sp modelId="{1C999735-A814-C840-8DE5-7211A9B7207E}">
      <dsp:nvSpPr>
        <dsp:cNvPr id="0" name=""/>
        <dsp:cNvSpPr/>
      </dsp:nvSpPr>
      <dsp:spPr>
        <a:xfrm rot="10800000">
          <a:off x="2475718" y="2866628"/>
          <a:ext cx="2866628" cy="2866628"/>
        </a:xfrm>
        <a:prstGeom prst="triangle">
          <a:avLst/>
        </a:prstGeom>
        <a:solidFill>
          <a:schemeClr val="accent4">
            <a:hueOff val="-2976513"/>
            <a:satOff val="17933"/>
            <a:lumOff val="143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Acceleration of fruits development</a:t>
          </a:r>
        </a:p>
      </dsp:txBody>
      <dsp:txXfrm rot="10800000">
        <a:off x="3192375" y="2866628"/>
        <a:ext cx="1433314" cy="1433314"/>
      </dsp:txXfrm>
    </dsp:sp>
    <dsp:sp modelId="{9E7AAD46-14EE-7E4E-B84B-72C52239CC2E}">
      <dsp:nvSpPr>
        <dsp:cNvPr id="0" name=""/>
        <dsp:cNvSpPr/>
      </dsp:nvSpPr>
      <dsp:spPr>
        <a:xfrm>
          <a:off x="3909032" y="2866628"/>
          <a:ext cx="2866628" cy="2866628"/>
        </a:xfrm>
        <a:prstGeom prst="triangle">
          <a:avLst/>
        </a:prstGeom>
        <a:solidFill>
          <a:schemeClr val="accent4">
            <a:hueOff val="-4464770"/>
            <a:satOff val="26899"/>
            <a:lumOff val="215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Nutritional quality reduced</a:t>
          </a:r>
        </a:p>
      </dsp:txBody>
      <dsp:txXfrm>
        <a:off x="4625689" y="4299942"/>
        <a:ext cx="1433314" cy="14333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5718B1-CE63-3A4B-9E20-9918759B0BF4}">
      <dsp:nvSpPr>
        <dsp:cNvPr id="0" name=""/>
        <dsp:cNvSpPr/>
      </dsp:nvSpPr>
      <dsp:spPr>
        <a:xfrm>
          <a:off x="3291063" y="2355224"/>
          <a:ext cx="1806296" cy="180629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dirty="0"/>
            <a:t>Impacts on nutrition quality</a:t>
          </a:r>
        </a:p>
      </dsp:txBody>
      <dsp:txXfrm>
        <a:off x="3555589" y="2619750"/>
        <a:ext cx="1277244" cy="1277244"/>
      </dsp:txXfrm>
    </dsp:sp>
    <dsp:sp modelId="{D391D032-1B87-D64F-A939-6E76BDB8BEC5}">
      <dsp:nvSpPr>
        <dsp:cNvPr id="0" name=""/>
        <dsp:cNvSpPr/>
      </dsp:nvSpPr>
      <dsp:spPr>
        <a:xfrm rot="16200000">
          <a:off x="3922109" y="2063741"/>
          <a:ext cx="544205" cy="38759"/>
        </a:xfrm>
        <a:custGeom>
          <a:avLst/>
          <a:gdLst/>
          <a:ahLst/>
          <a:cxnLst/>
          <a:rect l="0" t="0" r="0" b="0"/>
          <a:pathLst>
            <a:path>
              <a:moveTo>
                <a:pt x="0" y="19379"/>
              </a:moveTo>
              <a:lnTo>
                <a:pt x="544205" y="1937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180606" y="2069516"/>
        <a:ext cx="27210" cy="27210"/>
      </dsp:txXfrm>
    </dsp:sp>
    <dsp:sp modelId="{F0D8FE14-37AD-5640-9D0D-9E088BBDA8BA}">
      <dsp:nvSpPr>
        <dsp:cNvPr id="0" name=""/>
        <dsp:cNvSpPr/>
      </dsp:nvSpPr>
      <dsp:spPr>
        <a:xfrm>
          <a:off x="3291063" y="4722"/>
          <a:ext cx="1806296" cy="180629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GB" sz="2700" kern="1200" dirty="0"/>
            <a:t>Food waste</a:t>
          </a:r>
        </a:p>
      </dsp:txBody>
      <dsp:txXfrm>
        <a:off x="3555589" y="269248"/>
        <a:ext cx="1277244" cy="1277244"/>
      </dsp:txXfrm>
    </dsp:sp>
    <dsp:sp modelId="{E447BD08-EC4A-9C40-A12F-00A3D417E38B}">
      <dsp:nvSpPr>
        <dsp:cNvPr id="0" name=""/>
        <dsp:cNvSpPr/>
      </dsp:nvSpPr>
      <dsp:spPr>
        <a:xfrm>
          <a:off x="5097360" y="3238992"/>
          <a:ext cx="544205" cy="38759"/>
        </a:xfrm>
        <a:custGeom>
          <a:avLst/>
          <a:gdLst/>
          <a:ahLst/>
          <a:cxnLst/>
          <a:rect l="0" t="0" r="0" b="0"/>
          <a:pathLst>
            <a:path>
              <a:moveTo>
                <a:pt x="0" y="19379"/>
              </a:moveTo>
              <a:lnTo>
                <a:pt x="544205" y="1937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355857" y="3244767"/>
        <a:ext cx="27210" cy="27210"/>
      </dsp:txXfrm>
    </dsp:sp>
    <dsp:sp modelId="{0289B8A1-563C-DA4F-AC3C-B65ACA919BBD}">
      <dsp:nvSpPr>
        <dsp:cNvPr id="0" name=""/>
        <dsp:cNvSpPr/>
      </dsp:nvSpPr>
      <dsp:spPr>
        <a:xfrm>
          <a:off x="5641565" y="2355224"/>
          <a:ext cx="1806296" cy="1806296"/>
        </a:xfrm>
        <a:prstGeom prst="ellipse">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GB" sz="2700" kern="1200" dirty="0"/>
            <a:t>Ripening</a:t>
          </a:r>
        </a:p>
      </dsp:txBody>
      <dsp:txXfrm>
        <a:off x="5906091" y="2619750"/>
        <a:ext cx="1277244" cy="1277244"/>
      </dsp:txXfrm>
    </dsp:sp>
    <dsp:sp modelId="{9C4938A0-515A-904F-A66B-A3F4BF127659}">
      <dsp:nvSpPr>
        <dsp:cNvPr id="0" name=""/>
        <dsp:cNvSpPr/>
      </dsp:nvSpPr>
      <dsp:spPr>
        <a:xfrm rot="5400000">
          <a:off x="3922109" y="4414243"/>
          <a:ext cx="544205" cy="38759"/>
        </a:xfrm>
        <a:custGeom>
          <a:avLst/>
          <a:gdLst/>
          <a:ahLst/>
          <a:cxnLst/>
          <a:rect l="0" t="0" r="0" b="0"/>
          <a:pathLst>
            <a:path>
              <a:moveTo>
                <a:pt x="0" y="19379"/>
              </a:moveTo>
              <a:lnTo>
                <a:pt x="544205" y="1937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180606" y="4420018"/>
        <a:ext cx="27210" cy="27210"/>
      </dsp:txXfrm>
    </dsp:sp>
    <dsp:sp modelId="{021137BA-CC94-6E4F-8624-2F345CD10703}">
      <dsp:nvSpPr>
        <dsp:cNvPr id="0" name=""/>
        <dsp:cNvSpPr/>
      </dsp:nvSpPr>
      <dsp:spPr>
        <a:xfrm>
          <a:off x="3291063" y="4705726"/>
          <a:ext cx="1806296" cy="1806296"/>
        </a:xfrm>
        <a:prstGeom prst="ellipse">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GB" sz="2700" kern="1200" dirty="0"/>
            <a:t>Ca</a:t>
          </a:r>
        </a:p>
        <a:p>
          <a:pPr marL="0" lvl="0" indent="0" algn="ctr" defTabSz="1200150">
            <a:lnSpc>
              <a:spcPct val="90000"/>
            </a:lnSpc>
            <a:spcBef>
              <a:spcPct val="0"/>
            </a:spcBef>
            <a:spcAft>
              <a:spcPct val="35000"/>
            </a:spcAft>
            <a:buNone/>
          </a:pPr>
          <a:r>
            <a:rPr lang="en-GB" sz="2700" kern="1200" dirty="0"/>
            <a:t>Mg</a:t>
          </a:r>
        </a:p>
      </dsp:txBody>
      <dsp:txXfrm>
        <a:off x="3555589" y="4970252"/>
        <a:ext cx="1277244" cy="1277244"/>
      </dsp:txXfrm>
    </dsp:sp>
    <dsp:sp modelId="{127DDDFF-089A-3E45-B3DC-A15D08B679E1}">
      <dsp:nvSpPr>
        <dsp:cNvPr id="0" name=""/>
        <dsp:cNvSpPr/>
      </dsp:nvSpPr>
      <dsp:spPr>
        <a:xfrm rot="10800000">
          <a:off x="2746858" y="3238992"/>
          <a:ext cx="544205" cy="38759"/>
        </a:xfrm>
        <a:custGeom>
          <a:avLst/>
          <a:gdLst/>
          <a:ahLst/>
          <a:cxnLst/>
          <a:rect l="0" t="0" r="0" b="0"/>
          <a:pathLst>
            <a:path>
              <a:moveTo>
                <a:pt x="0" y="19379"/>
              </a:moveTo>
              <a:lnTo>
                <a:pt x="544205" y="1937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005355" y="3244767"/>
        <a:ext cx="27210" cy="27210"/>
      </dsp:txXfrm>
    </dsp:sp>
    <dsp:sp modelId="{E2E3E7CE-F4E6-5841-A342-E95E172C3E0B}">
      <dsp:nvSpPr>
        <dsp:cNvPr id="0" name=""/>
        <dsp:cNvSpPr/>
      </dsp:nvSpPr>
      <dsp:spPr>
        <a:xfrm>
          <a:off x="940561" y="2355224"/>
          <a:ext cx="1806296" cy="1806296"/>
        </a:xfrm>
        <a:prstGeom prst="ellips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GB" sz="2700" kern="1200" dirty="0"/>
            <a:t>Iron </a:t>
          </a:r>
        </a:p>
        <a:p>
          <a:pPr marL="0" lvl="0" indent="0" algn="ctr" defTabSz="1200150">
            <a:lnSpc>
              <a:spcPct val="90000"/>
            </a:lnSpc>
            <a:spcBef>
              <a:spcPct val="0"/>
            </a:spcBef>
            <a:spcAft>
              <a:spcPct val="35000"/>
            </a:spcAft>
            <a:buNone/>
          </a:pPr>
          <a:r>
            <a:rPr lang="en-GB" sz="2700" kern="1200" dirty="0"/>
            <a:t>Zinc</a:t>
          </a:r>
        </a:p>
      </dsp:txBody>
      <dsp:txXfrm>
        <a:off x="1205087" y="2619750"/>
        <a:ext cx="1277244" cy="12772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A0049-B048-4B41-B218-DB87E23E7D30}">
      <dsp:nvSpPr>
        <dsp:cNvPr id="0" name=""/>
        <dsp:cNvSpPr/>
      </dsp:nvSpPr>
      <dsp:spPr>
        <a:xfrm>
          <a:off x="0" y="0"/>
          <a:ext cx="6095996" cy="2592288"/>
        </a:xfrm>
        <a:prstGeom prst="rightArrow">
          <a:avLst/>
        </a:prstGeom>
        <a:gradFill rotWithShape="0">
          <a:gsLst>
            <a:gs pos="0">
              <a:schemeClr val="accent4">
                <a:tint val="40000"/>
                <a:hueOff val="0"/>
                <a:satOff val="0"/>
                <a:lumOff val="0"/>
                <a:alphaOff val="0"/>
                <a:shade val="51000"/>
                <a:satMod val="130000"/>
              </a:schemeClr>
            </a:gs>
            <a:gs pos="80000">
              <a:schemeClr val="accent4">
                <a:tint val="40000"/>
                <a:hueOff val="0"/>
                <a:satOff val="0"/>
                <a:lumOff val="0"/>
                <a:alphaOff val="0"/>
                <a:shade val="93000"/>
                <a:satMod val="130000"/>
              </a:schemeClr>
            </a:gs>
            <a:gs pos="100000">
              <a:schemeClr val="accent4">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C4F26AD-959A-AF48-AC5B-2897B5E51F4F}">
      <dsp:nvSpPr>
        <dsp:cNvPr id="0" name=""/>
        <dsp:cNvSpPr/>
      </dsp:nvSpPr>
      <dsp:spPr>
        <a:xfrm>
          <a:off x="853" y="777686"/>
          <a:ext cx="1427914" cy="1036915"/>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Food</a:t>
          </a:r>
        </a:p>
      </dsp:txBody>
      <dsp:txXfrm>
        <a:off x="51471" y="828304"/>
        <a:ext cx="1326678" cy="935679"/>
      </dsp:txXfrm>
    </dsp:sp>
    <dsp:sp modelId="{7627908C-C35A-F840-B578-B159385C242E}">
      <dsp:nvSpPr>
        <dsp:cNvPr id="0" name=""/>
        <dsp:cNvSpPr/>
      </dsp:nvSpPr>
      <dsp:spPr>
        <a:xfrm>
          <a:off x="1556313" y="777686"/>
          <a:ext cx="1427914" cy="1036915"/>
        </a:xfrm>
        <a:prstGeom prst="roundRect">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Urban design</a:t>
          </a:r>
        </a:p>
      </dsp:txBody>
      <dsp:txXfrm>
        <a:off x="1606931" y="828304"/>
        <a:ext cx="1326678" cy="935679"/>
      </dsp:txXfrm>
    </dsp:sp>
    <dsp:sp modelId="{4D88C5EA-744E-0144-9DAF-57A7F91CFA5F}">
      <dsp:nvSpPr>
        <dsp:cNvPr id="0" name=""/>
        <dsp:cNvSpPr/>
      </dsp:nvSpPr>
      <dsp:spPr>
        <a:xfrm>
          <a:off x="3111772" y="777686"/>
          <a:ext cx="1427914" cy="1036915"/>
        </a:xfrm>
        <a:prstGeom prst="roundRect">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Transport</a:t>
          </a:r>
        </a:p>
      </dsp:txBody>
      <dsp:txXfrm>
        <a:off x="3162390" y="828304"/>
        <a:ext cx="1326678" cy="935679"/>
      </dsp:txXfrm>
    </dsp:sp>
    <dsp:sp modelId="{93965B49-39EF-B442-B5D5-E0D5E4B40B22}">
      <dsp:nvSpPr>
        <dsp:cNvPr id="0" name=""/>
        <dsp:cNvSpPr/>
      </dsp:nvSpPr>
      <dsp:spPr>
        <a:xfrm>
          <a:off x="4667232" y="777686"/>
          <a:ext cx="1427914" cy="1036915"/>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Land use</a:t>
          </a:r>
        </a:p>
      </dsp:txBody>
      <dsp:txXfrm>
        <a:off x="4717850" y="828304"/>
        <a:ext cx="1326678" cy="93567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F59A4A-229C-48CC-A20F-8DF925AF9C49}" type="datetimeFigureOut">
              <a:rPr lang="en-GB" smtClean="0"/>
              <a:t>21/05/2021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F810F8-BF15-425E-8176-8CDF2B40960E}" type="slidenum">
              <a:rPr lang="en-GB" smtClean="0"/>
              <a:t>‹#›</a:t>
            </a:fld>
            <a:endParaRPr lang="en-GB"/>
          </a:p>
        </p:txBody>
      </p:sp>
    </p:spTree>
    <p:extLst>
      <p:ext uri="{BB962C8B-B14F-4D97-AF65-F5344CB8AC3E}">
        <p14:creationId xmlns:p14="http://schemas.microsoft.com/office/powerpoint/2010/main" val="1361620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ucdavis.edu/news/can-seaweed-cut-methane-emissions-dairy-farm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carbonbrief.org/negative-emissions-have-limited-potential-to-help-meet-climate-goals" TargetMode="External"/><Relationship Id="rId3" Type="http://schemas.openxmlformats.org/officeDocument/2006/relationships/hyperlink" Target="http://iopscience.iop.org/article/10.1088/1748-9326/10/12/125012/meta" TargetMode="External"/><Relationship Id="rId7" Type="http://schemas.openxmlformats.org/officeDocument/2006/relationships/hyperlink" Target="https://www.wri.org/blog/2018/10/numbers-value-tropical-forests-climate-change-equation"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carbonbrief.org/tropical-forests-losing-ability-to-absorb-co2-study-says" TargetMode="External"/><Relationship Id="rId5" Type="http://schemas.openxmlformats.org/officeDocument/2006/relationships/hyperlink" Target="https://www.sciencedirect.com/science/article/pii/S2530064418301263" TargetMode="External"/><Relationship Id="rId10" Type="http://schemas.openxmlformats.org/officeDocument/2006/relationships/hyperlink" Target="http://www.fao.org/3/i3460e/i3460e.pdf" TargetMode="External"/><Relationship Id="rId4" Type="http://schemas.openxmlformats.org/officeDocument/2006/relationships/hyperlink" Target="https://earthobservatory.nasa.gov/images/147075/a-new-tool-for-tracking-amazon-fires" TargetMode="External"/><Relationship Id="rId9" Type="http://schemas.openxmlformats.org/officeDocument/2006/relationships/hyperlink" Target="https://www.eia.gov/environment/emissions/ghg_report/ghg_nitrous.php"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hsph.harvard.edu/walter-willett/"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science.sciencemag.org/content/360/6392/987"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science.sciencemag.org/content/360/6392/987"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7030A0"/>
                </a:solidFill>
              </a:rPr>
              <a:t>Course Climate Change, Food System and Planetary Health</a:t>
            </a:r>
          </a:p>
          <a:p>
            <a:r>
              <a:rPr lang="en-GB" dirty="0">
                <a:solidFill>
                  <a:srgbClr val="7030A0"/>
                </a:solidFill>
              </a:rPr>
              <a:t>Discuss </a:t>
            </a:r>
            <a:r>
              <a:rPr lang="en-US" dirty="0"/>
              <a:t>socio cultural and economic aspects of climate change and how we can mitigate climate change</a:t>
            </a:r>
          </a:p>
        </p:txBody>
      </p:sp>
      <p:sp>
        <p:nvSpPr>
          <p:cNvPr id="4" name="Slide Number Placeholder 3"/>
          <p:cNvSpPr>
            <a:spLocks noGrp="1"/>
          </p:cNvSpPr>
          <p:nvPr>
            <p:ph type="sldNum" sz="quarter" idx="5"/>
          </p:nvPr>
        </p:nvSpPr>
        <p:spPr/>
        <p:txBody>
          <a:bodyPr/>
          <a:lstStyle/>
          <a:p>
            <a:fld id="{CFF810F8-BF15-425E-8176-8CDF2B40960E}" type="slidenum">
              <a:rPr lang="en-GB" smtClean="0"/>
              <a:t>1</a:t>
            </a:fld>
            <a:endParaRPr lang="en-GB"/>
          </a:p>
        </p:txBody>
      </p:sp>
    </p:spTree>
    <p:extLst>
      <p:ext uri="{BB962C8B-B14F-4D97-AF65-F5344CB8AC3E}">
        <p14:creationId xmlns:p14="http://schemas.microsoft.com/office/powerpoint/2010/main" val="1242714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reason for the increase in obesity and overweight is the inability of current food systems to provide healthy diets that are both physically and economically accessible (1). This scenario is related to directing agriculture towards higher value-added products in the market, strengthening agribusiness:</a:t>
            </a:r>
          </a:p>
          <a:p>
            <a:r>
              <a:rPr lang="en-US" dirty="0"/>
              <a:t>- Animal foods: negatively impact health when consumed in excessive amounts; in addition, the livestock sector uses 70% of global agricultural land and is one of the main responsible for deforestation (2);</a:t>
            </a:r>
          </a:p>
          <a:p>
            <a:r>
              <a:rPr lang="en-US" dirty="0"/>
              <a:t>- Commodities: these are the basic ingredients for the production of ultra-processed food + livestock feed - about 97% of the soybean meal and 60% of the global production of barley and corn are used to feed beef animals (3).</a:t>
            </a:r>
          </a:p>
          <a:p>
            <a:r>
              <a:rPr lang="en-US" dirty="0"/>
              <a:t>Macro-level governance (national governments) collaborates with the Global Syndrome when (1):</a:t>
            </a:r>
          </a:p>
          <a:p>
            <a:r>
              <a:rPr lang="en-US" dirty="0"/>
              <a:t>- Provides agricultural subsidies to support monocultures and beef and dairy cattle;</a:t>
            </a:r>
          </a:p>
          <a:p>
            <a:r>
              <a:rPr lang="en-US" dirty="0"/>
              <a:t>- Finances the transport infrastructure that prioritizes roads to the detriment of collective and / or active transport;</a:t>
            </a:r>
          </a:p>
          <a:p>
            <a:r>
              <a:rPr lang="en-US" dirty="0"/>
              <a:t>- Promotes economic growth policies driven by consumption;</a:t>
            </a:r>
          </a:p>
          <a:p>
            <a:r>
              <a:rPr lang="en-US" dirty="0"/>
              <a:t>- Does not have a regulatory system that restricts marketing of unhealthy food and drinks for children.</a:t>
            </a:r>
          </a:p>
        </p:txBody>
      </p:sp>
      <p:sp>
        <p:nvSpPr>
          <p:cNvPr id="4" name="Slide Number Placeholder 3"/>
          <p:cNvSpPr>
            <a:spLocks noGrp="1"/>
          </p:cNvSpPr>
          <p:nvPr>
            <p:ph type="sldNum" sz="quarter" idx="5"/>
          </p:nvPr>
        </p:nvSpPr>
        <p:spPr/>
        <p:txBody>
          <a:bodyPr/>
          <a:lstStyle/>
          <a:p>
            <a:fld id="{CFF810F8-BF15-425E-8176-8CDF2B40960E}" type="slidenum">
              <a:rPr lang="en-GB" smtClean="0"/>
              <a:t>10</a:t>
            </a:fld>
            <a:endParaRPr lang="en-GB"/>
          </a:p>
        </p:txBody>
      </p:sp>
    </p:spTree>
    <p:extLst>
      <p:ext uri="{BB962C8B-B14F-4D97-AF65-F5344CB8AC3E}">
        <p14:creationId xmlns:p14="http://schemas.microsoft.com/office/powerpoint/2010/main" val="1849771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great environmental impact of these activities is at the root of extreme weather events, droughts and changes in agriculture that result in:</a:t>
            </a:r>
          </a:p>
          <a:p>
            <a:r>
              <a:rPr lang="en-US" dirty="0"/>
              <a:t>Higher temperatures compromise the production of fruits and vegetables, which can make these products more expensive and provoke changes in patterns food, favoring consumption of food ultra-processed (4).</a:t>
            </a:r>
          </a:p>
          <a:p>
            <a:r>
              <a:rPr lang="en-US" dirty="0"/>
              <a:t>Climate change can cause food shortages, which is directly related to the increased risk of areas with deserts and the increase in food insecurity and hunger. Per in turn, fetal and infant malnutrition increase the risk of obesity in adulthood.</a:t>
            </a:r>
          </a:p>
        </p:txBody>
      </p:sp>
      <p:sp>
        <p:nvSpPr>
          <p:cNvPr id="4" name="Slide Number Placeholder 3"/>
          <p:cNvSpPr>
            <a:spLocks noGrp="1"/>
          </p:cNvSpPr>
          <p:nvPr>
            <p:ph type="sldNum" sz="quarter" idx="5"/>
          </p:nvPr>
        </p:nvSpPr>
        <p:spPr/>
        <p:txBody>
          <a:bodyPr/>
          <a:lstStyle/>
          <a:p>
            <a:fld id="{CFF810F8-BF15-425E-8176-8CDF2B40960E}" type="slidenum">
              <a:rPr lang="en-GB" smtClean="0"/>
              <a:t>11</a:t>
            </a:fld>
            <a:endParaRPr lang="en-GB"/>
          </a:p>
        </p:txBody>
      </p:sp>
    </p:spTree>
    <p:extLst>
      <p:ext uri="{BB962C8B-B14F-4D97-AF65-F5344CB8AC3E}">
        <p14:creationId xmlns:p14="http://schemas.microsoft.com/office/powerpoint/2010/main" val="99540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seen previously that </a:t>
            </a:r>
            <a:r>
              <a:rPr lang="en-GB" sz="1200" b="0" i="0" u="none" strike="noStrike" kern="1200" dirty="0">
                <a:solidFill>
                  <a:schemeClr val="tx1"/>
                </a:solidFill>
                <a:effectLst/>
                <a:latin typeface="+mn-lt"/>
                <a:ea typeface="+mn-ea"/>
                <a:cs typeface="+mn-cs"/>
              </a:rPr>
              <a:t>Food systems currently contribute about a quarter of global greenhouse gas emissions (GHGE), with generational and individual dietary choices influencing the magnitude of associated GHGE  according to Poore &amp; </a:t>
            </a:r>
            <a:r>
              <a:rPr lang="en-GB" sz="1200" b="0" i="0" u="none" strike="noStrike" kern="1200" dirty="0" err="1">
                <a:solidFill>
                  <a:schemeClr val="tx1"/>
                </a:solidFill>
                <a:effectLst/>
                <a:latin typeface="+mn-lt"/>
                <a:ea typeface="+mn-ea"/>
                <a:cs typeface="+mn-cs"/>
              </a:rPr>
              <a:t>Nemecek</a:t>
            </a:r>
            <a:r>
              <a:rPr lang="en-GB" sz="1200" b="0" i="0" u="none" strike="noStrike" kern="1200" dirty="0">
                <a:solidFill>
                  <a:schemeClr val="tx1"/>
                </a:solidFill>
                <a:effectLst/>
                <a:latin typeface="+mn-lt"/>
                <a:ea typeface="+mn-ea"/>
                <a:cs typeface="+mn-cs"/>
              </a:rPr>
              <a:t>, 2018.</a:t>
            </a:r>
          </a:p>
          <a:p>
            <a:r>
              <a:rPr lang="en-GB" sz="1200" b="0" i="0" u="none" strike="noStrike" kern="1200" dirty="0">
                <a:solidFill>
                  <a:schemeClr val="tx1"/>
                </a:solidFill>
                <a:effectLst/>
                <a:latin typeface="+mn-lt"/>
                <a:ea typeface="+mn-ea"/>
                <a:cs typeface="+mn-cs"/>
              </a:rPr>
              <a:t>When we look into that 25-30% we observe that red meat contributes to 30% of the GHGE. And more, if we considered milk and dairy production we account to nearly half of the GHGE associated to food (30+18%).</a:t>
            </a:r>
            <a:endParaRPr lang="en-US" dirty="0"/>
          </a:p>
        </p:txBody>
      </p:sp>
      <p:sp>
        <p:nvSpPr>
          <p:cNvPr id="4" name="Slide Number Placeholder 3"/>
          <p:cNvSpPr>
            <a:spLocks noGrp="1"/>
          </p:cNvSpPr>
          <p:nvPr>
            <p:ph type="sldNum" sz="quarter" idx="5"/>
          </p:nvPr>
        </p:nvSpPr>
        <p:spPr/>
        <p:txBody>
          <a:bodyPr/>
          <a:lstStyle/>
          <a:p>
            <a:fld id="{CFF810F8-BF15-425E-8176-8CDF2B40960E}" type="slidenum">
              <a:rPr lang="en-GB" smtClean="0"/>
              <a:t>12</a:t>
            </a:fld>
            <a:endParaRPr lang="en-GB"/>
          </a:p>
        </p:txBody>
      </p:sp>
    </p:spTree>
    <p:extLst>
      <p:ext uri="{BB962C8B-B14F-4D97-AF65-F5344CB8AC3E}">
        <p14:creationId xmlns:p14="http://schemas.microsoft.com/office/powerpoint/2010/main" val="2518700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this second part of the lecture we are going to discuss some of the food with higher greenhouse gas emissions as an example on how our choices can be made if we have the </a:t>
            </a:r>
            <a:r>
              <a:rPr lang="en-US" dirty="0" err="1"/>
              <a:t>appropriatte</a:t>
            </a:r>
            <a:r>
              <a:rPr lang="en-US" dirty="0"/>
              <a:t> information about the food we eat. </a:t>
            </a:r>
          </a:p>
          <a:p>
            <a:r>
              <a:rPr lang="en-US" dirty="0"/>
              <a:t>First, Let’s look carefully into the environmental impact of red meat. Observing this chart, beef and lamb, most known examples of red meat, are on top first emissions, representing  60 kgCO2 equivalent per kg of food, that is greenhouse gas emissions. Followed by milk and dairy production. So, red meat and dairy are top three greenhouse gas-emitting foods. But why beef and lamb release so much carbon emissions?</a:t>
            </a:r>
          </a:p>
        </p:txBody>
      </p:sp>
      <p:sp>
        <p:nvSpPr>
          <p:cNvPr id="4" name="Slide Number Placeholder 3"/>
          <p:cNvSpPr>
            <a:spLocks noGrp="1"/>
          </p:cNvSpPr>
          <p:nvPr>
            <p:ph type="sldNum" sz="quarter" idx="5"/>
          </p:nvPr>
        </p:nvSpPr>
        <p:spPr/>
        <p:txBody>
          <a:bodyPr/>
          <a:lstStyle/>
          <a:p>
            <a:fld id="{CFF810F8-BF15-425E-8176-8CDF2B40960E}" type="slidenum">
              <a:rPr lang="en-GB" smtClean="0"/>
              <a:t>13</a:t>
            </a:fld>
            <a:endParaRPr lang="en-GB"/>
          </a:p>
        </p:txBody>
      </p:sp>
    </p:spTree>
    <p:extLst>
      <p:ext uri="{BB962C8B-B14F-4D97-AF65-F5344CB8AC3E}">
        <p14:creationId xmlns:p14="http://schemas.microsoft.com/office/powerpoint/2010/main" val="2411360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 because part of the energy eaten by ruminants, like cows, is burped out as methane, a powerful greenhouse gas.</a:t>
            </a:r>
          </a:p>
        </p:txBody>
      </p:sp>
      <p:sp>
        <p:nvSpPr>
          <p:cNvPr id="4" name="Slide Number Placeholder 3"/>
          <p:cNvSpPr>
            <a:spLocks noGrp="1"/>
          </p:cNvSpPr>
          <p:nvPr>
            <p:ph type="sldNum" sz="quarter" idx="5"/>
          </p:nvPr>
        </p:nvSpPr>
        <p:spPr/>
        <p:txBody>
          <a:bodyPr/>
          <a:lstStyle/>
          <a:p>
            <a:fld id="{CFF810F8-BF15-425E-8176-8CDF2B40960E}" type="slidenum">
              <a:rPr lang="en-GB" smtClean="0"/>
              <a:t>14</a:t>
            </a:fld>
            <a:endParaRPr lang="en-GB"/>
          </a:p>
        </p:txBody>
      </p:sp>
    </p:spTree>
    <p:extLst>
      <p:ext uri="{BB962C8B-B14F-4D97-AF65-F5344CB8AC3E}">
        <p14:creationId xmlns:p14="http://schemas.microsoft.com/office/powerpoint/2010/main" val="1071562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Cows are part of a group of animals called </a:t>
            </a:r>
            <a:r>
              <a:rPr lang="en-GB" sz="1200" b="1" i="0" kern="1200" dirty="0">
                <a:solidFill>
                  <a:schemeClr val="tx1"/>
                </a:solidFill>
                <a:effectLst/>
                <a:latin typeface="+mn-lt"/>
                <a:ea typeface="+mn-ea"/>
                <a:cs typeface="+mn-cs"/>
              </a:rPr>
              <a:t>ruminants</a:t>
            </a:r>
            <a:r>
              <a:rPr lang="en-GB" sz="1200" b="0" i="0" kern="1200" dirty="0">
                <a:solidFill>
                  <a:schemeClr val="tx1"/>
                </a:solidFill>
                <a:effectLst/>
                <a:latin typeface="+mn-lt"/>
                <a:ea typeface="+mn-ea"/>
                <a:cs typeface="+mn-cs"/>
              </a:rPr>
              <a:t>. Ruminants have stomachs with four distinct chambers. Sheep, goats, and giraffes are also ruminants. Ruminants such as cattle release large quantities of digestive methane through </a:t>
            </a:r>
            <a:r>
              <a:rPr lang="en-GB" sz="1200" b="1" i="0" kern="1200" dirty="0">
                <a:solidFill>
                  <a:schemeClr val="tx1"/>
                </a:solidFill>
                <a:effectLst/>
                <a:latin typeface="+mn-lt"/>
                <a:ea typeface="+mn-ea"/>
                <a:cs typeface="+mn-cs"/>
              </a:rPr>
              <a:t>exhaling and eructation(burping or belching). About only 5% of methane is released from their dung and farts.</a:t>
            </a:r>
          </a:p>
          <a:p>
            <a:pPr fontAlgn="base"/>
            <a:r>
              <a:rPr lang="en-GB" sz="1200" b="0" i="0" kern="1200" dirty="0">
                <a:solidFill>
                  <a:schemeClr val="tx1"/>
                </a:solidFill>
                <a:effectLst/>
                <a:latin typeface="+mn-lt"/>
                <a:ea typeface="+mn-ea"/>
                <a:cs typeface="+mn-cs"/>
              </a:rPr>
              <a:t>Cows produce methane via microbes in their stomachs as they digest their fibrous food, in a process a little like fermentation. This process is called </a:t>
            </a:r>
            <a:r>
              <a:rPr lang="en-GB" sz="1200" b="1" i="0" kern="1200" dirty="0">
                <a:solidFill>
                  <a:schemeClr val="tx1"/>
                </a:solidFill>
                <a:effectLst/>
                <a:latin typeface="+mn-lt"/>
                <a:ea typeface="+mn-ea"/>
                <a:cs typeface="+mn-cs"/>
              </a:rPr>
              <a:t>enteric fermentation </a:t>
            </a:r>
            <a:r>
              <a:rPr lang="en-GB" sz="1200" b="0" i="0" kern="1200" dirty="0">
                <a:solidFill>
                  <a:schemeClr val="tx1"/>
                </a:solidFill>
                <a:effectLst/>
                <a:latin typeface="+mn-lt"/>
                <a:ea typeface="+mn-ea"/>
                <a:cs typeface="+mn-cs"/>
              </a:rPr>
              <a:t>takes place in the rumen</a:t>
            </a:r>
            <a:r>
              <a:rPr lang="en-GB" sz="1200" b="1"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That’s when bacteria break down complex carbohydrates into simple sugars. The end products of enteric fermentation by bacteria include </a:t>
            </a:r>
            <a:r>
              <a:rPr lang="en-GB" sz="1200" b="1" i="0" kern="1200" dirty="0">
                <a:solidFill>
                  <a:schemeClr val="tx1"/>
                </a:solidFill>
                <a:effectLst/>
                <a:latin typeface="+mn-lt"/>
                <a:ea typeface="+mn-ea"/>
                <a:cs typeface="+mn-cs"/>
              </a:rPr>
              <a:t>volatile fatty acids (VFAs)</a:t>
            </a:r>
            <a:r>
              <a:rPr lang="en-GB" sz="1200" b="0" i="0" kern="1200" dirty="0">
                <a:solidFill>
                  <a:schemeClr val="tx1"/>
                </a:solidFill>
                <a:effectLst/>
                <a:latin typeface="+mn-lt"/>
                <a:ea typeface="+mn-ea"/>
                <a:cs typeface="+mn-cs"/>
              </a:rPr>
              <a:t> as well as gases, such as carbon dioxide and methane. VFAs are absorbed through the walls of the rumen and transported to the liver where the animals use them for energy.</a:t>
            </a:r>
          </a:p>
          <a:p>
            <a:pPr fontAlgn="base"/>
            <a:r>
              <a:rPr lang="en-GB" sz="1200" b="0" i="0" kern="1200" dirty="0">
                <a:solidFill>
                  <a:schemeClr val="tx1"/>
                </a:solidFill>
                <a:effectLst/>
                <a:latin typeface="+mn-lt"/>
                <a:ea typeface="+mn-ea"/>
                <a:cs typeface="+mn-cs"/>
              </a:rPr>
              <a:t>A cow emits 500 litres of methane per day, equivalent to a 10% of the energy she would otherwise use for performance and milk production. A dairy cow, for example, produces 3 tonnes of carbon dioxide per year in the form of enteric methane. Methane is shorter-lived in the atmosphere than carbon dioxide but is more than 30 times as effective in trapping heat, making it a major greenhouse gas.</a:t>
            </a:r>
          </a:p>
          <a:p>
            <a:pPr fontAlgn="base"/>
            <a:endParaRPr lang="en-GB"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Feeding cows seaweed could cut their methane emissions by 82%, scientists say. </a:t>
            </a:r>
            <a:r>
              <a:rPr lang="en-GB" sz="1200" b="1" i="0" kern="1200" dirty="0">
                <a:solidFill>
                  <a:schemeClr val="tx1"/>
                </a:solidFill>
                <a:effectLst/>
                <a:latin typeface="+mn-lt"/>
                <a:ea typeface="+mn-ea"/>
                <a:cs typeface="+mn-cs"/>
              </a:rPr>
              <a:t>Researchers found cows belched out 82% less methane after putting small amount of seaweed in their feed for five months.</a:t>
            </a:r>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 A type of seaweed called </a:t>
            </a:r>
            <a:r>
              <a:rPr lang="en-GB" sz="1200" b="0" i="1" kern="1200" dirty="0" err="1">
                <a:solidFill>
                  <a:schemeClr val="tx1"/>
                </a:solidFill>
                <a:effectLst/>
                <a:latin typeface="+mn-lt"/>
                <a:ea typeface="+mn-ea"/>
                <a:cs typeface="+mn-cs"/>
              </a:rPr>
              <a:t>Asparagopsis</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taxiformis</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can partially counteract these emissions from cows</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They hope that seaweed can inhibit a specific </a:t>
            </a:r>
            <a:r>
              <a:rPr lang="en-GB" sz="1200" b="1" i="0" kern="1200" dirty="0">
                <a:solidFill>
                  <a:schemeClr val="tx1"/>
                </a:solidFill>
                <a:effectLst/>
                <a:latin typeface="+mn-lt"/>
                <a:ea typeface="+mn-ea"/>
                <a:cs typeface="+mn-cs"/>
              </a:rPr>
              <a:t>enzyme. </a:t>
            </a:r>
            <a:r>
              <a:rPr lang="en-GB" sz="1200" b="0" i="0" kern="1200" dirty="0">
                <a:solidFill>
                  <a:schemeClr val="tx1"/>
                </a:solidFill>
                <a:effectLst/>
                <a:latin typeface="+mn-lt"/>
                <a:ea typeface="+mn-ea"/>
                <a:cs typeface="+mn-cs"/>
              </a:rPr>
              <a:t>That enzyme is involved in the production of methane while the cow digests its food.</a:t>
            </a:r>
          </a:p>
          <a:p>
            <a:pPr fontAlgn="base"/>
            <a:r>
              <a:rPr lang="en-GB" sz="1200" b="0" i="0" kern="1200" dirty="0">
                <a:solidFill>
                  <a:schemeClr val="tx1"/>
                </a:solidFill>
                <a:effectLst/>
                <a:latin typeface="+mn-lt"/>
                <a:ea typeface="+mn-ea"/>
                <a:cs typeface="+mn-cs"/>
              </a:rPr>
              <a:t>Two years ago, </a:t>
            </a:r>
            <a:r>
              <a:rPr lang="en-GB" sz="1200" b="0" i="0" u="none" strike="noStrike" kern="1200" dirty="0">
                <a:solidFill>
                  <a:schemeClr val="tx1"/>
                </a:solidFill>
                <a:effectLst/>
                <a:latin typeface="+mn-lt"/>
                <a:ea typeface="+mn-ea"/>
                <a:cs typeface="+mn-cs"/>
                <a:hlinkClick r:id="rId3"/>
              </a:rPr>
              <a:t>separate research</a:t>
            </a:r>
            <a:r>
              <a:rPr lang="en-GB" sz="1200" b="0" i="0" kern="1200" dirty="0">
                <a:solidFill>
                  <a:schemeClr val="tx1"/>
                </a:solidFill>
                <a:effectLst/>
                <a:latin typeface="+mn-lt"/>
                <a:ea typeface="+mn-ea"/>
                <a:cs typeface="+mn-cs"/>
              </a:rPr>
              <a:t> by </a:t>
            </a:r>
            <a:r>
              <a:rPr lang="en-GB" sz="1200" b="0" i="0" kern="1200" dirty="0" err="1">
                <a:solidFill>
                  <a:schemeClr val="tx1"/>
                </a:solidFill>
                <a:effectLst/>
                <a:latin typeface="+mn-lt"/>
                <a:ea typeface="+mn-ea"/>
                <a:cs typeface="+mn-cs"/>
              </a:rPr>
              <a:t>Kebreab</a:t>
            </a:r>
            <a:r>
              <a:rPr lang="en-GB" sz="1200" b="0" i="0" kern="1200" dirty="0">
                <a:solidFill>
                  <a:schemeClr val="tx1"/>
                </a:solidFill>
                <a:effectLst/>
                <a:latin typeface="+mn-lt"/>
                <a:ea typeface="+mn-ea"/>
                <a:cs typeface="+mn-cs"/>
              </a:rPr>
              <a:t> and Roque found that the seaweed supplements reduced methane in dairy cows, with a blind taste test of milk finding that it didn’t affect the milk output of the ruminants. The latest research, this time on beef cattle, similarly found no difference in the taste of the meat from seaweed-consuming animals.</a:t>
            </a:r>
          </a:p>
          <a:p>
            <a:pPr fontAlgn="base"/>
            <a:r>
              <a:rPr lang="en-GB" sz="1200" b="0" i="0" kern="1200" dirty="0">
                <a:solidFill>
                  <a:schemeClr val="tx1"/>
                </a:solidFill>
                <a:effectLst/>
                <a:latin typeface="+mn-lt"/>
                <a:ea typeface="+mn-ea"/>
                <a:cs typeface="+mn-cs"/>
              </a:rPr>
              <a:t>The next challenge, according to the researchers, will be finding ranchers enough supply of </a:t>
            </a:r>
            <a:r>
              <a:rPr lang="en-GB" sz="1200" b="0" i="1" kern="1200" dirty="0" err="1">
                <a:solidFill>
                  <a:schemeClr val="tx1"/>
                </a:solidFill>
                <a:effectLst/>
                <a:latin typeface="+mn-lt"/>
                <a:ea typeface="+mn-ea"/>
                <a:cs typeface="+mn-cs"/>
              </a:rPr>
              <a:t>Asparagopsis</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taxiformis</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 crimson marine grass that drifts on waves and tides, given there isn’t a bountiful supply of it available to farms.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FF810F8-BF15-425E-8176-8CDF2B40960E}" type="slidenum">
              <a:rPr lang="en-GB" smtClean="0"/>
              <a:t>15</a:t>
            </a:fld>
            <a:endParaRPr lang="en-GB"/>
          </a:p>
        </p:txBody>
      </p:sp>
    </p:spTree>
    <p:extLst>
      <p:ext uri="{BB962C8B-B14F-4D97-AF65-F5344CB8AC3E}">
        <p14:creationId xmlns:p14="http://schemas.microsoft.com/office/powerpoint/2010/main" val="3548381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A second way why cows have a large impact on the environment is through milk and dairy.</a:t>
            </a:r>
          </a:p>
          <a:p>
            <a:r>
              <a:rPr lang="en-GB" sz="1200" b="0" i="0" kern="1200" dirty="0">
                <a:solidFill>
                  <a:schemeClr val="tx1"/>
                </a:solidFill>
                <a:effectLst/>
                <a:latin typeface="+mn-lt"/>
                <a:ea typeface="+mn-ea"/>
                <a:cs typeface="+mn-cs"/>
              </a:rPr>
              <a:t>In the 20th century, innovations in pasteurization, refrigeration, and the manufacturing of powdered, or dried, milk led to milk products becoming a household staple. Today milk, butter, cheese, yogurt, ice cream, and other dairy products are ubiquitous, consumed by more than 6 billion people worldwide. But as demand for dairy grows, so does its impact. </a:t>
            </a:r>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Dairy</a:t>
            </a:r>
            <a:r>
              <a:rPr lang="en-GB" sz="1200" b="0" i="0" kern="1200" dirty="0">
                <a:solidFill>
                  <a:schemeClr val="tx1"/>
                </a:solidFill>
                <a:effectLst/>
                <a:latin typeface="+mn-lt"/>
                <a:ea typeface="+mn-ea"/>
                <a:cs typeface="+mn-cs"/>
              </a:rPr>
              <a:t> cows and their manure produce greenhouse gas emissions which contribute to climate change.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Milk production takes place all around the world. Global demand for dairy continues to increase in large part due to population growth, rising incomes, urbanization and westernization of diets in countries such as China and India. With this increasing demand for dairy, there is growing pressure on natural resources, including freshwater and soil.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Milk production impacts the environment in various ways, and the scale of these impacts depends on the practices of the dairy farmers and feed growers.</a:t>
            </a:r>
          </a:p>
          <a:p>
            <a:r>
              <a:rPr lang="en-GB" sz="1200" b="0" i="0" kern="1200" dirty="0">
                <a:solidFill>
                  <a:schemeClr val="tx1"/>
                </a:solidFill>
                <a:effectLst/>
                <a:latin typeface="+mn-lt"/>
                <a:ea typeface="+mn-ea"/>
                <a:cs typeface="+mn-cs"/>
              </a:rPr>
              <a:t>Poor handling of manure and fertilizers can degrade local water resources. And unsustainable </a:t>
            </a:r>
            <a:r>
              <a:rPr lang="en-GB" sz="1200" b="1" i="0" kern="1200" dirty="0">
                <a:solidFill>
                  <a:schemeClr val="tx1"/>
                </a:solidFill>
                <a:effectLst/>
                <a:latin typeface="+mn-lt"/>
                <a:ea typeface="+mn-ea"/>
                <a:cs typeface="+mn-cs"/>
              </a:rPr>
              <a:t>dairy</a:t>
            </a:r>
            <a:r>
              <a:rPr lang="en-GB" sz="1200" b="0" i="0" kern="1200" dirty="0">
                <a:solidFill>
                  <a:schemeClr val="tx1"/>
                </a:solidFill>
                <a:effectLst/>
                <a:latin typeface="+mn-lt"/>
                <a:ea typeface="+mn-ea"/>
                <a:cs typeface="+mn-cs"/>
              </a:rPr>
              <a:t> farming and feed production can lead to the loss of ecologically important areas, such as prairies, wetlands, and forests.</a:t>
            </a:r>
          </a:p>
          <a:p>
            <a:endParaRPr lang="en-US" dirty="0"/>
          </a:p>
        </p:txBody>
      </p:sp>
      <p:sp>
        <p:nvSpPr>
          <p:cNvPr id="4" name="Slide Number Placeholder 3"/>
          <p:cNvSpPr>
            <a:spLocks noGrp="1"/>
          </p:cNvSpPr>
          <p:nvPr>
            <p:ph type="sldNum" sz="quarter" idx="5"/>
          </p:nvPr>
        </p:nvSpPr>
        <p:spPr/>
        <p:txBody>
          <a:bodyPr/>
          <a:lstStyle/>
          <a:p>
            <a:fld id="{CFF810F8-BF15-425E-8176-8CDF2B40960E}" type="slidenum">
              <a:rPr lang="en-GB" smtClean="0"/>
              <a:t>16</a:t>
            </a:fld>
            <a:endParaRPr lang="en-GB"/>
          </a:p>
        </p:txBody>
      </p:sp>
    </p:spTree>
    <p:extLst>
      <p:ext uri="{BB962C8B-B14F-4D97-AF65-F5344CB8AC3E}">
        <p14:creationId xmlns:p14="http://schemas.microsoft.com/office/powerpoint/2010/main" val="1040318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Cheese as a dairy product from cow, also, is also considered a higher emissions food. One reason is because it takes about 10 kilos of milk to make only 1kg of cheese.</a:t>
            </a:r>
          </a:p>
          <a:p>
            <a:endParaRPr lang="en-US" dirty="0"/>
          </a:p>
          <a:p>
            <a:r>
              <a:rPr lang="en-US" dirty="0"/>
              <a:t>So, accounting all we’ve said about cow production we can also add that the cattle </a:t>
            </a:r>
            <a:r>
              <a:rPr lang="en-GB" sz="1200" b="0" i="0" kern="1200" dirty="0">
                <a:solidFill>
                  <a:schemeClr val="tx1"/>
                </a:solidFill>
                <a:effectLst/>
                <a:latin typeface="+mn-lt"/>
                <a:ea typeface="+mn-ea"/>
                <a:cs typeface="+mn-cs"/>
              </a:rPr>
              <a:t>production requires much more feed and land than other types of food.</a:t>
            </a:r>
          </a:p>
          <a:p>
            <a:r>
              <a:rPr lang="en-GB" sz="1200" b="0" i="0" kern="1200" dirty="0">
                <a:solidFill>
                  <a:schemeClr val="tx1"/>
                </a:solidFill>
                <a:effectLst/>
                <a:latin typeface="+mn-lt"/>
                <a:ea typeface="+mn-ea"/>
                <a:cs typeface="+mn-cs"/>
              </a:rPr>
              <a:t>The conversion of land for beef production and animal feed is a </a:t>
            </a:r>
            <a:r>
              <a:rPr lang="en-GB" sz="1200" b="0" i="0" u="none" strike="noStrike" kern="1200" dirty="0">
                <a:solidFill>
                  <a:schemeClr val="tx1"/>
                </a:solidFill>
                <a:effectLst/>
                <a:latin typeface="+mn-lt"/>
                <a:ea typeface="+mn-ea"/>
                <a:cs typeface="+mn-cs"/>
                <a:hlinkClick r:id="rId3"/>
              </a:rPr>
              <a:t>leading cause of deforestation</a:t>
            </a:r>
            <a:r>
              <a:rPr lang="en-GB" sz="1200" b="0" i="0" kern="1200" dirty="0">
                <a:solidFill>
                  <a:schemeClr val="tx1"/>
                </a:solidFill>
                <a:effectLst/>
                <a:latin typeface="+mn-lt"/>
                <a:ea typeface="+mn-ea"/>
                <a:cs typeface="+mn-cs"/>
              </a:rPr>
              <a:t> in many tropical regions, including in the Amazon, where a </a:t>
            </a:r>
            <a:r>
              <a:rPr lang="en-GB" sz="1200" b="0" i="0" u="none" strike="noStrike" kern="1200" dirty="0">
                <a:solidFill>
                  <a:schemeClr val="tx1"/>
                </a:solidFill>
                <a:effectLst/>
                <a:latin typeface="+mn-lt"/>
                <a:ea typeface="+mn-ea"/>
                <a:cs typeface="+mn-cs"/>
                <a:hlinkClick r:id="rId4"/>
              </a:rPr>
              <a:t>recent spike</a:t>
            </a:r>
            <a:r>
              <a:rPr lang="en-GB" sz="1200" b="0" i="0" kern="1200" dirty="0">
                <a:solidFill>
                  <a:schemeClr val="tx1"/>
                </a:solidFill>
                <a:effectLst/>
                <a:latin typeface="+mn-lt"/>
                <a:ea typeface="+mn-ea"/>
                <a:cs typeface="+mn-cs"/>
              </a:rPr>
              <a:t> in forest fires and clearing has been </a:t>
            </a:r>
            <a:r>
              <a:rPr lang="en-GB" sz="1200" b="0" i="0" u="none" strike="noStrike" kern="1200" dirty="0">
                <a:solidFill>
                  <a:schemeClr val="tx1"/>
                </a:solidFill>
                <a:effectLst/>
                <a:latin typeface="+mn-lt"/>
                <a:ea typeface="+mn-ea"/>
                <a:cs typeface="+mn-cs"/>
                <a:hlinkClick r:id="rId5"/>
              </a:rPr>
              <a:t>linked</a:t>
            </a:r>
            <a:r>
              <a:rPr lang="en-GB" sz="1200" b="0" i="0" kern="1200" dirty="0">
                <a:solidFill>
                  <a:schemeClr val="tx1"/>
                </a:solidFill>
                <a:effectLst/>
                <a:latin typeface="+mn-lt"/>
                <a:ea typeface="+mn-ea"/>
                <a:cs typeface="+mn-cs"/>
              </a:rPr>
              <a:t> to cattle ranching.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cutting down of tropical forest causes the release of </a:t>
            </a:r>
            <a:r>
              <a:rPr lang="en-GB" sz="1200" b="0" i="0" u="none" strike="noStrike" kern="1200" dirty="0">
                <a:solidFill>
                  <a:schemeClr val="tx1"/>
                </a:solidFill>
                <a:effectLst/>
                <a:latin typeface="+mn-lt"/>
                <a:ea typeface="+mn-ea"/>
                <a:cs typeface="+mn-cs"/>
                <a:hlinkClick r:id="rId6"/>
              </a:rPr>
              <a:t>long-held stores</a:t>
            </a:r>
            <a:r>
              <a:rPr lang="en-GB" sz="1200" b="0" i="0" kern="1200" dirty="0">
                <a:solidFill>
                  <a:schemeClr val="tx1"/>
                </a:solidFill>
                <a:effectLst/>
                <a:latin typeface="+mn-lt"/>
                <a:ea typeface="+mn-ea"/>
                <a:cs typeface="+mn-cs"/>
              </a:rPr>
              <a:t> of carbon. (Tropical deforestation as a whole accounts for around </a:t>
            </a:r>
            <a:r>
              <a:rPr lang="en-GB" sz="1200" b="0" i="0" u="none" strike="noStrike" kern="1200" dirty="0">
                <a:solidFill>
                  <a:schemeClr val="tx1"/>
                </a:solidFill>
                <a:effectLst/>
                <a:latin typeface="+mn-lt"/>
                <a:ea typeface="+mn-ea"/>
                <a:cs typeface="+mn-cs"/>
                <a:hlinkClick r:id="rId7"/>
              </a:rPr>
              <a:t>8%</a:t>
            </a:r>
            <a:r>
              <a:rPr lang="en-GB" sz="1200" b="0" i="0" kern="1200" dirty="0">
                <a:solidFill>
                  <a:schemeClr val="tx1"/>
                </a:solidFill>
                <a:effectLst/>
                <a:latin typeface="+mn-lt"/>
                <a:ea typeface="+mn-ea"/>
                <a:cs typeface="+mn-cs"/>
              </a:rPr>
              <a:t> of global greenhouse gas emissions.)</a:t>
            </a:r>
          </a:p>
          <a:p>
            <a:r>
              <a:rPr lang="en-GB" sz="1200" b="0" i="0" kern="1200" dirty="0">
                <a:solidFill>
                  <a:schemeClr val="tx1"/>
                </a:solidFill>
                <a:effectLst/>
                <a:latin typeface="+mn-lt"/>
                <a:ea typeface="+mn-ea"/>
                <a:cs typeface="+mn-cs"/>
              </a:rPr>
              <a:t>Grazing cattle need plentiful supplies of grass – meaning farmers often use </a:t>
            </a:r>
            <a:r>
              <a:rPr lang="en-GB" sz="1200" b="0" i="0" u="none" strike="noStrike" kern="1200" dirty="0">
                <a:solidFill>
                  <a:schemeClr val="tx1"/>
                </a:solidFill>
                <a:effectLst/>
                <a:latin typeface="+mn-lt"/>
                <a:ea typeface="+mn-ea"/>
                <a:cs typeface="+mn-cs"/>
                <a:hlinkClick r:id="rId8"/>
              </a:rPr>
              <a:t>nitrogen fertiliser</a:t>
            </a:r>
            <a:r>
              <a:rPr lang="en-GB" sz="1200" b="0" i="0" kern="1200" dirty="0">
                <a:solidFill>
                  <a:schemeClr val="tx1"/>
                </a:solidFill>
                <a:effectLst/>
                <a:latin typeface="+mn-lt"/>
                <a:ea typeface="+mn-ea"/>
                <a:cs typeface="+mn-cs"/>
              </a:rPr>
              <a:t> on their fields to stimulate plant growth. The production of nitrogen fertiliser causes the release of CO2 and the potent greenhouse gas nitrous oxide (</a:t>
            </a:r>
            <a:r>
              <a:rPr lang="en-GB" sz="1200" b="0" i="0" u="none" strike="noStrike" kern="1200" dirty="0">
                <a:solidFill>
                  <a:schemeClr val="tx1"/>
                </a:solidFill>
                <a:effectLst/>
                <a:latin typeface="+mn-lt"/>
                <a:ea typeface="+mn-ea"/>
                <a:cs typeface="+mn-cs"/>
                <a:hlinkClick r:id="rId9"/>
              </a:rPr>
              <a:t>N2O</a:t>
            </a:r>
            <a:r>
              <a:rPr lang="en-GB" sz="1200" b="0" i="0" kern="1200" dirty="0">
                <a:solidFill>
                  <a:schemeClr val="tx1"/>
                </a:solidFill>
                <a:effectLst/>
                <a:latin typeface="+mn-lt"/>
                <a:ea typeface="+mn-ea"/>
                <a:cs typeface="+mn-cs"/>
              </a:rPr>
              <a: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resource-intensive nature of cattle rearing also explains why, on average, cheese and other dairy products have a higher climate cost than pork and poultry. Also, chickens and pigs are not ruminants and so do not produce </a:t>
            </a:r>
            <a:r>
              <a:rPr lang="en-GB" sz="1200" b="0" i="0" u="none" strike="noStrike" kern="1200" dirty="0">
                <a:solidFill>
                  <a:schemeClr val="tx1"/>
                </a:solidFill>
                <a:effectLst/>
                <a:latin typeface="+mn-lt"/>
                <a:ea typeface="+mn-ea"/>
                <a:cs typeface="+mn-cs"/>
                <a:hlinkClick r:id="rId10"/>
              </a:rPr>
              <a:t>as much methane</a:t>
            </a:r>
            <a:r>
              <a:rPr lang="en-GB"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CFF810F8-BF15-425E-8176-8CDF2B40960E}" type="slidenum">
              <a:rPr lang="en-GB" smtClean="0"/>
              <a:t>17</a:t>
            </a:fld>
            <a:endParaRPr lang="en-GB"/>
          </a:p>
        </p:txBody>
      </p:sp>
    </p:spTree>
    <p:extLst>
      <p:ext uri="{BB962C8B-B14F-4D97-AF65-F5344CB8AC3E}">
        <p14:creationId xmlns:p14="http://schemas.microsoft.com/office/powerpoint/2010/main" val="676837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Accounting for around 2.5% of all global human-induced GHG emissions, rice’s climate footprint is comparable to that of international aviation. Rice production is estimated to be responsible for 12% of total methane global emissions, mainly due to its anaerobic decomposition during its production processes. </a:t>
            </a:r>
          </a:p>
          <a:p>
            <a:r>
              <a:rPr lang="en-GB" sz="1200" b="0" i="0" kern="1200" dirty="0">
                <a:solidFill>
                  <a:schemeClr val="tx1"/>
                </a:solidFill>
                <a:effectLst/>
                <a:latin typeface="+mn-lt"/>
                <a:ea typeface="+mn-ea"/>
                <a:cs typeface="+mn-cs"/>
              </a:rPr>
              <a:t>“Rice grows mostly in flooded fields called rice paddies. The water blocks oxygen from penetrating the soil, creating ideal conditions for bacteria that emit methane. The longer the flooding lasts, the more those bacteria build up”, explains the World Resources Institute on its website. </a:t>
            </a:r>
          </a:p>
          <a:p>
            <a:r>
              <a:rPr lang="en-GB" sz="1200" b="0" i="0" kern="1200" dirty="0">
                <a:solidFill>
                  <a:schemeClr val="tx1"/>
                </a:solidFill>
                <a:effectLst/>
                <a:latin typeface="+mn-lt"/>
                <a:ea typeface="+mn-ea"/>
                <a:cs typeface="+mn-cs"/>
              </a:rPr>
              <a:t>But entire regions depend highly on this staple food. So the solution, rather than quitting farming rice, could be to produce it in a more climate-friendly way. And, while there are some initiatives pointing in that direction, there’s still space for many more. </a:t>
            </a:r>
          </a:p>
          <a:p>
            <a:r>
              <a:rPr lang="en-GB" sz="1200" b="0" i="0" kern="1200" dirty="0" err="1">
                <a:solidFill>
                  <a:schemeClr val="tx1"/>
                </a:solidFill>
                <a:effectLst/>
                <a:latin typeface="+mn-lt"/>
                <a:ea typeface="+mn-ea"/>
                <a:cs typeface="+mn-cs"/>
              </a:rPr>
              <a:t>Dimovska</a:t>
            </a:r>
            <a:r>
              <a:rPr lang="en-GB" sz="1200" b="0" i="0" kern="1200" dirty="0">
                <a:solidFill>
                  <a:schemeClr val="tx1"/>
                </a:solidFill>
                <a:effectLst/>
                <a:latin typeface="+mn-lt"/>
                <a:ea typeface="+mn-ea"/>
                <a:cs typeface="+mn-cs"/>
              </a:rPr>
              <a:t> referred to three major barriers that are blocking progress: absence of financial infrastructure to billions; upfront investment that sustainable companies need to make in their value chains; and the lack of public financing.</a:t>
            </a:r>
          </a:p>
          <a:p>
            <a:endParaRPr lang="en-US" dirty="0"/>
          </a:p>
        </p:txBody>
      </p:sp>
      <p:sp>
        <p:nvSpPr>
          <p:cNvPr id="4" name="Slide Number Placeholder 3"/>
          <p:cNvSpPr>
            <a:spLocks noGrp="1"/>
          </p:cNvSpPr>
          <p:nvPr>
            <p:ph type="sldNum" sz="quarter" idx="5"/>
          </p:nvPr>
        </p:nvSpPr>
        <p:spPr/>
        <p:txBody>
          <a:bodyPr/>
          <a:lstStyle/>
          <a:p>
            <a:fld id="{CFF810F8-BF15-425E-8176-8CDF2B40960E}" type="slidenum">
              <a:rPr lang="en-GB" smtClean="0"/>
              <a:t>18</a:t>
            </a:fld>
            <a:endParaRPr lang="en-GB"/>
          </a:p>
        </p:txBody>
      </p:sp>
    </p:spTree>
    <p:extLst>
      <p:ext uri="{BB962C8B-B14F-4D97-AF65-F5344CB8AC3E}">
        <p14:creationId xmlns:p14="http://schemas.microsoft.com/office/powerpoint/2010/main" val="2088726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Findings from the EAT-Lancet Commission on Healthy Diets From Sustainable Food Systems provides the first scientific targets for a healthy diet from a sustainable food production system that operates within planetary boundaries for food. The report promotes diets consisting of a variety of plant-based foods, with low amounts of animal-based foods, refined grains, highly processed foods, and added sugars, and with unsaturated rather than saturated fats. </a:t>
            </a:r>
          </a:p>
          <a:p>
            <a:r>
              <a:rPr lang="en-GB" sz="1200" b="0" i="0" kern="1200" dirty="0">
                <a:solidFill>
                  <a:schemeClr val="tx1"/>
                </a:solidFill>
                <a:effectLst/>
                <a:latin typeface="+mn-lt"/>
                <a:ea typeface="+mn-ea"/>
                <a:cs typeface="+mn-cs"/>
              </a:rPr>
              <a:t>The planetary health diet therefore aims to help people eat better while at the same time creating a more sustainable world. Here’s exactly how we’re going to save Earth by changing the way we eat, according to science:</a:t>
            </a:r>
          </a:p>
          <a:p>
            <a:r>
              <a:rPr lang="en-GB" sz="1200" b="0" i="0" u="none" strike="noStrike" kern="1200" dirty="0">
                <a:solidFill>
                  <a:schemeClr val="tx1"/>
                </a:solidFill>
                <a:effectLst/>
                <a:latin typeface="+mn-lt"/>
                <a:ea typeface="+mn-ea"/>
                <a:cs typeface="+mn-cs"/>
              </a:rPr>
              <a:t>3 things you should know about the planetary health diet</a:t>
            </a:r>
          </a:p>
          <a:p>
            <a:pPr marL="228600" indent="-228600">
              <a:buAutoNum type="arabicPeriod"/>
            </a:pPr>
            <a:r>
              <a:rPr lang="en-GB" sz="1200" b="0" i="0" u="none" strike="noStrike" kern="1200" dirty="0">
                <a:solidFill>
                  <a:schemeClr val="tx1"/>
                </a:solidFill>
                <a:effectLst/>
                <a:latin typeface="+mn-lt"/>
                <a:ea typeface="+mn-ea"/>
                <a:cs typeface="+mn-cs"/>
              </a:rPr>
              <a:t>It’s a plant-based diet </a:t>
            </a:r>
            <a:r>
              <a:rPr lang="en-GB" sz="1200" b="0" i="0" kern="1200" dirty="0">
                <a:solidFill>
                  <a:schemeClr val="tx1"/>
                </a:solidFill>
                <a:effectLst/>
                <a:latin typeface="+mn-lt"/>
                <a:ea typeface="+mn-ea"/>
                <a:cs typeface="+mn-cs"/>
              </a:rPr>
              <a:t>No surprise here. The planetary health diet all but entirely nixes meat from the equation. Meals on the plan are built around vegetables, fruits, and nuts while cutting down significantly on animal protein and sugar. By doing this, researchers believe people can decrease their risks of several life-threatening diseases, including coronary heart disease, stroke, and diabetes. In fact, according to the EAT-</a:t>
            </a:r>
            <a:r>
              <a:rPr lang="en-GB" sz="1200" b="0" i="1" kern="1200" dirty="0">
                <a:solidFill>
                  <a:schemeClr val="tx1"/>
                </a:solidFill>
                <a:effectLst/>
                <a:latin typeface="+mn-lt"/>
                <a:ea typeface="+mn-ea"/>
                <a:cs typeface="+mn-cs"/>
              </a:rPr>
              <a:t>Lancet</a:t>
            </a:r>
            <a:r>
              <a:rPr lang="en-GB" sz="1200" b="0" i="0" kern="1200" dirty="0">
                <a:solidFill>
                  <a:schemeClr val="tx1"/>
                </a:solidFill>
                <a:effectLst/>
                <a:latin typeface="+mn-lt"/>
                <a:ea typeface="+mn-ea"/>
                <a:cs typeface="+mn-cs"/>
              </a:rPr>
              <a:t> Commission, “unhealthy diets now pose a greater risk to morbidity and mortality than unsafe sex, alcohol, drug and tobacco use combined.”</a:t>
            </a:r>
          </a:p>
          <a:p>
            <a:r>
              <a:rPr lang="en-GB" sz="1200" b="0" i="0" u="none" strike="noStrike" kern="1200" dirty="0">
                <a:solidFill>
                  <a:schemeClr val="tx1"/>
                </a:solidFill>
                <a:effectLst/>
                <a:latin typeface="+mn-lt"/>
                <a:ea typeface="+mn-ea"/>
                <a:cs typeface="+mn-cs"/>
              </a:rPr>
              <a:t>2. You can actually eat more, not less</a:t>
            </a:r>
          </a:p>
          <a:p>
            <a:r>
              <a:rPr lang="en-GB" sz="1200" b="0" i="0" kern="1200" dirty="0">
                <a:solidFill>
                  <a:schemeClr val="tx1"/>
                </a:solidFill>
                <a:effectLst/>
                <a:latin typeface="+mn-lt"/>
                <a:ea typeface="+mn-ea"/>
                <a:cs typeface="+mn-cs"/>
              </a:rPr>
              <a:t>The typical daily recommended calorie intake for women is about 2,000, but the planetary health diet ups that recommendation to 2,500. The bulk of that count—as shown above—would be veggies, fruit, whole grains, and plant-sourced protein (like legumes and nuts), with small amounts of added sugar, starchy veggies, dairy, eggs, and animal-sourced protein. According to the report, you can think of it as a “flexitarian” diet, which is largely plant-based but might include some fish, meat, and dairy.</a:t>
            </a:r>
          </a:p>
          <a:p>
            <a:r>
              <a:rPr lang="en-GB" sz="1200" b="0" i="0" kern="1200" dirty="0">
                <a:solidFill>
                  <a:schemeClr val="tx1"/>
                </a:solidFill>
                <a:effectLst/>
                <a:latin typeface="+mn-lt"/>
                <a:ea typeface="+mn-ea"/>
                <a:cs typeface="+mn-cs"/>
              </a:rPr>
              <a:t>3. </a:t>
            </a:r>
            <a:r>
              <a:rPr lang="en-GB" sz="1200" b="0" i="0" u="none" strike="noStrike" kern="1200" dirty="0">
                <a:solidFill>
                  <a:schemeClr val="tx1"/>
                </a:solidFill>
                <a:effectLst/>
                <a:latin typeface="+mn-lt"/>
                <a:ea typeface="+mn-ea"/>
                <a:cs typeface="+mn-cs"/>
              </a:rPr>
              <a:t>3. It won’t be easy</a:t>
            </a:r>
          </a:p>
          <a:p>
            <a:r>
              <a:rPr lang="en-GB" sz="1200" b="0" i="0" kern="1200" dirty="0">
                <a:solidFill>
                  <a:schemeClr val="tx1"/>
                </a:solidFill>
                <a:effectLst/>
                <a:latin typeface="+mn-lt"/>
                <a:ea typeface="+mn-ea"/>
                <a:cs typeface="+mn-cs"/>
              </a:rPr>
              <a:t>In order to get on a sustainable track by 2050, one that prioritizes human health </a:t>
            </a:r>
            <a:r>
              <a:rPr lang="en-GB" sz="1200" b="0" i="1" kern="1200" dirty="0">
                <a:solidFill>
                  <a:schemeClr val="tx1"/>
                </a:solidFill>
                <a:effectLst/>
                <a:latin typeface="+mn-lt"/>
                <a:ea typeface="+mn-ea"/>
                <a:cs typeface="+mn-cs"/>
              </a:rPr>
              <a:t>and</a:t>
            </a:r>
            <a:r>
              <a:rPr lang="en-GB" sz="1200" b="0" i="0" kern="1200" dirty="0">
                <a:solidFill>
                  <a:schemeClr val="tx1"/>
                </a:solidFill>
                <a:effectLst/>
                <a:latin typeface="+mn-lt"/>
                <a:ea typeface="+mn-ea"/>
                <a:cs typeface="+mn-cs"/>
              </a:rPr>
              <a:t> the environment, a substantial dietary shift is required. “Global consumption of fruits, vegetables, nuts, and legumes will have to double, and consumption of foods such as red meat and sugar will have to be reduced by more than 50 percent,” said lead study author </a:t>
            </a:r>
            <a:r>
              <a:rPr lang="en-GB" sz="1200" b="0" i="0" u="sng" kern="1200" dirty="0">
                <a:solidFill>
                  <a:schemeClr val="tx1"/>
                </a:solidFill>
                <a:effectLst/>
                <a:latin typeface="+mn-lt"/>
                <a:ea typeface="+mn-ea"/>
                <a:cs typeface="+mn-cs"/>
                <a:hlinkClick r:id="rId3"/>
              </a:rPr>
              <a:t>Walter Willett, MD</a:t>
            </a:r>
            <a:r>
              <a:rPr lang="en-GB" sz="1200" b="0" i="0" kern="1200" dirty="0">
                <a:solidFill>
                  <a:schemeClr val="tx1"/>
                </a:solidFill>
                <a:effectLst/>
                <a:latin typeface="+mn-lt"/>
                <a:ea typeface="+mn-ea"/>
                <a:cs typeface="+mn-cs"/>
              </a:rPr>
              <a:t>, a professor at Harvard T.H. Chan School of Public Health. If we’re successful, he says, some 11 million deaths caused by unhealthy food choices could be prevented every year.</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Concluding, In comparison to meat and dairy, plant-based foods have much smaller carbon footprints. On average, emissions from plant-based foods are 10 to 50 times smaller than those from animal products, according to the </a:t>
            </a:r>
            <a:r>
              <a:rPr lang="en-GB" sz="1200" b="0" i="0" u="none" strike="noStrike" kern="1200" dirty="0">
                <a:solidFill>
                  <a:schemeClr val="tx1"/>
                </a:solidFill>
                <a:effectLst/>
                <a:latin typeface="+mn-lt"/>
                <a:ea typeface="+mn-ea"/>
                <a:cs typeface="+mn-cs"/>
                <a:hlinkClick r:id="rId4"/>
              </a:rPr>
              <a:t>Science</a:t>
            </a:r>
            <a:r>
              <a:rPr lang="en-GB" sz="1200" b="0" i="0" kern="1200" dirty="0">
                <a:solidFill>
                  <a:schemeClr val="tx1"/>
                </a:solidFill>
                <a:effectLst/>
                <a:latin typeface="+mn-lt"/>
                <a:ea typeface="+mn-ea"/>
                <a:cs typeface="+mn-cs"/>
              </a:rPr>
              <a:t> study.</a:t>
            </a:r>
            <a:endParaRPr lang="en-GB" sz="1200" dirty="0">
              <a:solidFill>
                <a:srgbClr val="00B050"/>
              </a:solidFill>
              <a:latin typeface="+mn-lt"/>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FF810F8-BF15-425E-8176-8CDF2B40960E}" type="slidenum">
              <a:rPr lang="en-GB" smtClean="0"/>
              <a:t>19</a:t>
            </a:fld>
            <a:endParaRPr lang="en-GB"/>
          </a:p>
        </p:txBody>
      </p:sp>
    </p:spTree>
    <p:extLst>
      <p:ext uri="{BB962C8B-B14F-4D97-AF65-F5344CB8AC3E}">
        <p14:creationId xmlns:p14="http://schemas.microsoft.com/office/powerpoint/2010/main" val="1093682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Environmental extremes and climate variability enhanced the chances of numerous stresses on agriculture. Climate change affects crop production by means of direct, indirect, and socio-economic effects. In this lecture we are going to focus on the socio-economic effects of climate.</a:t>
            </a:r>
            <a:endParaRPr lang="en-US" dirty="0"/>
          </a:p>
        </p:txBody>
      </p:sp>
      <p:sp>
        <p:nvSpPr>
          <p:cNvPr id="4" name="Slide Number Placeholder 3"/>
          <p:cNvSpPr>
            <a:spLocks noGrp="1"/>
          </p:cNvSpPr>
          <p:nvPr>
            <p:ph type="sldNum" sz="quarter" idx="5"/>
          </p:nvPr>
        </p:nvSpPr>
        <p:spPr/>
        <p:txBody>
          <a:bodyPr/>
          <a:lstStyle/>
          <a:p>
            <a:fld id="{CFF810F8-BF15-425E-8176-8CDF2B40960E}" type="slidenum">
              <a:rPr lang="en-GB" smtClean="0"/>
              <a:t>2</a:t>
            </a:fld>
            <a:endParaRPr lang="en-GB"/>
          </a:p>
        </p:txBody>
      </p:sp>
    </p:spTree>
    <p:extLst>
      <p:ext uri="{BB962C8B-B14F-4D97-AF65-F5344CB8AC3E}">
        <p14:creationId xmlns:p14="http://schemas.microsoft.com/office/powerpoint/2010/main" val="2801807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In comparison to meat and dairy, plant-based foods have much smaller carbon footprints. On average, emissions from plant-based foods are 10 to 50 times smaller than those from animal products, according to the </a:t>
            </a:r>
            <a:r>
              <a:rPr lang="en-GB" sz="1200" b="0" i="0" u="none" strike="noStrike" kern="1200" dirty="0">
                <a:solidFill>
                  <a:schemeClr val="tx1"/>
                </a:solidFill>
                <a:effectLst/>
                <a:latin typeface="+mn-lt"/>
                <a:ea typeface="+mn-ea"/>
                <a:cs typeface="+mn-cs"/>
                <a:hlinkClick r:id="rId3"/>
              </a:rPr>
              <a:t>Science</a:t>
            </a:r>
            <a:r>
              <a:rPr lang="en-GB" sz="1200" b="0" i="0" kern="1200" dirty="0">
                <a:solidFill>
                  <a:schemeClr val="tx1"/>
                </a:solidFill>
                <a:effectLst/>
                <a:latin typeface="+mn-lt"/>
                <a:ea typeface="+mn-ea"/>
                <a:cs typeface="+mn-cs"/>
              </a:rPr>
              <a:t> study. Sustainable diets run through the health of people and also the health of the planet. It should consider economy and food supply, environment, nutrition, society and ethics, people’s health, and etc.</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And there are so many things we can do helping to tackle climate change and taking care of the planetary health.</a:t>
            </a:r>
          </a:p>
          <a:p>
            <a:r>
              <a:rPr lang="en-GB" sz="1200" b="1" dirty="0">
                <a:solidFill>
                  <a:srgbClr val="FC732A"/>
                </a:solidFill>
                <a:latin typeface="+mn-lt"/>
              </a:rPr>
              <a:t>Industry, for example, can reduce or avoid </a:t>
            </a:r>
            <a:r>
              <a:rPr lang="en-GB" sz="1200" dirty="0">
                <a:solidFill>
                  <a:srgbClr val="FC732A"/>
                </a:solidFill>
                <a:latin typeface="+mn-lt"/>
              </a:rPr>
              <a:t>food waste, Introduce labelling (grass-fed meat, dairy products), and Package reducing.</a:t>
            </a:r>
          </a:p>
          <a:p>
            <a:r>
              <a:rPr lang="en-GB" sz="1200" b="1" dirty="0">
                <a:solidFill>
                  <a:prstClr val="black"/>
                </a:solidFill>
                <a:latin typeface="+mn-lt"/>
              </a:rPr>
              <a:t>Governments can </a:t>
            </a:r>
            <a:r>
              <a:rPr lang="en-GB" sz="1200" dirty="0">
                <a:solidFill>
                  <a:prstClr val="black"/>
                </a:solidFill>
                <a:latin typeface="+mn-lt"/>
              </a:rPr>
              <a:t>Establish changes in menu (schools, hospitals) and Support farmers to grow more plant-based protein.</a:t>
            </a:r>
            <a:r>
              <a:rPr lang="en-GB" sz="1200" dirty="0">
                <a:solidFill>
                  <a:srgbClr val="FC732A"/>
                </a:solidFill>
                <a:latin typeface="+mn-lt"/>
              </a:rPr>
              <a:t> </a:t>
            </a:r>
          </a:p>
          <a:p>
            <a:r>
              <a:rPr lang="en-GB" sz="1200" b="1" dirty="0">
                <a:solidFill>
                  <a:srgbClr val="00B050"/>
                </a:solidFill>
                <a:latin typeface="+mn-lt"/>
              </a:rPr>
              <a:t>Individuals, we can </a:t>
            </a:r>
            <a:r>
              <a:rPr lang="en-GB" sz="1200" dirty="0">
                <a:solidFill>
                  <a:srgbClr val="00B050"/>
                </a:solidFill>
                <a:latin typeface="+mn-lt"/>
              </a:rPr>
              <a:t>Choose more carbon-friendly food, wasting less, eating local and seasonal. Avoid vegetables and fruits air frightened.</a:t>
            </a:r>
          </a:p>
          <a:p>
            <a:endParaRPr lang="en-GB" sz="1200" dirty="0">
              <a:solidFill>
                <a:srgbClr val="00B050"/>
              </a:solidFill>
              <a:latin typeface="+mn-lt"/>
            </a:endParaRPr>
          </a:p>
          <a:p>
            <a:endParaRPr lang="en-GB" sz="1200" dirty="0">
              <a:solidFill>
                <a:srgbClr val="00B050"/>
              </a:solidFill>
              <a:latin typeface="+mn-lt"/>
            </a:endParaRPr>
          </a:p>
          <a:p>
            <a:r>
              <a:rPr lang="en-GB" sz="1200" dirty="0">
                <a:solidFill>
                  <a:srgbClr val="00B050"/>
                </a:solidFill>
                <a:latin typeface="+mn-lt"/>
              </a:rPr>
              <a:t>If we can have one takeaway from this lecture it would be getting accurate information as much as we can in order to make more </a:t>
            </a:r>
            <a:r>
              <a:rPr lang="en-GB" sz="1200" dirty="0" err="1">
                <a:solidFill>
                  <a:srgbClr val="00B050"/>
                </a:solidFill>
                <a:latin typeface="+mn-lt"/>
              </a:rPr>
              <a:t>councious</a:t>
            </a:r>
            <a:r>
              <a:rPr lang="en-GB" sz="1200" dirty="0">
                <a:solidFill>
                  <a:srgbClr val="00B050"/>
                </a:solidFill>
                <a:latin typeface="+mn-lt"/>
              </a:rPr>
              <a:t> choices, whether it will be regarding our food or the environment around us. </a:t>
            </a:r>
          </a:p>
          <a:p>
            <a:endParaRPr lang="en-GB" sz="1200" dirty="0">
              <a:solidFill>
                <a:srgbClr val="FC732A"/>
              </a:solidFill>
              <a:latin typeface="+mn-lt"/>
            </a:endParaRPr>
          </a:p>
          <a:p>
            <a:endParaRPr lang="en-US" sz="1200" dirty="0">
              <a:solidFill>
                <a:srgbClr val="FC732A"/>
              </a:solidFill>
              <a:latin typeface="+mn-lt"/>
            </a:endParaRPr>
          </a:p>
          <a:p>
            <a:endParaRPr lang="en-US" dirty="0"/>
          </a:p>
        </p:txBody>
      </p:sp>
      <p:sp>
        <p:nvSpPr>
          <p:cNvPr id="4" name="Slide Number Placeholder 3"/>
          <p:cNvSpPr>
            <a:spLocks noGrp="1"/>
          </p:cNvSpPr>
          <p:nvPr>
            <p:ph type="sldNum" sz="quarter" idx="5"/>
          </p:nvPr>
        </p:nvSpPr>
        <p:spPr/>
        <p:txBody>
          <a:bodyPr/>
          <a:lstStyle/>
          <a:p>
            <a:fld id="{CFF810F8-BF15-425E-8176-8CDF2B40960E}" type="slidenum">
              <a:rPr lang="en-GB" smtClean="0"/>
              <a:t>20</a:t>
            </a:fld>
            <a:endParaRPr lang="en-GB"/>
          </a:p>
        </p:txBody>
      </p:sp>
    </p:spTree>
    <p:extLst>
      <p:ext uri="{BB962C8B-B14F-4D97-AF65-F5344CB8AC3E}">
        <p14:creationId xmlns:p14="http://schemas.microsoft.com/office/powerpoint/2010/main" val="669675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Divide into 5 groups</a:t>
            </a:r>
          </a:p>
          <a:p>
            <a:r>
              <a:rPr lang="en-GB" dirty="0"/>
              <a:t>Each group - set of balloons and data</a:t>
            </a:r>
          </a:p>
          <a:p>
            <a:r>
              <a:rPr lang="en-GB" dirty="0"/>
              <a:t>Determine the numbers of balloons necessary to produce:</a:t>
            </a:r>
          </a:p>
          <a:p>
            <a:pPr lvl="1"/>
            <a:r>
              <a:rPr lang="en-GB" dirty="0"/>
              <a:t>Group 1: 50g meat, </a:t>
            </a:r>
          </a:p>
          <a:p>
            <a:pPr lvl="1"/>
            <a:r>
              <a:rPr lang="en-GB" dirty="0"/>
              <a:t>Group 2: 50g of cod</a:t>
            </a:r>
          </a:p>
          <a:p>
            <a:pPr lvl="1"/>
            <a:r>
              <a:rPr lang="en-GB" dirty="0"/>
              <a:t>Group 3: 50g of salmon</a:t>
            </a:r>
          </a:p>
          <a:p>
            <a:pPr lvl="1"/>
            <a:r>
              <a:rPr lang="en-GB" dirty="0"/>
              <a:t>Group 4: 50g of beans</a:t>
            </a:r>
          </a:p>
          <a:p>
            <a:pPr lvl="1"/>
            <a:r>
              <a:rPr lang="en-GB" dirty="0"/>
              <a:t>Group 5: 50g of rice</a:t>
            </a:r>
          </a:p>
          <a:p>
            <a:r>
              <a:rPr lang="en-GB" dirty="0"/>
              <a:t>Discussion between groups</a:t>
            </a:r>
          </a:p>
        </p:txBody>
      </p:sp>
      <p:sp>
        <p:nvSpPr>
          <p:cNvPr id="4" name="Slide Number Placeholder 3"/>
          <p:cNvSpPr>
            <a:spLocks noGrp="1"/>
          </p:cNvSpPr>
          <p:nvPr>
            <p:ph type="sldNum" sz="quarter" idx="5"/>
          </p:nvPr>
        </p:nvSpPr>
        <p:spPr/>
        <p:txBody>
          <a:bodyPr/>
          <a:lstStyle/>
          <a:p>
            <a:fld id="{CFF810F8-BF15-425E-8176-8CDF2B40960E}" type="slidenum">
              <a:rPr lang="en-GB" smtClean="0"/>
              <a:t>21</a:t>
            </a:fld>
            <a:endParaRPr lang="en-GB"/>
          </a:p>
        </p:txBody>
      </p:sp>
    </p:spTree>
    <p:extLst>
      <p:ext uri="{BB962C8B-B14F-4D97-AF65-F5344CB8AC3E}">
        <p14:creationId xmlns:p14="http://schemas.microsoft.com/office/powerpoint/2010/main" val="1624595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term </a:t>
            </a:r>
            <a:r>
              <a:rPr lang="en-US" dirty="0" err="1"/>
              <a:t>anthropocene</a:t>
            </a:r>
            <a:r>
              <a:rPr lang="en-US" dirty="0"/>
              <a:t> was created to designate a new geological era that defines humanity as the main force for the transformation of the planet, causing alteration and degradation of ecosystems. Modern livelihoods, advances in technology, the development of agriculture, medicine and industrialization lead to a massive populational boom. </a:t>
            </a:r>
          </a:p>
          <a:p>
            <a:r>
              <a:rPr lang="en-US" dirty="0"/>
              <a:t>The advancement of humanity in several areas was possible due to the development of science and industrialization: food technology, science, communication, energy and transport.</a:t>
            </a:r>
          </a:p>
          <a:p>
            <a:r>
              <a:rPr lang="en-US" dirty="0"/>
              <a:t>However, such growth exerted important pressures on the planet:</a:t>
            </a:r>
          </a:p>
          <a:p>
            <a:r>
              <a:rPr lang="en-US" dirty="0"/>
              <a:t>- Massive urbanization;</a:t>
            </a:r>
          </a:p>
          <a:p>
            <a:r>
              <a:rPr lang="en-US" dirty="0"/>
              <a:t>-Intensive exploitation of natural resources;</a:t>
            </a:r>
          </a:p>
          <a:p>
            <a:r>
              <a:rPr lang="en-US" dirty="0"/>
              <a:t>-Technologies that decisively alter natural characteristics (fossil fuels, means of obtaining energy, episodes of nuclear bombs, agricultural intensives, among others).</a:t>
            </a:r>
          </a:p>
          <a:p>
            <a:r>
              <a:rPr lang="en-US" dirty="0"/>
              <a:t>The development of human society has caused impacts on the environment, which are reflected in extreme weather events, loss of biodiversity and pollution of air, soil and water (1).</a:t>
            </a:r>
          </a:p>
          <a:p>
            <a:r>
              <a:rPr lang="en-US" dirty="0"/>
              <a:t>Through SUSTAINABLE DEVELOPMENT it is possible to avoid the depletion of natural resources, to produce, consume and dispose of it in a responsible and prudent manner, while meeting the needs of the current population and without making the existence of future generations unfeasible! medicine and industrialization have led to explosive population growth.</a:t>
            </a:r>
          </a:p>
          <a:p>
            <a:r>
              <a:rPr lang="en-US" dirty="0"/>
              <a:t>Therefore, the question that comes up is how much more food we will need by 2050? According to the world resources institute, the world will require 70% increase in food production to feed approximately 9.7 billion world population.</a:t>
            </a:r>
          </a:p>
        </p:txBody>
      </p:sp>
      <p:sp>
        <p:nvSpPr>
          <p:cNvPr id="4" name="Slide Number Placeholder 3"/>
          <p:cNvSpPr>
            <a:spLocks noGrp="1"/>
          </p:cNvSpPr>
          <p:nvPr>
            <p:ph type="sldNum" sz="quarter" idx="5"/>
          </p:nvPr>
        </p:nvSpPr>
        <p:spPr/>
        <p:txBody>
          <a:bodyPr/>
          <a:lstStyle/>
          <a:p>
            <a:fld id="{CFF810F8-BF15-425E-8176-8CDF2B40960E}" type="slidenum">
              <a:rPr lang="en-GB" smtClean="0"/>
              <a:t>3</a:t>
            </a:fld>
            <a:endParaRPr lang="en-GB"/>
          </a:p>
        </p:txBody>
      </p:sp>
    </p:spTree>
    <p:extLst>
      <p:ext uri="{BB962C8B-B14F-4D97-AF65-F5344CB8AC3E}">
        <p14:creationId xmlns:p14="http://schemas.microsoft.com/office/powerpoint/2010/main" val="1904541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Considering the increasing demand for food in the next years we need to start thinking of how we are going to do this.</a:t>
            </a:r>
          </a:p>
          <a:p>
            <a:r>
              <a:rPr lang="en-US" dirty="0"/>
              <a:t>This study of the Lancet commission, which I would </a:t>
            </a:r>
            <a:r>
              <a:rPr lang="en-US" dirty="0" err="1"/>
              <a:t>reccomend</a:t>
            </a:r>
            <a:r>
              <a:rPr lang="en-US" dirty="0"/>
              <a:t> you read in detail, shows the </a:t>
            </a:r>
            <a:r>
              <a:rPr lang="en-GB" sz="1200" b="1" dirty="0">
                <a:solidFill>
                  <a:srgbClr val="7030A0"/>
                </a:solidFill>
                <a:cs typeface="Aharoni" panose="02010803020104030203" pitchFamily="2" charset="-79"/>
              </a:rPr>
              <a:t>dietary changes higher mitigation potential in various scenarios demonstrating the environmental effects of implementing measures considered for reducing environmental effects of food production.</a:t>
            </a:r>
          </a:p>
          <a:p>
            <a:endParaRPr lang="en-GB" sz="1200" b="1" dirty="0">
              <a:solidFill>
                <a:srgbClr val="7030A0"/>
              </a:solidFill>
              <a:cs typeface="Aharoni" panose="02010803020104030203" pitchFamily="2" charset="-79"/>
            </a:endParaRPr>
          </a:p>
          <a:p>
            <a:r>
              <a:rPr lang="en-GB" sz="1200" b="1" dirty="0">
                <a:solidFill>
                  <a:srgbClr val="7030A0"/>
                </a:solidFill>
                <a:cs typeface="Aharoni" panose="02010803020104030203" pitchFamily="2" charset="-79"/>
              </a:rPr>
              <a:t>Colours on the table indicate whether environmental effects transgress food production boundaries. Red cells indicate above upper range value. Orange cells indicate above boundary but below upper range value. Light green cells indicate below or equal to boundary but above lower range value.</a:t>
            </a:r>
            <a:endParaRPr lang="en-US" dirty="0"/>
          </a:p>
        </p:txBody>
      </p:sp>
      <p:sp>
        <p:nvSpPr>
          <p:cNvPr id="4" name="Slide Number Placeholder 3"/>
          <p:cNvSpPr>
            <a:spLocks noGrp="1"/>
          </p:cNvSpPr>
          <p:nvPr>
            <p:ph type="sldNum" sz="quarter" idx="5"/>
          </p:nvPr>
        </p:nvSpPr>
        <p:spPr/>
        <p:txBody>
          <a:bodyPr/>
          <a:lstStyle/>
          <a:p>
            <a:fld id="{CFF810F8-BF15-425E-8176-8CDF2B40960E}" type="slidenum">
              <a:rPr lang="en-GB" smtClean="0"/>
              <a:t>4</a:t>
            </a:fld>
            <a:endParaRPr lang="en-GB"/>
          </a:p>
        </p:txBody>
      </p:sp>
    </p:spTree>
    <p:extLst>
      <p:ext uri="{BB962C8B-B14F-4D97-AF65-F5344CB8AC3E}">
        <p14:creationId xmlns:p14="http://schemas.microsoft.com/office/powerpoint/2010/main" val="3154145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an important consequence of climate change is the loss of food production and changes in food composition, which will increase the challenge of ending hunger and achieving food and nutrition security worldwide.</a:t>
            </a:r>
          </a:p>
        </p:txBody>
      </p:sp>
      <p:sp>
        <p:nvSpPr>
          <p:cNvPr id="4" name="Slide Number Placeholder 3"/>
          <p:cNvSpPr>
            <a:spLocks noGrp="1"/>
          </p:cNvSpPr>
          <p:nvPr>
            <p:ph type="sldNum" sz="quarter" idx="5"/>
          </p:nvPr>
        </p:nvSpPr>
        <p:spPr/>
        <p:txBody>
          <a:bodyPr/>
          <a:lstStyle/>
          <a:p>
            <a:fld id="{CFF810F8-BF15-425E-8176-8CDF2B40960E}" type="slidenum">
              <a:rPr lang="en-GB" smtClean="0"/>
              <a:t>5</a:t>
            </a:fld>
            <a:endParaRPr lang="en-GB"/>
          </a:p>
        </p:txBody>
      </p:sp>
    </p:spTree>
    <p:extLst>
      <p:ext uri="{BB962C8B-B14F-4D97-AF65-F5344CB8AC3E}">
        <p14:creationId xmlns:p14="http://schemas.microsoft.com/office/powerpoint/2010/main" val="1667692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2030, if actions not implemented urgently the future of food and farming will be hugely affected by climate change, particularly in small-scale producers in poor countries. They will need most support to adapt, such as disaster relief, farm insurance and weather forecasts.</a:t>
            </a:r>
          </a:p>
          <a:p>
            <a:r>
              <a:rPr lang="en-US" dirty="0"/>
              <a:t>Crop and pasture </a:t>
            </a:r>
            <a:r>
              <a:rPr lang="en-US" dirty="0" err="1"/>
              <a:t>yileds</a:t>
            </a:r>
            <a:r>
              <a:rPr lang="en-US" dirty="0"/>
              <a:t> are likely to decline in many places, for </a:t>
            </a:r>
            <a:r>
              <a:rPr lang="en-US" dirty="0" err="1"/>
              <a:t>exemple</a:t>
            </a:r>
            <a:r>
              <a:rPr lang="en-US" dirty="0"/>
              <a:t> wheat will drop 9-14% in Central America and North-east Brazil, respectively.</a:t>
            </a:r>
          </a:p>
          <a:p>
            <a:r>
              <a:rPr lang="en-US" dirty="0"/>
              <a:t>Adaptation will be the key for crops, livestock and fisheries. Temperate regions will benefit more from adaption than tropical regions. On the livestock sector key adaptations for small-scale producers will include: matching animal numbers to changes in pasture; more farms that mix crops and livestock; controlling the spread of pests, weeds and diseases. For fisheries, adaptations will include: switching to more abundant species, restoring habitats and breeding sites like mangroves, and strengthening infrastructure such as ports and landing sites.</a:t>
            </a:r>
          </a:p>
        </p:txBody>
      </p:sp>
      <p:sp>
        <p:nvSpPr>
          <p:cNvPr id="4" name="Slide Number Placeholder 3"/>
          <p:cNvSpPr>
            <a:spLocks noGrp="1"/>
          </p:cNvSpPr>
          <p:nvPr>
            <p:ph type="sldNum" sz="quarter" idx="5"/>
          </p:nvPr>
        </p:nvSpPr>
        <p:spPr/>
        <p:txBody>
          <a:bodyPr/>
          <a:lstStyle/>
          <a:p>
            <a:fld id="{CFF810F8-BF15-425E-8176-8CDF2B40960E}" type="slidenum">
              <a:rPr lang="en-GB" smtClean="0"/>
              <a:t>6</a:t>
            </a:fld>
            <a:endParaRPr lang="en-GB"/>
          </a:p>
        </p:txBody>
      </p:sp>
    </p:spTree>
    <p:extLst>
      <p:ext uri="{BB962C8B-B14F-4D97-AF65-F5344CB8AC3E}">
        <p14:creationId xmlns:p14="http://schemas.microsoft.com/office/powerpoint/2010/main" val="472459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 of weather events in low-income countries, including extreme heat, droughts, flooding and changes in rainfall patterns, has doubled since the early 1990s, with an average of 213 events during the period between 1990 and 2016 (3). Climate change is already affecting the production of the main</a:t>
            </a:r>
          </a:p>
          <a:p>
            <a:r>
              <a:rPr lang="en-US" dirty="0"/>
              <a:t>food crops, such as wheat, rice and maize, in regions tropical and temperate. Drought causes more than 80% of damage and total losses in agriculture, especially in the sub-sectors of livestock and crop production (4). The production of fruits and vegetables it is also vulnerable to climate change, as stress due to heat reduces fruiting and accelerates the development of vegetables, resulting in production losses and a negative impact on nutritional quality of these foods (2).</a:t>
            </a:r>
          </a:p>
          <a:p>
            <a:r>
              <a:rPr lang="en-US" dirty="0"/>
              <a:t>In sub-Saharan Africa, a region that already recorded lower agricultural yields worldwide, rising temperatures reduced yields of maize, sorghum and peanuts. In addition, it is important to to point out that the agricultural production itself also interferes in the climate, generating a feedback that we need to pay attention to.</a:t>
            </a:r>
          </a:p>
        </p:txBody>
      </p:sp>
      <p:sp>
        <p:nvSpPr>
          <p:cNvPr id="4" name="Slide Number Placeholder 3"/>
          <p:cNvSpPr>
            <a:spLocks noGrp="1"/>
          </p:cNvSpPr>
          <p:nvPr>
            <p:ph type="sldNum" sz="quarter" idx="5"/>
          </p:nvPr>
        </p:nvSpPr>
        <p:spPr/>
        <p:txBody>
          <a:bodyPr/>
          <a:lstStyle/>
          <a:p>
            <a:fld id="{CFF810F8-BF15-425E-8176-8CDF2B40960E}" type="slidenum">
              <a:rPr lang="en-GB" smtClean="0"/>
              <a:t>7</a:t>
            </a:fld>
            <a:endParaRPr lang="en-GB"/>
          </a:p>
        </p:txBody>
      </p:sp>
    </p:spTree>
    <p:extLst>
      <p:ext uri="{BB962C8B-B14F-4D97-AF65-F5344CB8AC3E}">
        <p14:creationId xmlns:p14="http://schemas.microsoft.com/office/powerpoint/2010/main" val="3534480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production, climate change also interferes with food composition. Studies show that GHG, such as CO2, emitted mainly by human actions, they have effects on the growth and development of plant physiology (8,9).</a:t>
            </a:r>
          </a:p>
          <a:p>
            <a:r>
              <a:rPr lang="en-US" dirty="0"/>
              <a:t>The high concentration of CO2 can reduce the content of iron and zinc in grains and, in addition to these, also the content of calcium and magnesium in root vegetables (8). In addition, the increase in CO can lead to an accelerated ripening of the fruits, which may induce a greater deterioration, increasing food waste (9). The change in the nutritional quality of food puts food and nutritional security at risk by increasing the chances of micronutrient deficiencies in the population. These deficiencies, which are already a problem today, can become even more frequent (8). The accelerated ripening of fruits can lead to the loss of crops, which impacts both the availability and the price of food (9). These fruits can also be lost from transportation to homes, configuring waste. When food is wasted, all natural resources necessary for its production, such as water and soil, are also lost.</a:t>
            </a:r>
          </a:p>
        </p:txBody>
      </p:sp>
      <p:sp>
        <p:nvSpPr>
          <p:cNvPr id="4" name="Slide Number Placeholder 3"/>
          <p:cNvSpPr>
            <a:spLocks noGrp="1"/>
          </p:cNvSpPr>
          <p:nvPr>
            <p:ph type="sldNum" sz="quarter" idx="5"/>
          </p:nvPr>
        </p:nvSpPr>
        <p:spPr/>
        <p:txBody>
          <a:bodyPr/>
          <a:lstStyle/>
          <a:p>
            <a:fld id="{CFF810F8-BF15-425E-8176-8CDF2B40960E}" type="slidenum">
              <a:rPr lang="en-GB" smtClean="0"/>
              <a:t>8</a:t>
            </a:fld>
            <a:endParaRPr lang="en-GB"/>
          </a:p>
        </p:txBody>
      </p:sp>
    </p:spTree>
    <p:extLst>
      <p:ext uri="{BB962C8B-B14F-4D97-AF65-F5344CB8AC3E}">
        <p14:creationId xmlns:p14="http://schemas.microsoft.com/office/powerpoint/2010/main" val="621514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important paper from The Lancet commission to look in details. Climate change is also present in the context of a union. The term “syndemic” indicates the combination of the words synergy and pandemic and characterizes the synergistic interaction between two or more health conditions that worsen, in view of a common socioeconomic context. The Global Syndemic is the combination of the pandemics of obesity, malnutrition and climate change, the three arising mainly from the current global agri-food system.</a:t>
            </a:r>
          </a:p>
          <a:p>
            <a:r>
              <a:rPr lang="en-US" dirty="0"/>
              <a:t>Among the causes are the commercial interests that guide the model of the global agri-food system, the lack of will on the part of political leaders and the low involvement of society in general in effective actions. Because of this, the need for solutions is urgent, and should be considered together, that is, accessing at least two pandemics at the same time (1).</a:t>
            </a:r>
          </a:p>
          <a:p>
            <a:endParaRPr lang="en-US" dirty="0"/>
          </a:p>
          <a:p>
            <a:r>
              <a:rPr lang="en-US" dirty="0"/>
              <a:t>Common factors of Global Syndemic:</a:t>
            </a:r>
          </a:p>
          <a:p>
            <a:r>
              <a:rPr lang="en-US" dirty="0"/>
              <a:t>Food + urban design + transport + land use: these are common factors of the global union. These, in turn, are shaped by policies, economic incentives / disincentives and norms established through governance mechanisms.</a:t>
            </a:r>
          </a:p>
        </p:txBody>
      </p:sp>
      <p:sp>
        <p:nvSpPr>
          <p:cNvPr id="4" name="Slide Number Placeholder 3"/>
          <p:cNvSpPr>
            <a:spLocks noGrp="1"/>
          </p:cNvSpPr>
          <p:nvPr>
            <p:ph type="sldNum" sz="quarter" idx="5"/>
          </p:nvPr>
        </p:nvSpPr>
        <p:spPr/>
        <p:txBody>
          <a:bodyPr/>
          <a:lstStyle/>
          <a:p>
            <a:fld id="{CFF810F8-BF15-425E-8176-8CDF2B40960E}" type="slidenum">
              <a:rPr lang="en-GB" smtClean="0"/>
              <a:t>9</a:t>
            </a:fld>
            <a:endParaRPr lang="en-GB"/>
          </a:p>
        </p:txBody>
      </p:sp>
    </p:spTree>
    <p:extLst>
      <p:ext uri="{BB962C8B-B14F-4D97-AF65-F5344CB8AC3E}">
        <p14:creationId xmlns:p14="http://schemas.microsoft.com/office/powerpoint/2010/main" val="1821677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solidFill>
            <a:srgbClr val="7030A0"/>
          </a:solidFill>
        </p:spPr>
        <p:txBody>
          <a:bodyPr/>
          <a:lstStyle>
            <a:lvl1pPr>
              <a:defRPr>
                <a:solidFill>
                  <a:schemeClr val="bg1"/>
                </a:solidFill>
                <a:latin typeface="Rockwell" panose="02060603020205020403" pitchFamily="18"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02D0921-3DBD-4D7F-9B08-CA346E81D443}" type="datetimeFigureOut">
              <a:rPr lang="en-GB" smtClean="0"/>
              <a:t>21/05/2021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3017540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2D0921-3DBD-4D7F-9B08-CA346E81D443}" type="datetimeFigureOut">
              <a:rPr lang="en-GB" smtClean="0"/>
              <a:t>21/05/2021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4288774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2D0921-3DBD-4D7F-9B08-CA346E81D443}" type="datetimeFigureOut">
              <a:rPr lang="en-GB" smtClean="0"/>
              <a:t>21/05/2021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3014073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7030A0"/>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602D0921-3DBD-4D7F-9B08-CA346E81D443}" type="datetimeFigureOut">
              <a:rPr lang="en-GB" smtClean="0"/>
              <a:t>21/05/2021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4149028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5576" y="4005064"/>
            <a:ext cx="7772400" cy="1362075"/>
          </a:xfrm>
          <a:solidFill>
            <a:srgbClr val="7030A0"/>
          </a:solidFill>
        </p:spPr>
        <p:txBody>
          <a:bodyPr anchor="t"/>
          <a:lstStyle>
            <a:lvl1pPr algn="l">
              <a:defRPr sz="4000" b="1" cap="all">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55576" y="2492896"/>
            <a:ext cx="7772400" cy="1500187"/>
          </a:xfrm>
        </p:spPr>
        <p:txBody>
          <a:bodyPr anchor="b">
            <a:normAutofit/>
          </a:bodyPr>
          <a:lstStyle>
            <a:lvl1pPr marL="0" indent="0">
              <a:buNone/>
              <a:defRPr sz="2400" b="1">
                <a:solidFill>
                  <a:srgbClr val="7030A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3506386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02D0921-3DBD-4D7F-9B08-CA346E81D443}" type="datetimeFigureOut">
              <a:rPr lang="en-GB" smtClean="0"/>
              <a:t>21/05/2021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2902402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02D0921-3DBD-4D7F-9B08-CA346E81D443}" type="datetimeFigureOut">
              <a:rPr lang="en-GB" smtClean="0"/>
              <a:t>21/05/2021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678961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602D0921-3DBD-4D7F-9B08-CA346E81D443}" type="datetimeFigureOut">
              <a:rPr lang="en-GB" smtClean="0"/>
              <a:t>21/05/2021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2889304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D0921-3DBD-4D7F-9B08-CA346E81D443}" type="datetimeFigureOut">
              <a:rPr lang="en-GB" smtClean="0"/>
              <a:t>21/05/2021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2013604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D0921-3DBD-4D7F-9B08-CA346E81D443}" type="datetimeFigureOut">
              <a:rPr lang="en-GB" smtClean="0"/>
              <a:t>21/05/2021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395890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D0921-3DBD-4D7F-9B08-CA346E81D443}" type="datetimeFigureOut">
              <a:rPr lang="en-GB" smtClean="0"/>
              <a:t>21/05/2021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3615805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2D0921-3DBD-4D7F-9B08-CA346E81D443}" type="datetimeFigureOut">
              <a:rPr lang="en-GB" smtClean="0"/>
              <a:t>21/05/2021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40E9B1-6D6E-455F-8EF8-3A81EF1EE55D}" type="slidenum">
              <a:rPr lang="en-GB" smtClean="0"/>
              <a:t>‹#›</a:t>
            </a:fld>
            <a:endParaRPr lang="en-GB"/>
          </a:p>
        </p:txBody>
      </p:sp>
    </p:spTree>
    <p:extLst>
      <p:ext uri="{BB962C8B-B14F-4D97-AF65-F5344CB8AC3E}">
        <p14:creationId xmlns:p14="http://schemas.microsoft.com/office/powerpoint/2010/main" val="34922458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1" kern="1200">
          <a:solidFill>
            <a:srgbClr val="7030A0"/>
          </a:solidFill>
          <a:latin typeface="Rockwell" panose="02060603020205020403"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hyperlink" Target="https://sethlui.com/foods-eat-myanma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doi.org/10.1016/S0140-6736(18)32822-8"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016/j.scitotenv.2018.10.019"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hyperlink" Target="https://www.iaea.org/newscenter/news/myanmars-dairy-farmers-benefit-from-cattle-breeding-programme-using-nuclear-based-techniques"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8.tiff"/><Relationship Id="rId7"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9.tiff"/><Relationship Id="rId5" Type="http://schemas.openxmlformats.org/officeDocument/2006/relationships/hyperlink" Target="https://www.quora.com/How-do-animals-release-methane" TargetMode="External"/><Relationship Id="rId4" Type="http://schemas.openxmlformats.org/officeDocument/2006/relationships/hyperlink" Target="https://insideclimatenews.org/content/infographic-livestock-produce-large-amounts-methane-gas" TargetMode="External"/><Relationship Id="rId9" Type="http://schemas.openxmlformats.org/officeDocument/2006/relationships/hyperlink" Target="https://www.theguardian.com/environment/2021/mar/18/cows-seaweed-methane-emissions-scientists#:~:text=PhD%20graduate%20student.-,Cows%20produce%20methane%20via%20microbes%20in%20their%20stomachs%20as%20they,it%20a%20major%20greenhouse%20gas"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20.tiff"/><Relationship Id="rId7" Type="http://schemas.openxmlformats.org/officeDocument/2006/relationships/hyperlink" Target="https://www.agriland.ie/farming-news/1-in-10-consumers-consider-carbon-footprint-when-purchasing-food/"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kxrb.com/which-state-produces-most-of-our-milk/" TargetMode="External"/><Relationship Id="rId5" Type="http://schemas.openxmlformats.org/officeDocument/2006/relationships/hyperlink" Target="https://www.worldatlas.com/articles/top-cows-milk-producing-countries-in-the-world.html" TargetMode="External"/><Relationship Id="rId10" Type="http://schemas.openxmlformats.org/officeDocument/2006/relationships/image" Target="../media/image22.tiff"/><Relationship Id="rId4" Type="http://schemas.openxmlformats.org/officeDocument/2006/relationships/image" Target="../media/image21.tiff"/><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3.tiff"/><Relationship Id="rId7" Type="http://schemas.openxmlformats.org/officeDocument/2006/relationships/hyperlink" Target="https://interactive.carbonbrief.org/what-is-the-climate-impact-of-eating-meat-and-dairy/"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hyperlink" Target="https://commons.wikimedia.org/wiki/File:Curds_and_whey.jpg"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climatechangenews.com/2019/12/07/can-grow-climate-friendly-rice/#:~:text=Accounting%20for%20around%202.5%25%20of,decomposition%20during%20its%20production%20processes" TargetMode="External"/><Relationship Id="rId3" Type="http://schemas.openxmlformats.org/officeDocument/2006/relationships/image" Target="../media/image24.tiff"/><Relationship Id="rId7" Type="http://schemas.openxmlformats.org/officeDocument/2006/relationships/hyperlink" Target="https://cookidoo.thermomix.com/recipes/recipe/en-US/r66939"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hyperlink" Target="https://coconuts.co/yangon/news/myanmar-govt-harvest-fields-abandoned-rohingya/" TargetMode="External"/><Relationship Id="rId9" Type="http://schemas.openxmlformats.org/officeDocument/2006/relationships/image" Target="../media/image25.tiff"/></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www.stockholmresilience.org/research/research-news/2019-01-17-the-planetary-health-diet.html" TargetMode="External"/><Relationship Id="rId5" Type="http://schemas.openxmlformats.org/officeDocument/2006/relationships/image" Target="../media/image26.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hyperlink" Target="https://www.ncbi.nlm.nih.gov/pubmed/30704089"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28.tiff"/><Relationship Id="rId7" Type="http://schemas.openxmlformats.org/officeDocument/2006/relationships/image" Target="../media/image31.tif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0.tiff"/><Relationship Id="rId5" Type="http://schemas.openxmlformats.org/officeDocument/2006/relationships/hyperlink" Target="https://www.frieslandcampina.com/en/news/milk-products-fit-sustainable-diet/" TargetMode="External"/><Relationship Id="rId4" Type="http://schemas.openxmlformats.org/officeDocument/2006/relationships/image" Target="../media/image29.tiff"/><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tiff"/><Relationship Id="rId5" Type="http://schemas.openxmlformats.org/officeDocument/2006/relationships/image" Target="../media/image2.png"/><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www.thelancet.com/journals/lancet/article/PIIS0140-6736(18)31788-4/fulltext"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png"/><Relationship Id="rId4" Type="http://schemas.openxmlformats.org/officeDocument/2006/relationships/diagramData" Target="../diagrams/data1.xml"/><Relationship Id="rId9"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hyperlink" Target="https://ccafs.cgiar.org/blog/climate-change-and-farming-what-you-need-know-about-ipcc-report#.XaCDOJO2lZ1"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hyperlink" Target="https://doi.org/10.1088/1748-9326/ab5cc0" TargetMode="External"/><Relationship Id="rId4" Type="http://schemas.openxmlformats.org/officeDocument/2006/relationships/diagramLayout" Target="../diagrams/layout2.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hyperlink" Target="https://doi.org/10.1073/pnas.1800442115" TargetMode="External"/><Relationship Id="rId5" Type="http://schemas.openxmlformats.org/officeDocument/2006/relationships/diagramQuickStyle" Target="../diagrams/quickStyle3.xml"/><Relationship Id="rId10" Type="http://schemas.openxmlformats.org/officeDocument/2006/relationships/image" Target="../media/image11.png"/><Relationship Id="rId4" Type="http://schemas.openxmlformats.org/officeDocument/2006/relationships/diagramLayout" Target="../diagrams/layout3.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2.png"/><Relationship Id="rId7" Type="http://schemas.openxmlformats.org/officeDocument/2006/relationships/diagramQuickStyle" Target="../diagrams/quickStyle4.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Layout" Target="../diagrams/layout4.xml"/><Relationship Id="rId11" Type="http://schemas.openxmlformats.org/officeDocument/2006/relationships/image" Target="../media/image2.png"/><Relationship Id="rId5" Type="http://schemas.openxmlformats.org/officeDocument/2006/relationships/diagramData" Target="../diagrams/data4.xml"/><Relationship Id="rId10" Type="http://schemas.openxmlformats.org/officeDocument/2006/relationships/image" Target="../media/image3.emf"/><Relationship Id="rId4" Type="http://schemas.openxmlformats.org/officeDocument/2006/relationships/hyperlink" Target="https://doi.org/10.1016/S0140-6736(18)32822-8" TargetMode="External"/><Relationship Id="rId9" Type="http://schemas.microsoft.com/office/2007/relationships/diagramDrawing" Target="../diagrams/drawin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4962E0-3C5A-A740-8984-473CFADBA631}"/>
              </a:ext>
            </a:extLst>
          </p:cNvPr>
          <p:cNvPicPr>
            <a:picLocks noChangeAspect="1"/>
          </p:cNvPicPr>
          <p:nvPr/>
        </p:nvPicPr>
        <p:blipFill rotWithShape="1">
          <a:blip r:embed="rId3"/>
          <a:srcRect t="6664"/>
          <a:stretch/>
        </p:blipFill>
        <p:spPr>
          <a:xfrm>
            <a:off x="17105" y="802661"/>
            <a:ext cx="9144000" cy="4779417"/>
          </a:xfrm>
          <a:prstGeom prst="rect">
            <a:avLst/>
          </a:prstGeom>
        </p:spPr>
      </p:pic>
      <p:sp>
        <p:nvSpPr>
          <p:cNvPr id="8" name="Rectangle 7">
            <a:extLst>
              <a:ext uri="{FF2B5EF4-FFF2-40B4-BE49-F238E27FC236}">
                <a16:creationId xmlns:a16="http://schemas.microsoft.com/office/drawing/2014/main" id="{B49D4550-6E24-844B-8BE8-C461CCBF7048}"/>
              </a:ext>
            </a:extLst>
          </p:cNvPr>
          <p:cNvSpPr/>
          <p:nvPr/>
        </p:nvSpPr>
        <p:spPr>
          <a:xfrm>
            <a:off x="107504" y="6650251"/>
            <a:ext cx="2127505" cy="215444"/>
          </a:xfrm>
          <a:prstGeom prst="rect">
            <a:avLst/>
          </a:prstGeom>
        </p:spPr>
        <p:txBody>
          <a:bodyPr wrap="none">
            <a:spAutoFit/>
          </a:bodyPr>
          <a:lstStyle/>
          <a:p>
            <a:r>
              <a:rPr lang="en-GB" sz="800" i="1" dirty="0"/>
              <a:t>Source: </a:t>
            </a:r>
            <a:r>
              <a:rPr lang="en-GB" sz="750" dirty="0">
                <a:solidFill>
                  <a:prstClr val="black"/>
                </a:solidFill>
                <a:latin typeface="Calibri"/>
                <a:hlinkClick r:id="rId4"/>
              </a:rPr>
              <a:t>https://sethlui.com/foods-eat-myanmar/</a:t>
            </a:r>
            <a:endParaRPr lang="en-US" sz="750" dirty="0">
              <a:solidFill>
                <a:prstClr val="black"/>
              </a:solidFill>
              <a:latin typeface="Calibri"/>
            </a:endParaRPr>
          </a:p>
        </p:txBody>
      </p:sp>
      <p:sp>
        <p:nvSpPr>
          <p:cNvPr id="3" name="Text Placeholder 2"/>
          <p:cNvSpPr>
            <a:spLocks noGrp="1"/>
          </p:cNvSpPr>
          <p:nvPr>
            <p:ph type="body" idx="1"/>
          </p:nvPr>
        </p:nvSpPr>
        <p:spPr>
          <a:xfrm>
            <a:off x="265456" y="4703538"/>
            <a:ext cx="8568952" cy="878540"/>
          </a:xfrm>
          <a:solidFill>
            <a:schemeClr val="bg1">
              <a:alpha val="61000"/>
            </a:schemeClr>
          </a:solidFill>
        </p:spPr>
        <p:txBody>
          <a:bodyPr anchor="ctr">
            <a:normAutofit/>
          </a:bodyPr>
          <a:lstStyle/>
          <a:p>
            <a:r>
              <a:rPr lang="en-GB" dirty="0">
                <a:solidFill>
                  <a:srgbClr val="0070C0"/>
                </a:solidFill>
              </a:rPr>
              <a:t>Lecture 3: The relationship between f</a:t>
            </a:r>
            <a:r>
              <a:rPr lang="en-GB" i="1" dirty="0">
                <a:solidFill>
                  <a:srgbClr val="0070C0"/>
                </a:solidFill>
              </a:rPr>
              <a:t>ood and Greenhouse Gas Emissions</a:t>
            </a:r>
            <a:endParaRPr lang="en-GB" dirty="0">
              <a:solidFill>
                <a:srgbClr val="0070C0"/>
              </a:solidFill>
            </a:endParaRPr>
          </a:p>
        </p:txBody>
      </p:sp>
      <p:sp>
        <p:nvSpPr>
          <p:cNvPr id="2" name="Title 1"/>
          <p:cNvSpPr>
            <a:spLocks noGrp="1"/>
          </p:cNvSpPr>
          <p:nvPr>
            <p:ph type="title"/>
          </p:nvPr>
        </p:nvSpPr>
        <p:spPr>
          <a:xfrm>
            <a:off x="265456" y="5612035"/>
            <a:ext cx="8568952" cy="962521"/>
          </a:xfrm>
          <a:solidFill>
            <a:srgbClr val="0070C0"/>
          </a:solidFill>
          <a:ln>
            <a:noFill/>
          </a:ln>
        </p:spPr>
        <p:style>
          <a:lnRef idx="0">
            <a:scrgbClr r="0" g="0" b="0"/>
          </a:lnRef>
          <a:fillRef idx="0">
            <a:scrgbClr r="0" g="0" b="0"/>
          </a:fillRef>
          <a:effectRef idx="0">
            <a:scrgbClr r="0" g="0" b="0"/>
          </a:effectRef>
          <a:fontRef idx="minor">
            <a:schemeClr val="lt1"/>
          </a:fontRef>
        </p:style>
        <p:txBody>
          <a:bodyPr anchor="ctr">
            <a:noAutofit/>
          </a:bodyPr>
          <a:lstStyle/>
          <a:p>
            <a:pPr lvl="0" algn="ctr">
              <a:lnSpc>
                <a:spcPct val="150000"/>
              </a:lnSpc>
            </a:pPr>
            <a:r>
              <a:rPr lang="en-GB" sz="1500" dirty="0">
                <a:latin typeface="Hiragino Kaku Gothic StdN W8" panose="020B0800000000000000" pitchFamily="34" charset="-128"/>
                <a:ea typeface="Hiragino Kaku Gothic StdN W8" panose="020B0800000000000000" pitchFamily="34" charset="-128"/>
                <a:cs typeface="InaiMathi" pitchFamily="2" charset="0"/>
              </a:rPr>
              <a:t>Socio-cultural and economic effects of climate change: how we can mitigate climate change </a:t>
            </a:r>
          </a:p>
        </p:txBody>
      </p:sp>
      <p:pic>
        <p:nvPicPr>
          <p:cNvPr id="9" name="Picture 8">
            <a:extLst>
              <a:ext uri="{FF2B5EF4-FFF2-40B4-BE49-F238E27FC236}">
                <a16:creationId xmlns:a16="http://schemas.microsoft.com/office/drawing/2014/main" id="{2739B1A3-1A0F-DD4D-A782-F376D7FCF04F}"/>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5868144" y="125512"/>
            <a:ext cx="1231652" cy="615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TAB_col_white_background.eps">
            <a:extLst>
              <a:ext uri="{FF2B5EF4-FFF2-40B4-BE49-F238E27FC236}">
                <a16:creationId xmlns:a16="http://schemas.microsoft.com/office/drawing/2014/main" id="{689D6398-E9DC-6344-BB1F-BFAECDDD65C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6296" y="44624"/>
            <a:ext cx="1663700" cy="711200"/>
          </a:xfrm>
          <a:prstGeom prst="rect">
            <a:avLst/>
          </a:prstGeom>
          <a:noFill/>
          <a:ln w="9525">
            <a:noFill/>
            <a:miter lim="800000"/>
            <a:headEnd/>
            <a:tailEnd/>
          </a:ln>
        </p:spPr>
      </p:pic>
    </p:spTree>
    <p:extLst>
      <p:ext uri="{BB962C8B-B14F-4D97-AF65-F5344CB8AC3E}">
        <p14:creationId xmlns:p14="http://schemas.microsoft.com/office/powerpoint/2010/main" val="1924158222"/>
      </p:ext>
    </p:extLst>
  </p:cSld>
  <p:clrMapOvr>
    <a:masterClrMapping/>
  </p:clrMapOvr>
  <mc:AlternateContent xmlns:mc="http://schemas.openxmlformats.org/markup-compatibility/2006" xmlns:p14="http://schemas.microsoft.com/office/powerpoint/2010/main">
    <mc:Choice Requires="p14">
      <p:transition spd="slow" p14:dur="2000" advTm="29370"/>
    </mc:Choice>
    <mc:Fallback xmlns="">
      <p:transition spd="slow" advTm="2937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tractor in a field&#10;&#10;Description automatically generated with medium confidence">
            <a:extLst>
              <a:ext uri="{FF2B5EF4-FFF2-40B4-BE49-F238E27FC236}">
                <a16:creationId xmlns:a16="http://schemas.microsoft.com/office/drawing/2014/main" id="{AD1B83C5-838E-5548-A7A3-B3C4D65B21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926"/>
          <a:stretch/>
        </p:blipFill>
        <p:spPr>
          <a:xfrm>
            <a:off x="4703021" y="2436957"/>
            <a:ext cx="4349845" cy="2945292"/>
          </a:xfrm>
          <a:prstGeom prst="rect">
            <a:avLst/>
          </a:prstGeom>
        </p:spPr>
      </p:pic>
      <p:sp>
        <p:nvSpPr>
          <p:cNvPr id="2" name="Title 1">
            <a:extLst>
              <a:ext uri="{FF2B5EF4-FFF2-40B4-BE49-F238E27FC236}">
                <a16:creationId xmlns:a16="http://schemas.microsoft.com/office/drawing/2014/main" id="{A1144AFA-E1A3-C749-8C98-809EA1083616}"/>
              </a:ext>
            </a:extLst>
          </p:cNvPr>
          <p:cNvSpPr>
            <a:spLocks noGrp="1"/>
          </p:cNvSpPr>
          <p:nvPr>
            <p:ph type="title"/>
          </p:nvPr>
        </p:nvSpPr>
        <p:spPr>
          <a:xfrm>
            <a:off x="113484" y="429653"/>
            <a:ext cx="8229600" cy="1143000"/>
          </a:xfrm>
        </p:spPr>
        <p:txBody>
          <a:bodyPr>
            <a:normAutofit fontScale="90000"/>
          </a:bodyPr>
          <a:lstStyle/>
          <a:p>
            <a:r>
              <a:rPr lang="en-US" dirty="0"/>
              <a:t>But what about the increase</a:t>
            </a:r>
            <a:br>
              <a:rPr lang="en-US" dirty="0"/>
            </a:br>
            <a:r>
              <a:rPr lang="en-US" dirty="0"/>
              <a:t>obesity?</a:t>
            </a:r>
          </a:p>
        </p:txBody>
      </p:sp>
      <p:pic>
        <p:nvPicPr>
          <p:cNvPr id="3" name="Picture 2" descr="TAB_col_white_background.eps">
            <a:extLst>
              <a:ext uri="{FF2B5EF4-FFF2-40B4-BE49-F238E27FC236}">
                <a16:creationId xmlns:a16="http://schemas.microsoft.com/office/drawing/2014/main" id="{2C4DF3C8-C979-CA4F-977E-23956ACA53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5012" y="152614"/>
            <a:ext cx="1296144" cy="554077"/>
          </a:xfrm>
          <a:prstGeom prst="rect">
            <a:avLst/>
          </a:prstGeom>
          <a:noFill/>
          <a:ln w="9525">
            <a:noFill/>
            <a:miter lim="800000"/>
            <a:headEnd/>
            <a:tailEnd/>
          </a:ln>
        </p:spPr>
      </p:pic>
      <p:pic>
        <p:nvPicPr>
          <p:cNvPr id="4" name="Picture 3">
            <a:extLst>
              <a:ext uri="{FF2B5EF4-FFF2-40B4-BE49-F238E27FC236}">
                <a16:creationId xmlns:a16="http://schemas.microsoft.com/office/drawing/2014/main" id="{467A6336-3CE1-1441-9516-34E59640EC3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A picture containing icon&#10;&#10;Description automatically generated">
            <a:extLst>
              <a:ext uri="{FF2B5EF4-FFF2-40B4-BE49-F238E27FC236}">
                <a16:creationId xmlns:a16="http://schemas.microsoft.com/office/drawing/2014/main" id="{C9AEAC39-B4F0-DA4F-9E8C-D29DD07771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475" r="21251"/>
          <a:stretch/>
        </p:blipFill>
        <p:spPr>
          <a:xfrm>
            <a:off x="395536" y="2391635"/>
            <a:ext cx="3051280" cy="2945292"/>
          </a:xfrm>
          <a:prstGeom prst="rect">
            <a:avLst/>
          </a:prstGeom>
        </p:spPr>
      </p:pic>
      <p:sp>
        <p:nvSpPr>
          <p:cNvPr id="9" name="Cross 8">
            <a:extLst>
              <a:ext uri="{FF2B5EF4-FFF2-40B4-BE49-F238E27FC236}">
                <a16:creationId xmlns:a16="http://schemas.microsoft.com/office/drawing/2014/main" id="{FE1D6C66-ABE8-8549-9B22-4E1085E50D1A}"/>
              </a:ext>
            </a:extLst>
          </p:cNvPr>
          <p:cNvSpPr/>
          <p:nvPr/>
        </p:nvSpPr>
        <p:spPr>
          <a:xfrm rot="2567367">
            <a:off x="3426847" y="3261531"/>
            <a:ext cx="1296144" cy="1296144"/>
          </a:xfrm>
          <a:prstGeom prst="plus">
            <a:avLst>
              <a:gd name="adj" fmla="val 41940"/>
            </a:avLst>
          </a:prstGeom>
          <a:solidFill>
            <a:schemeClr val="accent4">
              <a:lumMod val="5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14F96A-646E-1543-96BE-C45212EFD00A}"/>
              </a:ext>
            </a:extLst>
          </p:cNvPr>
          <p:cNvSpPr/>
          <p:nvPr/>
        </p:nvSpPr>
        <p:spPr>
          <a:xfrm>
            <a:off x="0" y="6638532"/>
            <a:ext cx="4572000" cy="215444"/>
          </a:xfrm>
          <a:prstGeom prst="rect">
            <a:avLst/>
          </a:prstGeom>
        </p:spPr>
        <p:txBody>
          <a:bodyPr>
            <a:spAutoFit/>
          </a:bodyPr>
          <a:lstStyle/>
          <a:p>
            <a:r>
              <a:rPr lang="en-GB" sz="800" i="1" dirty="0">
                <a:latin typeface="Source Sans Pro" panose="020B0503030403020204" pitchFamily="34" charset="0"/>
              </a:rPr>
              <a:t>Source: </a:t>
            </a:r>
            <a:r>
              <a:rPr lang="en-GB" sz="800" dirty="0">
                <a:solidFill>
                  <a:srgbClr val="FFFFFF"/>
                </a:solidFill>
                <a:latin typeface="Source Sans Pro" panose="020B0503030403020204" pitchFamily="34" charset="0"/>
                <a:hlinkClick r:id="rId7"/>
              </a:rPr>
              <a:t>https://doi.org/10.1016/S0140-6736(18)32822-8</a:t>
            </a:r>
            <a:endParaRPr lang="en-US" sz="800" dirty="0"/>
          </a:p>
        </p:txBody>
      </p:sp>
    </p:spTree>
    <p:extLst>
      <p:ext uri="{BB962C8B-B14F-4D97-AF65-F5344CB8AC3E}">
        <p14:creationId xmlns:p14="http://schemas.microsoft.com/office/powerpoint/2010/main" val="2738777497"/>
      </p:ext>
    </p:extLst>
  </p:cSld>
  <p:clrMapOvr>
    <a:masterClrMapping/>
  </p:clrMapOvr>
  <mc:AlternateContent xmlns:mc="http://schemas.openxmlformats.org/markup-compatibility/2006" xmlns:p14="http://schemas.microsoft.com/office/powerpoint/2010/main">
    <mc:Choice Requires="p14">
      <p:transition spd="slow" p14:dur="2000" advTm="120478"/>
    </mc:Choice>
    <mc:Fallback xmlns="">
      <p:transition spd="slow" advTm="12047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C077F8-3C9C-684F-8B61-50A36087BF27}"/>
              </a:ext>
            </a:extLst>
          </p:cNvPr>
          <p:cNvSpPr>
            <a:spLocks noGrp="1"/>
          </p:cNvSpPr>
          <p:nvPr>
            <p:ph sz="half" idx="2"/>
          </p:nvPr>
        </p:nvSpPr>
        <p:spPr>
          <a:xfrm>
            <a:off x="4648200" y="1999381"/>
            <a:ext cx="4038600" cy="4525963"/>
          </a:xfrm>
          <a:solidFill>
            <a:schemeClr val="bg1"/>
          </a:solidFill>
          <a:ln>
            <a:solidFill>
              <a:schemeClr val="accent4">
                <a:lumMod val="75000"/>
              </a:schemeClr>
            </a:solidFill>
          </a:ln>
        </p:spPr>
        <p:txBody>
          <a:bodyPr>
            <a:normAutofit/>
          </a:bodyPr>
          <a:lstStyle/>
          <a:p>
            <a:pPr marL="0" indent="0" algn="ctr">
              <a:buNone/>
            </a:pPr>
            <a:r>
              <a:rPr lang="en-US" b="1" dirty="0">
                <a:solidFill>
                  <a:schemeClr val="accent6">
                    <a:lumMod val="50000"/>
                  </a:schemeClr>
                </a:solidFill>
              </a:rPr>
              <a:t>Malnutrition</a:t>
            </a:r>
          </a:p>
          <a:p>
            <a:pPr marL="0" indent="0" algn="ctr">
              <a:buNone/>
            </a:pPr>
            <a:endParaRPr lang="en-US" sz="900" dirty="0"/>
          </a:p>
          <a:p>
            <a:pPr algn="ctr">
              <a:buFontTx/>
              <a:buChar char="-"/>
            </a:pPr>
            <a:r>
              <a:rPr lang="en-US" dirty="0">
                <a:solidFill>
                  <a:srgbClr val="FF9300"/>
                </a:solidFill>
              </a:rPr>
              <a:t>risk of areas with deserts</a:t>
            </a:r>
          </a:p>
          <a:p>
            <a:pPr algn="ctr">
              <a:buFontTx/>
              <a:buChar char="-"/>
            </a:pPr>
            <a:r>
              <a:rPr lang="en-US" dirty="0">
                <a:solidFill>
                  <a:srgbClr val="FF9300"/>
                </a:solidFill>
              </a:rPr>
              <a:t>increase in food insecurity and hunger, fetal and infant malnutrition and the risk of obesity in adulthood.</a:t>
            </a:r>
          </a:p>
        </p:txBody>
      </p:sp>
      <p:sp>
        <p:nvSpPr>
          <p:cNvPr id="3" name="Content Placeholder 2">
            <a:extLst>
              <a:ext uri="{FF2B5EF4-FFF2-40B4-BE49-F238E27FC236}">
                <a16:creationId xmlns:a16="http://schemas.microsoft.com/office/drawing/2014/main" id="{56529F0B-FBB6-6B4C-8B5F-07794DE9C5C1}"/>
              </a:ext>
            </a:extLst>
          </p:cNvPr>
          <p:cNvSpPr>
            <a:spLocks noGrp="1"/>
          </p:cNvSpPr>
          <p:nvPr>
            <p:ph sz="half" idx="1"/>
          </p:nvPr>
        </p:nvSpPr>
        <p:spPr>
          <a:xfrm>
            <a:off x="457200" y="1999381"/>
            <a:ext cx="4038600" cy="4525963"/>
          </a:xfrm>
          <a:noFill/>
          <a:ln>
            <a:solidFill>
              <a:schemeClr val="accent4">
                <a:lumMod val="75000"/>
              </a:schemeClr>
            </a:solidFill>
          </a:ln>
        </p:spPr>
        <p:txBody>
          <a:bodyPr>
            <a:normAutofit/>
          </a:bodyPr>
          <a:lstStyle/>
          <a:p>
            <a:pPr marL="0" indent="0" algn="ctr">
              <a:buNone/>
            </a:pPr>
            <a:r>
              <a:rPr lang="en-US" b="1" dirty="0">
                <a:solidFill>
                  <a:schemeClr val="accent2">
                    <a:lumMod val="75000"/>
                  </a:schemeClr>
                </a:solidFill>
              </a:rPr>
              <a:t>Obesity</a:t>
            </a:r>
          </a:p>
          <a:p>
            <a:pPr marL="0" indent="0">
              <a:buNone/>
            </a:pPr>
            <a:endParaRPr lang="en-US" sz="900" dirty="0"/>
          </a:p>
          <a:p>
            <a:pPr algn="ctr">
              <a:buFontTx/>
              <a:buChar char="-"/>
            </a:pPr>
            <a:r>
              <a:rPr lang="en-US" dirty="0">
                <a:solidFill>
                  <a:srgbClr val="C00000"/>
                </a:solidFill>
              </a:rPr>
              <a:t>changes in dietary patterns</a:t>
            </a:r>
          </a:p>
          <a:p>
            <a:pPr algn="ctr">
              <a:buFontTx/>
              <a:buChar char="-"/>
            </a:pPr>
            <a:r>
              <a:rPr lang="en-US" dirty="0">
                <a:solidFill>
                  <a:srgbClr val="C00000"/>
                </a:solidFill>
              </a:rPr>
              <a:t>consumption</a:t>
            </a:r>
          </a:p>
          <a:p>
            <a:pPr marL="0" indent="0" algn="ctr">
              <a:buNone/>
            </a:pPr>
            <a:r>
              <a:rPr lang="en-US" dirty="0">
                <a:solidFill>
                  <a:srgbClr val="C00000"/>
                </a:solidFill>
              </a:rPr>
              <a:t>of ultra-processed foods.</a:t>
            </a:r>
          </a:p>
        </p:txBody>
      </p:sp>
      <p:sp>
        <p:nvSpPr>
          <p:cNvPr id="2" name="Title 1">
            <a:extLst>
              <a:ext uri="{FF2B5EF4-FFF2-40B4-BE49-F238E27FC236}">
                <a16:creationId xmlns:a16="http://schemas.microsoft.com/office/drawing/2014/main" id="{D2A4D45D-6B7F-414C-9519-16919321E744}"/>
              </a:ext>
            </a:extLst>
          </p:cNvPr>
          <p:cNvSpPr>
            <a:spLocks noGrp="1"/>
          </p:cNvSpPr>
          <p:nvPr>
            <p:ph type="title"/>
          </p:nvPr>
        </p:nvSpPr>
        <p:spPr>
          <a:xfrm>
            <a:off x="288096" y="702182"/>
            <a:ext cx="7787208" cy="1282154"/>
          </a:xfrm>
        </p:spPr>
        <p:txBody>
          <a:bodyPr anchor="t">
            <a:normAutofit/>
          </a:bodyPr>
          <a:lstStyle/>
          <a:p>
            <a:r>
              <a:rPr lang="en-US" sz="2400" dirty="0"/>
              <a:t>The great environmental impact of these activities is at the root of extreme weather events, droughts and changes in agriculture that result in:</a:t>
            </a:r>
          </a:p>
        </p:txBody>
      </p:sp>
      <p:sp>
        <p:nvSpPr>
          <p:cNvPr id="5" name="Rectangle 4">
            <a:extLst>
              <a:ext uri="{FF2B5EF4-FFF2-40B4-BE49-F238E27FC236}">
                <a16:creationId xmlns:a16="http://schemas.microsoft.com/office/drawing/2014/main" id="{054BAB29-87F1-4E47-80D7-8294389739F7}"/>
              </a:ext>
            </a:extLst>
          </p:cNvPr>
          <p:cNvSpPr/>
          <p:nvPr/>
        </p:nvSpPr>
        <p:spPr>
          <a:xfrm>
            <a:off x="70038" y="6525344"/>
            <a:ext cx="4572000" cy="338554"/>
          </a:xfrm>
          <a:prstGeom prst="rect">
            <a:avLst/>
          </a:prstGeom>
        </p:spPr>
        <p:txBody>
          <a:bodyPr>
            <a:spAutoFit/>
          </a:bodyPr>
          <a:lstStyle/>
          <a:p>
            <a:r>
              <a:rPr lang="en-GB" sz="800" i="1" dirty="0">
                <a:latin typeface="Source Sans Pro" panose="020B0503030403020204" pitchFamily="34" charset="0"/>
              </a:rPr>
              <a:t>Source: </a:t>
            </a:r>
            <a:r>
              <a:rPr lang="en-GB" sz="800" dirty="0">
                <a:solidFill>
                  <a:srgbClr val="0C7DBB"/>
                </a:solidFill>
                <a:latin typeface="NexusSans"/>
                <a:hlinkClick r:id="rId3" tooltip="Persistent link using digital object identifier"/>
              </a:rPr>
              <a:t>https://doi.org/10.1016/j.scitotenv.2018.10.019</a:t>
            </a:r>
            <a:br>
              <a:rPr lang="en-GB" sz="800" dirty="0"/>
            </a:br>
            <a:endParaRPr lang="en-US" sz="800" dirty="0"/>
          </a:p>
        </p:txBody>
      </p:sp>
      <p:pic>
        <p:nvPicPr>
          <p:cNvPr id="6" name="Picture 5" descr="TAB_col_white_background.eps">
            <a:extLst>
              <a:ext uri="{FF2B5EF4-FFF2-40B4-BE49-F238E27FC236}">
                <a16:creationId xmlns:a16="http://schemas.microsoft.com/office/drawing/2014/main" id="{AD3509C4-AC6C-1244-87C0-49FD8984B02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5012" y="152614"/>
            <a:ext cx="1296144" cy="554077"/>
          </a:xfrm>
          <a:prstGeom prst="rect">
            <a:avLst/>
          </a:prstGeom>
          <a:noFill/>
          <a:ln w="9525">
            <a:noFill/>
            <a:miter lim="800000"/>
            <a:headEnd/>
            <a:tailEnd/>
          </a:ln>
        </p:spPr>
      </p:pic>
      <p:pic>
        <p:nvPicPr>
          <p:cNvPr id="7" name="Picture 6">
            <a:extLst>
              <a:ext uri="{FF2B5EF4-FFF2-40B4-BE49-F238E27FC236}">
                <a16:creationId xmlns:a16="http://schemas.microsoft.com/office/drawing/2014/main" id="{ABDCA2BB-984A-9E4D-AAAB-E079778E79AF}"/>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8388717"/>
      </p:ext>
    </p:extLst>
  </p:cSld>
  <p:clrMapOvr>
    <a:masterClrMapping/>
  </p:clrMapOvr>
  <mc:AlternateContent xmlns:mc="http://schemas.openxmlformats.org/markup-compatibility/2006" xmlns:p14="http://schemas.microsoft.com/office/powerpoint/2010/main">
    <mc:Choice Requires="p14">
      <p:transition spd="slow" p14:dur="2000" advTm="69286"/>
    </mc:Choice>
    <mc:Fallback xmlns="">
      <p:transition spd="slow" advTm="6928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07A5BC72-3C88-6642-8A17-66CDC884EE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31" b="1540"/>
          <a:stretch/>
        </p:blipFill>
        <p:spPr bwMode="auto">
          <a:xfrm>
            <a:off x="1143000" y="1484784"/>
            <a:ext cx="6858000" cy="43744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8CDFA12-293A-444C-BCAA-AF4EF21465D8}"/>
              </a:ext>
            </a:extLst>
          </p:cNvPr>
          <p:cNvSpPr txBox="1"/>
          <p:nvPr/>
        </p:nvSpPr>
        <p:spPr>
          <a:xfrm>
            <a:off x="209819" y="589207"/>
            <a:ext cx="7513082" cy="584775"/>
          </a:xfrm>
          <a:prstGeom prst="rect">
            <a:avLst/>
          </a:prstGeom>
          <a:noFill/>
        </p:spPr>
        <p:txBody>
          <a:bodyPr wrap="none" rtlCol="0">
            <a:spAutoFit/>
          </a:bodyPr>
          <a:lstStyle/>
          <a:p>
            <a:r>
              <a:rPr lang="en-US" sz="3200" dirty="0">
                <a:solidFill>
                  <a:srgbClr val="7030A0"/>
                </a:solidFill>
                <a:latin typeface="Arial Rounded MT Bold" panose="020F0704030504030204" pitchFamily="34" charset="77"/>
              </a:rPr>
              <a:t>Sources of GHGE from different food</a:t>
            </a:r>
          </a:p>
        </p:txBody>
      </p:sp>
      <p:pic>
        <p:nvPicPr>
          <p:cNvPr id="5" name="Picture 4" descr="TAB_col_white_background.eps">
            <a:extLst>
              <a:ext uri="{FF2B5EF4-FFF2-40B4-BE49-F238E27FC236}">
                <a16:creationId xmlns:a16="http://schemas.microsoft.com/office/drawing/2014/main" id="{C910083C-89AD-F342-83FD-D81D775E7F0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0352" y="168529"/>
            <a:ext cx="1296144" cy="554077"/>
          </a:xfrm>
          <a:prstGeom prst="rect">
            <a:avLst/>
          </a:prstGeom>
          <a:noFill/>
          <a:ln w="9525">
            <a:noFill/>
            <a:miter lim="800000"/>
            <a:headEnd/>
            <a:tailEnd/>
          </a:ln>
        </p:spPr>
      </p:pic>
      <p:pic>
        <p:nvPicPr>
          <p:cNvPr id="6" name="Picture 5">
            <a:extLst>
              <a:ext uri="{FF2B5EF4-FFF2-40B4-BE49-F238E27FC236}">
                <a16:creationId xmlns:a16="http://schemas.microsoft.com/office/drawing/2014/main" id="{A6F7CD71-3BA4-3A4E-AF70-301DBC7B80ED}"/>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4294322"/>
      </p:ext>
    </p:extLst>
  </p:cSld>
  <p:clrMapOvr>
    <a:masterClrMapping/>
  </p:clrMapOvr>
  <mc:AlternateContent xmlns:mc="http://schemas.openxmlformats.org/markup-compatibility/2006" xmlns:p14="http://schemas.microsoft.com/office/powerpoint/2010/main">
    <mc:Choice Requires="p14">
      <p:transition spd="slow" p14:dur="2000" advTm="70520"/>
    </mc:Choice>
    <mc:Fallback xmlns="">
      <p:transition spd="slow" advTm="7052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bar chart, histogram&#10;&#10;Description automatically generated">
            <a:extLst>
              <a:ext uri="{FF2B5EF4-FFF2-40B4-BE49-F238E27FC236}">
                <a16:creationId xmlns:a16="http://schemas.microsoft.com/office/drawing/2014/main" id="{158E6741-E81A-E741-BD56-79979A5339B1}"/>
              </a:ext>
            </a:extLst>
          </p:cNvPr>
          <p:cNvPicPr>
            <a:picLocks noChangeAspect="1"/>
          </p:cNvPicPr>
          <p:nvPr/>
        </p:nvPicPr>
        <p:blipFill rotWithShape="1">
          <a:blip r:embed="rId3">
            <a:extLst>
              <a:ext uri="{28A0092B-C50C-407E-A947-70E740481C1C}">
                <a14:useLocalDpi xmlns:a14="http://schemas.microsoft.com/office/drawing/2010/main" val="0"/>
              </a:ext>
            </a:extLst>
          </a:blip>
          <a:srcRect t="4547"/>
          <a:stretch/>
        </p:blipFill>
        <p:spPr>
          <a:xfrm>
            <a:off x="846576" y="1014725"/>
            <a:ext cx="7110750" cy="5726643"/>
          </a:xfrm>
          <a:prstGeom prst="rect">
            <a:avLst/>
          </a:prstGeom>
        </p:spPr>
      </p:pic>
      <p:sp>
        <p:nvSpPr>
          <p:cNvPr id="4" name="TextBox 3">
            <a:extLst>
              <a:ext uri="{FF2B5EF4-FFF2-40B4-BE49-F238E27FC236}">
                <a16:creationId xmlns:a16="http://schemas.microsoft.com/office/drawing/2014/main" id="{E4F2B3CC-47D5-FC4B-A1F4-593C419E301B}"/>
              </a:ext>
            </a:extLst>
          </p:cNvPr>
          <p:cNvSpPr txBox="1"/>
          <p:nvPr/>
        </p:nvSpPr>
        <p:spPr>
          <a:xfrm>
            <a:off x="755576" y="400308"/>
            <a:ext cx="6554224" cy="584775"/>
          </a:xfrm>
          <a:prstGeom prst="rect">
            <a:avLst/>
          </a:prstGeom>
          <a:noFill/>
        </p:spPr>
        <p:txBody>
          <a:bodyPr wrap="square" rtlCol="0">
            <a:spAutoFit/>
          </a:bodyPr>
          <a:lstStyle/>
          <a:p>
            <a:pPr algn="ctr"/>
            <a:r>
              <a:rPr lang="en-US" sz="3200" dirty="0">
                <a:solidFill>
                  <a:srgbClr val="7030A0"/>
                </a:solidFill>
                <a:latin typeface="Hiragino Kaku Gothic StdN W8" panose="020B0800000000000000" pitchFamily="34" charset="-128"/>
                <a:ea typeface="Hiragino Kaku Gothic StdN W8" panose="020B0800000000000000" pitchFamily="34" charset="-128"/>
              </a:rPr>
              <a:t>Carbon footprint of food</a:t>
            </a:r>
          </a:p>
        </p:txBody>
      </p:sp>
      <p:pic>
        <p:nvPicPr>
          <p:cNvPr id="7" name="Picture 6" descr="TAB_col_white_background.eps">
            <a:extLst>
              <a:ext uri="{FF2B5EF4-FFF2-40B4-BE49-F238E27FC236}">
                <a16:creationId xmlns:a16="http://schemas.microsoft.com/office/drawing/2014/main" id="{1CFE64F5-1AE3-0547-A81E-3896A31CF01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0352" y="168529"/>
            <a:ext cx="1296144" cy="554077"/>
          </a:xfrm>
          <a:prstGeom prst="rect">
            <a:avLst/>
          </a:prstGeom>
          <a:noFill/>
          <a:ln w="9525">
            <a:noFill/>
            <a:miter lim="800000"/>
            <a:headEnd/>
            <a:tailEnd/>
          </a:ln>
        </p:spPr>
      </p:pic>
      <p:pic>
        <p:nvPicPr>
          <p:cNvPr id="8" name="Picture 7">
            <a:extLst>
              <a:ext uri="{FF2B5EF4-FFF2-40B4-BE49-F238E27FC236}">
                <a16:creationId xmlns:a16="http://schemas.microsoft.com/office/drawing/2014/main" id="{19005ABF-FC4B-014C-9221-45E8339AA6EF}"/>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rame 10">
            <a:extLst>
              <a:ext uri="{FF2B5EF4-FFF2-40B4-BE49-F238E27FC236}">
                <a16:creationId xmlns:a16="http://schemas.microsoft.com/office/drawing/2014/main" id="{2295DEEC-762D-5A40-B1D6-E8C0E919BFA0}"/>
              </a:ext>
            </a:extLst>
          </p:cNvPr>
          <p:cNvSpPr/>
          <p:nvPr/>
        </p:nvSpPr>
        <p:spPr>
          <a:xfrm>
            <a:off x="846576" y="1014725"/>
            <a:ext cx="6893776" cy="61407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11107944"/>
      </p:ext>
    </p:extLst>
  </p:cSld>
  <p:clrMapOvr>
    <a:masterClrMapping/>
  </p:clrMapOvr>
  <mc:AlternateContent xmlns:mc="http://schemas.openxmlformats.org/markup-compatibility/2006" xmlns:p14="http://schemas.microsoft.com/office/powerpoint/2010/main">
    <mc:Choice Requires="p14">
      <p:transition spd="slow" p14:dur="2000" advTm="60148"/>
    </mc:Choice>
    <mc:Fallback xmlns="">
      <p:transition spd="slow" advTm="6014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FCEB92-C0E9-004C-8893-92F0754CFB3D}"/>
              </a:ext>
            </a:extLst>
          </p:cNvPr>
          <p:cNvPicPr>
            <a:picLocks noChangeAspect="1"/>
          </p:cNvPicPr>
          <p:nvPr/>
        </p:nvPicPr>
        <p:blipFill>
          <a:blip r:embed="rId3"/>
          <a:stretch>
            <a:fillRect/>
          </a:stretch>
        </p:blipFill>
        <p:spPr>
          <a:xfrm>
            <a:off x="1143000" y="1794917"/>
            <a:ext cx="6858000" cy="3857625"/>
          </a:xfrm>
          <a:prstGeom prst="rect">
            <a:avLst/>
          </a:prstGeom>
        </p:spPr>
      </p:pic>
      <p:sp>
        <p:nvSpPr>
          <p:cNvPr id="6" name="Rectangle 5">
            <a:extLst>
              <a:ext uri="{FF2B5EF4-FFF2-40B4-BE49-F238E27FC236}">
                <a16:creationId xmlns:a16="http://schemas.microsoft.com/office/drawing/2014/main" id="{C8E695DE-D84B-1A44-8C7E-FEE5CED61AB2}"/>
              </a:ext>
            </a:extLst>
          </p:cNvPr>
          <p:cNvSpPr/>
          <p:nvPr/>
        </p:nvSpPr>
        <p:spPr>
          <a:xfrm>
            <a:off x="1143000" y="5778844"/>
            <a:ext cx="6791064" cy="215444"/>
          </a:xfrm>
          <a:prstGeom prst="rect">
            <a:avLst/>
          </a:prstGeom>
        </p:spPr>
        <p:txBody>
          <a:bodyPr wrap="square">
            <a:spAutoFit/>
          </a:bodyPr>
          <a:lstStyle/>
          <a:p>
            <a:r>
              <a:rPr lang="en-GB" sz="700" i="1" dirty="0">
                <a:latin typeface="Source Sans Pro" panose="020B0503030403020204" pitchFamily="34" charset="0"/>
              </a:rPr>
              <a:t>Source: </a:t>
            </a:r>
            <a:r>
              <a:rPr lang="en-GB" sz="750" dirty="0">
                <a:solidFill>
                  <a:prstClr val="black"/>
                </a:solidFill>
                <a:latin typeface="Calibri"/>
                <a:hlinkClick r:id="rId4"/>
              </a:rPr>
              <a:t>https://www.iaea.org/newscenter/news/myanmars-dairy-farmers-benefit-from-cattle-breeding-programme-using-nuclear-based-techniques</a:t>
            </a:r>
            <a:endParaRPr lang="en-US" sz="750" dirty="0">
              <a:solidFill>
                <a:prstClr val="black"/>
              </a:solidFill>
              <a:latin typeface="Calibri"/>
            </a:endParaRPr>
          </a:p>
        </p:txBody>
      </p:sp>
      <p:sp>
        <p:nvSpPr>
          <p:cNvPr id="7" name="Rectangle 6">
            <a:extLst>
              <a:ext uri="{FF2B5EF4-FFF2-40B4-BE49-F238E27FC236}">
                <a16:creationId xmlns:a16="http://schemas.microsoft.com/office/drawing/2014/main" id="{2B95B77C-5A4E-1846-8B30-72FE84A5BE34}"/>
              </a:ext>
            </a:extLst>
          </p:cNvPr>
          <p:cNvSpPr/>
          <p:nvPr/>
        </p:nvSpPr>
        <p:spPr>
          <a:xfrm>
            <a:off x="1209936" y="1053062"/>
            <a:ext cx="6656430" cy="507831"/>
          </a:xfrm>
          <a:prstGeom prst="rect">
            <a:avLst/>
          </a:prstGeom>
        </p:spPr>
        <p:txBody>
          <a:bodyPr wrap="square">
            <a:spAutoFit/>
          </a:bodyPr>
          <a:lstStyle/>
          <a:p>
            <a:pPr algn="ctr"/>
            <a:r>
              <a:rPr lang="en-GB" sz="1350" dirty="0">
                <a:solidFill>
                  <a:prstClr val="black"/>
                </a:solidFill>
                <a:latin typeface="Hiragino Kaku Gothic StdN W8" panose="020B0800000000000000" pitchFamily="34" charset="-128"/>
                <a:ea typeface="Hiragino Kaku Gothic StdN W8" panose="020B0800000000000000" pitchFamily="34" charset="-128"/>
              </a:rPr>
              <a:t>Part of the energy eaten by ruminants, like cows, is burped out as </a:t>
            </a:r>
            <a:r>
              <a:rPr lang="en-GB" sz="1350" dirty="0">
                <a:solidFill>
                  <a:srgbClr val="FF0000"/>
                </a:solidFill>
                <a:latin typeface="Hiragino Kaku Gothic StdN W8" panose="020B0800000000000000" pitchFamily="34" charset="-128"/>
                <a:ea typeface="Hiragino Kaku Gothic StdN W8" panose="020B0800000000000000" pitchFamily="34" charset="-128"/>
              </a:rPr>
              <a:t>methane</a:t>
            </a:r>
            <a:r>
              <a:rPr lang="en-GB" sz="1350" dirty="0">
                <a:solidFill>
                  <a:prstClr val="black"/>
                </a:solidFill>
                <a:latin typeface="Hiragino Kaku Gothic StdN W8" panose="020B0800000000000000" pitchFamily="34" charset="-128"/>
                <a:ea typeface="Hiragino Kaku Gothic StdN W8" panose="020B0800000000000000" pitchFamily="34" charset="-128"/>
              </a:rPr>
              <a:t>, a powerful greenhouse gas</a:t>
            </a:r>
          </a:p>
        </p:txBody>
      </p:sp>
      <p:pic>
        <p:nvPicPr>
          <p:cNvPr id="8" name="Picture 7" descr="TAB_col_white_background.eps">
            <a:extLst>
              <a:ext uri="{FF2B5EF4-FFF2-40B4-BE49-F238E27FC236}">
                <a16:creationId xmlns:a16="http://schemas.microsoft.com/office/drawing/2014/main" id="{4E76FEC4-FA58-CE4C-A9E4-6C8BA332971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168529"/>
            <a:ext cx="1296144" cy="554077"/>
          </a:xfrm>
          <a:prstGeom prst="rect">
            <a:avLst/>
          </a:prstGeom>
          <a:noFill/>
          <a:ln w="9525">
            <a:noFill/>
            <a:miter lim="800000"/>
            <a:headEnd/>
            <a:tailEnd/>
          </a:ln>
        </p:spPr>
      </p:pic>
      <p:pic>
        <p:nvPicPr>
          <p:cNvPr id="9" name="Picture 8">
            <a:extLst>
              <a:ext uri="{FF2B5EF4-FFF2-40B4-BE49-F238E27FC236}">
                <a16:creationId xmlns:a16="http://schemas.microsoft.com/office/drawing/2014/main" id="{4055D89F-60CD-E242-8608-C65F5DD2C02F}"/>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466813"/>
      </p:ext>
    </p:extLst>
  </p:cSld>
  <p:clrMapOvr>
    <a:masterClrMapping/>
  </p:clrMapOvr>
  <mc:AlternateContent xmlns:mc="http://schemas.openxmlformats.org/markup-compatibility/2006" xmlns:p14="http://schemas.microsoft.com/office/powerpoint/2010/main">
    <mc:Choice Requires="p14">
      <p:transition spd="slow" p14:dur="2000" advTm="14464"/>
    </mc:Choice>
    <mc:Fallback xmlns="">
      <p:transition spd="slow" advTm="1446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38A7A4-EE63-4540-9073-FC9F43025395}"/>
              </a:ext>
            </a:extLst>
          </p:cNvPr>
          <p:cNvPicPr>
            <a:picLocks noChangeAspect="1"/>
          </p:cNvPicPr>
          <p:nvPr/>
        </p:nvPicPr>
        <p:blipFill>
          <a:blip r:embed="rId3"/>
          <a:stretch>
            <a:fillRect/>
          </a:stretch>
        </p:blipFill>
        <p:spPr>
          <a:xfrm>
            <a:off x="1169622" y="1304244"/>
            <a:ext cx="6789903" cy="3850551"/>
          </a:xfrm>
          <a:prstGeom prst="rect">
            <a:avLst/>
          </a:prstGeom>
        </p:spPr>
      </p:pic>
      <p:sp>
        <p:nvSpPr>
          <p:cNvPr id="7" name="Rectangle 6">
            <a:extLst>
              <a:ext uri="{FF2B5EF4-FFF2-40B4-BE49-F238E27FC236}">
                <a16:creationId xmlns:a16="http://schemas.microsoft.com/office/drawing/2014/main" id="{C790FF2E-B550-8C46-98A4-5F144309DF94}"/>
              </a:ext>
            </a:extLst>
          </p:cNvPr>
          <p:cNvSpPr/>
          <p:nvPr/>
        </p:nvSpPr>
        <p:spPr>
          <a:xfrm>
            <a:off x="1184476" y="5652229"/>
            <a:ext cx="4484105" cy="215444"/>
          </a:xfrm>
          <a:prstGeom prst="rect">
            <a:avLst/>
          </a:prstGeom>
        </p:spPr>
        <p:txBody>
          <a:bodyPr wrap="square">
            <a:spAutoFit/>
          </a:bodyPr>
          <a:lstStyle/>
          <a:p>
            <a:r>
              <a:rPr lang="en-GB" sz="700" i="1" dirty="0">
                <a:latin typeface="Source Sans Pro" panose="020B0503030403020204" pitchFamily="34" charset="0"/>
              </a:rPr>
              <a:t>Source: </a:t>
            </a:r>
            <a:r>
              <a:rPr lang="en-GB" sz="750" dirty="0">
                <a:solidFill>
                  <a:prstClr val="black"/>
                </a:solidFill>
                <a:latin typeface="Calibri"/>
                <a:hlinkClick r:id="rId4"/>
              </a:rPr>
              <a:t>https://insideclimatenews.org/content/infographic-livestock-produce-large-amounts-methane-gas</a:t>
            </a:r>
            <a:endParaRPr lang="en-US" sz="750" dirty="0">
              <a:solidFill>
                <a:prstClr val="black"/>
              </a:solidFill>
              <a:latin typeface="Calibri"/>
            </a:endParaRPr>
          </a:p>
        </p:txBody>
      </p:sp>
      <p:sp>
        <p:nvSpPr>
          <p:cNvPr id="8" name="Rectangle 7">
            <a:extLst>
              <a:ext uri="{FF2B5EF4-FFF2-40B4-BE49-F238E27FC236}">
                <a16:creationId xmlns:a16="http://schemas.microsoft.com/office/drawing/2014/main" id="{4AA0E1E2-B8E1-FF4B-9E82-947C60F5F0D7}"/>
              </a:ext>
            </a:extLst>
          </p:cNvPr>
          <p:cNvSpPr/>
          <p:nvPr/>
        </p:nvSpPr>
        <p:spPr>
          <a:xfrm>
            <a:off x="1161896" y="5450510"/>
            <a:ext cx="3429000" cy="215444"/>
          </a:xfrm>
          <a:prstGeom prst="rect">
            <a:avLst/>
          </a:prstGeom>
        </p:spPr>
        <p:txBody>
          <a:bodyPr>
            <a:spAutoFit/>
          </a:bodyPr>
          <a:lstStyle/>
          <a:p>
            <a:r>
              <a:rPr lang="en-GB" sz="700" i="1" dirty="0">
                <a:latin typeface="Source Sans Pro" panose="020B0503030403020204" pitchFamily="34" charset="0"/>
              </a:rPr>
              <a:t>Source: </a:t>
            </a:r>
            <a:r>
              <a:rPr lang="en-GB" sz="750" dirty="0">
                <a:solidFill>
                  <a:prstClr val="black"/>
                </a:solidFill>
                <a:latin typeface="Calibri"/>
                <a:hlinkClick r:id="rId5"/>
              </a:rPr>
              <a:t>https://www.quora.com/How-do-animals-release-methane</a:t>
            </a:r>
            <a:endParaRPr lang="en-US" sz="750" dirty="0">
              <a:solidFill>
                <a:prstClr val="black"/>
              </a:solidFill>
              <a:latin typeface="Calibri"/>
            </a:endParaRPr>
          </a:p>
        </p:txBody>
      </p:sp>
      <p:pic>
        <p:nvPicPr>
          <p:cNvPr id="2" name="Picture 1">
            <a:extLst>
              <a:ext uri="{FF2B5EF4-FFF2-40B4-BE49-F238E27FC236}">
                <a16:creationId xmlns:a16="http://schemas.microsoft.com/office/drawing/2014/main" id="{C91AAF81-BE4E-4548-9B4D-ABB75AFDFCD0}"/>
              </a:ext>
            </a:extLst>
          </p:cNvPr>
          <p:cNvPicPr>
            <a:picLocks noChangeAspect="1"/>
          </p:cNvPicPr>
          <p:nvPr/>
        </p:nvPicPr>
        <p:blipFill rotWithShape="1">
          <a:blip r:embed="rId6"/>
          <a:srcRect t="9460" r="8232" b="81004"/>
          <a:stretch/>
        </p:blipFill>
        <p:spPr>
          <a:xfrm>
            <a:off x="1169622" y="1697721"/>
            <a:ext cx="5130570" cy="381130"/>
          </a:xfrm>
          <a:prstGeom prst="rect">
            <a:avLst/>
          </a:prstGeom>
        </p:spPr>
      </p:pic>
      <p:pic>
        <p:nvPicPr>
          <p:cNvPr id="9" name="Picture 8" descr="TAB_col_white_background.eps">
            <a:extLst>
              <a:ext uri="{FF2B5EF4-FFF2-40B4-BE49-F238E27FC236}">
                <a16:creationId xmlns:a16="http://schemas.microsoft.com/office/drawing/2014/main" id="{916CD52D-0F11-1547-855D-4CABA4E562B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40352" y="168529"/>
            <a:ext cx="1296144" cy="554077"/>
          </a:xfrm>
          <a:prstGeom prst="rect">
            <a:avLst/>
          </a:prstGeom>
          <a:noFill/>
          <a:ln w="9525">
            <a:noFill/>
            <a:miter lim="800000"/>
            <a:headEnd/>
            <a:tailEnd/>
          </a:ln>
        </p:spPr>
      </p:pic>
      <p:pic>
        <p:nvPicPr>
          <p:cNvPr id="10" name="Picture 9">
            <a:extLst>
              <a:ext uri="{FF2B5EF4-FFF2-40B4-BE49-F238E27FC236}">
                <a16:creationId xmlns:a16="http://schemas.microsoft.com/office/drawing/2014/main" id="{875FD8FE-2DBC-DB4F-A6BB-8B5A2AB07616}"/>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F2ABF6E0-2C53-E642-9880-C1ECFB3A1BFD}"/>
              </a:ext>
            </a:extLst>
          </p:cNvPr>
          <p:cNvSpPr/>
          <p:nvPr/>
        </p:nvSpPr>
        <p:spPr>
          <a:xfrm>
            <a:off x="1161895" y="5853947"/>
            <a:ext cx="6797629" cy="461665"/>
          </a:xfrm>
          <a:prstGeom prst="rect">
            <a:avLst/>
          </a:prstGeom>
        </p:spPr>
        <p:txBody>
          <a:bodyPr wrap="square">
            <a:spAutoFit/>
          </a:bodyPr>
          <a:lstStyle/>
          <a:p>
            <a:r>
              <a:rPr lang="en-GB" sz="800" i="1" dirty="0">
                <a:latin typeface="Source Sans Pro" panose="020B0503030403020204" pitchFamily="34" charset="0"/>
              </a:rPr>
              <a:t>Source: </a:t>
            </a:r>
            <a:r>
              <a:rPr lang="en-US" sz="800" dirty="0">
                <a:hlinkClick r:id="rId9"/>
              </a:rPr>
              <a:t>https://www.theguardian.com/environment/2021/mar/18/cows-seaweed-methane-emissions-scientists#:~:text=PhD%20graduate%20student.-,Cows%20produce%20methane%20via%20microbes%20in%20their%20stomachs%20as%20they,it%20a%20major%20greenhouse%20gas</a:t>
            </a:r>
            <a:r>
              <a:rPr lang="en-US" sz="800" dirty="0"/>
              <a:t>.</a:t>
            </a:r>
          </a:p>
          <a:p>
            <a:endParaRPr lang="en-US" sz="800" dirty="0"/>
          </a:p>
        </p:txBody>
      </p:sp>
    </p:spTree>
    <p:extLst>
      <p:ext uri="{BB962C8B-B14F-4D97-AF65-F5344CB8AC3E}">
        <p14:creationId xmlns:p14="http://schemas.microsoft.com/office/powerpoint/2010/main" val="2053380158"/>
      </p:ext>
    </p:extLst>
  </p:cSld>
  <p:clrMapOvr>
    <a:masterClrMapping/>
  </p:clrMapOvr>
  <p:transition spd="slow" advTm="255502">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7D581E-90A9-9946-8DDC-BF78B38D1245}"/>
              </a:ext>
            </a:extLst>
          </p:cNvPr>
          <p:cNvPicPr>
            <a:picLocks noChangeAspect="1"/>
          </p:cNvPicPr>
          <p:nvPr/>
        </p:nvPicPr>
        <p:blipFill>
          <a:blip r:embed="rId3"/>
          <a:stretch>
            <a:fillRect/>
          </a:stretch>
        </p:blipFill>
        <p:spPr>
          <a:xfrm>
            <a:off x="1292826" y="1861903"/>
            <a:ext cx="4667250" cy="3105150"/>
          </a:xfrm>
          <a:prstGeom prst="rect">
            <a:avLst/>
          </a:prstGeom>
        </p:spPr>
      </p:pic>
      <p:pic>
        <p:nvPicPr>
          <p:cNvPr id="5" name="Picture 4">
            <a:extLst>
              <a:ext uri="{FF2B5EF4-FFF2-40B4-BE49-F238E27FC236}">
                <a16:creationId xmlns:a16="http://schemas.microsoft.com/office/drawing/2014/main" id="{6C9E27FB-6C56-EE41-A1D5-7F7E3CA25E52}"/>
              </a:ext>
            </a:extLst>
          </p:cNvPr>
          <p:cNvPicPr>
            <a:picLocks noChangeAspect="1"/>
          </p:cNvPicPr>
          <p:nvPr/>
        </p:nvPicPr>
        <p:blipFill>
          <a:blip r:embed="rId4"/>
          <a:stretch>
            <a:fillRect/>
          </a:stretch>
        </p:blipFill>
        <p:spPr>
          <a:xfrm>
            <a:off x="4397793" y="1034279"/>
            <a:ext cx="3453381" cy="2300006"/>
          </a:xfrm>
          <a:prstGeom prst="rect">
            <a:avLst/>
          </a:prstGeom>
        </p:spPr>
      </p:pic>
      <p:sp>
        <p:nvSpPr>
          <p:cNvPr id="3" name="Rectangle 2">
            <a:extLst>
              <a:ext uri="{FF2B5EF4-FFF2-40B4-BE49-F238E27FC236}">
                <a16:creationId xmlns:a16="http://schemas.microsoft.com/office/drawing/2014/main" id="{3DD438ED-BB33-8942-98F1-FBD6D6DB130E}"/>
              </a:ext>
            </a:extLst>
          </p:cNvPr>
          <p:cNvSpPr/>
          <p:nvPr/>
        </p:nvSpPr>
        <p:spPr>
          <a:xfrm>
            <a:off x="4551639" y="5632827"/>
            <a:ext cx="3429000" cy="330860"/>
          </a:xfrm>
          <a:prstGeom prst="rect">
            <a:avLst/>
          </a:prstGeom>
        </p:spPr>
        <p:txBody>
          <a:bodyPr>
            <a:spAutoFit/>
          </a:bodyPr>
          <a:lstStyle/>
          <a:p>
            <a:r>
              <a:rPr lang="en-GB" sz="800" i="1" dirty="0">
                <a:latin typeface="Source Sans Pro" panose="020B0503030403020204" pitchFamily="34" charset="0"/>
              </a:rPr>
              <a:t>Source : </a:t>
            </a:r>
            <a:r>
              <a:rPr lang="en-GB" sz="750" dirty="0">
                <a:solidFill>
                  <a:prstClr val="black"/>
                </a:solidFill>
                <a:latin typeface="Calibri"/>
                <a:hlinkClick r:id="rId5"/>
              </a:rPr>
              <a:t>https://www.worldatlas.com/articles/top-cows-milk-producing-countries-in-the-world.html</a:t>
            </a:r>
            <a:endParaRPr lang="en-US" sz="750" dirty="0">
              <a:solidFill>
                <a:prstClr val="black"/>
              </a:solidFill>
              <a:latin typeface="Calibri"/>
            </a:endParaRPr>
          </a:p>
        </p:txBody>
      </p:sp>
      <p:sp>
        <p:nvSpPr>
          <p:cNvPr id="6" name="Rectangle 5">
            <a:extLst>
              <a:ext uri="{FF2B5EF4-FFF2-40B4-BE49-F238E27FC236}">
                <a16:creationId xmlns:a16="http://schemas.microsoft.com/office/drawing/2014/main" id="{4BF2BC36-B33E-1F41-B6F9-248515AD20D2}"/>
              </a:ext>
            </a:extLst>
          </p:cNvPr>
          <p:cNvSpPr/>
          <p:nvPr/>
        </p:nvSpPr>
        <p:spPr>
          <a:xfrm>
            <a:off x="1279107" y="4927218"/>
            <a:ext cx="3429000" cy="215444"/>
          </a:xfrm>
          <a:prstGeom prst="rect">
            <a:avLst/>
          </a:prstGeom>
        </p:spPr>
        <p:txBody>
          <a:bodyPr>
            <a:spAutoFit/>
          </a:bodyPr>
          <a:lstStyle/>
          <a:p>
            <a:r>
              <a:rPr lang="en-GB" sz="800" i="1" dirty="0">
                <a:latin typeface="Source Sans Pro" panose="020B0503030403020204" pitchFamily="34" charset="0"/>
              </a:rPr>
              <a:t>Source : </a:t>
            </a:r>
            <a:r>
              <a:rPr lang="en-GB" sz="750" dirty="0">
                <a:solidFill>
                  <a:prstClr val="black"/>
                </a:solidFill>
                <a:latin typeface="Calibri"/>
                <a:hlinkClick r:id="rId6"/>
              </a:rPr>
              <a:t>https://kxrb.com/which-state-produces-most-of-our-milk/</a:t>
            </a:r>
            <a:endParaRPr lang="en-US" sz="750" dirty="0">
              <a:solidFill>
                <a:prstClr val="black"/>
              </a:solidFill>
              <a:latin typeface="Calibri"/>
            </a:endParaRPr>
          </a:p>
        </p:txBody>
      </p:sp>
      <p:sp>
        <p:nvSpPr>
          <p:cNvPr id="7" name="Rectangle 6">
            <a:extLst>
              <a:ext uri="{FF2B5EF4-FFF2-40B4-BE49-F238E27FC236}">
                <a16:creationId xmlns:a16="http://schemas.microsoft.com/office/drawing/2014/main" id="{0A5B447D-CECC-114B-B668-6714CF586B77}"/>
              </a:ext>
            </a:extLst>
          </p:cNvPr>
          <p:cNvSpPr/>
          <p:nvPr/>
        </p:nvSpPr>
        <p:spPr>
          <a:xfrm>
            <a:off x="4397793" y="3299884"/>
            <a:ext cx="3429000" cy="330860"/>
          </a:xfrm>
          <a:prstGeom prst="rect">
            <a:avLst/>
          </a:prstGeom>
        </p:spPr>
        <p:txBody>
          <a:bodyPr>
            <a:spAutoFit/>
          </a:bodyPr>
          <a:lstStyle/>
          <a:p>
            <a:r>
              <a:rPr lang="en-GB" sz="800" i="1" dirty="0">
                <a:latin typeface="Source Sans Pro" panose="020B0503030403020204" pitchFamily="34" charset="0"/>
              </a:rPr>
              <a:t>Source : </a:t>
            </a:r>
            <a:r>
              <a:rPr lang="en-GB" sz="750" dirty="0">
                <a:solidFill>
                  <a:prstClr val="black"/>
                </a:solidFill>
                <a:latin typeface="Calibri"/>
                <a:hlinkClick r:id="rId7"/>
              </a:rPr>
              <a:t>https://www.agriland.ie/farming-news/1-in-10-consumers-consider-carbon-footprint-when-purchasing-food/</a:t>
            </a:r>
            <a:endParaRPr lang="en-US" sz="750" dirty="0">
              <a:solidFill>
                <a:prstClr val="black"/>
              </a:solidFill>
              <a:latin typeface="Calibri"/>
            </a:endParaRPr>
          </a:p>
        </p:txBody>
      </p:sp>
      <p:sp>
        <p:nvSpPr>
          <p:cNvPr id="8" name="TextBox 7">
            <a:extLst>
              <a:ext uri="{FF2B5EF4-FFF2-40B4-BE49-F238E27FC236}">
                <a16:creationId xmlns:a16="http://schemas.microsoft.com/office/drawing/2014/main" id="{3C62339C-C373-3E47-8C9A-3085D26E59F4}"/>
              </a:ext>
            </a:extLst>
          </p:cNvPr>
          <p:cNvSpPr txBox="1"/>
          <p:nvPr/>
        </p:nvSpPr>
        <p:spPr>
          <a:xfrm>
            <a:off x="1517278" y="1030538"/>
            <a:ext cx="2880515" cy="738664"/>
          </a:xfrm>
          <a:prstGeom prst="rect">
            <a:avLst/>
          </a:prstGeom>
          <a:noFill/>
        </p:spPr>
        <p:txBody>
          <a:bodyPr wrap="square" rtlCol="0">
            <a:spAutoFit/>
          </a:bodyPr>
          <a:lstStyle/>
          <a:p>
            <a:pPr algn="ctr"/>
            <a:r>
              <a:rPr lang="en-US" sz="2100" dirty="0">
                <a:solidFill>
                  <a:srgbClr val="7030A0"/>
                </a:solidFill>
                <a:latin typeface="Hiragino Kaku Gothic StdN W8" panose="020B0800000000000000" pitchFamily="34" charset="-128"/>
                <a:ea typeface="Hiragino Kaku Gothic StdN W8" panose="020B0800000000000000" pitchFamily="34" charset="-128"/>
              </a:rPr>
              <a:t>Carbon footprint of milk</a:t>
            </a:r>
          </a:p>
        </p:txBody>
      </p:sp>
      <p:sp>
        <p:nvSpPr>
          <p:cNvPr id="9" name="TextBox 8">
            <a:extLst>
              <a:ext uri="{FF2B5EF4-FFF2-40B4-BE49-F238E27FC236}">
                <a16:creationId xmlns:a16="http://schemas.microsoft.com/office/drawing/2014/main" id="{BA55BC02-23DB-0343-B19B-9C1B2B4B3DD7}"/>
              </a:ext>
            </a:extLst>
          </p:cNvPr>
          <p:cNvSpPr txBox="1"/>
          <p:nvPr/>
        </p:nvSpPr>
        <p:spPr>
          <a:xfrm>
            <a:off x="2741684" y="3848093"/>
            <a:ext cx="1334020" cy="300082"/>
          </a:xfrm>
          <a:prstGeom prst="rect">
            <a:avLst/>
          </a:prstGeom>
          <a:noFill/>
        </p:spPr>
        <p:txBody>
          <a:bodyPr wrap="none" rtlCol="0">
            <a:spAutoFit/>
          </a:bodyPr>
          <a:lstStyle/>
          <a:p>
            <a:r>
              <a:rPr lang="en-US" sz="1350" dirty="0">
                <a:solidFill>
                  <a:srgbClr val="FF0000"/>
                </a:solidFill>
                <a:latin typeface="Hiragino Kaku Gothic StdN W8" panose="020B0800000000000000" pitchFamily="34" charset="-128"/>
                <a:ea typeface="Hiragino Kaku Gothic StdN W8" panose="020B0800000000000000" pitchFamily="34" charset="-128"/>
              </a:rPr>
              <a:t>383 g CO</a:t>
            </a:r>
            <a:r>
              <a:rPr lang="en-US" sz="1350" baseline="-25000" dirty="0">
                <a:solidFill>
                  <a:srgbClr val="FF0000"/>
                </a:solidFill>
                <a:latin typeface="Hiragino Kaku Gothic StdN W8" panose="020B0800000000000000" pitchFamily="34" charset="-128"/>
                <a:ea typeface="Hiragino Kaku Gothic StdN W8" panose="020B0800000000000000" pitchFamily="34" charset="-128"/>
              </a:rPr>
              <a:t>2</a:t>
            </a:r>
            <a:r>
              <a:rPr lang="en-US" sz="1350" dirty="0">
                <a:solidFill>
                  <a:srgbClr val="FF0000"/>
                </a:solidFill>
                <a:latin typeface="Hiragino Kaku Gothic StdN W8" panose="020B0800000000000000" pitchFamily="34" charset="-128"/>
                <a:ea typeface="Hiragino Kaku Gothic StdN W8" panose="020B0800000000000000" pitchFamily="34" charset="-128"/>
              </a:rPr>
              <a:t>e</a:t>
            </a:r>
          </a:p>
        </p:txBody>
      </p:sp>
      <p:pic>
        <p:nvPicPr>
          <p:cNvPr id="10" name="Picture 9" descr="TAB_col_white_background.eps">
            <a:extLst>
              <a:ext uri="{FF2B5EF4-FFF2-40B4-BE49-F238E27FC236}">
                <a16:creationId xmlns:a16="http://schemas.microsoft.com/office/drawing/2014/main" id="{976D880B-BC16-FB42-9A62-D43346D3911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40352" y="168529"/>
            <a:ext cx="1296144" cy="554077"/>
          </a:xfrm>
          <a:prstGeom prst="rect">
            <a:avLst/>
          </a:prstGeom>
          <a:noFill/>
          <a:ln w="9525">
            <a:noFill/>
            <a:miter lim="800000"/>
            <a:headEnd/>
            <a:tailEnd/>
          </a:ln>
        </p:spPr>
      </p:pic>
      <p:pic>
        <p:nvPicPr>
          <p:cNvPr id="11" name="Picture 10">
            <a:extLst>
              <a:ext uri="{FF2B5EF4-FFF2-40B4-BE49-F238E27FC236}">
                <a16:creationId xmlns:a16="http://schemas.microsoft.com/office/drawing/2014/main" id="{6E40F40B-DC15-974C-A41F-8DDB7125DB1B}"/>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9EC2C321-344C-FF49-9BFE-B1EB450B2850}"/>
              </a:ext>
            </a:extLst>
          </p:cNvPr>
          <p:cNvPicPr>
            <a:picLocks noChangeAspect="1"/>
          </p:cNvPicPr>
          <p:nvPr/>
        </p:nvPicPr>
        <p:blipFill>
          <a:blip r:embed="rId10"/>
          <a:stretch>
            <a:fillRect/>
          </a:stretch>
        </p:blipFill>
        <p:spPr>
          <a:xfrm>
            <a:off x="4397793" y="3623947"/>
            <a:ext cx="3467100" cy="2019300"/>
          </a:xfrm>
          <a:prstGeom prst="rect">
            <a:avLst/>
          </a:prstGeom>
        </p:spPr>
      </p:pic>
    </p:spTree>
    <p:extLst>
      <p:ext uri="{BB962C8B-B14F-4D97-AF65-F5344CB8AC3E}">
        <p14:creationId xmlns:p14="http://schemas.microsoft.com/office/powerpoint/2010/main" val="2236706373"/>
      </p:ext>
    </p:extLst>
  </p:cSld>
  <p:clrMapOvr>
    <a:masterClrMapping/>
  </p:clrMapOvr>
  <mc:AlternateContent xmlns:mc="http://schemas.openxmlformats.org/markup-compatibility/2006" xmlns:p14="http://schemas.microsoft.com/office/powerpoint/2010/main">
    <mc:Choice Requires="p14">
      <p:transition spd="slow" p14:dur="2000" advTm="113789"/>
    </mc:Choice>
    <mc:Fallback xmlns="">
      <p:transition spd="slow" advTm="11378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34A968-5EBA-6345-9AAF-95A114EAB8EA}"/>
              </a:ext>
            </a:extLst>
          </p:cNvPr>
          <p:cNvPicPr>
            <a:picLocks noChangeAspect="1"/>
          </p:cNvPicPr>
          <p:nvPr/>
        </p:nvPicPr>
        <p:blipFill>
          <a:blip r:embed="rId3"/>
          <a:stretch>
            <a:fillRect/>
          </a:stretch>
        </p:blipFill>
        <p:spPr>
          <a:xfrm>
            <a:off x="1200087" y="1754814"/>
            <a:ext cx="6720285" cy="3726414"/>
          </a:xfrm>
          <a:prstGeom prst="rect">
            <a:avLst/>
          </a:prstGeom>
        </p:spPr>
      </p:pic>
      <p:sp>
        <p:nvSpPr>
          <p:cNvPr id="2" name="Title 1">
            <a:extLst>
              <a:ext uri="{FF2B5EF4-FFF2-40B4-BE49-F238E27FC236}">
                <a16:creationId xmlns:a16="http://schemas.microsoft.com/office/drawing/2014/main" id="{8B3E0BF1-AAD0-9A4E-939C-C0AC4C0C87CB}"/>
              </a:ext>
            </a:extLst>
          </p:cNvPr>
          <p:cNvSpPr>
            <a:spLocks noGrp="1"/>
          </p:cNvSpPr>
          <p:nvPr>
            <p:ph type="title"/>
          </p:nvPr>
        </p:nvSpPr>
        <p:spPr>
          <a:xfrm>
            <a:off x="1485900" y="1160748"/>
            <a:ext cx="6172200" cy="702078"/>
          </a:xfrm>
        </p:spPr>
        <p:txBody>
          <a:bodyPr>
            <a:noAutofit/>
          </a:bodyPr>
          <a:lstStyle/>
          <a:p>
            <a:r>
              <a:rPr lang="en-GB" sz="1650" dirty="0"/>
              <a:t>It takes about 10 kilos of milk to make 1 kilo of cheese</a:t>
            </a:r>
            <a:br>
              <a:rPr lang="en-GB" sz="1650" dirty="0"/>
            </a:br>
            <a:endParaRPr lang="en-US" sz="1650" dirty="0"/>
          </a:p>
        </p:txBody>
      </p:sp>
      <p:sp>
        <p:nvSpPr>
          <p:cNvPr id="3" name="Rectangle 2">
            <a:extLst>
              <a:ext uri="{FF2B5EF4-FFF2-40B4-BE49-F238E27FC236}">
                <a16:creationId xmlns:a16="http://schemas.microsoft.com/office/drawing/2014/main" id="{8F6302EE-9451-5949-BD3C-4396151E4A77}"/>
              </a:ext>
            </a:extLst>
          </p:cNvPr>
          <p:cNvSpPr/>
          <p:nvPr/>
        </p:nvSpPr>
        <p:spPr>
          <a:xfrm>
            <a:off x="1277634" y="5723018"/>
            <a:ext cx="3429000" cy="330860"/>
          </a:xfrm>
          <a:prstGeom prst="rect">
            <a:avLst/>
          </a:prstGeom>
        </p:spPr>
        <p:txBody>
          <a:bodyPr>
            <a:spAutoFit/>
          </a:bodyPr>
          <a:lstStyle/>
          <a:p>
            <a:r>
              <a:rPr lang="en-GB" sz="700" i="1" dirty="0">
                <a:latin typeface="Source Sans Pro" panose="020B0503030403020204" pitchFamily="34" charset="0"/>
              </a:rPr>
              <a:t>Source : </a:t>
            </a:r>
            <a:r>
              <a:rPr lang="en-GB" sz="750" dirty="0">
                <a:solidFill>
                  <a:prstClr val="black"/>
                </a:solidFill>
                <a:latin typeface="Calibri"/>
                <a:hlinkClick r:id="rId4"/>
              </a:rPr>
              <a:t>https://commons.wikimedia.org/wiki/File:Curds_and_whey.jpg</a:t>
            </a:r>
            <a:endParaRPr lang="en-GB" sz="750" dirty="0">
              <a:solidFill>
                <a:prstClr val="black"/>
              </a:solidFill>
              <a:latin typeface="Calibri"/>
            </a:endParaRPr>
          </a:p>
          <a:p>
            <a:endParaRPr lang="en-US" sz="750" dirty="0">
              <a:solidFill>
                <a:prstClr val="black"/>
              </a:solidFill>
              <a:latin typeface="Calibri"/>
            </a:endParaRPr>
          </a:p>
        </p:txBody>
      </p:sp>
      <p:pic>
        <p:nvPicPr>
          <p:cNvPr id="5" name="Picture 4" descr="TAB_col_white_background.eps">
            <a:extLst>
              <a:ext uri="{FF2B5EF4-FFF2-40B4-BE49-F238E27FC236}">
                <a16:creationId xmlns:a16="http://schemas.microsoft.com/office/drawing/2014/main" id="{9957EBDB-02C3-224F-AAC7-65972145D16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168529"/>
            <a:ext cx="1296144" cy="554077"/>
          </a:xfrm>
          <a:prstGeom prst="rect">
            <a:avLst/>
          </a:prstGeom>
          <a:noFill/>
          <a:ln w="9525">
            <a:noFill/>
            <a:miter lim="800000"/>
            <a:headEnd/>
            <a:tailEnd/>
          </a:ln>
        </p:spPr>
      </p:pic>
      <p:pic>
        <p:nvPicPr>
          <p:cNvPr id="6" name="Picture 5">
            <a:extLst>
              <a:ext uri="{FF2B5EF4-FFF2-40B4-BE49-F238E27FC236}">
                <a16:creationId xmlns:a16="http://schemas.microsoft.com/office/drawing/2014/main" id="{7FCDDF92-74DC-8E4A-AF77-5B9976DA1E43}"/>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20781D5F-A2AE-064A-849C-2552D0C4005B}"/>
              </a:ext>
            </a:extLst>
          </p:cNvPr>
          <p:cNvSpPr/>
          <p:nvPr/>
        </p:nvSpPr>
        <p:spPr>
          <a:xfrm>
            <a:off x="1200087" y="6101587"/>
            <a:ext cx="4572000" cy="338554"/>
          </a:xfrm>
          <a:prstGeom prst="rect">
            <a:avLst/>
          </a:prstGeom>
        </p:spPr>
        <p:txBody>
          <a:bodyPr>
            <a:spAutoFit/>
          </a:bodyPr>
          <a:lstStyle/>
          <a:p>
            <a:r>
              <a:rPr lang="en-GB" sz="800" i="1" dirty="0">
                <a:latin typeface="Source Sans Pro" panose="020B0503030403020204" pitchFamily="34" charset="0"/>
              </a:rPr>
              <a:t>Source : </a:t>
            </a:r>
            <a:r>
              <a:rPr lang="en-US" sz="800" dirty="0">
                <a:hlinkClick r:id="rId7"/>
              </a:rPr>
              <a:t>https://interactive.carbonbrief.org/what-is-the-climate-impact-of-eating-meat-and-dairy/</a:t>
            </a:r>
            <a:endParaRPr lang="en-US" sz="800" dirty="0"/>
          </a:p>
          <a:p>
            <a:endParaRPr lang="en-US" sz="800" dirty="0"/>
          </a:p>
        </p:txBody>
      </p:sp>
    </p:spTree>
    <p:extLst>
      <p:ext uri="{BB962C8B-B14F-4D97-AF65-F5344CB8AC3E}">
        <p14:creationId xmlns:p14="http://schemas.microsoft.com/office/powerpoint/2010/main" val="739538742"/>
      </p:ext>
    </p:extLst>
  </p:cSld>
  <p:clrMapOvr>
    <a:masterClrMapping/>
  </p:clrMapOvr>
  <mc:AlternateContent xmlns:mc="http://schemas.openxmlformats.org/markup-compatibility/2006" xmlns:p14="http://schemas.microsoft.com/office/powerpoint/2010/main">
    <mc:Choice Requires="p14">
      <p:transition spd="slow" p14:dur="2000" advTm="110816"/>
    </mc:Choice>
    <mc:Fallback xmlns="">
      <p:transition spd="slow" advTm="11081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1B69F7-2562-6E40-8409-28E3421AA46A}"/>
              </a:ext>
            </a:extLst>
          </p:cNvPr>
          <p:cNvPicPr>
            <a:picLocks noChangeAspect="1"/>
          </p:cNvPicPr>
          <p:nvPr/>
        </p:nvPicPr>
        <p:blipFill>
          <a:blip r:embed="rId3"/>
          <a:stretch>
            <a:fillRect/>
          </a:stretch>
        </p:blipFill>
        <p:spPr>
          <a:xfrm>
            <a:off x="107504" y="330445"/>
            <a:ext cx="6087550" cy="3424247"/>
          </a:xfrm>
          <a:prstGeom prst="rect">
            <a:avLst/>
          </a:prstGeom>
        </p:spPr>
      </p:pic>
      <p:sp>
        <p:nvSpPr>
          <p:cNvPr id="5" name="Rectangle 4">
            <a:extLst>
              <a:ext uri="{FF2B5EF4-FFF2-40B4-BE49-F238E27FC236}">
                <a16:creationId xmlns:a16="http://schemas.microsoft.com/office/drawing/2014/main" id="{14D37833-AD49-0844-9DD1-868A29F46D53}"/>
              </a:ext>
            </a:extLst>
          </p:cNvPr>
          <p:cNvSpPr/>
          <p:nvPr/>
        </p:nvSpPr>
        <p:spPr>
          <a:xfrm>
            <a:off x="114788" y="3753626"/>
            <a:ext cx="4806534" cy="215444"/>
          </a:xfrm>
          <a:prstGeom prst="rect">
            <a:avLst/>
          </a:prstGeom>
        </p:spPr>
        <p:txBody>
          <a:bodyPr wrap="square">
            <a:spAutoFit/>
          </a:bodyPr>
          <a:lstStyle/>
          <a:p>
            <a:r>
              <a:rPr lang="en-GB" sz="800" i="1" dirty="0">
                <a:latin typeface="Source Sans Pro" panose="020B0503030403020204" pitchFamily="34" charset="0"/>
              </a:rPr>
              <a:t>Source : </a:t>
            </a:r>
            <a:r>
              <a:rPr lang="en-GB" sz="750" dirty="0">
                <a:solidFill>
                  <a:prstClr val="black"/>
                </a:solidFill>
                <a:latin typeface="Calibri"/>
                <a:hlinkClick r:id="rId4"/>
              </a:rPr>
              <a:t>https://coconuts.co/yangon/news/myanmar-govt-harvest-fields-abandoned-rohingya/</a:t>
            </a:r>
            <a:endParaRPr lang="en-US" sz="750" dirty="0">
              <a:solidFill>
                <a:prstClr val="black"/>
              </a:solidFill>
              <a:latin typeface="Calibri"/>
            </a:endParaRPr>
          </a:p>
        </p:txBody>
      </p:sp>
      <p:pic>
        <p:nvPicPr>
          <p:cNvPr id="6" name="Picture 5" descr="TAB_col_white_background.eps">
            <a:extLst>
              <a:ext uri="{FF2B5EF4-FFF2-40B4-BE49-F238E27FC236}">
                <a16:creationId xmlns:a16="http://schemas.microsoft.com/office/drawing/2014/main" id="{61253FDA-B555-CD45-852C-8EDF4CDED73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168529"/>
            <a:ext cx="1296144" cy="554077"/>
          </a:xfrm>
          <a:prstGeom prst="rect">
            <a:avLst/>
          </a:prstGeom>
          <a:noFill/>
          <a:ln w="9525">
            <a:noFill/>
            <a:miter lim="800000"/>
            <a:headEnd/>
            <a:tailEnd/>
          </a:ln>
        </p:spPr>
      </p:pic>
      <p:pic>
        <p:nvPicPr>
          <p:cNvPr id="7" name="Picture 6">
            <a:extLst>
              <a:ext uri="{FF2B5EF4-FFF2-40B4-BE49-F238E27FC236}">
                <a16:creationId xmlns:a16="http://schemas.microsoft.com/office/drawing/2014/main" id="{9A02A8EF-ED6D-EF48-A13A-C185AE2B940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a:extLst>
              <a:ext uri="{FF2B5EF4-FFF2-40B4-BE49-F238E27FC236}">
                <a16:creationId xmlns:a16="http://schemas.microsoft.com/office/drawing/2014/main" id="{8339CCE7-58CC-794D-A916-46F6DB80D47F}"/>
              </a:ext>
            </a:extLst>
          </p:cNvPr>
          <p:cNvSpPr/>
          <p:nvPr/>
        </p:nvSpPr>
        <p:spPr>
          <a:xfrm>
            <a:off x="4480554" y="6489265"/>
            <a:ext cx="3429000" cy="215444"/>
          </a:xfrm>
          <a:prstGeom prst="rect">
            <a:avLst/>
          </a:prstGeom>
        </p:spPr>
        <p:txBody>
          <a:bodyPr>
            <a:spAutoFit/>
          </a:bodyPr>
          <a:lstStyle/>
          <a:p>
            <a:r>
              <a:rPr lang="en-GB" sz="700" i="1" dirty="0">
                <a:latin typeface="Source Sans Pro" panose="020B0503030403020204" pitchFamily="34" charset="0"/>
              </a:rPr>
              <a:t>Source : </a:t>
            </a:r>
            <a:r>
              <a:rPr lang="en-GB" sz="750" dirty="0">
                <a:solidFill>
                  <a:prstClr val="black"/>
                </a:solidFill>
                <a:latin typeface="Calibri"/>
                <a:hlinkClick r:id="rId7"/>
              </a:rPr>
              <a:t>https://cookidoo.thermomix.com/recipes/recipe/en-US/r66939</a:t>
            </a:r>
            <a:endParaRPr lang="en-US" sz="750" dirty="0">
              <a:solidFill>
                <a:prstClr val="black"/>
              </a:solidFill>
              <a:latin typeface="Calibri"/>
            </a:endParaRPr>
          </a:p>
        </p:txBody>
      </p:sp>
      <p:sp>
        <p:nvSpPr>
          <p:cNvPr id="3" name="Rectangle 2">
            <a:extLst>
              <a:ext uri="{FF2B5EF4-FFF2-40B4-BE49-F238E27FC236}">
                <a16:creationId xmlns:a16="http://schemas.microsoft.com/office/drawing/2014/main" id="{6AB119C0-10FE-B646-9CF3-0C7086DD4C97}"/>
              </a:ext>
            </a:extLst>
          </p:cNvPr>
          <p:cNvSpPr/>
          <p:nvPr/>
        </p:nvSpPr>
        <p:spPr>
          <a:xfrm>
            <a:off x="88783" y="5904490"/>
            <a:ext cx="4211960" cy="584775"/>
          </a:xfrm>
          <a:prstGeom prst="rect">
            <a:avLst/>
          </a:prstGeom>
        </p:spPr>
        <p:txBody>
          <a:bodyPr wrap="square">
            <a:spAutoFit/>
          </a:bodyPr>
          <a:lstStyle/>
          <a:p>
            <a:r>
              <a:rPr lang="en-GB" sz="800" i="1" dirty="0">
                <a:latin typeface="Source Sans Pro" panose="020B0503030403020204" pitchFamily="34" charset="0"/>
              </a:rPr>
              <a:t>Source : </a:t>
            </a:r>
            <a:r>
              <a:rPr lang="en-US" sz="800" dirty="0">
                <a:hlinkClick r:id="rId8"/>
              </a:rPr>
              <a:t>https://www.climatechangenews.com/2019/12/07/can-grow-climate-friendly-rice/#:~:text=Accounting%20for%20around%202.5%25%20of,decomposition%20during%20its%20production%20processes</a:t>
            </a:r>
            <a:r>
              <a:rPr lang="en-US" sz="800" dirty="0"/>
              <a:t>.</a:t>
            </a:r>
          </a:p>
          <a:p>
            <a:endParaRPr lang="en-US" sz="800" dirty="0"/>
          </a:p>
        </p:txBody>
      </p:sp>
      <p:pic>
        <p:nvPicPr>
          <p:cNvPr id="8" name="Picture 7">
            <a:extLst>
              <a:ext uri="{FF2B5EF4-FFF2-40B4-BE49-F238E27FC236}">
                <a16:creationId xmlns:a16="http://schemas.microsoft.com/office/drawing/2014/main" id="{77CA0E25-DF70-3243-8B1F-306CAE72BAE5}"/>
              </a:ext>
            </a:extLst>
          </p:cNvPr>
          <p:cNvPicPr>
            <a:picLocks noChangeAspect="1"/>
          </p:cNvPicPr>
          <p:nvPr/>
        </p:nvPicPr>
        <p:blipFill>
          <a:blip r:embed="rId9"/>
          <a:stretch>
            <a:fillRect/>
          </a:stretch>
        </p:blipFill>
        <p:spPr>
          <a:xfrm>
            <a:off x="4408697" y="2636912"/>
            <a:ext cx="4627799" cy="3854486"/>
          </a:xfrm>
          <a:prstGeom prst="rect">
            <a:avLst/>
          </a:prstGeom>
        </p:spPr>
      </p:pic>
      <p:sp>
        <p:nvSpPr>
          <p:cNvPr id="2" name="Rectangle 1">
            <a:extLst>
              <a:ext uri="{FF2B5EF4-FFF2-40B4-BE49-F238E27FC236}">
                <a16:creationId xmlns:a16="http://schemas.microsoft.com/office/drawing/2014/main" id="{E52F7D04-889F-5146-A3A3-779490EF692B}"/>
              </a:ext>
            </a:extLst>
          </p:cNvPr>
          <p:cNvSpPr/>
          <p:nvPr/>
        </p:nvSpPr>
        <p:spPr>
          <a:xfrm>
            <a:off x="107504" y="2239162"/>
            <a:ext cx="8928992" cy="861774"/>
          </a:xfrm>
          <a:prstGeom prst="rect">
            <a:avLst/>
          </a:prstGeom>
          <a:solidFill>
            <a:schemeClr val="accent4">
              <a:lumMod val="60000"/>
              <a:lumOff val="40000"/>
              <a:alpha val="84000"/>
            </a:schemeClr>
          </a:solidFill>
          <a:ln>
            <a:solidFill>
              <a:schemeClr val="accent4">
                <a:lumMod val="50000"/>
              </a:schemeClr>
            </a:solidFill>
          </a:ln>
        </p:spPr>
        <p:txBody>
          <a:bodyPr wrap="square">
            <a:spAutoFit/>
          </a:bodyPr>
          <a:lstStyle/>
          <a:p>
            <a:endParaRPr lang="en-GB" sz="900" b="1" dirty="0">
              <a:solidFill>
                <a:srgbClr val="4F2270"/>
              </a:solidFill>
              <a:latin typeface="Segoe UI" panose="020B0502040204020203" pitchFamily="34" charset="0"/>
              <a:cs typeface="Segoe UI" panose="020B0502040204020203" pitchFamily="34" charset="0"/>
            </a:endParaRPr>
          </a:p>
          <a:p>
            <a:r>
              <a:rPr lang="en-GB" sz="3200" b="1" dirty="0">
                <a:solidFill>
                  <a:srgbClr val="4F2270"/>
                </a:solidFill>
                <a:latin typeface="Segoe UI" panose="020B0502040204020203" pitchFamily="34" charset="0"/>
                <a:cs typeface="Segoe UI" panose="020B0502040204020203" pitchFamily="34" charset="0"/>
              </a:rPr>
              <a:t>Rice contributes as much carbon as aviation</a:t>
            </a:r>
          </a:p>
          <a:p>
            <a:endParaRPr lang="en-US" sz="900" dirty="0">
              <a:solidFill>
                <a:srgbClr val="4F227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59805898"/>
      </p:ext>
    </p:extLst>
  </p:cSld>
  <p:clrMapOvr>
    <a:masterClrMapping/>
  </p:clrMapOvr>
  <p:transition spd="slow" advTm="101713">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_col_white_background.eps">
            <a:extLst>
              <a:ext uri="{FF2B5EF4-FFF2-40B4-BE49-F238E27FC236}">
                <a16:creationId xmlns:a16="http://schemas.microsoft.com/office/drawing/2014/main" id="{05184360-C3E6-C747-86CA-0EDFAC7670E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2" y="168529"/>
            <a:ext cx="1296144" cy="554077"/>
          </a:xfrm>
          <a:prstGeom prst="rect">
            <a:avLst/>
          </a:prstGeom>
          <a:noFill/>
          <a:ln w="9525">
            <a:noFill/>
            <a:miter lim="800000"/>
            <a:headEnd/>
            <a:tailEnd/>
          </a:ln>
        </p:spPr>
      </p:pic>
      <p:pic>
        <p:nvPicPr>
          <p:cNvPr id="5" name="Picture 4">
            <a:extLst>
              <a:ext uri="{FF2B5EF4-FFF2-40B4-BE49-F238E27FC236}">
                <a16:creationId xmlns:a16="http://schemas.microsoft.com/office/drawing/2014/main" id="{3311B1D2-4FFC-F84F-BB5A-D1E86EFB31E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0" name="Picture 2" descr="The Diet of the Future - EAT-Lancet UN Launch - YouTube">
            <a:extLst>
              <a:ext uri="{FF2B5EF4-FFF2-40B4-BE49-F238E27FC236}">
                <a16:creationId xmlns:a16="http://schemas.microsoft.com/office/drawing/2014/main" id="{50A24A04-9D06-524D-8B40-4F0FBDCB06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599" b="13377"/>
          <a:stretch/>
        </p:blipFill>
        <p:spPr bwMode="auto">
          <a:xfrm>
            <a:off x="492224" y="188640"/>
            <a:ext cx="6096000" cy="33843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B455849-446C-7E41-A0DF-B0758FD7BBF5}"/>
              </a:ext>
            </a:extLst>
          </p:cNvPr>
          <p:cNvSpPr/>
          <p:nvPr/>
        </p:nvSpPr>
        <p:spPr>
          <a:xfrm>
            <a:off x="112285" y="6212042"/>
            <a:ext cx="4139952" cy="461665"/>
          </a:xfrm>
          <a:prstGeom prst="rect">
            <a:avLst/>
          </a:prstGeom>
        </p:spPr>
        <p:txBody>
          <a:bodyPr wrap="square">
            <a:spAutoFit/>
          </a:bodyPr>
          <a:lstStyle/>
          <a:p>
            <a:r>
              <a:rPr lang="en-GB" sz="800" i="1" dirty="0">
                <a:latin typeface="Source Sans Pro" panose="020B0503030403020204" pitchFamily="34" charset="0"/>
              </a:rPr>
              <a:t>Source: </a:t>
            </a:r>
            <a:r>
              <a:rPr lang="en-US" sz="800" dirty="0">
                <a:hlinkClick r:id="rId6"/>
              </a:rPr>
              <a:t>https://www.stockholmresilience.org/research/research-news/2019-01-17-the-planetary-health-diet.html</a:t>
            </a:r>
            <a:endParaRPr lang="en-US" sz="800" dirty="0"/>
          </a:p>
          <a:p>
            <a:endParaRPr lang="en-US" sz="800" dirty="0"/>
          </a:p>
        </p:txBody>
      </p:sp>
      <p:pic>
        <p:nvPicPr>
          <p:cNvPr id="27652" name="Picture 4" descr="The EAT-Lancet report on how to transform the global food system -  Stockholm Resilience Centre">
            <a:extLst>
              <a:ext uri="{FF2B5EF4-FFF2-40B4-BE49-F238E27FC236}">
                <a16:creationId xmlns:a16="http://schemas.microsoft.com/office/drawing/2014/main" id="{FCC50D4D-049E-1142-B2A1-203A961AD55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278" t="3245" r="5774" b="3161"/>
          <a:stretch/>
        </p:blipFill>
        <p:spPr bwMode="auto">
          <a:xfrm>
            <a:off x="3681601" y="1822054"/>
            <a:ext cx="5354895" cy="4991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184610"/>
      </p:ext>
    </p:extLst>
  </p:cSld>
  <p:clrMapOvr>
    <a:masterClrMapping/>
  </p:clrMapOvr>
  <mc:AlternateContent xmlns:mc="http://schemas.openxmlformats.org/markup-compatibility/2006" xmlns:p14="http://schemas.microsoft.com/office/powerpoint/2010/main">
    <mc:Choice Requires="p14">
      <p:transition spd="slow" p14:dur="2000" advTm="299304"/>
    </mc:Choice>
    <mc:Fallback xmlns="">
      <p:transition spd="slow" advTm="29930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E6BE52F-393B-4B6F-978A-5B3E4FC34D94}" type="slidenum">
              <a:rPr lang="en-GB">
                <a:solidFill>
                  <a:prstClr val="black">
                    <a:tint val="75000"/>
                  </a:prstClr>
                </a:solidFill>
                <a:latin typeface="Calibri"/>
              </a:rPr>
              <a:pPr/>
              <a:t>2</a:t>
            </a:fld>
            <a:endParaRPr lang="en-GB">
              <a:solidFill>
                <a:prstClr val="black">
                  <a:tint val="75000"/>
                </a:prstClr>
              </a:solidFill>
              <a:latin typeface="Calibri"/>
            </a:endParaRPr>
          </a:p>
        </p:txBody>
      </p:sp>
      <p:sp>
        <p:nvSpPr>
          <p:cNvPr id="3" name="TextBox 2"/>
          <p:cNvSpPr txBox="1"/>
          <p:nvPr/>
        </p:nvSpPr>
        <p:spPr>
          <a:xfrm>
            <a:off x="1898703" y="1352798"/>
            <a:ext cx="5346594" cy="41549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sz="2100" dirty="0">
                <a:solidFill>
                  <a:prstClr val="white"/>
                </a:solidFill>
                <a:latin typeface="Calibri"/>
              </a:rPr>
              <a:t>Socio-economic effects of climate</a:t>
            </a:r>
            <a:endParaRPr lang="en-GB" sz="2400" b="1" dirty="0">
              <a:solidFill>
                <a:prstClr val="white"/>
              </a:solidFill>
              <a:latin typeface="Calibri"/>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128" t="19769" r="53807" b="10617"/>
          <a:stretch/>
        </p:blipFill>
        <p:spPr bwMode="auto">
          <a:xfrm>
            <a:off x="1784049" y="1867572"/>
            <a:ext cx="5575903" cy="3378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23528" y="6471017"/>
            <a:ext cx="2085827" cy="215444"/>
          </a:xfrm>
          <a:prstGeom prst="rect">
            <a:avLst/>
          </a:prstGeom>
        </p:spPr>
        <p:txBody>
          <a:bodyPr wrap="none">
            <a:spAutoFit/>
          </a:bodyPr>
          <a:lstStyle/>
          <a:p>
            <a:r>
              <a:rPr lang="en-GB" sz="800" i="1" dirty="0"/>
              <a:t>Source: </a:t>
            </a:r>
            <a:r>
              <a:rPr lang="en-GB" sz="600" dirty="0">
                <a:solidFill>
                  <a:prstClr val="black"/>
                </a:solidFill>
                <a:latin typeface="Calibri"/>
                <a:hlinkClick r:id="rId4"/>
              </a:rPr>
              <a:t>https://www.ncbi.nlm.nih.gov/pubmed/30704089</a:t>
            </a:r>
            <a:endParaRPr lang="en-GB" sz="600" dirty="0">
              <a:solidFill>
                <a:prstClr val="black"/>
              </a:solidFill>
              <a:latin typeface="Calibri"/>
            </a:endParaRPr>
          </a:p>
        </p:txBody>
      </p:sp>
      <p:sp>
        <p:nvSpPr>
          <p:cNvPr id="11" name="Oval 10">
            <a:extLst>
              <a:ext uri="{FF2B5EF4-FFF2-40B4-BE49-F238E27FC236}">
                <a16:creationId xmlns:a16="http://schemas.microsoft.com/office/drawing/2014/main" id="{B33B18B5-A305-E142-B40B-E565B8276547}"/>
              </a:ext>
            </a:extLst>
          </p:cNvPr>
          <p:cNvSpPr/>
          <p:nvPr/>
        </p:nvSpPr>
        <p:spPr>
          <a:xfrm>
            <a:off x="5328084" y="1916832"/>
            <a:ext cx="2330016" cy="2484276"/>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prstClr val="white"/>
              </a:solidFill>
              <a:latin typeface="Calibri"/>
            </a:endParaRPr>
          </a:p>
        </p:txBody>
      </p:sp>
      <p:pic>
        <p:nvPicPr>
          <p:cNvPr id="8" name="Picture 7" descr="TAB_col_white_background.eps">
            <a:extLst>
              <a:ext uri="{FF2B5EF4-FFF2-40B4-BE49-F238E27FC236}">
                <a16:creationId xmlns:a16="http://schemas.microsoft.com/office/drawing/2014/main" id="{461F1E6A-C96B-3741-84A3-C14732AEBB3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138619"/>
            <a:ext cx="1296144" cy="554077"/>
          </a:xfrm>
          <a:prstGeom prst="rect">
            <a:avLst/>
          </a:prstGeom>
          <a:noFill/>
          <a:ln w="9525">
            <a:noFill/>
            <a:miter lim="800000"/>
            <a:headEnd/>
            <a:tailEnd/>
          </a:ln>
        </p:spPr>
      </p:pic>
      <p:pic>
        <p:nvPicPr>
          <p:cNvPr id="9" name="Picture 8">
            <a:extLst>
              <a:ext uri="{FF2B5EF4-FFF2-40B4-BE49-F238E27FC236}">
                <a16:creationId xmlns:a16="http://schemas.microsoft.com/office/drawing/2014/main" id="{59F21929-65B8-9547-B04D-E0116D890872}"/>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3609479"/>
      </p:ext>
    </p:extLst>
  </p:cSld>
  <p:clrMapOvr>
    <a:masterClrMapping/>
  </p:clrMapOvr>
  <mc:AlternateContent xmlns:mc="http://schemas.openxmlformats.org/markup-compatibility/2006" xmlns:p14="http://schemas.microsoft.com/office/powerpoint/2010/main">
    <mc:Choice Requires="p14">
      <p:transition spd="slow" p14:dur="2000" advTm="21877"/>
    </mc:Choice>
    <mc:Fallback xmlns="">
      <p:transition spd="slow" advTm="218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68100-5873-4A41-816C-058F7F3126D3}"/>
              </a:ext>
            </a:extLst>
          </p:cNvPr>
          <p:cNvPicPr>
            <a:picLocks noChangeAspect="1"/>
          </p:cNvPicPr>
          <p:nvPr/>
        </p:nvPicPr>
        <p:blipFill>
          <a:blip r:embed="rId3"/>
          <a:stretch>
            <a:fillRect/>
          </a:stretch>
        </p:blipFill>
        <p:spPr>
          <a:xfrm>
            <a:off x="1500871" y="980728"/>
            <a:ext cx="6142258" cy="4428492"/>
          </a:xfrm>
          <a:prstGeom prst="rect">
            <a:avLst/>
          </a:prstGeom>
        </p:spPr>
      </p:pic>
      <p:pic>
        <p:nvPicPr>
          <p:cNvPr id="5" name="Picture 4">
            <a:extLst>
              <a:ext uri="{FF2B5EF4-FFF2-40B4-BE49-F238E27FC236}">
                <a16:creationId xmlns:a16="http://schemas.microsoft.com/office/drawing/2014/main" id="{DD120759-0D24-FD40-B417-188B24E7E9B2}"/>
              </a:ext>
            </a:extLst>
          </p:cNvPr>
          <p:cNvPicPr>
            <a:picLocks noChangeAspect="1"/>
          </p:cNvPicPr>
          <p:nvPr/>
        </p:nvPicPr>
        <p:blipFill rotWithShape="1">
          <a:blip r:embed="rId4"/>
          <a:srcRect l="19259" r="15202"/>
          <a:stretch/>
        </p:blipFill>
        <p:spPr>
          <a:xfrm rot="947409">
            <a:off x="6210184" y="934440"/>
            <a:ext cx="667705" cy="1018781"/>
          </a:xfrm>
          <a:prstGeom prst="rect">
            <a:avLst/>
          </a:prstGeom>
        </p:spPr>
      </p:pic>
      <p:sp>
        <p:nvSpPr>
          <p:cNvPr id="4" name="Rectangle 3">
            <a:extLst>
              <a:ext uri="{FF2B5EF4-FFF2-40B4-BE49-F238E27FC236}">
                <a16:creationId xmlns:a16="http://schemas.microsoft.com/office/drawing/2014/main" id="{8A51346D-9A3F-6047-8C37-60C5D49569A9}"/>
              </a:ext>
            </a:extLst>
          </p:cNvPr>
          <p:cNvSpPr/>
          <p:nvPr/>
        </p:nvSpPr>
        <p:spPr>
          <a:xfrm>
            <a:off x="1223628" y="5728611"/>
            <a:ext cx="4068452" cy="207749"/>
          </a:xfrm>
          <a:prstGeom prst="rect">
            <a:avLst/>
          </a:prstGeom>
        </p:spPr>
        <p:txBody>
          <a:bodyPr wrap="square">
            <a:spAutoFit/>
          </a:bodyPr>
          <a:lstStyle/>
          <a:p>
            <a:r>
              <a:rPr lang="en-GB" sz="700" i="1" dirty="0">
                <a:latin typeface="Source Sans Pro" panose="020B0503030403020204" pitchFamily="34" charset="0"/>
              </a:rPr>
              <a:t>Source: </a:t>
            </a:r>
            <a:r>
              <a:rPr lang="en-GB" sz="750" dirty="0">
                <a:solidFill>
                  <a:prstClr val="black"/>
                </a:solidFill>
                <a:latin typeface="Calibri"/>
                <a:hlinkClick r:id="rId5"/>
              </a:rPr>
              <a:t>https://www.frieslandcampina.com/en/news/milk-products-fit-sustainable-diet/</a:t>
            </a:r>
            <a:endParaRPr lang="en-US" sz="750" dirty="0">
              <a:solidFill>
                <a:prstClr val="black"/>
              </a:solidFill>
              <a:latin typeface="Calibri"/>
            </a:endParaRPr>
          </a:p>
        </p:txBody>
      </p:sp>
      <p:pic>
        <p:nvPicPr>
          <p:cNvPr id="6" name="Picture 5">
            <a:extLst>
              <a:ext uri="{FF2B5EF4-FFF2-40B4-BE49-F238E27FC236}">
                <a16:creationId xmlns:a16="http://schemas.microsoft.com/office/drawing/2014/main" id="{379BB428-8B0D-514B-965D-9799FA5BEB87}"/>
              </a:ext>
            </a:extLst>
          </p:cNvPr>
          <p:cNvPicPr>
            <a:picLocks noChangeAspect="1"/>
          </p:cNvPicPr>
          <p:nvPr/>
        </p:nvPicPr>
        <p:blipFill>
          <a:blip r:embed="rId6"/>
          <a:stretch>
            <a:fillRect/>
          </a:stretch>
        </p:blipFill>
        <p:spPr>
          <a:xfrm>
            <a:off x="4070411" y="4547738"/>
            <a:ext cx="1003176" cy="1003176"/>
          </a:xfrm>
          <a:prstGeom prst="rect">
            <a:avLst/>
          </a:prstGeom>
        </p:spPr>
      </p:pic>
      <p:pic>
        <p:nvPicPr>
          <p:cNvPr id="7" name="Picture 6">
            <a:extLst>
              <a:ext uri="{FF2B5EF4-FFF2-40B4-BE49-F238E27FC236}">
                <a16:creationId xmlns:a16="http://schemas.microsoft.com/office/drawing/2014/main" id="{779E47C5-3157-A148-A8C3-43A7A5A00E54}"/>
              </a:ext>
            </a:extLst>
          </p:cNvPr>
          <p:cNvPicPr>
            <a:picLocks noChangeAspect="1"/>
          </p:cNvPicPr>
          <p:nvPr/>
        </p:nvPicPr>
        <p:blipFill rotWithShape="1">
          <a:blip r:embed="rId7"/>
          <a:srcRect l="8609" r="9842"/>
          <a:stretch/>
        </p:blipFill>
        <p:spPr>
          <a:xfrm rot="19872104">
            <a:off x="1383527" y="2800383"/>
            <a:ext cx="684725" cy="839653"/>
          </a:xfrm>
          <a:prstGeom prst="rect">
            <a:avLst/>
          </a:prstGeom>
        </p:spPr>
      </p:pic>
      <p:pic>
        <p:nvPicPr>
          <p:cNvPr id="8" name="Picture 7" descr="TAB_col_white_background.eps">
            <a:extLst>
              <a:ext uri="{FF2B5EF4-FFF2-40B4-BE49-F238E27FC236}">
                <a16:creationId xmlns:a16="http://schemas.microsoft.com/office/drawing/2014/main" id="{B7D4F3A2-6E57-D542-82FC-EC1C8A1564E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40352" y="168529"/>
            <a:ext cx="1296144" cy="554077"/>
          </a:xfrm>
          <a:prstGeom prst="rect">
            <a:avLst/>
          </a:prstGeom>
          <a:noFill/>
          <a:ln w="9525">
            <a:noFill/>
            <a:miter lim="800000"/>
            <a:headEnd/>
            <a:tailEnd/>
          </a:ln>
        </p:spPr>
      </p:pic>
      <p:pic>
        <p:nvPicPr>
          <p:cNvPr id="9" name="Picture 8">
            <a:extLst>
              <a:ext uri="{FF2B5EF4-FFF2-40B4-BE49-F238E27FC236}">
                <a16:creationId xmlns:a16="http://schemas.microsoft.com/office/drawing/2014/main" id="{1A3923AB-D23F-AF4E-8D88-EEBB5F3DC67B}"/>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9F078FF5-0A21-2544-B0B7-787E68B71174}"/>
              </a:ext>
            </a:extLst>
          </p:cNvPr>
          <p:cNvSpPr txBox="1"/>
          <p:nvPr/>
        </p:nvSpPr>
        <p:spPr>
          <a:xfrm>
            <a:off x="1797141" y="260648"/>
            <a:ext cx="4752528" cy="646331"/>
          </a:xfrm>
          <a:prstGeom prst="rect">
            <a:avLst/>
          </a:prstGeom>
          <a:noFill/>
        </p:spPr>
        <p:txBody>
          <a:bodyPr wrap="square" rtlCol="0">
            <a:spAutoFit/>
          </a:bodyPr>
          <a:lstStyle/>
          <a:p>
            <a:pPr algn="ctr"/>
            <a:r>
              <a:rPr lang="en-US" sz="3600" b="1" dirty="0">
                <a:solidFill>
                  <a:srgbClr val="4F2270"/>
                </a:solidFill>
              </a:rPr>
              <a:t>MAIN TAKEAWAYS</a:t>
            </a:r>
          </a:p>
        </p:txBody>
      </p:sp>
    </p:spTree>
    <p:extLst>
      <p:ext uri="{BB962C8B-B14F-4D97-AF65-F5344CB8AC3E}">
        <p14:creationId xmlns:p14="http://schemas.microsoft.com/office/powerpoint/2010/main" val="1525589113"/>
      </p:ext>
    </p:extLst>
  </p:cSld>
  <p:clrMapOvr>
    <a:masterClrMapping/>
  </p:clrMapOvr>
  <p:transition spd="slow" advTm="159931">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balloons in front of a building&#10;&#10;Description automatically generated with medium confidence">
            <a:extLst>
              <a:ext uri="{FF2B5EF4-FFF2-40B4-BE49-F238E27FC236}">
                <a16:creationId xmlns:a16="http://schemas.microsoft.com/office/drawing/2014/main" id="{2866DD8E-020D-B34B-ADF7-0B87FF7899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0" y="2074477"/>
            <a:ext cx="9144000" cy="3895255"/>
          </a:xfrm>
          <a:prstGeom prst="rect">
            <a:avLst/>
          </a:prstGeom>
        </p:spPr>
      </p:pic>
      <p:pic>
        <p:nvPicPr>
          <p:cNvPr id="4" name="Picture 3" descr="TAB_col_white_background.eps">
            <a:extLst>
              <a:ext uri="{FF2B5EF4-FFF2-40B4-BE49-F238E27FC236}">
                <a16:creationId xmlns:a16="http://schemas.microsoft.com/office/drawing/2014/main" id="{E206B18D-A868-1A40-84A8-60DBB90A08A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0352" y="168529"/>
            <a:ext cx="1296144" cy="554077"/>
          </a:xfrm>
          <a:prstGeom prst="rect">
            <a:avLst/>
          </a:prstGeom>
          <a:noFill/>
          <a:ln w="9525">
            <a:noFill/>
            <a:miter lim="800000"/>
            <a:headEnd/>
            <a:tailEnd/>
          </a:ln>
        </p:spPr>
      </p:pic>
      <p:pic>
        <p:nvPicPr>
          <p:cNvPr id="5" name="Picture 4">
            <a:extLst>
              <a:ext uri="{FF2B5EF4-FFF2-40B4-BE49-F238E27FC236}">
                <a16:creationId xmlns:a16="http://schemas.microsoft.com/office/drawing/2014/main" id="{6A329FD1-D796-4143-B625-BE0BFA21A46A}"/>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Placeholder 2">
            <a:extLst>
              <a:ext uri="{FF2B5EF4-FFF2-40B4-BE49-F238E27FC236}">
                <a16:creationId xmlns:a16="http://schemas.microsoft.com/office/drawing/2014/main" id="{251C2DE3-5CB0-D047-8597-8E1F9FEBEA80}"/>
              </a:ext>
            </a:extLst>
          </p:cNvPr>
          <p:cNvSpPr>
            <a:spLocks noGrp="1"/>
          </p:cNvSpPr>
          <p:nvPr>
            <p:ph type="body" idx="1"/>
          </p:nvPr>
        </p:nvSpPr>
        <p:spPr>
          <a:xfrm>
            <a:off x="755576" y="548680"/>
            <a:ext cx="7772400" cy="1500187"/>
          </a:xfrm>
        </p:spPr>
        <p:txBody>
          <a:bodyPr>
            <a:normAutofit/>
          </a:bodyPr>
          <a:lstStyle/>
          <a:p>
            <a:r>
              <a:rPr lang="en-GB" sz="3200" b="1" dirty="0">
                <a:solidFill>
                  <a:srgbClr val="7030A0"/>
                </a:solidFill>
              </a:rPr>
              <a:t>Activity #2: Blowing up balloons for climate change</a:t>
            </a:r>
          </a:p>
        </p:txBody>
      </p:sp>
      <p:sp>
        <p:nvSpPr>
          <p:cNvPr id="12" name="Rectangle 11">
            <a:extLst>
              <a:ext uri="{FF2B5EF4-FFF2-40B4-BE49-F238E27FC236}">
                <a16:creationId xmlns:a16="http://schemas.microsoft.com/office/drawing/2014/main" id="{2BD25E29-C7BE-6543-BE94-F042CCF644AD}"/>
              </a:ext>
            </a:extLst>
          </p:cNvPr>
          <p:cNvSpPr/>
          <p:nvPr/>
        </p:nvSpPr>
        <p:spPr>
          <a:xfrm>
            <a:off x="10423" y="6359939"/>
            <a:ext cx="6048672" cy="369332"/>
          </a:xfrm>
          <a:prstGeom prst="rect">
            <a:avLst/>
          </a:prstGeom>
        </p:spPr>
        <p:txBody>
          <a:bodyPr wrap="square">
            <a:spAutoFit/>
          </a:bodyPr>
          <a:lstStyle/>
          <a:p>
            <a:r>
              <a:rPr lang="en-GB" dirty="0">
                <a:solidFill>
                  <a:srgbClr val="4F2270"/>
                </a:solidFill>
              </a:rPr>
              <a:t> * Detail of this activity is on the guidance notes </a:t>
            </a:r>
          </a:p>
        </p:txBody>
      </p:sp>
      <p:sp>
        <p:nvSpPr>
          <p:cNvPr id="17" name="Rectangle 16">
            <a:extLst>
              <a:ext uri="{FF2B5EF4-FFF2-40B4-BE49-F238E27FC236}">
                <a16:creationId xmlns:a16="http://schemas.microsoft.com/office/drawing/2014/main" id="{EDB79E2C-C07A-4A47-B192-F82AFF431733}"/>
              </a:ext>
            </a:extLst>
          </p:cNvPr>
          <p:cNvSpPr/>
          <p:nvPr/>
        </p:nvSpPr>
        <p:spPr>
          <a:xfrm>
            <a:off x="4139952" y="5641503"/>
            <a:ext cx="4995378" cy="307777"/>
          </a:xfrm>
          <a:prstGeom prst="rect">
            <a:avLst/>
          </a:prstGeom>
        </p:spPr>
        <p:txBody>
          <a:bodyPr wrap="square">
            <a:spAutoFit/>
          </a:bodyPr>
          <a:lstStyle/>
          <a:p>
            <a:pPr algn="r"/>
            <a:r>
              <a:rPr lang="en-GB" sz="1400" dirty="0">
                <a:solidFill>
                  <a:schemeClr val="bg1"/>
                </a:solidFill>
              </a:rPr>
              <a:t> * example of  developed activity</a:t>
            </a:r>
          </a:p>
        </p:txBody>
      </p:sp>
    </p:spTree>
    <p:extLst>
      <p:ext uri="{BB962C8B-B14F-4D97-AF65-F5344CB8AC3E}">
        <p14:creationId xmlns:p14="http://schemas.microsoft.com/office/powerpoint/2010/main" val="1155338129"/>
      </p:ext>
    </p:extLst>
  </p:cSld>
  <p:clrMapOvr>
    <a:masterClrMapping/>
  </p:clrMapOvr>
  <mc:AlternateContent xmlns:mc="http://schemas.openxmlformats.org/markup-compatibility/2006" xmlns:p14="http://schemas.microsoft.com/office/powerpoint/2010/main">
    <mc:Choice Requires="p14">
      <p:transition spd="slow" p14:dur="2000" advTm="99426"/>
    </mc:Choice>
    <mc:Fallback xmlns="">
      <p:transition spd="slow" advTm="9942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DA52F76-8005-6A4B-A520-EB0BDCF6A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005" y="908720"/>
            <a:ext cx="8177990"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5" descr="TAB_col_white_background.eps">
            <a:extLst>
              <a:ext uri="{FF2B5EF4-FFF2-40B4-BE49-F238E27FC236}">
                <a16:creationId xmlns:a16="http://schemas.microsoft.com/office/drawing/2014/main" id="{64EAB028-08C7-9942-9406-242AA0BCEEC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404664"/>
            <a:ext cx="1347578" cy="576064"/>
          </a:xfrm>
          <a:prstGeom prst="rect">
            <a:avLst/>
          </a:prstGeom>
          <a:noFill/>
          <a:ln w="9525">
            <a:noFill/>
            <a:miter lim="800000"/>
            <a:headEnd/>
            <a:tailEnd/>
          </a:ln>
        </p:spPr>
      </p:pic>
    </p:spTree>
    <p:extLst>
      <p:ext uri="{BB962C8B-B14F-4D97-AF65-F5344CB8AC3E}">
        <p14:creationId xmlns:p14="http://schemas.microsoft.com/office/powerpoint/2010/main" val="437584501"/>
      </p:ext>
    </p:extLst>
  </p:cSld>
  <p:clrMapOvr>
    <a:masterClrMapping/>
  </p:clrMapOvr>
  <mc:AlternateContent xmlns:mc="http://schemas.openxmlformats.org/markup-compatibility/2006" xmlns:p14="http://schemas.microsoft.com/office/powerpoint/2010/main">
    <mc:Choice Requires="p14">
      <p:transition spd="slow" p14:dur="2000" advTm="29972"/>
    </mc:Choice>
    <mc:Fallback xmlns="">
      <p:transition spd="slow" advTm="2997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iagram&#10;&#10;Description automatically generated">
            <a:extLst>
              <a:ext uri="{FF2B5EF4-FFF2-40B4-BE49-F238E27FC236}">
                <a16:creationId xmlns:a16="http://schemas.microsoft.com/office/drawing/2014/main" id="{47BC5972-428D-5B4F-BF15-2611F0D9FD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864" y="429733"/>
            <a:ext cx="7508272" cy="4223403"/>
          </a:xfrm>
          <a:prstGeom prst="rect">
            <a:avLst/>
          </a:prstGeom>
        </p:spPr>
      </p:pic>
      <p:pic>
        <p:nvPicPr>
          <p:cNvPr id="6" name="Picture 5" descr="TAB_col_white_background.eps">
            <a:extLst>
              <a:ext uri="{FF2B5EF4-FFF2-40B4-BE49-F238E27FC236}">
                <a16:creationId xmlns:a16="http://schemas.microsoft.com/office/drawing/2014/main" id="{8D9E24ED-84AE-DF48-8C6A-FFB06950666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2237" y="138619"/>
            <a:ext cx="1296144" cy="554077"/>
          </a:xfrm>
          <a:prstGeom prst="rect">
            <a:avLst/>
          </a:prstGeom>
          <a:noFill/>
          <a:ln w="9525">
            <a:noFill/>
            <a:miter lim="800000"/>
            <a:headEnd/>
            <a:tailEnd/>
          </a:ln>
        </p:spPr>
      </p:pic>
      <p:pic>
        <p:nvPicPr>
          <p:cNvPr id="8" name="Picture 7">
            <a:extLst>
              <a:ext uri="{FF2B5EF4-FFF2-40B4-BE49-F238E27FC236}">
                <a16:creationId xmlns:a16="http://schemas.microsoft.com/office/drawing/2014/main" id="{E09D0B54-372A-5F4B-AA58-936DB7143325}"/>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F5F0620C-6DB5-5B43-B023-2D4E5F84020B}"/>
              </a:ext>
            </a:extLst>
          </p:cNvPr>
          <p:cNvPicPr>
            <a:picLocks noChangeAspect="1"/>
          </p:cNvPicPr>
          <p:nvPr/>
        </p:nvPicPr>
        <p:blipFill rotWithShape="1">
          <a:blip r:embed="rId6"/>
          <a:srcRect l="4645" t="5249" r="5955" b="5801"/>
          <a:stretch/>
        </p:blipFill>
        <p:spPr>
          <a:xfrm>
            <a:off x="5496323" y="4437112"/>
            <a:ext cx="2634553" cy="2376264"/>
          </a:xfrm>
          <a:prstGeom prst="rect">
            <a:avLst/>
          </a:prstGeom>
        </p:spPr>
      </p:pic>
      <p:grpSp>
        <p:nvGrpSpPr>
          <p:cNvPr id="2" name="Group 1">
            <a:extLst>
              <a:ext uri="{FF2B5EF4-FFF2-40B4-BE49-F238E27FC236}">
                <a16:creationId xmlns:a16="http://schemas.microsoft.com/office/drawing/2014/main" id="{E8857CE2-1416-4938-BB2C-BA07664DB3E4}"/>
              </a:ext>
            </a:extLst>
          </p:cNvPr>
          <p:cNvGrpSpPr/>
          <p:nvPr/>
        </p:nvGrpSpPr>
        <p:grpSpPr>
          <a:xfrm>
            <a:off x="683567" y="4293096"/>
            <a:ext cx="3096345" cy="2232248"/>
            <a:chOff x="683567" y="4293096"/>
            <a:chExt cx="3096345" cy="2232248"/>
          </a:xfrm>
        </p:grpSpPr>
        <p:sp>
          <p:nvSpPr>
            <p:cNvPr id="4" name="Freeform: Shape 3">
              <a:extLst>
                <a:ext uri="{FF2B5EF4-FFF2-40B4-BE49-F238E27FC236}">
                  <a16:creationId xmlns:a16="http://schemas.microsoft.com/office/drawing/2014/main" id="{64C40D69-34B4-429B-B44D-E337872F3BD4}"/>
                </a:ext>
              </a:extLst>
            </p:cNvPr>
            <p:cNvSpPr/>
            <p:nvPr/>
          </p:nvSpPr>
          <p:spPr>
            <a:xfrm rot="21600000">
              <a:off x="683567" y="4293097"/>
              <a:ext cx="1548172" cy="1116124"/>
            </a:xfrm>
            <a:custGeom>
              <a:avLst/>
              <a:gdLst>
                <a:gd name="connsiteX0" fmla="*/ 0 w 1116124"/>
                <a:gd name="connsiteY0" fmla="*/ 0 h 1548172"/>
                <a:gd name="connsiteX1" fmla="*/ 930100 w 1116124"/>
                <a:gd name="connsiteY1" fmla="*/ 0 h 1548172"/>
                <a:gd name="connsiteX2" fmla="*/ 1116124 w 1116124"/>
                <a:gd name="connsiteY2" fmla="*/ 186024 h 1548172"/>
                <a:gd name="connsiteX3" fmla="*/ 1116124 w 1116124"/>
                <a:gd name="connsiteY3" fmla="*/ 1548172 h 1548172"/>
                <a:gd name="connsiteX4" fmla="*/ 0 w 1116124"/>
                <a:gd name="connsiteY4" fmla="*/ 1548172 h 1548172"/>
                <a:gd name="connsiteX5" fmla="*/ 0 w 1116124"/>
                <a:gd name="connsiteY5" fmla="*/ 0 h 154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6124" h="1548172">
                  <a:moveTo>
                    <a:pt x="0" y="1548172"/>
                  </a:moveTo>
                  <a:lnTo>
                    <a:pt x="0" y="258033"/>
                  </a:lnTo>
                  <a:cubicBezTo>
                    <a:pt x="0" y="115526"/>
                    <a:pt x="60043" y="0"/>
                    <a:pt x="134110" y="0"/>
                  </a:cubicBezTo>
                  <a:lnTo>
                    <a:pt x="1116124" y="0"/>
                  </a:lnTo>
                  <a:lnTo>
                    <a:pt x="1116124" y="1548172"/>
                  </a:lnTo>
                  <a:lnTo>
                    <a:pt x="0" y="154817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99568" tIns="99566" rIns="99567" bIns="378600" numCol="1" spcCol="1270" anchor="ctr" anchorCtr="0">
              <a:noAutofit/>
            </a:bodyPr>
            <a:lstStyle/>
            <a:p>
              <a:pPr marL="0" lvl="0" indent="0" algn="ctr" defTabSz="622300">
                <a:lnSpc>
                  <a:spcPct val="90000"/>
                </a:lnSpc>
                <a:spcBef>
                  <a:spcPct val="0"/>
                </a:spcBef>
                <a:spcAft>
                  <a:spcPct val="35000"/>
                </a:spcAft>
                <a:buNone/>
              </a:pPr>
              <a:r>
                <a:rPr lang="en-GB" sz="1400" kern="1200" dirty="0"/>
                <a:t>Science and Technology</a:t>
              </a:r>
            </a:p>
          </p:txBody>
        </p:sp>
        <p:sp>
          <p:nvSpPr>
            <p:cNvPr id="5" name="Freeform: Shape 4">
              <a:extLst>
                <a:ext uri="{FF2B5EF4-FFF2-40B4-BE49-F238E27FC236}">
                  <a16:creationId xmlns:a16="http://schemas.microsoft.com/office/drawing/2014/main" id="{43A59CFE-BE42-4299-9FE5-29246A3E1041}"/>
                </a:ext>
              </a:extLst>
            </p:cNvPr>
            <p:cNvSpPr/>
            <p:nvPr/>
          </p:nvSpPr>
          <p:spPr>
            <a:xfrm>
              <a:off x="2231740" y="4293096"/>
              <a:ext cx="1548172" cy="1116124"/>
            </a:xfrm>
            <a:custGeom>
              <a:avLst/>
              <a:gdLst>
                <a:gd name="connsiteX0" fmla="*/ 0 w 1548172"/>
                <a:gd name="connsiteY0" fmla="*/ 0 h 1116124"/>
                <a:gd name="connsiteX1" fmla="*/ 1362148 w 1548172"/>
                <a:gd name="connsiteY1" fmla="*/ 0 h 1116124"/>
                <a:gd name="connsiteX2" fmla="*/ 1548172 w 1548172"/>
                <a:gd name="connsiteY2" fmla="*/ 186024 h 1116124"/>
                <a:gd name="connsiteX3" fmla="*/ 1548172 w 1548172"/>
                <a:gd name="connsiteY3" fmla="*/ 1116124 h 1116124"/>
                <a:gd name="connsiteX4" fmla="*/ 0 w 1548172"/>
                <a:gd name="connsiteY4" fmla="*/ 1116124 h 1116124"/>
                <a:gd name="connsiteX5" fmla="*/ 0 w 1548172"/>
                <a:gd name="connsiteY5" fmla="*/ 0 h 111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172" h="1116124">
                  <a:moveTo>
                    <a:pt x="0" y="0"/>
                  </a:moveTo>
                  <a:lnTo>
                    <a:pt x="1362148" y="0"/>
                  </a:lnTo>
                  <a:cubicBezTo>
                    <a:pt x="1464886" y="0"/>
                    <a:pt x="1548172" y="83286"/>
                    <a:pt x="1548172" y="186024"/>
                  </a:cubicBezTo>
                  <a:lnTo>
                    <a:pt x="1548172" y="1116124"/>
                  </a:lnTo>
                  <a:lnTo>
                    <a:pt x="0" y="1116124"/>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1488257"/>
                <a:satOff val="8966"/>
                <a:lumOff val="719"/>
                <a:alphaOff val="0"/>
              </a:schemeClr>
            </a:fillRef>
            <a:effectRef idx="2">
              <a:schemeClr val="accent4">
                <a:hueOff val="-1488257"/>
                <a:satOff val="8966"/>
                <a:lumOff val="719"/>
                <a:alphaOff val="0"/>
              </a:schemeClr>
            </a:effectRef>
            <a:fontRef idx="minor">
              <a:schemeClr val="lt1"/>
            </a:fontRef>
          </p:style>
          <p:txBody>
            <a:bodyPr spcFirstLastPara="0" vert="horz" wrap="square" lIns="99568" tIns="99568" rIns="99568" bIns="378599" numCol="1" spcCol="1270" anchor="ctr" anchorCtr="0">
              <a:noAutofit/>
            </a:bodyPr>
            <a:lstStyle/>
            <a:p>
              <a:pPr marL="0" lvl="0" indent="0" algn="ctr" defTabSz="622300">
                <a:lnSpc>
                  <a:spcPct val="90000"/>
                </a:lnSpc>
                <a:spcBef>
                  <a:spcPct val="0"/>
                </a:spcBef>
                <a:spcAft>
                  <a:spcPct val="35000"/>
                </a:spcAft>
                <a:buNone/>
              </a:pPr>
              <a:r>
                <a:rPr lang="en-GB" sz="1400" kern="1200" dirty="0"/>
                <a:t>Communication</a:t>
              </a:r>
            </a:p>
          </p:txBody>
        </p:sp>
        <p:sp>
          <p:nvSpPr>
            <p:cNvPr id="7" name="Freeform: Shape 6">
              <a:extLst>
                <a:ext uri="{FF2B5EF4-FFF2-40B4-BE49-F238E27FC236}">
                  <a16:creationId xmlns:a16="http://schemas.microsoft.com/office/drawing/2014/main" id="{F42E341A-88A6-4293-84DA-863848935301}"/>
                </a:ext>
              </a:extLst>
            </p:cNvPr>
            <p:cNvSpPr/>
            <p:nvPr/>
          </p:nvSpPr>
          <p:spPr>
            <a:xfrm rot="21600000">
              <a:off x="683568" y="5409220"/>
              <a:ext cx="1548172" cy="1116124"/>
            </a:xfrm>
            <a:custGeom>
              <a:avLst/>
              <a:gdLst>
                <a:gd name="connsiteX0" fmla="*/ 0 w 1548172"/>
                <a:gd name="connsiteY0" fmla="*/ 0 h 1116124"/>
                <a:gd name="connsiteX1" fmla="*/ 1362148 w 1548172"/>
                <a:gd name="connsiteY1" fmla="*/ 0 h 1116124"/>
                <a:gd name="connsiteX2" fmla="*/ 1548172 w 1548172"/>
                <a:gd name="connsiteY2" fmla="*/ 186024 h 1116124"/>
                <a:gd name="connsiteX3" fmla="*/ 1548172 w 1548172"/>
                <a:gd name="connsiteY3" fmla="*/ 1116124 h 1116124"/>
                <a:gd name="connsiteX4" fmla="*/ 0 w 1548172"/>
                <a:gd name="connsiteY4" fmla="*/ 1116124 h 1116124"/>
                <a:gd name="connsiteX5" fmla="*/ 0 w 1548172"/>
                <a:gd name="connsiteY5" fmla="*/ 0 h 111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172" h="1116124">
                  <a:moveTo>
                    <a:pt x="1548172" y="1116124"/>
                  </a:moveTo>
                  <a:lnTo>
                    <a:pt x="186024" y="1116124"/>
                  </a:lnTo>
                  <a:cubicBezTo>
                    <a:pt x="83286" y="1116124"/>
                    <a:pt x="0" y="1032838"/>
                    <a:pt x="0" y="930100"/>
                  </a:cubicBezTo>
                  <a:lnTo>
                    <a:pt x="0" y="0"/>
                  </a:lnTo>
                  <a:lnTo>
                    <a:pt x="1548172" y="0"/>
                  </a:lnTo>
                  <a:lnTo>
                    <a:pt x="1548172" y="1116124"/>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2976513"/>
                <a:satOff val="17933"/>
                <a:lumOff val="1437"/>
                <a:alphaOff val="0"/>
              </a:schemeClr>
            </a:fillRef>
            <a:effectRef idx="2">
              <a:schemeClr val="accent4">
                <a:hueOff val="-2976513"/>
                <a:satOff val="17933"/>
                <a:lumOff val="1437"/>
                <a:alphaOff val="0"/>
              </a:schemeClr>
            </a:effectRef>
            <a:fontRef idx="minor">
              <a:schemeClr val="lt1"/>
            </a:fontRef>
          </p:style>
          <p:txBody>
            <a:bodyPr spcFirstLastPara="0" vert="horz" wrap="square" lIns="99568" tIns="378598" rIns="99568" bIns="99569" numCol="1" spcCol="1270" anchor="ctr" anchorCtr="0">
              <a:noAutofit/>
            </a:bodyPr>
            <a:lstStyle/>
            <a:p>
              <a:pPr marL="0" lvl="0" indent="0" algn="ctr" defTabSz="622300">
                <a:lnSpc>
                  <a:spcPct val="90000"/>
                </a:lnSpc>
                <a:spcBef>
                  <a:spcPct val="0"/>
                </a:spcBef>
                <a:spcAft>
                  <a:spcPct val="35000"/>
                </a:spcAft>
                <a:buNone/>
              </a:pPr>
              <a:r>
                <a:rPr lang="en-GB" sz="1400" kern="1200" dirty="0"/>
                <a:t>Energy</a:t>
              </a:r>
            </a:p>
          </p:txBody>
        </p:sp>
        <p:sp>
          <p:nvSpPr>
            <p:cNvPr id="12" name="Freeform: Shape 11">
              <a:extLst>
                <a:ext uri="{FF2B5EF4-FFF2-40B4-BE49-F238E27FC236}">
                  <a16:creationId xmlns:a16="http://schemas.microsoft.com/office/drawing/2014/main" id="{E015902C-68AB-4766-B508-94F6D0B51640}"/>
                </a:ext>
              </a:extLst>
            </p:cNvPr>
            <p:cNvSpPr/>
            <p:nvPr/>
          </p:nvSpPr>
          <p:spPr>
            <a:xfrm>
              <a:off x="2231740" y="5409220"/>
              <a:ext cx="1548172" cy="1116124"/>
            </a:xfrm>
            <a:custGeom>
              <a:avLst/>
              <a:gdLst>
                <a:gd name="connsiteX0" fmla="*/ 0 w 1116124"/>
                <a:gd name="connsiteY0" fmla="*/ 0 h 1548172"/>
                <a:gd name="connsiteX1" fmla="*/ 930100 w 1116124"/>
                <a:gd name="connsiteY1" fmla="*/ 0 h 1548172"/>
                <a:gd name="connsiteX2" fmla="*/ 1116124 w 1116124"/>
                <a:gd name="connsiteY2" fmla="*/ 186024 h 1548172"/>
                <a:gd name="connsiteX3" fmla="*/ 1116124 w 1116124"/>
                <a:gd name="connsiteY3" fmla="*/ 1548172 h 1548172"/>
                <a:gd name="connsiteX4" fmla="*/ 0 w 1116124"/>
                <a:gd name="connsiteY4" fmla="*/ 1548172 h 1548172"/>
                <a:gd name="connsiteX5" fmla="*/ 0 w 1116124"/>
                <a:gd name="connsiteY5" fmla="*/ 0 h 154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6124" h="1548172">
                  <a:moveTo>
                    <a:pt x="1116124" y="0"/>
                  </a:moveTo>
                  <a:lnTo>
                    <a:pt x="1116124" y="1290139"/>
                  </a:lnTo>
                  <a:cubicBezTo>
                    <a:pt x="1116124" y="1432646"/>
                    <a:pt x="1056081" y="1548172"/>
                    <a:pt x="982014" y="1548172"/>
                  </a:cubicBezTo>
                  <a:lnTo>
                    <a:pt x="0" y="1548172"/>
                  </a:lnTo>
                  <a:lnTo>
                    <a:pt x="0" y="0"/>
                  </a:lnTo>
                  <a:lnTo>
                    <a:pt x="1116124"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txBody>
            <a:bodyPr spcFirstLastPara="0" vert="horz" wrap="square" lIns="99568" tIns="378598" rIns="99568" bIns="99569" numCol="1" spcCol="1270" anchor="ctr" anchorCtr="0">
              <a:noAutofit/>
            </a:bodyPr>
            <a:lstStyle/>
            <a:p>
              <a:pPr marL="0" lvl="0" indent="0" algn="ctr" defTabSz="622300">
                <a:lnSpc>
                  <a:spcPct val="90000"/>
                </a:lnSpc>
                <a:spcBef>
                  <a:spcPct val="0"/>
                </a:spcBef>
                <a:spcAft>
                  <a:spcPct val="35000"/>
                </a:spcAft>
                <a:buNone/>
              </a:pPr>
              <a:r>
                <a:rPr lang="en-GB" sz="1400" kern="1200" dirty="0"/>
                <a:t>Transport</a:t>
              </a:r>
            </a:p>
          </p:txBody>
        </p:sp>
        <p:sp>
          <p:nvSpPr>
            <p:cNvPr id="13" name="Freeform: Shape 12">
              <a:extLst>
                <a:ext uri="{FF2B5EF4-FFF2-40B4-BE49-F238E27FC236}">
                  <a16:creationId xmlns:a16="http://schemas.microsoft.com/office/drawing/2014/main" id="{FC008FF8-EF35-4C09-9690-61754B2AE6B6}"/>
                </a:ext>
              </a:extLst>
            </p:cNvPr>
            <p:cNvSpPr/>
            <p:nvPr/>
          </p:nvSpPr>
          <p:spPr>
            <a:xfrm>
              <a:off x="1767288" y="5130189"/>
              <a:ext cx="928903" cy="558062"/>
            </a:xfrm>
            <a:custGeom>
              <a:avLst/>
              <a:gdLst>
                <a:gd name="connsiteX0" fmla="*/ 0 w 928903"/>
                <a:gd name="connsiteY0" fmla="*/ 93012 h 558062"/>
                <a:gd name="connsiteX1" fmla="*/ 93012 w 928903"/>
                <a:gd name="connsiteY1" fmla="*/ 0 h 558062"/>
                <a:gd name="connsiteX2" fmla="*/ 835891 w 928903"/>
                <a:gd name="connsiteY2" fmla="*/ 0 h 558062"/>
                <a:gd name="connsiteX3" fmla="*/ 928903 w 928903"/>
                <a:gd name="connsiteY3" fmla="*/ 93012 h 558062"/>
                <a:gd name="connsiteX4" fmla="*/ 928903 w 928903"/>
                <a:gd name="connsiteY4" fmla="*/ 465050 h 558062"/>
                <a:gd name="connsiteX5" fmla="*/ 835891 w 928903"/>
                <a:gd name="connsiteY5" fmla="*/ 558062 h 558062"/>
                <a:gd name="connsiteX6" fmla="*/ 93012 w 928903"/>
                <a:gd name="connsiteY6" fmla="*/ 558062 h 558062"/>
                <a:gd name="connsiteX7" fmla="*/ 0 w 928903"/>
                <a:gd name="connsiteY7" fmla="*/ 465050 h 558062"/>
                <a:gd name="connsiteX8" fmla="*/ 0 w 928903"/>
                <a:gd name="connsiteY8" fmla="*/ 93012 h 55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903" h="558062">
                  <a:moveTo>
                    <a:pt x="0" y="93012"/>
                  </a:moveTo>
                  <a:cubicBezTo>
                    <a:pt x="0" y="41643"/>
                    <a:pt x="41643" y="0"/>
                    <a:pt x="93012" y="0"/>
                  </a:cubicBezTo>
                  <a:lnTo>
                    <a:pt x="835891" y="0"/>
                  </a:lnTo>
                  <a:cubicBezTo>
                    <a:pt x="887260" y="0"/>
                    <a:pt x="928903" y="41643"/>
                    <a:pt x="928903" y="93012"/>
                  </a:cubicBezTo>
                  <a:lnTo>
                    <a:pt x="928903" y="465050"/>
                  </a:lnTo>
                  <a:cubicBezTo>
                    <a:pt x="928903" y="516419"/>
                    <a:pt x="887260" y="558062"/>
                    <a:pt x="835891" y="558062"/>
                  </a:cubicBezTo>
                  <a:lnTo>
                    <a:pt x="93012" y="558062"/>
                  </a:lnTo>
                  <a:cubicBezTo>
                    <a:pt x="41643" y="558062"/>
                    <a:pt x="0" y="516419"/>
                    <a:pt x="0" y="465050"/>
                  </a:cubicBezTo>
                  <a:lnTo>
                    <a:pt x="0" y="93012"/>
                  </a:lnTo>
                  <a:close/>
                </a:path>
              </a:pathLst>
            </a:custGeom>
            <a:scene3d>
              <a:camera prst="orthographicFront"/>
              <a:lightRig rig="flat" dir="t"/>
            </a:scene3d>
            <a:sp3d z="190500" prstMaterial="plastic">
              <a:bevelT w="120900" h="88900"/>
              <a:bevelB w="88900" h="31750" prst="angle"/>
            </a:sp3d>
          </p:spPr>
          <p:style>
            <a:lnRef idx="0">
              <a:schemeClr val="lt1">
                <a:hueOff val="0"/>
                <a:satOff val="0"/>
                <a:lumOff val="0"/>
                <a:alphaOff val="0"/>
              </a:schemeClr>
            </a:lnRef>
            <a:fillRef idx="1">
              <a:schemeClr val="accent4">
                <a:tint val="40000"/>
                <a:hueOff val="0"/>
                <a:satOff val="0"/>
                <a:lumOff val="0"/>
                <a:alphaOff val="0"/>
              </a:schemeClr>
            </a:fillRef>
            <a:effectRef idx="3">
              <a:schemeClr val="accent4">
                <a:tint val="40000"/>
                <a:hueOff val="0"/>
                <a:satOff val="0"/>
                <a:lumOff val="0"/>
                <a:alphaOff val="0"/>
              </a:schemeClr>
            </a:effectRef>
            <a:fontRef idx="minor">
              <a:schemeClr val="dk1">
                <a:hueOff val="0"/>
                <a:satOff val="0"/>
                <a:lumOff val="0"/>
                <a:alphaOff val="0"/>
              </a:schemeClr>
            </a:fontRef>
          </p:style>
          <p:txBody>
            <a:bodyPr spcFirstLastPara="0" vert="horz" wrap="square" lIns="80582" tIns="80582" rIns="80582" bIns="80582" numCol="1" spcCol="1270" anchor="ctr" anchorCtr="0">
              <a:noAutofit/>
            </a:bodyPr>
            <a:lstStyle/>
            <a:p>
              <a:pPr marL="0" lvl="0" indent="0" algn="ctr" defTabSz="622300">
                <a:lnSpc>
                  <a:spcPct val="90000"/>
                </a:lnSpc>
                <a:spcBef>
                  <a:spcPct val="0"/>
                </a:spcBef>
                <a:spcAft>
                  <a:spcPct val="35000"/>
                </a:spcAft>
                <a:buNone/>
              </a:pPr>
              <a:r>
                <a:rPr lang="en-GB" sz="1400" kern="1200" dirty="0"/>
                <a:t>Humanity Advances</a:t>
              </a:r>
            </a:p>
          </p:txBody>
        </p:sp>
      </p:grpSp>
    </p:spTree>
    <p:extLst>
      <p:ext uri="{BB962C8B-B14F-4D97-AF65-F5344CB8AC3E}">
        <p14:creationId xmlns:p14="http://schemas.microsoft.com/office/powerpoint/2010/main" val="3591969513"/>
      </p:ext>
    </p:extLst>
  </p:cSld>
  <p:clrMapOvr>
    <a:masterClrMapping/>
  </p:clrMapOvr>
  <mc:AlternateContent xmlns:mc="http://schemas.openxmlformats.org/markup-compatibility/2006" xmlns:p14="http://schemas.microsoft.com/office/powerpoint/2010/main">
    <mc:Choice Requires="p14">
      <p:transition spd="slow" p14:dur="2000" advTm="155060"/>
    </mc:Choice>
    <mc:Fallback xmlns="">
      <p:transition spd="slow" advTm="15506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B464F9-1A06-AE4F-9B3B-BB8DFE1D4335}"/>
              </a:ext>
            </a:extLst>
          </p:cNvPr>
          <p:cNvPicPr>
            <a:picLocks noChangeAspect="1"/>
          </p:cNvPicPr>
          <p:nvPr/>
        </p:nvPicPr>
        <p:blipFill rotWithShape="1">
          <a:blip r:embed="rId3"/>
          <a:srcRect b="38810"/>
          <a:stretch/>
        </p:blipFill>
        <p:spPr>
          <a:xfrm>
            <a:off x="1115616" y="2845719"/>
            <a:ext cx="6259319" cy="4014929"/>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0FD5A917-B45C-5447-AFCF-6ED86A57DAA7}"/>
              </a:ext>
            </a:extLst>
          </p:cNvPr>
          <p:cNvPicPr>
            <a:picLocks noChangeAspect="1"/>
          </p:cNvPicPr>
          <p:nvPr/>
        </p:nvPicPr>
        <p:blipFill rotWithShape="1">
          <a:blip r:embed="rId4"/>
          <a:srcRect t="8764" r="3613" b="8792"/>
          <a:stretch/>
        </p:blipFill>
        <p:spPr>
          <a:xfrm>
            <a:off x="0" y="-3289"/>
            <a:ext cx="7684058" cy="2849008"/>
          </a:xfrm>
          <a:prstGeom prst="rect">
            <a:avLst/>
          </a:prstGeom>
        </p:spPr>
      </p:pic>
      <p:pic>
        <p:nvPicPr>
          <p:cNvPr id="8" name="Picture 7" descr="TAB_col_white_background.eps">
            <a:extLst>
              <a:ext uri="{FF2B5EF4-FFF2-40B4-BE49-F238E27FC236}">
                <a16:creationId xmlns:a16="http://schemas.microsoft.com/office/drawing/2014/main" id="{E71631B9-17AA-E946-AB88-1CC6355AB42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138619"/>
            <a:ext cx="1296144" cy="554077"/>
          </a:xfrm>
          <a:prstGeom prst="rect">
            <a:avLst/>
          </a:prstGeom>
          <a:noFill/>
          <a:ln w="9525">
            <a:noFill/>
            <a:miter lim="800000"/>
            <a:headEnd/>
            <a:tailEnd/>
          </a:ln>
        </p:spPr>
      </p:pic>
      <p:pic>
        <p:nvPicPr>
          <p:cNvPr id="9" name="Picture 8">
            <a:extLst>
              <a:ext uri="{FF2B5EF4-FFF2-40B4-BE49-F238E27FC236}">
                <a16:creationId xmlns:a16="http://schemas.microsoft.com/office/drawing/2014/main" id="{194FF375-19A5-8341-8916-3DE33135573E}"/>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a:extLst>
              <a:ext uri="{FF2B5EF4-FFF2-40B4-BE49-F238E27FC236}">
                <a16:creationId xmlns:a16="http://schemas.microsoft.com/office/drawing/2014/main" id="{89B976E1-AB34-D441-B9C0-C3331E14D9ED}"/>
              </a:ext>
            </a:extLst>
          </p:cNvPr>
          <p:cNvSpPr/>
          <p:nvPr/>
        </p:nvSpPr>
        <p:spPr>
          <a:xfrm rot="16200000">
            <a:off x="6621396" y="4464278"/>
            <a:ext cx="4572000" cy="215444"/>
          </a:xfrm>
          <a:prstGeom prst="rect">
            <a:avLst/>
          </a:prstGeom>
        </p:spPr>
        <p:txBody>
          <a:bodyPr>
            <a:spAutoFit/>
          </a:bodyPr>
          <a:lstStyle/>
          <a:p>
            <a:r>
              <a:rPr lang="en-GB" sz="700" i="1" dirty="0"/>
              <a:t>Source: </a:t>
            </a:r>
            <a:r>
              <a:rPr lang="en-GB" sz="750" dirty="0">
                <a:hlinkClick r:id="rId7"/>
              </a:rPr>
              <a:t>https://www.thelancet.com/journals/lancet/article/PIIS0140-6736(18)31788-4/fulltext</a:t>
            </a:r>
            <a:endParaRPr lang="en-US" sz="750" dirty="0"/>
          </a:p>
        </p:txBody>
      </p:sp>
    </p:spTree>
    <p:extLst>
      <p:ext uri="{BB962C8B-B14F-4D97-AF65-F5344CB8AC3E}">
        <p14:creationId xmlns:p14="http://schemas.microsoft.com/office/powerpoint/2010/main" val="3300488265"/>
      </p:ext>
    </p:extLst>
  </p:cSld>
  <p:clrMapOvr>
    <a:masterClrMapping/>
  </p:clrMapOvr>
  <mc:AlternateContent xmlns:mc="http://schemas.openxmlformats.org/markup-compatibility/2006" xmlns:p14="http://schemas.microsoft.com/office/powerpoint/2010/main">
    <mc:Choice Requires="p14">
      <p:transition spd="slow" p14:dur="2000" advTm="80667"/>
    </mc:Choice>
    <mc:Fallback xmlns="">
      <p:transition spd="slow" advTm="8066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wheat field&#10;&#10;Description automatically generated with low confidence">
            <a:extLst>
              <a:ext uri="{FF2B5EF4-FFF2-40B4-BE49-F238E27FC236}">
                <a16:creationId xmlns:a16="http://schemas.microsoft.com/office/drawing/2014/main" id="{721CD458-1169-1847-9507-A8439DB7BC18}"/>
              </a:ext>
            </a:extLst>
          </p:cNvPr>
          <p:cNvPicPr>
            <a:picLocks noChangeAspect="1"/>
          </p:cNvPicPr>
          <p:nvPr/>
        </p:nvPicPr>
        <p:blipFill rotWithShape="1">
          <a:blip r:embed="rId3">
            <a:extLst>
              <a:ext uri="{28A0092B-C50C-407E-A947-70E740481C1C}">
                <a14:useLocalDpi xmlns:a14="http://schemas.microsoft.com/office/drawing/2010/main" val="0"/>
              </a:ext>
            </a:extLst>
          </a:blip>
          <a:srcRect l="16926" t="10929" r="16926" b="10672"/>
          <a:stretch/>
        </p:blipFill>
        <p:spPr>
          <a:xfrm>
            <a:off x="0" y="381000"/>
            <a:ext cx="9144000" cy="6096000"/>
          </a:xfrm>
          <a:prstGeom prst="rect">
            <a:avLst/>
          </a:prstGeom>
        </p:spPr>
      </p:pic>
      <p:sp>
        <p:nvSpPr>
          <p:cNvPr id="7" name="Rectangle 6">
            <a:extLst>
              <a:ext uri="{FF2B5EF4-FFF2-40B4-BE49-F238E27FC236}">
                <a16:creationId xmlns:a16="http://schemas.microsoft.com/office/drawing/2014/main" id="{AA12C9EC-B245-FB4A-8331-0DBFF01410AC}"/>
              </a:ext>
            </a:extLst>
          </p:cNvPr>
          <p:cNvSpPr/>
          <p:nvPr/>
        </p:nvSpPr>
        <p:spPr>
          <a:xfrm>
            <a:off x="224574" y="6519446"/>
            <a:ext cx="8694852" cy="338554"/>
          </a:xfrm>
          <a:prstGeom prst="rect">
            <a:avLst/>
          </a:prstGeom>
        </p:spPr>
        <p:txBody>
          <a:bodyPr wrap="square">
            <a:spAutoFit/>
          </a:bodyPr>
          <a:lstStyle/>
          <a:p>
            <a:r>
              <a:rPr lang="en-GB" sz="800" i="1" dirty="0">
                <a:latin typeface="Helvetica" pitchFamily="2" charset="0"/>
              </a:rPr>
              <a:t>Source: </a:t>
            </a:r>
            <a:r>
              <a:rPr lang="en-GB" sz="800" dirty="0">
                <a:latin typeface="Helvetica" pitchFamily="2" charset="0"/>
              </a:rPr>
              <a:t>MBOW, C. C. et al. Food Security. In: SHUKLA, P. R. et al Climate Change and Land: an IPCC special report on climate change, desertification, land degradation, sustainable land management, food security, and greenhouse gas fluxes in terrestrial ecosystems. 2019, p. 439-550. </a:t>
            </a:r>
            <a:endParaRPr lang="en-GB" sz="800" dirty="0">
              <a:effectLst/>
              <a:latin typeface="Helvetica" pitchFamily="2" charset="0"/>
            </a:endParaRPr>
          </a:p>
        </p:txBody>
      </p:sp>
      <p:graphicFrame>
        <p:nvGraphicFramePr>
          <p:cNvPr id="8" name="Diagram 7">
            <a:extLst>
              <a:ext uri="{FF2B5EF4-FFF2-40B4-BE49-F238E27FC236}">
                <a16:creationId xmlns:a16="http://schemas.microsoft.com/office/drawing/2014/main" id="{2FD30DBB-F58E-E240-80EF-CD0C7964D6C7}"/>
              </a:ext>
            </a:extLst>
          </p:cNvPr>
          <p:cNvGraphicFramePr/>
          <p:nvPr>
            <p:extLst>
              <p:ext uri="{D42A27DB-BD31-4B8C-83A1-F6EECF244321}">
                <p14:modId xmlns:p14="http://schemas.microsoft.com/office/powerpoint/2010/main" val="3328619366"/>
              </p:ext>
            </p:extLst>
          </p:nvPr>
        </p:nvGraphicFramePr>
        <p:xfrm>
          <a:off x="611560" y="558071"/>
          <a:ext cx="7632848" cy="57418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descr="TAB_col_white_background.eps">
            <a:extLst>
              <a:ext uri="{FF2B5EF4-FFF2-40B4-BE49-F238E27FC236}">
                <a16:creationId xmlns:a16="http://schemas.microsoft.com/office/drawing/2014/main" id="{9F00F21A-13EB-9C4F-B29D-5D20A9C924E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07523" y="138619"/>
            <a:ext cx="1296144" cy="554077"/>
          </a:xfrm>
          <a:prstGeom prst="rect">
            <a:avLst/>
          </a:prstGeom>
          <a:noFill/>
          <a:ln w="9525">
            <a:noFill/>
            <a:miter lim="800000"/>
            <a:headEnd/>
            <a:tailEnd/>
          </a:ln>
        </p:spPr>
      </p:pic>
      <p:pic>
        <p:nvPicPr>
          <p:cNvPr id="4" name="Picture 3">
            <a:extLst>
              <a:ext uri="{FF2B5EF4-FFF2-40B4-BE49-F238E27FC236}">
                <a16:creationId xmlns:a16="http://schemas.microsoft.com/office/drawing/2014/main" id="{0B5F51EB-7BA6-4F4F-871B-23A81C6E4624}"/>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4427098"/>
      </p:ext>
    </p:extLst>
  </p:cSld>
  <p:clrMapOvr>
    <a:masterClrMapping/>
  </p:clrMapOvr>
  <mc:AlternateContent xmlns:mc="http://schemas.openxmlformats.org/markup-compatibility/2006" xmlns:p14="http://schemas.microsoft.com/office/powerpoint/2010/main">
    <mc:Choice Requires="p14">
      <p:transition spd="slow" p14:dur="2000" advTm="16607"/>
    </mc:Choice>
    <mc:Fallback xmlns="">
      <p:transition spd="slow" advTm="1660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4A2CC8-59B9-3742-885C-F4C3AACE4B50}"/>
              </a:ext>
            </a:extLst>
          </p:cNvPr>
          <p:cNvPicPr>
            <a:picLocks noChangeAspect="1"/>
          </p:cNvPicPr>
          <p:nvPr/>
        </p:nvPicPr>
        <p:blipFill>
          <a:blip r:embed="rId3"/>
          <a:stretch>
            <a:fillRect/>
          </a:stretch>
        </p:blipFill>
        <p:spPr>
          <a:xfrm>
            <a:off x="1331640" y="-102198"/>
            <a:ext cx="4920551" cy="6960198"/>
          </a:xfrm>
          <a:prstGeom prst="rect">
            <a:avLst/>
          </a:prstGeom>
        </p:spPr>
      </p:pic>
      <p:sp>
        <p:nvSpPr>
          <p:cNvPr id="3" name="Rectangle 2">
            <a:extLst>
              <a:ext uri="{FF2B5EF4-FFF2-40B4-BE49-F238E27FC236}">
                <a16:creationId xmlns:a16="http://schemas.microsoft.com/office/drawing/2014/main" id="{9D982462-A4F4-F54A-96AA-CC19777AF502}"/>
              </a:ext>
            </a:extLst>
          </p:cNvPr>
          <p:cNvSpPr/>
          <p:nvPr/>
        </p:nvSpPr>
        <p:spPr>
          <a:xfrm>
            <a:off x="24000" y="6624340"/>
            <a:ext cx="5268079" cy="207749"/>
          </a:xfrm>
          <a:prstGeom prst="rect">
            <a:avLst/>
          </a:prstGeom>
        </p:spPr>
        <p:txBody>
          <a:bodyPr wrap="square">
            <a:spAutoFit/>
          </a:bodyPr>
          <a:lstStyle/>
          <a:p>
            <a:r>
              <a:rPr lang="en-GB" sz="700" i="1" dirty="0"/>
              <a:t>Source: </a:t>
            </a:r>
            <a:r>
              <a:rPr lang="en-GB" sz="750" dirty="0">
                <a:hlinkClick r:id="rId4"/>
              </a:rPr>
              <a:t>https://ccafs.cgiar.org/blog/climate-change-and-farming-what-you-need-know-about-ipcc-report#.XaCDOJO2lZ1</a:t>
            </a:r>
            <a:endParaRPr lang="en-US" sz="750" dirty="0"/>
          </a:p>
        </p:txBody>
      </p:sp>
      <p:pic>
        <p:nvPicPr>
          <p:cNvPr id="4" name="Picture 3" descr="TAB_col_white_background.eps">
            <a:extLst>
              <a:ext uri="{FF2B5EF4-FFF2-40B4-BE49-F238E27FC236}">
                <a16:creationId xmlns:a16="http://schemas.microsoft.com/office/drawing/2014/main" id="{6BEA14E8-BF40-D249-BE10-988EF716B81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09726" y="152615"/>
            <a:ext cx="1296144" cy="554077"/>
          </a:xfrm>
          <a:prstGeom prst="rect">
            <a:avLst/>
          </a:prstGeom>
          <a:noFill/>
          <a:ln w="9525">
            <a:noFill/>
            <a:miter lim="800000"/>
            <a:headEnd/>
            <a:tailEnd/>
          </a:ln>
        </p:spPr>
      </p:pic>
      <p:pic>
        <p:nvPicPr>
          <p:cNvPr id="5" name="Picture 4">
            <a:extLst>
              <a:ext uri="{FF2B5EF4-FFF2-40B4-BE49-F238E27FC236}">
                <a16:creationId xmlns:a16="http://schemas.microsoft.com/office/drawing/2014/main" id="{6DAC2A2C-89A1-D644-8ECA-2BFA44252296}"/>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0243625"/>
      </p:ext>
    </p:extLst>
  </p:cSld>
  <p:clrMapOvr>
    <a:masterClrMapping/>
  </p:clrMapOvr>
  <mc:AlternateContent xmlns:mc="http://schemas.openxmlformats.org/markup-compatibility/2006" xmlns:p14="http://schemas.microsoft.com/office/powerpoint/2010/main">
    <mc:Choice Requires="p14">
      <p:transition spd="slow" p14:dur="2000" advTm="85212"/>
    </mc:Choice>
    <mc:Fallback xmlns="">
      <p:transition spd="slow" advTm="8521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4CFD6C75-570F-2F4C-B575-AD50B8CA7355}"/>
              </a:ext>
            </a:extLst>
          </p:cNvPr>
          <p:cNvGraphicFramePr/>
          <p:nvPr>
            <p:extLst>
              <p:ext uri="{D42A27DB-BD31-4B8C-83A1-F6EECF244321}">
                <p14:modId xmlns:p14="http://schemas.microsoft.com/office/powerpoint/2010/main" val="2662684990"/>
              </p:ext>
            </p:extLst>
          </p:nvPr>
        </p:nvGraphicFramePr>
        <p:xfrm>
          <a:off x="930400" y="836712"/>
          <a:ext cx="7818064" cy="5733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F6AA7AB-F6E3-5448-BF05-EFADC6FF6D65}"/>
              </a:ext>
            </a:extLst>
          </p:cNvPr>
          <p:cNvSpPr>
            <a:spLocks noGrp="1"/>
          </p:cNvSpPr>
          <p:nvPr>
            <p:ph type="title"/>
          </p:nvPr>
        </p:nvSpPr>
        <p:spPr>
          <a:xfrm>
            <a:off x="0" y="20805"/>
            <a:ext cx="8229600" cy="1143000"/>
          </a:xfrm>
        </p:spPr>
        <p:txBody>
          <a:bodyPr/>
          <a:lstStyle/>
          <a:p>
            <a:r>
              <a:rPr lang="en-US" dirty="0"/>
              <a:t>Impacts on Food Production</a:t>
            </a:r>
          </a:p>
        </p:txBody>
      </p:sp>
      <p:pic>
        <p:nvPicPr>
          <p:cNvPr id="4" name="Picture 3" descr="TAB_col_white_background.eps">
            <a:extLst>
              <a:ext uri="{FF2B5EF4-FFF2-40B4-BE49-F238E27FC236}">
                <a16:creationId xmlns:a16="http://schemas.microsoft.com/office/drawing/2014/main" id="{86086631-12F9-A84E-BEFE-C15E5DD40C5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22237" y="138619"/>
            <a:ext cx="1296144" cy="554077"/>
          </a:xfrm>
          <a:prstGeom prst="rect">
            <a:avLst/>
          </a:prstGeom>
          <a:noFill/>
          <a:ln w="9525">
            <a:noFill/>
            <a:miter lim="800000"/>
            <a:headEnd/>
            <a:tailEnd/>
          </a:ln>
        </p:spPr>
      </p:pic>
      <p:pic>
        <p:nvPicPr>
          <p:cNvPr id="5" name="Picture 4">
            <a:extLst>
              <a:ext uri="{FF2B5EF4-FFF2-40B4-BE49-F238E27FC236}">
                <a16:creationId xmlns:a16="http://schemas.microsoft.com/office/drawing/2014/main" id="{E6A44B89-1D2F-614C-ADC6-8C6ED22DA792}"/>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ACA60151-60DC-3647-BBAC-71DD3E15F068}"/>
              </a:ext>
            </a:extLst>
          </p:cNvPr>
          <p:cNvSpPr/>
          <p:nvPr/>
        </p:nvSpPr>
        <p:spPr>
          <a:xfrm>
            <a:off x="15077" y="6602131"/>
            <a:ext cx="2324675" cy="215444"/>
          </a:xfrm>
          <a:prstGeom prst="rect">
            <a:avLst/>
          </a:prstGeom>
        </p:spPr>
        <p:txBody>
          <a:bodyPr wrap="none">
            <a:spAutoFit/>
          </a:bodyPr>
          <a:lstStyle/>
          <a:p>
            <a:r>
              <a:rPr lang="en-GB" sz="800" i="1" dirty="0"/>
              <a:t>Source: </a:t>
            </a:r>
            <a:r>
              <a:rPr lang="en-GB" sz="800" u="sng" dirty="0">
                <a:solidFill>
                  <a:srgbClr val="CC0000"/>
                </a:solidFill>
                <a:latin typeface="-apple-system"/>
                <a:hlinkClick r:id="rId10"/>
              </a:rPr>
              <a:t>https://doi.org/10.1088/1748-9326/ab5cc0</a:t>
            </a:r>
            <a:endParaRPr lang="en-US" sz="800" dirty="0"/>
          </a:p>
        </p:txBody>
      </p:sp>
    </p:spTree>
    <p:extLst>
      <p:ext uri="{BB962C8B-B14F-4D97-AF65-F5344CB8AC3E}">
        <p14:creationId xmlns:p14="http://schemas.microsoft.com/office/powerpoint/2010/main" val="46610610"/>
      </p:ext>
    </p:extLst>
  </p:cSld>
  <p:clrMapOvr>
    <a:masterClrMapping/>
  </p:clrMapOvr>
  <mc:AlternateContent xmlns:mc="http://schemas.openxmlformats.org/markup-compatibility/2006" xmlns:p14="http://schemas.microsoft.com/office/powerpoint/2010/main">
    <mc:Choice Requires="p14">
      <p:transition spd="slow" p14:dur="2000" advTm="117188"/>
    </mc:Choice>
    <mc:Fallback xmlns="">
      <p:transition spd="slow" advTm="11718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0E7885F-B605-824F-8F79-181A78E7B351}"/>
              </a:ext>
            </a:extLst>
          </p:cNvPr>
          <p:cNvGraphicFramePr/>
          <p:nvPr>
            <p:extLst>
              <p:ext uri="{D42A27DB-BD31-4B8C-83A1-F6EECF244321}">
                <p14:modId xmlns:p14="http://schemas.microsoft.com/office/powerpoint/2010/main" val="1605488445"/>
              </p:ext>
            </p:extLst>
          </p:nvPr>
        </p:nvGraphicFramePr>
        <p:xfrm>
          <a:off x="144016" y="188640"/>
          <a:ext cx="8388424" cy="6516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TAB_col_white_background.eps">
            <a:extLst>
              <a:ext uri="{FF2B5EF4-FFF2-40B4-BE49-F238E27FC236}">
                <a16:creationId xmlns:a16="http://schemas.microsoft.com/office/drawing/2014/main" id="{65659DE4-70A1-3341-8DAC-D29E9ED900A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09726" y="152615"/>
            <a:ext cx="1296144" cy="554077"/>
          </a:xfrm>
          <a:prstGeom prst="rect">
            <a:avLst/>
          </a:prstGeom>
          <a:noFill/>
          <a:ln w="9525">
            <a:noFill/>
            <a:miter lim="800000"/>
            <a:headEnd/>
            <a:tailEnd/>
          </a:ln>
        </p:spPr>
      </p:pic>
      <p:pic>
        <p:nvPicPr>
          <p:cNvPr id="5" name="Picture 4">
            <a:extLst>
              <a:ext uri="{FF2B5EF4-FFF2-40B4-BE49-F238E27FC236}">
                <a16:creationId xmlns:a16="http://schemas.microsoft.com/office/drawing/2014/main" id="{8987384E-79E6-D244-8F96-04DEDFCADA43}"/>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A picture containing text&#10;&#10;Description automatically generated">
            <a:extLst>
              <a:ext uri="{FF2B5EF4-FFF2-40B4-BE49-F238E27FC236}">
                <a16:creationId xmlns:a16="http://schemas.microsoft.com/office/drawing/2014/main" id="{B6A5B930-6E16-D04D-97EF-34E4CC6B172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9288" t="9393" r="33462" b="6600"/>
          <a:stretch/>
        </p:blipFill>
        <p:spPr>
          <a:xfrm>
            <a:off x="6767499" y="4481248"/>
            <a:ext cx="2376501" cy="2376752"/>
          </a:xfrm>
          <a:prstGeom prst="rect">
            <a:avLst/>
          </a:prstGeom>
        </p:spPr>
      </p:pic>
      <p:sp>
        <p:nvSpPr>
          <p:cNvPr id="8" name="Rectangle 7">
            <a:extLst>
              <a:ext uri="{FF2B5EF4-FFF2-40B4-BE49-F238E27FC236}">
                <a16:creationId xmlns:a16="http://schemas.microsoft.com/office/drawing/2014/main" id="{6B826F8A-DC32-284F-B755-333B35CCFFF1}"/>
              </a:ext>
            </a:extLst>
          </p:cNvPr>
          <p:cNvSpPr/>
          <p:nvPr/>
        </p:nvSpPr>
        <p:spPr>
          <a:xfrm>
            <a:off x="144016" y="6561638"/>
            <a:ext cx="2414444" cy="215444"/>
          </a:xfrm>
          <a:prstGeom prst="rect">
            <a:avLst/>
          </a:prstGeom>
        </p:spPr>
        <p:txBody>
          <a:bodyPr wrap="none">
            <a:spAutoFit/>
          </a:bodyPr>
          <a:lstStyle/>
          <a:p>
            <a:r>
              <a:rPr lang="en-GB" sz="800" i="1" dirty="0"/>
              <a:t>Source: </a:t>
            </a:r>
            <a:r>
              <a:rPr lang="en-GB" sz="800" dirty="0">
                <a:solidFill>
                  <a:srgbClr val="005A96"/>
                </a:solidFill>
                <a:latin typeface="Open Sans"/>
                <a:hlinkClick r:id="rId11"/>
              </a:rPr>
              <a:t>https://doi.org/10.1073/pnas.1800442115</a:t>
            </a:r>
            <a:endParaRPr lang="en-US" sz="800" dirty="0"/>
          </a:p>
        </p:txBody>
      </p:sp>
    </p:spTree>
    <p:extLst>
      <p:ext uri="{BB962C8B-B14F-4D97-AF65-F5344CB8AC3E}">
        <p14:creationId xmlns:p14="http://schemas.microsoft.com/office/powerpoint/2010/main" val="239187936"/>
      </p:ext>
    </p:extLst>
  </p:cSld>
  <p:clrMapOvr>
    <a:masterClrMapping/>
  </p:clrMapOvr>
  <mc:AlternateContent xmlns:mc="http://schemas.openxmlformats.org/markup-compatibility/2006" xmlns:p14="http://schemas.microsoft.com/office/powerpoint/2010/main">
    <mc:Choice Requires="p14">
      <p:transition spd="slow" p14:dur="2000" advTm="109579"/>
    </mc:Choice>
    <mc:Fallback xmlns="">
      <p:transition spd="slow" advTm="10957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5CB4BD10-A1C3-2748-B41E-45A00B47DDF2}"/>
              </a:ext>
            </a:extLst>
          </p:cNvPr>
          <p:cNvPicPr>
            <a:picLocks noChangeAspect="1"/>
          </p:cNvPicPr>
          <p:nvPr/>
        </p:nvPicPr>
        <p:blipFill rotWithShape="1">
          <a:blip r:embed="rId3">
            <a:extLst>
              <a:ext uri="{28A0092B-C50C-407E-A947-70E740481C1C}">
                <a14:useLocalDpi xmlns:a14="http://schemas.microsoft.com/office/drawing/2010/main" val="0"/>
              </a:ext>
            </a:extLst>
          </a:blip>
          <a:srcRect b="10354"/>
          <a:stretch/>
        </p:blipFill>
        <p:spPr>
          <a:xfrm>
            <a:off x="0" y="-6138"/>
            <a:ext cx="9144000" cy="3795178"/>
          </a:xfrm>
          <a:prstGeom prst="rect">
            <a:avLst/>
          </a:prstGeom>
        </p:spPr>
      </p:pic>
      <p:sp>
        <p:nvSpPr>
          <p:cNvPr id="4" name="Rectangle 3">
            <a:extLst>
              <a:ext uri="{FF2B5EF4-FFF2-40B4-BE49-F238E27FC236}">
                <a16:creationId xmlns:a16="http://schemas.microsoft.com/office/drawing/2014/main" id="{145E0F07-6261-9E4D-831C-19DF428E8FE0}"/>
              </a:ext>
            </a:extLst>
          </p:cNvPr>
          <p:cNvSpPr/>
          <p:nvPr/>
        </p:nvSpPr>
        <p:spPr>
          <a:xfrm>
            <a:off x="0" y="6638532"/>
            <a:ext cx="4572000" cy="215444"/>
          </a:xfrm>
          <a:prstGeom prst="rect">
            <a:avLst/>
          </a:prstGeom>
        </p:spPr>
        <p:txBody>
          <a:bodyPr>
            <a:spAutoFit/>
          </a:bodyPr>
          <a:lstStyle/>
          <a:p>
            <a:r>
              <a:rPr lang="en-GB" sz="800" i="1" dirty="0">
                <a:latin typeface="Source Sans Pro" panose="020B0503030403020204" pitchFamily="34" charset="0"/>
              </a:rPr>
              <a:t>Source: </a:t>
            </a:r>
            <a:r>
              <a:rPr lang="en-GB" sz="800" dirty="0">
                <a:solidFill>
                  <a:srgbClr val="FFFFFF"/>
                </a:solidFill>
                <a:latin typeface="Source Sans Pro" panose="020B0503030403020204" pitchFamily="34" charset="0"/>
                <a:hlinkClick r:id="rId4"/>
              </a:rPr>
              <a:t>https://doi.org/10.1016/S0140-6736(18)32822-8</a:t>
            </a:r>
            <a:endParaRPr lang="en-US" sz="800" dirty="0"/>
          </a:p>
        </p:txBody>
      </p:sp>
      <p:graphicFrame>
        <p:nvGraphicFramePr>
          <p:cNvPr id="5" name="Diagram 4">
            <a:extLst>
              <a:ext uri="{FF2B5EF4-FFF2-40B4-BE49-F238E27FC236}">
                <a16:creationId xmlns:a16="http://schemas.microsoft.com/office/drawing/2014/main" id="{7531F034-70A2-9248-BCB6-C44BE8D95241}"/>
              </a:ext>
            </a:extLst>
          </p:cNvPr>
          <p:cNvGraphicFramePr/>
          <p:nvPr>
            <p:extLst>
              <p:ext uri="{D42A27DB-BD31-4B8C-83A1-F6EECF244321}">
                <p14:modId xmlns:p14="http://schemas.microsoft.com/office/powerpoint/2010/main" val="1293178728"/>
              </p:ext>
            </p:extLst>
          </p:nvPr>
        </p:nvGraphicFramePr>
        <p:xfrm>
          <a:off x="395536" y="3919504"/>
          <a:ext cx="6096000" cy="25922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CFD1B626-B398-3F40-AD2C-2964944757A4}"/>
              </a:ext>
            </a:extLst>
          </p:cNvPr>
          <p:cNvSpPr txBox="1"/>
          <p:nvPr/>
        </p:nvSpPr>
        <p:spPr>
          <a:xfrm>
            <a:off x="6804248" y="4746136"/>
            <a:ext cx="1872208" cy="954107"/>
          </a:xfrm>
          <a:prstGeom prst="rect">
            <a:avLst/>
          </a:prstGeom>
          <a:noFill/>
        </p:spPr>
        <p:txBody>
          <a:bodyPr wrap="square" rtlCol="0" anchor="ctr">
            <a:spAutoFit/>
          </a:bodyPr>
          <a:lstStyle/>
          <a:p>
            <a:pPr algn="ctr"/>
            <a:r>
              <a:rPr lang="en-US" sz="2800" b="1" dirty="0">
                <a:solidFill>
                  <a:srgbClr val="7030A0"/>
                </a:solidFill>
              </a:rPr>
              <a:t>GLOBAL SYNDEMIC</a:t>
            </a:r>
          </a:p>
        </p:txBody>
      </p:sp>
      <p:pic>
        <p:nvPicPr>
          <p:cNvPr id="7" name="Picture 6" descr="TAB_col_white_background.eps">
            <a:extLst>
              <a:ext uri="{FF2B5EF4-FFF2-40B4-BE49-F238E27FC236}">
                <a16:creationId xmlns:a16="http://schemas.microsoft.com/office/drawing/2014/main" id="{0EB70B14-6D45-974B-BFC6-D237D9C6654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9726" y="152615"/>
            <a:ext cx="1296144" cy="554077"/>
          </a:xfrm>
          <a:prstGeom prst="rect">
            <a:avLst/>
          </a:prstGeom>
          <a:noFill/>
          <a:ln w="9525">
            <a:noFill/>
            <a:miter lim="800000"/>
            <a:headEnd/>
            <a:tailEnd/>
          </a:ln>
        </p:spPr>
      </p:pic>
      <p:pic>
        <p:nvPicPr>
          <p:cNvPr id="8" name="Picture 7">
            <a:extLst>
              <a:ext uri="{FF2B5EF4-FFF2-40B4-BE49-F238E27FC236}">
                <a16:creationId xmlns:a16="http://schemas.microsoft.com/office/drawing/2014/main" id="{C105AADC-9E26-8B48-8B22-48503EC84299}"/>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964618"/>
      </p:ext>
    </p:extLst>
  </p:cSld>
  <p:clrMapOvr>
    <a:masterClrMapping/>
  </p:clrMapOvr>
  <mc:AlternateContent xmlns:mc="http://schemas.openxmlformats.org/markup-compatibility/2006" xmlns:p14="http://schemas.microsoft.com/office/powerpoint/2010/main">
    <mc:Choice Requires="p14">
      <p:transition spd="slow" p14:dur="2000" advTm="104372"/>
    </mc:Choice>
    <mc:Fallback xmlns="">
      <p:transition spd="slow" advTm="104372"/>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94FDE60FF607542A8938EF5BD5BE825" ma:contentTypeVersion="6" ma:contentTypeDescription="Create a new document." ma:contentTypeScope="" ma:versionID="42333c817fbedfab4d6888ffca566e4c">
  <xsd:schema xmlns:xsd="http://www.w3.org/2001/XMLSchema" xmlns:xs="http://www.w3.org/2001/XMLSchema" xmlns:p="http://schemas.microsoft.com/office/2006/metadata/properties" xmlns:ns2="1bff5ba4-f8ce-4e5a-8d12-16d349a7a505" targetNamespace="http://schemas.microsoft.com/office/2006/metadata/properties" ma:root="true" ma:fieldsID="59c2ac20afdbb326a6dfe8cb6f114b68" ns2:_="">
    <xsd:import namespace="1bff5ba4-f8ce-4e5a-8d12-16d349a7a5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f5ba4-f8ce-4e5a-8d12-16d349a7a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5650C9-9D94-40B9-8EA4-0377A87F9C9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0EBC4C1-6912-47B0-9F77-EF09C39B16A1}">
  <ds:schemaRefs>
    <ds:schemaRef ds:uri="http://schemas.microsoft.com/sharepoint/v3/contenttype/forms"/>
  </ds:schemaRefs>
</ds:datastoreItem>
</file>

<file path=customXml/itemProps3.xml><?xml version="1.0" encoding="utf-8"?>
<ds:datastoreItem xmlns:ds="http://schemas.openxmlformats.org/officeDocument/2006/customXml" ds:itemID="{ABBF75CE-13FA-4DDD-8090-D33F13C4AC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ff5ba4-f8ce-4e5a-8d12-16d349a7a5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{39ECF3EC-EDC1-334A-AF50-EC0C9F08C370}tf10001061</Template>
  <TotalTime>40311</TotalTime>
  <Words>4348</Words>
  <Application>Microsoft Office PowerPoint</Application>
  <PresentationFormat>On-screen Show (4:3)</PresentationFormat>
  <Paragraphs>200</Paragraphs>
  <Slides>22</Slides>
  <Notes>21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-apple-system</vt:lpstr>
      <vt:lpstr>Arial</vt:lpstr>
      <vt:lpstr>Arial Rounded MT Bold</vt:lpstr>
      <vt:lpstr>Calibri</vt:lpstr>
      <vt:lpstr>Helvetica</vt:lpstr>
      <vt:lpstr>Hiragino Kaku Gothic StdN W8</vt:lpstr>
      <vt:lpstr>NexusSans</vt:lpstr>
      <vt:lpstr>Open Sans</vt:lpstr>
      <vt:lpstr>Rockwell</vt:lpstr>
      <vt:lpstr>Segoe UI</vt:lpstr>
      <vt:lpstr>Source Sans Pro</vt:lpstr>
      <vt:lpstr>Office Theme</vt:lpstr>
      <vt:lpstr>Socio-cultural and economic effects of climate change: how we can mitigate climate change </vt:lpstr>
      <vt:lpstr>PowerPoint Presentation</vt:lpstr>
      <vt:lpstr>PowerPoint Presentation</vt:lpstr>
      <vt:lpstr>PowerPoint Presentation</vt:lpstr>
      <vt:lpstr>PowerPoint Presentation</vt:lpstr>
      <vt:lpstr>PowerPoint Presentation</vt:lpstr>
      <vt:lpstr>Impacts on Food Production</vt:lpstr>
      <vt:lpstr>PowerPoint Presentation</vt:lpstr>
      <vt:lpstr>PowerPoint Presentation</vt:lpstr>
      <vt:lpstr>But what about the increase obesity?</vt:lpstr>
      <vt:lpstr>The great environmental impact of these activities is at the root of extreme weather events, droughts and changes in agriculture that result in:</vt:lpstr>
      <vt:lpstr>PowerPoint Presentation</vt:lpstr>
      <vt:lpstr>PowerPoint Presentation</vt:lpstr>
      <vt:lpstr>PowerPoint Presentation</vt:lpstr>
      <vt:lpstr>PowerPoint Presentation</vt:lpstr>
      <vt:lpstr>PowerPoint Presentation</vt:lpstr>
      <vt:lpstr>It takes about 10 kilos of milk to make 1 kilo of cheese </vt:lpstr>
      <vt:lpstr>PowerPoint Presentation</vt:lpstr>
      <vt:lpstr>PowerPoint Presentation</vt:lpstr>
      <vt:lpstr>PowerPoint Presentation</vt:lpstr>
      <vt:lpstr>PowerPoint Presentation</vt:lpstr>
      <vt:lpstr>PowerPoint Presentation</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Bamford</dc:creator>
  <cp:lastModifiedBy>Rachel.Rogers</cp:lastModifiedBy>
  <cp:revision>319</cp:revision>
  <cp:lastPrinted>2019-11-19T14:15:32Z</cp:lastPrinted>
  <dcterms:created xsi:type="dcterms:W3CDTF">2019-09-11T09:34:01Z</dcterms:created>
  <dcterms:modified xsi:type="dcterms:W3CDTF">2021-05-21T13:30:43Z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0x010100294FDE60FF607542A8938EF5BD5BE825</vt:lpwstr>
  </property>
</Properties>
</file>