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19" r:id="rId5"/>
    <p:sldId id="389" r:id="rId6"/>
    <p:sldId id="479" r:id="rId7"/>
    <p:sldId id="478" r:id="rId8"/>
    <p:sldId id="464" r:id="rId9"/>
    <p:sldId id="465" r:id="rId10"/>
    <p:sldId id="480" r:id="rId11"/>
    <p:sldId id="467" r:id="rId12"/>
    <p:sldId id="466" r:id="rId13"/>
    <p:sldId id="481" r:id="rId14"/>
    <p:sldId id="468" r:id="rId15"/>
    <p:sldId id="469" r:id="rId16"/>
    <p:sldId id="470" r:id="rId17"/>
    <p:sldId id="471" r:id="rId18"/>
    <p:sldId id="488" r:id="rId19"/>
    <p:sldId id="472" r:id="rId20"/>
    <p:sldId id="473" r:id="rId21"/>
    <p:sldId id="474" r:id="rId22"/>
    <p:sldId id="475" r:id="rId23"/>
    <p:sldId id="489" r:id="rId24"/>
    <p:sldId id="476" r:id="rId25"/>
    <p:sldId id="477" r:id="rId26"/>
    <p:sldId id="484" r:id="rId27"/>
    <p:sldId id="485" r:id="rId28"/>
    <p:sldId id="486" r:id="rId29"/>
    <p:sldId id="487" r:id="rId30"/>
    <p:sldId id="482" r:id="rId31"/>
    <p:sldId id="457" r:id="rId32"/>
    <p:sldId id="448" r:id="rId33"/>
    <p:sldId id="483" r:id="rId34"/>
    <p:sldId id="293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4799E-992E-9AAA-2C46-603DA2D29E19}" v="4" dt="2026-02-09T14:49:08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1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87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6214799E-992E-9AAA-2C46-603DA2D29E19}"/>
    <pc:docChg chg="modSld">
      <pc:chgData name="Alexander Deliukov" userId="S::alexander_think-e.be#ext#@flux50.onmicrosoft.com::bee075c1-faac-4166-8fcb-7b2057bad6f6" providerId="AD" clId="Web-{6214799E-992E-9AAA-2C46-603DA2D29E19}" dt="2026-02-09T14:49:08.431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6214799E-992E-9AAA-2C46-603DA2D29E19}" dt="2026-02-09T14:49:08.431" v="2" actId="14100"/>
        <pc:sldMkLst>
          <pc:docMk/>
          <pc:sldMk cId="2913447356" sldId="419"/>
        </pc:sldMkLst>
        <pc:picChg chg="add mod">
          <ac:chgData name="Alexander Deliukov" userId="S::alexander_think-e.be#ext#@flux50.onmicrosoft.com::bee075c1-faac-4166-8fcb-7b2057bad6f6" providerId="AD" clId="Web-{6214799E-992E-9AAA-2C46-603DA2D29E19}" dt="2026-02-09T14:49:08.431" v="2" actId="14100"/>
          <ac:picMkLst>
            <pc:docMk/>
            <pc:sldMk cId="2913447356" sldId="419"/>
            <ac:picMk id="4" creationId="{FDF0842E-A8CD-89C3-B72B-C70D7B712ABF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delSld modSld">
      <pc:chgData name="Alexander Deliukov" userId="d5fda0f2-1d08-4016-b7e9-bb882f168707" providerId="ADAL" clId="{FE9DFF45-01DC-45CC-A80A-B50597210401}" dt="2026-01-28T17:00:00.041" v="38" actId="404"/>
      <pc:docMkLst>
        <pc:docMk/>
      </pc:docMkLst>
      <pc:sldChg chg="modSp">
        <pc:chgData name="Alexander Deliukov" userId="d5fda0f2-1d08-4016-b7e9-bb882f168707" providerId="ADAL" clId="{FE9DFF45-01DC-45CC-A80A-B50597210401}" dt="2026-01-28T16:58:18.186" v="4" actId="404"/>
        <pc:sldMkLst>
          <pc:docMk/>
          <pc:sldMk cId="4249142551" sldId="389"/>
        </pc:sldMkLst>
        <pc:spChg chg="mod">
          <ac:chgData name="Alexander Deliukov" userId="d5fda0f2-1d08-4016-b7e9-bb882f168707" providerId="ADAL" clId="{FE9DFF45-01DC-45CC-A80A-B50597210401}" dt="2026-01-28T16:58:18.186" v="4" actId="404"/>
          <ac:spMkLst>
            <pc:docMk/>
            <pc:sldMk cId="4249142551" sldId="389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8T16:58:14.354" v="3" actId="14100"/>
        <pc:sldMkLst>
          <pc:docMk/>
          <pc:sldMk cId="2913447356" sldId="419"/>
        </pc:sldMkLst>
        <pc:spChg chg="mod">
          <ac:chgData name="Alexander Deliukov" userId="d5fda0f2-1d08-4016-b7e9-bb882f168707" providerId="ADAL" clId="{FE9DFF45-01DC-45CC-A80A-B50597210401}" dt="2026-01-28T16:58:11.858" v="2" actId="948"/>
          <ac:spMkLst>
            <pc:docMk/>
            <pc:sldMk cId="2913447356" sldId="419"/>
            <ac:spMk id="2" creationId="{0E75E0A9-143B-6D30-4111-A181D27A16B4}"/>
          </ac:spMkLst>
        </pc:spChg>
        <pc:spChg chg="mod">
          <ac:chgData name="Alexander Deliukov" userId="d5fda0f2-1d08-4016-b7e9-bb882f168707" providerId="ADAL" clId="{FE9DFF45-01DC-45CC-A80A-B50597210401}" dt="2026-01-28T16:58:14.354" v="3" actId="14100"/>
          <ac:spMkLst>
            <pc:docMk/>
            <pc:sldMk cId="2913447356" sldId="419"/>
            <ac:spMk id="22" creationId="{B48000D0-78FC-4E0F-A8E7-47504CE32604}"/>
          </ac:spMkLst>
        </pc:spChg>
      </pc:sldChg>
      <pc:sldChg chg="modSp mod">
        <pc:chgData name="Alexander Deliukov" userId="d5fda0f2-1d08-4016-b7e9-bb882f168707" providerId="ADAL" clId="{FE9DFF45-01DC-45CC-A80A-B50597210401}" dt="2026-01-28T17:00:00.041" v="38" actId="404"/>
        <pc:sldMkLst>
          <pc:docMk/>
          <pc:sldMk cId="2177672653" sldId="448"/>
        </pc:sldMkLst>
        <pc:spChg chg="mod">
          <ac:chgData name="Alexander Deliukov" userId="d5fda0f2-1d08-4016-b7e9-bb882f168707" providerId="ADAL" clId="{FE9DFF45-01DC-45CC-A80A-B50597210401}" dt="2026-01-28T17:00:00.041" v="38" actId="404"/>
          <ac:spMkLst>
            <pc:docMk/>
            <pc:sldMk cId="2177672653" sldId="448"/>
            <ac:spMk id="4" creationId="{B6E2F0C4-3708-062E-837B-49F21B8E51C4}"/>
          </ac:spMkLst>
        </pc:spChg>
      </pc:sldChg>
      <pc:sldChg chg="modSp mod">
        <pc:chgData name="Alexander Deliukov" userId="d5fda0f2-1d08-4016-b7e9-bb882f168707" providerId="ADAL" clId="{FE9DFF45-01DC-45CC-A80A-B50597210401}" dt="2026-01-28T16:59:56.621" v="37" actId="404"/>
        <pc:sldMkLst>
          <pc:docMk/>
          <pc:sldMk cId="418412142" sldId="457"/>
        </pc:sldMkLst>
        <pc:spChg chg="mod">
          <ac:chgData name="Alexander Deliukov" userId="d5fda0f2-1d08-4016-b7e9-bb882f168707" providerId="ADAL" clId="{FE9DFF45-01DC-45CC-A80A-B50597210401}" dt="2026-01-28T16:59:51.114" v="31" actId="404"/>
          <ac:spMkLst>
            <pc:docMk/>
            <pc:sldMk cId="418412142" sldId="457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8T16:59:52.926" v="33" actId="404"/>
          <ac:spMkLst>
            <pc:docMk/>
            <pc:sldMk cId="418412142" sldId="457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8T16:59:54.780" v="35" actId="404"/>
          <ac:spMkLst>
            <pc:docMk/>
            <pc:sldMk cId="418412142" sldId="457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8T16:59:56.621" v="37" actId="404"/>
          <ac:spMkLst>
            <pc:docMk/>
            <pc:sldMk cId="418412142" sldId="457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8T16:58:32.514" v="8" actId="1076"/>
        <pc:sldMkLst>
          <pc:docMk/>
          <pc:sldMk cId="3210229789" sldId="465"/>
        </pc:sldMkLst>
        <pc:spChg chg="mod">
          <ac:chgData name="Alexander Deliukov" userId="d5fda0f2-1d08-4016-b7e9-bb882f168707" providerId="ADAL" clId="{FE9DFF45-01DC-45CC-A80A-B50597210401}" dt="2026-01-28T16:58:32.514" v="8" actId="1076"/>
          <ac:spMkLst>
            <pc:docMk/>
            <pc:sldMk cId="3210229789" sldId="465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8T16:58:38.996" v="10" actId="1076"/>
        <pc:sldMkLst>
          <pc:docMk/>
          <pc:sldMk cId="1332863458" sldId="467"/>
        </pc:sldMkLst>
        <pc:spChg chg="mod">
          <ac:chgData name="Alexander Deliukov" userId="d5fda0f2-1d08-4016-b7e9-bb882f168707" providerId="ADAL" clId="{FE9DFF45-01DC-45CC-A80A-B50597210401}" dt="2026-01-28T16:58:38.996" v="10" actId="1076"/>
          <ac:spMkLst>
            <pc:docMk/>
            <pc:sldMk cId="1332863458" sldId="467"/>
            <ac:spMk id="4" creationId="{12E9D6D4-ADBC-D7EB-E231-9A2E3FFD7EF4}"/>
          </ac:spMkLst>
        </pc:spChg>
      </pc:sldChg>
      <pc:sldChg chg="modSp mod">
        <pc:chgData name="Alexander Deliukov" userId="d5fda0f2-1d08-4016-b7e9-bb882f168707" providerId="ADAL" clId="{FE9DFF45-01DC-45CC-A80A-B50597210401}" dt="2026-01-28T16:58:54.311" v="13" actId="1076"/>
        <pc:sldMkLst>
          <pc:docMk/>
          <pc:sldMk cId="328948774" sldId="469"/>
        </pc:sldMkLst>
        <pc:spChg chg="mod">
          <ac:chgData name="Alexander Deliukov" userId="d5fda0f2-1d08-4016-b7e9-bb882f168707" providerId="ADAL" clId="{FE9DFF45-01DC-45CC-A80A-B50597210401}" dt="2026-01-28T16:58:54.311" v="13" actId="1076"/>
          <ac:spMkLst>
            <pc:docMk/>
            <pc:sldMk cId="328948774" sldId="469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8T16:58:57.153" v="14" actId="1076"/>
        <pc:sldMkLst>
          <pc:docMk/>
          <pc:sldMk cId="339545118" sldId="471"/>
        </pc:sldMkLst>
        <pc:spChg chg="mod">
          <ac:chgData name="Alexander Deliukov" userId="d5fda0f2-1d08-4016-b7e9-bb882f168707" providerId="ADAL" clId="{FE9DFF45-01DC-45CC-A80A-B50597210401}" dt="2026-01-28T16:58:57.153" v="14" actId="1076"/>
          <ac:spMkLst>
            <pc:docMk/>
            <pc:sldMk cId="339545118" sldId="471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8T16:59:17.205" v="20" actId="1076"/>
        <pc:sldMkLst>
          <pc:docMk/>
          <pc:sldMk cId="2914804442" sldId="473"/>
        </pc:sldMkLst>
        <pc:spChg chg="mod">
          <ac:chgData name="Alexander Deliukov" userId="d5fda0f2-1d08-4016-b7e9-bb882f168707" providerId="ADAL" clId="{FE9DFF45-01DC-45CC-A80A-B50597210401}" dt="2026-01-28T16:59:15.048" v="19" actId="20577"/>
          <ac:spMkLst>
            <pc:docMk/>
            <pc:sldMk cId="2914804442" sldId="473"/>
            <ac:spMk id="2" creationId="{9893BE7B-D6F0-A70E-6B80-4287767EBF81}"/>
          </ac:spMkLst>
        </pc:spChg>
        <pc:spChg chg="mod">
          <ac:chgData name="Alexander Deliukov" userId="d5fda0f2-1d08-4016-b7e9-bb882f168707" providerId="ADAL" clId="{FE9DFF45-01DC-45CC-A80A-B50597210401}" dt="2026-01-28T16:59:17.205" v="20" actId="1076"/>
          <ac:spMkLst>
            <pc:docMk/>
            <pc:sldMk cId="2914804442" sldId="473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8T16:59:22.645" v="22" actId="1076"/>
        <pc:sldMkLst>
          <pc:docMk/>
          <pc:sldMk cId="2210367727" sldId="475"/>
        </pc:sldMkLst>
        <pc:spChg chg="mod">
          <ac:chgData name="Alexander Deliukov" userId="d5fda0f2-1d08-4016-b7e9-bb882f168707" providerId="ADAL" clId="{FE9DFF45-01DC-45CC-A80A-B50597210401}" dt="2026-01-28T16:59:22.645" v="22" actId="1076"/>
          <ac:spMkLst>
            <pc:docMk/>
            <pc:sldMk cId="2210367727" sldId="475"/>
            <ac:spMk id="4" creationId="{B8F24D65-3C3C-DDDB-79E7-E2DA63900FA9}"/>
          </ac:spMkLst>
        </pc:spChg>
      </pc:sldChg>
      <pc:sldChg chg="modSp mod">
        <pc:chgData name="Alexander Deliukov" userId="d5fda0f2-1d08-4016-b7e9-bb882f168707" providerId="ADAL" clId="{FE9DFF45-01DC-45CC-A80A-B50597210401}" dt="2026-01-28T16:59:32.829" v="24" actId="404"/>
        <pc:sldMkLst>
          <pc:docMk/>
          <pc:sldMk cId="1289165916" sldId="477"/>
        </pc:sldMkLst>
        <pc:spChg chg="mod">
          <ac:chgData name="Alexander Deliukov" userId="d5fda0f2-1d08-4016-b7e9-bb882f168707" providerId="ADAL" clId="{FE9DFF45-01DC-45CC-A80A-B50597210401}" dt="2026-01-28T16:59:32.829" v="24" actId="404"/>
          <ac:spMkLst>
            <pc:docMk/>
            <pc:sldMk cId="1289165916" sldId="477"/>
            <ac:spMk id="4" creationId="{5B37293F-24F8-0380-1F80-AE575BD0E6B4}"/>
          </ac:spMkLst>
        </pc:spChg>
      </pc:sldChg>
      <pc:sldChg chg="modSp mod">
        <pc:chgData name="Alexander Deliukov" userId="d5fda0f2-1d08-4016-b7e9-bb882f168707" providerId="ADAL" clId="{FE9DFF45-01DC-45CC-A80A-B50597210401}" dt="2026-01-28T16:58:27.163" v="6" actId="948"/>
        <pc:sldMkLst>
          <pc:docMk/>
          <pc:sldMk cId="1398487772" sldId="478"/>
        </pc:sldMkLst>
        <pc:spChg chg="mod">
          <ac:chgData name="Alexander Deliukov" userId="d5fda0f2-1d08-4016-b7e9-bb882f168707" providerId="ADAL" clId="{FE9DFF45-01DC-45CC-A80A-B50597210401}" dt="2026-01-28T16:58:23.494" v="5" actId="404"/>
          <ac:spMkLst>
            <pc:docMk/>
            <pc:sldMk cId="1398487772" sldId="478"/>
            <ac:spMk id="2" creationId="{1013318B-F51A-DE9B-4143-B6140E6B757E}"/>
          </ac:spMkLst>
        </pc:spChg>
        <pc:spChg chg="mod">
          <ac:chgData name="Alexander Deliukov" userId="d5fda0f2-1d08-4016-b7e9-bb882f168707" providerId="ADAL" clId="{FE9DFF45-01DC-45CC-A80A-B50597210401}" dt="2026-01-28T16:58:27.163" v="6" actId="948"/>
          <ac:spMkLst>
            <pc:docMk/>
            <pc:sldMk cId="1398487772" sldId="478"/>
            <ac:spMk id="5" creationId="{1E8AB00E-E665-351C-C31F-B49E67DDC928}"/>
          </ac:spMkLst>
        </pc:spChg>
      </pc:sldChg>
      <pc:sldChg chg="modSp mod">
        <pc:chgData name="Alexander Deliukov" userId="d5fda0f2-1d08-4016-b7e9-bb882f168707" providerId="ADAL" clId="{FE9DFF45-01DC-45CC-A80A-B50597210401}" dt="2026-01-28T16:58:49.650" v="11" actId="1076"/>
        <pc:sldMkLst>
          <pc:docMk/>
          <pc:sldMk cId="2058215367" sldId="481"/>
        </pc:sldMkLst>
        <pc:spChg chg="mod">
          <ac:chgData name="Alexander Deliukov" userId="d5fda0f2-1d08-4016-b7e9-bb882f168707" providerId="ADAL" clId="{FE9DFF45-01DC-45CC-A80A-B50597210401}" dt="2026-01-28T16:58:49.650" v="11" actId="1076"/>
          <ac:spMkLst>
            <pc:docMk/>
            <pc:sldMk cId="2058215367" sldId="481"/>
            <ac:spMk id="4" creationId="{207D8844-2B4C-B11F-71C8-B3C2B0231C0C}"/>
          </ac:spMkLst>
        </pc:spChg>
      </pc:sldChg>
      <pc:sldChg chg="modSp mod">
        <pc:chgData name="Alexander Deliukov" userId="d5fda0f2-1d08-4016-b7e9-bb882f168707" providerId="ADAL" clId="{FE9DFF45-01DC-45CC-A80A-B50597210401}" dt="2026-01-28T16:59:41.906" v="27" actId="1076"/>
        <pc:sldMkLst>
          <pc:docMk/>
          <pc:sldMk cId="1890186953" sldId="485"/>
        </pc:sldMkLst>
        <pc:spChg chg="mod">
          <ac:chgData name="Alexander Deliukov" userId="d5fda0f2-1d08-4016-b7e9-bb882f168707" providerId="ADAL" clId="{FE9DFF45-01DC-45CC-A80A-B50597210401}" dt="2026-01-28T16:59:41.906" v="27" actId="1076"/>
          <ac:spMkLst>
            <pc:docMk/>
            <pc:sldMk cId="1890186953" sldId="485"/>
            <ac:spMk id="4" creationId="{E53D2B15-797D-A347-3C71-3D31DAA7DB47}"/>
          </ac:spMkLst>
        </pc:spChg>
      </pc:sldChg>
      <pc:sldChg chg="modSp mod">
        <pc:chgData name="Alexander Deliukov" userId="d5fda0f2-1d08-4016-b7e9-bb882f168707" providerId="ADAL" clId="{FE9DFF45-01DC-45CC-A80A-B50597210401}" dt="2026-01-28T16:59:47.405" v="29" actId="1076"/>
        <pc:sldMkLst>
          <pc:docMk/>
          <pc:sldMk cId="3024823946" sldId="487"/>
        </pc:sldMkLst>
        <pc:spChg chg="mod">
          <ac:chgData name="Alexander Deliukov" userId="d5fda0f2-1d08-4016-b7e9-bb882f168707" providerId="ADAL" clId="{FE9DFF45-01DC-45CC-A80A-B50597210401}" dt="2026-01-28T16:59:47.405" v="29" actId="1076"/>
          <ac:spMkLst>
            <pc:docMk/>
            <pc:sldMk cId="3024823946" sldId="487"/>
            <ac:spMk id="4" creationId="{52829A5D-33BC-7C03-2E43-2ED9295807C9}"/>
          </ac:spMkLst>
        </pc:spChg>
      </pc:sldChg>
      <pc:sldChg chg="modSp mod">
        <pc:chgData name="Alexander Deliukov" userId="d5fda0f2-1d08-4016-b7e9-bb882f168707" providerId="ADAL" clId="{FE9DFF45-01DC-45CC-A80A-B50597210401}" dt="2026-01-28T16:59:03.067" v="15" actId="1076"/>
        <pc:sldMkLst>
          <pc:docMk/>
          <pc:sldMk cId="3760197567" sldId="488"/>
        </pc:sldMkLst>
        <pc:spChg chg="mod">
          <ac:chgData name="Alexander Deliukov" userId="d5fda0f2-1d08-4016-b7e9-bb882f168707" providerId="ADAL" clId="{FE9DFF45-01DC-45CC-A80A-B50597210401}" dt="2026-01-28T16:59:03.067" v="15" actId="1076"/>
          <ac:spMkLst>
            <pc:docMk/>
            <pc:sldMk cId="3760197567" sldId="488"/>
            <ac:spMk id="4" creationId="{96760903-6258-7299-0868-9637F35395F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Edição do estilo do texto mestre</a:t>
            </a:r>
          </a:p>
          <a:p>
            <a:pPr lvl="1"/>
            <a:r>
              <a:rPr lang="ko-KR" altLang="en-US"/>
              <a:t>Segundo nível</a:t>
            </a:r>
          </a:p>
          <a:p>
            <a:pPr lvl="2"/>
            <a:r>
              <a:rPr lang="ko-KR" altLang="en-US"/>
              <a:t>Terceiro nível</a:t>
            </a:r>
          </a:p>
          <a:p>
            <a:pPr lvl="3"/>
            <a:r>
              <a:rPr lang="ko-KR" altLang="en-US"/>
              <a:t>Quarto nível</a:t>
            </a:r>
          </a:p>
          <a:p>
            <a:pPr lvl="4"/>
            <a:r>
              <a:rPr lang="ko-KR" altLang="en-US"/>
              <a:t>Quinto nível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lustercollaboration.eu/content/conducting-energy-audit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ergysavingtrust.org.uk/advice/lighting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.eu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energy-system/energy-efficiency-and-demand/behavioural-change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pen.edu/openlearncreate/course/view.php?id=12165" TargetMode="External"/><Relationship Id="rId5" Type="http://schemas.openxmlformats.org/officeDocument/2006/relationships/hyperlink" Target="https://www.energysolutionsoxfordshire.org/the-benefits-of-energy-efficiency-improvements-for-smes/" TargetMode="External"/><Relationship Id="rId4" Type="http://schemas.openxmlformats.org/officeDocument/2006/relationships/hyperlink" Target="https://www.open.edu/openlearncreate/course/view.php?id=11914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aper-beside-macbook-669623/" TargetMode="External"/><Relationship Id="rId13" Type="http://schemas.openxmlformats.org/officeDocument/2006/relationships/hyperlink" Target="https://creativecommons.org/licenses/by-nc/2.0/" TargetMode="External"/><Relationship Id="rId3" Type="http://schemas.openxmlformats.org/officeDocument/2006/relationships/hyperlink" Target="https://energy.ec.europa.eu/topics/markets-and-consumers/actions-and-measures-energy-prices/coping-crisis_en" TargetMode="External"/><Relationship Id="rId7" Type="http://schemas.openxmlformats.org/officeDocument/2006/relationships/hyperlink" Target="https://creativecommons.org/licenses/by/2.0/" TargetMode="External"/><Relationship Id="rId12" Type="http://schemas.openxmlformats.org/officeDocument/2006/relationships/hyperlink" Target="https://www.flickr.com/photos/eeimagedatabase/29074367302/in/photolist-LicJsS-8UiEXj-91Jptx-5JXmW7-2jr5fFU-2gMdA6V-8UfzYF-2qR5sGT-eRkghU-eR8RHM-eR8T22-eRkfNf-bjCVWf-LsB7T6-2pCMkDr-boA4g9-JE4TEs-cVwy21-KCby9V-Sxkaaq-77Tjzg-2gVqUGe-SAZuR4-rRWxXm-pTEJYp-eRkhaY-eR8Qm8-aUPkhF-eR8MEg-eR8U7n-eR8Mgc-eR8UgD-eR8TNX-eRkit7-eR8UM2-eRkdhW-eR8UxV-eR8MVi-eRkbkW-eR8Rhi-eR8NyH-eR8Ua6-eRkeKQ-eRkcsN-eRkbHC-eR8Snr-eRkc8Y-eR8RG8-eR8R9H-eR8MmK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s://creativecommons.org/licenses/by-sa/2.0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-sa/4.0/deed.en" TargetMode="External"/><Relationship Id="rId15" Type="http://schemas.openxmlformats.org/officeDocument/2006/relationships/hyperlink" Target="https://www.flickr.com/photos/mariaeklind/32472064427/in/photolist-7yo95R-6zJfXC-H84vh-2n69ti7-d6Yz9Q-RtrPrM-2jqL3GS-7xWaQa-kXBmWn-kXBXhz-58NZuY-pnfVzt-nRtG89-oiuvga-oxXdC9-o8T6iY-oiusQi-ozHjB4-oxXfyd-5j7bri-8kwm1-6qZEUX-pBcHqh-6VvJKf-f72Po1-nRtGqU-ozZ9zc-7S5Jde-7S93Lu-nRtGCN-7S5Dzv-iT5Zke-7S5A3D-yobneo-p6RXLB-nEWHAt-3aBQVZ-2gbrw8J-4GTzLZ-2e5yV9a-extpL4-iT5HUM-NmSa1R-rfvaQk-nRtSbV-BEhPJ-mwbue-iT9BGE-iT9BG9-iT9C2h" TargetMode="External"/><Relationship Id="rId10" Type="http://schemas.openxmlformats.org/officeDocument/2006/relationships/hyperlink" Target="https://www.flickr.com/photos/scousesmurf/48866779103/in/photolist-2hsc1Wc-2mh5Gzq-9LdVCR-XiqhWD-iQhzgD-R5ZroX-dMxaei-dMCHMQ-dMCHQY-dMCHVE-2odNQXs-2iNZNpe-qBnWDs-bVgkkg-ccCSfG-ccCRTA-qFYRWS-ccCznb-bVgBKX-bVgBYR-ccCS2S-c93AeJ-ccCzAu-bVgJBF-2noNRuy-2qvoeVy-CSqrPf-GBPCq5-2kwMd5N-5tWKPt-5xktSz-UQV3vH-2o83Qd1-8cZ7Kd-bBLxQW-6g8S7U-2n4a4yx-eXKi6t-Rcb4Kz-22wQi2Q-bQFeHa-tZBtK4-esPM9-Cf9DP3-ufqQo2-9mEpz9-fDmkQA-2oqkmmw-PUHhBy-2gxHPpD" TargetMode="External"/><Relationship Id="rId4" Type="http://schemas.openxmlformats.org/officeDocument/2006/relationships/hyperlink" Target="https://commission.europa.eu/legal-notice_en#copyright-notice" TargetMode="External"/><Relationship Id="rId9" Type="http://schemas.openxmlformats.org/officeDocument/2006/relationships/hyperlink" Target="https://www.pexels.com/photo/black-plugs-3639030/" TargetMode="External"/><Relationship Id="rId14" Type="http://schemas.openxmlformats.org/officeDocument/2006/relationships/hyperlink" Target="https://www.flickr.com/photos/slipstreamjc/22794277551/in/photolist-AJfCzn-7mT4DT-R7wKqu-cC6oiy-7W4gow-gmYJwM-6w7g3F-qAjXWj-2pfYF4k-2oNHiCR-bTBbce-a6jPMv-aqkJVj-xaL5dn-a1TLHC-a1U7xS-xaC5ew-hyF5tg-8ie6B4-2o9NixH-xQ3afm-y8jusi-y8jucZ-a6dYsf-8fMgip-2njukF1-xQ8Mma-2jkQ6kj-dvKmUs-97Qgvy-rbxQsk-2ipPQ9V-udG1Ge-Hyuxgs-2qKquHU-ypJpaN-9gXp7o-6CD6VX-udG1GK-ypJcE3-ypH9ZN-xKrXu4-8eCZsP-Heohc7-8eGhdd-5h8EZZ-ec11jL-ypHr6f-ypHpXo-ypHes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daphnedepasse/7709681882/in/photolist-cKh8PG-78Qdn4-gnrrg9-rjWPCL-99sMQ3-xAmFK-g21cY-8XT5Pn-cE5nzG-fMX7Cx-uQLYEy-7eLP72-G253-gPN9Ze-gTvtz8-F8qLuF-211zofh-HKM1WN-29vT4T2-fNCE7w-8XaLiK-fYo85q-5TXCDk-Lh58MG-6qCxTy-5TXCsp-2acaSSH-72ABpK-uoQwN9-8DX19A-2SfqyR-9dvUnR-28xgvCb-3RFkS-26MiHqs-5p6Eb5-9m4cYA-6rVDvS-6FNE9J-6fHuN7-2XZUvt-CcHuzc-26MiETd-aRw1V8-4D9c4d-rQjess-2gHQ8q2-2m7s8UJ-2qAt3jS-pRrz1M" TargetMode="External"/><Relationship Id="rId3" Type="http://schemas.openxmlformats.org/officeDocument/2006/relationships/hyperlink" Target="https://www.flickr.com/photos/kaibara/42329714010/" TargetMode="External"/><Relationship Id="rId7" Type="http://schemas.openxmlformats.org/officeDocument/2006/relationships/hyperlink" Target="https://www.flickr.com/photos/morberg/3450849164/in/photolist-6fWveo-Z851TQ-qfqJDQ-e727RZ-bk8Ybx-dRe6ky-Ah7pA-oLGPMv-2ewoEna-Foevuj-jRjvTC-a4vVqZ-2e66LA-3vmk8Q-TrqQ6-akJjKs-brRE9m-5PTnCf-6jcGT-29Aq7Tu-KkKY1x-mEUjy-7Ry9HZ-yLx3F-21Sk2Q2-8mDE1-4tYs16-v1ZWz-mRgGyp-5Bpxi5-Trr6F-ZitVjd-9Sbt57-RzSgQW-eA3T3B-5mWAzv-4tnsPt-5BkkoD-rMbFA-6bagS-i1dfkX-68ZsmT-5nTtxt-2eaeXk2-5BkiSg-5VChde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eltpics/15181625162/in/photolist-59wVeJ-p8xNeY-pPMX-Lrcg5R-7bwTK-bNZWwx-7MKELK-gsxYB-dofFAu-ce6EGQ-9A8uFb-a7gJ5B-ScPHYn-a6GPmL-7Kg9Gi-b4h6uT-5pJL16-4k9oQo-37iJVd-5Wtibx-662Gp4-5Sp1bk-3BnzX-iyQwg-8bQ6sB-5AZeky-4vS4zf-62tZmu-8kYzNr-adiCH-37ZYg-6Dbfwp-dT1Mi-d8auf9-NUYaC-fAnwmJ-dho5p-tMaNet-ivLpcC-8Qnk8q-33kVn-4k5gTu-52f9n1-dvQ3LN-4dcQx8-XjgC-eYgdRR-AdNAF-53ZdGY-8bTkpU" TargetMode="External"/><Relationship Id="rId10" Type="http://schemas.openxmlformats.org/officeDocument/2006/relationships/hyperlink" Target="https://www.torus.co/learn/what-are-the-cost-benefits-of-energy-efficiency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energysolutionsoxfordshire.org/the-benefits-of-energy-efficiency-improvements-for-smes/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-guide-energy-efficiency-in-the-workplac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Poupar energia e tornar a sua empresa mais eficiente em termos energéticos:</a:t>
            </a:r>
            <a:r>
              <a:rPr lang="en-GB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 10 passos fáceis para as PME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ko-KR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apresentação está licenciada </a:t>
            </a:r>
            <a:r>
              <a:rPr lang="en-GB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sob CC BY-SA 4.0,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342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2: Introdução: Quais são os benefícios de ser mais eficiente em termos energéticos?</a:t>
            </a:r>
          </a:p>
          <a:p>
            <a:pPr marL="0" marR="0" lvl="0" indent="0" algn="l" rtl="0" latinLnBrk="0">
              <a:buNone/>
            </a:pPr>
            <a:r>
              <a:rPr lang="en-US" sz="1200" b="1" dirty="0">
                <a:ea typeface="Public Sans"/>
                <a:cs typeface="Public Sans"/>
                <a:sym typeface="Public Sans"/>
              </a:rPr>
              <a:t>Ao utilizar abordagens e tecnologias de poupança de energia, pode:</a:t>
            </a:r>
          </a:p>
          <a:p>
            <a:pPr marL="0" marR="0" lvl="0" indent="0" algn="l" rtl="0" latinLnBrk="0">
              <a:buNone/>
            </a:pPr>
            <a:endParaRPr lang="en-GB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Calibri"/>
                <a:cs typeface="Calibri"/>
              </a:rPr>
              <a:t>Poupar dinheiro utilizando menos energia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Reduzir o desperdício de energia e diminuir as contas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Calibri"/>
                <a:cs typeface="Calibri"/>
              </a:rPr>
              <a:t>Contribuir para uma sociedade e um futuro mais sustentáveis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44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3: Realizar uma auditoria energética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Como realizar uma auditoria energética?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97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3: Realizar uma auditoria energética</a:t>
            </a:r>
          </a:p>
          <a:p>
            <a:endParaRPr lang="en-GB" dirty="0"/>
          </a:p>
          <a:p>
            <a:pPr latinLnBrk="0"/>
            <a:r>
              <a:rPr lang="en-US" sz="1200" b="1" dirty="0">
                <a:ea typeface="Public Sans"/>
                <a:sym typeface="Public Sans"/>
              </a:rPr>
              <a:t>«As auditorias energéticas comprovadamente proporcionam uma economia média potencial de 18% do consumo total de energia.» </a:t>
            </a:r>
            <a:r>
              <a:rPr lang="en-US" sz="1200" dirty="0">
                <a:ea typeface="Public Sans"/>
                <a:sym typeface="Public Sans"/>
              </a:rPr>
              <a:t>(</a:t>
            </a:r>
            <a:r>
              <a:rPr lang="en-US" sz="1200" dirty="0">
                <a:ea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Comissão Europeia</a:t>
            </a:r>
            <a:r>
              <a:rPr lang="en-US" sz="1200" dirty="0">
                <a:ea typeface="Public Sans"/>
                <a:sym typeface="Public Sans"/>
              </a:rPr>
              <a:t>) </a:t>
            </a:r>
          </a:p>
          <a:p>
            <a:pPr latinLnBrk="0"/>
            <a:endParaRPr lang="en-US" sz="1200" b="1" dirty="0">
              <a:solidFill>
                <a:srgbClr val="000066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Uma auditoria energética é uma avaliação abrangente do consumo de energia da sua PME</a:t>
            </a: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As auditorias energéticas podem ser realizadas internamente ou através de um serviço externo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Uma auditoria energética identifica práticas ineficientes, equipamentos que consomem muita energia e áreas que podem ser melhoradas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Os auditores também podem identificar equipamentos que necessitam de atualização, práticas operacionais ineficientes ou sugerir tecnologias de poupança de energia</a:t>
            </a:r>
          </a:p>
          <a:p>
            <a:pPr latinLnBrk="0"/>
            <a:endParaRPr lang="en-US" sz="1200" dirty="0">
              <a:ea typeface="Public Sans"/>
              <a:sym typeface="Public Sans"/>
            </a:endParaRPr>
          </a:p>
          <a:p>
            <a:pPr latinLnBrk="0"/>
            <a:r>
              <a:rPr lang="en-US" sz="1200" dirty="0">
                <a:sym typeface="Public Sans"/>
              </a:rPr>
              <a:t>Leia mais sobre </a:t>
            </a:r>
            <a:r>
              <a:rPr lang="en-US" sz="1200" dirty="0">
                <a:sym typeface="Public Sans"/>
                <a:hlinkClick r:id="rId4"/>
              </a:rPr>
              <a:t>como realizar uma auditoria energética</a:t>
            </a:r>
            <a:r>
              <a:rPr lang="en-US" sz="1200" dirty="0">
                <a:sym typeface="Public Sans"/>
              </a:rPr>
              <a:t>.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r>
              <a:rPr lang="en-GB" dirty="0"/>
              <a:t>https://www.clustercollaboration.eu/content/conducting-energy-audit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86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Passo 4: Instalar um contador inteligente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Quais são as vantagens de um medidor inteligente?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846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Passo 4: Instalar um medidor inteligente </a:t>
            </a:r>
          </a:p>
          <a:p>
            <a:pPr latinLnBrk="0"/>
            <a:r>
              <a:rPr lang="en-US" sz="1200" b="1" dirty="0"/>
              <a:t>«Os contadores e controlos inteligentes, quando utilizados para identificar e gerir o consumo de energia, podem levar a uma redução no consumo de energia de até 40%».</a:t>
            </a:r>
          </a:p>
          <a:p>
            <a:pPr latinLnBrk="0"/>
            <a:r>
              <a:rPr lang="en-US" sz="1200" dirty="0"/>
              <a:t>(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Comissão Europeia</a:t>
            </a:r>
            <a:r>
              <a:rPr lang="en-US" sz="1200" dirty="0"/>
              <a:t>)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Os medidores inteligentes fornecem dados em tempo real sobre o seu consumo de eletricidade, ajudando a identificar tendências e padrões sobre como e quando utiliza a eletricidade. Esses dados ajudam a identificar áreas onde o consumo aumenta inesperadamente ou onde pode utilizar aparelhos fora dos horários de pico para reduzir custos.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232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B71A7-B608-A0AD-9004-96187D7D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6B347-8BCF-3855-D31B-6C4AE4919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0CF72-BA8F-6B94-82CF-519780652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Passo 4: Instale um medidor inteligente </a:t>
            </a:r>
          </a:p>
          <a:p>
            <a:pPr latinLnBrk="0" hangingPunct="0"/>
            <a:r>
              <a:rPr lang="en-US" sz="1200" dirty="0"/>
              <a:t>Muitas empresas de serviços públicos oferecem </a:t>
            </a:r>
            <a:r>
              <a:rPr lang="en-US" sz="1200" b="1" dirty="0"/>
              <a:t>preços baseados no tempo de uso</a:t>
            </a:r>
            <a:r>
              <a:rPr lang="en-US" sz="1200" dirty="0"/>
              <a:t>, em que o custo da eletricidade varia de acordo com a hora do dia. </a:t>
            </a:r>
          </a:p>
          <a:p>
            <a:pPr latinLnBrk="0" hangingPunct="0"/>
            <a:endParaRPr lang="en-GB" sz="1200" dirty="0"/>
          </a:p>
          <a:p>
            <a:pPr latinLnBrk="0" hangingPunct="0"/>
            <a:r>
              <a:rPr lang="en-US" sz="1200" dirty="0"/>
              <a:t>As horas de pico têm tarifas mais altas devido ao aumento da procura, enquanto as horas fora do pico têm tarifas mais baixas. </a:t>
            </a:r>
          </a:p>
          <a:p>
            <a:pPr latinLnBrk="0" hangingPunct="0"/>
            <a:endParaRPr lang="en-US" sz="1200" dirty="0"/>
          </a:p>
          <a:p>
            <a:pPr latinLnBrk="0" hangingPunct="0"/>
            <a:r>
              <a:rPr lang="en-US" sz="1200" dirty="0"/>
              <a:t>Compreender os padrões de consumo de energia da sua PME durante essas horas pode permitir-lhe transferir tarefas que consomem muita energia (por exemplo, carregamento de veículos elétricos (EV)) para horários em que os custos são mais baixos.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FC381-2DAA-376F-C40E-9B8D6AF09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47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Passo 5: Calcule o consumo de energia dos aparelhos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Como posso calcular a quantidade de energia que cada aparelho consome?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98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Passo 5: Calcule o consumo energético dos aparelhos </a:t>
            </a: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Se a sua PME estiver envolvida na produção ou fabricação, o consumo de energia estará mais concentrado em máquinas e ferramentas. 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Uma PME com escritório poderá ter um consumo de energia mais elevado devido à iluminação, aquecimento/arrefecimento e dispositivos eletrónicos.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Diferenciar os aparelhos pode ajudar a concentrar os esforços nas áreas com maior potencial de otimização energética.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Pode utilizar medidores de consumo de energia (portáteis) para monitorizar o consumo de eletricidade de cada categoria de dispositivo.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229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Passo 6: Explore formas mais eficientes de usar energia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Que medidas práticas posso tomar para utilizar a energia de forma mais eficiente?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989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Passo 6: Explore uma utilização mais eficiente da energia</a:t>
            </a:r>
          </a:p>
          <a:p>
            <a:pPr latinLnBrk="0"/>
            <a:r>
              <a:rPr lang="en-US" sz="1200" b="1" dirty="0"/>
              <a:t>«Uma pequena empresa média poderia reduzir a sua conta de energia em até 30% implementando boas medidas de gestão e manutenção...» </a:t>
            </a:r>
            <a:r>
              <a:rPr lang="en-US" sz="1200" dirty="0"/>
              <a:t>(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Comissão Europeia</a:t>
            </a:r>
            <a:r>
              <a:rPr lang="en-US" sz="1200" dirty="0"/>
              <a:t>)</a:t>
            </a:r>
          </a:p>
          <a:p>
            <a:pPr latinLnBrk="0"/>
            <a:endParaRPr lang="en-US" sz="1200" dirty="0"/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As luzes LED </a:t>
            </a:r>
            <a:r>
              <a:rPr lang="en-US" sz="1200" dirty="0">
                <a:solidFill>
                  <a:srgbClr val="2B2C30"/>
                </a:solidFill>
              </a:rPr>
              <a:t>consomem 80% menos energia em comparação com as lâmpadas halógenas e duram 20 vezes mais (Fonte: </a:t>
            </a:r>
            <a:r>
              <a:rPr lang="en-US" sz="1200" dirty="0">
                <a:solidFill>
                  <a:srgbClr val="2B2C30"/>
                </a:solidFill>
                <a:hlinkClick r:id="rId4"/>
              </a:rPr>
              <a:t>Energy Saving Trust</a:t>
            </a:r>
            <a:r>
              <a:rPr lang="en-US" sz="1200" dirty="0">
                <a:solidFill>
                  <a:srgbClr val="2B2C30"/>
                </a:solidFill>
              </a:rPr>
              <a:t>)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Melhorar a eficiência energética</a:t>
            </a:r>
            <a:r>
              <a:rPr lang="en-US" sz="1200" b="1" dirty="0">
                <a:solidFill>
                  <a:srgbClr val="2B2C30"/>
                </a:solidFill>
              </a:rPr>
              <a:t> dos sistemas acionados por motor </a:t>
            </a:r>
            <a:r>
              <a:rPr lang="en-US" sz="1200" dirty="0">
                <a:solidFill>
                  <a:srgbClr val="2B2C30"/>
                </a:solidFill>
              </a:rPr>
              <a:t>significa que, por cada euro investido, serão poupados pelo menos 7 euros ao longo da vida útil do equipamento.</a:t>
            </a:r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As bombas de calor</a:t>
            </a:r>
            <a:r>
              <a:rPr lang="en-US" sz="1200" dirty="0">
                <a:solidFill>
                  <a:srgbClr val="2B2C30"/>
                </a:solidFill>
              </a:rPr>
              <a:t> energeticamente eficientes podem muitas vezes substituir as caldeiras tradicionais a combustíveis fósseis, o que pode aumentar a eficiência energética em mais de 4 vezes.</a:t>
            </a:r>
            <a:r>
              <a:rPr lang="en-US" sz="1200" dirty="0"/>
              <a:t> </a:t>
            </a:r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					Fontes: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Comissão Europeia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r>
              <a:rPr lang="en-GB" dirty="0"/>
              <a:t>https://energysavingtrust.org.uk/advice/lighting/</a:t>
            </a:r>
          </a:p>
          <a:p>
            <a:r>
              <a:rPr lang="en-GB" dirty="0" err="1"/>
              <a:t>https://energy.ec.europa.eu/topics/markets-and-consumers/actions-and-measures-energy-prices/coping-crisis_en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84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US" sz="1200" dirty="0">
                <a:solidFill>
                  <a:srgbClr val="2B2C30"/>
                </a:solidFill>
              </a:rPr>
              <a:t>Todas as empresas utilizam uma variedade de equipamentos que necessitam de eletricidade, seja iluminação, computadores, máquinas ou sistemas de ar condicionado. Para </a:t>
            </a:r>
            <a:r>
              <a:rPr lang="en-GB" sz="1200" dirty="0">
                <a:solidFill>
                  <a:srgbClr val="2B2C30"/>
                </a:solidFill>
              </a:rPr>
              <a:t>as pequenas e médias empresas (</a:t>
            </a:r>
            <a:r>
              <a:rPr lang="en-US" sz="1200" dirty="0">
                <a:solidFill>
                  <a:srgbClr val="2B2C30"/>
                </a:solidFill>
              </a:rPr>
              <a:t>PMEs), os custos com eletricidade podem representar uma parte significativa do orçamento operacional, e o consumo ineficiente pode afetar negativamente tanto a rentabilidade quanto a gestão de recursos.</a:t>
            </a:r>
            <a:endParaRPr lang="en-GB" sz="1200" dirty="0">
              <a:solidFill>
                <a:srgbClr val="2B2C30"/>
              </a:solidFill>
            </a:endParaRP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Ao gerir uma PME, poderá questionar-se sobre que tipos de tecnologias ou atividades podem ajudá-lo a poupar energia. Uma consideração fundamental será o custo e onde concentrar o investimento para tornar a sua empresa mais eficiente.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93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B634-3C2F-E17B-34D2-E3800FD7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995E1-7799-62DB-9319-7E1D2001F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1D053-4190-3163-D73A-EA60D0709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Passo 6: Explore uma utilização mais eficiente da energia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Os custos</a:t>
            </a:r>
            <a:r>
              <a:rPr lang="en-US" sz="1200" b="1" dirty="0">
                <a:solidFill>
                  <a:srgbClr val="2B2C30"/>
                </a:solidFill>
              </a:rPr>
              <a:t> de aquecimento </a:t>
            </a:r>
            <a:r>
              <a:rPr lang="en-US" sz="1200" dirty="0">
                <a:solidFill>
                  <a:srgbClr val="2B2C30"/>
                </a:solidFill>
              </a:rPr>
              <a:t>aumentam 8% para cada aumento de 1 grau Celsius. Termostatos programáveis inteligentes podem economizar entre 5% e 15% nos custos de aquecimento.</a:t>
            </a:r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A iluminação </a:t>
            </a:r>
            <a:r>
              <a:rPr lang="en-US" sz="1200" dirty="0">
                <a:solidFill>
                  <a:srgbClr val="2B2C30"/>
                </a:solidFill>
              </a:rPr>
              <a:t>pode ser responsável por até 40% do consumo de energia de um edifício. A utilização de controlos de iluminação reduz o consumo de energia em mais de 1/3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Verificou-se que </a:t>
            </a:r>
            <a:r>
              <a:rPr lang="en-US" sz="1200" b="1" dirty="0">
                <a:solidFill>
                  <a:srgbClr val="2B2C30"/>
                </a:solidFill>
              </a:rPr>
              <a:t>o isolamento </a:t>
            </a:r>
            <a:r>
              <a:rPr lang="en-US" sz="1200" dirty="0">
                <a:solidFill>
                  <a:srgbClr val="2B2C30"/>
                </a:solidFill>
              </a:rPr>
              <a:t>das tubagens reduz as perdas de energia em mais de 75%. 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O dimensionamento correto da carga do compressor e a seleção do modelo dos </a:t>
            </a:r>
            <a:r>
              <a:rPr lang="en-US" sz="1200" b="1" dirty="0">
                <a:solidFill>
                  <a:srgbClr val="2B2C30"/>
                </a:solidFill>
              </a:rPr>
              <a:t>sistemas de ar comprimido </a:t>
            </a:r>
            <a:r>
              <a:rPr lang="en-US" sz="1200" dirty="0">
                <a:solidFill>
                  <a:srgbClr val="2B2C30"/>
                </a:solidFill>
              </a:rPr>
              <a:t>podem reduzir o consumo de energia em mais de 1/3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					Fontes: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Comissão Europeia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B859C-0865-9EE1-BEC8-525C54D5D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649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7: Aumente a eficiência energética do seu equipamento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Como posso aumentar a eficiência energética dos nossos equipamentos?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848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7: Aumente a eficiência energética do seu equipamento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Identifique equipamentos desatualizados e ineficientes em termos energéticos. Por exemplo, sistemas de iluminação, aparelhos de ar condicionado e máquinas mais antigos podem consumir muito mais energia do que modelos mais novos e energeticamente eficientes. 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Substitua, repare ou atualize para alternativas mais eficientes. Por exemplo, pode utilizar </a:t>
            </a:r>
            <a:r>
              <a:rPr lang="en-US" sz="1200" dirty="0">
                <a:solidFill>
                  <a:srgbClr val="2B2C30"/>
                </a:solidFill>
              </a:rPr>
              <a:t>a deteção de movimento para a iluminação ou garantir que o equipamento utiliza o modo de poupança de energia após um determinado período de tempo.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Use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o Topten.eu - Os melhores produtos da Europa </a:t>
            </a:r>
            <a:r>
              <a:rPr lang="en-US" sz="1200" dirty="0">
                <a:solidFill>
                  <a:srgbClr val="2B2C30"/>
                </a:solidFill>
              </a:rPr>
              <a:t>para comparar o seu equipamento atual com outras soluções disponíveis.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51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8: Otimize os seus sistemas de aquecimento e refrigeração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Como otimizar os nossos sistemas de aquecimento e refrigeração?</a:t>
            </a:r>
            <a:endParaRPr lang="en-GB" sz="105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470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8: Otimize os seus sistemas de aquecimento e refrigeração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Os sistemas de aquecimento e refrigeração estão entre os maiores consumidores de energia na maioria das PME. 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A instalação de termóstatos programáveis, a manutenção regular ou a utilização de modelos energeticamente eficientes podem ajudar a reduzir o consumo. 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Considere ajustar as configurações para garantir que o aquecimento/refrigeração só seja utilizado quando necessário. Por exemplo, desligue o aquecimento ou o ar condicionado quando os funcionários não estiverem presentes.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000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9: Incentivar práticas de poupança de energia entre os funcionários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Como posso incentivar outras pessoas a adotarem práticas de poupança de energia?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537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9: Incentive práticas de poupança de energia entre os funcionários</a:t>
            </a:r>
          </a:p>
          <a:p>
            <a:endParaRPr lang="en-GB" dirty="0"/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</a:rPr>
              <a:t>Uma cultura de consciência energética pode levar a reduções significativas no consumo de energia.</a:t>
            </a:r>
          </a:p>
          <a:p>
            <a:pPr latinLnBrk="0"/>
            <a:endParaRPr lang="en-US" sz="2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</a:rPr>
              <a:t>O comportamento dos funcionários pode ter um impacto significativo no consumo de energia. Incentive os funcionários a: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Desligarem as luzes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Desligar os equipamentos quando não estiverem a ser utilizados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Usar configurações energeticamente eficientes em computadores e impressoras</a:t>
            </a:r>
          </a:p>
          <a:p>
            <a:pPr lvl="1" latinLnBrk="0"/>
            <a:endParaRPr lang="en-US" sz="2200" dirty="0"/>
          </a:p>
          <a:p>
            <a:pPr latinLnBrk="0"/>
            <a:r>
              <a:rPr lang="en-US" sz="2200" dirty="0">
                <a:solidFill>
                  <a:srgbClr val="2B2C30"/>
                </a:solidFill>
              </a:rPr>
              <a:t>Leiam </a:t>
            </a:r>
            <a:r>
              <a:rPr lang="en-US" sz="2200" dirty="0">
                <a:solidFill>
                  <a:srgbClr val="2B2C30"/>
                </a:solidFill>
                <a:hlinkClick r:id="rId3"/>
              </a:rPr>
              <a:t>as Mudanças </a:t>
            </a:r>
            <a:r>
              <a:rPr lang="en-US" sz="2200" dirty="0" err="1">
                <a:solidFill>
                  <a:srgbClr val="2B2C30"/>
                </a:solidFill>
                <a:hlinkClick r:id="rId3"/>
              </a:rPr>
              <a:t>Comportamentais</a:t>
            </a:r>
            <a:r>
              <a:rPr lang="en-US" sz="2200" dirty="0">
                <a:solidFill>
                  <a:srgbClr val="2B2C30"/>
                </a:solidFill>
              </a:rPr>
              <a:t> da Agência Internacional de Energia.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https://www.iea.org/energy-system/energy-efficiency-and-demand/behavioural-changes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740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Passo 10: Explore alguns recursos adicionais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Onde posso encontrar mais informações?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76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quiser saber mais sobre eficiência energética, os seguintes recursos podem ser úteis: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Leia o artigo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Lidar com a crise: aumentar a resiliência nas PME através da eficiência energética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Veja o curso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da Every1, com duração de 30 minutos, sobre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4"/>
              </a:rPr>
              <a:t>o uso de energia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Leia o artigo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Os benefícios das melhorias na eficiência energética para as empresas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Veja o curso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da Every1, com duração de 30 minutos, sobre </a:t>
            </a:r>
            <a:r>
              <a:rPr lang="en-GB" altLang="ko-KR" sz="1200" dirty="0">
                <a:solidFill>
                  <a:srgbClr val="373737"/>
                </a:solidFill>
                <a:ea typeface="맑은 고딕"/>
                <a:hlinkClick r:id="rId6"/>
              </a:rPr>
              <a:t>Privacidade, segurança e proteção no panorama da energia digital.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651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latinLnBrk="0"/>
            <a:r>
              <a:rPr lang="en-GB" i="1" dirty="0"/>
              <a:t>Poupar energia e tornar a sua empresa mais eficiente em termos energéticos: 10 passos fáceis </a:t>
            </a:r>
            <a:r>
              <a:rPr lang="en-GB" dirty="0"/>
              <a:t>inclui adaptações nos passos 3, 4, 5 e 6 de material selecionado da Comissão Europeia, intitulado </a:t>
            </a:r>
            <a:r>
              <a:rPr lang="en-GB" i="1" dirty="0">
                <a:hlinkClick r:id="rId3"/>
              </a:rPr>
              <a:t>Lidar com a crise: aumentar a resiliência das PME através da eficiência energética </a:t>
            </a:r>
            <a:r>
              <a:rPr lang="en-GB" dirty="0"/>
              <a:t>(a «Obra Original»), que está licenciada </a:t>
            </a:r>
            <a:r>
              <a:rPr lang="en-GB" dirty="0">
                <a:hlinkClick r:id="rId4"/>
              </a:rPr>
              <a:t>sob CC BY 4.0</a:t>
            </a:r>
            <a:r>
              <a:rPr lang="en-GB" dirty="0"/>
              <a:t>. </a:t>
            </a:r>
          </a:p>
          <a:p>
            <a:pPr latinLnBrk="0"/>
            <a:r>
              <a:rPr lang="en-GB" dirty="0"/>
              <a:t>Esta adaptação é feita e publicada pelo Every1 Project (o «Adaptador») e licenciada sob </a:t>
            </a:r>
            <a:r>
              <a:rPr lang="en-GB" dirty="0">
                <a:hlinkClick r:id="rId5"/>
              </a:rPr>
              <a:t>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6"/>
              </a:rPr>
              <a:t>Contas de eletricidade com lâmpada e calculadora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por Uswitch.com Images, </a:t>
            </a:r>
            <a:r>
              <a:rPr lang="en-GB" dirty="0">
                <a:solidFill>
                  <a:srgbClr val="242424"/>
                </a:solidFill>
              </a:rPr>
              <a:t>licenciada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Papel ao lado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 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em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Passo 1: Introdução: O que preciso de saber?: </a:t>
            </a:r>
            <a:r>
              <a:rPr lang="en-US" i="1" dirty="0">
                <a:solidFill>
                  <a:schemeClr val="dk1"/>
                </a:solidFill>
                <a:cs typeface="Public Sans"/>
                <a:sym typeface="Public Sans"/>
              </a:rPr>
              <a:t>Fichas pretas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por </a:t>
            </a:r>
            <a:r>
              <a:rPr lang="en-US" sz="1200" u="sng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Castorly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 em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2: Introdução: Quais são os custos e benefícios de ser mais eficiente em termos energéticos?: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Equilíbrio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Scouse Smurf está licenciado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sob CC BY-ND 2.0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3: Realizar uma auditoria energética: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Auditoria energética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pela EE image database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sob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4: Instalar um medidor inteligente: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Medidor inteligente da British Gas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SlipStreamJC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sob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5: Identificar a sua procura de eletricidade por dispositivo: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Energy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Maria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Eklind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</a:rPr>
              <a:t>Nesta breve apresentação, exploraremos: </a:t>
            </a: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Como compreender melhor o seu consumo de energia e por que isso é importante.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Os benefícios de tornar o consumo de energia da sua empresa mais eficiente.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10 passos possíveis para poupar energia e tornar a sua empresa mais eficiente.</a:t>
            </a:r>
          </a:p>
          <a:p>
            <a:pPr marL="457200" indent="-457200" latinLnBrk="0">
              <a:buChar char="•"/>
            </a:pPr>
            <a:endParaRPr lang="en-GB" sz="1200" dirty="0">
              <a:solidFill>
                <a:srgbClr val="2B2C30"/>
              </a:solidFill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Cada passo começa com uma pergunta reflexiva. Reserve um momento para refletir sobre cada pergunta antes de prosseguir.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389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E202F-B461-F2E7-A9D5-C5628877F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E90AC-6D9A-1D34-4D9B-914C6AECD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E8F83-A10E-BAC6-BE53-2316CAE6C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6: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Explorar possibilidades para mudar para um uso mais eficiente da energia: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Energia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Umberto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Salvagnin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7: Aumentar a eficiência energética do seu equipamento: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Computador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eltpics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sob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sz="12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8: Otimizar os seus sistemas de aquecimento e refrigeração: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Light Switch – 157/365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Niklas Morberg está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sob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9</a:t>
            </a: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Incentivar práticas de poupança de energia entre os funcionários: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@Work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Daphne está </a:t>
            </a:r>
            <a:r>
              <a:rPr lang="en-GB" dirty="0">
                <a:solidFill>
                  <a:srgbClr val="242424"/>
                </a:solidFill>
              </a:rPr>
              <a:t>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242424"/>
              </a:solidFill>
              <a:ea typeface="Calibri"/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ea typeface="Calibri"/>
                <a:cs typeface="Calibri"/>
              </a:rPr>
              <a:t>Os seguintes recursos foram utilizados para informar esta apresentação: </a:t>
            </a:r>
          </a:p>
          <a:p>
            <a:pPr latinLnBrk="0"/>
            <a:endParaRPr lang="en-GB" dirty="0">
              <a:solidFill>
                <a:srgbClr val="231F20"/>
              </a:solidFill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Energy Solutions Oxfordshire (s.d.)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Os benefícios das melhorias na eficiência energética para as empresas.</a:t>
            </a:r>
            <a:r>
              <a:rPr lang="en-GB" dirty="0">
                <a:solidFill>
                  <a:srgbClr val="231F20"/>
                </a:solidFill>
                <a:cs typeface="Calibri"/>
                <a:hlinkClick r:id="rId9"/>
              </a:rPr>
              <a:t> https://www.energysolutionsoxfordshire.org/the-benefits-of-energy-efficiency-improvements-for-smes/</a:t>
            </a:r>
            <a:r>
              <a:rPr lang="en-GB" dirty="0">
                <a:solidFill>
                  <a:srgbClr val="231F20"/>
                </a:solidFill>
                <a:cs typeface="Calibri"/>
              </a:rPr>
              <a:t> </a:t>
            </a: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Torus (s.d.)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Quais são os custos e benefícios da eficiência energética?</a:t>
            </a:r>
            <a:r>
              <a:rPr lang="en-GB" dirty="0">
                <a:solidFill>
                  <a:srgbClr val="3F3F3F"/>
                </a:solidFill>
                <a:effectLst/>
                <a:hlinkClick r:id="rId10"/>
              </a:rPr>
              <a:t> https://www.torus.co/learn/what-are-the-cost-benefits-of-energy-efficiency</a:t>
            </a:r>
            <a:endParaRPr lang="en-GB" dirty="0">
              <a:solidFill>
                <a:srgbClr val="3F3F3F"/>
              </a:solidFill>
              <a:effectLst/>
            </a:endParaRPr>
          </a:p>
          <a:p>
            <a:pPr latinLnBrk="0"/>
            <a:endParaRPr lang="en-GB" sz="900" u="sng" dirty="0">
              <a:solidFill>
                <a:srgbClr val="0000FF"/>
              </a:solidFill>
              <a:ea typeface="Calibri"/>
              <a:cs typeface="Calibri"/>
            </a:endParaRPr>
          </a:p>
          <a:p>
            <a:pPr latinLnBrk="0"/>
            <a:endParaRPr lang="en-GB" dirty="0">
              <a:solidFill>
                <a:schemeClr val="dk1"/>
              </a:solidFill>
              <a:ea typeface="Public Sans"/>
              <a:cs typeface="Public Sans"/>
            </a:endParaRP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DA55E-2DA7-FF66-CADB-5A611AD9F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650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Obrigado!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44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 passos simples para poupar energia e tornar a sua empresa mais eficiente em termos energéticos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Introdução: O que preciso de saber?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Introdução: Quais são os benefícios de ser mais eficiente em termos energéticos?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Realize uma auditoria energética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Instale um contador inteligente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Calcule o consumo de energia dos aparelhos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Explore formas mais eficientes de usar energia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Aumente a eficiência energética do seu equipamento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Otimize os seus sistemas de aquecimento e refrigeração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Incentive práticas de poupança de energia entre os funcionários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Explore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mais recursos</a:t>
            </a: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58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1: Introdução: O que preciso saber?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O que preciso saber para começar?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58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1: Introdução: O que preciso saber? </a:t>
            </a:r>
          </a:p>
          <a:p>
            <a:pPr latinLnBrk="0"/>
            <a:r>
              <a:rPr lang="en-GB" sz="1200" b="1" noProof="0" dirty="0">
                <a:latin typeface="Calibri"/>
                <a:ea typeface="Public Sans"/>
                <a:cs typeface="Public Sans"/>
                <a:sym typeface="Public Sans"/>
              </a:rPr>
              <a:t>É importante compreender como e quando está a consumir energia</a:t>
            </a:r>
            <a:r>
              <a:rPr lang="en-GB" sz="1200" noProof="0" dirty="0">
                <a:latin typeface="Calibri"/>
                <a:ea typeface="Public Sans"/>
                <a:cs typeface="Public Sans"/>
                <a:sym typeface="Public Sans"/>
              </a:rPr>
              <a:t>. Isto permite-lhe: </a:t>
            </a:r>
          </a:p>
          <a:p>
            <a:pPr latinLnBrk="0"/>
            <a:endParaRPr lang="en-GB" sz="1200" noProof="0" dirty="0">
              <a:solidFill>
                <a:srgbClr val="000066"/>
              </a:solidFill>
              <a:latin typeface="Public Sans"/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Tomar </a:t>
            </a:r>
            <a:r>
              <a:rPr lang="en-GB" sz="1200" b="1" noProof="0" dirty="0">
                <a:solidFill>
                  <a:srgbClr val="2B2C30"/>
                </a:solidFill>
              </a:rPr>
              <a:t>decisões informadas</a:t>
            </a:r>
            <a:r>
              <a:rPr lang="en-GB" sz="1200" noProof="0" dirty="0">
                <a:solidFill>
                  <a:srgbClr val="2B2C30"/>
                </a:solidFill>
              </a:rPr>
              <a:t>.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Identificar padrões </a:t>
            </a:r>
            <a:r>
              <a:rPr lang="en-GB" sz="1200" noProof="0" dirty="0">
                <a:solidFill>
                  <a:srgbClr val="2B2C30"/>
                </a:solidFill>
              </a:rPr>
              <a:t>de </a:t>
            </a:r>
            <a:r>
              <a:rPr lang="en-GB" sz="1200" dirty="0">
                <a:solidFill>
                  <a:srgbClr val="2B2C30"/>
                </a:solidFill>
              </a:rPr>
              <a:t>como e quando a energia está a ser utilizada.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Fazer alterações </a:t>
            </a:r>
            <a:r>
              <a:rPr lang="en-GB" sz="1200" noProof="0" dirty="0">
                <a:solidFill>
                  <a:srgbClr val="2B2C30"/>
                </a:solidFill>
              </a:rPr>
              <a:t>para otimizar o seu consumo de energia. Isto </a:t>
            </a:r>
            <a:r>
              <a:rPr lang="en-GB" sz="1200" dirty="0">
                <a:solidFill>
                  <a:srgbClr val="2B2C30"/>
                </a:solidFill>
              </a:rPr>
              <a:t>pode melhorar </a:t>
            </a:r>
            <a:r>
              <a:rPr lang="en-GB" sz="1200" noProof="0" dirty="0">
                <a:solidFill>
                  <a:srgbClr val="2B2C30"/>
                </a:solidFill>
              </a:rPr>
              <a:t>a eficiência energética, reduzir custos e contribuir para os esforços de sustentabilidade.</a:t>
            </a:r>
            <a:endParaRPr lang="en-GB" sz="1200" noProof="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Compreender quais equipamentos consomem mais energia e porquê. Pode então </a:t>
            </a:r>
            <a:r>
              <a:rPr lang="en-GB" sz="1200" b="1" noProof="0" dirty="0">
                <a:solidFill>
                  <a:srgbClr val="2B2C30"/>
                </a:solidFill>
              </a:rPr>
              <a:t>priorizar </a:t>
            </a:r>
            <a:r>
              <a:rPr lang="en-GB" sz="1200" noProof="0" dirty="0">
                <a:solidFill>
                  <a:srgbClr val="2B2C30"/>
                </a:solidFill>
              </a:rPr>
              <a:t>melhorias ou atualizações para obter as economias mais significativas.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28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1: Introdução: O que preciso saber? </a:t>
            </a:r>
          </a:p>
          <a:p>
            <a:pPr latinLnBrk="0"/>
            <a:r>
              <a:rPr lang="en-US" sz="2200" b="1" dirty="0">
                <a:ea typeface="Public Sans"/>
                <a:cs typeface="Public Sans"/>
                <a:sym typeface="Public Sans"/>
              </a:rPr>
              <a:t>Como posso compreender como e quando estamos a consumir energia?</a:t>
            </a:r>
          </a:p>
          <a:p>
            <a:pPr latinLnBrk="0"/>
            <a:endParaRPr lang="en-US" sz="22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Identifique </a:t>
            </a:r>
            <a:r>
              <a:rPr lang="en-US" sz="2200" b="1" dirty="0">
                <a:solidFill>
                  <a:srgbClr val="2B2C30"/>
                </a:solidFill>
                <a:ea typeface="Public Sans"/>
                <a:cs typeface="Public Sans"/>
              </a:rPr>
              <a:t>os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seus </a:t>
            </a:r>
            <a:r>
              <a:rPr lang="en-US" sz="2200" b="1" dirty="0">
                <a:solidFill>
                  <a:srgbClr val="2B2C30"/>
                </a:solidFill>
                <a:ea typeface="Public Sans"/>
                <a:cs typeface="Public Sans"/>
              </a:rPr>
              <a:t>padrões de consumo de eletricidade.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Está a utilizar: </a:t>
            </a:r>
          </a:p>
          <a:p>
            <a:pPr latinLnBrk="0"/>
            <a:endParaRPr lang="en-US" sz="2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Equipamentos que consomem muita energia? </a:t>
            </a: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Eletricidade em horários de pico ou fora do pico?</a:t>
            </a: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Práticas ineficientes? </a:t>
            </a:r>
          </a:p>
          <a:p>
            <a:pPr marL="914400" lvl="1" indent="-457200" latinLnBrk="0">
              <a:buChar char="•"/>
            </a:pPr>
            <a:endParaRPr lang="en-US" sz="2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Leia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o guia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da Energy Trust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sobre eficiência energética no local de trabalho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br>
              <a:rPr lang="en-GB" dirty="0"/>
            </a:br>
            <a:r>
              <a:rPr lang="en-GB" dirty="0"/>
              <a:t>https://energysavingtrust.org.uk/a-guide-energy-efficiency-in-the-workplace/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06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Passo 1: Introdução: O que preciso saber? </a:t>
            </a:r>
          </a:p>
          <a:p>
            <a:pPr latinLnBrk="0"/>
            <a:r>
              <a:rPr lang="en-GB" sz="1200" b="1" noProof="1"/>
              <a:t>Agora que compreendo como e quando consumimos energia, quais são as minhas opções?</a:t>
            </a:r>
          </a:p>
          <a:p>
            <a:pPr latinLnBrk="0"/>
            <a:endParaRPr lang="en-GB" sz="1200" b="1" noProof="1">
              <a:solidFill>
                <a:srgbClr val="000066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Faça pequenos ajustes</a:t>
            </a:r>
            <a:r>
              <a:rPr lang="en-GB" sz="1200" noProof="1">
                <a:solidFill>
                  <a:srgbClr val="2B2C30"/>
                </a:solidFill>
              </a:rPr>
              <a:t>: como usar equipamentos de alto consumo energético fora dos horários de pico, atualizar para aparelhos com eficiência energética ou otimizar a iluminação.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Use ferramentas e dispositivos digitais inteligentes: </a:t>
            </a:r>
            <a:r>
              <a:rPr lang="en-GB" sz="1200" noProof="1">
                <a:solidFill>
                  <a:srgbClr val="2B2C30"/>
                </a:solidFill>
              </a:rPr>
              <a:t>para entender e gerenciar o consumo e os custos de energia.</a:t>
            </a:r>
            <a:endParaRPr lang="en-GB" sz="1200" b="1" noProof="1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Pense a longo prazo: </a:t>
            </a:r>
            <a:r>
              <a:rPr lang="en-GB" sz="1200" noProof="1">
                <a:solidFill>
                  <a:srgbClr val="2B2C30"/>
                </a:solidFill>
              </a:rPr>
              <a:t>planeie a mudança para infraestruturas, máquinas ou tecnologias de construção mais eficientes em termos energéticos.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  <a:ea typeface="Public Sans"/>
                <a:cs typeface="Public Sans"/>
              </a:rPr>
              <a:t>Explore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ferramentas e oportunidades de financiamento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  <a:endParaRPr lang="en-US" sz="1200" dirty="0">
              <a:solidFill>
                <a:srgbClr val="2B2C30"/>
              </a:solidFill>
            </a:endParaRPr>
          </a:p>
          <a:p>
            <a:pPr latinLnBrk="0"/>
            <a:endParaRPr lang="en-GB" sz="1200" noProof="1">
              <a:solidFill>
                <a:srgbClr val="2B2C30"/>
              </a:solidFill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36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Passo 2: Introdução: Quais são os benefícios de ser mais eficiente em termos energéticos?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Quais são os benefícios de ser mais eficiente em termos energéticos?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8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EB4B7E-ABBE-DE94-182D-3458BB8C77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3" y="6212109"/>
            <a:ext cx="2043805" cy="42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FC0F95-FD2B-DAC7-D3D4-0CFF1CBFE968}"/>
              </a:ext>
            </a:extLst>
          </p:cNvPr>
          <p:cNvSpPr txBox="1"/>
          <p:nvPr userDrawn="1"/>
        </p:nvSpPr>
        <p:spPr>
          <a:xfrm>
            <a:off x="2133599" y="6072366"/>
            <a:ext cx="54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pt-P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sob CC BY-SA 4.0, </a:t>
            </a:r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pt-PT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s://www.clustercollaboration.eu/content/conducting-energy-audi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s://energysavingtrust.org.uk/advice/light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energy-system/energy-efficiency-and-demand/behavioural-chang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open.edu/openlearncreate/course/view.php?id=12165" TargetMode="External"/><Relationship Id="rId5" Type="http://schemas.openxmlformats.org/officeDocument/2006/relationships/hyperlink" Target="https://www.energysolutionsoxfordshire.org/the-benefits-of-energy-efficiency-improvements-for-smes/" TargetMode="External"/><Relationship Id="rId4" Type="http://schemas.openxmlformats.org/officeDocument/2006/relationships/hyperlink" Target="https://www.open.edu/openlearncreate/course/view.php?id=11914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aper-beside-macbook-669623/" TargetMode="External"/><Relationship Id="rId13" Type="http://schemas.openxmlformats.org/officeDocument/2006/relationships/hyperlink" Target="https://creativecommons.org/licenses/by-nc/2.0/" TargetMode="External"/><Relationship Id="rId3" Type="http://schemas.openxmlformats.org/officeDocument/2006/relationships/hyperlink" Target="https://energy.ec.europa.eu/topics/markets-and-consumers/actions-and-measures-energy-prices/coping-crisis_en" TargetMode="External"/><Relationship Id="rId7" Type="http://schemas.openxmlformats.org/officeDocument/2006/relationships/hyperlink" Target="https://creativecommons.org/licenses/by/2.0/" TargetMode="External"/><Relationship Id="rId12" Type="http://schemas.openxmlformats.org/officeDocument/2006/relationships/hyperlink" Target="https://www.flickr.com/photos/eeimagedatabase/29074367302/in/photolist-LicJsS-8UiEXj-91Jptx-5JXmW7-2jr5fFU-2gMdA6V-8UfzYF-2qR5sGT-eRkghU-eR8RHM-eR8T22-eRkfNf-bjCVWf-LsB7T6-2pCMkDr-boA4g9-JE4TEs-cVwy21-KCby9V-Sxkaaq-77Tjzg-2gVqUGe-SAZuR4-rRWxXm-pTEJYp-eRkhaY-eR8Qm8-aUPkhF-eR8MEg-eR8U7n-eR8Mgc-eR8UgD-eR8TNX-eRkit7-eR8UM2-eRkdhW-eR8UxV-eR8MVi-eRkbkW-eR8Rhi-eR8NyH-eR8Ua6-eRkeKQ-eRkcsN-eRkbHC-eR8Snr-eRkc8Y-eR8RG8-eR8R9H-eR8MmK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creativecommons.org/licenses/by-sa/2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-sa/4.0/deed.en" TargetMode="External"/><Relationship Id="rId15" Type="http://schemas.openxmlformats.org/officeDocument/2006/relationships/hyperlink" Target="https://www.flickr.com/photos/mariaeklind/32472064427/in/photolist-7yo95R-6zJfXC-H84vh-2n69ti7-d6Yz9Q-RtrPrM-2jqL3GS-7xWaQa-kXBmWn-kXBXhz-58NZuY-pnfVzt-nRtG89-oiuvga-oxXdC9-o8T6iY-oiusQi-ozHjB4-oxXfyd-5j7bri-8kwm1-6qZEUX-pBcHqh-6VvJKf-f72Po1-nRtGqU-ozZ9zc-7S5Jde-7S93Lu-nRtGCN-7S5Dzv-iT5Zke-7S5A3D-yobneo-p6RXLB-nEWHAt-3aBQVZ-2gbrw8J-4GTzLZ-2e5yV9a-extpL4-iT5HUM-NmSa1R-rfvaQk-nRtSbV-BEhPJ-mwbue-iT9BGE-iT9BG9-iT9C2h" TargetMode="External"/><Relationship Id="rId10" Type="http://schemas.openxmlformats.org/officeDocument/2006/relationships/hyperlink" Target="https://www.flickr.com/photos/scousesmurf/48866779103/in/photolist-2hsc1Wc-2mh5Gzq-9LdVCR-XiqhWD-iQhzgD-R5ZroX-dMxaei-dMCHMQ-dMCHQY-dMCHVE-2odNQXs-2iNZNpe-qBnWDs-bVgkkg-ccCSfG-ccCRTA-qFYRWS-ccCznb-bVgBKX-bVgBYR-ccCS2S-c93AeJ-ccCzAu-bVgJBF-2noNRuy-2qvoeVy-CSqrPf-GBPCq5-2kwMd5N-5tWKPt-5xktSz-UQV3vH-2o83Qd1-8cZ7Kd-bBLxQW-6g8S7U-2n4a4yx-eXKi6t-Rcb4Kz-22wQi2Q-bQFeHa-tZBtK4-esPM9-Cf9DP3-ufqQo2-9mEpz9-fDmkQA-2oqkmmw-PUHhBy-2gxHPpD" TargetMode="External"/><Relationship Id="rId4" Type="http://schemas.openxmlformats.org/officeDocument/2006/relationships/hyperlink" Target="https://commission.europa.eu/legal-notice_en#copyright-notice" TargetMode="External"/><Relationship Id="rId9" Type="http://schemas.openxmlformats.org/officeDocument/2006/relationships/hyperlink" Target="https://www.pexels.com/photo/black-plugs-3639030/" TargetMode="External"/><Relationship Id="rId14" Type="http://schemas.openxmlformats.org/officeDocument/2006/relationships/hyperlink" Target="https://www.flickr.com/photos/slipstreamjc/22794277551/in/photolist-AJfCzn-7mT4DT-R7wKqu-cC6oiy-7W4gow-gmYJwM-6w7g3F-qAjXWj-2pfYF4k-2oNHiCR-bTBbce-a6jPMv-aqkJVj-xaL5dn-a1TLHC-a1U7xS-xaC5ew-hyF5tg-8ie6B4-2o9NixH-xQ3afm-y8jusi-y8jucZ-a6dYsf-8fMgip-2njukF1-xQ8Mma-2jkQ6kj-dvKmUs-97Qgvy-rbxQsk-2ipPQ9V-udG1Ge-Hyuxgs-2qKquHU-ypJpaN-9gXp7o-6CD6VX-udG1GK-ypJcE3-ypH9ZN-xKrXu4-8eCZsP-Heohc7-8eGhdd-5h8EZZ-ec11jL-ypHr6f-ypHpXo-ypHes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daphnedepasse/7709681882/in/photolist-cKh8PG-78Qdn4-gnrrg9-rjWPCL-99sMQ3-xAmFK-g21cY-8XT5Pn-cE5nzG-fMX7Cx-uQLYEy-7eLP72-G253-gPN9Ze-gTvtz8-F8qLuF-211zofh-HKM1WN-29vT4T2-fNCE7w-8XaLiK-fYo85q-5TXCDk-Lh58MG-6qCxTy-5TXCsp-2acaSSH-72ABpK-uoQwN9-8DX19A-2SfqyR-9dvUnR-28xgvCb-3RFkS-26MiHqs-5p6Eb5-9m4cYA-6rVDvS-6FNE9J-6fHuN7-2XZUvt-CcHuzc-26MiETd-aRw1V8-4D9c4d-rQjess-2gHQ8q2-2m7s8UJ-2qAt3jS-pRrz1M" TargetMode="External"/><Relationship Id="rId3" Type="http://schemas.openxmlformats.org/officeDocument/2006/relationships/hyperlink" Target="https://www.flickr.com/photos/kaibara/42329714010/" TargetMode="External"/><Relationship Id="rId7" Type="http://schemas.openxmlformats.org/officeDocument/2006/relationships/hyperlink" Target="https://www.flickr.com/photos/morberg/3450849164/in/photolist-6fWveo-Z851TQ-qfqJDQ-e727RZ-bk8Ybx-dRe6ky-Ah7pA-oLGPMv-2ewoEna-Foevuj-jRjvTC-a4vVqZ-2e66LA-3vmk8Q-TrqQ6-akJjKs-brRE9m-5PTnCf-6jcGT-29Aq7Tu-KkKY1x-mEUjy-7Ry9HZ-yLx3F-21Sk2Q2-8mDE1-4tYs16-v1ZWz-mRgGyp-5Bpxi5-Trr6F-ZitVjd-9Sbt57-RzSgQW-eA3T3B-5mWAzv-4tnsPt-5BkkoD-rMbFA-6bagS-i1dfkX-68ZsmT-5nTtxt-2eaeXk2-5BkiSg-5VCh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eltpics/15181625162/in/photolist-59wVeJ-p8xNeY-pPMX-Lrcg5R-7bwTK-bNZWwx-7MKELK-gsxYB-dofFAu-ce6EGQ-9A8uFb-a7gJ5B-ScPHYn-a6GPmL-7Kg9Gi-b4h6uT-5pJL16-4k9oQo-37iJVd-5Wtibx-662Gp4-5Sp1bk-3BnzX-iyQwg-8bQ6sB-5AZeky-4vS4zf-62tZmu-8kYzNr-adiCH-37ZYg-6Dbfwp-dT1Mi-d8auf9-NUYaC-fAnwmJ-dho5p-tMaNet-ivLpcC-8Qnk8q-33kVn-4k5gTu-52f9n1-dvQ3LN-4dcQx8-XjgC-eYgdRR-AdNAF-53ZdGY-8bTkpU" TargetMode="External"/><Relationship Id="rId10" Type="http://schemas.openxmlformats.org/officeDocument/2006/relationships/hyperlink" Target="https://www.torus.co/learn/what-are-the-cost-benefits-of-energy-efficiency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energysolutionsoxfordshire.org/the-benefits-of-energy-efficiency-improvements-for-sme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-guide-energy-efficiency-in-the-workpla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E0A9-143B-6D30-4111-A181D27A16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814" y="1308243"/>
            <a:ext cx="6144491" cy="2449206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t-PT" sz="5200" noProof="1">
                <a:cs typeface="Arial" panose="020B0604020202020204" pitchFamily="34" charset="0"/>
              </a:rPr>
              <a:t>Poupar energia e tornar a sua empresa mais eficiente em termos energéticos:</a:t>
            </a:r>
            <a:br>
              <a:rPr lang="pt-PT" noProof="1">
                <a:cs typeface="Arial" panose="020B0604020202020204" pitchFamily="34" charset="0"/>
              </a:rPr>
            </a:br>
            <a:endParaRPr lang="pt-PT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000D0-78FC-4E0F-A8E7-47504CE32604}"/>
              </a:ext>
            </a:extLst>
          </p:cNvPr>
          <p:cNvSpPr txBox="1"/>
          <p:nvPr/>
        </p:nvSpPr>
        <p:spPr>
          <a:xfrm>
            <a:off x="815121" y="4572604"/>
            <a:ext cx="550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3200" dirty="0">
                <a:solidFill>
                  <a:schemeClr val="tx2"/>
                </a:solidFill>
                <a:cs typeface="Arial" panose="020B0604020202020204" pitchFamily="34" charset="0"/>
              </a:rPr>
              <a:t>10 passos fáceis para PMEs</a:t>
            </a:r>
            <a:endParaRPr lang="ko-KR" altLang="en-US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1A4E8-9EBB-75E0-9296-B13F17848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29" y="2017643"/>
            <a:ext cx="4526071" cy="3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AD53B-0AFB-96DD-0E94-D10E707D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94EBC-FF78-9503-318D-B43BFAD755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218" y="60065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2: Introdução: As vantagens de ser mais eficiente em termos energéticos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D8844-2B4C-B11F-71C8-B3C2B0231C0C}"/>
              </a:ext>
            </a:extLst>
          </p:cNvPr>
          <p:cNvSpPr txBox="1"/>
          <p:nvPr/>
        </p:nvSpPr>
        <p:spPr>
          <a:xfrm>
            <a:off x="5192081" y="2553629"/>
            <a:ext cx="647995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rtl="0" latinLnBrk="0">
              <a:buNone/>
            </a:pPr>
            <a:r>
              <a:rPr lang="en-US" sz="2800" b="1" dirty="0">
                <a:ea typeface="Public Sans"/>
                <a:cs typeface="Public Sans"/>
                <a:sym typeface="Public Sans"/>
              </a:rPr>
              <a:t>Ao utilizar abordagens e tecnologias de poupança de energia, pode:</a:t>
            </a:r>
          </a:p>
          <a:p>
            <a:pPr marL="0" marR="0" lvl="0" indent="0" algn="l" rtl="0" latinLnBrk="0">
              <a:buNone/>
            </a:pPr>
            <a:endParaRPr lang="en-GB" sz="28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Poupar dinheiro ao consumir menos energia.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</a:rPr>
              <a:t>Reduzir o desperdício de energia e diminuir as contas.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Contribuir para uma sociedade e um futuro mais sustentáveis.</a:t>
            </a:r>
          </a:p>
          <a:p>
            <a:pPr latinLnBrk="0"/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2BACA9-3B2F-27D9-3E46-F9EA68DE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3" y="2708631"/>
            <a:ext cx="4577895" cy="34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C879-CE4F-D5D9-E1FE-1BF3718AC1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3: Realizar uma auditoria energética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244241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Como realizar uma auditoria energética?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4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C9DB7-8791-732A-65C2-2A53BCB5C6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3: O que é uma auditoria energética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3187830" y="2346925"/>
            <a:ext cx="8442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>
                <a:ea typeface="Public Sans"/>
                <a:sym typeface="Public Sans"/>
              </a:rPr>
              <a:t>«As auditorias energéticas comprovadamente proporcionam uma poupança média potencial de 18% do consumo total de energia.» </a:t>
            </a:r>
            <a:r>
              <a:rPr lang="en-US" sz="2000" dirty="0">
                <a:ea typeface="Public Sans"/>
                <a:sym typeface="Public Sans"/>
              </a:rPr>
              <a:t>(</a:t>
            </a:r>
            <a:r>
              <a:rPr lang="en-US" sz="2000" dirty="0">
                <a:ea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Comissão Europeia</a:t>
            </a:r>
            <a:r>
              <a:rPr lang="en-US" sz="2000" dirty="0">
                <a:ea typeface="Public Sans"/>
                <a:sym typeface="Public Sans"/>
              </a:rPr>
              <a:t>) </a:t>
            </a:r>
            <a:endParaRPr lang="en-US" sz="2000" b="1" dirty="0">
              <a:solidFill>
                <a:srgbClr val="000066"/>
              </a:solidFill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Uma auditoria energética é uma avaliação abrangente do consumo energético da sua PME.</a:t>
            </a: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As auditorias energéticas podem ser realizadas internamente ou através de um serviço externo.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Uma auditoria energética identifica práticas ineficientes, equipamentos que consomem muita energia e áreas que podem ser melhoradas.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Os auditores também podem identificar equipamentos que necessitam de atualização, práticas operacionais ineficientes ou sugerir tecnologias de poupança de energia.</a:t>
            </a:r>
          </a:p>
          <a:p>
            <a:pPr latinLnBrk="0"/>
            <a:r>
              <a:rPr lang="en-US" sz="2000" dirty="0">
                <a:sym typeface="Public Sans"/>
              </a:rPr>
              <a:t>Leia mais sobre </a:t>
            </a:r>
            <a:r>
              <a:rPr lang="en-US" sz="2000" dirty="0">
                <a:sym typeface="Public Sans"/>
                <a:hlinkClick r:id="rId4"/>
              </a:rPr>
              <a:t>como realizar uma auditoria energética</a:t>
            </a:r>
            <a:r>
              <a:rPr lang="en-US" sz="2000" dirty="0">
                <a:sym typeface="Public Sans"/>
              </a:rPr>
              <a:t>.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47352-EFFA-54B0-8A6D-5126C04AB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1" y="3429000"/>
            <a:ext cx="2835476" cy="18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9F80-C614-7C45-6DFD-076C4089A1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Passo 4: Instalar um medidor inteligente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Quais são as vantagens de um contador inteligente?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C49B-67DC-C735-0511-755CAA1CE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Passo 4: Instalar um medidor inteligente: o que eles podem fazer?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442489" y="2426974"/>
            <a:ext cx="9359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b="1" dirty="0"/>
              <a:t>«Os contadores inteligentes e os controlos, quando utilizados para identificar e gerir o consumo de energia, podem levar a uma redução do consumo de energia até 40%».</a:t>
            </a:r>
          </a:p>
          <a:p>
            <a:pPr latinLnBrk="0"/>
            <a:r>
              <a:rPr lang="en-US" sz="2400" dirty="0"/>
              <a:t>(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Comissão Europeia</a:t>
            </a:r>
            <a:r>
              <a:rPr lang="en-US" sz="2400" dirty="0"/>
              <a:t>)</a:t>
            </a:r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  <a:ea typeface="Public Sans"/>
              </a:rPr>
              <a:t>Os medidores inteligentes fornecem dados em tempo real sobre o seu consumo de eletricidade, ajudando a identificar tendências e padrões sobre como e quando utiliza a eletricidade. Esses dados ajudam a identificar áreas onde o consumo aumenta inesperadamente ou onde pode utilizar aparelhos fora dos horários de pico para reduzir custos.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0EAF1-938C-C95F-E36F-05FCE56B3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3118980"/>
            <a:ext cx="2211339" cy="2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236B2-56D8-0C1A-9A53-5BBDA775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3B28-B1B6-BF26-7067-554BE97EDA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Passo 4: Instalar um contador inteligente: compreender as suas funcionalidades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60903-6258-7299-0868-9637F35395F3}"/>
              </a:ext>
            </a:extLst>
          </p:cNvPr>
          <p:cNvSpPr txBox="1"/>
          <p:nvPr/>
        </p:nvSpPr>
        <p:spPr>
          <a:xfrm>
            <a:off x="2455101" y="2352290"/>
            <a:ext cx="9359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n-US" sz="2400" dirty="0"/>
              <a:t>Muitas empresas de serviços públicos oferecem </a:t>
            </a:r>
            <a:r>
              <a:rPr lang="en-US" sz="2400" b="1" dirty="0"/>
              <a:t>preços baseados no tempo de uso</a:t>
            </a:r>
            <a:r>
              <a:rPr lang="en-US" sz="2400" dirty="0"/>
              <a:t>, em que o custo da eletricidade varia de acordo com a hora do dia. </a:t>
            </a:r>
          </a:p>
          <a:p>
            <a:pPr latinLnBrk="0" hangingPunct="0"/>
            <a:endParaRPr lang="en-GB" sz="2400" dirty="0"/>
          </a:p>
          <a:p>
            <a:pPr latinLnBrk="0" hangingPunct="0"/>
            <a:r>
              <a:rPr lang="en-US" sz="2400" dirty="0"/>
              <a:t>As horas de pico têm tarifas mais altas devido ao aumento da procura, enquanto as horas fora do pico têm tarifas mais baixas. </a:t>
            </a:r>
          </a:p>
          <a:p>
            <a:pPr latinLnBrk="0" hangingPunct="0"/>
            <a:endParaRPr lang="en-US" sz="2400" dirty="0"/>
          </a:p>
          <a:p>
            <a:pPr latinLnBrk="0" hangingPunct="0"/>
            <a:r>
              <a:rPr lang="en-US" sz="2400" dirty="0"/>
              <a:t>Compreender os padrões de consumo de energia da sua PME durante essas horas pode permitir-lhe transferir tarefas que consomem muita energia (por exemplo, carregamento de veículos elétricos (VE)) para horários em que os custos são mais baixos.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AC025-FF3E-4E42-725D-ABF3DDD0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3118980"/>
            <a:ext cx="2211339" cy="2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8A35-8C54-CAEA-8C0C-6984408E50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5: Calcular o consumo de energia dos aparelhos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Como posso calcular a quantidade de energia que cada aparelho consome?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6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BE7B-D6F0-A70E-6B80-4287767EB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872426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5: Calcular o consumo de energia dos aparelhos: como abordálo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4659682" y="2082963"/>
            <a:ext cx="7154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1">
                <a:solidFill>
                  <a:srgbClr val="2B2C30"/>
                </a:solidFill>
              </a:rPr>
              <a:t>Se a sua PME estiver envolvida na produção ou fabricação, o consumo de energia estará mais concentrado em máquinas e ferramentas. 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Uma PME com escritório poderá ter um consumo de energia mais elevado devido à iluminação, aquecimento/arrefecimento e dispositivos eletrónicos.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Diferenciar entre aparelhos pode ajudar a concentrar os esforços nas áreas com maior potencial de otimização energética.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Pode utilizar medidores de consumo de energia (portáteis) para monitorizar o consumo de eletricidade de cada categoria de dispositivo.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D1909-1C6F-5D9C-609E-4C604699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" y="2883851"/>
            <a:ext cx="4385088" cy="29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1970-A907-8C6F-86EB-ED4354EA29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Passo 6: Explore uma utilização mais eficiente da energia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Que medidas práticas posso tomar para usar a energia de forma mais eficiente?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3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7CEC-3264-4868-18FB-B80167635F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Passo 6: Explore uma utilização mais eficiente da energia: poupar dinheiro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3029845" y="2629862"/>
            <a:ext cx="88769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/>
              <a:t>«Uma pequena empresa média poderia reduzir a sua conta de energia em até 30% implementando boas práticas de gestão e manutenção...» </a:t>
            </a:r>
            <a:r>
              <a:rPr lang="en-US" sz="2000" dirty="0"/>
              <a:t>(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Comissão Europeia</a:t>
            </a:r>
            <a:r>
              <a:rPr lang="en-US" sz="2000" dirty="0"/>
              <a:t>)</a:t>
            </a:r>
          </a:p>
          <a:p>
            <a:pPr marL="457200" indent="-457200" latinLnBrk="0">
              <a:buChar char="•"/>
            </a:pPr>
            <a:r>
              <a:rPr lang="en-US" sz="2000" b="1" dirty="0">
                <a:solidFill>
                  <a:srgbClr val="2B2C30"/>
                </a:solidFill>
              </a:rPr>
              <a:t>As luzes LED </a:t>
            </a:r>
            <a:r>
              <a:rPr lang="en-US" sz="2000" dirty="0">
                <a:solidFill>
                  <a:srgbClr val="2B2C30"/>
                </a:solidFill>
              </a:rPr>
              <a:t>consomem 80% menos energia em comparação com as lâmpadas halógenas e duram 20 vezes mais (Fonte: </a:t>
            </a:r>
            <a:r>
              <a:rPr lang="en-US" sz="2000" dirty="0">
                <a:solidFill>
                  <a:srgbClr val="2B2C30"/>
                </a:solidFill>
                <a:hlinkClick r:id="rId4"/>
              </a:rPr>
              <a:t>Energy Saving Trust</a:t>
            </a:r>
            <a:r>
              <a:rPr lang="en-US" sz="2000" dirty="0">
                <a:solidFill>
                  <a:srgbClr val="2B2C30"/>
                </a:solidFill>
              </a:rPr>
              <a:t>)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Melhorando a eficiência energética</a:t>
            </a:r>
            <a:r>
              <a:rPr lang="en-US" sz="2000" b="1" dirty="0">
                <a:solidFill>
                  <a:srgbClr val="2B2C30"/>
                </a:solidFill>
              </a:rPr>
              <a:t> dos sistemas acionados por motor</a:t>
            </a:r>
            <a:r>
              <a:rPr lang="en-US" sz="2000" dirty="0">
                <a:solidFill>
                  <a:srgbClr val="2B2C30"/>
                </a:solidFill>
              </a:rPr>
              <a:t>, por cada euro investido, serão economizados pelo menos 7 euros ao longo da vida útil do equipamento.</a:t>
            </a:r>
          </a:p>
          <a:p>
            <a:pPr marL="457200" indent="-457200" latinLnBrk="0">
              <a:buChar char="•"/>
            </a:pPr>
            <a:r>
              <a:rPr lang="en-US" sz="2000" b="1" dirty="0">
                <a:solidFill>
                  <a:srgbClr val="2B2C30"/>
                </a:solidFill>
              </a:rPr>
              <a:t>As bombas de calor</a:t>
            </a:r>
            <a:r>
              <a:rPr lang="en-US" sz="2000" dirty="0">
                <a:solidFill>
                  <a:srgbClr val="2B2C30"/>
                </a:solidFill>
              </a:rPr>
              <a:t> energeticamente eficientes podem muitas vezes substituir as caldeiras tradicionais a combustíveis fósseis, o que pode aumentar a eficiência energética em mais de 4 vezes.</a:t>
            </a:r>
            <a:r>
              <a:rPr lang="en-US" sz="2000" dirty="0"/>
              <a:t> </a:t>
            </a:r>
            <a:endParaRPr lang="en-US" sz="2000" dirty="0">
              <a:solidFill>
                <a:srgbClr val="2B2C30"/>
              </a:solidFill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</a:rPr>
              <a:t>					Fontes: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Comissão Europeia</a:t>
            </a:r>
            <a:endParaRPr lang="en-US" sz="2000" dirty="0">
              <a:solidFill>
                <a:srgbClr val="2B2C3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C08F5-6A51-2FA1-2022-FFEE80432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" y="3429000"/>
            <a:ext cx="296779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50141F-93B1-960B-8E42-66110792B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noProof="1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13130" y="479719"/>
            <a:ext cx="76659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Todas as empresas utilizam uma variedade de equipamentos que necessitam de eletricidade, seja iluminação, computadores, máquinas ou sistemas de ar condicionado. Para </a:t>
            </a:r>
            <a:r>
              <a:rPr lang="en-GB" sz="2400" dirty="0">
                <a:solidFill>
                  <a:srgbClr val="2B2C30"/>
                </a:solidFill>
              </a:rPr>
              <a:t>as pequenas e médias empresas (</a:t>
            </a:r>
            <a:r>
              <a:rPr lang="en-US" sz="2400" dirty="0">
                <a:solidFill>
                  <a:srgbClr val="2B2C30"/>
                </a:solidFill>
              </a:rPr>
              <a:t>PMEs), os custos com eletricidade podem representar uma parte significativa do orçamento operacional, e o consumo ineficiente pode afetar negativamente tanto a rentabilidade quanto a gestão de recursos.</a:t>
            </a:r>
            <a:endParaRPr lang="en-GB" sz="2400" dirty="0">
              <a:solidFill>
                <a:srgbClr val="2B2C30"/>
              </a:solidFill>
            </a:endParaRPr>
          </a:p>
          <a:p>
            <a:pPr latinLnBrk="0"/>
            <a:endParaRPr lang="en-GB" sz="2400" dirty="0">
              <a:solidFill>
                <a:srgbClr val="2B2C30"/>
              </a:solidFill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</a:rPr>
              <a:t>Ao gerir uma PME, poderá questionar-se sobre que tipos de tecnologias ou atividades podem ajudá-lo a poupar energia. Uma consideração fundamental será o custo e onde concentrar o investimento para tornar a sua empresa mais eficiente. </a:t>
            </a:r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1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DEE93-CF66-009F-729E-D57F59943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861B8-008F-5D99-45E1-AACF8FCBD5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Passo 6: Explore uma utilização mais eficiente da energia: poupar energia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DAB94-8235-F004-0337-1E0242C43580}"/>
              </a:ext>
            </a:extLst>
          </p:cNvPr>
          <p:cNvSpPr txBox="1"/>
          <p:nvPr/>
        </p:nvSpPr>
        <p:spPr>
          <a:xfrm>
            <a:off x="3178864" y="2043900"/>
            <a:ext cx="86356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Os custos</a:t>
            </a:r>
            <a:r>
              <a:rPr lang="en-US" sz="2400" b="1" dirty="0">
                <a:solidFill>
                  <a:srgbClr val="2B2C30"/>
                </a:solidFill>
              </a:rPr>
              <a:t> de aquecimento </a:t>
            </a:r>
            <a:r>
              <a:rPr lang="en-US" sz="2400" dirty="0">
                <a:solidFill>
                  <a:srgbClr val="2B2C30"/>
                </a:solidFill>
              </a:rPr>
              <a:t>aumentam 8% para cada aumento de 1 grau Celsius. Termostatos programáveis inteligentes podem economizar entre 5% e 15% nos custos de aquecimento.</a:t>
            </a:r>
          </a:p>
          <a:p>
            <a:pPr marL="457200" indent="-457200" latinLnBrk="0">
              <a:buChar char="•"/>
            </a:pPr>
            <a:r>
              <a:rPr lang="en-US" sz="2400" b="1" dirty="0">
                <a:solidFill>
                  <a:srgbClr val="2B2C30"/>
                </a:solidFill>
              </a:rPr>
              <a:t>A iluminação </a:t>
            </a:r>
            <a:r>
              <a:rPr lang="en-US" sz="2400" dirty="0">
                <a:solidFill>
                  <a:srgbClr val="2B2C30"/>
                </a:solidFill>
              </a:rPr>
              <a:t>pode ser responsável por até 40% do consumo de energia de um edifício. A utilização de controlos de iluminação reduz o consumo de energia em mais de 1/3.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Verificou-se que </a:t>
            </a:r>
            <a:r>
              <a:rPr lang="en-US" sz="2400" b="1" dirty="0">
                <a:solidFill>
                  <a:srgbClr val="2B2C30"/>
                </a:solidFill>
              </a:rPr>
              <a:t>o isolamento </a:t>
            </a:r>
            <a:r>
              <a:rPr lang="en-US" sz="2400" dirty="0">
                <a:solidFill>
                  <a:srgbClr val="2B2C30"/>
                </a:solidFill>
              </a:rPr>
              <a:t>das tubagens reduz as perdas de energia em mais de 75%. </a:t>
            </a:r>
          </a:p>
          <a:p>
            <a:pPr marL="457200" indent="-457200" latinLnBrk="0">
              <a:buFontTx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O dimensionamento correto da carga do compressor e a seleção do modelo dos </a:t>
            </a:r>
            <a:r>
              <a:rPr lang="en-US" sz="2400" b="1" dirty="0">
                <a:solidFill>
                  <a:srgbClr val="2B2C30"/>
                </a:solidFill>
              </a:rPr>
              <a:t>sistemas de ar comprimido </a:t>
            </a:r>
            <a:r>
              <a:rPr lang="en-US" sz="2400" dirty="0">
                <a:solidFill>
                  <a:srgbClr val="2B2C30"/>
                </a:solidFill>
              </a:rPr>
              <a:t>podem reduzir o consumo de energia em mais de 1/3.</a:t>
            </a: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					Fontes: </a:t>
            </a:r>
            <a:r>
              <a:rPr lang="en-US" sz="2400" dirty="0">
                <a:solidFill>
                  <a:srgbClr val="2B2C30"/>
                </a:solidFill>
                <a:hlinkClick r:id="rId3"/>
              </a:rPr>
              <a:t>Comissão Europeia</a:t>
            </a:r>
            <a:endParaRPr lang="en-US" sz="2400" dirty="0">
              <a:solidFill>
                <a:srgbClr val="2B2C3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418ED-256C-20C5-FB42-D0427EC9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" y="3429000"/>
            <a:ext cx="296779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A940-A1E4-3671-AF1B-623196CEF0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7: Aumente a eficiência energética do seu equipamento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Como posso aumentar a eficiência energética dos nossos equipamentos?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7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74DF-3C02-EE32-F4ED-907FBA11C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993582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7: Aumente a eficiência energética do seu equipamento: como verificar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4703394" y="2200651"/>
            <a:ext cx="6951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Identifique equipamentos desatualizados e ineficientes em termos energéticos. Por exemplo, sistemas de iluminação, aparelhos de ar condicionado e máquinas mais antigos podem consumir muito mais energia do que modelos mais novos e energeticamente eficientes. 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Substitua, repare ou atualize para alternativas mais eficientes. Por exemplo, pode utilizar </a:t>
            </a:r>
            <a:r>
              <a:rPr lang="en-US" sz="2000" dirty="0">
                <a:solidFill>
                  <a:srgbClr val="2B2C30"/>
                </a:solidFill>
              </a:rPr>
              <a:t>a deteção de movimento para a iluminação ou garantir que o equipamento utiliza o modo de poupança de energia após um determinado período de tempo.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Use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o Topten.eu - Os melhores produtos da Europa </a:t>
            </a:r>
            <a:r>
              <a:rPr lang="en-US" sz="2000" dirty="0">
                <a:solidFill>
                  <a:srgbClr val="2B2C30"/>
                </a:solidFill>
              </a:rPr>
              <a:t>para comparar o seu equipamento atual com outras soluções disponíveis.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16563-FDEF-FB73-C9A0-A8E4A4501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688903"/>
            <a:ext cx="4237973" cy="31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241DE-795D-C567-C47E-E5BC41B9D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B6D9-EB85-F536-8A2F-DF74902AB7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8: Otimize os seus sistemas de aquecimento e refrigeração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81217-758C-DEC5-979B-FB6AA3B244DC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Como otimizar os nossos sistemas de aquecimento e refrigeração?</a:t>
            </a:r>
            <a:endParaRPr lang="en-GB" sz="40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2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52211-C47C-944B-9A38-CF3AD09F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ADE57-0F24-6DE8-030F-5C11D17197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8: Otimize os seus sistemas de aquecimento e refrigeração: dicas práticas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D2B15-797D-A347-3C71-3D31DAA7DB47}"/>
              </a:ext>
            </a:extLst>
          </p:cNvPr>
          <p:cNvSpPr txBox="1"/>
          <p:nvPr/>
        </p:nvSpPr>
        <p:spPr>
          <a:xfrm>
            <a:off x="5523978" y="2419235"/>
            <a:ext cx="61377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Os sistemas de aquecimento e refrigeração estão entre os maiores consumidores de energia na maioria das PME.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A instalação de termóstatos programáveis, a manutenção regular ou a utilização de modelos energeticamente eficientes podem ajudar a reduzir o consumo.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Considere ajustar as configurações para garantir que o aquecimento/refrigeração só seja utilizado quando necessário. Por exemplo, desligue o aquecimento ou o ar condicionado quando os funcionários não estiverem presentes.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1F232-47D1-275F-5A9E-BCEB8274C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" y="2597561"/>
            <a:ext cx="5162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DE8E9-0717-7CB6-26BF-44DE671D8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5B10-9F47-6770-71CF-9229049647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9: Incentive práticas de poupança de energia entre os funcionários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70677-4FEB-936C-2CE6-08A6124D6C3B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Como posso incentivar outras pessoas a adotarem práticas de poupança de energia?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9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AB468-2635-DF9A-3F7D-B87BCB05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98A03-386D-0606-2F85-D80B0384AD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65125"/>
            <a:ext cx="10976317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9: Incentive práticas de poupança de energia entre os funcionários: algumas dicas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29A5D-33BC-7C03-2E43-2ED9295807C9}"/>
              </a:ext>
            </a:extLst>
          </p:cNvPr>
          <p:cNvSpPr txBox="1"/>
          <p:nvPr/>
        </p:nvSpPr>
        <p:spPr>
          <a:xfrm>
            <a:off x="4608570" y="2276545"/>
            <a:ext cx="72059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Uma cultura de consciência energética pode levar a reduções significativas no consumo de energia.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O comportamento dos funcionários pode ter um impacto significativo no consumo de energia. Incentive os funcionários a: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Desligarem as luzes.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Desligar os equipamentos quando não estiverem a ser utilizados.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Usar configurações energeticamente eficientes em computadores e impressoras.</a:t>
            </a:r>
          </a:p>
          <a:p>
            <a:pPr lvl="1" latinLnBrk="0"/>
            <a:endParaRPr lang="en-US" sz="2000" dirty="0"/>
          </a:p>
          <a:p>
            <a:pPr latinLnBrk="0"/>
            <a:r>
              <a:rPr lang="en-US" sz="2000" dirty="0">
                <a:solidFill>
                  <a:srgbClr val="2B2C30"/>
                </a:solidFill>
              </a:rPr>
              <a:t>Leiam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as Mudanças Comportamentais</a:t>
            </a:r>
            <a:r>
              <a:rPr lang="en-US" sz="2000" dirty="0">
                <a:solidFill>
                  <a:srgbClr val="2B2C30"/>
                </a:solidFill>
              </a:rPr>
              <a:t> da Agência Internacional de Energia.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93916-F096-DC59-0409-F5E35654D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7" y="2837663"/>
            <a:ext cx="4086443" cy="30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01088-FC99-5CFA-5A9E-959A03FD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4304-C8CB-FFCB-2AC9-AE39DA894B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Passo 10: Explore alguns recursos adicionais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77D7F-A7E2-174F-7928-DEC60B56402D}"/>
              </a:ext>
            </a:extLst>
          </p:cNvPr>
          <p:cNvSpPr txBox="1"/>
          <p:nvPr/>
        </p:nvSpPr>
        <p:spPr>
          <a:xfrm>
            <a:off x="1490597" y="3181611"/>
            <a:ext cx="959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Onde posso obter mais informações?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60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FD278A-87C6-6AD3-2B11-71DA52D67F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9874" y="36729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Próximos passos: Alguns recursos adicionais</a:t>
            </a:r>
            <a:endParaRPr lang="pt-PT" noProof="1">
              <a:solidFill>
                <a:schemeClr val="tx2"/>
              </a:solidFill>
              <a:effectLst/>
            </a:endParaRPr>
          </a:p>
          <a:p>
            <a:endParaRPr lang="pt-PT" noProof="1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quiser saber mais sobre eficiência energética, os seguintes recursos podem ser úteis: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71951"/>
            <a:ext cx="217549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Leia o artigo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  <a:hlinkClick r:id="rId3"/>
              </a:rPr>
              <a:t>Lidando com a crise: aumentando a resiliência nas PME por meio da eficiência energética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857378"/>
            <a:ext cx="2364667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 Veja o curso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da Every1, com duração de 30 minutos, sobre </a:t>
            </a:r>
            <a:r>
              <a:rPr lang="en-US" altLang="ko-KR" dirty="0">
                <a:solidFill>
                  <a:srgbClr val="373737"/>
                </a:solidFill>
                <a:ea typeface="맑은 고딕"/>
                <a:hlinkClick r:id="rId4"/>
              </a:rPr>
              <a:t>o uso de energia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829571"/>
            <a:ext cx="2338969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Leia o artigo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Os benefícios das melhorias na eficiência energética para as empresas</a:t>
            </a:r>
            <a:r>
              <a:rPr lang="en-US" altLang="ko-KR" i="1" dirty="0">
                <a:solidFill>
                  <a:srgbClr val="373737"/>
                </a:solidFill>
              </a:rPr>
              <a:t>.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55099" y="3223947"/>
            <a:ext cx="2195593" cy="2308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Veja o curso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da Every1, com duração de 30 minutos, sobre </a:t>
            </a:r>
            <a:r>
              <a:rPr lang="en-GB" altLang="ko-KR" dirty="0">
                <a:solidFill>
                  <a:srgbClr val="373737"/>
                </a:solidFill>
                <a:ea typeface="맑은 고딕"/>
                <a:hlinkClick r:id="rId6"/>
              </a:rPr>
              <a:t>Privacidade, segurança e proteção no panorama da energia digital.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2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1B6CAC-2B2C-3096-6D3B-A93A139BE4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618" y="12795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Agradecimentos 1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46322" y="197346"/>
            <a:ext cx="7540670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i="1" dirty="0"/>
              <a:t>Poupar energia e tornar a sua empresa mais eficiente em termos energéticos: 10 passos fáceis </a:t>
            </a:r>
            <a:r>
              <a:rPr lang="en-GB" sz="1600" dirty="0"/>
              <a:t>inclui adaptações nos passos 3, 4, 5 e 6 de material selecionado da Comissão Europeia, intitulado </a:t>
            </a:r>
            <a:r>
              <a:rPr lang="en-GB" sz="1600" i="1" dirty="0">
                <a:hlinkClick r:id="rId3"/>
              </a:rPr>
              <a:t>Lidar com a crise: aumentar a resiliência das PME através da eficiência energética </a:t>
            </a:r>
            <a:r>
              <a:rPr lang="en-GB" sz="1600" dirty="0"/>
              <a:t>(a «Obra Original»), que está licenciada </a:t>
            </a:r>
            <a:r>
              <a:rPr lang="en-GB" sz="1600" dirty="0">
                <a:hlinkClick r:id="rId4"/>
              </a:rPr>
              <a:t>sob CC BY 4.0</a:t>
            </a:r>
            <a:r>
              <a:rPr lang="en-GB" sz="1600" dirty="0"/>
              <a:t>. </a:t>
            </a:r>
          </a:p>
          <a:p>
            <a:pPr latinLnBrk="0"/>
            <a:r>
              <a:rPr lang="en-GB" sz="1600" dirty="0"/>
              <a:t>Esta adaptação é feita e publicada pelo Every1 Project (o «Adaptador») e licenciada sob </a:t>
            </a:r>
            <a:r>
              <a:rPr lang="en-GB" sz="1600" dirty="0">
                <a:hlinkClick r:id="rId5"/>
              </a:rPr>
              <a:t>CC BY-SA 4.0</a:t>
            </a:r>
            <a:r>
              <a:rPr lang="en-GB" sz="1600" dirty="0"/>
              <a:t>, salvo indicação em contrário. </a:t>
            </a:r>
          </a:p>
          <a:p>
            <a:pPr latinLnBrk="0"/>
            <a:endParaRPr lang="en-GB" sz="1600" dirty="0"/>
          </a:p>
          <a:p>
            <a:pPr latinLnBrk="0"/>
            <a:r>
              <a:rPr lang="en-GB" sz="1600" dirty="0"/>
              <a:t>As imagens utilizadas nesta apresentação são as seguintes: </a:t>
            </a:r>
          </a:p>
          <a:p>
            <a:pPr latinLnBrk="0"/>
            <a:endParaRPr lang="en-GB" sz="160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6"/>
              </a:rPr>
              <a:t>Contas de eletricidade com lâmpada e calculadora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GB" sz="16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Images, </a:t>
            </a:r>
            <a:r>
              <a:rPr lang="en-GB" sz="1600" dirty="0">
                <a:solidFill>
                  <a:srgbClr val="242424"/>
                </a:solidFill>
              </a:rPr>
              <a:t>licenciada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sob CC BY 2.0</a:t>
            </a:r>
            <a:r>
              <a:rPr lang="en-GB" sz="1600" dirty="0">
                <a:solidFill>
                  <a:srgbClr val="242424"/>
                </a:solidFill>
              </a:rPr>
              <a:t>.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Papel ao lado </a:t>
            </a:r>
            <a:r>
              <a:rPr lang="en-US" sz="1600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 Macbook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sz="16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em Pexels.com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cs typeface="Public Sans"/>
                <a:sym typeface="Public Sans"/>
              </a:rPr>
              <a:t>Passo 1: Introdução: O que preciso de saber?: </a:t>
            </a:r>
            <a:r>
              <a:rPr lang="en-US" sz="1600" i="1" dirty="0">
                <a:solidFill>
                  <a:schemeClr val="dk1"/>
                </a:solidFill>
                <a:cs typeface="Public Sans"/>
                <a:sym typeface="Public Sans"/>
              </a:rPr>
              <a:t>Fichas pretas </a:t>
            </a:r>
            <a:r>
              <a:rPr lang="en-US" sz="1600" dirty="0">
                <a:solidFill>
                  <a:schemeClr val="dk1"/>
                </a:solidFill>
                <a:cs typeface="Public Sans"/>
                <a:sym typeface="Public Sans"/>
              </a:rPr>
              <a:t>por </a:t>
            </a:r>
            <a:r>
              <a:rPr lang="en-US" sz="16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Castorly Stock em Pexels.com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2: Introdução: Quais são os custos e benefícios de ser mais eficiente em termos energéticos?: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Equilíbrio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Scouse Smurf está licenciado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sob CC BY-ND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3: Realizar uma auditoria energética: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Auditoria energética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pela EE image database está licenciada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sob CC BY-NC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4: Instalar um medidor inteligente: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Medidor inteligente da British Gas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SlipStreamJC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sob CC BY-NC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5: Identificar a sua procura de eletricidade por dispositivo: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Energy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Maria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Eklind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sob 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67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DCFC6A-C1DE-8BFA-D05C-84810EDD8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noProof="1">
                <a:solidFill>
                  <a:schemeClr val="bg1"/>
                </a:solidFill>
              </a:rPr>
              <a:t>Índice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536125" y="646590"/>
            <a:ext cx="73761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800" dirty="0">
                <a:solidFill>
                  <a:srgbClr val="2B2C30"/>
                </a:solidFill>
              </a:rPr>
              <a:t>Nesta breve apresentação, exploraremos: </a:t>
            </a:r>
          </a:p>
          <a:p>
            <a:pPr latinLnBrk="0"/>
            <a:endParaRPr lang="en-GB" sz="28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Como compreender melhor o seu consumo de energia e por que isso é importante.</a:t>
            </a: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Os benefícios de tornar o consumo de energia da sua empresa mais eficiente.</a:t>
            </a: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10 passos possíveis para poupar energia e tornar a sua empresa mais eficiente.</a:t>
            </a:r>
          </a:p>
          <a:p>
            <a:pPr marL="457200" indent="-457200" latinLnBrk="0">
              <a:buChar char="•"/>
            </a:pPr>
            <a:endParaRPr lang="en-GB" sz="2800" dirty="0">
              <a:solidFill>
                <a:srgbClr val="2B2C30"/>
              </a:solidFill>
            </a:endParaRPr>
          </a:p>
          <a:p>
            <a:pPr latinLnBrk="0"/>
            <a:r>
              <a:rPr lang="en-GB" sz="2800" dirty="0">
                <a:solidFill>
                  <a:srgbClr val="2B2C30"/>
                </a:solidFill>
              </a:rPr>
              <a:t>Cada passo começa com uma pergunta reflexiva. Reserve um momento para refletir sobre cada pergunta antes de prosseguir. </a:t>
            </a:r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4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006E7-DA10-BFE5-7330-6AF3552D2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B0763F-E48D-63EA-BFF5-E228857C53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891" y="12933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Agradecimentos 2</a:t>
            </a:r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32415-F51E-88B6-B057-0486FF1F5EB6}"/>
              </a:ext>
            </a:extLst>
          </p:cNvPr>
          <p:cNvSpPr txBox="1"/>
          <p:nvPr/>
        </p:nvSpPr>
        <p:spPr>
          <a:xfrm>
            <a:off x="4258848" y="394692"/>
            <a:ext cx="7628352" cy="49705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6: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Explorar possibilidades para mudar para um uso mais eficiente da energia: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Energia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Umberto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Salvagnin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7: Aumentar a eficiência energética do seu equipamento: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Computador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eltpics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sob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sz="18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 8: Otimizar os seus sistemas de aquecimento e refrigeração: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Light Switch – 157/365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Niklas Morberg está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licenciado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sob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Passo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9</a:t>
            </a: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Incentivar práticas de poupança de energia entre os funcionários: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@Work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Daphne está </a:t>
            </a:r>
            <a:r>
              <a:rPr lang="en-GB" dirty="0">
                <a:solidFill>
                  <a:srgbClr val="242424"/>
                </a:solidFill>
              </a:rPr>
              <a:t>licenciado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sob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242424"/>
              </a:solidFill>
              <a:ea typeface="Calibri"/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ea typeface="Calibri"/>
                <a:cs typeface="Calibri"/>
              </a:rPr>
              <a:t>Os seguintes recursos foram utilizados para informar esta apresentação: </a:t>
            </a:r>
          </a:p>
          <a:p>
            <a:pPr latinLnBrk="0"/>
            <a:endParaRPr lang="en-GB" dirty="0">
              <a:solidFill>
                <a:srgbClr val="231F20"/>
              </a:solidFill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Energy Solutions Oxfordshire (s.d.)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Os benefícios das melhorias na eficiência energética para as empresas.</a:t>
            </a:r>
            <a:r>
              <a:rPr lang="en-GB" dirty="0">
                <a:solidFill>
                  <a:srgbClr val="231F20"/>
                </a:solidFill>
                <a:cs typeface="Calibri"/>
                <a:hlinkClick r:id="rId9"/>
              </a:rPr>
              <a:t> https://www.energysolutionsoxfordshire.org/the-benefits-of-energy-efficiency-improvements-for-smes/</a:t>
            </a:r>
            <a:r>
              <a:rPr lang="en-GB" dirty="0">
                <a:solidFill>
                  <a:srgbClr val="231F20"/>
                </a:solidFill>
                <a:cs typeface="Calibri"/>
              </a:rPr>
              <a:t> </a:t>
            </a: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Torus (s.d.)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Quais são os custos e benefícios da eficiência energética?</a:t>
            </a:r>
            <a:r>
              <a:rPr lang="en-GB" dirty="0">
                <a:solidFill>
                  <a:srgbClr val="3F3F3F"/>
                </a:solidFill>
                <a:effectLst/>
                <a:hlinkClick r:id="rId10"/>
              </a:rPr>
              <a:t> https://www.torus.co/learn/what-are-the-cost-benefits-of-energy-efficiency</a:t>
            </a:r>
            <a:endParaRPr lang="en-GB" dirty="0">
              <a:solidFill>
                <a:srgbClr val="3F3F3F"/>
              </a:solidFill>
              <a:effectLst/>
            </a:endParaRPr>
          </a:p>
          <a:p>
            <a:pPr latinLnBrk="0"/>
            <a:endParaRPr lang="en-GB" sz="1100" u="sng" dirty="0">
              <a:solidFill>
                <a:srgbClr val="0000FF"/>
              </a:solidFill>
              <a:ea typeface="Calibri"/>
              <a:cs typeface="Calibri"/>
            </a:endParaRPr>
          </a:p>
          <a:p>
            <a:pPr latinLnBrk="0"/>
            <a:endParaRPr lang="en-GB" dirty="0">
              <a:solidFill>
                <a:schemeClr val="dk1"/>
              </a:solidFill>
              <a:ea typeface="Public Sans"/>
              <a:cs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51800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6DAB-F9F1-442E-E122-AD0FD28668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4418" y="2766218"/>
            <a:ext cx="6182096" cy="1325563"/>
          </a:xfrm>
          <a:prstGeom prst="rect">
            <a:avLst/>
          </a:prstGeom>
        </p:spPr>
        <p:txBody>
          <a:bodyPr/>
          <a:lstStyle/>
          <a:p>
            <a:r>
              <a:rPr lang="pt-PT" sz="6000" noProof="1">
                <a:solidFill>
                  <a:schemeClr val="bg1"/>
                </a:solidFill>
              </a:rPr>
              <a:t>Obrigado</a:t>
            </a:r>
            <a:r>
              <a:rPr lang="pt-PT" sz="6000" baseline="0" noProof="1">
                <a:solidFill>
                  <a:schemeClr val="bg1"/>
                </a:solidFill>
              </a:rPr>
              <a:t>!</a:t>
            </a:r>
            <a:endParaRPr lang="pt-PT" sz="6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8AB00E-E665-351C-C31F-B49E67DDC9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1" y="545234"/>
            <a:ext cx="11578991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 passos fáceis para poupar energia e tornar a sua empresa mais eficiente em termos energéticos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77482" y="2333685"/>
            <a:ext cx="11423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Introdução: O que preciso saber?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Introdução: Quais são os benefícios de ser mais eficiente em termos energéticos?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Realizar uma auditoria energética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Instale um medidor inteligente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Calcule o consumo de energia dos eletrodomésticos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Explore formas mais eficientes de usar energia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Aumente a eficiência energética do seu equipamento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Otimize os seus sistemas de aquecimento e refrigeração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Incentive práticas de poupança de energia entre os funcionários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Explore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mais recursos</a:t>
            </a:r>
            <a:endParaRPr lang="en-GB" sz="24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GB" sz="20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9848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19F8-AC66-84AE-95E2-F395690572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4127" y="614508"/>
            <a:ext cx="10515600" cy="867930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1: Introdução: O que preciso saber?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O que preciso saber para começar?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513E39-AB76-C65C-4627-7303A8260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109" y="600653"/>
            <a:ext cx="11253408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1: Introdução: O que preciso de saber sobre o consumo de energia?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371582" y="2635826"/>
            <a:ext cx="7442935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b="1" noProof="0" dirty="0">
                <a:latin typeface="Calibri"/>
                <a:ea typeface="Public Sans"/>
                <a:cs typeface="Public Sans"/>
                <a:sym typeface="Public Sans"/>
              </a:rPr>
              <a:t>É importante compreender como e quando está a consumir energia</a:t>
            </a:r>
            <a:r>
              <a:rPr lang="en-GB" sz="2000" noProof="0" dirty="0">
                <a:latin typeface="Calibri"/>
                <a:ea typeface="Public Sans"/>
                <a:cs typeface="Public Sans"/>
                <a:sym typeface="Public Sans"/>
              </a:rPr>
              <a:t>. Isso permite-lhe: </a:t>
            </a:r>
            <a:endParaRPr lang="en-GB" sz="2000" noProof="0" dirty="0">
              <a:solidFill>
                <a:srgbClr val="000066"/>
              </a:solidFill>
              <a:latin typeface="Public Sans"/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Tomar </a:t>
            </a:r>
            <a:r>
              <a:rPr lang="en-GB" sz="2000" b="1" noProof="0" dirty="0">
                <a:solidFill>
                  <a:srgbClr val="2B2C30"/>
                </a:solidFill>
              </a:rPr>
              <a:t>decisões informadas</a:t>
            </a:r>
            <a:r>
              <a:rPr lang="en-GB" sz="2000" noProof="0" dirty="0">
                <a:solidFill>
                  <a:srgbClr val="2B2C30"/>
                </a:solidFill>
              </a:rPr>
              <a:t>.</a:t>
            </a:r>
            <a:endParaRPr lang="en-GB" sz="20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</a:rPr>
              <a:t>Identificar padrões </a:t>
            </a:r>
            <a:r>
              <a:rPr lang="en-GB" sz="2000" noProof="0" dirty="0">
                <a:solidFill>
                  <a:srgbClr val="2B2C30"/>
                </a:solidFill>
              </a:rPr>
              <a:t>de </a:t>
            </a:r>
            <a:r>
              <a:rPr lang="en-GB" sz="2000" dirty="0">
                <a:solidFill>
                  <a:srgbClr val="2B2C30"/>
                </a:solidFill>
              </a:rPr>
              <a:t>como e quando a energia está a ser utilizada.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</a:rPr>
              <a:t>Fazer alterações </a:t>
            </a:r>
            <a:r>
              <a:rPr lang="en-GB" sz="2000" noProof="0" dirty="0">
                <a:solidFill>
                  <a:srgbClr val="2B2C30"/>
                </a:solidFill>
              </a:rPr>
              <a:t>para otimizar o seu consumo de energia. Isto </a:t>
            </a:r>
            <a:r>
              <a:rPr lang="en-GB" sz="2000" dirty="0">
                <a:solidFill>
                  <a:srgbClr val="2B2C30"/>
                </a:solidFill>
              </a:rPr>
              <a:t>pode melhorar </a:t>
            </a:r>
            <a:r>
              <a:rPr lang="en-GB" sz="2000" noProof="0" dirty="0">
                <a:solidFill>
                  <a:srgbClr val="2B2C30"/>
                </a:solidFill>
              </a:rPr>
              <a:t>a eficiência energética, reduzir custos e contribuir para os esforços de sustentabilidade.</a:t>
            </a:r>
            <a:endParaRPr lang="en-GB" sz="2000" noProof="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Compreender quais equipamentos consomem mais energia e porquê. Pode então </a:t>
            </a:r>
            <a:r>
              <a:rPr lang="en-GB" sz="2000" b="1" noProof="0" dirty="0">
                <a:solidFill>
                  <a:srgbClr val="2B2C30"/>
                </a:solidFill>
              </a:rPr>
              <a:t>priorizar </a:t>
            </a:r>
            <a:r>
              <a:rPr lang="en-GB" sz="2000" noProof="0" dirty="0">
                <a:solidFill>
                  <a:srgbClr val="2B2C30"/>
                </a:solidFill>
              </a:rPr>
              <a:t>melhorias ou atualizações para obter as economias mais significativas.</a:t>
            </a:r>
            <a:endParaRPr lang="en-GB" sz="2000" noProof="0" dirty="0"/>
          </a:p>
        </p:txBody>
      </p:sp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2ABE27B7-7E10-52F8-AA84-1D6C12A50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2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5661-079B-B442-CFC0-826C2D2A2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B0C8F0-C91F-EDC4-A517-5FA2EE302D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854" y="769133"/>
            <a:ext cx="11602993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1: Introdução: O que preciso de saber sobre a procura de eletricidade?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4E45F-8E61-736D-EDC6-D6CD808CDE4A}"/>
              </a:ext>
            </a:extLst>
          </p:cNvPr>
          <p:cNvSpPr txBox="1"/>
          <p:nvPr/>
        </p:nvSpPr>
        <p:spPr>
          <a:xfrm>
            <a:off x="4269289" y="2094696"/>
            <a:ext cx="77285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b="1" dirty="0">
                <a:ea typeface="Public Sans"/>
                <a:cs typeface="Public Sans"/>
                <a:sym typeface="Public Sans"/>
              </a:rPr>
              <a:t>Como posso compreender como e quando estamos a consumir energia?</a:t>
            </a:r>
          </a:p>
          <a:p>
            <a:pPr latinLnBrk="0"/>
            <a:endParaRPr lang="en-US" sz="24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Identifique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os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seus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padrões de consumo de eletricidade.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Está a utilizar: </a:t>
            </a:r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marL="914400" lvl="1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Equipamentos que consomem muita energia? </a:t>
            </a:r>
          </a:p>
          <a:p>
            <a:pPr marL="914400" lvl="1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Eletricidade em horários de pico ou fora do pico?</a:t>
            </a:r>
          </a:p>
          <a:p>
            <a:pPr marL="914400" lvl="1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Práticas ineficientes? </a:t>
            </a:r>
          </a:p>
          <a:p>
            <a:pPr marL="914400" lvl="1" indent="-457200" latinLnBrk="0">
              <a:buChar char="•"/>
            </a:pPr>
            <a:endParaRPr lang="en-US" sz="24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Leia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o guia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da Energy Trust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sobre eficiência energética no local de trabalho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</p:txBody>
      </p:sp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6B07569D-B7EF-C867-B1F1-1578EFB90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5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BAB1-C0C2-B30E-A8DA-575075A0F8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778343"/>
            <a:ext cx="11173691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1: Introdução: O que preciso de saber? Quais são as minhas opções?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302560" y="2520116"/>
            <a:ext cx="749303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b="1" noProof="1"/>
              <a:t>Agora que compreendo como e quando estamos a consumir energia, quais são as minhas opções?</a:t>
            </a:r>
          </a:p>
          <a:p>
            <a:pPr latinLnBrk="0"/>
            <a:endParaRPr lang="en-GB" sz="2000" b="1" noProof="1">
              <a:solidFill>
                <a:srgbClr val="000066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Faça pequenos ajustes</a:t>
            </a:r>
            <a:r>
              <a:rPr lang="en-GB" sz="2000" noProof="1">
                <a:solidFill>
                  <a:srgbClr val="2B2C30"/>
                </a:solidFill>
              </a:rPr>
              <a:t>: como usar equipamentos de alto consumo energético fora dos horários de pico, atualizar para aparelhos com eficiência energética ou otimizar a iluminação.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Utilize ferramentas e dispositivos digitais inteligentes: </a:t>
            </a:r>
            <a:r>
              <a:rPr lang="en-GB" sz="2000" noProof="1">
                <a:solidFill>
                  <a:srgbClr val="2B2C30"/>
                </a:solidFill>
              </a:rPr>
              <a:t>para compreender e gerir o consumo e os custos de energia.</a:t>
            </a:r>
            <a:endParaRPr lang="en-GB" sz="2000" b="1" noProof="1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Pense a longo prazo: </a:t>
            </a:r>
            <a:r>
              <a:rPr lang="en-GB" sz="2000" noProof="1">
                <a:solidFill>
                  <a:srgbClr val="2B2C30"/>
                </a:solidFill>
              </a:rPr>
              <a:t>planeie a mudança para infraestruturas, máquinas ou tecnologias de construção mais eficientes em termos energéticos.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  <a:ea typeface="Public Sans"/>
                <a:cs typeface="Public Sans"/>
              </a:rPr>
              <a:t>Explore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ferramentas e oportunidades de financiamento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  <a:endParaRPr lang="en-US" sz="2000" dirty="0">
              <a:solidFill>
                <a:srgbClr val="2B2C30"/>
              </a:solidFill>
            </a:endParaRPr>
          </a:p>
          <a:p>
            <a:pPr latinLnBrk="0"/>
            <a:endParaRPr lang="en-GB" sz="2000" noProof="1">
              <a:solidFill>
                <a:srgbClr val="2B2C30"/>
              </a:solidFill>
              <a:ea typeface="Calibri"/>
              <a:cs typeface="Calibri"/>
            </a:endParaRPr>
          </a:p>
        </p:txBody>
      </p:sp>
      <p:pic>
        <p:nvPicPr>
          <p:cNvPr id="3" name="Google Shape;108;p3">
            <a:extLst>
              <a:ext uri="{FF2B5EF4-FFF2-40B4-BE49-F238E27FC236}">
                <a16:creationId xmlns:a16="http://schemas.microsoft.com/office/drawing/2014/main" id="{53D3E27E-704F-1594-9821-BD954C259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8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48AD18-2D82-167C-6F2C-8DBAC8C8BE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367" y="55908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Passo 2: Introdução: Quais são os benefícios de ser mais eficiente em termos energéticos?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Quais são os benefícios de ser mais eficiente em termos energéticos?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79878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B8E3DA-850A-45BC-B5A6-9385EE706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4797</Words>
  <Application>Microsoft Macintosh PowerPoint</Application>
  <PresentationFormat>Widescreen</PresentationFormat>
  <Paragraphs>378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Public Sans</vt:lpstr>
      <vt:lpstr>Every1 slide master</vt:lpstr>
      <vt:lpstr>Poupar energia e tornar a sua empresa mais eficiente em termos energéticos: </vt:lpstr>
      <vt:lpstr>Introdução</vt:lpstr>
      <vt:lpstr>Índice</vt:lpstr>
      <vt:lpstr>10 passos fáceis para poupar energia e tornar a sua empresa mais eficiente em termos energéticos </vt:lpstr>
      <vt:lpstr>Passo 1: Introdução: O que preciso saber?  </vt:lpstr>
      <vt:lpstr>Passo 1: Introdução: O que preciso de saber sobre o consumo de energia?  </vt:lpstr>
      <vt:lpstr>Passo 1: Introdução: O que preciso de saber sobre a procura de eletricidade?  </vt:lpstr>
      <vt:lpstr>Passo 1: Introdução: O que preciso de saber? Quais são as minhas opções?  </vt:lpstr>
      <vt:lpstr>Passo 2: Introdução: Quais são os benefícios de ser mais eficiente em termos energéticos? </vt:lpstr>
      <vt:lpstr>Passo 2: Introdução: As vantagens de ser mais eficiente em termos energéticos  </vt:lpstr>
      <vt:lpstr>Passo 3: Realizar uma auditoria energética </vt:lpstr>
      <vt:lpstr>Passo 3: O que é uma auditoria energética </vt:lpstr>
      <vt:lpstr>Passo 4: Instalar um medidor inteligente  </vt:lpstr>
      <vt:lpstr>Passo 4: Instalar um medidor inteligente: o que eles podem fazer? </vt:lpstr>
      <vt:lpstr>Passo 4: Instalar um contador inteligente: compreender as suas funcionalidades </vt:lpstr>
      <vt:lpstr>Passo 5: Calcular o consumo de energia dos aparelhos  </vt:lpstr>
      <vt:lpstr>Passo 5: Calcular o consumo de energia dos aparelhos: como abordálo  </vt:lpstr>
      <vt:lpstr>Passo 6: Explore uma utilização mais eficiente da energia </vt:lpstr>
      <vt:lpstr>Passo 6: Explore uma utilização mais eficiente da energia: poupar dinheiro </vt:lpstr>
      <vt:lpstr>Passo 6: Explore uma utilização mais eficiente da energia: poupar energia </vt:lpstr>
      <vt:lpstr>Passo 7: Aumente a eficiência energética do seu equipamento  </vt:lpstr>
      <vt:lpstr>Passo 7: Aumente a eficiência energética do seu equipamento: como verificar  </vt:lpstr>
      <vt:lpstr>Passo 8: Otimize os seus sistemas de aquecimento e refrigeração </vt:lpstr>
      <vt:lpstr>Passo 8: Otimize os seus sistemas de aquecimento e refrigeração: dicas práticas </vt:lpstr>
      <vt:lpstr>Passo 9: Incentive práticas de poupança de energia entre os funcionários </vt:lpstr>
      <vt:lpstr>Passo 9: Incentive práticas de poupança de energia entre os funcionários: algumas dicas </vt:lpstr>
      <vt:lpstr>Passo 10: Explore alguns recursos adicionais </vt:lpstr>
      <vt:lpstr>Próximos passos: Alguns recursos adicionais </vt:lpstr>
      <vt:lpstr>Agradecimentos 1 </vt:lpstr>
      <vt:lpstr>Agradecimentos 2</vt:lpstr>
      <vt:lpstr>Obrigado!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2026-03-18T07:55:30Z</dcterms:modified>
  <cp:category/>
</cp:coreProperties>
</file>