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embeddedFontLst>
    <p:embeddedFont>
      <p:font typeface="Helvetica Neue" panose="020B0604020202020204" charset="0"/>
      <p:regular r:id="rId19"/>
      <p:bold r:id="rId20"/>
      <p:italic r:id="rId21"/>
      <p:boldItalic r:id="rId22"/>
    </p:embeddedFont>
    <p:embeddedFont>
      <p:font typeface="Open Sans" panose="020B0606030504020204" pitchFamily="34" charset="0"/>
      <p:regular r:id="rId23"/>
      <p:bold r:id="rId24"/>
      <p:italic r:id="rId25"/>
      <p:boldItalic r:id="rId26"/>
    </p:embeddedFont>
    <p:embeddedFont>
      <p:font typeface="Open Sans ExtraBold" panose="020B0906030804020204" pitchFamily="34" charset="0"/>
      <p:bold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gs1XiIq1lSYAo9o6oNuWxcDeDQI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 name="Google Shape;4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58" name="Google Shape;258;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70" name="Google Shape;270;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90" name="Google Shape;290;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10" name="Google Shape;310;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3b6c88f2f4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g3b6c88f2f49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19" name="Google Shape;319;g3b6c88f2f49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3b6c88f2f49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g3b6c88f2f49_0_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35" name="Google Shape;335;g3b6c88f2f49_0_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 name="Google Shape;4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50" name="Google Shape;5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 name="Google Shape;6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sv-SE"/>
              <a:t>      </a:t>
            </a:r>
            <a:endParaRPr/>
          </a:p>
        </p:txBody>
      </p:sp>
      <p:sp>
        <p:nvSpPr>
          <p:cNvPr id="62" name="Google Shape;6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 name="Google Shape;7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79" name="Google Shape;7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10" name="Google Shape;11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sv-SE"/>
              <a:t>      </a:t>
            </a:r>
            <a:endParaRPr/>
          </a:p>
        </p:txBody>
      </p:sp>
      <p:sp>
        <p:nvSpPr>
          <p:cNvPr id="151" name="Google Shape;151;p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79" name="Google Shape;17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93" name="Google Shape;193;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34" name="Google Shape;234;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14"/>
        <p:cNvGrpSpPr/>
        <p:nvPr/>
      </p:nvGrpSpPr>
      <p:grpSpPr>
        <a:xfrm>
          <a:off x="0" y="0"/>
          <a:ext cx="0" cy="0"/>
          <a:chOff x="0" y="0"/>
          <a:chExt cx="0" cy="0"/>
        </a:xfrm>
      </p:grpSpPr>
      <p:pic>
        <p:nvPicPr>
          <p:cNvPr id="15" name="Google Shape;15;p37"/>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6" name="Google Shape;16;p37"/>
          <p:cNvSpPr txBox="1">
            <a:spLocks noGrp="1"/>
          </p:cNvSpPr>
          <p:nvPr>
            <p:ph type="ctrTitle"/>
          </p:nvPr>
        </p:nvSpPr>
        <p:spPr>
          <a:xfrm>
            <a:off x="0" y="1"/>
            <a:ext cx="8894617" cy="403761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800"/>
              <a:buFont typeface="Helvetica Neue"/>
              <a:buNone/>
              <a:defRPr sz="3200" b="1" i="0"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7"/>
          <p:cNvSpPr/>
          <p:nvPr/>
        </p:nvSpPr>
        <p:spPr>
          <a:xfrm>
            <a:off x="2285999" y="4370120"/>
            <a:ext cx="4322618" cy="1828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8"/>
        <p:cNvGrpSpPr/>
        <p:nvPr/>
      </p:nvGrpSpPr>
      <p:grpSpPr>
        <a:xfrm>
          <a:off x="0" y="0"/>
          <a:ext cx="0" cy="0"/>
          <a:chOff x="0" y="0"/>
          <a:chExt cx="0" cy="0"/>
        </a:xfrm>
      </p:grpSpPr>
      <p:sp>
        <p:nvSpPr>
          <p:cNvPr id="19" name="Google Shape;19;p38"/>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sv-SE"/>
              <a:t>‹#›</a:t>
            </a:fld>
            <a:endParaRPr/>
          </a:p>
        </p:txBody>
      </p:sp>
      <p:sp>
        <p:nvSpPr>
          <p:cNvPr id="20" name="Google Shape;20;p38"/>
          <p:cNvSpPr txBox="1">
            <a:spLocks noGrp="1"/>
          </p:cNvSpPr>
          <p:nvPr>
            <p:ph type="body" idx="1"/>
          </p:nvPr>
        </p:nvSpPr>
        <p:spPr>
          <a:xfrm>
            <a:off x="838200" y="1239210"/>
            <a:ext cx="10515600" cy="49377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400"/>
              <a:buNone/>
              <a:defRPr/>
            </a:lvl1pPr>
            <a:lvl2pPr marL="914400" lvl="1" indent="-228600" algn="l">
              <a:lnSpc>
                <a:spcPct val="90000"/>
              </a:lnSpc>
              <a:spcBef>
                <a:spcPts val="1000"/>
              </a:spcBef>
              <a:spcAft>
                <a:spcPts val="0"/>
              </a:spcAft>
              <a:buSzPts val="1400"/>
              <a:buNone/>
              <a:defRPr/>
            </a:lvl2pPr>
            <a:lvl3pPr marL="1371600" lvl="2" indent="-228600" algn="l">
              <a:lnSpc>
                <a:spcPct val="90000"/>
              </a:lnSpc>
              <a:spcBef>
                <a:spcPts val="1000"/>
              </a:spcBef>
              <a:spcAft>
                <a:spcPts val="0"/>
              </a:spcAft>
              <a:buSzPts val="1400"/>
              <a:buNone/>
              <a:defRPr/>
            </a:lvl3pPr>
            <a:lvl4pPr marL="1828800" lvl="3" indent="-228600" algn="l">
              <a:lnSpc>
                <a:spcPct val="90000"/>
              </a:lnSpc>
              <a:spcBef>
                <a:spcPts val="1000"/>
              </a:spcBef>
              <a:spcAft>
                <a:spcPts val="0"/>
              </a:spcAft>
              <a:buSzPts val="1400"/>
              <a:buNone/>
              <a:defRPr/>
            </a:lvl4pPr>
            <a:lvl5pPr marL="2286000" lvl="4" indent="-228600" algn="l">
              <a:lnSpc>
                <a:spcPct val="90000"/>
              </a:lnSpc>
              <a:spcBef>
                <a:spcPts val="100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 name="Google Shape;21;p38"/>
          <p:cNvSpPr txBox="1">
            <a:spLocks noGrp="1"/>
          </p:cNvSpPr>
          <p:nvPr>
            <p:ph type="title"/>
          </p:nvPr>
        </p:nvSpPr>
        <p:spPr>
          <a:xfrm>
            <a:off x="838200" y="0"/>
            <a:ext cx="10515600" cy="107878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pic>
        <p:nvPicPr>
          <p:cNvPr id="23" name="Google Shape;23;p17"/>
          <p:cNvPicPr preferRelativeResize="0"/>
          <p:nvPr/>
        </p:nvPicPr>
        <p:blipFill rotWithShape="1">
          <a:blip r:embed="rId2">
            <a:alphaModFix/>
          </a:blip>
          <a:srcRect/>
          <a:stretch/>
        </p:blipFill>
        <p:spPr>
          <a:xfrm>
            <a:off x="-1" y="0"/>
            <a:ext cx="12192000" cy="6858000"/>
          </a:xfrm>
          <a:prstGeom prst="rect">
            <a:avLst/>
          </a:prstGeom>
          <a:noFill/>
          <a:ln>
            <a:noFill/>
          </a:ln>
        </p:spPr>
      </p:pic>
      <p:sp>
        <p:nvSpPr>
          <p:cNvPr id="24" name="Google Shape;24;p17"/>
          <p:cNvSpPr txBox="1">
            <a:spLocks noGrp="1"/>
          </p:cNvSpPr>
          <p:nvPr>
            <p:ph type="ctrTitle"/>
          </p:nvPr>
        </p:nvSpPr>
        <p:spPr>
          <a:xfrm>
            <a:off x="1" y="1952105"/>
            <a:ext cx="9607824"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800"/>
              <a:buFont typeface="Helvetica Neue"/>
              <a:buNone/>
              <a:defRPr sz="3200" b="1" i="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7"/>
          <p:cNvSpPr txBox="1">
            <a:spLocks noGrp="1"/>
          </p:cNvSpPr>
          <p:nvPr>
            <p:ph type="subTitle" idx="1"/>
          </p:nvPr>
        </p:nvSpPr>
        <p:spPr>
          <a:xfrm>
            <a:off x="0" y="4339705"/>
            <a:ext cx="9607826" cy="195210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3600"/>
              <a:buNone/>
              <a:defRPr sz="2400" b="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26"/>
        <p:cNvGrpSpPr/>
        <p:nvPr/>
      </p:nvGrpSpPr>
      <p:grpSpPr>
        <a:xfrm>
          <a:off x="0" y="0"/>
          <a:ext cx="0" cy="0"/>
          <a:chOff x="0" y="0"/>
          <a:chExt cx="0" cy="0"/>
        </a:xfrm>
      </p:grpSpPr>
      <p:pic>
        <p:nvPicPr>
          <p:cNvPr id="27" name="Google Shape;27;p39"/>
          <p:cNvPicPr preferRelativeResize="0"/>
          <p:nvPr/>
        </p:nvPicPr>
        <p:blipFill rotWithShape="1">
          <a:blip r:embed="rId2">
            <a:alphaModFix/>
          </a:blip>
          <a:srcRect l="53717" t="15855" r="8275" b="19640"/>
          <a:stretch/>
        </p:blipFill>
        <p:spPr>
          <a:xfrm>
            <a:off x="6549080" y="1087395"/>
            <a:ext cx="4633785" cy="4423720"/>
          </a:xfrm>
          <a:prstGeom prst="rect">
            <a:avLst/>
          </a:prstGeom>
          <a:noFill/>
          <a:ln>
            <a:noFill/>
          </a:ln>
        </p:spPr>
      </p:pic>
      <p:sp>
        <p:nvSpPr>
          <p:cNvPr id="28" name="Google Shape;28;p39"/>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a:lvl1pPr>
            <a:lvl2pPr marL="0" marR="0" lvl="1" indent="0" algn="ctr">
              <a:lnSpc>
                <a:spcPct val="100000"/>
              </a:lnSpc>
              <a:spcBef>
                <a:spcPts val="0"/>
              </a:spcBef>
              <a:spcAft>
                <a:spcPts val="0"/>
              </a:spcAft>
              <a:buClr>
                <a:srgbClr val="000000"/>
              </a:buClr>
              <a:buSzPts val="1000"/>
              <a:buFont typeface="Arial"/>
              <a:buNone/>
              <a:defRPr/>
            </a:lvl2pPr>
            <a:lvl3pPr marL="0" marR="0" lvl="2" indent="0" algn="ctr">
              <a:lnSpc>
                <a:spcPct val="100000"/>
              </a:lnSpc>
              <a:spcBef>
                <a:spcPts val="0"/>
              </a:spcBef>
              <a:spcAft>
                <a:spcPts val="0"/>
              </a:spcAft>
              <a:buClr>
                <a:srgbClr val="000000"/>
              </a:buClr>
              <a:buSzPts val="1000"/>
              <a:buFont typeface="Arial"/>
              <a:buNone/>
              <a:defRPr/>
            </a:lvl3pPr>
            <a:lvl4pPr marL="0" marR="0" lvl="3" indent="0" algn="ctr">
              <a:lnSpc>
                <a:spcPct val="100000"/>
              </a:lnSpc>
              <a:spcBef>
                <a:spcPts val="0"/>
              </a:spcBef>
              <a:spcAft>
                <a:spcPts val="0"/>
              </a:spcAft>
              <a:buClr>
                <a:srgbClr val="000000"/>
              </a:buClr>
              <a:buSzPts val="1000"/>
              <a:buFont typeface="Arial"/>
              <a:buNone/>
              <a:defRPr/>
            </a:lvl4pPr>
            <a:lvl5pPr marL="0" marR="0" lvl="4" indent="0" algn="ctr">
              <a:lnSpc>
                <a:spcPct val="100000"/>
              </a:lnSpc>
              <a:spcBef>
                <a:spcPts val="0"/>
              </a:spcBef>
              <a:spcAft>
                <a:spcPts val="0"/>
              </a:spcAft>
              <a:buClr>
                <a:srgbClr val="000000"/>
              </a:buClr>
              <a:buSzPts val="1000"/>
              <a:buFont typeface="Arial"/>
              <a:buNone/>
              <a:defRPr/>
            </a:lvl5pPr>
            <a:lvl6pPr marL="0" marR="0" lvl="5" indent="0" algn="ctr">
              <a:lnSpc>
                <a:spcPct val="100000"/>
              </a:lnSpc>
              <a:spcBef>
                <a:spcPts val="0"/>
              </a:spcBef>
              <a:spcAft>
                <a:spcPts val="0"/>
              </a:spcAft>
              <a:buClr>
                <a:srgbClr val="000000"/>
              </a:buClr>
              <a:buSzPts val="1000"/>
              <a:buFont typeface="Arial"/>
              <a:buNone/>
              <a:defRPr/>
            </a:lvl6pPr>
            <a:lvl7pPr marL="0" marR="0" lvl="6" indent="0" algn="ctr">
              <a:lnSpc>
                <a:spcPct val="100000"/>
              </a:lnSpc>
              <a:spcBef>
                <a:spcPts val="0"/>
              </a:spcBef>
              <a:spcAft>
                <a:spcPts val="0"/>
              </a:spcAft>
              <a:buClr>
                <a:srgbClr val="000000"/>
              </a:buClr>
              <a:buSzPts val="1000"/>
              <a:buFont typeface="Arial"/>
              <a:buNone/>
              <a:defRPr/>
            </a:lvl7pPr>
            <a:lvl8pPr marL="0" marR="0" lvl="7" indent="0" algn="ctr">
              <a:lnSpc>
                <a:spcPct val="100000"/>
              </a:lnSpc>
              <a:spcBef>
                <a:spcPts val="0"/>
              </a:spcBef>
              <a:spcAft>
                <a:spcPts val="0"/>
              </a:spcAft>
              <a:buClr>
                <a:srgbClr val="000000"/>
              </a:buClr>
              <a:buSzPts val="1000"/>
              <a:buFont typeface="Arial"/>
              <a:buNone/>
              <a:defRPr/>
            </a:lvl8pPr>
            <a:lvl9pPr marL="0" marR="0" lvl="8" indent="0" algn="ctr">
              <a:lnSpc>
                <a:spcPct val="100000"/>
              </a:lnSpc>
              <a:spcBef>
                <a:spcPts val="0"/>
              </a:spcBef>
              <a:spcAft>
                <a:spcPts val="0"/>
              </a:spcAft>
              <a:buClr>
                <a:srgbClr val="000000"/>
              </a:buClr>
              <a:buSzPts val="1000"/>
              <a:buFont typeface="Arial"/>
              <a:buNone/>
              <a:defRPr/>
            </a:lvl9pPr>
          </a:lstStyle>
          <a:p>
            <a:pPr marL="0" lvl="0" indent="0" algn="ctr" rtl="0">
              <a:spcBef>
                <a:spcPts val="0"/>
              </a:spcBef>
              <a:spcAft>
                <a:spcPts val="0"/>
              </a:spcAft>
              <a:buNone/>
            </a:pPr>
            <a:fld id="{00000000-1234-1234-1234-123412341234}" type="slidenum">
              <a:rPr lang="sv-SE"/>
              <a:t>‹#›</a:t>
            </a:fld>
            <a:endParaRPr/>
          </a:p>
        </p:txBody>
      </p:sp>
      <p:sp>
        <p:nvSpPr>
          <p:cNvPr id="29" name="Google Shape;29;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Font typeface="Arial"/>
              <a:buChar char="•"/>
              <a:defRPr sz="2400" b="0" i="0">
                <a:latin typeface="Arial"/>
                <a:ea typeface="Arial"/>
                <a:cs typeface="Arial"/>
                <a:sym typeface="Arial"/>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title"/>
          </p:nvPr>
        </p:nvSpPr>
        <p:spPr>
          <a:xfrm>
            <a:off x="838200" y="365125"/>
            <a:ext cx="10515600" cy="1134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3200" b="1"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1_Two Content 2">
    <p:spTree>
      <p:nvGrpSpPr>
        <p:cNvPr id="1" name="Shape 31"/>
        <p:cNvGrpSpPr/>
        <p:nvPr/>
      </p:nvGrpSpPr>
      <p:grpSpPr>
        <a:xfrm>
          <a:off x="0" y="0"/>
          <a:ext cx="0" cy="0"/>
          <a:chOff x="0" y="0"/>
          <a:chExt cx="0" cy="0"/>
        </a:xfrm>
      </p:grpSpPr>
      <p:sp>
        <p:nvSpPr>
          <p:cNvPr id="32" name="Google Shape;32;p40"/>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a:lvl1pPr>
            <a:lvl2pPr marL="0" marR="0" lvl="1" indent="0" algn="ctr">
              <a:lnSpc>
                <a:spcPct val="100000"/>
              </a:lnSpc>
              <a:spcBef>
                <a:spcPts val="0"/>
              </a:spcBef>
              <a:spcAft>
                <a:spcPts val="0"/>
              </a:spcAft>
              <a:buClr>
                <a:srgbClr val="000000"/>
              </a:buClr>
              <a:buSzPts val="1000"/>
              <a:buFont typeface="Arial"/>
              <a:buNone/>
              <a:defRPr/>
            </a:lvl2pPr>
            <a:lvl3pPr marL="0" marR="0" lvl="2" indent="0" algn="ctr">
              <a:lnSpc>
                <a:spcPct val="100000"/>
              </a:lnSpc>
              <a:spcBef>
                <a:spcPts val="0"/>
              </a:spcBef>
              <a:spcAft>
                <a:spcPts val="0"/>
              </a:spcAft>
              <a:buClr>
                <a:srgbClr val="000000"/>
              </a:buClr>
              <a:buSzPts val="1000"/>
              <a:buFont typeface="Arial"/>
              <a:buNone/>
              <a:defRPr/>
            </a:lvl3pPr>
            <a:lvl4pPr marL="0" marR="0" lvl="3" indent="0" algn="ctr">
              <a:lnSpc>
                <a:spcPct val="100000"/>
              </a:lnSpc>
              <a:spcBef>
                <a:spcPts val="0"/>
              </a:spcBef>
              <a:spcAft>
                <a:spcPts val="0"/>
              </a:spcAft>
              <a:buClr>
                <a:srgbClr val="000000"/>
              </a:buClr>
              <a:buSzPts val="1000"/>
              <a:buFont typeface="Arial"/>
              <a:buNone/>
              <a:defRPr/>
            </a:lvl4pPr>
            <a:lvl5pPr marL="0" marR="0" lvl="4" indent="0" algn="ctr">
              <a:lnSpc>
                <a:spcPct val="100000"/>
              </a:lnSpc>
              <a:spcBef>
                <a:spcPts val="0"/>
              </a:spcBef>
              <a:spcAft>
                <a:spcPts val="0"/>
              </a:spcAft>
              <a:buClr>
                <a:srgbClr val="000000"/>
              </a:buClr>
              <a:buSzPts val="1000"/>
              <a:buFont typeface="Arial"/>
              <a:buNone/>
              <a:defRPr/>
            </a:lvl5pPr>
            <a:lvl6pPr marL="0" marR="0" lvl="5" indent="0" algn="ctr">
              <a:lnSpc>
                <a:spcPct val="100000"/>
              </a:lnSpc>
              <a:spcBef>
                <a:spcPts val="0"/>
              </a:spcBef>
              <a:spcAft>
                <a:spcPts val="0"/>
              </a:spcAft>
              <a:buClr>
                <a:srgbClr val="000000"/>
              </a:buClr>
              <a:buSzPts val="1000"/>
              <a:buFont typeface="Arial"/>
              <a:buNone/>
              <a:defRPr/>
            </a:lvl6pPr>
            <a:lvl7pPr marL="0" marR="0" lvl="6" indent="0" algn="ctr">
              <a:lnSpc>
                <a:spcPct val="100000"/>
              </a:lnSpc>
              <a:spcBef>
                <a:spcPts val="0"/>
              </a:spcBef>
              <a:spcAft>
                <a:spcPts val="0"/>
              </a:spcAft>
              <a:buClr>
                <a:srgbClr val="000000"/>
              </a:buClr>
              <a:buSzPts val="1000"/>
              <a:buFont typeface="Arial"/>
              <a:buNone/>
              <a:defRPr/>
            </a:lvl7pPr>
            <a:lvl8pPr marL="0" marR="0" lvl="7" indent="0" algn="ctr">
              <a:lnSpc>
                <a:spcPct val="100000"/>
              </a:lnSpc>
              <a:spcBef>
                <a:spcPts val="0"/>
              </a:spcBef>
              <a:spcAft>
                <a:spcPts val="0"/>
              </a:spcAft>
              <a:buClr>
                <a:srgbClr val="000000"/>
              </a:buClr>
              <a:buSzPts val="1000"/>
              <a:buFont typeface="Arial"/>
              <a:buNone/>
              <a:defRPr/>
            </a:lvl8pPr>
            <a:lvl9pPr marL="0" marR="0" lvl="8" indent="0" algn="ctr">
              <a:lnSpc>
                <a:spcPct val="100000"/>
              </a:lnSpc>
              <a:spcBef>
                <a:spcPts val="0"/>
              </a:spcBef>
              <a:spcAft>
                <a:spcPts val="0"/>
              </a:spcAft>
              <a:buClr>
                <a:srgbClr val="000000"/>
              </a:buClr>
              <a:buSzPts val="1000"/>
              <a:buFont typeface="Arial"/>
              <a:buNone/>
              <a:defRPr/>
            </a:lvl9pPr>
          </a:lstStyle>
          <a:p>
            <a:pPr marL="0" lvl="0" indent="0" algn="ctr" rtl="0">
              <a:spcBef>
                <a:spcPts val="0"/>
              </a:spcBef>
              <a:spcAft>
                <a:spcPts val="0"/>
              </a:spcAft>
              <a:buNone/>
            </a:pPr>
            <a:fld id="{00000000-1234-1234-1234-123412341234}" type="slidenum">
              <a:rPr lang="sv-SE"/>
              <a:t>‹#›</a:t>
            </a:fld>
            <a:endParaRPr/>
          </a:p>
        </p:txBody>
      </p:sp>
      <p:sp>
        <p:nvSpPr>
          <p:cNvPr id="33" name="Google Shape;33;p4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Font typeface="Arial"/>
              <a:buChar char="•"/>
              <a:defRPr sz="2400" b="0" i="0" u="none" strike="noStrike" cap="none">
                <a:solidFill>
                  <a:srgbClr val="000000"/>
                </a:solidFill>
                <a:latin typeface="Arial"/>
                <a:ea typeface="Arial"/>
                <a:cs typeface="Arial"/>
                <a:sym typeface="Arial"/>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40"/>
          <p:cNvSpPr txBox="1">
            <a:spLocks noGrp="1"/>
          </p:cNvSpPr>
          <p:nvPr>
            <p:ph type="body" idx="2"/>
          </p:nvPr>
        </p:nvSpPr>
        <p:spPr>
          <a:xfrm>
            <a:off x="6148754" y="1825625"/>
            <a:ext cx="5181600"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Font typeface="Arial"/>
              <a:buChar char="•"/>
              <a:defRPr sz="2400" b="0" i="0" u="none" strike="noStrike" cap="none">
                <a:solidFill>
                  <a:srgbClr val="000000"/>
                </a:solidFill>
                <a:latin typeface="Arial"/>
                <a:ea typeface="Arial"/>
                <a:cs typeface="Arial"/>
                <a:sym typeface="Arial"/>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40"/>
          <p:cNvSpPr txBox="1">
            <a:spLocks noGrp="1"/>
          </p:cNvSpPr>
          <p:nvPr>
            <p:ph type="title"/>
          </p:nvPr>
        </p:nvSpPr>
        <p:spPr>
          <a:xfrm>
            <a:off x="838200" y="365125"/>
            <a:ext cx="10515600" cy="1134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3200" b="1"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36"/>
        <p:cNvGrpSpPr/>
        <p:nvPr/>
      </p:nvGrpSpPr>
      <p:grpSpPr>
        <a:xfrm>
          <a:off x="0" y="0"/>
          <a:ext cx="0" cy="0"/>
          <a:chOff x="0" y="0"/>
          <a:chExt cx="0" cy="0"/>
        </a:xfrm>
      </p:grpSpPr>
      <p:sp>
        <p:nvSpPr>
          <p:cNvPr id="37" name="Google Shape;37;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1"/>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a:lvl1pPr>
            <a:lvl2pPr marL="0" marR="0" lvl="1" indent="0" algn="ctr">
              <a:lnSpc>
                <a:spcPct val="100000"/>
              </a:lnSpc>
              <a:spcBef>
                <a:spcPts val="0"/>
              </a:spcBef>
              <a:spcAft>
                <a:spcPts val="0"/>
              </a:spcAft>
              <a:buClr>
                <a:srgbClr val="000000"/>
              </a:buClr>
              <a:buSzPts val="1000"/>
              <a:buFont typeface="Arial"/>
              <a:buNone/>
              <a:defRPr/>
            </a:lvl2pPr>
            <a:lvl3pPr marL="0" marR="0" lvl="2" indent="0" algn="ctr">
              <a:lnSpc>
                <a:spcPct val="100000"/>
              </a:lnSpc>
              <a:spcBef>
                <a:spcPts val="0"/>
              </a:spcBef>
              <a:spcAft>
                <a:spcPts val="0"/>
              </a:spcAft>
              <a:buClr>
                <a:srgbClr val="000000"/>
              </a:buClr>
              <a:buSzPts val="1000"/>
              <a:buFont typeface="Arial"/>
              <a:buNone/>
              <a:defRPr/>
            </a:lvl3pPr>
            <a:lvl4pPr marL="0" marR="0" lvl="3" indent="0" algn="ctr">
              <a:lnSpc>
                <a:spcPct val="100000"/>
              </a:lnSpc>
              <a:spcBef>
                <a:spcPts val="0"/>
              </a:spcBef>
              <a:spcAft>
                <a:spcPts val="0"/>
              </a:spcAft>
              <a:buClr>
                <a:srgbClr val="000000"/>
              </a:buClr>
              <a:buSzPts val="1000"/>
              <a:buFont typeface="Arial"/>
              <a:buNone/>
              <a:defRPr/>
            </a:lvl4pPr>
            <a:lvl5pPr marL="0" marR="0" lvl="4" indent="0" algn="ctr">
              <a:lnSpc>
                <a:spcPct val="100000"/>
              </a:lnSpc>
              <a:spcBef>
                <a:spcPts val="0"/>
              </a:spcBef>
              <a:spcAft>
                <a:spcPts val="0"/>
              </a:spcAft>
              <a:buClr>
                <a:srgbClr val="000000"/>
              </a:buClr>
              <a:buSzPts val="1000"/>
              <a:buFont typeface="Arial"/>
              <a:buNone/>
              <a:defRPr/>
            </a:lvl5pPr>
            <a:lvl6pPr marL="0" marR="0" lvl="5" indent="0" algn="ctr">
              <a:lnSpc>
                <a:spcPct val="100000"/>
              </a:lnSpc>
              <a:spcBef>
                <a:spcPts val="0"/>
              </a:spcBef>
              <a:spcAft>
                <a:spcPts val="0"/>
              </a:spcAft>
              <a:buClr>
                <a:srgbClr val="000000"/>
              </a:buClr>
              <a:buSzPts val="1000"/>
              <a:buFont typeface="Arial"/>
              <a:buNone/>
              <a:defRPr/>
            </a:lvl6pPr>
            <a:lvl7pPr marL="0" marR="0" lvl="6" indent="0" algn="ctr">
              <a:lnSpc>
                <a:spcPct val="100000"/>
              </a:lnSpc>
              <a:spcBef>
                <a:spcPts val="0"/>
              </a:spcBef>
              <a:spcAft>
                <a:spcPts val="0"/>
              </a:spcAft>
              <a:buClr>
                <a:srgbClr val="000000"/>
              </a:buClr>
              <a:buSzPts val="1000"/>
              <a:buFont typeface="Arial"/>
              <a:buNone/>
              <a:defRPr/>
            </a:lvl7pPr>
            <a:lvl8pPr marL="0" marR="0" lvl="7" indent="0" algn="ctr">
              <a:lnSpc>
                <a:spcPct val="100000"/>
              </a:lnSpc>
              <a:spcBef>
                <a:spcPts val="0"/>
              </a:spcBef>
              <a:spcAft>
                <a:spcPts val="0"/>
              </a:spcAft>
              <a:buClr>
                <a:srgbClr val="000000"/>
              </a:buClr>
              <a:buSzPts val="1000"/>
              <a:buFont typeface="Arial"/>
              <a:buNone/>
              <a:defRPr/>
            </a:lvl8pPr>
            <a:lvl9pPr marL="0" marR="0" lvl="8" indent="0" algn="ctr">
              <a:lnSpc>
                <a:spcPct val="100000"/>
              </a:lnSpc>
              <a:spcBef>
                <a:spcPts val="0"/>
              </a:spcBef>
              <a:spcAft>
                <a:spcPts val="0"/>
              </a:spcAft>
              <a:buClr>
                <a:srgbClr val="000000"/>
              </a:buClr>
              <a:buSzPts val="1000"/>
              <a:buFont typeface="Arial"/>
              <a:buNone/>
              <a:defRPr/>
            </a:lvl9pPr>
          </a:lstStyle>
          <a:p>
            <a:pPr marL="0" lvl="0" indent="0" algn="ctr" rtl="0">
              <a:spcBef>
                <a:spcPts val="0"/>
              </a:spcBef>
              <a:spcAft>
                <a:spcPts val="0"/>
              </a:spcAft>
              <a:buNone/>
            </a:pPr>
            <a:fld id="{00000000-1234-1234-1234-123412341234}" type="slidenum">
              <a:rPr lang="sv-SE"/>
              <a:t>‹#›</a:t>
            </a:fld>
            <a:endParaRPr/>
          </a:p>
        </p:txBody>
      </p:sp>
      <p:pic>
        <p:nvPicPr>
          <p:cNvPr id="39" name="Google Shape;39;p41"/>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6"/>
          <p:cNvPicPr preferRelativeResize="0"/>
          <p:nvPr/>
        </p:nvPicPr>
        <p:blipFill rotWithShape="1">
          <a:blip r:embed="rId8">
            <a:alphaModFix/>
          </a:blip>
          <a:srcRect/>
          <a:stretch/>
        </p:blipFill>
        <p:spPr>
          <a:xfrm>
            <a:off x="0" y="0"/>
            <a:ext cx="12192000" cy="6858000"/>
          </a:xfrm>
          <a:prstGeom prst="rect">
            <a:avLst/>
          </a:prstGeom>
          <a:noFill/>
          <a:ln>
            <a:noFill/>
          </a:ln>
        </p:spPr>
      </p:pic>
      <p:sp>
        <p:nvSpPr>
          <p:cNvPr id="11" name="Google Shape;11;p16"/>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sv-SE"/>
              <a:t>‹#›</a:t>
            </a:fld>
            <a:endParaRPr/>
          </a:p>
        </p:txBody>
      </p:sp>
      <p:sp>
        <p:nvSpPr>
          <p:cNvPr id="12" name="Google Shape;12;p16"/>
          <p:cNvSpPr txBox="1">
            <a:spLocks noGrp="1"/>
          </p:cNvSpPr>
          <p:nvPr>
            <p:ph type="title"/>
          </p:nvPr>
        </p:nvSpPr>
        <p:spPr>
          <a:xfrm>
            <a:off x="838200" y="365125"/>
            <a:ext cx="10515600" cy="1134000"/>
          </a:xfrm>
          <a:prstGeom prst="rect">
            <a:avLst/>
          </a:prstGeom>
          <a:noFill/>
          <a:ln>
            <a:noFill/>
          </a:ln>
        </p:spPr>
        <p:txBody>
          <a:bodyPr spcFirstLastPara="1" wrap="square" lIns="91425" tIns="45700" rIns="91425" bIns="45700" anchor="b" anchorCtr="0">
            <a:normAutofit/>
          </a:bodyPr>
          <a:lstStyle>
            <a:lvl1pPr marR="0" lvl="0" algn="l" rtl="0">
              <a:lnSpc>
                <a:spcPct val="100000"/>
              </a:lnSpc>
              <a:spcBef>
                <a:spcPts val="0"/>
              </a:spcBef>
              <a:spcAft>
                <a:spcPts val="0"/>
              </a:spcAft>
              <a:buSzPts val="1400"/>
              <a:buNone/>
              <a:defRPr sz="32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3" name="Google Shape;13;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SzPts val="1400"/>
              <a:buNone/>
              <a:defRPr sz="2400" b="0" i="0" u="none" strike="noStrike" cap="none">
                <a:solidFill>
                  <a:srgbClr val="000000"/>
                </a:solidFill>
                <a:latin typeface="Arial"/>
                <a:ea typeface="Arial"/>
                <a:cs typeface="Arial"/>
                <a:sym typeface="Arial"/>
              </a:defRPr>
            </a:lvl1pPr>
            <a:lvl2pPr marL="914400" marR="0" lvl="1" indent="-228600" algn="l" rtl="0">
              <a:lnSpc>
                <a:spcPct val="90000"/>
              </a:lnSpc>
              <a:spcBef>
                <a:spcPts val="1000"/>
              </a:spcBef>
              <a:spcAft>
                <a:spcPts val="0"/>
              </a:spcAft>
              <a:buSzPts val="1400"/>
              <a:buNone/>
              <a:defRPr sz="1800" b="0" i="0" u="none" strike="noStrike" cap="none">
                <a:solidFill>
                  <a:srgbClr val="000000"/>
                </a:solidFill>
                <a:latin typeface="Arial"/>
                <a:ea typeface="Arial"/>
                <a:cs typeface="Arial"/>
                <a:sym typeface="Arial"/>
              </a:defRPr>
            </a:lvl2pPr>
            <a:lvl3pPr marL="1371600" marR="0" lvl="2" indent="-228600" algn="l" rtl="0">
              <a:lnSpc>
                <a:spcPct val="90000"/>
              </a:lnSpc>
              <a:spcBef>
                <a:spcPts val="1000"/>
              </a:spcBef>
              <a:spcAft>
                <a:spcPts val="0"/>
              </a:spcAft>
              <a:buSzPts val="1400"/>
              <a:buNone/>
              <a:defRPr sz="1800" b="0" i="0" u="none" strike="noStrike" cap="none">
                <a:solidFill>
                  <a:srgbClr val="000000"/>
                </a:solidFill>
                <a:latin typeface="Arial"/>
                <a:ea typeface="Arial"/>
                <a:cs typeface="Arial"/>
                <a:sym typeface="Arial"/>
              </a:defRPr>
            </a:lvl3pPr>
            <a:lvl4pPr marL="1828800" marR="0" lvl="3" indent="-228600" algn="l" rtl="0">
              <a:lnSpc>
                <a:spcPct val="90000"/>
              </a:lnSpc>
              <a:spcBef>
                <a:spcPts val="1000"/>
              </a:spcBef>
              <a:spcAft>
                <a:spcPts val="0"/>
              </a:spcAft>
              <a:buSzPts val="1400"/>
              <a:buNone/>
              <a:defRPr sz="1800" b="0" i="0" u="none" strike="noStrike" cap="none">
                <a:solidFill>
                  <a:srgbClr val="000000"/>
                </a:solidFill>
                <a:latin typeface="Arial"/>
                <a:ea typeface="Arial"/>
                <a:cs typeface="Arial"/>
                <a:sym typeface="Arial"/>
              </a:defRPr>
            </a:lvl4pPr>
            <a:lvl5pPr marL="2286000" marR="0" lvl="4" indent="-228600" algn="l" rtl="0">
              <a:lnSpc>
                <a:spcPct val="90000"/>
              </a:lnSpc>
              <a:spcBef>
                <a:spcPts val="1000"/>
              </a:spcBef>
              <a:spcAft>
                <a:spcPts val="0"/>
              </a:spcAft>
              <a:buSzPts val="1400"/>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44" name="Google Shape;44;p2" descr="Several logos on a white background&#10;&#10;AI-generated content may be incorrect."/>
          <p:cNvPicPr preferRelativeResize="0"/>
          <p:nvPr/>
        </p:nvPicPr>
        <p:blipFill rotWithShape="1">
          <a:blip r:embed="rId3">
            <a:alphaModFix/>
          </a:blip>
          <a:srcRect/>
          <a:stretch/>
        </p:blipFill>
        <p:spPr>
          <a:xfrm>
            <a:off x="2357611" y="4367478"/>
            <a:ext cx="4175392" cy="1837316"/>
          </a:xfrm>
          <a:prstGeom prst="rect">
            <a:avLst/>
          </a:prstGeom>
          <a:noFill/>
          <a:ln>
            <a:noFill/>
          </a:ln>
        </p:spPr>
      </p:pic>
      <p:sp>
        <p:nvSpPr>
          <p:cNvPr id="45" name="Google Shape;45;p2"/>
          <p:cNvSpPr txBox="1"/>
          <p:nvPr/>
        </p:nvSpPr>
        <p:spPr>
          <a:xfrm>
            <a:off x="561355" y="772010"/>
            <a:ext cx="5033481" cy="307777"/>
          </a:xfrm>
          <a:prstGeom prst="rect">
            <a:avLst/>
          </a:prstGeom>
          <a:noFill/>
          <a:ln>
            <a:noFill/>
          </a:ln>
        </p:spPr>
        <p:txBody>
          <a:bodyPr spcFirstLastPara="1" wrap="square" lIns="91425" tIns="45700" rIns="91425" bIns="45700" anchor="b" anchorCtr="0">
            <a:spAutoFit/>
          </a:bodyPr>
          <a:lstStyle/>
          <a:p>
            <a:pPr marL="0" marR="0" lvl="0" indent="0" algn="l" rtl="0">
              <a:lnSpc>
                <a:spcPct val="100000"/>
              </a:lnSpc>
              <a:spcBef>
                <a:spcPts val="0"/>
              </a:spcBef>
              <a:spcAft>
                <a:spcPts val="0"/>
              </a:spcAft>
              <a:buNone/>
            </a:pPr>
            <a:r>
              <a:rPr lang="sv-SE" sz="1400" b="1" i="0" u="none" strike="noStrike" cap="none">
                <a:solidFill>
                  <a:schemeClr val="lt1"/>
                </a:solidFill>
                <a:latin typeface="Open Sans ExtraBold"/>
                <a:ea typeface="Open Sans ExtraBold"/>
                <a:cs typeface="Open Sans ExtraBold"/>
                <a:sym typeface="Open Sans ExtraBold"/>
              </a:rPr>
              <a:t>CLEWs++ Modelling Course</a:t>
            </a:r>
            <a:endParaRPr/>
          </a:p>
        </p:txBody>
      </p:sp>
      <p:sp>
        <p:nvSpPr>
          <p:cNvPr id="46" name="Google Shape;46;p2"/>
          <p:cNvSpPr txBox="1"/>
          <p:nvPr/>
        </p:nvSpPr>
        <p:spPr>
          <a:xfrm>
            <a:off x="561355" y="1017338"/>
            <a:ext cx="7587564" cy="2123658"/>
          </a:xfrm>
          <a:prstGeom prst="rect">
            <a:avLst/>
          </a:prstGeom>
          <a:noFill/>
          <a:ln>
            <a:noFill/>
          </a:ln>
        </p:spPr>
        <p:txBody>
          <a:bodyPr spcFirstLastPara="1" wrap="square" lIns="91425" tIns="45700" rIns="91425" bIns="45700" anchor="b" anchorCtr="0">
            <a:spAutoFit/>
          </a:bodyPr>
          <a:lstStyle/>
          <a:p>
            <a:pPr marL="0" marR="0" lvl="0" indent="0" algn="l" rtl="0">
              <a:lnSpc>
                <a:spcPct val="100000"/>
              </a:lnSpc>
              <a:spcBef>
                <a:spcPts val="0"/>
              </a:spcBef>
              <a:spcAft>
                <a:spcPts val="0"/>
              </a:spcAft>
              <a:buNone/>
            </a:pPr>
            <a:r>
              <a:rPr lang="sv-SE" sz="4400" b="1" i="0" u="sng" strike="noStrike" cap="none">
                <a:solidFill>
                  <a:schemeClr val="lt1"/>
                </a:solidFill>
                <a:latin typeface="Open Sans ExtraBold"/>
                <a:ea typeface="Open Sans ExtraBold"/>
                <a:cs typeface="Open Sans ExtraBold"/>
                <a:sym typeface="Open Sans ExtraBold"/>
              </a:rPr>
              <a:t>LECTURE 3 </a:t>
            </a:r>
            <a:endParaRPr sz="4400" b="1" i="0" u="sng" strike="noStrike" cap="none">
              <a:solidFill>
                <a:schemeClr val="lt1"/>
              </a:solidFill>
              <a:latin typeface="Open Sans ExtraBold"/>
              <a:ea typeface="Open Sans ExtraBold"/>
              <a:cs typeface="Open Sans ExtraBold"/>
              <a:sym typeface="Open Sans ExtraBold"/>
            </a:endParaRPr>
          </a:p>
          <a:p>
            <a:pPr marL="0" marR="0" lvl="0" indent="0" algn="l" rtl="0">
              <a:lnSpc>
                <a:spcPct val="100000"/>
              </a:lnSpc>
              <a:spcBef>
                <a:spcPts val="0"/>
              </a:spcBef>
              <a:spcAft>
                <a:spcPts val="0"/>
              </a:spcAft>
              <a:buNone/>
            </a:pPr>
            <a:r>
              <a:rPr lang="sv-SE" sz="4400" b="1" i="0" u="none" strike="noStrike" cap="none">
                <a:solidFill>
                  <a:schemeClr val="lt1"/>
                </a:solidFill>
                <a:latin typeface="Open Sans ExtraBold"/>
                <a:ea typeface="Open Sans ExtraBold"/>
                <a:cs typeface="Open Sans ExtraBold"/>
                <a:sym typeface="Open Sans ExtraBold"/>
              </a:rPr>
              <a:t>Buildings in the CLEWs++ concept</a:t>
            </a:r>
            <a:endParaRPr sz="4400" b="1" i="0" u="none" strike="noStrike" cap="none">
              <a:solidFill>
                <a:schemeClr val="lt1"/>
              </a:solidFill>
              <a:latin typeface="Open Sans ExtraBold"/>
              <a:ea typeface="Open Sans ExtraBold"/>
              <a:cs typeface="Open Sans ExtraBold"/>
              <a:sym typeface="Open Sans Extra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2"/>
          <p:cNvSpPr txBox="1"/>
          <p:nvPr/>
        </p:nvSpPr>
        <p:spPr>
          <a:xfrm>
            <a:off x="11798300" y="6565900"/>
            <a:ext cx="393700" cy="292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fld id="{00000000-1234-1234-1234-123412341234}" type="slidenum">
              <a:rPr lang="sv-SE" sz="1000" b="1" i="0" u="none" strike="noStrike" cap="none">
                <a:solidFill>
                  <a:schemeClr val="lt1"/>
                </a:solidFill>
                <a:latin typeface="Arial"/>
                <a:ea typeface="Arial"/>
                <a:cs typeface="Arial"/>
                <a:sym typeface="Arial"/>
              </a:rPr>
              <a:t>10</a:t>
            </a:fld>
            <a:endParaRPr sz="1000" b="1" i="0" u="none" strike="noStrike" cap="none">
              <a:solidFill>
                <a:schemeClr val="lt1"/>
              </a:solidFill>
              <a:latin typeface="Arial"/>
              <a:ea typeface="Arial"/>
              <a:cs typeface="Arial"/>
              <a:sym typeface="Arial"/>
            </a:endParaRPr>
          </a:p>
        </p:txBody>
      </p:sp>
      <p:sp>
        <p:nvSpPr>
          <p:cNvPr id="261" name="Google Shape;261;p32"/>
          <p:cNvSpPr txBox="1">
            <a:spLocks noGrp="1"/>
          </p:cNvSpPr>
          <p:nvPr>
            <p:ph type="title"/>
          </p:nvPr>
        </p:nvSpPr>
        <p:spPr>
          <a:xfrm>
            <a:off x="719136" y="-232303"/>
            <a:ext cx="10515600" cy="1134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Helvetica Neue"/>
              <a:buNone/>
            </a:pPr>
            <a:r>
              <a:rPr lang="sv-SE"/>
              <a:t>Calibration and key aspects to consider</a:t>
            </a:r>
            <a:endParaRPr sz="2800"/>
          </a:p>
        </p:txBody>
      </p:sp>
      <p:sp>
        <p:nvSpPr>
          <p:cNvPr id="262" name="Google Shape;262;p32"/>
          <p:cNvSpPr/>
          <p:nvPr/>
        </p:nvSpPr>
        <p:spPr>
          <a:xfrm>
            <a:off x="835428" y="1188719"/>
            <a:ext cx="3153642" cy="2207523"/>
          </a:xfrm>
          <a:prstGeom prst="roundRect">
            <a:avLst>
              <a:gd name="adj" fmla="val 16667"/>
            </a:avLst>
          </a:prstGeom>
          <a:solidFill>
            <a:schemeClr val="accent1"/>
          </a:solidFill>
          <a:ln w="25400" cap="flat" cmpd="sng">
            <a:solidFill>
              <a:srgbClr val="000D2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sv-SE" sz="1400" b="1" i="0" u="none" strike="noStrike" cap="none">
                <a:solidFill>
                  <a:schemeClr val="lt1"/>
                </a:solidFill>
                <a:latin typeface="Arial"/>
                <a:ea typeface="Arial"/>
                <a:cs typeface="Arial"/>
                <a:sym typeface="Arial"/>
              </a:rPr>
              <a:t>From energy balances to calibration</a:t>
            </a:r>
            <a:endParaRPr/>
          </a:p>
          <a:p>
            <a:pPr marL="0" marR="0" lvl="0" indent="0" algn="ctr" rtl="0">
              <a:lnSpc>
                <a:spcPct val="100000"/>
              </a:lnSpc>
              <a:spcBef>
                <a:spcPts val="0"/>
              </a:spcBef>
              <a:spcAft>
                <a:spcPts val="0"/>
              </a:spcAft>
              <a:buNone/>
            </a:pPr>
            <a:endParaRPr sz="10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sv-SE" sz="1000" b="0" i="0" u="none" strike="noStrike" cap="none">
                <a:solidFill>
                  <a:schemeClr val="lt1"/>
                </a:solidFill>
                <a:latin typeface="Arial"/>
                <a:ea typeface="Arial"/>
                <a:cs typeface="Arial"/>
                <a:sym typeface="Arial"/>
              </a:rPr>
              <a:t>Energy balances typically report entire fuel use in households/service sector. Therefore, splitting this into heating, cooking etc. requires additional data mining/assumptions</a:t>
            </a:r>
            <a:endParaRPr/>
          </a:p>
          <a:p>
            <a:pPr marL="0" marR="0" lvl="0" indent="0" algn="ctr" rtl="0">
              <a:lnSpc>
                <a:spcPct val="100000"/>
              </a:lnSpc>
              <a:spcBef>
                <a:spcPts val="0"/>
              </a:spcBef>
              <a:spcAft>
                <a:spcPts val="0"/>
              </a:spcAft>
              <a:buNone/>
            </a:pPr>
            <a:endParaRPr sz="10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0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0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0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000" b="0" i="0" u="none" strike="noStrike" cap="none">
              <a:solidFill>
                <a:schemeClr val="lt1"/>
              </a:solidFill>
              <a:latin typeface="Arial"/>
              <a:ea typeface="Arial"/>
              <a:cs typeface="Arial"/>
              <a:sym typeface="Arial"/>
            </a:endParaRPr>
          </a:p>
        </p:txBody>
      </p:sp>
      <p:sp>
        <p:nvSpPr>
          <p:cNvPr id="263" name="Google Shape;263;p32"/>
          <p:cNvSpPr/>
          <p:nvPr/>
        </p:nvSpPr>
        <p:spPr>
          <a:xfrm>
            <a:off x="4702578" y="1188720"/>
            <a:ext cx="3153642" cy="2207522"/>
          </a:xfrm>
          <a:prstGeom prst="roundRect">
            <a:avLst>
              <a:gd name="adj" fmla="val 16667"/>
            </a:avLst>
          </a:prstGeom>
          <a:solidFill>
            <a:schemeClr val="accent5"/>
          </a:solidFill>
          <a:ln w="25400" cap="flat" cmpd="sng">
            <a:solidFill>
              <a:srgbClr val="000D2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sv-SE" sz="1400" b="1" i="0" u="none" strike="noStrike" cap="none">
                <a:solidFill>
                  <a:schemeClr val="lt1"/>
                </a:solidFill>
                <a:latin typeface="Arial"/>
                <a:ea typeface="Arial"/>
                <a:cs typeface="Arial"/>
                <a:sym typeface="Arial"/>
              </a:rPr>
              <a:t>Heating load profiles</a:t>
            </a:r>
            <a:endParaRPr/>
          </a:p>
          <a:p>
            <a:pPr marL="0" marR="0" lvl="0" indent="0" algn="ctr" rtl="0">
              <a:lnSpc>
                <a:spcPct val="100000"/>
              </a:lnSpc>
              <a:spcBef>
                <a:spcPts val="0"/>
              </a:spcBef>
              <a:spcAft>
                <a:spcPts val="0"/>
              </a:spcAft>
              <a:buNone/>
            </a:pPr>
            <a:endParaRPr sz="10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sv-SE" sz="1000" b="0" i="0" u="none" strike="noStrike" cap="none">
                <a:solidFill>
                  <a:schemeClr val="lt1"/>
                </a:solidFill>
                <a:latin typeface="Arial"/>
                <a:ea typeface="Arial"/>
                <a:cs typeface="Arial"/>
                <a:sym typeface="Arial"/>
              </a:rPr>
              <a:t>For heating, load profiles are a combination the seasonal degree-day profile with the daily use profile. This typically gives a capacity factor of 20-30% for heating systems. In reality though, that should be 4-6% (and maybe twice as high for heat pumps) as they are designed for the coldest hour to ever be recorded and also tend to be oversized. This can be captured by adjusting the Capacity To Activity Unit</a:t>
            </a:r>
            <a:endParaRPr/>
          </a:p>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4" name="Google Shape;264;p32"/>
          <p:cNvSpPr/>
          <p:nvPr/>
        </p:nvSpPr>
        <p:spPr>
          <a:xfrm>
            <a:off x="8569728" y="1188720"/>
            <a:ext cx="3153642" cy="2207520"/>
          </a:xfrm>
          <a:prstGeom prst="roundRect">
            <a:avLst>
              <a:gd name="adj" fmla="val 16667"/>
            </a:avLst>
          </a:prstGeom>
          <a:solidFill>
            <a:srgbClr val="8296B0"/>
          </a:solidFill>
          <a:ln w="25400" cap="flat" cmpd="sng">
            <a:solidFill>
              <a:srgbClr val="000D2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sv-SE" sz="1400" b="1" i="0" u="none" strike="noStrike" cap="none">
                <a:solidFill>
                  <a:schemeClr val="lt1"/>
                </a:solidFill>
                <a:latin typeface="Arial"/>
                <a:ea typeface="Arial"/>
                <a:cs typeface="Arial"/>
                <a:sym typeface="Arial"/>
              </a:rPr>
              <a:t>Costs in housing vs services</a:t>
            </a:r>
            <a:endParaRPr/>
          </a:p>
          <a:p>
            <a:pPr marL="0" marR="0" lvl="0" indent="0" algn="ctr" rtl="0">
              <a:lnSpc>
                <a:spcPct val="100000"/>
              </a:lnSpc>
              <a:spcBef>
                <a:spcPts val="0"/>
              </a:spcBef>
              <a:spcAft>
                <a:spcPts val="0"/>
              </a:spcAft>
              <a:buNone/>
            </a:pPr>
            <a:endParaRPr sz="10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sv-SE" sz="1000" b="0" i="0" u="none" strike="noStrike" cap="none">
                <a:solidFill>
                  <a:schemeClr val="lt1"/>
                </a:solidFill>
                <a:latin typeface="Arial"/>
                <a:ea typeface="Arial"/>
                <a:cs typeface="Arial"/>
                <a:sym typeface="Arial"/>
              </a:rPr>
              <a:t>While a number of technologies (mainly heating and cooling) are the same across housing and services, their costs tend to differ. This is because in services, capacities tend to be higher which usually means that the per unit cost is lower</a:t>
            </a:r>
            <a:endParaRPr/>
          </a:p>
          <a:p>
            <a:pPr marL="0" marR="0" lvl="0" indent="0" algn="ctr" rtl="0">
              <a:lnSpc>
                <a:spcPct val="100000"/>
              </a:lnSpc>
              <a:spcBef>
                <a:spcPts val="0"/>
              </a:spcBef>
              <a:spcAft>
                <a:spcPts val="0"/>
              </a:spcAft>
              <a:buNone/>
            </a:pPr>
            <a:endParaRPr sz="10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0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0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000" b="0" i="0" u="none" strike="noStrike" cap="none">
              <a:solidFill>
                <a:schemeClr val="lt1"/>
              </a:solidFill>
              <a:latin typeface="Arial"/>
              <a:ea typeface="Arial"/>
              <a:cs typeface="Arial"/>
              <a:sym typeface="Arial"/>
            </a:endParaRPr>
          </a:p>
        </p:txBody>
      </p:sp>
      <p:sp>
        <p:nvSpPr>
          <p:cNvPr id="265" name="Google Shape;265;p32"/>
          <p:cNvSpPr/>
          <p:nvPr/>
        </p:nvSpPr>
        <p:spPr>
          <a:xfrm>
            <a:off x="6583722" y="3721231"/>
            <a:ext cx="3153642" cy="2207521"/>
          </a:xfrm>
          <a:prstGeom prst="roundRect">
            <a:avLst>
              <a:gd name="adj" fmla="val 16667"/>
            </a:avLst>
          </a:prstGeom>
          <a:solidFill>
            <a:srgbClr val="00B050"/>
          </a:solidFill>
          <a:ln w="25400" cap="flat" cmpd="sng">
            <a:solidFill>
              <a:srgbClr val="000D2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sv-SE" sz="1400" b="1" i="0" u="none" strike="noStrike" cap="none">
                <a:solidFill>
                  <a:schemeClr val="lt1"/>
                </a:solidFill>
                <a:latin typeface="Arial"/>
                <a:ea typeface="Arial"/>
                <a:cs typeface="Arial"/>
                <a:sym typeface="Arial"/>
              </a:rPr>
              <a:t>Energy efficiency</a:t>
            </a:r>
            <a:endParaRPr/>
          </a:p>
          <a:p>
            <a:pPr marL="0" marR="0" lvl="0" indent="0" algn="ctr" rtl="0">
              <a:lnSpc>
                <a:spcPct val="100000"/>
              </a:lnSpc>
              <a:spcBef>
                <a:spcPts val="0"/>
              </a:spcBef>
              <a:spcAft>
                <a:spcPts val="0"/>
              </a:spcAft>
              <a:buNone/>
            </a:pPr>
            <a:endParaRPr sz="10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sv-SE" sz="1000" b="0" i="0" u="none" strike="noStrike" cap="none">
                <a:solidFill>
                  <a:schemeClr val="lt1"/>
                </a:solidFill>
                <a:latin typeface="Arial"/>
                <a:ea typeface="Arial"/>
                <a:cs typeface="Arial"/>
                <a:sym typeface="Arial"/>
              </a:rPr>
              <a:t>Energy efficiency in the form of supply is captured endogenously in a CLEWs++ model through the technoeconomic input of the end-use technologies. Demand side though (stemming mostly from either better insulation or more efficient user behaviour) needs to be analysed exogenously and proxied by reducing the final demand. When there is a cost associated with that (e.g. for insulation), that is usually not captured in the model and needs to be accounted for in result post-processing</a:t>
            </a:r>
            <a:endParaRPr/>
          </a:p>
        </p:txBody>
      </p:sp>
      <p:sp>
        <p:nvSpPr>
          <p:cNvPr id="266" name="Google Shape;266;p32"/>
          <p:cNvSpPr/>
          <p:nvPr/>
        </p:nvSpPr>
        <p:spPr>
          <a:xfrm>
            <a:off x="2823294" y="3721231"/>
            <a:ext cx="3153642" cy="2207523"/>
          </a:xfrm>
          <a:prstGeom prst="roundRect">
            <a:avLst>
              <a:gd name="adj" fmla="val 16667"/>
            </a:avLst>
          </a:prstGeom>
          <a:solidFill>
            <a:schemeClr val="dk2"/>
          </a:solidFill>
          <a:ln w="25400" cap="flat" cmpd="sng">
            <a:solidFill>
              <a:srgbClr val="000D2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sv-SE" sz="1400" b="1" i="0" u="none" strike="noStrike" cap="none">
                <a:solidFill>
                  <a:schemeClr val="lt1"/>
                </a:solidFill>
                <a:latin typeface="Arial"/>
                <a:ea typeface="Arial"/>
                <a:cs typeface="Arial"/>
                <a:sym typeface="Arial"/>
              </a:rPr>
              <a:t>Demand growth drivers</a:t>
            </a:r>
            <a:endParaRPr/>
          </a:p>
          <a:p>
            <a:pPr marL="0" marR="0" lvl="0" indent="0" algn="ctr" rtl="0">
              <a:lnSpc>
                <a:spcPct val="100000"/>
              </a:lnSpc>
              <a:spcBef>
                <a:spcPts val="0"/>
              </a:spcBef>
              <a:spcAft>
                <a:spcPts val="0"/>
              </a:spcAft>
              <a:buNone/>
            </a:pPr>
            <a:endParaRPr sz="10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sv-SE" sz="1000" b="0" i="0" u="none" strike="noStrike" cap="none">
                <a:solidFill>
                  <a:schemeClr val="lt1"/>
                </a:solidFill>
                <a:latin typeface="Arial"/>
                <a:ea typeface="Arial"/>
                <a:cs typeface="Arial"/>
                <a:sym typeface="Arial"/>
              </a:rPr>
              <a:t>All housing related demands should grow with population, but that is not the whole story. As GDP per capita grows, energy consumption tends to also grow. There are limits, nevertheless. For example, demand for heating saturates as it wouldn’t be sensible to increase beyond a certain point. With services, while GDP is the main driver, things are not linear. Econometrics is the optimal way to project demand</a:t>
            </a:r>
            <a:endParaRPr/>
          </a:p>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3"/>
          <p:cNvSpPr txBox="1"/>
          <p:nvPr/>
        </p:nvSpPr>
        <p:spPr>
          <a:xfrm>
            <a:off x="11798300" y="6565900"/>
            <a:ext cx="393700" cy="292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fld id="{00000000-1234-1234-1234-123412341234}" type="slidenum">
              <a:rPr lang="sv-SE" sz="1000" b="1" i="0" u="none" strike="noStrike" cap="none">
                <a:solidFill>
                  <a:schemeClr val="lt1"/>
                </a:solidFill>
                <a:latin typeface="Arial"/>
                <a:ea typeface="Arial"/>
                <a:cs typeface="Arial"/>
                <a:sym typeface="Arial"/>
              </a:rPr>
              <a:t>11</a:t>
            </a:fld>
            <a:endParaRPr sz="1000" b="1" i="0" u="none" strike="noStrike" cap="none">
              <a:solidFill>
                <a:schemeClr val="lt1"/>
              </a:solidFill>
              <a:latin typeface="Arial"/>
              <a:ea typeface="Arial"/>
              <a:cs typeface="Arial"/>
              <a:sym typeface="Arial"/>
            </a:endParaRPr>
          </a:p>
        </p:txBody>
      </p:sp>
      <p:sp>
        <p:nvSpPr>
          <p:cNvPr id="273" name="Google Shape;273;p33"/>
          <p:cNvSpPr txBox="1"/>
          <p:nvPr/>
        </p:nvSpPr>
        <p:spPr>
          <a:xfrm>
            <a:off x="835428" y="1786512"/>
            <a:ext cx="9737322" cy="40001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Open Sans"/>
              <a:ea typeface="Open Sans"/>
              <a:cs typeface="Open Sans"/>
              <a:sym typeface="Open Sans"/>
            </a:endParaRPr>
          </a:p>
        </p:txBody>
      </p:sp>
      <p:sp>
        <p:nvSpPr>
          <p:cNvPr id="274" name="Google Shape;274;p33"/>
          <p:cNvSpPr txBox="1">
            <a:spLocks noGrp="1"/>
          </p:cNvSpPr>
          <p:nvPr>
            <p:ph type="title"/>
          </p:nvPr>
        </p:nvSpPr>
        <p:spPr>
          <a:xfrm>
            <a:off x="719136" y="-232303"/>
            <a:ext cx="10515600" cy="1134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Helvetica Neue"/>
              <a:buNone/>
            </a:pPr>
            <a:r>
              <a:rPr lang="sv-SE"/>
              <a:t>Main technologies and their characteristics – Heating (1/2)</a:t>
            </a:r>
            <a:endParaRPr sz="2800"/>
          </a:p>
        </p:txBody>
      </p:sp>
      <p:sp>
        <p:nvSpPr>
          <p:cNvPr id="275" name="Google Shape;275;p33"/>
          <p:cNvSpPr txBox="1"/>
          <p:nvPr/>
        </p:nvSpPr>
        <p:spPr>
          <a:xfrm>
            <a:off x="620575" y="3429000"/>
            <a:ext cx="2188200" cy="2462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sv-SE" b="0" i="0" u="none" strike="noStrike" cap="none">
                <a:solidFill>
                  <a:srgbClr val="000000"/>
                </a:solidFill>
                <a:latin typeface="Arial"/>
                <a:ea typeface="Arial"/>
                <a:cs typeface="Arial"/>
                <a:sym typeface="Arial"/>
              </a:rPr>
              <a:t>Typically (and depending on the gas price) this is the lowest cost option when no emission constraints/price are considered. Its expansion may be limited by gas network availability, which can be considered through model constraints.</a:t>
            </a:r>
            <a:endParaRPr/>
          </a:p>
        </p:txBody>
      </p:sp>
      <p:sp>
        <p:nvSpPr>
          <p:cNvPr id="276" name="Google Shape;276;p33"/>
          <p:cNvSpPr txBox="1"/>
          <p:nvPr/>
        </p:nvSpPr>
        <p:spPr>
          <a:xfrm>
            <a:off x="1185197" y="1387734"/>
            <a:ext cx="1155300" cy="677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sv-SE" sz="1400" b="1" i="0" u="none" strike="noStrike" cap="none">
                <a:solidFill>
                  <a:srgbClr val="000000"/>
                </a:solidFill>
                <a:latin typeface="Arial"/>
                <a:ea typeface="Arial"/>
                <a:cs typeface="Arial"/>
                <a:sym typeface="Arial"/>
              </a:rPr>
              <a:t>Gas boiler</a:t>
            </a:r>
            <a:endParaRPr/>
          </a:p>
          <a:p>
            <a:pPr marL="0" marR="0" lvl="0" indent="0" algn="just"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p:txBody>
      </p:sp>
      <p:sp>
        <p:nvSpPr>
          <p:cNvPr id="277" name="Google Shape;277;p33"/>
          <p:cNvSpPr txBox="1"/>
          <p:nvPr/>
        </p:nvSpPr>
        <p:spPr>
          <a:xfrm>
            <a:off x="3617920" y="1405218"/>
            <a:ext cx="1155300" cy="677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sv-SE" sz="1400" b="1" i="0" u="none" strike="noStrike" cap="none">
                <a:solidFill>
                  <a:srgbClr val="000000"/>
                </a:solidFill>
                <a:latin typeface="Arial"/>
                <a:ea typeface="Arial"/>
                <a:cs typeface="Arial"/>
                <a:sym typeface="Arial"/>
              </a:rPr>
              <a:t>Oil boiler</a:t>
            </a:r>
            <a:endParaRPr/>
          </a:p>
          <a:p>
            <a:pPr marL="0" marR="0" lvl="0" indent="0" algn="just"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p:txBody>
      </p:sp>
      <p:sp>
        <p:nvSpPr>
          <p:cNvPr id="278" name="Google Shape;278;p33"/>
          <p:cNvSpPr txBox="1"/>
          <p:nvPr/>
        </p:nvSpPr>
        <p:spPr>
          <a:xfrm>
            <a:off x="6549733" y="1405216"/>
            <a:ext cx="1155384"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sv-SE" sz="1400" b="1" i="0" u="none" strike="noStrike" cap="none">
                <a:solidFill>
                  <a:srgbClr val="000000"/>
                </a:solidFill>
                <a:latin typeface="Arial"/>
                <a:ea typeface="Arial"/>
                <a:cs typeface="Arial"/>
                <a:sym typeface="Arial"/>
              </a:rPr>
              <a:t>Coal boiler</a:t>
            </a:r>
            <a:endParaRPr/>
          </a:p>
          <a:p>
            <a:pPr marL="0" marR="0" lvl="0" indent="0" algn="just"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p:txBody>
      </p:sp>
      <p:sp>
        <p:nvSpPr>
          <p:cNvPr id="279" name="Google Shape;279;p33"/>
          <p:cNvSpPr txBox="1"/>
          <p:nvPr/>
        </p:nvSpPr>
        <p:spPr>
          <a:xfrm>
            <a:off x="9472225" y="1411275"/>
            <a:ext cx="1667400" cy="677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sv-SE" sz="1400" b="1" i="0" u="none" strike="noStrike" cap="none">
                <a:solidFill>
                  <a:srgbClr val="000000"/>
                </a:solidFill>
                <a:latin typeface="Arial"/>
                <a:ea typeface="Arial"/>
                <a:cs typeface="Arial"/>
                <a:sym typeface="Arial"/>
              </a:rPr>
              <a:t>Biomass boiler</a:t>
            </a:r>
            <a:endParaRPr/>
          </a:p>
          <a:p>
            <a:pPr marL="0" marR="0" lvl="0" indent="0" algn="just"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p:txBody>
      </p:sp>
      <p:pic>
        <p:nvPicPr>
          <p:cNvPr id="280" name="Google Shape;280;p33" descr="A blue and white icon&#10;&#10;AI-generated content may be incorrect."/>
          <p:cNvPicPr preferRelativeResize="0"/>
          <p:nvPr/>
        </p:nvPicPr>
        <p:blipFill rotWithShape="1">
          <a:blip r:embed="rId3">
            <a:alphaModFix/>
          </a:blip>
          <a:srcRect/>
          <a:stretch/>
        </p:blipFill>
        <p:spPr>
          <a:xfrm>
            <a:off x="1185197" y="1786512"/>
            <a:ext cx="1407258" cy="1407258"/>
          </a:xfrm>
          <a:prstGeom prst="rect">
            <a:avLst/>
          </a:prstGeom>
          <a:noFill/>
          <a:ln>
            <a:noFill/>
          </a:ln>
        </p:spPr>
      </p:pic>
      <p:pic>
        <p:nvPicPr>
          <p:cNvPr id="281" name="Google Shape;281;p33" descr="A blue and purple device with a dial and a blue dial and a blue dial and a blue dial and a blue dial and a blue dial and a blue dial and a blue dial and a blue&#10;&#10;AI-generated content may be incorrect."/>
          <p:cNvPicPr preferRelativeResize="0"/>
          <p:nvPr/>
        </p:nvPicPr>
        <p:blipFill rotWithShape="1">
          <a:blip r:embed="rId4">
            <a:alphaModFix/>
          </a:blip>
          <a:srcRect/>
          <a:stretch/>
        </p:blipFill>
        <p:spPr>
          <a:xfrm>
            <a:off x="3698941" y="1720238"/>
            <a:ext cx="1407258" cy="1407258"/>
          </a:xfrm>
          <a:prstGeom prst="rect">
            <a:avLst/>
          </a:prstGeom>
          <a:noFill/>
          <a:ln>
            <a:noFill/>
          </a:ln>
        </p:spPr>
      </p:pic>
      <p:pic>
        <p:nvPicPr>
          <p:cNvPr id="282" name="Google Shape;282;p33" descr="A yellow fire place with a black background&#10;&#10;AI-generated content may be incorrect."/>
          <p:cNvPicPr preferRelativeResize="0"/>
          <p:nvPr/>
        </p:nvPicPr>
        <p:blipFill rotWithShape="1">
          <a:blip r:embed="rId5">
            <a:alphaModFix/>
          </a:blip>
          <a:srcRect/>
          <a:stretch/>
        </p:blipFill>
        <p:spPr>
          <a:xfrm>
            <a:off x="6325825" y="1596233"/>
            <a:ext cx="1667368" cy="1667368"/>
          </a:xfrm>
          <a:prstGeom prst="rect">
            <a:avLst/>
          </a:prstGeom>
          <a:noFill/>
          <a:ln>
            <a:noFill/>
          </a:ln>
        </p:spPr>
      </p:pic>
      <p:pic>
        <p:nvPicPr>
          <p:cNvPr id="283" name="Google Shape;283;p33" descr="A blue stove with a fire inside&#10;&#10;AI-generated content may be incorrect."/>
          <p:cNvPicPr preferRelativeResize="0"/>
          <p:nvPr/>
        </p:nvPicPr>
        <p:blipFill rotWithShape="1">
          <a:blip r:embed="rId6">
            <a:alphaModFix/>
          </a:blip>
          <a:srcRect/>
          <a:stretch/>
        </p:blipFill>
        <p:spPr>
          <a:xfrm>
            <a:off x="9572182" y="1756399"/>
            <a:ext cx="1467483" cy="1467483"/>
          </a:xfrm>
          <a:prstGeom prst="rect">
            <a:avLst/>
          </a:prstGeom>
          <a:noFill/>
          <a:ln>
            <a:noFill/>
          </a:ln>
        </p:spPr>
      </p:pic>
      <p:sp>
        <p:nvSpPr>
          <p:cNvPr id="284" name="Google Shape;284;p33"/>
          <p:cNvSpPr txBox="1"/>
          <p:nvPr/>
        </p:nvSpPr>
        <p:spPr>
          <a:xfrm>
            <a:off x="3349898" y="3429000"/>
            <a:ext cx="1975800" cy="2832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sv-SE" b="0" i="0" u="none" strike="noStrike" cap="none">
                <a:solidFill>
                  <a:srgbClr val="000000"/>
                </a:solidFill>
                <a:latin typeface="Arial"/>
                <a:ea typeface="Arial"/>
                <a:cs typeface="Arial"/>
                <a:sym typeface="Arial"/>
              </a:rPr>
              <a:t>In the vast majority of cases, this is a less cost-effective option than gas boilers. While vintage stock may be quite large in certain countries, new investments are less common and only an option if gas network is not available.</a:t>
            </a:r>
            <a:endParaRPr/>
          </a:p>
          <a:p>
            <a:pPr marL="0" marR="0" lvl="0" indent="0" algn="just"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p:txBody>
      </p:sp>
      <p:sp>
        <p:nvSpPr>
          <p:cNvPr id="285" name="Google Shape;285;p33"/>
          <p:cNvSpPr txBox="1"/>
          <p:nvPr/>
        </p:nvSpPr>
        <p:spPr>
          <a:xfrm>
            <a:off x="5867087" y="3429000"/>
            <a:ext cx="2688900" cy="3263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sv-SE" b="0" i="0" u="none" strike="noStrike" cap="none">
                <a:solidFill>
                  <a:srgbClr val="000000"/>
                </a:solidFill>
                <a:latin typeface="Arial"/>
                <a:ea typeface="Arial"/>
                <a:cs typeface="Arial"/>
                <a:sym typeface="Arial"/>
              </a:rPr>
              <a:t>While fuel price is typically low, capex and maintenance cost are higher, and efficiency is lower than other boilers. Because of a) practical reasons with regards to usability and b) most importantly, indoor pollution, even if the economics favour this technology, it’s typically not selected. Therefore, besides vintage stock, new investments should be prevented in most cases.</a:t>
            </a:r>
            <a:endParaRPr/>
          </a:p>
          <a:p>
            <a:pPr marL="0" marR="0" lvl="0" indent="0" algn="just"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p:txBody>
      </p:sp>
      <p:sp>
        <p:nvSpPr>
          <p:cNvPr id="286" name="Google Shape;286;p33"/>
          <p:cNvSpPr txBox="1"/>
          <p:nvPr/>
        </p:nvSpPr>
        <p:spPr>
          <a:xfrm>
            <a:off x="9097375" y="3429000"/>
            <a:ext cx="2417100" cy="3263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sv-SE" b="0" i="0" u="none" strike="noStrike" cap="none">
                <a:solidFill>
                  <a:srgbClr val="000000"/>
                </a:solidFill>
                <a:latin typeface="Arial"/>
                <a:ea typeface="Arial"/>
                <a:cs typeface="Arial"/>
                <a:sym typeface="Arial"/>
              </a:rPr>
              <a:t>Both price cost and actual technology cost tend to be high. When pure economics are considered, this technology is almost never selected. However, there’s a share of the  population in many countries that still use that because they have free/low cost biomass available. To capture this, best practice is to force a share into the system.</a:t>
            </a:r>
            <a:endParaRPr/>
          </a:p>
          <a:p>
            <a:pPr marL="0" marR="0" lvl="0" indent="0" algn="just"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4"/>
          <p:cNvSpPr txBox="1"/>
          <p:nvPr/>
        </p:nvSpPr>
        <p:spPr>
          <a:xfrm>
            <a:off x="11798300" y="6565900"/>
            <a:ext cx="393700" cy="292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fld id="{00000000-1234-1234-1234-123412341234}" type="slidenum">
              <a:rPr lang="sv-SE" sz="1000" b="1" i="0" u="none" strike="noStrike" cap="none">
                <a:solidFill>
                  <a:schemeClr val="lt1"/>
                </a:solidFill>
                <a:latin typeface="Arial"/>
                <a:ea typeface="Arial"/>
                <a:cs typeface="Arial"/>
                <a:sym typeface="Arial"/>
              </a:rPr>
              <a:t>12</a:t>
            </a:fld>
            <a:endParaRPr sz="1000" b="1" i="0" u="none" strike="noStrike" cap="none">
              <a:solidFill>
                <a:schemeClr val="lt1"/>
              </a:solidFill>
              <a:latin typeface="Arial"/>
              <a:ea typeface="Arial"/>
              <a:cs typeface="Arial"/>
              <a:sym typeface="Arial"/>
            </a:endParaRPr>
          </a:p>
        </p:txBody>
      </p:sp>
      <p:sp>
        <p:nvSpPr>
          <p:cNvPr id="293" name="Google Shape;293;p34"/>
          <p:cNvSpPr txBox="1"/>
          <p:nvPr/>
        </p:nvSpPr>
        <p:spPr>
          <a:xfrm>
            <a:off x="835428" y="1786512"/>
            <a:ext cx="9737322" cy="40001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Open Sans"/>
              <a:ea typeface="Open Sans"/>
              <a:cs typeface="Open Sans"/>
              <a:sym typeface="Open Sans"/>
            </a:endParaRPr>
          </a:p>
        </p:txBody>
      </p:sp>
      <p:sp>
        <p:nvSpPr>
          <p:cNvPr id="294" name="Google Shape;294;p34"/>
          <p:cNvSpPr txBox="1">
            <a:spLocks noGrp="1"/>
          </p:cNvSpPr>
          <p:nvPr>
            <p:ph type="title"/>
          </p:nvPr>
        </p:nvSpPr>
        <p:spPr>
          <a:xfrm>
            <a:off x="719136" y="-232303"/>
            <a:ext cx="10515600" cy="1134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Helvetica Neue"/>
              <a:buNone/>
            </a:pPr>
            <a:r>
              <a:rPr lang="sv-SE"/>
              <a:t>Main technologies and their characteristics – Heating (2/2)</a:t>
            </a:r>
            <a:endParaRPr sz="2800"/>
          </a:p>
        </p:txBody>
      </p:sp>
      <p:sp>
        <p:nvSpPr>
          <p:cNvPr id="295" name="Google Shape;295;p34"/>
          <p:cNvSpPr txBox="1"/>
          <p:nvPr/>
        </p:nvSpPr>
        <p:spPr>
          <a:xfrm>
            <a:off x="649425" y="3411175"/>
            <a:ext cx="2265900" cy="2462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sv-SE" b="0" i="0" u="none" strike="noStrike" cap="none">
                <a:solidFill>
                  <a:srgbClr val="000000"/>
                </a:solidFill>
                <a:latin typeface="Arial"/>
                <a:ea typeface="Arial"/>
                <a:cs typeface="Arial"/>
                <a:sym typeface="Arial"/>
              </a:rPr>
              <a:t>A technology that can only kick in in a decarbonisation scenario. Heat pumps tend to be a more cost-effective option though, and therefore, the only driver for its uptake is the capped uptake of heat pumps (due to e.g. housing stock not being suitable).</a:t>
            </a:r>
            <a:endParaRPr/>
          </a:p>
        </p:txBody>
      </p:sp>
      <p:sp>
        <p:nvSpPr>
          <p:cNvPr id="296" name="Google Shape;296;p34"/>
          <p:cNvSpPr txBox="1"/>
          <p:nvPr/>
        </p:nvSpPr>
        <p:spPr>
          <a:xfrm>
            <a:off x="1038568" y="1414858"/>
            <a:ext cx="1564096"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sv-SE" sz="1400" b="1" i="0" u="none" strike="noStrike" cap="none">
                <a:solidFill>
                  <a:srgbClr val="000000"/>
                </a:solidFill>
                <a:latin typeface="Arial"/>
                <a:ea typeface="Arial"/>
                <a:cs typeface="Arial"/>
                <a:sym typeface="Arial"/>
              </a:rPr>
              <a:t>Hydrogen boiler</a:t>
            </a:r>
            <a:endParaRPr/>
          </a:p>
          <a:p>
            <a:pPr marL="0" marR="0" lvl="0" indent="0" algn="just"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p:txBody>
      </p:sp>
      <p:sp>
        <p:nvSpPr>
          <p:cNvPr id="297" name="Google Shape;297;p34"/>
          <p:cNvSpPr txBox="1"/>
          <p:nvPr/>
        </p:nvSpPr>
        <p:spPr>
          <a:xfrm>
            <a:off x="3747249" y="1411268"/>
            <a:ext cx="1566795"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sv-SE" sz="1400" b="1" i="0" u="none" strike="noStrike" cap="none">
                <a:solidFill>
                  <a:srgbClr val="000000"/>
                </a:solidFill>
                <a:latin typeface="Arial"/>
                <a:ea typeface="Arial"/>
                <a:cs typeface="Arial"/>
                <a:sym typeface="Arial"/>
              </a:rPr>
              <a:t>Resistive heater</a:t>
            </a:r>
            <a:endParaRPr/>
          </a:p>
          <a:p>
            <a:pPr marL="0" marR="0" lvl="0" indent="0" algn="just"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p:txBody>
      </p:sp>
      <p:sp>
        <p:nvSpPr>
          <p:cNvPr id="298" name="Google Shape;298;p34"/>
          <p:cNvSpPr txBox="1"/>
          <p:nvPr/>
        </p:nvSpPr>
        <p:spPr>
          <a:xfrm>
            <a:off x="6549733" y="1405216"/>
            <a:ext cx="1155384"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sv-SE" sz="1400" b="1" i="0" u="none" strike="noStrike" cap="none">
                <a:solidFill>
                  <a:srgbClr val="000000"/>
                </a:solidFill>
                <a:latin typeface="Arial"/>
                <a:ea typeface="Arial"/>
                <a:cs typeface="Arial"/>
                <a:sym typeface="Arial"/>
              </a:rPr>
              <a:t>Heat pump</a:t>
            </a:r>
            <a:endParaRPr/>
          </a:p>
          <a:p>
            <a:pPr marL="0" marR="0" lvl="0" indent="0" algn="just"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p:txBody>
      </p:sp>
      <p:sp>
        <p:nvSpPr>
          <p:cNvPr id="299" name="Google Shape;299;p34"/>
          <p:cNvSpPr txBox="1"/>
          <p:nvPr/>
        </p:nvSpPr>
        <p:spPr>
          <a:xfrm>
            <a:off x="9071511" y="1411268"/>
            <a:ext cx="1591500" cy="677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sv-SE" sz="1400" b="1" i="0" u="none" strike="noStrike" cap="none">
                <a:solidFill>
                  <a:srgbClr val="000000"/>
                </a:solidFill>
                <a:latin typeface="Arial"/>
                <a:ea typeface="Arial"/>
                <a:cs typeface="Arial"/>
                <a:sym typeface="Arial"/>
              </a:rPr>
              <a:t>District heating</a:t>
            </a:r>
            <a:endParaRPr/>
          </a:p>
          <a:p>
            <a:pPr marL="0" marR="0" lvl="0" indent="0" algn="just"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p:txBody>
      </p:sp>
      <p:sp>
        <p:nvSpPr>
          <p:cNvPr id="300" name="Google Shape;300;p34"/>
          <p:cNvSpPr txBox="1"/>
          <p:nvPr/>
        </p:nvSpPr>
        <p:spPr>
          <a:xfrm>
            <a:off x="3262300" y="3411175"/>
            <a:ext cx="2554500" cy="3109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sv-SE" b="0" i="0" u="none" strike="noStrike" cap="none">
                <a:solidFill>
                  <a:srgbClr val="000000"/>
                </a:solidFill>
                <a:latin typeface="Arial"/>
                <a:ea typeface="Arial"/>
                <a:cs typeface="Arial"/>
                <a:sym typeface="Arial"/>
              </a:rPr>
              <a:t>Based on pure economics, this is typically not a competitive option. It still used though by a certain share of the population because of convenience (low capex, zero maintenance cost and easy installation). It’s therefore good practice to force a share into the system. Expansion should be also capped though as the model may use it to balance out the electricity load profile (which is wrong).</a:t>
            </a:r>
            <a:endParaRPr b="0" i="0" u="none" strike="noStrike" cap="none">
              <a:solidFill>
                <a:srgbClr val="000000"/>
              </a:solidFill>
              <a:latin typeface="Arial"/>
              <a:ea typeface="Arial"/>
              <a:cs typeface="Arial"/>
              <a:sym typeface="Arial"/>
            </a:endParaRPr>
          </a:p>
        </p:txBody>
      </p:sp>
      <p:sp>
        <p:nvSpPr>
          <p:cNvPr id="301" name="Google Shape;301;p34"/>
          <p:cNvSpPr txBox="1"/>
          <p:nvPr/>
        </p:nvSpPr>
        <p:spPr>
          <a:xfrm>
            <a:off x="6163775" y="3411175"/>
            <a:ext cx="2206200" cy="2616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sv-SE" b="0" i="0" u="none" strike="noStrike" cap="none">
                <a:solidFill>
                  <a:srgbClr val="000000"/>
                </a:solidFill>
                <a:latin typeface="Arial"/>
                <a:ea typeface="Arial"/>
                <a:cs typeface="Arial"/>
                <a:sym typeface="Arial"/>
              </a:rPr>
              <a:t>This is typically the most cost-effective option in decarbonisation scenarios. In scenarios that consider pure economics, it may kick in in future years if certain conditions apply (i.e. expensive gas/oil and cheap electricity).</a:t>
            </a:r>
            <a:endParaRPr/>
          </a:p>
          <a:p>
            <a:pPr marL="0" marR="0" lvl="0" indent="0" algn="just"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p:txBody>
      </p:sp>
      <p:sp>
        <p:nvSpPr>
          <p:cNvPr id="302" name="Google Shape;302;p34"/>
          <p:cNvSpPr txBox="1"/>
          <p:nvPr/>
        </p:nvSpPr>
        <p:spPr>
          <a:xfrm>
            <a:off x="8716950" y="3411175"/>
            <a:ext cx="2265900" cy="2832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sv-SE" b="0" i="0" u="none" strike="noStrike" cap="none">
                <a:solidFill>
                  <a:srgbClr val="000000"/>
                </a:solidFill>
                <a:latin typeface="Arial"/>
                <a:ea typeface="Arial"/>
                <a:cs typeface="Arial"/>
                <a:sym typeface="Arial"/>
              </a:rPr>
              <a:t>While this can be a low-cost option, expansion is typically limited by topological and other factors. On the other hand, it might be cheap in certain areas but not nationwide. For those reasons, it may be good practice to force a capped share into the system.</a:t>
            </a:r>
            <a:endParaRPr/>
          </a:p>
          <a:p>
            <a:pPr marL="0" marR="0" lvl="0" indent="0" algn="just"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p:txBody>
      </p:sp>
      <p:pic>
        <p:nvPicPr>
          <p:cNvPr id="303" name="Google Shape;303;p34" descr="A blue and white rectangular object with a circle and a blue circle with a white circle and a blue and white circle with a black background&#10;&#10;AI-generated content may be incorrect."/>
          <p:cNvPicPr preferRelativeResize="0"/>
          <p:nvPr/>
        </p:nvPicPr>
        <p:blipFill rotWithShape="1">
          <a:blip r:embed="rId3">
            <a:alphaModFix/>
          </a:blip>
          <a:srcRect/>
          <a:stretch/>
        </p:blipFill>
        <p:spPr>
          <a:xfrm>
            <a:off x="1092018" y="1753412"/>
            <a:ext cx="1457195" cy="1457195"/>
          </a:xfrm>
          <a:prstGeom prst="rect">
            <a:avLst/>
          </a:prstGeom>
          <a:noFill/>
          <a:ln>
            <a:noFill/>
          </a:ln>
        </p:spPr>
      </p:pic>
      <p:pic>
        <p:nvPicPr>
          <p:cNvPr id="304" name="Google Shape;304;p34" descr="A blue and white machine with a fan&#10;&#10;AI-generated content may be incorrect."/>
          <p:cNvPicPr preferRelativeResize="0"/>
          <p:nvPr/>
        </p:nvPicPr>
        <p:blipFill rotWithShape="1">
          <a:blip r:embed="rId4">
            <a:alphaModFix/>
          </a:blip>
          <a:srcRect/>
          <a:stretch/>
        </p:blipFill>
        <p:spPr>
          <a:xfrm>
            <a:off x="6563134" y="1951303"/>
            <a:ext cx="1259299" cy="1259299"/>
          </a:xfrm>
          <a:prstGeom prst="rect">
            <a:avLst/>
          </a:prstGeom>
          <a:noFill/>
          <a:ln>
            <a:noFill/>
          </a:ln>
        </p:spPr>
      </p:pic>
      <p:pic>
        <p:nvPicPr>
          <p:cNvPr id="305" name="Google Shape;305;p34" descr="A cartoon of a heater&#10;&#10;AI-generated content may be incorrect."/>
          <p:cNvPicPr preferRelativeResize="0"/>
          <p:nvPr/>
        </p:nvPicPr>
        <p:blipFill rotWithShape="1">
          <a:blip r:embed="rId5">
            <a:alphaModFix/>
          </a:blip>
          <a:srcRect/>
          <a:stretch/>
        </p:blipFill>
        <p:spPr>
          <a:xfrm>
            <a:off x="3942656" y="1848462"/>
            <a:ext cx="1267098" cy="1267098"/>
          </a:xfrm>
          <a:prstGeom prst="rect">
            <a:avLst/>
          </a:prstGeom>
          <a:noFill/>
          <a:ln>
            <a:noFill/>
          </a:ln>
        </p:spPr>
      </p:pic>
      <p:pic>
        <p:nvPicPr>
          <p:cNvPr id="306" name="Google Shape;306;p34" descr="A colorful drawing of a lab&#10;&#10;AI-generated content may be incorrect."/>
          <p:cNvPicPr preferRelativeResize="0"/>
          <p:nvPr/>
        </p:nvPicPr>
        <p:blipFill rotWithShape="1">
          <a:blip r:embed="rId6">
            <a:alphaModFix/>
          </a:blip>
          <a:srcRect/>
          <a:stretch/>
        </p:blipFill>
        <p:spPr>
          <a:xfrm>
            <a:off x="9100370" y="1852362"/>
            <a:ext cx="1457196" cy="145719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5"/>
          <p:cNvSpPr txBox="1"/>
          <p:nvPr/>
        </p:nvSpPr>
        <p:spPr>
          <a:xfrm>
            <a:off x="11798300" y="6565900"/>
            <a:ext cx="393700" cy="292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fld id="{00000000-1234-1234-1234-123412341234}" type="slidenum">
              <a:rPr lang="sv-SE" sz="1000" b="1" i="0" u="none" strike="noStrike" cap="none">
                <a:solidFill>
                  <a:schemeClr val="lt1"/>
                </a:solidFill>
                <a:latin typeface="Arial"/>
                <a:ea typeface="Arial"/>
                <a:cs typeface="Arial"/>
                <a:sym typeface="Arial"/>
              </a:rPr>
              <a:t>13</a:t>
            </a:fld>
            <a:endParaRPr sz="1000" b="1" i="0" u="none" strike="noStrike" cap="none">
              <a:solidFill>
                <a:schemeClr val="lt1"/>
              </a:solidFill>
              <a:latin typeface="Arial"/>
              <a:ea typeface="Arial"/>
              <a:cs typeface="Arial"/>
              <a:sym typeface="Arial"/>
            </a:endParaRPr>
          </a:p>
        </p:txBody>
      </p:sp>
      <p:sp>
        <p:nvSpPr>
          <p:cNvPr id="313" name="Google Shape;313;p35"/>
          <p:cNvSpPr txBox="1"/>
          <p:nvPr/>
        </p:nvSpPr>
        <p:spPr>
          <a:xfrm>
            <a:off x="835428" y="1786512"/>
            <a:ext cx="9737322" cy="40001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Open Sans"/>
              <a:ea typeface="Open Sans"/>
              <a:cs typeface="Open Sans"/>
              <a:sym typeface="Open Sans"/>
            </a:endParaRPr>
          </a:p>
        </p:txBody>
      </p:sp>
      <p:sp>
        <p:nvSpPr>
          <p:cNvPr id="314" name="Google Shape;314;p35"/>
          <p:cNvSpPr txBox="1">
            <a:spLocks noGrp="1"/>
          </p:cNvSpPr>
          <p:nvPr>
            <p:ph type="title"/>
          </p:nvPr>
        </p:nvSpPr>
        <p:spPr>
          <a:xfrm>
            <a:off x="719136" y="-232303"/>
            <a:ext cx="10515600" cy="1134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Helvetica Neue"/>
              <a:buNone/>
            </a:pPr>
            <a:r>
              <a:rPr lang="sv-SE"/>
              <a:t>Main technologies and their characteristics – Cooking</a:t>
            </a:r>
            <a:endParaRPr sz="2800"/>
          </a:p>
        </p:txBody>
      </p:sp>
      <p:sp>
        <p:nvSpPr>
          <p:cNvPr id="315" name="Google Shape;315;p35"/>
          <p:cNvSpPr txBox="1"/>
          <p:nvPr/>
        </p:nvSpPr>
        <p:spPr>
          <a:xfrm>
            <a:off x="719136" y="1586457"/>
            <a:ext cx="9615486" cy="3477875"/>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rgbClr val="000000"/>
              </a:buClr>
              <a:buSzPts val="2000"/>
              <a:buFont typeface="Noto Sans Symbols"/>
              <a:buChar char="❑"/>
            </a:pPr>
            <a:r>
              <a:rPr lang="sv-SE" sz="2000" b="0" i="0" u="none" strike="noStrike" cap="none">
                <a:solidFill>
                  <a:srgbClr val="000000"/>
                </a:solidFill>
                <a:latin typeface="Arial"/>
                <a:ea typeface="Arial"/>
                <a:cs typeface="Arial"/>
                <a:sym typeface="Arial"/>
              </a:rPr>
              <a:t>In cooking, the </a:t>
            </a:r>
            <a:r>
              <a:rPr lang="sv-SE" sz="2000" b="1" i="0" u="none" strike="noStrike" cap="none">
                <a:solidFill>
                  <a:srgbClr val="000000"/>
                </a:solidFill>
                <a:latin typeface="Arial"/>
                <a:ea typeface="Arial"/>
                <a:cs typeface="Arial"/>
                <a:sym typeface="Arial"/>
              </a:rPr>
              <a:t>technological variation </a:t>
            </a:r>
            <a:r>
              <a:rPr lang="sv-SE" sz="2000" b="0" i="0" u="none" strike="noStrike" cap="none">
                <a:solidFill>
                  <a:srgbClr val="000000"/>
                </a:solidFill>
                <a:latin typeface="Arial"/>
                <a:ea typeface="Arial"/>
                <a:cs typeface="Arial"/>
                <a:sym typeface="Arial"/>
              </a:rPr>
              <a:t>across different options is </a:t>
            </a:r>
            <a:r>
              <a:rPr lang="sv-SE" sz="2000" b="1" i="0" u="none" strike="noStrike" cap="none">
                <a:solidFill>
                  <a:srgbClr val="000000"/>
                </a:solidFill>
                <a:latin typeface="Arial"/>
                <a:ea typeface="Arial"/>
                <a:cs typeface="Arial"/>
                <a:sym typeface="Arial"/>
              </a:rPr>
              <a:t>lower</a:t>
            </a:r>
            <a:r>
              <a:rPr lang="sv-SE" sz="2000" b="0" i="0" u="none" strike="noStrike" cap="none">
                <a:solidFill>
                  <a:srgbClr val="000000"/>
                </a:solidFill>
                <a:latin typeface="Arial"/>
                <a:ea typeface="Arial"/>
                <a:cs typeface="Arial"/>
                <a:sym typeface="Arial"/>
              </a:rPr>
              <a:t> than that in heating. The two best fuels for cooking are typically:</a:t>
            </a:r>
            <a:endParaRPr/>
          </a:p>
          <a:p>
            <a:pPr marL="0" marR="0" lvl="0" indent="0" algn="just" rtl="0">
              <a:lnSpc>
                <a:spcPct val="100000"/>
              </a:lnSpc>
              <a:spcBef>
                <a:spcPts val="0"/>
              </a:spcBef>
              <a:spcAft>
                <a:spcPts val="0"/>
              </a:spcAft>
              <a:buNone/>
            </a:pPr>
            <a:r>
              <a:rPr lang="sv-SE" sz="2000" b="1" i="0" u="sng" strike="noStrike" cap="none">
                <a:solidFill>
                  <a:srgbClr val="000000"/>
                </a:solidFill>
                <a:latin typeface="Arial"/>
                <a:ea typeface="Arial"/>
                <a:cs typeface="Arial"/>
                <a:sym typeface="Arial"/>
              </a:rPr>
              <a:t>Gas</a:t>
            </a:r>
            <a:r>
              <a:rPr lang="sv-SE" sz="2000" b="0" i="0" u="none" strike="noStrike" cap="none">
                <a:solidFill>
                  <a:srgbClr val="000000"/>
                </a:solidFill>
                <a:latin typeface="Arial"/>
                <a:ea typeface="Arial"/>
                <a:cs typeface="Arial"/>
                <a:sym typeface="Arial"/>
              </a:rPr>
              <a:t> – When gas price is low, this is the </a:t>
            </a:r>
            <a:r>
              <a:rPr lang="sv-SE" sz="2000" b="1" i="0" u="none" strike="noStrike" cap="none">
                <a:solidFill>
                  <a:srgbClr val="000000"/>
                </a:solidFill>
                <a:latin typeface="Arial"/>
                <a:ea typeface="Arial"/>
                <a:cs typeface="Arial"/>
                <a:sym typeface="Arial"/>
              </a:rPr>
              <a:t>most cost–effective option</a:t>
            </a:r>
            <a:r>
              <a:rPr lang="sv-SE" sz="2000" b="0" i="0" u="none" strike="noStrike" cap="none">
                <a:solidFill>
                  <a:srgbClr val="000000"/>
                </a:solidFill>
                <a:latin typeface="Arial"/>
                <a:ea typeface="Arial"/>
                <a:cs typeface="Arial"/>
                <a:sym typeface="Arial"/>
              </a:rPr>
              <a:t>. Its expansion can be limited by gas network availability.</a:t>
            </a:r>
            <a:endParaRPr/>
          </a:p>
          <a:p>
            <a:pPr marL="0" marR="0" lvl="0" indent="0" algn="just" rtl="0">
              <a:lnSpc>
                <a:spcPct val="100000"/>
              </a:lnSpc>
              <a:spcBef>
                <a:spcPts val="0"/>
              </a:spcBef>
              <a:spcAft>
                <a:spcPts val="0"/>
              </a:spcAft>
              <a:buNone/>
            </a:pPr>
            <a:r>
              <a:rPr lang="sv-SE" sz="2000" b="1" i="0" u="sng" strike="noStrike" cap="none">
                <a:solidFill>
                  <a:srgbClr val="000000"/>
                </a:solidFill>
                <a:latin typeface="Arial"/>
                <a:ea typeface="Arial"/>
                <a:cs typeface="Arial"/>
                <a:sym typeface="Arial"/>
              </a:rPr>
              <a:t>Electricity</a:t>
            </a:r>
            <a:r>
              <a:rPr lang="sv-SE" sz="2000" b="0" i="0" u="none" strike="noStrike" cap="none">
                <a:solidFill>
                  <a:srgbClr val="000000"/>
                </a:solidFill>
                <a:latin typeface="Arial"/>
                <a:ea typeface="Arial"/>
                <a:cs typeface="Arial"/>
                <a:sym typeface="Arial"/>
              </a:rPr>
              <a:t> -  Under certain (rare) conditions it can be cheaper than gas. In </a:t>
            </a:r>
            <a:r>
              <a:rPr lang="sv-SE" sz="2000" b="1" i="0" u="none" strike="noStrike" cap="none">
                <a:solidFill>
                  <a:srgbClr val="000000"/>
                </a:solidFill>
                <a:latin typeface="Arial"/>
                <a:ea typeface="Arial"/>
                <a:cs typeface="Arial"/>
                <a:sym typeface="Arial"/>
              </a:rPr>
              <a:t>decarbonisation</a:t>
            </a:r>
            <a:r>
              <a:rPr lang="sv-SE" sz="2000" b="0" i="0" u="none" strike="noStrike" cap="none">
                <a:solidFill>
                  <a:srgbClr val="000000"/>
                </a:solidFill>
                <a:latin typeface="Arial"/>
                <a:ea typeface="Arial"/>
                <a:cs typeface="Arial"/>
                <a:sym typeface="Arial"/>
              </a:rPr>
              <a:t> scenarios though, it’s typically the </a:t>
            </a:r>
            <a:r>
              <a:rPr lang="sv-SE" sz="2000" b="1" i="0" u="none" strike="noStrike" cap="none">
                <a:solidFill>
                  <a:srgbClr val="000000"/>
                </a:solidFill>
                <a:latin typeface="Arial"/>
                <a:ea typeface="Arial"/>
                <a:cs typeface="Arial"/>
                <a:sym typeface="Arial"/>
              </a:rPr>
              <a:t>cost-optimal option</a:t>
            </a:r>
            <a:r>
              <a:rPr lang="sv-SE" sz="2000" b="0" i="0" u="none" strike="noStrike" cap="none">
                <a:solidFill>
                  <a:srgbClr val="000000"/>
                </a:solidFill>
                <a:latin typeface="Arial"/>
                <a:ea typeface="Arial"/>
                <a:cs typeface="Arial"/>
                <a:sym typeface="Arial"/>
              </a:rPr>
              <a:t>.</a:t>
            </a:r>
            <a:endParaRPr/>
          </a:p>
          <a:p>
            <a:pPr marL="0" marR="0" lvl="0" indent="0" algn="just"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rgbClr val="000000"/>
              </a:buClr>
              <a:buSzPts val="2000"/>
              <a:buFont typeface="Noto Sans Symbols"/>
              <a:buChar char="❑"/>
            </a:pPr>
            <a:r>
              <a:rPr lang="sv-SE" sz="2000" b="0" i="0" u="none" strike="noStrike" cap="none">
                <a:solidFill>
                  <a:srgbClr val="000000"/>
                </a:solidFill>
                <a:latin typeface="Arial"/>
                <a:ea typeface="Arial"/>
                <a:cs typeface="Arial"/>
                <a:sym typeface="Arial"/>
              </a:rPr>
              <a:t>Other fuels such as </a:t>
            </a:r>
            <a:r>
              <a:rPr lang="sv-SE" sz="2000" b="1" i="0" u="none" strike="noStrike" cap="none">
                <a:solidFill>
                  <a:srgbClr val="000000"/>
                </a:solidFill>
                <a:latin typeface="Arial"/>
                <a:ea typeface="Arial"/>
                <a:cs typeface="Arial"/>
                <a:sym typeface="Arial"/>
              </a:rPr>
              <a:t>biomass</a:t>
            </a:r>
            <a:r>
              <a:rPr lang="sv-SE" sz="2000" b="0" i="0" u="none" strike="noStrike" cap="none">
                <a:solidFill>
                  <a:srgbClr val="000000"/>
                </a:solidFill>
                <a:latin typeface="Arial"/>
                <a:ea typeface="Arial"/>
                <a:cs typeface="Arial"/>
                <a:sym typeface="Arial"/>
              </a:rPr>
              <a:t>, </a:t>
            </a:r>
            <a:r>
              <a:rPr lang="sv-SE" sz="2000" b="1" i="0" u="none" strike="noStrike" cap="none">
                <a:solidFill>
                  <a:srgbClr val="000000"/>
                </a:solidFill>
                <a:latin typeface="Arial"/>
                <a:ea typeface="Arial"/>
                <a:cs typeface="Arial"/>
                <a:sym typeface="Arial"/>
              </a:rPr>
              <a:t>coal</a:t>
            </a:r>
            <a:r>
              <a:rPr lang="sv-SE" sz="2000" b="0" i="0" u="none" strike="noStrike" cap="none">
                <a:solidFill>
                  <a:srgbClr val="000000"/>
                </a:solidFill>
                <a:latin typeface="Arial"/>
                <a:ea typeface="Arial"/>
                <a:cs typeface="Arial"/>
                <a:sym typeface="Arial"/>
              </a:rPr>
              <a:t> and various </a:t>
            </a:r>
            <a:r>
              <a:rPr lang="sv-SE" sz="2000" b="1" i="0" u="none" strike="noStrike" cap="none">
                <a:solidFill>
                  <a:srgbClr val="000000"/>
                </a:solidFill>
                <a:latin typeface="Arial"/>
                <a:ea typeface="Arial"/>
                <a:cs typeface="Arial"/>
                <a:sym typeface="Arial"/>
              </a:rPr>
              <a:t>petroleum products </a:t>
            </a:r>
            <a:r>
              <a:rPr lang="sv-SE" sz="2000" b="0" i="0" u="none" strike="noStrike" cap="none">
                <a:solidFill>
                  <a:srgbClr val="000000"/>
                </a:solidFill>
                <a:latin typeface="Arial"/>
                <a:ea typeface="Arial"/>
                <a:cs typeface="Arial"/>
                <a:sym typeface="Arial"/>
              </a:rPr>
              <a:t>are typically </a:t>
            </a:r>
            <a:r>
              <a:rPr lang="sv-SE" sz="2000" b="1" i="0" u="none" strike="noStrike" cap="none">
                <a:solidFill>
                  <a:srgbClr val="000000"/>
                </a:solidFill>
                <a:latin typeface="Arial"/>
                <a:ea typeface="Arial"/>
                <a:cs typeface="Arial"/>
                <a:sym typeface="Arial"/>
              </a:rPr>
              <a:t>less favourable </a:t>
            </a:r>
            <a:r>
              <a:rPr lang="sv-SE" sz="2000" b="0" i="0" u="none" strike="noStrike" cap="none">
                <a:solidFill>
                  <a:srgbClr val="000000"/>
                </a:solidFill>
                <a:latin typeface="Arial"/>
                <a:ea typeface="Arial"/>
                <a:cs typeface="Arial"/>
                <a:sym typeface="Arial"/>
              </a:rPr>
              <a:t>due to cost, indoor pollution, high GHG emissions and practical reasons with regards to usability. As long as either electricity and/or gas are available, those fuels are </a:t>
            </a:r>
            <a:r>
              <a:rPr lang="sv-SE" sz="2000" b="1" i="0" u="none" strike="noStrike" cap="none">
                <a:solidFill>
                  <a:srgbClr val="000000"/>
                </a:solidFill>
                <a:latin typeface="Arial"/>
                <a:ea typeface="Arial"/>
                <a:cs typeface="Arial"/>
                <a:sym typeface="Arial"/>
              </a:rPr>
              <a:t>not expected to be selected</a:t>
            </a:r>
            <a:r>
              <a:rPr lang="sv-SE" sz="2000" b="0" i="0" u="none" strike="noStrike" cap="none">
                <a:solidFill>
                  <a:srgbClr val="000000"/>
                </a:solidFill>
                <a:latin typeface="Arial"/>
                <a:ea typeface="Arial"/>
                <a:cs typeface="Arial"/>
                <a:sym typeface="Arial"/>
              </a:rPr>
              <a:t>.</a:t>
            </a: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g3b6c88f2f49_0_0"/>
          <p:cNvSpPr txBox="1"/>
          <p:nvPr/>
        </p:nvSpPr>
        <p:spPr>
          <a:xfrm>
            <a:off x="11798300" y="6565900"/>
            <a:ext cx="393600" cy="292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sv-SE" sz="1000" b="1" i="0" u="none" strike="noStrike" cap="none">
                <a:solidFill>
                  <a:schemeClr val="lt1"/>
                </a:solidFill>
                <a:latin typeface="Arial"/>
                <a:ea typeface="Arial"/>
                <a:cs typeface="Arial"/>
                <a:sym typeface="Arial"/>
              </a:rPr>
              <a:t>14</a:t>
            </a:fld>
            <a:endParaRPr sz="1000" b="1" i="0" u="none" strike="noStrike" cap="none">
              <a:solidFill>
                <a:schemeClr val="lt1"/>
              </a:solidFill>
              <a:latin typeface="Arial"/>
              <a:ea typeface="Arial"/>
              <a:cs typeface="Arial"/>
              <a:sym typeface="Arial"/>
            </a:endParaRPr>
          </a:p>
        </p:txBody>
      </p:sp>
      <p:sp>
        <p:nvSpPr>
          <p:cNvPr id="322" name="Google Shape;322;g3b6c88f2f49_0_0"/>
          <p:cNvSpPr txBox="1">
            <a:spLocks noGrp="1"/>
          </p:cNvSpPr>
          <p:nvPr>
            <p:ph type="title"/>
          </p:nvPr>
        </p:nvSpPr>
        <p:spPr>
          <a:xfrm>
            <a:off x="719136" y="-232303"/>
            <a:ext cx="11079300" cy="1134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Helvetica Neue"/>
              <a:buNone/>
            </a:pPr>
            <a:r>
              <a:rPr lang="sv-SE"/>
              <a:t>Practical Exercise</a:t>
            </a:r>
            <a:endParaRPr sz="2800"/>
          </a:p>
        </p:txBody>
      </p:sp>
      <p:sp>
        <p:nvSpPr>
          <p:cNvPr id="323" name="Google Shape;323;g3b6c88f2f49_0_0"/>
          <p:cNvSpPr txBox="1"/>
          <p:nvPr/>
        </p:nvSpPr>
        <p:spPr>
          <a:xfrm>
            <a:off x="719136" y="1030258"/>
            <a:ext cx="10515600" cy="1923900"/>
          </a:xfrm>
          <a:prstGeom prst="rect">
            <a:avLst/>
          </a:prstGeom>
          <a:solidFill>
            <a:srgbClr val="DDE7FF"/>
          </a:solidFill>
          <a:ln w="2857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sv-SE" sz="1700" b="0" i="1" u="none" strike="noStrike" cap="none">
                <a:solidFill>
                  <a:srgbClr val="000000"/>
                </a:solidFill>
                <a:latin typeface="Arial"/>
                <a:ea typeface="Arial"/>
                <a:cs typeface="Arial"/>
                <a:sym typeface="Arial"/>
              </a:rPr>
              <a:t>You are </a:t>
            </a:r>
            <a:r>
              <a:rPr lang="sv-SE" sz="1700" i="1"/>
              <a:t>building</a:t>
            </a:r>
            <a:r>
              <a:rPr lang="sv-SE" sz="1700" b="0" i="1" u="none" strike="noStrike" cap="none">
                <a:solidFill>
                  <a:srgbClr val="000000"/>
                </a:solidFill>
                <a:latin typeface="Arial"/>
                <a:ea typeface="Arial"/>
                <a:cs typeface="Arial"/>
                <a:sym typeface="Arial"/>
              </a:rPr>
              <a:t> the </a:t>
            </a:r>
            <a:r>
              <a:rPr lang="sv-SE" sz="1700" i="1"/>
              <a:t>housing</a:t>
            </a:r>
            <a:r>
              <a:rPr lang="sv-SE" sz="1700" b="0" i="1" u="none" strike="noStrike" cap="none">
                <a:solidFill>
                  <a:srgbClr val="000000"/>
                </a:solidFill>
                <a:latin typeface="Arial"/>
                <a:ea typeface="Arial"/>
                <a:cs typeface="Arial"/>
                <a:sym typeface="Arial"/>
              </a:rPr>
              <a:t> sector of a CLEWs++ model for the country of </a:t>
            </a:r>
            <a:r>
              <a:rPr lang="sv-SE" sz="1700" b="1" i="1" u="none" strike="noStrike" cap="none">
                <a:solidFill>
                  <a:srgbClr val="000000"/>
                </a:solidFill>
                <a:latin typeface="Arial"/>
                <a:ea typeface="Arial"/>
                <a:cs typeface="Arial"/>
                <a:sym typeface="Arial"/>
              </a:rPr>
              <a:t>Genovia</a:t>
            </a:r>
            <a:r>
              <a:rPr lang="sv-SE" sz="1700" b="0" i="1"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700"/>
              <a:buFont typeface="Arial"/>
              <a:buNone/>
            </a:pPr>
            <a:endParaRPr sz="1700" b="0" i="1"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700"/>
              <a:buFont typeface="Arial"/>
              <a:buNone/>
            </a:pPr>
            <a:r>
              <a:rPr lang="sv-SE" sz="1700" b="0" i="0" u="none" strike="noStrike" cap="none">
                <a:solidFill>
                  <a:srgbClr val="000000"/>
                </a:solidFill>
                <a:latin typeface="Arial"/>
                <a:ea typeface="Arial"/>
                <a:cs typeface="Arial"/>
                <a:sym typeface="Arial"/>
              </a:rPr>
              <a:t>In 2020, Genovia’s </a:t>
            </a:r>
            <a:r>
              <a:rPr lang="sv-SE" sz="1700"/>
              <a:t>energy use for the housing sector was as follows: </a:t>
            </a:r>
            <a:r>
              <a:rPr lang="sv-SE" sz="1700" b="1"/>
              <a:t>Gas 15PJ</a:t>
            </a:r>
            <a:r>
              <a:rPr lang="sv-SE" sz="1700"/>
              <a:t>, </a:t>
            </a:r>
            <a:r>
              <a:rPr lang="sv-SE" sz="1700" b="1"/>
              <a:t>Oil: 9PJ</a:t>
            </a:r>
            <a:r>
              <a:rPr lang="sv-SE" sz="1700"/>
              <a:t>, </a:t>
            </a:r>
            <a:r>
              <a:rPr lang="sv-SE" sz="1700" b="1"/>
              <a:t>Biomass 4PJ</a:t>
            </a:r>
            <a:r>
              <a:rPr lang="sv-SE" sz="1700"/>
              <a:t> and </a:t>
            </a:r>
            <a:r>
              <a:rPr lang="sv-SE" sz="1700" b="1"/>
              <a:t>District heat 12PJ</a:t>
            </a:r>
            <a:r>
              <a:rPr lang="sv-SE" sz="1700"/>
              <a:t>. We also know that the following shares of each fuel are used for cooking: </a:t>
            </a:r>
            <a:r>
              <a:rPr lang="sv-SE" sz="1700" b="1"/>
              <a:t>Gas 35%</a:t>
            </a:r>
            <a:r>
              <a:rPr lang="sv-SE" sz="1700"/>
              <a:t>, </a:t>
            </a:r>
            <a:r>
              <a:rPr lang="sv-SE" sz="1700" b="1"/>
              <a:t>Oil 10</a:t>
            </a:r>
            <a:r>
              <a:rPr lang="sv-SE" sz="1700"/>
              <a:t>% and </a:t>
            </a:r>
            <a:r>
              <a:rPr lang="sv-SE" sz="1700" b="1"/>
              <a:t>Biomass 20</a:t>
            </a:r>
            <a:r>
              <a:rPr lang="sv-SE" sz="1700"/>
              <a:t>%. The efficiency of all cooking technologies is </a:t>
            </a:r>
            <a:r>
              <a:rPr lang="sv-SE" sz="1700" b="1"/>
              <a:t>100%</a:t>
            </a:r>
            <a:r>
              <a:rPr lang="sv-SE" sz="1700"/>
              <a:t> while for heating, values are as follows: </a:t>
            </a:r>
            <a:r>
              <a:rPr lang="sv-SE" sz="1700" b="1"/>
              <a:t>Gas 90%</a:t>
            </a:r>
            <a:r>
              <a:rPr lang="sv-SE" sz="1700"/>
              <a:t>, </a:t>
            </a:r>
            <a:r>
              <a:rPr lang="sv-SE" sz="1700" b="1"/>
              <a:t>Oil 80%</a:t>
            </a:r>
            <a:r>
              <a:rPr lang="sv-SE" sz="1700"/>
              <a:t> and </a:t>
            </a:r>
            <a:r>
              <a:rPr lang="sv-SE" sz="1700" b="1"/>
              <a:t>Biomass 70%</a:t>
            </a:r>
            <a:r>
              <a:rPr lang="sv-SE" sz="1700"/>
              <a:t>.</a:t>
            </a:r>
            <a:endParaRPr sz="1700"/>
          </a:p>
          <a:p>
            <a:pPr marL="0" marR="0" lvl="0" indent="0" algn="ctr" rtl="0">
              <a:lnSpc>
                <a:spcPct val="100000"/>
              </a:lnSpc>
              <a:spcBef>
                <a:spcPts val="0"/>
              </a:spcBef>
              <a:spcAft>
                <a:spcPts val="0"/>
              </a:spcAft>
              <a:buClr>
                <a:srgbClr val="000000"/>
              </a:buClr>
              <a:buSzPts val="1700"/>
              <a:buFont typeface="Arial"/>
              <a:buNone/>
            </a:pPr>
            <a:endParaRPr sz="1700"/>
          </a:p>
        </p:txBody>
      </p:sp>
      <p:sp>
        <p:nvSpPr>
          <p:cNvPr id="324" name="Google Shape;324;g3b6c88f2f49_0_0"/>
          <p:cNvSpPr txBox="1"/>
          <p:nvPr/>
        </p:nvSpPr>
        <p:spPr>
          <a:xfrm>
            <a:off x="1410129" y="3469537"/>
            <a:ext cx="9824700" cy="877200"/>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rgbClr val="000000"/>
              </a:buClr>
              <a:buSzPts val="1700"/>
              <a:buFont typeface="Arial"/>
              <a:buAutoNum type="alphaUcPeriod"/>
            </a:pPr>
            <a:r>
              <a:rPr lang="sv-SE" sz="1700" b="0" i="0" u="none" strike="noStrike" cap="none">
                <a:solidFill>
                  <a:srgbClr val="000000"/>
                </a:solidFill>
                <a:latin typeface="Arial"/>
                <a:ea typeface="Arial"/>
                <a:cs typeface="Arial"/>
                <a:sym typeface="Arial"/>
              </a:rPr>
              <a:t>Which OSeMOSYS parameters would you use to ensure that the model represent Genovia’s </a:t>
            </a:r>
            <a:r>
              <a:rPr lang="sv-SE" sz="1700"/>
              <a:t>housing heating sector historical conditions</a:t>
            </a:r>
            <a:r>
              <a:rPr lang="sv-SE" sz="1700" b="0" i="0" u="none" strike="noStrike" cap="none">
                <a:solidFill>
                  <a:srgbClr val="000000"/>
                </a:solidFill>
                <a:latin typeface="Arial"/>
                <a:ea typeface="Arial"/>
                <a:cs typeface="Arial"/>
                <a:sym typeface="Arial"/>
              </a:rPr>
              <a:t>? You may ignore capacity</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rgbClr val="000000"/>
              </a:buClr>
              <a:buSzPts val="1700"/>
              <a:buFont typeface="Arial"/>
              <a:buAutoNum type="alphaUcPeriod"/>
            </a:pPr>
            <a:r>
              <a:rPr lang="sv-SE" sz="1700" b="0" i="0" u="none" strike="noStrike" cap="none">
                <a:solidFill>
                  <a:srgbClr val="000000"/>
                </a:solidFill>
                <a:latin typeface="Arial"/>
                <a:ea typeface="Arial"/>
                <a:cs typeface="Arial"/>
                <a:sym typeface="Arial"/>
              </a:rPr>
              <a:t>What value would you assign to th</a:t>
            </a:r>
            <a:r>
              <a:rPr lang="sv-SE" sz="1700"/>
              <a:t>ese </a:t>
            </a:r>
            <a:r>
              <a:rPr lang="sv-SE" sz="1700" b="0" i="0" u="none" strike="noStrike" cap="none">
                <a:solidFill>
                  <a:srgbClr val="000000"/>
                </a:solidFill>
                <a:latin typeface="Arial"/>
                <a:ea typeface="Arial"/>
                <a:cs typeface="Arial"/>
                <a:sym typeface="Arial"/>
              </a:rPr>
              <a:t>parameters in </a:t>
            </a:r>
            <a:r>
              <a:rPr lang="sv-SE" sz="1700" b="1" i="0" u="none" strike="noStrike" cap="none">
                <a:solidFill>
                  <a:srgbClr val="000000"/>
                </a:solidFill>
                <a:latin typeface="Arial"/>
                <a:ea typeface="Arial"/>
                <a:cs typeface="Arial"/>
                <a:sym typeface="Arial"/>
              </a:rPr>
              <a:t>2020</a:t>
            </a:r>
            <a:r>
              <a:rPr lang="sv-SE" sz="17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325" name="Google Shape;325;g3b6c88f2f49_0_0"/>
          <p:cNvSpPr txBox="1"/>
          <p:nvPr/>
        </p:nvSpPr>
        <p:spPr>
          <a:xfrm>
            <a:off x="1410129" y="3196776"/>
            <a:ext cx="9697200" cy="3849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900"/>
              <a:buFont typeface="Arial"/>
              <a:buNone/>
            </a:pPr>
            <a:r>
              <a:rPr lang="sv-SE" sz="1900" b="1"/>
              <a:t>Calibrating the housing heating sector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36"/>
          <p:cNvSpPr txBox="1">
            <a:spLocks noGrp="1"/>
          </p:cNvSpPr>
          <p:nvPr>
            <p:ph type="ctrTitle"/>
          </p:nvPr>
        </p:nvSpPr>
        <p:spPr>
          <a:xfrm>
            <a:off x="1" y="1952105"/>
            <a:ext cx="9607824"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800"/>
              <a:buFont typeface="Helvetica Neue"/>
              <a:buNone/>
            </a:pPr>
            <a:r>
              <a:rPr lang="sv-SE"/>
              <a:t>Thank you</a:t>
            </a:r>
            <a:endParaRPr/>
          </a:p>
        </p:txBody>
      </p:sp>
      <p:sp>
        <p:nvSpPr>
          <p:cNvPr id="331" name="Google Shape;331;p36"/>
          <p:cNvSpPr txBox="1">
            <a:spLocks noGrp="1"/>
          </p:cNvSpPr>
          <p:nvPr>
            <p:ph type="subTitle" idx="1"/>
          </p:nvPr>
        </p:nvSpPr>
        <p:spPr>
          <a:xfrm>
            <a:off x="0" y="4339705"/>
            <a:ext cx="9607826" cy="195210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Clr>
                <a:schemeClr val="dk1"/>
              </a:buClr>
              <a:buSzPts val="3600"/>
              <a:buNone/>
            </a:pPr>
            <a:r>
              <a:rPr lang="sv-SE"/>
              <a:t>www.climatecompatiblegrowth.com</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g3b6c88f2f49_0_45"/>
          <p:cNvSpPr txBox="1"/>
          <p:nvPr/>
        </p:nvSpPr>
        <p:spPr>
          <a:xfrm>
            <a:off x="11798300" y="6565900"/>
            <a:ext cx="393600" cy="292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sv-SE" sz="1000" b="1" i="0" u="none" strike="noStrike" cap="none">
                <a:solidFill>
                  <a:schemeClr val="lt1"/>
                </a:solidFill>
                <a:latin typeface="Arial"/>
                <a:ea typeface="Arial"/>
                <a:cs typeface="Arial"/>
                <a:sym typeface="Arial"/>
              </a:rPr>
              <a:t>16</a:t>
            </a:fld>
            <a:endParaRPr sz="1000" b="1" i="0" u="none" strike="noStrike" cap="none">
              <a:solidFill>
                <a:schemeClr val="lt1"/>
              </a:solidFill>
              <a:latin typeface="Arial"/>
              <a:ea typeface="Arial"/>
              <a:cs typeface="Arial"/>
              <a:sym typeface="Arial"/>
            </a:endParaRPr>
          </a:p>
        </p:txBody>
      </p:sp>
      <p:sp>
        <p:nvSpPr>
          <p:cNvPr id="338" name="Google Shape;338;g3b6c88f2f49_0_45"/>
          <p:cNvSpPr txBox="1"/>
          <p:nvPr/>
        </p:nvSpPr>
        <p:spPr>
          <a:xfrm>
            <a:off x="835428" y="1786512"/>
            <a:ext cx="9737400" cy="40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Open Sans"/>
              <a:ea typeface="Open Sans"/>
              <a:cs typeface="Open Sans"/>
              <a:sym typeface="Open Sans"/>
            </a:endParaRPr>
          </a:p>
        </p:txBody>
      </p:sp>
      <p:sp>
        <p:nvSpPr>
          <p:cNvPr id="339" name="Google Shape;339;g3b6c88f2f49_0_45"/>
          <p:cNvSpPr txBox="1">
            <a:spLocks noGrp="1"/>
          </p:cNvSpPr>
          <p:nvPr>
            <p:ph type="title"/>
          </p:nvPr>
        </p:nvSpPr>
        <p:spPr>
          <a:xfrm>
            <a:off x="719136" y="-232303"/>
            <a:ext cx="11079300" cy="1134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Helvetica Neue"/>
              <a:buNone/>
            </a:pPr>
            <a:r>
              <a:rPr lang="sv-SE"/>
              <a:t>Answers to the Practical Exercise</a:t>
            </a:r>
            <a:endParaRPr sz="2800"/>
          </a:p>
        </p:txBody>
      </p:sp>
      <p:sp>
        <p:nvSpPr>
          <p:cNvPr id="340" name="Google Shape;340;g3b6c88f2f49_0_45"/>
          <p:cNvSpPr txBox="1"/>
          <p:nvPr/>
        </p:nvSpPr>
        <p:spPr>
          <a:xfrm>
            <a:off x="719136" y="1030258"/>
            <a:ext cx="10515600" cy="384900"/>
          </a:xfrm>
          <a:prstGeom prst="rect">
            <a:avLst/>
          </a:prstGeom>
          <a:solidFill>
            <a:srgbClr val="DDE7FF"/>
          </a:solidFill>
          <a:ln w="2857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lvl="0" indent="0" algn="just" rtl="0">
              <a:spcBef>
                <a:spcPts val="0"/>
              </a:spcBef>
              <a:spcAft>
                <a:spcPts val="0"/>
              </a:spcAft>
              <a:buClr>
                <a:schemeClr val="dk1"/>
              </a:buClr>
              <a:buSzPts val="1900"/>
              <a:buFont typeface="Arial"/>
              <a:buNone/>
            </a:pPr>
            <a:r>
              <a:rPr lang="sv-SE" sz="1900" b="1">
                <a:solidFill>
                  <a:schemeClr val="dk1"/>
                </a:solidFill>
              </a:rPr>
              <a:t>Calibrating the housing heating sector</a:t>
            </a:r>
            <a:endParaRPr sz="1700" b="1" i="1"/>
          </a:p>
        </p:txBody>
      </p:sp>
      <p:sp>
        <p:nvSpPr>
          <p:cNvPr id="341" name="Google Shape;341;g3b6c88f2f49_0_45"/>
          <p:cNvSpPr txBox="1"/>
          <p:nvPr/>
        </p:nvSpPr>
        <p:spPr>
          <a:xfrm>
            <a:off x="719136" y="1542878"/>
            <a:ext cx="10515600" cy="4278900"/>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rgbClr val="000000"/>
              </a:buClr>
              <a:buSzPts val="1700"/>
              <a:buFont typeface="Arial"/>
              <a:buAutoNum type="alphaUcPeriod"/>
            </a:pPr>
            <a:r>
              <a:rPr lang="sv-SE" sz="1700" b="0" i="0" u="none" strike="noStrike" cap="none">
                <a:solidFill>
                  <a:srgbClr val="000000"/>
                </a:solidFill>
                <a:latin typeface="Arial"/>
                <a:ea typeface="Arial"/>
                <a:cs typeface="Arial"/>
                <a:sym typeface="Arial"/>
              </a:rPr>
              <a:t>To </a:t>
            </a:r>
            <a:r>
              <a:rPr lang="sv-SE" sz="1700">
                <a:solidFill>
                  <a:schemeClr val="dk1"/>
                </a:solidFill>
              </a:rPr>
              <a:t>represent Genovia’s housing heating sector historical conditions </a:t>
            </a:r>
            <a:r>
              <a:rPr lang="sv-SE" sz="1700" b="1">
                <a:solidFill>
                  <a:schemeClr val="dk1"/>
                </a:solidFill>
              </a:rPr>
              <a:t>Lower Annual Activity Limit</a:t>
            </a:r>
            <a:r>
              <a:rPr lang="sv-SE" sz="1700">
                <a:solidFill>
                  <a:schemeClr val="dk1"/>
                </a:solidFill>
              </a:rPr>
              <a:t> (and equivalently the Upper Annual Activity Limit) should be applied to the heating and cooking technologies represented. Moreover, Specified Annual Demand should be used with an assigned profile.</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rgbClr val="000000"/>
              </a:buClr>
              <a:buSzPts val="1700"/>
              <a:buFont typeface="Arial"/>
              <a:buAutoNum type="alphaUcPeriod"/>
            </a:pPr>
            <a:r>
              <a:rPr lang="sv-SE" sz="1700"/>
              <a:t>The values for each </a:t>
            </a:r>
            <a:r>
              <a:rPr lang="sv-SE" sz="1700" b="1"/>
              <a:t>activity limit</a:t>
            </a:r>
            <a:r>
              <a:rPr lang="sv-SE" sz="1700"/>
              <a:t> should be calculated as follows:</a:t>
            </a:r>
            <a:endParaRPr sz="1700"/>
          </a:p>
          <a:p>
            <a:pPr marL="457200" marR="0" lvl="0" indent="0" algn="just" rtl="0">
              <a:lnSpc>
                <a:spcPct val="100000"/>
              </a:lnSpc>
              <a:spcBef>
                <a:spcPts val="0"/>
              </a:spcBef>
              <a:spcAft>
                <a:spcPts val="0"/>
              </a:spcAft>
              <a:buNone/>
            </a:pPr>
            <a:r>
              <a:rPr lang="sv-SE" sz="1700" b="1"/>
              <a:t>Fuel use in the housing sector * Share used in heating * Technology Efficiency</a:t>
            </a:r>
            <a:endParaRPr sz="1700" b="1"/>
          </a:p>
          <a:p>
            <a:pPr marL="457200" marR="0" lvl="0" indent="0" algn="just" rtl="0">
              <a:lnSpc>
                <a:spcPct val="100000"/>
              </a:lnSpc>
              <a:spcBef>
                <a:spcPts val="0"/>
              </a:spcBef>
              <a:spcAft>
                <a:spcPts val="0"/>
              </a:spcAft>
              <a:buNone/>
            </a:pPr>
            <a:r>
              <a:rPr lang="sv-SE" sz="1700"/>
              <a:t>The </a:t>
            </a:r>
            <a:r>
              <a:rPr lang="sv-SE" sz="1700" b="1"/>
              <a:t>demand </a:t>
            </a:r>
            <a:r>
              <a:rPr lang="sv-SE" sz="1700"/>
              <a:t>should be the </a:t>
            </a:r>
            <a:r>
              <a:rPr lang="sv-SE" sz="1700" b="1"/>
              <a:t>sum of the activity of each technology</a:t>
            </a:r>
            <a:endParaRPr sz="1700" b="1"/>
          </a:p>
          <a:p>
            <a:pPr marL="457200" marR="0" lvl="0" indent="0" algn="just" rtl="0">
              <a:lnSpc>
                <a:spcPct val="100000"/>
              </a:lnSpc>
              <a:spcBef>
                <a:spcPts val="0"/>
              </a:spcBef>
              <a:spcAft>
                <a:spcPts val="0"/>
              </a:spcAft>
              <a:buNone/>
            </a:pPr>
            <a:endParaRPr sz="1700" b="1"/>
          </a:p>
          <a:p>
            <a:pPr marL="457200" marR="0" lvl="0" indent="0" algn="just" rtl="0">
              <a:lnSpc>
                <a:spcPct val="100000"/>
              </a:lnSpc>
              <a:spcBef>
                <a:spcPts val="0"/>
              </a:spcBef>
              <a:spcAft>
                <a:spcPts val="0"/>
              </a:spcAft>
              <a:buNone/>
            </a:pPr>
            <a:r>
              <a:rPr lang="sv-SE" sz="1700" b="1" u="sng"/>
              <a:t>Activity</a:t>
            </a:r>
            <a:endParaRPr sz="1700" b="1" u="sng"/>
          </a:p>
          <a:p>
            <a:pPr marL="457200" marR="0" lvl="0" indent="0" algn="just" rtl="0">
              <a:lnSpc>
                <a:spcPct val="100000"/>
              </a:lnSpc>
              <a:spcBef>
                <a:spcPts val="0"/>
              </a:spcBef>
              <a:spcAft>
                <a:spcPts val="0"/>
              </a:spcAft>
              <a:buNone/>
            </a:pPr>
            <a:r>
              <a:rPr lang="sv-SE" sz="1700" b="1"/>
              <a:t>Gas: 15*(1-0.35)*0.9 = 8.775PJ</a:t>
            </a:r>
            <a:endParaRPr sz="1700" b="1"/>
          </a:p>
          <a:p>
            <a:pPr marL="457200" marR="0" lvl="0" indent="0" algn="just" rtl="0">
              <a:lnSpc>
                <a:spcPct val="100000"/>
              </a:lnSpc>
              <a:spcBef>
                <a:spcPts val="0"/>
              </a:spcBef>
              <a:spcAft>
                <a:spcPts val="0"/>
              </a:spcAft>
              <a:buNone/>
            </a:pPr>
            <a:r>
              <a:rPr lang="sv-SE" sz="1700" b="1"/>
              <a:t>Oil: 9*(1-0.1)*0.8 = 6.48PJ</a:t>
            </a:r>
            <a:endParaRPr sz="1700" b="1"/>
          </a:p>
          <a:p>
            <a:pPr marL="457200" marR="0" lvl="0" indent="0" algn="just" rtl="0">
              <a:lnSpc>
                <a:spcPct val="100000"/>
              </a:lnSpc>
              <a:spcBef>
                <a:spcPts val="0"/>
              </a:spcBef>
              <a:spcAft>
                <a:spcPts val="0"/>
              </a:spcAft>
              <a:buNone/>
            </a:pPr>
            <a:r>
              <a:rPr lang="sv-SE" sz="1700" b="1"/>
              <a:t>Biomass: 4*(1-0.2)*0.7 = 2.24PJ</a:t>
            </a:r>
            <a:endParaRPr sz="1700" b="1"/>
          </a:p>
          <a:p>
            <a:pPr marL="457200" marR="0" lvl="0" indent="0" algn="just" rtl="0">
              <a:lnSpc>
                <a:spcPct val="100000"/>
              </a:lnSpc>
              <a:spcBef>
                <a:spcPts val="0"/>
              </a:spcBef>
              <a:spcAft>
                <a:spcPts val="0"/>
              </a:spcAft>
              <a:buNone/>
            </a:pPr>
            <a:r>
              <a:rPr lang="sv-SE" sz="1700" b="1"/>
              <a:t>District heat: 12PJ</a:t>
            </a:r>
            <a:endParaRPr sz="1700" b="1"/>
          </a:p>
          <a:p>
            <a:pPr marL="457200" marR="0" lvl="0" indent="0" algn="just" rtl="0">
              <a:lnSpc>
                <a:spcPct val="100000"/>
              </a:lnSpc>
              <a:spcBef>
                <a:spcPts val="0"/>
              </a:spcBef>
              <a:spcAft>
                <a:spcPts val="0"/>
              </a:spcAft>
              <a:buNone/>
            </a:pPr>
            <a:endParaRPr sz="1700" b="1"/>
          </a:p>
          <a:p>
            <a:pPr marL="457200" marR="0" lvl="0" indent="0" algn="just" rtl="0">
              <a:lnSpc>
                <a:spcPct val="100000"/>
              </a:lnSpc>
              <a:spcBef>
                <a:spcPts val="0"/>
              </a:spcBef>
              <a:spcAft>
                <a:spcPts val="0"/>
              </a:spcAft>
              <a:buNone/>
            </a:pPr>
            <a:r>
              <a:rPr lang="sv-SE" sz="1700" b="1" u="sng"/>
              <a:t>Demand</a:t>
            </a:r>
            <a:endParaRPr sz="1700" b="1" u="sng"/>
          </a:p>
          <a:p>
            <a:pPr marL="457200" marR="0" lvl="0" indent="0" algn="just" rtl="0">
              <a:lnSpc>
                <a:spcPct val="100000"/>
              </a:lnSpc>
              <a:spcBef>
                <a:spcPts val="0"/>
              </a:spcBef>
              <a:spcAft>
                <a:spcPts val="0"/>
              </a:spcAft>
              <a:buNone/>
            </a:pPr>
            <a:r>
              <a:rPr lang="sv-SE" sz="1700" b="1"/>
              <a:t>8.775+6.48+2.24+12 = 29.495PJ</a:t>
            </a:r>
            <a:endParaRPr sz="1700" b="1"/>
          </a:p>
          <a:p>
            <a:pPr marL="457200" marR="0" lvl="0" indent="0" algn="just" rtl="0">
              <a:lnSpc>
                <a:spcPct val="100000"/>
              </a:lnSpc>
              <a:spcBef>
                <a:spcPts val="0"/>
              </a:spcBef>
              <a:spcAft>
                <a:spcPts val="0"/>
              </a:spcAft>
              <a:buNone/>
            </a:pPr>
            <a:endParaRPr sz="17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4"/>
          <p:cNvSpPr txBox="1"/>
          <p:nvPr/>
        </p:nvSpPr>
        <p:spPr>
          <a:xfrm>
            <a:off x="11798300" y="6565900"/>
            <a:ext cx="393700" cy="292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fld id="{00000000-1234-1234-1234-123412341234}" type="slidenum">
              <a:rPr lang="sv-SE" sz="1000" b="1" i="0" u="none" strike="noStrike" cap="none">
                <a:solidFill>
                  <a:schemeClr val="lt1"/>
                </a:solidFill>
                <a:latin typeface="Arial"/>
                <a:ea typeface="Arial"/>
                <a:cs typeface="Arial"/>
                <a:sym typeface="Arial"/>
              </a:rPr>
              <a:t>2</a:t>
            </a:fld>
            <a:endParaRPr sz="1000" b="1" i="0" u="none" strike="noStrike" cap="none">
              <a:solidFill>
                <a:schemeClr val="lt1"/>
              </a:solidFill>
              <a:latin typeface="Arial"/>
              <a:ea typeface="Arial"/>
              <a:cs typeface="Arial"/>
              <a:sym typeface="Arial"/>
            </a:endParaRPr>
          </a:p>
        </p:txBody>
      </p:sp>
      <p:sp>
        <p:nvSpPr>
          <p:cNvPr id="53" name="Google Shape;53;p4"/>
          <p:cNvSpPr txBox="1"/>
          <p:nvPr/>
        </p:nvSpPr>
        <p:spPr>
          <a:xfrm>
            <a:off x="835428" y="1786512"/>
            <a:ext cx="9737322" cy="40001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Open Sans"/>
              <a:ea typeface="Open Sans"/>
              <a:cs typeface="Open Sans"/>
              <a:sym typeface="Open Sans"/>
            </a:endParaRPr>
          </a:p>
        </p:txBody>
      </p:sp>
      <p:sp>
        <p:nvSpPr>
          <p:cNvPr id="54" name="Google Shape;54;p4"/>
          <p:cNvSpPr txBox="1">
            <a:spLocks noGrp="1"/>
          </p:cNvSpPr>
          <p:nvPr>
            <p:ph type="title"/>
          </p:nvPr>
        </p:nvSpPr>
        <p:spPr>
          <a:xfrm>
            <a:off x="719136" y="-232303"/>
            <a:ext cx="10515600" cy="1134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Helvetica Neue"/>
              <a:buNone/>
            </a:pPr>
            <a:r>
              <a:rPr lang="sv-SE" sz="2800"/>
              <a:t>Learning outcomes</a:t>
            </a:r>
            <a:endParaRPr/>
          </a:p>
        </p:txBody>
      </p:sp>
      <p:sp>
        <p:nvSpPr>
          <p:cNvPr id="55" name="Google Shape;55;p4"/>
          <p:cNvSpPr txBox="1"/>
          <p:nvPr/>
        </p:nvSpPr>
        <p:spPr>
          <a:xfrm>
            <a:off x="1619250" y="2306377"/>
            <a:ext cx="9615486" cy="40011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sv-SE" sz="2000" b="0" i="0" u="none" strike="noStrike" cap="none">
                <a:solidFill>
                  <a:srgbClr val="000000"/>
                </a:solidFill>
                <a:latin typeface="Arial"/>
                <a:ea typeface="Arial"/>
                <a:cs typeface="Arial"/>
                <a:sym typeface="Arial"/>
              </a:rPr>
              <a:t>Understand how buildings are modelled in the CLEWs++ concept</a:t>
            </a:r>
            <a:endParaRPr/>
          </a:p>
        </p:txBody>
      </p:sp>
      <p:sp>
        <p:nvSpPr>
          <p:cNvPr id="56" name="Google Shape;56;p4"/>
          <p:cNvSpPr/>
          <p:nvPr/>
        </p:nvSpPr>
        <p:spPr>
          <a:xfrm>
            <a:off x="835428" y="2155365"/>
            <a:ext cx="661986" cy="702135"/>
          </a:xfrm>
          <a:prstGeom prst="ellipse">
            <a:avLst/>
          </a:prstGeom>
          <a:solidFill>
            <a:schemeClr val="accent1"/>
          </a:solidFill>
          <a:ln w="25400" cap="flat" cmpd="sng">
            <a:solidFill>
              <a:srgbClr val="000D2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sv-SE" sz="1400" b="1" i="0" u="none" strike="noStrike" cap="none">
                <a:solidFill>
                  <a:schemeClr val="lt1"/>
                </a:solidFill>
                <a:latin typeface="Arial"/>
                <a:ea typeface="Arial"/>
                <a:cs typeface="Arial"/>
                <a:sym typeface="Arial"/>
              </a:rPr>
              <a:t>1</a:t>
            </a:r>
            <a:endParaRPr/>
          </a:p>
        </p:txBody>
      </p:sp>
      <p:sp>
        <p:nvSpPr>
          <p:cNvPr id="57" name="Google Shape;57;p4"/>
          <p:cNvSpPr/>
          <p:nvPr/>
        </p:nvSpPr>
        <p:spPr>
          <a:xfrm>
            <a:off x="835428" y="3549860"/>
            <a:ext cx="661986" cy="702135"/>
          </a:xfrm>
          <a:prstGeom prst="ellipse">
            <a:avLst/>
          </a:prstGeom>
          <a:solidFill>
            <a:schemeClr val="accent1"/>
          </a:solidFill>
          <a:ln w="25400" cap="flat" cmpd="sng">
            <a:solidFill>
              <a:srgbClr val="000D2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sv-SE" sz="1400" b="1" i="0" u="none" strike="noStrike" cap="none">
                <a:solidFill>
                  <a:schemeClr val="lt1"/>
                </a:solidFill>
                <a:latin typeface="Arial"/>
                <a:ea typeface="Arial"/>
                <a:cs typeface="Arial"/>
                <a:sym typeface="Arial"/>
              </a:rPr>
              <a:t>2</a:t>
            </a:r>
            <a:endParaRPr/>
          </a:p>
        </p:txBody>
      </p:sp>
      <p:sp>
        <p:nvSpPr>
          <p:cNvPr id="58" name="Google Shape;58;p4"/>
          <p:cNvSpPr txBox="1"/>
          <p:nvPr/>
        </p:nvSpPr>
        <p:spPr>
          <a:xfrm>
            <a:off x="1619250" y="3538683"/>
            <a:ext cx="9615486" cy="70788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sv-SE" sz="2000" b="0" i="0" u="none" strike="noStrike" cap="none">
                <a:solidFill>
                  <a:srgbClr val="000000"/>
                </a:solidFill>
                <a:latin typeface="Arial"/>
                <a:ea typeface="Arial"/>
                <a:cs typeface="Arial"/>
                <a:sym typeface="Arial"/>
              </a:rPr>
              <a:t>Go through some key considerations with regards to the main technologies used in buildings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6"/>
          <p:cNvSpPr txBox="1">
            <a:spLocks noGrp="1"/>
          </p:cNvSpPr>
          <p:nvPr>
            <p:ph type="body" idx="1"/>
          </p:nvPr>
        </p:nvSpPr>
        <p:spPr>
          <a:xfrm>
            <a:off x="469635" y="1040697"/>
            <a:ext cx="10515600" cy="3906600"/>
          </a:xfrm>
          <a:prstGeom prst="rect">
            <a:avLst/>
          </a:prstGeom>
          <a:noFill/>
          <a:ln>
            <a:noFill/>
          </a:ln>
        </p:spPr>
        <p:txBody>
          <a:bodyPr spcFirstLastPara="1" wrap="square" lIns="91425" tIns="45700" rIns="91425" bIns="45700" anchor="t" anchorCtr="0">
            <a:normAutofit/>
          </a:bodyPr>
          <a:lstStyle/>
          <a:p>
            <a:pPr marL="0" lvl="0" indent="0" algn="just" rtl="0">
              <a:lnSpc>
                <a:spcPct val="100000"/>
              </a:lnSpc>
              <a:spcBef>
                <a:spcPts val="0"/>
              </a:spcBef>
              <a:spcAft>
                <a:spcPts val="0"/>
              </a:spcAft>
              <a:buClr>
                <a:schemeClr val="dk1"/>
              </a:buClr>
              <a:buFont typeface="Arial"/>
              <a:buNone/>
            </a:pPr>
            <a:r>
              <a:rPr lang="sv-SE" sz="1600">
                <a:solidFill>
                  <a:schemeClr val="dk1"/>
                </a:solidFill>
              </a:rPr>
              <a:t>In the CLEWs++ model, the housing sector is divided into three key parts: cooking, heating, and other electricity, to reflect the distinct energy demands, technologies, and policy implications associated with each end-use. </a:t>
            </a:r>
            <a:endParaRPr sz="1600"/>
          </a:p>
          <a:p>
            <a:pPr marL="0" lvl="0" indent="0" algn="l" rtl="0">
              <a:lnSpc>
                <a:spcPct val="90000"/>
              </a:lnSpc>
              <a:spcBef>
                <a:spcPts val="1000"/>
              </a:spcBef>
              <a:spcAft>
                <a:spcPts val="0"/>
              </a:spcAft>
              <a:buNone/>
            </a:pPr>
            <a:endParaRPr>
              <a:latin typeface="Arial"/>
              <a:ea typeface="Arial"/>
              <a:cs typeface="Arial"/>
              <a:sym typeface="Arial"/>
            </a:endParaRPr>
          </a:p>
        </p:txBody>
      </p:sp>
      <p:sp>
        <p:nvSpPr>
          <p:cNvPr id="65" name="Google Shape;65;p6"/>
          <p:cNvSpPr txBox="1"/>
          <p:nvPr/>
        </p:nvSpPr>
        <p:spPr>
          <a:xfrm>
            <a:off x="343847" y="150594"/>
            <a:ext cx="10767176" cy="762067"/>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000000"/>
              </a:buClr>
              <a:buSzPts val="2800"/>
              <a:buFont typeface="Arial"/>
              <a:buNone/>
            </a:pPr>
            <a:r>
              <a:rPr lang="sv-SE" sz="2800" b="1" i="0" u="none" strike="noStrike" cap="none">
                <a:solidFill>
                  <a:schemeClr val="dk1"/>
                </a:solidFill>
                <a:latin typeface="Arial"/>
                <a:ea typeface="Arial"/>
                <a:cs typeface="Arial"/>
                <a:sym typeface="Arial"/>
              </a:rPr>
              <a:t>Housing sector in the CLEWs++ model</a:t>
            </a:r>
            <a:endParaRPr sz="2800" b="1" i="0" u="none" strike="noStrike" cap="none">
              <a:solidFill>
                <a:schemeClr val="dk1"/>
              </a:solidFill>
              <a:latin typeface="Arial"/>
              <a:ea typeface="Arial"/>
              <a:cs typeface="Arial"/>
              <a:sym typeface="Arial"/>
            </a:endParaRPr>
          </a:p>
        </p:txBody>
      </p:sp>
      <p:pic>
        <p:nvPicPr>
          <p:cNvPr id="66" name="Google Shape;66;p6"/>
          <p:cNvPicPr preferRelativeResize="0"/>
          <p:nvPr/>
        </p:nvPicPr>
        <p:blipFill rotWithShape="1">
          <a:blip r:embed="rId3">
            <a:alphaModFix/>
          </a:blip>
          <a:srcRect/>
          <a:stretch/>
        </p:blipFill>
        <p:spPr>
          <a:xfrm>
            <a:off x="1032535" y="1788062"/>
            <a:ext cx="1330526" cy="1477502"/>
          </a:xfrm>
          <a:prstGeom prst="rect">
            <a:avLst/>
          </a:prstGeom>
          <a:noFill/>
          <a:ln>
            <a:noFill/>
          </a:ln>
        </p:spPr>
      </p:pic>
      <p:pic>
        <p:nvPicPr>
          <p:cNvPr id="67" name="Google Shape;67;p6"/>
          <p:cNvPicPr preferRelativeResize="0"/>
          <p:nvPr/>
        </p:nvPicPr>
        <p:blipFill rotWithShape="1">
          <a:blip r:embed="rId4">
            <a:alphaModFix/>
          </a:blip>
          <a:srcRect/>
          <a:stretch/>
        </p:blipFill>
        <p:spPr>
          <a:xfrm>
            <a:off x="4501851" y="1620574"/>
            <a:ext cx="1812499" cy="1812480"/>
          </a:xfrm>
          <a:prstGeom prst="rect">
            <a:avLst/>
          </a:prstGeom>
          <a:noFill/>
          <a:ln>
            <a:noFill/>
          </a:ln>
        </p:spPr>
      </p:pic>
      <p:sp>
        <p:nvSpPr>
          <p:cNvPr id="68" name="Google Shape;68;p6"/>
          <p:cNvSpPr txBox="1"/>
          <p:nvPr/>
        </p:nvSpPr>
        <p:spPr>
          <a:xfrm>
            <a:off x="945092" y="3376477"/>
            <a:ext cx="15054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sv-SE" sz="1800" b="1" i="0" u="none" strike="noStrike" cap="none">
                <a:solidFill>
                  <a:srgbClr val="000000"/>
                </a:solidFill>
              </a:rPr>
              <a:t>Cooking</a:t>
            </a:r>
            <a:endParaRPr sz="1800" b="1"/>
          </a:p>
        </p:txBody>
      </p:sp>
      <p:sp>
        <p:nvSpPr>
          <p:cNvPr id="69" name="Google Shape;69;p6"/>
          <p:cNvSpPr txBox="1"/>
          <p:nvPr/>
        </p:nvSpPr>
        <p:spPr>
          <a:xfrm>
            <a:off x="4695402" y="3376477"/>
            <a:ext cx="14253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sv-SE" sz="1800" b="1" i="0" u="none" strike="noStrike" cap="none">
                <a:solidFill>
                  <a:srgbClr val="000000"/>
                </a:solidFill>
              </a:rPr>
              <a:t>Heating</a:t>
            </a:r>
            <a:endParaRPr sz="1800" b="1"/>
          </a:p>
        </p:txBody>
      </p:sp>
      <p:pic>
        <p:nvPicPr>
          <p:cNvPr id="70" name="Google Shape;70;p6"/>
          <p:cNvPicPr preferRelativeResize="0"/>
          <p:nvPr/>
        </p:nvPicPr>
        <p:blipFill rotWithShape="1">
          <a:blip r:embed="rId5">
            <a:alphaModFix/>
          </a:blip>
          <a:srcRect b="9390"/>
          <a:stretch/>
        </p:blipFill>
        <p:spPr>
          <a:xfrm>
            <a:off x="8800003" y="1790178"/>
            <a:ext cx="1505525" cy="1473271"/>
          </a:xfrm>
          <a:prstGeom prst="rect">
            <a:avLst/>
          </a:prstGeom>
          <a:noFill/>
          <a:ln>
            <a:noFill/>
          </a:ln>
        </p:spPr>
      </p:pic>
      <p:sp>
        <p:nvSpPr>
          <p:cNvPr id="71" name="Google Shape;71;p6"/>
          <p:cNvSpPr txBox="1"/>
          <p:nvPr/>
        </p:nvSpPr>
        <p:spPr>
          <a:xfrm>
            <a:off x="8512149" y="3376477"/>
            <a:ext cx="23148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sv-SE" sz="1800" b="1" i="0" u="none" strike="noStrike" cap="none">
                <a:solidFill>
                  <a:srgbClr val="000000"/>
                </a:solidFill>
              </a:rPr>
              <a:t>Other electricity </a:t>
            </a:r>
            <a:endParaRPr sz="1800" b="1"/>
          </a:p>
        </p:txBody>
      </p:sp>
      <p:sp>
        <p:nvSpPr>
          <p:cNvPr id="72" name="Google Shape;72;p6"/>
          <p:cNvSpPr txBox="1"/>
          <p:nvPr/>
        </p:nvSpPr>
        <p:spPr>
          <a:xfrm>
            <a:off x="343850" y="3677865"/>
            <a:ext cx="2735700" cy="1169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sv-SE" b="0" i="0" u="none" strike="noStrike" cap="none">
                <a:solidFill>
                  <a:srgbClr val="000000"/>
                </a:solidFill>
                <a:latin typeface="Arial"/>
                <a:ea typeface="Arial"/>
                <a:cs typeface="Arial"/>
                <a:sym typeface="Arial"/>
              </a:rPr>
              <a:t>Cooking typically involves a wide range of fuels such as electricity, oil, and biomass, and is closely tied to household air pollution and health outcomes. </a:t>
            </a:r>
            <a:endParaRPr/>
          </a:p>
        </p:txBody>
      </p:sp>
      <p:sp>
        <p:nvSpPr>
          <p:cNvPr id="73" name="Google Shape;73;p6"/>
          <p:cNvSpPr txBox="1"/>
          <p:nvPr/>
        </p:nvSpPr>
        <p:spPr>
          <a:xfrm>
            <a:off x="3642600" y="3677865"/>
            <a:ext cx="3531000" cy="1477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sv-SE"/>
              <a:t>Heating encompasses both space and water heating, often with seasonal variations in which the specified demand profile is particularly important and with multiple technology options including electric heaters and gas boilers.</a:t>
            </a:r>
            <a:endParaRPr/>
          </a:p>
        </p:txBody>
      </p:sp>
      <p:sp>
        <p:nvSpPr>
          <p:cNvPr id="74" name="Google Shape;74;p6"/>
          <p:cNvSpPr txBox="1"/>
          <p:nvPr/>
        </p:nvSpPr>
        <p:spPr>
          <a:xfrm>
            <a:off x="343850" y="5586475"/>
            <a:ext cx="118014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SE" sz="1600"/>
              <a:t>By modelling these categories separately, the framework allows for more accurate analysis of energy efficiency improvements, fuel-switching strategies, and emissions impacts.</a:t>
            </a:r>
            <a:endParaRPr sz="1600"/>
          </a:p>
        </p:txBody>
      </p:sp>
      <p:sp>
        <p:nvSpPr>
          <p:cNvPr id="75" name="Google Shape;75;p6"/>
          <p:cNvSpPr txBox="1"/>
          <p:nvPr/>
        </p:nvSpPr>
        <p:spPr>
          <a:xfrm>
            <a:off x="7736650" y="3677866"/>
            <a:ext cx="3840600" cy="1908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sv-SE"/>
              <a:t>Energy use for appliances, lighting, and cooling is currently grouped under “other electricity” for simplicity and due to data limitations. However, these components differ in their load profiles and efficiency potential and could be further disaggregated in future model iterations to enhance policy relevance and technical accuracy.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8"/>
          <p:cNvSpPr txBox="1"/>
          <p:nvPr/>
        </p:nvSpPr>
        <p:spPr>
          <a:xfrm>
            <a:off x="343847" y="150594"/>
            <a:ext cx="10767176" cy="762067"/>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000000"/>
              </a:buClr>
              <a:buSzPts val="2800"/>
              <a:buFont typeface="Arial"/>
              <a:buNone/>
            </a:pPr>
            <a:r>
              <a:rPr lang="sv-SE" sz="2800" b="1" i="0" u="none" strike="noStrike" cap="none">
                <a:solidFill>
                  <a:schemeClr val="dk1"/>
                </a:solidFill>
                <a:latin typeface="Arial"/>
                <a:ea typeface="Arial"/>
                <a:cs typeface="Arial"/>
                <a:sym typeface="Arial"/>
              </a:rPr>
              <a:t>Housing sector – Cooking flow diagram</a:t>
            </a:r>
            <a:endParaRPr sz="2800" b="1" i="0" u="none" strike="noStrike" cap="none">
              <a:solidFill>
                <a:schemeClr val="dk1"/>
              </a:solidFill>
              <a:latin typeface="Arial"/>
              <a:ea typeface="Arial"/>
              <a:cs typeface="Arial"/>
              <a:sym typeface="Arial"/>
            </a:endParaRPr>
          </a:p>
        </p:txBody>
      </p:sp>
      <p:sp>
        <p:nvSpPr>
          <p:cNvPr id="82" name="Google Shape;82;p8"/>
          <p:cNvSpPr txBox="1"/>
          <p:nvPr/>
        </p:nvSpPr>
        <p:spPr>
          <a:xfrm>
            <a:off x="5096500" y="1244450"/>
            <a:ext cx="6014400" cy="4525200"/>
          </a:xfrm>
          <a:prstGeom prst="rect">
            <a:avLst/>
          </a:prstGeom>
          <a:noFill/>
          <a:ln>
            <a:noFill/>
          </a:ln>
        </p:spPr>
        <p:txBody>
          <a:bodyPr spcFirstLastPara="1" wrap="square" lIns="91425" tIns="45700" rIns="91425" bIns="45700" anchor="t" anchorCtr="0">
            <a:spAutoFit/>
          </a:bodyPr>
          <a:lstStyle/>
          <a:p>
            <a:pPr marL="171450" marR="0" lvl="0" indent="-196850" algn="l" rtl="0">
              <a:lnSpc>
                <a:spcPct val="100000"/>
              </a:lnSpc>
              <a:spcBef>
                <a:spcPts val="0"/>
              </a:spcBef>
              <a:spcAft>
                <a:spcPts val="0"/>
              </a:spcAft>
              <a:buClr>
                <a:srgbClr val="000000"/>
              </a:buClr>
              <a:buSzPts val="1600"/>
              <a:buFont typeface="Noto Sans Symbols"/>
              <a:buChar char="❑"/>
            </a:pPr>
            <a:r>
              <a:rPr lang="sv-SE" sz="1600" b="0" i="0" u="none" strike="noStrike" cap="none">
                <a:solidFill>
                  <a:srgbClr val="000000"/>
                </a:solidFill>
                <a:latin typeface="Arial"/>
                <a:ea typeface="Arial"/>
                <a:cs typeface="Arial"/>
                <a:sym typeface="Arial"/>
              </a:rPr>
              <a:t>The cooking sector represents a significant portion of household energy use, particularly in low- and middle-income countries where it can account for over 50% of residential energy consumption. It involves a variety of fuel sources—such as biomass, coal, natural gas, oil, and electricity—as reflected in the CLEWs++ model structure.</a:t>
            </a:r>
            <a:endParaRPr sz="1600"/>
          </a:p>
          <a:p>
            <a:pPr marL="0" marR="0" lvl="0" indent="0" algn="l"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171450" marR="0" lvl="0" indent="-196850" algn="l" rtl="0">
              <a:lnSpc>
                <a:spcPct val="100000"/>
              </a:lnSpc>
              <a:spcBef>
                <a:spcPts val="0"/>
              </a:spcBef>
              <a:spcAft>
                <a:spcPts val="0"/>
              </a:spcAft>
              <a:buClr>
                <a:srgbClr val="000000"/>
              </a:buClr>
              <a:buSzPts val="1600"/>
              <a:buFont typeface="Noto Sans Symbols"/>
              <a:buChar char="❑"/>
            </a:pPr>
            <a:r>
              <a:rPr lang="sv-SE" sz="1600" b="0" i="0" u="none" strike="noStrike" cap="none">
                <a:solidFill>
                  <a:srgbClr val="000000"/>
                </a:solidFill>
                <a:latin typeface="Arial"/>
                <a:ea typeface="Arial"/>
                <a:cs typeface="Arial"/>
                <a:sym typeface="Arial"/>
              </a:rPr>
              <a:t>Globally, cooking is a major contributor to greenhouse gas emissions and indoor air pollution, especially when traditional biomass (wood, charcoal, dung) or coal is used in inefficient stoves. These fuels release high levels of carbon dioxide, methane, and black carbon, contributing not only to climate change but also to severe health impacts.</a:t>
            </a:r>
            <a:endParaRPr sz="1600"/>
          </a:p>
          <a:p>
            <a:pPr marL="0" marR="0" lvl="0" indent="0" algn="l"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171450" marR="0" lvl="0" indent="-196850" algn="l" rtl="0">
              <a:lnSpc>
                <a:spcPct val="100000"/>
              </a:lnSpc>
              <a:spcBef>
                <a:spcPts val="0"/>
              </a:spcBef>
              <a:spcAft>
                <a:spcPts val="0"/>
              </a:spcAft>
              <a:buClr>
                <a:srgbClr val="000000"/>
              </a:buClr>
              <a:buSzPts val="1600"/>
              <a:buFont typeface="Noto Sans Symbols"/>
              <a:buChar char="❑"/>
            </a:pPr>
            <a:r>
              <a:rPr lang="sv-SE" sz="1600" b="0" i="0" u="none" strike="noStrike" cap="none">
                <a:solidFill>
                  <a:srgbClr val="000000"/>
                </a:solidFill>
                <a:latin typeface="Arial"/>
                <a:ea typeface="Arial"/>
                <a:cs typeface="Arial"/>
                <a:sym typeface="Arial"/>
              </a:rPr>
              <a:t>Transitioning to cleaner cooking fuels and technologies, such as electric or gas stoves, can therefore deliver both climate and public health benefits, making the cooking sector a key target for sustainable energy policies and interventions.</a:t>
            </a:r>
            <a:endParaRPr sz="1600"/>
          </a:p>
        </p:txBody>
      </p:sp>
      <p:sp>
        <p:nvSpPr>
          <p:cNvPr id="83" name="Google Shape;83;p8"/>
          <p:cNvSpPr/>
          <p:nvPr/>
        </p:nvSpPr>
        <p:spPr>
          <a:xfrm>
            <a:off x="2088425" y="1294638"/>
            <a:ext cx="1610400" cy="477900"/>
          </a:xfrm>
          <a:prstGeom prst="roundRect">
            <a:avLst>
              <a:gd name="adj" fmla="val 16667"/>
            </a:avLst>
          </a:prstGeom>
          <a:solidFill>
            <a:srgbClr val="6C0819"/>
          </a:solidFill>
          <a:ln w="25400" cap="flat" cmpd="sng">
            <a:solidFill>
              <a:srgbClr val="000D2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sv-SE">
                <a:solidFill>
                  <a:srgbClr val="FFFFFF"/>
                </a:solidFill>
              </a:rPr>
              <a:t>Housing cooking with biomass</a:t>
            </a:r>
            <a:endParaRPr b="0" i="0" u="none" strike="noStrike" cap="none">
              <a:solidFill>
                <a:srgbClr val="000000"/>
              </a:solidFill>
              <a:latin typeface="Arial"/>
              <a:ea typeface="Arial"/>
              <a:cs typeface="Arial"/>
              <a:sym typeface="Arial"/>
            </a:endParaRPr>
          </a:p>
        </p:txBody>
      </p:sp>
      <p:cxnSp>
        <p:nvCxnSpPr>
          <p:cNvPr id="84" name="Google Shape;84;p8"/>
          <p:cNvCxnSpPr/>
          <p:nvPr/>
        </p:nvCxnSpPr>
        <p:spPr>
          <a:xfrm>
            <a:off x="1197400" y="1521363"/>
            <a:ext cx="891000" cy="0"/>
          </a:xfrm>
          <a:prstGeom prst="straightConnector1">
            <a:avLst/>
          </a:prstGeom>
          <a:noFill/>
          <a:ln w="28575" cap="flat" cmpd="sng">
            <a:solidFill>
              <a:srgbClr val="6C0819"/>
            </a:solidFill>
            <a:prstDash val="solid"/>
            <a:round/>
            <a:headEnd type="none" w="sm" len="sm"/>
            <a:tailEnd type="triangle" w="med" len="med"/>
          </a:ln>
          <a:effectLst>
            <a:outerShdw blurRad="40000" dist="20000" dir="5400000" rotWithShape="0">
              <a:srgbClr val="000000">
                <a:alpha val="37250"/>
              </a:srgbClr>
            </a:outerShdw>
          </a:effectLst>
        </p:spPr>
      </p:cxnSp>
      <p:sp>
        <p:nvSpPr>
          <p:cNvPr id="85" name="Google Shape;85;p8"/>
          <p:cNvSpPr/>
          <p:nvPr/>
        </p:nvSpPr>
        <p:spPr>
          <a:xfrm>
            <a:off x="2088425" y="1917088"/>
            <a:ext cx="1610400" cy="477900"/>
          </a:xfrm>
          <a:prstGeom prst="roundRect">
            <a:avLst>
              <a:gd name="adj" fmla="val 16667"/>
            </a:avLst>
          </a:prstGeom>
          <a:solidFill>
            <a:srgbClr val="6C0819"/>
          </a:solidFill>
          <a:ln w="25400" cap="flat" cmpd="sng">
            <a:solidFill>
              <a:srgbClr val="000D2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sv-SE">
                <a:solidFill>
                  <a:srgbClr val="FFFFFF"/>
                </a:solidFill>
              </a:rPr>
              <a:t>Housing cooking with coal</a:t>
            </a:r>
            <a:endParaRPr b="0" i="0" u="none" strike="noStrike" cap="none">
              <a:solidFill>
                <a:srgbClr val="000000"/>
              </a:solidFill>
              <a:latin typeface="Arial"/>
              <a:ea typeface="Arial"/>
              <a:cs typeface="Arial"/>
              <a:sym typeface="Arial"/>
            </a:endParaRPr>
          </a:p>
        </p:txBody>
      </p:sp>
      <p:cxnSp>
        <p:nvCxnSpPr>
          <p:cNvPr id="86" name="Google Shape;86;p8"/>
          <p:cNvCxnSpPr/>
          <p:nvPr/>
        </p:nvCxnSpPr>
        <p:spPr>
          <a:xfrm>
            <a:off x="1197400" y="2143813"/>
            <a:ext cx="891000" cy="0"/>
          </a:xfrm>
          <a:prstGeom prst="straightConnector1">
            <a:avLst/>
          </a:prstGeom>
          <a:noFill/>
          <a:ln w="28575" cap="flat" cmpd="sng">
            <a:solidFill>
              <a:srgbClr val="6C0819"/>
            </a:solidFill>
            <a:prstDash val="solid"/>
            <a:round/>
            <a:headEnd type="none" w="sm" len="sm"/>
            <a:tailEnd type="triangle" w="med" len="med"/>
          </a:ln>
          <a:effectLst>
            <a:outerShdw blurRad="40000" dist="20000" dir="5400000" rotWithShape="0">
              <a:srgbClr val="000000">
                <a:alpha val="37250"/>
              </a:srgbClr>
            </a:outerShdw>
          </a:effectLst>
        </p:spPr>
      </p:cxnSp>
      <p:sp>
        <p:nvSpPr>
          <p:cNvPr id="87" name="Google Shape;87;p8"/>
          <p:cNvSpPr/>
          <p:nvPr/>
        </p:nvSpPr>
        <p:spPr>
          <a:xfrm>
            <a:off x="2088425" y="2539538"/>
            <a:ext cx="1610400" cy="477900"/>
          </a:xfrm>
          <a:prstGeom prst="roundRect">
            <a:avLst>
              <a:gd name="adj" fmla="val 16667"/>
            </a:avLst>
          </a:prstGeom>
          <a:solidFill>
            <a:srgbClr val="6C0819"/>
          </a:solidFill>
          <a:ln w="25400" cap="flat" cmpd="sng">
            <a:solidFill>
              <a:srgbClr val="000D2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sv-SE">
                <a:solidFill>
                  <a:srgbClr val="FFFFFF"/>
                </a:solidFill>
              </a:rPr>
              <a:t>Housing cooking with natural gas</a:t>
            </a:r>
            <a:endParaRPr b="0" i="0" u="none" strike="noStrike" cap="none">
              <a:solidFill>
                <a:srgbClr val="000000"/>
              </a:solidFill>
              <a:latin typeface="Arial"/>
              <a:ea typeface="Arial"/>
              <a:cs typeface="Arial"/>
              <a:sym typeface="Arial"/>
            </a:endParaRPr>
          </a:p>
        </p:txBody>
      </p:sp>
      <p:cxnSp>
        <p:nvCxnSpPr>
          <p:cNvPr id="88" name="Google Shape;88;p8"/>
          <p:cNvCxnSpPr/>
          <p:nvPr/>
        </p:nvCxnSpPr>
        <p:spPr>
          <a:xfrm>
            <a:off x="1197400" y="2766263"/>
            <a:ext cx="891000" cy="0"/>
          </a:xfrm>
          <a:prstGeom prst="straightConnector1">
            <a:avLst/>
          </a:prstGeom>
          <a:noFill/>
          <a:ln w="28575" cap="flat" cmpd="sng">
            <a:solidFill>
              <a:srgbClr val="6C0819"/>
            </a:solidFill>
            <a:prstDash val="solid"/>
            <a:round/>
            <a:headEnd type="none" w="sm" len="sm"/>
            <a:tailEnd type="triangle" w="med" len="med"/>
          </a:ln>
          <a:effectLst>
            <a:outerShdw blurRad="40000" dist="20000" dir="5400000" rotWithShape="0">
              <a:srgbClr val="000000">
                <a:alpha val="37250"/>
              </a:srgbClr>
            </a:outerShdw>
          </a:effectLst>
        </p:spPr>
      </p:cxnSp>
      <p:sp>
        <p:nvSpPr>
          <p:cNvPr id="89" name="Google Shape;89;p8"/>
          <p:cNvSpPr/>
          <p:nvPr/>
        </p:nvSpPr>
        <p:spPr>
          <a:xfrm>
            <a:off x="2088425" y="3161988"/>
            <a:ext cx="1610400" cy="477900"/>
          </a:xfrm>
          <a:prstGeom prst="roundRect">
            <a:avLst>
              <a:gd name="adj" fmla="val 16667"/>
            </a:avLst>
          </a:prstGeom>
          <a:solidFill>
            <a:srgbClr val="6C0819"/>
          </a:solidFill>
          <a:ln w="25400" cap="flat" cmpd="sng">
            <a:solidFill>
              <a:srgbClr val="000D2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sv-SE">
                <a:solidFill>
                  <a:srgbClr val="FFFFFF"/>
                </a:solidFill>
              </a:rPr>
              <a:t>Housing cooking with oil</a:t>
            </a:r>
            <a:endParaRPr b="0" i="0" u="none" strike="noStrike" cap="none">
              <a:solidFill>
                <a:srgbClr val="000000"/>
              </a:solidFill>
              <a:latin typeface="Arial"/>
              <a:ea typeface="Arial"/>
              <a:cs typeface="Arial"/>
              <a:sym typeface="Arial"/>
            </a:endParaRPr>
          </a:p>
        </p:txBody>
      </p:sp>
      <p:cxnSp>
        <p:nvCxnSpPr>
          <p:cNvPr id="90" name="Google Shape;90;p8"/>
          <p:cNvCxnSpPr/>
          <p:nvPr/>
        </p:nvCxnSpPr>
        <p:spPr>
          <a:xfrm>
            <a:off x="1197400" y="3388713"/>
            <a:ext cx="891000" cy="0"/>
          </a:xfrm>
          <a:prstGeom prst="straightConnector1">
            <a:avLst/>
          </a:prstGeom>
          <a:noFill/>
          <a:ln w="28575" cap="flat" cmpd="sng">
            <a:solidFill>
              <a:srgbClr val="6C0819"/>
            </a:solidFill>
            <a:prstDash val="solid"/>
            <a:round/>
            <a:headEnd type="none" w="sm" len="sm"/>
            <a:tailEnd type="triangle" w="med" len="med"/>
          </a:ln>
          <a:effectLst>
            <a:outerShdw blurRad="40000" dist="20000" dir="5400000" rotWithShape="0">
              <a:srgbClr val="000000">
                <a:alpha val="37250"/>
              </a:srgbClr>
            </a:outerShdw>
          </a:effectLst>
        </p:spPr>
      </p:cxnSp>
      <p:sp>
        <p:nvSpPr>
          <p:cNvPr id="91" name="Google Shape;91;p8"/>
          <p:cNvSpPr/>
          <p:nvPr/>
        </p:nvSpPr>
        <p:spPr>
          <a:xfrm>
            <a:off x="2088425" y="3784438"/>
            <a:ext cx="1610400" cy="477900"/>
          </a:xfrm>
          <a:prstGeom prst="roundRect">
            <a:avLst>
              <a:gd name="adj" fmla="val 16667"/>
            </a:avLst>
          </a:prstGeom>
          <a:solidFill>
            <a:srgbClr val="6C0819"/>
          </a:solidFill>
          <a:ln w="25400" cap="flat" cmpd="sng">
            <a:solidFill>
              <a:srgbClr val="000D2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sv-SE">
                <a:solidFill>
                  <a:srgbClr val="FFFFFF"/>
                </a:solidFill>
              </a:rPr>
              <a:t>Housing cooking with electricity</a:t>
            </a:r>
            <a:endParaRPr b="0" i="0" u="none" strike="noStrike" cap="none">
              <a:solidFill>
                <a:srgbClr val="000000"/>
              </a:solidFill>
              <a:latin typeface="Arial"/>
              <a:ea typeface="Arial"/>
              <a:cs typeface="Arial"/>
              <a:sym typeface="Arial"/>
            </a:endParaRPr>
          </a:p>
        </p:txBody>
      </p:sp>
      <p:cxnSp>
        <p:nvCxnSpPr>
          <p:cNvPr id="92" name="Google Shape;92;p8"/>
          <p:cNvCxnSpPr/>
          <p:nvPr/>
        </p:nvCxnSpPr>
        <p:spPr>
          <a:xfrm>
            <a:off x="1197400" y="4011163"/>
            <a:ext cx="891000" cy="0"/>
          </a:xfrm>
          <a:prstGeom prst="straightConnector1">
            <a:avLst/>
          </a:prstGeom>
          <a:noFill/>
          <a:ln w="28575" cap="flat" cmpd="sng">
            <a:solidFill>
              <a:srgbClr val="6C0819"/>
            </a:solidFill>
            <a:prstDash val="solid"/>
            <a:round/>
            <a:headEnd type="none" w="sm" len="sm"/>
            <a:tailEnd type="triangle" w="med" len="med"/>
          </a:ln>
          <a:effectLst>
            <a:outerShdw blurRad="40000" dist="20000" dir="5400000" rotWithShape="0">
              <a:srgbClr val="000000">
                <a:alpha val="37250"/>
              </a:srgbClr>
            </a:outerShdw>
          </a:effectLst>
        </p:spPr>
      </p:cxnSp>
      <p:cxnSp>
        <p:nvCxnSpPr>
          <p:cNvPr id="93" name="Google Shape;93;p8"/>
          <p:cNvCxnSpPr/>
          <p:nvPr/>
        </p:nvCxnSpPr>
        <p:spPr>
          <a:xfrm>
            <a:off x="3863525" y="1523742"/>
            <a:ext cx="0" cy="2475000"/>
          </a:xfrm>
          <a:prstGeom prst="straightConnector1">
            <a:avLst/>
          </a:prstGeom>
          <a:noFill/>
          <a:ln w="38100" cap="flat" cmpd="sng">
            <a:solidFill>
              <a:srgbClr val="6C0819"/>
            </a:solidFill>
            <a:prstDash val="solid"/>
            <a:round/>
            <a:headEnd type="none" w="sm" len="sm"/>
            <a:tailEnd type="none" w="sm" len="sm"/>
          </a:ln>
          <a:effectLst>
            <a:outerShdw blurRad="40000" dist="20000" dir="5400000" rotWithShape="0">
              <a:srgbClr val="000000">
                <a:alpha val="37250"/>
              </a:srgbClr>
            </a:outerShdw>
          </a:effectLst>
        </p:spPr>
      </p:cxnSp>
      <p:cxnSp>
        <p:nvCxnSpPr>
          <p:cNvPr id="94" name="Google Shape;94;p8"/>
          <p:cNvCxnSpPr/>
          <p:nvPr/>
        </p:nvCxnSpPr>
        <p:spPr>
          <a:xfrm rot="10800000">
            <a:off x="3698818" y="1534186"/>
            <a:ext cx="164700" cy="0"/>
          </a:xfrm>
          <a:prstGeom prst="straightConnector1">
            <a:avLst/>
          </a:prstGeom>
          <a:noFill/>
          <a:ln w="38100" cap="flat" cmpd="sng">
            <a:solidFill>
              <a:srgbClr val="6C0819"/>
            </a:solidFill>
            <a:prstDash val="solid"/>
            <a:round/>
            <a:headEnd type="none" w="sm" len="sm"/>
            <a:tailEnd type="none" w="sm" len="sm"/>
          </a:ln>
          <a:effectLst>
            <a:outerShdw blurRad="40000" dist="20000" dir="5400000" rotWithShape="0">
              <a:srgbClr val="000000">
                <a:alpha val="37250"/>
              </a:srgbClr>
            </a:outerShdw>
          </a:effectLst>
        </p:spPr>
      </p:cxnSp>
      <p:cxnSp>
        <p:nvCxnSpPr>
          <p:cNvPr id="95" name="Google Shape;95;p8"/>
          <p:cNvCxnSpPr/>
          <p:nvPr/>
        </p:nvCxnSpPr>
        <p:spPr>
          <a:xfrm rot="10800000">
            <a:off x="3698818" y="4011161"/>
            <a:ext cx="164700" cy="0"/>
          </a:xfrm>
          <a:prstGeom prst="straightConnector1">
            <a:avLst/>
          </a:prstGeom>
          <a:noFill/>
          <a:ln w="38100" cap="flat" cmpd="sng">
            <a:solidFill>
              <a:srgbClr val="6C0819"/>
            </a:solidFill>
            <a:prstDash val="solid"/>
            <a:round/>
            <a:headEnd type="none" w="sm" len="sm"/>
            <a:tailEnd type="none" w="sm" len="sm"/>
          </a:ln>
          <a:effectLst>
            <a:outerShdw blurRad="40000" dist="20000" dir="5400000" rotWithShape="0">
              <a:srgbClr val="000000">
                <a:alpha val="37250"/>
              </a:srgbClr>
            </a:outerShdw>
          </a:effectLst>
        </p:spPr>
      </p:cxnSp>
      <p:cxnSp>
        <p:nvCxnSpPr>
          <p:cNvPr id="96" name="Google Shape;96;p8"/>
          <p:cNvCxnSpPr/>
          <p:nvPr/>
        </p:nvCxnSpPr>
        <p:spPr>
          <a:xfrm rot="10800000">
            <a:off x="3698818" y="3400936"/>
            <a:ext cx="164700" cy="0"/>
          </a:xfrm>
          <a:prstGeom prst="straightConnector1">
            <a:avLst/>
          </a:prstGeom>
          <a:noFill/>
          <a:ln w="38100" cap="flat" cmpd="sng">
            <a:solidFill>
              <a:srgbClr val="6C0819"/>
            </a:solidFill>
            <a:prstDash val="solid"/>
            <a:round/>
            <a:headEnd type="none" w="sm" len="sm"/>
            <a:tailEnd type="none" w="sm" len="sm"/>
          </a:ln>
          <a:effectLst>
            <a:outerShdw blurRad="40000" dist="20000" dir="5400000" rotWithShape="0">
              <a:srgbClr val="000000">
                <a:alpha val="37250"/>
              </a:srgbClr>
            </a:outerShdw>
          </a:effectLst>
        </p:spPr>
      </p:cxnSp>
      <p:cxnSp>
        <p:nvCxnSpPr>
          <p:cNvPr id="97" name="Google Shape;97;p8"/>
          <p:cNvCxnSpPr/>
          <p:nvPr/>
        </p:nvCxnSpPr>
        <p:spPr>
          <a:xfrm rot="10800000">
            <a:off x="3698818" y="2761236"/>
            <a:ext cx="164700" cy="0"/>
          </a:xfrm>
          <a:prstGeom prst="straightConnector1">
            <a:avLst/>
          </a:prstGeom>
          <a:noFill/>
          <a:ln w="38100" cap="flat" cmpd="sng">
            <a:solidFill>
              <a:srgbClr val="6C0819"/>
            </a:solidFill>
            <a:prstDash val="solid"/>
            <a:round/>
            <a:headEnd type="none" w="sm" len="sm"/>
            <a:tailEnd type="none" w="sm" len="sm"/>
          </a:ln>
          <a:effectLst>
            <a:outerShdw blurRad="40000" dist="20000" dir="5400000" rotWithShape="0">
              <a:srgbClr val="000000">
                <a:alpha val="37250"/>
              </a:srgbClr>
            </a:outerShdw>
          </a:effectLst>
        </p:spPr>
      </p:cxnSp>
      <p:cxnSp>
        <p:nvCxnSpPr>
          <p:cNvPr id="98" name="Google Shape;98;p8"/>
          <p:cNvCxnSpPr/>
          <p:nvPr/>
        </p:nvCxnSpPr>
        <p:spPr>
          <a:xfrm rot="10800000">
            <a:off x="3698818" y="2156036"/>
            <a:ext cx="164700" cy="0"/>
          </a:xfrm>
          <a:prstGeom prst="straightConnector1">
            <a:avLst/>
          </a:prstGeom>
          <a:noFill/>
          <a:ln w="38100" cap="flat" cmpd="sng">
            <a:solidFill>
              <a:srgbClr val="6C0819"/>
            </a:solidFill>
            <a:prstDash val="solid"/>
            <a:round/>
            <a:headEnd type="none" w="sm" len="sm"/>
            <a:tailEnd type="none" w="sm" len="sm"/>
          </a:ln>
          <a:effectLst>
            <a:outerShdw blurRad="40000" dist="20000" dir="5400000" rotWithShape="0">
              <a:srgbClr val="000000">
                <a:alpha val="37250"/>
              </a:srgbClr>
            </a:outerShdw>
          </a:effectLst>
        </p:spPr>
      </p:cxnSp>
      <p:cxnSp>
        <p:nvCxnSpPr>
          <p:cNvPr id="99" name="Google Shape;99;p8"/>
          <p:cNvCxnSpPr/>
          <p:nvPr/>
        </p:nvCxnSpPr>
        <p:spPr>
          <a:xfrm>
            <a:off x="3863513" y="2761246"/>
            <a:ext cx="610800" cy="0"/>
          </a:xfrm>
          <a:prstGeom prst="straightConnector1">
            <a:avLst/>
          </a:prstGeom>
          <a:noFill/>
          <a:ln w="28575" cap="flat" cmpd="sng">
            <a:solidFill>
              <a:srgbClr val="6C0819"/>
            </a:solidFill>
            <a:prstDash val="solid"/>
            <a:round/>
            <a:headEnd type="none" w="sm" len="sm"/>
            <a:tailEnd type="triangle" w="med" len="med"/>
          </a:ln>
          <a:effectLst>
            <a:outerShdw blurRad="40000" dist="20000" dir="5400000" rotWithShape="0">
              <a:srgbClr val="000000">
                <a:alpha val="37250"/>
              </a:srgbClr>
            </a:outerShdw>
          </a:effectLst>
        </p:spPr>
      </p:cxnSp>
      <p:sp>
        <p:nvSpPr>
          <p:cNvPr id="100" name="Google Shape;100;p8"/>
          <p:cNvSpPr txBox="1"/>
          <p:nvPr/>
        </p:nvSpPr>
        <p:spPr>
          <a:xfrm>
            <a:off x="1315288" y="1244451"/>
            <a:ext cx="6552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sv-SE" sz="12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101" name="Google Shape;101;p8"/>
          <p:cNvSpPr txBox="1"/>
          <p:nvPr/>
        </p:nvSpPr>
        <p:spPr>
          <a:xfrm>
            <a:off x="1315288" y="1866901"/>
            <a:ext cx="6552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sv-SE" sz="1200"/>
              <a:t>B</a:t>
            </a:r>
            <a:endParaRPr sz="1400" b="0" i="0" u="none" strike="noStrike" cap="none">
              <a:solidFill>
                <a:srgbClr val="000000"/>
              </a:solidFill>
              <a:latin typeface="Arial"/>
              <a:ea typeface="Arial"/>
              <a:cs typeface="Arial"/>
              <a:sym typeface="Arial"/>
            </a:endParaRPr>
          </a:p>
        </p:txBody>
      </p:sp>
      <p:sp>
        <p:nvSpPr>
          <p:cNvPr id="102" name="Google Shape;102;p8"/>
          <p:cNvSpPr txBox="1"/>
          <p:nvPr/>
        </p:nvSpPr>
        <p:spPr>
          <a:xfrm>
            <a:off x="1315288" y="2489351"/>
            <a:ext cx="6552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sv-SE" sz="1200"/>
              <a:t>C</a:t>
            </a:r>
            <a:endParaRPr sz="1400" b="0" i="0" u="none" strike="noStrike" cap="none">
              <a:solidFill>
                <a:srgbClr val="000000"/>
              </a:solidFill>
              <a:latin typeface="Arial"/>
              <a:ea typeface="Arial"/>
              <a:cs typeface="Arial"/>
              <a:sym typeface="Arial"/>
            </a:endParaRPr>
          </a:p>
        </p:txBody>
      </p:sp>
      <p:sp>
        <p:nvSpPr>
          <p:cNvPr id="103" name="Google Shape;103;p8"/>
          <p:cNvSpPr txBox="1"/>
          <p:nvPr/>
        </p:nvSpPr>
        <p:spPr>
          <a:xfrm>
            <a:off x="1315288" y="3111800"/>
            <a:ext cx="6552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sv-SE" sz="1200"/>
              <a:t>D</a:t>
            </a:r>
            <a:endParaRPr sz="1400" b="0" i="0" u="none" strike="noStrike" cap="none">
              <a:solidFill>
                <a:srgbClr val="000000"/>
              </a:solidFill>
              <a:latin typeface="Arial"/>
              <a:ea typeface="Arial"/>
              <a:cs typeface="Arial"/>
              <a:sym typeface="Arial"/>
            </a:endParaRPr>
          </a:p>
        </p:txBody>
      </p:sp>
      <p:sp>
        <p:nvSpPr>
          <p:cNvPr id="104" name="Google Shape;104;p8"/>
          <p:cNvSpPr txBox="1"/>
          <p:nvPr/>
        </p:nvSpPr>
        <p:spPr>
          <a:xfrm>
            <a:off x="1315288" y="3734250"/>
            <a:ext cx="6552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sv-SE" sz="1200"/>
              <a:t>E</a:t>
            </a:r>
            <a:endParaRPr sz="1400" b="0" i="0" u="none" strike="noStrike" cap="none">
              <a:solidFill>
                <a:srgbClr val="000000"/>
              </a:solidFill>
              <a:latin typeface="Arial"/>
              <a:ea typeface="Arial"/>
              <a:cs typeface="Arial"/>
              <a:sym typeface="Arial"/>
            </a:endParaRPr>
          </a:p>
        </p:txBody>
      </p:sp>
      <p:sp>
        <p:nvSpPr>
          <p:cNvPr id="105" name="Google Shape;105;p8"/>
          <p:cNvSpPr txBox="1"/>
          <p:nvPr/>
        </p:nvSpPr>
        <p:spPr>
          <a:xfrm>
            <a:off x="3816738" y="2484326"/>
            <a:ext cx="6552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sv-SE" sz="1200"/>
              <a:t>F</a:t>
            </a:r>
            <a:endParaRPr sz="1400" b="0" i="0" u="none" strike="noStrike" cap="none">
              <a:solidFill>
                <a:srgbClr val="000000"/>
              </a:solidFill>
              <a:latin typeface="Arial"/>
              <a:ea typeface="Arial"/>
              <a:cs typeface="Arial"/>
              <a:sym typeface="Arial"/>
            </a:endParaRPr>
          </a:p>
        </p:txBody>
      </p:sp>
      <p:sp>
        <p:nvSpPr>
          <p:cNvPr id="106" name="Google Shape;106;p8"/>
          <p:cNvSpPr txBox="1"/>
          <p:nvPr/>
        </p:nvSpPr>
        <p:spPr>
          <a:xfrm>
            <a:off x="1197397" y="4645875"/>
            <a:ext cx="2666100" cy="1600800"/>
          </a:xfrm>
          <a:prstGeom prst="rect">
            <a:avLst/>
          </a:prstGeom>
          <a:noFill/>
          <a:ln w="28575" cap="flat" cmpd="sng">
            <a:solidFill>
              <a:srgbClr val="910C2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sv-SE" b="1" i="0" u="none" strike="noStrike" cap="none">
                <a:solidFill>
                  <a:srgbClr val="000000"/>
                </a:solidFill>
                <a:latin typeface="Arial"/>
                <a:ea typeface="Arial"/>
                <a:cs typeface="Arial"/>
                <a:sym typeface="Arial"/>
              </a:rPr>
              <a:t>Commodity Key </a:t>
            </a:r>
            <a:endParaRPr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sv-SE" b="0" i="0" u="none" strike="noStrike" cap="none">
                <a:solidFill>
                  <a:srgbClr val="000000"/>
                </a:solidFill>
                <a:latin typeface="Arial"/>
                <a:ea typeface="Arial"/>
                <a:cs typeface="Arial"/>
                <a:sym typeface="Arial"/>
              </a:rPr>
              <a:t>A = </a:t>
            </a:r>
            <a:r>
              <a:rPr lang="sv-SE"/>
              <a:t>Biomass</a:t>
            </a:r>
            <a:endParaRPr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sv-SE" b="0" i="0" u="none" strike="noStrike" cap="none">
                <a:solidFill>
                  <a:srgbClr val="000000"/>
                </a:solidFill>
                <a:latin typeface="Arial"/>
                <a:ea typeface="Arial"/>
                <a:cs typeface="Arial"/>
                <a:sym typeface="Arial"/>
              </a:rPr>
              <a:t>B = </a:t>
            </a:r>
            <a:r>
              <a:rPr lang="sv-SE"/>
              <a:t>Coal</a:t>
            </a:r>
            <a:endParaRPr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sv-SE" b="0" i="0" u="none" strike="noStrike" cap="none">
                <a:solidFill>
                  <a:srgbClr val="000000"/>
                </a:solidFill>
                <a:latin typeface="Arial"/>
                <a:ea typeface="Arial"/>
                <a:cs typeface="Arial"/>
                <a:sym typeface="Arial"/>
              </a:rPr>
              <a:t>C = </a:t>
            </a:r>
            <a:r>
              <a:rPr lang="sv-SE"/>
              <a:t>Natural gas</a:t>
            </a:r>
            <a:endParaRPr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sv-SE" b="0" i="0" u="none" strike="noStrike" cap="none">
                <a:solidFill>
                  <a:srgbClr val="000000"/>
                </a:solidFill>
                <a:latin typeface="Arial"/>
                <a:ea typeface="Arial"/>
                <a:cs typeface="Arial"/>
                <a:sym typeface="Arial"/>
              </a:rPr>
              <a:t>D = O</a:t>
            </a:r>
            <a:r>
              <a:rPr lang="sv-SE"/>
              <a:t>il</a:t>
            </a:r>
            <a:endParaRPr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sv-SE" b="0" i="0" u="none" strike="noStrike" cap="none">
                <a:solidFill>
                  <a:srgbClr val="000000"/>
                </a:solidFill>
                <a:latin typeface="Arial"/>
                <a:ea typeface="Arial"/>
                <a:cs typeface="Arial"/>
                <a:sym typeface="Arial"/>
              </a:rPr>
              <a:t>E = </a:t>
            </a:r>
            <a:r>
              <a:rPr lang="sv-SE"/>
              <a:t>Electricity</a:t>
            </a:r>
            <a:endParaRPr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sv-SE" b="0" i="0" u="none" strike="noStrike" cap="none">
                <a:solidFill>
                  <a:srgbClr val="000000"/>
                </a:solidFill>
                <a:latin typeface="Arial"/>
                <a:ea typeface="Arial"/>
                <a:cs typeface="Arial"/>
                <a:sym typeface="Arial"/>
              </a:rPr>
              <a:t>F = </a:t>
            </a:r>
            <a:r>
              <a:rPr lang="sv-SE"/>
              <a:t>Housing cooking</a:t>
            </a:r>
            <a:endParaRPr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0"/>
          <p:cNvSpPr txBox="1"/>
          <p:nvPr/>
        </p:nvSpPr>
        <p:spPr>
          <a:xfrm>
            <a:off x="343847" y="150594"/>
            <a:ext cx="10767176" cy="762067"/>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000000"/>
              </a:buClr>
              <a:buSzPts val="2800"/>
              <a:buFont typeface="Arial"/>
              <a:buNone/>
            </a:pPr>
            <a:r>
              <a:rPr lang="sv-SE" sz="2800" b="1" i="0" u="none" strike="noStrike" cap="none">
                <a:solidFill>
                  <a:schemeClr val="dk1"/>
                </a:solidFill>
                <a:latin typeface="Arial"/>
                <a:ea typeface="Arial"/>
                <a:cs typeface="Arial"/>
                <a:sym typeface="Arial"/>
              </a:rPr>
              <a:t>Housing sector – Heating flow diagram</a:t>
            </a:r>
            <a:endParaRPr sz="2800" b="1" i="0" u="none" strike="noStrike" cap="none">
              <a:solidFill>
                <a:schemeClr val="dk1"/>
              </a:solidFill>
              <a:latin typeface="Arial"/>
              <a:ea typeface="Arial"/>
              <a:cs typeface="Arial"/>
              <a:sym typeface="Arial"/>
            </a:endParaRPr>
          </a:p>
        </p:txBody>
      </p:sp>
      <p:sp>
        <p:nvSpPr>
          <p:cNvPr id="113" name="Google Shape;113;p10"/>
          <p:cNvSpPr txBox="1"/>
          <p:nvPr/>
        </p:nvSpPr>
        <p:spPr>
          <a:xfrm>
            <a:off x="6104650" y="1184200"/>
            <a:ext cx="5539800" cy="4833300"/>
          </a:xfrm>
          <a:prstGeom prst="rect">
            <a:avLst/>
          </a:prstGeom>
          <a:noFill/>
          <a:ln>
            <a:noFill/>
          </a:ln>
        </p:spPr>
        <p:txBody>
          <a:bodyPr spcFirstLastPara="1" wrap="square" lIns="91425" tIns="45700" rIns="91425" bIns="45700" anchor="t" anchorCtr="0">
            <a:spAutoFit/>
          </a:bodyPr>
          <a:lstStyle/>
          <a:p>
            <a:pPr marL="171450" marR="0" lvl="0" indent="-184150" algn="l" rtl="0">
              <a:lnSpc>
                <a:spcPct val="100000"/>
              </a:lnSpc>
              <a:spcBef>
                <a:spcPts val="0"/>
              </a:spcBef>
              <a:spcAft>
                <a:spcPts val="0"/>
              </a:spcAft>
              <a:buClr>
                <a:srgbClr val="000000"/>
              </a:buClr>
              <a:buSzPts val="1400"/>
              <a:buFont typeface="Noto Sans Symbols"/>
              <a:buChar char="❑"/>
            </a:pPr>
            <a:r>
              <a:rPr lang="sv-SE" b="0" i="0" u="none" strike="noStrike" cap="none">
                <a:solidFill>
                  <a:srgbClr val="000000"/>
                </a:solidFill>
                <a:latin typeface="Arial"/>
                <a:ea typeface="Arial"/>
                <a:cs typeface="Arial"/>
                <a:sym typeface="Arial"/>
              </a:rPr>
              <a:t> The heating sector is a major part of household energy use, especially in colder regions, where it often dominates residential energy demand. The CLEWs++ model captures this through various fuel and technology options, including biomass, coal, gas, oil, electricity, and district heating. It distinguishes between general electric heating and resistive electric heaters, which convert electricity directly into heat. Resistive heaters are low-cost devices and are typically less-efficient compared to other </a:t>
            </a:r>
            <a:r>
              <a:rPr lang="sv-SE"/>
              <a:t>electricity-based </a:t>
            </a:r>
            <a:r>
              <a:rPr lang="sv-SE" b="0" i="0" u="none" strike="noStrike" cap="none">
                <a:solidFill>
                  <a:srgbClr val="000000"/>
                </a:solidFill>
                <a:latin typeface="Arial"/>
                <a:ea typeface="Arial"/>
                <a:cs typeface="Arial"/>
                <a:sym typeface="Arial"/>
              </a:rPr>
              <a:t>alternatives like heat pumps. </a:t>
            </a:r>
            <a:r>
              <a:rPr lang="sv-SE"/>
              <a:t>However, they are likely to be used for many years to come because of their convenience.</a:t>
            </a:r>
            <a:endParaRPr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None/>
            </a:pPr>
            <a:endParaRPr/>
          </a:p>
          <a:p>
            <a:pPr marL="171450" marR="0" lvl="0" indent="-184150" algn="l" rtl="0">
              <a:lnSpc>
                <a:spcPct val="100000"/>
              </a:lnSpc>
              <a:spcBef>
                <a:spcPts val="0"/>
              </a:spcBef>
              <a:spcAft>
                <a:spcPts val="0"/>
              </a:spcAft>
              <a:buClr>
                <a:srgbClr val="000000"/>
              </a:buClr>
              <a:buSzPts val="1400"/>
              <a:buFont typeface="Noto Sans Symbols"/>
              <a:buChar char="❑"/>
            </a:pPr>
            <a:r>
              <a:rPr lang="sv-SE" b="0" i="0" u="none" strike="noStrike" cap="none">
                <a:solidFill>
                  <a:srgbClr val="000000"/>
                </a:solidFill>
                <a:latin typeface="Arial"/>
                <a:ea typeface="Arial"/>
                <a:cs typeface="Arial"/>
                <a:sym typeface="Arial"/>
              </a:rPr>
              <a:t> District heating systems are centralized heating systems that distribute heat to buildings through insulated pipes. They remain rare in low-income countries due to high infrastructure costs, lower heating demand, and less urban density.</a:t>
            </a:r>
            <a:endParaRPr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None/>
            </a:pPr>
            <a:endParaRPr/>
          </a:p>
          <a:p>
            <a:pPr marL="171450" marR="0" lvl="0" indent="-184150" algn="l" rtl="0">
              <a:lnSpc>
                <a:spcPct val="100000"/>
              </a:lnSpc>
              <a:spcBef>
                <a:spcPts val="0"/>
              </a:spcBef>
              <a:spcAft>
                <a:spcPts val="0"/>
              </a:spcAft>
              <a:buClr>
                <a:srgbClr val="000000"/>
              </a:buClr>
              <a:buSzPts val="1400"/>
              <a:buFont typeface="Noto Sans Symbols"/>
              <a:buChar char="❑"/>
            </a:pPr>
            <a:r>
              <a:rPr lang="sv-SE" b="0" i="0" u="none" strike="noStrike" cap="none">
                <a:solidFill>
                  <a:srgbClr val="000000"/>
                </a:solidFill>
                <a:latin typeface="Arial"/>
                <a:ea typeface="Arial"/>
                <a:cs typeface="Arial"/>
                <a:sym typeface="Arial"/>
              </a:rPr>
              <a:t>As a result, decentralized and fuel-based heating options remain the norm in much of the developing world. However, these systems can offer high efficiency and lower emissions, especially when powered by renewable or waste heat sources, making them a valuable component of sustainable heating strategies globally.</a:t>
            </a:r>
            <a:endParaRPr/>
          </a:p>
        </p:txBody>
      </p:sp>
      <p:sp>
        <p:nvSpPr>
          <p:cNvPr id="114" name="Google Shape;114;p10"/>
          <p:cNvSpPr txBox="1"/>
          <p:nvPr/>
        </p:nvSpPr>
        <p:spPr>
          <a:xfrm>
            <a:off x="3665550" y="4140275"/>
            <a:ext cx="1904400" cy="2247300"/>
          </a:xfrm>
          <a:prstGeom prst="rect">
            <a:avLst/>
          </a:prstGeom>
          <a:noFill/>
          <a:ln w="28575" cap="flat" cmpd="sng">
            <a:solidFill>
              <a:srgbClr val="910C2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sv-SE" b="1" i="0" u="none" strike="noStrike" cap="none">
                <a:solidFill>
                  <a:srgbClr val="000000"/>
                </a:solidFill>
                <a:latin typeface="Arial"/>
                <a:ea typeface="Arial"/>
                <a:cs typeface="Arial"/>
                <a:sym typeface="Arial"/>
              </a:rPr>
              <a:t>Commodity Key </a:t>
            </a:r>
            <a:endParaRPr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sv-SE" b="0" i="0" u="none" strike="noStrike" cap="none">
                <a:solidFill>
                  <a:srgbClr val="000000"/>
                </a:solidFill>
                <a:latin typeface="Arial"/>
                <a:ea typeface="Arial"/>
                <a:cs typeface="Arial"/>
                <a:sym typeface="Arial"/>
              </a:rPr>
              <a:t>A = </a:t>
            </a:r>
            <a:r>
              <a:rPr lang="sv-SE"/>
              <a:t>Biomass</a:t>
            </a:r>
            <a:endParaRPr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sv-SE" b="0" i="0" u="none" strike="noStrike" cap="none">
                <a:solidFill>
                  <a:srgbClr val="000000"/>
                </a:solidFill>
                <a:latin typeface="Arial"/>
                <a:ea typeface="Arial"/>
                <a:cs typeface="Arial"/>
                <a:sym typeface="Arial"/>
              </a:rPr>
              <a:t>B = </a:t>
            </a:r>
            <a:r>
              <a:rPr lang="sv-SE"/>
              <a:t>Coal</a:t>
            </a:r>
            <a:endParaRPr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sv-SE" b="0" i="0" u="none" strike="noStrike" cap="none">
                <a:solidFill>
                  <a:srgbClr val="000000"/>
                </a:solidFill>
                <a:latin typeface="Arial"/>
                <a:ea typeface="Arial"/>
                <a:cs typeface="Arial"/>
                <a:sym typeface="Arial"/>
              </a:rPr>
              <a:t>C = </a:t>
            </a:r>
            <a:r>
              <a:rPr lang="sv-SE"/>
              <a:t>Natural gas</a:t>
            </a:r>
            <a:endParaRPr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sv-SE" b="0" i="0" u="none" strike="noStrike" cap="none">
                <a:solidFill>
                  <a:srgbClr val="000000"/>
                </a:solidFill>
                <a:latin typeface="Arial"/>
                <a:ea typeface="Arial"/>
                <a:cs typeface="Arial"/>
                <a:sym typeface="Arial"/>
              </a:rPr>
              <a:t>D = O</a:t>
            </a:r>
            <a:r>
              <a:rPr lang="sv-SE"/>
              <a:t>il</a:t>
            </a:r>
            <a:endParaRPr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sv-SE" b="0" i="0" u="none" strike="noStrike" cap="none">
                <a:solidFill>
                  <a:srgbClr val="000000"/>
                </a:solidFill>
                <a:latin typeface="Arial"/>
                <a:ea typeface="Arial"/>
                <a:cs typeface="Arial"/>
                <a:sym typeface="Arial"/>
              </a:rPr>
              <a:t>E = </a:t>
            </a:r>
            <a:r>
              <a:rPr lang="sv-SE"/>
              <a:t>Electricity</a:t>
            </a:r>
            <a:endParaRPr/>
          </a:p>
          <a:p>
            <a:pPr marL="0" marR="0" lvl="0" indent="0" algn="l" rtl="0">
              <a:lnSpc>
                <a:spcPct val="100000"/>
              </a:lnSpc>
              <a:spcBef>
                <a:spcPts val="0"/>
              </a:spcBef>
              <a:spcAft>
                <a:spcPts val="0"/>
              </a:spcAft>
              <a:buClr>
                <a:srgbClr val="000000"/>
              </a:buClr>
              <a:buSzPts val="1300"/>
              <a:buFont typeface="Arial"/>
              <a:buNone/>
            </a:pPr>
            <a:r>
              <a:rPr lang="sv-SE"/>
              <a:t>F = Power heat after </a:t>
            </a:r>
            <a:br>
              <a:rPr lang="sv-SE"/>
            </a:br>
            <a:r>
              <a:rPr lang="sv-SE"/>
              <a:t>      district heating </a:t>
            </a:r>
            <a:br>
              <a:rPr lang="sv-SE"/>
            </a:br>
            <a:r>
              <a:rPr lang="sv-SE"/>
              <a:t>      transmission</a:t>
            </a:r>
            <a:endParaRPr/>
          </a:p>
          <a:p>
            <a:pPr marL="0" marR="0" lvl="0" indent="0" algn="l" rtl="0">
              <a:lnSpc>
                <a:spcPct val="100000"/>
              </a:lnSpc>
              <a:spcBef>
                <a:spcPts val="0"/>
              </a:spcBef>
              <a:spcAft>
                <a:spcPts val="0"/>
              </a:spcAft>
              <a:buClr>
                <a:srgbClr val="000000"/>
              </a:buClr>
              <a:buSzPts val="1300"/>
              <a:buFont typeface="Arial"/>
              <a:buNone/>
            </a:pPr>
            <a:r>
              <a:rPr lang="sv-SE"/>
              <a:t>G</a:t>
            </a:r>
            <a:r>
              <a:rPr lang="sv-SE" b="0" i="0" u="none" strike="noStrike" cap="none">
                <a:solidFill>
                  <a:srgbClr val="000000"/>
                </a:solidFill>
                <a:latin typeface="Arial"/>
                <a:ea typeface="Arial"/>
                <a:cs typeface="Arial"/>
                <a:sym typeface="Arial"/>
              </a:rPr>
              <a:t> = </a:t>
            </a:r>
            <a:r>
              <a:rPr lang="sv-SE"/>
              <a:t>Housing heating</a:t>
            </a:r>
            <a:endParaRPr b="0" i="0" u="none" strike="noStrike" cap="none">
              <a:solidFill>
                <a:srgbClr val="000000"/>
              </a:solidFill>
              <a:latin typeface="Arial"/>
              <a:ea typeface="Arial"/>
              <a:cs typeface="Arial"/>
              <a:sym typeface="Arial"/>
            </a:endParaRPr>
          </a:p>
        </p:txBody>
      </p:sp>
      <p:grpSp>
        <p:nvGrpSpPr>
          <p:cNvPr id="115" name="Google Shape;115;p10"/>
          <p:cNvGrpSpPr/>
          <p:nvPr/>
        </p:nvGrpSpPr>
        <p:grpSpPr>
          <a:xfrm>
            <a:off x="215013" y="1359776"/>
            <a:ext cx="3681575" cy="4262800"/>
            <a:chOff x="1447388" y="1071251"/>
            <a:chExt cx="3681575" cy="4262800"/>
          </a:xfrm>
        </p:grpSpPr>
        <p:sp>
          <p:nvSpPr>
            <p:cNvPr id="116" name="Google Shape;116;p10"/>
            <p:cNvSpPr/>
            <p:nvPr/>
          </p:nvSpPr>
          <p:spPr>
            <a:xfrm>
              <a:off x="2449225" y="1121450"/>
              <a:ext cx="1904400" cy="477900"/>
            </a:xfrm>
            <a:prstGeom prst="roundRect">
              <a:avLst>
                <a:gd name="adj" fmla="val 16667"/>
              </a:avLst>
            </a:prstGeom>
            <a:solidFill>
              <a:srgbClr val="6C0819"/>
            </a:solidFill>
            <a:ln w="25400" cap="flat" cmpd="sng">
              <a:solidFill>
                <a:srgbClr val="000D2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sv-SE">
                  <a:solidFill>
                    <a:srgbClr val="FFFFFF"/>
                  </a:solidFill>
                </a:rPr>
                <a:t>Housing heating with biomass</a:t>
              </a:r>
              <a:endParaRPr b="0" i="0" u="none" strike="noStrike" cap="none">
                <a:solidFill>
                  <a:srgbClr val="000000"/>
                </a:solidFill>
                <a:latin typeface="Arial"/>
                <a:ea typeface="Arial"/>
                <a:cs typeface="Arial"/>
                <a:sym typeface="Arial"/>
              </a:endParaRPr>
            </a:p>
          </p:txBody>
        </p:sp>
        <p:cxnSp>
          <p:nvCxnSpPr>
            <p:cNvPr id="117" name="Google Shape;117;p10"/>
            <p:cNvCxnSpPr/>
            <p:nvPr/>
          </p:nvCxnSpPr>
          <p:spPr>
            <a:xfrm>
              <a:off x="1558200" y="1348163"/>
              <a:ext cx="891000" cy="0"/>
            </a:xfrm>
            <a:prstGeom prst="straightConnector1">
              <a:avLst/>
            </a:prstGeom>
            <a:noFill/>
            <a:ln w="28575" cap="flat" cmpd="sng">
              <a:solidFill>
                <a:srgbClr val="6C0819"/>
              </a:solidFill>
              <a:prstDash val="solid"/>
              <a:round/>
              <a:headEnd type="none" w="sm" len="sm"/>
              <a:tailEnd type="triangle" w="med" len="med"/>
            </a:ln>
            <a:effectLst>
              <a:outerShdw blurRad="40000" dist="20000" dir="5400000" rotWithShape="0">
                <a:srgbClr val="000000">
                  <a:alpha val="37250"/>
                </a:srgbClr>
              </a:outerShdw>
            </a:effectLst>
          </p:spPr>
        </p:cxnSp>
        <p:sp>
          <p:nvSpPr>
            <p:cNvPr id="118" name="Google Shape;118;p10"/>
            <p:cNvSpPr/>
            <p:nvPr/>
          </p:nvSpPr>
          <p:spPr>
            <a:xfrm>
              <a:off x="2449225" y="1743900"/>
              <a:ext cx="1904400" cy="477900"/>
            </a:xfrm>
            <a:prstGeom prst="roundRect">
              <a:avLst>
                <a:gd name="adj" fmla="val 16667"/>
              </a:avLst>
            </a:prstGeom>
            <a:solidFill>
              <a:srgbClr val="6C0819"/>
            </a:solidFill>
            <a:ln w="25400" cap="flat" cmpd="sng">
              <a:solidFill>
                <a:srgbClr val="000D2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sv-SE">
                  <a:solidFill>
                    <a:srgbClr val="FFFFFF"/>
                  </a:solidFill>
                </a:rPr>
                <a:t>Housing </a:t>
              </a:r>
              <a:r>
                <a:rPr lang="sv-SE">
                  <a:solidFill>
                    <a:schemeClr val="lt1"/>
                  </a:solidFill>
                </a:rPr>
                <a:t>heating </a:t>
              </a:r>
              <a:r>
                <a:rPr lang="sv-SE">
                  <a:solidFill>
                    <a:srgbClr val="FFFFFF"/>
                  </a:solidFill>
                </a:rPr>
                <a:t>with coal</a:t>
              </a:r>
              <a:endParaRPr b="0" i="0" u="none" strike="noStrike" cap="none">
                <a:solidFill>
                  <a:srgbClr val="000000"/>
                </a:solidFill>
                <a:latin typeface="Arial"/>
                <a:ea typeface="Arial"/>
                <a:cs typeface="Arial"/>
                <a:sym typeface="Arial"/>
              </a:endParaRPr>
            </a:p>
          </p:txBody>
        </p:sp>
        <p:cxnSp>
          <p:nvCxnSpPr>
            <p:cNvPr id="119" name="Google Shape;119;p10"/>
            <p:cNvCxnSpPr/>
            <p:nvPr/>
          </p:nvCxnSpPr>
          <p:spPr>
            <a:xfrm>
              <a:off x="1558200" y="1970613"/>
              <a:ext cx="891000" cy="0"/>
            </a:xfrm>
            <a:prstGeom prst="straightConnector1">
              <a:avLst/>
            </a:prstGeom>
            <a:noFill/>
            <a:ln w="28575" cap="flat" cmpd="sng">
              <a:solidFill>
                <a:srgbClr val="6C0819"/>
              </a:solidFill>
              <a:prstDash val="solid"/>
              <a:round/>
              <a:headEnd type="none" w="sm" len="sm"/>
              <a:tailEnd type="triangle" w="med" len="med"/>
            </a:ln>
            <a:effectLst>
              <a:outerShdw blurRad="40000" dist="20000" dir="5400000" rotWithShape="0">
                <a:srgbClr val="000000">
                  <a:alpha val="37250"/>
                </a:srgbClr>
              </a:outerShdw>
            </a:effectLst>
          </p:spPr>
        </p:cxnSp>
        <p:sp>
          <p:nvSpPr>
            <p:cNvPr id="120" name="Google Shape;120;p10"/>
            <p:cNvSpPr/>
            <p:nvPr/>
          </p:nvSpPr>
          <p:spPr>
            <a:xfrm>
              <a:off x="2449225" y="2366350"/>
              <a:ext cx="1904400" cy="477900"/>
            </a:xfrm>
            <a:prstGeom prst="roundRect">
              <a:avLst>
                <a:gd name="adj" fmla="val 16667"/>
              </a:avLst>
            </a:prstGeom>
            <a:solidFill>
              <a:srgbClr val="6C0819"/>
            </a:solidFill>
            <a:ln w="25400" cap="flat" cmpd="sng">
              <a:solidFill>
                <a:srgbClr val="000D2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sv-SE">
                  <a:solidFill>
                    <a:srgbClr val="FFFFFF"/>
                  </a:solidFill>
                </a:rPr>
                <a:t>Housing </a:t>
              </a:r>
              <a:r>
                <a:rPr lang="sv-SE">
                  <a:solidFill>
                    <a:schemeClr val="lt1"/>
                  </a:solidFill>
                </a:rPr>
                <a:t>heating </a:t>
              </a:r>
              <a:r>
                <a:rPr lang="sv-SE">
                  <a:solidFill>
                    <a:srgbClr val="FFFFFF"/>
                  </a:solidFill>
                </a:rPr>
                <a:t>with natural gas</a:t>
              </a:r>
              <a:endParaRPr b="0" i="0" u="none" strike="noStrike" cap="none">
                <a:solidFill>
                  <a:srgbClr val="000000"/>
                </a:solidFill>
                <a:latin typeface="Arial"/>
                <a:ea typeface="Arial"/>
                <a:cs typeface="Arial"/>
                <a:sym typeface="Arial"/>
              </a:endParaRPr>
            </a:p>
          </p:txBody>
        </p:sp>
        <p:cxnSp>
          <p:nvCxnSpPr>
            <p:cNvPr id="121" name="Google Shape;121;p10"/>
            <p:cNvCxnSpPr/>
            <p:nvPr/>
          </p:nvCxnSpPr>
          <p:spPr>
            <a:xfrm>
              <a:off x="1558200" y="2593063"/>
              <a:ext cx="891000" cy="0"/>
            </a:xfrm>
            <a:prstGeom prst="straightConnector1">
              <a:avLst/>
            </a:prstGeom>
            <a:noFill/>
            <a:ln w="28575" cap="flat" cmpd="sng">
              <a:solidFill>
                <a:srgbClr val="6C0819"/>
              </a:solidFill>
              <a:prstDash val="solid"/>
              <a:round/>
              <a:headEnd type="none" w="sm" len="sm"/>
              <a:tailEnd type="triangle" w="med" len="med"/>
            </a:ln>
            <a:effectLst>
              <a:outerShdw blurRad="40000" dist="20000" dir="5400000" rotWithShape="0">
                <a:srgbClr val="000000">
                  <a:alpha val="37250"/>
                </a:srgbClr>
              </a:outerShdw>
            </a:effectLst>
          </p:spPr>
        </p:cxnSp>
        <p:sp>
          <p:nvSpPr>
            <p:cNvPr id="122" name="Google Shape;122;p10"/>
            <p:cNvSpPr/>
            <p:nvPr/>
          </p:nvSpPr>
          <p:spPr>
            <a:xfrm>
              <a:off x="2449225" y="2988800"/>
              <a:ext cx="1904400" cy="477900"/>
            </a:xfrm>
            <a:prstGeom prst="roundRect">
              <a:avLst>
                <a:gd name="adj" fmla="val 16667"/>
              </a:avLst>
            </a:prstGeom>
            <a:solidFill>
              <a:srgbClr val="6C0819"/>
            </a:solidFill>
            <a:ln w="25400" cap="flat" cmpd="sng">
              <a:solidFill>
                <a:srgbClr val="000D2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sv-SE">
                  <a:solidFill>
                    <a:srgbClr val="FFFFFF"/>
                  </a:solidFill>
                </a:rPr>
                <a:t>Housing </a:t>
              </a:r>
              <a:r>
                <a:rPr lang="sv-SE">
                  <a:solidFill>
                    <a:schemeClr val="lt1"/>
                  </a:solidFill>
                </a:rPr>
                <a:t>heating </a:t>
              </a:r>
              <a:r>
                <a:rPr lang="sv-SE">
                  <a:solidFill>
                    <a:srgbClr val="FFFFFF"/>
                  </a:solidFill>
                </a:rPr>
                <a:t>with oil</a:t>
              </a:r>
              <a:endParaRPr b="0" i="0" u="none" strike="noStrike" cap="none">
                <a:solidFill>
                  <a:srgbClr val="000000"/>
                </a:solidFill>
                <a:latin typeface="Arial"/>
                <a:ea typeface="Arial"/>
                <a:cs typeface="Arial"/>
                <a:sym typeface="Arial"/>
              </a:endParaRPr>
            </a:p>
          </p:txBody>
        </p:sp>
        <p:cxnSp>
          <p:nvCxnSpPr>
            <p:cNvPr id="123" name="Google Shape;123;p10"/>
            <p:cNvCxnSpPr/>
            <p:nvPr/>
          </p:nvCxnSpPr>
          <p:spPr>
            <a:xfrm>
              <a:off x="1558200" y="3215513"/>
              <a:ext cx="891000" cy="0"/>
            </a:xfrm>
            <a:prstGeom prst="straightConnector1">
              <a:avLst/>
            </a:prstGeom>
            <a:noFill/>
            <a:ln w="28575" cap="flat" cmpd="sng">
              <a:solidFill>
                <a:srgbClr val="6C0819"/>
              </a:solidFill>
              <a:prstDash val="solid"/>
              <a:round/>
              <a:headEnd type="none" w="sm" len="sm"/>
              <a:tailEnd type="triangle" w="med" len="med"/>
            </a:ln>
            <a:effectLst>
              <a:outerShdw blurRad="40000" dist="20000" dir="5400000" rotWithShape="0">
                <a:srgbClr val="000000">
                  <a:alpha val="37250"/>
                </a:srgbClr>
              </a:outerShdw>
            </a:effectLst>
          </p:spPr>
        </p:cxnSp>
        <p:sp>
          <p:nvSpPr>
            <p:cNvPr id="124" name="Google Shape;124;p10"/>
            <p:cNvSpPr/>
            <p:nvPr/>
          </p:nvSpPr>
          <p:spPr>
            <a:xfrm>
              <a:off x="2449225" y="3611250"/>
              <a:ext cx="1904400" cy="477900"/>
            </a:xfrm>
            <a:prstGeom prst="roundRect">
              <a:avLst>
                <a:gd name="adj" fmla="val 16667"/>
              </a:avLst>
            </a:prstGeom>
            <a:solidFill>
              <a:srgbClr val="6C0819"/>
            </a:solidFill>
            <a:ln w="25400" cap="flat" cmpd="sng">
              <a:solidFill>
                <a:srgbClr val="000D2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sv-SE">
                  <a:solidFill>
                    <a:srgbClr val="FFFFFF"/>
                  </a:solidFill>
                </a:rPr>
                <a:t>Housing </a:t>
              </a:r>
              <a:r>
                <a:rPr lang="sv-SE">
                  <a:solidFill>
                    <a:schemeClr val="lt1"/>
                  </a:solidFill>
                </a:rPr>
                <a:t>heating </a:t>
              </a:r>
              <a:r>
                <a:rPr lang="sv-SE">
                  <a:solidFill>
                    <a:srgbClr val="FFFFFF"/>
                  </a:solidFill>
                </a:rPr>
                <a:t>with electricity</a:t>
              </a:r>
              <a:endParaRPr b="0" i="0" u="none" strike="noStrike" cap="none">
                <a:solidFill>
                  <a:srgbClr val="000000"/>
                </a:solidFill>
                <a:latin typeface="Arial"/>
                <a:ea typeface="Arial"/>
                <a:cs typeface="Arial"/>
                <a:sym typeface="Arial"/>
              </a:endParaRPr>
            </a:p>
          </p:txBody>
        </p:sp>
        <p:cxnSp>
          <p:nvCxnSpPr>
            <p:cNvPr id="125" name="Google Shape;125;p10"/>
            <p:cNvCxnSpPr/>
            <p:nvPr/>
          </p:nvCxnSpPr>
          <p:spPr>
            <a:xfrm>
              <a:off x="2101350" y="3837975"/>
              <a:ext cx="348000" cy="0"/>
            </a:xfrm>
            <a:prstGeom prst="straightConnector1">
              <a:avLst/>
            </a:prstGeom>
            <a:noFill/>
            <a:ln w="28575" cap="flat" cmpd="sng">
              <a:solidFill>
                <a:srgbClr val="6C0819"/>
              </a:solidFill>
              <a:prstDash val="solid"/>
              <a:round/>
              <a:headEnd type="none" w="sm" len="sm"/>
              <a:tailEnd type="triangle" w="med" len="med"/>
            </a:ln>
            <a:effectLst>
              <a:outerShdw blurRad="40000" dist="20000" dir="5400000" rotWithShape="0">
                <a:srgbClr val="000000">
                  <a:alpha val="37250"/>
                </a:srgbClr>
              </a:outerShdw>
            </a:effectLst>
          </p:spPr>
        </p:cxnSp>
        <p:cxnSp>
          <p:nvCxnSpPr>
            <p:cNvPr id="126" name="Google Shape;126;p10"/>
            <p:cNvCxnSpPr/>
            <p:nvPr/>
          </p:nvCxnSpPr>
          <p:spPr>
            <a:xfrm>
              <a:off x="4518175" y="1361592"/>
              <a:ext cx="0" cy="3727200"/>
            </a:xfrm>
            <a:prstGeom prst="straightConnector1">
              <a:avLst/>
            </a:prstGeom>
            <a:noFill/>
            <a:ln w="38100" cap="flat" cmpd="sng">
              <a:solidFill>
                <a:srgbClr val="6C0819"/>
              </a:solidFill>
              <a:prstDash val="solid"/>
              <a:round/>
              <a:headEnd type="none" w="sm" len="sm"/>
              <a:tailEnd type="none" w="sm" len="sm"/>
            </a:ln>
            <a:effectLst>
              <a:outerShdw blurRad="40000" dist="20000" dir="5400000" rotWithShape="0">
                <a:srgbClr val="000000">
                  <a:alpha val="37250"/>
                </a:srgbClr>
              </a:outerShdw>
            </a:effectLst>
          </p:spPr>
        </p:cxnSp>
        <p:cxnSp>
          <p:nvCxnSpPr>
            <p:cNvPr id="127" name="Google Shape;127;p10"/>
            <p:cNvCxnSpPr/>
            <p:nvPr/>
          </p:nvCxnSpPr>
          <p:spPr>
            <a:xfrm rot="10800000">
              <a:off x="4353468" y="1372036"/>
              <a:ext cx="164700" cy="0"/>
            </a:xfrm>
            <a:prstGeom prst="straightConnector1">
              <a:avLst/>
            </a:prstGeom>
            <a:noFill/>
            <a:ln w="38100" cap="flat" cmpd="sng">
              <a:solidFill>
                <a:srgbClr val="6C0819"/>
              </a:solidFill>
              <a:prstDash val="solid"/>
              <a:round/>
              <a:headEnd type="none" w="sm" len="sm"/>
              <a:tailEnd type="none" w="sm" len="sm"/>
            </a:ln>
            <a:effectLst>
              <a:outerShdw blurRad="40000" dist="20000" dir="5400000" rotWithShape="0">
                <a:srgbClr val="000000">
                  <a:alpha val="37250"/>
                </a:srgbClr>
              </a:outerShdw>
            </a:effectLst>
          </p:spPr>
        </p:cxnSp>
        <p:cxnSp>
          <p:nvCxnSpPr>
            <p:cNvPr id="128" name="Google Shape;128;p10"/>
            <p:cNvCxnSpPr/>
            <p:nvPr/>
          </p:nvCxnSpPr>
          <p:spPr>
            <a:xfrm rot="10800000">
              <a:off x="4353468" y="3849011"/>
              <a:ext cx="164700" cy="0"/>
            </a:xfrm>
            <a:prstGeom prst="straightConnector1">
              <a:avLst/>
            </a:prstGeom>
            <a:noFill/>
            <a:ln w="38100" cap="flat" cmpd="sng">
              <a:solidFill>
                <a:srgbClr val="6C0819"/>
              </a:solidFill>
              <a:prstDash val="solid"/>
              <a:round/>
              <a:headEnd type="none" w="sm" len="sm"/>
              <a:tailEnd type="none" w="sm" len="sm"/>
            </a:ln>
            <a:effectLst>
              <a:outerShdw blurRad="40000" dist="20000" dir="5400000" rotWithShape="0">
                <a:srgbClr val="000000">
                  <a:alpha val="37250"/>
                </a:srgbClr>
              </a:outerShdw>
            </a:effectLst>
          </p:spPr>
        </p:cxnSp>
        <p:cxnSp>
          <p:nvCxnSpPr>
            <p:cNvPr id="129" name="Google Shape;129;p10"/>
            <p:cNvCxnSpPr/>
            <p:nvPr/>
          </p:nvCxnSpPr>
          <p:spPr>
            <a:xfrm rot="10800000">
              <a:off x="4353468" y="3238786"/>
              <a:ext cx="164700" cy="0"/>
            </a:xfrm>
            <a:prstGeom prst="straightConnector1">
              <a:avLst/>
            </a:prstGeom>
            <a:noFill/>
            <a:ln w="38100" cap="flat" cmpd="sng">
              <a:solidFill>
                <a:srgbClr val="6C0819"/>
              </a:solidFill>
              <a:prstDash val="solid"/>
              <a:round/>
              <a:headEnd type="none" w="sm" len="sm"/>
              <a:tailEnd type="none" w="sm" len="sm"/>
            </a:ln>
            <a:effectLst>
              <a:outerShdw blurRad="40000" dist="20000" dir="5400000" rotWithShape="0">
                <a:srgbClr val="000000">
                  <a:alpha val="37250"/>
                </a:srgbClr>
              </a:outerShdw>
            </a:effectLst>
          </p:spPr>
        </p:cxnSp>
        <p:cxnSp>
          <p:nvCxnSpPr>
            <p:cNvPr id="130" name="Google Shape;130;p10"/>
            <p:cNvCxnSpPr/>
            <p:nvPr/>
          </p:nvCxnSpPr>
          <p:spPr>
            <a:xfrm rot="10800000">
              <a:off x="4353468" y="2599086"/>
              <a:ext cx="164700" cy="0"/>
            </a:xfrm>
            <a:prstGeom prst="straightConnector1">
              <a:avLst/>
            </a:prstGeom>
            <a:noFill/>
            <a:ln w="38100" cap="flat" cmpd="sng">
              <a:solidFill>
                <a:srgbClr val="6C0819"/>
              </a:solidFill>
              <a:prstDash val="solid"/>
              <a:round/>
              <a:headEnd type="none" w="sm" len="sm"/>
              <a:tailEnd type="none" w="sm" len="sm"/>
            </a:ln>
            <a:effectLst>
              <a:outerShdw blurRad="40000" dist="20000" dir="5400000" rotWithShape="0">
                <a:srgbClr val="000000">
                  <a:alpha val="37250"/>
                </a:srgbClr>
              </a:outerShdw>
            </a:effectLst>
          </p:spPr>
        </p:cxnSp>
        <p:cxnSp>
          <p:nvCxnSpPr>
            <p:cNvPr id="131" name="Google Shape;131;p10"/>
            <p:cNvCxnSpPr/>
            <p:nvPr/>
          </p:nvCxnSpPr>
          <p:spPr>
            <a:xfrm rot="10800000">
              <a:off x="4353468" y="1993886"/>
              <a:ext cx="164700" cy="0"/>
            </a:xfrm>
            <a:prstGeom prst="straightConnector1">
              <a:avLst/>
            </a:prstGeom>
            <a:noFill/>
            <a:ln w="38100" cap="flat" cmpd="sng">
              <a:solidFill>
                <a:srgbClr val="6C0819"/>
              </a:solidFill>
              <a:prstDash val="solid"/>
              <a:round/>
              <a:headEnd type="none" w="sm" len="sm"/>
              <a:tailEnd type="none" w="sm" len="sm"/>
            </a:ln>
            <a:effectLst>
              <a:outerShdw blurRad="40000" dist="20000" dir="5400000" rotWithShape="0">
                <a:srgbClr val="000000">
                  <a:alpha val="37250"/>
                </a:srgbClr>
              </a:outerShdw>
            </a:effectLst>
          </p:spPr>
        </p:cxnSp>
        <p:cxnSp>
          <p:nvCxnSpPr>
            <p:cNvPr id="132" name="Google Shape;132;p10"/>
            <p:cNvCxnSpPr/>
            <p:nvPr/>
          </p:nvCxnSpPr>
          <p:spPr>
            <a:xfrm>
              <a:off x="4518163" y="2599096"/>
              <a:ext cx="610800" cy="0"/>
            </a:xfrm>
            <a:prstGeom prst="straightConnector1">
              <a:avLst/>
            </a:prstGeom>
            <a:noFill/>
            <a:ln w="28575" cap="flat" cmpd="sng">
              <a:solidFill>
                <a:srgbClr val="6C0819"/>
              </a:solidFill>
              <a:prstDash val="solid"/>
              <a:round/>
              <a:headEnd type="none" w="sm" len="sm"/>
              <a:tailEnd type="triangle" w="med" len="med"/>
            </a:ln>
            <a:effectLst>
              <a:outerShdw blurRad="40000" dist="20000" dir="5400000" rotWithShape="0">
                <a:srgbClr val="000000">
                  <a:alpha val="37250"/>
                </a:srgbClr>
              </a:outerShdw>
            </a:effectLst>
          </p:spPr>
        </p:cxnSp>
        <p:sp>
          <p:nvSpPr>
            <p:cNvPr id="133" name="Google Shape;133;p10"/>
            <p:cNvSpPr txBox="1"/>
            <p:nvPr/>
          </p:nvSpPr>
          <p:spPr>
            <a:xfrm>
              <a:off x="1676088" y="1071251"/>
              <a:ext cx="6552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sv-SE" sz="12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134" name="Google Shape;134;p10"/>
            <p:cNvSpPr txBox="1"/>
            <p:nvPr/>
          </p:nvSpPr>
          <p:spPr>
            <a:xfrm>
              <a:off x="1676088" y="1693701"/>
              <a:ext cx="6552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sv-SE" sz="1200"/>
                <a:t>B</a:t>
              </a:r>
              <a:endParaRPr sz="1400" b="0" i="0" u="none" strike="noStrike" cap="none">
                <a:solidFill>
                  <a:srgbClr val="000000"/>
                </a:solidFill>
                <a:latin typeface="Arial"/>
                <a:ea typeface="Arial"/>
                <a:cs typeface="Arial"/>
                <a:sym typeface="Arial"/>
              </a:endParaRPr>
            </a:p>
          </p:txBody>
        </p:sp>
        <p:sp>
          <p:nvSpPr>
            <p:cNvPr id="135" name="Google Shape;135;p10"/>
            <p:cNvSpPr txBox="1"/>
            <p:nvPr/>
          </p:nvSpPr>
          <p:spPr>
            <a:xfrm>
              <a:off x="1676088" y="2316151"/>
              <a:ext cx="6552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sv-SE" sz="1200"/>
                <a:t>C</a:t>
              </a:r>
              <a:endParaRPr sz="1400" b="0" i="0" u="none" strike="noStrike" cap="none">
                <a:solidFill>
                  <a:srgbClr val="000000"/>
                </a:solidFill>
                <a:latin typeface="Arial"/>
                <a:ea typeface="Arial"/>
                <a:cs typeface="Arial"/>
                <a:sym typeface="Arial"/>
              </a:endParaRPr>
            </a:p>
          </p:txBody>
        </p:sp>
        <p:sp>
          <p:nvSpPr>
            <p:cNvPr id="136" name="Google Shape;136;p10"/>
            <p:cNvSpPr txBox="1"/>
            <p:nvPr/>
          </p:nvSpPr>
          <p:spPr>
            <a:xfrm>
              <a:off x="1676088" y="2938601"/>
              <a:ext cx="6552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sv-SE" sz="1200"/>
                <a:t>D</a:t>
              </a:r>
              <a:endParaRPr sz="1400" b="0" i="0" u="none" strike="noStrike" cap="none">
                <a:solidFill>
                  <a:srgbClr val="000000"/>
                </a:solidFill>
                <a:latin typeface="Arial"/>
                <a:ea typeface="Arial"/>
                <a:cs typeface="Arial"/>
                <a:sym typeface="Arial"/>
              </a:endParaRPr>
            </a:p>
          </p:txBody>
        </p:sp>
        <p:sp>
          <p:nvSpPr>
            <p:cNvPr id="137" name="Google Shape;137;p10"/>
            <p:cNvSpPr txBox="1"/>
            <p:nvPr/>
          </p:nvSpPr>
          <p:spPr>
            <a:xfrm>
              <a:off x="1447388" y="3855126"/>
              <a:ext cx="6552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sv-SE" sz="1200"/>
                <a:t>E</a:t>
              </a:r>
              <a:endParaRPr sz="1400" b="0" i="0" u="none" strike="noStrike" cap="none">
                <a:solidFill>
                  <a:srgbClr val="000000"/>
                </a:solidFill>
                <a:latin typeface="Arial"/>
                <a:ea typeface="Arial"/>
                <a:cs typeface="Arial"/>
                <a:sym typeface="Arial"/>
              </a:endParaRPr>
            </a:p>
          </p:txBody>
        </p:sp>
        <p:sp>
          <p:nvSpPr>
            <p:cNvPr id="138" name="Google Shape;138;p10"/>
            <p:cNvSpPr txBox="1"/>
            <p:nvPr/>
          </p:nvSpPr>
          <p:spPr>
            <a:xfrm>
              <a:off x="4471388" y="2322176"/>
              <a:ext cx="6552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sv-SE" sz="1200"/>
                <a:t>G</a:t>
              </a:r>
              <a:endParaRPr sz="1400" b="0" i="0" u="none" strike="noStrike" cap="none">
                <a:solidFill>
                  <a:srgbClr val="000000"/>
                </a:solidFill>
                <a:latin typeface="Arial"/>
                <a:ea typeface="Arial"/>
                <a:cs typeface="Arial"/>
                <a:sym typeface="Arial"/>
              </a:endParaRPr>
            </a:p>
          </p:txBody>
        </p:sp>
        <p:sp>
          <p:nvSpPr>
            <p:cNvPr id="139" name="Google Shape;139;p10"/>
            <p:cNvSpPr/>
            <p:nvPr/>
          </p:nvSpPr>
          <p:spPr>
            <a:xfrm>
              <a:off x="2449225" y="4233700"/>
              <a:ext cx="1904400" cy="477900"/>
            </a:xfrm>
            <a:prstGeom prst="roundRect">
              <a:avLst>
                <a:gd name="adj" fmla="val 16667"/>
              </a:avLst>
            </a:prstGeom>
            <a:solidFill>
              <a:srgbClr val="6C0819"/>
            </a:solidFill>
            <a:ln w="25400" cap="flat" cmpd="sng">
              <a:solidFill>
                <a:srgbClr val="000D2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sv-SE">
                  <a:solidFill>
                    <a:srgbClr val="FFFFFF"/>
                  </a:solidFill>
                </a:rPr>
                <a:t>Housing </a:t>
              </a:r>
              <a:r>
                <a:rPr lang="sv-SE">
                  <a:solidFill>
                    <a:schemeClr val="lt1"/>
                  </a:solidFill>
                </a:rPr>
                <a:t>heating </a:t>
              </a:r>
              <a:r>
                <a:rPr lang="sv-SE">
                  <a:solidFill>
                    <a:srgbClr val="FFFFFF"/>
                  </a:solidFill>
                </a:rPr>
                <a:t>with resistive heater</a:t>
              </a:r>
              <a:endParaRPr b="0" i="0" u="none" strike="noStrike" cap="none">
                <a:solidFill>
                  <a:srgbClr val="000000"/>
                </a:solidFill>
                <a:latin typeface="Arial"/>
                <a:ea typeface="Arial"/>
                <a:cs typeface="Arial"/>
                <a:sym typeface="Arial"/>
              </a:endParaRPr>
            </a:p>
          </p:txBody>
        </p:sp>
        <p:sp>
          <p:nvSpPr>
            <p:cNvPr id="140" name="Google Shape;140;p10"/>
            <p:cNvSpPr/>
            <p:nvPr/>
          </p:nvSpPr>
          <p:spPr>
            <a:xfrm>
              <a:off x="2449225" y="4856150"/>
              <a:ext cx="1904400" cy="477900"/>
            </a:xfrm>
            <a:prstGeom prst="roundRect">
              <a:avLst>
                <a:gd name="adj" fmla="val 16667"/>
              </a:avLst>
            </a:prstGeom>
            <a:solidFill>
              <a:srgbClr val="6C0819"/>
            </a:solidFill>
            <a:ln w="25400" cap="flat" cmpd="sng">
              <a:solidFill>
                <a:srgbClr val="000D2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sv-SE">
                  <a:solidFill>
                    <a:srgbClr val="FFFFFF"/>
                  </a:solidFill>
                </a:rPr>
                <a:t>District heating for housing</a:t>
              </a:r>
              <a:endParaRPr b="0" i="0" u="none" strike="noStrike" cap="none">
                <a:solidFill>
                  <a:srgbClr val="000000"/>
                </a:solidFill>
                <a:latin typeface="Arial"/>
                <a:ea typeface="Arial"/>
                <a:cs typeface="Arial"/>
                <a:sym typeface="Arial"/>
              </a:endParaRPr>
            </a:p>
          </p:txBody>
        </p:sp>
        <p:cxnSp>
          <p:nvCxnSpPr>
            <p:cNvPr id="141" name="Google Shape;141;p10"/>
            <p:cNvCxnSpPr/>
            <p:nvPr/>
          </p:nvCxnSpPr>
          <p:spPr>
            <a:xfrm>
              <a:off x="1558200" y="5082863"/>
              <a:ext cx="891000" cy="0"/>
            </a:xfrm>
            <a:prstGeom prst="straightConnector1">
              <a:avLst/>
            </a:prstGeom>
            <a:noFill/>
            <a:ln w="28575" cap="flat" cmpd="sng">
              <a:solidFill>
                <a:srgbClr val="6C0819"/>
              </a:solidFill>
              <a:prstDash val="solid"/>
              <a:round/>
              <a:headEnd type="none" w="sm" len="sm"/>
              <a:tailEnd type="triangle" w="med" len="med"/>
            </a:ln>
            <a:effectLst>
              <a:outerShdw blurRad="40000" dist="20000" dir="5400000" rotWithShape="0">
                <a:srgbClr val="000000">
                  <a:alpha val="37250"/>
                </a:srgbClr>
              </a:outerShdw>
            </a:effectLst>
          </p:spPr>
        </p:cxnSp>
        <p:sp>
          <p:nvSpPr>
            <p:cNvPr id="142" name="Google Shape;142;p10"/>
            <p:cNvSpPr txBox="1"/>
            <p:nvPr/>
          </p:nvSpPr>
          <p:spPr>
            <a:xfrm>
              <a:off x="1676088" y="4805951"/>
              <a:ext cx="6552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sv-SE" sz="1200"/>
                <a:t>F</a:t>
              </a:r>
              <a:endParaRPr sz="1400" b="0" i="0" u="none" strike="noStrike" cap="none">
                <a:solidFill>
                  <a:srgbClr val="000000"/>
                </a:solidFill>
                <a:latin typeface="Arial"/>
                <a:ea typeface="Arial"/>
                <a:cs typeface="Arial"/>
                <a:sym typeface="Arial"/>
              </a:endParaRPr>
            </a:p>
          </p:txBody>
        </p:sp>
        <p:cxnSp>
          <p:nvCxnSpPr>
            <p:cNvPr id="143" name="Google Shape;143;p10"/>
            <p:cNvCxnSpPr/>
            <p:nvPr/>
          </p:nvCxnSpPr>
          <p:spPr>
            <a:xfrm>
              <a:off x="2115050" y="4460400"/>
              <a:ext cx="334200" cy="0"/>
            </a:xfrm>
            <a:prstGeom prst="straightConnector1">
              <a:avLst/>
            </a:prstGeom>
            <a:noFill/>
            <a:ln w="28575" cap="flat" cmpd="sng">
              <a:solidFill>
                <a:srgbClr val="6C0819"/>
              </a:solidFill>
              <a:prstDash val="solid"/>
              <a:round/>
              <a:headEnd type="none" w="sm" len="sm"/>
              <a:tailEnd type="triangle" w="med" len="med"/>
            </a:ln>
            <a:effectLst>
              <a:outerShdw blurRad="40000" dist="20000" dir="5400000" rotWithShape="0">
                <a:srgbClr val="000000">
                  <a:alpha val="37250"/>
                </a:srgbClr>
              </a:outerShdw>
            </a:effectLst>
          </p:spPr>
        </p:cxnSp>
        <p:cxnSp>
          <p:nvCxnSpPr>
            <p:cNvPr id="144" name="Google Shape;144;p10"/>
            <p:cNvCxnSpPr/>
            <p:nvPr/>
          </p:nvCxnSpPr>
          <p:spPr>
            <a:xfrm>
              <a:off x="2102600" y="3820225"/>
              <a:ext cx="0" cy="657900"/>
            </a:xfrm>
            <a:prstGeom prst="straightConnector1">
              <a:avLst/>
            </a:prstGeom>
            <a:noFill/>
            <a:ln w="38100" cap="flat" cmpd="sng">
              <a:solidFill>
                <a:srgbClr val="6C0819"/>
              </a:solidFill>
              <a:prstDash val="solid"/>
              <a:round/>
              <a:headEnd type="none" w="sm" len="sm"/>
              <a:tailEnd type="none" w="sm" len="sm"/>
            </a:ln>
            <a:effectLst>
              <a:outerShdw blurRad="40000" dist="20000" dir="5400000" rotWithShape="0">
                <a:srgbClr val="000000">
                  <a:alpha val="37250"/>
                </a:srgbClr>
              </a:outerShdw>
            </a:effectLst>
          </p:spPr>
        </p:cxnSp>
        <p:cxnSp>
          <p:nvCxnSpPr>
            <p:cNvPr id="145" name="Google Shape;145;p10"/>
            <p:cNvCxnSpPr/>
            <p:nvPr/>
          </p:nvCxnSpPr>
          <p:spPr>
            <a:xfrm>
              <a:off x="1559995" y="4149175"/>
              <a:ext cx="528900" cy="0"/>
            </a:xfrm>
            <a:prstGeom prst="straightConnector1">
              <a:avLst/>
            </a:prstGeom>
            <a:noFill/>
            <a:ln w="28575" cap="flat" cmpd="sng">
              <a:solidFill>
                <a:srgbClr val="6C0819"/>
              </a:solidFill>
              <a:prstDash val="solid"/>
              <a:round/>
              <a:headEnd type="none" w="sm" len="sm"/>
              <a:tailEnd type="none" w="med" len="med"/>
            </a:ln>
            <a:effectLst>
              <a:outerShdw blurRad="40000" dist="20000" dir="5400000" rotWithShape="0">
                <a:srgbClr val="000000">
                  <a:alpha val="37250"/>
                </a:srgbClr>
              </a:outerShdw>
            </a:effectLst>
          </p:spPr>
        </p:cxnSp>
        <p:cxnSp>
          <p:nvCxnSpPr>
            <p:cNvPr id="146" name="Google Shape;146;p10"/>
            <p:cNvCxnSpPr/>
            <p:nvPr/>
          </p:nvCxnSpPr>
          <p:spPr>
            <a:xfrm rot="10800000">
              <a:off x="4353468" y="5082886"/>
              <a:ext cx="164700" cy="0"/>
            </a:xfrm>
            <a:prstGeom prst="straightConnector1">
              <a:avLst/>
            </a:prstGeom>
            <a:noFill/>
            <a:ln w="38100" cap="flat" cmpd="sng">
              <a:solidFill>
                <a:srgbClr val="6C0819"/>
              </a:solidFill>
              <a:prstDash val="solid"/>
              <a:round/>
              <a:headEnd type="none" w="sm" len="sm"/>
              <a:tailEnd type="none" w="sm" len="sm"/>
            </a:ln>
            <a:effectLst>
              <a:outerShdw blurRad="40000" dist="20000" dir="5400000" rotWithShape="0">
                <a:srgbClr val="000000">
                  <a:alpha val="37250"/>
                </a:srgbClr>
              </a:outerShdw>
            </a:effectLst>
          </p:spPr>
        </p:cxnSp>
        <p:cxnSp>
          <p:nvCxnSpPr>
            <p:cNvPr id="147" name="Google Shape;147;p10"/>
            <p:cNvCxnSpPr/>
            <p:nvPr/>
          </p:nvCxnSpPr>
          <p:spPr>
            <a:xfrm rot="10800000">
              <a:off x="4353468" y="4472661"/>
              <a:ext cx="164700" cy="0"/>
            </a:xfrm>
            <a:prstGeom prst="straightConnector1">
              <a:avLst/>
            </a:prstGeom>
            <a:noFill/>
            <a:ln w="38100" cap="flat" cmpd="sng">
              <a:solidFill>
                <a:srgbClr val="6C0819"/>
              </a:solidFill>
              <a:prstDash val="solid"/>
              <a:round/>
              <a:headEnd type="none" w="sm" len="sm"/>
              <a:tailEnd type="none" w="sm" len="sm"/>
            </a:ln>
            <a:effectLst>
              <a:outerShdw blurRad="40000" dist="20000" dir="5400000" rotWithShape="0">
                <a:srgbClr val="000000">
                  <a:alpha val="37250"/>
                </a:srgbClr>
              </a:outerShdw>
            </a:effectLst>
          </p:spPr>
        </p:cxn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2"/>
          <p:cNvSpPr txBox="1"/>
          <p:nvPr/>
        </p:nvSpPr>
        <p:spPr>
          <a:xfrm>
            <a:off x="343847" y="150594"/>
            <a:ext cx="10767300" cy="7620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000000"/>
              </a:buClr>
              <a:buSzPts val="2800"/>
              <a:buFont typeface="Arial"/>
              <a:buNone/>
            </a:pPr>
            <a:r>
              <a:rPr lang="sv-SE" sz="2800" b="1" i="0" u="none" strike="noStrike" cap="none">
                <a:solidFill>
                  <a:schemeClr val="dk1"/>
                </a:solidFill>
                <a:latin typeface="Arial"/>
                <a:ea typeface="Arial"/>
                <a:cs typeface="Arial"/>
                <a:sym typeface="Arial"/>
              </a:rPr>
              <a:t>Housing sector – Electricity flow diagram</a:t>
            </a:r>
            <a:endParaRPr sz="2800" b="1" i="0" u="none" strike="noStrike" cap="none">
              <a:solidFill>
                <a:schemeClr val="dk1"/>
              </a:solidFill>
              <a:latin typeface="Arial"/>
              <a:ea typeface="Arial"/>
              <a:cs typeface="Arial"/>
              <a:sym typeface="Arial"/>
            </a:endParaRPr>
          </a:p>
        </p:txBody>
      </p:sp>
      <p:sp>
        <p:nvSpPr>
          <p:cNvPr id="154" name="Google Shape;154;p12"/>
          <p:cNvSpPr txBox="1"/>
          <p:nvPr/>
        </p:nvSpPr>
        <p:spPr>
          <a:xfrm>
            <a:off x="5440550" y="1177700"/>
            <a:ext cx="6118500" cy="4833300"/>
          </a:xfrm>
          <a:prstGeom prst="rect">
            <a:avLst/>
          </a:prstGeom>
          <a:noFill/>
          <a:ln>
            <a:noFill/>
          </a:ln>
        </p:spPr>
        <p:txBody>
          <a:bodyPr spcFirstLastPara="1" wrap="square" lIns="91425" tIns="45700" rIns="91425" bIns="45700" anchor="t" anchorCtr="0">
            <a:spAutoFit/>
          </a:bodyPr>
          <a:lstStyle/>
          <a:p>
            <a:pPr marL="171450" marR="0" lvl="0" indent="-184150" algn="l" rtl="0">
              <a:lnSpc>
                <a:spcPct val="100000"/>
              </a:lnSpc>
              <a:spcBef>
                <a:spcPts val="0"/>
              </a:spcBef>
              <a:spcAft>
                <a:spcPts val="0"/>
              </a:spcAft>
              <a:buClr>
                <a:srgbClr val="000000"/>
              </a:buClr>
              <a:buSzPts val="1400"/>
              <a:buFont typeface="Noto Sans Symbols"/>
              <a:buChar char="❑"/>
            </a:pPr>
            <a:r>
              <a:rPr lang="sv-SE" b="0" i="0" u="none" strike="noStrike" cap="none">
                <a:solidFill>
                  <a:srgbClr val="000000"/>
                </a:solidFill>
                <a:latin typeface="Arial"/>
                <a:ea typeface="Arial"/>
                <a:cs typeface="Arial"/>
                <a:sym typeface="Arial"/>
              </a:rPr>
              <a:t>This diagram illustrates how household electricity use is allocated in the CLEWs++ model. Electricity from the grid is directed to separate end-uses: cooking, heating, and all other uses </a:t>
            </a:r>
            <a:r>
              <a:rPr lang="sv-SE"/>
              <a:t>represented in the housing unit technology</a:t>
            </a:r>
            <a:r>
              <a:rPr lang="sv-SE" b="0" i="0" u="none" strike="noStrike" cap="none">
                <a:solidFill>
                  <a:srgbClr val="000000"/>
                </a:solidFill>
                <a:latin typeface="Arial"/>
                <a:ea typeface="Arial"/>
                <a:cs typeface="Arial"/>
                <a:sym typeface="Arial"/>
              </a:rPr>
              <a:t>. The </a:t>
            </a:r>
            <a:r>
              <a:rPr lang="sv-SE"/>
              <a:t>housing unit </a:t>
            </a:r>
            <a:r>
              <a:rPr lang="sv-SE" b="0" i="0" u="none" strike="noStrike" cap="none">
                <a:solidFill>
                  <a:srgbClr val="000000"/>
                </a:solidFill>
                <a:latin typeface="Arial"/>
                <a:ea typeface="Arial"/>
                <a:cs typeface="Arial"/>
                <a:sym typeface="Arial"/>
              </a:rPr>
              <a:t>captures electricity consumption not related to cooking or heating, including lighting, appliances (e.g., refrigerators, TVs), cooling (e.g., fans, air conditioners), and other uses. Capturing "other electricity" in the household sector is essential for accurately understanding and planning for total residential energy demand. As appliance ownership increases and cooling demand rises due to climate change and urbanization, this segment is expected to grow significantly.</a:t>
            </a:r>
            <a:endParaRPr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None/>
            </a:pPr>
            <a:endParaRPr/>
          </a:p>
          <a:p>
            <a:pPr marL="171450" marR="0" lvl="0" indent="-184150" algn="l" rtl="0">
              <a:lnSpc>
                <a:spcPct val="100000"/>
              </a:lnSpc>
              <a:spcBef>
                <a:spcPts val="0"/>
              </a:spcBef>
              <a:spcAft>
                <a:spcPts val="0"/>
              </a:spcAft>
              <a:buClr>
                <a:srgbClr val="000000"/>
              </a:buClr>
              <a:buSzPts val="1400"/>
              <a:buFont typeface="Noto Sans Symbols"/>
              <a:buChar char="❑"/>
            </a:pPr>
            <a:r>
              <a:rPr lang="sv-SE" b="0" i="0" u="none" strike="noStrike" cap="none">
                <a:solidFill>
                  <a:srgbClr val="000000"/>
                </a:solidFill>
                <a:latin typeface="Arial"/>
                <a:ea typeface="Arial"/>
                <a:cs typeface="Arial"/>
                <a:sym typeface="Arial"/>
              </a:rPr>
              <a:t>Moreover, disaggregating this category in future model updates could support more precise interventions, such as promoting efficient lighting, appliance labeling programs, or sustainable cooling technologies, all of which are crucial for reducing peak electricity loads and achieving broader energy and climate goals.</a:t>
            </a:r>
            <a:endParaRPr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None/>
            </a:pPr>
            <a:endParaRPr/>
          </a:p>
          <a:p>
            <a:pPr marL="171450" marR="0" lvl="0" indent="-184150" algn="l" rtl="0">
              <a:lnSpc>
                <a:spcPct val="100000"/>
              </a:lnSpc>
              <a:spcBef>
                <a:spcPts val="0"/>
              </a:spcBef>
              <a:spcAft>
                <a:spcPts val="0"/>
              </a:spcAft>
              <a:buClr>
                <a:srgbClr val="000000"/>
              </a:buClr>
              <a:buSzPts val="1400"/>
              <a:buFont typeface="Noto Sans Symbols"/>
              <a:buChar char="❑"/>
            </a:pPr>
            <a:r>
              <a:rPr lang="sv-SE" b="0" i="0" u="none" strike="noStrike" cap="none">
                <a:solidFill>
                  <a:srgbClr val="000000"/>
                </a:solidFill>
                <a:latin typeface="Arial"/>
                <a:ea typeface="Arial"/>
                <a:cs typeface="Arial"/>
                <a:sym typeface="Arial"/>
              </a:rPr>
              <a:t>Energy efficiency throughout the buildings sector is particularly important. For technologies modelled explicitly the efficiencies are directly tweaked but for other electricity we typically have to improve it exogenously (reduce other electricity demand) if we want to assume efficiency gains.</a:t>
            </a:r>
            <a:endParaRPr/>
          </a:p>
        </p:txBody>
      </p:sp>
      <p:sp>
        <p:nvSpPr>
          <p:cNvPr id="155" name="Google Shape;155;p12"/>
          <p:cNvSpPr/>
          <p:nvPr/>
        </p:nvSpPr>
        <p:spPr>
          <a:xfrm>
            <a:off x="2088425" y="1294638"/>
            <a:ext cx="1610400" cy="477900"/>
          </a:xfrm>
          <a:prstGeom prst="roundRect">
            <a:avLst>
              <a:gd name="adj" fmla="val 16667"/>
            </a:avLst>
          </a:prstGeom>
          <a:solidFill>
            <a:srgbClr val="6C0819"/>
          </a:solidFill>
          <a:ln w="25400" cap="flat" cmpd="sng">
            <a:solidFill>
              <a:srgbClr val="000D2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sv-SE">
                <a:solidFill>
                  <a:srgbClr val="FFFFFF"/>
                </a:solidFill>
              </a:rPr>
              <a:t>Housing cooking with electricity</a:t>
            </a:r>
            <a:endParaRPr b="0" i="0" u="none" strike="noStrike" cap="none">
              <a:solidFill>
                <a:srgbClr val="000000"/>
              </a:solidFill>
              <a:latin typeface="Arial"/>
              <a:ea typeface="Arial"/>
              <a:cs typeface="Arial"/>
              <a:sym typeface="Arial"/>
            </a:endParaRPr>
          </a:p>
        </p:txBody>
      </p:sp>
      <p:cxnSp>
        <p:nvCxnSpPr>
          <p:cNvPr id="156" name="Google Shape;156;p12"/>
          <p:cNvCxnSpPr/>
          <p:nvPr/>
        </p:nvCxnSpPr>
        <p:spPr>
          <a:xfrm>
            <a:off x="1197400" y="1521363"/>
            <a:ext cx="891000" cy="0"/>
          </a:xfrm>
          <a:prstGeom prst="straightConnector1">
            <a:avLst/>
          </a:prstGeom>
          <a:noFill/>
          <a:ln w="28575" cap="flat" cmpd="sng">
            <a:solidFill>
              <a:srgbClr val="6C0819"/>
            </a:solidFill>
            <a:prstDash val="solid"/>
            <a:round/>
            <a:headEnd type="none" w="sm" len="sm"/>
            <a:tailEnd type="triangle" w="med" len="med"/>
          </a:ln>
          <a:effectLst>
            <a:outerShdw blurRad="40000" dist="20000" dir="5400000" rotWithShape="0">
              <a:srgbClr val="000000">
                <a:alpha val="37250"/>
              </a:srgbClr>
            </a:outerShdw>
          </a:effectLst>
        </p:spPr>
      </p:cxnSp>
      <p:sp>
        <p:nvSpPr>
          <p:cNvPr id="157" name="Google Shape;157;p12"/>
          <p:cNvSpPr/>
          <p:nvPr/>
        </p:nvSpPr>
        <p:spPr>
          <a:xfrm>
            <a:off x="2088425" y="1917088"/>
            <a:ext cx="1610400" cy="477900"/>
          </a:xfrm>
          <a:prstGeom prst="roundRect">
            <a:avLst>
              <a:gd name="adj" fmla="val 16667"/>
            </a:avLst>
          </a:prstGeom>
          <a:solidFill>
            <a:srgbClr val="6C0819"/>
          </a:solidFill>
          <a:ln w="25400" cap="flat" cmpd="sng">
            <a:solidFill>
              <a:srgbClr val="000D2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sv-SE">
                <a:solidFill>
                  <a:srgbClr val="FFFFFF"/>
                </a:solidFill>
              </a:rPr>
              <a:t>Housing </a:t>
            </a:r>
            <a:r>
              <a:rPr lang="sv-SE">
                <a:solidFill>
                  <a:schemeClr val="lt1"/>
                </a:solidFill>
              </a:rPr>
              <a:t>heating </a:t>
            </a:r>
            <a:r>
              <a:rPr lang="sv-SE">
                <a:solidFill>
                  <a:srgbClr val="FFFFFF"/>
                </a:solidFill>
              </a:rPr>
              <a:t>with </a:t>
            </a:r>
            <a:r>
              <a:rPr lang="sv-SE">
                <a:solidFill>
                  <a:schemeClr val="lt1"/>
                </a:solidFill>
              </a:rPr>
              <a:t>electricity</a:t>
            </a:r>
            <a:endParaRPr b="0" i="0" u="none" strike="noStrike" cap="none">
              <a:solidFill>
                <a:srgbClr val="000000"/>
              </a:solidFill>
              <a:latin typeface="Arial"/>
              <a:ea typeface="Arial"/>
              <a:cs typeface="Arial"/>
              <a:sym typeface="Arial"/>
            </a:endParaRPr>
          </a:p>
        </p:txBody>
      </p:sp>
      <p:cxnSp>
        <p:nvCxnSpPr>
          <p:cNvPr id="158" name="Google Shape;158;p12"/>
          <p:cNvCxnSpPr/>
          <p:nvPr/>
        </p:nvCxnSpPr>
        <p:spPr>
          <a:xfrm>
            <a:off x="1197400" y="2143813"/>
            <a:ext cx="891000" cy="0"/>
          </a:xfrm>
          <a:prstGeom prst="straightConnector1">
            <a:avLst/>
          </a:prstGeom>
          <a:noFill/>
          <a:ln w="28575" cap="flat" cmpd="sng">
            <a:solidFill>
              <a:srgbClr val="6C0819"/>
            </a:solidFill>
            <a:prstDash val="solid"/>
            <a:round/>
            <a:headEnd type="none" w="sm" len="sm"/>
            <a:tailEnd type="triangle" w="med" len="med"/>
          </a:ln>
          <a:effectLst>
            <a:outerShdw blurRad="40000" dist="20000" dir="5400000" rotWithShape="0">
              <a:srgbClr val="000000">
                <a:alpha val="37250"/>
              </a:srgbClr>
            </a:outerShdw>
          </a:effectLst>
        </p:spPr>
      </p:cxnSp>
      <p:sp>
        <p:nvSpPr>
          <p:cNvPr id="159" name="Google Shape;159;p12"/>
          <p:cNvSpPr/>
          <p:nvPr/>
        </p:nvSpPr>
        <p:spPr>
          <a:xfrm>
            <a:off x="2088425" y="2539556"/>
            <a:ext cx="1610400" cy="709200"/>
          </a:xfrm>
          <a:prstGeom prst="roundRect">
            <a:avLst>
              <a:gd name="adj" fmla="val 16667"/>
            </a:avLst>
          </a:prstGeom>
          <a:solidFill>
            <a:srgbClr val="6C0819"/>
          </a:solidFill>
          <a:ln w="25400" cap="flat" cmpd="sng">
            <a:solidFill>
              <a:srgbClr val="000D2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sv-SE">
                <a:solidFill>
                  <a:srgbClr val="FFFFFF"/>
                </a:solidFill>
              </a:rPr>
              <a:t>Housing </a:t>
            </a:r>
            <a:r>
              <a:rPr lang="sv-SE">
                <a:solidFill>
                  <a:schemeClr val="lt1"/>
                </a:solidFill>
              </a:rPr>
              <a:t>heating </a:t>
            </a:r>
            <a:r>
              <a:rPr lang="sv-SE">
                <a:solidFill>
                  <a:srgbClr val="FFFFFF"/>
                </a:solidFill>
              </a:rPr>
              <a:t>with resistive heater</a:t>
            </a:r>
            <a:endParaRPr b="0" i="0" u="none" strike="noStrike" cap="none">
              <a:solidFill>
                <a:srgbClr val="000000"/>
              </a:solidFill>
              <a:latin typeface="Arial"/>
              <a:ea typeface="Arial"/>
              <a:cs typeface="Arial"/>
              <a:sym typeface="Arial"/>
            </a:endParaRPr>
          </a:p>
        </p:txBody>
      </p:sp>
      <p:cxnSp>
        <p:nvCxnSpPr>
          <p:cNvPr id="160" name="Google Shape;160;p12"/>
          <p:cNvCxnSpPr/>
          <p:nvPr/>
        </p:nvCxnSpPr>
        <p:spPr>
          <a:xfrm>
            <a:off x="1195525" y="2904713"/>
            <a:ext cx="891000" cy="0"/>
          </a:xfrm>
          <a:prstGeom prst="straightConnector1">
            <a:avLst/>
          </a:prstGeom>
          <a:noFill/>
          <a:ln w="28575" cap="flat" cmpd="sng">
            <a:solidFill>
              <a:srgbClr val="6C0819"/>
            </a:solidFill>
            <a:prstDash val="solid"/>
            <a:round/>
            <a:headEnd type="none" w="sm" len="sm"/>
            <a:tailEnd type="triangle" w="med" len="med"/>
          </a:ln>
          <a:effectLst>
            <a:outerShdw blurRad="40000" dist="20000" dir="5400000" rotWithShape="0">
              <a:srgbClr val="000000">
                <a:alpha val="37250"/>
              </a:srgbClr>
            </a:outerShdw>
          </a:effectLst>
        </p:spPr>
      </p:cxnSp>
      <p:sp>
        <p:nvSpPr>
          <p:cNvPr id="161" name="Google Shape;161;p12"/>
          <p:cNvSpPr/>
          <p:nvPr/>
        </p:nvSpPr>
        <p:spPr>
          <a:xfrm>
            <a:off x="2088425" y="3455888"/>
            <a:ext cx="1610400" cy="477900"/>
          </a:xfrm>
          <a:prstGeom prst="roundRect">
            <a:avLst>
              <a:gd name="adj" fmla="val 16667"/>
            </a:avLst>
          </a:prstGeom>
          <a:solidFill>
            <a:srgbClr val="6C0819"/>
          </a:solidFill>
          <a:ln w="25400" cap="flat" cmpd="sng">
            <a:solidFill>
              <a:srgbClr val="000D2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sv-SE">
                <a:solidFill>
                  <a:srgbClr val="FFFFFF"/>
                </a:solidFill>
              </a:rPr>
              <a:t>Housing </a:t>
            </a:r>
            <a:r>
              <a:rPr lang="sv-SE">
                <a:solidFill>
                  <a:schemeClr val="lt1"/>
                </a:solidFill>
              </a:rPr>
              <a:t>unit</a:t>
            </a:r>
            <a:endParaRPr b="0" i="0" u="none" strike="noStrike" cap="none">
              <a:solidFill>
                <a:srgbClr val="000000"/>
              </a:solidFill>
              <a:latin typeface="Arial"/>
              <a:ea typeface="Arial"/>
              <a:cs typeface="Arial"/>
              <a:sym typeface="Arial"/>
            </a:endParaRPr>
          </a:p>
        </p:txBody>
      </p:sp>
      <p:cxnSp>
        <p:nvCxnSpPr>
          <p:cNvPr id="162" name="Google Shape;162;p12"/>
          <p:cNvCxnSpPr/>
          <p:nvPr/>
        </p:nvCxnSpPr>
        <p:spPr>
          <a:xfrm>
            <a:off x="1197400" y="3682613"/>
            <a:ext cx="891000" cy="0"/>
          </a:xfrm>
          <a:prstGeom prst="straightConnector1">
            <a:avLst/>
          </a:prstGeom>
          <a:noFill/>
          <a:ln w="28575" cap="flat" cmpd="sng">
            <a:solidFill>
              <a:srgbClr val="6C0819"/>
            </a:solidFill>
            <a:prstDash val="solid"/>
            <a:round/>
            <a:headEnd type="none" w="sm" len="sm"/>
            <a:tailEnd type="triangle" w="med" len="med"/>
          </a:ln>
          <a:effectLst>
            <a:outerShdw blurRad="40000" dist="20000" dir="5400000" rotWithShape="0">
              <a:srgbClr val="000000">
                <a:alpha val="37250"/>
              </a:srgbClr>
            </a:outerShdw>
          </a:effectLst>
        </p:spPr>
      </p:cxnSp>
      <p:cxnSp>
        <p:nvCxnSpPr>
          <p:cNvPr id="163" name="Google Shape;163;p12"/>
          <p:cNvCxnSpPr/>
          <p:nvPr/>
        </p:nvCxnSpPr>
        <p:spPr>
          <a:xfrm>
            <a:off x="3882281" y="2539550"/>
            <a:ext cx="608700" cy="0"/>
          </a:xfrm>
          <a:prstGeom prst="straightConnector1">
            <a:avLst/>
          </a:prstGeom>
          <a:noFill/>
          <a:ln w="28475" cap="flat" cmpd="sng">
            <a:solidFill>
              <a:srgbClr val="6C0819"/>
            </a:solidFill>
            <a:prstDash val="solid"/>
            <a:round/>
            <a:headEnd type="none" w="sm" len="sm"/>
            <a:tailEnd type="triangle" w="med" len="med"/>
          </a:ln>
          <a:effectLst>
            <a:outerShdw blurRad="39855" dist="19927" dir="5400000" rotWithShape="0">
              <a:srgbClr val="000000">
                <a:alpha val="37250"/>
              </a:srgbClr>
            </a:outerShdw>
          </a:effectLst>
        </p:spPr>
      </p:cxnSp>
      <p:sp>
        <p:nvSpPr>
          <p:cNvPr id="164" name="Google Shape;164;p12"/>
          <p:cNvSpPr txBox="1"/>
          <p:nvPr/>
        </p:nvSpPr>
        <p:spPr>
          <a:xfrm>
            <a:off x="420538" y="2489351"/>
            <a:ext cx="6552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sv-SE" sz="12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165" name="Google Shape;165;p12"/>
          <p:cNvSpPr txBox="1"/>
          <p:nvPr/>
        </p:nvSpPr>
        <p:spPr>
          <a:xfrm>
            <a:off x="3835675" y="2263650"/>
            <a:ext cx="481200" cy="276000"/>
          </a:xfrm>
          <a:prstGeom prst="rect">
            <a:avLst/>
          </a:prstGeom>
          <a:noFill/>
          <a:ln>
            <a:noFill/>
          </a:ln>
        </p:spPr>
        <p:txBody>
          <a:bodyPr spcFirstLastPara="1" wrap="square" lIns="91100" tIns="45525" rIns="91100" bIns="45525" anchor="t" anchorCtr="0">
            <a:spAutoFit/>
          </a:bodyPr>
          <a:lstStyle/>
          <a:p>
            <a:pPr marL="0" marR="0" lvl="0" indent="0" algn="ctr" rtl="0">
              <a:lnSpc>
                <a:spcPct val="100000"/>
              </a:lnSpc>
              <a:spcBef>
                <a:spcPts val="0"/>
              </a:spcBef>
              <a:spcAft>
                <a:spcPts val="0"/>
              </a:spcAft>
              <a:buClr>
                <a:srgbClr val="000000"/>
              </a:buClr>
              <a:buSzPts val="1196"/>
              <a:buFont typeface="Arial"/>
              <a:buNone/>
            </a:pPr>
            <a:r>
              <a:rPr lang="sv-SE" sz="1195"/>
              <a:t>C</a:t>
            </a:r>
            <a:endParaRPr sz="1394" b="0" i="0" u="none" strike="noStrike" cap="none">
              <a:solidFill>
                <a:srgbClr val="000000"/>
              </a:solidFill>
              <a:latin typeface="Arial"/>
              <a:ea typeface="Arial"/>
              <a:cs typeface="Arial"/>
              <a:sym typeface="Arial"/>
            </a:endParaRPr>
          </a:p>
        </p:txBody>
      </p:sp>
      <p:cxnSp>
        <p:nvCxnSpPr>
          <p:cNvPr id="166" name="Google Shape;166;p12"/>
          <p:cNvCxnSpPr/>
          <p:nvPr/>
        </p:nvCxnSpPr>
        <p:spPr>
          <a:xfrm>
            <a:off x="1195525" y="1511347"/>
            <a:ext cx="0" cy="2187300"/>
          </a:xfrm>
          <a:prstGeom prst="straightConnector1">
            <a:avLst/>
          </a:prstGeom>
          <a:noFill/>
          <a:ln w="38100" cap="flat" cmpd="sng">
            <a:solidFill>
              <a:srgbClr val="6C0819"/>
            </a:solidFill>
            <a:prstDash val="solid"/>
            <a:round/>
            <a:headEnd type="none" w="sm" len="sm"/>
            <a:tailEnd type="none" w="sm" len="sm"/>
          </a:ln>
          <a:effectLst>
            <a:outerShdw blurRad="40000" dist="20000" dir="5400000" rotWithShape="0">
              <a:srgbClr val="000000">
                <a:alpha val="37250"/>
              </a:srgbClr>
            </a:outerShdw>
          </a:effectLst>
        </p:spPr>
      </p:cxnSp>
      <p:cxnSp>
        <p:nvCxnSpPr>
          <p:cNvPr id="167" name="Google Shape;167;p12"/>
          <p:cNvCxnSpPr/>
          <p:nvPr/>
        </p:nvCxnSpPr>
        <p:spPr>
          <a:xfrm>
            <a:off x="306375" y="2761213"/>
            <a:ext cx="891000" cy="0"/>
          </a:xfrm>
          <a:prstGeom prst="straightConnector1">
            <a:avLst/>
          </a:prstGeom>
          <a:noFill/>
          <a:ln w="28575" cap="flat" cmpd="sng">
            <a:solidFill>
              <a:srgbClr val="6C0819"/>
            </a:solidFill>
            <a:prstDash val="solid"/>
            <a:round/>
            <a:headEnd type="none" w="sm" len="sm"/>
            <a:tailEnd type="none" w="med" len="med"/>
          </a:ln>
          <a:effectLst>
            <a:outerShdw blurRad="40000" dist="20000" dir="5400000" rotWithShape="0">
              <a:srgbClr val="000000">
                <a:alpha val="37250"/>
              </a:srgbClr>
            </a:outerShdw>
          </a:effectLst>
        </p:spPr>
      </p:cxnSp>
      <p:cxnSp>
        <p:nvCxnSpPr>
          <p:cNvPr id="168" name="Google Shape;168;p12"/>
          <p:cNvCxnSpPr/>
          <p:nvPr/>
        </p:nvCxnSpPr>
        <p:spPr>
          <a:xfrm>
            <a:off x="3720860" y="1553308"/>
            <a:ext cx="610800" cy="0"/>
          </a:xfrm>
          <a:prstGeom prst="straightConnector1">
            <a:avLst/>
          </a:prstGeom>
          <a:noFill/>
          <a:ln w="28575" cap="flat" cmpd="sng">
            <a:solidFill>
              <a:srgbClr val="6C0819"/>
            </a:solidFill>
            <a:prstDash val="solid"/>
            <a:round/>
            <a:headEnd type="none" w="sm" len="sm"/>
            <a:tailEnd type="triangle" w="med" len="med"/>
          </a:ln>
          <a:effectLst>
            <a:outerShdw blurRad="40000" dist="20000" dir="5400000" rotWithShape="0">
              <a:srgbClr val="000000">
                <a:alpha val="37250"/>
              </a:srgbClr>
            </a:outerShdw>
          </a:effectLst>
        </p:spPr>
      </p:cxnSp>
      <p:sp>
        <p:nvSpPr>
          <p:cNvPr id="169" name="Google Shape;169;p12"/>
          <p:cNvSpPr txBox="1"/>
          <p:nvPr/>
        </p:nvSpPr>
        <p:spPr>
          <a:xfrm>
            <a:off x="3674085" y="1276388"/>
            <a:ext cx="6552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sv-SE" sz="1200"/>
              <a:t>B</a:t>
            </a:r>
            <a:endParaRPr sz="1400" b="0" i="0" u="none" strike="noStrike" cap="none">
              <a:solidFill>
                <a:srgbClr val="000000"/>
              </a:solidFill>
              <a:latin typeface="Arial"/>
              <a:ea typeface="Arial"/>
              <a:cs typeface="Arial"/>
              <a:sym typeface="Arial"/>
            </a:endParaRPr>
          </a:p>
        </p:txBody>
      </p:sp>
      <p:cxnSp>
        <p:nvCxnSpPr>
          <p:cNvPr id="170" name="Google Shape;170;p12"/>
          <p:cNvCxnSpPr/>
          <p:nvPr/>
        </p:nvCxnSpPr>
        <p:spPr>
          <a:xfrm>
            <a:off x="3708525" y="3732808"/>
            <a:ext cx="610800" cy="0"/>
          </a:xfrm>
          <a:prstGeom prst="straightConnector1">
            <a:avLst/>
          </a:prstGeom>
          <a:noFill/>
          <a:ln w="28575" cap="flat" cmpd="sng">
            <a:solidFill>
              <a:srgbClr val="6C0819"/>
            </a:solidFill>
            <a:prstDash val="solid"/>
            <a:round/>
            <a:headEnd type="none" w="sm" len="sm"/>
            <a:tailEnd type="triangle" w="med" len="med"/>
          </a:ln>
          <a:effectLst>
            <a:outerShdw blurRad="40000" dist="20000" dir="5400000" rotWithShape="0">
              <a:srgbClr val="000000">
                <a:alpha val="37250"/>
              </a:srgbClr>
            </a:outerShdw>
          </a:effectLst>
        </p:spPr>
      </p:cxnSp>
      <p:sp>
        <p:nvSpPr>
          <p:cNvPr id="171" name="Google Shape;171;p12"/>
          <p:cNvSpPr txBox="1"/>
          <p:nvPr/>
        </p:nvSpPr>
        <p:spPr>
          <a:xfrm>
            <a:off x="3661750" y="3455888"/>
            <a:ext cx="6552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sv-SE" sz="1200"/>
              <a:t>D</a:t>
            </a:r>
            <a:endParaRPr sz="1400" b="0" i="0" u="none" strike="noStrike" cap="none">
              <a:solidFill>
                <a:srgbClr val="000000"/>
              </a:solidFill>
              <a:latin typeface="Arial"/>
              <a:ea typeface="Arial"/>
              <a:cs typeface="Arial"/>
              <a:sym typeface="Arial"/>
            </a:endParaRPr>
          </a:p>
        </p:txBody>
      </p:sp>
      <p:cxnSp>
        <p:nvCxnSpPr>
          <p:cNvPr id="172" name="Google Shape;172;p12"/>
          <p:cNvCxnSpPr/>
          <p:nvPr/>
        </p:nvCxnSpPr>
        <p:spPr>
          <a:xfrm rot="10800000">
            <a:off x="3698818" y="2156058"/>
            <a:ext cx="164700" cy="0"/>
          </a:xfrm>
          <a:prstGeom prst="straightConnector1">
            <a:avLst/>
          </a:prstGeom>
          <a:noFill/>
          <a:ln w="38100" cap="flat" cmpd="sng">
            <a:solidFill>
              <a:srgbClr val="6C0819"/>
            </a:solidFill>
            <a:prstDash val="solid"/>
            <a:round/>
            <a:headEnd type="none" w="sm" len="sm"/>
            <a:tailEnd type="none" w="sm" len="sm"/>
          </a:ln>
          <a:effectLst>
            <a:outerShdw blurRad="40000" dist="20000" dir="5400000" rotWithShape="0">
              <a:srgbClr val="000000">
                <a:alpha val="37250"/>
              </a:srgbClr>
            </a:outerShdw>
          </a:effectLst>
        </p:spPr>
      </p:cxnSp>
      <p:cxnSp>
        <p:nvCxnSpPr>
          <p:cNvPr id="173" name="Google Shape;173;p12"/>
          <p:cNvCxnSpPr/>
          <p:nvPr/>
        </p:nvCxnSpPr>
        <p:spPr>
          <a:xfrm rot="10800000">
            <a:off x="3698818" y="2904733"/>
            <a:ext cx="164700" cy="0"/>
          </a:xfrm>
          <a:prstGeom prst="straightConnector1">
            <a:avLst/>
          </a:prstGeom>
          <a:noFill/>
          <a:ln w="38100" cap="flat" cmpd="sng">
            <a:solidFill>
              <a:srgbClr val="6C0819"/>
            </a:solidFill>
            <a:prstDash val="solid"/>
            <a:round/>
            <a:headEnd type="none" w="sm" len="sm"/>
            <a:tailEnd type="none" w="sm" len="sm"/>
          </a:ln>
          <a:effectLst>
            <a:outerShdw blurRad="40000" dist="20000" dir="5400000" rotWithShape="0">
              <a:srgbClr val="000000">
                <a:alpha val="37250"/>
              </a:srgbClr>
            </a:outerShdw>
          </a:effectLst>
        </p:spPr>
      </p:cxnSp>
      <p:cxnSp>
        <p:nvCxnSpPr>
          <p:cNvPr id="174" name="Google Shape;174;p12"/>
          <p:cNvCxnSpPr/>
          <p:nvPr/>
        </p:nvCxnSpPr>
        <p:spPr>
          <a:xfrm>
            <a:off x="3860413" y="2143822"/>
            <a:ext cx="0" cy="775500"/>
          </a:xfrm>
          <a:prstGeom prst="straightConnector1">
            <a:avLst/>
          </a:prstGeom>
          <a:noFill/>
          <a:ln w="38100" cap="flat" cmpd="sng">
            <a:solidFill>
              <a:srgbClr val="6C0819"/>
            </a:solidFill>
            <a:prstDash val="solid"/>
            <a:round/>
            <a:headEnd type="none" w="sm" len="sm"/>
            <a:tailEnd type="none" w="sm" len="sm"/>
          </a:ln>
          <a:effectLst>
            <a:outerShdw blurRad="40000" dist="20000" dir="5400000" rotWithShape="0">
              <a:srgbClr val="000000">
                <a:alpha val="37250"/>
              </a:srgbClr>
            </a:outerShdw>
          </a:effectLst>
        </p:spPr>
      </p:cxnSp>
      <p:sp>
        <p:nvSpPr>
          <p:cNvPr id="175" name="Google Shape;175;p12"/>
          <p:cNvSpPr txBox="1"/>
          <p:nvPr/>
        </p:nvSpPr>
        <p:spPr>
          <a:xfrm>
            <a:off x="1197397" y="4645875"/>
            <a:ext cx="2666100" cy="1169700"/>
          </a:xfrm>
          <a:prstGeom prst="rect">
            <a:avLst/>
          </a:prstGeom>
          <a:noFill/>
          <a:ln w="28575" cap="flat" cmpd="sng">
            <a:solidFill>
              <a:srgbClr val="910C2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sv-SE" b="1" i="0" u="none" strike="noStrike" cap="none">
                <a:solidFill>
                  <a:srgbClr val="000000"/>
                </a:solidFill>
                <a:latin typeface="Arial"/>
                <a:ea typeface="Arial"/>
                <a:cs typeface="Arial"/>
                <a:sym typeface="Arial"/>
              </a:rPr>
              <a:t>Commodity Key </a:t>
            </a:r>
            <a:endParaRPr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sv-SE" b="0" i="0" u="none" strike="noStrike" cap="none">
                <a:solidFill>
                  <a:srgbClr val="000000"/>
                </a:solidFill>
                <a:latin typeface="Arial"/>
                <a:ea typeface="Arial"/>
                <a:cs typeface="Arial"/>
                <a:sym typeface="Arial"/>
              </a:rPr>
              <a:t>A = </a:t>
            </a:r>
            <a:r>
              <a:rPr lang="sv-SE"/>
              <a:t>Electricity for housing</a:t>
            </a:r>
            <a:endParaRPr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sv-SE" b="0" i="0" u="none" strike="noStrike" cap="none">
                <a:solidFill>
                  <a:srgbClr val="000000"/>
                </a:solidFill>
                <a:latin typeface="Arial"/>
                <a:ea typeface="Arial"/>
                <a:cs typeface="Arial"/>
                <a:sym typeface="Arial"/>
              </a:rPr>
              <a:t>B = </a:t>
            </a:r>
            <a:r>
              <a:rPr lang="sv-SE"/>
              <a:t>Housing cooking</a:t>
            </a:r>
            <a:endParaRPr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sv-SE" b="0" i="0" u="none" strike="noStrike" cap="none">
                <a:solidFill>
                  <a:srgbClr val="000000"/>
                </a:solidFill>
                <a:latin typeface="Arial"/>
                <a:ea typeface="Arial"/>
                <a:cs typeface="Arial"/>
                <a:sym typeface="Arial"/>
              </a:rPr>
              <a:t>C = </a:t>
            </a:r>
            <a:r>
              <a:rPr lang="sv-SE"/>
              <a:t>Housing heating</a:t>
            </a:r>
            <a:endParaRPr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sv-SE" b="0" i="0" u="none" strike="noStrike" cap="none">
                <a:solidFill>
                  <a:srgbClr val="000000"/>
                </a:solidFill>
                <a:latin typeface="Arial"/>
                <a:ea typeface="Arial"/>
                <a:cs typeface="Arial"/>
                <a:sym typeface="Arial"/>
              </a:rPr>
              <a:t>D = </a:t>
            </a:r>
            <a:r>
              <a:rPr lang="sv-SE"/>
              <a:t>Housing unit activities</a:t>
            </a:r>
            <a:endParaRPr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4"/>
          <p:cNvSpPr txBox="1"/>
          <p:nvPr/>
        </p:nvSpPr>
        <p:spPr>
          <a:xfrm>
            <a:off x="582415" y="112946"/>
            <a:ext cx="10361809" cy="1397649"/>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000000"/>
              </a:buClr>
              <a:buSzPts val="2800"/>
              <a:buFont typeface="Arial"/>
              <a:buNone/>
            </a:pPr>
            <a:r>
              <a:rPr lang="sv-SE" sz="2800" b="1" i="0" u="none" strike="noStrike" cap="none">
                <a:solidFill>
                  <a:schemeClr val="dk1"/>
                </a:solidFill>
                <a:latin typeface="Arial"/>
                <a:ea typeface="Arial"/>
                <a:cs typeface="Arial"/>
                <a:sym typeface="Arial"/>
              </a:rPr>
              <a:t>Commercial and public services sector in the CLEWs++ model</a:t>
            </a:r>
            <a:endParaRPr sz="2800" b="1" i="0" u="none" strike="noStrike" cap="none">
              <a:solidFill>
                <a:schemeClr val="dk1"/>
              </a:solidFill>
              <a:latin typeface="Arial"/>
              <a:ea typeface="Arial"/>
              <a:cs typeface="Arial"/>
              <a:sym typeface="Arial"/>
            </a:endParaRPr>
          </a:p>
        </p:txBody>
      </p:sp>
      <p:sp>
        <p:nvSpPr>
          <p:cNvPr id="182" name="Google Shape;182;p14"/>
          <p:cNvSpPr txBox="1">
            <a:spLocks noGrp="1"/>
          </p:cNvSpPr>
          <p:nvPr>
            <p:ph type="body" idx="1"/>
          </p:nvPr>
        </p:nvSpPr>
        <p:spPr>
          <a:xfrm>
            <a:off x="582425" y="1543625"/>
            <a:ext cx="10915500" cy="3906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sv-SE" sz="1600"/>
              <a:t>In the full-scale CLEWs++ model, the commercial and public services sector is divided into two key parts: heating and other electricity, to reflect the dominant energy uses and operational characteristics of this sector.</a:t>
            </a:r>
            <a:endParaRPr sz="1600"/>
          </a:p>
          <a:p>
            <a:pPr marL="0" lvl="0" indent="0" algn="l" rtl="0">
              <a:lnSpc>
                <a:spcPct val="90000"/>
              </a:lnSpc>
              <a:spcBef>
                <a:spcPts val="1000"/>
              </a:spcBef>
              <a:spcAft>
                <a:spcPts val="0"/>
              </a:spcAft>
              <a:buNone/>
            </a:pPr>
            <a:endParaRPr sz="1400">
              <a:latin typeface="Arial"/>
              <a:ea typeface="Arial"/>
              <a:cs typeface="Arial"/>
              <a:sym typeface="Arial"/>
            </a:endParaRPr>
          </a:p>
        </p:txBody>
      </p:sp>
      <p:pic>
        <p:nvPicPr>
          <p:cNvPr id="183" name="Google Shape;183;p14"/>
          <p:cNvPicPr preferRelativeResize="0"/>
          <p:nvPr/>
        </p:nvPicPr>
        <p:blipFill rotWithShape="1">
          <a:blip r:embed="rId3">
            <a:alphaModFix/>
          </a:blip>
          <a:srcRect/>
          <a:stretch/>
        </p:blipFill>
        <p:spPr>
          <a:xfrm>
            <a:off x="686836" y="2708687"/>
            <a:ext cx="1576474" cy="1576474"/>
          </a:xfrm>
          <a:prstGeom prst="rect">
            <a:avLst/>
          </a:prstGeom>
          <a:noFill/>
          <a:ln>
            <a:noFill/>
          </a:ln>
        </p:spPr>
      </p:pic>
      <p:sp>
        <p:nvSpPr>
          <p:cNvPr id="184" name="Google Shape;184;p14"/>
          <p:cNvSpPr txBox="1"/>
          <p:nvPr/>
        </p:nvSpPr>
        <p:spPr>
          <a:xfrm>
            <a:off x="762429" y="2401577"/>
            <a:ext cx="14253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sv-SE" sz="1800" b="1" i="0" u="none" strike="noStrike" cap="none">
                <a:solidFill>
                  <a:srgbClr val="000000"/>
                </a:solidFill>
              </a:rPr>
              <a:t>Heating</a:t>
            </a:r>
            <a:endParaRPr sz="1800" b="1"/>
          </a:p>
        </p:txBody>
      </p:sp>
      <p:pic>
        <p:nvPicPr>
          <p:cNvPr id="185" name="Google Shape;185;p14"/>
          <p:cNvPicPr preferRelativeResize="0"/>
          <p:nvPr/>
        </p:nvPicPr>
        <p:blipFill rotWithShape="1">
          <a:blip r:embed="rId4">
            <a:alphaModFix/>
          </a:blip>
          <a:srcRect b="9390"/>
          <a:stretch/>
        </p:blipFill>
        <p:spPr>
          <a:xfrm>
            <a:off x="5478724" y="2975898"/>
            <a:ext cx="1425300" cy="1394779"/>
          </a:xfrm>
          <a:prstGeom prst="rect">
            <a:avLst/>
          </a:prstGeom>
          <a:noFill/>
          <a:ln>
            <a:noFill/>
          </a:ln>
        </p:spPr>
      </p:pic>
      <p:sp>
        <p:nvSpPr>
          <p:cNvPr id="186" name="Google Shape;186;p14"/>
          <p:cNvSpPr txBox="1"/>
          <p:nvPr/>
        </p:nvSpPr>
        <p:spPr>
          <a:xfrm>
            <a:off x="5478728" y="2378952"/>
            <a:ext cx="1425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sv-SE" sz="1800" b="1" i="0" u="none" strike="noStrike" cap="none">
                <a:solidFill>
                  <a:srgbClr val="000000"/>
                </a:solidFill>
              </a:rPr>
              <a:t>Other electricity </a:t>
            </a:r>
            <a:endParaRPr sz="1800" b="1"/>
          </a:p>
        </p:txBody>
      </p:sp>
      <p:sp>
        <p:nvSpPr>
          <p:cNvPr id="187" name="Google Shape;187;p14"/>
          <p:cNvSpPr txBox="1"/>
          <p:nvPr/>
        </p:nvSpPr>
        <p:spPr>
          <a:xfrm>
            <a:off x="582432" y="5153200"/>
            <a:ext cx="10225200" cy="800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sv-SE" sz="1600" b="0" i="0" u="none" strike="noStrike" cap="none">
                <a:solidFill>
                  <a:srgbClr val="000000"/>
                </a:solidFill>
                <a:latin typeface="Arial"/>
                <a:ea typeface="Arial"/>
                <a:cs typeface="Arial"/>
                <a:sym typeface="Arial"/>
              </a:rPr>
              <a:t>Capturing this end-use separately is essential for analysing efficiency improvements, fuel-switching options, and the integration of low-carbon heating technologies.</a:t>
            </a:r>
            <a:endParaRPr sz="1600"/>
          </a:p>
          <a:p>
            <a:pPr marL="457200" marR="0" lvl="0" indent="0" algn="l" rtl="0">
              <a:lnSpc>
                <a:spcPct val="100000"/>
              </a:lnSpc>
              <a:spcBef>
                <a:spcPts val="0"/>
              </a:spcBef>
              <a:spcAft>
                <a:spcPts val="0"/>
              </a:spcAft>
              <a:buNone/>
            </a:pPr>
            <a:endParaRPr/>
          </a:p>
        </p:txBody>
      </p:sp>
      <p:sp>
        <p:nvSpPr>
          <p:cNvPr id="188" name="Google Shape;188;p14"/>
          <p:cNvSpPr txBox="1"/>
          <p:nvPr/>
        </p:nvSpPr>
        <p:spPr>
          <a:xfrm>
            <a:off x="2112800" y="2401575"/>
            <a:ext cx="2742000" cy="190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SE"/>
              <a:t>Heating includes </a:t>
            </a:r>
            <a:r>
              <a:rPr lang="sv-SE" b="1"/>
              <a:t>both space and water heating</a:t>
            </a:r>
            <a:r>
              <a:rPr lang="sv-SE"/>
              <a:t> </a:t>
            </a:r>
            <a:r>
              <a:rPr lang="sv-SE" b="1"/>
              <a:t>across buildings such as offices, schools, and hospitals</a:t>
            </a:r>
            <a:r>
              <a:rPr lang="sv-SE"/>
              <a:t>, with seasonal demand variations and a range of energy sources including electricity, oil, and district heating.</a:t>
            </a:r>
            <a:endParaRPr/>
          </a:p>
        </p:txBody>
      </p:sp>
      <p:sp>
        <p:nvSpPr>
          <p:cNvPr id="189" name="Google Shape;189;p14"/>
          <p:cNvSpPr txBox="1"/>
          <p:nvPr/>
        </p:nvSpPr>
        <p:spPr>
          <a:xfrm>
            <a:off x="6963625" y="2292175"/>
            <a:ext cx="4262700" cy="277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SE"/>
              <a:t>Other electricity encompasses </a:t>
            </a:r>
            <a:r>
              <a:rPr lang="sv-SE" b="1"/>
              <a:t>a broad set of uses </a:t>
            </a:r>
            <a:r>
              <a:rPr lang="sv-SE"/>
              <a:t>such as lighting, cooling, office equipment, IT infrastructure, and ventilation. These uses vary significantly in terms of load profiles and energy intensity depending on the type of service activity.</a:t>
            </a:r>
            <a:endParaRPr/>
          </a:p>
          <a:p>
            <a:pPr marL="0" lvl="0" indent="0" algn="l" rtl="0">
              <a:spcBef>
                <a:spcPts val="0"/>
              </a:spcBef>
              <a:spcAft>
                <a:spcPts val="0"/>
              </a:spcAft>
              <a:buNone/>
            </a:pPr>
            <a:br>
              <a:rPr lang="sv-SE"/>
            </a:br>
            <a:r>
              <a:rPr lang="sv-SE"/>
              <a:t>While grouped together for simplicity and to match available data, this category could be further disaggregated in future model versions to better capture the growing impact of digitalization, cooling demand, and energy efficiency measures within the services sector.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0"/>
          <p:cNvSpPr txBox="1"/>
          <p:nvPr/>
        </p:nvSpPr>
        <p:spPr>
          <a:xfrm>
            <a:off x="582425" y="112950"/>
            <a:ext cx="10890900" cy="9984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000000"/>
              </a:buClr>
              <a:buSzPts val="2800"/>
              <a:buFont typeface="Arial"/>
              <a:buNone/>
            </a:pPr>
            <a:r>
              <a:rPr lang="sv-SE" sz="2800" b="1" i="0" u="none" strike="noStrike" cap="none">
                <a:solidFill>
                  <a:schemeClr val="dk1"/>
                </a:solidFill>
                <a:latin typeface="Arial"/>
                <a:ea typeface="Arial"/>
                <a:cs typeface="Arial"/>
                <a:sym typeface="Arial"/>
              </a:rPr>
              <a:t>Commercial and public services sector – Heating flow diagram</a:t>
            </a:r>
            <a:endParaRPr/>
          </a:p>
        </p:txBody>
      </p:sp>
      <p:sp>
        <p:nvSpPr>
          <p:cNvPr id="196" name="Google Shape;196;p30"/>
          <p:cNvSpPr txBox="1"/>
          <p:nvPr/>
        </p:nvSpPr>
        <p:spPr>
          <a:xfrm>
            <a:off x="5967423" y="1359775"/>
            <a:ext cx="5505900" cy="4833300"/>
          </a:xfrm>
          <a:prstGeom prst="rect">
            <a:avLst/>
          </a:prstGeom>
          <a:noFill/>
          <a:ln>
            <a:noFill/>
          </a:ln>
        </p:spPr>
        <p:txBody>
          <a:bodyPr spcFirstLastPara="1" wrap="square" lIns="91425" tIns="45700" rIns="91425" bIns="45700" anchor="t" anchorCtr="0">
            <a:spAutoFit/>
          </a:bodyPr>
          <a:lstStyle/>
          <a:p>
            <a:pPr marL="171450" marR="0" lvl="0" indent="-184150" algn="l" rtl="0">
              <a:lnSpc>
                <a:spcPct val="100000"/>
              </a:lnSpc>
              <a:spcBef>
                <a:spcPts val="0"/>
              </a:spcBef>
              <a:spcAft>
                <a:spcPts val="0"/>
              </a:spcAft>
              <a:buClr>
                <a:srgbClr val="000000"/>
              </a:buClr>
              <a:buSzPts val="1400"/>
              <a:buFont typeface="Noto Sans Symbols"/>
              <a:buChar char="❑"/>
            </a:pPr>
            <a:r>
              <a:rPr lang="sv-SE" b="0" i="0" u="none" strike="noStrike" cap="none">
                <a:solidFill>
                  <a:srgbClr val="000000"/>
                </a:solidFill>
                <a:latin typeface="Arial"/>
                <a:ea typeface="Arial"/>
                <a:cs typeface="Arial"/>
                <a:sym typeface="Arial"/>
              </a:rPr>
              <a:t> The structure of the services sector heating module in the CLEWs++ model reflects the diversity of fuels and technologies used to meet heating demand in commercial and public buildings. It includes biomass, coal, natural gas, oil, electricity (both heat pumps and resistive heating), and district heating, allowing for detailed analysis of energy flows and emissions.</a:t>
            </a:r>
            <a:endParaRPr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None/>
            </a:pPr>
            <a:endParaRPr/>
          </a:p>
          <a:p>
            <a:pPr marL="171450" marR="0" lvl="0" indent="-184150" algn="l" rtl="0">
              <a:lnSpc>
                <a:spcPct val="100000"/>
              </a:lnSpc>
              <a:spcBef>
                <a:spcPts val="0"/>
              </a:spcBef>
              <a:spcAft>
                <a:spcPts val="0"/>
              </a:spcAft>
              <a:buClr>
                <a:srgbClr val="000000"/>
              </a:buClr>
              <a:buSzPts val="1400"/>
              <a:buFont typeface="Noto Sans Symbols"/>
              <a:buChar char="❑"/>
            </a:pPr>
            <a:r>
              <a:rPr lang="sv-SE" b="0" i="0" u="none" strike="noStrike" cap="none">
                <a:solidFill>
                  <a:srgbClr val="000000"/>
                </a:solidFill>
                <a:latin typeface="Arial"/>
                <a:ea typeface="Arial"/>
                <a:cs typeface="Arial"/>
                <a:sym typeface="Arial"/>
              </a:rPr>
              <a:t>Heating typically represents a significant share of energy-related emissions in the services sector—often accounting for over 40% in colder regions—but its contribution can vary widely depending on climate, building use, and fuel availability. Resistive heaters are commonly used where affordability and ease of installation take priority over efficiency, particularly in smaller or under-resourced facilities. District heating systems, while prevalent in high-density urban areas of some countries, are generally limited in regions with lower infrastructure investment or less centralized planning. </a:t>
            </a:r>
            <a:endParaRPr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None/>
            </a:pPr>
            <a:endParaRPr/>
          </a:p>
          <a:p>
            <a:pPr marL="171450" marR="0" lvl="0" indent="-184150" algn="l" rtl="0">
              <a:lnSpc>
                <a:spcPct val="100000"/>
              </a:lnSpc>
              <a:spcBef>
                <a:spcPts val="0"/>
              </a:spcBef>
              <a:spcAft>
                <a:spcPts val="0"/>
              </a:spcAft>
              <a:buClr>
                <a:srgbClr val="000000"/>
              </a:buClr>
              <a:buSzPts val="1400"/>
              <a:buFont typeface="Noto Sans Symbols"/>
              <a:buChar char="❑"/>
            </a:pPr>
            <a:r>
              <a:rPr lang="sv-SE" b="0" i="0" u="none" strike="noStrike" cap="none">
                <a:solidFill>
                  <a:srgbClr val="000000"/>
                </a:solidFill>
                <a:latin typeface="Arial"/>
                <a:ea typeface="Arial"/>
                <a:cs typeface="Arial"/>
                <a:sym typeface="Arial"/>
              </a:rPr>
              <a:t>This disaggregated modelling approach enables more accurate assessments of decarbonization strategies, energy access planning, and technology deployment tailored to local conditions within the services sector.</a:t>
            </a:r>
            <a:endParaRPr/>
          </a:p>
        </p:txBody>
      </p:sp>
      <p:sp>
        <p:nvSpPr>
          <p:cNvPr id="197" name="Google Shape;197;p30"/>
          <p:cNvSpPr txBox="1"/>
          <p:nvPr/>
        </p:nvSpPr>
        <p:spPr>
          <a:xfrm>
            <a:off x="3665550" y="4140275"/>
            <a:ext cx="1904400" cy="2247300"/>
          </a:xfrm>
          <a:prstGeom prst="rect">
            <a:avLst/>
          </a:prstGeom>
          <a:noFill/>
          <a:ln w="28575" cap="flat" cmpd="sng">
            <a:solidFill>
              <a:srgbClr val="910C2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sv-SE" b="1" i="0" u="none" strike="noStrike" cap="none">
                <a:solidFill>
                  <a:srgbClr val="000000"/>
                </a:solidFill>
                <a:latin typeface="Arial"/>
                <a:ea typeface="Arial"/>
                <a:cs typeface="Arial"/>
                <a:sym typeface="Arial"/>
              </a:rPr>
              <a:t>Commodity Key </a:t>
            </a:r>
            <a:endParaRPr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sv-SE" b="0" i="0" u="none" strike="noStrike" cap="none">
                <a:solidFill>
                  <a:srgbClr val="000000"/>
                </a:solidFill>
                <a:latin typeface="Arial"/>
                <a:ea typeface="Arial"/>
                <a:cs typeface="Arial"/>
                <a:sym typeface="Arial"/>
              </a:rPr>
              <a:t>A = </a:t>
            </a:r>
            <a:r>
              <a:rPr lang="sv-SE"/>
              <a:t>Biomass</a:t>
            </a:r>
            <a:endParaRPr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sv-SE" b="0" i="0" u="none" strike="noStrike" cap="none">
                <a:solidFill>
                  <a:srgbClr val="000000"/>
                </a:solidFill>
                <a:latin typeface="Arial"/>
                <a:ea typeface="Arial"/>
                <a:cs typeface="Arial"/>
                <a:sym typeface="Arial"/>
              </a:rPr>
              <a:t>B = </a:t>
            </a:r>
            <a:r>
              <a:rPr lang="sv-SE"/>
              <a:t>Coal</a:t>
            </a:r>
            <a:endParaRPr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sv-SE" b="0" i="0" u="none" strike="noStrike" cap="none">
                <a:solidFill>
                  <a:srgbClr val="000000"/>
                </a:solidFill>
                <a:latin typeface="Arial"/>
                <a:ea typeface="Arial"/>
                <a:cs typeface="Arial"/>
                <a:sym typeface="Arial"/>
              </a:rPr>
              <a:t>C = </a:t>
            </a:r>
            <a:r>
              <a:rPr lang="sv-SE"/>
              <a:t>Natural gas</a:t>
            </a:r>
            <a:endParaRPr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sv-SE" b="0" i="0" u="none" strike="noStrike" cap="none">
                <a:solidFill>
                  <a:srgbClr val="000000"/>
                </a:solidFill>
                <a:latin typeface="Arial"/>
                <a:ea typeface="Arial"/>
                <a:cs typeface="Arial"/>
                <a:sym typeface="Arial"/>
              </a:rPr>
              <a:t>D = O</a:t>
            </a:r>
            <a:r>
              <a:rPr lang="sv-SE"/>
              <a:t>il</a:t>
            </a:r>
            <a:endParaRPr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sv-SE" b="0" i="0" u="none" strike="noStrike" cap="none">
                <a:solidFill>
                  <a:srgbClr val="000000"/>
                </a:solidFill>
                <a:latin typeface="Arial"/>
                <a:ea typeface="Arial"/>
                <a:cs typeface="Arial"/>
                <a:sym typeface="Arial"/>
              </a:rPr>
              <a:t>E = </a:t>
            </a:r>
            <a:r>
              <a:rPr lang="sv-SE"/>
              <a:t>Electricity</a:t>
            </a:r>
            <a:endParaRPr/>
          </a:p>
          <a:p>
            <a:pPr marL="0" marR="0" lvl="0" indent="0" algn="l" rtl="0">
              <a:lnSpc>
                <a:spcPct val="100000"/>
              </a:lnSpc>
              <a:spcBef>
                <a:spcPts val="0"/>
              </a:spcBef>
              <a:spcAft>
                <a:spcPts val="0"/>
              </a:spcAft>
              <a:buClr>
                <a:srgbClr val="000000"/>
              </a:buClr>
              <a:buSzPts val="1300"/>
              <a:buFont typeface="Arial"/>
              <a:buNone/>
            </a:pPr>
            <a:r>
              <a:rPr lang="sv-SE"/>
              <a:t>F = Power heat after </a:t>
            </a:r>
            <a:br>
              <a:rPr lang="sv-SE"/>
            </a:br>
            <a:r>
              <a:rPr lang="sv-SE"/>
              <a:t>      district heating </a:t>
            </a:r>
            <a:br>
              <a:rPr lang="sv-SE"/>
            </a:br>
            <a:r>
              <a:rPr lang="sv-SE"/>
              <a:t>      transmission</a:t>
            </a:r>
            <a:endParaRPr/>
          </a:p>
          <a:p>
            <a:pPr marL="0" marR="0" lvl="0" indent="0" algn="l" rtl="0">
              <a:lnSpc>
                <a:spcPct val="100000"/>
              </a:lnSpc>
              <a:spcBef>
                <a:spcPts val="0"/>
              </a:spcBef>
              <a:spcAft>
                <a:spcPts val="0"/>
              </a:spcAft>
              <a:buClr>
                <a:srgbClr val="000000"/>
              </a:buClr>
              <a:buSzPts val="1300"/>
              <a:buFont typeface="Arial"/>
              <a:buNone/>
            </a:pPr>
            <a:r>
              <a:rPr lang="sv-SE"/>
              <a:t>G</a:t>
            </a:r>
            <a:r>
              <a:rPr lang="sv-SE" b="0" i="0" u="none" strike="noStrike" cap="none">
                <a:solidFill>
                  <a:srgbClr val="000000"/>
                </a:solidFill>
                <a:latin typeface="Arial"/>
                <a:ea typeface="Arial"/>
                <a:cs typeface="Arial"/>
                <a:sym typeface="Arial"/>
              </a:rPr>
              <a:t> = </a:t>
            </a:r>
            <a:r>
              <a:rPr lang="sv-SE">
                <a:solidFill>
                  <a:schemeClr val="dk1"/>
                </a:solidFill>
              </a:rPr>
              <a:t>Services </a:t>
            </a:r>
            <a:r>
              <a:rPr lang="sv-SE"/>
              <a:t>heating</a:t>
            </a:r>
            <a:endParaRPr b="0" i="0" u="none" strike="noStrike" cap="none">
              <a:solidFill>
                <a:srgbClr val="000000"/>
              </a:solidFill>
              <a:latin typeface="Arial"/>
              <a:ea typeface="Arial"/>
              <a:cs typeface="Arial"/>
              <a:sym typeface="Arial"/>
            </a:endParaRPr>
          </a:p>
        </p:txBody>
      </p:sp>
      <p:grpSp>
        <p:nvGrpSpPr>
          <p:cNvPr id="198" name="Google Shape;198;p30"/>
          <p:cNvGrpSpPr/>
          <p:nvPr/>
        </p:nvGrpSpPr>
        <p:grpSpPr>
          <a:xfrm>
            <a:off x="215013" y="1359776"/>
            <a:ext cx="3681575" cy="4262800"/>
            <a:chOff x="1447388" y="1071251"/>
            <a:chExt cx="3681575" cy="4262800"/>
          </a:xfrm>
        </p:grpSpPr>
        <p:sp>
          <p:nvSpPr>
            <p:cNvPr id="199" name="Google Shape;199;p30"/>
            <p:cNvSpPr/>
            <p:nvPr/>
          </p:nvSpPr>
          <p:spPr>
            <a:xfrm>
              <a:off x="2449225" y="1121450"/>
              <a:ext cx="1904400" cy="477900"/>
            </a:xfrm>
            <a:prstGeom prst="roundRect">
              <a:avLst>
                <a:gd name="adj" fmla="val 16667"/>
              </a:avLst>
            </a:prstGeom>
            <a:solidFill>
              <a:srgbClr val="6C0819"/>
            </a:solidFill>
            <a:ln w="25400" cap="flat" cmpd="sng">
              <a:solidFill>
                <a:srgbClr val="000D2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sv-SE">
                  <a:solidFill>
                    <a:schemeClr val="lt1"/>
                  </a:solidFill>
                </a:rPr>
                <a:t>Services </a:t>
              </a:r>
              <a:r>
                <a:rPr lang="sv-SE">
                  <a:solidFill>
                    <a:srgbClr val="FFFFFF"/>
                  </a:solidFill>
                </a:rPr>
                <a:t>heating with biomass</a:t>
              </a:r>
              <a:endParaRPr b="0" i="0" u="none" strike="noStrike" cap="none">
                <a:solidFill>
                  <a:srgbClr val="000000"/>
                </a:solidFill>
                <a:latin typeface="Arial"/>
                <a:ea typeface="Arial"/>
                <a:cs typeface="Arial"/>
                <a:sym typeface="Arial"/>
              </a:endParaRPr>
            </a:p>
          </p:txBody>
        </p:sp>
        <p:cxnSp>
          <p:nvCxnSpPr>
            <p:cNvPr id="200" name="Google Shape;200;p30"/>
            <p:cNvCxnSpPr/>
            <p:nvPr/>
          </p:nvCxnSpPr>
          <p:spPr>
            <a:xfrm>
              <a:off x="1558200" y="1348163"/>
              <a:ext cx="891000" cy="0"/>
            </a:xfrm>
            <a:prstGeom prst="straightConnector1">
              <a:avLst/>
            </a:prstGeom>
            <a:noFill/>
            <a:ln w="28575" cap="flat" cmpd="sng">
              <a:solidFill>
                <a:srgbClr val="6C0819"/>
              </a:solidFill>
              <a:prstDash val="solid"/>
              <a:round/>
              <a:headEnd type="none" w="sm" len="sm"/>
              <a:tailEnd type="triangle" w="med" len="med"/>
            </a:ln>
            <a:effectLst>
              <a:outerShdw blurRad="40000" dist="20000" dir="5400000" rotWithShape="0">
                <a:srgbClr val="000000">
                  <a:alpha val="37250"/>
                </a:srgbClr>
              </a:outerShdw>
            </a:effectLst>
          </p:spPr>
        </p:cxnSp>
        <p:sp>
          <p:nvSpPr>
            <p:cNvPr id="201" name="Google Shape;201;p30"/>
            <p:cNvSpPr/>
            <p:nvPr/>
          </p:nvSpPr>
          <p:spPr>
            <a:xfrm>
              <a:off x="2449225" y="1743900"/>
              <a:ext cx="1904400" cy="477900"/>
            </a:xfrm>
            <a:prstGeom prst="roundRect">
              <a:avLst>
                <a:gd name="adj" fmla="val 16667"/>
              </a:avLst>
            </a:prstGeom>
            <a:solidFill>
              <a:srgbClr val="6C0819"/>
            </a:solidFill>
            <a:ln w="25400" cap="flat" cmpd="sng">
              <a:solidFill>
                <a:srgbClr val="000D2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sv-SE">
                  <a:solidFill>
                    <a:schemeClr val="lt1"/>
                  </a:solidFill>
                </a:rPr>
                <a:t>Services heating </a:t>
              </a:r>
              <a:r>
                <a:rPr lang="sv-SE">
                  <a:solidFill>
                    <a:srgbClr val="FFFFFF"/>
                  </a:solidFill>
                </a:rPr>
                <a:t>with coal</a:t>
              </a:r>
              <a:endParaRPr b="0" i="0" u="none" strike="noStrike" cap="none">
                <a:solidFill>
                  <a:srgbClr val="000000"/>
                </a:solidFill>
                <a:latin typeface="Arial"/>
                <a:ea typeface="Arial"/>
                <a:cs typeface="Arial"/>
                <a:sym typeface="Arial"/>
              </a:endParaRPr>
            </a:p>
          </p:txBody>
        </p:sp>
        <p:cxnSp>
          <p:nvCxnSpPr>
            <p:cNvPr id="202" name="Google Shape;202;p30"/>
            <p:cNvCxnSpPr/>
            <p:nvPr/>
          </p:nvCxnSpPr>
          <p:spPr>
            <a:xfrm>
              <a:off x="1558200" y="1970613"/>
              <a:ext cx="891000" cy="0"/>
            </a:xfrm>
            <a:prstGeom prst="straightConnector1">
              <a:avLst/>
            </a:prstGeom>
            <a:noFill/>
            <a:ln w="28575" cap="flat" cmpd="sng">
              <a:solidFill>
                <a:srgbClr val="6C0819"/>
              </a:solidFill>
              <a:prstDash val="solid"/>
              <a:round/>
              <a:headEnd type="none" w="sm" len="sm"/>
              <a:tailEnd type="triangle" w="med" len="med"/>
            </a:ln>
            <a:effectLst>
              <a:outerShdw blurRad="40000" dist="20000" dir="5400000" rotWithShape="0">
                <a:srgbClr val="000000">
                  <a:alpha val="37250"/>
                </a:srgbClr>
              </a:outerShdw>
            </a:effectLst>
          </p:spPr>
        </p:cxnSp>
        <p:sp>
          <p:nvSpPr>
            <p:cNvPr id="203" name="Google Shape;203;p30"/>
            <p:cNvSpPr/>
            <p:nvPr/>
          </p:nvSpPr>
          <p:spPr>
            <a:xfrm>
              <a:off x="2449225" y="2366350"/>
              <a:ext cx="1904400" cy="477900"/>
            </a:xfrm>
            <a:prstGeom prst="roundRect">
              <a:avLst>
                <a:gd name="adj" fmla="val 16667"/>
              </a:avLst>
            </a:prstGeom>
            <a:solidFill>
              <a:srgbClr val="6C0819"/>
            </a:solidFill>
            <a:ln w="25400" cap="flat" cmpd="sng">
              <a:solidFill>
                <a:srgbClr val="000D2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sv-SE">
                  <a:solidFill>
                    <a:schemeClr val="lt1"/>
                  </a:solidFill>
                </a:rPr>
                <a:t>Services heating </a:t>
              </a:r>
              <a:r>
                <a:rPr lang="sv-SE">
                  <a:solidFill>
                    <a:srgbClr val="FFFFFF"/>
                  </a:solidFill>
                </a:rPr>
                <a:t>with natural gas</a:t>
              </a:r>
              <a:endParaRPr b="0" i="0" u="none" strike="noStrike" cap="none">
                <a:solidFill>
                  <a:srgbClr val="000000"/>
                </a:solidFill>
                <a:latin typeface="Arial"/>
                <a:ea typeface="Arial"/>
                <a:cs typeface="Arial"/>
                <a:sym typeface="Arial"/>
              </a:endParaRPr>
            </a:p>
          </p:txBody>
        </p:sp>
        <p:cxnSp>
          <p:nvCxnSpPr>
            <p:cNvPr id="204" name="Google Shape;204;p30"/>
            <p:cNvCxnSpPr/>
            <p:nvPr/>
          </p:nvCxnSpPr>
          <p:spPr>
            <a:xfrm>
              <a:off x="1558200" y="2593063"/>
              <a:ext cx="891000" cy="0"/>
            </a:xfrm>
            <a:prstGeom prst="straightConnector1">
              <a:avLst/>
            </a:prstGeom>
            <a:noFill/>
            <a:ln w="28575" cap="flat" cmpd="sng">
              <a:solidFill>
                <a:srgbClr val="6C0819"/>
              </a:solidFill>
              <a:prstDash val="solid"/>
              <a:round/>
              <a:headEnd type="none" w="sm" len="sm"/>
              <a:tailEnd type="triangle" w="med" len="med"/>
            </a:ln>
            <a:effectLst>
              <a:outerShdw blurRad="40000" dist="20000" dir="5400000" rotWithShape="0">
                <a:srgbClr val="000000">
                  <a:alpha val="37250"/>
                </a:srgbClr>
              </a:outerShdw>
            </a:effectLst>
          </p:spPr>
        </p:cxnSp>
        <p:sp>
          <p:nvSpPr>
            <p:cNvPr id="205" name="Google Shape;205;p30"/>
            <p:cNvSpPr/>
            <p:nvPr/>
          </p:nvSpPr>
          <p:spPr>
            <a:xfrm>
              <a:off x="2449225" y="2988800"/>
              <a:ext cx="1904400" cy="477900"/>
            </a:xfrm>
            <a:prstGeom prst="roundRect">
              <a:avLst>
                <a:gd name="adj" fmla="val 16667"/>
              </a:avLst>
            </a:prstGeom>
            <a:solidFill>
              <a:srgbClr val="6C0819"/>
            </a:solidFill>
            <a:ln w="25400" cap="flat" cmpd="sng">
              <a:solidFill>
                <a:srgbClr val="000D2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sv-SE">
                  <a:solidFill>
                    <a:schemeClr val="lt1"/>
                  </a:solidFill>
                </a:rPr>
                <a:t>Services heating </a:t>
              </a:r>
              <a:r>
                <a:rPr lang="sv-SE">
                  <a:solidFill>
                    <a:srgbClr val="FFFFFF"/>
                  </a:solidFill>
                </a:rPr>
                <a:t>with oil</a:t>
              </a:r>
              <a:endParaRPr b="0" i="0" u="none" strike="noStrike" cap="none">
                <a:solidFill>
                  <a:srgbClr val="000000"/>
                </a:solidFill>
                <a:latin typeface="Arial"/>
                <a:ea typeface="Arial"/>
                <a:cs typeface="Arial"/>
                <a:sym typeface="Arial"/>
              </a:endParaRPr>
            </a:p>
          </p:txBody>
        </p:sp>
        <p:cxnSp>
          <p:nvCxnSpPr>
            <p:cNvPr id="206" name="Google Shape;206;p30"/>
            <p:cNvCxnSpPr/>
            <p:nvPr/>
          </p:nvCxnSpPr>
          <p:spPr>
            <a:xfrm>
              <a:off x="1558200" y="3215513"/>
              <a:ext cx="891000" cy="0"/>
            </a:xfrm>
            <a:prstGeom prst="straightConnector1">
              <a:avLst/>
            </a:prstGeom>
            <a:noFill/>
            <a:ln w="28575" cap="flat" cmpd="sng">
              <a:solidFill>
                <a:srgbClr val="6C0819"/>
              </a:solidFill>
              <a:prstDash val="solid"/>
              <a:round/>
              <a:headEnd type="none" w="sm" len="sm"/>
              <a:tailEnd type="triangle" w="med" len="med"/>
            </a:ln>
            <a:effectLst>
              <a:outerShdw blurRad="40000" dist="20000" dir="5400000" rotWithShape="0">
                <a:srgbClr val="000000">
                  <a:alpha val="37250"/>
                </a:srgbClr>
              </a:outerShdw>
            </a:effectLst>
          </p:spPr>
        </p:cxnSp>
        <p:sp>
          <p:nvSpPr>
            <p:cNvPr id="207" name="Google Shape;207;p30"/>
            <p:cNvSpPr/>
            <p:nvPr/>
          </p:nvSpPr>
          <p:spPr>
            <a:xfrm>
              <a:off x="2449225" y="3611250"/>
              <a:ext cx="1904400" cy="477900"/>
            </a:xfrm>
            <a:prstGeom prst="roundRect">
              <a:avLst>
                <a:gd name="adj" fmla="val 16667"/>
              </a:avLst>
            </a:prstGeom>
            <a:solidFill>
              <a:srgbClr val="6C0819"/>
            </a:solidFill>
            <a:ln w="25400" cap="flat" cmpd="sng">
              <a:solidFill>
                <a:srgbClr val="000D2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sv-SE">
                  <a:solidFill>
                    <a:schemeClr val="lt1"/>
                  </a:solidFill>
                </a:rPr>
                <a:t>Services heating </a:t>
              </a:r>
              <a:r>
                <a:rPr lang="sv-SE">
                  <a:solidFill>
                    <a:srgbClr val="FFFFFF"/>
                  </a:solidFill>
                </a:rPr>
                <a:t>with electricity</a:t>
              </a:r>
              <a:endParaRPr b="0" i="0" u="none" strike="noStrike" cap="none">
                <a:solidFill>
                  <a:srgbClr val="000000"/>
                </a:solidFill>
                <a:latin typeface="Arial"/>
                <a:ea typeface="Arial"/>
                <a:cs typeface="Arial"/>
                <a:sym typeface="Arial"/>
              </a:endParaRPr>
            </a:p>
          </p:txBody>
        </p:sp>
        <p:cxnSp>
          <p:nvCxnSpPr>
            <p:cNvPr id="208" name="Google Shape;208;p30"/>
            <p:cNvCxnSpPr/>
            <p:nvPr/>
          </p:nvCxnSpPr>
          <p:spPr>
            <a:xfrm>
              <a:off x="2101350" y="3837975"/>
              <a:ext cx="348000" cy="0"/>
            </a:xfrm>
            <a:prstGeom prst="straightConnector1">
              <a:avLst/>
            </a:prstGeom>
            <a:noFill/>
            <a:ln w="28575" cap="flat" cmpd="sng">
              <a:solidFill>
                <a:srgbClr val="6C0819"/>
              </a:solidFill>
              <a:prstDash val="solid"/>
              <a:round/>
              <a:headEnd type="none" w="sm" len="sm"/>
              <a:tailEnd type="triangle" w="med" len="med"/>
            </a:ln>
            <a:effectLst>
              <a:outerShdw blurRad="40000" dist="20000" dir="5400000" rotWithShape="0">
                <a:srgbClr val="000000">
                  <a:alpha val="37250"/>
                </a:srgbClr>
              </a:outerShdw>
            </a:effectLst>
          </p:spPr>
        </p:cxnSp>
        <p:cxnSp>
          <p:nvCxnSpPr>
            <p:cNvPr id="209" name="Google Shape;209;p30"/>
            <p:cNvCxnSpPr/>
            <p:nvPr/>
          </p:nvCxnSpPr>
          <p:spPr>
            <a:xfrm>
              <a:off x="4518175" y="1361592"/>
              <a:ext cx="0" cy="3727200"/>
            </a:xfrm>
            <a:prstGeom prst="straightConnector1">
              <a:avLst/>
            </a:prstGeom>
            <a:noFill/>
            <a:ln w="38100" cap="flat" cmpd="sng">
              <a:solidFill>
                <a:srgbClr val="6C0819"/>
              </a:solidFill>
              <a:prstDash val="solid"/>
              <a:round/>
              <a:headEnd type="none" w="sm" len="sm"/>
              <a:tailEnd type="none" w="sm" len="sm"/>
            </a:ln>
            <a:effectLst>
              <a:outerShdw blurRad="40000" dist="20000" dir="5400000" rotWithShape="0">
                <a:srgbClr val="000000">
                  <a:alpha val="37250"/>
                </a:srgbClr>
              </a:outerShdw>
            </a:effectLst>
          </p:spPr>
        </p:cxnSp>
        <p:cxnSp>
          <p:nvCxnSpPr>
            <p:cNvPr id="210" name="Google Shape;210;p30"/>
            <p:cNvCxnSpPr/>
            <p:nvPr/>
          </p:nvCxnSpPr>
          <p:spPr>
            <a:xfrm rot="10800000">
              <a:off x="4353468" y="1372036"/>
              <a:ext cx="164700" cy="0"/>
            </a:xfrm>
            <a:prstGeom prst="straightConnector1">
              <a:avLst/>
            </a:prstGeom>
            <a:noFill/>
            <a:ln w="38100" cap="flat" cmpd="sng">
              <a:solidFill>
                <a:srgbClr val="6C0819"/>
              </a:solidFill>
              <a:prstDash val="solid"/>
              <a:round/>
              <a:headEnd type="none" w="sm" len="sm"/>
              <a:tailEnd type="none" w="sm" len="sm"/>
            </a:ln>
            <a:effectLst>
              <a:outerShdw blurRad="40000" dist="20000" dir="5400000" rotWithShape="0">
                <a:srgbClr val="000000">
                  <a:alpha val="37250"/>
                </a:srgbClr>
              </a:outerShdw>
            </a:effectLst>
          </p:spPr>
        </p:cxnSp>
        <p:cxnSp>
          <p:nvCxnSpPr>
            <p:cNvPr id="211" name="Google Shape;211;p30"/>
            <p:cNvCxnSpPr/>
            <p:nvPr/>
          </p:nvCxnSpPr>
          <p:spPr>
            <a:xfrm rot="10800000">
              <a:off x="4353468" y="3849011"/>
              <a:ext cx="164700" cy="0"/>
            </a:xfrm>
            <a:prstGeom prst="straightConnector1">
              <a:avLst/>
            </a:prstGeom>
            <a:noFill/>
            <a:ln w="38100" cap="flat" cmpd="sng">
              <a:solidFill>
                <a:srgbClr val="6C0819"/>
              </a:solidFill>
              <a:prstDash val="solid"/>
              <a:round/>
              <a:headEnd type="none" w="sm" len="sm"/>
              <a:tailEnd type="none" w="sm" len="sm"/>
            </a:ln>
            <a:effectLst>
              <a:outerShdw blurRad="40000" dist="20000" dir="5400000" rotWithShape="0">
                <a:srgbClr val="000000">
                  <a:alpha val="37250"/>
                </a:srgbClr>
              </a:outerShdw>
            </a:effectLst>
          </p:spPr>
        </p:cxnSp>
        <p:cxnSp>
          <p:nvCxnSpPr>
            <p:cNvPr id="212" name="Google Shape;212;p30"/>
            <p:cNvCxnSpPr/>
            <p:nvPr/>
          </p:nvCxnSpPr>
          <p:spPr>
            <a:xfrm rot="10800000">
              <a:off x="4353468" y="3238786"/>
              <a:ext cx="164700" cy="0"/>
            </a:xfrm>
            <a:prstGeom prst="straightConnector1">
              <a:avLst/>
            </a:prstGeom>
            <a:noFill/>
            <a:ln w="38100" cap="flat" cmpd="sng">
              <a:solidFill>
                <a:srgbClr val="6C0819"/>
              </a:solidFill>
              <a:prstDash val="solid"/>
              <a:round/>
              <a:headEnd type="none" w="sm" len="sm"/>
              <a:tailEnd type="none" w="sm" len="sm"/>
            </a:ln>
            <a:effectLst>
              <a:outerShdw blurRad="40000" dist="20000" dir="5400000" rotWithShape="0">
                <a:srgbClr val="000000">
                  <a:alpha val="37250"/>
                </a:srgbClr>
              </a:outerShdw>
            </a:effectLst>
          </p:spPr>
        </p:cxnSp>
        <p:cxnSp>
          <p:nvCxnSpPr>
            <p:cNvPr id="213" name="Google Shape;213;p30"/>
            <p:cNvCxnSpPr/>
            <p:nvPr/>
          </p:nvCxnSpPr>
          <p:spPr>
            <a:xfrm rot="10800000">
              <a:off x="4353468" y="2599086"/>
              <a:ext cx="164700" cy="0"/>
            </a:xfrm>
            <a:prstGeom prst="straightConnector1">
              <a:avLst/>
            </a:prstGeom>
            <a:noFill/>
            <a:ln w="38100" cap="flat" cmpd="sng">
              <a:solidFill>
                <a:srgbClr val="6C0819"/>
              </a:solidFill>
              <a:prstDash val="solid"/>
              <a:round/>
              <a:headEnd type="none" w="sm" len="sm"/>
              <a:tailEnd type="none" w="sm" len="sm"/>
            </a:ln>
            <a:effectLst>
              <a:outerShdw blurRad="40000" dist="20000" dir="5400000" rotWithShape="0">
                <a:srgbClr val="000000">
                  <a:alpha val="37250"/>
                </a:srgbClr>
              </a:outerShdw>
            </a:effectLst>
          </p:spPr>
        </p:cxnSp>
        <p:cxnSp>
          <p:nvCxnSpPr>
            <p:cNvPr id="214" name="Google Shape;214;p30"/>
            <p:cNvCxnSpPr/>
            <p:nvPr/>
          </p:nvCxnSpPr>
          <p:spPr>
            <a:xfrm rot="10800000">
              <a:off x="4353468" y="1993886"/>
              <a:ext cx="164700" cy="0"/>
            </a:xfrm>
            <a:prstGeom prst="straightConnector1">
              <a:avLst/>
            </a:prstGeom>
            <a:noFill/>
            <a:ln w="38100" cap="flat" cmpd="sng">
              <a:solidFill>
                <a:srgbClr val="6C0819"/>
              </a:solidFill>
              <a:prstDash val="solid"/>
              <a:round/>
              <a:headEnd type="none" w="sm" len="sm"/>
              <a:tailEnd type="none" w="sm" len="sm"/>
            </a:ln>
            <a:effectLst>
              <a:outerShdw blurRad="40000" dist="20000" dir="5400000" rotWithShape="0">
                <a:srgbClr val="000000">
                  <a:alpha val="37250"/>
                </a:srgbClr>
              </a:outerShdw>
            </a:effectLst>
          </p:spPr>
        </p:cxnSp>
        <p:cxnSp>
          <p:nvCxnSpPr>
            <p:cNvPr id="215" name="Google Shape;215;p30"/>
            <p:cNvCxnSpPr/>
            <p:nvPr/>
          </p:nvCxnSpPr>
          <p:spPr>
            <a:xfrm>
              <a:off x="4518163" y="2599096"/>
              <a:ext cx="610800" cy="0"/>
            </a:xfrm>
            <a:prstGeom prst="straightConnector1">
              <a:avLst/>
            </a:prstGeom>
            <a:noFill/>
            <a:ln w="28575" cap="flat" cmpd="sng">
              <a:solidFill>
                <a:srgbClr val="6C0819"/>
              </a:solidFill>
              <a:prstDash val="solid"/>
              <a:round/>
              <a:headEnd type="none" w="sm" len="sm"/>
              <a:tailEnd type="triangle" w="med" len="med"/>
            </a:ln>
            <a:effectLst>
              <a:outerShdw blurRad="40000" dist="20000" dir="5400000" rotWithShape="0">
                <a:srgbClr val="000000">
                  <a:alpha val="37250"/>
                </a:srgbClr>
              </a:outerShdw>
            </a:effectLst>
          </p:spPr>
        </p:cxnSp>
        <p:sp>
          <p:nvSpPr>
            <p:cNvPr id="216" name="Google Shape;216;p30"/>
            <p:cNvSpPr txBox="1"/>
            <p:nvPr/>
          </p:nvSpPr>
          <p:spPr>
            <a:xfrm>
              <a:off x="1676088" y="1071251"/>
              <a:ext cx="6552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sv-SE" sz="12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217" name="Google Shape;217;p30"/>
            <p:cNvSpPr txBox="1"/>
            <p:nvPr/>
          </p:nvSpPr>
          <p:spPr>
            <a:xfrm>
              <a:off x="1676088" y="1693701"/>
              <a:ext cx="6552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sv-SE" sz="1200"/>
                <a:t>B</a:t>
              </a:r>
              <a:endParaRPr sz="1400" b="0" i="0" u="none" strike="noStrike" cap="none">
                <a:solidFill>
                  <a:srgbClr val="000000"/>
                </a:solidFill>
                <a:latin typeface="Arial"/>
                <a:ea typeface="Arial"/>
                <a:cs typeface="Arial"/>
                <a:sym typeface="Arial"/>
              </a:endParaRPr>
            </a:p>
          </p:txBody>
        </p:sp>
        <p:sp>
          <p:nvSpPr>
            <p:cNvPr id="218" name="Google Shape;218;p30"/>
            <p:cNvSpPr txBox="1"/>
            <p:nvPr/>
          </p:nvSpPr>
          <p:spPr>
            <a:xfrm>
              <a:off x="1676088" y="2316151"/>
              <a:ext cx="6552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sv-SE" sz="1200"/>
                <a:t>C</a:t>
              </a:r>
              <a:endParaRPr sz="1400" b="0" i="0" u="none" strike="noStrike" cap="none">
                <a:solidFill>
                  <a:srgbClr val="000000"/>
                </a:solidFill>
                <a:latin typeface="Arial"/>
                <a:ea typeface="Arial"/>
                <a:cs typeface="Arial"/>
                <a:sym typeface="Arial"/>
              </a:endParaRPr>
            </a:p>
          </p:txBody>
        </p:sp>
        <p:sp>
          <p:nvSpPr>
            <p:cNvPr id="219" name="Google Shape;219;p30"/>
            <p:cNvSpPr txBox="1"/>
            <p:nvPr/>
          </p:nvSpPr>
          <p:spPr>
            <a:xfrm>
              <a:off x="1676088" y="2938601"/>
              <a:ext cx="6552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sv-SE" sz="1200"/>
                <a:t>D</a:t>
              </a:r>
              <a:endParaRPr sz="1400" b="0" i="0" u="none" strike="noStrike" cap="none">
                <a:solidFill>
                  <a:srgbClr val="000000"/>
                </a:solidFill>
                <a:latin typeface="Arial"/>
                <a:ea typeface="Arial"/>
                <a:cs typeface="Arial"/>
                <a:sym typeface="Arial"/>
              </a:endParaRPr>
            </a:p>
          </p:txBody>
        </p:sp>
        <p:sp>
          <p:nvSpPr>
            <p:cNvPr id="220" name="Google Shape;220;p30"/>
            <p:cNvSpPr txBox="1"/>
            <p:nvPr/>
          </p:nvSpPr>
          <p:spPr>
            <a:xfrm>
              <a:off x="1447388" y="3855126"/>
              <a:ext cx="6552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sv-SE" sz="1200"/>
                <a:t>E</a:t>
              </a:r>
              <a:endParaRPr sz="1400" b="0" i="0" u="none" strike="noStrike" cap="none">
                <a:solidFill>
                  <a:srgbClr val="000000"/>
                </a:solidFill>
                <a:latin typeface="Arial"/>
                <a:ea typeface="Arial"/>
                <a:cs typeface="Arial"/>
                <a:sym typeface="Arial"/>
              </a:endParaRPr>
            </a:p>
          </p:txBody>
        </p:sp>
        <p:sp>
          <p:nvSpPr>
            <p:cNvPr id="221" name="Google Shape;221;p30"/>
            <p:cNvSpPr txBox="1"/>
            <p:nvPr/>
          </p:nvSpPr>
          <p:spPr>
            <a:xfrm>
              <a:off x="4471388" y="2322176"/>
              <a:ext cx="6552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sv-SE" sz="1200"/>
                <a:t>G</a:t>
              </a:r>
              <a:endParaRPr sz="1400" b="0" i="0" u="none" strike="noStrike" cap="none">
                <a:solidFill>
                  <a:srgbClr val="000000"/>
                </a:solidFill>
                <a:latin typeface="Arial"/>
                <a:ea typeface="Arial"/>
                <a:cs typeface="Arial"/>
                <a:sym typeface="Arial"/>
              </a:endParaRPr>
            </a:p>
          </p:txBody>
        </p:sp>
        <p:sp>
          <p:nvSpPr>
            <p:cNvPr id="222" name="Google Shape;222;p30"/>
            <p:cNvSpPr/>
            <p:nvPr/>
          </p:nvSpPr>
          <p:spPr>
            <a:xfrm>
              <a:off x="2449225" y="4233700"/>
              <a:ext cx="1904400" cy="477900"/>
            </a:xfrm>
            <a:prstGeom prst="roundRect">
              <a:avLst>
                <a:gd name="adj" fmla="val 16667"/>
              </a:avLst>
            </a:prstGeom>
            <a:solidFill>
              <a:srgbClr val="6C0819"/>
            </a:solidFill>
            <a:ln w="25400" cap="flat" cmpd="sng">
              <a:solidFill>
                <a:srgbClr val="000D2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sv-SE">
                  <a:solidFill>
                    <a:schemeClr val="lt1"/>
                  </a:solidFill>
                </a:rPr>
                <a:t>Services heating </a:t>
              </a:r>
              <a:r>
                <a:rPr lang="sv-SE">
                  <a:solidFill>
                    <a:srgbClr val="FFFFFF"/>
                  </a:solidFill>
                </a:rPr>
                <a:t>with resistive heater</a:t>
              </a:r>
              <a:endParaRPr b="0" i="0" u="none" strike="noStrike" cap="none">
                <a:solidFill>
                  <a:srgbClr val="000000"/>
                </a:solidFill>
                <a:latin typeface="Arial"/>
                <a:ea typeface="Arial"/>
                <a:cs typeface="Arial"/>
                <a:sym typeface="Arial"/>
              </a:endParaRPr>
            </a:p>
          </p:txBody>
        </p:sp>
        <p:sp>
          <p:nvSpPr>
            <p:cNvPr id="223" name="Google Shape;223;p30"/>
            <p:cNvSpPr/>
            <p:nvPr/>
          </p:nvSpPr>
          <p:spPr>
            <a:xfrm>
              <a:off x="2449225" y="4856150"/>
              <a:ext cx="1904400" cy="477900"/>
            </a:xfrm>
            <a:prstGeom prst="roundRect">
              <a:avLst>
                <a:gd name="adj" fmla="val 16667"/>
              </a:avLst>
            </a:prstGeom>
            <a:solidFill>
              <a:srgbClr val="6C0819"/>
            </a:solidFill>
            <a:ln w="25400" cap="flat" cmpd="sng">
              <a:solidFill>
                <a:srgbClr val="000D2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sv-SE">
                  <a:solidFill>
                    <a:srgbClr val="FFFFFF"/>
                  </a:solidFill>
                </a:rPr>
                <a:t>District heating for </a:t>
              </a:r>
              <a:r>
                <a:rPr lang="sv-SE">
                  <a:solidFill>
                    <a:schemeClr val="lt1"/>
                  </a:solidFill>
                </a:rPr>
                <a:t>services</a:t>
              </a:r>
              <a:endParaRPr b="0" i="0" u="none" strike="noStrike" cap="none">
                <a:solidFill>
                  <a:srgbClr val="000000"/>
                </a:solidFill>
                <a:latin typeface="Arial"/>
                <a:ea typeface="Arial"/>
                <a:cs typeface="Arial"/>
                <a:sym typeface="Arial"/>
              </a:endParaRPr>
            </a:p>
          </p:txBody>
        </p:sp>
        <p:cxnSp>
          <p:nvCxnSpPr>
            <p:cNvPr id="224" name="Google Shape;224;p30"/>
            <p:cNvCxnSpPr/>
            <p:nvPr/>
          </p:nvCxnSpPr>
          <p:spPr>
            <a:xfrm>
              <a:off x="1558200" y="5082863"/>
              <a:ext cx="891000" cy="0"/>
            </a:xfrm>
            <a:prstGeom prst="straightConnector1">
              <a:avLst/>
            </a:prstGeom>
            <a:noFill/>
            <a:ln w="28575" cap="flat" cmpd="sng">
              <a:solidFill>
                <a:srgbClr val="6C0819"/>
              </a:solidFill>
              <a:prstDash val="solid"/>
              <a:round/>
              <a:headEnd type="none" w="sm" len="sm"/>
              <a:tailEnd type="triangle" w="med" len="med"/>
            </a:ln>
            <a:effectLst>
              <a:outerShdw blurRad="40000" dist="20000" dir="5400000" rotWithShape="0">
                <a:srgbClr val="000000">
                  <a:alpha val="37250"/>
                </a:srgbClr>
              </a:outerShdw>
            </a:effectLst>
          </p:spPr>
        </p:cxnSp>
        <p:sp>
          <p:nvSpPr>
            <p:cNvPr id="225" name="Google Shape;225;p30"/>
            <p:cNvSpPr txBox="1"/>
            <p:nvPr/>
          </p:nvSpPr>
          <p:spPr>
            <a:xfrm>
              <a:off x="1676088" y="4805951"/>
              <a:ext cx="6552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sv-SE" sz="1200"/>
                <a:t>F</a:t>
              </a:r>
              <a:endParaRPr sz="1400" b="0" i="0" u="none" strike="noStrike" cap="none">
                <a:solidFill>
                  <a:srgbClr val="000000"/>
                </a:solidFill>
                <a:latin typeface="Arial"/>
                <a:ea typeface="Arial"/>
                <a:cs typeface="Arial"/>
                <a:sym typeface="Arial"/>
              </a:endParaRPr>
            </a:p>
          </p:txBody>
        </p:sp>
        <p:cxnSp>
          <p:nvCxnSpPr>
            <p:cNvPr id="226" name="Google Shape;226;p30"/>
            <p:cNvCxnSpPr/>
            <p:nvPr/>
          </p:nvCxnSpPr>
          <p:spPr>
            <a:xfrm>
              <a:off x="2115050" y="4460400"/>
              <a:ext cx="334200" cy="0"/>
            </a:xfrm>
            <a:prstGeom prst="straightConnector1">
              <a:avLst/>
            </a:prstGeom>
            <a:noFill/>
            <a:ln w="28575" cap="flat" cmpd="sng">
              <a:solidFill>
                <a:srgbClr val="6C0819"/>
              </a:solidFill>
              <a:prstDash val="solid"/>
              <a:round/>
              <a:headEnd type="none" w="sm" len="sm"/>
              <a:tailEnd type="triangle" w="med" len="med"/>
            </a:ln>
            <a:effectLst>
              <a:outerShdw blurRad="40000" dist="20000" dir="5400000" rotWithShape="0">
                <a:srgbClr val="000000">
                  <a:alpha val="37250"/>
                </a:srgbClr>
              </a:outerShdw>
            </a:effectLst>
          </p:spPr>
        </p:cxnSp>
        <p:cxnSp>
          <p:nvCxnSpPr>
            <p:cNvPr id="227" name="Google Shape;227;p30"/>
            <p:cNvCxnSpPr/>
            <p:nvPr/>
          </p:nvCxnSpPr>
          <p:spPr>
            <a:xfrm>
              <a:off x="2102600" y="3820225"/>
              <a:ext cx="0" cy="657900"/>
            </a:xfrm>
            <a:prstGeom prst="straightConnector1">
              <a:avLst/>
            </a:prstGeom>
            <a:noFill/>
            <a:ln w="38100" cap="flat" cmpd="sng">
              <a:solidFill>
                <a:srgbClr val="6C0819"/>
              </a:solidFill>
              <a:prstDash val="solid"/>
              <a:round/>
              <a:headEnd type="none" w="sm" len="sm"/>
              <a:tailEnd type="none" w="sm" len="sm"/>
            </a:ln>
            <a:effectLst>
              <a:outerShdw blurRad="40000" dist="20000" dir="5400000" rotWithShape="0">
                <a:srgbClr val="000000">
                  <a:alpha val="37250"/>
                </a:srgbClr>
              </a:outerShdw>
            </a:effectLst>
          </p:spPr>
        </p:cxnSp>
        <p:cxnSp>
          <p:nvCxnSpPr>
            <p:cNvPr id="228" name="Google Shape;228;p30"/>
            <p:cNvCxnSpPr/>
            <p:nvPr/>
          </p:nvCxnSpPr>
          <p:spPr>
            <a:xfrm>
              <a:off x="1559995" y="4149175"/>
              <a:ext cx="528900" cy="0"/>
            </a:xfrm>
            <a:prstGeom prst="straightConnector1">
              <a:avLst/>
            </a:prstGeom>
            <a:noFill/>
            <a:ln w="28575" cap="flat" cmpd="sng">
              <a:solidFill>
                <a:srgbClr val="6C0819"/>
              </a:solidFill>
              <a:prstDash val="solid"/>
              <a:round/>
              <a:headEnd type="none" w="sm" len="sm"/>
              <a:tailEnd type="none" w="med" len="med"/>
            </a:ln>
            <a:effectLst>
              <a:outerShdw blurRad="40000" dist="20000" dir="5400000" rotWithShape="0">
                <a:srgbClr val="000000">
                  <a:alpha val="37250"/>
                </a:srgbClr>
              </a:outerShdw>
            </a:effectLst>
          </p:spPr>
        </p:cxnSp>
        <p:cxnSp>
          <p:nvCxnSpPr>
            <p:cNvPr id="229" name="Google Shape;229;p30"/>
            <p:cNvCxnSpPr/>
            <p:nvPr/>
          </p:nvCxnSpPr>
          <p:spPr>
            <a:xfrm rot="10800000">
              <a:off x="4353468" y="5082886"/>
              <a:ext cx="164700" cy="0"/>
            </a:xfrm>
            <a:prstGeom prst="straightConnector1">
              <a:avLst/>
            </a:prstGeom>
            <a:noFill/>
            <a:ln w="38100" cap="flat" cmpd="sng">
              <a:solidFill>
                <a:srgbClr val="6C0819"/>
              </a:solidFill>
              <a:prstDash val="solid"/>
              <a:round/>
              <a:headEnd type="none" w="sm" len="sm"/>
              <a:tailEnd type="none" w="sm" len="sm"/>
            </a:ln>
            <a:effectLst>
              <a:outerShdw blurRad="40000" dist="20000" dir="5400000" rotWithShape="0">
                <a:srgbClr val="000000">
                  <a:alpha val="37250"/>
                </a:srgbClr>
              </a:outerShdw>
            </a:effectLst>
          </p:spPr>
        </p:cxnSp>
        <p:cxnSp>
          <p:nvCxnSpPr>
            <p:cNvPr id="230" name="Google Shape;230;p30"/>
            <p:cNvCxnSpPr/>
            <p:nvPr/>
          </p:nvCxnSpPr>
          <p:spPr>
            <a:xfrm rot="10800000">
              <a:off x="4353468" y="4472661"/>
              <a:ext cx="164700" cy="0"/>
            </a:xfrm>
            <a:prstGeom prst="straightConnector1">
              <a:avLst/>
            </a:prstGeom>
            <a:noFill/>
            <a:ln w="38100" cap="flat" cmpd="sng">
              <a:solidFill>
                <a:srgbClr val="6C0819"/>
              </a:solidFill>
              <a:prstDash val="solid"/>
              <a:round/>
              <a:headEnd type="none" w="sm" len="sm"/>
              <a:tailEnd type="none" w="sm" len="sm"/>
            </a:ln>
            <a:effectLst>
              <a:outerShdw blurRad="40000" dist="20000" dir="5400000" rotWithShape="0">
                <a:srgbClr val="000000">
                  <a:alpha val="37250"/>
                </a:srgbClr>
              </a:outerShdw>
            </a:effectLst>
          </p:spPr>
        </p:cxn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1"/>
          <p:cNvSpPr txBox="1"/>
          <p:nvPr/>
        </p:nvSpPr>
        <p:spPr>
          <a:xfrm>
            <a:off x="582425" y="112950"/>
            <a:ext cx="11280600" cy="9543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000000"/>
              </a:buClr>
              <a:buSzPts val="2800"/>
              <a:buFont typeface="Arial"/>
              <a:buNone/>
            </a:pPr>
            <a:r>
              <a:rPr lang="sv-SE" sz="2800" b="1" i="0" u="none" strike="noStrike" cap="none">
                <a:solidFill>
                  <a:schemeClr val="dk1"/>
                </a:solidFill>
                <a:latin typeface="Arial"/>
                <a:ea typeface="Arial"/>
                <a:cs typeface="Arial"/>
                <a:sym typeface="Arial"/>
              </a:rPr>
              <a:t>Commercial and public services sector – Electricity flow diagram</a:t>
            </a:r>
            <a:endParaRPr/>
          </a:p>
        </p:txBody>
      </p:sp>
      <p:sp>
        <p:nvSpPr>
          <p:cNvPr id="237" name="Google Shape;237;p31"/>
          <p:cNvSpPr txBox="1"/>
          <p:nvPr/>
        </p:nvSpPr>
        <p:spPr>
          <a:xfrm>
            <a:off x="5368625" y="1501500"/>
            <a:ext cx="6176700" cy="4617600"/>
          </a:xfrm>
          <a:prstGeom prst="rect">
            <a:avLst/>
          </a:prstGeom>
          <a:noFill/>
          <a:ln>
            <a:noFill/>
          </a:ln>
        </p:spPr>
        <p:txBody>
          <a:bodyPr spcFirstLastPara="1" wrap="square" lIns="91425" tIns="45700" rIns="91425" bIns="45700" anchor="t" anchorCtr="0">
            <a:spAutoFit/>
          </a:bodyPr>
          <a:lstStyle/>
          <a:p>
            <a:pPr marL="171450" marR="0" lvl="0" indent="-184150" algn="l" rtl="0">
              <a:lnSpc>
                <a:spcPct val="100000"/>
              </a:lnSpc>
              <a:spcBef>
                <a:spcPts val="0"/>
              </a:spcBef>
              <a:spcAft>
                <a:spcPts val="0"/>
              </a:spcAft>
              <a:buClr>
                <a:srgbClr val="000000"/>
              </a:buClr>
              <a:buSzPts val="1400"/>
              <a:buFont typeface="Noto Sans Symbols"/>
              <a:buChar char="❑"/>
            </a:pPr>
            <a:r>
              <a:rPr lang="sv-SE" b="0" i="0" u="none" strike="noStrike" cap="none">
                <a:solidFill>
                  <a:srgbClr val="000000"/>
                </a:solidFill>
                <a:latin typeface="Arial"/>
                <a:ea typeface="Arial"/>
                <a:cs typeface="Arial"/>
                <a:sym typeface="Arial"/>
              </a:rPr>
              <a:t>The structure shown in this diagram highlights the allocation of electricity use within the commercial and public services sector in the CLEWs++ model, distinguishing between electricity used for heating (</a:t>
            </a:r>
            <a:r>
              <a:rPr lang="sv-SE"/>
              <a:t>services heating with electricity</a:t>
            </a:r>
            <a:r>
              <a:rPr lang="sv-SE" b="0" i="0" u="none" strike="noStrike" cap="none">
                <a:solidFill>
                  <a:srgbClr val="000000"/>
                </a:solidFill>
                <a:latin typeface="Arial"/>
                <a:ea typeface="Arial"/>
                <a:cs typeface="Arial"/>
                <a:sym typeface="Arial"/>
              </a:rPr>
              <a:t> and </a:t>
            </a:r>
            <a:r>
              <a:rPr lang="sv-SE"/>
              <a:t>with resistive heater</a:t>
            </a:r>
            <a:r>
              <a:rPr lang="sv-SE" b="0" i="0" u="none" strike="noStrike" cap="none">
                <a:solidFill>
                  <a:srgbClr val="000000"/>
                </a:solidFill>
                <a:latin typeface="Arial"/>
                <a:ea typeface="Arial"/>
                <a:cs typeface="Arial"/>
                <a:sym typeface="Arial"/>
              </a:rPr>
              <a:t>) and all other uses, captured under </a:t>
            </a:r>
            <a:r>
              <a:rPr lang="sv-SE"/>
              <a:t>services unit</a:t>
            </a:r>
            <a:r>
              <a:rPr lang="sv-SE" b="0" i="0" u="none" strike="noStrike" cap="none">
                <a:solidFill>
                  <a:srgbClr val="000000"/>
                </a:solidFill>
                <a:latin typeface="Arial"/>
                <a:ea typeface="Arial"/>
                <a:cs typeface="Arial"/>
                <a:sym typeface="Arial"/>
              </a:rPr>
              <a:t>. This separation is critical for accurately reflecting the diverse and often high electricity demand in service-sector buildings. The </a:t>
            </a:r>
            <a:r>
              <a:rPr lang="sv-SE"/>
              <a:t>services unit</a:t>
            </a:r>
            <a:r>
              <a:rPr lang="sv-SE" b="0" i="0" u="none" strike="noStrike" cap="none">
                <a:solidFill>
                  <a:srgbClr val="000000"/>
                </a:solidFill>
                <a:latin typeface="Arial"/>
                <a:ea typeface="Arial"/>
                <a:cs typeface="Arial"/>
                <a:sym typeface="Arial"/>
              </a:rPr>
              <a:t> branch includes electricity used for lighting, office equipment, cooling, ventilation, elevators, and other essential operations that keep public and commercial facilities running.</a:t>
            </a:r>
            <a:endParaRPr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None/>
            </a:pPr>
            <a:endParaRPr/>
          </a:p>
          <a:p>
            <a:pPr marL="171450" marR="0" lvl="0" indent="-184150" algn="l" rtl="0">
              <a:lnSpc>
                <a:spcPct val="100000"/>
              </a:lnSpc>
              <a:spcBef>
                <a:spcPts val="0"/>
              </a:spcBef>
              <a:spcAft>
                <a:spcPts val="0"/>
              </a:spcAft>
              <a:buClr>
                <a:srgbClr val="000000"/>
              </a:buClr>
              <a:buSzPts val="1400"/>
              <a:buFont typeface="Noto Sans Symbols"/>
              <a:buChar char="❑"/>
            </a:pPr>
            <a:r>
              <a:rPr lang="sv-SE" b="0" i="0" u="none" strike="noStrike" cap="none">
                <a:solidFill>
                  <a:srgbClr val="000000"/>
                </a:solidFill>
                <a:latin typeface="Arial"/>
                <a:ea typeface="Arial"/>
                <a:cs typeface="Arial"/>
                <a:sym typeface="Arial"/>
              </a:rPr>
              <a:t>These uses can represent a significant portion of electricity consumption, particularly in urban areas and in facilities operating for extended hours, such as hospitals, government offices, and retail spaces.</a:t>
            </a:r>
            <a:endParaRPr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None/>
            </a:pPr>
            <a:endParaRPr/>
          </a:p>
          <a:p>
            <a:pPr marL="171450" marR="0" lvl="0" indent="-184150" algn="l" rtl="0">
              <a:lnSpc>
                <a:spcPct val="100000"/>
              </a:lnSpc>
              <a:spcBef>
                <a:spcPts val="0"/>
              </a:spcBef>
              <a:spcAft>
                <a:spcPts val="0"/>
              </a:spcAft>
              <a:buClr>
                <a:srgbClr val="000000"/>
              </a:buClr>
              <a:buSzPts val="1400"/>
              <a:buFont typeface="Noto Sans Symbols"/>
              <a:buChar char="❑"/>
            </a:pPr>
            <a:r>
              <a:rPr lang="sv-SE" b="0" i="0" u="none" strike="noStrike" cap="none">
                <a:solidFill>
                  <a:srgbClr val="000000"/>
                </a:solidFill>
                <a:latin typeface="Arial"/>
                <a:ea typeface="Arial"/>
                <a:cs typeface="Arial"/>
                <a:sym typeface="Arial"/>
              </a:rPr>
              <a:t>Capturing this category explicitly enables the model to analyze trends in service-sector electrification, assess the impacts of efficiency improvements, and evaluate demand-side management strategies. While currently grouped for simplicity, future model updates could disaggregate </a:t>
            </a:r>
            <a:r>
              <a:rPr lang="sv-SE"/>
              <a:t>services unit</a:t>
            </a:r>
            <a:r>
              <a:rPr lang="sv-SE" b="0" i="0" u="none" strike="noStrike" cap="none">
                <a:solidFill>
                  <a:srgbClr val="000000"/>
                </a:solidFill>
                <a:latin typeface="Arial"/>
                <a:ea typeface="Arial"/>
                <a:cs typeface="Arial"/>
                <a:sym typeface="Arial"/>
              </a:rPr>
              <a:t> further to account for growing demands like digital infrastructure and cooling, especially in regions experiencing rapid development and urbanization.</a:t>
            </a:r>
            <a:endParaRPr/>
          </a:p>
        </p:txBody>
      </p:sp>
      <p:sp>
        <p:nvSpPr>
          <p:cNvPr id="238" name="Google Shape;238;p31"/>
          <p:cNvSpPr/>
          <p:nvPr/>
        </p:nvSpPr>
        <p:spPr>
          <a:xfrm>
            <a:off x="2451075" y="2032538"/>
            <a:ext cx="1610400" cy="477900"/>
          </a:xfrm>
          <a:prstGeom prst="roundRect">
            <a:avLst>
              <a:gd name="adj" fmla="val 16667"/>
            </a:avLst>
          </a:prstGeom>
          <a:solidFill>
            <a:srgbClr val="6C0819"/>
          </a:solidFill>
          <a:ln w="25400" cap="flat" cmpd="sng">
            <a:solidFill>
              <a:srgbClr val="000D2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sv-SE">
                <a:solidFill>
                  <a:srgbClr val="FFFFFF"/>
                </a:solidFill>
              </a:rPr>
              <a:t>Services </a:t>
            </a:r>
            <a:r>
              <a:rPr lang="sv-SE">
                <a:solidFill>
                  <a:schemeClr val="lt1"/>
                </a:solidFill>
              </a:rPr>
              <a:t>heating </a:t>
            </a:r>
            <a:r>
              <a:rPr lang="sv-SE">
                <a:solidFill>
                  <a:srgbClr val="FFFFFF"/>
                </a:solidFill>
              </a:rPr>
              <a:t>with </a:t>
            </a:r>
            <a:r>
              <a:rPr lang="sv-SE">
                <a:solidFill>
                  <a:schemeClr val="lt1"/>
                </a:solidFill>
              </a:rPr>
              <a:t>electricity</a:t>
            </a:r>
            <a:endParaRPr b="0" i="0" u="none" strike="noStrike" cap="none">
              <a:solidFill>
                <a:srgbClr val="000000"/>
              </a:solidFill>
              <a:latin typeface="Arial"/>
              <a:ea typeface="Arial"/>
              <a:cs typeface="Arial"/>
              <a:sym typeface="Arial"/>
            </a:endParaRPr>
          </a:p>
        </p:txBody>
      </p:sp>
      <p:cxnSp>
        <p:nvCxnSpPr>
          <p:cNvPr id="239" name="Google Shape;239;p31"/>
          <p:cNvCxnSpPr/>
          <p:nvPr/>
        </p:nvCxnSpPr>
        <p:spPr>
          <a:xfrm>
            <a:off x="1560050" y="2259263"/>
            <a:ext cx="891000" cy="0"/>
          </a:xfrm>
          <a:prstGeom prst="straightConnector1">
            <a:avLst/>
          </a:prstGeom>
          <a:noFill/>
          <a:ln w="28575" cap="flat" cmpd="sng">
            <a:solidFill>
              <a:srgbClr val="6C0819"/>
            </a:solidFill>
            <a:prstDash val="solid"/>
            <a:round/>
            <a:headEnd type="none" w="sm" len="sm"/>
            <a:tailEnd type="triangle" w="med" len="med"/>
          </a:ln>
          <a:effectLst>
            <a:outerShdw blurRad="40000" dist="20000" dir="5400000" rotWithShape="0">
              <a:srgbClr val="000000">
                <a:alpha val="37250"/>
              </a:srgbClr>
            </a:outerShdw>
          </a:effectLst>
        </p:spPr>
      </p:cxnSp>
      <p:sp>
        <p:nvSpPr>
          <p:cNvPr id="240" name="Google Shape;240;p31"/>
          <p:cNvSpPr/>
          <p:nvPr/>
        </p:nvSpPr>
        <p:spPr>
          <a:xfrm>
            <a:off x="2451075" y="2655006"/>
            <a:ext cx="1610400" cy="709200"/>
          </a:xfrm>
          <a:prstGeom prst="roundRect">
            <a:avLst>
              <a:gd name="adj" fmla="val 16667"/>
            </a:avLst>
          </a:prstGeom>
          <a:solidFill>
            <a:srgbClr val="6C0819"/>
          </a:solidFill>
          <a:ln w="25400" cap="flat" cmpd="sng">
            <a:solidFill>
              <a:srgbClr val="000D2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sv-SE">
                <a:solidFill>
                  <a:schemeClr val="lt1"/>
                </a:solidFill>
              </a:rPr>
              <a:t>Services heating </a:t>
            </a:r>
            <a:r>
              <a:rPr lang="sv-SE">
                <a:solidFill>
                  <a:srgbClr val="FFFFFF"/>
                </a:solidFill>
              </a:rPr>
              <a:t>with resistive heater</a:t>
            </a:r>
            <a:endParaRPr b="0" i="0" u="none" strike="noStrike" cap="none">
              <a:solidFill>
                <a:srgbClr val="000000"/>
              </a:solidFill>
              <a:latin typeface="Arial"/>
              <a:ea typeface="Arial"/>
              <a:cs typeface="Arial"/>
              <a:sym typeface="Arial"/>
            </a:endParaRPr>
          </a:p>
        </p:txBody>
      </p:sp>
      <p:cxnSp>
        <p:nvCxnSpPr>
          <p:cNvPr id="241" name="Google Shape;241;p31"/>
          <p:cNvCxnSpPr/>
          <p:nvPr/>
        </p:nvCxnSpPr>
        <p:spPr>
          <a:xfrm>
            <a:off x="1558175" y="3020163"/>
            <a:ext cx="891000" cy="0"/>
          </a:xfrm>
          <a:prstGeom prst="straightConnector1">
            <a:avLst/>
          </a:prstGeom>
          <a:noFill/>
          <a:ln w="28575" cap="flat" cmpd="sng">
            <a:solidFill>
              <a:srgbClr val="6C0819"/>
            </a:solidFill>
            <a:prstDash val="solid"/>
            <a:round/>
            <a:headEnd type="none" w="sm" len="sm"/>
            <a:tailEnd type="triangle" w="med" len="med"/>
          </a:ln>
          <a:effectLst>
            <a:outerShdw blurRad="40000" dist="20000" dir="5400000" rotWithShape="0">
              <a:srgbClr val="000000">
                <a:alpha val="37250"/>
              </a:srgbClr>
            </a:outerShdw>
          </a:effectLst>
        </p:spPr>
      </p:cxnSp>
      <p:sp>
        <p:nvSpPr>
          <p:cNvPr id="242" name="Google Shape;242;p31"/>
          <p:cNvSpPr/>
          <p:nvPr/>
        </p:nvSpPr>
        <p:spPr>
          <a:xfrm>
            <a:off x="2451075" y="3571338"/>
            <a:ext cx="1610400" cy="477900"/>
          </a:xfrm>
          <a:prstGeom prst="roundRect">
            <a:avLst>
              <a:gd name="adj" fmla="val 16667"/>
            </a:avLst>
          </a:prstGeom>
          <a:solidFill>
            <a:srgbClr val="6C0819"/>
          </a:solidFill>
          <a:ln w="25400" cap="flat" cmpd="sng">
            <a:solidFill>
              <a:srgbClr val="000D2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sv-SE">
                <a:solidFill>
                  <a:schemeClr val="lt1"/>
                </a:solidFill>
              </a:rPr>
              <a:t>Services unit</a:t>
            </a:r>
            <a:endParaRPr b="0" i="0" u="none" strike="noStrike" cap="none">
              <a:solidFill>
                <a:srgbClr val="000000"/>
              </a:solidFill>
              <a:latin typeface="Arial"/>
              <a:ea typeface="Arial"/>
              <a:cs typeface="Arial"/>
              <a:sym typeface="Arial"/>
            </a:endParaRPr>
          </a:p>
        </p:txBody>
      </p:sp>
      <p:cxnSp>
        <p:nvCxnSpPr>
          <p:cNvPr id="243" name="Google Shape;243;p31"/>
          <p:cNvCxnSpPr/>
          <p:nvPr/>
        </p:nvCxnSpPr>
        <p:spPr>
          <a:xfrm>
            <a:off x="1560050" y="3798063"/>
            <a:ext cx="891000" cy="0"/>
          </a:xfrm>
          <a:prstGeom prst="straightConnector1">
            <a:avLst/>
          </a:prstGeom>
          <a:noFill/>
          <a:ln w="28575" cap="flat" cmpd="sng">
            <a:solidFill>
              <a:srgbClr val="6C0819"/>
            </a:solidFill>
            <a:prstDash val="solid"/>
            <a:round/>
            <a:headEnd type="none" w="sm" len="sm"/>
            <a:tailEnd type="triangle" w="med" len="med"/>
          </a:ln>
          <a:effectLst>
            <a:outerShdw blurRad="40000" dist="20000" dir="5400000" rotWithShape="0">
              <a:srgbClr val="000000">
                <a:alpha val="37250"/>
              </a:srgbClr>
            </a:outerShdw>
          </a:effectLst>
        </p:spPr>
      </p:cxnSp>
      <p:cxnSp>
        <p:nvCxnSpPr>
          <p:cNvPr id="244" name="Google Shape;244;p31"/>
          <p:cNvCxnSpPr/>
          <p:nvPr/>
        </p:nvCxnSpPr>
        <p:spPr>
          <a:xfrm>
            <a:off x="4244931" y="2655000"/>
            <a:ext cx="608700" cy="0"/>
          </a:xfrm>
          <a:prstGeom prst="straightConnector1">
            <a:avLst/>
          </a:prstGeom>
          <a:noFill/>
          <a:ln w="28475" cap="flat" cmpd="sng">
            <a:solidFill>
              <a:srgbClr val="6C0819"/>
            </a:solidFill>
            <a:prstDash val="solid"/>
            <a:round/>
            <a:headEnd type="none" w="sm" len="sm"/>
            <a:tailEnd type="triangle" w="med" len="med"/>
          </a:ln>
          <a:effectLst>
            <a:outerShdw blurRad="39855" dist="19927" dir="5400000" rotWithShape="0">
              <a:srgbClr val="000000">
                <a:alpha val="37250"/>
              </a:srgbClr>
            </a:outerShdw>
          </a:effectLst>
        </p:spPr>
      </p:cxnSp>
      <p:sp>
        <p:nvSpPr>
          <p:cNvPr id="245" name="Google Shape;245;p31"/>
          <p:cNvSpPr txBox="1"/>
          <p:nvPr/>
        </p:nvSpPr>
        <p:spPr>
          <a:xfrm>
            <a:off x="783188" y="2749119"/>
            <a:ext cx="6552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sv-SE" sz="12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246" name="Google Shape;246;p31"/>
          <p:cNvSpPr txBox="1"/>
          <p:nvPr/>
        </p:nvSpPr>
        <p:spPr>
          <a:xfrm>
            <a:off x="4198325" y="2379100"/>
            <a:ext cx="481200" cy="276000"/>
          </a:xfrm>
          <a:prstGeom prst="rect">
            <a:avLst/>
          </a:prstGeom>
          <a:noFill/>
          <a:ln>
            <a:noFill/>
          </a:ln>
        </p:spPr>
        <p:txBody>
          <a:bodyPr spcFirstLastPara="1" wrap="square" lIns="91100" tIns="45525" rIns="91100" bIns="45525" anchor="t" anchorCtr="0">
            <a:spAutoFit/>
          </a:bodyPr>
          <a:lstStyle/>
          <a:p>
            <a:pPr marL="0" marR="0" lvl="0" indent="0" algn="ctr" rtl="0">
              <a:lnSpc>
                <a:spcPct val="100000"/>
              </a:lnSpc>
              <a:spcBef>
                <a:spcPts val="0"/>
              </a:spcBef>
              <a:spcAft>
                <a:spcPts val="0"/>
              </a:spcAft>
              <a:buClr>
                <a:srgbClr val="000000"/>
              </a:buClr>
              <a:buSzPts val="1196"/>
              <a:buFont typeface="Arial"/>
              <a:buNone/>
            </a:pPr>
            <a:r>
              <a:rPr lang="sv-SE" sz="1195"/>
              <a:t>B</a:t>
            </a:r>
            <a:endParaRPr sz="1394" b="0" i="0" u="none" strike="noStrike" cap="none">
              <a:solidFill>
                <a:srgbClr val="000000"/>
              </a:solidFill>
              <a:latin typeface="Arial"/>
              <a:ea typeface="Arial"/>
              <a:cs typeface="Arial"/>
              <a:sym typeface="Arial"/>
            </a:endParaRPr>
          </a:p>
        </p:txBody>
      </p:sp>
      <p:cxnSp>
        <p:nvCxnSpPr>
          <p:cNvPr id="247" name="Google Shape;247;p31"/>
          <p:cNvCxnSpPr/>
          <p:nvPr/>
        </p:nvCxnSpPr>
        <p:spPr>
          <a:xfrm flipH="1">
            <a:off x="1558050" y="2265800"/>
            <a:ext cx="600" cy="1548300"/>
          </a:xfrm>
          <a:prstGeom prst="straightConnector1">
            <a:avLst/>
          </a:prstGeom>
          <a:noFill/>
          <a:ln w="38100" cap="flat" cmpd="sng">
            <a:solidFill>
              <a:srgbClr val="6C0819"/>
            </a:solidFill>
            <a:prstDash val="solid"/>
            <a:round/>
            <a:headEnd type="none" w="sm" len="sm"/>
            <a:tailEnd type="none" w="sm" len="sm"/>
          </a:ln>
          <a:effectLst>
            <a:outerShdw blurRad="40000" dist="20000" dir="5400000" rotWithShape="0">
              <a:srgbClr val="000000">
                <a:alpha val="37250"/>
              </a:srgbClr>
            </a:outerShdw>
          </a:effectLst>
        </p:spPr>
      </p:cxnSp>
      <p:cxnSp>
        <p:nvCxnSpPr>
          <p:cNvPr id="248" name="Google Shape;248;p31"/>
          <p:cNvCxnSpPr/>
          <p:nvPr/>
        </p:nvCxnSpPr>
        <p:spPr>
          <a:xfrm>
            <a:off x="669025" y="3020981"/>
            <a:ext cx="891000" cy="0"/>
          </a:xfrm>
          <a:prstGeom prst="straightConnector1">
            <a:avLst/>
          </a:prstGeom>
          <a:noFill/>
          <a:ln w="28575" cap="flat" cmpd="sng">
            <a:solidFill>
              <a:srgbClr val="6C0819"/>
            </a:solidFill>
            <a:prstDash val="solid"/>
            <a:round/>
            <a:headEnd type="none" w="sm" len="sm"/>
            <a:tailEnd type="none" w="med" len="med"/>
          </a:ln>
          <a:effectLst>
            <a:outerShdw blurRad="40000" dist="20000" dir="5400000" rotWithShape="0">
              <a:srgbClr val="000000">
                <a:alpha val="37250"/>
              </a:srgbClr>
            </a:outerShdw>
          </a:effectLst>
        </p:spPr>
      </p:cxnSp>
      <p:cxnSp>
        <p:nvCxnSpPr>
          <p:cNvPr id="249" name="Google Shape;249;p31"/>
          <p:cNvCxnSpPr/>
          <p:nvPr/>
        </p:nvCxnSpPr>
        <p:spPr>
          <a:xfrm>
            <a:off x="4071175" y="3848258"/>
            <a:ext cx="610800" cy="0"/>
          </a:xfrm>
          <a:prstGeom prst="straightConnector1">
            <a:avLst/>
          </a:prstGeom>
          <a:noFill/>
          <a:ln w="28575" cap="flat" cmpd="sng">
            <a:solidFill>
              <a:srgbClr val="6C0819"/>
            </a:solidFill>
            <a:prstDash val="solid"/>
            <a:round/>
            <a:headEnd type="none" w="sm" len="sm"/>
            <a:tailEnd type="triangle" w="med" len="med"/>
          </a:ln>
          <a:effectLst>
            <a:outerShdw blurRad="40000" dist="20000" dir="5400000" rotWithShape="0">
              <a:srgbClr val="000000">
                <a:alpha val="37250"/>
              </a:srgbClr>
            </a:outerShdw>
          </a:effectLst>
        </p:spPr>
      </p:cxnSp>
      <p:sp>
        <p:nvSpPr>
          <p:cNvPr id="250" name="Google Shape;250;p31"/>
          <p:cNvSpPr txBox="1"/>
          <p:nvPr/>
        </p:nvSpPr>
        <p:spPr>
          <a:xfrm>
            <a:off x="4024400" y="3571338"/>
            <a:ext cx="6552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sv-SE" sz="1200"/>
              <a:t>C</a:t>
            </a:r>
            <a:endParaRPr sz="1400" b="0" i="0" u="none" strike="noStrike" cap="none">
              <a:solidFill>
                <a:srgbClr val="000000"/>
              </a:solidFill>
              <a:latin typeface="Arial"/>
              <a:ea typeface="Arial"/>
              <a:cs typeface="Arial"/>
              <a:sym typeface="Arial"/>
            </a:endParaRPr>
          </a:p>
        </p:txBody>
      </p:sp>
      <p:cxnSp>
        <p:nvCxnSpPr>
          <p:cNvPr id="251" name="Google Shape;251;p31"/>
          <p:cNvCxnSpPr/>
          <p:nvPr/>
        </p:nvCxnSpPr>
        <p:spPr>
          <a:xfrm rot="10800000">
            <a:off x="4061468" y="2271508"/>
            <a:ext cx="164700" cy="0"/>
          </a:xfrm>
          <a:prstGeom prst="straightConnector1">
            <a:avLst/>
          </a:prstGeom>
          <a:noFill/>
          <a:ln w="38100" cap="flat" cmpd="sng">
            <a:solidFill>
              <a:srgbClr val="6C0819"/>
            </a:solidFill>
            <a:prstDash val="solid"/>
            <a:round/>
            <a:headEnd type="none" w="sm" len="sm"/>
            <a:tailEnd type="none" w="sm" len="sm"/>
          </a:ln>
          <a:effectLst>
            <a:outerShdw blurRad="40000" dist="20000" dir="5400000" rotWithShape="0">
              <a:srgbClr val="000000">
                <a:alpha val="37250"/>
              </a:srgbClr>
            </a:outerShdw>
          </a:effectLst>
        </p:spPr>
      </p:cxnSp>
      <p:cxnSp>
        <p:nvCxnSpPr>
          <p:cNvPr id="252" name="Google Shape;252;p31"/>
          <p:cNvCxnSpPr/>
          <p:nvPr/>
        </p:nvCxnSpPr>
        <p:spPr>
          <a:xfrm rot="10800000">
            <a:off x="4061468" y="3020183"/>
            <a:ext cx="164700" cy="0"/>
          </a:xfrm>
          <a:prstGeom prst="straightConnector1">
            <a:avLst/>
          </a:prstGeom>
          <a:noFill/>
          <a:ln w="38100" cap="flat" cmpd="sng">
            <a:solidFill>
              <a:srgbClr val="6C0819"/>
            </a:solidFill>
            <a:prstDash val="solid"/>
            <a:round/>
            <a:headEnd type="none" w="sm" len="sm"/>
            <a:tailEnd type="none" w="sm" len="sm"/>
          </a:ln>
          <a:effectLst>
            <a:outerShdw blurRad="40000" dist="20000" dir="5400000" rotWithShape="0">
              <a:srgbClr val="000000">
                <a:alpha val="37250"/>
              </a:srgbClr>
            </a:outerShdw>
          </a:effectLst>
        </p:spPr>
      </p:cxnSp>
      <p:cxnSp>
        <p:nvCxnSpPr>
          <p:cNvPr id="253" name="Google Shape;253;p31"/>
          <p:cNvCxnSpPr/>
          <p:nvPr/>
        </p:nvCxnSpPr>
        <p:spPr>
          <a:xfrm>
            <a:off x="4223063" y="2259272"/>
            <a:ext cx="0" cy="775500"/>
          </a:xfrm>
          <a:prstGeom prst="straightConnector1">
            <a:avLst/>
          </a:prstGeom>
          <a:noFill/>
          <a:ln w="38100" cap="flat" cmpd="sng">
            <a:solidFill>
              <a:srgbClr val="6C0819"/>
            </a:solidFill>
            <a:prstDash val="solid"/>
            <a:round/>
            <a:headEnd type="none" w="sm" len="sm"/>
            <a:tailEnd type="none" w="sm" len="sm"/>
          </a:ln>
          <a:effectLst>
            <a:outerShdw blurRad="40000" dist="20000" dir="5400000" rotWithShape="0">
              <a:srgbClr val="000000">
                <a:alpha val="37250"/>
              </a:srgbClr>
            </a:outerShdw>
          </a:effectLst>
        </p:spPr>
      </p:cxnSp>
      <p:sp>
        <p:nvSpPr>
          <p:cNvPr id="254" name="Google Shape;254;p31"/>
          <p:cNvSpPr txBox="1"/>
          <p:nvPr/>
        </p:nvSpPr>
        <p:spPr>
          <a:xfrm>
            <a:off x="1558047" y="4689175"/>
            <a:ext cx="2666100" cy="954300"/>
          </a:xfrm>
          <a:prstGeom prst="rect">
            <a:avLst/>
          </a:prstGeom>
          <a:noFill/>
          <a:ln w="28575" cap="flat" cmpd="sng">
            <a:solidFill>
              <a:srgbClr val="910C2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sv-SE" b="1" i="0" u="none" strike="noStrike" cap="none">
                <a:solidFill>
                  <a:srgbClr val="000000"/>
                </a:solidFill>
                <a:latin typeface="Arial"/>
                <a:ea typeface="Arial"/>
                <a:cs typeface="Arial"/>
                <a:sym typeface="Arial"/>
              </a:rPr>
              <a:t>Commodity Key </a:t>
            </a:r>
            <a:endParaRPr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sv-SE" b="0" i="0" u="none" strike="noStrike" cap="none">
                <a:solidFill>
                  <a:srgbClr val="000000"/>
                </a:solidFill>
                <a:latin typeface="Arial"/>
                <a:ea typeface="Arial"/>
                <a:cs typeface="Arial"/>
                <a:sym typeface="Arial"/>
              </a:rPr>
              <a:t>A = </a:t>
            </a:r>
            <a:r>
              <a:rPr lang="sv-SE"/>
              <a:t>Electricity for services</a:t>
            </a:r>
            <a:endParaRPr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sv-SE" b="0" i="0" u="none" strike="noStrike" cap="none">
                <a:solidFill>
                  <a:srgbClr val="000000"/>
                </a:solidFill>
                <a:latin typeface="Arial"/>
                <a:ea typeface="Arial"/>
                <a:cs typeface="Arial"/>
                <a:sym typeface="Arial"/>
              </a:rPr>
              <a:t>B = </a:t>
            </a:r>
            <a:r>
              <a:rPr lang="sv-SE"/>
              <a:t>Services heating</a:t>
            </a:r>
            <a:endParaRPr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sv-SE"/>
              <a:t>C</a:t>
            </a:r>
            <a:r>
              <a:rPr lang="sv-SE" b="0" i="0" u="none" strike="noStrike" cap="none">
                <a:solidFill>
                  <a:srgbClr val="000000"/>
                </a:solidFill>
                <a:latin typeface="Arial"/>
                <a:ea typeface="Arial"/>
                <a:cs typeface="Arial"/>
                <a:sym typeface="Arial"/>
              </a:rPr>
              <a:t> = </a:t>
            </a:r>
            <a:r>
              <a:rPr lang="sv-SE"/>
              <a:t>Services unit activities</a:t>
            </a:r>
            <a:endParaRPr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16</Slides>
  <Notes>16</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Learning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Calibration and key aspects to consider</vt:lpstr>
      <vt:lpstr>Main technologies and their characteristics – Heating (1/2)</vt:lpstr>
      <vt:lpstr>Main technologies and their characteristics – Heating (2/2)</vt:lpstr>
      <vt:lpstr>Main technologies and their characteristics – Cooking</vt:lpstr>
      <vt:lpstr>Practical Exercise</vt:lpstr>
      <vt:lpstr>Thank you</vt:lpstr>
      <vt:lpstr>Answers to the Practical Exercise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Eunice Ramos</dc:creator>
  <cp:revision>1</cp:revision>
  <dcterms:created xsi:type="dcterms:W3CDTF">2019-06-09T10:25:43Z</dcterms:created>
  <dcterms:modified xsi:type="dcterms:W3CDTF">2026-02-22T14:09:59Z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MediaServiceImageTags">
    <vt:lpwstr/>
  </property>
</Properties>
</file>