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3"/>
  </p:notesMasterIdLst>
  <p:sldIdLst>
    <p:sldId id="256" r:id="rId2"/>
    <p:sldId id="257" r:id="rId3"/>
    <p:sldId id="259" r:id="rId4"/>
    <p:sldId id="260" r:id="rId5"/>
    <p:sldId id="261" r:id="rId6"/>
    <p:sldId id="262" r:id="rId7"/>
    <p:sldId id="263" r:id="rId8"/>
    <p:sldId id="264" r:id="rId9"/>
    <p:sldId id="265" r:id="rId10"/>
    <p:sldId id="266" r:id="rId11"/>
    <p:sldId id="267"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9154"/>
    <p:restoredTop sz="94681"/>
  </p:normalViewPr>
  <p:slideViewPr>
    <p:cSldViewPr snapToGrid="0">
      <p:cViewPr varScale="1">
        <p:scale>
          <a:sx n="99" d="100"/>
          <a:sy n="99" d="100"/>
        </p:scale>
        <p:origin x="192" y="12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EF8C425-6E21-A74C-921D-97CB37248015}" type="datetimeFigureOut">
              <a:rPr lang="en-US" smtClean="0"/>
              <a:t>4/11/23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29FDF34-5135-4B45-83FD-CD10C86D7C67}" type="slidenum">
              <a:rPr lang="en-US" smtClean="0"/>
              <a:t>‹#›</a:t>
            </a:fld>
            <a:endParaRPr lang="en-US"/>
          </a:p>
        </p:txBody>
      </p:sp>
    </p:spTree>
    <p:extLst>
      <p:ext uri="{BB962C8B-B14F-4D97-AF65-F5344CB8AC3E}">
        <p14:creationId xmlns:p14="http://schemas.microsoft.com/office/powerpoint/2010/main" val="265418055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3A280C-2087-21E9-F1E8-8D725359C4CF}"/>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endParaRPr lang="en-US"/>
          </a:p>
        </p:txBody>
      </p:sp>
      <p:sp>
        <p:nvSpPr>
          <p:cNvPr id="3" name="Subtitle 2">
            <a:extLst>
              <a:ext uri="{FF2B5EF4-FFF2-40B4-BE49-F238E27FC236}">
                <a16:creationId xmlns:a16="http://schemas.microsoft.com/office/drawing/2014/main" id="{87F1B79C-A58F-CB26-FF7C-CD856655C8C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US"/>
          </a:p>
        </p:txBody>
      </p:sp>
      <p:sp>
        <p:nvSpPr>
          <p:cNvPr id="4" name="Date Placeholder 3">
            <a:extLst>
              <a:ext uri="{FF2B5EF4-FFF2-40B4-BE49-F238E27FC236}">
                <a16:creationId xmlns:a16="http://schemas.microsoft.com/office/drawing/2014/main" id="{AFB779FE-1A04-4B11-5C4B-789A48CF4FC4}"/>
              </a:ext>
            </a:extLst>
          </p:cNvPr>
          <p:cNvSpPr>
            <a:spLocks noGrp="1"/>
          </p:cNvSpPr>
          <p:nvPr>
            <p:ph type="dt" sz="half" idx="10"/>
          </p:nvPr>
        </p:nvSpPr>
        <p:spPr/>
        <p:txBody>
          <a:bodyPr/>
          <a:lstStyle/>
          <a:p>
            <a:fld id="{B39B0492-6271-7D4C-A832-28799B600BE1}" type="datetimeFigureOut">
              <a:rPr lang="en-US" smtClean="0"/>
              <a:t>4/11/23</a:t>
            </a:fld>
            <a:endParaRPr lang="en-US"/>
          </a:p>
        </p:txBody>
      </p:sp>
      <p:sp>
        <p:nvSpPr>
          <p:cNvPr id="5" name="Footer Placeholder 4">
            <a:extLst>
              <a:ext uri="{FF2B5EF4-FFF2-40B4-BE49-F238E27FC236}">
                <a16:creationId xmlns:a16="http://schemas.microsoft.com/office/drawing/2014/main" id="{AF529D15-F3A0-B49B-9360-381B2FC64F3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3B882B4-5F30-AC47-766C-93037F63AF28}"/>
              </a:ext>
            </a:extLst>
          </p:cNvPr>
          <p:cNvSpPr>
            <a:spLocks noGrp="1"/>
          </p:cNvSpPr>
          <p:nvPr>
            <p:ph type="sldNum" sz="quarter" idx="12"/>
          </p:nvPr>
        </p:nvSpPr>
        <p:spPr/>
        <p:txBody>
          <a:bodyPr/>
          <a:lstStyle/>
          <a:p>
            <a:fld id="{2ED59392-A180-0141-A0B3-554E8958FE97}" type="slidenum">
              <a:rPr lang="en-US" smtClean="0"/>
              <a:t>‹#›</a:t>
            </a:fld>
            <a:endParaRPr lang="en-US"/>
          </a:p>
        </p:txBody>
      </p:sp>
    </p:spTree>
    <p:extLst>
      <p:ext uri="{BB962C8B-B14F-4D97-AF65-F5344CB8AC3E}">
        <p14:creationId xmlns:p14="http://schemas.microsoft.com/office/powerpoint/2010/main" val="339728354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7D63A6-B878-57D3-0F46-044F5FB94D0B}"/>
              </a:ext>
            </a:extLst>
          </p:cNvPr>
          <p:cNvSpPr>
            <a:spLocks noGrp="1"/>
          </p:cNvSpPr>
          <p:nvPr>
            <p:ph type="title"/>
          </p:nvPr>
        </p:nvSpPr>
        <p:spPr/>
        <p:txBody>
          <a:bodyPr/>
          <a:lstStyle/>
          <a:p>
            <a:r>
              <a:rPr lang="en-GB"/>
              <a:t>Click to edit Master title style</a:t>
            </a:r>
            <a:endParaRPr lang="en-US"/>
          </a:p>
        </p:txBody>
      </p:sp>
      <p:sp>
        <p:nvSpPr>
          <p:cNvPr id="3" name="Vertical Text Placeholder 2">
            <a:extLst>
              <a:ext uri="{FF2B5EF4-FFF2-40B4-BE49-F238E27FC236}">
                <a16:creationId xmlns:a16="http://schemas.microsoft.com/office/drawing/2014/main" id="{0DCD4B29-847B-6471-07B1-1B7D594B8D8E}"/>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1BB432F7-F35D-FF2C-25C3-334EB90D0F90}"/>
              </a:ext>
            </a:extLst>
          </p:cNvPr>
          <p:cNvSpPr>
            <a:spLocks noGrp="1"/>
          </p:cNvSpPr>
          <p:nvPr>
            <p:ph type="dt" sz="half" idx="10"/>
          </p:nvPr>
        </p:nvSpPr>
        <p:spPr/>
        <p:txBody>
          <a:bodyPr/>
          <a:lstStyle/>
          <a:p>
            <a:fld id="{B39B0492-6271-7D4C-A832-28799B600BE1}" type="datetimeFigureOut">
              <a:rPr lang="en-US" smtClean="0"/>
              <a:t>4/11/23</a:t>
            </a:fld>
            <a:endParaRPr lang="en-US"/>
          </a:p>
        </p:txBody>
      </p:sp>
      <p:sp>
        <p:nvSpPr>
          <p:cNvPr id="5" name="Footer Placeholder 4">
            <a:extLst>
              <a:ext uri="{FF2B5EF4-FFF2-40B4-BE49-F238E27FC236}">
                <a16:creationId xmlns:a16="http://schemas.microsoft.com/office/drawing/2014/main" id="{0A47A6C1-A76E-689A-99D9-CA4D23B24BE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4C4ADC3-6950-23AF-414D-97E3DB60DD46}"/>
              </a:ext>
            </a:extLst>
          </p:cNvPr>
          <p:cNvSpPr>
            <a:spLocks noGrp="1"/>
          </p:cNvSpPr>
          <p:nvPr>
            <p:ph type="sldNum" sz="quarter" idx="12"/>
          </p:nvPr>
        </p:nvSpPr>
        <p:spPr/>
        <p:txBody>
          <a:bodyPr/>
          <a:lstStyle/>
          <a:p>
            <a:fld id="{2ED59392-A180-0141-A0B3-554E8958FE97}" type="slidenum">
              <a:rPr lang="en-US" smtClean="0"/>
              <a:t>‹#›</a:t>
            </a:fld>
            <a:endParaRPr lang="en-US"/>
          </a:p>
        </p:txBody>
      </p:sp>
    </p:spTree>
    <p:extLst>
      <p:ext uri="{BB962C8B-B14F-4D97-AF65-F5344CB8AC3E}">
        <p14:creationId xmlns:p14="http://schemas.microsoft.com/office/powerpoint/2010/main" val="41364897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AC89FB9-11DA-4838-D6ED-63EC22779727}"/>
              </a:ext>
            </a:extLst>
          </p:cNvPr>
          <p:cNvSpPr>
            <a:spLocks noGrp="1"/>
          </p:cNvSpPr>
          <p:nvPr>
            <p:ph type="title" orient="vert"/>
          </p:nvPr>
        </p:nvSpPr>
        <p:spPr>
          <a:xfrm>
            <a:off x="8724900" y="365125"/>
            <a:ext cx="2628900" cy="5811838"/>
          </a:xfrm>
        </p:spPr>
        <p:txBody>
          <a:bodyPr vert="eaVert"/>
          <a:lstStyle/>
          <a:p>
            <a:r>
              <a:rPr lang="en-GB"/>
              <a:t>Click to edit Master title style</a:t>
            </a:r>
            <a:endParaRPr lang="en-US"/>
          </a:p>
        </p:txBody>
      </p:sp>
      <p:sp>
        <p:nvSpPr>
          <p:cNvPr id="3" name="Vertical Text Placeholder 2">
            <a:extLst>
              <a:ext uri="{FF2B5EF4-FFF2-40B4-BE49-F238E27FC236}">
                <a16:creationId xmlns:a16="http://schemas.microsoft.com/office/drawing/2014/main" id="{88D0B431-6A39-05C8-813B-89E09BA35726}"/>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8EBCC673-4A86-37C1-D647-36B14F04E64C}"/>
              </a:ext>
            </a:extLst>
          </p:cNvPr>
          <p:cNvSpPr>
            <a:spLocks noGrp="1"/>
          </p:cNvSpPr>
          <p:nvPr>
            <p:ph type="dt" sz="half" idx="10"/>
          </p:nvPr>
        </p:nvSpPr>
        <p:spPr/>
        <p:txBody>
          <a:bodyPr/>
          <a:lstStyle/>
          <a:p>
            <a:fld id="{B39B0492-6271-7D4C-A832-28799B600BE1}" type="datetimeFigureOut">
              <a:rPr lang="en-US" smtClean="0"/>
              <a:t>4/11/23</a:t>
            </a:fld>
            <a:endParaRPr lang="en-US"/>
          </a:p>
        </p:txBody>
      </p:sp>
      <p:sp>
        <p:nvSpPr>
          <p:cNvPr id="5" name="Footer Placeholder 4">
            <a:extLst>
              <a:ext uri="{FF2B5EF4-FFF2-40B4-BE49-F238E27FC236}">
                <a16:creationId xmlns:a16="http://schemas.microsoft.com/office/drawing/2014/main" id="{BC838CC4-DFE5-1A1D-6680-72C87DEDC8E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0CA9375-864B-DFE9-A51F-01EB237F1371}"/>
              </a:ext>
            </a:extLst>
          </p:cNvPr>
          <p:cNvSpPr>
            <a:spLocks noGrp="1"/>
          </p:cNvSpPr>
          <p:nvPr>
            <p:ph type="sldNum" sz="quarter" idx="12"/>
          </p:nvPr>
        </p:nvSpPr>
        <p:spPr/>
        <p:txBody>
          <a:bodyPr/>
          <a:lstStyle/>
          <a:p>
            <a:fld id="{2ED59392-A180-0141-A0B3-554E8958FE97}" type="slidenum">
              <a:rPr lang="en-US" smtClean="0"/>
              <a:t>‹#›</a:t>
            </a:fld>
            <a:endParaRPr lang="en-US"/>
          </a:p>
        </p:txBody>
      </p:sp>
    </p:spTree>
    <p:extLst>
      <p:ext uri="{BB962C8B-B14F-4D97-AF65-F5344CB8AC3E}">
        <p14:creationId xmlns:p14="http://schemas.microsoft.com/office/powerpoint/2010/main" val="16426135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6E0D84-877D-5CA0-19A3-B97A6DB689E9}"/>
              </a:ext>
            </a:extLst>
          </p:cNvPr>
          <p:cNvSpPr>
            <a:spLocks noGrp="1"/>
          </p:cNvSpPr>
          <p:nvPr>
            <p:ph type="title"/>
          </p:nvPr>
        </p:nvSpPr>
        <p:spPr/>
        <p:txBody>
          <a:bodyPr/>
          <a:lstStyle/>
          <a:p>
            <a:r>
              <a:rPr lang="en-GB"/>
              <a:t>Click to edit Master title style</a:t>
            </a:r>
            <a:endParaRPr lang="en-US"/>
          </a:p>
        </p:txBody>
      </p:sp>
      <p:sp>
        <p:nvSpPr>
          <p:cNvPr id="3" name="Content Placeholder 2">
            <a:extLst>
              <a:ext uri="{FF2B5EF4-FFF2-40B4-BE49-F238E27FC236}">
                <a16:creationId xmlns:a16="http://schemas.microsoft.com/office/drawing/2014/main" id="{21C31768-3DA5-533B-7D0B-6B1A04E8E475}"/>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69C4172C-0C45-18E5-3957-D1464C1E4831}"/>
              </a:ext>
            </a:extLst>
          </p:cNvPr>
          <p:cNvSpPr>
            <a:spLocks noGrp="1"/>
          </p:cNvSpPr>
          <p:nvPr>
            <p:ph type="dt" sz="half" idx="10"/>
          </p:nvPr>
        </p:nvSpPr>
        <p:spPr/>
        <p:txBody>
          <a:bodyPr/>
          <a:lstStyle/>
          <a:p>
            <a:fld id="{B39B0492-6271-7D4C-A832-28799B600BE1}" type="datetimeFigureOut">
              <a:rPr lang="en-US" smtClean="0"/>
              <a:t>4/11/23</a:t>
            </a:fld>
            <a:endParaRPr lang="en-US"/>
          </a:p>
        </p:txBody>
      </p:sp>
      <p:sp>
        <p:nvSpPr>
          <p:cNvPr id="5" name="Footer Placeholder 4">
            <a:extLst>
              <a:ext uri="{FF2B5EF4-FFF2-40B4-BE49-F238E27FC236}">
                <a16:creationId xmlns:a16="http://schemas.microsoft.com/office/drawing/2014/main" id="{93AE977C-F5D5-C424-BB71-4CC31E307E1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34A8A45-408C-F6CA-F9AB-F63F47F9FF94}"/>
              </a:ext>
            </a:extLst>
          </p:cNvPr>
          <p:cNvSpPr>
            <a:spLocks noGrp="1"/>
          </p:cNvSpPr>
          <p:nvPr>
            <p:ph type="sldNum" sz="quarter" idx="12"/>
          </p:nvPr>
        </p:nvSpPr>
        <p:spPr/>
        <p:txBody>
          <a:bodyPr/>
          <a:lstStyle/>
          <a:p>
            <a:fld id="{2ED59392-A180-0141-A0B3-554E8958FE97}" type="slidenum">
              <a:rPr lang="en-US" smtClean="0"/>
              <a:t>‹#›</a:t>
            </a:fld>
            <a:endParaRPr lang="en-US"/>
          </a:p>
        </p:txBody>
      </p:sp>
    </p:spTree>
    <p:extLst>
      <p:ext uri="{BB962C8B-B14F-4D97-AF65-F5344CB8AC3E}">
        <p14:creationId xmlns:p14="http://schemas.microsoft.com/office/powerpoint/2010/main" val="117070287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0D2B6F-C18B-1450-3590-9AFCF9A9EC8C}"/>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endParaRPr lang="en-US"/>
          </a:p>
        </p:txBody>
      </p:sp>
      <p:sp>
        <p:nvSpPr>
          <p:cNvPr id="3" name="Text Placeholder 2">
            <a:extLst>
              <a:ext uri="{FF2B5EF4-FFF2-40B4-BE49-F238E27FC236}">
                <a16:creationId xmlns:a16="http://schemas.microsoft.com/office/drawing/2014/main" id="{5525D06F-AC93-FE3F-C843-F84A7677FAD2}"/>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9724ED8F-F1A4-1AAD-18CF-78CDD8E7DC6C}"/>
              </a:ext>
            </a:extLst>
          </p:cNvPr>
          <p:cNvSpPr>
            <a:spLocks noGrp="1"/>
          </p:cNvSpPr>
          <p:nvPr>
            <p:ph type="dt" sz="half" idx="10"/>
          </p:nvPr>
        </p:nvSpPr>
        <p:spPr/>
        <p:txBody>
          <a:bodyPr/>
          <a:lstStyle/>
          <a:p>
            <a:fld id="{B39B0492-6271-7D4C-A832-28799B600BE1}" type="datetimeFigureOut">
              <a:rPr lang="en-US" smtClean="0"/>
              <a:t>4/11/23</a:t>
            </a:fld>
            <a:endParaRPr lang="en-US"/>
          </a:p>
        </p:txBody>
      </p:sp>
      <p:sp>
        <p:nvSpPr>
          <p:cNvPr id="5" name="Footer Placeholder 4">
            <a:extLst>
              <a:ext uri="{FF2B5EF4-FFF2-40B4-BE49-F238E27FC236}">
                <a16:creationId xmlns:a16="http://schemas.microsoft.com/office/drawing/2014/main" id="{9231961C-2473-3C51-8809-1E3BC69FA38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D1D3258-9D0D-F440-4F25-E0618EFCCEEC}"/>
              </a:ext>
            </a:extLst>
          </p:cNvPr>
          <p:cNvSpPr>
            <a:spLocks noGrp="1"/>
          </p:cNvSpPr>
          <p:nvPr>
            <p:ph type="sldNum" sz="quarter" idx="12"/>
          </p:nvPr>
        </p:nvSpPr>
        <p:spPr/>
        <p:txBody>
          <a:bodyPr/>
          <a:lstStyle/>
          <a:p>
            <a:fld id="{2ED59392-A180-0141-A0B3-554E8958FE97}" type="slidenum">
              <a:rPr lang="en-US" smtClean="0"/>
              <a:t>‹#›</a:t>
            </a:fld>
            <a:endParaRPr lang="en-US"/>
          </a:p>
        </p:txBody>
      </p:sp>
    </p:spTree>
    <p:extLst>
      <p:ext uri="{BB962C8B-B14F-4D97-AF65-F5344CB8AC3E}">
        <p14:creationId xmlns:p14="http://schemas.microsoft.com/office/powerpoint/2010/main" val="352276395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030273-9F09-B76D-EB49-B0ADFAA39CB5}"/>
              </a:ext>
            </a:extLst>
          </p:cNvPr>
          <p:cNvSpPr>
            <a:spLocks noGrp="1"/>
          </p:cNvSpPr>
          <p:nvPr>
            <p:ph type="title"/>
          </p:nvPr>
        </p:nvSpPr>
        <p:spPr/>
        <p:txBody>
          <a:bodyPr/>
          <a:lstStyle/>
          <a:p>
            <a:r>
              <a:rPr lang="en-GB"/>
              <a:t>Click to edit Master title style</a:t>
            </a:r>
            <a:endParaRPr lang="en-US"/>
          </a:p>
        </p:txBody>
      </p:sp>
      <p:sp>
        <p:nvSpPr>
          <p:cNvPr id="3" name="Content Placeholder 2">
            <a:extLst>
              <a:ext uri="{FF2B5EF4-FFF2-40B4-BE49-F238E27FC236}">
                <a16:creationId xmlns:a16="http://schemas.microsoft.com/office/drawing/2014/main" id="{1A9BB922-B36F-4215-2938-850578565CC4}"/>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Content Placeholder 3">
            <a:extLst>
              <a:ext uri="{FF2B5EF4-FFF2-40B4-BE49-F238E27FC236}">
                <a16:creationId xmlns:a16="http://schemas.microsoft.com/office/drawing/2014/main" id="{5E9B2ACF-94CC-B46E-21F1-946DA7B1D33D}"/>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Date Placeholder 4">
            <a:extLst>
              <a:ext uri="{FF2B5EF4-FFF2-40B4-BE49-F238E27FC236}">
                <a16:creationId xmlns:a16="http://schemas.microsoft.com/office/drawing/2014/main" id="{B4250E5D-6002-1759-222C-EEB76843598F}"/>
              </a:ext>
            </a:extLst>
          </p:cNvPr>
          <p:cNvSpPr>
            <a:spLocks noGrp="1"/>
          </p:cNvSpPr>
          <p:nvPr>
            <p:ph type="dt" sz="half" idx="10"/>
          </p:nvPr>
        </p:nvSpPr>
        <p:spPr/>
        <p:txBody>
          <a:bodyPr/>
          <a:lstStyle/>
          <a:p>
            <a:fld id="{B39B0492-6271-7D4C-A832-28799B600BE1}" type="datetimeFigureOut">
              <a:rPr lang="en-US" smtClean="0"/>
              <a:t>4/11/23</a:t>
            </a:fld>
            <a:endParaRPr lang="en-US"/>
          </a:p>
        </p:txBody>
      </p:sp>
      <p:sp>
        <p:nvSpPr>
          <p:cNvPr id="6" name="Footer Placeholder 5">
            <a:extLst>
              <a:ext uri="{FF2B5EF4-FFF2-40B4-BE49-F238E27FC236}">
                <a16:creationId xmlns:a16="http://schemas.microsoft.com/office/drawing/2014/main" id="{66E58898-46E4-C8D1-9E92-407188DAFC9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E352C0D-889A-822A-AA3E-15379477F099}"/>
              </a:ext>
            </a:extLst>
          </p:cNvPr>
          <p:cNvSpPr>
            <a:spLocks noGrp="1"/>
          </p:cNvSpPr>
          <p:nvPr>
            <p:ph type="sldNum" sz="quarter" idx="12"/>
          </p:nvPr>
        </p:nvSpPr>
        <p:spPr/>
        <p:txBody>
          <a:bodyPr/>
          <a:lstStyle/>
          <a:p>
            <a:fld id="{2ED59392-A180-0141-A0B3-554E8958FE97}" type="slidenum">
              <a:rPr lang="en-US" smtClean="0"/>
              <a:t>‹#›</a:t>
            </a:fld>
            <a:endParaRPr lang="en-US"/>
          </a:p>
        </p:txBody>
      </p:sp>
    </p:spTree>
    <p:extLst>
      <p:ext uri="{BB962C8B-B14F-4D97-AF65-F5344CB8AC3E}">
        <p14:creationId xmlns:p14="http://schemas.microsoft.com/office/powerpoint/2010/main" val="162803577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C835C5-6787-61DF-3C28-0333279F4738}"/>
              </a:ext>
            </a:extLst>
          </p:cNvPr>
          <p:cNvSpPr>
            <a:spLocks noGrp="1"/>
          </p:cNvSpPr>
          <p:nvPr>
            <p:ph type="title"/>
          </p:nvPr>
        </p:nvSpPr>
        <p:spPr>
          <a:xfrm>
            <a:off x="839788" y="365125"/>
            <a:ext cx="10515600" cy="1325563"/>
          </a:xfrm>
        </p:spPr>
        <p:txBody>
          <a:bodyPr/>
          <a:lstStyle/>
          <a:p>
            <a:r>
              <a:rPr lang="en-GB"/>
              <a:t>Click to edit Master title style</a:t>
            </a:r>
            <a:endParaRPr lang="en-US"/>
          </a:p>
        </p:txBody>
      </p:sp>
      <p:sp>
        <p:nvSpPr>
          <p:cNvPr id="3" name="Text Placeholder 2">
            <a:extLst>
              <a:ext uri="{FF2B5EF4-FFF2-40B4-BE49-F238E27FC236}">
                <a16:creationId xmlns:a16="http://schemas.microsoft.com/office/drawing/2014/main" id="{44BD3704-BECC-AA85-392D-32121C9DD9F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DBF858B2-83E8-D666-19AD-7EA2ED202DE6}"/>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Text Placeholder 4">
            <a:extLst>
              <a:ext uri="{FF2B5EF4-FFF2-40B4-BE49-F238E27FC236}">
                <a16:creationId xmlns:a16="http://schemas.microsoft.com/office/drawing/2014/main" id="{9E06C1B2-FA4B-B00C-B1AC-1512525B56C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8AC02303-4C63-49F3-109C-BD2154D9238A}"/>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7" name="Date Placeholder 6">
            <a:extLst>
              <a:ext uri="{FF2B5EF4-FFF2-40B4-BE49-F238E27FC236}">
                <a16:creationId xmlns:a16="http://schemas.microsoft.com/office/drawing/2014/main" id="{86BEAF0C-8023-7B5F-D61E-B7335F4FFA6E}"/>
              </a:ext>
            </a:extLst>
          </p:cNvPr>
          <p:cNvSpPr>
            <a:spLocks noGrp="1"/>
          </p:cNvSpPr>
          <p:nvPr>
            <p:ph type="dt" sz="half" idx="10"/>
          </p:nvPr>
        </p:nvSpPr>
        <p:spPr/>
        <p:txBody>
          <a:bodyPr/>
          <a:lstStyle/>
          <a:p>
            <a:fld id="{B39B0492-6271-7D4C-A832-28799B600BE1}" type="datetimeFigureOut">
              <a:rPr lang="en-US" smtClean="0"/>
              <a:t>4/11/23</a:t>
            </a:fld>
            <a:endParaRPr lang="en-US"/>
          </a:p>
        </p:txBody>
      </p:sp>
      <p:sp>
        <p:nvSpPr>
          <p:cNvPr id="8" name="Footer Placeholder 7">
            <a:extLst>
              <a:ext uri="{FF2B5EF4-FFF2-40B4-BE49-F238E27FC236}">
                <a16:creationId xmlns:a16="http://schemas.microsoft.com/office/drawing/2014/main" id="{75A2243C-0F1D-6F4D-E653-C1620476ABE3}"/>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3DE17CC2-4AEB-493C-08E4-CF606EEFDDC5}"/>
              </a:ext>
            </a:extLst>
          </p:cNvPr>
          <p:cNvSpPr>
            <a:spLocks noGrp="1"/>
          </p:cNvSpPr>
          <p:nvPr>
            <p:ph type="sldNum" sz="quarter" idx="12"/>
          </p:nvPr>
        </p:nvSpPr>
        <p:spPr/>
        <p:txBody>
          <a:bodyPr/>
          <a:lstStyle/>
          <a:p>
            <a:fld id="{2ED59392-A180-0141-A0B3-554E8958FE97}" type="slidenum">
              <a:rPr lang="en-US" smtClean="0"/>
              <a:t>‹#›</a:t>
            </a:fld>
            <a:endParaRPr lang="en-US"/>
          </a:p>
        </p:txBody>
      </p:sp>
    </p:spTree>
    <p:extLst>
      <p:ext uri="{BB962C8B-B14F-4D97-AF65-F5344CB8AC3E}">
        <p14:creationId xmlns:p14="http://schemas.microsoft.com/office/powerpoint/2010/main" val="193709975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A3F514-CF22-7804-B3C9-288CC4E5131C}"/>
              </a:ext>
            </a:extLst>
          </p:cNvPr>
          <p:cNvSpPr>
            <a:spLocks noGrp="1"/>
          </p:cNvSpPr>
          <p:nvPr>
            <p:ph type="title"/>
          </p:nvPr>
        </p:nvSpPr>
        <p:spPr/>
        <p:txBody>
          <a:bodyPr/>
          <a:lstStyle/>
          <a:p>
            <a:r>
              <a:rPr lang="en-GB"/>
              <a:t>Click to edit Master title style</a:t>
            </a:r>
            <a:endParaRPr lang="en-US"/>
          </a:p>
        </p:txBody>
      </p:sp>
      <p:sp>
        <p:nvSpPr>
          <p:cNvPr id="3" name="Date Placeholder 2">
            <a:extLst>
              <a:ext uri="{FF2B5EF4-FFF2-40B4-BE49-F238E27FC236}">
                <a16:creationId xmlns:a16="http://schemas.microsoft.com/office/drawing/2014/main" id="{5924E9D9-1167-52D8-ACEF-92405C77B7C9}"/>
              </a:ext>
            </a:extLst>
          </p:cNvPr>
          <p:cNvSpPr>
            <a:spLocks noGrp="1"/>
          </p:cNvSpPr>
          <p:nvPr>
            <p:ph type="dt" sz="half" idx="10"/>
          </p:nvPr>
        </p:nvSpPr>
        <p:spPr/>
        <p:txBody>
          <a:bodyPr/>
          <a:lstStyle/>
          <a:p>
            <a:fld id="{B39B0492-6271-7D4C-A832-28799B600BE1}" type="datetimeFigureOut">
              <a:rPr lang="en-US" smtClean="0"/>
              <a:t>4/11/23</a:t>
            </a:fld>
            <a:endParaRPr lang="en-US"/>
          </a:p>
        </p:txBody>
      </p:sp>
      <p:sp>
        <p:nvSpPr>
          <p:cNvPr id="4" name="Footer Placeholder 3">
            <a:extLst>
              <a:ext uri="{FF2B5EF4-FFF2-40B4-BE49-F238E27FC236}">
                <a16:creationId xmlns:a16="http://schemas.microsoft.com/office/drawing/2014/main" id="{65113127-E717-A17E-9D05-B73D79B9AD0F}"/>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F371A332-15E4-CD78-CECC-694D7E45DCCA}"/>
              </a:ext>
            </a:extLst>
          </p:cNvPr>
          <p:cNvSpPr>
            <a:spLocks noGrp="1"/>
          </p:cNvSpPr>
          <p:nvPr>
            <p:ph type="sldNum" sz="quarter" idx="12"/>
          </p:nvPr>
        </p:nvSpPr>
        <p:spPr/>
        <p:txBody>
          <a:bodyPr/>
          <a:lstStyle/>
          <a:p>
            <a:fld id="{2ED59392-A180-0141-A0B3-554E8958FE97}" type="slidenum">
              <a:rPr lang="en-US" smtClean="0"/>
              <a:t>‹#›</a:t>
            </a:fld>
            <a:endParaRPr lang="en-US"/>
          </a:p>
        </p:txBody>
      </p:sp>
    </p:spTree>
    <p:extLst>
      <p:ext uri="{BB962C8B-B14F-4D97-AF65-F5344CB8AC3E}">
        <p14:creationId xmlns:p14="http://schemas.microsoft.com/office/powerpoint/2010/main" val="21300873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50BCDB7-701E-8EA7-DDAF-1CD9451FDB87}"/>
              </a:ext>
            </a:extLst>
          </p:cNvPr>
          <p:cNvSpPr>
            <a:spLocks noGrp="1"/>
          </p:cNvSpPr>
          <p:nvPr>
            <p:ph type="dt" sz="half" idx="10"/>
          </p:nvPr>
        </p:nvSpPr>
        <p:spPr/>
        <p:txBody>
          <a:bodyPr/>
          <a:lstStyle/>
          <a:p>
            <a:fld id="{B39B0492-6271-7D4C-A832-28799B600BE1}" type="datetimeFigureOut">
              <a:rPr lang="en-US" smtClean="0"/>
              <a:t>4/11/23</a:t>
            </a:fld>
            <a:endParaRPr lang="en-US"/>
          </a:p>
        </p:txBody>
      </p:sp>
      <p:sp>
        <p:nvSpPr>
          <p:cNvPr id="3" name="Footer Placeholder 2">
            <a:extLst>
              <a:ext uri="{FF2B5EF4-FFF2-40B4-BE49-F238E27FC236}">
                <a16:creationId xmlns:a16="http://schemas.microsoft.com/office/drawing/2014/main" id="{D9636FDC-17F5-6FA8-1332-2E13A75A7DA8}"/>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85CA69AE-A07C-22CC-46DD-0E3050B3574B}"/>
              </a:ext>
            </a:extLst>
          </p:cNvPr>
          <p:cNvSpPr>
            <a:spLocks noGrp="1"/>
          </p:cNvSpPr>
          <p:nvPr>
            <p:ph type="sldNum" sz="quarter" idx="12"/>
          </p:nvPr>
        </p:nvSpPr>
        <p:spPr/>
        <p:txBody>
          <a:bodyPr/>
          <a:lstStyle/>
          <a:p>
            <a:fld id="{2ED59392-A180-0141-A0B3-554E8958FE97}" type="slidenum">
              <a:rPr lang="en-US" smtClean="0"/>
              <a:t>‹#›</a:t>
            </a:fld>
            <a:endParaRPr lang="en-US"/>
          </a:p>
        </p:txBody>
      </p:sp>
    </p:spTree>
    <p:extLst>
      <p:ext uri="{BB962C8B-B14F-4D97-AF65-F5344CB8AC3E}">
        <p14:creationId xmlns:p14="http://schemas.microsoft.com/office/powerpoint/2010/main" val="28731180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0B8A74-21C9-DC06-642B-899C5EA79660}"/>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a:p>
        </p:txBody>
      </p:sp>
      <p:sp>
        <p:nvSpPr>
          <p:cNvPr id="3" name="Content Placeholder 2">
            <a:extLst>
              <a:ext uri="{FF2B5EF4-FFF2-40B4-BE49-F238E27FC236}">
                <a16:creationId xmlns:a16="http://schemas.microsoft.com/office/drawing/2014/main" id="{67884CFF-4E0C-6094-931A-86B5662C842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Text Placeholder 3">
            <a:extLst>
              <a:ext uri="{FF2B5EF4-FFF2-40B4-BE49-F238E27FC236}">
                <a16:creationId xmlns:a16="http://schemas.microsoft.com/office/drawing/2014/main" id="{FF0104D6-1CF1-B713-FDC0-B82A8120DAD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A2E28363-3771-4555-2E8B-533D494EF0CA}"/>
              </a:ext>
            </a:extLst>
          </p:cNvPr>
          <p:cNvSpPr>
            <a:spLocks noGrp="1"/>
          </p:cNvSpPr>
          <p:nvPr>
            <p:ph type="dt" sz="half" idx="10"/>
          </p:nvPr>
        </p:nvSpPr>
        <p:spPr/>
        <p:txBody>
          <a:bodyPr/>
          <a:lstStyle/>
          <a:p>
            <a:fld id="{B39B0492-6271-7D4C-A832-28799B600BE1}" type="datetimeFigureOut">
              <a:rPr lang="en-US" smtClean="0"/>
              <a:t>4/11/23</a:t>
            </a:fld>
            <a:endParaRPr lang="en-US"/>
          </a:p>
        </p:txBody>
      </p:sp>
      <p:sp>
        <p:nvSpPr>
          <p:cNvPr id="6" name="Footer Placeholder 5">
            <a:extLst>
              <a:ext uri="{FF2B5EF4-FFF2-40B4-BE49-F238E27FC236}">
                <a16:creationId xmlns:a16="http://schemas.microsoft.com/office/drawing/2014/main" id="{3B55266B-8408-879C-0412-3EEDD276E4B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D27F734-7104-F330-0544-64B5CD172AB8}"/>
              </a:ext>
            </a:extLst>
          </p:cNvPr>
          <p:cNvSpPr>
            <a:spLocks noGrp="1"/>
          </p:cNvSpPr>
          <p:nvPr>
            <p:ph type="sldNum" sz="quarter" idx="12"/>
          </p:nvPr>
        </p:nvSpPr>
        <p:spPr/>
        <p:txBody>
          <a:bodyPr/>
          <a:lstStyle/>
          <a:p>
            <a:fld id="{2ED59392-A180-0141-A0B3-554E8958FE97}" type="slidenum">
              <a:rPr lang="en-US" smtClean="0"/>
              <a:t>‹#›</a:t>
            </a:fld>
            <a:endParaRPr lang="en-US"/>
          </a:p>
        </p:txBody>
      </p:sp>
    </p:spTree>
    <p:extLst>
      <p:ext uri="{BB962C8B-B14F-4D97-AF65-F5344CB8AC3E}">
        <p14:creationId xmlns:p14="http://schemas.microsoft.com/office/powerpoint/2010/main" val="40516257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505F75-8B83-1349-332F-1CD296A81115}"/>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a:p>
        </p:txBody>
      </p:sp>
      <p:sp>
        <p:nvSpPr>
          <p:cNvPr id="3" name="Picture Placeholder 2">
            <a:extLst>
              <a:ext uri="{FF2B5EF4-FFF2-40B4-BE49-F238E27FC236}">
                <a16:creationId xmlns:a16="http://schemas.microsoft.com/office/drawing/2014/main" id="{F82071D9-436E-93D4-FAA6-F4A211909A6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6D5F4E9A-72D7-88E7-172A-993415A9B37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A870EB5A-4964-09EA-6D26-A0075CFCF8F4}"/>
              </a:ext>
            </a:extLst>
          </p:cNvPr>
          <p:cNvSpPr>
            <a:spLocks noGrp="1"/>
          </p:cNvSpPr>
          <p:nvPr>
            <p:ph type="dt" sz="half" idx="10"/>
          </p:nvPr>
        </p:nvSpPr>
        <p:spPr/>
        <p:txBody>
          <a:bodyPr/>
          <a:lstStyle/>
          <a:p>
            <a:fld id="{B39B0492-6271-7D4C-A832-28799B600BE1}" type="datetimeFigureOut">
              <a:rPr lang="en-US" smtClean="0"/>
              <a:t>4/11/23</a:t>
            </a:fld>
            <a:endParaRPr lang="en-US"/>
          </a:p>
        </p:txBody>
      </p:sp>
      <p:sp>
        <p:nvSpPr>
          <p:cNvPr id="6" name="Footer Placeholder 5">
            <a:extLst>
              <a:ext uri="{FF2B5EF4-FFF2-40B4-BE49-F238E27FC236}">
                <a16:creationId xmlns:a16="http://schemas.microsoft.com/office/drawing/2014/main" id="{F4C9CB1B-086B-E10A-2214-0E2516FB5C8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E0DB68F-0D02-FE5A-C5B3-2FBC04EB11F3}"/>
              </a:ext>
            </a:extLst>
          </p:cNvPr>
          <p:cNvSpPr>
            <a:spLocks noGrp="1"/>
          </p:cNvSpPr>
          <p:nvPr>
            <p:ph type="sldNum" sz="quarter" idx="12"/>
          </p:nvPr>
        </p:nvSpPr>
        <p:spPr/>
        <p:txBody>
          <a:bodyPr/>
          <a:lstStyle/>
          <a:p>
            <a:fld id="{2ED59392-A180-0141-A0B3-554E8958FE97}" type="slidenum">
              <a:rPr lang="en-US" smtClean="0"/>
              <a:t>‹#›</a:t>
            </a:fld>
            <a:endParaRPr lang="en-US"/>
          </a:p>
        </p:txBody>
      </p:sp>
    </p:spTree>
    <p:extLst>
      <p:ext uri="{BB962C8B-B14F-4D97-AF65-F5344CB8AC3E}">
        <p14:creationId xmlns:p14="http://schemas.microsoft.com/office/powerpoint/2010/main" val="281105119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1121EE9-A254-B572-9933-B7BAE59FFFF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endParaRPr lang="en-US"/>
          </a:p>
        </p:txBody>
      </p:sp>
      <p:sp>
        <p:nvSpPr>
          <p:cNvPr id="3" name="Text Placeholder 2">
            <a:extLst>
              <a:ext uri="{FF2B5EF4-FFF2-40B4-BE49-F238E27FC236}">
                <a16:creationId xmlns:a16="http://schemas.microsoft.com/office/drawing/2014/main" id="{A67EE21A-FD93-A001-6B6D-A9604FC099C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A312AC63-0A63-20A1-BBC3-E421B535E47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39B0492-6271-7D4C-A832-28799B600BE1}" type="datetimeFigureOut">
              <a:rPr lang="en-US" smtClean="0"/>
              <a:t>4/11/23</a:t>
            </a:fld>
            <a:endParaRPr lang="en-US"/>
          </a:p>
        </p:txBody>
      </p:sp>
      <p:sp>
        <p:nvSpPr>
          <p:cNvPr id="5" name="Footer Placeholder 4">
            <a:extLst>
              <a:ext uri="{FF2B5EF4-FFF2-40B4-BE49-F238E27FC236}">
                <a16:creationId xmlns:a16="http://schemas.microsoft.com/office/drawing/2014/main" id="{6399777A-1BB6-9A14-5AA4-8F5BA5B00B6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F1768F7A-2208-AF15-44A6-BB8E8567AF1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ED59392-A180-0141-A0B3-554E8958FE97}" type="slidenum">
              <a:rPr lang="en-US" smtClean="0"/>
              <a:t>‹#›</a:t>
            </a:fld>
            <a:endParaRPr lang="en-US"/>
          </a:p>
        </p:txBody>
      </p:sp>
    </p:spTree>
    <p:extLst>
      <p:ext uri="{BB962C8B-B14F-4D97-AF65-F5344CB8AC3E}">
        <p14:creationId xmlns:p14="http://schemas.microsoft.com/office/powerpoint/2010/main" val="290346731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5" Type="http://schemas.openxmlformats.org/officeDocument/2006/relationships/image" Target="../media/image4.jpg"/><Relationship Id="rId4" Type="http://schemas.openxmlformats.org/officeDocument/2006/relationships/image" Target="../media/image3.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hyperlink" Target="https://www.ccomstudy.com/"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2B37DE-5AD4-0D42-D395-3D463B40FE84}"/>
              </a:ext>
            </a:extLst>
          </p:cNvPr>
          <p:cNvSpPr>
            <a:spLocks noGrp="1"/>
          </p:cNvSpPr>
          <p:nvPr>
            <p:ph type="ctrTitle"/>
          </p:nvPr>
        </p:nvSpPr>
        <p:spPr>
          <a:xfrm>
            <a:off x="650255" y="400300"/>
            <a:ext cx="5583936" cy="3503026"/>
          </a:xfrm>
        </p:spPr>
        <p:txBody>
          <a:bodyPr>
            <a:normAutofit/>
          </a:bodyPr>
          <a:lstStyle/>
          <a:p>
            <a:r>
              <a:rPr lang="en-GB" sz="3600" b="1" kern="0" dirty="0">
                <a:solidFill>
                  <a:srgbClr val="2F5496"/>
                </a:solidFill>
                <a:effectLst/>
                <a:latin typeface="Calibri Light" panose="020F0302020204030204" pitchFamily="34" charset="0"/>
                <a:ea typeface="Times New Roman" panose="02020603050405020304" pitchFamily="18" charset="0"/>
                <a:cs typeface="Times New Roman" panose="02020603050405020304" pitchFamily="18" charset="0"/>
              </a:rPr>
              <a:t>Practising with care in mind: Learning from professionals and Unaccompanied Asylum-Seeking Children</a:t>
            </a:r>
            <a:br>
              <a:rPr lang="en-GB" sz="3600" b="1" kern="0" dirty="0">
                <a:solidFill>
                  <a:srgbClr val="2F5496"/>
                </a:solidFill>
                <a:effectLst/>
                <a:latin typeface="Calibri Light" panose="020F0302020204030204" pitchFamily="34" charset="0"/>
                <a:ea typeface="Times New Roman" panose="02020603050405020304" pitchFamily="18" charset="0"/>
                <a:cs typeface="Times New Roman" panose="02020603050405020304" pitchFamily="18" charset="0"/>
              </a:rPr>
            </a:br>
            <a:endParaRPr lang="en-US" sz="3600" dirty="0"/>
          </a:p>
        </p:txBody>
      </p:sp>
      <p:sp>
        <p:nvSpPr>
          <p:cNvPr id="3" name="Subtitle 2">
            <a:extLst>
              <a:ext uri="{FF2B5EF4-FFF2-40B4-BE49-F238E27FC236}">
                <a16:creationId xmlns:a16="http://schemas.microsoft.com/office/drawing/2014/main" id="{4D95D452-E58C-81AD-B404-323EAF8AA162}"/>
              </a:ext>
            </a:extLst>
          </p:cNvPr>
          <p:cNvSpPr>
            <a:spLocks noGrp="1"/>
          </p:cNvSpPr>
          <p:nvPr>
            <p:ph type="subTitle" idx="1"/>
          </p:nvPr>
        </p:nvSpPr>
        <p:spPr>
          <a:xfrm>
            <a:off x="834610" y="4054206"/>
            <a:ext cx="5583936" cy="1655762"/>
          </a:xfrm>
        </p:spPr>
        <p:txBody>
          <a:bodyPr/>
          <a:lstStyle/>
          <a:p>
            <a:r>
              <a:rPr lang="en-GB" sz="3200" b="1" dirty="0">
                <a:effectLst/>
                <a:latin typeface="Calibri" panose="020F0502020204030204" pitchFamily="34" charset="0"/>
                <a:ea typeface="Calibri" panose="020F0502020204030204" pitchFamily="34" charset="0"/>
                <a:cs typeface="Calibri" panose="020F0502020204030204" pitchFamily="34" charset="0"/>
              </a:rPr>
              <a:t>Training 2: Thinking about ‘care’ and ‘childhood’</a:t>
            </a:r>
            <a:endParaRPr lang="en-GB" sz="32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pic>
        <p:nvPicPr>
          <p:cNvPr id="4" name="Picture 3" descr="Icon&#10;&#10;Description automatically generated">
            <a:extLst>
              <a:ext uri="{FF2B5EF4-FFF2-40B4-BE49-F238E27FC236}">
                <a16:creationId xmlns:a16="http://schemas.microsoft.com/office/drawing/2014/main" id="{3BC2DD7A-F1B0-4530-0FE4-FC4FC1096B4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528538" y="2460858"/>
            <a:ext cx="758556" cy="1274101"/>
          </a:xfrm>
          <a:prstGeom prst="rect">
            <a:avLst/>
          </a:prstGeom>
        </p:spPr>
      </p:pic>
      <p:pic>
        <p:nvPicPr>
          <p:cNvPr id="5" name="Picture 4" descr="A screenshot of a video game&#10;&#10;Description automatically generated with medium confidence">
            <a:extLst>
              <a:ext uri="{FF2B5EF4-FFF2-40B4-BE49-F238E27FC236}">
                <a16:creationId xmlns:a16="http://schemas.microsoft.com/office/drawing/2014/main" id="{F4DBF774-3D88-985B-B4B0-70218AF46032}"/>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108602" y="518746"/>
            <a:ext cx="3336198" cy="1377781"/>
          </a:xfrm>
          <a:prstGeom prst="rect">
            <a:avLst/>
          </a:prstGeom>
        </p:spPr>
      </p:pic>
      <p:pic>
        <p:nvPicPr>
          <p:cNvPr id="6" name="Picture 5" descr="Text&#10;&#10;Description automatically generated with medium confidence">
            <a:extLst>
              <a:ext uri="{FF2B5EF4-FFF2-40B4-BE49-F238E27FC236}">
                <a16:creationId xmlns:a16="http://schemas.microsoft.com/office/drawing/2014/main" id="{98C12BE6-5182-3BAC-EA7E-22F41A72BED2}"/>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9776701" y="2151813"/>
            <a:ext cx="2114271" cy="1495223"/>
          </a:xfrm>
          <a:prstGeom prst="rect">
            <a:avLst/>
          </a:prstGeom>
        </p:spPr>
      </p:pic>
      <p:pic>
        <p:nvPicPr>
          <p:cNvPr id="7" name="Picture 6" descr="A picture containing text&#10;&#10;Description automatically generated">
            <a:extLst>
              <a:ext uri="{FF2B5EF4-FFF2-40B4-BE49-F238E27FC236}">
                <a16:creationId xmlns:a16="http://schemas.microsoft.com/office/drawing/2014/main" id="{4A56CBB3-7C4F-F9CE-3CF1-C7ABE6A5FB2B}"/>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0206873" y="4310905"/>
            <a:ext cx="1374441" cy="1142365"/>
          </a:xfrm>
          <a:prstGeom prst="rect">
            <a:avLst/>
          </a:prstGeom>
        </p:spPr>
      </p:pic>
    </p:spTree>
    <p:extLst>
      <p:ext uri="{BB962C8B-B14F-4D97-AF65-F5344CB8AC3E}">
        <p14:creationId xmlns:p14="http://schemas.microsoft.com/office/powerpoint/2010/main" val="100957343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4C5910-AAA5-55E3-5EB4-795C3D0340F5}"/>
              </a:ext>
            </a:extLst>
          </p:cNvPr>
          <p:cNvSpPr>
            <a:spLocks noGrp="1"/>
          </p:cNvSpPr>
          <p:nvPr>
            <p:ph type="title"/>
          </p:nvPr>
        </p:nvSpPr>
        <p:spPr/>
        <p:txBody>
          <a:bodyPr>
            <a:normAutofit fontScale="90000"/>
          </a:bodyPr>
          <a:lstStyle/>
          <a:p>
            <a:r>
              <a:rPr lang="en-US" sz="4000" dirty="0"/>
              <a:t>Activity 3 - </a:t>
            </a:r>
            <a:r>
              <a:rPr lang="en-GB" sz="4000" dirty="0">
                <a:effectLst/>
                <a:latin typeface="Calibri" panose="020F0502020204030204" pitchFamily="34" charset="0"/>
                <a:ea typeface="Calibri" panose="020F0502020204030204" pitchFamily="34" charset="0"/>
                <a:cs typeface="Times New Roman" panose="02020603050405020304" pitchFamily="18" charset="0"/>
              </a:rPr>
              <a:t>Thinking about childhood and care </a:t>
            </a:r>
            <a:br>
              <a:rPr lang="en-GB" sz="4000" dirty="0">
                <a:effectLst/>
                <a:latin typeface="Calibri" panose="020F0502020204030204" pitchFamily="34" charset="0"/>
                <a:ea typeface="Calibri" panose="020F0502020204030204" pitchFamily="34" charset="0"/>
                <a:cs typeface="Times New Roman" panose="02020603050405020304" pitchFamily="18" charset="0"/>
              </a:rPr>
            </a:br>
            <a:r>
              <a:rPr lang="en-US" b="1" dirty="0"/>
              <a:t>Part 1</a:t>
            </a:r>
            <a:br>
              <a:rPr lang="en-US" sz="2400" b="1" dirty="0"/>
            </a:br>
            <a:endParaRPr lang="en-US" sz="4000" dirty="0"/>
          </a:p>
        </p:txBody>
      </p:sp>
      <p:sp>
        <p:nvSpPr>
          <p:cNvPr id="3" name="Content Placeholder 2">
            <a:extLst>
              <a:ext uri="{FF2B5EF4-FFF2-40B4-BE49-F238E27FC236}">
                <a16:creationId xmlns:a16="http://schemas.microsoft.com/office/drawing/2014/main" id="{E4F246CE-2780-FAA7-EFCC-BB37EC12FFE2}"/>
              </a:ext>
            </a:extLst>
          </p:cNvPr>
          <p:cNvSpPr>
            <a:spLocks noGrp="1"/>
          </p:cNvSpPr>
          <p:nvPr>
            <p:ph idx="1"/>
          </p:nvPr>
        </p:nvSpPr>
        <p:spPr>
          <a:solidFill>
            <a:schemeClr val="accent4">
              <a:lumMod val="40000"/>
              <a:lumOff val="60000"/>
            </a:schemeClr>
          </a:solidFill>
          <a:ln>
            <a:solidFill>
              <a:schemeClr val="accent1"/>
            </a:solidFill>
          </a:ln>
        </p:spPr>
        <p:txBody>
          <a:bodyPr/>
          <a:lstStyle/>
          <a:p>
            <a:pPr marL="0" indent="0">
              <a:buNone/>
            </a:pPr>
            <a:endParaRPr lang="en-US" dirty="0"/>
          </a:p>
          <a:p>
            <a:pPr marL="0" indent="0" algn="ctr">
              <a:buNone/>
            </a:pPr>
            <a:endParaRPr lang="en-US" sz="36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ctr">
              <a:buNone/>
            </a:pPr>
            <a:r>
              <a:rPr lang="en-US" sz="3600" dirty="0">
                <a:effectLst/>
                <a:latin typeface="Calibri" panose="020F0502020204030204" pitchFamily="34" charset="0"/>
                <a:ea typeface="Calibri" panose="020F0502020204030204" pitchFamily="34" charset="0"/>
                <a:cs typeface="Times New Roman" panose="02020603050405020304" pitchFamily="18" charset="0"/>
              </a:rPr>
              <a:t>L</a:t>
            </a:r>
            <a:r>
              <a:rPr lang="en-GB" sz="3600" dirty="0" err="1">
                <a:effectLst/>
                <a:latin typeface="Calibri" panose="020F0502020204030204" pitchFamily="34" charset="0"/>
                <a:ea typeface="Calibri" panose="020F0502020204030204" pitchFamily="34" charset="0"/>
                <a:cs typeface="Times New Roman" panose="02020603050405020304" pitchFamily="18" charset="0"/>
              </a:rPr>
              <a:t>ist</a:t>
            </a:r>
            <a:r>
              <a:rPr lang="en-GB" sz="3600" dirty="0">
                <a:effectLst/>
                <a:latin typeface="Calibri" panose="020F0502020204030204" pitchFamily="34" charset="0"/>
                <a:ea typeface="Calibri" panose="020F0502020204030204" pitchFamily="34" charset="0"/>
                <a:cs typeface="Times New Roman" panose="02020603050405020304" pitchFamily="18" charset="0"/>
              </a:rPr>
              <a:t> as many ways you can think of in which UASC care for each other.</a:t>
            </a:r>
          </a:p>
          <a:p>
            <a:endParaRPr lang="en-US" dirty="0"/>
          </a:p>
        </p:txBody>
      </p:sp>
    </p:spTree>
    <p:extLst>
      <p:ext uri="{BB962C8B-B14F-4D97-AF65-F5344CB8AC3E}">
        <p14:creationId xmlns:p14="http://schemas.microsoft.com/office/powerpoint/2010/main" val="354748309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782CD9-FF89-712B-A10E-084BFBB48B20}"/>
              </a:ext>
            </a:extLst>
          </p:cNvPr>
          <p:cNvSpPr>
            <a:spLocks noGrp="1"/>
          </p:cNvSpPr>
          <p:nvPr>
            <p:ph type="title"/>
          </p:nvPr>
        </p:nvSpPr>
        <p:spPr/>
        <p:txBody>
          <a:bodyPr>
            <a:normAutofit fontScale="90000"/>
          </a:bodyPr>
          <a:lstStyle/>
          <a:p>
            <a:r>
              <a:rPr lang="en-US" sz="4400" dirty="0"/>
              <a:t>Activity 3 - </a:t>
            </a:r>
            <a:r>
              <a:rPr lang="en-GB" sz="4400" dirty="0">
                <a:effectLst/>
                <a:latin typeface="Calibri" panose="020F0502020204030204" pitchFamily="34" charset="0"/>
                <a:ea typeface="Calibri" panose="020F0502020204030204" pitchFamily="34" charset="0"/>
                <a:cs typeface="Times New Roman" panose="02020603050405020304" pitchFamily="18" charset="0"/>
              </a:rPr>
              <a:t>Thinking about childhood and care </a:t>
            </a:r>
            <a:br>
              <a:rPr lang="en-GB" sz="4400" dirty="0">
                <a:effectLst/>
                <a:latin typeface="Calibri" panose="020F0502020204030204" pitchFamily="34" charset="0"/>
                <a:ea typeface="Calibri" panose="020F0502020204030204" pitchFamily="34" charset="0"/>
                <a:cs typeface="Times New Roman" panose="02020603050405020304" pitchFamily="18" charset="0"/>
              </a:rPr>
            </a:br>
            <a:r>
              <a:rPr lang="en-US" b="1" dirty="0"/>
              <a:t>Part 2</a:t>
            </a:r>
            <a:br>
              <a:rPr lang="en-US" b="1" dirty="0"/>
            </a:br>
            <a:endParaRPr lang="en-US" dirty="0"/>
          </a:p>
        </p:txBody>
      </p:sp>
      <p:sp>
        <p:nvSpPr>
          <p:cNvPr id="3" name="Content Placeholder 2">
            <a:extLst>
              <a:ext uri="{FF2B5EF4-FFF2-40B4-BE49-F238E27FC236}">
                <a16:creationId xmlns:a16="http://schemas.microsoft.com/office/drawing/2014/main" id="{EFBA91AB-7053-CB92-926F-4A727D3F73B7}"/>
              </a:ext>
            </a:extLst>
          </p:cNvPr>
          <p:cNvSpPr>
            <a:spLocks noGrp="1"/>
          </p:cNvSpPr>
          <p:nvPr>
            <p:ph idx="1"/>
          </p:nvPr>
        </p:nvSpPr>
        <p:spPr>
          <a:xfrm>
            <a:off x="422031" y="1547446"/>
            <a:ext cx="11324492" cy="4677508"/>
          </a:xfrm>
          <a:solidFill>
            <a:schemeClr val="accent4">
              <a:lumMod val="40000"/>
              <a:lumOff val="60000"/>
            </a:schemeClr>
          </a:solidFill>
        </p:spPr>
        <p:txBody>
          <a:bodyPr>
            <a:normAutofit/>
          </a:bodyPr>
          <a:lstStyle/>
          <a:p>
            <a:pPr algn="just" fontAlgn="base"/>
            <a:r>
              <a:rPr lang="en-GB" sz="1800" i="1" dirty="0">
                <a:solidFill>
                  <a:srgbClr val="000000"/>
                </a:solidFill>
                <a:effectLst/>
                <a:latin typeface="Calibri" panose="020F0502020204030204" pitchFamily="34" charset="0"/>
                <a:ea typeface="Times New Roman" panose="02020603050405020304" pitchFamily="18" charset="0"/>
              </a:rPr>
              <a:t>‘Okay. First, we know each other in Belgium for one year there because we stayed there to try to come here for one year…And when we try we came here by the lorry, the truck, the pickup. And when we need to go there, for example, sometimes if I am not feeling well, my friend doesn’t leave me and try to come to here. She stay with me. And she stay with me and try to the next day with anything like when we are tired, because we are tired we have to work for long hours. So she was always with me. Yeah.  And she’s still with me now.’ </a:t>
            </a:r>
            <a:endParaRPr lang="en-GB" sz="1800" dirty="0">
              <a:effectLst/>
              <a:latin typeface="Times New Roman" panose="02020603050405020304" pitchFamily="18" charset="0"/>
              <a:ea typeface="Times New Roman" panose="02020603050405020304" pitchFamily="18" charset="0"/>
            </a:endParaRPr>
          </a:p>
          <a:p>
            <a:pPr algn="just" fontAlgn="base"/>
            <a:endParaRPr lang="en-GB" sz="1800" dirty="0">
              <a:effectLst/>
              <a:latin typeface="Times New Roman" panose="02020603050405020304" pitchFamily="18" charset="0"/>
              <a:ea typeface="Times New Roman" panose="02020603050405020304" pitchFamily="18" charset="0"/>
            </a:endParaRPr>
          </a:p>
          <a:p>
            <a:pPr algn="just" fontAlgn="base"/>
            <a:r>
              <a:rPr lang="en-GB" sz="1800" b="1" dirty="0">
                <a:solidFill>
                  <a:srgbClr val="000000"/>
                </a:solidFill>
                <a:effectLst/>
                <a:latin typeface="Calibri" panose="020F0502020204030204" pitchFamily="34" charset="0"/>
                <a:ea typeface="Times New Roman" panose="02020603050405020304" pitchFamily="18" charset="0"/>
              </a:rPr>
              <a:t>INTERVIEWER: Can I ask one more thing? And please, only answer if you feel comfortable to, Sara, okay? Can you maybe tell us a bit about that support that you’ve given each other? So what did it look like, you know, when you were moving together to the UK? How did you support each other? </a:t>
            </a:r>
            <a:endParaRPr lang="en-GB" sz="1800" b="1" dirty="0">
              <a:effectLst/>
              <a:latin typeface="Times New Roman" panose="02020603050405020304" pitchFamily="18" charset="0"/>
              <a:ea typeface="Times New Roman" panose="02020603050405020304" pitchFamily="18" charset="0"/>
            </a:endParaRPr>
          </a:p>
          <a:p>
            <a:pPr marL="0" indent="0" algn="just" fontAlgn="base">
              <a:buNone/>
            </a:pPr>
            <a:endParaRPr lang="en-GB" sz="1800" dirty="0">
              <a:effectLst/>
              <a:latin typeface="Times New Roman" panose="02020603050405020304" pitchFamily="18" charset="0"/>
              <a:ea typeface="Times New Roman" panose="02020603050405020304" pitchFamily="18" charset="0"/>
            </a:endParaRPr>
          </a:p>
          <a:p>
            <a:pPr algn="just" fontAlgn="base"/>
            <a:r>
              <a:rPr lang="en-GB" sz="1800" i="1" dirty="0">
                <a:solidFill>
                  <a:srgbClr val="000000"/>
                </a:solidFill>
                <a:effectLst/>
                <a:latin typeface="Calibri" panose="020F0502020204030204" pitchFamily="34" charset="0"/>
                <a:ea typeface="Times New Roman" panose="02020603050405020304" pitchFamily="18" charset="0"/>
              </a:rPr>
              <a:t>‘Everybody have like two people in Belgium when they are travelling. But when you go to try and to find the truck, first you need to go along journey from the place you stay. And then there is like walking in the like jungle. And we always go in the night-time. And if you are just by yourself, it’s scary. And we are always together and we go there. And even sometimes they will say like… the people say, “Come,” just one of us. If there is not enough space, they call one of us and then to try to the truck in her, the truck. And she never leave me. She always wanted to stay with me because she didn’t think just for herself. She think about me as well. Yeah, a lot of times she did like that.’</a:t>
            </a:r>
            <a:endParaRPr lang="en-GB" sz="1800" dirty="0">
              <a:effectLst/>
              <a:latin typeface="Times New Roman" panose="02020603050405020304" pitchFamily="18" charset="0"/>
              <a:ea typeface="Times New Roman" panose="02020603050405020304" pitchFamily="18" charset="0"/>
            </a:endParaRPr>
          </a:p>
          <a:p>
            <a:endParaRPr lang="en-US" dirty="0"/>
          </a:p>
        </p:txBody>
      </p:sp>
    </p:spTree>
    <p:extLst>
      <p:ext uri="{BB962C8B-B14F-4D97-AF65-F5344CB8AC3E}">
        <p14:creationId xmlns:p14="http://schemas.microsoft.com/office/powerpoint/2010/main" val="147183378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67BA38-89AC-E5FE-7F02-3778B9D10558}"/>
              </a:ext>
            </a:extLst>
          </p:cNvPr>
          <p:cNvSpPr>
            <a:spLocks noGrp="1"/>
          </p:cNvSpPr>
          <p:nvPr>
            <p:ph type="title"/>
          </p:nvPr>
        </p:nvSpPr>
        <p:spPr/>
        <p:txBody>
          <a:bodyPr/>
          <a:lstStyle/>
          <a:p>
            <a:r>
              <a:rPr lang="en-GB" sz="4000" b="1" dirty="0">
                <a:solidFill>
                  <a:srgbClr val="2F5496"/>
                </a:solidFill>
                <a:effectLst/>
                <a:latin typeface="Calibri Light" panose="020F0302020204030204" pitchFamily="34" charset="0"/>
                <a:ea typeface="Times New Roman" panose="02020603050405020304" pitchFamily="18" charset="0"/>
                <a:cs typeface="Times New Roman" panose="02020603050405020304" pitchFamily="18" charset="0"/>
              </a:rPr>
              <a:t>What is the broader aim of this course? </a:t>
            </a:r>
            <a:br>
              <a:rPr lang="en-GB" sz="1800" b="1" dirty="0">
                <a:solidFill>
                  <a:srgbClr val="2F5496"/>
                </a:solidFill>
                <a:effectLst/>
                <a:latin typeface="Calibri Light" panose="020F0302020204030204" pitchFamily="34" charset="0"/>
                <a:ea typeface="Times New Roman" panose="02020603050405020304" pitchFamily="18" charset="0"/>
                <a:cs typeface="Times New Roman" panose="02020603050405020304" pitchFamily="18" charset="0"/>
              </a:rPr>
            </a:br>
            <a:endParaRPr lang="en-US" dirty="0"/>
          </a:p>
        </p:txBody>
      </p:sp>
      <p:sp>
        <p:nvSpPr>
          <p:cNvPr id="3" name="Content Placeholder 2">
            <a:extLst>
              <a:ext uri="{FF2B5EF4-FFF2-40B4-BE49-F238E27FC236}">
                <a16:creationId xmlns:a16="http://schemas.microsoft.com/office/drawing/2014/main" id="{2BE06E4B-AADB-D7F2-2C3C-179B07E1A053}"/>
              </a:ext>
            </a:extLst>
          </p:cNvPr>
          <p:cNvSpPr>
            <a:spLocks noGrp="1"/>
          </p:cNvSpPr>
          <p:nvPr>
            <p:ph idx="1"/>
          </p:nvPr>
        </p:nvSpPr>
        <p:spPr/>
        <p:txBody>
          <a:bodyPr/>
          <a:lstStyle/>
          <a:p>
            <a:r>
              <a:rPr lang="en-GB" sz="1800" dirty="0">
                <a:effectLst/>
                <a:latin typeface="Calibri" panose="020F0502020204030204" pitchFamily="34" charset="0"/>
                <a:ea typeface="Calibri" panose="020F0502020204030204" pitchFamily="34" charset="0"/>
                <a:cs typeface="Times New Roman" panose="02020603050405020304" pitchFamily="18" charset="0"/>
              </a:rPr>
              <a:t>The purpose of this course is to help qualified and differently qualified practitioners and professionals to think about their reflexive practice in relation to care with Unaccompanied Asylum-Seeking Children (UASC) and separated/lone migrant young people. </a:t>
            </a:r>
          </a:p>
          <a:p>
            <a:r>
              <a:rPr lang="en-GB" sz="1800" dirty="0">
                <a:effectLst/>
                <a:latin typeface="Calibri" panose="020F0502020204030204" pitchFamily="34" charset="0"/>
                <a:ea typeface="Calibri" panose="020F0502020204030204" pitchFamily="34" charset="0"/>
                <a:cs typeface="Times New Roman" panose="02020603050405020304" pitchFamily="18" charset="0"/>
              </a:rPr>
              <a:t>The capacity to reflect is a core part of professional competence and helps social care professionals think about their own practice, their approach to their work and to learn from the process. </a:t>
            </a:r>
          </a:p>
          <a:p>
            <a:r>
              <a:rPr lang="en-GB" sz="1800" dirty="0">
                <a:effectLst/>
                <a:latin typeface="Calibri" panose="020F0502020204030204" pitchFamily="34" charset="0"/>
                <a:ea typeface="Calibri" panose="020F0502020204030204" pitchFamily="34" charset="0"/>
                <a:cs typeface="Times New Roman" panose="02020603050405020304" pitchFamily="18" charset="0"/>
              </a:rPr>
              <a:t>The course recognises that working in any kind of social care capacity with vulnerable young people is extremely tough, dynamic, and an often emotionally draining job, so it is useful to think about what shapes practice and why. </a:t>
            </a:r>
          </a:p>
          <a:p>
            <a:r>
              <a:rPr lang="en-GB" sz="1800" dirty="0">
                <a:effectLst/>
                <a:latin typeface="Calibri" panose="020F0502020204030204" pitchFamily="34" charset="0"/>
                <a:ea typeface="Calibri" panose="020F0502020204030204" pitchFamily="34" charset="0"/>
                <a:cs typeface="Times New Roman" panose="02020603050405020304" pitchFamily="18" charset="0"/>
              </a:rPr>
              <a:t>The attendees of this course will be introduced to the thoughts and opinions of practitioners and professionals who work with UASC and young people who are themselves, unaccompanied migrant young people. </a:t>
            </a:r>
          </a:p>
          <a:p>
            <a:endParaRPr lang="en-US" dirty="0"/>
          </a:p>
        </p:txBody>
      </p:sp>
    </p:spTree>
    <p:extLst>
      <p:ext uri="{BB962C8B-B14F-4D97-AF65-F5344CB8AC3E}">
        <p14:creationId xmlns:p14="http://schemas.microsoft.com/office/powerpoint/2010/main" val="150368973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F77EAD-049C-19C2-7852-275302A19353}"/>
              </a:ext>
            </a:extLst>
          </p:cNvPr>
          <p:cNvSpPr>
            <a:spLocks noGrp="1"/>
          </p:cNvSpPr>
          <p:nvPr>
            <p:ph type="title"/>
          </p:nvPr>
        </p:nvSpPr>
        <p:spPr/>
        <p:txBody>
          <a:bodyPr>
            <a:normAutofit/>
          </a:bodyPr>
          <a:lstStyle/>
          <a:p>
            <a:pPr>
              <a:spcBef>
                <a:spcPts val="200"/>
              </a:spcBef>
            </a:pPr>
            <a:r>
              <a:rPr lang="en-GB" sz="4000" b="1" dirty="0">
                <a:solidFill>
                  <a:srgbClr val="2F5496"/>
                </a:solidFill>
                <a:effectLst/>
                <a:latin typeface="Calibri Light" panose="020F0302020204030204" pitchFamily="34" charset="0"/>
                <a:ea typeface="Times New Roman" panose="02020603050405020304" pitchFamily="18" charset="0"/>
                <a:cs typeface="Times New Roman" panose="02020603050405020304" pitchFamily="18" charset="0"/>
              </a:rPr>
              <a:t>Learning outcomes</a:t>
            </a:r>
          </a:p>
        </p:txBody>
      </p:sp>
      <p:sp>
        <p:nvSpPr>
          <p:cNvPr id="3" name="Content Placeholder 2">
            <a:extLst>
              <a:ext uri="{FF2B5EF4-FFF2-40B4-BE49-F238E27FC236}">
                <a16:creationId xmlns:a16="http://schemas.microsoft.com/office/drawing/2014/main" id="{854CD796-A4CF-DCF3-4648-E47B759342D3}"/>
              </a:ext>
            </a:extLst>
          </p:cNvPr>
          <p:cNvSpPr>
            <a:spLocks noGrp="1"/>
          </p:cNvSpPr>
          <p:nvPr>
            <p:ph idx="1"/>
          </p:nvPr>
        </p:nvSpPr>
        <p:spPr/>
        <p:txBody>
          <a:bodyPr/>
          <a:lstStyle/>
          <a:p>
            <a:r>
              <a:rPr lang="en-GB" sz="3200" dirty="0">
                <a:effectLst/>
                <a:latin typeface="Calibri" panose="020F0502020204030204" pitchFamily="34" charset="0"/>
                <a:ea typeface="Calibri" panose="020F0502020204030204" pitchFamily="34" charset="0"/>
                <a:cs typeface="Times New Roman" panose="02020603050405020304" pitchFamily="18" charset="0"/>
              </a:rPr>
              <a:t>By the end of this course you will: </a:t>
            </a:r>
          </a:p>
          <a:p>
            <a:endParaRPr lang="en-GB" sz="24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buFont typeface="Symbol" pitchFamily="2" charset="2"/>
              <a:buChar char=""/>
            </a:pPr>
            <a:r>
              <a:rPr lang="en-GB" sz="1800">
                <a:effectLst/>
                <a:latin typeface="Calibri" panose="020F0502020204030204" pitchFamily="34" charset="0"/>
                <a:ea typeface="Calibri" panose="020F0502020204030204" pitchFamily="34" charset="0"/>
                <a:cs typeface="Times New Roman" panose="02020603050405020304" pitchFamily="18" charset="0"/>
              </a:rPr>
              <a:t>Have been </a:t>
            </a:r>
            <a:r>
              <a:rPr lang="en-GB" sz="1800" dirty="0">
                <a:effectLst/>
                <a:latin typeface="Calibri" panose="020F0502020204030204" pitchFamily="34" charset="0"/>
                <a:ea typeface="Calibri" panose="020F0502020204030204" pitchFamily="34" charset="0"/>
                <a:cs typeface="Times New Roman" panose="02020603050405020304" pitchFamily="18" charset="0"/>
              </a:rPr>
              <a:t>introduced to evidenced-based training and the Children Caring on the Move project</a:t>
            </a:r>
          </a:p>
          <a:p>
            <a:pPr marL="342900" lvl="0" indent="-342900">
              <a:buFont typeface="Symbol" pitchFamily="2" charset="2"/>
              <a:buChar char=""/>
            </a:pPr>
            <a:r>
              <a:rPr lang="en-GB" sz="1800" dirty="0">
                <a:effectLst/>
                <a:latin typeface="Calibri" panose="020F0502020204030204" pitchFamily="34" charset="0"/>
                <a:ea typeface="Calibri" panose="020F0502020204030204" pitchFamily="34" charset="0"/>
                <a:cs typeface="Times New Roman" panose="02020603050405020304" pitchFamily="18" charset="0"/>
              </a:rPr>
              <a:t>Have reflected on meanings of ‘care’ in relation to working with UASC and unaccompanied young people</a:t>
            </a:r>
          </a:p>
          <a:p>
            <a:pPr marL="342900" lvl="0" indent="-342900">
              <a:buFont typeface="Symbol" pitchFamily="2" charset="2"/>
              <a:buChar char=""/>
            </a:pPr>
            <a:r>
              <a:rPr lang="en-GB" sz="1800" dirty="0">
                <a:effectLst/>
                <a:latin typeface="Calibri" panose="020F0502020204030204" pitchFamily="34" charset="0"/>
                <a:ea typeface="Calibri" panose="020F0502020204030204" pitchFamily="34" charset="0"/>
                <a:cs typeface="Times New Roman" panose="02020603050405020304" pitchFamily="18" charset="0"/>
              </a:rPr>
              <a:t>Understand how different perspectives on ‘childhood’ influence our views of the care of UASC.</a:t>
            </a:r>
          </a:p>
          <a:p>
            <a:endParaRPr lang="en-US" dirty="0"/>
          </a:p>
        </p:txBody>
      </p:sp>
    </p:spTree>
    <p:extLst>
      <p:ext uri="{BB962C8B-B14F-4D97-AF65-F5344CB8AC3E}">
        <p14:creationId xmlns:p14="http://schemas.microsoft.com/office/powerpoint/2010/main" val="303922415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7CE8F9-0679-87DC-3B55-20130402F373}"/>
              </a:ext>
            </a:extLst>
          </p:cNvPr>
          <p:cNvSpPr>
            <a:spLocks noGrp="1"/>
          </p:cNvSpPr>
          <p:nvPr>
            <p:ph type="title"/>
          </p:nvPr>
        </p:nvSpPr>
        <p:spPr/>
        <p:txBody>
          <a:bodyPr>
            <a:normAutofit/>
          </a:bodyPr>
          <a:lstStyle/>
          <a:p>
            <a:r>
              <a:rPr lang="en-GB" sz="4000" b="1" kern="0" dirty="0">
                <a:solidFill>
                  <a:srgbClr val="2F5496"/>
                </a:solidFill>
                <a:effectLst/>
                <a:latin typeface="Calibri Light" panose="020F0302020204030204" pitchFamily="34" charset="0"/>
                <a:ea typeface="Times New Roman" panose="02020603050405020304" pitchFamily="18" charset="0"/>
                <a:cs typeface="Times New Roman" panose="02020603050405020304" pitchFamily="18" charset="0"/>
              </a:rPr>
              <a:t>Using evidence-based training</a:t>
            </a:r>
            <a:br>
              <a:rPr lang="en-GB" sz="4000" b="1" kern="0" dirty="0">
                <a:solidFill>
                  <a:srgbClr val="2F5496"/>
                </a:solidFill>
                <a:effectLst/>
                <a:latin typeface="Calibri Light" panose="020F0302020204030204" pitchFamily="34" charset="0"/>
                <a:ea typeface="Times New Roman" panose="02020603050405020304" pitchFamily="18" charset="0"/>
                <a:cs typeface="Times New Roman" panose="02020603050405020304" pitchFamily="18" charset="0"/>
              </a:rPr>
            </a:br>
            <a:endParaRPr lang="en-US" sz="4000" dirty="0"/>
          </a:p>
        </p:txBody>
      </p:sp>
      <p:sp>
        <p:nvSpPr>
          <p:cNvPr id="3" name="Content Placeholder 2">
            <a:extLst>
              <a:ext uri="{FF2B5EF4-FFF2-40B4-BE49-F238E27FC236}">
                <a16:creationId xmlns:a16="http://schemas.microsoft.com/office/drawing/2014/main" id="{7D4EA17D-DE7A-52CC-A3A0-B7C666980E9A}"/>
              </a:ext>
            </a:extLst>
          </p:cNvPr>
          <p:cNvSpPr>
            <a:spLocks noGrp="1"/>
          </p:cNvSpPr>
          <p:nvPr>
            <p:ph idx="1"/>
          </p:nvPr>
        </p:nvSpPr>
        <p:spPr>
          <a:xfrm>
            <a:off x="838200" y="1520825"/>
            <a:ext cx="10515600" cy="4351338"/>
          </a:xfrm>
        </p:spPr>
        <p:txBody>
          <a:bodyPr/>
          <a:lstStyle/>
          <a:p>
            <a:r>
              <a:rPr lang="en-GB" sz="1800" dirty="0">
                <a:effectLst/>
                <a:latin typeface="Calibri" panose="020F0502020204030204" pitchFamily="34" charset="0"/>
                <a:ea typeface="Calibri" panose="020F0502020204030204" pitchFamily="34" charset="0"/>
                <a:cs typeface="Times New Roman" panose="02020603050405020304" pitchFamily="18" charset="0"/>
              </a:rPr>
              <a:t>A core feature of this course is that it is evidence-informed – in other words, the core content is based on research findings as opposed to anecdotes or opinion.</a:t>
            </a:r>
          </a:p>
          <a:p>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r>
              <a:rPr lang="en-GB" sz="1800" dirty="0">
                <a:effectLst/>
                <a:latin typeface="Calibri" panose="020F0502020204030204" pitchFamily="34" charset="0"/>
                <a:ea typeface="Calibri" panose="020F0502020204030204" pitchFamily="34" charset="0"/>
                <a:cs typeface="Times New Roman" panose="02020603050405020304" pitchFamily="18" charset="0"/>
              </a:rPr>
              <a:t>In this training you will be drawing on both academic literature and data evidence from a research project called </a:t>
            </a:r>
            <a:r>
              <a:rPr lang="en-GB" sz="1800" u="sng" dirty="0">
                <a:solidFill>
                  <a:srgbClr val="0563C1"/>
                </a:solidFill>
                <a:effectLst/>
                <a:latin typeface="Calibri" panose="020F0502020204030204" pitchFamily="34" charset="0"/>
                <a:ea typeface="Calibri" panose="020F0502020204030204" pitchFamily="34" charset="0"/>
                <a:cs typeface="Times New Roman" panose="02020603050405020304" pitchFamily="18" charset="0"/>
                <a:hlinkClick r:id="rId2"/>
              </a:rPr>
              <a:t>Children Caring on the Move</a:t>
            </a:r>
            <a:r>
              <a:rPr lang="en-GB" sz="1800" dirty="0">
                <a:effectLst/>
                <a:latin typeface="Calibri" panose="020F0502020204030204" pitchFamily="34" charset="0"/>
                <a:ea typeface="Calibri" panose="020F0502020204030204" pitchFamily="34" charset="0"/>
                <a:cs typeface="Times New Roman" panose="02020603050405020304" pitchFamily="18" charset="0"/>
              </a:rPr>
              <a:t>. </a:t>
            </a:r>
          </a:p>
          <a:p>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r>
              <a:rPr lang="en-GB" sz="1800" dirty="0">
                <a:effectLst/>
                <a:latin typeface="Calibri" panose="020F0502020204030204" pitchFamily="34" charset="0"/>
                <a:ea typeface="Calibri" panose="020F0502020204030204" pitchFamily="34" charset="0"/>
                <a:cs typeface="Times New Roman" panose="02020603050405020304" pitchFamily="18" charset="0"/>
              </a:rPr>
              <a:t>The data provided comes from what young people, professionals and social care practitioners have told the research team about their lives, their working practices and a key element of our study: young people’s care of each other. The wider course provides both young people’s and adults’ data so that you can explore some of the synergies and differences in their perspectives. </a:t>
            </a:r>
          </a:p>
          <a:p>
            <a:pPr marL="0" indent="0">
              <a:buNone/>
            </a:pP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r>
              <a:rPr lang="en-GB" sz="1800" dirty="0">
                <a:effectLst/>
                <a:latin typeface="Calibri" panose="020F0502020204030204" pitchFamily="34" charset="0"/>
                <a:ea typeface="Calibri" panose="020F0502020204030204" pitchFamily="34" charset="0"/>
                <a:cs typeface="Times New Roman" panose="02020603050405020304" pitchFamily="18" charset="0"/>
              </a:rPr>
              <a:t>At times you may agree or disagree with what the participants in the study say. That is ok! A key component of the course is to encourage you to reflect on where your own views relate or diverge and why that might be the case.</a:t>
            </a:r>
          </a:p>
          <a:p>
            <a:endParaRPr lang="en-US" dirty="0"/>
          </a:p>
        </p:txBody>
      </p:sp>
    </p:spTree>
    <p:extLst>
      <p:ext uri="{BB962C8B-B14F-4D97-AF65-F5344CB8AC3E}">
        <p14:creationId xmlns:p14="http://schemas.microsoft.com/office/powerpoint/2010/main" val="310121621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18B16F-16FD-CA09-CF02-A91A371ED135}"/>
              </a:ext>
            </a:extLst>
          </p:cNvPr>
          <p:cNvSpPr>
            <a:spLocks noGrp="1"/>
          </p:cNvSpPr>
          <p:nvPr>
            <p:ph type="title"/>
          </p:nvPr>
        </p:nvSpPr>
        <p:spPr/>
        <p:txBody>
          <a:bodyPr/>
          <a:lstStyle/>
          <a:p>
            <a:r>
              <a:rPr lang="en-GB" sz="4000" b="1" dirty="0">
                <a:solidFill>
                  <a:srgbClr val="2F5496"/>
                </a:solidFill>
                <a:effectLst/>
                <a:latin typeface="Calibri Light" panose="020F0302020204030204" pitchFamily="34" charset="0"/>
                <a:ea typeface="Times New Roman" panose="02020603050405020304" pitchFamily="18" charset="0"/>
                <a:cs typeface="Times New Roman" panose="02020603050405020304" pitchFamily="18" charset="0"/>
              </a:rPr>
              <a:t>The Children Caring on the Move project</a:t>
            </a:r>
            <a:br>
              <a:rPr lang="en-GB" sz="1800" b="1" dirty="0">
                <a:solidFill>
                  <a:srgbClr val="2F5496"/>
                </a:solidFill>
                <a:effectLst/>
                <a:latin typeface="Calibri Light" panose="020F0302020204030204" pitchFamily="34" charset="0"/>
                <a:ea typeface="Times New Roman" panose="02020603050405020304" pitchFamily="18" charset="0"/>
                <a:cs typeface="Times New Roman" panose="02020603050405020304" pitchFamily="18" charset="0"/>
              </a:rPr>
            </a:br>
            <a:endParaRPr lang="en-US" dirty="0"/>
          </a:p>
        </p:txBody>
      </p:sp>
      <p:sp>
        <p:nvSpPr>
          <p:cNvPr id="3" name="Content Placeholder 2">
            <a:extLst>
              <a:ext uri="{FF2B5EF4-FFF2-40B4-BE49-F238E27FC236}">
                <a16:creationId xmlns:a16="http://schemas.microsoft.com/office/drawing/2014/main" id="{CA451951-84C6-F38C-E384-ABFB65C8CAB5}"/>
              </a:ext>
            </a:extLst>
          </p:cNvPr>
          <p:cNvSpPr>
            <a:spLocks noGrp="1"/>
          </p:cNvSpPr>
          <p:nvPr>
            <p:ph idx="1"/>
          </p:nvPr>
        </p:nvSpPr>
        <p:spPr/>
        <p:txBody>
          <a:bodyPr>
            <a:normAutofit lnSpcReduction="10000"/>
          </a:bodyPr>
          <a:lstStyle/>
          <a:p>
            <a:pPr marL="0" indent="0">
              <a:buNone/>
            </a:pPr>
            <a:r>
              <a:rPr lang="en-GB" sz="2000" b="1" dirty="0">
                <a:effectLst/>
                <a:latin typeface="Calibri" panose="020F0502020204030204" pitchFamily="34" charset="0"/>
                <a:ea typeface="Calibri" panose="020F0502020204030204" pitchFamily="34" charset="0"/>
                <a:cs typeface="Times New Roman" panose="02020603050405020304" pitchFamily="18" charset="0"/>
              </a:rPr>
              <a:t>The Children Caring on the Move project set out to examine Unaccompanied Asylum-Seeking Children’s (UASC) experiences of care, and caring for others, as they navigated asylum and welfare systems in England. </a:t>
            </a:r>
          </a:p>
          <a:p>
            <a:pPr marL="0" indent="0">
              <a:buNone/>
            </a:pPr>
            <a:r>
              <a:rPr lang="en-GB" sz="1800" dirty="0">
                <a:effectLst/>
                <a:latin typeface="Calibri" panose="020F0502020204030204" pitchFamily="34" charset="0"/>
                <a:ea typeface="Calibri" panose="020F0502020204030204" pitchFamily="34" charset="0"/>
                <a:cs typeface="Times New Roman" panose="02020603050405020304" pitchFamily="18" charset="0"/>
              </a:rPr>
              <a:t> </a:t>
            </a:r>
          </a:p>
          <a:p>
            <a:pPr marL="342900" lvl="0" indent="-342900">
              <a:buFont typeface="Symbol" pitchFamily="2" charset="2"/>
              <a:buChar char=""/>
            </a:pPr>
            <a:r>
              <a:rPr lang="en-GB" sz="1800" dirty="0">
                <a:effectLst/>
                <a:latin typeface="Calibri" panose="020F0502020204030204" pitchFamily="34" charset="0"/>
                <a:ea typeface="Calibri" panose="020F0502020204030204" pitchFamily="34" charset="0"/>
                <a:cs typeface="Times New Roman" panose="02020603050405020304" pitchFamily="18" charset="0"/>
              </a:rPr>
              <a:t>The research team started with the premise that care is not necessarily limited to what adults (or the state) provide for young people. </a:t>
            </a:r>
          </a:p>
          <a:p>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buFont typeface="Symbol" pitchFamily="2" charset="2"/>
              <a:buChar char=""/>
            </a:pPr>
            <a:r>
              <a:rPr lang="en-GB" sz="1800" dirty="0">
                <a:latin typeface="Calibri" panose="020F0502020204030204" pitchFamily="34" charset="0"/>
                <a:ea typeface="Calibri" panose="020F0502020204030204" pitchFamily="34" charset="0"/>
                <a:cs typeface="Times New Roman" panose="02020603050405020304" pitchFamily="18" charset="0"/>
              </a:rPr>
              <a:t>The</a:t>
            </a:r>
            <a:r>
              <a:rPr lang="en-GB" sz="1800" dirty="0">
                <a:effectLst/>
                <a:latin typeface="Calibri" panose="020F0502020204030204" pitchFamily="34" charset="0"/>
                <a:ea typeface="Calibri" panose="020F0502020204030204" pitchFamily="34" charset="0"/>
                <a:cs typeface="Times New Roman" panose="02020603050405020304" pitchFamily="18" charset="0"/>
              </a:rPr>
              <a:t> work has shown that young people provide a lot of care for each other, but we wanted to understand what that care looks like. They also wanted to explore how professionals and practitioners who work with UASC and other separated child migrants thought about young people’s care of each other. </a:t>
            </a:r>
          </a:p>
          <a:p>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buFont typeface="Symbol" pitchFamily="2" charset="2"/>
              <a:buChar char=""/>
            </a:pPr>
            <a:r>
              <a:rPr lang="en-GB" sz="1800" dirty="0">
                <a:effectLst/>
                <a:latin typeface="Calibri" panose="020F0502020204030204" pitchFamily="34" charset="0"/>
                <a:ea typeface="Calibri" panose="020F0502020204030204" pitchFamily="34" charset="0"/>
                <a:cs typeface="Calibri" panose="020F0502020204030204" pitchFamily="34" charset="0"/>
              </a:rPr>
              <a:t>On the one hand, the duty to care is a central tenet of any practice when working with vulnerable children such as UASC and other separated child migrants. On the other hand, stringent immigration practices, policies, bureaucracy and structural challenges undoubtedly present personal tensions and professional constraints for those whose role is meant to foreground ‘care.’</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en-US" dirty="0"/>
          </a:p>
        </p:txBody>
      </p:sp>
    </p:spTree>
    <p:extLst>
      <p:ext uri="{BB962C8B-B14F-4D97-AF65-F5344CB8AC3E}">
        <p14:creationId xmlns:p14="http://schemas.microsoft.com/office/powerpoint/2010/main" val="90484581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6953C8-A908-5EDF-52B9-DD9F6D552F4D}"/>
              </a:ext>
            </a:extLst>
          </p:cNvPr>
          <p:cNvSpPr>
            <a:spLocks noGrp="1"/>
          </p:cNvSpPr>
          <p:nvPr>
            <p:ph type="title"/>
          </p:nvPr>
        </p:nvSpPr>
        <p:spPr/>
        <p:txBody>
          <a:bodyPr/>
          <a:lstStyle/>
          <a:p>
            <a:r>
              <a:rPr lang="en-GB" sz="4000" b="1" dirty="0">
                <a:solidFill>
                  <a:srgbClr val="2F5496"/>
                </a:solidFill>
                <a:effectLst/>
                <a:latin typeface="Calibri Light" panose="020F0302020204030204" pitchFamily="34" charset="0"/>
                <a:ea typeface="Times New Roman" panose="02020603050405020304" pitchFamily="18" charset="0"/>
                <a:cs typeface="Times New Roman" panose="02020603050405020304" pitchFamily="18" charset="0"/>
              </a:rPr>
              <a:t>Who took part in our study?</a:t>
            </a:r>
            <a:br>
              <a:rPr lang="en-GB" sz="1800" b="1" dirty="0">
                <a:solidFill>
                  <a:srgbClr val="2F5496"/>
                </a:solidFill>
                <a:effectLst/>
                <a:latin typeface="Calibri Light" panose="020F0302020204030204" pitchFamily="34" charset="0"/>
                <a:ea typeface="Times New Roman" panose="02020603050405020304" pitchFamily="18" charset="0"/>
                <a:cs typeface="Times New Roman" panose="02020603050405020304" pitchFamily="18" charset="0"/>
              </a:rPr>
            </a:br>
            <a:endParaRPr lang="en-US" dirty="0"/>
          </a:p>
        </p:txBody>
      </p:sp>
      <p:sp>
        <p:nvSpPr>
          <p:cNvPr id="4" name="Content Placeholder 3">
            <a:extLst>
              <a:ext uri="{FF2B5EF4-FFF2-40B4-BE49-F238E27FC236}">
                <a16:creationId xmlns:a16="http://schemas.microsoft.com/office/drawing/2014/main" id="{296B95D0-8A90-360E-CDB6-BFA12526EF37}"/>
              </a:ext>
            </a:extLst>
          </p:cNvPr>
          <p:cNvSpPr>
            <a:spLocks noGrp="1"/>
          </p:cNvSpPr>
          <p:nvPr>
            <p:ph sz="half" idx="1"/>
          </p:nvPr>
        </p:nvSpPr>
        <p:spPr>
          <a:xfrm>
            <a:off x="350520" y="1150684"/>
            <a:ext cx="3587496" cy="5184775"/>
          </a:xfrm>
        </p:spPr>
        <p:txBody>
          <a:bodyPr>
            <a:normAutofit fontScale="77500" lnSpcReduction="20000"/>
          </a:bodyPr>
          <a:lstStyle/>
          <a:p>
            <a:pPr marL="0" indent="0">
              <a:buNone/>
            </a:pPr>
            <a:r>
              <a:rPr lang="en-US" sz="1800" b="1" dirty="0"/>
              <a:t>COLLECTING DATA FROM YOUNG PEOPLE</a:t>
            </a:r>
          </a:p>
          <a:p>
            <a:r>
              <a:rPr lang="en-US" sz="2100" dirty="0"/>
              <a:t>The team trained a small group of </a:t>
            </a:r>
            <a:r>
              <a:rPr lang="en-GB" sz="2100" dirty="0">
                <a:effectLst/>
                <a:latin typeface="Calibri" panose="020F0502020204030204" pitchFamily="34" charset="0"/>
                <a:ea typeface="Calibri" panose="020F0502020204030204" pitchFamily="34" charset="0"/>
                <a:cs typeface="Times New Roman" panose="02020603050405020304" pitchFamily="18" charset="0"/>
              </a:rPr>
              <a:t>unaccompanied young people as Young Researchers. The Young Researchers then conducted interviews with other UASC with the support of the University researchers. They collected:</a:t>
            </a:r>
          </a:p>
          <a:p>
            <a:r>
              <a:rPr lang="en-GB" sz="21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75 interviews with 38 unaccompanied young people </a:t>
            </a:r>
            <a:r>
              <a:rPr lang="en-GB" sz="2100" dirty="0">
                <a:effectLst/>
                <a:latin typeface="Roboto" panose="02000000000000000000" pitchFamily="2" charset="0"/>
                <a:ea typeface="Times New Roman" panose="02020603050405020304" pitchFamily="18" charset="0"/>
                <a:cs typeface="Times New Roman" panose="02020603050405020304" pitchFamily="18" charset="0"/>
              </a:rPr>
              <a:t>in two major cities. Each young person was invited to 2-3 interviews over a 6-12 month period. </a:t>
            </a:r>
            <a:endParaRPr lang="en-GB" sz="2100" dirty="0">
              <a:latin typeface="Calibri" panose="020F0502020204030204" pitchFamily="34" charset="0"/>
              <a:ea typeface="Times New Roman" panose="02020603050405020304" pitchFamily="18" charset="0"/>
              <a:cs typeface="Times New Roman" panose="02020603050405020304" pitchFamily="18" charset="0"/>
            </a:endParaRPr>
          </a:p>
          <a:p>
            <a:r>
              <a:rPr lang="en-GB" sz="21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These included (</a:t>
            </a:r>
            <a:r>
              <a:rPr lang="en-GB" sz="2100" dirty="0" err="1">
                <a:solidFill>
                  <a:srgbClr val="000000"/>
                </a:solidFill>
                <a:effectLst/>
                <a:latin typeface="Calibri" panose="020F0502020204030204" pitchFamily="34" charset="0"/>
                <a:ea typeface="Calibri" panose="020F0502020204030204" pitchFamily="34" charset="0"/>
                <a:cs typeface="Calibri" panose="020F0502020204030204" pitchFamily="34" charset="0"/>
              </a:rPr>
              <a:t>i</a:t>
            </a:r>
            <a:r>
              <a:rPr lang="en-GB" sz="21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object-based interviews where participants were asked to bring an object that represents care; (ii) photo elicitation focused on a ‘day in the life’ of the participant; and (iii) walking interviews to see places of (un)caring.</a:t>
            </a:r>
            <a:endParaRPr lang="en-GB" sz="2100" dirty="0">
              <a:effectLst/>
              <a:latin typeface="Calibri" panose="020F0502020204030204" pitchFamily="34" charset="0"/>
              <a:ea typeface="Calibri" panose="020F0502020204030204" pitchFamily="34" charset="0"/>
              <a:cs typeface="Times New Roman" panose="02020603050405020304" pitchFamily="18" charset="0"/>
            </a:endParaRPr>
          </a:p>
          <a:p>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sz="1800" dirty="0"/>
          </a:p>
        </p:txBody>
      </p:sp>
      <p:sp>
        <p:nvSpPr>
          <p:cNvPr id="5" name="Content Placeholder 4">
            <a:extLst>
              <a:ext uri="{FF2B5EF4-FFF2-40B4-BE49-F238E27FC236}">
                <a16:creationId xmlns:a16="http://schemas.microsoft.com/office/drawing/2014/main" id="{261EDF98-42ED-43C5-F871-7FC4E2D599C3}"/>
              </a:ext>
            </a:extLst>
          </p:cNvPr>
          <p:cNvSpPr>
            <a:spLocks noGrp="1"/>
          </p:cNvSpPr>
          <p:nvPr>
            <p:ph sz="half" idx="2"/>
          </p:nvPr>
        </p:nvSpPr>
        <p:spPr>
          <a:xfrm>
            <a:off x="4925568" y="1150684"/>
            <a:ext cx="6915912" cy="5184775"/>
          </a:xfrm>
        </p:spPr>
        <p:txBody>
          <a:bodyPr>
            <a:normAutofit fontScale="77500" lnSpcReduction="20000"/>
          </a:bodyPr>
          <a:lstStyle/>
          <a:p>
            <a:r>
              <a:rPr lang="en-US" sz="1800" b="1" dirty="0"/>
              <a:t>COLLECTING DATA FROM ADULTS:</a:t>
            </a:r>
          </a:p>
          <a:p>
            <a:r>
              <a:rPr lang="en-GB" sz="2100" dirty="0">
                <a:effectLst/>
                <a:latin typeface="Calibri" panose="020F0502020204030204" pitchFamily="34" charset="0"/>
                <a:ea typeface="Times New Roman" panose="02020603050405020304" pitchFamily="18" charset="0"/>
                <a:cs typeface="Calibri" panose="020F0502020204030204" pitchFamily="34" charset="0"/>
              </a:rPr>
              <a:t>64 semi-structured interviews </a:t>
            </a:r>
            <a:r>
              <a:rPr lang="en-GB" sz="21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with adult participants about their understandings and perspectives on care were collected. </a:t>
            </a:r>
            <a:endParaRPr lang="en-GB" sz="2100" dirty="0">
              <a:effectLst/>
              <a:latin typeface="Calibri" panose="020F0502020204030204" pitchFamily="34" charset="0"/>
              <a:ea typeface="Calibri" panose="020F0502020204030204" pitchFamily="34" charset="0"/>
              <a:cs typeface="Times New Roman" panose="02020603050405020304" pitchFamily="18" charset="0"/>
            </a:endParaRPr>
          </a:p>
          <a:p>
            <a:r>
              <a:rPr lang="en-GB" sz="2100" dirty="0">
                <a:effectLst/>
                <a:latin typeface="Calibri" panose="020F0502020204030204" pitchFamily="34" charset="0"/>
                <a:ea typeface="Times New Roman" panose="02020603050405020304" pitchFamily="18" charset="0"/>
                <a:cs typeface="Calibri" panose="020F0502020204030204" pitchFamily="34" charset="0"/>
              </a:rPr>
              <a:t>For ethical reasons the team developed a broad set of descriptions for the range of adult stakeholders that were interviewed. They include:</a:t>
            </a:r>
            <a:endParaRPr lang="en-GB" sz="2100" dirty="0">
              <a:effectLst/>
              <a:latin typeface="Calibri" panose="020F0502020204030204" pitchFamily="34" charset="0"/>
              <a:ea typeface="Calibri" panose="020F0502020204030204" pitchFamily="34" charset="0"/>
              <a:cs typeface="Times New Roman" panose="02020603050405020304" pitchFamily="18" charset="0"/>
            </a:endParaRPr>
          </a:p>
          <a:p>
            <a:pPr marL="800100" lvl="1" indent="-342900">
              <a:buFont typeface="Symbol" pitchFamily="2" charset="2"/>
              <a:buChar char=""/>
            </a:pPr>
            <a:r>
              <a:rPr lang="en-GB" sz="2100" dirty="0">
                <a:effectLst/>
                <a:latin typeface="Calibri" panose="020F0502020204030204" pitchFamily="34" charset="0"/>
                <a:ea typeface="Times New Roman" panose="02020603050405020304" pitchFamily="18" charset="0"/>
                <a:cs typeface="Calibri" panose="020F0502020204030204" pitchFamily="34" charset="0"/>
              </a:rPr>
              <a:t>Project Coordinators (in Education/Charity) who oversee multiple projects in their settings.</a:t>
            </a:r>
            <a:endParaRPr lang="en-GB" sz="2100" dirty="0">
              <a:effectLst/>
              <a:latin typeface="Calibri" panose="020F0502020204030204" pitchFamily="34" charset="0"/>
              <a:ea typeface="Calibri" panose="020F0502020204030204" pitchFamily="34" charset="0"/>
              <a:cs typeface="Times New Roman" panose="02020603050405020304" pitchFamily="18" charset="0"/>
            </a:endParaRPr>
          </a:p>
          <a:p>
            <a:pPr marL="800100" lvl="1" indent="-342900">
              <a:buFont typeface="Symbol" pitchFamily="2" charset="2"/>
              <a:buChar char=""/>
            </a:pPr>
            <a:r>
              <a:rPr lang="en-GB" sz="2100" dirty="0">
                <a:effectLst/>
                <a:latin typeface="Calibri" panose="020F0502020204030204" pitchFamily="34" charset="0"/>
                <a:ea typeface="Times New Roman" panose="02020603050405020304" pitchFamily="18" charset="0"/>
                <a:cs typeface="Calibri" panose="020F0502020204030204" pitchFamily="34" charset="0"/>
              </a:rPr>
              <a:t>Project Managers (in Education/Charity, State Social Work, Arts in Charity, NGO sectors) who tend to line mange those who work directly with young people. </a:t>
            </a:r>
            <a:endParaRPr lang="en-GB" sz="2100" dirty="0">
              <a:effectLst/>
              <a:latin typeface="Calibri" panose="020F0502020204030204" pitchFamily="34" charset="0"/>
              <a:ea typeface="Calibri" panose="020F0502020204030204" pitchFamily="34" charset="0"/>
              <a:cs typeface="Times New Roman" panose="02020603050405020304" pitchFamily="18" charset="0"/>
            </a:endParaRPr>
          </a:p>
          <a:p>
            <a:pPr marL="800100" lvl="1" indent="-342900">
              <a:buFont typeface="Symbol" pitchFamily="2" charset="2"/>
              <a:buChar char=""/>
            </a:pPr>
            <a:r>
              <a:rPr lang="en-GB" sz="2100" dirty="0">
                <a:effectLst/>
                <a:latin typeface="Calibri" panose="020F0502020204030204" pitchFamily="34" charset="0"/>
                <a:ea typeface="Times New Roman" panose="02020603050405020304" pitchFamily="18" charset="0"/>
                <a:cs typeface="Calibri" panose="020F0502020204030204" pitchFamily="34" charset="0"/>
              </a:rPr>
              <a:t>‘Direct workers’ (e.g., Charity advocates, state and independent social workers, foster carers, educators, paediatricians and educators), who are those who have direct and regular contact with young people. </a:t>
            </a:r>
            <a:endParaRPr lang="en-GB" sz="2100" dirty="0">
              <a:effectLst/>
              <a:latin typeface="Calibri" panose="020F0502020204030204" pitchFamily="34" charset="0"/>
              <a:ea typeface="Calibri" panose="020F0502020204030204" pitchFamily="34" charset="0"/>
              <a:cs typeface="Times New Roman" panose="02020603050405020304" pitchFamily="18" charset="0"/>
            </a:endParaRPr>
          </a:p>
          <a:p>
            <a:pPr marL="800100" lvl="1" indent="-342900">
              <a:buFont typeface="Symbol" pitchFamily="2" charset="2"/>
              <a:buChar char=""/>
            </a:pPr>
            <a:r>
              <a:rPr lang="en-GB" sz="2100" dirty="0">
                <a:effectLst/>
                <a:latin typeface="Calibri" panose="020F0502020204030204" pitchFamily="34" charset="0"/>
                <a:ea typeface="Times New Roman" panose="02020603050405020304" pitchFamily="18" charset="0"/>
                <a:cs typeface="Calibri" panose="020F0502020204030204" pitchFamily="34" charset="0"/>
              </a:rPr>
              <a:t>Other stakeholders covered areas such as mental health/therapy (working in NGO settings), interpreters, immigration lawyers and border force.</a:t>
            </a:r>
            <a:endParaRPr lang="en-GB" sz="2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en-GB" sz="2100" dirty="0">
              <a:effectLst/>
              <a:latin typeface="Calibri" panose="020F0502020204030204" pitchFamily="34" charset="0"/>
              <a:ea typeface="Calibri" panose="020F0502020204030204" pitchFamily="34" charset="0"/>
              <a:cs typeface="Times New Roman" panose="02020603050405020304" pitchFamily="18" charset="0"/>
            </a:endParaRPr>
          </a:p>
          <a:p>
            <a:r>
              <a:rPr lang="en-GB" sz="2100" dirty="0">
                <a:effectLst/>
                <a:latin typeface="Calibri" panose="020F0502020204030204" pitchFamily="34" charset="0"/>
                <a:ea typeface="Times New Roman" panose="02020603050405020304" pitchFamily="18" charset="0"/>
                <a:cs typeface="Calibri" panose="020F0502020204030204" pitchFamily="34" charset="0"/>
              </a:rPr>
              <a:t>The interview questions focused on examining the interviewee’s background, their broad experience of caring for separated child migrants and their role in their lives; the interviewee’s own understandings of care, care relationships and caring practices; how care changes over time; their views on the wider economic, social and political priorities and challenges that influences their ‘care’ and support practices.</a:t>
            </a:r>
            <a:endParaRPr lang="en-GB" sz="21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Tree>
    <p:extLst>
      <p:ext uri="{BB962C8B-B14F-4D97-AF65-F5344CB8AC3E}">
        <p14:creationId xmlns:p14="http://schemas.microsoft.com/office/powerpoint/2010/main" val="117514613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6ADFF08C-CAF4-4F1D-D82D-AB19D4B7CE7C}"/>
              </a:ext>
            </a:extLst>
          </p:cNvPr>
          <p:cNvSpPr>
            <a:spLocks noGrp="1"/>
          </p:cNvSpPr>
          <p:nvPr>
            <p:ph type="title"/>
          </p:nvPr>
        </p:nvSpPr>
        <p:spPr>
          <a:xfrm>
            <a:off x="277368" y="270335"/>
            <a:ext cx="10515600" cy="680642"/>
          </a:xfrm>
        </p:spPr>
        <p:txBody>
          <a:bodyPr>
            <a:normAutofit/>
          </a:bodyPr>
          <a:lstStyle/>
          <a:p>
            <a:r>
              <a:rPr lang="en-US" sz="4000" dirty="0"/>
              <a:t>Activity 1 </a:t>
            </a:r>
          </a:p>
        </p:txBody>
      </p:sp>
      <p:graphicFrame>
        <p:nvGraphicFramePr>
          <p:cNvPr id="7" name="Content Placeholder 6">
            <a:extLst>
              <a:ext uri="{FF2B5EF4-FFF2-40B4-BE49-F238E27FC236}">
                <a16:creationId xmlns:a16="http://schemas.microsoft.com/office/drawing/2014/main" id="{D631F394-33C9-C741-69DB-6AB0F4071E0A}"/>
              </a:ext>
            </a:extLst>
          </p:cNvPr>
          <p:cNvGraphicFramePr>
            <a:graphicFrameLocks noGrp="1"/>
          </p:cNvGraphicFramePr>
          <p:nvPr>
            <p:ph idx="1"/>
            <p:extLst>
              <p:ext uri="{D42A27DB-BD31-4B8C-83A1-F6EECF244321}">
                <p14:modId xmlns:p14="http://schemas.microsoft.com/office/powerpoint/2010/main" val="1405429503"/>
              </p:ext>
            </p:extLst>
          </p:nvPr>
        </p:nvGraphicFramePr>
        <p:xfrm>
          <a:off x="277368" y="1085088"/>
          <a:ext cx="11536679" cy="5388863"/>
        </p:xfrm>
        <a:graphic>
          <a:graphicData uri="http://schemas.openxmlformats.org/drawingml/2006/table">
            <a:tbl>
              <a:tblPr firstRow="1" firstCol="1" bandRow="1">
                <a:tableStyleId>{5C22544A-7EE6-4342-B048-85BDC9FD1C3A}</a:tableStyleId>
              </a:tblPr>
              <a:tblGrid>
                <a:gridCol w="2449333">
                  <a:extLst>
                    <a:ext uri="{9D8B030D-6E8A-4147-A177-3AD203B41FA5}">
                      <a16:colId xmlns:a16="http://schemas.microsoft.com/office/drawing/2014/main" val="1827166494"/>
                    </a:ext>
                  </a:extLst>
                </a:gridCol>
                <a:gridCol w="5480146">
                  <a:extLst>
                    <a:ext uri="{9D8B030D-6E8A-4147-A177-3AD203B41FA5}">
                      <a16:colId xmlns:a16="http://schemas.microsoft.com/office/drawing/2014/main" val="1581617579"/>
                    </a:ext>
                  </a:extLst>
                </a:gridCol>
                <a:gridCol w="3607200">
                  <a:extLst>
                    <a:ext uri="{9D8B030D-6E8A-4147-A177-3AD203B41FA5}">
                      <a16:colId xmlns:a16="http://schemas.microsoft.com/office/drawing/2014/main" val="3531853165"/>
                    </a:ext>
                  </a:extLst>
                </a:gridCol>
              </a:tblGrid>
              <a:tr h="862218">
                <a:tc>
                  <a:txBody>
                    <a:bodyPr/>
                    <a:lstStyle/>
                    <a:p>
                      <a:r>
                        <a:rPr lang="en-GB" sz="1400" dirty="0">
                          <a:effectLst/>
                        </a:rPr>
                        <a:t>Question 1</a:t>
                      </a:r>
                      <a:endParaRPr lang="en-GB"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r>
                        <a:rPr lang="en-GB" sz="1400">
                          <a:effectLst/>
                        </a:rPr>
                        <a:t>In 2020 there were an estimated 35.5 million international child migrants. How many of these are thought to be refugees and asylum seekers?</a:t>
                      </a:r>
                      <a:endParaRPr lang="en-GB"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r>
                        <a:rPr lang="en-GB" sz="1400">
                          <a:effectLst/>
                        </a:rPr>
                        <a:t>3.5 million</a:t>
                      </a:r>
                    </a:p>
                    <a:p>
                      <a:r>
                        <a:rPr lang="en-GB" sz="1400">
                          <a:effectLst/>
                        </a:rPr>
                        <a:t>11.5 million</a:t>
                      </a:r>
                    </a:p>
                    <a:p>
                      <a:r>
                        <a:rPr lang="en-GB" sz="1400">
                          <a:effectLst/>
                        </a:rPr>
                        <a:t>18.5 million</a:t>
                      </a:r>
                    </a:p>
                    <a:p>
                      <a:r>
                        <a:rPr lang="en-GB" sz="1400">
                          <a:effectLst/>
                        </a:rPr>
                        <a:t>26.5 million</a:t>
                      </a:r>
                      <a:endParaRPr lang="en-GB"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605336229"/>
                  </a:ext>
                </a:extLst>
              </a:tr>
              <a:tr h="862218">
                <a:tc>
                  <a:txBody>
                    <a:bodyPr/>
                    <a:lstStyle/>
                    <a:p>
                      <a:r>
                        <a:rPr lang="en-GB" sz="1400">
                          <a:effectLst/>
                        </a:rPr>
                        <a:t>Question 2</a:t>
                      </a:r>
                      <a:endParaRPr lang="en-GB"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r>
                        <a:rPr lang="en-GB" sz="1400">
                          <a:effectLst/>
                        </a:rPr>
                        <a:t>In 2021, how many unaccompanied children are reported to have claimed asylum in the UK?</a:t>
                      </a:r>
                      <a:endParaRPr lang="en-GB"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r>
                        <a:rPr lang="en-GB" sz="1400">
                          <a:effectLst/>
                        </a:rPr>
                        <a:t>1,458</a:t>
                      </a:r>
                    </a:p>
                    <a:p>
                      <a:r>
                        <a:rPr lang="en-GB" sz="1400">
                          <a:effectLst/>
                        </a:rPr>
                        <a:t>2,820</a:t>
                      </a:r>
                    </a:p>
                    <a:p>
                      <a:r>
                        <a:rPr lang="en-GB" sz="1400">
                          <a:effectLst/>
                        </a:rPr>
                        <a:t>3,762</a:t>
                      </a:r>
                    </a:p>
                    <a:p>
                      <a:r>
                        <a:rPr lang="en-GB" sz="1400">
                          <a:effectLst/>
                        </a:rPr>
                        <a:t>5,105</a:t>
                      </a:r>
                      <a:endParaRPr lang="en-GB"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286064930"/>
                  </a:ext>
                </a:extLst>
              </a:tr>
              <a:tr h="1293327">
                <a:tc>
                  <a:txBody>
                    <a:bodyPr/>
                    <a:lstStyle/>
                    <a:p>
                      <a:r>
                        <a:rPr lang="en-GB" sz="1400">
                          <a:effectLst/>
                        </a:rPr>
                        <a:t>Question 3</a:t>
                      </a:r>
                      <a:endParaRPr lang="en-GB"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r>
                        <a:rPr lang="en-GB" sz="1400">
                          <a:effectLst/>
                        </a:rPr>
                        <a:t>Between January and June 2020, which of the following countries had the highest percentage of children arrive as unaccompanied (as compared with children who were accompanied)?</a:t>
                      </a:r>
                      <a:endParaRPr lang="en-GB"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r>
                        <a:rPr lang="en-GB" sz="1400">
                          <a:effectLst/>
                        </a:rPr>
                        <a:t>Greece</a:t>
                      </a:r>
                    </a:p>
                    <a:p>
                      <a:r>
                        <a:rPr lang="en-GB" sz="1400">
                          <a:effectLst/>
                        </a:rPr>
                        <a:t>Spain</a:t>
                      </a:r>
                    </a:p>
                    <a:p>
                      <a:r>
                        <a:rPr lang="en-GB" sz="1400">
                          <a:effectLst/>
                        </a:rPr>
                        <a:t>Italy</a:t>
                      </a:r>
                    </a:p>
                    <a:p>
                      <a:r>
                        <a:rPr lang="en-GB" sz="1400">
                          <a:effectLst/>
                        </a:rPr>
                        <a:t>Malta</a:t>
                      </a:r>
                    </a:p>
                    <a:p>
                      <a:r>
                        <a:rPr lang="en-GB" sz="1400">
                          <a:effectLst/>
                        </a:rPr>
                        <a:t>Bulgaria</a:t>
                      </a:r>
                    </a:p>
                    <a:p>
                      <a:r>
                        <a:rPr lang="en-GB" sz="1400">
                          <a:effectLst/>
                        </a:rPr>
                        <a:t>Cyprus</a:t>
                      </a:r>
                      <a:endParaRPr lang="en-GB"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625159928"/>
                  </a:ext>
                </a:extLst>
              </a:tr>
              <a:tr h="1293327">
                <a:tc>
                  <a:txBody>
                    <a:bodyPr/>
                    <a:lstStyle/>
                    <a:p>
                      <a:r>
                        <a:rPr lang="en-GB" sz="1400">
                          <a:effectLst/>
                        </a:rPr>
                        <a:t>Question 4</a:t>
                      </a:r>
                      <a:endParaRPr lang="en-GB"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r>
                        <a:rPr lang="en-GB" sz="1400">
                          <a:effectLst/>
                        </a:rPr>
                        <a:t>In the first half of 2020, which was the most common country of origin amongst child asylum seekers to Europe?</a:t>
                      </a:r>
                    </a:p>
                    <a:p>
                      <a:r>
                        <a:rPr lang="en-GB" sz="1400">
                          <a:effectLst/>
                        </a:rPr>
                        <a:t> </a:t>
                      </a:r>
                      <a:endParaRPr lang="en-GB"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r>
                        <a:rPr lang="en-GB" sz="1400">
                          <a:effectLst/>
                        </a:rPr>
                        <a:t>Afghanistan</a:t>
                      </a:r>
                    </a:p>
                    <a:p>
                      <a:r>
                        <a:rPr lang="en-GB" sz="1400">
                          <a:effectLst/>
                        </a:rPr>
                        <a:t>Syrian Arab Republic</a:t>
                      </a:r>
                    </a:p>
                    <a:p>
                      <a:r>
                        <a:rPr lang="en-GB" sz="1400">
                          <a:effectLst/>
                        </a:rPr>
                        <a:t>Iraq</a:t>
                      </a:r>
                    </a:p>
                    <a:p>
                      <a:r>
                        <a:rPr lang="en-GB" sz="1400">
                          <a:effectLst/>
                        </a:rPr>
                        <a:t>Venezuela</a:t>
                      </a:r>
                    </a:p>
                    <a:p>
                      <a:r>
                        <a:rPr lang="en-GB" sz="1400">
                          <a:effectLst/>
                        </a:rPr>
                        <a:t>Colombia</a:t>
                      </a:r>
                    </a:p>
                    <a:p>
                      <a:r>
                        <a:rPr lang="en-GB" sz="1400">
                          <a:effectLst/>
                        </a:rPr>
                        <a:t>Eritrea</a:t>
                      </a:r>
                      <a:endParaRPr lang="en-GB"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75592070"/>
                  </a:ext>
                </a:extLst>
              </a:tr>
              <a:tr h="1077773">
                <a:tc>
                  <a:txBody>
                    <a:bodyPr/>
                    <a:lstStyle/>
                    <a:p>
                      <a:r>
                        <a:rPr lang="en-GB" sz="1400">
                          <a:effectLst/>
                        </a:rPr>
                        <a:t>Question 5</a:t>
                      </a:r>
                      <a:endParaRPr lang="en-GB"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r>
                        <a:rPr lang="en-GB" sz="1400">
                          <a:effectLst/>
                        </a:rPr>
                        <a:t>In 2019 the grant rate for asylum or other forms of leave for separated children was?</a:t>
                      </a:r>
                      <a:endParaRPr lang="en-GB"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r>
                        <a:rPr lang="en-GB" sz="1400" dirty="0">
                          <a:effectLst/>
                        </a:rPr>
                        <a:t>56%</a:t>
                      </a:r>
                    </a:p>
                    <a:p>
                      <a:r>
                        <a:rPr lang="en-GB" sz="1400" dirty="0">
                          <a:effectLst/>
                        </a:rPr>
                        <a:t>69%</a:t>
                      </a:r>
                    </a:p>
                    <a:p>
                      <a:r>
                        <a:rPr lang="en-GB" sz="1400" dirty="0">
                          <a:effectLst/>
                        </a:rPr>
                        <a:t>79%</a:t>
                      </a:r>
                    </a:p>
                    <a:p>
                      <a:r>
                        <a:rPr lang="en-GB" sz="1400" dirty="0">
                          <a:effectLst/>
                        </a:rPr>
                        <a:t>82%</a:t>
                      </a:r>
                    </a:p>
                    <a:p>
                      <a:r>
                        <a:rPr lang="en-GB" sz="1400" dirty="0">
                          <a:effectLst/>
                        </a:rPr>
                        <a:t>94%</a:t>
                      </a:r>
                      <a:endParaRPr lang="en-GB"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480758782"/>
                  </a:ext>
                </a:extLst>
              </a:tr>
            </a:tbl>
          </a:graphicData>
        </a:graphic>
      </p:graphicFrame>
    </p:spTree>
    <p:extLst>
      <p:ext uri="{BB962C8B-B14F-4D97-AF65-F5344CB8AC3E}">
        <p14:creationId xmlns:p14="http://schemas.microsoft.com/office/powerpoint/2010/main" val="119790907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9D1F4137-D986-4D04-F19A-D08D32D37C95}"/>
              </a:ext>
            </a:extLst>
          </p:cNvPr>
          <p:cNvSpPr>
            <a:spLocks noGrp="1"/>
          </p:cNvSpPr>
          <p:nvPr>
            <p:ph type="title"/>
          </p:nvPr>
        </p:nvSpPr>
        <p:spPr/>
        <p:txBody>
          <a:bodyPr/>
          <a:lstStyle/>
          <a:p>
            <a:r>
              <a:rPr lang="en-US" dirty="0"/>
              <a:t>Activity 2 – Thinking about childhood</a:t>
            </a:r>
          </a:p>
        </p:txBody>
      </p:sp>
      <p:pic>
        <p:nvPicPr>
          <p:cNvPr id="7" name="Content Placeholder 6" descr="A picture containing person&#10;&#10;Description automatically generated">
            <a:extLst>
              <a:ext uri="{FF2B5EF4-FFF2-40B4-BE49-F238E27FC236}">
                <a16:creationId xmlns:a16="http://schemas.microsoft.com/office/drawing/2014/main" id="{0B7AB373-FFC3-B2A4-CEB7-9F81D86F9F17}"/>
              </a:ext>
            </a:extLst>
          </p:cNvPr>
          <p:cNvPicPr>
            <a:picLocks noGrp="1" noChangeAspect="1"/>
          </p:cNvPicPr>
          <p:nvPr>
            <p:ph sz="half" idx="1"/>
          </p:nvPr>
        </p:nvPicPr>
        <p:blipFill>
          <a:blip r:embed="rId2" cstate="print">
            <a:extLst>
              <a:ext uri="{28A0092B-C50C-407E-A947-70E740481C1C}">
                <a14:useLocalDpi xmlns:a14="http://schemas.microsoft.com/office/drawing/2010/main" val="0"/>
              </a:ext>
            </a:extLst>
          </a:blip>
          <a:srcRect/>
          <a:stretch>
            <a:fillRect/>
          </a:stretch>
        </p:blipFill>
        <p:spPr bwMode="auto">
          <a:xfrm>
            <a:off x="961168" y="1825625"/>
            <a:ext cx="3562657" cy="4351338"/>
          </a:xfrm>
          <a:prstGeom prst="rect">
            <a:avLst/>
          </a:prstGeom>
          <a:noFill/>
          <a:ln>
            <a:noFill/>
          </a:ln>
        </p:spPr>
      </p:pic>
      <p:pic>
        <p:nvPicPr>
          <p:cNvPr id="8" name="Content Placeholder 7" descr="A picture containing text, indoor, orange&#10;&#10;Description automatically generated">
            <a:extLst>
              <a:ext uri="{FF2B5EF4-FFF2-40B4-BE49-F238E27FC236}">
                <a16:creationId xmlns:a16="http://schemas.microsoft.com/office/drawing/2014/main" id="{95DE859C-D448-6BE2-EDC8-9782BEE82661}"/>
              </a:ext>
            </a:extLst>
          </p:cNvPr>
          <p:cNvPicPr>
            <a:picLocks noGrp="1" noChangeAspect="1"/>
          </p:cNvPicPr>
          <p:nvPr>
            <p:ph sz="half" idx="2"/>
          </p:nvPr>
        </p:nvPicPr>
        <p:blipFill>
          <a:blip r:embed="rId3" cstate="print">
            <a:extLst>
              <a:ext uri="{28A0092B-C50C-407E-A947-70E740481C1C}">
                <a14:useLocalDpi xmlns:a14="http://schemas.microsoft.com/office/drawing/2010/main" val="0"/>
              </a:ext>
            </a:extLst>
          </a:blip>
          <a:srcRect/>
          <a:stretch>
            <a:fillRect/>
          </a:stretch>
        </p:blipFill>
        <p:spPr bwMode="auto">
          <a:xfrm>
            <a:off x="5177128" y="1825625"/>
            <a:ext cx="3056943" cy="4357022"/>
          </a:xfrm>
          <a:prstGeom prst="rect">
            <a:avLst/>
          </a:prstGeom>
          <a:noFill/>
          <a:ln>
            <a:noFill/>
          </a:ln>
        </p:spPr>
      </p:pic>
      <p:sp>
        <p:nvSpPr>
          <p:cNvPr id="9" name="TextBox 8">
            <a:extLst>
              <a:ext uri="{FF2B5EF4-FFF2-40B4-BE49-F238E27FC236}">
                <a16:creationId xmlns:a16="http://schemas.microsoft.com/office/drawing/2014/main" id="{FADAB7B6-4CD4-B272-57BF-8B20F677D598}"/>
              </a:ext>
            </a:extLst>
          </p:cNvPr>
          <p:cNvSpPr txBox="1"/>
          <p:nvPr/>
        </p:nvSpPr>
        <p:spPr>
          <a:xfrm>
            <a:off x="9034741" y="3767327"/>
            <a:ext cx="2742731" cy="2862322"/>
          </a:xfrm>
          <a:prstGeom prst="rect">
            <a:avLst/>
          </a:prstGeom>
          <a:noFill/>
        </p:spPr>
        <p:txBody>
          <a:bodyPr wrap="square" rtlCol="0">
            <a:spAutoFit/>
          </a:bodyPr>
          <a:lstStyle/>
          <a:p>
            <a:r>
              <a:rPr lang="en-GB" sz="1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Figure 3.1: Portraits of children. Left: Portrait of a child by Cornelis de Vos (1584−1651), hanging in Chatsworth House, Derbyshire, England. Right: Portrait of the Infanta Margarita, aged 5, 1656, by Diego Velázquez. </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Tree>
    <p:extLst>
      <p:ext uri="{BB962C8B-B14F-4D97-AF65-F5344CB8AC3E}">
        <p14:creationId xmlns:p14="http://schemas.microsoft.com/office/powerpoint/2010/main" val="146337766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FCDC92F4-8D3F-9594-217A-D3CEEEA298A8}"/>
              </a:ext>
            </a:extLst>
          </p:cNvPr>
          <p:cNvSpPr>
            <a:spLocks noGrp="1"/>
          </p:cNvSpPr>
          <p:nvPr>
            <p:ph type="title"/>
          </p:nvPr>
        </p:nvSpPr>
        <p:spPr/>
        <p:txBody>
          <a:bodyPr/>
          <a:lstStyle/>
          <a:p>
            <a:r>
              <a:rPr lang="en-US" dirty="0"/>
              <a:t>Words associated with childhood</a:t>
            </a:r>
          </a:p>
        </p:txBody>
      </p:sp>
      <p:sp>
        <p:nvSpPr>
          <p:cNvPr id="6" name="Content Placeholder 5">
            <a:extLst>
              <a:ext uri="{FF2B5EF4-FFF2-40B4-BE49-F238E27FC236}">
                <a16:creationId xmlns:a16="http://schemas.microsoft.com/office/drawing/2014/main" id="{6E5E73FA-343B-12B4-E180-E50475063F23}"/>
              </a:ext>
            </a:extLst>
          </p:cNvPr>
          <p:cNvSpPr>
            <a:spLocks noGrp="1"/>
          </p:cNvSpPr>
          <p:nvPr>
            <p:ph idx="1"/>
          </p:nvPr>
        </p:nvSpPr>
        <p:spPr>
          <a:xfrm>
            <a:off x="838200" y="1889759"/>
            <a:ext cx="10515600" cy="4067747"/>
          </a:xfrm>
          <a:solidFill>
            <a:schemeClr val="accent1">
              <a:lumMod val="60000"/>
              <a:lumOff val="40000"/>
            </a:schemeClr>
          </a:solidFill>
        </p:spPr>
        <p:txBody>
          <a:bodyPr>
            <a:normAutofit/>
          </a:bodyPr>
          <a:lstStyle/>
          <a:p>
            <a:pPr marL="0" indent="0" algn="ctr">
              <a:buNone/>
            </a:pPr>
            <a:endParaRPr lang="en-US" sz="4000" dirty="0"/>
          </a:p>
          <a:p>
            <a:pPr marL="0" indent="0" algn="ctr">
              <a:buNone/>
            </a:pPr>
            <a:endParaRPr lang="en-US" sz="4000" dirty="0"/>
          </a:p>
          <a:p>
            <a:pPr marL="0" indent="0" algn="ctr">
              <a:buNone/>
            </a:pPr>
            <a:r>
              <a:rPr lang="en-US" sz="4000" dirty="0"/>
              <a:t>Write down 5 words that come to mind when you think about ‘childhood’</a:t>
            </a:r>
          </a:p>
        </p:txBody>
      </p:sp>
    </p:spTree>
    <p:extLst>
      <p:ext uri="{BB962C8B-B14F-4D97-AF65-F5344CB8AC3E}">
        <p14:creationId xmlns:p14="http://schemas.microsoft.com/office/powerpoint/2010/main" val="140805709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403</TotalTime>
  <Words>1586</Words>
  <Application>Microsoft Macintosh PowerPoint</Application>
  <PresentationFormat>Widescreen</PresentationFormat>
  <Paragraphs>96</Paragraphs>
  <Slides>11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11</vt:i4>
      </vt:variant>
    </vt:vector>
  </HeadingPairs>
  <TitlesOfParts>
    <vt:vector size="18" baseType="lpstr">
      <vt:lpstr>Arial</vt:lpstr>
      <vt:lpstr>Calibri</vt:lpstr>
      <vt:lpstr>Calibri Light</vt:lpstr>
      <vt:lpstr>Roboto</vt:lpstr>
      <vt:lpstr>Symbol</vt:lpstr>
      <vt:lpstr>Times New Roman</vt:lpstr>
      <vt:lpstr>Office Theme</vt:lpstr>
      <vt:lpstr>Practising with care in mind: Learning from professionals and Unaccompanied Asylum-Seeking Children </vt:lpstr>
      <vt:lpstr>What is the broader aim of this course?  </vt:lpstr>
      <vt:lpstr>Learning outcomes</vt:lpstr>
      <vt:lpstr>Using evidence-based training </vt:lpstr>
      <vt:lpstr>The Children Caring on the Move project </vt:lpstr>
      <vt:lpstr>Who took part in our study? </vt:lpstr>
      <vt:lpstr>Activity 1 </vt:lpstr>
      <vt:lpstr>Activity 2 – Thinking about childhood</vt:lpstr>
      <vt:lpstr>Words associated with childhood</vt:lpstr>
      <vt:lpstr>Activity 3 - Thinking about childhood and care  Part 1 </vt:lpstr>
      <vt:lpstr>Activity 3 - Thinking about childhood and care  Part 2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Practising with care in mind: Learning from professionals and Unaccompanied Asylum-Seeking Children </dc:title>
  <dc:creator>Sarah.Crafter</dc:creator>
  <cp:lastModifiedBy>Sarah.Crafter</cp:lastModifiedBy>
  <cp:revision>8</cp:revision>
  <dcterms:created xsi:type="dcterms:W3CDTF">2023-04-11T10:08:46Z</dcterms:created>
  <dcterms:modified xsi:type="dcterms:W3CDTF">2023-04-11T16:53:11Z</dcterms:modified>
</cp:coreProperties>
</file>