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4"/>
    <p:sldMasterId id="2147483648" r:id="rId5"/>
  </p:sldMasterIdLst>
  <p:notesMasterIdLst>
    <p:notesMasterId r:id="rId28"/>
  </p:notesMasterIdLst>
  <p:sldIdLst>
    <p:sldId id="256" r:id="rId6"/>
    <p:sldId id="257" r:id="rId7"/>
    <p:sldId id="263" r:id="rId8"/>
    <p:sldId id="265" r:id="rId9"/>
    <p:sldId id="266" r:id="rId10"/>
    <p:sldId id="264" r:id="rId11"/>
    <p:sldId id="271" r:id="rId12"/>
    <p:sldId id="272" r:id="rId13"/>
    <p:sldId id="295" r:id="rId14"/>
    <p:sldId id="296" r:id="rId15"/>
    <p:sldId id="298" r:id="rId16"/>
    <p:sldId id="277" r:id="rId17"/>
    <p:sldId id="274" r:id="rId18"/>
    <p:sldId id="276" r:id="rId19"/>
    <p:sldId id="275" r:id="rId20"/>
    <p:sldId id="293" r:id="rId21"/>
    <p:sldId id="279" r:id="rId22"/>
    <p:sldId id="282" r:id="rId23"/>
    <p:sldId id="281" r:id="rId24"/>
    <p:sldId id="299" r:id="rId25"/>
    <p:sldId id="262" r:id="rId26"/>
    <p:sldId id="3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dbu3C9moqNJbG6wIECHm0Q==" hashData="bLUDkzp4JAPDlXgCJDDNN7OOtPyp/mFa1KRI+okEyncvXmOImpoSKn4A+pHVYPPjXwoa4IfXIgQ0gjSZbsx0P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4" clrIdx="0">
    <p:extLst>
      <p:ext uri="{19B8F6BF-5375-455C-9EA6-DF929625EA0E}">
        <p15:presenceInfo xmlns:p15="http://schemas.microsoft.com/office/powerpoint/2012/main" userId="S::stephanie.hirmer@eng.ox.ac.uk::13e44439-8913-4347-a3e1-e8bd29e343d7" providerId="AD"/>
      </p:ext>
    </p:extLst>
  </p:cmAuthor>
  <p:cmAuthor id="2" name="Stephanie Hirmer" initials="SH" lastIdx="8" clrIdx="1">
    <p:extLst>
      <p:ext uri="{19B8F6BF-5375-455C-9EA6-DF929625EA0E}">
        <p15:presenceInfo xmlns:p15="http://schemas.microsoft.com/office/powerpoint/2012/main" userId="S::engs2125_ox.ac.uk#ext#@lunet.onmicrosoft.com::13e44439-8913-4347-a3e1-e8bd29e343d7" providerId="AD"/>
      </p:ext>
    </p:extLst>
  </p:cmAuthor>
  <p:cmAuthor id="3" name="sareljgreyling@gmail.com" initials="sa" lastIdx="1" clrIdx="2">
    <p:extLst>
      <p:ext uri="{19B8F6BF-5375-455C-9EA6-DF929625EA0E}">
        <p15:presenceInfo xmlns:p15="http://schemas.microsoft.com/office/powerpoint/2012/main" userId="S::urn:spo:guest#sareljgreyling@gmail.com::" providerId="AD"/>
      </p:ext>
    </p:extLst>
  </p:cmAuthor>
  <p:cmAuthor id="4" name="Katherine Collett" initials="KC" lastIdx="2" clrIdx="3">
    <p:extLst>
      <p:ext uri="{19B8F6BF-5375-455C-9EA6-DF929625EA0E}">
        <p15:presenceInfo xmlns:p15="http://schemas.microsoft.com/office/powerpoint/2012/main" userId="S::katherine.collett_eng.ox.ac.uk#ext#@lunet.onmicrosoft.com::57662196-1ff7-4fef-ad5f-ca819cd64c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2F528F"/>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5097" autoAdjust="0"/>
  </p:normalViewPr>
  <p:slideViewPr>
    <p:cSldViewPr snapToGrid="0">
      <p:cViewPr varScale="1">
        <p:scale>
          <a:sx n="114" d="100"/>
          <a:sy n="114" d="100"/>
        </p:scale>
        <p:origin x="39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a Cannone" userId="417464ba-0c67-467a-8d9f-e5f447a9fc8a" providerId="ADAL" clId="{B9391F04-55F9-47B1-A15B-CD4E2054BB34}"/>
    <pc:docChg chg="undo custSel modSld">
      <pc:chgData name="Carla Cannone" userId="417464ba-0c67-467a-8d9f-e5f447a9fc8a" providerId="ADAL" clId="{B9391F04-55F9-47B1-A15B-CD4E2054BB34}" dt="2023-03-19T14:28:51.577" v="18" actId="1076"/>
      <pc:docMkLst>
        <pc:docMk/>
      </pc:docMkLst>
      <pc:sldChg chg="modSp mod">
        <pc:chgData name="Carla Cannone" userId="417464ba-0c67-467a-8d9f-e5f447a9fc8a" providerId="ADAL" clId="{B9391F04-55F9-47B1-A15B-CD4E2054BB34}" dt="2023-03-19T14:28:51.577" v="18" actId="1076"/>
        <pc:sldMkLst>
          <pc:docMk/>
          <pc:sldMk cId="3844424903" sldId="262"/>
        </pc:sldMkLst>
        <pc:spChg chg="mod">
          <ac:chgData name="Carla Cannone" userId="417464ba-0c67-467a-8d9f-e5f447a9fc8a" providerId="ADAL" clId="{B9391F04-55F9-47B1-A15B-CD4E2054BB34}" dt="2023-03-19T14:28:51.577" v="18" actId="1076"/>
          <ac:spMkLst>
            <pc:docMk/>
            <pc:sldMk cId="3844424903" sldId="262"/>
            <ac:spMk id="4" creationId="{96AFDD58-DD26-4192-8E72-B760AF65965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D741B4-7C23-4B53-A6E8-69796673A561}" type="doc">
      <dgm:prSet loTypeId="urn:microsoft.com/office/officeart/2005/8/layout/vList6" loCatId="process" qsTypeId="urn:microsoft.com/office/officeart/2005/8/quickstyle/simple2" qsCatId="simple" csTypeId="urn:microsoft.com/office/officeart/2005/8/colors/accent1_2" csCatId="accent1" phldr="1"/>
      <dgm:spPr/>
      <dgm:t>
        <a:bodyPr/>
        <a:lstStyle/>
        <a:p>
          <a:endParaRPr lang="en-GB"/>
        </a:p>
      </dgm:t>
    </dgm:pt>
    <dgm:pt modelId="{26781080-3D9D-4AF6-898F-5CD835632BF0}">
      <dgm:prSet phldrT="[Text]" phldr="0"/>
      <dgm:spPr/>
      <dgm:t>
        <a:bodyPr/>
        <a:lstStyle/>
        <a:p>
          <a:r>
            <a:rPr lang="en-GB" dirty="0">
              <a:latin typeface="Calibri Light" panose="020F0302020204030204"/>
            </a:rPr>
            <a:t>MAED-D</a:t>
          </a:r>
          <a:endParaRPr lang="en-GB" dirty="0"/>
        </a:p>
      </dgm:t>
    </dgm:pt>
    <dgm:pt modelId="{EAC124D7-35F5-4F5A-AD43-A91ABAC0FADE}" type="parTrans" cxnId="{426868C6-4E1B-4606-BB0C-949178532F27}">
      <dgm:prSet/>
      <dgm:spPr/>
      <dgm:t>
        <a:bodyPr/>
        <a:lstStyle/>
        <a:p>
          <a:endParaRPr lang="en-GB"/>
        </a:p>
      </dgm:t>
    </dgm:pt>
    <dgm:pt modelId="{96C22E2B-3DB5-4250-BCDC-ED7C3B90C0C0}" type="sibTrans" cxnId="{426868C6-4E1B-4606-BB0C-949178532F27}">
      <dgm:prSet/>
      <dgm:spPr/>
      <dgm:t>
        <a:bodyPr/>
        <a:lstStyle/>
        <a:p>
          <a:endParaRPr lang="en-GB"/>
        </a:p>
      </dgm:t>
    </dgm:pt>
    <dgm:pt modelId="{7DD5214F-EC5F-4AAF-9DDF-CB276F86A674}">
      <dgm:prSet phldrT="[Text]" phldr="0"/>
      <dgm:spPr/>
      <dgm:t>
        <a:bodyPr/>
        <a:lstStyle/>
        <a:p>
          <a:pPr rtl="0"/>
          <a:r>
            <a:rPr lang="en-GB" dirty="0">
              <a:latin typeface="Calibri Light" panose="020F0302020204030204"/>
            </a:rPr>
            <a:t>Energy Demand Projections</a:t>
          </a:r>
          <a:endParaRPr lang="en-GB" dirty="0"/>
        </a:p>
      </dgm:t>
    </dgm:pt>
    <dgm:pt modelId="{40F6BC29-AC8B-4E24-8B9D-BF8E0421CCB7}" type="parTrans" cxnId="{8F213E04-F2CA-4656-8AF8-EEF077BA584C}">
      <dgm:prSet/>
      <dgm:spPr/>
      <dgm:t>
        <a:bodyPr/>
        <a:lstStyle/>
        <a:p>
          <a:endParaRPr lang="en-GB"/>
        </a:p>
      </dgm:t>
    </dgm:pt>
    <dgm:pt modelId="{0A21F158-2AB7-491A-A4AC-95B5A9D0B21A}" type="sibTrans" cxnId="{8F213E04-F2CA-4656-8AF8-EEF077BA584C}">
      <dgm:prSet/>
      <dgm:spPr/>
      <dgm:t>
        <a:bodyPr/>
        <a:lstStyle/>
        <a:p>
          <a:endParaRPr lang="en-GB"/>
        </a:p>
      </dgm:t>
    </dgm:pt>
    <dgm:pt modelId="{91BCEA05-8719-4993-AE23-3E406B67C42F}">
      <dgm:prSet phldrT="[Text]" phldr="0"/>
      <dgm:spPr/>
      <dgm:t>
        <a:bodyPr/>
        <a:lstStyle/>
        <a:p>
          <a:r>
            <a:rPr lang="en-GB" dirty="0">
              <a:latin typeface="Calibri Light" panose="020F0302020204030204"/>
            </a:rPr>
            <a:t>MAED-EL</a:t>
          </a:r>
          <a:endParaRPr lang="en-GB" dirty="0"/>
        </a:p>
      </dgm:t>
    </dgm:pt>
    <dgm:pt modelId="{F8AFDC5D-3633-47E9-9027-6A552071ED2A}" type="parTrans" cxnId="{D75E3EE7-8154-4F0F-B628-E0E490A8A13F}">
      <dgm:prSet/>
      <dgm:spPr/>
      <dgm:t>
        <a:bodyPr/>
        <a:lstStyle/>
        <a:p>
          <a:endParaRPr lang="en-GB"/>
        </a:p>
      </dgm:t>
    </dgm:pt>
    <dgm:pt modelId="{450D79E5-1261-41C0-986C-37C5B8A42F0E}" type="sibTrans" cxnId="{D75E3EE7-8154-4F0F-B628-E0E490A8A13F}">
      <dgm:prSet/>
      <dgm:spPr/>
      <dgm:t>
        <a:bodyPr/>
        <a:lstStyle/>
        <a:p>
          <a:endParaRPr lang="en-GB"/>
        </a:p>
      </dgm:t>
    </dgm:pt>
    <dgm:pt modelId="{C12AAC64-BB27-4C5F-927B-7AF6FFA84934}">
      <dgm:prSet phldrT="[Text]" phldr="0"/>
      <dgm:spPr/>
      <dgm:t>
        <a:bodyPr/>
        <a:lstStyle/>
        <a:p>
          <a:pPr rtl="0"/>
          <a:r>
            <a:rPr lang="en-GB" dirty="0">
              <a:latin typeface="Calibri Light" panose="020F0302020204030204"/>
            </a:rPr>
            <a:t>Electricity Demand Profile Calculations</a:t>
          </a:r>
          <a:endParaRPr lang="en-GB" dirty="0"/>
        </a:p>
      </dgm:t>
    </dgm:pt>
    <dgm:pt modelId="{47E29AF0-1780-4BC5-B4DB-D88AD07B1F4D}" type="parTrans" cxnId="{75439920-8F96-4E73-BB4A-EE1D22F73A2A}">
      <dgm:prSet/>
      <dgm:spPr/>
      <dgm:t>
        <a:bodyPr/>
        <a:lstStyle/>
        <a:p>
          <a:endParaRPr lang="en-GB"/>
        </a:p>
      </dgm:t>
    </dgm:pt>
    <dgm:pt modelId="{A6A318D6-5407-4A58-BE79-E49579E8F27E}" type="sibTrans" cxnId="{75439920-8F96-4E73-BB4A-EE1D22F73A2A}">
      <dgm:prSet/>
      <dgm:spPr/>
      <dgm:t>
        <a:bodyPr/>
        <a:lstStyle/>
        <a:p>
          <a:endParaRPr lang="en-GB"/>
        </a:p>
      </dgm:t>
    </dgm:pt>
    <dgm:pt modelId="{63FA3D40-7ACF-4A3B-80EE-05E3D477F38A}" type="pres">
      <dgm:prSet presAssocID="{5FD741B4-7C23-4B53-A6E8-69796673A561}" presName="Name0" presStyleCnt="0">
        <dgm:presLayoutVars>
          <dgm:dir/>
          <dgm:animLvl val="lvl"/>
          <dgm:resizeHandles/>
        </dgm:presLayoutVars>
      </dgm:prSet>
      <dgm:spPr/>
    </dgm:pt>
    <dgm:pt modelId="{DAED1D13-A00F-414C-9D7E-CBA0FC7837A9}" type="pres">
      <dgm:prSet presAssocID="{26781080-3D9D-4AF6-898F-5CD835632BF0}" presName="linNode" presStyleCnt="0"/>
      <dgm:spPr/>
    </dgm:pt>
    <dgm:pt modelId="{19FA7A5A-1B3E-4EC4-8BF7-062AA4160233}" type="pres">
      <dgm:prSet presAssocID="{26781080-3D9D-4AF6-898F-5CD835632BF0}" presName="parentShp" presStyleLbl="node1" presStyleIdx="0" presStyleCnt="2">
        <dgm:presLayoutVars>
          <dgm:bulletEnabled val="1"/>
        </dgm:presLayoutVars>
      </dgm:prSet>
      <dgm:spPr>
        <a:solidFill>
          <a:srgbClr val="00B0F0"/>
        </a:solidFill>
      </dgm:spPr>
    </dgm:pt>
    <dgm:pt modelId="{FF323B80-9818-4B42-92D6-B4CA9A939ED2}" type="pres">
      <dgm:prSet presAssocID="{26781080-3D9D-4AF6-898F-5CD835632BF0}" presName="childShp" presStyleLbl="bgAccFollowNode1" presStyleIdx="0" presStyleCnt="2">
        <dgm:presLayoutVars>
          <dgm:bulletEnabled val="1"/>
        </dgm:presLayoutVars>
      </dgm:prSet>
      <dgm:spPr/>
    </dgm:pt>
    <dgm:pt modelId="{61A9C6C5-7C57-46A6-A083-323B79285417}" type="pres">
      <dgm:prSet presAssocID="{96C22E2B-3DB5-4250-BCDC-ED7C3B90C0C0}" presName="spacing" presStyleCnt="0"/>
      <dgm:spPr/>
    </dgm:pt>
    <dgm:pt modelId="{FAC9C0B1-698A-46DD-9339-645989C86604}" type="pres">
      <dgm:prSet presAssocID="{91BCEA05-8719-4993-AE23-3E406B67C42F}" presName="linNode" presStyleCnt="0"/>
      <dgm:spPr/>
    </dgm:pt>
    <dgm:pt modelId="{244FB5B9-9DA9-41C6-AD53-4C2CEDF92437}" type="pres">
      <dgm:prSet presAssocID="{91BCEA05-8719-4993-AE23-3E406B67C42F}" presName="parentShp" presStyleLbl="node1" presStyleIdx="1" presStyleCnt="2">
        <dgm:presLayoutVars>
          <dgm:bulletEnabled val="1"/>
        </dgm:presLayoutVars>
      </dgm:prSet>
      <dgm:spPr/>
    </dgm:pt>
    <dgm:pt modelId="{7685E3B1-BF72-455D-AD46-8456B0FAB69E}" type="pres">
      <dgm:prSet presAssocID="{91BCEA05-8719-4993-AE23-3E406B67C42F}" presName="childShp" presStyleLbl="bgAccFollowNode1" presStyleIdx="1" presStyleCnt="2">
        <dgm:presLayoutVars>
          <dgm:bulletEnabled val="1"/>
        </dgm:presLayoutVars>
      </dgm:prSet>
      <dgm:spPr/>
    </dgm:pt>
  </dgm:ptLst>
  <dgm:cxnLst>
    <dgm:cxn modelId="{8F213E04-F2CA-4656-8AF8-EEF077BA584C}" srcId="{26781080-3D9D-4AF6-898F-5CD835632BF0}" destId="{7DD5214F-EC5F-4AAF-9DDF-CB276F86A674}" srcOrd="0" destOrd="0" parTransId="{40F6BC29-AC8B-4E24-8B9D-BF8E0421CCB7}" sibTransId="{0A21F158-2AB7-491A-A4AC-95B5A9D0B21A}"/>
    <dgm:cxn modelId="{75439920-8F96-4E73-BB4A-EE1D22F73A2A}" srcId="{91BCEA05-8719-4993-AE23-3E406B67C42F}" destId="{C12AAC64-BB27-4C5F-927B-7AF6FFA84934}" srcOrd="0" destOrd="0" parTransId="{47E29AF0-1780-4BC5-B4DB-D88AD07B1F4D}" sibTransId="{A6A318D6-5407-4A58-BE79-E49579E8F27E}"/>
    <dgm:cxn modelId="{C1B4702C-A1B6-48B5-9099-2BE26646F543}" type="presOf" srcId="{C12AAC64-BB27-4C5F-927B-7AF6FFA84934}" destId="{7685E3B1-BF72-455D-AD46-8456B0FAB69E}" srcOrd="0" destOrd="0" presId="urn:microsoft.com/office/officeart/2005/8/layout/vList6"/>
    <dgm:cxn modelId="{9D0B116E-8D20-4BDC-9126-959534D9A61A}" type="presOf" srcId="{7DD5214F-EC5F-4AAF-9DDF-CB276F86A674}" destId="{FF323B80-9818-4B42-92D6-B4CA9A939ED2}" srcOrd="0" destOrd="0" presId="urn:microsoft.com/office/officeart/2005/8/layout/vList6"/>
    <dgm:cxn modelId="{8AA4958D-6414-4D71-B3EE-076521068DF5}" type="presOf" srcId="{5FD741B4-7C23-4B53-A6E8-69796673A561}" destId="{63FA3D40-7ACF-4A3B-80EE-05E3D477F38A}" srcOrd="0" destOrd="0" presId="urn:microsoft.com/office/officeart/2005/8/layout/vList6"/>
    <dgm:cxn modelId="{426868C6-4E1B-4606-BB0C-949178532F27}" srcId="{5FD741B4-7C23-4B53-A6E8-69796673A561}" destId="{26781080-3D9D-4AF6-898F-5CD835632BF0}" srcOrd="0" destOrd="0" parTransId="{EAC124D7-35F5-4F5A-AD43-A91ABAC0FADE}" sibTransId="{96C22E2B-3DB5-4250-BCDC-ED7C3B90C0C0}"/>
    <dgm:cxn modelId="{ABBC93D5-FAF9-43F0-B803-FF397B500867}" type="presOf" srcId="{91BCEA05-8719-4993-AE23-3E406B67C42F}" destId="{244FB5B9-9DA9-41C6-AD53-4C2CEDF92437}" srcOrd="0" destOrd="0" presId="urn:microsoft.com/office/officeart/2005/8/layout/vList6"/>
    <dgm:cxn modelId="{D75E3EE7-8154-4F0F-B628-E0E490A8A13F}" srcId="{5FD741B4-7C23-4B53-A6E8-69796673A561}" destId="{91BCEA05-8719-4993-AE23-3E406B67C42F}" srcOrd="1" destOrd="0" parTransId="{F8AFDC5D-3633-47E9-9027-6A552071ED2A}" sibTransId="{450D79E5-1261-41C0-986C-37C5B8A42F0E}"/>
    <dgm:cxn modelId="{C66B54FF-9048-4D82-9510-9FEB2C051430}" type="presOf" srcId="{26781080-3D9D-4AF6-898F-5CD835632BF0}" destId="{19FA7A5A-1B3E-4EC4-8BF7-062AA4160233}" srcOrd="0" destOrd="0" presId="urn:microsoft.com/office/officeart/2005/8/layout/vList6"/>
    <dgm:cxn modelId="{CC24638C-BE0B-4906-A4E8-92ED805CECAA}" type="presParOf" srcId="{63FA3D40-7ACF-4A3B-80EE-05E3D477F38A}" destId="{DAED1D13-A00F-414C-9D7E-CBA0FC7837A9}" srcOrd="0" destOrd="0" presId="urn:microsoft.com/office/officeart/2005/8/layout/vList6"/>
    <dgm:cxn modelId="{B905257F-72ED-4494-B1EB-50F2639870D3}" type="presParOf" srcId="{DAED1D13-A00F-414C-9D7E-CBA0FC7837A9}" destId="{19FA7A5A-1B3E-4EC4-8BF7-062AA4160233}" srcOrd="0" destOrd="0" presId="urn:microsoft.com/office/officeart/2005/8/layout/vList6"/>
    <dgm:cxn modelId="{66C9C98D-071A-4F23-AD1A-1F5751A1241A}" type="presParOf" srcId="{DAED1D13-A00F-414C-9D7E-CBA0FC7837A9}" destId="{FF323B80-9818-4B42-92D6-B4CA9A939ED2}" srcOrd="1" destOrd="0" presId="urn:microsoft.com/office/officeart/2005/8/layout/vList6"/>
    <dgm:cxn modelId="{6815BC28-3EF3-4DBC-90A0-9352CFED03FC}" type="presParOf" srcId="{63FA3D40-7ACF-4A3B-80EE-05E3D477F38A}" destId="{61A9C6C5-7C57-46A6-A083-323B79285417}" srcOrd="1" destOrd="0" presId="urn:microsoft.com/office/officeart/2005/8/layout/vList6"/>
    <dgm:cxn modelId="{2ADA4638-AA9C-45FD-B20C-F09F3EEC51C7}" type="presParOf" srcId="{63FA3D40-7ACF-4A3B-80EE-05E3D477F38A}" destId="{FAC9C0B1-698A-46DD-9339-645989C86604}" srcOrd="2" destOrd="0" presId="urn:microsoft.com/office/officeart/2005/8/layout/vList6"/>
    <dgm:cxn modelId="{60ACC95C-2F05-47B0-8780-98D82B4C8D2A}" type="presParOf" srcId="{FAC9C0B1-698A-46DD-9339-645989C86604}" destId="{244FB5B9-9DA9-41C6-AD53-4C2CEDF92437}" srcOrd="0" destOrd="0" presId="urn:microsoft.com/office/officeart/2005/8/layout/vList6"/>
    <dgm:cxn modelId="{A5401133-3A56-4DB9-A866-4C239E3BA01C}" type="presParOf" srcId="{FAC9C0B1-698A-46DD-9339-645989C86604}" destId="{7685E3B1-BF72-455D-AD46-8456B0FAB69E}"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D741B4-7C23-4B53-A6E8-69796673A561}" type="doc">
      <dgm:prSet loTypeId="urn:microsoft.com/office/officeart/2005/8/layout/vList6" loCatId="process" qsTypeId="urn:microsoft.com/office/officeart/2005/8/quickstyle/simple2" qsCatId="simple" csTypeId="urn:microsoft.com/office/officeart/2005/8/colors/accent1_2" csCatId="accent1" phldr="1"/>
      <dgm:spPr/>
      <dgm:t>
        <a:bodyPr/>
        <a:lstStyle/>
        <a:p>
          <a:endParaRPr lang="en-GB"/>
        </a:p>
      </dgm:t>
    </dgm:pt>
    <dgm:pt modelId="{26781080-3D9D-4AF6-898F-5CD835632BF0}">
      <dgm:prSet phldrT="[Text]" phldr="0"/>
      <dgm:spPr/>
      <dgm:t>
        <a:bodyPr/>
        <a:lstStyle/>
        <a:p>
          <a:r>
            <a:rPr lang="en-GB" dirty="0">
              <a:latin typeface="Calibri Light" panose="020F0302020204030204"/>
            </a:rPr>
            <a:t>MAED-D</a:t>
          </a:r>
          <a:endParaRPr lang="en-GB" dirty="0"/>
        </a:p>
      </dgm:t>
    </dgm:pt>
    <dgm:pt modelId="{EAC124D7-35F5-4F5A-AD43-A91ABAC0FADE}" type="parTrans" cxnId="{426868C6-4E1B-4606-BB0C-949178532F27}">
      <dgm:prSet/>
      <dgm:spPr/>
      <dgm:t>
        <a:bodyPr/>
        <a:lstStyle/>
        <a:p>
          <a:endParaRPr lang="en-GB"/>
        </a:p>
      </dgm:t>
    </dgm:pt>
    <dgm:pt modelId="{96C22E2B-3DB5-4250-BCDC-ED7C3B90C0C0}" type="sibTrans" cxnId="{426868C6-4E1B-4606-BB0C-949178532F27}">
      <dgm:prSet/>
      <dgm:spPr/>
      <dgm:t>
        <a:bodyPr/>
        <a:lstStyle/>
        <a:p>
          <a:endParaRPr lang="en-GB"/>
        </a:p>
      </dgm:t>
    </dgm:pt>
    <dgm:pt modelId="{7DD5214F-EC5F-4AAF-9DDF-CB276F86A674}">
      <dgm:prSet phldrT="[Text]" phldr="0"/>
      <dgm:spPr/>
      <dgm:t>
        <a:bodyPr/>
        <a:lstStyle/>
        <a:p>
          <a:pPr rtl="0"/>
          <a:r>
            <a:rPr lang="en-GB" dirty="0">
              <a:latin typeface="Calibri Light" panose="020F0302020204030204"/>
            </a:rPr>
            <a:t>Energy Demand Projections</a:t>
          </a:r>
          <a:endParaRPr lang="en-GB" dirty="0"/>
        </a:p>
      </dgm:t>
    </dgm:pt>
    <dgm:pt modelId="{40F6BC29-AC8B-4E24-8B9D-BF8E0421CCB7}" type="parTrans" cxnId="{8F213E04-F2CA-4656-8AF8-EEF077BA584C}">
      <dgm:prSet/>
      <dgm:spPr/>
      <dgm:t>
        <a:bodyPr/>
        <a:lstStyle/>
        <a:p>
          <a:endParaRPr lang="en-GB"/>
        </a:p>
      </dgm:t>
    </dgm:pt>
    <dgm:pt modelId="{0A21F158-2AB7-491A-A4AC-95B5A9D0B21A}" type="sibTrans" cxnId="{8F213E04-F2CA-4656-8AF8-EEF077BA584C}">
      <dgm:prSet/>
      <dgm:spPr/>
      <dgm:t>
        <a:bodyPr/>
        <a:lstStyle/>
        <a:p>
          <a:endParaRPr lang="en-GB"/>
        </a:p>
      </dgm:t>
    </dgm:pt>
    <dgm:pt modelId="{91BCEA05-8719-4993-AE23-3E406B67C42F}">
      <dgm:prSet phldrT="[Text]" phldr="0"/>
      <dgm:spPr/>
      <dgm:t>
        <a:bodyPr/>
        <a:lstStyle/>
        <a:p>
          <a:r>
            <a:rPr lang="en-GB" dirty="0">
              <a:latin typeface="Calibri Light" panose="020F0302020204030204"/>
            </a:rPr>
            <a:t>MAED-EL</a:t>
          </a:r>
          <a:endParaRPr lang="en-GB" dirty="0"/>
        </a:p>
      </dgm:t>
    </dgm:pt>
    <dgm:pt modelId="{F8AFDC5D-3633-47E9-9027-6A552071ED2A}" type="parTrans" cxnId="{D75E3EE7-8154-4F0F-B628-E0E490A8A13F}">
      <dgm:prSet/>
      <dgm:spPr/>
      <dgm:t>
        <a:bodyPr/>
        <a:lstStyle/>
        <a:p>
          <a:endParaRPr lang="en-GB"/>
        </a:p>
      </dgm:t>
    </dgm:pt>
    <dgm:pt modelId="{450D79E5-1261-41C0-986C-37C5B8A42F0E}" type="sibTrans" cxnId="{D75E3EE7-8154-4F0F-B628-E0E490A8A13F}">
      <dgm:prSet/>
      <dgm:spPr/>
      <dgm:t>
        <a:bodyPr/>
        <a:lstStyle/>
        <a:p>
          <a:endParaRPr lang="en-GB"/>
        </a:p>
      </dgm:t>
    </dgm:pt>
    <dgm:pt modelId="{C12AAC64-BB27-4C5F-927B-7AF6FFA84934}">
      <dgm:prSet phldrT="[Text]" phldr="0"/>
      <dgm:spPr/>
      <dgm:t>
        <a:bodyPr/>
        <a:lstStyle/>
        <a:p>
          <a:pPr rtl="0"/>
          <a:r>
            <a:rPr lang="en-GB" dirty="0">
              <a:latin typeface="Calibri Light" panose="020F0302020204030204"/>
            </a:rPr>
            <a:t>Electricity Demand Profile Calculations</a:t>
          </a:r>
          <a:endParaRPr lang="en-GB" dirty="0"/>
        </a:p>
      </dgm:t>
    </dgm:pt>
    <dgm:pt modelId="{47E29AF0-1780-4BC5-B4DB-D88AD07B1F4D}" type="parTrans" cxnId="{75439920-8F96-4E73-BB4A-EE1D22F73A2A}">
      <dgm:prSet/>
      <dgm:spPr/>
      <dgm:t>
        <a:bodyPr/>
        <a:lstStyle/>
        <a:p>
          <a:endParaRPr lang="en-GB"/>
        </a:p>
      </dgm:t>
    </dgm:pt>
    <dgm:pt modelId="{A6A318D6-5407-4A58-BE79-E49579E8F27E}" type="sibTrans" cxnId="{75439920-8F96-4E73-BB4A-EE1D22F73A2A}">
      <dgm:prSet/>
      <dgm:spPr/>
      <dgm:t>
        <a:bodyPr/>
        <a:lstStyle/>
        <a:p>
          <a:endParaRPr lang="en-GB"/>
        </a:p>
      </dgm:t>
    </dgm:pt>
    <dgm:pt modelId="{63FA3D40-7ACF-4A3B-80EE-05E3D477F38A}" type="pres">
      <dgm:prSet presAssocID="{5FD741B4-7C23-4B53-A6E8-69796673A561}" presName="Name0" presStyleCnt="0">
        <dgm:presLayoutVars>
          <dgm:dir/>
          <dgm:animLvl val="lvl"/>
          <dgm:resizeHandles/>
        </dgm:presLayoutVars>
      </dgm:prSet>
      <dgm:spPr/>
    </dgm:pt>
    <dgm:pt modelId="{DAED1D13-A00F-414C-9D7E-CBA0FC7837A9}" type="pres">
      <dgm:prSet presAssocID="{26781080-3D9D-4AF6-898F-5CD835632BF0}" presName="linNode" presStyleCnt="0"/>
      <dgm:spPr/>
    </dgm:pt>
    <dgm:pt modelId="{19FA7A5A-1B3E-4EC4-8BF7-062AA4160233}" type="pres">
      <dgm:prSet presAssocID="{26781080-3D9D-4AF6-898F-5CD835632BF0}" presName="parentShp" presStyleLbl="node1" presStyleIdx="0" presStyleCnt="2">
        <dgm:presLayoutVars>
          <dgm:bulletEnabled val="1"/>
        </dgm:presLayoutVars>
      </dgm:prSet>
      <dgm:spPr>
        <a:solidFill>
          <a:srgbClr val="00B0F0"/>
        </a:solidFill>
      </dgm:spPr>
    </dgm:pt>
    <dgm:pt modelId="{FF323B80-9818-4B42-92D6-B4CA9A939ED2}" type="pres">
      <dgm:prSet presAssocID="{26781080-3D9D-4AF6-898F-5CD835632BF0}" presName="childShp" presStyleLbl="bgAccFollowNode1" presStyleIdx="0" presStyleCnt="2">
        <dgm:presLayoutVars>
          <dgm:bulletEnabled val="1"/>
        </dgm:presLayoutVars>
      </dgm:prSet>
      <dgm:spPr/>
    </dgm:pt>
    <dgm:pt modelId="{61A9C6C5-7C57-46A6-A083-323B79285417}" type="pres">
      <dgm:prSet presAssocID="{96C22E2B-3DB5-4250-BCDC-ED7C3B90C0C0}" presName="spacing" presStyleCnt="0"/>
      <dgm:spPr/>
    </dgm:pt>
    <dgm:pt modelId="{FAC9C0B1-698A-46DD-9339-645989C86604}" type="pres">
      <dgm:prSet presAssocID="{91BCEA05-8719-4993-AE23-3E406B67C42F}" presName="linNode" presStyleCnt="0"/>
      <dgm:spPr/>
    </dgm:pt>
    <dgm:pt modelId="{244FB5B9-9DA9-41C6-AD53-4C2CEDF92437}" type="pres">
      <dgm:prSet presAssocID="{91BCEA05-8719-4993-AE23-3E406B67C42F}" presName="parentShp" presStyleLbl="node1" presStyleIdx="1" presStyleCnt="2">
        <dgm:presLayoutVars>
          <dgm:bulletEnabled val="1"/>
        </dgm:presLayoutVars>
      </dgm:prSet>
      <dgm:spPr/>
    </dgm:pt>
    <dgm:pt modelId="{7685E3B1-BF72-455D-AD46-8456B0FAB69E}" type="pres">
      <dgm:prSet presAssocID="{91BCEA05-8719-4993-AE23-3E406B67C42F}" presName="childShp" presStyleLbl="bgAccFollowNode1" presStyleIdx="1" presStyleCnt="2">
        <dgm:presLayoutVars>
          <dgm:bulletEnabled val="1"/>
        </dgm:presLayoutVars>
      </dgm:prSet>
      <dgm:spPr/>
    </dgm:pt>
  </dgm:ptLst>
  <dgm:cxnLst>
    <dgm:cxn modelId="{8F213E04-F2CA-4656-8AF8-EEF077BA584C}" srcId="{26781080-3D9D-4AF6-898F-5CD835632BF0}" destId="{7DD5214F-EC5F-4AAF-9DDF-CB276F86A674}" srcOrd="0" destOrd="0" parTransId="{40F6BC29-AC8B-4E24-8B9D-BF8E0421CCB7}" sibTransId="{0A21F158-2AB7-491A-A4AC-95B5A9D0B21A}"/>
    <dgm:cxn modelId="{75439920-8F96-4E73-BB4A-EE1D22F73A2A}" srcId="{91BCEA05-8719-4993-AE23-3E406B67C42F}" destId="{C12AAC64-BB27-4C5F-927B-7AF6FFA84934}" srcOrd="0" destOrd="0" parTransId="{47E29AF0-1780-4BC5-B4DB-D88AD07B1F4D}" sibTransId="{A6A318D6-5407-4A58-BE79-E49579E8F27E}"/>
    <dgm:cxn modelId="{C1B4702C-A1B6-48B5-9099-2BE26646F543}" type="presOf" srcId="{C12AAC64-BB27-4C5F-927B-7AF6FFA84934}" destId="{7685E3B1-BF72-455D-AD46-8456B0FAB69E}" srcOrd="0" destOrd="0" presId="urn:microsoft.com/office/officeart/2005/8/layout/vList6"/>
    <dgm:cxn modelId="{9D0B116E-8D20-4BDC-9126-959534D9A61A}" type="presOf" srcId="{7DD5214F-EC5F-4AAF-9DDF-CB276F86A674}" destId="{FF323B80-9818-4B42-92D6-B4CA9A939ED2}" srcOrd="0" destOrd="0" presId="urn:microsoft.com/office/officeart/2005/8/layout/vList6"/>
    <dgm:cxn modelId="{8AA4958D-6414-4D71-B3EE-076521068DF5}" type="presOf" srcId="{5FD741B4-7C23-4B53-A6E8-69796673A561}" destId="{63FA3D40-7ACF-4A3B-80EE-05E3D477F38A}" srcOrd="0" destOrd="0" presId="urn:microsoft.com/office/officeart/2005/8/layout/vList6"/>
    <dgm:cxn modelId="{426868C6-4E1B-4606-BB0C-949178532F27}" srcId="{5FD741B4-7C23-4B53-A6E8-69796673A561}" destId="{26781080-3D9D-4AF6-898F-5CD835632BF0}" srcOrd="0" destOrd="0" parTransId="{EAC124D7-35F5-4F5A-AD43-A91ABAC0FADE}" sibTransId="{96C22E2B-3DB5-4250-BCDC-ED7C3B90C0C0}"/>
    <dgm:cxn modelId="{ABBC93D5-FAF9-43F0-B803-FF397B500867}" type="presOf" srcId="{91BCEA05-8719-4993-AE23-3E406B67C42F}" destId="{244FB5B9-9DA9-41C6-AD53-4C2CEDF92437}" srcOrd="0" destOrd="0" presId="urn:microsoft.com/office/officeart/2005/8/layout/vList6"/>
    <dgm:cxn modelId="{D75E3EE7-8154-4F0F-B628-E0E490A8A13F}" srcId="{5FD741B4-7C23-4B53-A6E8-69796673A561}" destId="{91BCEA05-8719-4993-AE23-3E406B67C42F}" srcOrd="1" destOrd="0" parTransId="{F8AFDC5D-3633-47E9-9027-6A552071ED2A}" sibTransId="{450D79E5-1261-41C0-986C-37C5B8A42F0E}"/>
    <dgm:cxn modelId="{C66B54FF-9048-4D82-9510-9FEB2C051430}" type="presOf" srcId="{26781080-3D9D-4AF6-898F-5CD835632BF0}" destId="{19FA7A5A-1B3E-4EC4-8BF7-062AA4160233}" srcOrd="0" destOrd="0" presId="urn:microsoft.com/office/officeart/2005/8/layout/vList6"/>
    <dgm:cxn modelId="{CC24638C-BE0B-4906-A4E8-92ED805CECAA}" type="presParOf" srcId="{63FA3D40-7ACF-4A3B-80EE-05E3D477F38A}" destId="{DAED1D13-A00F-414C-9D7E-CBA0FC7837A9}" srcOrd="0" destOrd="0" presId="urn:microsoft.com/office/officeart/2005/8/layout/vList6"/>
    <dgm:cxn modelId="{B905257F-72ED-4494-B1EB-50F2639870D3}" type="presParOf" srcId="{DAED1D13-A00F-414C-9D7E-CBA0FC7837A9}" destId="{19FA7A5A-1B3E-4EC4-8BF7-062AA4160233}" srcOrd="0" destOrd="0" presId="urn:microsoft.com/office/officeart/2005/8/layout/vList6"/>
    <dgm:cxn modelId="{66C9C98D-071A-4F23-AD1A-1F5751A1241A}" type="presParOf" srcId="{DAED1D13-A00F-414C-9D7E-CBA0FC7837A9}" destId="{FF323B80-9818-4B42-92D6-B4CA9A939ED2}" srcOrd="1" destOrd="0" presId="urn:microsoft.com/office/officeart/2005/8/layout/vList6"/>
    <dgm:cxn modelId="{6815BC28-3EF3-4DBC-90A0-9352CFED03FC}" type="presParOf" srcId="{63FA3D40-7ACF-4A3B-80EE-05E3D477F38A}" destId="{61A9C6C5-7C57-46A6-A083-323B79285417}" srcOrd="1" destOrd="0" presId="urn:microsoft.com/office/officeart/2005/8/layout/vList6"/>
    <dgm:cxn modelId="{2ADA4638-AA9C-45FD-B20C-F09F3EEC51C7}" type="presParOf" srcId="{63FA3D40-7ACF-4A3B-80EE-05E3D477F38A}" destId="{FAC9C0B1-698A-46DD-9339-645989C86604}" srcOrd="2" destOrd="0" presId="urn:microsoft.com/office/officeart/2005/8/layout/vList6"/>
    <dgm:cxn modelId="{60ACC95C-2F05-47B0-8780-98D82B4C8D2A}" type="presParOf" srcId="{FAC9C0B1-698A-46DD-9339-645989C86604}" destId="{244FB5B9-9DA9-41C6-AD53-4C2CEDF92437}" srcOrd="0" destOrd="0" presId="urn:microsoft.com/office/officeart/2005/8/layout/vList6"/>
    <dgm:cxn modelId="{A5401133-3A56-4DB9-A866-4C239E3BA01C}" type="presParOf" srcId="{FAC9C0B1-698A-46DD-9339-645989C86604}" destId="{7685E3B1-BF72-455D-AD46-8456B0FAB69E}" srcOrd="1" destOrd="0" presId="urn:microsoft.com/office/officeart/2005/8/layout/v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3B80-9818-4B42-92D6-B4CA9A939ED2}">
      <dsp:nvSpPr>
        <dsp:cNvPr id="0" name=""/>
        <dsp:cNvSpPr/>
      </dsp:nvSpPr>
      <dsp:spPr>
        <a:xfrm>
          <a:off x="2331113" y="288"/>
          <a:ext cx="3496669" cy="112328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rtl="0">
            <a:lnSpc>
              <a:spcPct val="90000"/>
            </a:lnSpc>
            <a:spcBef>
              <a:spcPct val="0"/>
            </a:spcBef>
            <a:spcAft>
              <a:spcPct val="15000"/>
            </a:spcAft>
            <a:buChar char="•"/>
          </a:pPr>
          <a:r>
            <a:rPr lang="en-GB" sz="2800" kern="1200" dirty="0">
              <a:latin typeface="Calibri Light" panose="020F0302020204030204"/>
            </a:rPr>
            <a:t>Energy Demand Projections</a:t>
          </a:r>
          <a:endParaRPr lang="en-GB" sz="2800" kern="1200" dirty="0"/>
        </a:p>
      </dsp:txBody>
      <dsp:txXfrm>
        <a:off x="2331113" y="140699"/>
        <a:ext cx="3075437" cy="842464"/>
      </dsp:txXfrm>
    </dsp:sp>
    <dsp:sp modelId="{19FA7A5A-1B3E-4EC4-8BF7-062AA4160233}">
      <dsp:nvSpPr>
        <dsp:cNvPr id="0" name=""/>
        <dsp:cNvSpPr/>
      </dsp:nvSpPr>
      <dsp:spPr>
        <a:xfrm>
          <a:off x="0" y="288"/>
          <a:ext cx="2331113" cy="1123286"/>
        </a:xfrm>
        <a:prstGeom prst="round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GB" sz="4000" kern="1200" dirty="0">
              <a:latin typeface="Calibri Light" panose="020F0302020204030204"/>
            </a:rPr>
            <a:t>MAED-D</a:t>
          </a:r>
          <a:endParaRPr lang="en-GB" sz="4000" kern="1200" dirty="0"/>
        </a:p>
      </dsp:txBody>
      <dsp:txXfrm>
        <a:off x="54834" y="55122"/>
        <a:ext cx="2221445" cy="1013618"/>
      </dsp:txXfrm>
    </dsp:sp>
    <dsp:sp modelId="{7685E3B1-BF72-455D-AD46-8456B0FAB69E}">
      <dsp:nvSpPr>
        <dsp:cNvPr id="0" name=""/>
        <dsp:cNvSpPr/>
      </dsp:nvSpPr>
      <dsp:spPr>
        <a:xfrm>
          <a:off x="2331113" y="1235902"/>
          <a:ext cx="3496669" cy="112328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rtl="0">
            <a:lnSpc>
              <a:spcPct val="90000"/>
            </a:lnSpc>
            <a:spcBef>
              <a:spcPct val="0"/>
            </a:spcBef>
            <a:spcAft>
              <a:spcPct val="15000"/>
            </a:spcAft>
            <a:buChar char="•"/>
          </a:pPr>
          <a:r>
            <a:rPr lang="en-GB" sz="2800" kern="1200" dirty="0">
              <a:latin typeface="Calibri Light" panose="020F0302020204030204"/>
            </a:rPr>
            <a:t>Electricity Demand Profile Calculations</a:t>
          </a:r>
          <a:endParaRPr lang="en-GB" sz="2800" kern="1200" dirty="0"/>
        </a:p>
      </dsp:txBody>
      <dsp:txXfrm>
        <a:off x="2331113" y="1376313"/>
        <a:ext cx="3075437" cy="842464"/>
      </dsp:txXfrm>
    </dsp:sp>
    <dsp:sp modelId="{244FB5B9-9DA9-41C6-AD53-4C2CEDF92437}">
      <dsp:nvSpPr>
        <dsp:cNvPr id="0" name=""/>
        <dsp:cNvSpPr/>
      </dsp:nvSpPr>
      <dsp:spPr>
        <a:xfrm>
          <a:off x="0" y="1235902"/>
          <a:ext cx="2331113" cy="1123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GB" sz="4000" kern="1200" dirty="0">
              <a:latin typeface="Calibri Light" panose="020F0302020204030204"/>
            </a:rPr>
            <a:t>MAED-EL</a:t>
          </a:r>
          <a:endParaRPr lang="en-GB" sz="4000" kern="1200" dirty="0"/>
        </a:p>
      </dsp:txBody>
      <dsp:txXfrm>
        <a:off x="54834" y="1290736"/>
        <a:ext cx="2221445" cy="10136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3B80-9818-4B42-92D6-B4CA9A939ED2}">
      <dsp:nvSpPr>
        <dsp:cNvPr id="0" name=""/>
        <dsp:cNvSpPr/>
      </dsp:nvSpPr>
      <dsp:spPr>
        <a:xfrm>
          <a:off x="1590214" y="236"/>
          <a:ext cx="2385322" cy="92236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rtl="0">
            <a:lnSpc>
              <a:spcPct val="90000"/>
            </a:lnSpc>
            <a:spcBef>
              <a:spcPct val="0"/>
            </a:spcBef>
            <a:spcAft>
              <a:spcPct val="15000"/>
            </a:spcAft>
            <a:buChar char="•"/>
          </a:pPr>
          <a:r>
            <a:rPr lang="en-GB" sz="1900" kern="1200" dirty="0">
              <a:latin typeface="Calibri Light" panose="020F0302020204030204"/>
            </a:rPr>
            <a:t>Energy Demand Projections</a:t>
          </a:r>
          <a:endParaRPr lang="en-GB" sz="1900" kern="1200" dirty="0"/>
        </a:p>
      </dsp:txBody>
      <dsp:txXfrm>
        <a:off x="1590214" y="115532"/>
        <a:ext cx="2039434" cy="691776"/>
      </dsp:txXfrm>
    </dsp:sp>
    <dsp:sp modelId="{19FA7A5A-1B3E-4EC4-8BF7-062AA4160233}">
      <dsp:nvSpPr>
        <dsp:cNvPr id="0" name=""/>
        <dsp:cNvSpPr/>
      </dsp:nvSpPr>
      <dsp:spPr>
        <a:xfrm>
          <a:off x="0" y="236"/>
          <a:ext cx="1590214" cy="922368"/>
        </a:xfrm>
        <a:prstGeom prst="round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Calibri Light" panose="020F0302020204030204"/>
            </a:rPr>
            <a:t>MAED-D</a:t>
          </a:r>
          <a:endParaRPr lang="en-GB" sz="2700" kern="1200" dirty="0"/>
        </a:p>
      </dsp:txBody>
      <dsp:txXfrm>
        <a:off x="45026" y="45262"/>
        <a:ext cx="1500162" cy="832316"/>
      </dsp:txXfrm>
    </dsp:sp>
    <dsp:sp modelId="{7685E3B1-BF72-455D-AD46-8456B0FAB69E}">
      <dsp:nvSpPr>
        <dsp:cNvPr id="0" name=""/>
        <dsp:cNvSpPr/>
      </dsp:nvSpPr>
      <dsp:spPr>
        <a:xfrm>
          <a:off x="1590214" y="1014841"/>
          <a:ext cx="2385322" cy="92236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rtl="0">
            <a:lnSpc>
              <a:spcPct val="90000"/>
            </a:lnSpc>
            <a:spcBef>
              <a:spcPct val="0"/>
            </a:spcBef>
            <a:spcAft>
              <a:spcPct val="15000"/>
            </a:spcAft>
            <a:buChar char="•"/>
          </a:pPr>
          <a:r>
            <a:rPr lang="en-GB" sz="1900" kern="1200" dirty="0">
              <a:latin typeface="Calibri Light" panose="020F0302020204030204"/>
            </a:rPr>
            <a:t>Electricity Demand Profile Calculations</a:t>
          </a:r>
          <a:endParaRPr lang="en-GB" sz="1900" kern="1200" dirty="0"/>
        </a:p>
      </dsp:txBody>
      <dsp:txXfrm>
        <a:off x="1590214" y="1130137"/>
        <a:ext cx="2039434" cy="691776"/>
      </dsp:txXfrm>
    </dsp:sp>
    <dsp:sp modelId="{244FB5B9-9DA9-41C6-AD53-4C2CEDF92437}">
      <dsp:nvSpPr>
        <dsp:cNvPr id="0" name=""/>
        <dsp:cNvSpPr/>
      </dsp:nvSpPr>
      <dsp:spPr>
        <a:xfrm>
          <a:off x="0" y="1014841"/>
          <a:ext cx="1590214" cy="92236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Calibri Light" panose="020F0302020204030204"/>
            </a:rPr>
            <a:t>MAED-EL</a:t>
          </a:r>
          <a:endParaRPr lang="en-GB" sz="2700" kern="1200" dirty="0"/>
        </a:p>
      </dsp:txBody>
      <dsp:txXfrm>
        <a:off x="45026" y="1059867"/>
        <a:ext cx="1500162" cy="83231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C546E5E8-0DA1-5A46-8547-7997C183DD09}" type="datetimeFigureOut">
              <a:rPr lang="en-US" smtClean="0"/>
              <a:pPr/>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496A28AF-C390-D94A-86D3-7BD7243CB0E2}" type="slidenum">
              <a:rPr lang="en-US" smtClean="0"/>
              <a:pPr/>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Energy system planning can also assist with energy for all. In 2016, the majority of countries had achieved 100 percent access to electricity for their populations. However, there are some countries, mainly concentrated in Sub-Saharan Africa, where this was not the case. In some instances, the access to electricity was under 10 percent. </a:t>
            </a:r>
          </a:p>
          <a:p>
            <a:endParaRPr lang="en-US"/>
          </a:p>
          <a:p>
            <a:r>
              <a:rPr lang="en-US">
                <a:latin typeface="Open Sans"/>
              </a:rPr>
              <a:t>Energy System Planning can assist with meeting this goal of energy access for all by understanding demand and local renewable resources which may assist with supplying the required energy generation.</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942209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One final point is that the energy system is changing, both in terms of supply (as shown by the uptake of renewable generation) and in terms of demand (also termed consumption). </a:t>
            </a:r>
            <a:endParaRPr lang="en-US"/>
          </a:p>
          <a:p>
            <a:endParaRPr lang="en-US"/>
          </a:p>
          <a:p>
            <a:r>
              <a:rPr lang="en-US">
                <a:latin typeface="Open Sans"/>
              </a:rPr>
              <a:t>This figure by Our World in Data shows the change in energy consumption in countries across the globe during 2018. In the majority of the map, the consumption of energy increased. This trend could well continue, and energy planning will assist in meeting these changes. </a:t>
            </a:r>
            <a:endParaRPr lang="en-US"/>
          </a:p>
          <a:p>
            <a:endParaRPr lang="en-US"/>
          </a:p>
          <a:p>
            <a:r>
              <a:rPr lang="en-US">
                <a:latin typeface="Open Sans"/>
              </a:rPr>
              <a:t>Changes could also occur in the structure of the demand. For example, if electric vehicles gain market share, this would increase demand for electricity and decrease demand for fossil fuels. Understanding these possible scenarios is invaluable in energy system planning and supporting climate compatible growth. </a:t>
            </a: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129809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 Model for Analysis of Energy Demand, short for MAED was created by the International Atomic Energy Agency, known as the I.A.E.A. </a:t>
            </a:r>
          </a:p>
          <a:p>
            <a:r>
              <a:rPr lang="en-US" dirty="0">
                <a:latin typeface="Open Sans"/>
              </a:rPr>
              <a:t>These models have been developed over many years to make the user’s life easier for reasons outlined in the next slides.</a:t>
            </a:r>
            <a:endParaRPr lang="en-US" dirty="0">
              <a:latin typeface="Open Sans"/>
              <a:cs typeface="Open Sans" panose="020B0606030504020204" pitchFamily="34" charset="0"/>
            </a:endParaRPr>
          </a:p>
          <a:p>
            <a:r>
              <a:rPr lang="en-US" dirty="0">
                <a:latin typeface="Open Sans"/>
                <a:ea typeface="Open Sans"/>
                <a:cs typeface="Open Sans"/>
              </a:rPr>
              <a:t>MAED has two components to it: MAED-D and MAED-E.L. </a:t>
            </a:r>
          </a:p>
          <a:p>
            <a:r>
              <a:rPr lang="en-US" dirty="0">
                <a:latin typeface="Open Sans"/>
                <a:ea typeface="Open Sans"/>
                <a:cs typeface="Open Sans"/>
              </a:rPr>
              <a:t>MAED-D considers scenario-based forecasts of future demand by the defined sectors and fuel type. </a:t>
            </a:r>
          </a:p>
          <a:p>
            <a:r>
              <a:rPr lang="en-US" dirty="0">
                <a:latin typeface="Open Sans"/>
                <a:ea typeface="Open Sans"/>
                <a:cs typeface="Open Sans"/>
              </a:rPr>
              <a:t>MAED-E.L. can be used to understand electricity demand profiles. </a:t>
            </a:r>
          </a:p>
          <a:p>
            <a:endParaRPr lang="en-US" dirty="0"/>
          </a:p>
          <a:p>
            <a:endParaRPr lang="en-GB" dirty="0"/>
          </a:p>
          <a:p>
            <a:endParaRPr lang="en-US" dirty="0">
              <a:latin typeface="Open Sans"/>
              <a:ea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 Model for Analysis of Energy Demand (MAED) </a:t>
            </a:r>
            <a:r>
              <a:rPr lang="en-US" sz="1200" kern="1200" dirty="0">
                <a:solidFill>
                  <a:schemeClr val="tx1"/>
                </a:solidFill>
                <a:effectLst/>
                <a:latin typeface="Open Sans"/>
              </a:rPr>
              <a:t>is suitable for energy planning in developing countries thanks to the following characteristics:</a:t>
            </a:r>
            <a:endParaRPr lang="en-GB" sz="1200" kern="1200" dirty="0">
              <a:solidFill>
                <a:schemeClr val="tx1"/>
              </a:solidFill>
              <a:effectLst/>
              <a:latin typeface="Open Sans"/>
            </a:endParaRPr>
          </a:p>
          <a:p>
            <a:endParaRPr lang="en-US" dirty="0">
              <a:latin typeface="Open Sans"/>
              <a:ea typeface="Open Sans"/>
              <a:cs typeface="Open Sans"/>
            </a:endParaRPr>
          </a:p>
          <a:p>
            <a:r>
              <a:rPr lang="en-GB" dirty="0">
                <a:latin typeface="Open Sans"/>
                <a:ea typeface="Open Sans"/>
                <a:cs typeface="Open Sans"/>
              </a:rPr>
              <a:t>MAED is suitable for modelling the impact of alternative policies for energy use. For example, the impact of investing in individual car use or mass transit, in electricity or in the direct use of fossil fuels.</a:t>
            </a:r>
            <a:endParaRPr lang="en-US" dirty="0">
              <a:latin typeface="Open Sans"/>
              <a:ea typeface="Open Sans"/>
              <a:cs typeface="Open Sans"/>
            </a:endParaRPr>
          </a:p>
          <a:p>
            <a:endParaRPr lang="en-GB" dirty="0"/>
          </a:p>
          <a:p>
            <a:r>
              <a:rPr lang="en-GB" dirty="0">
                <a:latin typeface="Open Sans"/>
                <a:ea typeface="Open Sans"/>
                <a:cs typeface="Open Sans"/>
              </a:rPr>
              <a:t>MAED allows you to evaluate the impact of technological development. For example, you can model how improvements in efficiency of end-use equipment may impact future demand.</a:t>
            </a:r>
            <a:endParaRPr lang="en-US" dirty="0">
              <a:latin typeface="Open Sans"/>
              <a:ea typeface="Open Sans"/>
              <a:cs typeface="Open Sans"/>
            </a:endParaRPr>
          </a:p>
          <a:p>
            <a:r>
              <a:rPr lang="en-GB" dirty="0">
                <a:latin typeface="Open Sans"/>
                <a:ea typeface="Open Sans"/>
                <a:cs typeface="Open Sans"/>
              </a:rPr>
              <a:t>Finally, MAED can be used to model the effect of changes in the lifestyle of society. For example, how increasing the income in households will shape demand.</a:t>
            </a:r>
            <a:endParaRPr lang="en-US" dirty="0">
              <a:latin typeface="Open Sans"/>
              <a:ea typeface="Open Sans"/>
              <a:cs typeface="Open Sans"/>
            </a:endParaRPr>
          </a:p>
          <a:p>
            <a:endParaRPr lang="en-GB" dirty="0">
              <a:latin typeface="Open Sans"/>
              <a:ea typeface="Open Sans"/>
              <a:cs typeface="Open Sans"/>
            </a:endParaRPr>
          </a:p>
          <a:p>
            <a:r>
              <a:rPr lang="en-GB" dirty="0">
                <a:latin typeface="Open Sans"/>
                <a:ea typeface="Open Sans"/>
                <a:cs typeface="Open Sans"/>
              </a:rPr>
              <a:t>Its scenario approach, which helps you make conditional assumptions about the future state of your country. The results are therefore always of the conditional type, dependent on the assumptions that the modeller makes.</a:t>
            </a:r>
            <a:endParaRPr lang="en-US" dirty="0">
              <a:latin typeface="Open Sans"/>
              <a:ea typeface="Open Sans"/>
              <a:cs typeface="Open Sans"/>
            </a:endParaRPr>
          </a:p>
          <a:p>
            <a:endParaRPr lang="en-US" dirty="0">
              <a:latin typeface="Open Sans"/>
              <a:ea typeface="Open Sans"/>
              <a:cs typeface="Open Sans"/>
            </a:endParaRPr>
          </a:p>
          <a:p>
            <a:r>
              <a:rPr lang="en-GB" dirty="0">
                <a:latin typeface="Open Sans"/>
                <a:ea typeface="Open Sans"/>
                <a:cs typeface="Open Sans"/>
              </a:rPr>
              <a:t>The scenario approach is one of the main advantages of the model. For example, you can investigate the consequences of different socio-economic development policies for the country, such as different economic growth trajectories, emphasis on industry or agriculture, or development in rural areas.</a:t>
            </a:r>
          </a:p>
          <a:p>
            <a:endParaRPr lang="en-GB" dirty="0"/>
          </a:p>
          <a:p>
            <a:r>
              <a:rPr lang="en-US" kern="1200" dirty="0">
                <a:effectLst/>
                <a:latin typeface="Open Sans"/>
                <a:ea typeface="Open Sans"/>
                <a:cs typeface="Open Sans"/>
              </a:rPr>
              <a:t>It </a:t>
            </a:r>
            <a:r>
              <a:rPr lang="en-US" dirty="0">
                <a:latin typeface="Open Sans"/>
                <a:ea typeface="Open Sans"/>
                <a:cs typeface="Open Sans"/>
              </a:rPr>
              <a:t>uses a scenario methodology (simulation approach) </a:t>
            </a:r>
            <a:r>
              <a:rPr lang="en-US" kern="1200" dirty="0">
                <a:effectLst/>
                <a:latin typeface="Open Sans"/>
                <a:ea typeface="Open Sans"/>
                <a:cs typeface="Open Sans"/>
              </a:rPr>
              <a:t>based on bottom-up</a:t>
            </a:r>
            <a:r>
              <a:rPr lang="en-US" dirty="0">
                <a:latin typeface="Open Sans"/>
                <a:ea typeface="Open Sans"/>
                <a:cs typeface="Open Sans"/>
              </a:rPr>
              <a:t> </a:t>
            </a:r>
            <a:r>
              <a:rPr lang="en-US" kern="1200" dirty="0">
                <a:effectLst/>
                <a:latin typeface="Open Sans"/>
                <a:ea typeface="Open Sans"/>
                <a:cs typeface="Open Sans"/>
              </a:rPr>
              <a:t>disaggregated </a:t>
            </a:r>
            <a:r>
              <a:rPr lang="en-US" dirty="0">
                <a:latin typeface="Open Sans"/>
                <a:ea typeface="Open Sans"/>
                <a:cs typeface="Open Sans"/>
              </a:rPr>
              <a:t>data of energy </a:t>
            </a:r>
            <a:r>
              <a:rPr lang="en-US" kern="1200" dirty="0">
                <a:effectLst/>
                <a:latin typeface="Open Sans"/>
                <a:ea typeface="Open Sans"/>
                <a:cs typeface="Open Sans"/>
              </a:rPr>
              <a:t>end-use.</a:t>
            </a:r>
            <a:endParaRPr lang="en-GB" dirty="0">
              <a:latin typeface="Open Sans"/>
              <a:ea typeface="Open Sans"/>
              <a:cs typeface="Open Sans"/>
            </a:endParaRPr>
          </a:p>
          <a:p>
            <a:endParaRPr lang="en-GB" dirty="0">
              <a:latin typeface="Open Sans"/>
              <a:ea typeface="Open Sans"/>
              <a:cs typeface="Open Sans"/>
            </a:endParaRPr>
          </a:p>
          <a:p>
            <a:endParaRPr lang="en-US" sz="1200" kern="1200">
              <a:solidFill>
                <a:schemeClr val="tx1"/>
              </a:solidFill>
              <a:effectLst/>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ea typeface="Open Sans"/>
                <a:cs typeface="Open Sans"/>
              </a:rPr>
              <a:t>The model provides a systematic accounting framework for evaluating the effect on energy demand of a change in economics or in the standard of living of the population. </a:t>
            </a:r>
            <a:endParaRPr lang="en-US"/>
          </a:p>
          <a:p>
            <a:endParaRPr lang="en-US" dirty="0">
              <a:latin typeface="Open Sans"/>
              <a:ea typeface="Open Sans"/>
              <a:cs typeface="Open Sans"/>
            </a:endParaRPr>
          </a:p>
          <a:p>
            <a:r>
              <a:rPr lang="en-US" dirty="0">
                <a:latin typeface="Open Sans"/>
                <a:ea typeface="Open Sans"/>
                <a:cs typeface="Open Sans"/>
              </a:rPr>
              <a:t>The starting point for using the MAED model is construction of base year energy consumption patterns within the model. </a:t>
            </a:r>
            <a:endParaRPr lang="en-US" dirty="0"/>
          </a:p>
          <a:p>
            <a:r>
              <a:rPr lang="en-US" dirty="0">
                <a:latin typeface="Open Sans"/>
                <a:ea typeface="Open Sans"/>
                <a:cs typeface="Open Sans"/>
              </a:rPr>
              <a:t>This requires compiling and reconciling necessary data from different sources, deriving and calculating various input parameters and adjusting them to establish a base year energy balance. We'll learn how to do that later on in this course. </a:t>
            </a:r>
          </a:p>
          <a:p>
            <a:r>
              <a:rPr lang="en-US" dirty="0">
                <a:latin typeface="Open Sans"/>
                <a:ea typeface="Open Sans"/>
                <a:cs typeface="Open Sans"/>
              </a:rPr>
              <a:t> </a:t>
            </a:r>
            <a:endParaRPr lang="en-US" dirty="0">
              <a:ea typeface="Open Sans" panose="020B0606030504020204" pitchFamily="34" charset="0"/>
              <a:cs typeface="Open Sans" panose="020B0606030504020204" pitchFamily="34" charset="0"/>
            </a:endParaRPr>
          </a:p>
          <a:p>
            <a:r>
              <a:rPr lang="en-US" dirty="0">
                <a:latin typeface="Open Sans"/>
                <a:ea typeface="Open Sans"/>
                <a:cs typeface="Open Sans"/>
              </a:rPr>
              <a:t>This helps to calibrate the model to the specific situation of the country. The next step is developing future scenarios, specific to a country’s situation and objectives. </a:t>
            </a:r>
            <a:endParaRPr lang="en-US" dirty="0">
              <a:ea typeface="Open Sans"/>
              <a:cs typeface="Open Sans"/>
            </a:endParaRPr>
          </a:p>
          <a:p>
            <a:endParaRPr lang="en-US" dirty="0">
              <a:ea typeface="Open Sans"/>
              <a:cs typeface="Open Sans"/>
            </a:endParaRPr>
          </a:p>
          <a:p>
            <a:r>
              <a:rPr lang="en-US" dirty="0">
                <a:latin typeface="Open Sans"/>
                <a:ea typeface="Open Sans"/>
                <a:cs typeface="Open Sans"/>
              </a:rPr>
              <a:t>The last step is to generate the Energy Demand projections for all the scenarios modelled and proceed with their analysis. </a:t>
            </a:r>
            <a:endParaRPr lang="en-US" dirty="0">
              <a:ea typeface="Open Sans"/>
              <a:cs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ea typeface="Open Sans"/>
                <a:cs typeface="Open Sans"/>
              </a:rPr>
              <a:t>The MAED run is executed to produce energy demand projections from each scenario. The results of MAED provide valuable information for further analysis within the energy planning process.</a:t>
            </a:r>
            <a:endParaRPr lang="en-US" dirty="0">
              <a:latin typeface="Open Sans"/>
              <a:ea typeface="Open Sans"/>
              <a:cs typeface="Open Sans"/>
            </a:endParaRPr>
          </a:p>
          <a:p>
            <a:endParaRPr lang="en-GB" dirty="0"/>
          </a:p>
          <a:p>
            <a:r>
              <a:rPr lang="en-GB" dirty="0"/>
              <a:t>Energy consumptions are calculated, for each group of end-uses, and are aggregated by energy carriers, by sectors, and subsectors, for each year of the study, including the base year.</a:t>
            </a:r>
            <a:endParaRPr lang="en-US"/>
          </a:p>
          <a:p>
            <a:r>
              <a:rPr lang="en-GB" dirty="0"/>
              <a:t>The model calculates the results for each year of projection, resulting from the set of scenario assumptions. </a:t>
            </a:r>
            <a:endParaRPr lang="en-US"/>
          </a:p>
          <a:p>
            <a:r>
              <a:rPr lang="en-GB" dirty="0">
                <a:latin typeface="Open Sans"/>
                <a:ea typeface="Open Sans"/>
                <a:cs typeface="Open Sans"/>
              </a:rPr>
              <a:t> </a:t>
            </a:r>
            <a:endParaRPr lang="en-US" dirty="0">
              <a:latin typeface="Open Sans"/>
              <a:ea typeface="Open Sans"/>
              <a:cs typeface="Open Sans"/>
            </a:endParaRPr>
          </a:p>
          <a:p>
            <a:r>
              <a:rPr lang="en-GB" dirty="0"/>
              <a:t>This total energy demand projection should not be taken as a certain prediction, but as the result of the, if dot </a:t>
            </a:r>
            <a:r>
              <a:rPr lang="en-GB" dirty="0" err="1"/>
              <a:t>dot</a:t>
            </a:r>
            <a:r>
              <a:rPr lang="en-GB" dirty="0"/>
              <a:t> </a:t>
            </a:r>
            <a:r>
              <a:rPr lang="en-GB" dirty="0" err="1"/>
              <a:t>dot</a:t>
            </a:r>
            <a:r>
              <a:rPr lang="en-GB" dirty="0"/>
              <a:t>, then dot </a:t>
            </a:r>
            <a:r>
              <a:rPr lang="en-GB" dirty="0" err="1"/>
              <a:t>dot</a:t>
            </a:r>
            <a:r>
              <a:rPr lang="en-GB" dirty="0"/>
              <a:t> </a:t>
            </a:r>
            <a:r>
              <a:rPr lang="en-GB" dirty="0" err="1"/>
              <a:t>dot</a:t>
            </a:r>
            <a:r>
              <a:rPr lang="en-GB" dirty="0"/>
              <a:t>, exercise. </a:t>
            </a:r>
            <a:endParaRPr lang="en-US"/>
          </a:p>
          <a:p>
            <a:r>
              <a:rPr lang="en-GB" dirty="0"/>
              <a:t>The assumptions both in terms of scenario input data and in terms of the structural limitations of the model should be acknowledged when using the results.</a:t>
            </a:r>
          </a:p>
          <a:p>
            <a:endParaRPr lang="en-GB" dirty="0">
              <a:ea typeface="Open Sans"/>
              <a:cs typeface="Open Sans"/>
            </a:endParaRPr>
          </a:p>
          <a:p>
            <a:r>
              <a:rPr lang="en-GB" dirty="0">
                <a:latin typeface="Open Sans"/>
                <a:ea typeface="Open Sans"/>
                <a:cs typeface="Open Sans"/>
              </a:rPr>
              <a:t>In the upcoming lectures we will analyse each sector with its sub-sectors, end-uses and category of final energy. </a:t>
            </a:r>
            <a:endParaRPr lang="en-GB" dirty="0">
              <a:ea typeface="Open Sans"/>
              <a:cs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 two components of MAED produce different results: </a:t>
            </a:r>
            <a:endParaRPr lang="en-US" dirty="0">
              <a:latin typeface="Open Sans"/>
              <a:cs typeface="Open Sans" panose="020B0606030504020204" pitchFamily="34" charset="0"/>
            </a:endParaRPr>
          </a:p>
          <a:p>
            <a:r>
              <a:rPr lang="en-US" dirty="0">
                <a:latin typeface="Open Sans"/>
              </a:rPr>
              <a:t>MAED-D </a:t>
            </a:r>
            <a:r>
              <a:rPr lang="en-US" dirty="0">
                <a:latin typeface="Open Sans"/>
                <a:ea typeface="Open Sans"/>
                <a:cs typeface="Open Sans"/>
              </a:rPr>
              <a:t>evaluates future energy demands based on medium- to long-term scenarios of socio-economic, technological and demographic developments</a:t>
            </a:r>
            <a:r>
              <a:rPr lang="en-US" dirty="0">
                <a:latin typeface="Open Sans"/>
              </a:rPr>
              <a:t>, while</a:t>
            </a:r>
            <a:endParaRPr lang="en-US" dirty="0">
              <a:latin typeface="Open Sans"/>
              <a:cs typeface="Open Sans" panose="020B0606030504020204" pitchFamily="34" charset="0"/>
            </a:endParaRPr>
          </a:p>
          <a:p>
            <a:r>
              <a:rPr lang="en-US" dirty="0">
                <a:latin typeface="Open Sans"/>
              </a:rPr>
              <a:t>MAED-E.L. forecasts hourly electric power demand for each client, sector, and the entire system based on the input data. </a:t>
            </a:r>
            <a:endParaRPr lang="en-US" dirty="0">
              <a:latin typeface="Open Sans"/>
              <a:ea typeface="Open Sans"/>
              <a:cs typeface="Open Sans" panose="020B0606030504020204" pitchFamily="34" charset="0"/>
            </a:endParaRPr>
          </a:p>
          <a:p>
            <a:endParaRPr lang="en-US"/>
          </a:p>
          <a:p>
            <a:endParaRPr lang="en-GB" sz="1200" kern="1200">
              <a:solidFill>
                <a:schemeClr val="tx1"/>
              </a:solidFill>
              <a:effectLst/>
              <a:ea typeface="+mn-ea"/>
              <a:cs typeface="+mn-cs"/>
            </a:endParaRPr>
          </a:p>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634058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You have now had an introduction to MEAD is important. By the end of this course you will:</a:t>
            </a:r>
            <a:endParaRPr lang="en-US" dirty="0"/>
          </a:p>
          <a:p>
            <a:pPr marL="171450" indent="-171450">
              <a:spcBef>
                <a:spcPts val="1000"/>
              </a:spcBef>
              <a:buFont typeface="Arial"/>
              <a:buChar char="•"/>
            </a:pPr>
            <a:r>
              <a:rPr lang="en-GB" dirty="0">
                <a:latin typeface="Open Sans"/>
                <a:ea typeface="Open Sans"/>
                <a:cs typeface="Open Sans"/>
              </a:rPr>
              <a:t>understand energy planning and energy system analysis. </a:t>
            </a:r>
          </a:p>
          <a:p>
            <a:pPr marL="171450" indent="-171450">
              <a:spcBef>
                <a:spcPts val="1000"/>
              </a:spcBef>
              <a:buFont typeface="Arial"/>
              <a:buChar char="•"/>
            </a:pPr>
            <a:r>
              <a:rPr lang="en-GB" dirty="0">
                <a:latin typeface="Open Sans"/>
                <a:ea typeface="Open Sans"/>
                <a:cs typeface="Open Sans"/>
              </a:rPr>
              <a:t>be able confidently describe the energy chain and use its terminology and definitions. </a:t>
            </a:r>
          </a:p>
          <a:p>
            <a:pPr marL="171450" indent="-171450">
              <a:spcBef>
                <a:spcPts val="1000"/>
              </a:spcBef>
              <a:buFont typeface="Arial"/>
              <a:buChar char="•"/>
            </a:pPr>
            <a:r>
              <a:rPr lang="en-GB" dirty="0">
                <a:latin typeface="Open Sans"/>
                <a:ea typeface="Open Sans"/>
                <a:cs typeface="Open Sans"/>
              </a:rPr>
              <a:t>have used MAED-D to produce a simple case-study for an ideal country and generate scenario-based predictions of future energy demand</a:t>
            </a:r>
          </a:p>
          <a:p>
            <a:pPr marL="171450" indent="-171450">
              <a:spcBef>
                <a:spcPts val="1000"/>
              </a:spcBef>
              <a:buFont typeface="Arial"/>
              <a:buChar char="•"/>
            </a:pPr>
            <a:r>
              <a:rPr lang="en-GB" dirty="0">
                <a:latin typeface="Open Sans"/>
                <a:ea typeface="Open Sans"/>
                <a:cs typeface="Open Sans"/>
              </a:rPr>
              <a:t>be able to operate MAED-EL to generate hourly load curves.</a:t>
            </a:r>
          </a:p>
          <a:p>
            <a:endParaRPr lang="en-GB"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ea typeface="Open Sans"/>
                <a:cs typeface="Open Sans"/>
              </a:rPr>
              <a:t>The course is structured as a mixture of Lectures and Hands-on material.</a:t>
            </a:r>
          </a:p>
          <a:p>
            <a:endParaRPr lang="en-US"/>
          </a:p>
          <a:p>
            <a:r>
              <a:rPr lang="en-US" dirty="0">
                <a:latin typeface="Open Sans"/>
                <a:ea typeface="Open Sans"/>
                <a:cs typeface="Open Sans"/>
              </a:rPr>
              <a:t>Each lecture is split into 4 mini-lectures with two multiple choice questions at the end of each Lecture that will assess your knowledge of the theoretical concepts explained. </a:t>
            </a:r>
            <a:endParaRPr lang="en-US" dirty="0">
              <a:ea typeface="Open Sans"/>
              <a:cs typeface="Open Sans"/>
            </a:endParaRPr>
          </a:p>
          <a:p>
            <a:endParaRPr lang="en-US"/>
          </a:p>
          <a:p>
            <a:r>
              <a:rPr lang="en-US" dirty="0">
                <a:latin typeface="Open Sans"/>
              </a:rPr>
              <a:t>Every hands-on guides you through exercises to help you become familiar with the MAED tool. At the end of the exercises there will be quizzes to check that you correctly completed the practical part of the training. </a:t>
            </a:r>
            <a:endParaRPr lang="en-US" dirty="0">
              <a:latin typeface="Open Sans"/>
              <a:ea typeface="Open Sans"/>
              <a:cs typeface="Open Sans" panose="020B0606030504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After this Lecture introducing the course, </a:t>
            </a:r>
            <a:endParaRPr lang="en-US"/>
          </a:p>
          <a:p>
            <a:r>
              <a:rPr lang="en-GB" dirty="0">
                <a:latin typeface="Open Sans"/>
                <a:ea typeface="Open Sans"/>
                <a:cs typeface="Open Sans"/>
              </a:rPr>
              <a:t>Lecture 2 will provide an Overview of Modelling Tools and Energy System Analysis </a:t>
            </a:r>
            <a:endParaRPr lang="en-GB" dirty="0">
              <a:ea typeface="Open Sans"/>
              <a:cs typeface="Open Sans"/>
            </a:endParaRPr>
          </a:p>
          <a:p>
            <a:r>
              <a:rPr lang="en-GB" dirty="0">
                <a:latin typeface="Open Sans"/>
                <a:ea typeface="Open Sans"/>
                <a:cs typeface="Open Sans"/>
              </a:rPr>
              <a:t>Lecture 3 will cover The Energy Chain and Energy Vocabulary</a:t>
            </a:r>
          </a:p>
          <a:p>
            <a:r>
              <a:rPr lang="en-GB" dirty="0">
                <a:latin typeface="Open Sans"/>
                <a:ea typeface="Open Sans"/>
                <a:cs typeface="Open Sans"/>
              </a:rPr>
              <a:t>Lecture 4 is an Introduction to MAED-D</a:t>
            </a:r>
          </a:p>
          <a:p>
            <a:r>
              <a:rPr lang="en-GB" dirty="0">
                <a:latin typeface="Open Sans"/>
                <a:ea typeface="Open Sans"/>
                <a:cs typeface="Open Sans"/>
              </a:rPr>
              <a:t>In Lecture 5 Energy System Analysis presents the Industry Sector and its Input Data.</a:t>
            </a:r>
            <a:endParaRPr lang="en-GB"/>
          </a:p>
          <a:p>
            <a:r>
              <a:rPr lang="en-GB" dirty="0">
                <a:latin typeface="Open Sans"/>
                <a:ea typeface="Open Sans"/>
                <a:cs typeface="Open Sans"/>
              </a:rPr>
              <a:t>Lecture 6 explains the Household Sector and the necessary input data. </a:t>
            </a:r>
            <a:endParaRPr lang="en-GB"/>
          </a:p>
          <a:p>
            <a:r>
              <a:rPr lang="en-GB" dirty="0">
                <a:latin typeface="Open Sans"/>
                <a:ea typeface="Open Sans"/>
                <a:cs typeface="Open Sans"/>
              </a:rPr>
              <a:t>In Lecture 7 the scenarios development process is highlighted. </a:t>
            </a:r>
            <a:endParaRPr lang="en-GB" dirty="0"/>
          </a:p>
          <a:p>
            <a:r>
              <a:rPr lang="en-GB" dirty="0">
                <a:latin typeface="Open Sans"/>
                <a:ea typeface="Open Sans"/>
                <a:cs typeface="Open Sans"/>
              </a:rPr>
              <a:t>An introduction to MAED-E.L. is covered in Lecture 9.</a:t>
            </a:r>
            <a:endParaRPr lang="en-GB"/>
          </a:p>
          <a:p>
            <a:r>
              <a:rPr lang="en-GB" dirty="0">
                <a:latin typeface="Open Sans"/>
                <a:ea typeface="Open Sans"/>
                <a:cs typeface="Open Sans"/>
              </a:rPr>
              <a:t>And finally the structure of MAED-E.L. is explained in Lecture 10.</a:t>
            </a:r>
            <a:endParaRPr lang="en-GB"/>
          </a:p>
          <a:p>
            <a:endParaRPr lang="en-US" dirty="0">
              <a:ea typeface="Open Sans"/>
              <a:cs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lecture has four intended learning outcomes. By the end of this lecture you will: </a:t>
            </a:r>
          </a:p>
          <a:p>
            <a:pPr marL="342900" indent="-342900">
              <a:spcBef>
                <a:spcPts val="1000"/>
              </a:spcBef>
              <a:buAutoNum type="arabicPeriod"/>
            </a:pPr>
            <a:r>
              <a:rPr lang="en-GB" sz="1200" dirty="0">
                <a:ea typeface="Open Sans" panose="020B0606030504020204" pitchFamily="34" charset="0"/>
                <a:cs typeface="Open Sans" panose="020B0606030504020204" pitchFamily="34" charset="0"/>
              </a:rPr>
              <a:t>Understand the components of energy systems and the relationship to the Sustainable Development Goals </a:t>
            </a:r>
          </a:p>
          <a:p>
            <a:pPr marL="342900" indent="-342900">
              <a:spcBef>
                <a:spcPts val="1000"/>
              </a:spcBef>
              <a:buAutoNum type="arabicPeriod"/>
            </a:pPr>
            <a:r>
              <a:rPr lang="en-US" sz="1200" dirty="0">
                <a:ea typeface="Open Sans" panose="020B0606030504020204" pitchFamily="34" charset="0"/>
                <a:cs typeface="Open Sans" panose="020B0606030504020204" pitchFamily="34" charset="0"/>
              </a:rPr>
              <a:t>Have an insight into the importance of energy system planning</a:t>
            </a:r>
            <a:endParaRPr lang="en-US" dirty="0">
              <a:cs typeface="Open Sans" panose="020B0606030504020204" pitchFamily="34" charset="0"/>
            </a:endParaRPr>
          </a:p>
          <a:p>
            <a:pPr marL="342900" indent="-342900">
              <a:spcBef>
                <a:spcPts val="1000"/>
              </a:spcBef>
              <a:buAutoNum type="arabicPeriod"/>
            </a:pPr>
            <a:r>
              <a:rPr lang="en-US" sz="1200" dirty="0">
                <a:latin typeface="Open Sans"/>
                <a:ea typeface="Open Sans"/>
                <a:cs typeface="Open Sans"/>
              </a:rPr>
              <a:t>Have had an introduction to </a:t>
            </a:r>
            <a:r>
              <a:rPr lang="en-US" dirty="0">
                <a:latin typeface="Open Sans"/>
                <a:ea typeface="Open Sans"/>
                <a:cs typeface="Open Sans"/>
              </a:rPr>
              <a:t>the</a:t>
            </a:r>
            <a:r>
              <a:rPr lang="en-US" sz="1200" dirty="0">
                <a:latin typeface="Open Sans"/>
                <a:ea typeface="Open Sans"/>
                <a:cs typeface="Open Sans"/>
              </a:rPr>
              <a:t> Model for Analysis of Energy </a:t>
            </a:r>
            <a:r>
              <a:rPr lang="en-US" dirty="0">
                <a:latin typeface="Open Sans"/>
                <a:ea typeface="Open Sans"/>
                <a:cs typeface="Open Sans"/>
              </a:rPr>
              <a:t>Systems, known as MAED.</a:t>
            </a:r>
            <a:endParaRPr lang="en-US" sz="1200" dirty="0">
              <a:latin typeface="Open Sans"/>
              <a:ea typeface="Open Sans"/>
              <a:cs typeface="Open Sans"/>
            </a:endParaRPr>
          </a:p>
          <a:p>
            <a:pPr marL="342900" indent="-342900">
              <a:spcBef>
                <a:spcPts val="1000"/>
              </a:spcBef>
              <a:buAutoNum type="arabicPeriod"/>
            </a:pPr>
            <a:r>
              <a:rPr lang="en-US" dirty="0">
                <a:ea typeface="Open Sans" panose="020B0606030504020204" pitchFamily="34" charset="0"/>
                <a:cs typeface="Open Sans" panose="020B0606030504020204" pitchFamily="34" charset="0"/>
              </a:rPr>
              <a:t>Have</a:t>
            </a:r>
            <a:r>
              <a:rPr lang="en-US" sz="1200" dirty="0">
                <a:ea typeface="Open Sans" panose="020B0606030504020204" pitchFamily="34" charset="0"/>
                <a:cs typeface="Open Sans" panose="020B0606030504020204" pitchFamily="34" charset="0"/>
              </a:rPr>
              <a:t> knowledge of the course outline and learning objectives</a:t>
            </a:r>
            <a:endParaRPr lang="en-US" sz="1200" dirty="0">
              <a:cs typeface="Open Sans" panose="020B0606030504020204" pitchFamily="34" charset="0"/>
            </a:endParaRPr>
          </a:p>
          <a:p>
            <a:endParaRPr lang="en-GB"/>
          </a:p>
          <a:p>
            <a:endParaRPr lang="en-GB"/>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210598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Hands-on 1, you will learn how to access and install MAED </a:t>
            </a:r>
            <a:endParaRPr lang="en-GB" dirty="0">
              <a:ea typeface="Open Sans"/>
              <a:cs typeface="Open Sans"/>
            </a:endParaRPr>
          </a:p>
          <a:p>
            <a:r>
              <a:rPr lang="en-GB" dirty="0">
                <a:latin typeface="Open Sans"/>
              </a:rPr>
              <a:t>Hands-on 2 will show you how to set create, manage and edit a simple case-study in MAED-D</a:t>
            </a:r>
            <a:endParaRPr lang="en-GB" dirty="0">
              <a:latin typeface="Open Sans"/>
              <a:ea typeface="Open Sans"/>
              <a:cs typeface="Open Sans"/>
            </a:endParaRPr>
          </a:p>
          <a:p>
            <a:r>
              <a:rPr lang="en-GB" dirty="0">
                <a:latin typeface="Open Sans"/>
              </a:rPr>
              <a:t>Hands-on 3 explains how to </a:t>
            </a:r>
            <a:r>
              <a:rPr lang="en-GB">
                <a:latin typeface="Open Sans"/>
              </a:rPr>
              <a:t>reconstruct the Base Year for the Agriculture Sector; </a:t>
            </a:r>
            <a:endParaRPr lang="en-GB">
              <a:latin typeface="Open Sans"/>
              <a:ea typeface="Open Sans"/>
              <a:cs typeface="Open Sans"/>
            </a:endParaRPr>
          </a:p>
          <a:p>
            <a:r>
              <a:rPr lang="en-GB" dirty="0">
                <a:latin typeface="Open Sans"/>
              </a:rPr>
              <a:t>While In Hands-on 4, will illustrate how to </a:t>
            </a:r>
            <a:r>
              <a:rPr lang="en-GB">
                <a:latin typeface="Open Sans"/>
              </a:rPr>
              <a:t>repeat the reconstruction for the Household Sector; </a:t>
            </a:r>
            <a:endParaRPr lang="en-GB">
              <a:latin typeface="Open Sans"/>
              <a:ea typeface="Open Sans"/>
              <a:cs typeface="Open Sans"/>
            </a:endParaRPr>
          </a:p>
          <a:p>
            <a:r>
              <a:rPr lang="en-GB" dirty="0">
                <a:latin typeface="Open Sans"/>
              </a:rPr>
              <a:t>Hands-on 5 gives </a:t>
            </a:r>
            <a:r>
              <a:rPr lang="en-GB">
                <a:latin typeface="Open Sans"/>
              </a:rPr>
              <a:t>guidance</a:t>
            </a:r>
            <a:r>
              <a:rPr lang="en-GB" dirty="0">
                <a:latin typeface="Open Sans"/>
              </a:rPr>
              <a:t> on how to create scenarios for your simple MAED case-study. </a:t>
            </a:r>
            <a:endParaRPr lang="en-GB" dirty="0">
              <a:latin typeface="Open Sans"/>
              <a:ea typeface="Open Sans"/>
              <a:cs typeface="Open Sans"/>
            </a:endParaRPr>
          </a:p>
          <a:p>
            <a:r>
              <a:rPr lang="en-GB" dirty="0">
                <a:latin typeface="Open Sans"/>
              </a:rPr>
              <a:t>In Hands-on 6, will teach you how to install MAED-EL and finally in Hands-on 7 you will learn how to develop a case-study and input data into MAED-EL. </a:t>
            </a:r>
            <a:endParaRPr lang="en-GB" dirty="0">
              <a:latin typeface="Open Sans"/>
              <a:ea typeface="Open Sans"/>
              <a:cs typeface="Open Sans"/>
            </a:endParaRPr>
          </a:p>
          <a:p>
            <a:endParaRPr lang="en-GB"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823662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Open Sans" panose="020B0606030504020204" pitchFamily="34" charset="0"/>
              </a:rPr>
              <a:t>We all use energy every day to provide many different services. This energy comes in many different forms, from firewood to nuclear fission. This is the supply (on the left). And the energy is used for many different reasons, from cooking and heating, to agriculture and transport. This is the demand (on the right).</a:t>
            </a:r>
          </a:p>
          <a:p>
            <a:endParaRPr lang="en-US">
              <a:cs typeface="Open Sans" panose="020B0606030504020204" pitchFamily="34" charset="0"/>
            </a:endParaRPr>
          </a:p>
          <a:p>
            <a:r>
              <a:rPr lang="en-US" dirty="0">
                <a:latin typeface="Open Sans"/>
                <a:ea typeface="Open Sans"/>
                <a:cs typeface="Open Sans"/>
              </a:rPr>
              <a:t>In between supply and demand there can be complex transmission and distribution systems and energy system operators, making sure that supply is able to meet instantaneous demand at all times.   </a:t>
            </a:r>
            <a:endParaRPr lang="en-US" dirty="0">
              <a:ea typeface="Open Sans"/>
              <a:cs typeface="Open Sans" panose="020B0606030504020204" pitchFamily="34" charset="0"/>
            </a:endParaRPr>
          </a:p>
          <a:p>
            <a:endParaRPr lang="en-US">
              <a:cs typeface="Open Sans" panose="020B0606030504020204" pitchFamily="34" charset="0"/>
            </a:endParaRPr>
          </a:p>
          <a:p>
            <a:r>
              <a:rPr lang="en-US" dirty="0">
                <a:cs typeface="Open Sans" panose="020B0606030504020204" pitchFamily="34" charset="0"/>
              </a:rPr>
              <a:t>Energy provision is vital to developing and sustaining our economies.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Traditionally, the majority of our energy supply has come from fossil fuels. These require extraction and conversion. This conversion can either be to electricity at a power station or some fossil fuels can be refined to produce motive fuels and jet fuel, for example. Other products are also produced. </a:t>
            </a:r>
            <a:endParaRPr lang="en-US" dirty="0"/>
          </a:p>
          <a:p>
            <a:endParaRPr lang="en-US" dirty="0"/>
          </a:p>
          <a:p>
            <a:r>
              <a:rPr lang="en-US" dirty="0">
                <a:latin typeface="Open Sans"/>
              </a:rPr>
              <a:t>At some point in this process fuels are often traded and transported geographically to meet the demand. In the case of electricity, after generation it will be transmitted via transmission and distribution networks before reaching its final destination, the consumer. When the energy reaches the consumer, perhaps as electricity to power lighting or as motor fuel to facilitate transport, it must be converted to be able to provide this energy service. </a:t>
            </a:r>
            <a:endParaRPr lang="en-US" dirty="0"/>
          </a:p>
          <a:p>
            <a:endParaRPr lang="en-US" dirty="0"/>
          </a:p>
          <a:p>
            <a:r>
              <a:rPr lang="en-US" dirty="0">
                <a:latin typeface="Open Sans"/>
              </a:rPr>
              <a:t>At every stage of this process there will be loses. </a:t>
            </a:r>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You can see in the left figure by Our World in Data that fossil fuel consumption has been growing year on year, with significant increases since 1950. Please visit their website to explore the interactive version of this figure and access the underlying data, if you are interested.</a:t>
            </a:r>
          </a:p>
          <a:p>
            <a:endParaRPr lang="en-US"/>
          </a:p>
          <a:p>
            <a:r>
              <a:rPr lang="en-US">
                <a:latin typeface="Open Sans"/>
              </a:rPr>
              <a:t>However, our current consumption of fossil fuels as our main source of energy is unsustainable if we want to limit global warming to 1.5 degrees Celsius, as outlined in the special report by the International Panel on Climate Change. If global temperature rise exceeds this average increase, there are significant risks to agriculture production and of increased natural disasters and biodiversity loss, to name a few. The drastic reduction in greenhouse gas emissions necessary to limit global temperature increase to 1.5 degrees Celsius are shown in the figure on the right. </a:t>
            </a:r>
            <a:endParaRPr lang="en-US">
              <a:latin typeface="Open Sans"/>
              <a:cs typeface="Open Sans" panose="020B0606030504020204" pitchFamily="34" charset="0"/>
            </a:endParaRPr>
          </a:p>
          <a:p>
            <a:endParaRPr lang="en-US"/>
          </a:p>
          <a:p>
            <a:r>
              <a:rPr lang="en-US">
                <a:latin typeface="Open Sans"/>
              </a:rPr>
              <a:t>Fossil fuels contribute to climate change as they produce significant carbon dioxide emissions but they are by no means the only option for energy generation. As you can see in the right hand-side of the left  graph renewables such as solar, wind, hydropower, and biofuels are becoming more popular. In fact, these generation sources can offer some advantages, which we will cover on the next slide. </a:t>
            </a:r>
            <a:endParaRPr lang="en-US">
              <a:latin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Open Sans"/>
              </a:rPr>
              <a:t>The U.N. has deemed the provision of affordable and clean energy so important to societies that it is one of the Sustainable Development Goals, namely goal 7. Goal 7 strives to ensure </a:t>
            </a:r>
            <a:r>
              <a:rPr lang="en-GB" sz="1200" u="none" strike="noStrike" kern="1200" dirty="0">
                <a:solidFill>
                  <a:schemeClr val="tx1"/>
                </a:solidFill>
                <a:effectLst/>
                <a:latin typeface="Open Sans"/>
              </a:rPr>
              <a:t>access to affordable, reliable, sustainable</a:t>
            </a:r>
            <a:r>
              <a:rPr lang="en-GB" dirty="0">
                <a:latin typeface="Open Sans"/>
              </a:rPr>
              <a:t>,</a:t>
            </a:r>
            <a:r>
              <a:rPr lang="en-GB" sz="1200" u="none" strike="noStrike" kern="1200" dirty="0">
                <a:solidFill>
                  <a:schemeClr val="tx1"/>
                </a:solidFill>
                <a:effectLst/>
                <a:latin typeface="Open Sans"/>
              </a:rPr>
              <a:t> and modern energy for all.</a:t>
            </a:r>
            <a:r>
              <a:rPr lang="en-GB" dirty="0">
                <a:latin typeface="Open Sans"/>
              </a:rPr>
              <a:t> </a:t>
            </a:r>
            <a:endParaRPr lang="en-GB" sz="1200" u="none" strike="noStrike" kern="1200" dirty="0">
              <a:solidFill>
                <a:schemeClr val="tx1"/>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trike="noStrike" kern="1200">
              <a:solidFill>
                <a:schemeClr val="tx1"/>
              </a:solidFill>
              <a:effectLst/>
              <a:ea typeface="+mn-ea"/>
              <a:cs typeface="+mn-cs"/>
            </a:endParaRPr>
          </a:p>
          <a:p>
            <a:pPr>
              <a:defRPr/>
            </a:pPr>
            <a:r>
              <a:rPr lang="en-GB" sz="1200" u="none" strike="noStrike" kern="1200" dirty="0">
                <a:solidFill>
                  <a:schemeClr val="tx1"/>
                </a:solidFill>
                <a:effectLst/>
                <a:latin typeface="Open Sans"/>
              </a:rPr>
              <a:t>The goal specifies that the energy should be affordable and clean.</a:t>
            </a:r>
            <a:r>
              <a:rPr lang="en-GB" dirty="0">
                <a:latin typeface="Open Sans"/>
              </a:rPr>
              <a:t> These are two</a:t>
            </a:r>
            <a:r>
              <a:rPr lang="en-GB" sz="1200" u="none" strike="noStrike" kern="1200" dirty="0">
                <a:solidFill>
                  <a:schemeClr val="tx1"/>
                </a:solidFill>
                <a:effectLst/>
                <a:latin typeface="Open Sans"/>
              </a:rPr>
              <a:t> characteristics which renewable generation can offer.</a:t>
            </a:r>
            <a:r>
              <a:rPr lang="en-GB" dirty="0">
                <a:latin typeface="Open Sans"/>
              </a:rPr>
              <a:t> </a:t>
            </a:r>
            <a:endParaRPr lang="en-GB" dirty="0"/>
          </a:p>
          <a:p>
            <a:pPr>
              <a:defRPr/>
            </a:pPr>
            <a:endParaRPr lang="en-GB"/>
          </a:p>
          <a:p>
            <a:pPr>
              <a:defRPr/>
            </a:pPr>
            <a:r>
              <a:rPr lang="en-GB" sz="1200" u="none" strike="noStrike" kern="1200" dirty="0">
                <a:solidFill>
                  <a:schemeClr val="tx1"/>
                </a:solidFill>
                <a:effectLst/>
                <a:latin typeface="Open Sans"/>
              </a:rPr>
              <a:t>Let us consider </a:t>
            </a:r>
            <a:r>
              <a:rPr lang="en-GB" dirty="0">
                <a:latin typeface="Open Sans"/>
              </a:rPr>
              <a:t>the </a:t>
            </a:r>
            <a:r>
              <a:rPr lang="en-GB" sz="1200" u="none" strike="noStrike" kern="1200" dirty="0">
                <a:solidFill>
                  <a:schemeClr val="tx1"/>
                </a:solidFill>
                <a:effectLst/>
                <a:latin typeface="Open Sans"/>
              </a:rPr>
              <a:t>three dominant advantages of renewable energy over fossil fuels.</a:t>
            </a:r>
            <a:r>
              <a:rPr lang="en-GB" dirty="0">
                <a:latin typeface="Open Sans"/>
              </a:rPr>
              <a:t> </a:t>
            </a:r>
            <a:endParaRPr lang="en-GB" dirty="0">
              <a:latin typeface="Open Sans"/>
              <a:cs typeface="Open Sans" panose="020B0606030504020204" pitchFamily="34" charset="0"/>
            </a:endParaRPr>
          </a:p>
          <a:p>
            <a:endParaRPr lang="en-US"/>
          </a:p>
          <a:p>
            <a:r>
              <a:rPr lang="en-US" dirty="0">
                <a:latin typeface="Open Sans"/>
              </a:rPr>
              <a:t>1 Some can be modular, a small generation capacity can be installed. This requires much less capital than building an entire new coal power plant, assisting with affordability. </a:t>
            </a:r>
            <a:endParaRPr lang="en-US" dirty="0"/>
          </a:p>
          <a:p>
            <a:r>
              <a:rPr lang="en-US" dirty="0">
                <a:latin typeface="Open Sans"/>
              </a:rPr>
              <a:t>2 The price is dropping, making the energy itself more affordable. In many areas of the globe, the price of energy generated by solar is equivalent, if not cheaper, than energy produced by fossil fuels. </a:t>
            </a:r>
            <a:endParaRPr lang="en-US" dirty="0"/>
          </a:p>
          <a:p>
            <a:r>
              <a:rPr lang="en-US" dirty="0">
                <a:latin typeface="Open Sans"/>
              </a:rPr>
              <a:t>3 Renewable energy generation has significantly lower greenhouse gas emissions than the use of fossil fuels, making it a cleaner alternative. </a:t>
            </a:r>
            <a:endParaRPr lang="en-US" dirty="0"/>
          </a:p>
          <a:p>
            <a:endParaRPr lang="en-US"/>
          </a:p>
          <a:p>
            <a:r>
              <a:rPr lang="en-US" dirty="0">
                <a:latin typeface="Open Sans"/>
              </a:rPr>
              <a:t>However, as energy underpins much of our economies, the transition to this affordable and clean energy system requires significant planning.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buClr>
                <a:srgbClr val="333333"/>
              </a:buClr>
              <a:defRPr/>
            </a:pPr>
            <a:r>
              <a:rPr lang="en-GB" sz="1200">
                <a:latin typeface="Open Sans"/>
                <a:ea typeface="Open Sans" panose="020B0606030504020204" pitchFamily="34" charset="0"/>
                <a:cs typeface="Open Sans" panose="020B0606030504020204" pitchFamily="34" charset="0"/>
              </a:rPr>
              <a:t>To conduct informed energy system planning, one needs to conduct energy system analysis.</a:t>
            </a:r>
            <a:r>
              <a:rPr lang="en-GB">
                <a:latin typeface="Open Sans"/>
                <a:ea typeface="Open Sans" panose="020B0606030504020204" pitchFamily="34" charset="0"/>
                <a:cs typeface="Open Sans" panose="020B0606030504020204" pitchFamily="34" charset="0"/>
              </a:rPr>
              <a:t> </a:t>
            </a:r>
            <a:endParaRPr lang="en-GB" sz="120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a:ea typeface="Open Sans" panose="020B0606030504020204" pitchFamily="34" charset="0"/>
              <a:cs typeface="Open Sans" panose="020B0606030504020204" pitchFamily="34" charset="0"/>
            </a:endParaRPr>
          </a:p>
          <a:p>
            <a:pPr>
              <a:spcBef>
                <a:spcPts val="1000"/>
              </a:spcBef>
              <a:buClr>
                <a:srgbClr val="333333"/>
              </a:buClr>
              <a:defRPr/>
            </a:pPr>
            <a:r>
              <a:rPr lang="en-GB" sz="1200">
                <a:latin typeface="Open Sans"/>
                <a:ea typeface="Open Sans" panose="020B0606030504020204" pitchFamily="34" charset="0"/>
                <a:cs typeface="Open Sans" panose="020B0606030504020204" pitchFamily="34" charset="0"/>
              </a:rPr>
              <a:t>The goal of energy system analysis is to develop a methodology for measuring the impact of technologies on energy and </a:t>
            </a:r>
            <a:r>
              <a:rPr lang="en-GB">
                <a:latin typeface="Open Sans"/>
                <a:ea typeface="Open Sans" panose="020B0606030504020204" pitchFamily="34" charset="0"/>
                <a:cs typeface="Open Sans" panose="020B0606030504020204" pitchFamily="34" charset="0"/>
              </a:rPr>
              <a:t>material</a:t>
            </a:r>
            <a:r>
              <a:rPr lang="en-GB" sz="1200">
                <a:latin typeface="Open Sans"/>
                <a:ea typeface="Open Sans" panose="020B0606030504020204" pitchFamily="34" charset="0"/>
                <a:cs typeface="Open Sans" panose="020B0606030504020204" pitchFamily="34" charset="0"/>
              </a:rPr>
              <a:t> use.</a:t>
            </a:r>
            <a:r>
              <a:rPr lang="en-GB">
                <a:latin typeface="Open Sans"/>
                <a:ea typeface="Open Sans" panose="020B0606030504020204" pitchFamily="34" charset="0"/>
                <a:cs typeface="Open Sans" panose="020B0606030504020204" pitchFamily="34" charset="0"/>
              </a:rPr>
              <a:t> </a:t>
            </a:r>
            <a:endParaRPr lang="en-GB" sz="120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r>
              <a:rPr lang="en-GB" sz="1200">
                <a:latin typeface="Open Sans"/>
                <a:ea typeface="Open Sans" panose="020B0606030504020204" pitchFamily="34" charset="0"/>
                <a:cs typeface="Open Sans" panose="020B0606030504020204" pitchFamily="34" charset="0"/>
              </a:rPr>
              <a:t>It allows us to understand the interactions between different energy technologies and different energy sectors such as heat, power, and transport.</a:t>
            </a:r>
          </a:p>
          <a:p>
            <a:pPr marL="0" indent="0" eaLnBrk="1" fontAlgn="auto" hangingPunct="1">
              <a:spcBef>
                <a:spcPts val="1000"/>
              </a:spcBef>
              <a:spcAft>
                <a:spcPts val="0"/>
              </a:spcAft>
              <a:buClr>
                <a:srgbClr val="333333"/>
              </a:buClr>
              <a:buFont typeface="Arial" panose="020B0604020202020204" pitchFamily="34" charset="0"/>
              <a:buNone/>
              <a:defRPr/>
            </a:pPr>
            <a:endParaRPr lang="en-GB" sz="120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r>
              <a:rPr lang="en-GB" sz="1200">
                <a:latin typeface="Open Sans"/>
                <a:ea typeface="Open Sans" panose="020B0606030504020204" pitchFamily="34" charset="0"/>
                <a:cs typeface="Open Sans" panose="020B0606030504020204" pitchFamily="34" charset="0"/>
              </a:rPr>
              <a:t>Energy system analysis informs energy system planning.</a:t>
            </a:r>
          </a:p>
          <a:p>
            <a:pPr>
              <a:spcBef>
                <a:spcPts val="1000"/>
              </a:spcBef>
              <a:buClr>
                <a:srgbClr val="333333"/>
              </a:buClr>
              <a:defRPr/>
            </a:pPr>
            <a:r>
              <a:rPr lang="en-GB" sz="1200">
                <a:latin typeface="Open Sans"/>
                <a:ea typeface="Open Sans" panose="020B0606030504020204" pitchFamily="34" charset="0"/>
                <a:cs typeface="Open Sans" panose="020B0606030504020204" pitchFamily="34" charset="0"/>
              </a:rPr>
              <a:t>Energy system planning involves:</a:t>
            </a:r>
            <a:r>
              <a:rPr lang="en-GB">
                <a:latin typeface="Open Sans"/>
                <a:ea typeface="Open Sans" panose="020B0606030504020204" pitchFamily="34" charset="0"/>
                <a:cs typeface="Open Sans" panose="020B0606030504020204" pitchFamily="34" charset="0"/>
              </a:rPr>
              <a:t> </a:t>
            </a:r>
            <a:endParaRPr lang="en-GB" sz="120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a:latin typeface="Open Sans"/>
                <a:ea typeface="Open Sans" panose="020B0606030504020204" pitchFamily="34" charset="0"/>
                <a:cs typeface="Open Sans" panose="020B0606030504020204" pitchFamily="34" charset="0"/>
              </a:rPr>
              <a:t>developing long-term policies to help guide the future of a local, national, regional</a:t>
            </a:r>
            <a:r>
              <a:rPr lang="en-GB">
                <a:latin typeface="Open Sans"/>
                <a:ea typeface="Open Sans" panose="020B0606030504020204" pitchFamily="34" charset="0"/>
                <a:cs typeface="Open Sans" panose="020B0606030504020204" pitchFamily="34" charset="0"/>
              </a:rPr>
              <a:t>,</a:t>
            </a:r>
            <a:r>
              <a:rPr lang="en-GB" sz="1200">
                <a:latin typeface="Open Sans"/>
                <a:ea typeface="Open Sans" panose="020B0606030504020204" pitchFamily="34" charset="0"/>
                <a:cs typeface="Open Sans" panose="020B0606030504020204" pitchFamily="34" charset="0"/>
              </a:rPr>
              <a:t> or global energy system</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a:latin typeface="Open Sans"/>
                <a:ea typeface="Open Sans" panose="020B0606030504020204" pitchFamily="34" charset="0"/>
                <a:cs typeface="Open Sans" panose="020B0606030504020204" pitchFamily="34" charset="0"/>
              </a:rPr>
              <a:t>using integrated approaches to consider both energy supply to meet demand and the role of energy efficiency in reducing demand</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a:latin typeface="Open Sans"/>
                <a:ea typeface="Open Sans" panose="020B0606030504020204" pitchFamily="34" charset="0"/>
                <a:cs typeface="Open Sans" panose="020B0606030504020204" pitchFamily="34" charset="0"/>
              </a:rPr>
              <a:t>understanding future energy consumption, population growth</a:t>
            </a:r>
            <a:r>
              <a:rPr lang="en-GB">
                <a:latin typeface="Open Sans"/>
                <a:ea typeface="Open Sans" panose="020B0606030504020204" pitchFamily="34" charset="0"/>
                <a:cs typeface="Open Sans" panose="020B0606030504020204" pitchFamily="34" charset="0"/>
              </a:rPr>
              <a:t>,</a:t>
            </a:r>
            <a:r>
              <a:rPr lang="en-GB" sz="1200">
                <a:latin typeface="Open Sans"/>
                <a:ea typeface="Open Sans" panose="020B0606030504020204" pitchFamily="34" charset="0"/>
                <a:cs typeface="Open Sans" panose="020B0606030504020204" pitchFamily="34" charset="0"/>
              </a:rPr>
              <a:t> and economic development</a:t>
            </a:r>
            <a:endParaRPr lang="en-GB" sz="1400">
              <a:latin typeface="Open Sans"/>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40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577206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system planning is as important as ever because the system is changing rapidly. Supply and demand and even the system architecture could change in the coming years.</a:t>
            </a:r>
          </a:p>
          <a:p>
            <a:endParaRPr lang="en-US"/>
          </a:p>
          <a:p>
            <a:r>
              <a:rPr lang="en-US" dirty="0">
                <a:latin typeface="Open Sans"/>
              </a:rPr>
              <a:t>First, let’s consider affordability. Although the energy system is far broader than the provision of electricity, we’ll focus on electricity for now. </a:t>
            </a:r>
            <a:endParaRPr lang="en-US" dirty="0"/>
          </a:p>
          <a:p>
            <a:r>
              <a:rPr lang="en-US" dirty="0">
                <a:latin typeface="Open Sans"/>
              </a:rPr>
              <a:t>The figure on the left, from Our World in Data, shows how drastically the price of solar photovoltaic modules has fallen as greater and greater capacity has been installed worldwide. The price per watt, which is the unit of power, fell from </a:t>
            </a:r>
            <a:r>
              <a:rPr lang="en-GB" sz="1200" u="none" strike="noStrike" kern="1200">
                <a:solidFill>
                  <a:schemeClr val="tx1"/>
                </a:solidFill>
                <a:effectLst/>
                <a:latin typeface="Open Sans"/>
              </a:rPr>
              <a:t>106 U</a:t>
            </a:r>
            <a:r>
              <a:rPr lang="en-GB">
                <a:latin typeface="Open Sans"/>
              </a:rPr>
              <a:t>.</a:t>
            </a:r>
            <a:r>
              <a:rPr lang="en-GB" sz="1200" u="none" strike="noStrike" kern="1200">
                <a:solidFill>
                  <a:schemeClr val="tx1"/>
                </a:solidFill>
                <a:effectLst/>
                <a:latin typeface="Open Sans"/>
              </a:rPr>
              <a:t>S</a:t>
            </a:r>
            <a:r>
              <a:rPr lang="en-GB">
                <a:latin typeface="Open Sans"/>
              </a:rPr>
              <a:t>.</a:t>
            </a:r>
            <a:r>
              <a:rPr lang="en-GB" sz="1200" u="none" strike="noStrike" kern="1200">
                <a:solidFill>
                  <a:schemeClr val="tx1"/>
                </a:solidFill>
                <a:effectLst/>
                <a:latin typeface="Open Sans"/>
              </a:rPr>
              <a:t> dollars to 38 U</a:t>
            </a:r>
            <a:r>
              <a:rPr lang="en-GB">
                <a:latin typeface="Open Sans"/>
              </a:rPr>
              <a:t>.</a:t>
            </a:r>
            <a:r>
              <a:rPr lang="en-GB" sz="1200" u="none" strike="noStrike" kern="1200">
                <a:solidFill>
                  <a:schemeClr val="tx1"/>
                </a:solidFill>
                <a:effectLst/>
                <a:latin typeface="Open Sans"/>
              </a:rPr>
              <a:t>S</a:t>
            </a:r>
            <a:r>
              <a:rPr lang="en-GB">
                <a:latin typeface="Open Sans"/>
              </a:rPr>
              <a:t>.</a:t>
            </a:r>
            <a:r>
              <a:rPr lang="en-GB" sz="1200" u="none" strike="noStrike" kern="1200">
                <a:solidFill>
                  <a:schemeClr val="tx1"/>
                </a:solidFill>
                <a:effectLst/>
                <a:latin typeface="Open Sans"/>
              </a:rPr>
              <a:t> cent between 1978 and 2019. That is a drastic drop in cost of 99.6 percent.</a:t>
            </a:r>
          </a:p>
          <a:p>
            <a:endParaRPr lang="en-GB" sz="1200" u="none" strike="noStrike" kern="1200">
              <a:solidFill>
                <a:schemeClr val="tx1"/>
              </a:solidFill>
              <a:effectLst/>
              <a:ea typeface="+mn-ea"/>
              <a:cs typeface="+mn-cs"/>
            </a:endParaRPr>
          </a:p>
          <a:p>
            <a:r>
              <a:rPr lang="en-GB" sz="1200" u="none" strike="noStrike" kern="1200">
                <a:solidFill>
                  <a:schemeClr val="tx1"/>
                </a:solidFill>
                <a:effectLst/>
                <a:latin typeface="Open Sans"/>
              </a:rPr>
              <a:t>However, the useful cost value is often the cost per Kilowatt </a:t>
            </a:r>
            <a:r>
              <a:rPr lang="en-GB">
                <a:latin typeface="Open Sans"/>
              </a:rPr>
              <a:t>hour, a </a:t>
            </a:r>
            <a:r>
              <a:rPr lang="en-GB" sz="1200" u="none" strike="noStrike" kern="1200">
                <a:solidFill>
                  <a:schemeClr val="tx1"/>
                </a:solidFill>
                <a:effectLst/>
                <a:latin typeface="Open Sans"/>
              </a:rPr>
              <a:t>unit of energy</a:t>
            </a:r>
            <a:r>
              <a:rPr lang="en-GB">
                <a:latin typeface="Open Sans"/>
              </a:rPr>
              <a:t>.</a:t>
            </a:r>
            <a:r>
              <a:rPr lang="en-GB" sz="1200" u="none" strike="noStrike" kern="1200">
                <a:solidFill>
                  <a:schemeClr val="tx1"/>
                </a:solidFill>
                <a:effectLst/>
                <a:latin typeface="Open Sans"/>
              </a:rPr>
              <a:t> If we consider the cost of solar P</a:t>
            </a:r>
            <a:r>
              <a:rPr lang="en-GB">
                <a:latin typeface="Open Sans"/>
              </a:rPr>
              <a:t>.</a:t>
            </a:r>
            <a:r>
              <a:rPr lang="en-GB" sz="1200" u="none" strike="noStrike" kern="1200">
                <a:solidFill>
                  <a:schemeClr val="tx1"/>
                </a:solidFill>
                <a:effectLst/>
                <a:latin typeface="Open Sans"/>
              </a:rPr>
              <a:t>V</a:t>
            </a:r>
            <a:r>
              <a:rPr lang="en-GB">
                <a:latin typeface="Open Sans"/>
              </a:rPr>
              <a:t>.</a:t>
            </a:r>
            <a:r>
              <a:rPr lang="en-GB" sz="1200" u="none" strike="noStrike" kern="1200">
                <a:solidFill>
                  <a:schemeClr val="tx1"/>
                </a:solidFill>
                <a:effectLst/>
                <a:latin typeface="Open Sans"/>
              </a:rPr>
              <a:t> in the context of other electricity generation sources, as </a:t>
            </a:r>
            <a:r>
              <a:rPr lang="en-GB">
                <a:latin typeface="Open Sans"/>
              </a:rPr>
              <a:t>is shown in</a:t>
            </a:r>
            <a:r>
              <a:rPr lang="en-GB" sz="1200" u="none" strike="noStrike" kern="1200">
                <a:solidFill>
                  <a:schemeClr val="tx1"/>
                </a:solidFill>
                <a:effectLst/>
                <a:latin typeface="Open Sans"/>
              </a:rPr>
              <a:t> the right figure, it is clear that it is one of the cheapest options out there. In fact, wind and solar are both undercutting the price of gas and coal. In the case of coal, the cost has effectively remained the same over the past 10 years, whereas the price of solar fell 89 percent, and the price of wind fell 70</a:t>
            </a:r>
            <a:r>
              <a:rPr lang="en-GB">
                <a:latin typeface="Open Sans"/>
              </a:rPr>
              <a:t> percent. </a:t>
            </a:r>
            <a:endParaRPr lang="en-GB" sz="1200" u="none" strike="noStrike" kern="1200">
              <a:solidFill>
                <a:schemeClr val="tx1"/>
              </a:solidFill>
              <a:effectLst/>
              <a:latin typeface="Open Sans"/>
              <a:cs typeface="Open Sans" panose="020B0606030504020204" pitchFamily="34" charset="0"/>
            </a:endParaRPr>
          </a:p>
          <a:p>
            <a:endParaRPr lang="en-GB" sz="1200" u="none" strike="noStrike" kern="1200">
              <a:solidFill>
                <a:schemeClr val="tx1"/>
              </a:solidFill>
              <a:effectLst/>
              <a:ea typeface="+mn-ea"/>
              <a:cs typeface="+mn-cs"/>
            </a:endParaRPr>
          </a:p>
          <a:p>
            <a:r>
              <a:rPr lang="en-GB" sz="1200" u="none" strike="noStrike" kern="1200" dirty="0">
                <a:solidFill>
                  <a:schemeClr val="tx1"/>
                </a:solidFill>
                <a:effectLst/>
                <a:latin typeface="Open Sans"/>
              </a:rPr>
              <a:t>This indicates there is likely to be a drastic cost driven shift in generation sources over the coming decades</a:t>
            </a:r>
            <a:r>
              <a:rPr lang="en-GB" dirty="0">
                <a:latin typeface="Open Sans"/>
              </a:rPr>
              <a:t>, making renewables a very attractive alternative to traditional forms of energy.</a:t>
            </a:r>
            <a:endParaRPr lang="en-US" dirty="0" err="1">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The provision of clean energy is already under way, driven by the falling costs. </a:t>
            </a:r>
            <a:endParaRPr lang="en-US"/>
          </a:p>
          <a:p>
            <a:endParaRPr lang="en-US"/>
          </a:p>
          <a:p>
            <a:r>
              <a:rPr lang="en-US">
                <a:latin typeface="Open Sans"/>
              </a:rPr>
              <a:t>The figure on the left shows the share of primary energy from renewables – this is for energy, so includes electricity, transport and space heating or cooling. Transport and heating systems are dominated at the moment by fossil fuels such as oil and gas. </a:t>
            </a:r>
            <a:r>
              <a:rPr lang="en-GB" sz="1200" u="none" strike="noStrike" kern="1200">
                <a:solidFill>
                  <a:schemeClr val="tx1"/>
                </a:solidFill>
                <a:effectLst/>
                <a:latin typeface="Open Sans"/>
              </a:rPr>
              <a:t>In 2019, approximately 11 percent of global energy was produced by renewables.</a:t>
            </a:r>
          </a:p>
          <a:p>
            <a:endParaRPr lang="en-GB" sz="1200" u="none" strike="noStrike" kern="1200">
              <a:solidFill>
                <a:schemeClr val="tx1"/>
              </a:solidFill>
              <a:effectLst/>
              <a:ea typeface="+mn-ea"/>
              <a:cs typeface="+mn-cs"/>
            </a:endParaRPr>
          </a:p>
          <a:p>
            <a:r>
              <a:rPr lang="en-GB" sz="1200" u="none" strike="noStrike" kern="1200">
                <a:solidFill>
                  <a:schemeClr val="tx1"/>
                </a:solidFill>
                <a:effectLst/>
                <a:latin typeface="Open Sans"/>
              </a:rPr>
              <a:t>The figure on the right zooms in to the electricity system, discounting the transport and space heating and cooling sectors. Electricity systems tend to be easier to decarbonise. It is clear that our transition to renewable generation is </a:t>
            </a:r>
            <a:r>
              <a:rPr lang="en-GB">
                <a:latin typeface="Open Sans"/>
              </a:rPr>
              <a:t>under way</a:t>
            </a:r>
            <a:r>
              <a:rPr lang="en-GB" sz="1200" u="none" strike="noStrike" kern="1200">
                <a:solidFill>
                  <a:schemeClr val="tx1"/>
                </a:solidFill>
                <a:effectLst/>
                <a:latin typeface="Open Sans"/>
              </a:rPr>
              <a:t>. In 2019, over 7 thousand </a:t>
            </a:r>
            <a:r>
              <a:rPr lang="en-GB">
                <a:latin typeface="Open Sans"/>
              </a:rPr>
              <a:t>tera</a:t>
            </a:r>
            <a:r>
              <a:rPr lang="en-GB" sz="1200" u="none" strike="noStrike" kern="1200">
                <a:solidFill>
                  <a:schemeClr val="tx1"/>
                </a:solidFill>
                <a:effectLst/>
                <a:latin typeface="Open Sans"/>
              </a:rPr>
              <a:t> watt hours of energy were produced from renewable technologies.</a:t>
            </a:r>
            <a:endParaRPr lang="en-GB" sz="1200" u="none" strike="noStrike" kern="1200">
              <a:solidFill>
                <a:schemeClr val="tx1"/>
              </a:solidFill>
              <a:effectLst/>
              <a:latin typeface="Open Sans"/>
              <a:cs typeface="Open Sans" panose="020B0606030504020204" pitchFamily="34" charset="0"/>
            </a:endParaRPr>
          </a:p>
          <a:p>
            <a:endParaRPr lang="en-GB" sz="1200" u="none" strike="noStrike" kern="1200">
              <a:solidFill>
                <a:schemeClr val="tx1"/>
              </a:solidFill>
              <a:effectLst/>
              <a:ea typeface="+mn-ea"/>
              <a:cs typeface="+mn-cs"/>
            </a:endParaRPr>
          </a:p>
          <a:p>
            <a:r>
              <a:rPr lang="en-GB" sz="1200" u="none" strike="noStrike" kern="1200">
                <a:solidFill>
                  <a:schemeClr val="tx1"/>
                </a:solidFill>
                <a:effectLst/>
                <a:latin typeface="Open Sans"/>
              </a:rPr>
              <a:t>However, renewable energy generation is very different to fossil </a:t>
            </a:r>
            <a:r>
              <a:rPr lang="en-GB">
                <a:latin typeface="Open Sans"/>
              </a:rPr>
              <a:t>fuels, generation </a:t>
            </a:r>
            <a:r>
              <a:rPr lang="en-GB" sz="1200" u="none" strike="noStrike" kern="1200">
                <a:solidFill>
                  <a:schemeClr val="tx1"/>
                </a:solidFill>
                <a:effectLst/>
                <a:latin typeface="Open Sans"/>
              </a:rPr>
              <a:t>is intermittent and cannot be ramped up and down to meet demand in the same way. Renewables may need to be coupled with energy storage. This is why energy system planning is even more valuable.</a:t>
            </a:r>
            <a:r>
              <a:rPr lang="en-GB">
                <a:latin typeface="Open Sans"/>
              </a:rPr>
              <a:t> </a:t>
            </a:r>
            <a:endParaRPr lang="en-GB" sz="1200" u="none" strike="noStrike" kern="1200">
              <a:solidFill>
                <a:schemeClr val="tx1"/>
              </a:solidFill>
              <a:effectLst/>
              <a:latin typeface="Open Sans"/>
              <a:cs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70821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10/28/2024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10/28/2024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10/28/2024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10/28/2024</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10/28/2024</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10/28/2024</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10/28/2024</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10/28/2024</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10/28/2024</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10/28/2024</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10/28/2024</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10/28/2024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10/28/2024</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10/28/2024</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10/28/2024</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10/28/2024</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10/28/2024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283104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10/28/2024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10/28/2024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10/28/2024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10/28/2024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10/28/2024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10/28/2024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10/28/2024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10/28/2024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10/28/2024</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 id="2147483694" r:id="rId14"/>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1.jpeg"/><Relationship Id="rId4" Type="http://schemas.openxmlformats.org/officeDocument/2006/relationships/diagramData" Target="../diagrams/data1.xml"/><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0.png"/><Relationship Id="rId3" Type="http://schemas.openxmlformats.org/officeDocument/2006/relationships/image" Target="../media/image2.jpeg"/><Relationship Id="rId7" Type="http://schemas.openxmlformats.org/officeDocument/2006/relationships/image" Target="../media/image45.png"/><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diagramColors" Target="../diagrams/colors2.xml"/><Relationship Id="rId5" Type="http://schemas.openxmlformats.org/officeDocument/2006/relationships/image" Target="../media/image43.png"/><Relationship Id="rId10" Type="http://schemas.openxmlformats.org/officeDocument/2006/relationships/diagramQuickStyle" Target="../diagrams/quickStyle2.xml"/><Relationship Id="rId4" Type="http://schemas.openxmlformats.org/officeDocument/2006/relationships/image" Target="../media/image42.png"/><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2.jpe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jpeg"/><Relationship Id="rId7"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website&#10;&#10;Description automatically generated">
            <a:extLst>
              <a:ext uri="{FF2B5EF4-FFF2-40B4-BE49-F238E27FC236}">
                <a16:creationId xmlns:a16="http://schemas.microsoft.com/office/drawing/2014/main" id="{25EE1F41-A160-4590-8B98-F6DCBA921F81}"/>
              </a:ext>
            </a:extLst>
          </p:cNvPr>
          <p:cNvPicPr>
            <a:picLocks noChangeAspect="1"/>
          </p:cNvPicPr>
          <p:nvPr/>
        </p:nvPicPr>
        <p:blipFill>
          <a:blip r:embed="rId3"/>
          <a:stretch>
            <a:fillRect/>
          </a:stretch>
        </p:blipFill>
        <p:spPr>
          <a:xfrm>
            <a:off x="-1814" y="-453"/>
            <a:ext cx="12195628" cy="6867978"/>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extBox 7">
            <a:extLst>
              <a:ext uri="{FF2B5EF4-FFF2-40B4-BE49-F238E27FC236}">
                <a16:creationId xmlns:a16="http://schemas.microsoft.com/office/drawing/2014/main" id="{16AFEE1B-DA85-ED4B-A834-F02542FC5726}"/>
              </a:ext>
            </a:extLst>
          </p:cNvPr>
          <p:cNvSpPr txBox="1"/>
          <p:nvPr/>
        </p:nvSpPr>
        <p:spPr>
          <a:xfrm>
            <a:off x="560748" y="4178118"/>
            <a:ext cx="7687092"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a:cs typeface="Open Sans ExtraBold"/>
              </a:rPr>
              <a:t>LECTURE 1 </a:t>
            </a:r>
            <a:r>
              <a:rPr lang="en-ZA" sz="4400" b="1" dirty="0">
                <a:latin typeface="Open Sans ExtraBold"/>
                <a:ea typeface="Open Sans ExtraBold"/>
                <a:cs typeface="Open Sans ExtraBold"/>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a:cs typeface="Open Sans ExtraBold"/>
              </a:rPr>
              <a:t>COURSE INTRODUCTION TO MAED</a:t>
            </a:r>
          </a:p>
        </p:txBody>
      </p:sp>
      <p:sp>
        <p:nvSpPr>
          <p:cNvPr id="10" name="TextBox 1">
            <a:extLst>
              <a:ext uri="{FF2B5EF4-FFF2-40B4-BE49-F238E27FC236}">
                <a16:creationId xmlns:a16="http://schemas.microsoft.com/office/drawing/2014/main" id="{A05D155E-8DF8-4977-B751-4E1AA7A2A4D7}"/>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2.0</a:t>
            </a:r>
            <a:endParaRPr lang="en-US" sz="1050" dirty="0">
              <a:solidFill>
                <a:schemeClr val="bg1"/>
              </a:solidFill>
              <a:latin typeface="Open Sans"/>
              <a:ea typeface="+mn-lt"/>
              <a:cs typeface="+mn-lt"/>
            </a:endParaRPr>
          </a:p>
        </p:txBody>
      </p:sp>
      <p:sp>
        <p:nvSpPr>
          <p:cNvPr id="6" name="TextBox 5">
            <a:extLst>
              <a:ext uri="{FF2B5EF4-FFF2-40B4-BE49-F238E27FC236}">
                <a16:creationId xmlns:a16="http://schemas.microsoft.com/office/drawing/2014/main" id="{6A7808B1-6628-E346-8570-E12B63559FC8}"/>
              </a:ext>
            </a:extLst>
          </p:cNvPr>
          <p:cNvSpPr txBox="1"/>
          <p:nvPr/>
        </p:nvSpPr>
        <p:spPr>
          <a:xfrm>
            <a:off x="560748" y="3585615"/>
            <a:ext cx="3387737" cy="646331"/>
          </a:xfrm>
          <a:prstGeom prst="rect">
            <a:avLst/>
          </a:prstGeom>
          <a:noFill/>
        </p:spPr>
        <p:txBody>
          <a:bodyPr wrap="square" lIns="91440" tIns="45720" rIns="91440" bIns="45720" rtlCol="0" anchor="b">
            <a:spAutoFit/>
          </a:bodyPr>
          <a:lstStyle/>
          <a:p>
            <a:pPr>
              <a:defRPr/>
            </a:pPr>
            <a:r>
              <a:rPr lang="en-ZA" b="1" dirty="0">
                <a:solidFill>
                  <a:srgbClr val="000000"/>
                </a:solidFill>
                <a:latin typeface="Open Sans ExtraBold"/>
                <a:ea typeface="Open Sans ExtraBold"/>
                <a:cs typeface="Open Sans ExtraBold"/>
              </a:rPr>
              <a:t>Model for Analysis of Energy Demand</a:t>
            </a:r>
            <a:endParaRPr lang="en-US" b="1" dirty="0">
              <a:latin typeface="Open Sans ExtraBold"/>
              <a:ea typeface="Open Sans ExtraBold"/>
              <a:cs typeface="Open Sans ExtraBold"/>
            </a:endParaRPr>
          </a:p>
        </p:txBody>
      </p:sp>
    </p:spTree>
    <p:extLst>
      <p:ext uri="{BB962C8B-B14F-4D97-AF65-F5344CB8AC3E}">
        <p14:creationId xmlns:p14="http://schemas.microsoft.com/office/powerpoint/2010/main" val="2559802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037579"/>
            <a:ext cx="8018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1.2.4 Electricity Access</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4" y="-2480"/>
            <a:ext cx="10272730" cy="10383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9" name="Content Placeholder 8">
            <a:extLst>
              <a:ext uri="{FF2B5EF4-FFF2-40B4-BE49-F238E27FC236}">
                <a16:creationId xmlns:a16="http://schemas.microsoft.com/office/drawing/2014/main" id="{657AFD2E-2A5C-3142-9F96-D915F2A3D67D}"/>
              </a:ext>
            </a:extLst>
          </p:cNvPr>
          <p:cNvPicPr>
            <a:picLocks noGrp="1" noChangeAspect="1"/>
          </p:cNvPicPr>
          <p:nvPr>
            <p:ph idx="1"/>
          </p:nvPr>
        </p:nvPicPr>
        <p:blipFill>
          <a:blip r:embed="rId4"/>
          <a:stretch>
            <a:fillRect/>
          </a:stretch>
        </p:blipFill>
        <p:spPr>
          <a:xfrm>
            <a:off x="2503204" y="1496929"/>
            <a:ext cx="6931315" cy="4892552"/>
          </a:xfrm>
        </p:spPr>
      </p:pic>
      <p:pic>
        <p:nvPicPr>
          <p:cNvPr id="2" name="Picture 1" descr="Diagram&#10;&#10;Description automatically generated">
            <a:extLst>
              <a:ext uri="{FF2B5EF4-FFF2-40B4-BE49-F238E27FC236}">
                <a16:creationId xmlns:a16="http://schemas.microsoft.com/office/drawing/2014/main" id="{5EEFAABC-2B42-480D-B064-F3EAAB4D1F1E}"/>
              </a:ext>
            </a:extLst>
          </p:cNvPr>
          <p:cNvPicPr>
            <a:picLocks noChangeAspect="1"/>
          </p:cNvPicPr>
          <p:nvPr/>
        </p:nvPicPr>
        <p:blipFill>
          <a:blip r:embed="rId5"/>
          <a:stretch>
            <a:fillRect/>
          </a:stretch>
        </p:blipFill>
        <p:spPr>
          <a:xfrm>
            <a:off x="10731845" y="153370"/>
            <a:ext cx="839471" cy="839471"/>
          </a:xfrm>
          <a:prstGeom prst="rect">
            <a:avLst/>
          </a:prstGeom>
        </p:spPr>
      </p:pic>
    </p:spTree>
    <p:extLst>
      <p:ext uri="{BB962C8B-B14F-4D97-AF65-F5344CB8AC3E}">
        <p14:creationId xmlns:p14="http://schemas.microsoft.com/office/powerpoint/2010/main" val="1935817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210108"/>
            <a:ext cx="805558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1.2.5 Understanding possible growth scenarios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4" y="-2480"/>
            <a:ext cx="9696437" cy="11246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9" name="Content Placeholder 8">
            <a:extLst>
              <a:ext uri="{FF2B5EF4-FFF2-40B4-BE49-F238E27FC236}">
                <a16:creationId xmlns:a16="http://schemas.microsoft.com/office/drawing/2014/main" id="{657AFD2E-2A5C-3142-9F96-D915F2A3D67D}"/>
              </a:ext>
            </a:extLst>
          </p:cNvPr>
          <p:cNvPicPr>
            <a:picLocks noGrp="1" noChangeAspect="1"/>
          </p:cNvPicPr>
          <p:nvPr>
            <p:ph idx="1"/>
          </p:nvPr>
        </p:nvPicPr>
        <p:blipFill>
          <a:blip r:embed="rId4"/>
          <a:stretch>
            <a:fillRect/>
          </a:stretch>
        </p:blipFill>
        <p:spPr>
          <a:xfrm>
            <a:off x="2840295" y="1720698"/>
            <a:ext cx="6700659" cy="4664943"/>
          </a:xfrm>
        </p:spPr>
      </p:pic>
      <p:pic>
        <p:nvPicPr>
          <p:cNvPr id="2" name="Picture 1">
            <a:extLst>
              <a:ext uri="{FF2B5EF4-FFF2-40B4-BE49-F238E27FC236}">
                <a16:creationId xmlns:a16="http://schemas.microsoft.com/office/drawing/2014/main" id="{82FC4A8E-5166-4652-9355-47078569D559}"/>
              </a:ext>
            </a:extLst>
          </p:cNvPr>
          <p:cNvPicPr>
            <a:picLocks noChangeAspect="1"/>
          </p:cNvPicPr>
          <p:nvPr/>
        </p:nvPicPr>
        <p:blipFill>
          <a:blip r:embed="rId5"/>
          <a:stretch>
            <a:fillRect/>
          </a:stretch>
        </p:blipFill>
        <p:spPr>
          <a:xfrm>
            <a:off x="10616827" y="282767"/>
            <a:ext cx="839471" cy="839471"/>
          </a:xfrm>
          <a:prstGeom prst="rect">
            <a:avLst/>
          </a:prstGeom>
        </p:spPr>
      </p:pic>
    </p:spTree>
    <p:extLst>
      <p:ext uri="{BB962C8B-B14F-4D97-AF65-F5344CB8AC3E}">
        <p14:creationId xmlns:p14="http://schemas.microsoft.com/office/powerpoint/2010/main" val="2872213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1.3.1 What is MAED?</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4" y="-5421"/>
            <a:ext cx="10044618"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1.3 Intro to MAED </a:t>
            </a:r>
          </a:p>
        </p:txBody>
      </p:sp>
      <p:graphicFrame>
        <p:nvGraphicFramePr>
          <p:cNvPr id="4" name="Diagram 3">
            <a:extLst>
              <a:ext uri="{FF2B5EF4-FFF2-40B4-BE49-F238E27FC236}">
                <a16:creationId xmlns:a16="http://schemas.microsoft.com/office/drawing/2014/main" id="{C9242771-7843-2DE7-4436-E2C353DC5C97}"/>
              </a:ext>
            </a:extLst>
          </p:cNvPr>
          <p:cNvGraphicFramePr>
            <a:graphicFrameLocks noGrp="1"/>
          </p:cNvGraphicFramePr>
          <p:nvPr>
            <p:extLst>
              <p:ext uri="{D42A27DB-BD31-4B8C-83A1-F6EECF244321}">
                <p14:modId xmlns:p14="http://schemas.microsoft.com/office/powerpoint/2010/main" val="2792042922"/>
              </p:ext>
            </p:extLst>
          </p:nvPr>
        </p:nvGraphicFramePr>
        <p:xfrm>
          <a:off x="5408003" y="2684873"/>
          <a:ext cx="5827783" cy="23594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Picture 21">
            <a:extLst>
              <a:ext uri="{FF2B5EF4-FFF2-40B4-BE49-F238E27FC236}">
                <a16:creationId xmlns:a16="http://schemas.microsoft.com/office/drawing/2014/main" id="{EE120973-C12A-404C-9BFF-06E70D674BAB}"/>
              </a:ext>
            </a:extLst>
          </p:cNvPr>
          <p:cNvPicPr>
            <a:picLocks noChangeAspect="1"/>
          </p:cNvPicPr>
          <p:nvPr/>
        </p:nvPicPr>
        <p:blipFill>
          <a:blip r:embed="rId9"/>
          <a:stretch>
            <a:fillRect/>
          </a:stretch>
        </p:blipFill>
        <p:spPr>
          <a:xfrm>
            <a:off x="1290827" y="2687814"/>
            <a:ext cx="3686394" cy="2360013"/>
          </a:xfrm>
          <a:prstGeom prst="rect">
            <a:avLst/>
          </a:prstGeom>
        </p:spPr>
      </p:pic>
      <p:pic>
        <p:nvPicPr>
          <p:cNvPr id="14" name="Picture 13">
            <a:extLst>
              <a:ext uri="{FF2B5EF4-FFF2-40B4-BE49-F238E27FC236}">
                <a16:creationId xmlns:a16="http://schemas.microsoft.com/office/drawing/2014/main" id="{0A52596C-B1DF-7449-AE6A-0CDABFB960B0}"/>
              </a:ext>
            </a:extLst>
          </p:cNvPr>
          <p:cNvPicPr>
            <a:picLocks noChangeAspect="1"/>
          </p:cNvPicPr>
          <p:nvPr/>
        </p:nvPicPr>
        <p:blipFill>
          <a:blip r:embed="rId10"/>
          <a:stretch>
            <a:fillRect/>
          </a:stretch>
        </p:blipFill>
        <p:spPr>
          <a:xfrm>
            <a:off x="4075778" y="2773337"/>
            <a:ext cx="793751" cy="793751"/>
          </a:xfrm>
          <a:prstGeom prst="rect">
            <a:avLst/>
          </a:prstGeom>
        </p:spPr>
      </p:pic>
      <p:cxnSp>
        <p:nvCxnSpPr>
          <p:cNvPr id="366" name="Straight Arrow Connector 365">
            <a:extLst>
              <a:ext uri="{FF2B5EF4-FFF2-40B4-BE49-F238E27FC236}">
                <a16:creationId xmlns:a16="http://schemas.microsoft.com/office/drawing/2014/main" id="{1797E61D-A462-B58D-C650-917273161813}"/>
              </a:ext>
            </a:extLst>
          </p:cNvPr>
          <p:cNvCxnSpPr/>
          <p:nvPr/>
        </p:nvCxnSpPr>
        <p:spPr>
          <a:xfrm flipV="1">
            <a:off x="4974715" y="3222425"/>
            <a:ext cx="414223" cy="7559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71FDB8F9-602F-6CCA-6369-DD09BD567AAA}"/>
              </a:ext>
            </a:extLst>
          </p:cNvPr>
          <p:cNvCxnSpPr>
            <a:cxnSpLocks/>
          </p:cNvCxnSpPr>
          <p:nvPr/>
        </p:nvCxnSpPr>
        <p:spPr>
          <a:xfrm>
            <a:off x="4972050" y="3966633"/>
            <a:ext cx="413810" cy="5940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613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20091"/>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044501"/>
            <a:ext cx="720569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1.3.2 Model for Analysis of Energy Demand (MAED-D)</a:t>
            </a:r>
          </a:p>
        </p:txBody>
      </p:sp>
      <p:sp>
        <p:nvSpPr>
          <p:cNvPr id="3" name="Title 10">
            <a:extLst>
              <a:ext uri="{FF2B5EF4-FFF2-40B4-BE49-F238E27FC236}">
                <a16:creationId xmlns:a16="http://schemas.microsoft.com/office/drawing/2014/main" id="{E46BF089-335D-4495-AE44-CCFD00FEE23D}"/>
              </a:ext>
            </a:extLst>
          </p:cNvPr>
          <p:cNvSpPr txBox="1">
            <a:spLocks/>
          </p:cNvSpPr>
          <p:nvPr/>
        </p:nvSpPr>
        <p:spPr>
          <a:xfrm>
            <a:off x="887215" y="984"/>
            <a:ext cx="9726482" cy="10413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1.3 Intro MAED-D</a:t>
            </a:r>
          </a:p>
        </p:txBody>
      </p:sp>
      <p:pic>
        <p:nvPicPr>
          <p:cNvPr id="9" name="Picture 8">
            <a:extLst>
              <a:ext uri="{FF2B5EF4-FFF2-40B4-BE49-F238E27FC236}">
                <a16:creationId xmlns:a16="http://schemas.microsoft.com/office/drawing/2014/main" id="{AB39A769-31D7-9146-9B86-579D83499F90}"/>
              </a:ext>
            </a:extLst>
          </p:cNvPr>
          <p:cNvPicPr>
            <a:picLocks noChangeAspect="1"/>
          </p:cNvPicPr>
          <p:nvPr/>
        </p:nvPicPr>
        <p:blipFill>
          <a:blip r:embed="rId4"/>
          <a:stretch>
            <a:fillRect/>
          </a:stretch>
        </p:blipFill>
        <p:spPr>
          <a:xfrm>
            <a:off x="7708937" y="2783941"/>
            <a:ext cx="3676030" cy="2351474"/>
          </a:xfrm>
          <a:prstGeom prst="rect">
            <a:avLst/>
          </a:prstGeom>
        </p:spPr>
      </p:pic>
      <p:sp>
        <p:nvSpPr>
          <p:cNvPr id="14" name="Content Placeholder 13">
            <a:extLst>
              <a:ext uri="{FF2B5EF4-FFF2-40B4-BE49-F238E27FC236}">
                <a16:creationId xmlns:a16="http://schemas.microsoft.com/office/drawing/2014/main" id="{09EC4B37-F004-5E40-97BD-335A1F45E9D8}"/>
              </a:ext>
            </a:extLst>
          </p:cNvPr>
          <p:cNvSpPr>
            <a:spLocks noGrp="1"/>
          </p:cNvSpPr>
          <p:nvPr>
            <p:ph idx="1"/>
          </p:nvPr>
        </p:nvSpPr>
        <p:spPr>
          <a:xfrm>
            <a:off x="887215" y="1641949"/>
            <a:ext cx="6619656" cy="3786939"/>
          </a:xfrm>
        </p:spPr>
        <p:txBody>
          <a:bodyPr vert="horz" lIns="91440" tIns="45720" rIns="91440" bIns="45720" rtlCol="0" anchor="t">
            <a:noAutofit/>
          </a:bodyPr>
          <a:lstStyle/>
          <a:p>
            <a:pPr marL="342900" indent="-342900">
              <a:lnSpc>
                <a:spcPct val="100000"/>
              </a:lnSpc>
            </a:pPr>
            <a:r>
              <a:rPr lang="en-GB" sz="2000" dirty="0">
                <a:latin typeface="Open Sans"/>
              </a:rPr>
              <a:t>It is suitable for modelling the impact of alternative policies for energy use. </a:t>
            </a:r>
            <a:endParaRPr lang="en-GB" sz="2000">
              <a:latin typeface="Open Sans"/>
              <a:ea typeface="Open Sans"/>
              <a:cs typeface="Open Sans" panose="020B0606030504020204" pitchFamily="34" charset="0"/>
            </a:endParaRPr>
          </a:p>
          <a:p>
            <a:pPr>
              <a:lnSpc>
                <a:spcPct val="100000"/>
              </a:lnSpc>
            </a:pPr>
            <a:r>
              <a:rPr lang="en-GB" sz="2000" dirty="0">
                <a:latin typeface="Open Sans"/>
              </a:rPr>
              <a:t>MAED allows you to evaluate the impact of technological development. </a:t>
            </a:r>
            <a:endParaRPr lang="en-GB" sz="2000" dirty="0">
              <a:latin typeface="Open Sans"/>
              <a:cs typeface="Open Sans" panose="020B0606030504020204" pitchFamily="34" charset="0"/>
            </a:endParaRPr>
          </a:p>
          <a:p>
            <a:pPr lvl="0">
              <a:lnSpc>
                <a:spcPct val="100000"/>
              </a:lnSpc>
            </a:pPr>
            <a:r>
              <a:rPr lang="en-GB" sz="2000" dirty="0">
                <a:latin typeface="Open Sans"/>
              </a:rPr>
              <a:t>MAED can be used to model the effect of changes in the lifestyle of society</a:t>
            </a:r>
          </a:p>
          <a:p>
            <a:pPr>
              <a:lnSpc>
                <a:spcPct val="100000"/>
              </a:lnSpc>
            </a:pPr>
            <a:r>
              <a:rPr lang="en-GB" sz="2000" dirty="0">
                <a:latin typeface="Open Sans"/>
                <a:ea typeface="Open Sans"/>
                <a:cs typeface="Open Sans"/>
              </a:rPr>
              <a:t>The scenario approach helps you make conditional assumptions about the future state of your country.</a:t>
            </a:r>
          </a:p>
          <a:p>
            <a:pPr>
              <a:lnSpc>
                <a:spcPct val="100000"/>
              </a:lnSpc>
            </a:pPr>
            <a:r>
              <a:rPr lang="en-US" sz="2000" dirty="0">
                <a:latin typeface="Open Sans"/>
                <a:ea typeface="Open Sans"/>
                <a:cs typeface="Open Sans"/>
              </a:rPr>
              <a:t>It uses a scenario methodology (simulation approach) based on bottom-up disaggregated data of energy end-use.</a:t>
            </a:r>
            <a:endParaRPr lang="en-GB" dirty="0">
              <a:cs typeface="Open Sans"/>
            </a:endParaRPr>
          </a:p>
        </p:txBody>
      </p:sp>
    </p:spTree>
    <p:extLst>
      <p:ext uri="{BB962C8B-B14F-4D97-AF65-F5344CB8AC3E}">
        <p14:creationId xmlns:p14="http://schemas.microsoft.com/office/powerpoint/2010/main" val="3260765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18561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1.3.3 Main steps to perform a MAED-D Analysis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984"/>
            <a:ext cx="9718774" cy="11165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1.3 Intro to MAED-D</a:t>
            </a:r>
          </a:p>
        </p:txBody>
      </p:sp>
      <p:sp>
        <p:nvSpPr>
          <p:cNvPr id="4" name="Chevron 11">
            <a:extLst>
              <a:ext uri="{FF2B5EF4-FFF2-40B4-BE49-F238E27FC236}">
                <a16:creationId xmlns:a16="http://schemas.microsoft.com/office/drawing/2014/main" id="{FA8C300D-34E4-3123-CFF4-C1781BBEF623}"/>
              </a:ext>
            </a:extLst>
          </p:cNvPr>
          <p:cNvSpPr/>
          <p:nvPr/>
        </p:nvSpPr>
        <p:spPr>
          <a:xfrm>
            <a:off x="1703401" y="4314392"/>
            <a:ext cx="2951320" cy="1151207"/>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a:solidFill>
                  <a:schemeClr val="bg1"/>
                </a:solidFill>
                <a:latin typeface="Open Sans"/>
              </a:rPr>
              <a:t>Base year reconstruction</a:t>
            </a:r>
          </a:p>
        </p:txBody>
      </p:sp>
      <p:sp>
        <p:nvSpPr>
          <p:cNvPr id="7" name="Chevron 12">
            <a:extLst>
              <a:ext uri="{FF2B5EF4-FFF2-40B4-BE49-F238E27FC236}">
                <a16:creationId xmlns:a16="http://schemas.microsoft.com/office/drawing/2014/main" id="{A21DAA48-D8F7-0787-2E8C-98BE17E9CB26}"/>
              </a:ext>
            </a:extLst>
          </p:cNvPr>
          <p:cNvSpPr/>
          <p:nvPr/>
        </p:nvSpPr>
        <p:spPr>
          <a:xfrm>
            <a:off x="4177397" y="4315572"/>
            <a:ext cx="2951320" cy="1151207"/>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a:solidFill>
                  <a:schemeClr val="bg1"/>
                </a:solidFill>
                <a:latin typeface="Open Sans"/>
              </a:rPr>
              <a:t>Scenario development</a:t>
            </a:r>
          </a:p>
        </p:txBody>
      </p:sp>
      <p:sp>
        <p:nvSpPr>
          <p:cNvPr id="8" name="Chevron 13">
            <a:extLst>
              <a:ext uri="{FF2B5EF4-FFF2-40B4-BE49-F238E27FC236}">
                <a16:creationId xmlns:a16="http://schemas.microsoft.com/office/drawing/2014/main" id="{32632E39-2BA0-175F-241F-3CF4C02B63F5}"/>
              </a:ext>
            </a:extLst>
          </p:cNvPr>
          <p:cNvSpPr/>
          <p:nvPr/>
        </p:nvSpPr>
        <p:spPr>
          <a:xfrm>
            <a:off x="6651392" y="4315572"/>
            <a:ext cx="2951320" cy="1151207"/>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a:solidFill>
                  <a:schemeClr val="bg1"/>
                </a:solidFill>
                <a:latin typeface="Open Sans"/>
              </a:rPr>
              <a:t>Energy demand projections</a:t>
            </a:r>
          </a:p>
        </p:txBody>
      </p:sp>
      <p:sp>
        <p:nvSpPr>
          <p:cNvPr id="9" name="Content Placeholder 2">
            <a:extLst>
              <a:ext uri="{FF2B5EF4-FFF2-40B4-BE49-F238E27FC236}">
                <a16:creationId xmlns:a16="http://schemas.microsoft.com/office/drawing/2014/main" id="{B7AD6A3C-22C1-708B-EBE3-60824B1B1BD5}"/>
              </a:ext>
            </a:extLst>
          </p:cNvPr>
          <p:cNvSpPr>
            <a:spLocks noGrp="1"/>
          </p:cNvSpPr>
          <p:nvPr/>
        </p:nvSpPr>
        <p:spPr bwMode="auto">
          <a:xfrm>
            <a:off x="982658" y="1965427"/>
            <a:ext cx="9506858" cy="182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6" indent="-457200">
              <a:lnSpc>
                <a:spcPct val="120000"/>
              </a:lnSpc>
              <a:spcBef>
                <a:spcPts val="1000"/>
              </a:spcBef>
              <a:buClr>
                <a:srgbClr val="333333"/>
              </a:buClr>
              <a:buSzPts val="1300"/>
              <a:buAutoNum type="arabicPeriod"/>
              <a:defRPr/>
            </a:pPr>
            <a:r>
              <a:rPr lang="en-GB" sz="2000" dirty="0">
                <a:latin typeface="Open Sans"/>
                <a:ea typeface="Open Sans"/>
                <a:cs typeface="Open Sans"/>
              </a:rPr>
              <a:t>Reconstruction of the energy consumption in the base year. Total energy consumption by sectors, by end-use, and by energy carriers.</a:t>
            </a:r>
            <a:endParaRPr lang="en-US">
              <a:cs typeface="Calibri" panose="020F0502020204030204"/>
            </a:endParaRP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Establishing scenarios of economic, social, and technological development.</a:t>
            </a: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Analysis of energy demand projections arising from the scenarios.</a:t>
            </a:r>
          </a:p>
        </p:txBody>
      </p:sp>
    </p:spTree>
    <p:extLst>
      <p:ext uri="{BB962C8B-B14F-4D97-AF65-F5344CB8AC3E}">
        <p14:creationId xmlns:p14="http://schemas.microsoft.com/office/powerpoint/2010/main" val="96489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072723"/>
            <a:ext cx="881839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1.3.4 Intro to Sectors, Sub-Sector, End-Use and Final Energy Form</a:t>
            </a:r>
          </a:p>
        </p:txBody>
      </p:sp>
      <p:sp>
        <p:nvSpPr>
          <p:cNvPr id="3" name="Title 10">
            <a:extLst>
              <a:ext uri="{FF2B5EF4-FFF2-40B4-BE49-F238E27FC236}">
                <a16:creationId xmlns:a16="http://schemas.microsoft.com/office/drawing/2014/main" id="{D336B3B5-C08F-493C-9F52-F7EB7852715E}"/>
              </a:ext>
            </a:extLst>
          </p:cNvPr>
          <p:cNvSpPr txBox="1">
            <a:spLocks/>
          </p:cNvSpPr>
          <p:nvPr/>
        </p:nvSpPr>
        <p:spPr>
          <a:xfrm>
            <a:off x="887214" y="984"/>
            <a:ext cx="9969621" cy="10225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1.3 Intro to MAED-D</a:t>
            </a:r>
          </a:p>
        </p:txBody>
      </p:sp>
      <p:grpSp>
        <p:nvGrpSpPr>
          <p:cNvPr id="56" name="Group 55">
            <a:extLst>
              <a:ext uri="{FF2B5EF4-FFF2-40B4-BE49-F238E27FC236}">
                <a16:creationId xmlns:a16="http://schemas.microsoft.com/office/drawing/2014/main" id="{1EFD513C-19AD-4B08-7D92-6805D2552DCC}"/>
              </a:ext>
            </a:extLst>
          </p:cNvPr>
          <p:cNvGrpSpPr/>
          <p:nvPr/>
        </p:nvGrpSpPr>
        <p:grpSpPr>
          <a:xfrm>
            <a:off x="985544" y="1837882"/>
            <a:ext cx="10672703" cy="4276069"/>
            <a:chOff x="1485899" y="1014249"/>
            <a:chExt cx="6238578" cy="3536010"/>
          </a:xfrm>
        </p:grpSpPr>
        <p:sp>
          <p:nvSpPr>
            <p:cNvPr id="11" name="Text Box 3">
              <a:extLst>
                <a:ext uri="{FF2B5EF4-FFF2-40B4-BE49-F238E27FC236}">
                  <a16:creationId xmlns:a16="http://schemas.microsoft.com/office/drawing/2014/main" id="{A0E11EBB-DEC9-CC9E-2B96-02629F341C2E}"/>
                </a:ext>
              </a:extLst>
            </p:cNvPr>
            <p:cNvSpPr txBox="1">
              <a:spLocks noChangeArrowheads="1"/>
            </p:cNvSpPr>
            <p:nvPr/>
          </p:nvSpPr>
          <p:spPr bwMode="auto">
            <a:xfrm>
              <a:off x="3456437" y="2193391"/>
              <a:ext cx="1485900" cy="27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a:ea typeface="Open Sans Light"/>
                  <a:cs typeface="Open Sans Light"/>
                </a:rPr>
                <a:t>By sectors</a:t>
              </a:r>
            </a:p>
          </p:txBody>
        </p:sp>
        <p:sp>
          <p:nvSpPr>
            <p:cNvPr id="12" name="Text Box 6">
              <a:extLst>
                <a:ext uri="{FF2B5EF4-FFF2-40B4-BE49-F238E27FC236}">
                  <a16:creationId xmlns:a16="http://schemas.microsoft.com/office/drawing/2014/main" id="{75E87C3A-E38F-8858-0D14-D4B61D7B67BC}"/>
                </a:ext>
              </a:extLst>
            </p:cNvPr>
            <p:cNvSpPr txBox="1">
              <a:spLocks noChangeArrowheads="1"/>
            </p:cNvSpPr>
            <p:nvPr/>
          </p:nvSpPr>
          <p:spPr bwMode="auto">
            <a:xfrm>
              <a:off x="2855457" y="3871785"/>
              <a:ext cx="2971800" cy="27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By category of final energy</a:t>
              </a:r>
            </a:p>
          </p:txBody>
        </p:sp>
        <p:grpSp>
          <p:nvGrpSpPr>
            <p:cNvPr id="13" name="Group 12">
              <a:extLst>
                <a:ext uri="{FF2B5EF4-FFF2-40B4-BE49-F238E27FC236}">
                  <a16:creationId xmlns:a16="http://schemas.microsoft.com/office/drawing/2014/main" id="{3BBD3C07-82CE-1B35-24ED-E98D72281DB4}"/>
                </a:ext>
              </a:extLst>
            </p:cNvPr>
            <p:cNvGrpSpPr/>
            <p:nvPr/>
          </p:nvGrpSpPr>
          <p:grpSpPr>
            <a:xfrm>
              <a:off x="1543050" y="3585491"/>
              <a:ext cx="5625296" cy="279970"/>
              <a:chOff x="533400" y="4780648"/>
              <a:chExt cx="7500394" cy="373293"/>
            </a:xfrm>
          </p:grpSpPr>
          <p:sp>
            <p:nvSpPr>
              <p:cNvPr id="50" name="Text Box 7">
                <a:extLst>
                  <a:ext uri="{FF2B5EF4-FFF2-40B4-BE49-F238E27FC236}">
                    <a16:creationId xmlns:a16="http://schemas.microsoft.com/office/drawing/2014/main" id="{10EEF2A5-3BBB-E8BB-F4C9-1295038375B2}"/>
                  </a:ext>
                </a:extLst>
              </p:cNvPr>
              <p:cNvSpPr txBox="1">
                <a:spLocks noChangeArrowheads="1"/>
              </p:cNvSpPr>
              <p:nvPr/>
            </p:nvSpPr>
            <p:spPr bwMode="auto">
              <a:xfrm>
                <a:off x="2666999" y="4780649"/>
                <a:ext cx="1066800" cy="373281"/>
              </a:xfrm>
              <a:prstGeom prst="rect">
                <a:avLst/>
              </a:prstGeom>
              <a:solidFill>
                <a:srgbClr val="FFFFFF"/>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Motor Fuel</a:t>
                </a:r>
              </a:p>
            </p:txBody>
          </p:sp>
          <p:sp>
            <p:nvSpPr>
              <p:cNvPr id="51" name="Text Box 8">
                <a:extLst>
                  <a:ext uri="{FF2B5EF4-FFF2-40B4-BE49-F238E27FC236}">
                    <a16:creationId xmlns:a16="http://schemas.microsoft.com/office/drawing/2014/main" id="{C46C44E9-7D43-CB88-A7F8-F66BA5C8CCC6}"/>
                  </a:ext>
                </a:extLst>
              </p:cNvPr>
              <p:cNvSpPr txBox="1">
                <a:spLocks noChangeArrowheads="1"/>
              </p:cNvSpPr>
              <p:nvPr/>
            </p:nvSpPr>
            <p:spPr bwMode="auto">
              <a:xfrm>
                <a:off x="1524000" y="4780655"/>
                <a:ext cx="1066800" cy="373281"/>
              </a:xfrm>
              <a:prstGeom prst="rect">
                <a:avLst/>
              </a:prstGeom>
              <a:solidFill>
                <a:srgbClr val="FFFFFF"/>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Fossil Fuel</a:t>
                </a:r>
              </a:p>
            </p:txBody>
          </p:sp>
          <p:sp>
            <p:nvSpPr>
              <p:cNvPr id="52" name="Text Box 9">
                <a:extLst>
                  <a:ext uri="{FF2B5EF4-FFF2-40B4-BE49-F238E27FC236}">
                    <a16:creationId xmlns:a16="http://schemas.microsoft.com/office/drawing/2014/main" id="{25046C74-EA35-3EEC-8A9B-81361936E72D}"/>
                  </a:ext>
                </a:extLst>
              </p:cNvPr>
              <p:cNvSpPr txBox="1">
                <a:spLocks noChangeArrowheads="1"/>
              </p:cNvSpPr>
              <p:nvPr/>
            </p:nvSpPr>
            <p:spPr bwMode="auto">
              <a:xfrm>
                <a:off x="533400" y="4780660"/>
                <a:ext cx="914400" cy="373281"/>
              </a:xfrm>
              <a:prstGeom prst="rect">
                <a:avLst/>
              </a:prstGeom>
              <a:solidFill>
                <a:srgbClr val="FFFFFF"/>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53" name="Text Box 10">
                <a:extLst>
                  <a:ext uri="{FF2B5EF4-FFF2-40B4-BE49-F238E27FC236}">
                    <a16:creationId xmlns:a16="http://schemas.microsoft.com/office/drawing/2014/main" id="{EF9C99DE-C4DF-B17A-FC9D-906F256BA8E1}"/>
                  </a:ext>
                </a:extLst>
              </p:cNvPr>
              <p:cNvSpPr txBox="1">
                <a:spLocks noChangeArrowheads="1"/>
              </p:cNvSpPr>
              <p:nvPr/>
            </p:nvSpPr>
            <p:spPr bwMode="auto">
              <a:xfrm>
                <a:off x="3810000" y="4780653"/>
                <a:ext cx="1066800" cy="373280"/>
              </a:xfrm>
              <a:prstGeom prst="rect">
                <a:avLst/>
              </a:prstGeom>
              <a:solidFill>
                <a:srgbClr val="FFFFFF"/>
              </a:solidFill>
              <a:ln w="9525">
                <a:solidFill>
                  <a:schemeClr val="tx1"/>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sp>
            <p:nvSpPr>
              <p:cNvPr id="54" name="Text Box 11">
                <a:extLst>
                  <a:ext uri="{FF2B5EF4-FFF2-40B4-BE49-F238E27FC236}">
                    <a16:creationId xmlns:a16="http://schemas.microsoft.com/office/drawing/2014/main" id="{E3533944-4EB0-CEEE-C41B-FEA583F932DF}"/>
                  </a:ext>
                </a:extLst>
              </p:cNvPr>
              <p:cNvSpPr txBox="1">
                <a:spLocks noChangeArrowheads="1"/>
              </p:cNvSpPr>
              <p:nvPr/>
            </p:nvSpPr>
            <p:spPr bwMode="auto">
              <a:xfrm>
                <a:off x="5994064" y="4780650"/>
                <a:ext cx="2039730" cy="373280"/>
              </a:xfrm>
              <a:prstGeom prst="rect">
                <a:avLst/>
              </a:prstGeom>
              <a:solidFill>
                <a:srgbClr val="FFFFFF"/>
              </a:solidFill>
              <a:ln w="9525">
                <a:solidFill>
                  <a:schemeClr val="tx1"/>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Traditional fuels, Biomass</a:t>
                </a:r>
              </a:p>
            </p:txBody>
          </p:sp>
          <p:sp>
            <p:nvSpPr>
              <p:cNvPr id="55" name="Text Box 12">
                <a:extLst>
                  <a:ext uri="{FF2B5EF4-FFF2-40B4-BE49-F238E27FC236}">
                    <a16:creationId xmlns:a16="http://schemas.microsoft.com/office/drawing/2014/main" id="{7588899E-80D3-AEBB-B0B8-DB1A1C36EDA2}"/>
                  </a:ext>
                </a:extLst>
              </p:cNvPr>
              <p:cNvSpPr txBox="1">
                <a:spLocks noChangeArrowheads="1"/>
              </p:cNvSpPr>
              <p:nvPr/>
            </p:nvSpPr>
            <p:spPr bwMode="auto">
              <a:xfrm>
                <a:off x="4918183" y="4780648"/>
                <a:ext cx="1007642" cy="373280"/>
              </a:xfrm>
              <a:prstGeom prst="rect">
                <a:avLst/>
              </a:prstGeom>
              <a:solidFill>
                <a:srgbClr val="FFFFFF"/>
              </a:solidFill>
              <a:ln w="9525">
                <a:solidFill>
                  <a:schemeClr val="tx1"/>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Soft Solar</a:t>
                </a:r>
              </a:p>
            </p:txBody>
          </p:sp>
        </p:grpSp>
        <p:grpSp>
          <p:nvGrpSpPr>
            <p:cNvPr id="14" name="Group 13">
              <a:extLst>
                <a:ext uri="{FF2B5EF4-FFF2-40B4-BE49-F238E27FC236}">
                  <a16:creationId xmlns:a16="http://schemas.microsoft.com/office/drawing/2014/main" id="{06FF9794-A95A-E707-8DEE-5FD73D04EA16}"/>
                </a:ext>
              </a:extLst>
            </p:cNvPr>
            <p:cNvGrpSpPr/>
            <p:nvPr/>
          </p:nvGrpSpPr>
          <p:grpSpPr>
            <a:xfrm>
              <a:off x="1949175" y="2465328"/>
              <a:ext cx="4349039" cy="279961"/>
              <a:chOff x="1074900" y="3183792"/>
              <a:chExt cx="5798718" cy="373282"/>
            </a:xfrm>
          </p:grpSpPr>
          <p:sp>
            <p:nvSpPr>
              <p:cNvPr id="46" name="Text Box 13">
                <a:extLst>
                  <a:ext uri="{FF2B5EF4-FFF2-40B4-BE49-F238E27FC236}">
                    <a16:creationId xmlns:a16="http://schemas.microsoft.com/office/drawing/2014/main" id="{6464E7A0-7E0E-FEA5-BD9A-8F514170210D}"/>
                  </a:ext>
                </a:extLst>
              </p:cNvPr>
              <p:cNvSpPr txBox="1">
                <a:spLocks noChangeArrowheads="1"/>
              </p:cNvSpPr>
              <p:nvPr/>
            </p:nvSpPr>
            <p:spPr bwMode="auto">
              <a:xfrm>
                <a:off x="1074900" y="3183794"/>
                <a:ext cx="1295400" cy="373280"/>
              </a:xfrm>
              <a:prstGeom prst="rect">
                <a:avLst/>
              </a:prstGeom>
              <a:solidFill>
                <a:schemeClr val="accent2"/>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47" name="Text Box 14">
                <a:extLst>
                  <a:ext uri="{FF2B5EF4-FFF2-40B4-BE49-F238E27FC236}">
                    <a16:creationId xmlns:a16="http://schemas.microsoft.com/office/drawing/2014/main" id="{C8443405-A7C0-B29A-92FC-5113F69BAF3C}"/>
                  </a:ext>
                </a:extLst>
              </p:cNvPr>
              <p:cNvSpPr txBox="1">
                <a:spLocks noChangeArrowheads="1"/>
              </p:cNvSpPr>
              <p:nvPr/>
            </p:nvSpPr>
            <p:spPr bwMode="auto">
              <a:xfrm>
                <a:off x="2506641" y="3183792"/>
                <a:ext cx="1447801" cy="373280"/>
              </a:xfrm>
              <a:prstGeom prst="rect">
                <a:avLst/>
              </a:prstGeom>
              <a:solidFill>
                <a:schemeClr val="accent4"/>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48" name="Text Box 15">
                <a:extLst>
                  <a:ext uri="{FF2B5EF4-FFF2-40B4-BE49-F238E27FC236}">
                    <a16:creationId xmlns:a16="http://schemas.microsoft.com/office/drawing/2014/main" id="{F952C827-43E6-BF98-0DC9-5FD5A91B5DA3}"/>
                  </a:ext>
                </a:extLst>
              </p:cNvPr>
              <p:cNvSpPr txBox="1">
                <a:spLocks noChangeArrowheads="1"/>
              </p:cNvSpPr>
              <p:nvPr/>
            </p:nvSpPr>
            <p:spPr bwMode="auto">
              <a:xfrm>
                <a:off x="4046701" y="3183793"/>
                <a:ext cx="1143000" cy="373281"/>
              </a:xfrm>
              <a:prstGeom prst="rect">
                <a:avLst/>
              </a:prstGeom>
              <a:solidFill>
                <a:schemeClr val="accent5">
                  <a:lumMod val="75000"/>
                </a:schemeClr>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49" name="Text Box 16">
                <a:extLst>
                  <a:ext uri="{FF2B5EF4-FFF2-40B4-BE49-F238E27FC236}">
                    <a16:creationId xmlns:a16="http://schemas.microsoft.com/office/drawing/2014/main" id="{17BA9C58-428A-9479-8913-ABCA79C28B0B}"/>
                  </a:ext>
                </a:extLst>
              </p:cNvPr>
              <p:cNvSpPr txBox="1">
                <a:spLocks noChangeArrowheads="1"/>
              </p:cNvSpPr>
              <p:nvPr/>
            </p:nvSpPr>
            <p:spPr bwMode="auto">
              <a:xfrm>
                <a:off x="5273418" y="3183793"/>
                <a:ext cx="1600200" cy="373281"/>
              </a:xfrm>
              <a:prstGeom prst="rect">
                <a:avLst/>
              </a:prstGeom>
              <a:solidFill>
                <a:schemeClr val="accent6"/>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Household</a:t>
                </a:r>
              </a:p>
            </p:txBody>
          </p:sp>
        </p:grpSp>
        <p:sp>
          <p:nvSpPr>
            <p:cNvPr id="15" name="Rectangle 30">
              <a:extLst>
                <a:ext uri="{FF2B5EF4-FFF2-40B4-BE49-F238E27FC236}">
                  <a16:creationId xmlns:a16="http://schemas.microsoft.com/office/drawing/2014/main" id="{3531CD1E-88F2-72C8-4185-10E1AEF59F1B}"/>
                </a:ext>
              </a:extLst>
            </p:cNvPr>
            <p:cNvSpPr>
              <a:spLocks noChangeArrowheads="1"/>
            </p:cNvSpPr>
            <p:nvPr/>
          </p:nvSpPr>
          <p:spPr bwMode="auto">
            <a:xfrm>
              <a:off x="1485899" y="1656340"/>
              <a:ext cx="5728288" cy="289391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Line 33">
              <a:extLst>
                <a:ext uri="{FF2B5EF4-FFF2-40B4-BE49-F238E27FC236}">
                  <a16:creationId xmlns:a16="http://schemas.microsoft.com/office/drawing/2014/main" id="{A231E845-1923-ED52-AB4A-57CF9E3E3B4A}"/>
                </a:ext>
              </a:extLst>
            </p:cNvPr>
            <p:cNvSpPr>
              <a:spLocks noChangeShapeType="1"/>
            </p:cNvSpPr>
            <p:nvPr/>
          </p:nvSpPr>
          <p:spPr bwMode="auto">
            <a:xfrm flipH="1">
              <a:off x="1838872" y="2840309"/>
              <a:ext cx="624653" cy="6558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Line 34">
              <a:extLst>
                <a:ext uri="{FF2B5EF4-FFF2-40B4-BE49-F238E27FC236}">
                  <a16:creationId xmlns:a16="http://schemas.microsoft.com/office/drawing/2014/main" id="{A1442CBF-0821-A329-AAC7-0E3B0277B612}"/>
                </a:ext>
              </a:extLst>
            </p:cNvPr>
            <p:cNvSpPr>
              <a:spLocks noChangeShapeType="1"/>
            </p:cNvSpPr>
            <p:nvPr/>
          </p:nvSpPr>
          <p:spPr bwMode="auto">
            <a:xfrm>
              <a:off x="2441982" y="2887070"/>
              <a:ext cx="250143" cy="6245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Line 35">
              <a:extLst>
                <a:ext uri="{FF2B5EF4-FFF2-40B4-BE49-F238E27FC236}">
                  <a16:creationId xmlns:a16="http://schemas.microsoft.com/office/drawing/2014/main" id="{38131449-90C6-E913-0BB2-0BF071EBCAAD}"/>
                </a:ext>
              </a:extLst>
            </p:cNvPr>
            <p:cNvSpPr>
              <a:spLocks noChangeShapeType="1"/>
            </p:cNvSpPr>
            <p:nvPr/>
          </p:nvSpPr>
          <p:spPr bwMode="auto">
            <a:xfrm>
              <a:off x="2470429" y="2870724"/>
              <a:ext cx="1130021" cy="6033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Line 36">
              <a:extLst>
                <a:ext uri="{FF2B5EF4-FFF2-40B4-BE49-F238E27FC236}">
                  <a16:creationId xmlns:a16="http://schemas.microsoft.com/office/drawing/2014/main" id="{3EDE285E-4DE5-FC73-32AE-8D0086AC800B}"/>
                </a:ext>
              </a:extLst>
            </p:cNvPr>
            <p:cNvSpPr>
              <a:spLocks noChangeShapeType="1"/>
            </p:cNvSpPr>
            <p:nvPr/>
          </p:nvSpPr>
          <p:spPr bwMode="auto">
            <a:xfrm>
              <a:off x="2470426" y="2854379"/>
              <a:ext cx="1954868" cy="6360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Line 40">
              <a:extLst>
                <a:ext uri="{FF2B5EF4-FFF2-40B4-BE49-F238E27FC236}">
                  <a16:creationId xmlns:a16="http://schemas.microsoft.com/office/drawing/2014/main" id="{07671F21-E771-F700-F141-4931D65396E7}"/>
                </a:ext>
              </a:extLst>
            </p:cNvPr>
            <p:cNvSpPr>
              <a:spLocks noChangeShapeType="1"/>
            </p:cNvSpPr>
            <p:nvPr/>
          </p:nvSpPr>
          <p:spPr bwMode="auto">
            <a:xfrm>
              <a:off x="3517239" y="2854355"/>
              <a:ext cx="83211" cy="6298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Line 41">
              <a:extLst>
                <a:ext uri="{FF2B5EF4-FFF2-40B4-BE49-F238E27FC236}">
                  <a16:creationId xmlns:a16="http://schemas.microsoft.com/office/drawing/2014/main" id="{324E3D8C-B99C-9192-2B39-41C4939CB20D}"/>
                </a:ext>
              </a:extLst>
            </p:cNvPr>
            <p:cNvSpPr>
              <a:spLocks noChangeShapeType="1"/>
            </p:cNvSpPr>
            <p:nvPr/>
          </p:nvSpPr>
          <p:spPr bwMode="auto">
            <a:xfrm flipH="1">
              <a:off x="1885949" y="2838025"/>
              <a:ext cx="1633978" cy="6360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Line 42">
              <a:extLst>
                <a:ext uri="{FF2B5EF4-FFF2-40B4-BE49-F238E27FC236}">
                  <a16:creationId xmlns:a16="http://schemas.microsoft.com/office/drawing/2014/main" id="{EE2DAB46-8F43-A031-C9EE-532457ABFB0A}"/>
                </a:ext>
              </a:extLst>
            </p:cNvPr>
            <p:cNvSpPr>
              <a:spLocks noChangeShapeType="1"/>
            </p:cNvSpPr>
            <p:nvPr/>
          </p:nvSpPr>
          <p:spPr bwMode="auto">
            <a:xfrm>
              <a:off x="2463526" y="2854372"/>
              <a:ext cx="2835955" cy="63609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Line 54">
              <a:extLst>
                <a:ext uri="{FF2B5EF4-FFF2-40B4-BE49-F238E27FC236}">
                  <a16:creationId xmlns:a16="http://schemas.microsoft.com/office/drawing/2014/main" id="{C9FF7431-4557-9E1C-4875-123A3A01471E}"/>
                </a:ext>
              </a:extLst>
            </p:cNvPr>
            <p:cNvSpPr>
              <a:spLocks noChangeShapeType="1"/>
            </p:cNvSpPr>
            <p:nvPr/>
          </p:nvSpPr>
          <p:spPr bwMode="auto">
            <a:xfrm flipH="1">
              <a:off x="1870480" y="2854364"/>
              <a:ext cx="2743200" cy="6197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Line 55">
              <a:extLst>
                <a:ext uri="{FF2B5EF4-FFF2-40B4-BE49-F238E27FC236}">
                  <a16:creationId xmlns:a16="http://schemas.microsoft.com/office/drawing/2014/main" id="{5474426E-582D-EDB5-CF23-21F93F5E6168}"/>
                </a:ext>
              </a:extLst>
            </p:cNvPr>
            <p:cNvSpPr>
              <a:spLocks noChangeShapeType="1"/>
            </p:cNvSpPr>
            <p:nvPr/>
          </p:nvSpPr>
          <p:spPr bwMode="auto">
            <a:xfrm flipH="1">
              <a:off x="2699024" y="2854333"/>
              <a:ext cx="1930121" cy="6338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Line 56">
              <a:extLst>
                <a:ext uri="{FF2B5EF4-FFF2-40B4-BE49-F238E27FC236}">
                  <a16:creationId xmlns:a16="http://schemas.microsoft.com/office/drawing/2014/main" id="{4FE0DC19-81A6-8555-E10D-8E4529EF999F}"/>
                </a:ext>
              </a:extLst>
            </p:cNvPr>
            <p:cNvSpPr>
              <a:spLocks noChangeShapeType="1"/>
            </p:cNvSpPr>
            <p:nvPr/>
          </p:nvSpPr>
          <p:spPr bwMode="auto">
            <a:xfrm flipH="1">
              <a:off x="4408074" y="2844238"/>
              <a:ext cx="212505" cy="6625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Line 57">
              <a:extLst>
                <a:ext uri="{FF2B5EF4-FFF2-40B4-BE49-F238E27FC236}">
                  <a16:creationId xmlns:a16="http://schemas.microsoft.com/office/drawing/2014/main" id="{10254B65-1A02-562B-2405-88E691C8C3A1}"/>
                </a:ext>
              </a:extLst>
            </p:cNvPr>
            <p:cNvSpPr>
              <a:spLocks noChangeShapeType="1"/>
            </p:cNvSpPr>
            <p:nvPr/>
          </p:nvSpPr>
          <p:spPr bwMode="auto">
            <a:xfrm>
              <a:off x="4608271" y="2863119"/>
              <a:ext cx="685270" cy="63817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Line 58">
              <a:extLst>
                <a:ext uri="{FF2B5EF4-FFF2-40B4-BE49-F238E27FC236}">
                  <a16:creationId xmlns:a16="http://schemas.microsoft.com/office/drawing/2014/main" id="{AB5028F1-351E-F36D-7B9A-EE02A2111B25}"/>
                </a:ext>
              </a:extLst>
            </p:cNvPr>
            <p:cNvSpPr>
              <a:spLocks noChangeShapeType="1"/>
            </p:cNvSpPr>
            <p:nvPr/>
          </p:nvSpPr>
          <p:spPr bwMode="auto">
            <a:xfrm>
              <a:off x="4613680" y="2860584"/>
              <a:ext cx="1787120" cy="61351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Line 59">
              <a:extLst>
                <a:ext uri="{FF2B5EF4-FFF2-40B4-BE49-F238E27FC236}">
                  <a16:creationId xmlns:a16="http://schemas.microsoft.com/office/drawing/2014/main" id="{9F74EBCB-E657-A62A-9122-0F2BBC765DCA}"/>
                </a:ext>
              </a:extLst>
            </p:cNvPr>
            <p:cNvSpPr>
              <a:spLocks noChangeShapeType="1"/>
            </p:cNvSpPr>
            <p:nvPr/>
          </p:nvSpPr>
          <p:spPr bwMode="auto">
            <a:xfrm flipH="1">
              <a:off x="2692119" y="2838025"/>
              <a:ext cx="2978512" cy="6736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Line 60">
              <a:extLst>
                <a:ext uri="{FF2B5EF4-FFF2-40B4-BE49-F238E27FC236}">
                  <a16:creationId xmlns:a16="http://schemas.microsoft.com/office/drawing/2014/main" id="{9A5C50FB-F535-CCBA-59A0-17ECE27C1E20}"/>
                </a:ext>
              </a:extLst>
            </p:cNvPr>
            <p:cNvSpPr>
              <a:spLocks noChangeShapeType="1"/>
            </p:cNvSpPr>
            <p:nvPr/>
          </p:nvSpPr>
          <p:spPr bwMode="auto">
            <a:xfrm flipH="1">
              <a:off x="2685214" y="2865408"/>
              <a:ext cx="2985416" cy="62277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Line 61">
              <a:extLst>
                <a:ext uri="{FF2B5EF4-FFF2-40B4-BE49-F238E27FC236}">
                  <a16:creationId xmlns:a16="http://schemas.microsoft.com/office/drawing/2014/main" id="{311FCC19-2E15-7BBA-325A-0CDB89D56AFC}"/>
                </a:ext>
              </a:extLst>
            </p:cNvPr>
            <p:cNvSpPr>
              <a:spLocks noChangeShapeType="1"/>
            </p:cNvSpPr>
            <p:nvPr/>
          </p:nvSpPr>
          <p:spPr bwMode="auto">
            <a:xfrm flipH="1">
              <a:off x="4394346" y="2857609"/>
              <a:ext cx="1276283" cy="61974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 name="Line 62">
              <a:extLst>
                <a:ext uri="{FF2B5EF4-FFF2-40B4-BE49-F238E27FC236}">
                  <a16:creationId xmlns:a16="http://schemas.microsoft.com/office/drawing/2014/main" id="{C449CE88-805A-5BE6-7B4D-2B258346790C}"/>
                </a:ext>
              </a:extLst>
            </p:cNvPr>
            <p:cNvSpPr>
              <a:spLocks noChangeShapeType="1"/>
            </p:cNvSpPr>
            <p:nvPr/>
          </p:nvSpPr>
          <p:spPr bwMode="auto">
            <a:xfrm flipH="1">
              <a:off x="5265324" y="2838024"/>
              <a:ext cx="415965" cy="663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Line 63">
              <a:extLst>
                <a:ext uri="{FF2B5EF4-FFF2-40B4-BE49-F238E27FC236}">
                  <a16:creationId xmlns:a16="http://schemas.microsoft.com/office/drawing/2014/main" id="{F4857044-9773-6F3F-8770-5AF342617788}"/>
                </a:ext>
              </a:extLst>
            </p:cNvPr>
            <p:cNvSpPr>
              <a:spLocks noChangeShapeType="1"/>
            </p:cNvSpPr>
            <p:nvPr/>
          </p:nvSpPr>
          <p:spPr bwMode="auto">
            <a:xfrm>
              <a:off x="5643829" y="2843287"/>
              <a:ext cx="756971" cy="5857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3" name="Text Box 64">
              <a:extLst>
                <a:ext uri="{FF2B5EF4-FFF2-40B4-BE49-F238E27FC236}">
                  <a16:creationId xmlns:a16="http://schemas.microsoft.com/office/drawing/2014/main" id="{7B3F8B16-FB8A-D7C0-3EBA-37616370A6B7}"/>
                </a:ext>
              </a:extLst>
            </p:cNvPr>
            <p:cNvSpPr txBox="1">
              <a:spLocks noChangeArrowheads="1"/>
            </p:cNvSpPr>
            <p:nvPr/>
          </p:nvSpPr>
          <p:spPr bwMode="auto">
            <a:xfrm>
              <a:off x="1603153" y="1717938"/>
              <a:ext cx="5543541" cy="3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000" b="1" dirty="0">
                  <a:latin typeface="Open Sans Light"/>
                  <a:ea typeface="Open Sans Light"/>
                  <a:cs typeface="Open Sans Light"/>
                </a:rPr>
                <a:t>Final Energy Demand </a:t>
              </a:r>
              <a:endParaRPr lang="en-US" sz="20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Line 66">
              <a:extLst>
                <a:ext uri="{FF2B5EF4-FFF2-40B4-BE49-F238E27FC236}">
                  <a16:creationId xmlns:a16="http://schemas.microsoft.com/office/drawing/2014/main" id="{8B29BD59-FC9D-C950-1D40-B32A8340F6CD}"/>
                </a:ext>
              </a:extLst>
            </p:cNvPr>
            <p:cNvSpPr>
              <a:spLocks noChangeShapeType="1"/>
            </p:cNvSpPr>
            <p:nvPr/>
          </p:nvSpPr>
          <p:spPr bwMode="auto">
            <a:xfrm flipV="1">
              <a:off x="1657350" y="1340229"/>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 name="Line 67">
              <a:extLst>
                <a:ext uri="{FF2B5EF4-FFF2-40B4-BE49-F238E27FC236}">
                  <a16:creationId xmlns:a16="http://schemas.microsoft.com/office/drawing/2014/main" id="{5E78010E-D51D-E373-5B12-59F37344576F}"/>
                </a:ext>
              </a:extLst>
            </p:cNvPr>
            <p:cNvSpPr>
              <a:spLocks noChangeShapeType="1"/>
            </p:cNvSpPr>
            <p:nvPr/>
          </p:nvSpPr>
          <p:spPr bwMode="auto">
            <a:xfrm>
              <a:off x="1657350" y="1340228"/>
              <a:ext cx="5707478" cy="161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6" name="Line 70">
              <a:extLst>
                <a:ext uri="{FF2B5EF4-FFF2-40B4-BE49-F238E27FC236}">
                  <a16:creationId xmlns:a16="http://schemas.microsoft.com/office/drawing/2014/main" id="{86066D45-0AD4-5BE5-2484-B70565231B99}"/>
                </a:ext>
              </a:extLst>
            </p:cNvPr>
            <p:cNvSpPr>
              <a:spLocks noChangeShapeType="1"/>
            </p:cNvSpPr>
            <p:nvPr/>
          </p:nvSpPr>
          <p:spPr bwMode="auto">
            <a:xfrm>
              <a:off x="7372350" y="1340228"/>
              <a:ext cx="13289"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Line 71">
              <a:extLst>
                <a:ext uri="{FF2B5EF4-FFF2-40B4-BE49-F238E27FC236}">
                  <a16:creationId xmlns:a16="http://schemas.microsoft.com/office/drawing/2014/main" id="{5D56D934-7812-6A8E-59A9-09FD8AF94B86}"/>
                </a:ext>
              </a:extLst>
            </p:cNvPr>
            <p:cNvSpPr>
              <a:spLocks noChangeShapeType="1"/>
            </p:cNvSpPr>
            <p:nvPr/>
          </p:nvSpPr>
          <p:spPr bwMode="auto">
            <a:xfrm flipH="1">
              <a:off x="7214190" y="4343400"/>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8" name="Line 72">
              <a:extLst>
                <a:ext uri="{FF2B5EF4-FFF2-40B4-BE49-F238E27FC236}">
                  <a16:creationId xmlns:a16="http://schemas.microsoft.com/office/drawing/2014/main" id="{E44CB83B-AA6B-BA1A-E562-550064300004}"/>
                </a:ext>
              </a:extLst>
            </p:cNvPr>
            <p:cNvSpPr>
              <a:spLocks noChangeShapeType="1"/>
            </p:cNvSpPr>
            <p:nvPr/>
          </p:nvSpPr>
          <p:spPr bwMode="auto">
            <a:xfrm flipV="1">
              <a:off x="1828800" y="1034757"/>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9" name="Line 73">
              <a:extLst>
                <a:ext uri="{FF2B5EF4-FFF2-40B4-BE49-F238E27FC236}">
                  <a16:creationId xmlns:a16="http://schemas.microsoft.com/office/drawing/2014/main" id="{97B57B8D-7139-9733-F057-9C32EFCC41FF}"/>
                </a:ext>
              </a:extLst>
            </p:cNvPr>
            <p:cNvSpPr>
              <a:spLocks noChangeShapeType="1"/>
            </p:cNvSpPr>
            <p:nvPr/>
          </p:nvSpPr>
          <p:spPr bwMode="auto">
            <a:xfrm>
              <a:off x="1828800" y="1034757"/>
              <a:ext cx="570747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Line 74">
              <a:extLst>
                <a:ext uri="{FF2B5EF4-FFF2-40B4-BE49-F238E27FC236}">
                  <a16:creationId xmlns:a16="http://schemas.microsoft.com/office/drawing/2014/main" id="{BF05818A-C036-54EA-9062-C3B47C745837}"/>
                </a:ext>
              </a:extLst>
            </p:cNvPr>
            <p:cNvSpPr>
              <a:spLocks noChangeShapeType="1"/>
            </p:cNvSpPr>
            <p:nvPr/>
          </p:nvSpPr>
          <p:spPr bwMode="auto">
            <a:xfrm flipH="1">
              <a:off x="7543182" y="1014249"/>
              <a:ext cx="0"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Line 75">
              <a:extLst>
                <a:ext uri="{FF2B5EF4-FFF2-40B4-BE49-F238E27FC236}">
                  <a16:creationId xmlns:a16="http://schemas.microsoft.com/office/drawing/2014/main" id="{1B2BF778-0BB6-966F-BEFB-B72BB3EA7A53}"/>
                </a:ext>
              </a:extLst>
            </p:cNvPr>
            <p:cNvSpPr>
              <a:spLocks noChangeShapeType="1"/>
            </p:cNvSpPr>
            <p:nvPr/>
          </p:nvSpPr>
          <p:spPr bwMode="auto">
            <a:xfrm flipH="1">
              <a:off x="7376403" y="4057649"/>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Text Box 65">
              <a:extLst>
                <a:ext uri="{FF2B5EF4-FFF2-40B4-BE49-F238E27FC236}">
                  <a16:creationId xmlns:a16="http://schemas.microsoft.com/office/drawing/2014/main" id="{56FF61E1-2123-BD24-B186-FAB05730C549}"/>
                </a:ext>
              </a:extLst>
            </p:cNvPr>
            <p:cNvSpPr txBox="1">
              <a:spLocks noChangeArrowheads="1"/>
            </p:cNvSpPr>
            <p:nvPr/>
          </p:nvSpPr>
          <p:spPr bwMode="auto">
            <a:xfrm>
              <a:off x="6632497" y="1683841"/>
              <a:ext cx="628650" cy="27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a:ea typeface="Open Sans Light"/>
                  <a:cs typeface="Open Sans Light"/>
                </a:rPr>
                <a:t>2020</a:t>
              </a:r>
            </a:p>
          </p:txBody>
        </p:sp>
        <p:sp>
          <p:nvSpPr>
            <p:cNvPr id="43" name="Text Box 68">
              <a:extLst>
                <a:ext uri="{FF2B5EF4-FFF2-40B4-BE49-F238E27FC236}">
                  <a16:creationId xmlns:a16="http://schemas.microsoft.com/office/drawing/2014/main" id="{F08D6563-D708-4F1C-0C81-FBD7FE390285}"/>
                </a:ext>
              </a:extLst>
            </p:cNvPr>
            <p:cNvSpPr txBox="1">
              <a:spLocks noChangeArrowheads="1"/>
            </p:cNvSpPr>
            <p:nvPr/>
          </p:nvSpPr>
          <p:spPr bwMode="auto">
            <a:xfrm>
              <a:off x="6763463" y="1374784"/>
              <a:ext cx="685799" cy="27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chemeClr val="accent6"/>
                  </a:solidFill>
                  <a:latin typeface="Open Sans Light"/>
                  <a:ea typeface="Open Sans Light"/>
                  <a:cs typeface="Open Sans Light"/>
                </a:rPr>
                <a:t>2025</a:t>
              </a:r>
            </a:p>
          </p:txBody>
        </p:sp>
        <p:sp>
          <p:nvSpPr>
            <p:cNvPr id="44" name="Text Box 76">
              <a:extLst>
                <a:ext uri="{FF2B5EF4-FFF2-40B4-BE49-F238E27FC236}">
                  <a16:creationId xmlns:a16="http://schemas.microsoft.com/office/drawing/2014/main" id="{8A2913E6-8452-0487-815A-1513914537D7}"/>
                </a:ext>
              </a:extLst>
            </p:cNvPr>
            <p:cNvSpPr txBox="1">
              <a:spLocks noChangeArrowheads="1"/>
            </p:cNvSpPr>
            <p:nvPr/>
          </p:nvSpPr>
          <p:spPr bwMode="auto">
            <a:xfrm>
              <a:off x="7095827" y="1043999"/>
              <a:ext cx="628650" cy="27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dirty="0">
                  <a:solidFill>
                    <a:srgbClr val="FFC000"/>
                  </a:solidFill>
                  <a:latin typeface="Open Sans Light"/>
                  <a:ea typeface="Open Sans Light"/>
                  <a:cs typeface="Open Sans Light"/>
                </a:rPr>
                <a:t>2050</a:t>
              </a:r>
            </a:p>
          </p:txBody>
        </p:sp>
        <p:sp>
          <p:nvSpPr>
            <p:cNvPr id="45" name="TextBox 44">
              <a:extLst>
                <a:ext uri="{FF2B5EF4-FFF2-40B4-BE49-F238E27FC236}">
                  <a16:creationId xmlns:a16="http://schemas.microsoft.com/office/drawing/2014/main" id="{1DBABADC-D6FB-6C5E-2145-6DF539332059}"/>
                </a:ext>
              </a:extLst>
            </p:cNvPr>
            <p:cNvSpPr txBox="1"/>
            <p:nvPr/>
          </p:nvSpPr>
          <p:spPr>
            <a:xfrm>
              <a:off x="3835128" y="3012055"/>
              <a:ext cx="664846" cy="279960"/>
            </a:xfrm>
            <a:prstGeom prst="rect">
              <a:avLst/>
            </a:prstGeom>
            <a:solidFill>
              <a:schemeClr val="tx2">
                <a:lumMod val="60000"/>
                <a:lumOff val="40000"/>
              </a:schemeClr>
            </a:solidFill>
            <a:ln>
              <a:noFill/>
            </a:ln>
          </p:spPr>
          <p:txBody>
            <a:bodyPr wrap="square" lIns="91440" tIns="45720" rIns="91440" bIns="45720" rtlCol="0" anchor="ctr">
              <a:spAutoFit/>
            </a:bodyPr>
            <a:lstStyle/>
            <a:p>
              <a:pPr algn="ctr"/>
              <a:r>
                <a:rPr lang="en-US" sz="1600" b="1" dirty="0">
                  <a:solidFill>
                    <a:srgbClr val="B4323F"/>
                  </a:solidFill>
                  <a:latin typeface="Open Sans Light"/>
                  <a:ea typeface="Open Sans Light" panose="020B0306030504020204" pitchFamily="34" charset="0"/>
                  <a:cs typeface="Open Sans Light" panose="020B0306030504020204" pitchFamily="34" charset="0"/>
                </a:rPr>
                <a:t>End-Uses</a:t>
              </a:r>
              <a:endParaRPr lang="en-GB" sz="1600" b="1"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106" name="Arrow: Right 105">
            <a:extLst>
              <a:ext uri="{FF2B5EF4-FFF2-40B4-BE49-F238E27FC236}">
                <a16:creationId xmlns:a16="http://schemas.microsoft.com/office/drawing/2014/main" id="{92A43791-99D1-5ACA-84BC-58BD492835A6}"/>
              </a:ext>
            </a:extLst>
          </p:cNvPr>
          <p:cNvSpPr/>
          <p:nvPr/>
        </p:nvSpPr>
        <p:spPr>
          <a:xfrm rot="7740000" flipH="1">
            <a:off x="9709235" y="2227511"/>
            <a:ext cx="1022432" cy="241141"/>
          </a:xfrm>
          <a:prstGeom prst="rightArrow">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3935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1922" y="34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1.3.5 Outputs of MAED-D and MAED-EL</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E46BF089-335D-4495-AE44-CCFD00FEE23D}"/>
              </a:ext>
            </a:extLst>
          </p:cNvPr>
          <p:cNvSpPr txBox="1">
            <a:spLocks/>
          </p:cNvSpPr>
          <p:nvPr/>
        </p:nvSpPr>
        <p:spPr>
          <a:xfrm>
            <a:off x="887215" y="-5421"/>
            <a:ext cx="9592554"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1.3 Intro to MAED </a:t>
            </a:r>
          </a:p>
        </p:txBody>
      </p:sp>
      <p:grpSp>
        <p:nvGrpSpPr>
          <p:cNvPr id="8" name="Group 7">
            <a:extLst>
              <a:ext uri="{FF2B5EF4-FFF2-40B4-BE49-F238E27FC236}">
                <a16:creationId xmlns:a16="http://schemas.microsoft.com/office/drawing/2014/main" id="{87142794-7144-B744-86BA-BF2D5F134D79}"/>
              </a:ext>
            </a:extLst>
          </p:cNvPr>
          <p:cNvGrpSpPr/>
          <p:nvPr/>
        </p:nvGrpSpPr>
        <p:grpSpPr>
          <a:xfrm>
            <a:off x="8085367" y="4644917"/>
            <a:ext cx="3177788" cy="1390830"/>
            <a:chOff x="429698" y="5065575"/>
            <a:chExt cx="3532702" cy="1073427"/>
          </a:xfrm>
        </p:grpSpPr>
        <p:sp>
          <p:nvSpPr>
            <p:cNvPr id="10" name="Text Box 7">
              <a:extLst>
                <a:ext uri="{FF2B5EF4-FFF2-40B4-BE49-F238E27FC236}">
                  <a16:creationId xmlns:a16="http://schemas.microsoft.com/office/drawing/2014/main" id="{0FE48978-5071-DD4A-BEE6-3E76C23982C2}"/>
                </a:ext>
              </a:extLst>
            </p:cNvPr>
            <p:cNvSpPr txBox="1">
              <a:spLocks noChangeArrowheads="1"/>
            </p:cNvSpPr>
            <p:nvPr/>
          </p:nvSpPr>
          <p:spPr bwMode="auto">
            <a:xfrm>
              <a:off x="429698" y="5065575"/>
              <a:ext cx="2296250" cy="355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algn="ctr">
                <a:spcBef>
                  <a:spcPct val="50000"/>
                </a:spcBef>
              </a:pPr>
              <a:r>
                <a:rPr lang="en-US" sz="1600" b="1" dirty="0">
                  <a:solidFill>
                    <a:srgbClr val="2F528F"/>
                  </a:solidFill>
                  <a:latin typeface="Open Sans Light"/>
                  <a:ea typeface="Open Sans Light"/>
                  <a:cs typeface="Open Sans Light"/>
                </a:rPr>
                <a:t>Result</a:t>
              </a:r>
              <a:r>
                <a:rPr lang="en-US" sz="1600" b="1" dirty="0">
                  <a:latin typeface="Open Sans Light"/>
                  <a:ea typeface="Open Sans Light"/>
                  <a:cs typeface="Open Sans Light"/>
                </a:rPr>
                <a:t>: Hourly load</a:t>
              </a:r>
            </a:p>
          </p:txBody>
        </p:sp>
        <p:sp>
          <p:nvSpPr>
            <p:cNvPr id="12" name="Line 14">
              <a:extLst>
                <a:ext uri="{FF2B5EF4-FFF2-40B4-BE49-F238E27FC236}">
                  <a16:creationId xmlns:a16="http://schemas.microsoft.com/office/drawing/2014/main" id="{92244CF6-FE9B-364A-A2B4-2C2DB434A868}"/>
                </a:ext>
              </a:extLst>
            </p:cNvPr>
            <p:cNvSpPr>
              <a:spLocks noChangeShapeType="1"/>
            </p:cNvSpPr>
            <p:nvPr/>
          </p:nvSpPr>
          <p:spPr bwMode="auto">
            <a:xfrm>
              <a:off x="672774" y="6139002"/>
              <a:ext cx="328962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 name="Line 16">
              <a:extLst>
                <a:ext uri="{FF2B5EF4-FFF2-40B4-BE49-F238E27FC236}">
                  <a16:creationId xmlns:a16="http://schemas.microsoft.com/office/drawing/2014/main" id="{868BDA97-EACA-1747-A925-7D673D352FAD}"/>
                </a:ext>
              </a:extLst>
            </p:cNvPr>
            <p:cNvSpPr>
              <a:spLocks noChangeShapeType="1"/>
            </p:cNvSpPr>
            <p:nvPr/>
          </p:nvSpPr>
          <p:spPr bwMode="auto">
            <a:xfrm flipV="1">
              <a:off x="672774" y="5414401"/>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 name="Line 17">
              <a:extLst>
                <a:ext uri="{FF2B5EF4-FFF2-40B4-BE49-F238E27FC236}">
                  <a16:creationId xmlns:a16="http://schemas.microsoft.com/office/drawing/2014/main" id="{52C471E0-1AAE-4443-99DA-A5F2C3767457}"/>
                </a:ext>
              </a:extLst>
            </p:cNvPr>
            <p:cNvSpPr>
              <a:spLocks noChangeShapeType="1"/>
            </p:cNvSpPr>
            <p:nvPr/>
          </p:nvSpPr>
          <p:spPr bwMode="auto">
            <a:xfrm>
              <a:off x="672774" y="5612018"/>
              <a:ext cx="3289626" cy="9853"/>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 name="Freeform 18">
              <a:extLst>
                <a:ext uri="{FF2B5EF4-FFF2-40B4-BE49-F238E27FC236}">
                  <a16:creationId xmlns:a16="http://schemas.microsoft.com/office/drawing/2014/main" id="{14F9036A-95EB-CC42-BA4A-F8ED339FD058}"/>
                </a:ext>
              </a:extLst>
            </p:cNvPr>
            <p:cNvSpPr>
              <a:spLocks/>
            </p:cNvSpPr>
            <p:nvPr/>
          </p:nvSpPr>
          <p:spPr bwMode="auto">
            <a:xfrm>
              <a:off x="672774" y="5216783"/>
              <a:ext cx="2704991" cy="724600"/>
            </a:xfrm>
            <a:custGeom>
              <a:avLst/>
              <a:gdLst>
                <a:gd name="T0" fmla="*/ 33 w 3690"/>
                <a:gd name="T1" fmla="*/ 468 h 902"/>
                <a:gd name="T2" fmla="*/ 92 w 3690"/>
                <a:gd name="T3" fmla="*/ 434 h 902"/>
                <a:gd name="T4" fmla="*/ 175 w 3690"/>
                <a:gd name="T5" fmla="*/ 426 h 902"/>
                <a:gd name="T6" fmla="*/ 225 w 3690"/>
                <a:gd name="T7" fmla="*/ 459 h 902"/>
                <a:gd name="T8" fmla="*/ 309 w 3690"/>
                <a:gd name="T9" fmla="*/ 484 h 902"/>
                <a:gd name="T10" fmla="*/ 417 w 3690"/>
                <a:gd name="T11" fmla="*/ 526 h 902"/>
                <a:gd name="T12" fmla="*/ 517 w 3690"/>
                <a:gd name="T13" fmla="*/ 635 h 902"/>
                <a:gd name="T14" fmla="*/ 559 w 3690"/>
                <a:gd name="T15" fmla="*/ 743 h 902"/>
                <a:gd name="T16" fmla="*/ 609 w 3690"/>
                <a:gd name="T17" fmla="*/ 635 h 902"/>
                <a:gd name="T18" fmla="*/ 726 w 3690"/>
                <a:gd name="T19" fmla="*/ 576 h 902"/>
                <a:gd name="T20" fmla="*/ 835 w 3690"/>
                <a:gd name="T21" fmla="*/ 234 h 902"/>
                <a:gd name="T22" fmla="*/ 876 w 3690"/>
                <a:gd name="T23" fmla="*/ 309 h 902"/>
                <a:gd name="T24" fmla="*/ 960 w 3690"/>
                <a:gd name="T25" fmla="*/ 318 h 902"/>
                <a:gd name="T26" fmla="*/ 1018 w 3690"/>
                <a:gd name="T27" fmla="*/ 451 h 902"/>
                <a:gd name="T28" fmla="*/ 1085 w 3690"/>
                <a:gd name="T29" fmla="*/ 501 h 902"/>
                <a:gd name="T30" fmla="*/ 1127 w 3690"/>
                <a:gd name="T31" fmla="*/ 535 h 902"/>
                <a:gd name="T32" fmla="*/ 1244 w 3690"/>
                <a:gd name="T33" fmla="*/ 301 h 902"/>
                <a:gd name="T34" fmla="*/ 1310 w 3690"/>
                <a:gd name="T35" fmla="*/ 284 h 902"/>
                <a:gd name="T36" fmla="*/ 1377 w 3690"/>
                <a:gd name="T37" fmla="*/ 351 h 902"/>
                <a:gd name="T38" fmla="*/ 1477 w 3690"/>
                <a:gd name="T39" fmla="*/ 593 h 902"/>
                <a:gd name="T40" fmla="*/ 1511 w 3690"/>
                <a:gd name="T41" fmla="*/ 551 h 902"/>
                <a:gd name="T42" fmla="*/ 1628 w 3690"/>
                <a:gd name="T43" fmla="*/ 868 h 902"/>
                <a:gd name="T44" fmla="*/ 1703 w 3690"/>
                <a:gd name="T45" fmla="*/ 843 h 902"/>
                <a:gd name="T46" fmla="*/ 1803 w 3690"/>
                <a:gd name="T47" fmla="*/ 668 h 902"/>
                <a:gd name="T48" fmla="*/ 1836 w 3690"/>
                <a:gd name="T49" fmla="*/ 693 h 902"/>
                <a:gd name="T50" fmla="*/ 1886 w 3690"/>
                <a:gd name="T51" fmla="*/ 543 h 902"/>
                <a:gd name="T52" fmla="*/ 1953 w 3690"/>
                <a:gd name="T53" fmla="*/ 518 h 902"/>
                <a:gd name="T54" fmla="*/ 2045 w 3690"/>
                <a:gd name="T55" fmla="*/ 518 h 902"/>
                <a:gd name="T56" fmla="*/ 2095 w 3690"/>
                <a:gd name="T57" fmla="*/ 459 h 902"/>
                <a:gd name="T58" fmla="*/ 2187 w 3690"/>
                <a:gd name="T59" fmla="*/ 551 h 902"/>
                <a:gd name="T60" fmla="*/ 2312 w 3690"/>
                <a:gd name="T61" fmla="*/ 535 h 902"/>
                <a:gd name="T62" fmla="*/ 2371 w 3690"/>
                <a:gd name="T63" fmla="*/ 576 h 902"/>
                <a:gd name="T64" fmla="*/ 2471 w 3690"/>
                <a:gd name="T65" fmla="*/ 585 h 902"/>
                <a:gd name="T66" fmla="*/ 2563 w 3690"/>
                <a:gd name="T67" fmla="*/ 251 h 902"/>
                <a:gd name="T68" fmla="*/ 2629 w 3690"/>
                <a:gd name="T69" fmla="*/ 176 h 902"/>
                <a:gd name="T70" fmla="*/ 2755 w 3690"/>
                <a:gd name="T71" fmla="*/ 167 h 902"/>
                <a:gd name="T72" fmla="*/ 2813 w 3690"/>
                <a:gd name="T73" fmla="*/ 284 h 902"/>
                <a:gd name="T74" fmla="*/ 2922 w 3690"/>
                <a:gd name="T75" fmla="*/ 351 h 902"/>
                <a:gd name="T76" fmla="*/ 2972 w 3690"/>
                <a:gd name="T77" fmla="*/ 418 h 902"/>
                <a:gd name="T78" fmla="*/ 3038 w 3690"/>
                <a:gd name="T79" fmla="*/ 576 h 902"/>
                <a:gd name="T80" fmla="*/ 3097 w 3690"/>
                <a:gd name="T81" fmla="*/ 618 h 902"/>
                <a:gd name="T82" fmla="*/ 3164 w 3690"/>
                <a:gd name="T83" fmla="*/ 518 h 902"/>
                <a:gd name="T84" fmla="*/ 3239 w 3690"/>
                <a:gd name="T85" fmla="*/ 626 h 902"/>
                <a:gd name="T86" fmla="*/ 3297 w 3690"/>
                <a:gd name="T87" fmla="*/ 668 h 902"/>
                <a:gd name="T88" fmla="*/ 3364 w 3690"/>
                <a:gd name="T89" fmla="*/ 768 h 902"/>
                <a:gd name="T90" fmla="*/ 3397 w 3690"/>
                <a:gd name="T91" fmla="*/ 626 h 902"/>
                <a:gd name="T92" fmla="*/ 3498 w 3690"/>
                <a:gd name="T93" fmla="*/ 601 h 902"/>
                <a:gd name="T94" fmla="*/ 3573 w 3690"/>
                <a:gd name="T95" fmla="*/ 526 h 902"/>
                <a:gd name="T96" fmla="*/ 3665 w 3690"/>
                <a:gd name="T97" fmla="*/ 510 h 902"/>
                <a:gd name="T98" fmla="*/ 3665 w 3690"/>
                <a:gd name="T99" fmla="*/ 560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90" h="902">
                  <a:moveTo>
                    <a:pt x="0" y="501"/>
                  </a:moveTo>
                  <a:cubicBezTo>
                    <a:pt x="8" y="498"/>
                    <a:pt x="19" y="499"/>
                    <a:pt x="25" y="493"/>
                  </a:cubicBezTo>
                  <a:cubicBezTo>
                    <a:pt x="31" y="487"/>
                    <a:pt x="24" y="468"/>
                    <a:pt x="33" y="468"/>
                  </a:cubicBezTo>
                  <a:cubicBezTo>
                    <a:pt x="42" y="468"/>
                    <a:pt x="40" y="484"/>
                    <a:pt x="42" y="493"/>
                  </a:cubicBezTo>
                  <a:cubicBezTo>
                    <a:pt x="67" y="592"/>
                    <a:pt x="36" y="492"/>
                    <a:pt x="58" y="560"/>
                  </a:cubicBezTo>
                  <a:cubicBezTo>
                    <a:pt x="69" y="518"/>
                    <a:pt x="77" y="475"/>
                    <a:pt x="92" y="434"/>
                  </a:cubicBezTo>
                  <a:cubicBezTo>
                    <a:pt x="108" y="485"/>
                    <a:pt x="121" y="533"/>
                    <a:pt x="133" y="585"/>
                  </a:cubicBezTo>
                  <a:cubicBezTo>
                    <a:pt x="141" y="535"/>
                    <a:pt x="134" y="482"/>
                    <a:pt x="150" y="434"/>
                  </a:cubicBezTo>
                  <a:cubicBezTo>
                    <a:pt x="153" y="426"/>
                    <a:pt x="167" y="429"/>
                    <a:pt x="175" y="426"/>
                  </a:cubicBezTo>
                  <a:cubicBezTo>
                    <a:pt x="193" y="483"/>
                    <a:pt x="173" y="436"/>
                    <a:pt x="192" y="426"/>
                  </a:cubicBezTo>
                  <a:cubicBezTo>
                    <a:pt x="200" y="422"/>
                    <a:pt x="209" y="431"/>
                    <a:pt x="217" y="434"/>
                  </a:cubicBezTo>
                  <a:cubicBezTo>
                    <a:pt x="220" y="442"/>
                    <a:pt x="216" y="459"/>
                    <a:pt x="225" y="459"/>
                  </a:cubicBezTo>
                  <a:cubicBezTo>
                    <a:pt x="234" y="459"/>
                    <a:pt x="232" y="443"/>
                    <a:pt x="234" y="434"/>
                  </a:cubicBezTo>
                  <a:cubicBezTo>
                    <a:pt x="243" y="394"/>
                    <a:pt x="245" y="356"/>
                    <a:pt x="259" y="318"/>
                  </a:cubicBezTo>
                  <a:cubicBezTo>
                    <a:pt x="291" y="369"/>
                    <a:pt x="293" y="427"/>
                    <a:pt x="309" y="484"/>
                  </a:cubicBezTo>
                  <a:cubicBezTo>
                    <a:pt x="324" y="594"/>
                    <a:pt x="320" y="525"/>
                    <a:pt x="334" y="484"/>
                  </a:cubicBezTo>
                  <a:cubicBezTo>
                    <a:pt x="364" y="531"/>
                    <a:pt x="379" y="564"/>
                    <a:pt x="392" y="618"/>
                  </a:cubicBezTo>
                  <a:cubicBezTo>
                    <a:pt x="403" y="587"/>
                    <a:pt x="411" y="559"/>
                    <a:pt x="417" y="526"/>
                  </a:cubicBezTo>
                  <a:cubicBezTo>
                    <a:pt x="426" y="551"/>
                    <a:pt x="442" y="601"/>
                    <a:pt x="442" y="601"/>
                  </a:cubicBezTo>
                  <a:cubicBezTo>
                    <a:pt x="451" y="673"/>
                    <a:pt x="458" y="746"/>
                    <a:pt x="467" y="818"/>
                  </a:cubicBezTo>
                  <a:cubicBezTo>
                    <a:pt x="488" y="759"/>
                    <a:pt x="498" y="695"/>
                    <a:pt x="517" y="635"/>
                  </a:cubicBezTo>
                  <a:cubicBezTo>
                    <a:pt x="520" y="654"/>
                    <a:pt x="514" y="678"/>
                    <a:pt x="526" y="693"/>
                  </a:cubicBezTo>
                  <a:cubicBezTo>
                    <a:pt x="532" y="701"/>
                    <a:pt x="545" y="668"/>
                    <a:pt x="551" y="676"/>
                  </a:cubicBezTo>
                  <a:cubicBezTo>
                    <a:pt x="563" y="695"/>
                    <a:pt x="556" y="721"/>
                    <a:pt x="559" y="743"/>
                  </a:cubicBezTo>
                  <a:cubicBezTo>
                    <a:pt x="565" y="695"/>
                    <a:pt x="573" y="663"/>
                    <a:pt x="584" y="618"/>
                  </a:cubicBezTo>
                  <a:cubicBezTo>
                    <a:pt x="587" y="632"/>
                    <a:pt x="581" y="652"/>
                    <a:pt x="593" y="660"/>
                  </a:cubicBezTo>
                  <a:cubicBezTo>
                    <a:pt x="601" y="666"/>
                    <a:pt x="606" y="644"/>
                    <a:pt x="609" y="635"/>
                  </a:cubicBezTo>
                  <a:cubicBezTo>
                    <a:pt x="617" y="613"/>
                    <a:pt x="620" y="590"/>
                    <a:pt x="626" y="568"/>
                  </a:cubicBezTo>
                  <a:cubicBezTo>
                    <a:pt x="641" y="511"/>
                    <a:pt x="673" y="463"/>
                    <a:pt x="693" y="409"/>
                  </a:cubicBezTo>
                  <a:cubicBezTo>
                    <a:pt x="724" y="457"/>
                    <a:pt x="726" y="576"/>
                    <a:pt x="726" y="576"/>
                  </a:cubicBezTo>
                  <a:cubicBezTo>
                    <a:pt x="745" y="483"/>
                    <a:pt x="720" y="477"/>
                    <a:pt x="768" y="510"/>
                  </a:cubicBezTo>
                  <a:cubicBezTo>
                    <a:pt x="787" y="568"/>
                    <a:pt x="774" y="539"/>
                    <a:pt x="785" y="434"/>
                  </a:cubicBezTo>
                  <a:cubicBezTo>
                    <a:pt x="792" y="364"/>
                    <a:pt x="817" y="301"/>
                    <a:pt x="835" y="234"/>
                  </a:cubicBezTo>
                  <a:cubicBezTo>
                    <a:pt x="845" y="265"/>
                    <a:pt x="849" y="296"/>
                    <a:pt x="860" y="326"/>
                  </a:cubicBezTo>
                  <a:cubicBezTo>
                    <a:pt x="863" y="312"/>
                    <a:pt x="858" y="294"/>
                    <a:pt x="868" y="284"/>
                  </a:cubicBezTo>
                  <a:cubicBezTo>
                    <a:pt x="874" y="278"/>
                    <a:pt x="873" y="301"/>
                    <a:pt x="876" y="309"/>
                  </a:cubicBezTo>
                  <a:cubicBezTo>
                    <a:pt x="899" y="375"/>
                    <a:pt x="872" y="293"/>
                    <a:pt x="893" y="359"/>
                  </a:cubicBezTo>
                  <a:cubicBezTo>
                    <a:pt x="919" y="321"/>
                    <a:pt x="925" y="271"/>
                    <a:pt x="935" y="226"/>
                  </a:cubicBezTo>
                  <a:cubicBezTo>
                    <a:pt x="947" y="264"/>
                    <a:pt x="954" y="280"/>
                    <a:pt x="960" y="318"/>
                  </a:cubicBezTo>
                  <a:cubicBezTo>
                    <a:pt x="981" y="453"/>
                    <a:pt x="936" y="430"/>
                    <a:pt x="1002" y="451"/>
                  </a:cubicBezTo>
                  <a:cubicBezTo>
                    <a:pt x="1005" y="459"/>
                    <a:pt x="1001" y="476"/>
                    <a:pt x="1010" y="476"/>
                  </a:cubicBezTo>
                  <a:cubicBezTo>
                    <a:pt x="1019" y="476"/>
                    <a:pt x="1015" y="459"/>
                    <a:pt x="1018" y="451"/>
                  </a:cubicBezTo>
                  <a:cubicBezTo>
                    <a:pt x="1041" y="385"/>
                    <a:pt x="1014" y="467"/>
                    <a:pt x="1035" y="401"/>
                  </a:cubicBezTo>
                  <a:cubicBezTo>
                    <a:pt x="1048" y="440"/>
                    <a:pt x="1041" y="452"/>
                    <a:pt x="1077" y="476"/>
                  </a:cubicBezTo>
                  <a:cubicBezTo>
                    <a:pt x="1080" y="484"/>
                    <a:pt x="1081" y="493"/>
                    <a:pt x="1085" y="501"/>
                  </a:cubicBezTo>
                  <a:cubicBezTo>
                    <a:pt x="1090" y="510"/>
                    <a:pt x="1098" y="517"/>
                    <a:pt x="1102" y="526"/>
                  </a:cubicBezTo>
                  <a:cubicBezTo>
                    <a:pt x="1109" y="542"/>
                    <a:pt x="1118" y="576"/>
                    <a:pt x="1118" y="576"/>
                  </a:cubicBezTo>
                  <a:cubicBezTo>
                    <a:pt x="1121" y="562"/>
                    <a:pt x="1123" y="549"/>
                    <a:pt x="1127" y="535"/>
                  </a:cubicBezTo>
                  <a:cubicBezTo>
                    <a:pt x="1132" y="518"/>
                    <a:pt x="1143" y="484"/>
                    <a:pt x="1143" y="484"/>
                  </a:cubicBezTo>
                  <a:cubicBezTo>
                    <a:pt x="1164" y="548"/>
                    <a:pt x="1156" y="517"/>
                    <a:pt x="1169" y="576"/>
                  </a:cubicBezTo>
                  <a:cubicBezTo>
                    <a:pt x="1182" y="480"/>
                    <a:pt x="1220" y="394"/>
                    <a:pt x="1244" y="301"/>
                  </a:cubicBezTo>
                  <a:cubicBezTo>
                    <a:pt x="1254" y="260"/>
                    <a:pt x="1258" y="230"/>
                    <a:pt x="1277" y="192"/>
                  </a:cubicBezTo>
                  <a:cubicBezTo>
                    <a:pt x="1294" y="217"/>
                    <a:pt x="1295" y="214"/>
                    <a:pt x="1302" y="242"/>
                  </a:cubicBezTo>
                  <a:cubicBezTo>
                    <a:pt x="1305" y="256"/>
                    <a:pt x="1303" y="272"/>
                    <a:pt x="1310" y="284"/>
                  </a:cubicBezTo>
                  <a:cubicBezTo>
                    <a:pt x="1315" y="293"/>
                    <a:pt x="1327" y="295"/>
                    <a:pt x="1335" y="301"/>
                  </a:cubicBezTo>
                  <a:cubicBezTo>
                    <a:pt x="1344" y="326"/>
                    <a:pt x="1352" y="351"/>
                    <a:pt x="1361" y="376"/>
                  </a:cubicBezTo>
                  <a:cubicBezTo>
                    <a:pt x="1366" y="368"/>
                    <a:pt x="1367" y="351"/>
                    <a:pt x="1377" y="351"/>
                  </a:cubicBezTo>
                  <a:cubicBezTo>
                    <a:pt x="1387" y="351"/>
                    <a:pt x="1389" y="367"/>
                    <a:pt x="1394" y="376"/>
                  </a:cubicBezTo>
                  <a:cubicBezTo>
                    <a:pt x="1413" y="413"/>
                    <a:pt x="1397" y="416"/>
                    <a:pt x="1436" y="443"/>
                  </a:cubicBezTo>
                  <a:cubicBezTo>
                    <a:pt x="1446" y="494"/>
                    <a:pt x="1461" y="544"/>
                    <a:pt x="1477" y="593"/>
                  </a:cubicBezTo>
                  <a:cubicBezTo>
                    <a:pt x="1480" y="579"/>
                    <a:pt x="1482" y="565"/>
                    <a:pt x="1486" y="551"/>
                  </a:cubicBezTo>
                  <a:cubicBezTo>
                    <a:pt x="1488" y="543"/>
                    <a:pt x="1485" y="526"/>
                    <a:pt x="1494" y="526"/>
                  </a:cubicBezTo>
                  <a:cubicBezTo>
                    <a:pt x="1504" y="526"/>
                    <a:pt x="1505" y="543"/>
                    <a:pt x="1511" y="551"/>
                  </a:cubicBezTo>
                  <a:cubicBezTo>
                    <a:pt x="1539" y="640"/>
                    <a:pt x="1566" y="729"/>
                    <a:pt x="1594" y="818"/>
                  </a:cubicBezTo>
                  <a:cubicBezTo>
                    <a:pt x="1597" y="801"/>
                    <a:pt x="1586" y="768"/>
                    <a:pt x="1603" y="768"/>
                  </a:cubicBezTo>
                  <a:cubicBezTo>
                    <a:pt x="1612" y="768"/>
                    <a:pt x="1627" y="865"/>
                    <a:pt x="1628" y="868"/>
                  </a:cubicBezTo>
                  <a:cubicBezTo>
                    <a:pt x="1664" y="856"/>
                    <a:pt x="1675" y="867"/>
                    <a:pt x="1686" y="902"/>
                  </a:cubicBezTo>
                  <a:cubicBezTo>
                    <a:pt x="1689" y="891"/>
                    <a:pt x="1691" y="879"/>
                    <a:pt x="1694" y="868"/>
                  </a:cubicBezTo>
                  <a:cubicBezTo>
                    <a:pt x="1696" y="859"/>
                    <a:pt x="1694" y="843"/>
                    <a:pt x="1703" y="843"/>
                  </a:cubicBezTo>
                  <a:cubicBezTo>
                    <a:pt x="1713" y="843"/>
                    <a:pt x="1714" y="860"/>
                    <a:pt x="1719" y="868"/>
                  </a:cubicBezTo>
                  <a:cubicBezTo>
                    <a:pt x="1730" y="805"/>
                    <a:pt x="1748" y="745"/>
                    <a:pt x="1770" y="685"/>
                  </a:cubicBezTo>
                  <a:cubicBezTo>
                    <a:pt x="1799" y="776"/>
                    <a:pt x="1785" y="724"/>
                    <a:pt x="1803" y="668"/>
                  </a:cubicBezTo>
                  <a:cubicBezTo>
                    <a:pt x="1809" y="676"/>
                    <a:pt x="1815" y="684"/>
                    <a:pt x="1820" y="693"/>
                  </a:cubicBezTo>
                  <a:cubicBezTo>
                    <a:pt x="1824" y="701"/>
                    <a:pt x="1819" y="718"/>
                    <a:pt x="1828" y="718"/>
                  </a:cubicBezTo>
                  <a:cubicBezTo>
                    <a:pt x="1837" y="718"/>
                    <a:pt x="1833" y="701"/>
                    <a:pt x="1836" y="693"/>
                  </a:cubicBezTo>
                  <a:cubicBezTo>
                    <a:pt x="1839" y="685"/>
                    <a:pt x="1842" y="676"/>
                    <a:pt x="1845" y="668"/>
                  </a:cubicBezTo>
                  <a:cubicBezTo>
                    <a:pt x="1853" y="643"/>
                    <a:pt x="1862" y="618"/>
                    <a:pt x="1870" y="593"/>
                  </a:cubicBezTo>
                  <a:cubicBezTo>
                    <a:pt x="1876" y="576"/>
                    <a:pt x="1886" y="543"/>
                    <a:pt x="1886" y="543"/>
                  </a:cubicBezTo>
                  <a:cubicBezTo>
                    <a:pt x="1896" y="571"/>
                    <a:pt x="1904" y="597"/>
                    <a:pt x="1911" y="626"/>
                  </a:cubicBezTo>
                  <a:cubicBezTo>
                    <a:pt x="1936" y="589"/>
                    <a:pt x="1923" y="614"/>
                    <a:pt x="1937" y="568"/>
                  </a:cubicBezTo>
                  <a:cubicBezTo>
                    <a:pt x="1942" y="551"/>
                    <a:pt x="1953" y="518"/>
                    <a:pt x="1953" y="518"/>
                  </a:cubicBezTo>
                  <a:cubicBezTo>
                    <a:pt x="1965" y="551"/>
                    <a:pt x="1975" y="585"/>
                    <a:pt x="1987" y="618"/>
                  </a:cubicBezTo>
                  <a:cubicBezTo>
                    <a:pt x="1998" y="582"/>
                    <a:pt x="2009" y="546"/>
                    <a:pt x="2020" y="510"/>
                  </a:cubicBezTo>
                  <a:cubicBezTo>
                    <a:pt x="2028" y="513"/>
                    <a:pt x="2040" y="511"/>
                    <a:pt x="2045" y="518"/>
                  </a:cubicBezTo>
                  <a:cubicBezTo>
                    <a:pt x="2049" y="523"/>
                    <a:pt x="2066" y="590"/>
                    <a:pt x="2070" y="601"/>
                  </a:cubicBezTo>
                  <a:cubicBezTo>
                    <a:pt x="2073" y="571"/>
                    <a:pt x="2073" y="540"/>
                    <a:pt x="2078" y="510"/>
                  </a:cubicBezTo>
                  <a:cubicBezTo>
                    <a:pt x="2081" y="492"/>
                    <a:pt x="2095" y="459"/>
                    <a:pt x="2095" y="459"/>
                  </a:cubicBezTo>
                  <a:cubicBezTo>
                    <a:pt x="2105" y="489"/>
                    <a:pt x="2120" y="551"/>
                    <a:pt x="2120" y="551"/>
                  </a:cubicBezTo>
                  <a:cubicBezTo>
                    <a:pt x="2137" y="526"/>
                    <a:pt x="2144" y="504"/>
                    <a:pt x="2154" y="476"/>
                  </a:cubicBezTo>
                  <a:cubicBezTo>
                    <a:pt x="2170" y="501"/>
                    <a:pt x="2178" y="523"/>
                    <a:pt x="2187" y="551"/>
                  </a:cubicBezTo>
                  <a:cubicBezTo>
                    <a:pt x="2220" y="503"/>
                    <a:pt x="2229" y="440"/>
                    <a:pt x="2245" y="384"/>
                  </a:cubicBezTo>
                  <a:cubicBezTo>
                    <a:pt x="2252" y="359"/>
                    <a:pt x="2270" y="309"/>
                    <a:pt x="2270" y="309"/>
                  </a:cubicBezTo>
                  <a:cubicBezTo>
                    <a:pt x="2296" y="380"/>
                    <a:pt x="2298" y="460"/>
                    <a:pt x="2312" y="535"/>
                  </a:cubicBezTo>
                  <a:cubicBezTo>
                    <a:pt x="2315" y="518"/>
                    <a:pt x="2309" y="496"/>
                    <a:pt x="2321" y="484"/>
                  </a:cubicBezTo>
                  <a:cubicBezTo>
                    <a:pt x="2328" y="477"/>
                    <a:pt x="2341" y="492"/>
                    <a:pt x="2346" y="501"/>
                  </a:cubicBezTo>
                  <a:cubicBezTo>
                    <a:pt x="2360" y="523"/>
                    <a:pt x="2362" y="551"/>
                    <a:pt x="2371" y="576"/>
                  </a:cubicBezTo>
                  <a:cubicBezTo>
                    <a:pt x="2398" y="534"/>
                    <a:pt x="2380" y="568"/>
                    <a:pt x="2396" y="510"/>
                  </a:cubicBezTo>
                  <a:cubicBezTo>
                    <a:pt x="2401" y="493"/>
                    <a:pt x="2412" y="459"/>
                    <a:pt x="2412" y="459"/>
                  </a:cubicBezTo>
                  <a:cubicBezTo>
                    <a:pt x="2441" y="503"/>
                    <a:pt x="2454" y="537"/>
                    <a:pt x="2471" y="585"/>
                  </a:cubicBezTo>
                  <a:cubicBezTo>
                    <a:pt x="2496" y="506"/>
                    <a:pt x="2516" y="423"/>
                    <a:pt x="2538" y="343"/>
                  </a:cubicBezTo>
                  <a:cubicBezTo>
                    <a:pt x="2544" y="321"/>
                    <a:pt x="2546" y="298"/>
                    <a:pt x="2554" y="276"/>
                  </a:cubicBezTo>
                  <a:cubicBezTo>
                    <a:pt x="2557" y="268"/>
                    <a:pt x="2560" y="259"/>
                    <a:pt x="2563" y="251"/>
                  </a:cubicBezTo>
                  <a:cubicBezTo>
                    <a:pt x="2569" y="234"/>
                    <a:pt x="2579" y="201"/>
                    <a:pt x="2579" y="201"/>
                  </a:cubicBezTo>
                  <a:cubicBezTo>
                    <a:pt x="2590" y="242"/>
                    <a:pt x="2594" y="284"/>
                    <a:pt x="2604" y="326"/>
                  </a:cubicBezTo>
                  <a:cubicBezTo>
                    <a:pt x="2621" y="278"/>
                    <a:pt x="2622" y="226"/>
                    <a:pt x="2629" y="176"/>
                  </a:cubicBezTo>
                  <a:cubicBezTo>
                    <a:pt x="2640" y="206"/>
                    <a:pt x="2644" y="237"/>
                    <a:pt x="2654" y="267"/>
                  </a:cubicBezTo>
                  <a:cubicBezTo>
                    <a:pt x="2678" y="180"/>
                    <a:pt x="2679" y="89"/>
                    <a:pt x="2696" y="0"/>
                  </a:cubicBezTo>
                  <a:cubicBezTo>
                    <a:pt x="2728" y="47"/>
                    <a:pt x="2740" y="112"/>
                    <a:pt x="2755" y="167"/>
                  </a:cubicBezTo>
                  <a:cubicBezTo>
                    <a:pt x="2758" y="159"/>
                    <a:pt x="2754" y="142"/>
                    <a:pt x="2763" y="142"/>
                  </a:cubicBezTo>
                  <a:cubicBezTo>
                    <a:pt x="2772" y="142"/>
                    <a:pt x="2768" y="159"/>
                    <a:pt x="2771" y="167"/>
                  </a:cubicBezTo>
                  <a:cubicBezTo>
                    <a:pt x="2785" y="209"/>
                    <a:pt x="2804" y="238"/>
                    <a:pt x="2813" y="284"/>
                  </a:cubicBezTo>
                  <a:cubicBezTo>
                    <a:pt x="2832" y="225"/>
                    <a:pt x="2839" y="286"/>
                    <a:pt x="2846" y="309"/>
                  </a:cubicBezTo>
                  <a:cubicBezTo>
                    <a:pt x="2861" y="268"/>
                    <a:pt x="2844" y="246"/>
                    <a:pt x="2888" y="276"/>
                  </a:cubicBezTo>
                  <a:cubicBezTo>
                    <a:pt x="2898" y="304"/>
                    <a:pt x="2905" y="326"/>
                    <a:pt x="2922" y="351"/>
                  </a:cubicBezTo>
                  <a:cubicBezTo>
                    <a:pt x="2925" y="368"/>
                    <a:pt x="2918" y="389"/>
                    <a:pt x="2930" y="401"/>
                  </a:cubicBezTo>
                  <a:cubicBezTo>
                    <a:pt x="2938" y="409"/>
                    <a:pt x="2928" y="364"/>
                    <a:pt x="2938" y="368"/>
                  </a:cubicBezTo>
                  <a:cubicBezTo>
                    <a:pt x="2957" y="376"/>
                    <a:pt x="2972" y="418"/>
                    <a:pt x="2972" y="418"/>
                  </a:cubicBezTo>
                  <a:cubicBezTo>
                    <a:pt x="2981" y="445"/>
                    <a:pt x="2989" y="473"/>
                    <a:pt x="2997" y="501"/>
                  </a:cubicBezTo>
                  <a:cubicBezTo>
                    <a:pt x="2998" y="503"/>
                    <a:pt x="3009" y="555"/>
                    <a:pt x="3013" y="560"/>
                  </a:cubicBezTo>
                  <a:cubicBezTo>
                    <a:pt x="3019" y="568"/>
                    <a:pt x="3030" y="571"/>
                    <a:pt x="3038" y="576"/>
                  </a:cubicBezTo>
                  <a:cubicBezTo>
                    <a:pt x="3047" y="601"/>
                    <a:pt x="3063" y="651"/>
                    <a:pt x="3063" y="651"/>
                  </a:cubicBezTo>
                  <a:cubicBezTo>
                    <a:pt x="3066" y="637"/>
                    <a:pt x="3062" y="620"/>
                    <a:pt x="3072" y="610"/>
                  </a:cubicBezTo>
                  <a:cubicBezTo>
                    <a:pt x="3078" y="604"/>
                    <a:pt x="3091" y="612"/>
                    <a:pt x="3097" y="618"/>
                  </a:cubicBezTo>
                  <a:cubicBezTo>
                    <a:pt x="3109" y="630"/>
                    <a:pt x="3117" y="676"/>
                    <a:pt x="3122" y="693"/>
                  </a:cubicBezTo>
                  <a:cubicBezTo>
                    <a:pt x="3136" y="650"/>
                    <a:pt x="3144" y="604"/>
                    <a:pt x="3155" y="560"/>
                  </a:cubicBezTo>
                  <a:cubicBezTo>
                    <a:pt x="3159" y="546"/>
                    <a:pt x="3160" y="532"/>
                    <a:pt x="3164" y="518"/>
                  </a:cubicBezTo>
                  <a:cubicBezTo>
                    <a:pt x="3169" y="501"/>
                    <a:pt x="3180" y="468"/>
                    <a:pt x="3180" y="468"/>
                  </a:cubicBezTo>
                  <a:cubicBezTo>
                    <a:pt x="3194" y="507"/>
                    <a:pt x="3196" y="579"/>
                    <a:pt x="3214" y="610"/>
                  </a:cubicBezTo>
                  <a:cubicBezTo>
                    <a:pt x="3219" y="619"/>
                    <a:pt x="3231" y="621"/>
                    <a:pt x="3239" y="626"/>
                  </a:cubicBezTo>
                  <a:cubicBezTo>
                    <a:pt x="3250" y="661"/>
                    <a:pt x="3268" y="692"/>
                    <a:pt x="3281" y="727"/>
                  </a:cubicBezTo>
                  <a:cubicBezTo>
                    <a:pt x="3284" y="716"/>
                    <a:pt x="3286" y="704"/>
                    <a:pt x="3289" y="693"/>
                  </a:cubicBezTo>
                  <a:cubicBezTo>
                    <a:pt x="3291" y="685"/>
                    <a:pt x="3288" y="668"/>
                    <a:pt x="3297" y="668"/>
                  </a:cubicBezTo>
                  <a:cubicBezTo>
                    <a:pt x="3309" y="668"/>
                    <a:pt x="3315" y="684"/>
                    <a:pt x="3322" y="693"/>
                  </a:cubicBezTo>
                  <a:cubicBezTo>
                    <a:pt x="3334" y="709"/>
                    <a:pt x="3356" y="743"/>
                    <a:pt x="3356" y="743"/>
                  </a:cubicBezTo>
                  <a:cubicBezTo>
                    <a:pt x="3359" y="751"/>
                    <a:pt x="3355" y="768"/>
                    <a:pt x="3364" y="768"/>
                  </a:cubicBezTo>
                  <a:cubicBezTo>
                    <a:pt x="3373" y="768"/>
                    <a:pt x="3370" y="752"/>
                    <a:pt x="3372" y="743"/>
                  </a:cubicBezTo>
                  <a:cubicBezTo>
                    <a:pt x="3376" y="726"/>
                    <a:pt x="3377" y="710"/>
                    <a:pt x="3381" y="693"/>
                  </a:cubicBezTo>
                  <a:cubicBezTo>
                    <a:pt x="3386" y="671"/>
                    <a:pt x="3397" y="626"/>
                    <a:pt x="3397" y="626"/>
                  </a:cubicBezTo>
                  <a:cubicBezTo>
                    <a:pt x="3414" y="651"/>
                    <a:pt x="3422" y="676"/>
                    <a:pt x="3439" y="702"/>
                  </a:cubicBezTo>
                  <a:cubicBezTo>
                    <a:pt x="3454" y="652"/>
                    <a:pt x="3455" y="601"/>
                    <a:pt x="3473" y="551"/>
                  </a:cubicBezTo>
                  <a:cubicBezTo>
                    <a:pt x="3492" y="580"/>
                    <a:pt x="3488" y="570"/>
                    <a:pt x="3498" y="601"/>
                  </a:cubicBezTo>
                  <a:cubicBezTo>
                    <a:pt x="3504" y="618"/>
                    <a:pt x="3514" y="651"/>
                    <a:pt x="3514" y="651"/>
                  </a:cubicBezTo>
                  <a:cubicBezTo>
                    <a:pt x="3521" y="578"/>
                    <a:pt x="3529" y="505"/>
                    <a:pt x="3548" y="434"/>
                  </a:cubicBezTo>
                  <a:cubicBezTo>
                    <a:pt x="3558" y="464"/>
                    <a:pt x="3565" y="495"/>
                    <a:pt x="3573" y="526"/>
                  </a:cubicBezTo>
                  <a:cubicBezTo>
                    <a:pt x="3579" y="548"/>
                    <a:pt x="3589" y="593"/>
                    <a:pt x="3589" y="593"/>
                  </a:cubicBezTo>
                  <a:cubicBezTo>
                    <a:pt x="3607" y="542"/>
                    <a:pt x="3614" y="486"/>
                    <a:pt x="3631" y="434"/>
                  </a:cubicBezTo>
                  <a:cubicBezTo>
                    <a:pt x="3658" y="473"/>
                    <a:pt x="3645" y="450"/>
                    <a:pt x="3665" y="510"/>
                  </a:cubicBezTo>
                  <a:cubicBezTo>
                    <a:pt x="3668" y="518"/>
                    <a:pt x="3670" y="527"/>
                    <a:pt x="3673" y="535"/>
                  </a:cubicBezTo>
                  <a:cubicBezTo>
                    <a:pt x="3676" y="543"/>
                    <a:pt x="3690" y="560"/>
                    <a:pt x="3681" y="560"/>
                  </a:cubicBezTo>
                  <a:cubicBezTo>
                    <a:pt x="3676" y="560"/>
                    <a:pt x="3670" y="560"/>
                    <a:pt x="3665" y="56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9" name="Group 8">
            <a:extLst>
              <a:ext uri="{FF2B5EF4-FFF2-40B4-BE49-F238E27FC236}">
                <a16:creationId xmlns:a16="http://schemas.microsoft.com/office/drawing/2014/main" id="{79101A63-8247-443C-9FEC-4C5DA7AD20D3}"/>
              </a:ext>
            </a:extLst>
          </p:cNvPr>
          <p:cNvGrpSpPr/>
          <p:nvPr/>
        </p:nvGrpSpPr>
        <p:grpSpPr>
          <a:xfrm>
            <a:off x="8200929" y="1463748"/>
            <a:ext cx="3136058" cy="2913178"/>
            <a:chOff x="348041" y="2978302"/>
            <a:chExt cx="3672898" cy="3277233"/>
          </a:xfrm>
        </p:grpSpPr>
        <p:grpSp>
          <p:nvGrpSpPr>
            <p:cNvPr id="18" name="Group 17">
              <a:extLst>
                <a:ext uri="{FF2B5EF4-FFF2-40B4-BE49-F238E27FC236}">
                  <a16:creationId xmlns:a16="http://schemas.microsoft.com/office/drawing/2014/main" id="{3282C5EB-C91E-1D4D-86DB-80A4C3EB0E87}"/>
                </a:ext>
              </a:extLst>
            </p:cNvPr>
            <p:cNvGrpSpPr/>
            <p:nvPr/>
          </p:nvGrpSpPr>
          <p:grpSpPr>
            <a:xfrm>
              <a:off x="348041" y="2978302"/>
              <a:ext cx="3672898" cy="3277233"/>
              <a:chOff x="5376113" y="1880867"/>
              <a:chExt cx="3946908" cy="3277233"/>
            </a:xfrm>
          </p:grpSpPr>
          <p:grpSp>
            <p:nvGrpSpPr>
              <p:cNvPr id="19" name="Group 18">
                <a:extLst>
                  <a:ext uri="{FF2B5EF4-FFF2-40B4-BE49-F238E27FC236}">
                    <a16:creationId xmlns:a16="http://schemas.microsoft.com/office/drawing/2014/main" id="{FDCA61A1-58C6-2047-A767-63A11963EDA0}"/>
                  </a:ext>
                </a:extLst>
              </p:cNvPr>
              <p:cNvGrpSpPr/>
              <p:nvPr/>
            </p:nvGrpSpPr>
            <p:grpSpPr>
              <a:xfrm>
                <a:off x="5527623" y="2314822"/>
                <a:ext cx="1709081" cy="1643434"/>
                <a:chOff x="3957638" y="1870075"/>
                <a:chExt cx="2460840" cy="2058988"/>
              </a:xfrm>
            </p:grpSpPr>
            <p:cxnSp>
              <p:nvCxnSpPr>
                <p:cNvPr id="31" name="Straight Connector 30">
                  <a:extLst>
                    <a:ext uri="{FF2B5EF4-FFF2-40B4-BE49-F238E27FC236}">
                      <a16:creationId xmlns:a16="http://schemas.microsoft.com/office/drawing/2014/main" id="{B603D74B-F734-4A42-AA3D-29F9F0AEE3A4}"/>
                    </a:ext>
                  </a:extLst>
                </p:cNvPr>
                <p:cNvCxnSpPr/>
                <p:nvPr/>
              </p:nvCxnSpPr>
              <p:spPr bwMode="auto">
                <a:xfrm rot="5400000">
                  <a:off x="5219700" y="2898775"/>
                  <a:ext cx="2058988" cy="1588"/>
                </a:xfrm>
                <a:prstGeom prst="line">
                  <a:avLst/>
                </a:prstGeom>
                <a:ln w="25400">
                  <a:solidFill>
                    <a:srgbClr val="B02634"/>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7461781B-2D8E-AF46-A96A-3108CC242E69}"/>
                    </a:ext>
                  </a:extLst>
                </p:cNvPr>
                <p:cNvGrpSpPr/>
                <p:nvPr/>
              </p:nvGrpSpPr>
              <p:grpSpPr>
                <a:xfrm>
                  <a:off x="3957638" y="2401341"/>
                  <a:ext cx="2460840" cy="997497"/>
                  <a:chOff x="3957638" y="2401341"/>
                  <a:chExt cx="2460840" cy="997497"/>
                </a:xfrm>
              </p:grpSpPr>
              <p:sp>
                <p:nvSpPr>
                  <p:cNvPr id="33" name="Freeform 32">
                    <a:extLst>
                      <a:ext uri="{FF2B5EF4-FFF2-40B4-BE49-F238E27FC236}">
                        <a16:creationId xmlns:a16="http://schemas.microsoft.com/office/drawing/2014/main" id="{4CF4C3B1-2807-2F4E-B172-AD41E6258A26}"/>
                      </a:ext>
                    </a:extLst>
                  </p:cNvPr>
                  <p:cNvSpPr/>
                  <p:nvPr/>
                </p:nvSpPr>
                <p:spPr bwMode="auto">
                  <a:xfrm>
                    <a:off x="3957638" y="2840038"/>
                    <a:ext cx="2325687" cy="558800"/>
                  </a:xfrm>
                  <a:custGeom>
                    <a:avLst/>
                    <a:gdLst>
                      <a:gd name="connsiteX0" fmla="*/ 0 w 2021840"/>
                      <a:gd name="connsiteY0" fmla="*/ 616373 h 616373"/>
                      <a:gd name="connsiteX1" fmla="*/ 243840 w 2021840"/>
                      <a:gd name="connsiteY1" fmla="*/ 392853 h 616373"/>
                      <a:gd name="connsiteX2" fmla="*/ 447040 w 2021840"/>
                      <a:gd name="connsiteY2" fmla="*/ 535093 h 616373"/>
                      <a:gd name="connsiteX3" fmla="*/ 670560 w 2021840"/>
                      <a:gd name="connsiteY3" fmla="*/ 342053 h 616373"/>
                      <a:gd name="connsiteX4" fmla="*/ 924560 w 2021840"/>
                      <a:gd name="connsiteY4" fmla="*/ 514773 h 616373"/>
                      <a:gd name="connsiteX5" fmla="*/ 965200 w 2021840"/>
                      <a:gd name="connsiteY5" fmla="*/ 57573 h 616373"/>
                      <a:gd name="connsiteX6" fmla="*/ 1513840 w 2021840"/>
                      <a:gd name="connsiteY6" fmla="*/ 169333 h 616373"/>
                      <a:gd name="connsiteX7" fmla="*/ 1595120 w 2021840"/>
                      <a:gd name="connsiteY7" fmla="*/ 494453 h 616373"/>
                      <a:gd name="connsiteX8" fmla="*/ 2021840 w 2021840"/>
                      <a:gd name="connsiteY8" fmla="*/ 352213 h 61637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96520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607907 h 607907"/>
                      <a:gd name="connsiteX1" fmla="*/ 243840 w 2021840"/>
                      <a:gd name="connsiteY1" fmla="*/ 384387 h 607907"/>
                      <a:gd name="connsiteX2" fmla="*/ 447040 w 2021840"/>
                      <a:gd name="connsiteY2" fmla="*/ 526627 h 607907"/>
                      <a:gd name="connsiteX3" fmla="*/ 670560 w 2021840"/>
                      <a:gd name="connsiteY3" fmla="*/ 333587 h 607907"/>
                      <a:gd name="connsiteX4" fmla="*/ 924560 w 2021840"/>
                      <a:gd name="connsiteY4" fmla="*/ 506307 h 607907"/>
                      <a:gd name="connsiteX5" fmla="*/ 965200 w 2021840"/>
                      <a:gd name="connsiteY5" fmla="*/ 49107 h 607907"/>
                      <a:gd name="connsiteX6" fmla="*/ 1148080 w 2021840"/>
                      <a:gd name="connsiteY6" fmla="*/ 211667 h 607907"/>
                      <a:gd name="connsiteX7" fmla="*/ 1270000 w 2021840"/>
                      <a:gd name="connsiteY7" fmla="*/ 419947 h 607907"/>
                      <a:gd name="connsiteX8" fmla="*/ 1513840 w 2021840"/>
                      <a:gd name="connsiteY8" fmla="*/ 160867 h 607907"/>
                      <a:gd name="connsiteX9" fmla="*/ 1595120 w 2021840"/>
                      <a:gd name="connsiteY9" fmla="*/ 485987 h 607907"/>
                      <a:gd name="connsiteX10" fmla="*/ 2021840 w 2021840"/>
                      <a:gd name="connsiteY10" fmla="*/ 343747 h 607907"/>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96520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635000 h 635000"/>
                      <a:gd name="connsiteX1" fmla="*/ 243840 w 2021840"/>
                      <a:gd name="connsiteY1" fmla="*/ 411480 h 635000"/>
                      <a:gd name="connsiteX2" fmla="*/ 447040 w 2021840"/>
                      <a:gd name="connsiteY2" fmla="*/ 553720 h 635000"/>
                      <a:gd name="connsiteX3" fmla="*/ 670560 w 2021840"/>
                      <a:gd name="connsiteY3" fmla="*/ 360680 h 635000"/>
                      <a:gd name="connsiteX4" fmla="*/ 924560 w 2021840"/>
                      <a:gd name="connsiteY4" fmla="*/ 533400 h 635000"/>
                      <a:gd name="connsiteX5" fmla="*/ 965200 w 2021840"/>
                      <a:gd name="connsiteY5" fmla="*/ 76200 h 635000"/>
                      <a:gd name="connsiteX6" fmla="*/ 1203960 w 2021840"/>
                      <a:gd name="connsiteY6" fmla="*/ 76200 h 635000"/>
                      <a:gd name="connsiteX7" fmla="*/ 1270000 w 2021840"/>
                      <a:gd name="connsiteY7" fmla="*/ 447040 h 635000"/>
                      <a:gd name="connsiteX8" fmla="*/ 1513840 w 2021840"/>
                      <a:gd name="connsiteY8" fmla="*/ 187960 h 635000"/>
                      <a:gd name="connsiteX9" fmla="*/ 1595120 w 2021840"/>
                      <a:gd name="connsiteY9" fmla="*/ 513080 h 635000"/>
                      <a:gd name="connsiteX10" fmla="*/ 2021840 w 2021840"/>
                      <a:gd name="connsiteY10" fmla="*/ 370840 h 635000"/>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1833880 w 2021840"/>
                      <a:gd name="connsiteY9" fmla="*/ 451273 h 573193"/>
                      <a:gd name="connsiteX10" fmla="*/ 2021840 w 2021840"/>
                      <a:gd name="connsiteY10"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2021840 w 2021840"/>
                      <a:gd name="connsiteY8" fmla="*/ 309033 h 573193"/>
                      <a:gd name="connsiteX0" fmla="*/ 0 w 1793240"/>
                      <a:gd name="connsiteY0" fmla="*/ 573193 h 573193"/>
                      <a:gd name="connsiteX1" fmla="*/ 243840 w 1793240"/>
                      <a:gd name="connsiteY1" fmla="*/ 349673 h 573193"/>
                      <a:gd name="connsiteX2" fmla="*/ 447040 w 1793240"/>
                      <a:gd name="connsiteY2" fmla="*/ 491913 h 573193"/>
                      <a:gd name="connsiteX3" fmla="*/ 670560 w 1793240"/>
                      <a:gd name="connsiteY3" fmla="*/ 298873 h 573193"/>
                      <a:gd name="connsiteX4" fmla="*/ 924560 w 1793240"/>
                      <a:gd name="connsiteY4" fmla="*/ 471593 h 573193"/>
                      <a:gd name="connsiteX5" fmla="*/ 1203960 w 1793240"/>
                      <a:gd name="connsiteY5" fmla="*/ 14393 h 573193"/>
                      <a:gd name="connsiteX6" fmla="*/ 1270000 w 1793240"/>
                      <a:gd name="connsiteY6" fmla="*/ 385233 h 573193"/>
                      <a:gd name="connsiteX7" fmla="*/ 1513840 w 1793240"/>
                      <a:gd name="connsiteY7" fmla="*/ 126153 h 573193"/>
                      <a:gd name="connsiteX8" fmla="*/ 1793240 w 1793240"/>
                      <a:gd name="connsiteY8" fmla="*/ 3090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2326640 w 2326640"/>
                      <a:gd name="connsiteY8"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753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6640" h="558800">
                        <a:moveTo>
                          <a:pt x="0" y="558800"/>
                        </a:moveTo>
                        <a:lnTo>
                          <a:pt x="243840" y="335280"/>
                        </a:lnTo>
                        <a:lnTo>
                          <a:pt x="447040" y="477520"/>
                        </a:lnTo>
                        <a:lnTo>
                          <a:pt x="670560" y="284480"/>
                        </a:lnTo>
                        <a:lnTo>
                          <a:pt x="924560" y="457200"/>
                        </a:lnTo>
                        <a:lnTo>
                          <a:pt x="1203960" y="0"/>
                        </a:lnTo>
                        <a:lnTo>
                          <a:pt x="1270000" y="370840"/>
                        </a:lnTo>
                        <a:lnTo>
                          <a:pt x="1513840" y="111760"/>
                        </a:lnTo>
                        <a:lnTo>
                          <a:pt x="1859280" y="289560"/>
                        </a:lnTo>
                        <a:lnTo>
                          <a:pt x="2326640" y="6604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TextBox 17">
                    <a:extLst>
                      <a:ext uri="{FF2B5EF4-FFF2-40B4-BE49-F238E27FC236}">
                        <a16:creationId xmlns:a16="http://schemas.microsoft.com/office/drawing/2014/main" id="{9E313716-4546-C048-A1A5-84CD0B658E73}"/>
                      </a:ext>
                    </a:extLst>
                  </p:cNvPr>
                  <p:cNvSpPr txBox="1">
                    <a:spLocks noChangeArrowheads="1"/>
                  </p:cNvSpPr>
                  <p:nvPr/>
                </p:nvSpPr>
                <p:spPr bwMode="auto">
                  <a:xfrm>
                    <a:off x="4097554" y="2401341"/>
                    <a:ext cx="2320924" cy="46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latin typeface="Open Sans Light" panose="020B0306030504020204" pitchFamily="34" charset="0"/>
                        <a:ea typeface="Open Sans Light" panose="020B0306030504020204" pitchFamily="34" charset="0"/>
                        <a:cs typeface="Open Sans Light" panose="020B0306030504020204" pitchFamily="34" charset="0"/>
                      </a:rPr>
                      <a:t>Historical</a:t>
                    </a:r>
                  </a:p>
                </p:txBody>
              </p:sp>
            </p:grpSp>
          </p:grpSp>
          <p:grpSp>
            <p:nvGrpSpPr>
              <p:cNvPr id="20" name="Group 19">
                <a:extLst>
                  <a:ext uri="{FF2B5EF4-FFF2-40B4-BE49-F238E27FC236}">
                    <a16:creationId xmlns:a16="http://schemas.microsoft.com/office/drawing/2014/main" id="{607D9552-775A-1C42-AD87-AF280BD01AD8}"/>
                  </a:ext>
                </a:extLst>
              </p:cNvPr>
              <p:cNvGrpSpPr/>
              <p:nvPr/>
            </p:nvGrpSpPr>
            <p:grpSpPr>
              <a:xfrm>
                <a:off x="7162652" y="2183677"/>
                <a:ext cx="1719661" cy="1742224"/>
                <a:chOff x="6324600" y="1676400"/>
                <a:chExt cx="2476073" cy="2182758"/>
              </a:xfrm>
            </p:grpSpPr>
            <p:sp>
              <p:nvSpPr>
                <p:cNvPr id="29" name="Freeform 28">
                  <a:extLst>
                    <a:ext uri="{FF2B5EF4-FFF2-40B4-BE49-F238E27FC236}">
                      <a16:creationId xmlns:a16="http://schemas.microsoft.com/office/drawing/2014/main" id="{D470C0CC-AF17-E54A-9177-B72083ED3C1A}"/>
                    </a:ext>
                  </a:extLst>
                </p:cNvPr>
                <p:cNvSpPr/>
                <p:nvPr/>
              </p:nvSpPr>
              <p:spPr bwMode="auto">
                <a:xfrm>
                  <a:off x="6324600" y="1676400"/>
                  <a:ext cx="1173163" cy="1193800"/>
                </a:xfrm>
                <a:custGeom>
                  <a:avLst/>
                  <a:gdLst>
                    <a:gd name="connsiteX0" fmla="*/ 0 w 1371600"/>
                    <a:gd name="connsiteY0" fmla="*/ 619760 h 619760"/>
                    <a:gd name="connsiteX1" fmla="*/ 1371600 w 1371600"/>
                    <a:gd name="connsiteY1" fmla="*/ 0 h 619760"/>
                    <a:gd name="connsiteX0" fmla="*/ 0 w 1371600"/>
                    <a:gd name="connsiteY0" fmla="*/ 619760 h 619760"/>
                    <a:gd name="connsiteX1" fmla="*/ 355600 w 1371600"/>
                    <a:gd name="connsiteY1" fmla="*/ 452584 h 619760"/>
                    <a:gd name="connsiteX2" fmla="*/ 1371600 w 1371600"/>
                    <a:gd name="connsiteY2" fmla="*/ 0 h 619760"/>
                    <a:gd name="connsiteX0" fmla="*/ 0 w 1371600"/>
                    <a:gd name="connsiteY0" fmla="*/ 619760 h 619760"/>
                    <a:gd name="connsiteX1" fmla="*/ 355600 w 1371600"/>
                    <a:gd name="connsiteY1" fmla="*/ 452584 h 619760"/>
                    <a:gd name="connsiteX2" fmla="*/ 944880 w 1371600"/>
                    <a:gd name="connsiteY2" fmla="*/ 188153 h 619760"/>
                    <a:gd name="connsiteX3" fmla="*/ 1371600 w 1371600"/>
                    <a:gd name="connsiteY3" fmla="*/ 0 h 619760"/>
                    <a:gd name="connsiteX0" fmla="*/ 0 w 1371600"/>
                    <a:gd name="connsiteY0" fmla="*/ 848594 h 848594"/>
                    <a:gd name="connsiteX1" fmla="*/ 355600 w 1371600"/>
                    <a:gd name="connsiteY1" fmla="*/ 681418 h 848594"/>
                    <a:gd name="connsiteX2" fmla="*/ 944880 w 1371600"/>
                    <a:gd name="connsiteY2" fmla="*/ 416987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1077428 h 1077428"/>
                    <a:gd name="connsiteX1" fmla="*/ 355600 w 1371600"/>
                    <a:gd name="connsiteY1" fmla="*/ 910252 h 1077428"/>
                    <a:gd name="connsiteX2" fmla="*/ 944880 w 1371600"/>
                    <a:gd name="connsiteY2" fmla="*/ 493265 h 1077428"/>
                    <a:gd name="connsiteX3" fmla="*/ 1371600 w 1371600"/>
                    <a:gd name="connsiteY3" fmla="*/ 0 h 1077428"/>
                    <a:gd name="connsiteX0" fmla="*/ 0 w 1371600"/>
                    <a:gd name="connsiteY0" fmla="*/ 1077428 h 1077428"/>
                    <a:gd name="connsiteX1" fmla="*/ 355600 w 1371600"/>
                    <a:gd name="connsiteY1" fmla="*/ 910252 h 1077428"/>
                    <a:gd name="connsiteX2" fmla="*/ 944880 w 1371600"/>
                    <a:gd name="connsiteY2" fmla="*/ 493265 h 1077428"/>
                    <a:gd name="connsiteX3" fmla="*/ 1371600 w 1371600"/>
                    <a:gd name="connsiteY3" fmla="*/ 0 h 1077428"/>
                    <a:gd name="connsiteX0" fmla="*/ 0 w 944880"/>
                    <a:gd name="connsiteY0" fmla="*/ 584163 h 584163"/>
                    <a:gd name="connsiteX1" fmla="*/ 355600 w 944880"/>
                    <a:gd name="connsiteY1" fmla="*/ 416987 h 584163"/>
                    <a:gd name="connsiteX2" fmla="*/ 944880 w 944880"/>
                    <a:gd name="connsiteY2" fmla="*/ 0 h 584163"/>
                    <a:gd name="connsiteX0" fmla="*/ 0 w 1402080"/>
                    <a:gd name="connsiteY0" fmla="*/ 1194388 h 1226276"/>
                    <a:gd name="connsiteX1" fmla="*/ 355600 w 1402080"/>
                    <a:gd name="connsiteY1" fmla="*/ 1027212 h 1226276"/>
                    <a:gd name="connsiteX2" fmla="*/ 1402080 w 1402080"/>
                    <a:gd name="connsiteY2" fmla="*/ 0 h 1226276"/>
                    <a:gd name="connsiteX0" fmla="*/ 0 w 1402080"/>
                    <a:gd name="connsiteY0" fmla="*/ 1194388 h 1226277"/>
                    <a:gd name="connsiteX1" fmla="*/ 355600 w 1402080"/>
                    <a:gd name="connsiteY1" fmla="*/ 1027212 h 1226277"/>
                    <a:gd name="connsiteX2" fmla="*/ 782320 w 1402080"/>
                    <a:gd name="connsiteY2" fmla="*/ 630565 h 1226277"/>
                    <a:gd name="connsiteX3" fmla="*/ 1402080 w 1402080"/>
                    <a:gd name="connsiteY3" fmla="*/ 0 h 1226277"/>
                    <a:gd name="connsiteX0" fmla="*/ 0 w 1402080"/>
                    <a:gd name="connsiteY0" fmla="*/ 1194388 h 1226277"/>
                    <a:gd name="connsiteX1" fmla="*/ 355600 w 1402080"/>
                    <a:gd name="connsiteY1" fmla="*/ 1027212 h 1226277"/>
                    <a:gd name="connsiteX2" fmla="*/ 782320 w 1402080"/>
                    <a:gd name="connsiteY2" fmla="*/ 630565 h 1226277"/>
                    <a:gd name="connsiteX3" fmla="*/ 944880 w 1402080"/>
                    <a:gd name="connsiteY3" fmla="*/ 630564 h 1226277"/>
                    <a:gd name="connsiteX4" fmla="*/ 1402080 w 1402080"/>
                    <a:gd name="connsiteY4" fmla="*/ 0 h 1226277"/>
                    <a:gd name="connsiteX0" fmla="*/ 0 w 1402080"/>
                    <a:gd name="connsiteY0" fmla="*/ 1194388 h 1226277"/>
                    <a:gd name="connsiteX1" fmla="*/ 355600 w 1402080"/>
                    <a:gd name="connsiteY1" fmla="*/ 1027212 h 1226277"/>
                    <a:gd name="connsiteX2" fmla="*/ 782320 w 1402080"/>
                    <a:gd name="connsiteY2" fmla="*/ 630565 h 1226277"/>
                    <a:gd name="connsiteX3" fmla="*/ 1402080 w 1402080"/>
                    <a:gd name="connsiteY3" fmla="*/ 0 h 1226277"/>
                    <a:gd name="connsiteX0" fmla="*/ 0 w 1402080"/>
                    <a:gd name="connsiteY0" fmla="*/ 1194388 h 1226277"/>
                    <a:gd name="connsiteX1" fmla="*/ 355600 w 1402080"/>
                    <a:gd name="connsiteY1" fmla="*/ 1027212 h 1226277"/>
                    <a:gd name="connsiteX2" fmla="*/ 934720 w 1402080"/>
                    <a:gd name="connsiteY2" fmla="*/ 630565 h 1226277"/>
                    <a:gd name="connsiteX3" fmla="*/ 1402080 w 1402080"/>
                    <a:gd name="connsiteY3" fmla="*/ 0 h 1226277"/>
                    <a:gd name="connsiteX0" fmla="*/ 0 w 1402080"/>
                    <a:gd name="connsiteY0" fmla="*/ 1194388 h 1226277"/>
                    <a:gd name="connsiteX1" fmla="*/ 584200 w 1402080"/>
                    <a:gd name="connsiteY1" fmla="*/ 1027212 h 1226277"/>
                    <a:gd name="connsiteX2" fmla="*/ 934720 w 1402080"/>
                    <a:gd name="connsiteY2" fmla="*/ 630565 h 1226277"/>
                    <a:gd name="connsiteX3" fmla="*/ 1402080 w 1402080"/>
                    <a:gd name="connsiteY3" fmla="*/ 0 h 1226277"/>
                    <a:gd name="connsiteX0" fmla="*/ 0 w 1402080"/>
                    <a:gd name="connsiteY0" fmla="*/ 1194388 h 1194388"/>
                    <a:gd name="connsiteX1" fmla="*/ 416560 w 1402080"/>
                    <a:gd name="connsiteY1" fmla="*/ 910251 h 1194388"/>
                    <a:gd name="connsiteX2" fmla="*/ 584200 w 1402080"/>
                    <a:gd name="connsiteY2" fmla="*/ 1027212 h 1194388"/>
                    <a:gd name="connsiteX3" fmla="*/ 934720 w 1402080"/>
                    <a:gd name="connsiteY3" fmla="*/ 630565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630565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630565 h 1194388"/>
                    <a:gd name="connsiteX4" fmla="*/ 955040 w 1402080"/>
                    <a:gd name="connsiteY4" fmla="*/ 239004 h 1194388"/>
                    <a:gd name="connsiteX5" fmla="*/ 1402080 w 1402080"/>
                    <a:gd name="connsiteY5"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325453 h 1194388"/>
                    <a:gd name="connsiteX4" fmla="*/ 955040 w 1402080"/>
                    <a:gd name="connsiteY4" fmla="*/ 239004 h 1194388"/>
                    <a:gd name="connsiteX5" fmla="*/ 1402080 w 1402080"/>
                    <a:gd name="connsiteY5"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55040 w 1402080"/>
                    <a:gd name="connsiteY3" fmla="*/ 239004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1402080 w 1402080"/>
                    <a:gd name="connsiteY3" fmla="*/ 0 h 1194388"/>
                    <a:gd name="connsiteX0" fmla="*/ 0 w 1173480"/>
                    <a:gd name="connsiteY0" fmla="*/ 1194388 h 1194388"/>
                    <a:gd name="connsiteX1" fmla="*/ 416560 w 1173480"/>
                    <a:gd name="connsiteY1" fmla="*/ 910251 h 1194388"/>
                    <a:gd name="connsiteX2" fmla="*/ 736600 w 1173480"/>
                    <a:gd name="connsiteY2" fmla="*/ 569544 h 1194388"/>
                    <a:gd name="connsiteX3" fmla="*/ 1173480 w 1173480"/>
                    <a:gd name="connsiteY3" fmla="*/ 0 h 1194388"/>
                  </a:gdLst>
                  <a:ahLst/>
                  <a:cxnLst>
                    <a:cxn ang="0">
                      <a:pos x="connsiteX0" y="connsiteY0"/>
                    </a:cxn>
                    <a:cxn ang="0">
                      <a:pos x="connsiteX1" y="connsiteY1"/>
                    </a:cxn>
                    <a:cxn ang="0">
                      <a:pos x="connsiteX2" y="connsiteY2"/>
                    </a:cxn>
                    <a:cxn ang="0">
                      <a:pos x="connsiteX3" y="connsiteY3"/>
                    </a:cxn>
                  </a:cxnLst>
                  <a:rect l="l" t="t" r="r" b="b"/>
                  <a:pathLst>
                    <a:path w="1173480" h="1194388">
                      <a:moveTo>
                        <a:pt x="0" y="1194388"/>
                      </a:moveTo>
                      <a:cubicBezTo>
                        <a:pt x="69427" y="1185171"/>
                        <a:pt x="293793" y="1014392"/>
                        <a:pt x="416560" y="910251"/>
                      </a:cubicBezTo>
                      <a:cubicBezTo>
                        <a:pt x="539327" y="806110"/>
                        <a:pt x="650240" y="654297"/>
                        <a:pt x="736600" y="569544"/>
                      </a:cubicBezTo>
                      <a:cubicBezTo>
                        <a:pt x="900853" y="417836"/>
                        <a:pt x="1034838" y="118655"/>
                        <a:pt x="1173480" y="0"/>
                      </a:cubicBezTo>
                    </a:path>
                  </a:pathLst>
                </a:custGeom>
                <a:ln>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TextBox 18">
                  <a:extLst>
                    <a:ext uri="{FF2B5EF4-FFF2-40B4-BE49-F238E27FC236}">
                      <a16:creationId xmlns:a16="http://schemas.microsoft.com/office/drawing/2014/main" id="{4D656D5F-E5FD-3C4D-8156-8166B88BAF8E}"/>
                    </a:ext>
                  </a:extLst>
                </p:cNvPr>
                <p:cNvSpPr txBox="1">
                  <a:spLocks noChangeArrowheads="1"/>
                </p:cNvSpPr>
                <p:nvPr/>
              </p:nvSpPr>
              <p:spPr bwMode="auto">
                <a:xfrm>
                  <a:off x="6553201" y="3394077"/>
                  <a:ext cx="2247472" cy="46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latin typeface="Open Sans Light" panose="020B0306030504020204" pitchFamily="34" charset="0"/>
                      <a:ea typeface="Open Sans Light" panose="020B0306030504020204" pitchFamily="34" charset="0"/>
                      <a:cs typeface="Open Sans Light" panose="020B0306030504020204" pitchFamily="34" charset="0"/>
                    </a:rPr>
                    <a:t>Projected</a:t>
                  </a:r>
                </a:p>
              </p:txBody>
            </p:sp>
          </p:grpSp>
          <p:grpSp>
            <p:nvGrpSpPr>
              <p:cNvPr id="21" name="Group 20">
                <a:extLst>
                  <a:ext uri="{FF2B5EF4-FFF2-40B4-BE49-F238E27FC236}">
                    <a16:creationId xmlns:a16="http://schemas.microsoft.com/office/drawing/2014/main" id="{285CE0E2-CDF7-2E46-AC17-1D58CB2B7F41}"/>
                  </a:ext>
                </a:extLst>
              </p:cNvPr>
              <p:cNvGrpSpPr/>
              <p:nvPr/>
            </p:nvGrpSpPr>
            <p:grpSpPr>
              <a:xfrm>
                <a:off x="7118582" y="1880867"/>
                <a:ext cx="2204439" cy="1669248"/>
                <a:chOff x="4764183" y="1476846"/>
                <a:chExt cx="4987430" cy="2866554"/>
              </a:xfrm>
            </p:grpSpPr>
            <p:pic>
              <p:nvPicPr>
                <p:cNvPr id="23" name="Picture 4">
                  <a:extLst>
                    <a:ext uri="{FF2B5EF4-FFF2-40B4-BE49-F238E27FC236}">
                      <a16:creationId xmlns:a16="http://schemas.microsoft.com/office/drawing/2014/main" id="{123880B3-C510-3545-A292-1202E15D661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2180"/>
                <a:stretch>
                  <a:fillRect/>
                </a:stretch>
              </p:blipFill>
              <p:spPr bwMode="auto">
                <a:xfrm>
                  <a:off x="4764183" y="3543300"/>
                  <a:ext cx="2474816"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a:extLst>
                    <a:ext uri="{FF2B5EF4-FFF2-40B4-BE49-F238E27FC236}">
                      <a16:creationId xmlns:a16="http://schemas.microsoft.com/office/drawing/2014/main" id="{487381BC-08DE-9E41-8D3F-1B8E12C7F86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01"/>
                <a:stretch>
                  <a:fillRect/>
                </a:stretch>
              </p:blipFill>
              <p:spPr bwMode="auto">
                <a:xfrm>
                  <a:off x="4819061" y="2667000"/>
                  <a:ext cx="2419938" cy="14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a:extLst>
                    <a:ext uri="{FF2B5EF4-FFF2-40B4-BE49-F238E27FC236}">
                      <a16:creationId xmlns:a16="http://schemas.microsoft.com/office/drawing/2014/main" id="{D81A3343-E1C4-194C-8611-1E2A9B428EA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372"/>
                <a:stretch>
                  <a:fillRect/>
                </a:stretch>
              </p:blipFill>
              <p:spPr bwMode="auto">
                <a:xfrm>
                  <a:off x="4764183" y="2038349"/>
                  <a:ext cx="2474816" cy="207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1">
                  <a:extLst>
                    <a:ext uri="{FF2B5EF4-FFF2-40B4-BE49-F238E27FC236}">
                      <a16:creationId xmlns:a16="http://schemas.microsoft.com/office/drawing/2014/main" id="{8832D57B-CD45-AB44-9246-018913074AFE}"/>
                    </a:ext>
                  </a:extLst>
                </p:cNvPr>
                <p:cNvSpPr txBox="1">
                  <a:spLocks noChangeArrowheads="1"/>
                </p:cNvSpPr>
                <p:nvPr/>
              </p:nvSpPr>
              <p:spPr bwMode="auto">
                <a:xfrm>
                  <a:off x="7451725" y="1628775"/>
                  <a:ext cx="720727" cy="63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Text Box 12">
                  <a:extLst>
                    <a:ext uri="{FF2B5EF4-FFF2-40B4-BE49-F238E27FC236}">
                      <a16:creationId xmlns:a16="http://schemas.microsoft.com/office/drawing/2014/main" id="{7D0BC78B-E340-B14F-8D5D-150159753089}"/>
                    </a:ext>
                  </a:extLst>
                </p:cNvPr>
                <p:cNvSpPr txBox="1">
                  <a:spLocks noChangeArrowheads="1"/>
                </p:cNvSpPr>
                <p:nvPr/>
              </p:nvSpPr>
              <p:spPr bwMode="auto">
                <a:xfrm>
                  <a:off x="6165410" y="1476846"/>
                  <a:ext cx="2886970" cy="579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b="1" dirty="0">
                      <a:latin typeface="Open Sans Light" panose="020B0306030504020204" pitchFamily="34" charset="0"/>
                      <a:ea typeface="Open Sans Light" panose="020B0306030504020204" pitchFamily="34" charset="0"/>
                      <a:cs typeface="Open Sans Light" panose="020B0306030504020204" pitchFamily="34" charset="0"/>
                    </a:rPr>
                    <a:t>5% Growth</a:t>
                  </a:r>
                </a:p>
              </p:txBody>
            </p:sp>
            <p:sp>
              <p:nvSpPr>
                <p:cNvPr id="28" name="Text Box 13">
                  <a:extLst>
                    <a:ext uri="{FF2B5EF4-FFF2-40B4-BE49-F238E27FC236}">
                      <a16:creationId xmlns:a16="http://schemas.microsoft.com/office/drawing/2014/main" id="{BEA17620-6853-7247-8F57-37A0228F46B5}"/>
                    </a:ext>
                  </a:extLst>
                </p:cNvPr>
                <p:cNvSpPr txBox="1">
                  <a:spLocks noChangeArrowheads="1"/>
                </p:cNvSpPr>
                <p:nvPr/>
              </p:nvSpPr>
              <p:spPr bwMode="auto">
                <a:xfrm>
                  <a:off x="6864652" y="2408429"/>
                  <a:ext cx="2886961" cy="9851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b="1">
                      <a:solidFill>
                        <a:srgbClr val="B02634"/>
                      </a:solidFill>
                      <a:latin typeface="Open Sans Light" panose="020B0306030504020204" pitchFamily="34" charset="0"/>
                      <a:ea typeface="Open Sans Light" panose="020B0306030504020204" pitchFamily="34" charset="0"/>
                      <a:cs typeface="Open Sans Light" panose="020B0306030504020204" pitchFamily="34" charset="0"/>
                    </a:rPr>
                    <a:t>2.8% Growth</a:t>
                  </a:r>
                </a:p>
              </p:txBody>
            </p:sp>
          </p:grpSp>
          <p:sp>
            <p:nvSpPr>
              <p:cNvPr id="22" name="TextBox 19">
                <a:extLst>
                  <a:ext uri="{FF2B5EF4-FFF2-40B4-BE49-F238E27FC236}">
                    <a16:creationId xmlns:a16="http://schemas.microsoft.com/office/drawing/2014/main" id="{3D164886-3C95-164B-9D64-CBE1B5C145A7}"/>
                  </a:ext>
                </a:extLst>
              </p:cNvPr>
              <p:cNvSpPr txBox="1">
                <a:spLocks noChangeArrowheads="1"/>
              </p:cNvSpPr>
              <p:nvPr/>
            </p:nvSpPr>
            <p:spPr bwMode="auto">
              <a:xfrm>
                <a:off x="5376113" y="4223255"/>
                <a:ext cx="3939920" cy="93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dirty="0">
                    <a:solidFill>
                      <a:srgbClr val="2F528F"/>
                    </a:solidFill>
                    <a:latin typeface="Open Sans Light"/>
                    <a:ea typeface="Open Sans Light"/>
                    <a:cs typeface="Open Sans Light"/>
                  </a:rPr>
                  <a:t>Result</a:t>
                </a:r>
                <a:r>
                  <a:rPr lang="en-US" sz="1600" b="1" dirty="0">
                    <a:latin typeface="Open Sans Light"/>
                    <a:ea typeface="Open Sans Light"/>
                    <a:cs typeface="Open Sans Light"/>
                  </a:rPr>
                  <a:t>: Total Electricity</a:t>
                </a:r>
              </a:p>
              <a:p>
                <a:pPr eaLnBrk="1" hangingPunct="1"/>
                <a:r>
                  <a:rPr lang="en-US" sz="1600" b="1" dirty="0">
                    <a:latin typeface="Open Sans Light"/>
                    <a:ea typeface="Open Sans Light"/>
                    <a:cs typeface="Open Sans Light"/>
                  </a:rPr>
                  <a:t>Consumption [kWh] under different scenarios</a:t>
                </a:r>
              </a:p>
            </p:txBody>
          </p:sp>
        </p:grpSp>
        <p:cxnSp>
          <p:nvCxnSpPr>
            <p:cNvPr id="35" name="Straight Arrow Connector 34">
              <a:extLst>
                <a:ext uri="{FF2B5EF4-FFF2-40B4-BE49-F238E27FC236}">
                  <a16:creationId xmlns:a16="http://schemas.microsoft.com/office/drawing/2014/main" id="{06D04766-8DCA-9647-92D2-7FCE8FD23735}"/>
                </a:ext>
              </a:extLst>
            </p:cNvPr>
            <p:cNvCxnSpPr/>
            <p:nvPr/>
          </p:nvCxnSpPr>
          <p:spPr>
            <a:xfrm flipV="1">
              <a:off x="498177" y="3326832"/>
              <a:ext cx="0" cy="388073"/>
            </a:xfrm>
            <a:prstGeom prst="straightConnector1">
              <a:avLst/>
            </a:prstGeom>
            <a:ln>
              <a:solidFill>
                <a:srgbClr val="298EFF"/>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BA72ED3-3987-404F-8452-461C027C3C90}"/>
                </a:ext>
              </a:extLst>
            </p:cNvPr>
            <p:cNvGrpSpPr/>
            <p:nvPr/>
          </p:nvGrpSpPr>
          <p:grpSpPr>
            <a:xfrm>
              <a:off x="470953" y="3394701"/>
              <a:ext cx="2599853" cy="1759359"/>
              <a:chOff x="296782" y="3394701"/>
              <a:chExt cx="2599853" cy="1759359"/>
            </a:xfrm>
          </p:grpSpPr>
          <p:pic>
            <p:nvPicPr>
              <p:cNvPr id="17" name="Picture 3">
                <a:extLst>
                  <a:ext uri="{FF2B5EF4-FFF2-40B4-BE49-F238E27FC236}">
                    <a16:creationId xmlns:a16="http://schemas.microsoft.com/office/drawing/2014/main" id="{451E0641-9552-134C-94EC-26CBCA41C3AD}"/>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8764" r="22856"/>
              <a:stretch/>
            </p:blipFill>
            <p:spPr bwMode="auto">
              <a:xfrm>
                <a:off x="296782" y="3394701"/>
                <a:ext cx="2516514" cy="175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Arrow Connector 35">
                <a:extLst>
                  <a:ext uri="{FF2B5EF4-FFF2-40B4-BE49-F238E27FC236}">
                    <a16:creationId xmlns:a16="http://schemas.microsoft.com/office/drawing/2014/main" id="{2EA55E9D-8AC7-E443-BDB0-6E9303777A00}"/>
                  </a:ext>
                </a:extLst>
              </p:cNvPr>
              <p:cNvCxnSpPr>
                <a:cxnSpLocks/>
              </p:cNvCxnSpPr>
              <p:nvPr/>
            </p:nvCxnSpPr>
            <p:spPr>
              <a:xfrm flipV="1">
                <a:off x="2344899" y="5052354"/>
                <a:ext cx="551736" cy="1"/>
              </a:xfrm>
              <a:prstGeom prst="straightConnector1">
                <a:avLst/>
              </a:prstGeom>
              <a:ln>
                <a:solidFill>
                  <a:srgbClr val="298EFF"/>
                </a:solidFill>
                <a:tailEnd type="triangle"/>
              </a:ln>
            </p:spPr>
            <p:style>
              <a:lnRef idx="1">
                <a:schemeClr val="accent1"/>
              </a:lnRef>
              <a:fillRef idx="0">
                <a:schemeClr val="accent1"/>
              </a:fillRef>
              <a:effectRef idx="0">
                <a:schemeClr val="accent1"/>
              </a:effectRef>
              <a:fontRef idx="minor">
                <a:schemeClr val="tx1"/>
              </a:fontRef>
            </p:style>
          </p:cxnSp>
        </p:grpSp>
      </p:grpSp>
      <p:graphicFrame>
        <p:nvGraphicFramePr>
          <p:cNvPr id="40" name="Diagram 39">
            <a:extLst>
              <a:ext uri="{FF2B5EF4-FFF2-40B4-BE49-F238E27FC236}">
                <a16:creationId xmlns:a16="http://schemas.microsoft.com/office/drawing/2014/main" id="{317A311C-C019-DB17-3785-EB7CC27AA3A1}"/>
              </a:ext>
            </a:extLst>
          </p:cNvPr>
          <p:cNvGraphicFramePr>
            <a:graphicFrameLocks noGrp="1"/>
          </p:cNvGraphicFramePr>
          <p:nvPr>
            <p:extLst>
              <p:ext uri="{D42A27DB-BD31-4B8C-83A1-F6EECF244321}">
                <p14:modId xmlns:p14="http://schemas.microsoft.com/office/powerpoint/2010/main" val="1861710167"/>
              </p:ext>
            </p:extLst>
          </p:nvPr>
        </p:nvGraphicFramePr>
        <p:xfrm>
          <a:off x="4106741" y="3364811"/>
          <a:ext cx="3975537" cy="19374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7" name="Picture 46" descr="Graphical user interface&#10;&#10;Description automatically generated">
            <a:extLst>
              <a:ext uri="{FF2B5EF4-FFF2-40B4-BE49-F238E27FC236}">
                <a16:creationId xmlns:a16="http://schemas.microsoft.com/office/drawing/2014/main" id="{00211BF3-D498-A361-7DCD-E379CC5CD8DF}"/>
              </a:ext>
            </a:extLst>
          </p:cNvPr>
          <p:cNvPicPr>
            <a:picLocks noChangeAspect="1"/>
          </p:cNvPicPr>
          <p:nvPr/>
        </p:nvPicPr>
        <p:blipFill>
          <a:blip r:embed="rId13"/>
          <a:stretch>
            <a:fillRect/>
          </a:stretch>
        </p:blipFill>
        <p:spPr>
          <a:xfrm>
            <a:off x="868796" y="3426367"/>
            <a:ext cx="2795441" cy="1797307"/>
          </a:xfrm>
          <a:prstGeom prst="rect">
            <a:avLst/>
          </a:prstGeom>
        </p:spPr>
      </p:pic>
      <p:cxnSp>
        <p:nvCxnSpPr>
          <p:cNvPr id="49" name="Straight Arrow Connector 48">
            <a:extLst>
              <a:ext uri="{FF2B5EF4-FFF2-40B4-BE49-F238E27FC236}">
                <a16:creationId xmlns:a16="http://schemas.microsoft.com/office/drawing/2014/main" id="{DE7F2F37-5598-142E-6FFE-E0ED33720123}"/>
              </a:ext>
            </a:extLst>
          </p:cNvPr>
          <p:cNvCxnSpPr/>
          <p:nvPr/>
        </p:nvCxnSpPr>
        <p:spPr>
          <a:xfrm flipV="1">
            <a:off x="3685176" y="3667902"/>
            <a:ext cx="414223" cy="7559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AA32412-2CE5-369C-4ED9-84943E1A4799}"/>
              </a:ext>
            </a:extLst>
          </p:cNvPr>
          <p:cNvCxnSpPr>
            <a:cxnSpLocks/>
          </p:cNvCxnSpPr>
          <p:nvPr/>
        </p:nvCxnSpPr>
        <p:spPr>
          <a:xfrm>
            <a:off x="3682511" y="4412110"/>
            <a:ext cx="413810" cy="5940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913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719454D-F154-4623-87A1-5C8A8D35B8D6}"/>
              </a:ext>
            </a:extLst>
          </p:cNvPr>
          <p:cNvSpPr/>
          <p:nvPr/>
        </p:nvSpPr>
        <p:spPr>
          <a:xfrm>
            <a:off x="887215" y="1846111"/>
            <a:ext cx="7741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1.4.1 The Intended Learning Outcomes of this Course</a:t>
            </a:r>
          </a:p>
        </p:txBody>
      </p:sp>
      <p:sp>
        <p:nvSpPr>
          <p:cNvPr id="3" name="Title 10">
            <a:extLst>
              <a:ext uri="{FF2B5EF4-FFF2-40B4-BE49-F238E27FC236}">
                <a16:creationId xmlns:a16="http://schemas.microsoft.com/office/drawing/2014/main" id="{27CDF012-95B2-44DF-BEEE-B412B4985BF0}"/>
              </a:ext>
            </a:extLst>
          </p:cNvPr>
          <p:cNvSpPr txBox="1">
            <a:spLocks/>
          </p:cNvSpPr>
          <p:nvPr/>
        </p:nvSpPr>
        <p:spPr>
          <a:xfrm>
            <a:off x="887215" y="373859"/>
            <a:ext cx="11583848" cy="14001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sym typeface="Bodoni SvtyTwo ITC TT-Book"/>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8" name="Content Placeholder 7">
            <a:extLst>
              <a:ext uri="{FF2B5EF4-FFF2-40B4-BE49-F238E27FC236}">
                <a16:creationId xmlns:a16="http://schemas.microsoft.com/office/drawing/2014/main" id="{0B2C7007-7563-624F-A2AA-A503C02B50C2}"/>
              </a:ext>
            </a:extLst>
          </p:cNvPr>
          <p:cNvSpPr>
            <a:spLocks noGrp="1"/>
          </p:cNvSpPr>
          <p:nvPr>
            <p:ph idx="1"/>
          </p:nvPr>
        </p:nvSpPr>
        <p:spPr>
          <a:xfrm>
            <a:off x="880068" y="2500256"/>
            <a:ext cx="8207956" cy="2870470"/>
          </a:xfrm>
        </p:spPr>
        <p:txBody>
          <a:bodyPr vert="horz" lIns="91440" tIns="45720" rIns="91440" bIns="45720" rtlCol="0" anchor="t">
            <a:normAutofit fontScale="92500" lnSpcReduction="20000"/>
          </a:bodyPr>
          <a:lstStyle/>
          <a:p>
            <a:pPr marL="0" indent="0">
              <a:lnSpc>
                <a:spcPct val="100000"/>
              </a:lnSpc>
              <a:buNone/>
            </a:pPr>
            <a:r>
              <a:rPr lang="en-GB" sz="2000" dirty="0">
                <a:latin typeface="Open Sans"/>
              </a:rPr>
              <a:t>You have now had an introduction to why MEAD is important. By the end of this course, you will:</a:t>
            </a:r>
            <a:endParaRPr lang="en-US" dirty="0"/>
          </a:p>
          <a:p>
            <a:pPr>
              <a:lnSpc>
                <a:spcPct val="100000"/>
              </a:lnSpc>
            </a:pPr>
            <a:r>
              <a:rPr lang="en-GB" sz="2000" dirty="0">
                <a:latin typeface="Open Sans"/>
              </a:rPr>
              <a:t>ILO1: understand energy planning and energy system analysis. </a:t>
            </a:r>
            <a:endParaRPr lang="en-GB" sz="2000" dirty="0">
              <a:latin typeface="Open Sans"/>
              <a:ea typeface="Open Sans"/>
              <a:cs typeface="Open Sans"/>
            </a:endParaRPr>
          </a:p>
          <a:p>
            <a:pPr>
              <a:lnSpc>
                <a:spcPct val="100000"/>
              </a:lnSpc>
            </a:pPr>
            <a:r>
              <a:rPr lang="en-GB" sz="2000" dirty="0">
                <a:latin typeface="Open Sans"/>
              </a:rPr>
              <a:t>ILO2: be able confidently describe the energy chain and use its terminology and definitions. </a:t>
            </a:r>
            <a:endParaRPr lang="en-GB" sz="2000" dirty="0">
              <a:latin typeface="Open Sans"/>
              <a:ea typeface="Open Sans"/>
              <a:cs typeface="Open Sans"/>
            </a:endParaRPr>
          </a:p>
          <a:p>
            <a:pPr>
              <a:lnSpc>
                <a:spcPct val="100000"/>
              </a:lnSpc>
            </a:pPr>
            <a:r>
              <a:rPr lang="en-GB" sz="2000" dirty="0">
                <a:latin typeface="Open Sans"/>
              </a:rPr>
              <a:t>ILO3: have used MAED-D to produce a simple case-study for an ideal country and generate scenario-based predictions of future energy demand</a:t>
            </a:r>
            <a:endParaRPr lang="en-GB" sz="2000" dirty="0">
              <a:solidFill>
                <a:srgbClr val="000000"/>
              </a:solidFill>
              <a:latin typeface="Open Sans"/>
              <a:ea typeface="Open Sans"/>
              <a:cs typeface="Open Sans"/>
            </a:endParaRPr>
          </a:p>
          <a:p>
            <a:pPr>
              <a:lnSpc>
                <a:spcPct val="100000"/>
              </a:lnSpc>
            </a:pPr>
            <a:r>
              <a:rPr lang="en-GB" sz="2000" dirty="0">
                <a:latin typeface="Open Sans"/>
              </a:rPr>
              <a:t>ILO4: be able to operate MAED-EL to generate hourly load curves.</a:t>
            </a:r>
            <a:endParaRPr lang="en-GB" sz="2000" dirty="0">
              <a:latin typeface="Open Sans"/>
              <a:ea typeface="Open Sans"/>
              <a:cs typeface="Open Sans"/>
            </a:endParaRPr>
          </a:p>
          <a:p>
            <a:pPr>
              <a:lnSpc>
                <a:spcPct val="100000"/>
              </a:lnSpc>
            </a:pPr>
            <a:endParaRPr lang="en-GB" sz="2000"/>
          </a:p>
        </p:txBody>
      </p:sp>
    </p:spTree>
    <p:extLst>
      <p:ext uri="{BB962C8B-B14F-4D97-AF65-F5344CB8AC3E}">
        <p14:creationId xmlns:p14="http://schemas.microsoft.com/office/powerpoint/2010/main" val="2952233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352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69203" y="1708733"/>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1.4.2 Course Structure</a:t>
            </a:r>
          </a:p>
        </p:txBody>
      </p:sp>
      <p:grpSp>
        <p:nvGrpSpPr>
          <p:cNvPr id="7" name="Group 6">
            <a:extLst>
              <a:ext uri="{FF2B5EF4-FFF2-40B4-BE49-F238E27FC236}">
                <a16:creationId xmlns:a16="http://schemas.microsoft.com/office/drawing/2014/main" id="{94D00004-9056-42BB-9A74-CF58FF151767}"/>
              </a:ext>
            </a:extLst>
          </p:cNvPr>
          <p:cNvGrpSpPr/>
          <p:nvPr/>
        </p:nvGrpSpPr>
        <p:grpSpPr>
          <a:xfrm>
            <a:off x="2303441" y="2304905"/>
            <a:ext cx="2431239" cy="3013782"/>
            <a:chOff x="2013994" y="1985621"/>
            <a:chExt cx="2250431" cy="2546149"/>
          </a:xfrm>
        </p:grpSpPr>
        <p:grpSp>
          <p:nvGrpSpPr>
            <p:cNvPr id="17" name="Group 16">
              <a:extLst>
                <a:ext uri="{FF2B5EF4-FFF2-40B4-BE49-F238E27FC236}">
                  <a16:creationId xmlns:a16="http://schemas.microsoft.com/office/drawing/2014/main" id="{117A1EFF-B3FD-2F4C-9CFA-3A33EB9402BE}"/>
                </a:ext>
              </a:extLst>
            </p:cNvPr>
            <p:cNvGrpSpPr/>
            <p:nvPr/>
          </p:nvGrpSpPr>
          <p:grpSpPr>
            <a:xfrm>
              <a:off x="2013994" y="3021051"/>
              <a:ext cx="2247845" cy="1510719"/>
              <a:chOff x="1423685" y="2617182"/>
              <a:chExt cx="2247845" cy="1510719"/>
            </a:xfrm>
          </p:grpSpPr>
          <p:sp>
            <p:nvSpPr>
              <p:cNvPr id="9" name="Rectangle 8">
                <a:extLst>
                  <a:ext uri="{FF2B5EF4-FFF2-40B4-BE49-F238E27FC236}">
                    <a16:creationId xmlns:a16="http://schemas.microsoft.com/office/drawing/2014/main" id="{6EC49DB5-CD2E-B94D-AB31-1B62FED22276}"/>
                  </a:ext>
                </a:extLst>
              </p:cNvPr>
              <p:cNvSpPr/>
              <p:nvPr/>
            </p:nvSpPr>
            <p:spPr>
              <a:xfrm>
                <a:off x="1423686" y="2617182"/>
                <a:ext cx="2245489" cy="324091"/>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1</a:t>
                </a:r>
              </a:p>
            </p:txBody>
          </p:sp>
          <p:sp>
            <p:nvSpPr>
              <p:cNvPr id="11" name="Rectangle 10">
                <a:extLst>
                  <a:ext uri="{FF2B5EF4-FFF2-40B4-BE49-F238E27FC236}">
                    <a16:creationId xmlns:a16="http://schemas.microsoft.com/office/drawing/2014/main" id="{3EA5A75F-B1F7-2A43-8851-115D70719729}"/>
                  </a:ext>
                </a:extLst>
              </p:cNvPr>
              <p:cNvSpPr/>
              <p:nvPr/>
            </p:nvSpPr>
            <p:spPr>
              <a:xfrm>
                <a:off x="1423685" y="3803810"/>
                <a:ext cx="2245489" cy="324091"/>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4</a:t>
                </a:r>
              </a:p>
            </p:txBody>
          </p:sp>
          <p:sp>
            <p:nvSpPr>
              <p:cNvPr id="13" name="Rectangle 12">
                <a:extLst>
                  <a:ext uri="{FF2B5EF4-FFF2-40B4-BE49-F238E27FC236}">
                    <a16:creationId xmlns:a16="http://schemas.microsoft.com/office/drawing/2014/main" id="{7E39812F-2C6A-5C4D-9710-20766FF00C06}"/>
                  </a:ext>
                </a:extLst>
              </p:cNvPr>
              <p:cNvSpPr/>
              <p:nvPr/>
            </p:nvSpPr>
            <p:spPr>
              <a:xfrm>
                <a:off x="1426041" y="3401821"/>
                <a:ext cx="2245489" cy="324091"/>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3</a:t>
                </a:r>
              </a:p>
            </p:txBody>
          </p:sp>
          <p:sp>
            <p:nvSpPr>
              <p:cNvPr id="15" name="Rectangle 14">
                <a:extLst>
                  <a:ext uri="{FF2B5EF4-FFF2-40B4-BE49-F238E27FC236}">
                    <a16:creationId xmlns:a16="http://schemas.microsoft.com/office/drawing/2014/main" id="{23D342B8-04A5-3A40-A15C-EB2A59885E51}"/>
                  </a:ext>
                </a:extLst>
              </p:cNvPr>
              <p:cNvSpPr/>
              <p:nvPr/>
            </p:nvSpPr>
            <p:spPr>
              <a:xfrm>
                <a:off x="1426041" y="2998307"/>
                <a:ext cx="2245489" cy="324091"/>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2</a:t>
                </a:r>
              </a:p>
            </p:txBody>
          </p:sp>
        </p:grpSp>
        <p:sp>
          <p:nvSpPr>
            <p:cNvPr id="18" name="TextBox 17">
              <a:extLst>
                <a:ext uri="{FF2B5EF4-FFF2-40B4-BE49-F238E27FC236}">
                  <a16:creationId xmlns:a16="http://schemas.microsoft.com/office/drawing/2014/main" id="{B13E59A4-70DF-6F4B-9DCC-D5A802234462}"/>
                </a:ext>
              </a:extLst>
            </p:cNvPr>
            <p:cNvSpPr txBox="1"/>
            <p:nvPr/>
          </p:nvSpPr>
          <p:spPr>
            <a:xfrm>
              <a:off x="2016527" y="1985621"/>
              <a:ext cx="2247898" cy="900373"/>
            </a:xfrm>
            <a:prstGeom prst="rect">
              <a:avLst/>
            </a:prstGeom>
            <a:solidFill>
              <a:schemeClr val="accent5"/>
            </a:solidFill>
            <a:ln>
              <a:solidFill>
                <a:schemeClr val="tx1"/>
              </a:solidFill>
            </a:ln>
          </p:spPr>
          <p:txBody>
            <a:bodyPr wrap="square" lIns="91440" tIns="45720" rIns="91440" bIns="45720" rtlCol="0" anchor="t">
              <a:spAutoFit/>
            </a:bodyPr>
            <a:lstStyle/>
            <a:p>
              <a:pPr algn="ctr"/>
              <a:r>
                <a:rPr lang="en-GB" sz="2000" b="1" dirty="0">
                  <a:latin typeface="Open Sans Light"/>
                  <a:ea typeface="Open Sans Light"/>
                  <a:cs typeface="Open Sans Light"/>
                </a:rPr>
                <a:t>Lecture (Learn the theoretical concepts)</a:t>
              </a:r>
              <a:endParaRPr lang="en-US" dirty="0"/>
            </a:p>
          </p:txBody>
        </p:sp>
      </p:grpSp>
      <p:grpSp>
        <p:nvGrpSpPr>
          <p:cNvPr id="8" name="Group 7">
            <a:extLst>
              <a:ext uri="{FF2B5EF4-FFF2-40B4-BE49-F238E27FC236}">
                <a16:creationId xmlns:a16="http://schemas.microsoft.com/office/drawing/2014/main" id="{197FB53D-13A7-4B79-8C70-F37973C0BD3A}"/>
              </a:ext>
            </a:extLst>
          </p:cNvPr>
          <p:cNvGrpSpPr/>
          <p:nvPr/>
        </p:nvGrpSpPr>
        <p:grpSpPr>
          <a:xfrm>
            <a:off x="7129528" y="2307839"/>
            <a:ext cx="2061923" cy="3019343"/>
            <a:chOff x="7007150" y="1888414"/>
            <a:chExt cx="2246200" cy="3789379"/>
          </a:xfrm>
        </p:grpSpPr>
        <p:sp>
          <p:nvSpPr>
            <p:cNvPr id="19" name="TextBox 18">
              <a:extLst>
                <a:ext uri="{FF2B5EF4-FFF2-40B4-BE49-F238E27FC236}">
                  <a16:creationId xmlns:a16="http://schemas.microsoft.com/office/drawing/2014/main" id="{83C9AC9A-36E9-BE44-978D-EFCEE5736E98}"/>
                </a:ext>
              </a:extLst>
            </p:cNvPr>
            <p:cNvSpPr txBox="1"/>
            <p:nvPr/>
          </p:nvSpPr>
          <p:spPr>
            <a:xfrm>
              <a:off x="7007150" y="1888414"/>
              <a:ext cx="2246200" cy="502152"/>
            </a:xfrm>
            <a:prstGeom prst="rect">
              <a:avLst/>
            </a:prstGeom>
            <a:solidFill>
              <a:schemeClr val="accent6"/>
            </a:solidFill>
            <a:ln>
              <a:solidFill>
                <a:schemeClr val="tx1"/>
              </a:solidFill>
            </a:ln>
          </p:spPr>
          <p:txBody>
            <a:bodyPr wrap="square" lIns="91440" tIns="45720" rIns="91440" bIns="45720" rtlCol="0" anchor="t">
              <a:spAutoFit/>
            </a:bodyPr>
            <a:lstStyle/>
            <a:p>
              <a:pPr algn="ctr"/>
              <a:r>
                <a:rPr lang="en-GB" sz="2000" b="1" dirty="0">
                  <a:latin typeface="Open Sans Light"/>
                  <a:ea typeface="Open Sans Light"/>
                  <a:cs typeface="Open Sans Light"/>
                </a:rPr>
                <a:t>Hands-on</a:t>
              </a:r>
            </a:p>
          </p:txBody>
        </p:sp>
        <p:sp>
          <p:nvSpPr>
            <p:cNvPr id="21" name="Rectangle 20">
              <a:extLst>
                <a:ext uri="{FF2B5EF4-FFF2-40B4-BE49-F238E27FC236}">
                  <a16:creationId xmlns:a16="http://schemas.microsoft.com/office/drawing/2014/main" id="{021773D1-9780-EE46-837E-0EFE925B2091}"/>
                </a:ext>
              </a:extLst>
            </p:cNvPr>
            <p:cNvSpPr/>
            <p:nvPr/>
          </p:nvSpPr>
          <p:spPr>
            <a:xfrm>
              <a:off x="7007505" y="2498886"/>
              <a:ext cx="2245489" cy="317890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latin typeface="Open Sans Light"/>
                  <a:ea typeface="Open Sans Light"/>
                  <a:cs typeface="Open Sans Light"/>
                </a:rPr>
                <a:t>Hands-on exercises </a:t>
              </a:r>
            </a:p>
            <a:p>
              <a:pPr algn="ctr"/>
              <a:r>
                <a:rPr lang="en-GB" b="1" dirty="0">
                  <a:solidFill>
                    <a:schemeClr val="tx1"/>
                  </a:solidFill>
                  <a:latin typeface="Open Sans Light"/>
                  <a:ea typeface="Open Sans Light"/>
                  <a:cs typeface="Open Sans Light"/>
                </a:rPr>
                <a:t>(Learn how to use the tool)</a:t>
              </a:r>
            </a:p>
          </p:txBody>
        </p:sp>
      </p:grpSp>
      <p:sp>
        <p:nvSpPr>
          <p:cNvPr id="4" name="Title 10">
            <a:extLst>
              <a:ext uri="{FF2B5EF4-FFF2-40B4-BE49-F238E27FC236}">
                <a16:creationId xmlns:a16="http://schemas.microsoft.com/office/drawing/2014/main" id="{749F499C-CB9C-4B8A-A62B-D686B30C710F}"/>
              </a:ext>
            </a:extLst>
          </p:cNvPr>
          <p:cNvSpPr txBox="1">
            <a:spLocks/>
          </p:cNvSpPr>
          <p:nvPr/>
        </p:nvSpPr>
        <p:spPr>
          <a:xfrm>
            <a:off x="915970" y="330727"/>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22" name="Oval 21">
            <a:extLst>
              <a:ext uri="{FF2B5EF4-FFF2-40B4-BE49-F238E27FC236}">
                <a16:creationId xmlns:a16="http://schemas.microsoft.com/office/drawing/2014/main" id="{02824EF8-AC72-1888-7437-29C30553BDAF}"/>
              </a:ext>
            </a:extLst>
          </p:cNvPr>
          <p:cNvSpPr/>
          <p:nvPr/>
        </p:nvSpPr>
        <p:spPr>
          <a:xfrm>
            <a:off x="2413917" y="5520951"/>
            <a:ext cx="2129003" cy="695239"/>
          </a:xfrm>
          <a:prstGeom prst="ellipse">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bg1"/>
                </a:solidFill>
                <a:latin typeface="Open Sans Light"/>
                <a:ea typeface="Open Sans Light"/>
                <a:cs typeface="Open Sans Light"/>
              </a:rPr>
              <a:t>Quiz</a:t>
            </a:r>
          </a:p>
        </p:txBody>
      </p:sp>
      <p:sp>
        <p:nvSpPr>
          <p:cNvPr id="23" name="Oval 22">
            <a:extLst>
              <a:ext uri="{FF2B5EF4-FFF2-40B4-BE49-F238E27FC236}">
                <a16:creationId xmlns:a16="http://schemas.microsoft.com/office/drawing/2014/main" id="{4BBA3966-3707-3DC7-D9D2-441375ADC701}"/>
              </a:ext>
            </a:extLst>
          </p:cNvPr>
          <p:cNvSpPr/>
          <p:nvPr/>
        </p:nvSpPr>
        <p:spPr>
          <a:xfrm>
            <a:off x="7129850" y="5520951"/>
            <a:ext cx="2129003" cy="695239"/>
          </a:xfrm>
          <a:prstGeom prst="ellipse">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bg1"/>
                </a:solidFill>
                <a:latin typeface="Open Sans Light"/>
                <a:ea typeface="Open Sans Light"/>
                <a:cs typeface="Open Sans Light"/>
              </a:rPr>
              <a:t>Quiz</a:t>
            </a:r>
          </a:p>
        </p:txBody>
      </p:sp>
      <p:sp>
        <p:nvSpPr>
          <p:cNvPr id="24" name="Arrow: Right 23">
            <a:extLst>
              <a:ext uri="{FF2B5EF4-FFF2-40B4-BE49-F238E27FC236}">
                <a16:creationId xmlns:a16="http://schemas.microsoft.com/office/drawing/2014/main" id="{6845E134-9C9B-7C63-7F25-AAAFEFDFFD75}"/>
              </a:ext>
            </a:extLst>
          </p:cNvPr>
          <p:cNvSpPr/>
          <p:nvPr/>
        </p:nvSpPr>
        <p:spPr>
          <a:xfrm>
            <a:off x="5479796" y="3567683"/>
            <a:ext cx="973666" cy="486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7703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0E7C9F4-C39A-42AD-AAC3-76FBE09D7CC1}"/>
              </a:ext>
            </a:extLst>
          </p:cNvPr>
          <p:cNvSpPr/>
          <p:nvPr/>
        </p:nvSpPr>
        <p:spPr>
          <a:xfrm>
            <a:off x="930758" y="1711672"/>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1.4.3 The Lectures</a:t>
            </a:r>
          </a:p>
        </p:txBody>
      </p:sp>
      <p:sp>
        <p:nvSpPr>
          <p:cNvPr id="8" name="Content Placeholder 7">
            <a:extLst>
              <a:ext uri="{FF2B5EF4-FFF2-40B4-BE49-F238E27FC236}">
                <a16:creationId xmlns:a16="http://schemas.microsoft.com/office/drawing/2014/main" id="{80010A5A-95FF-3B4F-91D2-5FE4902206EE}"/>
              </a:ext>
            </a:extLst>
          </p:cNvPr>
          <p:cNvSpPr>
            <a:spLocks noGrp="1"/>
          </p:cNvSpPr>
          <p:nvPr>
            <p:ph idx="1"/>
          </p:nvPr>
        </p:nvSpPr>
        <p:spPr>
          <a:xfrm>
            <a:off x="838200" y="2269681"/>
            <a:ext cx="10515600" cy="3819376"/>
          </a:xfrm>
        </p:spPr>
        <p:txBody>
          <a:bodyPr vert="horz" lIns="91440" tIns="45720" rIns="91440" bIns="45720" rtlCol="0" anchor="t">
            <a:normAutofit/>
          </a:bodyPr>
          <a:lstStyle/>
          <a:p>
            <a:pPr>
              <a:lnSpc>
                <a:spcPct val="100000"/>
              </a:lnSpc>
              <a:spcBef>
                <a:spcPts val="500"/>
              </a:spcBef>
            </a:pPr>
            <a:r>
              <a:rPr lang="en-GB" sz="2000" dirty="0">
                <a:solidFill>
                  <a:srgbClr val="C00000"/>
                </a:solidFill>
                <a:latin typeface="Open Sans"/>
              </a:rPr>
              <a:t>Lecture 1 	– Intro to SGDs, Energy Planning and the MAED Tool</a:t>
            </a:r>
            <a:endParaRPr lang="en-US" dirty="0">
              <a:latin typeface="Open Sans"/>
            </a:endParaRPr>
          </a:p>
          <a:p>
            <a:pPr>
              <a:lnSpc>
                <a:spcPct val="100000"/>
              </a:lnSpc>
              <a:spcBef>
                <a:spcPts val="500"/>
              </a:spcBef>
            </a:pPr>
            <a:r>
              <a:rPr lang="en-GB" sz="2000" dirty="0">
                <a:latin typeface="Open Sans"/>
              </a:rPr>
              <a:t>Lecture 2 	– Overview of Modelling Tools and Energy System Analysis</a:t>
            </a:r>
            <a:endParaRPr lang="en-GB" sz="2000" dirty="0">
              <a:latin typeface="Open Sans"/>
              <a:ea typeface="Open Sans"/>
              <a:cs typeface="Open Sans"/>
            </a:endParaRPr>
          </a:p>
          <a:p>
            <a:pPr>
              <a:lnSpc>
                <a:spcPct val="100000"/>
              </a:lnSpc>
              <a:spcBef>
                <a:spcPts val="500"/>
              </a:spcBef>
            </a:pPr>
            <a:r>
              <a:rPr lang="en-GB" sz="2000" dirty="0">
                <a:latin typeface="Open Sans"/>
              </a:rPr>
              <a:t>Lecture 3 	– Energy Chain and Energy Vocabulary</a:t>
            </a:r>
            <a:endParaRPr lang="en-GB" sz="2000" dirty="0">
              <a:latin typeface="Open Sans"/>
              <a:ea typeface="Open Sans"/>
              <a:cs typeface="Open Sans"/>
            </a:endParaRPr>
          </a:p>
          <a:p>
            <a:pPr>
              <a:lnSpc>
                <a:spcPct val="100000"/>
              </a:lnSpc>
              <a:spcBef>
                <a:spcPts val="500"/>
              </a:spcBef>
            </a:pPr>
            <a:r>
              <a:rPr lang="en-GB" sz="2000" dirty="0">
                <a:latin typeface="Open Sans"/>
              </a:rPr>
              <a:t>Lecture 4 	– Intro to MAED-D</a:t>
            </a:r>
            <a:endParaRPr lang="en-GB" sz="2000" dirty="0">
              <a:latin typeface="Open Sans"/>
              <a:ea typeface="Open Sans"/>
              <a:cs typeface="Open Sans"/>
            </a:endParaRPr>
          </a:p>
          <a:p>
            <a:pPr>
              <a:lnSpc>
                <a:spcPct val="100000"/>
              </a:lnSpc>
              <a:spcBef>
                <a:spcPts val="500"/>
              </a:spcBef>
            </a:pPr>
            <a:r>
              <a:rPr lang="en-GB" sz="2000" dirty="0">
                <a:latin typeface="Open Sans"/>
              </a:rPr>
              <a:t>Lecture 5 	– The Industry Sector &amp; Input Data</a:t>
            </a:r>
            <a:endParaRPr lang="en-GB" sz="2000" dirty="0">
              <a:latin typeface="Open Sans"/>
              <a:ea typeface="Open Sans"/>
              <a:cs typeface="Open Sans"/>
            </a:endParaRPr>
          </a:p>
          <a:p>
            <a:pPr>
              <a:lnSpc>
                <a:spcPct val="100000"/>
              </a:lnSpc>
              <a:spcBef>
                <a:spcPts val="500"/>
              </a:spcBef>
            </a:pPr>
            <a:r>
              <a:rPr lang="en-GB" sz="2000" dirty="0">
                <a:latin typeface="Open Sans"/>
              </a:rPr>
              <a:t>Lecture 6 	– The Household Sector &amp; Input Data</a:t>
            </a:r>
            <a:endParaRPr lang="en-GB" sz="2000" dirty="0">
              <a:latin typeface="Open Sans"/>
              <a:ea typeface="Open Sans"/>
              <a:cs typeface="Open Sans"/>
            </a:endParaRPr>
          </a:p>
          <a:p>
            <a:pPr>
              <a:lnSpc>
                <a:spcPct val="100000"/>
              </a:lnSpc>
              <a:spcBef>
                <a:spcPts val="500"/>
              </a:spcBef>
            </a:pPr>
            <a:r>
              <a:rPr lang="en-GB" sz="2000" dirty="0">
                <a:latin typeface="Open Sans"/>
              </a:rPr>
              <a:t>Lecture 7 	– Transport and Service Sectors &amp; Input Data</a:t>
            </a:r>
            <a:endParaRPr lang="en-GB" sz="2000" dirty="0">
              <a:latin typeface="Open Sans"/>
              <a:ea typeface="Open Sans"/>
              <a:cs typeface="Open Sans"/>
            </a:endParaRPr>
          </a:p>
          <a:p>
            <a:pPr>
              <a:lnSpc>
                <a:spcPct val="100000"/>
              </a:lnSpc>
              <a:spcBef>
                <a:spcPts val="500"/>
              </a:spcBef>
            </a:pPr>
            <a:r>
              <a:rPr lang="en-GB" sz="2000" dirty="0">
                <a:latin typeface="Open Sans"/>
              </a:rPr>
              <a:t>Lecture 8 	– Input Data Consistency and Structure</a:t>
            </a:r>
          </a:p>
          <a:p>
            <a:pPr>
              <a:lnSpc>
                <a:spcPct val="100000"/>
              </a:lnSpc>
              <a:spcBef>
                <a:spcPts val="500"/>
              </a:spcBef>
            </a:pPr>
            <a:r>
              <a:rPr lang="en-GB" sz="2000" dirty="0">
                <a:latin typeface="Open Sans"/>
              </a:rPr>
              <a:t>Lecture 9 	– Introduction to </a:t>
            </a:r>
            <a:r>
              <a:rPr lang="en-GB" sz="2000" dirty="0" err="1">
                <a:latin typeface="Open Sans"/>
              </a:rPr>
              <a:t>Maed</a:t>
            </a:r>
            <a:r>
              <a:rPr lang="en-GB" sz="2000" dirty="0">
                <a:latin typeface="Open Sans"/>
              </a:rPr>
              <a:t>-EL &amp; Electricity Demand Curves</a:t>
            </a:r>
          </a:p>
          <a:p>
            <a:pPr>
              <a:lnSpc>
                <a:spcPct val="100000"/>
              </a:lnSpc>
              <a:spcBef>
                <a:spcPts val="500"/>
              </a:spcBef>
            </a:pPr>
            <a:r>
              <a:rPr lang="en-GB" sz="2000" dirty="0">
                <a:latin typeface="Open Sans"/>
                <a:ea typeface="Open Sans"/>
                <a:cs typeface="Open Sans"/>
              </a:rPr>
              <a:t>Lecture 10 	– MAED-EL Structure</a:t>
            </a:r>
          </a:p>
          <a:p>
            <a:pPr>
              <a:lnSpc>
                <a:spcPct val="100000"/>
              </a:lnSpc>
              <a:spcBef>
                <a:spcPts val="500"/>
              </a:spcBef>
            </a:pPr>
            <a:endParaRPr lang="en-GB" sz="2000" dirty="0">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018F09CD-78D5-4F57-9C63-7A042D920C4E}"/>
              </a:ext>
            </a:extLst>
          </p:cNvPr>
          <p:cNvSpPr txBox="1">
            <a:spLocks/>
          </p:cNvSpPr>
          <p:nvPr/>
        </p:nvSpPr>
        <p:spPr>
          <a:xfrm>
            <a:off x="930347" y="258840"/>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Tree>
    <p:extLst>
      <p:ext uri="{BB962C8B-B14F-4D97-AF65-F5344CB8AC3E}">
        <p14:creationId xmlns:p14="http://schemas.microsoft.com/office/powerpoint/2010/main" val="283214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3336FC7D-FCA0-405F-B1CB-26402D6AA63E}"/>
              </a:ext>
            </a:extLst>
          </p:cNvPr>
          <p:cNvPicPr>
            <a:picLocks noChangeAspect="1"/>
          </p:cNvPicPr>
          <p:nvPr/>
        </p:nvPicPr>
        <p:blipFill>
          <a:blip r:embed="rId3"/>
          <a:stretch>
            <a:fillRect/>
          </a:stretch>
        </p:blipFill>
        <p:spPr>
          <a:xfrm>
            <a:off x="0" y="6642"/>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a:latin typeface="Open Sans" panose="020B0606030504020204" pitchFamily="34" charset="0"/>
              <a:ea typeface="Open Sans" panose="020B0606030504020204" pitchFamily="34" charset="0"/>
              <a:cs typeface="Open Sans" panose="020B0606030504020204" pitchFamily="34" charset="0"/>
            </a:endParaRPr>
          </a:p>
          <a:p>
            <a:br>
              <a:rPr lang="en-ZA">
                <a:latin typeface="Open Sans" panose="020B0606030504020204" pitchFamily="34" charset="0"/>
              </a:rPr>
            </a:br>
            <a:endParaRPr lang="en-US">
              <a:latin typeface="Open Sans" panose="020B0606030504020204" pitchFamily="34" charset="0"/>
            </a:endParaRPr>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panose="020B0606030504020204" pitchFamily="34" charset="0"/>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86042" y="1408254"/>
            <a:ext cx="5669250" cy="40471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2000" b="1" dirty="0">
                <a:solidFill>
                  <a:schemeClr val="accent5">
                    <a:lumMod val="60000"/>
                    <a:lumOff val="40000"/>
                  </a:schemeClr>
                </a:solidFill>
                <a:latin typeface="Open Sans"/>
                <a:ea typeface="Open Sans"/>
                <a:cs typeface="Open Sans"/>
              </a:rPr>
              <a:t>By the end of this lecture, you will:</a:t>
            </a:r>
            <a:endParaRPr lang="en-US" sz="2000" b="1" dirty="0">
              <a:solidFill>
                <a:schemeClr val="accent5">
                  <a:lumMod val="60000"/>
                  <a:lumOff val="40000"/>
                </a:schemeClr>
              </a:solidFill>
              <a:latin typeface="Open Sans"/>
              <a:ea typeface="Open Sans"/>
              <a:cs typeface="Open Sans"/>
            </a:endParaRPr>
          </a:p>
          <a:p>
            <a:pPr marL="342900" indent="-342900">
              <a:spcBef>
                <a:spcPts val="1000"/>
              </a:spcBef>
              <a:buFont typeface="Arial"/>
              <a:buChar char="•"/>
            </a:pPr>
            <a:r>
              <a:rPr lang="en-GB" sz="2000" dirty="0">
                <a:latin typeface="Open Sans"/>
                <a:ea typeface="Open Sans"/>
                <a:cs typeface="Open Sans"/>
              </a:rPr>
              <a:t>ILO1: understand the components of energy systems and the relationship to the Sustainable Development Goals (SDGs)</a:t>
            </a:r>
          </a:p>
          <a:p>
            <a:pPr marL="342900" indent="-342900">
              <a:spcBef>
                <a:spcPts val="1000"/>
              </a:spcBef>
              <a:buFont typeface="Arial"/>
              <a:buChar char="•"/>
            </a:pPr>
            <a:r>
              <a:rPr lang="en-US" sz="2000" dirty="0">
                <a:latin typeface="Open Sans"/>
                <a:ea typeface="Open Sans"/>
                <a:cs typeface="Open Sans"/>
              </a:rPr>
              <a:t>ILO2: have an insight into the importance of energy system planning</a:t>
            </a:r>
          </a:p>
          <a:p>
            <a:pPr marL="342900" indent="-342900">
              <a:spcBef>
                <a:spcPts val="1000"/>
              </a:spcBef>
              <a:buFont typeface="Arial"/>
              <a:buChar char="•"/>
            </a:pPr>
            <a:r>
              <a:rPr lang="en-US" sz="2000" dirty="0">
                <a:latin typeface="Open Sans"/>
                <a:ea typeface="Open Sans"/>
                <a:cs typeface="Open Sans"/>
              </a:rPr>
              <a:t>ILO3: have had an introduction to the Model for Analysis of Energy Systems (MAED)</a:t>
            </a:r>
          </a:p>
          <a:p>
            <a:pPr marL="342900" indent="-342900">
              <a:spcBef>
                <a:spcPts val="1000"/>
              </a:spcBef>
              <a:buFont typeface="Arial"/>
              <a:buChar char="•"/>
            </a:pPr>
            <a:r>
              <a:rPr lang="en-US" sz="2000" dirty="0">
                <a:latin typeface="Open Sans"/>
                <a:ea typeface="Open Sans"/>
                <a:cs typeface="Open Sans"/>
              </a:rPr>
              <a:t>ILO4: have knowledge of the course outline and learning objectives</a:t>
            </a:r>
          </a:p>
        </p:txBody>
      </p:sp>
      <p:grpSp>
        <p:nvGrpSpPr>
          <p:cNvPr id="12" name="Google Shape;101;p15">
            <a:extLst>
              <a:ext uri="{FF2B5EF4-FFF2-40B4-BE49-F238E27FC236}">
                <a16:creationId xmlns:a16="http://schemas.microsoft.com/office/drawing/2014/main" id="{1CD375D2-C367-894F-B77B-BEB8B287C9AA}"/>
              </a:ext>
            </a:extLst>
          </p:cNvPr>
          <p:cNvGrpSpPr/>
          <p:nvPr/>
        </p:nvGrpSpPr>
        <p:grpSpPr>
          <a:xfrm>
            <a:off x="6896571" y="1869881"/>
            <a:ext cx="4196750" cy="3538984"/>
            <a:chOff x="5517949" y="1528650"/>
            <a:chExt cx="2898301" cy="2447800"/>
          </a:xfrm>
        </p:grpSpPr>
        <p:sp>
          <p:nvSpPr>
            <p:cNvPr id="13" name="Google Shape;102;p15">
              <a:extLst>
                <a:ext uri="{FF2B5EF4-FFF2-40B4-BE49-F238E27FC236}">
                  <a16:creationId xmlns:a16="http://schemas.microsoft.com/office/drawing/2014/main" id="{882321F3-FB08-A849-B716-D068B833F709}"/>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1.1. Energy systems &amp; the SDGs</a:t>
              </a:r>
              <a:endParaRPr sz="1600">
                <a:latin typeface="Open Sans" panose="020B0606030504020204" pitchFamily="34" charset="0"/>
              </a:endParaRPr>
            </a:p>
          </p:txBody>
        </p:sp>
        <p:sp>
          <p:nvSpPr>
            <p:cNvPr id="14" name="Google Shape;103;p15">
              <a:extLst>
                <a:ext uri="{FF2B5EF4-FFF2-40B4-BE49-F238E27FC236}">
                  <a16:creationId xmlns:a16="http://schemas.microsoft.com/office/drawing/2014/main" id="{30584A17-8EB1-CF44-8C8D-2201374830ED}"/>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1.2. Energy Planning</a:t>
              </a:r>
              <a:endParaRPr sz="1600">
                <a:latin typeface="Open Sans" panose="020B0606030504020204" pitchFamily="34" charset="0"/>
              </a:endParaRPr>
            </a:p>
          </p:txBody>
        </p:sp>
        <p:sp>
          <p:nvSpPr>
            <p:cNvPr id="15" name="Google Shape;104;p15">
              <a:extLst>
                <a:ext uri="{FF2B5EF4-FFF2-40B4-BE49-F238E27FC236}">
                  <a16:creationId xmlns:a16="http://schemas.microsoft.com/office/drawing/2014/main" id="{08857D14-C5BA-C947-AEB7-ECB70BDAFC20}"/>
                </a:ext>
              </a:extLst>
            </p:cNvPr>
            <p:cNvSpPr/>
            <p:nvPr/>
          </p:nvSpPr>
          <p:spPr>
            <a:xfrm>
              <a:off x="5517949"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dirty="0">
                  <a:latin typeface="Open Sans"/>
                  <a:ea typeface="Open Sans"/>
                  <a:cs typeface="Open Sans"/>
                </a:rPr>
                <a:t>1.3. Intro to </a:t>
              </a:r>
              <a:r>
                <a:rPr lang="en-GB" sz="1600" dirty="0">
                  <a:ea typeface="+mn-lt"/>
                  <a:cs typeface="+mn-lt"/>
                </a:rPr>
                <a:t>Model for Analysis of Energy Systems (MAED) </a:t>
              </a:r>
              <a:endParaRPr sz="1600" dirty="0">
                <a:latin typeface="Open Sans"/>
                <a:ea typeface="Open Sans"/>
                <a:cs typeface="Open Sans"/>
              </a:endParaRPr>
            </a:p>
          </p:txBody>
        </p:sp>
        <p:sp>
          <p:nvSpPr>
            <p:cNvPr id="16" name="Google Shape;105;p15">
              <a:extLst>
                <a:ext uri="{FF2B5EF4-FFF2-40B4-BE49-F238E27FC236}">
                  <a16:creationId xmlns:a16="http://schemas.microsoft.com/office/drawing/2014/main" id="{780FF02E-893D-FD4C-8BFA-40D451AC8D25}"/>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1.4 Course outline &amp; Objectives</a:t>
              </a:r>
              <a:endParaRPr sz="1600">
                <a:latin typeface="Open Sans" panose="020B0606030504020204" pitchFamily="34" charset="0"/>
              </a:endParaRPr>
            </a:p>
          </p:txBody>
        </p:sp>
        <p:cxnSp>
          <p:nvCxnSpPr>
            <p:cNvPr id="17" name="Google Shape;106;p15">
              <a:extLst>
                <a:ext uri="{FF2B5EF4-FFF2-40B4-BE49-F238E27FC236}">
                  <a16:creationId xmlns:a16="http://schemas.microsoft.com/office/drawing/2014/main" id="{C4650501-04B5-7B48-8D88-DABA7084CE92}"/>
                </a:ext>
              </a:extLst>
            </p:cNvPr>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9" name="Google Shape;107;p15">
              <a:extLst>
                <a:ext uri="{FF2B5EF4-FFF2-40B4-BE49-F238E27FC236}">
                  <a16:creationId xmlns:a16="http://schemas.microsoft.com/office/drawing/2014/main" id="{F96BAF94-A72C-A547-9374-6CFB0A4CC4A3}"/>
                </a:ext>
              </a:extLst>
            </p:cNvPr>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0" name="Google Shape;108;p15">
              <a:extLst>
                <a:ext uri="{FF2B5EF4-FFF2-40B4-BE49-F238E27FC236}">
                  <a16:creationId xmlns:a16="http://schemas.microsoft.com/office/drawing/2014/main" id="{F232A492-F9C2-2D44-908E-7EAFE4B42CD6}"/>
                </a:ext>
              </a:extLst>
            </p:cNvPr>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Tree>
    <p:extLst>
      <p:ext uri="{BB962C8B-B14F-4D97-AF65-F5344CB8AC3E}">
        <p14:creationId xmlns:p14="http://schemas.microsoft.com/office/powerpoint/2010/main" val="4233018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Content Placeholder 7">
            <a:extLst>
              <a:ext uri="{FF2B5EF4-FFF2-40B4-BE49-F238E27FC236}">
                <a16:creationId xmlns:a16="http://schemas.microsoft.com/office/drawing/2014/main" id="{80010A5A-95FF-3B4F-91D2-5FE4902206EE}"/>
              </a:ext>
            </a:extLst>
          </p:cNvPr>
          <p:cNvSpPr>
            <a:spLocks noGrp="1"/>
          </p:cNvSpPr>
          <p:nvPr>
            <p:ph idx="1"/>
          </p:nvPr>
        </p:nvSpPr>
        <p:spPr>
          <a:xfrm>
            <a:off x="882016" y="2256893"/>
            <a:ext cx="10515600" cy="3981981"/>
          </a:xfrm>
        </p:spPr>
        <p:txBody>
          <a:bodyPr vert="horz" lIns="91440" tIns="45720" rIns="91440" bIns="45720" rtlCol="0" anchor="t">
            <a:normAutofit lnSpcReduction="10000"/>
          </a:bodyPr>
          <a:lstStyle/>
          <a:p>
            <a:pPr>
              <a:lnSpc>
                <a:spcPct val="100000"/>
              </a:lnSpc>
              <a:spcBef>
                <a:spcPts val="500"/>
              </a:spcBef>
            </a:pPr>
            <a:r>
              <a:rPr lang="en-GB" sz="2000" dirty="0">
                <a:latin typeface="Open Sans"/>
              </a:rPr>
              <a:t>Hands-on 1 	– MAED Software Installation</a:t>
            </a:r>
            <a:endParaRPr lang="en-GB" sz="2000" dirty="0">
              <a:latin typeface="Open Sans"/>
              <a:ea typeface="Open Sans"/>
              <a:cs typeface="Open Sans"/>
            </a:endParaRPr>
          </a:p>
          <a:p>
            <a:pPr>
              <a:lnSpc>
                <a:spcPct val="100000"/>
              </a:lnSpc>
              <a:spcBef>
                <a:spcPts val="500"/>
              </a:spcBef>
            </a:pPr>
            <a:r>
              <a:rPr lang="en-GB" sz="2000" dirty="0">
                <a:latin typeface="Open Sans"/>
              </a:rPr>
              <a:t>Hands-on 2 	– Create, Manage and Edit a Simple Case-Study in MAED-D</a:t>
            </a:r>
            <a:endParaRPr lang="en-GB" sz="2000" dirty="0">
              <a:latin typeface="Open Sans"/>
              <a:ea typeface="Open Sans"/>
              <a:cs typeface="Open Sans"/>
            </a:endParaRPr>
          </a:p>
          <a:p>
            <a:pPr>
              <a:lnSpc>
                <a:spcPct val="100000"/>
              </a:lnSpc>
              <a:spcBef>
                <a:spcPts val="500"/>
              </a:spcBef>
            </a:pPr>
            <a:r>
              <a:rPr lang="en-GB" sz="2000" dirty="0">
                <a:latin typeface="Open Sans"/>
              </a:rPr>
              <a:t>Hands-on 3 	– Navigate, Add, and Delete Subsectors, and Define Industry and Household Structure</a:t>
            </a:r>
          </a:p>
          <a:p>
            <a:pPr>
              <a:lnSpc>
                <a:spcPct val="100000"/>
              </a:lnSpc>
              <a:spcBef>
                <a:spcPts val="500"/>
              </a:spcBef>
            </a:pPr>
            <a:r>
              <a:rPr lang="en-GB" sz="2000" dirty="0">
                <a:latin typeface="Open Sans"/>
              </a:rPr>
              <a:t>Hands-on 4 	– Define the Transport Sector, Configure End Uses.</a:t>
            </a:r>
          </a:p>
          <a:p>
            <a:pPr>
              <a:lnSpc>
                <a:spcPct val="100000"/>
              </a:lnSpc>
              <a:spcBef>
                <a:spcPts val="500"/>
              </a:spcBef>
            </a:pPr>
            <a:r>
              <a:rPr lang="en-GB" sz="2000" dirty="0">
                <a:latin typeface="Open Sans"/>
              </a:rPr>
              <a:t>Hands-on 5 	– Reconstruction of Base Year: General Information, Socio-Economic, and Industry (Agriculture)</a:t>
            </a:r>
          </a:p>
          <a:p>
            <a:pPr>
              <a:lnSpc>
                <a:spcPct val="100000"/>
              </a:lnSpc>
              <a:spcBef>
                <a:spcPts val="500"/>
              </a:spcBef>
            </a:pPr>
            <a:r>
              <a:rPr lang="en-GB" sz="2000" dirty="0">
                <a:latin typeface="Open Sans"/>
              </a:rPr>
              <a:t>Hands-on 6 	– Reconstruction of Base Year: Manufacturing and Household Sector</a:t>
            </a:r>
            <a:endParaRPr lang="en-GB" sz="2000" dirty="0">
              <a:latin typeface="Open Sans"/>
              <a:ea typeface="Open Sans"/>
              <a:cs typeface="Open Sans"/>
            </a:endParaRPr>
          </a:p>
          <a:p>
            <a:pPr>
              <a:lnSpc>
                <a:spcPct val="100000"/>
              </a:lnSpc>
              <a:spcBef>
                <a:spcPts val="500"/>
              </a:spcBef>
            </a:pPr>
            <a:r>
              <a:rPr lang="en-GB" sz="2000" dirty="0">
                <a:latin typeface="Open Sans"/>
              </a:rPr>
              <a:t>Hands-on 7 	– Entering Scenario Data for the Case-Study</a:t>
            </a:r>
            <a:endParaRPr lang="en-GB" sz="2000" dirty="0">
              <a:latin typeface="Open Sans"/>
              <a:ea typeface="Open Sans"/>
              <a:cs typeface="Open Sans"/>
            </a:endParaRPr>
          </a:p>
          <a:p>
            <a:pPr>
              <a:lnSpc>
                <a:spcPct val="100000"/>
              </a:lnSpc>
              <a:spcBef>
                <a:spcPts val="500"/>
              </a:spcBef>
            </a:pPr>
            <a:r>
              <a:rPr lang="en-GB" sz="2000" dirty="0">
                <a:latin typeface="Open Sans"/>
              </a:rPr>
              <a:t>Hands-on 8 	– MAED-EL Input Data Preparation</a:t>
            </a:r>
            <a:endParaRPr lang="en-GB" sz="2000" dirty="0">
              <a:latin typeface="Open Sans"/>
              <a:ea typeface="Open Sans"/>
              <a:cs typeface="Open Sans"/>
            </a:endParaRPr>
          </a:p>
          <a:p>
            <a:pPr>
              <a:lnSpc>
                <a:spcPct val="100000"/>
              </a:lnSpc>
              <a:spcBef>
                <a:spcPts val="500"/>
              </a:spcBef>
            </a:pPr>
            <a:r>
              <a:rPr lang="en-GB" sz="2000" dirty="0">
                <a:latin typeface="Open Sans"/>
              </a:rPr>
              <a:t>Hands-on 9 	– Inputting Data to MAED-EL</a:t>
            </a:r>
          </a:p>
          <a:p>
            <a:pPr>
              <a:lnSpc>
                <a:spcPct val="100000"/>
              </a:lnSpc>
              <a:spcBef>
                <a:spcPts val="500"/>
              </a:spcBef>
            </a:pPr>
            <a:r>
              <a:rPr lang="en-GB" sz="2000" dirty="0">
                <a:latin typeface="Open Sans"/>
              </a:rPr>
              <a:t>Hands-on 10 	– Reviewing Results in MAED-EL</a:t>
            </a:r>
          </a:p>
        </p:txBody>
      </p:sp>
      <p:sp>
        <p:nvSpPr>
          <p:cNvPr id="2" name="Rectangle 1">
            <a:extLst>
              <a:ext uri="{FF2B5EF4-FFF2-40B4-BE49-F238E27FC236}">
                <a16:creationId xmlns:a16="http://schemas.microsoft.com/office/drawing/2014/main" id="{20E7C9F4-C39A-42AD-AAC3-76FBE09D7CC1}"/>
              </a:ext>
            </a:extLst>
          </p:cNvPr>
          <p:cNvSpPr/>
          <p:nvPr/>
        </p:nvSpPr>
        <p:spPr>
          <a:xfrm>
            <a:off x="887215" y="171879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1.4.4 The Hands-on</a:t>
            </a:r>
          </a:p>
        </p:txBody>
      </p:sp>
      <p:sp>
        <p:nvSpPr>
          <p:cNvPr id="4" name="Title 10">
            <a:extLst>
              <a:ext uri="{FF2B5EF4-FFF2-40B4-BE49-F238E27FC236}">
                <a16:creationId xmlns:a16="http://schemas.microsoft.com/office/drawing/2014/main" id="{E2D10A93-58A0-470C-BDE4-F1E30E8AB039}"/>
              </a:ext>
            </a:extLst>
          </p:cNvPr>
          <p:cNvSpPr txBox="1">
            <a:spLocks/>
          </p:cNvSpPr>
          <p:nvPr/>
        </p:nvSpPr>
        <p:spPr>
          <a:xfrm>
            <a:off x="887215" y="258840"/>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1.4 </a:t>
            </a:r>
            <a:br>
              <a:rPr lang="en-GB" sz="4400" dirty="0">
                <a:latin typeface="Open Sans"/>
                <a:ea typeface="Open Sans" panose="020B0606030504020204" pitchFamily="34" charset="0"/>
                <a:cs typeface="Open Sans" panose="020B0606030504020204" pitchFamily="34" charset="0"/>
              </a:rPr>
            </a:br>
            <a:r>
              <a:rPr lang="en-GB" sz="4400" dirty="0">
                <a:latin typeface="Open Sans"/>
                <a:ea typeface="Open Sans" panose="020B0606030504020204" pitchFamily="34" charset="0"/>
                <a:cs typeface="Open Sans" panose="020B0606030504020204" pitchFamily="34" charset="0"/>
                <a:sym typeface="Bodoni SvtyTwo ITC TT-Book"/>
              </a:rPr>
              <a:t>Course outline and objectives </a:t>
            </a:r>
          </a:p>
        </p:txBody>
      </p:sp>
    </p:spTree>
    <p:extLst>
      <p:ext uri="{BB962C8B-B14F-4D97-AF65-F5344CB8AC3E}">
        <p14:creationId xmlns:p14="http://schemas.microsoft.com/office/powerpoint/2010/main" val="2066247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Graphical user interface, website&#10;&#10;Description automatically generated">
            <a:extLst>
              <a:ext uri="{FF2B5EF4-FFF2-40B4-BE49-F238E27FC236}">
                <a16:creationId xmlns:a16="http://schemas.microsoft.com/office/drawing/2014/main" id="{A35FD8A0-5A9E-49DD-9B97-440D1A95EB78}"/>
              </a:ext>
            </a:extLst>
          </p:cNvPr>
          <p:cNvPicPr>
            <a:picLocks noChangeAspect="1"/>
          </p:cNvPicPr>
          <p:nvPr/>
        </p:nvPicPr>
        <p:blipFill>
          <a:blip r:embed="rId3"/>
          <a:stretch>
            <a:fillRect/>
          </a:stretch>
        </p:blipFill>
        <p:spPr>
          <a:xfrm>
            <a:off x="1675" y="3035"/>
            <a:ext cx="12205396" cy="6893797"/>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extBox 3">
            <a:extLst>
              <a:ext uri="{FF2B5EF4-FFF2-40B4-BE49-F238E27FC236}">
                <a16:creationId xmlns:a16="http://schemas.microsoft.com/office/drawing/2014/main" id="{96AFDD58-DD26-4192-8E72-B760AF65965F}"/>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1: "COURSE INTRODUCTION TO MAED" ,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12" name="TextBox 11">
            <a:extLst>
              <a:ext uri="{FF2B5EF4-FFF2-40B4-BE49-F238E27FC236}">
                <a16:creationId xmlns:a16="http://schemas.microsoft.com/office/drawing/2014/main" id="{1D77FAFD-0957-4806-A6D9-1764F7200FBA}"/>
              </a:ext>
            </a:extLst>
          </p:cNvPr>
          <p:cNvSpPr txBox="1"/>
          <p:nvPr/>
        </p:nvSpPr>
        <p:spPr>
          <a:xfrm>
            <a:off x="9899301" y="5905083"/>
            <a:ext cx="19309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844424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664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22448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1.1.1 What is the Energy System?</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3811" y="10683"/>
            <a:ext cx="10631048" cy="11313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1.1 Energy Systems &amp; the SDGs</a:t>
            </a:r>
          </a:p>
        </p:txBody>
      </p:sp>
      <p:sp>
        <p:nvSpPr>
          <p:cNvPr id="4" name="Rectangle 3">
            <a:extLst>
              <a:ext uri="{FF2B5EF4-FFF2-40B4-BE49-F238E27FC236}">
                <a16:creationId xmlns:a16="http://schemas.microsoft.com/office/drawing/2014/main" id="{929DAA09-461C-5040-8004-CE792AC007DC}"/>
              </a:ext>
            </a:extLst>
          </p:cNvPr>
          <p:cNvSpPr/>
          <p:nvPr/>
        </p:nvSpPr>
        <p:spPr>
          <a:xfrm>
            <a:off x="1275689" y="1811777"/>
            <a:ext cx="4065785" cy="4374092"/>
          </a:xfrm>
          <a:prstGeom prst="rect">
            <a:avLst/>
          </a:prstGeom>
          <a:noFill/>
          <a:ln w="285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800" b="1" dirty="0">
                <a:solidFill>
                  <a:srgbClr val="2F528F"/>
                </a:solidFill>
                <a:latin typeface="Open Sans"/>
                <a:ea typeface="Open Sans"/>
                <a:cs typeface="Open Sans"/>
              </a:rPr>
              <a:t>Supply</a:t>
            </a:r>
          </a:p>
        </p:txBody>
      </p:sp>
      <p:sp>
        <p:nvSpPr>
          <p:cNvPr id="10" name="Rectangle 9">
            <a:extLst>
              <a:ext uri="{FF2B5EF4-FFF2-40B4-BE49-F238E27FC236}">
                <a16:creationId xmlns:a16="http://schemas.microsoft.com/office/drawing/2014/main" id="{2827F337-E57C-4948-828B-2946B02DE718}"/>
              </a:ext>
            </a:extLst>
          </p:cNvPr>
          <p:cNvSpPr/>
          <p:nvPr/>
        </p:nvSpPr>
        <p:spPr>
          <a:xfrm>
            <a:off x="6699849" y="1811500"/>
            <a:ext cx="4191000" cy="42894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800" b="1" dirty="0">
                <a:solidFill>
                  <a:srgbClr val="C00000"/>
                </a:solidFill>
                <a:latin typeface="Open Sans"/>
                <a:ea typeface="Open Sans"/>
                <a:cs typeface="Open Sans"/>
              </a:rPr>
              <a:t>Demand</a:t>
            </a:r>
          </a:p>
        </p:txBody>
      </p:sp>
      <p:pic>
        <p:nvPicPr>
          <p:cNvPr id="2" name="Picture 2">
            <a:extLst>
              <a:ext uri="{FF2B5EF4-FFF2-40B4-BE49-F238E27FC236}">
                <a16:creationId xmlns:a16="http://schemas.microsoft.com/office/drawing/2014/main" id="{B32E429C-139A-42C4-9CA2-35B9F3326DA5}"/>
              </a:ext>
            </a:extLst>
          </p:cNvPr>
          <p:cNvPicPr>
            <a:picLocks noChangeAspect="1"/>
          </p:cNvPicPr>
          <p:nvPr/>
        </p:nvPicPr>
        <p:blipFill>
          <a:blip r:embed="rId4"/>
          <a:stretch>
            <a:fillRect/>
          </a:stretch>
        </p:blipFill>
        <p:spPr>
          <a:xfrm>
            <a:off x="3547538" y="2325459"/>
            <a:ext cx="789516" cy="789516"/>
          </a:xfrm>
          <a:prstGeom prst="rect">
            <a:avLst/>
          </a:prstGeom>
        </p:spPr>
      </p:pic>
      <p:pic>
        <p:nvPicPr>
          <p:cNvPr id="3" name="Picture 6">
            <a:extLst>
              <a:ext uri="{FF2B5EF4-FFF2-40B4-BE49-F238E27FC236}">
                <a16:creationId xmlns:a16="http://schemas.microsoft.com/office/drawing/2014/main" id="{52F0D002-5024-4765-B96E-6896AACBB61A}"/>
              </a:ext>
            </a:extLst>
          </p:cNvPr>
          <p:cNvPicPr>
            <a:picLocks noChangeAspect="1"/>
          </p:cNvPicPr>
          <p:nvPr/>
        </p:nvPicPr>
        <p:blipFill>
          <a:blip r:embed="rId5"/>
          <a:stretch>
            <a:fillRect/>
          </a:stretch>
        </p:blipFill>
        <p:spPr>
          <a:xfrm>
            <a:off x="1660639" y="3520356"/>
            <a:ext cx="730249" cy="666750"/>
          </a:xfrm>
          <a:prstGeom prst="rect">
            <a:avLst/>
          </a:prstGeom>
        </p:spPr>
      </p:pic>
      <p:pic>
        <p:nvPicPr>
          <p:cNvPr id="7" name="Picture 10">
            <a:extLst>
              <a:ext uri="{FF2B5EF4-FFF2-40B4-BE49-F238E27FC236}">
                <a16:creationId xmlns:a16="http://schemas.microsoft.com/office/drawing/2014/main" id="{136DF00B-7A50-4FDC-9645-53711D1A3554}"/>
              </a:ext>
            </a:extLst>
          </p:cNvPr>
          <p:cNvPicPr>
            <a:picLocks noChangeAspect="1"/>
          </p:cNvPicPr>
          <p:nvPr/>
        </p:nvPicPr>
        <p:blipFill>
          <a:blip r:embed="rId6"/>
          <a:stretch>
            <a:fillRect/>
          </a:stretch>
        </p:blipFill>
        <p:spPr>
          <a:xfrm>
            <a:off x="4085582" y="3471231"/>
            <a:ext cx="704850" cy="757766"/>
          </a:xfrm>
          <a:prstGeom prst="rect">
            <a:avLst/>
          </a:prstGeom>
        </p:spPr>
      </p:pic>
      <p:pic>
        <p:nvPicPr>
          <p:cNvPr id="11" name="Picture 11">
            <a:extLst>
              <a:ext uri="{FF2B5EF4-FFF2-40B4-BE49-F238E27FC236}">
                <a16:creationId xmlns:a16="http://schemas.microsoft.com/office/drawing/2014/main" id="{BC2020F0-6165-44E5-B985-8BED6DC7588F}"/>
              </a:ext>
            </a:extLst>
          </p:cNvPr>
          <p:cNvPicPr>
            <a:picLocks noChangeAspect="1"/>
          </p:cNvPicPr>
          <p:nvPr/>
        </p:nvPicPr>
        <p:blipFill>
          <a:blip r:embed="rId7"/>
          <a:stretch>
            <a:fillRect/>
          </a:stretch>
        </p:blipFill>
        <p:spPr>
          <a:xfrm flipH="1">
            <a:off x="2200565" y="4412693"/>
            <a:ext cx="727226" cy="739623"/>
          </a:xfrm>
          <a:prstGeom prst="rect">
            <a:avLst/>
          </a:prstGeom>
        </p:spPr>
      </p:pic>
      <p:pic>
        <p:nvPicPr>
          <p:cNvPr id="12" name="Picture 12">
            <a:extLst>
              <a:ext uri="{FF2B5EF4-FFF2-40B4-BE49-F238E27FC236}">
                <a16:creationId xmlns:a16="http://schemas.microsoft.com/office/drawing/2014/main" id="{24FC3F0D-E106-47F0-AEB3-0B63447592CE}"/>
              </a:ext>
            </a:extLst>
          </p:cNvPr>
          <p:cNvPicPr>
            <a:picLocks noChangeAspect="1"/>
          </p:cNvPicPr>
          <p:nvPr/>
        </p:nvPicPr>
        <p:blipFill>
          <a:blip r:embed="rId8"/>
          <a:stretch>
            <a:fillRect/>
          </a:stretch>
        </p:blipFill>
        <p:spPr>
          <a:xfrm>
            <a:off x="3618163" y="4454828"/>
            <a:ext cx="645583" cy="666749"/>
          </a:xfrm>
          <a:prstGeom prst="rect">
            <a:avLst/>
          </a:prstGeom>
        </p:spPr>
      </p:pic>
      <p:pic>
        <p:nvPicPr>
          <p:cNvPr id="13" name="Picture 13">
            <a:extLst>
              <a:ext uri="{FF2B5EF4-FFF2-40B4-BE49-F238E27FC236}">
                <a16:creationId xmlns:a16="http://schemas.microsoft.com/office/drawing/2014/main" id="{8B55D6DF-FBEB-409C-A443-1FF3BAD44842}"/>
              </a:ext>
            </a:extLst>
          </p:cNvPr>
          <p:cNvPicPr>
            <a:picLocks noChangeAspect="1"/>
          </p:cNvPicPr>
          <p:nvPr/>
        </p:nvPicPr>
        <p:blipFill>
          <a:blip r:embed="rId9"/>
          <a:stretch>
            <a:fillRect/>
          </a:stretch>
        </p:blipFill>
        <p:spPr>
          <a:xfrm>
            <a:off x="2859194" y="3474871"/>
            <a:ext cx="757766" cy="747183"/>
          </a:xfrm>
          <a:prstGeom prst="rect">
            <a:avLst/>
          </a:prstGeom>
        </p:spPr>
      </p:pic>
      <p:pic>
        <p:nvPicPr>
          <p:cNvPr id="14" name="Picture 14">
            <a:extLst>
              <a:ext uri="{FF2B5EF4-FFF2-40B4-BE49-F238E27FC236}">
                <a16:creationId xmlns:a16="http://schemas.microsoft.com/office/drawing/2014/main" id="{2DEDA6CD-F38E-4C26-AFCA-59D8408846A7}"/>
              </a:ext>
            </a:extLst>
          </p:cNvPr>
          <p:cNvPicPr>
            <a:picLocks noChangeAspect="1"/>
          </p:cNvPicPr>
          <p:nvPr/>
        </p:nvPicPr>
        <p:blipFill>
          <a:blip r:embed="rId10"/>
          <a:stretch>
            <a:fillRect/>
          </a:stretch>
        </p:blipFill>
        <p:spPr>
          <a:xfrm>
            <a:off x="4243149" y="5307108"/>
            <a:ext cx="645583" cy="645583"/>
          </a:xfrm>
          <a:prstGeom prst="rect">
            <a:avLst/>
          </a:prstGeom>
        </p:spPr>
      </p:pic>
      <p:pic>
        <p:nvPicPr>
          <p:cNvPr id="15" name="Picture 15">
            <a:extLst>
              <a:ext uri="{FF2B5EF4-FFF2-40B4-BE49-F238E27FC236}">
                <a16:creationId xmlns:a16="http://schemas.microsoft.com/office/drawing/2014/main" id="{F2D1A11C-3828-44EB-BE04-28185568E6E3}"/>
              </a:ext>
            </a:extLst>
          </p:cNvPr>
          <p:cNvPicPr>
            <a:picLocks noChangeAspect="1"/>
          </p:cNvPicPr>
          <p:nvPr/>
        </p:nvPicPr>
        <p:blipFill>
          <a:blip r:embed="rId11"/>
          <a:stretch>
            <a:fillRect/>
          </a:stretch>
        </p:blipFill>
        <p:spPr>
          <a:xfrm>
            <a:off x="1660362" y="5287461"/>
            <a:ext cx="726017" cy="751115"/>
          </a:xfrm>
          <a:prstGeom prst="rect">
            <a:avLst/>
          </a:prstGeom>
        </p:spPr>
      </p:pic>
      <p:pic>
        <p:nvPicPr>
          <p:cNvPr id="16" name="Picture 16">
            <a:extLst>
              <a:ext uri="{FF2B5EF4-FFF2-40B4-BE49-F238E27FC236}">
                <a16:creationId xmlns:a16="http://schemas.microsoft.com/office/drawing/2014/main" id="{F50A6595-FC20-4DBD-9CAD-A64E0DAEF09D}"/>
              </a:ext>
            </a:extLst>
          </p:cNvPr>
          <p:cNvPicPr>
            <a:picLocks noChangeAspect="1"/>
          </p:cNvPicPr>
          <p:nvPr/>
        </p:nvPicPr>
        <p:blipFill>
          <a:blip r:embed="rId12"/>
          <a:stretch>
            <a:fillRect/>
          </a:stretch>
        </p:blipFill>
        <p:spPr>
          <a:xfrm>
            <a:off x="2203033" y="2510537"/>
            <a:ext cx="655865" cy="645281"/>
          </a:xfrm>
          <a:prstGeom prst="rect">
            <a:avLst/>
          </a:prstGeom>
        </p:spPr>
      </p:pic>
      <p:pic>
        <p:nvPicPr>
          <p:cNvPr id="17" name="Picture 17">
            <a:extLst>
              <a:ext uri="{FF2B5EF4-FFF2-40B4-BE49-F238E27FC236}">
                <a16:creationId xmlns:a16="http://schemas.microsoft.com/office/drawing/2014/main" id="{DC972A1E-01AA-45E0-B59A-3958A27C20DF}"/>
              </a:ext>
            </a:extLst>
          </p:cNvPr>
          <p:cNvPicPr>
            <a:picLocks noChangeAspect="1"/>
          </p:cNvPicPr>
          <p:nvPr/>
        </p:nvPicPr>
        <p:blipFill>
          <a:blip r:embed="rId13"/>
          <a:stretch>
            <a:fillRect/>
          </a:stretch>
        </p:blipFill>
        <p:spPr>
          <a:xfrm>
            <a:off x="9518524" y="4914614"/>
            <a:ext cx="1135744" cy="1113972"/>
          </a:xfrm>
          <a:prstGeom prst="rect">
            <a:avLst/>
          </a:prstGeom>
        </p:spPr>
      </p:pic>
      <p:pic>
        <p:nvPicPr>
          <p:cNvPr id="18" name="Picture 18">
            <a:extLst>
              <a:ext uri="{FF2B5EF4-FFF2-40B4-BE49-F238E27FC236}">
                <a16:creationId xmlns:a16="http://schemas.microsoft.com/office/drawing/2014/main" id="{FE956B13-243D-4C74-B28B-27CFDBFC7F98}"/>
              </a:ext>
            </a:extLst>
          </p:cNvPr>
          <p:cNvPicPr>
            <a:picLocks noChangeAspect="1"/>
          </p:cNvPicPr>
          <p:nvPr/>
        </p:nvPicPr>
        <p:blipFill>
          <a:blip r:embed="rId14"/>
          <a:stretch>
            <a:fillRect/>
          </a:stretch>
        </p:blipFill>
        <p:spPr>
          <a:xfrm>
            <a:off x="7102928" y="5064880"/>
            <a:ext cx="1005116" cy="1034144"/>
          </a:xfrm>
          <a:prstGeom prst="rect">
            <a:avLst/>
          </a:prstGeom>
        </p:spPr>
      </p:pic>
      <p:pic>
        <p:nvPicPr>
          <p:cNvPr id="19" name="Picture 19">
            <a:extLst>
              <a:ext uri="{FF2B5EF4-FFF2-40B4-BE49-F238E27FC236}">
                <a16:creationId xmlns:a16="http://schemas.microsoft.com/office/drawing/2014/main" id="{CABACB74-49B9-40DF-BBC1-9AA64A0B282D}"/>
              </a:ext>
            </a:extLst>
          </p:cNvPr>
          <p:cNvPicPr>
            <a:picLocks noChangeAspect="1"/>
          </p:cNvPicPr>
          <p:nvPr/>
        </p:nvPicPr>
        <p:blipFill>
          <a:blip r:embed="rId15"/>
          <a:stretch>
            <a:fillRect/>
          </a:stretch>
        </p:blipFill>
        <p:spPr>
          <a:xfrm>
            <a:off x="9414431" y="2329612"/>
            <a:ext cx="1255486" cy="1255486"/>
          </a:xfrm>
          <a:prstGeom prst="rect">
            <a:avLst/>
          </a:prstGeom>
        </p:spPr>
      </p:pic>
      <p:pic>
        <p:nvPicPr>
          <p:cNvPr id="20" name="Picture 20">
            <a:extLst>
              <a:ext uri="{FF2B5EF4-FFF2-40B4-BE49-F238E27FC236}">
                <a16:creationId xmlns:a16="http://schemas.microsoft.com/office/drawing/2014/main" id="{BFB42888-9A20-407F-BEEE-B8BC65FF96E5}"/>
              </a:ext>
            </a:extLst>
          </p:cNvPr>
          <p:cNvPicPr>
            <a:picLocks noChangeAspect="1"/>
          </p:cNvPicPr>
          <p:nvPr/>
        </p:nvPicPr>
        <p:blipFill>
          <a:blip r:embed="rId16"/>
          <a:stretch>
            <a:fillRect/>
          </a:stretch>
        </p:blipFill>
        <p:spPr>
          <a:xfrm>
            <a:off x="8424171" y="3875245"/>
            <a:ext cx="783772" cy="783772"/>
          </a:xfrm>
          <a:prstGeom prst="rect">
            <a:avLst/>
          </a:prstGeom>
        </p:spPr>
      </p:pic>
      <p:pic>
        <p:nvPicPr>
          <p:cNvPr id="21" name="Picture 21">
            <a:extLst>
              <a:ext uri="{FF2B5EF4-FFF2-40B4-BE49-F238E27FC236}">
                <a16:creationId xmlns:a16="http://schemas.microsoft.com/office/drawing/2014/main" id="{DCAD012D-324E-4209-BB34-1CEB9B347405}"/>
              </a:ext>
            </a:extLst>
          </p:cNvPr>
          <p:cNvPicPr>
            <a:picLocks noChangeAspect="1"/>
          </p:cNvPicPr>
          <p:nvPr/>
        </p:nvPicPr>
        <p:blipFill>
          <a:blip r:embed="rId17"/>
          <a:stretch>
            <a:fillRect/>
          </a:stretch>
        </p:blipFill>
        <p:spPr>
          <a:xfrm>
            <a:off x="7103647" y="3874150"/>
            <a:ext cx="892628" cy="907142"/>
          </a:xfrm>
          <a:prstGeom prst="rect">
            <a:avLst/>
          </a:prstGeom>
        </p:spPr>
      </p:pic>
      <p:pic>
        <p:nvPicPr>
          <p:cNvPr id="22" name="Picture 22">
            <a:extLst>
              <a:ext uri="{FF2B5EF4-FFF2-40B4-BE49-F238E27FC236}">
                <a16:creationId xmlns:a16="http://schemas.microsoft.com/office/drawing/2014/main" id="{F7812894-6444-471A-91DB-CEE7E905C50F}"/>
              </a:ext>
            </a:extLst>
          </p:cNvPr>
          <p:cNvPicPr>
            <a:picLocks noChangeAspect="1"/>
          </p:cNvPicPr>
          <p:nvPr/>
        </p:nvPicPr>
        <p:blipFill>
          <a:blip r:embed="rId18"/>
          <a:stretch>
            <a:fillRect/>
          </a:stretch>
        </p:blipFill>
        <p:spPr>
          <a:xfrm>
            <a:off x="7148286" y="2572657"/>
            <a:ext cx="914400" cy="914400"/>
          </a:xfrm>
          <a:prstGeom prst="rect">
            <a:avLst/>
          </a:prstGeom>
        </p:spPr>
      </p:pic>
      <p:pic>
        <p:nvPicPr>
          <p:cNvPr id="23" name="Picture 23">
            <a:extLst>
              <a:ext uri="{FF2B5EF4-FFF2-40B4-BE49-F238E27FC236}">
                <a16:creationId xmlns:a16="http://schemas.microsoft.com/office/drawing/2014/main" id="{AE6ECA3C-5B26-43CB-AB59-E67D9DE854D9}"/>
              </a:ext>
            </a:extLst>
          </p:cNvPr>
          <p:cNvPicPr>
            <a:picLocks noChangeAspect="1"/>
          </p:cNvPicPr>
          <p:nvPr/>
        </p:nvPicPr>
        <p:blipFill>
          <a:blip r:embed="rId19"/>
          <a:stretch>
            <a:fillRect/>
          </a:stretch>
        </p:blipFill>
        <p:spPr>
          <a:xfrm>
            <a:off x="8391979" y="2571682"/>
            <a:ext cx="807358" cy="807358"/>
          </a:xfrm>
          <a:prstGeom prst="rect">
            <a:avLst/>
          </a:prstGeom>
        </p:spPr>
      </p:pic>
      <p:pic>
        <p:nvPicPr>
          <p:cNvPr id="24" name="Picture 24">
            <a:extLst>
              <a:ext uri="{FF2B5EF4-FFF2-40B4-BE49-F238E27FC236}">
                <a16:creationId xmlns:a16="http://schemas.microsoft.com/office/drawing/2014/main" id="{179CBA89-4857-487C-9DDD-057442785E70}"/>
              </a:ext>
            </a:extLst>
          </p:cNvPr>
          <p:cNvPicPr>
            <a:picLocks noChangeAspect="1"/>
          </p:cNvPicPr>
          <p:nvPr/>
        </p:nvPicPr>
        <p:blipFill>
          <a:blip r:embed="rId20"/>
          <a:stretch>
            <a:fillRect/>
          </a:stretch>
        </p:blipFill>
        <p:spPr>
          <a:xfrm>
            <a:off x="9556287" y="3731471"/>
            <a:ext cx="972458" cy="994229"/>
          </a:xfrm>
          <a:prstGeom prst="rect">
            <a:avLst/>
          </a:prstGeom>
        </p:spPr>
      </p:pic>
      <p:pic>
        <p:nvPicPr>
          <p:cNvPr id="25" name="Picture 25">
            <a:extLst>
              <a:ext uri="{FF2B5EF4-FFF2-40B4-BE49-F238E27FC236}">
                <a16:creationId xmlns:a16="http://schemas.microsoft.com/office/drawing/2014/main" id="{560F6788-ED83-467F-A607-BE56CD98EB41}"/>
              </a:ext>
            </a:extLst>
          </p:cNvPr>
          <p:cNvPicPr>
            <a:picLocks noChangeAspect="1"/>
          </p:cNvPicPr>
          <p:nvPr/>
        </p:nvPicPr>
        <p:blipFill>
          <a:blip r:embed="rId21"/>
          <a:stretch>
            <a:fillRect/>
          </a:stretch>
        </p:blipFill>
        <p:spPr>
          <a:xfrm>
            <a:off x="8397221" y="4998157"/>
            <a:ext cx="952500" cy="952500"/>
          </a:xfrm>
          <a:prstGeom prst="rect">
            <a:avLst/>
          </a:prstGeom>
        </p:spPr>
      </p:pic>
    </p:spTree>
    <p:extLst>
      <p:ext uri="{BB962C8B-B14F-4D97-AF65-F5344CB8AC3E}">
        <p14:creationId xmlns:p14="http://schemas.microsoft.com/office/powerpoint/2010/main" val="348628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1.1.2 Traditional stages in the Energy System</a:t>
            </a:r>
          </a:p>
        </p:txBody>
      </p:sp>
      <p:sp>
        <p:nvSpPr>
          <p:cNvPr id="3" name="Title 10">
            <a:extLst>
              <a:ext uri="{FF2B5EF4-FFF2-40B4-BE49-F238E27FC236}">
                <a16:creationId xmlns:a16="http://schemas.microsoft.com/office/drawing/2014/main" id="{22DD3658-F79E-43A0-AA5B-39D1232E8064}"/>
              </a:ext>
            </a:extLst>
          </p:cNvPr>
          <p:cNvSpPr txBox="1">
            <a:spLocks/>
          </p:cNvSpPr>
          <p:nvPr/>
        </p:nvSpPr>
        <p:spPr>
          <a:xfrm>
            <a:off x="887215" y="-5421"/>
            <a:ext cx="10588588"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1.1 Energy Systems &amp; the SDGs</a:t>
            </a:r>
          </a:p>
        </p:txBody>
      </p:sp>
      <p:grpSp>
        <p:nvGrpSpPr>
          <p:cNvPr id="9" name="Group 8">
            <a:extLst>
              <a:ext uri="{FF2B5EF4-FFF2-40B4-BE49-F238E27FC236}">
                <a16:creationId xmlns:a16="http://schemas.microsoft.com/office/drawing/2014/main" id="{393BBC33-2AB4-8B41-B8FE-224A761C4F9B}"/>
              </a:ext>
            </a:extLst>
          </p:cNvPr>
          <p:cNvGrpSpPr/>
          <p:nvPr/>
        </p:nvGrpSpPr>
        <p:grpSpPr>
          <a:xfrm>
            <a:off x="1071714" y="2501863"/>
            <a:ext cx="9946879" cy="2987604"/>
            <a:chOff x="1020914" y="2556897"/>
            <a:chExt cx="9819879" cy="2766489"/>
          </a:xfrm>
        </p:grpSpPr>
        <p:sp>
          <p:nvSpPr>
            <p:cNvPr id="10" name="Text Box 7">
              <a:extLst>
                <a:ext uri="{FF2B5EF4-FFF2-40B4-BE49-F238E27FC236}">
                  <a16:creationId xmlns:a16="http://schemas.microsoft.com/office/drawing/2014/main" id="{9E3B8595-3B06-4C4D-8C2B-73C1EB8A0F0B}"/>
                </a:ext>
              </a:extLst>
            </p:cNvPr>
            <p:cNvSpPr txBox="1">
              <a:spLocks noChangeArrowheads="1"/>
            </p:cNvSpPr>
            <p:nvPr/>
          </p:nvSpPr>
          <p:spPr bwMode="auto">
            <a:xfrm>
              <a:off x="1020914" y="2556897"/>
              <a:ext cx="1765183" cy="59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2000" dirty="0">
                  <a:solidFill>
                    <a:srgbClr val="2F528F"/>
                  </a:solidFill>
                  <a:latin typeface="Open Sans ExtraBold"/>
                  <a:ea typeface="Open Sans"/>
                  <a:cs typeface="Open Sans"/>
                </a:rPr>
                <a:t>Mine, Well, Import</a:t>
              </a:r>
            </a:p>
          </p:txBody>
        </p:sp>
        <p:sp>
          <p:nvSpPr>
            <p:cNvPr id="11" name="Text Box 8">
              <a:extLst>
                <a:ext uri="{FF2B5EF4-FFF2-40B4-BE49-F238E27FC236}">
                  <a16:creationId xmlns:a16="http://schemas.microsoft.com/office/drawing/2014/main" id="{18D45AA9-43FD-A341-AFB7-FA6A171F1709}"/>
                </a:ext>
              </a:extLst>
            </p:cNvPr>
            <p:cNvSpPr txBox="1">
              <a:spLocks noChangeArrowheads="1"/>
            </p:cNvSpPr>
            <p:nvPr/>
          </p:nvSpPr>
          <p:spPr bwMode="auto">
            <a:xfrm>
              <a:off x="3514868" y="2556897"/>
              <a:ext cx="1925833" cy="85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2000" dirty="0">
                  <a:solidFill>
                    <a:srgbClr val="2F528F"/>
                  </a:solidFill>
                  <a:latin typeface="Open Sans ExtraBold"/>
                  <a:ea typeface="Open Sans"/>
                  <a:cs typeface="Open Sans"/>
                </a:rPr>
                <a:t>Electrical Plant, Refinery</a:t>
              </a:r>
            </a:p>
          </p:txBody>
        </p:sp>
        <p:sp>
          <p:nvSpPr>
            <p:cNvPr id="12" name="Text Box 9">
              <a:extLst>
                <a:ext uri="{FF2B5EF4-FFF2-40B4-BE49-F238E27FC236}">
                  <a16:creationId xmlns:a16="http://schemas.microsoft.com/office/drawing/2014/main" id="{67FDE844-D17D-174D-8539-FC831B98C6C7}"/>
                </a:ext>
              </a:extLst>
            </p:cNvPr>
            <p:cNvSpPr txBox="1">
              <a:spLocks noChangeArrowheads="1"/>
            </p:cNvSpPr>
            <p:nvPr/>
          </p:nvSpPr>
          <p:spPr bwMode="auto">
            <a:xfrm>
              <a:off x="8707193" y="2556897"/>
              <a:ext cx="2133600" cy="34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2000" dirty="0">
                  <a:solidFill>
                    <a:srgbClr val="2F528F"/>
                  </a:solidFill>
                  <a:latin typeface="Open Sans ExtraBold"/>
                  <a:ea typeface="Open Sans"/>
                  <a:cs typeface="Open Sans"/>
                </a:rPr>
                <a:t>Consumer</a:t>
              </a:r>
            </a:p>
          </p:txBody>
        </p:sp>
        <p:sp>
          <p:nvSpPr>
            <p:cNvPr id="13" name="AutoShape 20">
              <a:extLst>
                <a:ext uri="{FF2B5EF4-FFF2-40B4-BE49-F238E27FC236}">
                  <a16:creationId xmlns:a16="http://schemas.microsoft.com/office/drawing/2014/main" id="{F1BF1BAB-7CD9-8840-96DA-B157867DDED2}"/>
                </a:ext>
              </a:extLst>
            </p:cNvPr>
            <p:cNvSpPr>
              <a:spLocks noChangeArrowheads="1"/>
            </p:cNvSpPr>
            <p:nvPr/>
          </p:nvSpPr>
          <p:spPr bwMode="auto">
            <a:xfrm>
              <a:off x="2614132" y="4022537"/>
              <a:ext cx="1296000" cy="304800"/>
            </a:xfrm>
            <a:prstGeom prst="rightArrow">
              <a:avLst>
                <a:gd name="adj1" fmla="val 50000"/>
                <a:gd name="adj2" fmla="val 125000"/>
              </a:avLst>
            </a:prstGeom>
            <a:solidFill>
              <a:srgbClr val="C00000"/>
            </a:solidFill>
            <a:ln w="9525">
              <a:noFill/>
              <a:miter lim="800000"/>
              <a:headEnd/>
              <a:tailEnd/>
            </a:ln>
          </p:spPr>
          <p:txBody>
            <a:bodyPr wrap="none" lIns="91440" tIns="45720" rIns="91440" bIns="45720" anchor="ctr"/>
            <a:lstStyle/>
            <a:p>
              <a:endParaRPr lang="en-US" sz="2400" dirty="0">
                <a:solidFill>
                  <a:schemeClr val="bg2"/>
                </a:solidFill>
                <a:latin typeface="Open Sans ExtraBold"/>
                <a:ea typeface="Open Sans Light"/>
                <a:cs typeface="Open Sans" panose="020B0606030504020204" pitchFamily="34" charset="0"/>
              </a:endParaRPr>
            </a:p>
          </p:txBody>
        </p:sp>
        <p:sp>
          <p:nvSpPr>
            <p:cNvPr id="22" name="Text Box 31">
              <a:extLst>
                <a:ext uri="{FF2B5EF4-FFF2-40B4-BE49-F238E27FC236}">
                  <a16:creationId xmlns:a16="http://schemas.microsoft.com/office/drawing/2014/main" id="{C728D908-52C6-1F41-AC28-53F2DF085BFB}"/>
                </a:ext>
              </a:extLst>
            </p:cNvPr>
            <p:cNvSpPr txBox="1">
              <a:spLocks noChangeArrowheads="1"/>
            </p:cNvSpPr>
            <p:nvPr/>
          </p:nvSpPr>
          <p:spPr bwMode="auto">
            <a:xfrm>
              <a:off x="3727044" y="4947294"/>
              <a:ext cx="1567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ExtraBold"/>
                  <a:ea typeface="Open Sans Light"/>
                  <a:cs typeface="Open Sans"/>
                </a:rPr>
                <a:t>Conversion</a:t>
              </a:r>
            </a:p>
          </p:txBody>
        </p:sp>
        <p:sp>
          <p:nvSpPr>
            <p:cNvPr id="23" name="Text Box 32">
              <a:extLst>
                <a:ext uri="{FF2B5EF4-FFF2-40B4-BE49-F238E27FC236}">
                  <a16:creationId xmlns:a16="http://schemas.microsoft.com/office/drawing/2014/main" id="{54A2C268-D9E8-4646-93BA-75C72CADF7C2}"/>
                </a:ext>
              </a:extLst>
            </p:cNvPr>
            <p:cNvSpPr txBox="1">
              <a:spLocks noChangeArrowheads="1"/>
            </p:cNvSpPr>
            <p:nvPr/>
          </p:nvSpPr>
          <p:spPr bwMode="auto">
            <a:xfrm>
              <a:off x="9087556" y="4724891"/>
              <a:ext cx="1560662" cy="59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ExtraBold"/>
                  <a:ea typeface="Open Sans Light"/>
                  <a:cs typeface="Open Sans"/>
                </a:rPr>
                <a:t>Final Conversion</a:t>
              </a:r>
            </a:p>
          </p:txBody>
        </p:sp>
        <p:sp>
          <p:nvSpPr>
            <p:cNvPr id="24" name="Text Box 33">
              <a:extLst>
                <a:ext uri="{FF2B5EF4-FFF2-40B4-BE49-F238E27FC236}">
                  <a16:creationId xmlns:a16="http://schemas.microsoft.com/office/drawing/2014/main" id="{11F05877-0F9A-654F-96A1-37B5371CA0D6}"/>
                </a:ext>
              </a:extLst>
            </p:cNvPr>
            <p:cNvSpPr txBox="1">
              <a:spLocks noChangeArrowheads="1"/>
            </p:cNvSpPr>
            <p:nvPr/>
          </p:nvSpPr>
          <p:spPr bwMode="auto">
            <a:xfrm>
              <a:off x="6332013" y="4953172"/>
              <a:ext cx="1781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ExtraBold"/>
                  <a:ea typeface="Open Sans Light"/>
                  <a:cs typeface="Open Sans"/>
                </a:rPr>
                <a:t>Transmission</a:t>
              </a:r>
            </a:p>
          </p:txBody>
        </p:sp>
        <p:sp>
          <p:nvSpPr>
            <p:cNvPr id="31" name="Text Box 8">
              <a:extLst>
                <a:ext uri="{FF2B5EF4-FFF2-40B4-BE49-F238E27FC236}">
                  <a16:creationId xmlns:a16="http://schemas.microsoft.com/office/drawing/2014/main" id="{441B5425-1E42-7148-9436-BAEBF828EC0A}"/>
                </a:ext>
              </a:extLst>
            </p:cNvPr>
            <p:cNvSpPr txBox="1">
              <a:spLocks noChangeArrowheads="1"/>
            </p:cNvSpPr>
            <p:nvPr/>
          </p:nvSpPr>
          <p:spPr bwMode="auto">
            <a:xfrm>
              <a:off x="6066646" y="2556897"/>
              <a:ext cx="2103302" cy="85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2000" dirty="0">
                  <a:solidFill>
                    <a:srgbClr val="2F528F"/>
                  </a:solidFill>
                  <a:latin typeface="Open Sans ExtraBold"/>
                  <a:ea typeface="Open Sans"/>
                  <a:cs typeface="Open Sans"/>
                </a:rPr>
                <a:t>Transmission lines, Pipelines</a:t>
              </a:r>
            </a:p>
          </p:txBody>
        </p:sp>
        <p:sp>
          <p:nvSpPr>
            <p:cNvPr id="32" name="Text Box 31">
              <a:extLst>
                <a:ext uri="{FF2B5EF4-FFF2-40B4-BE49-F238E27FC236}">
                  <a16:creationId xmlns:a16="http://schemas.microsoft.com/office/drawing/2014/main" id="{3CC739D3-3FD0-6B46-918F-EB66C4ACED6A}"/>
                </a:ext>
              </a:extLst>
            </p:cNvPr>
            <p:cNvSpPr txBox="1">
              <a:spLocks noChangeArrowheads="1"/>
            </p:cNvSpPr>
            <p:nvPr/>
          </p:nvSpPr>
          <p:spPr bwMode="auto">
            <a:xfrm>
              <a:off x="1084995" y="4951134"/>
              <a:ext cx="14995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ExtraBold"/>
                  <a:ea typeface="Open Sans Light"/>
                  <a:cs typeface="Open Sans"/>
                </a:rPr>
                <a:t>Extraction</a:t>
              </a:r>
            </a:p>
          </p:txBody>
        </p:sp>
        <p:sp>
          <p:nvSpPr>
            <p:cNvPr id="33" name="AutoShape 20">
              <a:extLst>
                <a:ext uri="{FF2B5EF4-FFF2-40B4-BE49-F238E27FC236}">
                  <a16:creationId xmlns:a16="http://schemas.microsoft.com/office/drawing/2014/main" id="{53FFA7AC-AACA-1846-B97B-BD59F04EFBE7}"/>
                </a:ext>
              </a:extLst>
            </p:cNvPr>
            <p:cNvSpPr>
              <a:spLocks noChangeArrowheads="1"/>
            </p:cNvSpPr>
            <p:nvPr/>
          </p:nvSpPr>
          <p:spPr bwMode="auto">
            <a:xfrm>
              <a:off x="5141719" y="4034826"/>
              <a:ext cx="1296000" cy="304800"/>
            </a:xfrm>
            <a:prstGeom prst="rightArrow">
              <a:avLst>
                <a:gd name="adj1" fmla="val 50000"/>
                <a:gd name="adj2" fmla="val 125000"/>
              </a:avLst>
            </a:prstGeom>
            <a:solidFill>
              <a:srgbClr val="C00000"/>
            </a:solidFill>
            <a:ln w="9525">
              <a:noFill/>
              <a:miter lim="800000"/>
              <a:headEnd/>
              <a:tailEnd/>
            </a:ln>
          </p:spPr>
          <p:txBody>
            <a:bodyPr wrap="none" lIns="91440" tIns="45720" rIns="91440" bIns="45720" anchor="ctr"/>
            <a:lstStyle/>
            <a:p>
              <a:endParaRPr lang="en-US" sz="2400" dirty="0">
                <a:solidFill>
                  <a:schemeClr val="bg2"/>
                </a:solidFill>
                <a:latin typeface="Open Sans ExtraBold"/>
                <a:ea typeface="Open Sans Light"/>
                <a:cs typeface="Open Sans" panose="020B0606030504020204" pitchFamily="34" charset="0"/>
              </a:endParaRPr>
            </a:p>
          </p:txBody>
        </p:sp>
        <p:sp>
          <p:nvSpPr>
            <p:cNvPr id="34" name="AutoShape 20">
              <a:extLst>
                <a:ext uri="{FF2B5EF4-FFF2-40B4-BE49-F238E27FC236}">
                  <a16:creationId xmlns:a16="http://schemas.microsoft.com/office/drawing/2014/main" id="{27E92D26-33BB-F34E-809D-1BA4D1B94105}"/>
                </a:ext>
              </a:extLst>
            </p:cNvPr>
            <p:cNvSpPr>
              <a:spLocks noChangeArrowheads="1"/>
            </p:cNvSpPr>
            <p:nvPr/>
          </p:nvSpPr>
          <p:spPr bwMode="auto">
            <a:xfrm>
              <a:off x="7852001" y="4031567"/>
              <a:ext cx="1296000" cy="304800"/>
            </a:xfrm>
            <a:prstGeom prst="rightArrow">
              <a:avLst>
                <a:gd name="adj1" fmla="val 50000"/>
                <a:gd name="adj2" fmla="val 125000"/>
              </a:avLst>
            </a:prstGeom>
            <a:solidFill>
              <a:srgbClr val="C00000"/>
            </a:solidFill>
            <a:ln w="9525">
              <a:noFill/>
              <a:miter lim="800000"/>
              <a:headEnd/>
              <a:tailEnd/>
            </a:ln>
          </p:spPr>
          <p:txBody>
            <a:bodyPr wrap="none" lIns="91440" tIns="45720" rIns="91440" bIns="45720" anchor="ctr"/>
            <a:lstStyle/>
            <a:p>
              <a:endParaRPr lang="en-US" sz="2400" dirty="0">
                <a:solidFill>
                  <a:schemeClr val="bg2"/>
                </a:solidFill>
                <a:latin typeface="Open Sans ExtraBold"/>
                <a:ea typeface="Open Sans Light"/>
                <a:cs typeface="Open Sans" panose="020B0606030504020204" pitchFamily="34" charset="0"/>
              </a:endParaRPr>
            </a:p>
          </p:txBody>
        </p:sp>
        <p:pic>
          <p:nvPicPr>
            <p:cNvPr id="35" name="Graphic 34" descr="Oil Rig with solid fill">
              <a:extLst>
                <a:ext uri="{FF2B5EF4-FFF2-40B4-BE49-F238E27FC236}">
                  <a16:creationId xmlns:a16="http://schemas.microsoft.com/office/drawing/2014/main" id="{C6EBD355-22D7-774E-99F4-1205DA2071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8437" y="3505691"/>
              <a:ext cx="1219200" cy="1219200"/>
            </a:xfrm>
            <a:prstGeom prst="rect">
              <a:avLst/>
            </a:prstGeom>
          </p:spPr>
        </p:pic>
        <p:pic>
          <p:nvPicPr>
            <p:cNvPr id="36" name="Graphic 35" descr="Electric Tower with solid fill">
              <a:extLst>
                <a:ext uri="{FF2B5EF4-FFF2-40B4-BE49-F238E27FC236}">
                  <a16:creationId xmlns:a16="http://schemas.microsoft.com/office/drawing/2014/main" id="{5813472E-EB9B-F84D-A76F-8FB868C697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7193" y="3496082"/>
              <a:ext cx="1219200" cy="1219200"/>
            </a:xfrm>
            <a:prstGeom prst="rect">
              <a:avLst/>
            </a:prstGeom>
          </p:spPr>
        </p:pic>
        <p:pic>
          <p:nvPicPr>
            <p:cNvPr id="37" name="Graphic 36" descr="House with solid fill">
              <a:extLst>
                <a:ext uri="{FF2B5EF4-FFF2-40B4-BE49-F238E27FC236}">
                  <a16:creationId xmlns:a16="http://schemas.microsoft.com/office/drawing/2014/main" id="{59DC25B4-E337-4845-914F-2DD0872F61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27911" y="3451509"/>
              <a:ext cx="1219200" cy="1219200"/>
            </a:xfrm>
            <a:prstGeom prst="rect">
              <a:avLst/>
            </a:prstGeom>
          </p:spPr>
        </p:pic>
        <p:pic>
          <p:nvPicPr>
            <p:cNvPr id="38" name="Graphic 37" descr="Oil Barrel with solid fill">
              <a:extLst>
                <a:ext uri="{FF2B5EF4-FFF2-40B4-BE49-F238E27FC236}">
                  <a16:creationId xmlns:a16="http://schemas.microsoft.com/office/drawing/2014/main" id="{1ED3BB6C-5678-1444-8DF9-E6F5DC58A7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79532" y="3535308"/>
              <a:ext cx="1219200" cy="1219200"/>
            </a:xfrm>
            <a:prstGeom prst="rect">
              <a:avLst/>
            </a:prstGeom>
          </p:spPr>
        </p:pic>
      </p:grpSp>
    </p:spTree>
    <p:extLst>
      <p:ext uri="{BB962C8B-B14F-4D97-AF65-F5344CB8AC3E}">
        <p14:creationId xmlns:p14="http://schemas.microsoft.com/office/powerpoint/2010/main" val="3278782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930346" y="1185124"/>
            <a:ext cx="921235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1.1.3 Transitioning to a new, AFFORDABLE, and CLEAN energy system</a:t>
            </a:r>
          </a:p>
        </p:txBody>
      </p:sp>
      <p:sp>
        <p:nvSpPr>
          <p:cNvPr id="3" name="Title 10">
            <a:extLst>
              <a:ext uri="{FF2B5EF4-FFF2-40B4-BE49-F238E27FC236}">
                <a16:creationId xmlns:a16="http://schemas.microsoft.com/office/drawing/2014/main" id="{905F26A7-57A9-43C0-BACC-67C40AECCE2B}"/>
              </a:ext>
            </a:extLst>
          </p:cNvPr>
          <p:cNvSpPr txBox="1">
            <a:spLocks/>
          </p:cNvSpPr>
          <p:nvPr/>
        </p:nvSpPr>
        <p:spPr>
          <a:xfrm>
            <a:off x="887215" y="-5421"/>
            <a:ext cx="10703968" cy="11419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1.1 Energy Systems &amp; the SDGs</a:t>
            </a:r>
          </a:p>
        </p:txBody>
      </p:sp>
      <p:pic>
        <p:nvPicPr>
          <p:cNvPr id="10" name="Content Placeholder 9">
            <a:extLst>
              <a:ext uri="{FF2B5EF4-FFF2-40B4-BE49-F238E27FC236}">
                <a16:creationId xmlns:a16="http://schemas.microsoft.com/office/drawing/2014/main" id="{01B99DCF-CED7-1E43-94AC-67198CA3BCA6}"/>
              </a:ext>
            </a:extLst>
          </p:cNvPr>
          <p:cNvPicPr>
            <a:picLocks noGrp="1" noChangeAspect="1"/>
          </p:cNvPicPr>
          <p:nvPr>
            <p:ph idx="1"/>
          </p:nvPr>
        </p:nvPicPr>
        <p:blipFill>
          <a:blip r:embed="rId4"/>
          <a:stretch>
            <a:fillRect/>
          </a:stretch>
        </p:blipFill>
        <p:spPr>
          <a:xfrm>
            <a:off x="723130" y="1906236"/>
            <a:ext cx="5506304" cy="3892407"/>
          </a:xfrm>
        </p:spPr>
      </p:pic>
      <p:pic>
        <p:nvPicPr>
          <p:cNvPr id="11" name="Content Placeholder 8">
            <a:extLst>
              <a:ext uri="{FF2B5EF4-FFF2-40B4-BE49-F238E27FC236}">
                <a16:creationId xmlns:a16="http://schemas.microsoft.com/office/drawing/2014/main" id="{D6AEEE04-E480-0F43-AC93-AF0AD0E9F509}"/>
              </a:ext>
            </a:extLst>
          </p:cNvPr>
          <p:cNvPicPr>
            <a:picLocks noChangeAspect="1"/>
          </p:cNvPicPr>
          <p:nvPr/>
        </p:nvPicPr>
        <p:blipFill>
          <a:blip r:embed="rId5"/>
          <a:stretch>
            <a:fillRect/>
          </a:stretch>
        </p:blipFill>
        <p:spPr>
          <a:xfrm>
            <a:off x="6525988" y="2161505"/>
            <a:ext cx="4910593" cy="3388232"/>
          </a:xfrm>
          <a:prstGeom prst="rect">
            <a:avLst/>
          </a:prstGeom>
        </p:spPr>
      </p:pic>
    </p:spTree>
    <p:extLst>
      <p:ext uri="{BB962C8B-B14F-4D97-AF65-F5344CB8AC3E}">
        <p14:creationId xmlns:p14="http://schemas.microsoft.com/office/powerpoint/2010/main" val="986106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959102" y="1238862"/>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1.1.4 The Sustainable Development Goals</a:t>
            </a:r>
          </a:p>
        </p:txBody>
      </p:sp>
      <p:sp>
        <p:nvSpPr>
          <p:cNvPr id="3" name="Title 10">
            <a:extLst>
              <a:ext uri="{FF2B5EF4-FFF2-40B4-BE49-F238E27FC236}">
                <a16:creationId xmlns:a16="http://schemas.microsoft.com/office/drawing/2014/main" id="{CB23013E-5B7C-4C9E-9EE4-91E4D8D32DAC}"/>
              </a:ext>
            </a:extLst>
          </p:cNvPr>
          <p:cNvSpPr txBox="1">
            <a:spLocks/>
          </p:cNvSpPr>
          <p:nvPr/>
        </p:nvSpPr>
        <p:spPr>
          <a:xfrm>
            <a:off x="887214" y="-5421"/>
            <a:ext cx="10830446" cy="11419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1.1 Energy Systems &amp; the SDGs</a:t>
            </a:r>
          </a:p>
        </p:txBody>
      </p:sp>
      <p:pic>
        <p:nvPicPr>
          <p:cNvPr id="10" name="Content Placeholder 9">
            <a:extLst>
              <a:ext uri="{FF2B5EF4-FFF2-40B4-BE49-F238E27FC236}">
                <a16:creationId xmlns:a16="http://schemas.microsoft.com/office/drawing/2014/main" id="{FA24BB22-BC47-2B40-9923-BFE85B63E8F5}"/>
              </a:ext>
            </a:extLst>
          </p:cNvPr>
          <p:cNvPicPr>
            <a:picLocks noGrp="1" noChangeAspect="1"/>
          </p:cNvPicPr>
          <p:nvPr>
            <p:ph idx="1"/>
          </p:nvPr>
        </p:nvPicPr>
        <p:blipFill rotWithShape="1">
          <a:blip r:embed="rId4"/>
          <a:srcRect l="2025" t="2992" r="1660" b="3612"/>
          <a:stretch/>
        </p:blipFill>
        <p:spPr>
          <a:xfrm>
            <a:off x="2564917" y="1833160"/>
            <a:ext cx="7054850" cy="4275667"/>
          </a:xfrm>
        </p:spPr>
      </p:pic>
    </p:spTree>
    <p:extLst>
      <p:ext uri="{BB962C8B-B14F-4D97-AF65-F5344CB8AC3E}">
        <p14:creationId xmlns:p14="http://schemas.microsoft.com/office/powerpoint/2010/main" val="2708744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11CE719-EC0B-4155-BC83-A4588A332E41}"/>
              </a:ext>
            </a:extLst>
          </p:cNvPr>
          <p:cNvSpPr txBox="1">
            <a:spLocks/>
          </p:cNvSpPr>
          <p:nvPr/>
        </p:nvSpPr>
        <p:spPr>
          <a:xfrm>
            <a:off x="887214" y="-5421"/>
            <a:ext cx="10712503" cy="112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1.2 Energy System Planning </a:t>
            </a:r>
          </a:p>
        </p:txBody>
      </p:sp>
      <p:sp>
        <p:nvSpPr>
          <p:cNvPr id="9" name="Google Shape;115;p16">
            <a:extLst>
              <a:ext uri="{FF2B5EF4-FFF2-40B4-BE49-F238E27FC236}">
                <a16:creationId xmlns:a16="http://schemas.microsoft.com/office/drawing/2014/main" id="{F7FAEA9C-B3A7-534D-A019-F74050F14C9B}"/>
              </a:ext>
            </a:extLst>
          </p:cNvPr>
          <p:cNvSpPr txBox="1">
            <a:spLocks noGrp="1"/>
          </p:cNvSpPr>
          <p:nvPr>
            <p:ph idx="1"/>
          </p:nvPr>
        </p:nvSpPr>
        <p:spPr>
          <a:xfrm>
            <a:off x="838200" y="1227108"/>
            <a:ext cx="10515600" cy="4949855"/>
          </a:xfrm>
          <a:prstGeom prst="rect">
            <a:avLst/>
          </a:prstGeom>
          <a:noFill/>
          <a:ln>
            <a:noFill/>
          </a:ln>
        </p:spPr>
        <p:txBody>
          <a:bodyPr spcFirstLastPara="1" lIns="121900" tIns="60933" rIns="121900" bIns="60933" anchor="t">
            <a:normAutofit/>
          </a:bodyPr>
          <a:lstStyle/>
          <a:p>
            <a:pPr marL="0" indent="0">
              <a:lnSpc>
                <a:spcPct val="100000"/>
              </a:lnSpc>
              <a:buNone/>
              <a:defRPr/>
            </a:pPr>
            <a:r>
              <a:rPr lang="en-GB" sz="2000" b="1" dirty="0">
                <a:solidFill>
                  <a:schemeClr val="accent5">
                    <a:lumMod val="60000"/>
                    <a:lumOff val="40000"/>
                  </a:schemeClr>
                </a:solidFill>
                <a:latin typeface="Open Sans"/>
                <a:ea typeface="Open Sans"/>
                <a:cs typeface="Open Sans"/>
              </a:rPr>
              <a:t>1.2.1 Energy system analysis and Planning</a:t>
            </a:r>
          </a:p>
          <a:p>
            <a:pPr marL="0" indent="0">
              <a:lnSpc>
                <a:spcPct val="100000"/>
              </a:lnSpc>
              <a:buNone/>
              <a:defRPr/>
            </a:pPr>
            <a:r>
              <a:rPr lang="en-GB" sz="2000" b="1" dirty="0">
                <a:latin typeface="Open Sans"/>
                <a:ea typeface="Open Sans" panose="020B0606030504020204" pitchFamily="34" charset="0"/>
                <a:cs typeface="Open Sans" panose="020B0606030504020204" pitchFamily="34" charset="0"/>
              </a:rPr>
              <a:t>Energy system analysis....</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considers the impact of technologies on energy and material use</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allows us to understand the interactions between different energy technologies and different energy sectors such as heat, power, and transport</a:t>
            </a:r>
          </a:p>
          <a:p>
            <a:pPr marL="0" indent="0" eaLnBrk="1" fontAlgn="auto" hangingPunct="1">
              <a:lnSpc>
                <a:spcPct val="100000"/>
              </a:lnSpc>
              <a:spcBef>
                <a:spcPts val="1000"/>
              </a:spcBef>
              <a:spcAft>
                <a:spcPts val="0"/>
              </a:spcAft>
              <a:buNone/>
              <a:defRPr/>
            </a:pPr>
            <a:r>
              <a:rPr lang="en-GB" sz="2000" b="1" dirty="0">
                <a:latin typeface="Open Sans"/>
                <a:ea typeface="Open Sans" panose="020B0606030504020204" pitchFamily="34" charset="0"/>
                <a:cs typeface="Open Sans" panose="020B0606030504020204" pitchFamily="34" charset="0"/>
              </a:rPr>
              <a:t>…informs energy system planning, which involves</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developing long-term policies to help guide the future of a local, national, regional, or global energy system.</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using integrated approaches to consider both energy supply to meet demand and the role of energy efficiency in reducing demand.</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understanding future energy consumption, population growth, and economic development.</a:t>
            </a:r>
            <a:endParaRPr lang="en-GB" sz="2000">
              <a:latin typeface="Open Sans"/>
              <a:cs typeface="Open Sans" panose="020B0606030504020204" pitchFamily="34" charset="0"/>
            </a:endParaRPr>
          </a:p>
          <a:p>
            <a:pPr eaLnBrk="1" fontAlgn="auto" hangingPunct="1">
              <a:lnSpc>
                <a:spcPct val="100000"/>
              </a:lnSpc>
              <a:spcBef>
                <a:spcPts val="0"/>
              </a:spcBef>
              <a:spcAft>
                <a:spcPts val="0"/>
              </a:spcAft>
              <a:defRPr/>
            </a:pPr>
            <a:endParaRPr lang="en-GB" sz="2000">
              <a:cs typeface="Open Sans" panose="020B0606030504020204" pitchFamily="34" charset="0"/>
            </a:endParaRPr>
          </a:p>
        </p:txBody>
      </p:sp>
    </p:spTree>
    <p:extLst>
      <p:ext uri="{BB962C8B-B14F-4D97-AF65-F5344CB8AC3E}">
        <p14:creationId xmlns:p14="http://schemas.microsoft.com/office/powerpoint/2010/main" val="587726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915968" y="1195730"/>
            <a:ext cx="7285595" cy="707886"/>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1.2.2 Why is energy system planning as important as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4" y="11897"/>
            <a:ext cx="9855786" cy="10959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11" name="Content Placeholder 10">
            <a:extLst>
              <a:ext uri="{FF2B5EF4-FFF2-40B4-BE49-F238E27FC236}">
                <a16:creationId xmlns:a16="http://schemas.microsoft.com/office/drawing/2014/main" id="{0E5A2434-171E-F645-81DE-2666C6D2163E}"/>
              </a:ext>
            </a:extLst>
          </p:cNvPr>
          <p:cNvPicPr>
            <a:picLocks noGrp="1" noChangeAspect="1"/>
          </p:cNvPicPr>
          <p:nvPr>
            <p:ph idx="1"/>
          </p:nvPr>
        </p:nvPicPr>
        <p:blipFill>
          <a:blip r:embed="rId4"/>
          <a:stretch>
            <a:fillRect/>
          </a:stretch>
        </p:blipFill>
        <p:spPr>
          <a:xfrm>
            <a:off x="8136051" y="1188998"/>
            <a:ext cx="3314952" cy="5180047"/>
          </a:xfrm>
        </p:spPr>
      </p:pic>
      <p:pic>
        <p:nvPicPr>
          <p:cNvPr id="15" name="Picture 14">
            <a:extLst>
              <a:ext uri="{FF2B5EF4-FFF2-40B4-BE49-F238E27FC236}">
                <a16:creationId xmlns:a16="http://schemas.microsoft.com/office/drawing/2014/main" id="{9411B60D-3413-804E-AD74-48B4709BC997}"/>
              </a:ext>
            </a:extLst>
          </p:cNvPr>
          <p:cNvPicPr>
            <a:picLocks noChangeAspect="1"/>
          </p:cNvPicPr>
          <p:nvPr/>
        </p:nvPicPr>
        <p:blipFill>
          <a:blip r:embed="rId5"/>
          <a:stretch>
            <a:fillRect/>
          </a:stretch>
        </p:blipFill>
        <p:spPr>
          <a:xfrm>
            <a:off x="6289241" y="2611899"/>
            <a:ext cx="839471" cy="839471"/>
          </a:xfrm>
          <a:prstGeom prst="rect">
            <a:avLst/>
          </a:prstGeom>
        </p:spPr>
      </p:pic>
      <p:pic>
        <p:nvPicPr>
          <p:cNvPr id="20" name="Picture 19">
            <a:extLst>
              <a:ext uri="{FF2B5EF4-FFF2-40B4-BE49-F238E27FC236}">
                <a16:creationId xmlns:a16="http://schemas.microsoft.com/office/drawing/2014/main" id="{8D7F77BC-9550-684F-AB3A-9B9D146EF0A8}"/>
              </a:ext>
            </a:extLst>
          </p:cNvPr>
          <p:cNvPicPr>
            <a:picLocks noChangeAspect="1"/>
          </p:cNvPicPr>
          <p:nvPr/>
        </p:nvPicPr>
        <p:blipFill>
          <a:blip r:embed="rId6"/>
          <a:stretch>
            <a:fillRect/>
          </a:stretch>
        </p:blipFill>
        <p:spPr>
          <a:xfrm>
            <a:off x="1026622" y="1988276"/>
            <a:ext cx="4131165" cy="4258568"/>
          </a:xfrm>
          <a:prstGeom prst="rect">
            <a:avLst/>
          </a:prstGeom>
        </p:spPr>
      </p:pic>
      <p:sp>
        <p:nvSpPr>
          <p:cNvPr id="21" name="Content Placeholder 1">
            <a:extLst>
              <a:ext uri="{FF2B5EF4-FFF2-40B4-BE49-F238E27FC236}">
                <a16:creationId xmlns:a16="http://schemas.microsoft.com/office/drawing/2014/main" id="{644D2AB7-EFCF-844F-A3D3-9E318C4A7EA3}"/>
              </a:ext>
            </a:extLst>
          </p:cNvPr>
          <p:cNvSpPr txBox="1">
            <a:spLocks/>
          </p:cNvSpPr>
          <p:nvPr/>
        </p:nvSpPr>
        <p:spPr>
          <a:xfrm>
            <a:off x="5993828" y="3523017"/>
            <a:ext cx="1555272" cy="1191546"/>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latin typeface="Open Sans"/>
              </a:rPr>
              <a:t>SDG 7: </a:t>
            </a:r>
            <a:r>
              <a:rPr lang="en-GB" b="1" dirty="0">
                <a:latin typeface="Open Sans"/>
              </a:rPr>
              <a:t>affordable</a:t>
            </a:r>
            <a:r>
              <a:rPr lang="en-GB" dirty="0">
                <a:latin typeface="Open Sans"/>
              </a:rPr>
              <a:t>, clean energy for all</a:t>
            </a:r>
          </a:p>
        </p:txBody>
      </p:sp>
    </p:spTree>
    <p:extLst>
      <p:ext uri="{BB962C8B-B14F-4D97-AF65-F5344CB8AC3E}">
        <p14:creationId xmlns:p14="http://schemas.microsoft.com/office/powerpoint/2010/main" val="512869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915969" y="1023201"/>
            <a:ext cx="722808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1.2.3 Renewable Energy Generation</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4" y="-2480"/>
            <a:ext cx="9970805" cy="102401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1.2 Energy System Planning </a:t>
            </a:r>
          </a:p>
        </p:txBody>
      </p:sp>
      <p:grpSp>
        <p:nvGrpSpPr>
          <p:cNvPr id="2" name="Group 1">
            <a:extLst>
              <a:ext uri="{FF2B5EF4-FFF2-40B4-BE49-F238E27FC236}">
                <a16:creationId xmlns:a16="http://schemas.microsoft.com/office/drawing/2014/main" id="{906CC4FE-C09C-49C8-BE07-0EE52706992F}"/>
              </a:ext>
            </a:extLst>
          </p:cNvPr>
          <p:cNvGrpSpPr/>
          <p:nvPr/>
        </p:nvGrpSpPr>
        <p:grpSpPr>
          <a:xfrm>
            <a:off x="-4114" y="1795399"/>
            <a:ext cx="11651254" cy="4215665"/>
            <a:chOff x="916334" y="2730020"/>
            <a:chExt cx="10484607" cy="3616576"/>
          </a:xfrm>
        </p:grpSpPr>
        <p:pic>
          <p:nvPicPr>
            <p:cNvPr id="7" name="Picture 6">
              <a:extLst>
                <a:ext uri="{FF2B5EF4-FFF2-40B4-BE49-F238E27FC236}">
                  <a16:creationId xmlns:a16="http://schemas.microsoft.com/office/drawing/2014/main" id="{FF51AD5B-1952-D946-AF17-E06CAA101AD5}"/>
                </a:ext>
              </a:extLst>
            </p:cNvPr>
            <p:cNvPicPr>
              <a:picLocks noChangeAspect="1"/>
            </p:cNvPicPr>
            <p:nvPr/>
          </p:nvPicPr>
          <p:blipFill>
            <a:blip r:embed="rId4"/>
            <a:stretch>
              <a:fillRect/>
            </a:stretch>
          </p:blipFill>
          <p:spPr>
            <a:xfrm>
              <a:off x="916334" y="2730020"/>
              <a:ext cx="5123483" cy="3616576"/>
            </a:xfrm>
            <a:prstGeom prst="rect">
              <a:avLst/>
            </a:prstGeom>
          </p:spPr>
        </p:pic>
        <p:pic>
          <p:nvPicPr>
            <p:cNvPr id="9" name="Picture 8">
              <a:extLst>
                <a:ext uri="{FF2B5EF4-FFF2-40B4-BE49-F238E27FC236}">
                  <a16:creationId xmlns:a16="http://schemas.microsoft.com/office/drawing/2014/main" id="{D09EBABC-0140-8B42-9003-BDAB8A2F09E8}"/>
                </a:ext>
              </a:extLst>
            </p:cNvPr>
            <p:cNvPicPr>
              <a:picLocks noChangeAspect="1"/>
            </p:cNvPicPr>
            <p:nvPr/>
          </p:nvPicPr>
          <p:blipFill>
            <a:blip r:embed="rId5"/>
            <a:stretch>
              <a:fillRect/>
            </a:stretch>
          </p:blipFill>
          <p:spPr>
            <a:xfrm>
              <a:off x="6277458" y="2730020"/>
              <a:ext cx="5123483" cy="3616576"/>
            </a:xfrm>
            <a:prstGeom prst="rect">
              <a:avLst/>
            </a:prstGeom>
          </p:spPr>
        </p:pic>
        <p:sp>
          <p:nvSpPr>
            <p:cNvPr id="11" name="Rectangle 10">
              <a:extLst>
                <a:ext uri="{FF2B5EF4-FFF2-40B4-BE49-F238E27FC236}">
                  <a16:creationId xmlns:a16="http://schemas.microsoft.com/office/drawing/2014/main" id="{47606DF7-DED1-2E43-81CB-31B9AEFAB404}"/>
                </a:ext>
              </a:extLst>
            </p:cNvPr>
            <p:cNvSpPr/>
            <p:nvPr/>
          </p:nvSpPr>
          <p:spPr>
            <a:xfrm>
              <a:off x="2142115" y="2832100"/>
              <a:ext cx="484095" cy="1329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
          <p:nvSpPr>
            <p:cNvPr id="15" name="Rectangle 14">
              <a:extLst>
                <a:ext uri="{FF2B5EF4-FFF2-40B4-BE49-F238E27FC236}">
                  <a16:creationId xmlns:a16="http://schemas.microsoft.com/office/drawing/2014/main" id="{229FAB7A-89BC-874F-9441-E077625CC104}"/>
                </a:ext>
              </a:extLst>
            </p:cNvPr>
            <p:cNvSpPr/>
            <p:nvPr/>
          </p:nvSpPr>
          <p:spPr>
            <a:xfrm>
              <a:off x="6942827" y="2825376"/>
              <a:ext cx="671347" cy="1397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grpSp>
      <p:pic>
        <p:nvPicPr>
          <p:cNvPr id="3" name="Picture 2" descr="Diagram&#10;&#10;Description automatically generated">
            <a:extLst>
              <a:ext uri="{FF2B5EF4-FFF2-40B4-BE49-F238E27FC236}">
                <a16:creationId xmlns:a16="http://schemas.microsoft.com/office/drawing/2014/main" id="{8BA87CB2-F4EB-41D7-96D8-2F89968D446F}"/>
              </a:ext>
            </a:extLst>
          </p:cNvPr>
          <p:cNvPicPr>
            <a:picLocks noChangeAspect="1"/>
          </p:cNvPicPr>
          <p:nvPr/>
        </p:nvPicPr>
        <p:blipFill>
          <a:blip r:embed="rId6"/>
          <a:stretch>
            <a:fillRect/>
          </a:stretch>
        </p:blipFill>
        <p:spPr>
          <a:xfrm>
            <a:off x="10645581" y="268389"/>
            <a:ext cx="839471" cy="839471"/>
          </a:xfrm>
          <a:prstGeom prst="rect">
            <a:avLst/>
          </a:prstGeom>
        </p:spPr>
      </p:pic>
    </p:spTree>
    <p:extLst>
      <p:ext uri="{BB962C8B-B14F-4D97-AF65-F5344CB8AC3E}">
        <p14:creationId xmlns:p14="http://schemas.microsoft.com/office/powerpoint/2010/main" val="4093867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8" ma:contentTypeDescription="Create a new document." ma:contentTypeScope="" ma:versionID="a15470f3de19f5213b20cf20a4995d57">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a0986734c870a0a15ed8795bbdb10adf"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A44EC4-684B-4C5D-919F-96A21624B9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0b696a8a-ab1a-459b-a09e-44df7cbe9330"/>
    <ds:schemaRef ds:uri="http://www.w3.org/XML/1998/namespace"/>
    <ds:schemaRef ds:uri="http://purl.org/dc/elements/1.1/"/>
    <ds:schemaRef ds:uri="http://purl.org/dc/terms/"/>
    <ds:schemaRef ds:uri="http://schemas.microsoft.com/office/infopath/2007/PartnerControls"/>
    <ds:schemaRef ds:uri="35b8b66e-5759-43c1-a138-f967a8bf5a20"/>
    <ds:schemaRef ds:uri="http://schemas.microsoft.com/office/2006/documentManagement/types"/>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206</TotalTime>
  <Words>3769</Words>
  <Application>Microsoft Office PowerPoint</Application>
  <PresentationFormat>Widescreen</PresentationFormat>
  <Paragraphs>321</Paragraphs>
  <Slides>22</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Calibri Light</vt:lpstr>
      <vt:lpstr>Open Sans</vt:lpstr>
      <vt:lpstr>Open Sans ExtraBold</vt:lpstr>
      <vt:lpstr>Open Sans Light</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769</cp:revision>
  <dcterms:created xsi:type="dcterms:W3CDTF">2021-02-10T16:48:02Z</dcterms:created>
  <dcterms:modified xsi:type="dcterms:W3CDTF">2024-10-28T11:14:16Z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