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Open Sans ExtraBold"/>
      <p:bold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9" roundtripDataSignature="AMtx7mifwx5CGIUkQcOBTXPiKP197J3v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175D93-1A6A-4327-AC62-EA00D8EE3682}">
  <a:tblStyle styleId="{69175D93-1A6A-4327-AC62-EA00D8EE3682}"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4">
              <a:alpha val="20000"/>
            </a:schemeClr>
          </a:solidFill>
        </a:fill>
      </a:tcStyle>
    </a:band1H>
    <a:band2H>
      <a:tcTxStyle/>
    </a:band2H>
    <a:band1V>
      <a:tcTxStyle/>
      <a:tcStyle>
        <a:fill>
          <a:solidFill>
            <a:schemeClr val="accent4">
              <a:alpha val="20000"/>
            </a:schemeClr>
          </a:solidFill>
        </a:fill>
      </a:tcStyle>
    </a:band1V>
    <a:band2V>
      <a:tcTxStyle/>
    </a:band2V>
    <a:lastCol>
      <a:tcTxStyle b="on" i="off"/>
    </a:lastCol>
    <a:firstCol>
      <a:tcTxStyle b="on" i="off"/>
    </a:firstCol>
    <a:lastRow>
      <a:tcTxStyle b="on" i="off"/>
      <a:tcStyle>
        <a:tcBdr>
          <a:top>
            <a:ln cap="flat" cmpd="sng" w="12700">
              <a:solidFill>
                <a:schemeClr val="accent4"/>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4"/>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OpenSansExtraBold-boldItalic.fntdata"/><Relationship Id="rId23" Type="http://schemas.openxmlformats.org/officeDocument/2006/relationships/font" Target="fonts/OpenSansExtra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onori\Documents\GitHub\MicroGridsPy-SESAM\MicroGridsPy-SESAM\Code\Inputs\Demand_Kalobeye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Estimated Load Demand - Kalobeyei</a:t>
            </a:r>
            <a:r>
              <a:rPr lang="en-GB" baseline="0"/>
              <a:t> village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none"/>
          </c:marker>
          <c:yVal>
            <c:numRef>
              <c:f>Demand_Kalobeyei!$B$2:$B$26</c:f>
              <c:numCache>
                <c:formatCode>General</c:formatCode>
                <c:ptCount val="25"/>
                <c:pt idx="0">
                  <c:v>18941</c:v>
                </c:pt>
                <c:pt idx="1">
                  <c:v>18941</c:v>
                </c:pt>
                <c:pt idx="2">
                  <c:v>17101</c:v>
                </c:pt>
                <c:pt idx="3">
                  <c:v>17101</c:v>
                </c:pt>
                <c:pt idx="4">
                  <c:v>41381</c:v>
                </c:pt>
                <c:pt idx="5">
                  <c:v>34165</c:v>
                </c:pt>
                <c:pt idx="6">
                  <c:v>51465</c:v>
                </c:pt>
                <c:pt idx="7">
                  <c:v>63629</c:v>
                </c:pt>
                <c:pt idx="8">
                  <c:v>52661</c:v>
                </c:pt>
                <c:pt idx="9">
                  <c:v>56951</c:v>
                </c:pt>
                <c:pt idx="10">
                  <c:v>57119</c:v>
                </c:pt>
                <c:pt idx="11">
                  <c:v>52259</c:v>
                </c:pt>
                <c:pt idx="12">
                  <c:v>42623</c:v>
                </c:pt>
                <c:pt idx="13">
                  <c:v>43487</c:v>
                </c:pt>
                <c:pt idx="14">
                  <c:v>41327</c:v>
                </c:pt>
                <c:pt idx="15">
                  <c:v>48127</c:v>
                </c:pt>
                <c:pt idx="16">
                  <c:v>55167</c:v>
                </c:pt>
                <c:pt idx="17">
                  <c:v>72387</c:v>
                </c:pt>
                <c:pt idx="18">
                  <c:v>80067</c:v>
                </c:pt>
                <c:pt idx="19">
                  <c:v>69965</c:v>
                </c:pt>
                <c:pt idx="20">
                  <c:v>51829</c:v>
                </c:pt>
                <c:pt idx="21">
                  <c:v>51709</c:v>
                </c:pt>
                <c:pt idx="22">
                  <c:v>41381</c:v>
                </c:pt>
                <c:pt idx="23">
                  <c:v>18941</c:v>
                </c:pt>
                <c:pt idx="24">
                  <c:v>18941</c:v>
                </c:pt>
              </c:numCache>
            </c:numRef>
          </c:yVal>
          <c:smooth val="1"/>
          <c:extLst>
            <c:ext xmlns:c16="http://schemas.microsoft.com/office/drawing/2014/chart" uri="{C3380CC4-5D6E-409C-BE32-E72D297353CC}">
              <c16:uniqueId val="{00000000-F9EF-4B57-88FB-658A912E2EA0}"/>
            </c:ext>
          </c:extLst>
        </c:ser>
        <c:dLbls>
          <c:showLegendKey val="0"/>
          <c:showVal val="0"/>
          <c:showCatName val="0"/>
          <c:showSerName val="0"/>
          <c:showPercent val="0"/>
          <c:showBubbleSize val="0"/>
        </c:dLbls>
        <c:axId val="1978971455"/>
        <c:axId val="20622031"/>
      </c:scatterChart>
      <c:valAx>
        <c:axId val="197897145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Hours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2031"/>
        <c:crosses val="autoZero"/>
        <c:crossBetween val="midCat"/>
      </c:valAx>
      <c:valAx>
        <c:axId val="206220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Power [kW]</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89714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g"/><Relationship Id="rId3" Type="http://schemas.openxmlformats.org/officeDocument/2006/relationships/image" Target="../media/image3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5" name="Shape 15"/>
        <p:cNvGrpSpPr/>
        <p:nvPr/>
      </p:nvGrpSpPr>
      <p:grpSpPr>
        <a:xfrm>
          <a:off x="0" y="0"/>
          <a:ext cx="0" cy="0"/>
          <a:chOff x="0" y="0"/>
          <a:chExt cx="0" cy="0"/>
        </a:xfrm>
      </p:grpSpPr>
      <p:pic>
        <p:nvPicPr>
          <p:cNvPr descr="A picture containing website&#10;&#10;Description automatically generated" id="16" name="Google Shape;16;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18"/>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8"/>
          <p:cNvSpPr txBox="1"/>
          <p:nvPr>
            <p:ph idx="1" type="subTitle"/>
          </p:nvPr>
        </p:nvSpPr>
        <p:spPr>
          <a:xfrm>
            <a:off x="688931" y="3374796"/>
            <a:ext cx="2846121" cy="954803"/>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18"/>
          <p:cNvSpPr txBox="1"/>
          <p:nvPr>
            <p:ph idx="2" type="body"/>
          </p:nvPr>
        </p:nvSpPr>
        <p:spPr>
          <a:xfrm>
            <a:off x="8453438" y="6106160"/>
            <a:ext cx="3738562" cy="33591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p:nvPr>
            <p:ph idx="2" type="pic"/>
          </p:nvPr>
        </p:nvSpPr>
        <p:spPr>
          <a:xfrm>
            <a:off x="5183188" y="987425"/>
            <a:ext cx="6172200" cy="4873625"/>
          </a:xfrm>
          <a:prstGeom prst="rect">
            <a:avLst/>
          </a:prstGeom>
          <a:noFill/>
          <a:ln>
            <a:noFill/>
          </a:ln>
        </p:spPr>
      </p:sp>
      <p:sp>
        <p:nvSpPr>
          <p:cNvPr id="75" name="Google Shape;75;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9" name="Shape 79"/>
        <p:cNvGrpSpPr/>
        <p:nvPr/>
      </p:nvGrpSpPr>
      <p:grpSpPr>
        <a:xfrm>
          <a:off x="0" y="0"/>
          <a:ext cx="0" cy="0"/>
          <a:chOff x="0" y="0"/>
          <a:chExt cx="0" cy="0"/>
        </a:xfrm>
      </p:grpSpPr>
      <p:sp>
        <p:nvSpPr>
          <p:cNvPr id="80" name="Google Shape;8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5" name="Shape 85"/>
        <p:cNvGrpSpPr/>
        <p:nvPr/>
      </p:nvGrpSpPr>
      <p:grpSpPr>
        <a:xfrm>
          <a:off x="0" y="0"/>
          <a:ext cx="0" cy="0"/>
          <a:chOff x="0" y="0"/>
          <a:chExt cx="0" cy="0"/>
        </a:xfrm>
      </p:grpSpPr>
      <p:sp>
        <p:nvSpPr>
          <p:cNvPr id="86" name="Google Shape;86;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 name="Google Shape;33;p20"/>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30.png"/><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31.png"/></Relationships>
</file>

<file path=ppt/slides/_rels/slide14.xml.rels><?xml version="1.0" encoding="UTF-8" standalone="yes"?><Relationships xmlns="http://schemas.openxmlformats.org/package/2006/relationships"><Relationship Id="rId10"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24.png"/><Relationship Id="rId9"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28.png"/><Relationship Id="rId7" Type="http://schemas.openxmlformats.org/officeDocument/2006/relationships/image" Target="../media/image33.png"/><Relationship Id="rId8"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2.jp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36.png"/><Relationship Id="rId7"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chart" Target="../charts/chart1.xml"/><Relationship Id="rId5" Type="http://schemas.openxmlformats.org/officeDocument/2006/relationships/image" Target="../media/image29.png"/><Relationship Id="rId6" Type="http://schemas.openxmlformats.org/officeDocument/2006/relationships/image" Target="../media/image18.png"/><Relationship Id="rId7"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nvSpPr>
        <p:spPr>
          <a:xfrm>
            <a:off x="8788856" y="3367815"/>
            <a:ext cx="2028079" cy="5194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a:t>
            </a:r>
            <a:endParaRPr/>
          </a:p>
          <a:p>
            <a:pPr indent="0" lvl="0" marL="0" marR="0" rtl="0" algn="l">
              <a:spcBef>
                <a:spcPts val="0"/>
              </a:spcBef>
              <a:spcAft>
                <a:spcPts val="0"/>
              </a:spcAft>
              <a:buNone/>
            </a:pPr>
            <a:r>
              <a:rPr b="1" lang="en-GB" sz="900">
                <a:solidFill>
                  <a:schemeClr val="lt1"/>
                </a:solidFill>
                <a:latin typeface="Open Sans"/>
                <a:ea typeface="Open Sans"/>
                <a:cs typeface="Open Sans"/>
                <a:sym typeface="Open Sans"/>
              </a:rPr>
              <a:t>Politecnico di Milano</a:t>
            </a:r>
            <a:endParaRPr b="1" sz="900">
              <a:solidFill>
                <a:schemeClr val="lt1"/>
              </a:solidFill>
              <a:latin typeface="Open Sans"/>
              <a:ea typeface="Open Sans"/>
              <a:cs typeface="Open Sans"/>
              <a:sym typeface="Open Sans"/>
            </a:endParaRPr>
          </a:p>
        </p:txBody>
      </p:sp>
      <p:sp>
        <p:nvSpPr>
          <p:cNvPr id="96" name="Google Shape;96;p1"/>
          <p:cNvSpPr txBox="1"/>
          <p:nvPr/>
        </p:nvSpPr>
        <p:spPr>
          <a:xfrm>
            <a:off x="8991223"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none">
                <a:solidFill>
                  <a:schemeClr val="lt1"/>
                </a:solidFill>
                <a:latin typeface="Open Sans"/>
                <a:ea typeface="Open Sans"/>
                <a:cs typeface="Open Sans"/>
                <a:sym typeface="Open Sans"/>
              </a:rPr>
              <a:t>Version 1.0</a:t>
            </a:r>
            <a:endParaRPr b="0" sz="1050" u="none">
              <a:solidFill>
                <a:schemeClr val="lt1"/>
              </a:solidFill>
              <a:latin typeface="Open Sans"/>
              <a:ea typeface="Open Sans"/>
              <a:cs typeface="Open Sans"/>
              <a:sym typeface="Open Sans"/>
            </a:endParaRPr>
          </a:p>
        </p:txBody>
      </p:sp>
      <p:pic>
        <p:nvPicPr>
          <p:cNvPr id="97" name="Google Shape;97;p1"/>
          <p:cNvPicPr preferRelativeResize="0"/>
          <p:nvPr/>
        </p:nvPicPr>
        <p:blipFill rotWithShape="1">
          <a:blip r:embed="rId3">
            <a:alphaModFix/>
          </a:blip>
          <a:srcRect b="0" l="0" r="0" t="0"/>
          <a:stretch/>
        </p:blipFill>
        <p:spPr>
          <a:xfrm>
            <a:off x="10674758" y="3159998"/>
            <a:ext cx="1335674" cy="1037930"/>
          </a:xfrm>
          <a:prstGeom prst="rect">
            <a:avLst/>
          </a:prstGeom>
          <a:noFill/>
          <a:ln>
            <a:noFill/>
          </a:ln>
        </p:spPr>
      </p:pic>
      <p:sp>
        <p:nvSpPr>
          <p:cNvPr id="98" name="Google Shape;98;p1"/>
          <p:cNvSpPr txBox="1"/>
          <p:nvPr/>
        </p:nvSpPr>
        <p:spPr>
          <a:xfrm>
            <a:off x="747854" y="3584321"/>
            <a:ext cx="3479090"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Open Sans ExtraBold"/>
                <a:ea typeface="Open Sans ExtraBold"/>
                <a:cs typeface="Open Sans ExtraBold"/>
                <a:sym typeface="Open Sans ExtraBold"/>
              </a:rPr>
              <a:t>Off-Grid Systems Modelling with MicroGridsPy</a:t>
            </a:r>
            <a:endParaRPr b="1" sz="1800">
              <a:solidFill>
                <a:schemeClr val="dk1"/>
              </a:solidFill>
              <a:latin typeface="Open Sans ExtraBold"/>
              <a:ea typeface="Open Sans ExtraBold"/>
              <a:cs typeface="Open Sans ExtraBold"/>
              <a:sym typeface="Open Sans ExtraBold"/>
            </a:endParaRPr>
          </a:p>
        </p:txBody>
      </p:sp>
      <p:sp>
        <p:nvSpPr>
          <p:cNvPr id="99" name="Google Shape;99;p1"/>
          <p:cNvSpPr txBox="1"/>
          <p:nvPr/>
        </p:nvSpPr>
        <p:spPr>
          <a:xfrm>
            <a:off x="728630" y="4892994"/>
            <a:ext cx="6215633" cy="144655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400">
                <a:solidFill>
                  <a:schemeClr val="lt1"/>
                </a:solidFill>
                <a:latin typeface="Open Sans ExtraBold"/>
                <a:ea typeface="Open Sans ExtraBold"/>
                <a:cs typeface="Open Sans ExtraBold"/>
                <a:sym typeface="Open Sans ExtraBold"/>
              </a:rPr>
              <a:t>LECTURE 10 </a:t>
            </a:r>
            <a:endParaRPr/>
          </a:p>
          <a:p>
            <a:pPr indent="0" lvl="0" marL="0" marR="0" rtl="0" algn="l">
              <a:spcBef>
                <a:spcPts val="0"/>
              </a:spcBef>
              <a:spcAft>
                <a:spcPts val="0"/>
              </a:spcAft>
              <a:buNone/>
            </a:pPr>
            <a:r>
              <a:rPr b="1" lang="en-GB" sz="4400">
                <a:solidFill>
                  <a:schemeClr val="dk1"/>
                </a:solidFill>
                <a:latin typeface="Open Sans ExtraBold"/>
                <a:ea typeface="Open Sans ExtraBold"/>
                <a:cs typeface="Open Sans ExtraBold"/>
                <a:sym typeface="Open Sans ExtraBold"/>
              </a:rPr>
              <a:t>Example Case Study</a:t>
            </a:r>
            <a:endParaRPr b="1" sz="4400">
              <a:solidFill>
                <a:schemeClr val="dk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Graphical user interface, sunburst chart&#10;&#10;Description automatically generated" id="232" name="Google Shape;232;p10"/>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33" name="Google Shape;233;p10"/>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9</a:t>
            </a:r>
            <a:endParaRPr b="1" sz="1400">
              <a:solidFill>
                <a:schemeClr val="lt1"/>
              </a:solidFill>
              <a:latin typeface="Open Sans ExtraBold"/>
              <a:ea typeface="Open Sans ExtraBold"/>
              <a:cs typeface="Open Sans ExtraBold"/>
              <a:sym typeface="Open Sans ExtraBold"/>
            </a:endParaRPr>
          </a:p>
        </p:txBody>
      </p:sp>
      <p:sp>
        <p:nvSpPr>
          <p:cNvPr id="235" name="Google Shape;235;p10"/>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Renewable Parameters</a:t>
            </a:r>
            <a:endParaRPr/>
          </a:p>
        </p:txBody>
      </p:sp>
      <p:pic>
        <p:nvPicPr>
          <p:cNvPr id="236" name="Google Shape;236;p10"/>
          <p:cNvPicPr preferRelativeResize="0"/>
          <p:nvPr/>
        </p:nvPicPr>
        <p:blipFill rotWithShape="1">
          <a:blip r:embed="rId4">
            <a:alphaModFix/>
          </a:blip>
          <a:srcRect b="0" l="0" r="0" t="0"/>
          <a:stretch/>
        </p:blipFill>
        <p:spPr>
          <a:xfrm>
            <a:off x="1675576" y="1113272"/>
            <a:ext cx="8490319" cy="3355456"/>
          </a:xfrm>
          <a:prstGeom prst="rect">
            <a:avLst/>
          </a:prstGeom>
          <a:noFill/>
          <a:ln>
            <a:noFill/>
          </a:ln>
        </p:spPr>
      </p:pic>
      <p:cxnSp>
        <p:nvCxnSpPr>
          <p:cNvPr id="237" name="Google Shape;237;p10"/>
          <p:cNvCxnSpPr/>
          <p:nvPr/>
        </p:nvCxnSpPr>
        <p:spPr>
          <a:xfrm>
            <a:off x="386473" y="851819"/>
            <a:ext cx="6874298" cy="0"/>
          </a:xfrm>
          <a:prstGeom prst="straightConnector1">
            <a:avLst/>
          </a:prstGeom>
          <a:noFill/>
          <a:ln cap="flat" cmpd="sng" w="12700">
            <a:solidFill>
              <a:srgbClr val="1F3864"/>
            </a:solidFill>
            <a:prstDash val="solid"/>
            <a:miter lim="800000"/>
            <a:headEnd len="sm" w="sm" type="none"/>
            <a:tailEnd len="sm" w="sm" type="none"/>
          </a:ln>
        </p:spPr>
      </p:cxnSp>
      <p:sp>
        <p:nvSpPr>
          <p:cNvPr id="238" name="Google Shape;238;p10"/>
          <p:cNvSpPr/>
          <p:nvPr/>
        </p:nvSpPr>
        <p:spPr>
          <a:xfrm>
            <a:off x="5138057" y="1862099"/>
            <a:ext cx="4245428" cy="1975345"/>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0"/>
          <p:cNvSpPr txBox="1"/>
          <p:nvPr/>
        </p:nvSpPr>
        <p:spPr>
          <a:xfrm>
            <a:off x="720700" y="4827129"/>
            <a:ext cx="10553042" cy="11695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The available </a:t>
            </a:r>
            <a:r>
              <a:rPr b="1" lang="en-GB" sz="1400">
                <a:solidFill>
                  <a:schemeClr val="dk1"/>
                </a:solidFill>
                <a:latin typeface="Open Sans"/>
                <a:ea typeface="Open Sans"/>
                <a:cs typeface="Open Sans"/>
                <a:sym typeface="Open Sans"/>
              </a:rPr>
              <a:t>renewable generation technologies </a:t>
            </a:r>
            <a:r>
              <a:rPr lang="en-GB" sz="1400">
                <a:solidFill>
                  <a:schemeClr val="dk1"/>
                </a:solidFill>
                <a:latin typeface="Open Sans"/>
                <a:ea typeface="Open Sans"/>
                <a:cs typeface="Open Sans"/>
                <a:sym typeface="Open Sans"/>
              </a:rPr>
              <a:t>for the project include </a:t>
            </a:r>
            <a:r>
              <a:rPr b="1" lang="en-GB" sz="1400">
                <a:solidFill>
                  <a:srgbClr val="C55A11"/>
                </a:solidFill>
                <a:latin typeface="Open Sans"/>
                <a:ea typeface="Open Sans"/>
                <a:cs typeface="Open Sans"/>
                <a:sym typeface="Open Sans"/>
              </a:rPr>
              <a:t>photovoltaic (PV) panels </a:t>
            </a:r>
            <a:r>
              <a:rPr lang="en-GB" sz="1400">
                <a:solidFill>
                  <a:schemeClr val="dk1"/>
                </a:solidFill>
                <a:latin typeface="Open Sans"/>
                <a:ea typeface="Open Sans"/>
                <a:cs typeface="Open Sans"/>
                <a:sym typeface="Open Sans"/>
              </a:rPr>
              <a:t>and </a:t>
            </a:r>
            <a:r>
              <a:rPr b="1" lang="en-GB" sz="1400">
                <a:solidFill>
                  <a:srgbClr val="C55A11"/>
                </a:solidFill>
                <a:latin typeface="Open Sans"/>
                <a:ea typeface="Open Sans"/>
                <a:cs typeface="Open Sans"/>
                <a:sym typeface="Open Sans"/>
              </a:rPr>
              <a:t>wind turbines</a:t>
            </a:r>
            <a:r>
              <a:rPr lang="en-GB" sz="1400">
                <a:solidFill>
                  <a:schemeClr val="dk1"/>
                </a:solidFill>
                <a:latin typeface="Open Sans"/>
                <a:ea typeface="Open Sans"/>
                <a:cs typeface="Open Sans"/>
                <a:sym typeface="Open Sans"/>
              </a:rPr>
              <a:t>. Comparatively, </a:t>
            </a:r>
            <a:r>
              <a:rPr b="1" lang="en-GB" sz="1400">
                <a:solidFill>
                  <a:schemeClr val="dk1"/>
                </a:solidFill>
                <a:latin typeface="Open Sans"/>
                <a:ea typeface="Open Sans"/>
                <a:cs typeface="Open Sans"/>
                <a:sym typeface="Open Sans"/>
              </a:rPr>
              <a:t>PV systems</a:t>
            </a:r>
            <a:r>
              <a:rPr lang="en-GB" sz="1400">
                <a:solidFill>
                  <a:schemeClr val="dk1"/>
                </a:solidFill>
                <a:latin typeface="Open Sans"/>
                <a:ea typeface="Open Sans"/>
                <a:cs typeface="Open Sans"/>
                <a:sym typeface="Open Sans"/>
              </a:rPr>
              <a:t> offer a suitable solution for consistent energy generation </a:t>
            </a:r>
            <a:r>
              <a:rPr b="1" lang="en-GB" sz="1400">
                <a:solidFill>
                  <a:schemeClr val="dk1"/>
                </a:solidFill>
                <a:latin typeface="Open Sans"/>
                <a:ea typeface="Open Sans"/>
                <a:cs typeface="Open Sans"/>
                <a:sym typeface="Open Sans"/>
              </a:rPr>
              <a:t>with lower specific investment costs</a:t>
            </a:r>
            <a:r>
              <a:rPr lang="en-GB" sz="1400">
                <a:solidFill>
                  <a:schemeClr val="dk1"/>
                </a:solidFill>
                <a:latin typeface="Open Sans"/>
                <a:ea typeface="Open Sans"/>
                <a:cs typeface="Open Sans"/>
                <a:sym typeface="Open Sans"/>
              </a:rPr>
              <a:t>. In contrast, </a:t>
            </a:r>
            <a:r>
              <a:rPr b="1" lang="en-GB" sz="1400">
                <a:solidFill>
                  <a:schemeClr val="dk1"/>
                </a:solidFill>
                <a:latin typeface="Open Sans"/>
                <a:ea typeface="Open Sans"/>
                <a:cs typeface="Open Sans"/>
                <a:sym typeface="Open Sans"/>
              </a:rPr>
              <a:t>wind turbines</a:t>
            </a:r>
            <a:r>
              <a:rPr lang="en-GB" sz="1400">
                <a:solidFill>
                  <a:schemeClr val="dk1"/>
                </a:solidFill>
                <a:latin typeface="Open Sans"/>
                <a:ea typeface="Open Sans"/>
                <a:cs typeface="Open Sans"/>
                <a:sym typeface="Open Sans"/>
              </a:rPr>
              <a:t>, while having a </a:t>
            </a:r>
            <a:r>
              <a:rPr b="1" lang="en-GB" sz="1400">
                <a:solidFill>
                  <a:schemeClr val="dk1"/>
                </a:solidFill>
                <a:latin typeface="Open Sans"/>
                <a:ea typeface="Open Sans"/>
                <a:cs typeface="Open Sans"/>
                <a:sym typeface="Open Sans"/>
              </a:rPr>
              <a:t>higher upfront cost</a:t>
            </a:r>
            <a:r>
              <a:rPr lang="en-GB" sz="1400">
                <a:solidFill>
                  <a:schemeClr val="dk1"/>
                </a:solidFill>
                <a:latin typeface="Open Sans"/>
                <a:ea typeface="Open Sans"/>
                <a:cs typeface="Open Sans"/>
                <a:sym typeface="Open Sans"/>
              </a:rPr>
              <a:t>, can be more efficient in areas with strong, consistent wind conditions. The model would operate a </a:t>
            </a:r>
            <a:r>
              <a:rPr b="1" lang="en-GB" sz="1400">
                <a:solidFill>
                  <a:srgbClr val="C55A11"/>
                </a:solidFill>
                <a:latin typeface="Open Sans"/>
                <a:ea typeface="Open Sans"/>
                <a:cs typeface="Open Sans"/>
                <a:sym typeface="Open Sans"/>
              </a:rPr>
              <a:t>selection</a:t>
            </a:r>
            <a:r>
              <a:rPr lang="en-GB" sz="1400">
                <a:solidFill>
                  <a:schemeClr val="dk1"/>
                </a:solidFill>
                <a:latin typeface="Open Sans"/>
                <a:ea typeface="Open Sans"/>
                <a:cs typeface="Open Sans"/>
                <a:sym typeface="Open Sans"/>
              </a:rPr>
              <a:t> between these technologies based on their relative costs, performance efficiencies, and local resource assessment.</a:t>
            </a:r>
            <a:endParaRPr sz="1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descr="Graphical user interface, sunburst chart&#10;&#10;Description automatically generated" id="245" name="Google Shape;245;p11"/>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46" name="Google Shape;246;p11"/>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248" name="Google Shape;248;p11"/>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Battery Parameters</a:t>
            </a:r>
            <a:endParaRPr/>
          </a:p>
        </p:txBody>
      </p:sp>
      <p:cxnSp>
        <p:nvCxnSpPr>
          <p:cNvPr id="249" name="Google Shape;249;p11"/>
          <p:cNvCxnSpPr/>
          <p:nvPr/>
        </p:nvCxnSpPr>
        <p:spPr>
          <a:xfrm>
            <a:off x="386473" y="851819"/>
            <a:ext cx="6874298" cy="0"/>
          </a:xfrm>
          <a:prstGeom prst="straightConnector1">
            <a:avLst/>
          </a:prstGeom>
          <a:noFill/>
          <a:ln cap="flat" cmpd="sng" w="12700">
            <a:solidFill>
              <a:srgbClr val="1F3864"/>
            </a:solidFill>
            <a:prstDash val="solid"/>
            <a:miter lim="800000"/>
            <a:headEnd len="sm" w="sm" type="none"/>
            <a:tailEnd len="sm" w="sm" type="none"/>
          </a:ln>
        </p:spPr>
      </p:cxnSp>
      <p:sp>
        <p:nvSpPr>
          <p:cNvPr id="250" name="Google Shape;250;p11"/>
          <p:cNvSpPr txBox="1"/>
          <p:nvPr/>
        </p:nvSpPr>
        <p:spPr>
          <a:xfrm>
            <a:off x="1651912" y="2024024"/>
            <a:ext cx="24613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C55A11"/>
                </a:solidFill>
                <a:latin typeface="Open Sans"/>
                <a:ea typeface="Open Sans"/>
                <a:cs typeface="Open Sans"/>
                <a:sym typeface="Open Sans"/>
              </a:rPr>
              <a:t>Lead-Acid Battery</a:t>
            </a:r>
            <a:endParaRPr/>
          </a:p>
        </p:txBody>
      </p:sp>
      <p:sp>
        <p:nvSpPr>
          <p:cNvPr id="251" name="Google Shape;251;p11"/>
          <p:cNvSpPr txBox="1"/>
          <p:nvPr/>
        </p:nvSpPr>
        <p:spPr>
          <a:xfrm>
            <a:off x="7361466" y="1975314"/>
            <a:ext cx="24613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002060"/>
                </a:solidFill>
                <a:latin typeface="Open Sans"/>
                <a:ea typeface="Open Sans"/>
                <a:cs typeface="Open Sans"/>
                <a:sym typeface="Open Sans"/>
              </a:rPr>
              <a:t>Lithium-Ion Battery</a:t>
            </a:r>
            <a:endParaRPr/>
          </a:p>
        </p:txBody>
      </p:sp>
      <p:sp>
        <p:nvSpPr>
          <p:cNvPr id="252" name="Google Shape;252;p11"/>
          <p:cNvSpPr txBox="1"/>
          <p:nvPr/>
        </p:nvSpPr>
        <p:spPr>
          <a:xfrm>
            <a:off x="386472" y="961721"/>
            <a:ext cx="10982567"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For the mini-grid project, </a:t>
            </a:r>
            <a:r>
              <a:rPr b="1" lang="en-GB" sz="1400">
                <a:solidFill>
                  <a:schemeClr val="dk1"/>
                </a:solidFill>
                <a:latin typeface="Open Sans"/>
                <a:ea typeface="Open Sans"/>
                <a:cs typeface="Open Sans"/>
                <a:sym typeface="Open Sans"/>
              </a:rPr>
              <a:t>two different scenarios </a:t>
            </a:r>
            <a:r>
              <a:rPr lang="en-GB" sz="1400">
                <a:solidFill>
                  <a:schemeClr val="dk1"/>
                </a:solidFill>
                <a:latin typeface="Open Sans"/>
                <a:ea typeface="Open Sans"/>
                <a:cs typeface="Open Sans"/>
                <a:sym typeface="Open Sans"/>
              </a:rPr>
              <a:t>using </a:t>
            </a:r>
            <a:r>
              <a:rPr b="1" lang="en-GB" sz="1400">
                <a:solidFill>
                  <a:schemeClr val="dk1"/>
                </a:solidFill>
                <a:latin typeface="Open Sans"/>
                <a:ea typeface="Open Sans"/>
                <a:cs typeface="Open Sans"/>
                <a:sym typeface="Open Sans"/>
              </a:rPr>
              <a:t>lead-acid and lithium-ion batteries </a:t>
            </a:r>
            <a:r>
              <a:rPr lang="en-GB" sz="1400">
                <a:solidFill>
                  <a:schemeClr val="dk1"/>
                </a:solidFill>
                <a:latin typeface="Open Sans"/>
                <a:ea typeface="Open Sans"/>
                <a:cs typeface="Open Sans"/>
                <a:sym typeface="Open Sans"/>
              </a:rPr>
              <a:t>will be compared to determine which is </a:t>
            </a:r>
            <a:r>
              <a:rPr b="1" lang="en-GB" sz="1400">
                <a:solidFill>
                  <a:schemeClr val="dk1"/>
                </a:solidFill>
                <a:latin typeface="Open Sans"/>
                <a:ea typeface="Open Sans"/>
                <a:cs typeface="Open Sans"/>
                <a:sym typeface="Open Sans"/>
              </a:rPr>
              <a:t>more cost-effective for the Kalobeyei area</a:t>
            </a:r>
            <a:r>
              <a:rPr lang="en-GB" sz="1400">
                <a:solidFill>
                  <a:schemeClr val="dk1"/>
                </a:solidFill>
                <a:latin typeface="Open Sans"/>
                <a:ea typeface="Open Sans"/>
                <a:cs typeface="Open Sans"/>
                <a:sym typeface="Open Sans"/>
              </a:rPr>
              <a:t>. Lead-acid batteries have lower specific investment costs and are robust, but offer fewer cycles and lower efficiency than lithium-ion batteries. Lithium-ion batteries, while more expensive initially, provide higher efficiency and a greater number of cycles.</a:t>
            </a:r>
            <a:endParaRPr sz="1400">
              <a:solidFill>
                <a:schemeClr val="dk1"/>
              </a:solidFill>
              <a:latin typeface="Open Sans"/>
              <a:ea typeface="Open Sans"/>
              <a:cs typeface="Open Sans"/>
              <a:sym typeface="Open Sans"/>
            </a:endParaRPr>
          </a:p>
        </p:txBody>
      </p:sp>
      <p:grpSp>
        <p:nvGrpSpPr>
          <p:cNvPr id="253" name="Google Shape;253;p11"/>
          <p:cNvGrpSpPr/>
          <p:nvPr/>
        </p:nvGrpSpPr>
        <p:grpSpPr>
          <a:xfrm>
            <a:off x="5446948" y="2208690"/>
            <a:ext cx="467016" cy="3665401"/>
            <a:chOff x="5390948" y="2208690"/>
            <a:chExt cx="467016" cy="3665401"/>
          </a:xfrm>
        </p:grpSpPr>
        <p:cxnSp>
          <p:nvCxnSpPr>
            <p:cNvPr id="254" name="Google Shape;254;p11"/>
            <p:cNvCxnSpPr/>
            <p:nvPr/>
          </p:nvCxnSpPr>
          <p:spPr>
            <a:xfrm rot="10800000">
              <a:off x="5639925" y="2208690"/>
              <a:ext cx="0" cy="3665401"/>
            </a:xfrm>
            <a:prstGeom prst="straightConnector1">
              <a:avLst/>
            </a:prstGeom>
            <a:noFill/>
            <a:ln cap="flat" cmpd="sng" w="9525">
              <a:solidFill>
                <a:srgbClr val="D0CECE"/>
              </a:solidFill>
              <a:prstDash val="dash"/>
              <a:miter lim="800000"/>
              <a:headEnd len="sm" w="sm" type="none"/>
              <a:tailEnd len="sm" w="sm" type="none"/>
            </a:ln>
          </p:spPr>
        </p:cxnSp>
        <p:grpSp>
          <p:nvGrpSpPr>
            <p:cNvPr id="255" name="Google Shape;255;p11"/>
            <p:cNvGrpSpPr/>
            <p:nvPr/>
          </p:nvGrpSpPr>
          <p:grpSpPr>
            <a:xfrm>
              <a:off x="5390948" y="3720725"/>
              <a:ext cx="467016" cy="399016"/>
              <a:chOff x="5680002" y="3139440"/>
              <a:chExt cx="619755" cy="503717"/>
            </a:xfrm>
          </p:grpSpPr>
          <p:sp>
            <p:nvSpPr>
              <p:cNvPr id="256" name="Google Shape;256;p11"/>
              <p:cNvSpPr/>
              <p:nvPr/>
            </p:nvSpPr>
            <p:spPr>
              <a:xfrm>
                <a:off x="5680002" y="3139440"/>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1"/>
              <p:cNvSpPr/>
              <p:nvPr/>
            </p:nvSpPr>
            <p:spPr>
              <a:xfrm rot="10800000">
                <a:off x="5680002" y="3379001"/>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pic>
        <p:nvPicPr>
          <p:cNvPr id="258" name="Google Shape;258;p11"/>
          <p:cNvPicPr preferRelativeResize="0"/>
          <p:nvPr/>
        </p:nvPicPr>
        <p:blipFill rotWithShape="1">
          <a:blip r:embed="rId4">
            <a:alphaModFix/>
          </a:blip>
          <a:srcRect b="0" l="0" r="0" t="0"/>
          <a:stretch/>
        </p:blipFill>
        <p:spPr>
          <a:xfrm>
            <a:off x="6496076" y="2525278"/>
            <a:ext cx="4460186" cy="3480903"/>
          </a:xfrm>
          <a:prstGeom prst="rect">
            <a:avLst/>
          </a:prstGeom>
          <a:noFill/>
          <a:ln>
            <a:noFill/>
          </a:ln>
        </p:spPr>
      </p:pic>
      <p:pic>
        <p:nvPicPr>
          <p:cNvPr id="259" name="Google Shape;259;p11"/>
          <p:cNvPicPr preferRelativeResize="0"/>
          <p:nvPr/>
        </p:nvPicPr>
        <p:blipFill rotWithShape="1">
          <a:blip r:embed="rId5">
            <a:alphaModFix/>
          </a:blip>
          <a:srcRect b="0" l="0" r="0" t="0"/>
          <a:stretch/>
        </p:blipFill>
        <p:spPr>
          <a:xfrm>
            <a:off x="785022" y="2525277"/>
            <a:ext cx="4494330" cy="3480903"/>
          </a:xfrm>
          <a:prstGeom prst="rect">
            <a:avLst/>
          </a:prstGeom>
          <a:noFill/>
          <a:ln>
            <a:noFill/>
          </a:ln>
        </p:spPr>
      </p:pic>
      <p:sp>
        <p:nvSpPr>
          <p:cNvPr id="260" name="Google Shape;260;p11"/>
          <p:cNvSpPr/>
          <p:nvPr/>
        </p:nvSpPr>
        <p:spPr>
          <a:xfrm>
            <a:off x="3465096" y="2837676"/>
            <a:ext cx="1643170" cy="2126210"/>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1"/>
          <p:cNvSpPr/>
          <p:nvPr/>
        </p:nvSpPr>
        <p:spPr>
          <a:xfrm>
            <a:off x="9214832" y="2837676"/>
            <a:ext cx="1643170" cy="2126210"/>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Graphical user interface, sunburst chart&#10;&#10;Description automatically generated" id="267" name="Google Shape;267;p12"/>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68" name="Google Shape;268;p12"/>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270" name="Google Shape;270;p12"/>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Diesel Generator Parameters</a:t>
            </a:r>
            <a:endParaRPr/>
          </a:p>
        </p:txBody>
      </p:sp>
      <p:cxnSp>
        <p:nvCxnSpPr>
          <p:cNvPr id="271" name="Google Shape;271;p12"/>
          <p:cNvCxnSpPr/>
          <p:nvPr/>
        </p:nvCxnSpPr>
        <p:spPr>
          <a:xfrm>
            <a:off x="386473" y="851819"/>
            <a:ext cx="6874298" cy="0"/>
          </a:xfrm>
          <a:prstGeom prst="straightConnector1">
            <a:avLst/>
          </a:prstGeom>
          <a:noFill/>
          <a:ln cap="flat" cmpd="sng" w="12700">
            <a:solidFill>
              <a:srgbClr val="1F3864"/>
            </a:solidFill>
            <a:prstDash val="solid"/>
            <a:miter lim="800000"/>
            <a:headEnd len="sm" w="sm" type="none"/>
            <a:tailEnd len="sm" w="sm" type="none"/>
          </a:ln>
        </p:spPr>
      </p:cxnSp>
      <p:pic>
        <p:nvPicPr>
          <p:cNvPr id="272" name="Google Shape;272;p12"/>
          <p:cNvPicPr preferRelativeResize="0"/>
          <p:nvPr/>
        </p:nvPicPr>
        <p:blipFill rotWithShape="1">
          <a:blip r:embed="rId4">
            <a:alphaModFix/>
          </a:blip>
          <a:srcRect b="0" l="0" r="0" t="0"/>
          <a:stretch/>
        </p:blipFill>
        <p:spPr>
          <a:xfrm>
            <a:off x="386473" y="1113272"/>
            <a:ext cx="7797407" cy="4900206"/>
          </a:xfrm>
          <a:prstGeom prst="rect">
            <a:avLst/>
          </a:prstGeom>
          <a:noFill/>
          <a:ln>
            <a:noFill/>
          </a:ln>
        </p:spPr>
      </p:pic>
      <p:sp>
        <p:nvSpPr>
          <p:cNvPr id="273" name="Google Shape;273;p12"/>
          <p:cNvSpPr/>
          <p:nvPr/>
        </p:nvSpPr>
        <p:spPr>
          <a:xfrm>
            <a:off x="3424217" y="1603248"/>
            <a:ext cx="1458679" cy="1197825"/>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2"/>
          <p:cNvSpPr/>
          <p:nvPr/>
        </p:nvSpPr>
        <p:spPr>
          <a:xfrm>
            <a:off x="3424217" y="5263323"/>
            <a:ext cx="1458679" cy="275008"/>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2"/>
          <p:cNvSpPr txBox="1"/>
          <p:nvPr/>
        </p:nvSpPr>
        <p:spPr>
          <a:xfrm>
            <a:off x="5774083" y="2364135"/>
            <a:ext cx="5161902"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As a </a:t>
            </a:r>
            <a:r>
              <a:rPr b="1" lang="en-GB" sz="1400">
                <a:solidFill>
                  <a:schemeClr val="dk1"/>
                </a:solidFill>
                <a:latin typeface="Open Sans"/>
                <a:ea typeface="Open Sans"/>
                <a:cs typeface="Open Sans"/>
                <a:sym typeface="Open Sans"/>
              </a:rPr>
              <a:t>backup system </a:t>
            </a:r>
            <a:r>
              <a:rPr lang="en-GB" sz="1400">
                <a:solidFill>
                  <a:schemeClr val="dk1"/>
                </a:solidFill>
                <a:latin typeface="Open Sans"/>
                <a:ea typeface="Open Sans"/>
                <a:cs typeface="Open Sans"/>
                <a:sym typeface="Open Sans"/>
              </a:rPr>
              <a:t>for the mini-grid project, a </a:t>
            </a:r>
            <a:r>
              <a:rPr b="1" lang="en-GB" sz="1400">
                <a:solidFill>
                  <a:srgbClr val="C55A11"/>
                </a:solidFill>
                <a:latin typeface="Open Sans"/>
                <a:ea typeface="Open Sans"/>
                <a:cs typeface="Open Sans"/>
                <a:sym typeface="Open Sans"/>
              </a:rPr>
              <a:t>diesel generator</a:t>
            </a:r>
            <a:r>
              <a:rPr lang="en-GB" sz="1400">
                <a:solidFill>
                  <a:schemeClr val="dk1"/>
                </a:solidFill>
                <a:latin typeface="Open Sans"/>
                <a:ea typeface="Open Sans"/>
                <a:cs typeface="Open Sans"/>
                <a:sym typeface="Open Sans"/>
              </a:rPr>
              <a:t> will be considered, chosen for its established reliability and known operational parameters. It is characterized by relatively </a:t>
            </a:r>
            <a:r>
              <a:rPr b="1" lang="en-GB" sz="1400">
                <a:solidFill>
                  <a:schemeClr val="dk1"/>
                </a:solidFill>
                <a:latin typeface="Open Sans"/>
                <a:ea typeface="Open Sans"/>
                <a:cs typeface="Open Sans"/>
                <a:sym typeface="Open Sans"/>
              </a:rPr>
              <a:t>low specific investment costs </a:t>
            </a:r>
            <a:r>
              <a:rPr lang="en-GB" sz="1400">
                <a:solidFill>
                  <a:schemeClr val="dk1"/>
                </a:solidFill>
                <a:latin typeface="Open Sans"/>
                <a:ea typeface="Open Sans"/>
                <a:cs typeface="Open Sans"/>
                <a:sym typeface="Open Sans"/>
              </a:rPr>
              <a:t>and offers a balance between efficiency </a:t>
            </a:r>
            <a:r>
              <a:rPr b="1" lang="en-GB" sz="1400">
                <a:solidFill>
                  <a:schemeClr val="dk1"/>
                </a:solidFill>
                <a:latin typeface="Open Sans"/>
                <a:ea typeface="Open Sans"/>
                <a:cs typeface="Open Sans"/>
                <a:sym typeface="Open Sans"/>
              </a:rPr>
              <a:t>and operational expenditure</a:t>
            </a:r>
            <a:r>
              <a:rPr lang="en-GB" sz="1400">
                <a:solidFill>
                  <a:schemeClr val="dk1"/>
                </a:solidFill>
                <a:latin typeface="Open Sans"/>
                <a:ea typeface="Open Sans"/>
                <a:cs typeface="Open Sans"/>
                <a:sym typeface="Open Sans"/>
              </a:rPr>
              <a:t>. </a:t>
            </a:r>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While diesel generators are not the most environmentally friendly due to </a:t>
            </a:r>
            <a:r>
              <a:rPr b="1" lang="en-GB" sz="1400">
                <a:solidFill>
                  <a:schemeClr val="dk1"/>
                </a:solidFill>
                <a:latin typeface="Open Sans"/>
                <a:ea typeface="Open Sans"/>
                <a:cs typeface="Open Sans"/>
                <a:sym typeface="Open Sans"/>
              </a:rPr>
              <a:t>CO2 emissions</a:t>
            </a:r>
            <a:r>
              <a:rPr lang="en-GB" sz="1400">
                <a:solidFill>
                  <a:schemeClr val="dk1"/>
                </a:solidFill>
                <a:latin typeface="Open Sans"/>
                <a:ea typeface="Open Sans"/>
                <a:cs typeface="Open Sans"/>
                <a:sym typeface="Open Sans"/>
              </a:rPr>
              <a:t>, they are often used in energy systems for their </a:t>
            </a:r>
            <a:r>
              <a:rPr b="1" lang="en-GB" sz="1400">
                <a:solidFill>
                  <a:schemeClr val="dk1"/>
                </a:solidFill>
                <a:latin typeface="Open Sans"/>
                <a:ea typeface="Open Sans"/>
                <a:cs typeface="Open Sans"/>
                <a:sym typeface="Open Sans"/>
              </a:rPr>
              <a:t>dependability and ease of integration</a:t>
            </a:r>
            <a:r>
              <a:rPr lang="en-GB" sz="1400">
                <a:solidFill>
                  <a:schemeClr val="dk1"/>
                </a:solidFill>
                <a:latin typeface="Open Sans"/>
                <a:ea typeface="Open Sans"/>
                <a:cs typeface="Open Sans"/>
                <a:sym typeface="Open Sans"/>
              </a:rPr>
              <a:t>, making them a practical choice in scenarios where renewable sources may be intermittent.</a:t>
            </a:r>
            <a:endParaRPr sz="14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Graphical user interface, sunburst chart&#10;&#10;Description automatically generated" id="281" name="Google Shape;281;p13"/>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82" name="Google Shape;282;p13"/>
          <p:cNvSpPr/>
          <p:nvPr/>
        </p:nvSpPr>
        <p:spPr>
          <a:xfrm>
            <a:off x="109295" y="0"/>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12</a:t>
            </a:r>
            <a:endParaRPr b="1" sz="1400">
              <a:solidFill>
                <a:schemeClr val="lt1"/>
              </a:solidFill>
              <a:latin typeface="Open Sans ExtraBold"/>
              <a:ea typeface="Open Sans ExtraBold"/>
              <a:cs typeface="Open Sans ExtraBold"/>
              <a:sym typeface="Open Sans ExtraBold"/>
            </a:endParaRPr>
          </a:p>
        </p:txBody>
      </p:sp>
      <p:sp>
        <p:nvSpPr>
          <p:cNvPr id="284" name="Google Shape;284;p13"/>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Results Comparison</a:t>
            </a:r>
            <a:endParaRPr/>
          </a:p>
        </p:txBody>
      </p:sp>
      <p:cxnSp>
        <p:nvCxnSpPr>
          <p:cNvPr id="285" name="Google Shape;285;p13"/>
          <p:cNvCxnSpPr/>
          <p:nvPr/>
        </p:nvCxnSpPr>
        <p:spPr>
          <a:xfrm>
            <a:off x="386473" y="851819"/>
            <a:ext cx="6874298" cy="0"/>
          </a:xfrm>
          <a:prstGeom prst="straightConnector1">
            <a:avLst/>
          </a:prstGeom>
          <a:noFill/>
          <a:ln cap="flat" cmpd="sng" w="12700">
            <a:solidFill>
              <a:srgbClr val="1F3864"/>
            </a:solidFill>
            <a:prstDash val="solid"/>
            <a:miter lim="800000"/>
            <a:headEnd len="sm" w="sm" type="none"/>
            <a:tailEnd len="sm" w="sm" type="none"/>
          </a:ln>
        </p:spPr>
      </p:cxnSp>
      <p:pic>
        <p:nvPicPr>
          <p:cNvPr id="286" name="Google Shape;286;p13"/>
          <p:cNvPicPr preferRelativeResize="0"/>
          <p:nvPr/>
        </p:nvPicPr>
        <p:blipFill rotWithShape="1">
          <a:blip r:embed="rId4">
            <a:alphaModFix/>
          </a:blip>
          <a:srcRect b="0" l="0" r="0" t="0"/>
          <a:stretch/>
        </p:blipFill>
        <p:spPr>
          <a:xfrm>
            <a:off x="911850" y="3623247"/>
            <a:ext cx="4386862" cy="2514729"/>
          </a:xfrm>
          <a:prstGeom prst="rect">
            <a:avLst/>
          </a:prstGeom>
          <a:noFill/>
          <a:ln>
            <a:noFill/>
          </a:ln>
        </p:spPr>
      </p:pic>
      <p:grpSp>
        <p:nvGrpSpPr>
          <p:cNvPr id="287" name="Google Shape;287;p13"/>
          <p:cNvGrpSpPr/>
          <p:nvPr/>
        </p:nvGrpSpPr>
        <p:grpSpPr>
          <a:xfrm>
            <a:off x="5778332" y="1950290"/>
            <a:ext cx="467016" cy="3665401"/>
            <a:chOff x="5390948" y="2208690"/>
            <a:chExt cx="467016" cy="3665401"/>
          </a:xfrm>
        </p:grpSpPr>
        <p:cxnSp>
          <p:nvCxnSpPr>
            <p:cNvPr id="288" name="Google Shape;288;p13"/>
            <p:cNvCxnSpPr/>
            <p:nvPr/>
          </p:nvCxnSpPr>
          <p:spPr>
            <a:xfrm rot="10800000">
              <a:off x="5639925" y="2208690"/>
              <a:ext cx="0" cy="3665401"/>
            </a:xfrm>
            <a:prstGeom prst="straightConnector1">
              <a:avLst/>
            </a:prstGeom>
            <a:noFill/>
            <a:ln cap="flat" cmpd="sng" w="9525">
              <a:solidFill>
                <a:srgbClr val="D0CECE"/>
              </a:solidFill>
              <a:prstDash val="dash"/>
              <a:miter lim="800000"/>
              <a:headEnd len="sm" w="sm" type="none"/>
              <a:tailEnd len="sm" w="sm" type="none"/>
            </a:ln>
          </p:spPr>
        </p:cxnSp>
        <p:grpSp>
          <p:nvGrpSpPr>
            <p:cNvPr id="289" name="Google Shape;289;p13"/>
            <p:cNvGrpSpPr/>
            <p:nvPr/>
          </p:nvGrpSpPr>
          <p:grpSpPr>
            <a:xfrm>
              <a:off x="5390948" y="3720725"/>
              <a:ext cx="467016" cy="399016"/>
              <a:chOff x="5680002" y="3139440"/>
              <a:chExt cx="619755" cy="503717"/>
            </a:xfrm>
          </p:grpSpPr>
          <p:sp>
            <p:nvSpPr>
              <p:cNvPr id="290" name="Google Shape;290;p13"/>
              <p:cNvSpPr/>
              <p:nvPr/>
            </p:nvSpPr>
            <p:spPr>
              <a:xfrm>
                <a:off x="5680002" y="3139440"/>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3"/>
              <p:cNvSpPr/>
              <p:nvPr/>
            </p:nvSpPr>
            <p:spPr>
              <a:xfrm rot="10800000">
                <a:off x="5680002" y="3379001"/>
                <a:ext cx="619755" cy="264156"/>
              </a:xfrm>
              <a:prstGeom prst="rightArrow">
                <a:avLst>
                  <a:gd fmla="val 50000" name="adj1"/>
                  <a:gd fmla="val 50000" name="adj2"/>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pic>
        <p:nvPicPr>
          <p:cNvPr id="292" name="Google Shape;292;p13"/>
          <p:cNvPicPr preferRelativeResize="0"/>
          <p:nvPr/>
        </p:nvPicPr>
        <p:blipFill rotWithShape="1">
          <a:blip r:embed="rId5">
            <a:alphaModFix/>
          </a:blip>
          <a:srcRect b="0" l="0" r="0" t="0"/>
          <a:stretch/>
        </p:blipFill>
        <p:spPr>
          <a:xfrm>
            <a:off x="911850" y="1173283"/>
            <a:ext cx="3551228" cy="2255715"/>
          </a:xfrm>
          <a:prstGeom prst="rect">
            <a:avLst/>
          </a:prstGeom>
          <a:noFill/>
          <a:ln>
            <a:noFill/>
          </a:ln>
        </p:spPr>
      </p:pic>
      <p:sp>
        <p:nvSpPr>
          <p:cNvPr id="293" name="Google Shape;293;p13"/>
          <p:cNvSpPr/>
          <p:nvPr/>
        </p:nvSpPr>
        <p:spPr>
          <a:xfrm>
            <a:off x="680621" y="1034142"/>
            <a:ext cx="4849320" cy="5225143"/>
          </a:xfrm>
          <a:prstGeom prst="rect">
            <a:avLst/>
          </a:prstGeom>
          <a:no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3"/>
          <p:cNvSpPr txBox="1"/>
          <p:nvPr/>
        </p:nvSpPr>
        <p:spPr>
          <a:xfrm>
            <a:off x="3537857" y="1596298"/>
            <a:ext cx="160446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FFC000"/>
                </a:solidFill>
                <a:latin typeface="Open Sans"/>
                <a:ea typeface="Open Sans"/>
                <a:cs typeface="Open Sans"/>
                <a:sym typeface="Open Sans"/>
              </a:rPr>
              <a:t>Lithium-Ion</a:t>
            </a:r>
            <a:endParaRPr/>
          </a:p>
        </p:txBody>
      </p:sp>
      <p:pic>
        <p:nvPicPr>
          <p:cNvPr id="295" name="Google Shape;295;p13"/>
          <p:cNvPicPr preferRelativeResize="0"/>
          <p:nvPr/>
        </p:nvPicPr>
        <p:blipFill rotWithShape="1">
          <a:blip r:embed="rId6">
            <a:alphaModFix/>
          </a:blip>
          <a:srcRect b="0" l="0" r="0" t="0"/>
          <a:stretch/>
        </p:blipFill>
        <p:spPr>
          <a:xfrm>
            <a:off x="6811619" y="1169871"/>
            <a:ext cx="3779848" cy="2232853"/>
          </a:xfrm>
          <a:prstGeom prst="rect">
            <a:avLst/>
          </a:prstGeom>
          <a:noFill/>
          <a:ln>
            <a:noFill/>
          </a:ln>
        </p:spPr>
      </p:pic>
      <p:sp>
        <p:nvSpPr>
          <p:cNvPr id="296" name="Google Shape;296;p13"/>
          <p:cNvSpPr/>
          <p:nvPr/>
        </p:nvSpPr>
        <p:spPr>
          <a:xfrm>
            <a:off x="6435624" y="1040997"/>
            <a:ext cx="4849320" cy="5225143"/>
          </a:xfrm>
          <a:prstGeom prst="rect">
            <a:avLst/>
          </a:prstGeom>
          <a:no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3"/>
          <p:cNvSpPr txBox="1"/>
          <p:nvPr/>
        </p:nvSpPr>
        <p:spPr>
          <a:xfrm>
            <a:off x="9451414" y="1596298"/>
            <a:ext cx="160446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C55A11"/>
                </a:solidFill>
                <a:latin typeface="Open Sans"/>
                <a:ea typeface="Open Sans"/>
                <a:cs typeface="Open Sans"/>
                <a:sym typeface="Open Sans"/>
              </a:rPr>
              <a:t>Lead-Acid</a:t>
            </a:r>
            <a:endParaRPr/>
          </a:p>
        </p:txBody>
      </p:sp>
      <p:pic>
        <p:nvPicPr>
          <p:cNvPr id="298" name="Google Shape;298;p13"/>
          <p:cNvPicPr preferRelativeResize="0"/>
          <p:nvPr/>
        </p:nvPicPr>
        <p:blipFill rotWithShape="1">
          <a:blip r:embed="rId7">
            <a:alphaModFix/>
          </a:blip>
          <a:srcRect b="0" l="0" r="0" t="0"/>
          <a:stretch/>
        </p:blipFill>
        <p:spPr>
          <a:xfrm>
            <a:off x="6905737" y="3681246"/>
            <a:ext cx="4089855" cy="2212431"/>
          </a:xfrm>
          <a:prstGeom prst="rect">
            <a:avLst/>
          </a:prstGeom>
          <a:noFill/>
          <a:ln>
            <a:noFill/>
          </a:ln>
        </p:spPr>
      </p:pic>
      <p:sp>
        <p:nvSpPr>
          <p:cNvPr id="299" name="Google Shape;299;p13"/>
          <p:cNvSpPr/>
          <p:nvPr/>
        </p:nvSpPr>
        <p:spPr>
          <a:xfrm>
            <a:off x="907056" y="3176016"/>
            <a:ext cx="1708721" cy="182880"/>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3"/>
          <p:cNvSpPr/>
          <p:nvPr/>
        </p:nvSpPr>
        <p:spPr>
          <a:xfrm>
            <a:off x="6811619" y="3171947"/>
            <a:ext cx="1708721" cy="182880"/>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3"/>
          <p:cNvSpPr/>
          <p:nvPr/>
        </p:nvSpPr>
        <p:spPr>
          <a:xfrm>
            <a:off x="6793195" y="1504858"/>
            <a:ext cx="2193803" cy="647030"/>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3"/>
          <p:cNvSpPr/>
          <p:nvPr/>
        </p:nvSpPr>
        <p:spPr>
          <a:xfrm>
            <a:off x="891212" y="1510042"/>
            <a:ext cx="2193803" cy="647030"/>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descr="Graphical user interface, sunburst chart&#10;&#10;Description automatically generated" id="308" name="Google Shape;308;p1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309" name="Google Shape;309;p14"/>
          <p:cNvSpPr/>
          <p:nvPr/>
        </p:nvSpPr>
        <p:spPr>
          <a:xfrm>
            <a:off x="109295" y="0"/>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13</a:t>
            </a:r>
            <a:endParaRPr b="1" sz="1400">
              <a:solidFill>
                <a:schemeClr val="lt1"/>
              </a:solidFill>
              <a:latin typeface="Open Sans ExtraBold"/>
              <a:ea typeface="Open Sans ExtraBold"/>
              <a:cs typeface="Open Sans ExtraBold"/>
              <a:sym typeface="Open Sans ExtraBold"/>
            </a:endParaRPr>
          </a:p>
        </p:txBody>
      </p:sp>
      <p:sp>
        <p:nvSpPr>
          <p:cNvPr id="311" name="Google Shape;311;p14"/>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Let’s Practice!</a:t>
            </a:r>
            <a:endParaRPr/>
          </a:p>
        </p:txBody>
      </p:sp>
      <p:cxnSp>
        <p:nvCxnSpPr>
          <p:cNvPr id="312" name="Google Shape;312;p14"/>
          <p:cNvCxnSpPr/>
          <p:nvPr/>
        </p:nvCxnSpPr>
        <p:spPr>
          <a:xfrm>
            <a:off x="386473" y="851819"/>
            <a:ext cx="6874298" cy="0"/>
          </a:xfrm>
          <a:prstGeom prst="straightConnector1">
            <a:avLst/>
          </a:prstGeom>
          <a:noFill/>
          <a:ln cap="flat" cmpd="sng" w="12700">
            <a:solidFill>
              <a:srgbClr val="1F3864"/>
            </a:solidFill>
            <a:prstDash val="solid"/>
            <a:miter lim="800000"/>
            <a:headEnd len="sm" w="sm" type="none"/>
            <a:tailEnd len="sm" w="sm" type="none"/>
          </a:ln>
        </p:spPr>
      </p:cxnSp>
      <p:sp>
        <p:nvSpPr>
          <p:cNvPr id="313" name="Google Shape;313;p14"/>
          <p:cNvSpPr txBox="1"/>
          <p:nvPr/>
        </p:nvSpPr>
        <p:spPr>
          <a:xfrm>
            <a:off x="386473" y="981868"/>
            <a:ext cx="10553042" cy="203132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Participants are encouraged to </a:t>
            </a:r>
            <a:r>
              <a:rPr b="1" lang="en-GB" sz="1400">
                <a:solidFill>
                  <a:srgbClr val="C55A11"/>
                </a:solidFill>
                <a:latin typeface="Open Sans"/>
                <a:ea typeface="Open Sans"/>
                <a:cs typeface="Open Sans"/>
                <a:sym typeface="Open Sans"/>
              </a:rPr>
              <a:t>apply the knowledge </a:t>
            </a:r>
            <a:r>
              <a:rPr lang="en-GB" sz="1400">
                <a:solidFill>
                  <a:schemeClr val="dk1"/>
                </a:solidFill>
                <a:latin typeface="Open Sans"/>
                <a:ea typeface="Open Sans"/>
                <a:cs typeface="Open Sans"/>
                <a:sym typeface="Open Sans"/>
              </a:rPr>
              <a:t>and skills they've acquired by replicating the analysis presented:</a:t>
            </a:r>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a:p>
            <a:pPr indent="-285750" lvl="0" marL="285750" marR="0" rtl="0" algn="just">
              <a:spcBef>
                <a:spcPts val="0"/>
              </a:spcBef>
              <a:spcAft>
                <a:spcPts val="0"/>
              </a:spcAft>
              <a:buClr>
                <a:schemeClr val="dk1"/>
              </a:buClr>
              <a:buSzPts val="1400"/>
              <a:buFont typeface="Arial"/>
              <a:buChar char="•"/>
            </a:pPr>
            <a:r>
              <a:rPr lang="en-GB" sz="1400">
                <a:solidFill>
                  <a:schemeClr val="dk1"/>
                </a:solidFill>
                <a:latin typeface="Open Sans"/>
                <a:ea typeface="Open Sans"/>
                <a:cs typeface="Open Sans"/>
                <a:sym typeface="Open Sans"/>
              </a:rPr>
              <a:t>Generate and provide </a:t>
            </a:r>
            <a:r>
              <a:rPr b="1" lang="en-GB" sz="1400">
                <a:solidFill>
                  <a:schemeClr val="dk1"/>
                </a:solidFill>
                <a:latin typeface="Open Sans"/>
                <a:ea typeface="Open Sans"/>
                <a:cs typeface="Open Sans"/>
                <a:sym typeface="Open Sans"/>
              </a:rPr>
              <a:t>Renewables Time Series Data </a:t>
            </a:r>
            <a:r>
              <a:rPr lang="en-GB" sz="1400">
                <a:solidFill>
                  <a:schemeClr val="dk1"/>
                </a:solidFill>
                <a:latin typeface="Open Sans"/>
                <a:ea typeface="Open Sans"/>
                <a:cs typeface="Open Sans"/>
                <a:sym typeface="Open Sans"/>
              </a:rPr>
              <a:t>as input in MicroGridsPy</a:t>
            </a:r>
            <a:endParaRPr/>
          </a:p>
          <a:p>
            <a:pPr indent="-285750" lvl="0" marL="285750" marR="0" rtl="0" algn="just">
              <a:spcBef>
                <a:spcPts val="0"/>
              </a:spcBef>
              <a:spcAft>
                <a:spcPts val="0"/>
              </a:spcAft>
              <a:buClr>
                <a:schemeClr val="dk1"/>
              </a:buClr>
              <a:buSzPts val="1400"/>
              <a:buFont typeface="Arial"/>
              <a:buChar char="•"/>
            </a:pPr>
            <a:r>
              <a:rPr lang="en-GB" sz="1400">
                <a:solidFill>
                  <a:schemeClr val="dk1"/>
                </a:solidFill>
                <a:latin typeface="Open Sans"/>
                <a:ea typeface="Open Sans"/>
                <a:cs typeface="Open Sans"/>
                <a:sym typeface="Open Sans"/>
              </a:rPr>
              <a:t>Analyse the </a:t>
            </a:r>
            <a:r>
              <a:rPr b="1" lang="en-GB" sz="1400">
                <a:solidFill>
                  <a:schemeClr val="dk1"/>
                </a:solidFill>
                <a:latin typeface="Open Sans"/>
                <a:ea typeface="Open Sans"/>
                <a:cs typeface="Open Sans"/>
                <a:sym typeface="Open Sans"/>
              </a:rPr>
              <a:t>Load Demand curve </a:t>
            </a:r>
            <a:r>
              <a:rPr lang="en-GB" sz="1400">
                <a:solidFill>
                  <a:schemeClr val="dk1"/>
                </a:solidFill>
                <a:latin typeface="Open Sans"/>
                <a:ea typeface="Open Sans"/>
                <a:cs typeface="Open Sans"/>
                <a:sym typeface="Open Sans"/>
              </a:rPr>
              <a:t>(file in “Material” folder) and use it as input in MicroGridsPy</a:t>
            </a:r>
            <a:endParaRPr/>
          </a:p>
          <a:p>
            <a:pPr indent="-285750" lvl="0" marL="285750" marR="0" rtl="0" algn="just">
              <a:spcBef>
                <a:spcPts val="0"/>
              </a:spcBef>
              <a:spcAft>
                <a:spcPts val="0"/>
              </a:spcAft>
              <a:buClr>
                <a:schemeClr val="dk1"/>
              </a:buClr>
              <a:buSzPts val="1400"/>
              <a:buFont typeface="Arial"/>
              <a:buChar char="•"/>
            </a:pPr>
            <a:r>
              <a:rPr lang="en-GB" sz="1400">
                <a:solidFill>
                  <a:schemeClr val="dk1"/>
                </a:solidFill>
                <a:latin typeface="Open Sans"/>
                <a:ea typeface="Open Sans"/>
                <a:cs typeface="Open Sans"/>
                <a:sym typeface="Open Sans"/>
              </a:rPr>
              <a:t>Input techno-economic parameters for mini-grid components (</a:t>
            </a:r>
            <a:r>
              <a:rPr b="1" lang="en-GB" sz="1400">
                <a:solidFill>
                  <a:schemeClr val="dk1"/>
                </a:solidFill>
                <a:latin typeface="Open Sans"/>
                <a:ea typeface="Open Sans"/>
                <a:cs typeface="Open Sans"/>
                <a:sym typeface="Open Sans"/>
              </a:rPr>
              <a:t>Technology Characterization</a:t>
            </a:r>
            <a:r>
              <a:rPr lang="en-GB" sz="1400">
                <a:solidFill>
                  <a:schemeClr val="dk1"/>
                </a:solidFill>
                <a:latin typeface="Open Sans"/>
                <a:ea typeface="Open Sans"/>
                <a:cs typeface="Open Sans"/>
                <a:sym typeface="Open Sans"/>
              </a:rPr>
              <a:t>)</a:t>
            </a:r>
            <a:endParaRPr/>
          </a:p>
          <a:p>
            <a:pPr indent="-285750" lvl="0" marL="285750" marR="0" rtl="0" algn="just">
              <a:spcBef>
                <a:spcPts val="0"/>
              </a:spcBef>
              <a:spcAft>
                <a:spcPts val="0"/>
              </a:spcAft>
              <a:buClr>
                <a:schemeClr val="dk1"/>
              </a:buClr>
              <a:buSzPts val="1400"/>
              <a:buFont typeface="Arial"/>
              <a:buChar char="•"/>
            </a:pPr>
            <a:r>
              <a:rPr lang="en-GB" sz="1400">
                <a:solidFill>
                  <a:schemeClr val="dk1"/>
                </a:solidFill>
                <a:latin typeface="Open Sans"/>
                <a:ea typeface="Open Sans"/>
                <a:cs typeface="Open Sans"/>
                <a:sym typeface="Open Sans"/>
              </a:rPr>
              <a:t>Running and compare </a:t>
            </a:r>
            <a:r>
              <a:rPr b="1" lang="en-GB" sz="1400">
                <a:solidFill>
                  <a:srgbClr val="C55A11"/>
                </a:solidFill>
                <a:latin typeface="Open Sans"/>
                <a:ea typeface="Open Sans"/>
                <a:cs typeface="Open Sans"/>
                <a:sym typeface="Open Sans"/>
              </a:rPr>
              <a:t>two scenarios</a:t>
            </a:r>
            <a:r>
              <a:rPr lang="en-GB" sz="1400">
                <a:solidFill>
                  <a:schemeClr val="dk1"/>
                </a:solidFill>
                <a:latin typeface="Open Sans"/>
                <a:ea typeface="Open Sans"/>
                <a:cs typeface="Open Sans"/>
                <a:sym typeface="Open Sans"/>
              </a:rPr>
              <a:t>: lead-acid and lithium-ion battery</a:t>
            </a:r>
            <a:endParaRPr/>
          </a:p>
          <a:p>
            <a:pPr indent="-196850" lvl="0" marL="285750" marR="0" rtl="0" algn="just">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Remember to </a:t>
            </a:r>
            <a:r>
              <a:rPr b="1" lang="en-GB" sz="1400">
                <a:solidFill>
                  <a:srgbClr val="C55A11"/>
                </a:solidFill>
                <a:latin typeface="Open Sans"/>
                <a:ea typeface="Open Sans"/>
                <a:cs typeface="Open Sans"/>
                <a:sym typeface="Open Sans"/>
              </a:rPr>
              <a:t>save all the results</a:t>
            </a:r>
            <a:r>
              <a:rPr lang="en-GB" sz="1400">
                <a:solidFill>
                  <a:schemeClr val="dk1"/>
                </a:solidFill>
                <a:latin typeface="Open Sans"/>
                <a:ea typeface="Open Sans"/>
                <a:cs typeface="Open Sans"/>
                <a:sym typeface="Open Sans"/>
              </a:rPr>
              <a:t>, including key results, plots and the spreadsheets.</a:t>
            </a:r>
            <a:endParaRPr/>
          </a:p>
          <a:p>
            <a:pPr indent="0" lvl="0" marL="0" marR="0" rtl="0" algn="just">
              <a:spcBef>
                <a:spcPts val="0"/>
              </a:spcBef>
              <a:spcAft>
                <a:spcPts val="0"/>
              </a:spcAft>
              <a:buNone/>
            </a:pPr>
            <a:r>
              <a:t/>
            </a:r>
            <a:endParaRPr sz="1400">
              <a:solidFill>
                <a:schemeClr val="dk1"/>
              </a:solidFill>
              <a:latin typeface="Open Sans"/>
              <a:ea typeface="Open Sans"/>
              <a:cs typeface="Open Sans"/>
              <a:sym typeface="Open Sans"/>
            </a:endParaRPr>
          </a:p>
        </p:txBody>
      </p:sp>
      <p:sp>
        <p:nvSpPr>
          <p:cNvPr id="314" name="Google Shape;314;p14"/>
          <p:cNvSpPr txBox="1"/>
          <p:nvPr/>
        </p:nvSpPr>
        <p:spPr>
          <a:xfrm>
            <a:off x="386473" y="5403440"/>
            <a:ext cx="1055304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Open Sans"/>
                <a:ea typeface="Open Sans"/>
                <a:cs typeface="Open Sans"/>
                <a:sym typeface="Open Sans"/>
              </a:rPr>
              <a:t>As you embark on this task, we wish you the </a:t>
            </a:r>
            <a:r>
              <a:rPr b="1" lang="en-GB" sz="1800">
                <a:solidFill>
                  <a:srgbClr val="FFC000"/>
                </a:solidFill>
                <a:latin typeface="Open Sans"/>
                <a:ea typeface="Open Sans"/>
                <a:cs typeface="Open Sans"/>
                <a:sym typeface="Open Sans"/>
              </a:rPr>
              <a:t>best of luck </a:t>
            </a:r>
            <a:r>
              <a:rPr lang="en-GB" sz="1800">
                <a:solidFill>
                  <a:schemeClr val="dk1"/>
                </a:solidFill>
                <a:latin typeface="Open Sans"/>
                <a:ea typeface="Open Sans"/>
                <a:cs typeface="Open Sans"/>
                <a:sym typeface="Open Sans"/>
              </a:rPr>
              <a:t>in successfully completing it and in your upcoming final quiz! </a:t>
            </a:r>
            <a:endParaRPr sz="1800">
              <a:solidFill>
                <a:schemeClr val="dk1"/>
              </a:solidFill>
              <a:latin typeface="Open Sans"/>
              <a:ea typeface="Open Sans"/>
              <a:cs typeface="Open Sans"/>
              <a:sym typeface="Open Sans"/>
            </a:endParaRPr>
          </a:p>
        </p:txBody>
      </p:sp>
      <p:pic>
        <p:nvPicPr>
          <p:cNvPr id="315" name="Google Shape;315;p14"/>
          <p:cNvPicPr preferRelativeResize="0"/>
          <p:nvPr/>
        </p:nvPicPr>
        <p:blipFill rotWithShape="1">
          <a:blip r:embed="rId4">
            <a:alphaModFix/>
          </a:blip>
          <a:srcRect b="0" l="0" r="0" t="0"/>
          <a:stretch/>
        </p:blipFill>
        <p:spPr>
          <a:xfrm>
            <a:off x="386473" y="2918940"/>
            <a:ext cx="3338319" cy="2117547"/>
          </a:xfrm>
          <a:prstGeom prst="rect">
            <a:avLst/>
          </a:prstGeom>
          <a:noFill/>
          <a:ln>
            <a:noFill/>
          </a:ln>
        </p:spPr>
      </p:pic>
      <p:grpSp>
        <p:nvGrpSpPr>
          <p:cNvPr id="316" name="Google Shape;316;p14"/>
          <p:cNvGrpSpPr/>
          <p:nvPr/>
        </p:nvGrpSpPr>
        <p:grpSpPr>
          <a:xfrm>
            <a:off x="3866153" y="3172771"/>
            <a:ext cx="175275" cy="1863716"/>
            <a:chOff x="6911525" y="1543277"/>
            <a:chExt cx="88215" cy="4796202"/>
          </a:xfrm>
        </p:grpSpPr>
        <p:cxnSp>
          <p:nvCxnSpPr>
            <p:cNvPr id="317" name="Google Shape;317;p14"/>
            <p:cNvCxnSpPr/>
            <p:nvPr/>
          </p:nvCxnSpPr>
          <p:spPr>
            <a:xfrm>
              <a:off x="6947959" y="1543277"/>
              <a:ext cx="0" cy="4796202"/>
            </a:xfrm>
            <a:prstGeom prst="straightConnector1">
              <a:avLst/>
            </a:prstGeom>
            <a:noFill/>
            <a:ln cap="flat" cmpd="sng" w="9525">
              <a:solidFill>
                <a:schemeClr val="dk1"/>
              </a:solidFill>
              <a:prstDash val="dash"/>
              <a:miter lim="800000"/>
              <a:headEnd len="sm" w="sm" type="none"/>
              <a:tailEnd len="sm" w="sm" type="none"/>
            </a:ln>
          </p:spPr>
        </p:cxnSp>
        <p:sp>
          <p:nvSpPr>
            <p:cNvPr id="318" name="Google Shape;318;p14"/>
            <p:cNvSpPr/>
            <p:nvPr/>
          </p:nvSpPr>
          <p:spPr>
            <a:xfrm>
              <a:off x="6911525" y="3094120"/>
              <a:ext cx="88215" cy="1041290"/>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319" name="Google Shape;319;p14"/>
          <p:cNvPicPr preferRelativeResize="0"/>
          <p:nvPr/>
        </p:nvPicPr>
        <p:blipFill rotWithShape="1">
          <a:blip r:embed="rId5">
            <a:alphaModFix/>
          </a:blip>
          <a:srcRect b="0" l="0" r="0" t="0"/>
          <a:stretch/>
        </p:blipFill>
        <p:spPr>
          <a:xfrm>
            <a:off x="4253739" y="3056999"/>
            <a:ext cx="2556926" cy="2020288"/>
          </a:xfrm>
          <a:prstGeom prst="rect">
            <a:avLst/>
          </a:prstGeom>
          <a:noFill/>
          <a:ln>
            <a:noFill/>
          </a:ln>
        </p:spPr>
      </p:pic>
      <p:pic>
        <p:nvPicPr>
          <p:cNvPr id="320" name="Google Shape;320;p14"/>
          <p:cNvPicPr preferRelativeResize="0"/>
          <p:nvPr/>
        </p:nvPicPr>
        <p:blipFill rotWithShape="1">
          <a:blip r:embed="rId6">
            <a:alphaModFix/>
          </a:blip>
          <a:srcRect b="0" l="0" r="0" t="0"/>
          <a:stretch/>
        </p:blipFill>
        <p:spPr>
          <a:xfrm>
            <a:off x="6866302" y="3187922"/>
            <a:ext cx="1388643" cy="1807087"/>
          </a:xfrm>
          <a:prstGeom prst="rect">
            <a:avLst/>
          </a:prstGeom>
          <a:noFill/>
          <a:ln>
            <a:noFill/>
          </a:ln>
        </p:spPr>
      </p:pic>
      <p:grpSp>
        <p:nvGrpSpPr>
          <p:cNvPr id="321" name="Google Shape;321;p14"/>
          <p:cNvGrpSpPr/>
          <p:nvPr/>
        </p:nvGrpSpPr>
        <p:grpSpPr>
          <a:xfrm>
            <a:off x="8419293" y="3213668"/>
            <a:ext cx="175275" cy="1863716"/>
            <a:chOff x="6911525" y="1543277"/>
            <a:chExt cx="88215" cy="4796202"/>
          </a:xfrm>
        </p:grpSpPr>
        <p:cxnSp>
          <p:nvCxnSpPr>
            <p:cNvPr id="322" name="Google Shape;322;p14"/>
            <p:cNvCxnSpPr/>
            <p:nvPr/>
          </p:nvCxnSpPr>
          <p:spPr>
            <a:xfrm>
              <a:off x="6947959" y="1543277"/>
              <a:ext cx="0" cy="4796202"/>
            </a:xfrm>
            <a:prstGeom prst="straightConnector1">
              <a:avLst/>
            </a:prstGeom>
            <a:noFill/>
            <a:ln cap="flat" cmpd="sng" w="9525">
              <a:solidFill>
                <a:schemeClr val="dk1"/>
              </a:solidFill>
              <a:prstDash val="dash"/>
              <a:miter lim="800000"/>
              <a:headEnd len="sm" w="sm" type="none"/>
              <a:tailEnd len="sm" w="sm" type="none"/>
            </a:ln>
          </p:spPr>
        </p:cxnSp>
        <p:sp>
          <p:nvSpPr>
            <p:cNvPr id="323" name="Google Shape;323;p14"/>
            <p:cNvSpPr/>
            <p:nvPr/>
          </p:nvSpPr>
          <p:spPr>
            <a:xfrm>
              <a:off x="6911525" y="3094120"/>
              <a:ext cx="88215" cy="1041290"/>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4" name="Google Shape;324;p14"/>
          <p:cNvGrpSpPr/>
          <p:nvPr/>
        </p:nvGrpSpPr>
        <p:grpSpPr>
          <a:xfrm>
            <a:off x="9006975" y="3969643"/>
            <a:ext cx="2100916" cy="1146640"/>
            <a:chOff x="5901579" y="2691681"/>
            <a:chExt cx="5316902" cy="2717568"/>
          </a:xfrm>
        </p:grpSpPr>
        <p:pic>
          <p:nvPicPr>
            <p:cNvPr id="325" name="Google Shape;325;p14"/>
            <p:cNvPicPr preferRelativeResize="0"/>
            <p:nvPr/>
          </p:nvPicPr>
          <p:blipFill rotWithShape="1">
            <a:blip r:embed="rId7">
              <a:alphaModFix/>
            </a:blip>
            <a:srcRect b="0" l="0" r="0" t="0"/>
            <a:stretch/>
          </p:blipFill>
          <p:spPr>
            <a:xfrm>
              <a:off x="5901579" y="2691681"/>
              <a:ext cx="2705485" cy="2550287"/>
            </a:xfrm>
            <a:prstGeom prst="rect">
              <a:avLst/>
            </a:prstGeom>
            <a:noFill/>
            <a:ln cap="flat" cmpd="sng" w="9525">
              <a:solidFill>
                <a:schemeClr val="dk1"/>
              </a:solidFill>
              <a:prstDash val="solid"/>
              <a:round/>
              <a:headEnd len="sm" w="sm" type="none"/>
              <a:tailEnd len="sm" w="sm" type="none"/>
            </a:ln>
          </p:spPr>
        </p:pic>
        <p:pic>
          <p:nvPicPr>
            <p:cNvPr id="326" name="Google Shape;326;p14"/>
            <p:cNvPicPr preferRelativeResize="0"/>
            <p:nvPr/>
          </p:nvPicPr>
          <p:blipFill rotWithShape="1">
            <a:blip r:embed="rId8">
              <a:alphaModFix/>
            </a:blip>
            <a:srcRect b="0" l="0" r="0" t="0"/>
            <a:stretch/>
          </p:blipFill>
          <p:spPr>
            <a:xfrm>
              <a:off x="8493565" y="2833644"/>
              <a:ext cx="2570448" cy="1814079"/>
            </a:xfrm>
            <a:prstGeom prst="rect">
              <a:avLst/>
            </a:prstGeom>
            <a:noFill/>
            <a:ln cap="flat" cmpd="sng" w="9525">
              <a:solidFill>
                <a:schemeClr val="dk1"/>
              </a:solidFill>
              <a:prstDash val="solid"/>
              <a:round/>
              <a:headEnd len="sm" w="sm" type="none"/>
              <a:tailEnd len="sm" w="sm" type="none"/>
            </a:ln>
          </p:spPr>
        </p:pic>
        <p:pic>
          <p:nvPicPr>
            <p:cNvPr id="327" name="Google Shape;327;p14"/>
            <p:cNvPicPr preferRelativeResize="0"/>
            <p:nvPr/>
          </p:nvPicPr>
          <p:blipFill rotWithShape="1">
            <a:blip r:embed="rId9">
              <a:alphaModFix/>
            </a:blip>
            <a:srcRect b="0" l="0" r="0" t="0"/>
            <a:stretch/>
          </p:blipFill>
          <p:spPr>
            <a:xfrm>
              <a:off x="7364652" y="3739256"/>
              <a:ext cx="3853829" cy="1669993"/>
            </a:xfrm>
            <a:prstGeom prst="rect">
              <a:avLst/>
            </a:prstGeom>
            <a:noFill/>
            <a:ln cap="flat" cmpd="sng" w="12700">
              <a:solidFill>
                <a:schemeClr val="dk1"/>
              </a:solidFill>
              <a:prstDash val="solid"/>
              <a:round/>
              <a:headEnd len="sm" w="sm" type="none"/>
              <a:tailEnd len="sm" w="sm" type="none"/>
            </a:ln>
          </p:spPr>
        </p:pic>
      </p:grpSp>
      <p:pic>
        <p:nvPicPr>
          <p:cNvPr id="328" name="Google Shape;328;p14"/>
          <p:cNvPicPr preferRelativeResize="0"/>
          <p:nvPr/>
        </p:nvPicPr>
        <p:blipFill rotWithShape="1">
          <a:blip r:embed="rId10">
            <a:alphaModFix/>
          </a:blip>
          <a:srcRect b="0" l="0" r="0" t="0"/>
          <a:stretch/>
        </p:blipFill>
        <p:spPr>
          <a:xfrm>
            <a:off x="8877308" y="2675490"/>
            <a:ext cx="2117844" cy="1249719"/>
          </a:xfrm>
          <a:prstGeom prst="rect">
            <a:avLst/>
          </a:prstGeom>
          <a:noFill/>
          <a:ln>
            <a:noFill/>
          </a:ln>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5"/>
          <p:cNvSpPr txBox="1"/>
          <p:nvPr/>
        </p:nvSpPr>
        <p:spPr>
          <a:xfrm>
            <a:off x="9919335" y="5886097"/>
            <a:ext cx="1866900" cy="58477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sp>
        <p:nvSpPr>
          <p:cNvPr id="335" name="Google Shape;335;p15"/>
          <p:cNvSpPr txBox="1"/>
          <p:nvPr/>
        </p:nvSpPr>
        <p:spPr>
          <a:xfrm>
            <a:off x="9108490" y="4846074"/>
            <a:ext cx="23720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Moksnes N., Sahlberg A., Khavari B. 2021.</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1: OnSSET/Global Electrification</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Platform. Release Version 1.0. [online</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presentation]. Climate Compatible Growth</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Programme, Energy Sector Management Assistance Program and World Bank Group</a:t>
            </a:r>
            <a:endParaRPr sz="800">
              <a:solidFill>
                <a:schemeClr val="lt1"/>
              </a:solidFill>
              <a:latin typeface="Open Sans"/>
              <a:ea typeface="Open Sans"/>
              <a:cs typeface="Open Sans"/>
              <a:sym typeface="Open Sans"/>
            </a:endParaRPr>
          </a:p>
        </p:txBody>
      </p:sp>
      <p:pic>
        <p:nvPicPr>
          <p:cNvPr id="336" name="Google Shape;336;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7" name="Google Shape;337;p15"/>
          <p:cNvSpPr txBox="1"/>
          <p:nvPr/>
        </p:nvSpPr>
        <p:spPr>
          <a:xfrm>
            <a:off x="9027736" y="4884302"/>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GB" sz="800">
                <a:solidFill>
                  <a:schemeClr val="lt1"/>
                </a:solidFill>
                <a:latin typeface="Open Sans"/>
                <a:ea typeface="Open Sans"/>
                <a:cs typeface="Open Sans"/>
                <a:sym typeface="Open Sans"/>
              </a:rPr>
              <a:t>Stevanato, N., Onori, A., Mereu, R., &amp; Colombo, E., 2024.</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1: Off-Grid Energy Systems Modelling with MicroGridsPy. Release Version 1.0</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 [online presentation]. Climate Compatible Growth Programme, Politecnico di Milano</a:t>
            </a:r>
            <a:endParaRPr/>
          </a:p>
        </p:txBody>
      </p:sp>
      <p:sp>
        <p:nvSpPr>
          <p:cNvPr id="338" name="Google Shape;338;p15"/>
          <p:cNvSpPr txBox="1"/>
          <p:nvPr/>
        </p:nvSpPr>
        <p:spPr>
          <a:xfrm>
            <a:off x="9266839" y="2702496"/>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with </a:t>
            </a:r>
            <a:endParaRPr sz="1800">
              <a:solidFill>
                <a:schemeClr val="dk1"/>
              </a:solidFill>
              <a:latin typeface="Calibri"/>
              <a:ea typeface="Calibri"/>
              <a:cs typeface="Calibri"/>
              <a:sym typeface="Calibri"/>
            </a:endParaRPr>
          </a:p>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Politecnico di Milano</a:t>
            </a:r>
            <a:endParaRPr b="1" i="1" sz="900">
              <a:solidFill>
                <a:schemeClr val="lt1"/>
              </a:solidFill>
              <a:latin typeface="Open Sans"/>
              <a:ea typeface="Open Sans"/>
              <a:cs typeface="Open Sans"/>
              <a:sym typeface="Open Sans"/>
            </a:endParaRPr>
          </a:p>
        </p:txBody>
      </p:sp>
      <p:pic>
        <p:nvPicPr>
          <p:cNvPr id="339" name="Google Shape;339;p15"/>
          <p:cNvPicPr preferRelativeResize="0"/>
          <p:nvPr/>
        </p:nvPicPr>
        <p:blipFill rotWithShape="1">
          <a:blip r:embed="rId4">
            <a:alphaModFix/>
          </a:blip>
          <a:srcRect b="0" l="0" r="0" t="0"/>
          <a:stretch/>
        </p:blipFill>
        <p:spPr>
          <a:xfrm>
            <a:off x="9527971" y="2915634"/>
            <a:ext cx="1849753" cy="1437412"/>
          </a:xfrm>
          <a:prstGeom prst="rect">
            <a:avLst/>
          </a:prstGeom>
          <a:noFill/>
          <a:ln>
            <a:noFill/>
          </a:ln>
        </p:spPr>
      </p:pic>
      <p:sp>
        <p:nvSpPr>
          <p:cNvPr id="340" name="Google Shape;340;p15"/>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41" name="Google Shape;341;p15"/>
          <p:cNvSpPr txBox="1"/>
          <p:nvPr/>
        </p:nvSpPr>
        <p:spPr>
          <a:xfrm>
            <a:off x="9266839" y="4204033"/>
            <a:ext cx="246133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800"/>
              <a:buFont typeface="Open Sans"/>
              <a:buNone/>
            </a:pPr>
            <a:r>
              <a:rPr lang="en-GB" sz="800">
                <a:solidFill>
                  <a:schemeClr val="lt1"/>
                </a:solidFill>
                <a:latin typeface="Open Sans"/>
                <a:ea typeface="Open Sans"/>
                <a:cs typeface="Open Sans"/>
                <a:sym typeface="Open Sans"/>
              </a:rPr>
              <a:t>Consolidated by Nicolò Stevanato, Alessandro Onori, Riccardo Mereu and Emanuela Colombo from Politecnico di Milano</a:t>
            </a:r>
            <a:endParaRPr sz="800">
              <a:solidFill>
                <a:schemeClr val="lt1"/>
              </a:solidFill>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Graphical user interface, text" id="346" name="Google Shape;346;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7" name="Google Shape;347;p16"/>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Graphical user interface, sunburst chart&#10;&#10;Description automatically generated" id="105" name="Google Shape;105;p2"/>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06" name="Google Shape;106;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a:t>
            </a:r>
            <a:endParaRPr b="1" sz="1400">
              <a:solidFill>
                <a:schemeClr val="lt1"/>
              </a:solidFill>
              <a:latin typeface="Open Sans ExtraBold"/>
              <a:ea typeface="Open Sans ExtraBold"/>
              <a:cs typeface="Open Sans ExtraBold"/>
              <a:sym typeface="Open Sans ExtraBold"/>
            </a:endParaRPr>
          </a:p>
        </p:txBody>
      </p:sp>
      <p:sp>
        <p:nvSpPr>
          <p:cNvPr id="107" name="Google Shape;107;p2"/>
          <p:cNvSpPr txBox="1"/>
          <p:nvPr/>
        </p:nvSpPr>
        <p:spPr>
          <a:xfrm>
            <a:off x="887215" y="4640"/>
            <a:ext cx="9116756"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Learning Outcomes of the Lesson</a:t>
            </a:r>
            <a:endParaRPr/>
          </a:p>
        </p:txBody>
      </p:sp>
      <p:sp>
        <p:nvSpPr>
          <p:cNvPr id="108" name="Google Shape;108;p2"/>
          <p:cNvSpPr txBox="1"/>
          <p:nvPr>
            <p:ph idx="1" type="body"/>
          </p:nvPr>
        </p:nvSpPr>
        <p:spPr>
          <a:xfrm>
            <a:off x="838200" y="1825625"/>
            <a:ext cx="8164286" cy="40489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GB" sz="2000">
                <a:latin typeface="Open Sans"/>
                <a:ea typeface="Open Sans"/>
                <a:cs typeface="Open Sans"/>
                <a:sym typeface="Open Sans"/>
              </a:rPr>
              <a:t>Comprehensive Understanding of MicroGridsPy Usage</a:t>
            </a:r>
            <a:endParaRPr/>
          </a:p>
          <a:p>
            <a:pPr indent="0" lvl="0" marL="0" rtl="0" algn="l">
              <a:lnSpc>
                <a:spcPct val="90000"/>
              </a:lnSpc>
              <a:spcBef>
                <a:spcPts val="1000"/>
              </a:spcBef>
              <a:spcAft>
                <a:spcPts val="0"/>
              </a:spcAft>
              <a:buClr>
                <a:schemeClr val="dk1"/>
              </a:buClr>
              <a:buSzPts val="1300"/>
              <a:buNone/>
            </a:pPr>
            <a:r>
              <a:rPr i="1" lang="en-GB" sz="1300">
                <a:latin typeface="Open Sans"/>
                <a:ea typeface="Open Sans"/>
                <a:cs typeface="Open Sans"/>
                <a:sym typeface="Open Sans"/>
              </a:rPr>
              <a:t>Participants will gain detailed knowledge on how to utilize MicroGridsPy from start to finish in a sample project, including basic features and functionalities</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Insight into Result Variability Based on Input</a:t>
            </a:r>
            <a:endParaRPr/>
          </a:p>
          <a:p>
            <a:pPr indent="0" lvl="0" marL="0" rtl="0" algn="l">
              <a:lnSpc>
                <a:spcPct val="90000"/>
              </a:lnSpc>
              <a:spcBef>
                <a:spcPts val="1000"/>
              </a:spcBef>
              <a:spcAft>
                <a:spcPts val="0"/>
              </a:spcAft>
              <a:buClr>
                <a:schemeClr val="dk1"/>
              </a:buClr>
              <a:buSzPts val="1400"/>
              <a:buNone/>
            </a:pPr>
            <a:r>
              <a:rPr i="1" lang="en-GB" sz="1400">
                <a:latin typeface="Open Sans"/>
                <a:ea typeface="Open Sans"/>
                <a:cs typeface="Open Sans"/>
                <a:sym typeface="Open Sans"/>
              </a:rPr>
              <a:t>Learners will understand how different inputs can significantly alter the outcomes of the MicroGridsPy model, highlighting the importance of accurate and context-specific data</a:t>
            </a:r>
            <a:endParaRPr/>
          </a:p>
          <a:p>
            <a:pPr indent="-228600" lvl="0" marL="228600" rtl="0" algn="l">
              <a:lnSpc>
                <a:spcPct val="90000"/>
              </a:lnSpc>
              <a:spcBef>
                <a:spcPts val="1000"/>
              </a:spcBef>
              <a:spcAft>
                <a:spcPts val="0"/>
              </a:spcAft>
              <a:buClr>
                <a:schemeClr val="dk1"/>
              </a:buClr>
              <a:buSzPts val="2000"/>
              <a:buChar char="•"/>
            </a:pPr>
            <a:r>
              <a:rPr lang="en-GB" sz="2000">
                <a:latin typeface="Open Sans"/>
                <a:ea typeface="Open Sans"/>
                <a:cs typeface="Open Sans"/>
                <a:sym typeface="Open Sans"/>
              </a:rPr>
              <a:t>Awareness of the Model's Limitations and Potentials</a:t>
            </a:r>
            <a:endParaRPr/>
          </a:p>
          <a:p>
            <a:pPr indent="0" lvl="0" marL="0" rtl="0" algn="l">
              <a:lnSpc>
                <a:spcPct val="90000"/>
              </a:lnSpc>
              <a:spcBef>
                <a:spcPts val="1000"/>
              </a:spcBef>
              <a:spcAft>
                <a:spcPts val="0"/>
              </a:spcAft>
              <a:buClr>
                <a:schemeClr val="dk1"/>
              </a:buClr>
              <a:buSzPts val="1400"/>
              <a:buNone/>
            </a:pPr>
            <a:r>
              <a:rPr i="1" lang="en-GB" sz="1400">
                <a:latin typeface="Open Sans"/>
                <a:ea typeface="Open Sans"/>
                <a:cs typeface="Open Sans"/>
                <a:sym typeface="Open Sans"/>
              </a:rPr>
              <a:t>Participants will comprehend the strengths and limitations of MicroGridsPy in modelling off-grid energy systems, providing a realistic perspective on its applicability in various scenarios</a:t>
            </a:r>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Font typeface="Courier New"/>
              <a:buNone/>
            </a:pPr>
            <a:r>
              <a:t/>
            </a:r>
            <a:endParaRPr i="1" sz="14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Font typeface="Courier New"/>
              <a:buNone/>
            </a:pPr>
            <a:r>
              <a:t/>
            </a:r>
            <a:endParaRPr i="1" sz="14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39700" lvl="0" marL="22860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1400"/>
              <a:buNone/>
            </a:pPr>
            <a:r>
              <a:t/>
            </a:r>
            <a:endParaRPr i="1" sz="14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a:p>
            <a:pPr indent="-101600" lvl="0" marL="228600" rtl="0" algn="l">
              <a:lnSpc>
                <a:spcPct val="90000"/>
              </a:lnSpc>
              <a:spcBef>
                <a:spcPts val="1000"/>
              </a:spcBef>
              <a:spcAft>
                <a:spcPts val="0"/>
              </a:spcAft>
              <a:buClr>
                <a:schemeClr val="dk1"/>
              </a:buClr>
              <a:buSzPts val="2000"/>
              <a:buNone/>
            </a:pPr>
            <a:r>
              <a:t/>
            </a:r>
            <a:endParaRPr sz="2000">
              <a:latin typeface="Open Sans"/>
              <a:ea typeface="Open Sans"/>
              <a:cs typeface="Open Sans"/>
              <a:sym typeface="Open Sans"/>
            </a:endParaRPr>
          </a:p>
        </p:txBody>
      </p:sp>
      <p:pic>
        <p:nvPicPr>
          <p:cNvPr descr="Checklist - Free education icons" id="109" name="Google Shape;109;p2"/>
          <p:cNvPicPr preferRelativeResize="0"/>
          <p:nvPr/>
        </p:nvPicPr>
        <p:blipFill rotWithShape="1">
          <a:blip r:embed="rId4">
            <a:alphaModFix/>
          </a:blip>
          <a:srcRect b="0" l="0" r="0" t="0"/>
          <a:stretch/>
        </p:blipFill>
        <p:spPr>
          <a:xfrm>
            <a:off x="10166573" y="4829562"/>
            <a:ext cx="1045027" cy="1045027"/>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Graphical user interface, sunburst chart&#10;&#10;Description automatically generated" id="115" name="Google Shape;115;p3"/>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16" name="Google Shape;116;p3"/>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a:t>
            </a:r>
            <a:endParaRPr b="1" sz="1400">
              <a:solidFill>
                <a:schemeClr val="lt1"/>
              </a:solidFill>
              <a:latin typeface="Open Sans ExtraBold"/>
              <a:ea typeface="Open Sans ExtraBold"/>
              <a:cs typeface="Open Sans ExtraBold"/>
              <a:sym typeface="Open Sans ExtraBold"/>
            </a:endParaRPr>
          </a:p>
        </p:txBody>
      </p:sp>
      <p:sp>
        <p:nvSpPr>
          <p:cNvPr id="118" name="Google Shape;118;p3"/>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Call for proposals on rural electrification</a:t>
            </a:r>
            <a:endParaRPr/>
          </a:p>
        </p:txBody>
      </p:sp>
      <p:cxnSp>
        <p:nvCxnSpPr>
          <p:cNvPr id="119" name="Google Shape;119;p3"/>
          <p:cNvCxnSpPr/>
          <p:nvPr/>
        </p:nvCxnSpPr>
        <p:spPr>
          <a:xfrm>
            <a:off x="386473" y="851819"/>
            <a:ext cx="6874298" cy="0"/>
          </a:xfrm>
          <a:prstGeom prst="straightConnector1">
            <a:avLst/>
          </a:prstGeom>
          <a:noFill/>
          <a:ln cap="flat" cmpd="sng" w="12700">
            <a:solidFill>
              <a:srgbClr val="1F3864"/>
            </a:solidFill>
            <a:prstDash val="solid"/>
            <a:miter lim="800000"/>
            <a:headEnd len="sm" w="sm" type="none"/>
            <a:tailEnd len="sm" w="sm" type="none"/>
          </a:ln>
        </p:spPr>
      </p:cxnSp>
      <p:sp>
        <p:nvSpPr>
          <p:cNvPr id="120" name="Google Shape;120;p3"/>
          <p:cNvSpPr txBox="1"/>
          <p:nvPr/>
        </p:nvSpPr>
        <p:spPr>
          <a:xfrm>
            <a:off x="386473" y="1031921"/>
            <a:ext cx="1111981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The call for proposal from the </a:t>
            </a:r>
            <a:r>
              <a:rPr b="1" lang="en-GB" sz="1400">
                <a:solidFill>
                  <a:schemeClr val="dk1"/>
                </a:solidFill>
                <a:latin typeface="Open Sans"/>
                <a:ea typeface="Open Sans"/>
                <a:cs typeface="Open Sans"/>
                <a:sym typeface="Open Sans"/>
              </a:rPr>
              <a:t>UNESCO Chair </a:t>
            </a:r>
            <a:r>
              <a:rPr lang="en-GB" sz="1400">
                <a:solidFill>
                  <a:schemeClr val="dk1"/>
                </a:solidFill>
                <a:latin typeface="Open Sans"/>
                <a:ea typeface="Open Sans"/>
                <a:cs typeface="Open Sans"/>
                <a:sym typeface="Open Sans"/>
              </a:rPr>
              <a:t>in </a:t>
            </a:r>
            <a:r>
              <a:rPr b="1" lang="en-GB" sz="1400">
                <a:solidFill>
                  <a:schemeClr val="dk1"/>
                </a:solidFill>
                <a:latin typeface="Open Sans"/>
                <a:ea typeface="Open Sans"/>
                <a:cs typeface="Open Sans"/>
                <a:sym typeface="Open Sans"/>
              </a:rPr>
              <a:t>Energy for Sustainable Development </a:t>
            </a:r>
            <a:r>
              <a:rPr lang="en-GB" sz="1400">
                <a:solidFill>
                  <a:schemeClr val="dk1"/>
                </a:solidFill>
                <a:latin typeface="Open Sans"/>
                <a:ea typeface="Open Sans"/>
                <a:cs typeface="Open Sans"/>
                <a:sym typeface="Open Sans"/>
              </a:rPr>
              <a:t>seeks </a:t>
            </a:r>
            <a:r>
              <a:rPr b="1" lang="en-GB" sz="1400">
                <a:solidFill>
                  <a:srgbClr val="C55A11"/>
                </a:solidFill>
                <a:latin typeface="Open Sans"/>
                <a:ea typeface="Open Sans"/>
                <a:cs typeface="Open Sans"/>
                <a:sym typeface="Open Sans"/>
              </a:rPr>
              <a:t>innovative off-grid rural electrification solutions for Kalobeyei settlement (Kenya)</a:t>
            </a:r>
            <a:r>
              <a:rPr lang="en-GB" sz="1400">
                <a:solidFill>
                  <a:schemeClr val="dk1"/>
                </a:solidFill>
                <a:latin typeface="Open Sans"/>
                <a:ea typeface="Open Sans"/>
                <a:cs typeface="Open Sans"/>
                <a:sym typeface="Open Sans"/>
              </a:rPr>
              <a:t>, focusing on </a:t>
            </a:r>
            <a:r>
              <a:rPr b="1" lang="en-GB" sz="1400">
                <a:solidFill>
                  <a:schemeClr val="dk1"/>
                </a:solidFill>
                <a:latin typeface="Open Sans"/>
                <a:ea typeface="Open Sans"/>
                <a:cs typeface="Open Sans"/>
                <a:sym typeface="Open Sans"/>
              </a:rPr>
              <a:t>hybrid systems </a:t>
            </a:r>
            <a:r>
              <a:rPr lang="en-GB" sz="1400">
                <a:solidFill>
                  <a:schemeClr val="dk1"/>
                </a:solidFill>
                <a:latin typeface="Open Sans"/>
                <a:ea typeface="Open Sans"/>
                <a:cs typeface="Open Sans"/>
                <a:sym typeface="Open Sans"/>
              </a:rPr>
              <a:t>that combine renewable and non-renewable technologies. It underscores the importance of energy in </a:t>
            </a:r>
            <a:r>
              <a:rPr b="1" lang="en-GB" sz="1400">
                <a:solidFill>
                  <a:schemeClr val="dk1"/>
                </a:solidFill>
                <a:latin typeface="Open Sans"/>
                <a:ea typeface="Open Sans"/>
                <a:cs typeface="Open Sans"/>
                <a:sym typeface="Open Sans"/>
              </a:rPr>
              <a:t>local development and environmental preservation </a:t>
            </a:r>
            <a:r>
              <a:rPr lang="en-GB" sz="1400">
                <a:solidFill>
                  <a:schemeClr val="dk1"/>
                </a:solidFill>
                <a:latin typeface="Open Sans"/>
                <a:ea typeface="Open Sans"/>
                <a:cs typeface="Open Sans"/>
                <a:sym typeface="Open Sans"/>
              </a:rPr>
              <a:t>in line with global sustainable development goals, particularly </a:t>
            </a:r>
            <a:r>
              <a:rPr b="1" lang="en-GB" sz="1400">
                <a:solidFill>
                  <a:srgbClr val="C55A11"/>
                </a:solidFill>
                <a:latin typeface="Open Sans"/>
                <a:ea typeface="Open Sans"/>
                <a:cs typeface="Open Sans"/>
                <a:sym typeface="Open Sans"/>
              </a:rPr>
              <a:t>SDG7</a:t>
            </a:r>
            <a:r>
              <a:rPr lang="en-GB" sz="1400">
                <a:solidFill>
                  <a:schemeClr val="dk1"/>
                </a:solidFill>
                <a:latin typeface="Open Sans"/>
                <a:ea typeface="Open Sans"/>
                <a:cs typeface="Open Sans"/>
                <a:sym typeface="Open Sans"/>
              </a:rPr>
              <a:t>. </a:t>
            </a:r>
            <a:endParaRPr/>
          </a:p>
        </p:txBody>
      </p:sp>
      <p:pic>
        <p:nvPicPr>
          <p:cNvPr id="121" name="Google Shape;121;p3"/>
          <p:cNvPicPr preferRelativeResize="0"/>
          <p:nvPr/>
        </p:nvPicPr>
        <p:blipFill rotWithShape="1">
          <a:blip r:embed="rId4">
            <a:alphaModFix/>
          </a:blip>
          <a:srcRect b="0" l="0" r="0" t="0"/>
          <a:stretch/>
        </p:blipFill>
        <p:spPr>
          <a:xfrm>
            <a:off x="386473" y="2118293"/>
            <a:ext cx="6264183" cy="1188823"/>
          </a:xfrm>
          <a:prstGeom prst="rect">
            <a:avLst/>
          </a:prstGeom>
          <a:noFill/>
          <a:ln>
            <a:noFill/>
          </a:ln>
        </p:spPr>
      </p:pic>
      <p:pic>
        <p:nvPicPr>
          <p:cNvPr id="122" name="Google Shape;122;p3"/>
          <p:cNvPicPr preferRelativeResize="0"/>
          <p:nvPr/>
        </p:nvPicPr>
        <p:blipFill rotWithShape="1">
          <a:blip r:embed="rId5">
            <a:alphaModFix/>
          </a:blip>
          <a:srcRect b="0" l="0" r="0" t="0"/>
          <a:stretch/>
        </p:blipFill>
        <p:spPr>
          <a:xfrm>
            <a:off x="7594612" y="2108062"/>
            <a:ext cx="3292125" cy="3947502"/>
          </a:xfrm>
          <a:prstGeom prst="rect">
            <a:avLst/>
          </a:prstGeom>
          <a:noFill/>
          <a:ln>
            <a:noFill/>
          </a:ln>
        </p:spPr>
      </p:pic>
      <p:pic>
        <p:nvPicPr>
          <p:cNvPr id="123" name="Google Shape;123;p3"/>
          <p:cNvPicPr preferRelativeResize="0"/>
          <p:nvPr/>
        </p:nvPicPr>
        <p:blipFill rotWithShape="1">
          <a:blip r:embed="rId6">
            <a:alphaModFix/>
          </a:blip>
          <a:srcRect b="0" l="0" r="0" t="0"/>
          <a:stretch/>
        </p:blipFill>
        <p:spPr>
          <a:xfrm>
            <a:off x="1452487" y="3474067"/>
            <a:ext cx="4988180" cy="2308276"/>
          </a:xfrm>
          <a:prstGeom prst="roundRect">
            <a:avLst>
              <a:gd fmla="val 9283" name="adj"/>
            </a:avLst>
          </a:prstGeom>
          <a:noFill/>
          <a:ln>
            <a:noFill/>
          </a:ln>
        </p:spPr>
      </p:pic>
      <p:sp>
        <p:nvSpPr>
          <p:cNvPr id="124" name="Google Shape;124;p3"/>
          <p:cNvSpPr txBox="1"/>
          <p:nvPr/>
        </p:nvSpPr>
        <p:spPr>
          <a:xfrm>
            <a:off x="4198925" y="3559552"/>
            <a:ext cx="3254829"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Open Sans"/>
                <a:ea typeface="Open Sans"/>
                <a:cs typeface="Open Sans"/>
                <a:sym typeface="Open Sans"/>
              </a:rPr>
              <a:t>Coordinates </a:t>
            </a:r>
            <a:endParaRPr/>
          </a:p>
          <a:p>
            <a:pPr indent="0" lvl="0" marL="0" marR="0" rtl="0" algn="l">
              <a:spcBef>
                <a:spcPts val="0"/>
              </a:spcBef>
              <a:spcAft>
                <a:spcPts val="0"/>
              </a:spcAft>
              <a:buNone/>
            </a:pPr>
            <a:r>
              <a:rPr b="1" i="1" lang="en-GB" sz="1600">
                <a:solidFill>
                  <a:schemeClr val="lt1"/>
                </a:solidFill>
                <a:latin typeface="Open Sans"/>
                <a:ea typeface="Open Sans"/>
                <a:cs typeface="Open Sans"/>
                <a:sym typeface="Open Sans"/>
              </a:rPr>
              <a:t>Lon</a:t>
            </a:r>
            <a:r>
              <a:rPr b="1" lang="en-GB" sz="1600">
                <a:solidFill>
                  <a:schemeClr val="lt1"/>
                </a:solidFill>
                <a:latin typeface="Open Sans"/>
                <a:ea typeface="Open Sans"/>
                <a:cs typeface="Open Sans"/>
                <a:sym typeface="Open Sans"/>
              </a:rPr>
              <a:t>: 3°46’7.644’’</a:t>
            </a:r>
            <a:endParaRPr/>
          </a:p>
          <a:p>
            <a:pPr indent="0" lvl="0" marL="0" marR="0" rtl="0" algn="l">
              <a:spcBef>
                <a:spcPts val="0"/>
              </a:spcBef>
              <a:spcAft>
                <a:spcPts val="0"/>
              </a:spcAft>
              <a:buNone/>
            </a:pPr>
            <a:r>
              <a:rPr b="1" i="1" lang="en-GB" sz="1600">
                <a:solidFill>
                  <a:schemeClr val="lt1"/>
                </a:solidFill>
                <a:latin typeface="Open Sans"/>
                <a:ea typeface="Open Sans"/>
                <a:cs typeface="Open Sans"/>
                <a:sym typeface="Open Sans"/>
              </a:rPr>
              <a:t>Lat</a:t>
            </a:r>
            <a:r>
              <a:rPr b="1" lang="en-GB" sz="1600">
                <a:solidFill>
                  <a:schemeClr val="lt1"/>
                </a:solidFill>
                <a:latin typeface="Open Sans"/>
                <a:ea typeface="Open Sans"/>
                <a:cs typeface="Open Sans"/>
                <a:sym typeface="Open Sans"/>
              </a:rPr>
              <a:t>: 34°37’ 14.458’’</a:t>
            </a:r>
            <a:endParaRPr/>
          </a:p>
        </p:txBody>
      </p:sp>
      <p:sp>
        <p:nvSpPr>
          <p:cNvPr id="125" name="Google Shape;125;p3"/>
          <p:cNvSpPr txBox="1"/>
          <p:nvPr/>
        </p:nvSpPr>
        <p:spPr>
          <a:xfrm>
            <a:off x="1580380" y="5864555"/>
            <a:ext cx="4732394"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 Satellite location picture from Google Maps</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Graphical user interface, sunburst chart&#10;&#10;Description automatically generated" id="131" name="Google Shape;131;p4"/>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32" name="Google Shape;132;p4"/>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3</a:t>
            </a:r>
            <a:endParaRPr b="1" sz="1400">
              <a:solidFill>
                <a:schemeClr val="lt1"/>
              </a:solidFill>
              <a:latin typeface="Open Sans ExtraBold"/>
              <a:ea typeface="Open Sans ExtraBold"/>
              <a:cs typeface="Open Sans ExtraBold"/>
              <a:sym typeface="Open Sans ExtraBold"/>
            </a:endParaRPr>
          </a:p>
        </p:txBody>
      </p:sp>
      <p:sp>
        <p:nvSpPr>
          <p:cNvPr id="134" name="Google Shape;134;p4"/>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Kalobeyei Village</a:t>
            </a:r>
            <a:endParaRPr/>
          </a:p>
        </p:txBody>
      </p:sp>
      <p:cxnSp>
        <p:nvCxnSpPr>
          <p:cNvPr id="135" name="Google Shape;135;p4"/>
          <p:cNvCxnSpPr/>
          <p:nvPr/>
        </p:nvCxnSpPr>
        <p:spPr>
          <a:xfrm>
            <a:off x="386473" y="851819"/>
            <a:ext cx="6874298" cy="0"/>
          </a:xfrm>
          <a:prstGeom prst="straightConnector1">
            <a:avLst/>
          </a:prstGeom>
          <a:noFill/>
          <a:ln cap="flat" cmpd="sng" w="12700">
            <a:solidFill>
              <a:srgbClr val="1F3864"/>
            </a:solidFill>
            <a:prstDash val="solid"/>
            <a:miter lim="800000"/>
            <a:headEnd len="sm" w="sm" type="none"/>
            <a:tailEnd len="sm" w="sm" type="none"/>
          </a:ln>
        </p:spPr>
      </p:cxnSp>
      <p:sp>
        <p:nvSpPr>
          <p:cNvPr id="136" name="Google Shape;136;p4"/>
          <p:cNvSpPr txBox="1"/>
          <p:nvPr/>
        </p:nvSpPr>
        <p:spPr>
          <a:xfrm>
            <a:off x="386473" y="1031921"/>
            <a:ext cx="1111981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Kalobeyei, located in northern Kenya, is a </a:t>
            </a:r>
            <a:r>
              <a:rPr b="1" lang="en-GB" sz="1400">
                <a:solidFill>
                  <a:schemeClr val="dk1"/>
                </a:solidFill>
                <a:latin typeface="Open Sans"/>
                <a:ea typeface="Open Sans"/>
                <a:cs typeface="Open Sans"/>
                <a:sym typeface="Open Sans"/>
              </a:rPr>
              <a:t>remote village </a:t>
            </a:r>
            <a:r>
              <a:rPr lang="en-GB" sz="1400">
                <a:solidFill>
                  <a:schemeClr val="dk1"/>
                </a:solidFill>
                <a:latin typeface="Open Sans"/>
                <a:ea typeface="Open Sans"/>
                <a:cs typeface="Open Sans"/>
                <a:sym typeface="Open Sans"/>
              </a:rPr>
              <a:t>not serviced by the national grid and inhabited by around 700 families. The residents predominantly use </a:t>
            </a:r>
            <a:r>
              <a:rPr b="1" lang="en-GB" sz="1400">
                <a:solidFill>
                  <a:schemeClr val="dk1"/>
                </a:solidFill>
                <a:latin typeface="Open Sans"/>
                <a:ea typeface="Open Sans"/>
                <a:cs typeface="Open Sans"/>
                <a:sym typeface="Open Sans"/>
              </a:rPr>
              <a:t>traditional energy sources </a:t>
            </a:r>
            <a:r>
              <a:rPr lang="en-GB" sz="1400">
                <a:solidFill>
                  <a:schemeClr val="dk1"/>
                </a:solidFill>
                <a:latin typeface="Open Sans"/>
                <a:ea typeface="Open Sans"/>
                <a:cs typeface="Open Sans"/>
                <a:sym typeface="Open Sans"/>
              </a:rPr>
              <a:t>such as kerosene, diesel, and biomass for their daily needs. The village presents a </a:t>
            </a:r>
            <a:r>
              <a:rPr b="1" lang="en-GB" sz="1400">
                <a:solidFill>
                  <a:schemeClr val="dk1"/>
                </a:solidFill>
                <a:latin typeface="Open Sans"/>
                <a:ea typeface="Open Sans"/>
                <a:cs typeface="Open Sans"/>
                <a:sym typeface="Open Sans"/>
              </a:rPr>
              <a:t>unique case </a:t>
            </a:r>
            <a:r>
              <a:rPr lang="en-GB" sz="1400">
                <a:solidFill>
                  <a:schemeClr val="dk1"/>
                </a:solidFill>
                <a:latin typeface="Open Sans"/>
                <a:ea typeface="Open Sans"/>
                <a:cs typeface="Open Sans"/>
                <a:sym typeface="Open Sans"/>
              </a:rPr>
              <a:t>for developing a </a:t>
            </a:r>
            <a:r>
              <a:rPr b="1" lang="en-GB" sz="1400">
                <a:solidFill>
                  <a:schemeClr val="dk1"/>
                </a:solidFill>
                <a:latin typeface="Open Sans"/>
                <a:ea typeface="Open Sans"/>
                <a:cs typeface="Open Sans"/>
                <a:sym typeface="Open Sans"/>
              </a:rPr>
              <a:t>sustainable, off-grid, hybrid energy solution </a:t>
            </a:r>
            <a:r>
              <a:rPr lang="en-GB" sz="1400">
                <a:solidFill>
                  <a:schemeClr val="dk1"/>
                </a:solidFill>
                <a:latin typeface="Open Sans"/>
                <a:ea typeface="Open Sans"/>
                <a:cs typeface="Open Sans"/>
                <a:sym typeface="Open Sans"/>
              </a:rPr>
              <a:t>to meet its residential and communal energy requirements.</a:t>
            </a:r>
            <a:endParaRPr/>
          </a:p>
        </p:txBody>
      </p:sp>
      <p:pic>
        <p:nvPicPr>
          <p:cNvPr id="137" name="Google Shape;137;p4"/>
          <p:cNvPicPr preferRelativeResize="0"/>
          <p:nvPr/>
        </p:nvPicPr>
        <p:blipFill rotWithShape="1">
          <a:blip r:embed="rId4">
            <a:alphaModFix/>
          </a:blip>
          <a:srcRect b="0" l="0" r="0" t="0"/>
          <a:stretch/>
        </p:blipFill>
        <p:spPr>
          <a:xfrm>
            <a:off x="1076403" y="2243563"/>
            <a:ext cx="4465707" cy="1383510"/>
          </a:xfrm>
          <a:prstGeom prst="rect">
            <a:avLst/>
          </a:prstGeom>
          <a:noFill/>
          <a:ln>
            <a:noFill/>
          </a:ln>
        </p:spPr>
      </p:pic>
      <p:pic>
        <p:nvPicPr>
          <p:cNvPr id="138" name="Google Shape;138;p4"/>
          <p:cNvPicPr preferRelativeResize="0"/>
          <p:nvPr/>
        </p:nvPicPr>
        <p:blipFill rotWithShape="1">
          <a:blip r:embed="rId5">
            <a:alphaModFix/>
          </a:blip>
          <a:srcRect b="0" l="0" r="0" t="0"/>
          <a:stretch/>
        </p:blipFill>
        <p:spPr>
          <a:xfrm>
            <a:off x="1976075" y="3596843"/>
            <a:ext cx="3780454" cy="1697832"/>
          </a:xfrm>
          <a:prstGeom prst="rect">
            <a:avLst/>
          </a:prstGeom>
          <a:noFill/>
          <a:ln>
            <a:noFill/>
          </a:ln>
        </p:spPr>
      </p:pic>
      <p:pic>
        <p:nvPicPr>
          <p:cNvPr id="139" name="Google Shape;139;p4"/>
          <p:cNvPicPr preferRelativeResize="0"/>
          <p:nvPr/>
        </p:nvPicPr>
        <p:blipFill rotWithShape="1">
          <a:blip r:embed="rId6">
            <a:alphaModFix/>
          </a:blip>
          <a:srcRect b="0" l="0" r="0" t="0"/>
          <a:stretch/>
        </p:blipFill>
        <p:spPr>
          <a:xfrm>
            <a:off x="833168" y="3307020"/>
            <a:ext cx="2574061" cy="2150751"/>
          </a:xfrm>
          <a:prstGeom prst="rect">
            <a:avLst/>
          </a:prstGeom>
          <a:noFill/>
          <a:ln>
            <a:noFill/>
          </a:ln>
        </p:spPr>
      </p:pic>
      <p:cxnSp>
        <p:nvCxnSpPr>
          <p:cNvPr id="140" name="Google Shape;140;p4"/>
          <p:cNvCxnSpPr/>
          <p:nvPr/>
        </p:nvCxnSpPr>
        <p:spPr>
          <a:xfrm rot="10800000">
            <a:off x="6087588" y="2050011"/>
            <a:ext cx="0" cy="3665401"/>
          </a:xfrm>
          <a:prstGeom prst="straightConnector1">
            <a:avLst/>
          </a:prstGeom>
          <a:noFill/>
          <a:ln cap="flat" cmpd="sng" w="9525">
            <a:solidFill>
              <a:srgbClr val="D0CECE"/>
            </a:solidFill>
            <a:prstDash val="dash"/>
            <a:miter lim="800000"/>
            <a:headEnd len="sm" w="sm" type="none"/>
            <a:tailEnd len="sm" w="sm" type="none"/>
          </a:ln>
        </p:spPr>
      </p:cxnSp>
      <p:sp>
        <p:nvSpPr>
          <p:cNvPr id="141" name="Google Shape;141;p4"/>
          <p:cNvSpPr txBox="1"/>
          <p:nvPr/>
        </p:nvSpPr>
        <p:spPr>
          <a:xfrm>
            <a:off x="6302007" y="2237537"/>
            <a:ext cx="5033996" cy="34778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000">
                <a:solidFill>
                  <a:schemeClr val="accent4"/>
                </a:solidFill>
                <a:latin typeface="Open Sans"/>
                <a:ea typeface="Open Sans"/>
                <a:cs typeface="Open Sans"/>
                <a:sym typeface="Open Sans"/>
              </a:rPr>
              <a:t>700</a:t>
            </a:r>
            <a:r>
              <a:rPr b="1" lang="en-GB" sz="1600">
                <a:solidFill>
                  <a:srgbClr val="002060"/>
                </a:solidFill>
                <a:latin typeface="Open Sans"/>
                <a:ea typeface="Open Sans"/>
                <a:cs typeface="Open Sans"/>
                <a:sym typeface="Open Sans"/>
              </a:rPr>
              <a:t> </a:t>
            </a:r>
            <a:r>
              <a:rPr b="1" lang="en-GB" sz="1600">
                <a:solidFill>
                  <a:schemeClr val="dk1"/>
                </a:solidFill>
                <a:latin typeface="Open Sans"/>
                <a:ea typeface="Open Sans"/>
                <a:cs typeface="Open Sans"/>
                <a:sym typeface="Open Sans"/>
              </a:rPr>
              <a:t>Households</a:t>
            </a:r>
            <a:r>
              <a:rPr b="1" lang="en-GB" sz="1600">
                <a:solidFill>
                  <a:srgbClr val="002060"/>
                </a:solidFill>
                <a:latin typeface="Open Sans"/>
                <a:ea typeface="Open Sans"/>
                <a:cs typeface="Open Sans"/>
                <a:sym typeface="Open Sans"/>
              </a:rPr>
              <a:t> </a:t>
            </a:r>
            <a:r>
              <a:rPr lang="en-GB" sz="1600">
                <a:solidFill>
                  <a:schemeClr val="dk1"/>
                </a:solidFill>
                <a:latin typeface="Open Sans"/>
                <a:ea typeface="Open Sans"/>
                <a:cs typeface="Open Sans"/>
                <a:sym typeface="Open Sans"/>
              </a:rPr>
              <a:t>divided into 3 groups based on their existing appliances and on the appliances which are expected to be installed in the near future.</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GB" sz="2000">
                <a:solidFill>
                  <a:schemeClr val="accent4"/>
                </a:solidFill>
                <a:latin typeface="Open Sans"/>
                <a:ea typeface="Open Sans"/>
                <a:cs typeface="Open Sans"/>
                <a:sym typeface="Open Sans"/>
              </a:rPr>
              <a:t>2</a:t>
            </a:r>
            <a:r>
              <a:rPr b="1" lang="en-GB" sz="1600">
                <a:solidFill>
                  <a:srgbClr val="002060"/>
                </a:solidFill>
                <a:latin typeface="Open Sans"/>
                <a:ea typeface="Open Sans"/>
                <a:cs typeface="Open Sans"/>
                <a:sym typeface="Open Sans"/>
              </a:rPr>
              <a:t> </a:t>
            </a:r>
            <a:r>
              <a:rPr b="1" lang="en-GB" sz="1600">
                <a:solidFill>
                  <a:schemeClr val="dk1"/>
                </a:solidFill>
                <a:latin typeface="Open Sans"/>
                <a:ea typeface="Open Sans"/>
                <a:cs typeface="Open Sans"/>
                <a:sym typeface="Open Sans"/>
              </a:rPr>
              <a:t>Primary schools </a:t>
            </a:r>
            <a:r>
              <a:rPr lang="en-GB" sz="1600">
                <a:solidFill>
                  <a:schemeClr val="dk1"/>
                </a:solidFill>
                <a:latin typeface="Open Sans"/>
                <a:ea typeface="Open Sans"/>
                <a:cs typeface="Open Sans"/>
                <a:sym typeface="Open Sans"/>
              </a:rPr>
              <a:t>with around 30 lights are installed; some external lights are also considered</a:t>
            </a:r>
            <a:endParaRPr/>
          </a:p>
          <a:p>
            <a:pPr indent="0" lvl="0" marL="0" marR="0" rtl="0" algn="l">
              <a:spcBef>
                <a:spcPts val="0"/>
              </a:spcBef>
              <a:spcAft>
                <a:spcPts val="0"/>
              </a:spcAft>
              <a:buNone/>
            </a:pPr>
            <a:r>
              <a:t/>
            </a:r>
            <a:endParaRPr b="1" sz="16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GB" sz="2000">
                <a:solidFill>
                  <a:schemeClr val="accent4"/>
                </a:solidFill>
                <a:latin typeface="Open Sans"/>
                <a:ea typeface="Open Sans"/>
                <a:cs typeface="Open Sans"/>
                <a:sym typeface="Open Sans"/>
              </a:rPr>
              <a:t>1</a:t>
            </a:r>
            <a:r>
              <a:rPr b="1" lang="en-GB" sz="1600">
                <a:solidFill>
                  <a:schemeClr val="dk1"/>
                </a:solidFill>
                <a:latin typeface="Open Sans"/>
                <a:ea typeface="Open Sans"/>
                <a:cs typeface="Open Sans"/>
                <a:sym typeface="Open Sans"/>
              </a:rPr>
              <a:t> dispensary </a:t>
            </a:r>
            <a:r>
              <a:rPr lang="en-GB" sz="1600">
                <a:solidFill>
                  <a:schemeClr val="dk1"/>
                </a:solidFill>
                <a:latin typeface="Open Sans"/>
                <a:ea typeface="Open Sans"/>
                <a:cs typeface="Open Sans"/>
                <a:sym typeface="Open Sans"/>
              </a:rPr>
              <a:t>having 3 rooms and 7 beds in total</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GB" sz="1600">
                <a:solidFill>
                  <a:srgbClr val="FFC000"/>
                </a:solidFill>
                <a:latin typeface="Open Sans"/>
                <a:ea typeface="Open Sans"/>
                <a:cs typeface="Open Sans"/>
                <a:sym typeface="Open Sans"/>
              </a:rPr>
              <a:t>Productive</a:t>
            </a:r>
            <a:r>
              <a:rPr b="1" lang="en-GB" sz="1600">
                <a:solidFill>
                  <a:schemeClr val="dk1"/>
                </a:solidFill>
                <a:latin typeface="Open Sans"/>
                <a:ea typeface="Open Sans"/>
                <a:cs typeface="Open Sans"/>
                <a:sym typeface="Open Sans"/>
              </a:rPr>
              <a:t> activities</a:t>
            </a:r>
            <a:r>
              <a:rPr lang="en-GB" sz="1600">
                <a:solidFill>
                  <a:schemeClr val="dk1"/>
                </a:solidFill>
                <a:latin typeface="Open Sans"/>
                <a:ea typeface="Open Sans"/>
                <a:cs typeface="Open Sans"/>
                <a:sym typeface="Open Sans"/>
              </a:rPr>
              <a:t>: tailor workshop, bars, garages.</a:t>
            </a:r>
            <a:endParaRPr/>
          </a:p>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p:txBody>
      </p:sp>
      <p:sp>
        <p:nvSpPr>
          <p:cNvPr id="142" name="Google Shape;142;p4"/>
          <p:cNvSpPr txBox="1"/>
          <p:nvPr/>
        </p:nvSpPr>
        <p:spPr>
          <a:xfrm>
            <a:off x="966927" y="5695387"/>
            <a:ext cx="4732394"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 Location pictures from Google Maps</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descr="Graphical user interface, sunburst chart&#10;&#10;Description automatically generated" id="148" name="Google Shape;148;p5"/>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49" name="Google Shape;149;p5"/>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4</a:t>
            </a:r>
            <a:endParaRPr b="1" sz="1400">
              <a:solidFill>
                <a:schemeClr val="lt1"/>
              </a:solidFill>
              <a:latin typeface="Open Sans ExtraBold"/>
              <a:ea typeface="Open Sans ExtraBold"/>
              <a:cs typeface="Open Sans ExtraBold"/>
              <a:sym typeface="Open Sans ExtraBold"/>
            </a:endParaRPr>
          </a:p>
        </p:txBody>
      </p:sp>
      <p:sp>
        <p:nvSpPr>
          <p:cNvPr id="151" name="Google Shape;151;p5"/>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Resource Assessment</a:t>
            </a:r>
            <a:endParaRPr/>
          </a:p>
        </p:txBody>
      </p:sp>
      <p:cxnSp>
        <p:nvCxnSpPr>
          <p:cNvPr id="152" name="Google Shape;152;p5"/>
          <p:cNvCxnSpPr/>
          <p:nvPr/>
        </p:nvCxnSpPr>
        <p:spPr>
          <a:xfrm>
            <a:off x="386473" y="851819"/>
            <a:ext cx="6874298" cy="0"/>
          </a:xfrm>
          <a:prstGeom prst="straightConnector1">
            <a:avLst/>
          </a:prstGeom>
          <a:noFill/>
          <a:ln cap="flat" cmpd="sng" w="12700">
            <a:solidFill>
              <a:srgbClr val="1F3864"/>
            </a:solidFill>
            <a:prstDash val="solid"/>
            <a:miter lim="800000"/>
            <a:headEnd len="sm" w="sm" type="none"/>
            <a:tailEnd len="sm" w="sm" type="none"/>
          </a:ln>
        </p:spPr>
      </p:cxnSp>
      <p:sp>
        <p:nvSpPr>
          <p:cNvPr id="153" name="Google Shape;153;p5"/>
          <p:cNvSpPr txBox="1"/>
          <p:nvPr/>
        </p:nvSpPr>
        <p:spPr>
          <a:xfrm>
            <a:off x="386473" y="1031921"/>
            <a:ext cx="1111981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The most important resource available in the intervention area is certainly </a:t>
            </a:r>
            <a:r>
              <a:rPr b="1" lang="en-GB" sz="1400">
                <a:solidFill>
                  <a:schemeClr val="dk1"/>
                </a:solidFill>
                <a:latin typeface="Open Sans"/>
                <a:ea typeface="Open Sans"/>
                <a:cs typeface="Open Sans"/>
                <a:sym typeface="Open Sans"/>
              </a:rPr>
              <a:t>solar radiation</a:t>
            </a:r>
            <a:r>
              <a:rPr lang="en-GB" sz="1400">
                <a:solidFill>
                  <a:schemeClr val="dk1"/>
                </a:solidFill>
                <a:latin typeface="Open Sans"/>
                <a:ea typeface="Open Sans"/>
                <a:cs typeface="Open Sans"/>
                <a:sym typeface="Open Sans"/>
              </a:rPr>
              <a:t>, which is particularly high as it is throughout the country. Regarding the presence of winds that can be suitable for electricity production, despite the proximity to the equator would suggest good availability, the village region does </a:t>
            </a:r>
            <a:r>
              <a:rPr b="1" lang="en-GB" sz="1400">
                <a:solidFill>
                  <a:schemeClr val="dk1"/>
                </a:solidFill>
                <a:latin typeface="Open Sans"/>
                <a:ea typeface="Open Sans"/>
                <a:cs typeface="Open Sans"/>
                <a:sym typeface="Open Sans"/>
              </a:rPr>
              <a:t>not have large amounts of wind </a:t>
            </a:r>
            <a:r>
              <a:rPr lang="en-GB" sz="1400">
                <a:solidFill>
                  <a:schemeClr val="dk1"/>
                </a:solidFill>
                <a:latin typeface="Open Sans"/>
                <a:ea typeface="Open Sans"/>
                <a:cs typeface="Open Sans"/>
                <a:sym typeface="Open Sans"/>
              </a:rPr>
              <a:t>due to the </a:t>
            </a:r>
            <a:r>
              <a:rPr b="1" lang="en-GB" sz="1400">
                <a:solidFill>
                  <a:schemeClr val="dk1"/>
                </a:solidFill>
                <a:latin typeface="Open Sans"/>
                <a:ea typeface="Open Sans"/>
                <a:cs typeface="Open Sans"/>
                <a:sym typeface="Open Sans"/>
              </a:rPr>
              <a:t>morphology of the territory</a:t>
            </a:r>
            <a:r>
              <a:rPr lang="en-GB" sz="1400">
                <a:solidFill>
                  <a:schemeClr val="dk1"/>
                </a:solidFill>
                <a:latin typeface="Open Sans"/>
                <a:ea typeface="Open Sans"/>
                <a:cs typeface="Open Sans"/>
                <a:sym typeface="Open Sans"/>
              </a:rPr>
              <a:t>.</a:t>
            </a:r>
            <a:endParaRPr/>
          </a:p>
        </p:txBody>
      </p:sp>
      <p:cxnSp>
        <p:nvCxnSpPr>
          <p:cNvPr id="154" name="Google Shape;154;p5"/>
          <p:cNvCxnSpPr/>
          <p:nvPr/>
        </p:nvCxnSpPr>
        <p:spPr>
          <a:xfrm rot="10800000">
            <a:off x="5873605" y="2234090"/>
            <a:ext cx="0" cy="3665401"/>
          </a:xfrm>
          <a:prstGeom prst="straightConnector1">
            <a:avLst/>
          </a:prstGeom>
          <a:noFill/>
          <a:ln cap="flat" cmpd="sng" w="9525">
            <a:solidFill>
              <a:srgbClr val="D0CECE"/>
            </a:solidFill>
            <a:prstDash val="dash"/>
            <a:miter lim="800000"/>
            <a:headEnd len="sm" w="sm" type="none"/>
            <a:tailEnd len="sm" w="sm" type="none"/>
          </a:ln>
        </p:spPr>
      </p:cxnSp>
      <p:pic>
        <p:nvPicPr>
          <p:cNvPr id="155" name="Google Shape;155;p5"/>
          <p:cNvPicPr preferRelativeResize="0"/>
          <p:nvPr/>
        </p:nvPicPr>
        <p:blipFill rotWithShape="1">
          <a:blip r:embed="rId4">
            <a:alphaModFix/>
          </a:blip>
          <a:srcRect b="0" l="0" r="0" t="0"/>
          <a:stretch/>
        </p:blipFill>
        <p:spPr>
          <a:xfrm>
            <a:off x="545094" y="2634107"/>
            <a:ext cx="2331922" cy="2865368"/>
          </a:xfrm>
          <a:prstGeom prst="rect">
            <a:avLst/>
          </a:prstGeom>
          <a:noFill/>
          <a:ln>
            <a:noFill/>
          </a:ln>
        </p:spPr>
      </p:pic>
      <p:pic>
        <p:nvPicPr>
          <p:cNvPr id="156" name="Google Shape;156;p5"/>
          <p:cNvPicPr preferRelativeResize="0"/>
          <p:nvPr/>
        </p:nvPicPr>
        <p:blipFill rotWithShape="1">
          <a:blip r:embed="rId5">
            <a:alphaModFix/>
          </a:blip>
          <a:srcRect b="0" l="0" r="0" t="0"/>
          <a:stretch/>
        </p:blipFill>
        <p:spPr>
          <a:xfrm>
            <a:off x="2944859" y="2602898"/>
            <a:ext cx="2491956" cy="2895851"/>
          </a:xfrm>
          <a:prstGeom prst="rect">
            <a:avLst/>
          </a:prstGeom>
          <a:noFill/>
          <a:ln>
            <a:noFill/>
          </a:ln>
        </p:spPr>
      </p:pic>
      <p:sp>
        <p:nvSpPr>
          <p:cNvPr id="157" name="Google Shape;157;p5"/>
          <p:cNvSpPr txBox="1"/>
          <p:nvPr/>
        </p:nvSpPr>
        <p:spPr>
          <a:xfrm>
            <a:off x="1088572" y="2234090"/>
            <a:ext cx="152245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FFC000"/>
                </a:solidFill>
                <a:latin typeface="Open Sans"/>
                <a:ea typeface="Open Sans"/>
                <a:cs typeface="Open Sans"/>
                <a:sym typeface="Open Sans"/>
              </a:rPr>
              <a:t>Solar Atlas</a:t>
            </a:r>
            <a:endParaRPr/>
          </a:p>
        </p:txBody>
      </p:sp>
      <p:sp>
        <p:nvSpPr>
          <p:cNvPr id="158" name="Google Shape;158;p5"/>
          <p:cNvSpPr txBox="1"/>
          <p:nvPr/>
        </p:nvSpPr>
        <p:spPr>
          <a:xfrm>
            <a:off x="3558202" y="2234090"/>
            <a:ext cx="152245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002060"/>
                </a:solidFill>
                <a:latin typeface="Open Sans"/>
                <a:ea typeface="Open Sans"/>
                <a:cs typeface="Open Sans"/>
                <a:sym typeface="Open Sans"/>
              </a:rPr>
              <a:t>Wind Atlas</a:t>
            </a:r>
            <a:endParaRPr/>
          </a:p>
        </p:txBody>
      </p:sp>
      <p:pic>
        <p:nvPicPr>
          <p:cNvPr id="159" name="Google Shape;159;p5"/>
          <p:cNvPicPr preferRelativeResize="0"/>
          <p:nvPr/>
        </p:nvPicPr>
        <p:blipFill rotWithShape="1">
          <a:blip r:embed="rId6">
            <a:alphaModFix/>
          </a:blip>
          <a:srcRect b="0" l="0" r="0" t="14085"/>
          <a:stretch/>
        </p:blipFill>
        <p:spPr>
          <a:xfrm>
            <a:off x="6188370" y="2259587"/>
            <a:ext cx="4814605" cy="1566583"/>
          </a:xfrm>
          <a:prstGeom prst="rect">
            <a:avLst/>
          </a:prstGeom>
          <a:noFill/>
          <a:ln>
            <a:noFill/>
          </a:ln>
        </p:spPr>
      </p:pic>
      <p:pic>
        <p:nvPicPr>
          <p:cNvPr id="160" name="Google Shape;160;p5"/>
          <p:cNvPicPr preferRelativeResize="0"/>
          <p:nvPr/>
        </p:nvPicPr>
        <p:blipFill rotWithShape="1">
          <a:blip r:embed="rId7">
            <a:alphaModFix/>
          </a:blip>
          <a:srcRect b="0" l="0" r="0" t="14690"/>
          <a:stretch/>
        </p:blipFill>
        <p:spPr>
          <a:xfrm>
            <a:off x="6280794" y="4118774"/>
            <a:ext cx="4731761" cy="1506398"/>
          </a:xfrm>
          <a:prstGeom prst="rect">
            <a:avLst/>
          </a:prstGeom>
          <a:noFill/>
          <a:ln>
            <a:noFill/>
          </a:ln>
        </p:spPr>
      </p:pic>
      <p:sp>
        <p:nvSpPr>
          <p:cNvPr id="161" name="Google Shape;161;p5"/>
          <p:cNvSpPr txBox="1"/>
          <p:nvPr/>
        </p:nvSpPr>
        <p:spPr>
          <a:xfrm>
            <a:off x="7244197" y="1949037"/>
            <a:ext cx="270295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Open Sans"/>
                <a:ea typeface="Open Sans"/>
                <a:cs typeface="Open Sans"/>
                <a:sym typeface="Open Sans"/>
              </a:rPr>
              <a:t>Daily average PV capacity factor</a:t>
            </a:r>
            <a:endParaRPr/>
          </a:p>
        </p:txBody>
      </p:sp>
      <p:sp>
        <p:nvSpPr>
          <p:cNvPr id="162" name="Google Shape;162;p5"/>
          <p:cNvSpPr txBox="1"/>
          <p:nvPr/>
        </p:nvSpPr>
        <p:spPr>
          <a:xfrm>
            <a:off x="7334388" y="3826170"/>
            <a:ext cx="306724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Open Sans"/>
                <a:ea typeface="Open Sans"/>
                <a:cs typeface="Open Sans"/>
                <a:sym typeface="Open Sans"/>
              </a:rPr>
              <a:t>Daily average Wind capacity factor</a:t>
            </a:r>
            <a:endParaRPr/>
          </a:p>
        </p:txBody>
      </p:sp>
      <p:sp>
        <p:nvSpPr>
          <p:cNvPr id="163" name="Google Shape;163;p5"/>
          <p:cNvSpPr txBox="1"/>
          <p:nvPr/>
        </p:nvSpPr>
        <p:spPr>
          <a:xfrm>
            <a:off x="605468" y="5595247"/>
            <a:ext cx="4732394"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 Solar and Wind Atlas of the Kalobeyei Village  [1]</a:t>
            </a:r>
            <a:endParaRPr i="1" sz="900">
              <a:solidFill>
                <a:srgbClr val="595959"/>
              </a:solidFill>
              <a:latin typeface="Open Sans"/>
              <a:ea typeface="Open Sans"/>
              <a:cs typeface="Open Sans"/>
              <a:sym typeface="Open Sans"/>
            </a:endParaRPr>
          </a:p>
        </p:txBody>
      </p:sp>
      <p:sp>
        <p:nvSpPr>
          <p:cNvPr id="164" name="Google Shape;164;p5"/>
          <p:cNvSpPr txBox="1"/>
          <p:nvPr/>
        </p:nvSpPr>
        <p:spPr>
          <a:xfrm>
            <a:off x="296397" y="6108554"/>
            <a:ext cx="4808437"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rgbClr val="595959"/>
                </a:solidFill>
                <a:latin typeface="Open Sans"/>
                <a:ea typeface="Open Sans"/>
                <a:cs typeface="Open Sans"/>
                <a:sym typeface="Open Sans"/>
              </a:rPr>
              <a:t>Sources for images: [1] Global Solar Atlas, Global Wind Atlas, [2] Renewables.ninja</a:t>
            </a:r>
            <a:endParaRPr i="1" sz="900">
              <a:solidFill>
                <a:srgbClr val="595959"/>
              </a:solidFill>
              <a:latin typeface="Open Sans"/>
              <a:ea typeface="Open Sans"/>
              <a:cs typeface="Open Sans"/>
              <a:sym typeface="Open Sans"/>
            </a:endParaRPr>
          </a:p>
        </p:txBody>
      </p:sp>
      <p:sp>
        <p:nvSpPr>
          <p:cNvPr id="165" name="Google Shape;165;p5"/>
          <p:cNvSpPr txBox="1"/>
          <p:nvPr/>
        </p:nvSpPr>
        <p:spPr>
          <a:xfrm>
            <a:off x="6463789" y="5774708"/>
            <a:ext cx="4808437"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Daily average capacity factor for PV and Wind generated for Kalobeyei village [2]</a:t>
            </a: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Graphical user interface, sunburst chart&#10;&#10;Description automatically generated" id="171" name="Google Shape;171;p6"/>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72" name="Google Shape;172;p6"/>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5</a:t>
            </a:r>
            <a:endParaRPr b="1" sz="1400">
              <a:solidFill>
                <a:schemeClr val="lt1"/>
              </a:solidFill>
              <a:latin typeface="Open Sans ExtraBold"/>
              <a:ea typeface="Open Sans ExtraBold"/>
              <a:cs typeface="Open Sans ExtraBold"/>
              <a:sym typeface="Open Sans ExtraBold"/>
            </a:endParaRPr>
          </a:p>
        </p:txBody>
      </p:sp>
      <p:sp>
        <p:nvSpPr>
          <p:cNvPr id="174" name="Google Shape;174;p6"/>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Technology Characterization</a:t>
            </a:r>
            <a:endParaRPr/>
          </a:p>
        </p:txBody>
      </p:sp>
      <p:cxnSp>
        <p:nvCxnSpPr>
          <p:cNvPr id="175" name="Google Shape;175;p6"/>
          <p:cNvCxnSpPr/>
          <p:nvPr/>
        </p:nvCxnSpPr>
        <p:spPr>
          <a:xfrm>
            <a:off x="386473" y="851819"/>
            <a:ext cx="6874298" cy="0"/>
          </a:xfrm>
          <a:prstGeom prst="straightConnector1">
            <a:avLst/>
          </a:prstGeom>
          <a:noFill/>
          <a:ln cap="flat" cmpd="sng" w="12700">
            <a:solidFill>
              <a:srgbClr val="1F3864"/>
            </a:solidFill>
            <a:prstDash val="solid"/>
            <a:miter lim="800000"/>
            <a:headEnd len="sm" w="sm" type="none"/>
            <a:tailEnd len="sm" w="sm" type="none"/>
          </a:ln>
        </p:spPr>
      </p:cxnSp>
      <p:sp>
        <p:nvSpPr>
          <p:cNvPr id="176" name="Google Shape;176;p6"/>
          <p:cNvSpPr txBox="1"/>
          <p:nvPr/>
        </p:nvSpPr>
        <p:spPr>
          <a:xfrm>
            <a:off x="386473" y="1031921"/>
            <a:ext cx="11119810"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Presented below is a simplified dataset of all </a:t>
            </a:r>
            <a:r>
              <a:rPr b="1" lang="en-GB" sz="1400">
                <a:solidFill>
                  <a:srgbClr val="FFC000"/>
                </a:solidFill>
                <a:latin typeface="Open Sans"/>
                <a:ea typeface="Open Sans"/>
                <a:cs typeface="Open Sans"/>
                <a:sym typeface="Open Sans"/>
              </a:rPr>
              <a:t>available energy technologies </a:t>
            </a:r>
            <a:r>
              <a:rPr lang="en-GB" sz="1400">
                <a:solidFill>
                  <a:schemeClr val="dk1"/>
                </a:solidFill>
                <a:latin typeface="Open Sans"/>
                <a:ea typeface="Open Sans"/>
                <a:cs typeface="Open Sans"/>
                <a:sym typeface="Open Sans"/>
              </a:rPr>
              <a:t>in the Kalobeyei, Kenya area. It encompasses </a:t>
            </a:r>
            <a:r>
              <a:rPr b="1" lang="en-GB" sz="1400">
                <a:solidFill>
                  <a:schemeClr val="dk1"/>
                </a:solidFill>
                <a:latin typeface="Open Sans"/>
                <a:ea typeface="Open Sans"/>
                <a:cs typeface="Open Sans"/>
                <a:sym typeface="Open Sans"/>
              </a:rPr>
              <a:t>renewable sources </a:t>
            </a:r>
            <a:r>
              <a:rPr lang="en-GB" sz="1400">
                <a:solidFill>
                  <a:schemeClr val="dk1"/>
                </a:solidFill>
                <a:latin typeface="Open Sans"/>
                <a:ea typeface="Open Sans"/>
                <a:cs typeface="Open Sans"/>
                <a:sym typeface="Open Sans"/>
              </a:rPr>
              <a:t>like solar and wind, alongside </a:t>
            </a:r>
            <a:r>
              <a:rPr b="1" lang="en-GB" sz="1400">
                <a:solidFill>
                  <a:schemeClr val="dk1"/>
                </a:solidFill>
                <a:latin typeface="Open Sans"/>
                <a:ea typeface="Open Sans"/>
                <a:cs typeface="Open Sans"/>
                <a:sym typeface="Open Sans"/>
              </a:rPr>
              <a:t>non-renewable options </a:t>
            </a:r>
            <a:r>
              <a:rPr lang="en-GB" sz="1400">
                <a:solidFill>
                  <a:schemeClr val="dk1"/>
                </a:solidFill>
                <a:latin typeface="Open Sans"/>
                <a:ea typeface="Open Sans"/>
                <a:cs typeface="Open Sans"/>
                <a:sym typeface="Open Sans"/>
              </a:rPr>
              <a:t>such as diesel generator as well as two different </a:t>
            </a:r>
            <a:r>
              <a:rPr b="1" lang="en-GB" sz="1400">
                <a:solidFill>
                  <a:schemeClr val="dk1"/>
                </a:solidFill>
                <a:latin typeface="Open Sans"/>
                <a:ea typeface="Open Sans"/>
                <a:cs typeface="Open Sans"/>
                <a:sym typeface="Open Sans"/>
              </a:rPr>
              <a:t>types of battery bank </a:t>
            </a:r>
            <a:r>
              <a:rPr lang="en-GB" sz="1400">
                <a:solidFill>
                  <a:schemeClr val="dk1"/>
                </a:solidFill>
                <a:latin typeface="Open Sans"/>
                <a:ea typeface="Open Sans"/>
                <a:cs typeface="Open Sans"/>
                <a:sym typeface="Open Sans"/>
              </a:rPr>
              <a:t>and a </a:t>
            </a:r>
            <a:r>
              <a:rPr b="1" lang="en-GB" sz="1400">
                <a:solidFill>
                  <a:schemeClr val="dk1"/>
                </a:solidFill>
                <a:latin typeface="Open Sans"/>
                <a:ea typeface="Open Sans"/>
                <a:cs typeface="Open Sans"/>
                <a:sym typeface="Open Sans"/>
              </a:rPr>
              <a:t>biogas generator </a:t>
            </a:r>
            <a:r>
              <a:rPr lang="en-GB" sz="1400">
                <a:solidFill>
                  <a:schemeClr val="dk1"/>
                </a:solidFill>
                <a:latin typeface="Open Sans"/>
                <a:ea typeface="Open Sans"/>
                <a:cs typeface="Open Sans"/>
                <a:sym typeface="Open Sans"/>
              </a:rPr>
              <a:t>option. </a:t>
            </a:r>
            <a:endParaRPr/>
          </a:p>
        </p:txBody>
      </p:sp>
      <p:graphicFrame>
        <p:nvGraphicFramePr>
          <p:cNvPr id="177" name="Google Shape;177;p6"/>
          <p:cNvGraphicFramePr/>
          <p:nvPr/>
        </p:nvGraphicFramePr>
        <p:xfrm>
          <a:off x="589779" y="2012680"/>
          <a:ext cx="3000000" cy="3000000"/>
        </p:xfrm>
        <a:graphic>
          <a:graphicData uri="http://schemas.openxmlformats.org/drawingml/2006/table">
            <a:tbl>
              <a:tblPr firstCol="1" firstRow="1">
                <a:noFill/>
                <a:tableStyleId>{69175D93-1A6A-4327-AC62-EA00D8EE3682}</a:tableStyleId>
              </a:tblPr>
              <a:tblGrid>
                <a:gridCol w="1347575"/>
                <a:gridCol w="1034700"/>
                <a:gridCol w="1247725"/>
                <a:gridCol w="1460825"/>
                <a:gridCol w="1340300"/>
                <a:gridCol w="1340300"/>
                <a:gridCol w="1249200"/>
                <a:gridCol w="1340300"/>
              </a:tblGrid>
              <a:tr h="623475">
                <a:tc>
                  <a:txBody>
                    <a:bodyPr/>
                    <a:lstStyle/>
                    <a:p>
                      <a:pPr indent="0" lvl="0" marL="0" marR="0" rtl="0" algn="ctr">
                        <a:spcBef>
                          <a:spcPts val="0"/>
                        </a:spcBef>
                        <a:spcAft>
                          <a:spcPts val="0"/>
                        </a:spcAft>
                        <a:buNone/>
                      </a:pPr>
                      <a:r>
                        <a:rPr lang="en-GB" sz="900" u="none" cap="none" strike="noStrike">
                          <a:latin typeface="Open Sans"/>
                          <a:ea typeface="Open Sans"/>
                          <a:cs typeface="Open Sans"/>
                          <a:sym typeface="Open Sans"/>
                        </a:rPr>
                        <a:t> </a:t>
                      </a:r>
                      <a:endParaRPr sz="2400" u="none" cap="none" strike="noStrike">
                        <a:solidFill>
                          <a:srgbClr val="000000"/>
                        </a:solidFill>
                        <a:latin typeface="Open Sans"/>
                        <a:ea typeface="Open Sans"/>
                        <a:cs typeface="Open Sans"/>
                        <a:sym typeface="Open Sans"/>
                      </a:endParaRPr>
                    </a:p>
                  </a:txBody>
                  <a:tcPr marT="0" marB="0" marR="68575" marL="68575"/>
                </a:tc>
                <a:tc>
                  <a:txBody>
                    <a:bodyPr/>
                    <a:lstStyle/>
                    <a:p>
                      <a:pPr indent="0" lvl="0" marL="0" marR="0" rtl="0" algn="ctr">
                        <a:spcBef>
                          <a:spcPts val="0"/>
                        </a:spcBef>
                        <a:spcAft>
                          <a:spcPts val="0"/>
                        </a:spcAft>
                        <a:buNone/>
                      </a:pPr>
                      <a:r>
                        <a:rPr lang="en-GB" sz="1100" u="none" cap="none" strike="noStrike">
                          <a:latin typeface="Open Sans"/>
                          <a:ea typeface="Open Sans"/>
                          <a:cs typeface="Open Sans"/>
                          <a:sym typeface="Open Sans"/>
                        </a:rPr>
                        <a:t>PV</a:t>
                      </a:r>
                      <a:endParaRPr sz="36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100" u="none" cap="none" strike="noStrike">
                          <a:latin typeface="Open Sans"/>
                          <a:ea typeface="Open Sans"/>
                          <a:cs typeface="Open Sans"/>
                          <a:sym typeface="Open Sans"/>
                        </a:rPr>
                        <a:t>Wind generator</a:t>
                      </a:r>
                      <a:endParaRPr sz="36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100" u="none" cap="none" strike="noStrike">
                          <a:latin typeface="Open Sans"/>
                          <a:ea typeface="Open Sans"/>
                          <a:cs typeface="Open Sans"/>
                          <a:sym typeface="Open Sans"/>
                        </a:rPr>
                        <a:t>Diesel generator</a:t>
                      </a:r>
                      <a:endParaRPr sz="36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100" u="none" cap="none" strike="noStrike">
                          <a:latin typeface="Open Sans"/>
                          <a:ea typeface="Open Sans"/>
                          <a:cs typeface="Open Sans"/>
                          <a:sym typeface="Open Sans"/>
                        </a:rPr>
                        <a:t>Biogas generator + ICE</a:t>
                      </a:r>
                      <a:endParaRPr sz="36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100" u="none" cap="none" strike="noStrike">
                          <a:latin typeface="Open Sans"/>
                          <a:ea typeface="Open Sans"/>
                          <a:cs typeface="Open Sans"/>
                          <a:sym typeface="Open Sans"/>
                        </a:rPr>
                        <a:t>Battery type 1</a:t>
                      </a:r>
                      <a:endParaRPr sz="3600" u="none" cap="none" strike="noStrike">
                        <a:latin typeface="Open Sans"/>
                        <a:ea typeface="Open Sans"/>
                        <a:cs typeface="Open Sans"/>
                        <a:sym typeface="Open Sans"/>
                      </a:endParaRPr>
                    </a:p>
                    <a:p>
                      <a:pPr indent="0" lvl="0" marL="0" marR="0" rtl="0" algn="ctr">
                        <a:spcBef>
                          <a:spcPts val="600"/>
                        </a:spcBef>
                        <a:spcAft>
                          <a:spcPts val="0"/>
                        </a:spcAft>
                        <a:buNone/>
                      </a:pPr>
                      <a:r>
                        <a:rPr lang="en-GB" sz="1100" u="none" cap="none" strike="noStrike">
                          <a:latin typeface="Open Sans"/>
                          <a:ea typeface="Open Sans"/>
                          <a:cs typeface="Open Sans"/>
                          <a:sym typeface="Open Sans"/>
                        </a:rPr>
                        <a:t>(Lead-Acid)</a:t>
                      </a:r>
                      <a:endParaRPr sz="36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100" u="none" cap="none" strike="noStrike">
                          <a:latin typeface="Open Sans"/>
                          <a:ea typeface="Open Sans"/>
                          <a:cs typeface="Open Sans"/>
                          <a:sym typeface="Open Sans"/>
                        </a:rPr>
                        <a:t>Battery type 2</a:t>
                      </a:r>
                      <a:endParaRPr sz="3600" u="none" cap="none" strike="noStrike">
                        <a:latin typeface="Open Sans"/>
                        <a:ea typeface="Open Sans"/>
                        <a:cs typeface="Open Sans"/>
                        <a:sym typeface="Open Sans"/>
                      </a:endParaRPr>
                    </a:p>
                    <a:p>
                      <a:pPr indent="0" lvl="0" marL="0" marR="0" rtl="0" algn="ctr">
                        <a:spcBef>
                          <a:spcPts val="600"/>
                        </a:spcBef>
                        <a:spcAft>
                          <a:spcPts val="0"/>
                        </a:spcAft>
                        <a:buNone/>
                      </a:pPr>
                      <a:r>
                        <a:rPr lang="en-GB" sz="1100" u="none" cap="none" strike="noStrike">
                          <a:latin typeface="Open Sans"/>
                          <a:ea typeface="Open Sans"/>
                          <a:cs typeface="Open Sans"/>
                          <a:sym typeface="Open Sans"/>
                        </a:rPr>
                        <a:t>(Li-Ion)</a:t>
                      </a:r>
                      <a:endParaRPr sz="36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100" u="none" cap="none" strike="noStrike">
                          <a:latin typeface="Open Sans"/>
                          <a:ea typeface="Open Sans"/>
                          <a:cs typeface="Open Sans"/>
                          <a:sym typeface="Open Sans"/>
                        </a:rPr>
                        <a:t>Electronics</a:t>
                      </a:r>
                      <a:endParaRPr sz="3600" u="none" cap="none" strike="noStrike">
                        <a:solidFill>
                          <a:srgbClr val="000000"/>
                        </a:solidFill>
                        <a:latin typeface="Open Sans"/>
                        <a:ea typeface="Open Sans"/>
                        <a:cs typeface="Open Sans"/>
                        <a:sym typeface="Open Sans"/>
                      </a:endParaRPr>
                    </a:p>
                  </a:txBody>
                  <a:tcPr marT="0" marB="0" marR="68575" marL="68575" anchor="ctr"/>
                </a:tc>
              </a:tr>
              <a:tr h="828900">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Capital cost [$/W]</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solidFill>
                            <a:srgbClr val="000000"/>
                          </a:solidFill>
                          <a:latin typeface="Open Sans"/>
                          <a:ea typeface="Open Sans"/>
                          <a:cs typeface="Open Sans"/>
                          <a:sym typeface="Open Sans"/>
                        </a:rPr>
                        <a:t>1.2</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3</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0.4</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1.05</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0.2</a:t>
                      </a:r>
                      <a:endParaRPr sz="4000" u="none" cap="none" strike="noStrike">
                        <a:latin typeface="Open Sans"/>
                        <a:ea typeface="Open Sans"/>
                        <a:cs typeface="Open Sans"/>
                        <a:sym typeface="Open Sans"/>
                      </a:endParaRPr>
                    </a:p>
                    <a:p>
                      <a:pPr indent="0" lvl="0" marL="0" marR="0" rtl="0" algn="ctr">
                        <a:spcBef>
                          <a:spcPts val="600"/>
                        </a:spcBef>
                        <a:spcAft>
                          <a:spcPts val="0"/>
                        </a:spcAft>
                        <a:buNone/>
                      </a:pPr>
                      <a:r>
                        <a:rPr lang="en-GB" sz="1200" u="none" cap="none" strike="noStrike">
                          <a:latin typeface="Open Sans"/>
                          <a:ea typeface="Open Sans"/>
                          <a:cs typeface="Open Sans"/>
                          <a:sym typeface="Open Sans"/>
                        </a:rPr>
                        <a:t>($/Wh)</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0.3</a:t>
                      </a:r>
                      <a:endParaRPr sz="4000" u="none" cap="none" strike="noStrike">
                        <a:latin typeface="Open Sans"/>
                        <a:ea typeface="Open Sans"/>
                        <a:cs typeface="Open Sans"/>
                        <a:sym typeface="Open Sans"/>
                      </a:endParaRPr>
                    </a:p>
                    <a:p>
                      <a:pPr indent="0" lvl="0" marL="0" marR="0" rtl="0" algn="ctr">
                        <a:spcBef>
                          <a:spcPts val="600"/>
                        </a:spcBef>
                        <a:spcAft>
                          <a:spcPts val="0"/>
                        </a:spcAft>
                        <a:buNone/>
                      </a:pPr>
                      <a:r>
                        <a:rPr lang="en-GB" sz="1200" u="none" cap="none" strike="noStrike">
                          <a:latin typeface="Open Sans"/>
                          <a:ea typeface="Open Sans"/>
                          <a:cs typeface="Open Sans"/>
                          <a:sym typeface="Open Sans"/>
                        </a:rPr>
                        <a:t>($/Wh)</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000" u="none" cap="none" strike="noStrike">
                          <a:latin typeface="Open Sans"/>
                          <a:ea typeface="Open Sans"/>
                          <a:cs typeface="Open Sans"/>
                          <a:sym typeface="Open Sans"/>
                        </a:rPr>
                        <a:t>0.15</a:t>
                      </a:r>
                      <a:endParaRPr sz="2800" u="none" cap="none" strike="noStrike">
                        <a:latin typeface="Open Sans"/>
                        <a:ea typeface="Open Sans"/>
                        <a:cs typeface="Open Sans"/>
                        <a:sym typeface="Open Sans"/>
                      </a:endParaRPr>
                    </a:p>
                    <a:p>
                      <a:pPr indent="0" lvl="0" marL="0" marR="0" rtl="0" algn="ctr">
                        <a:spcBef>
                          <a:spcPts val="600"/>
                        </a:spcBef>
                        <a:spcAft>
                          <a:spcPts val="0"/>
                        </a:spcAft>
                        <a:buNone/>
                      </a:pPr>
                      <a:r>
                        <a:rPr lang="en-GB" sz="1000" u="none" cap="none" strike="noStrike">
                          <a:latin typeface="Open Sans"/>
                          <a:ea typeface="Open Sans"/>
                          <a:cs typeface="Open Sans"/>
                          <a:sym typeface="Open Sans"/>
                        </a:rPr>
                        <a:t>($/Wh) for Li-ion</a:t>
                      </a:r>
                      <a:endParaRPr sz="2800" u="none" cap="none" strike="noStrike">
                        <a:latin typeface="Open Sans"/>
                        <a:ea typeface="Open Sans"/>
                        <a:cs typeface="Open Sans"/>
                        <a:sym typeface="Open Sans"/>
                      </a:endParaRPr>
                    </a:p>
                    <a:p>
                      <a:pPr indent="0" lvl="0" marL="0" marR="0" rtl="0" algn="ctr">
                        <a:spcBef>
                          <a:spcPts val="600"/>
                        </a:spcBef>
                        <a:spcAft>
                          <a:spcPts val="0"/>
                        </a:spcAft>
                        <a:buNone/>
                      </a:pPr>
                      <a:r>
                        <a:rPr lang="en-GB" sz="1000" u="none" cap="none" strike="noStrike">
                          <a:latin typeface="Open Sans"/>
                          <a:ea typeface="Open Sans"/>
                          <a:cs typeface="Open Sans"/>
                          <a:sym typeface="Open Sans"/>
                        </a:rPr>
                        <a:t>0.1 for Lead-Acid</a:t>
                      </a:r>
                      <a:endParaRPr sz="2800" u="none" cap="none" strike="noStrike">
                        <a:solidFill>
                          <a:srgbClr val="000000"/>
                        </a:solidFill>
                        <a:latin typeface="Open Sans"/>
                        <a:ea typeface="Open Sans"/>
                        <a:cs typeface="Open Sans"/>
                        <a:sym typeface="Open Sans"/>
                      </a:endParaRPr>
                    </a:p>
                  </a:txBody>
                  <a:tcPr marT="0" marB="0" marR="68575" marL="68575" anchor="ctr"/>
                </a:tc>
              </a:tr>
              <a:tr h="623475">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O&amp;M cost [%investment]</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1.8%</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2%</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4.5%</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4.5%</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2%</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2%</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 </a:t>
                      </a:r>
                      <a:endParaRPr sz="4000" u="none" cap="none" strike="noStrike">
                        <a:solidFill>
                          <a:srgbClr val="000000"/>
                        </a:solidFill>
                        <a:latin typeface="Open Sans"/>
                        <a:ea typeface="Open Sans"/>
                        <a:cs typeface="Open Sans"/>
                        <a:sym typeface="Open Sans"/>
                      </a:endParaRPr>
                    </a:p>
                  </a:txBody>
                  <a:tcPr marT="0" marB="0" marR="68575" marL="68575" anchor="ctr"/>
                </a:tc>
              </a:tr>
              <a:tr h="301750">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Lifetime [y]</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20</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20</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20</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20</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4000 cycles</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5500 cycles</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 </a:t>
                      </a:r>
                      <a:endParaRPr sz="4000" u="none" cap="none" strike="noStrike">
                        <a:solidFill>
                          <a:srgbClr val="000000"/>
                        </a:solidFill>
                        <a:latin typeface="Open Sans"/>
                        <a:ea typeface="Open Sans"/>
                        <a:cs typeface="Open Sans"/>
                        <a:sym typeface="Open Sans"/>
                      </a:endParaRPr>
                    </a:p>
                  </a:txBody>
                  <a:tcPr marT="0" marB="0" marR="68575" marL="68575" anchor="ctr"/>
                </a:tc>
              </a:tr>
              <a:tr h="1583250">
                <a:tc>
                  <a:txBody>
                    <a:bodyPr/>
                    <a:lstStyle/>
                    <a:p>
                      <a:pPr indent="0" lvl="0" marL="0" marR="0" rtl="0" algn="ctr">
                        <a:spcBef>
                          <a:spcPts val="0"/>
                        </a:spcBef>
                        <a:spcAft>
                          <a:spcPts val="0"/>
                        </a:spcAft>
                        <a:buNone/>
                      </a:pPr>
                      <a:r>
                        <a:rPr lang="en-GB" sz="1200" u="none" cap="none" strike="noStrike">
                          <a:latin typeface="Open Sans"/>
                          <a:ea typeface="Open Sans"/>
                          <a:cs typeface="Open Sans"/>
                          <a:sym typeface="Open Sans"/>
                        </a:rPr>
                        <a:t>Other info</a:t>
                      </a:r>
                      <a:endParaRPr sz="40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000" u="none" cap="none" strike="noStrike">
                          <a:latin typeface="Open Sans"/>
                          <a:ea typeface="Open Sans"/>
                          <a:cs typeface="Open Sans"/>
                          <a:sym typeface="Open Sans"/>
                        </a:rPr>
                        <a:t>System loss: 0.05</a:t>
                      </a:r>
                      <a:endParaRPr sz="28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000" u="none" cap="none" strike="noStrike">
                          <a:latin typeface="Open Sans"/>
                          <a:ea typeface="Open Sans"/>
                          <a:cs typeface="Open Sans"/>
                          <a:sym typeface="Open Sans"/>
                        </a:rPr>
                        <a:t>NPS100c-21</a:t>
                      </a:r>
                      <a:endParaRPr sz="28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000" u="none" cap="none" strike="noStrike">
                          <a:latin typeface="Open Sans"/>
                          <a:ea typeface="Open Sans"/>
                          <a:cs typeface="Open Sans"/>
                          <a:sym typeface="Open Sans"/>
                        </a:rPr>
                        <a:t>Diesel cost: 1.3 $/L</a:t>
                      </a:r>
                      <a:endParaRPr sz="2800" u="none" cap="none" strike="noStrike">
                        <a:latin typeface="Open Sans"/>
                        <a:ea typeface="Open Sans"/>
                        <a:cs typeface="Open Sans"/>
                        <a:sym typeface="Open Sans"/>
                      </a:endParaRPr>
                    </a:p>
                    <a:p>
                      <a:pPr indent="0" lvl="0" marL="0" marR="0" rtl="0" algn="ctr">
                        <a:spcBef>
                          <a:spcPts val="600"/>
                        </a:spcBef>
                        <a:spcAft>
                          <a:spcPts val="0"/>
                        </a:spcAft>
                        <a:buNone/>
                      </a:pPr>
                      <a:r>
                        <a:rPr lang="en-GB" sz="1000" u="none" cap="none" strike="noStrike">
                          <a:latin typeface="Open Sans"/>
                          <a:ea typeface="Open Sans"/>
                          <a:cs typeface="Open Sans"/>
                          <a:sym typeface="Open Sans"/>
                        </a:rPr>
                        <a:t>Genset eff.: 34%</a:t>
                      </a:r>
                      <a:endParaRPr sz="28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000" u="none" cap="none" strike="noStrike">
                          <a:latin typeface="Open Sans"/>
                          <a:ea typeface="Open Sans"/>
                          <a:cs typeface="Open Sans"/>
                          <a:sym typeface="Open Sans"/>
                        </a:rPr>
                        <a:t>Crop residues price: 90 $/t</a:t>
                      </a:r>
                      <a:endParaRPr sz="2800" u="none" cap="none" strike="noStrike">
                        <a:latin typeface="Open Sans"/>
                        <a:ea typeface="Open Sans"/>
                        <a:cs typeface="Open Sans"/>
                        <a:sym typeface="Open Sans"/>
                      </a:endParaRPr>
                    </a:p>
                    <a:p>
                      <a:pPr indent="0" lvl="0" marL="0" marR="0" rtl="0" algn="ctr">
                        <a:spcBef>
                          <a:spcPts val="600"/>
                        </a:spcBef>
                        <a:spcAft>
                          <a:spcPts val="0"/>
                        </a:spcAft>
                        <a:buNone/>
                      </a:pPr>
                      <a:r>
                        <a:rPr lang="en-GB" sz="1000" u="none" cap="none" strike="noStrike">
                          <a:latin typeface="Open Sans"/>
                          <a:ea typeface="Open Sans"/>
                          <a:cs typeface="Open Sans"/>
                          <a:sym typeface="Open Sans"/>
                        </a:rPr>
                        <a:t>ICE eff.: 30%</a:t>
                      </a:r>
                      <a:endParaRPr sz="28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000" u="none" cap="none" strike="noStrike">
                          <a:latin typeface="Open Sans"/>
                          <a:ea typeface="Open Sans"/>
                          <a:cs typeface="Open Sans"/>
                          <a:sym typeface="Open Sans"/>
                        </a:rPr>
                        <a:t>Eff. (round-trip): 0.86</a:t>
                      </a:r>
                      <a:endParaRPr sz="2800" u="none" cap="none" strike="noStrike">
                        <a:latin typeface="Open Sans"/>
                        <a:ea typeface="Open Sans"/>
                        <a:cs typeface="Open Sans"/>
                        <a:sym typeface="Open Sans"/>
                      </a:endParaRPr>
                    </a:p>
                    <a:p>
                      <a:pPr indent="0" lvl="0" marL="0" marR="0" rtl="0" algn="ctr">
                        <a:spcBef>
                          <a:spcPts val="600"/>
                        </a:spcBef>
                        <a:spcAft>
                          <a:spcPts val="0"/>
                        </a:spcAft>
                        <a:buNone/>
                      </a:pPr>
                      <a:r>
                        <a:rPr lang="en-GB" sz="1000" u="none" cap="none" strike="noStrike">
                          <a:latin typeface="Open Sans"/>
                          <a:ea typeface="Open Sans"/>
                          <a:cs typeface="Open Sans"/>
                          <a:sym typeface="Open Sans"/>
                        </a:rPr>
                        <a:t>DOD: 50%</a:t>
                      </a:r>
                      <a:endParaRPr sz="2800" u="none" cap="none" strike="noStrike">
                        <a:latin typeface="Open Sans"/>
                        <a:ea typeface="Open Sans"/>
                        <a:cs typeface="Open Sans"/>
                        <a:sym typeface="Open Sans"/>
                      </a:endParaRPr>
                    </a:p>
                    <a:p>
                      <a:pPr indent="0" lvl="0" marL="0" marR="0" rtl="0" algn="ctr">
                        <a:spcBef>
                          <a:spcPts val="600"/>
                        </a:spcBef>
                        <a:spcAft>
                          <a:spcPts val="0"/>
                        </a:spcAft>
                        <a:buNone/>
                      </a:pPr>
                      <a:r>
                        <a:rPr lang="en-GB" sz="1000" u="none" cap="none" strike="noStrike">
                          <a:latin typeface="Open Sans"/>
                          <a:ea typeface="Open Sans"/>
                          <a:cs typeface="Open Sans"/>
                          <a:sym typeface="Open Sans"/>
                        </a:rPr>
                        <a:t>Ch./disch. time: 6 h</a:t>
                      </a:r>
                      <a:endParaRPr sz="28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000" u="none" cap="none" strike="noStrike">
                          <a:latin typeface="Open Sans"/>
                          <a:ea typeface="Open Sans"/>
                          <a:cs typeface="Open Sans"/>
                          <a:sym typeface="Open Sans"/>
                        </a:rPr>
                        <a:t>Eff. (ch&amp;disch): 0.93</a:t>
                      </a:r>
                      <a:endParaRPr sz="2800" u="none" cap="none" strike="noStrike">
                        <a:latin typeface="Open Sans"/>
                        <a:ea typeface="Open Sans"/>
                        <a:cs typeface="Open Sans"/>
                        <a:sym typeface="Open Sans"/>
                      </a:endParaRPr>
                    </a:p>
                    <a:p>
                      <a:pPr indent="0" lvl="0" marL="0" marR="0" rtl="0" algn="ctr">
                        <a:spcBef>
                          <a:spcPts val="600"/>
                        </a:spcBef>
                        <a:spcAft>
                          <a:spcPts val="0"/>
                        </a:spcAft>
                        <a:buNone/>
                      </a:pPr>
                      <a:r>
                        <a:rPr lang="en-GB" sz="1000" u="none" cap="none" strike="noStrike">
                          <a:latin typeface="Open Sans"/>
                          <a:ea typeface="Open Sans"/>
                          <a:cs typeface="Open Sans"/>
                          <a:sym typeface="Open Sans"/>
                        </a:rPr>
                        <a:t>DOD: 20%</a:t>
                      </a:r>
                      <a:endParaRPr sz="2800" u="none" cap="none" strike="noStrike">
                        <a:latin typeface="Open Sans"/>
                        <a:ea typeface="Open Sans"/>
                        <a:cs typeface="Open Sans"/>
                        <a:sym typeface="Open Sans"/>
                      </a:endParaRPr>
                    </a:p>
                    <a:p>
                      <a:pPr indent="0" lvl="0" marL="0" marR="0" rtl="0" algn="ctr">
                        <a:spcBef>
                          <a:spcPts val="600"/>
                        </a:spcBef>
                        <a:spcAft>
                          <a:spcPts val="0"/>
                        </a:spcAft>
                        <a:buNone/>
                      </a:pPr>
                      <a:r>
                        <a:rPr lang="en-GB" sz="1000" u="none" cap="none" strike="noStrike">
                          <a:latin typeface="Open Sans"/>
                          <a:ea typeface="Open Sans"/>
                          <a:cs typeface="Open Sans"/>
                          <a:sym typeface="Open Sans"/>
                        </a:rPr>
                        <a:t>Ch./disch. time: 4 h</a:t>
                      </a:r>
                      <a:endParaRPr sz="2800" u="none" cap="none" strike="noStrike">
                        <a:solidFill>
                          <a:srgbClr val="000000"/>
                        </a:solidFill>
                        <a:latin typeface="Open Sans"/>
                        <a:ea typeface="Open Sans"/>
                        <a:cs typeface="Open Sans"/>
                        <a:sym typeface="Open Sans"/>
                      </a:endParaRPr>
                    </a:p>
                  </a:txBody>
                  <a:tcPr marT="0" marB="0" marR="68575" marL="68575" anchor="ctr"/>
                </a:tc>
                <a:tc>
                  <a:txBody>
                    <a:bodyPr/>
                    <a:lstStyle/>
                    <a:p>
                      <a:pPr indent="0" lvl="0" marL="0" marR="0" rtl="0" algn="ctr">
                        <a:spcBef>
                          <a:spcPts val="0"/>
                        </a:spcBef>
                        <a:spcAft>
                          <a:spcPts val="0"/>
                        </a:spcAft>
                        <a:buNone/>
                      </a:pPr>
                      <a:r>
                        <a:rPr lang="en-GB" sz="1000" u="none" cap="none" strike="noStrike">
                          <a:latin typeface="Open Sans"/>
                          <a:ea typeface="Open Sans"/>
                          <a:cs typeface="Open Sans"/>
                          <a:sym typeface="Open Sans"/>
                        </a:rPr>
                        <a:t>Efficiency (inverter and rectifier) 96%</a:t>
                      </a:r>
                      <a:endParaRPr sz="2800" u="none" cap="none" strike="noStrike">
                        <a:solidFill>
                          <a:srgbClr val="000000"/>
                        </a:solidFill>
                        <a:latin typeface="Open Sans"/>
                        <a:ea typeface="Open Sans"/>
                        <a:cs typeface="Open Sans"/>
                        <a:sym typeface="Open Sans"/>
                      </a:endParaRPr>
                    </a:p>
                  </a:txBody>
                  <a:tcPr marT="0" marB="0" marR="68575" marL="68575" anchor="ctr"/>
                </a:tc>
              </a:tr>
            </a:tbl>
          </a:graphicData>
        </a:graphic>
      </p:graphicFrame>
      <p:sp>
        <p:nvSpPr>
          <p:cNvPr id="178" name="Google Shape;178;p6"/>
          <p:cNvSpPr txBox="1"/>
          <p:nvPr/>
        </p:nvSpPr>
        <p:spPr>
          <a:xfrm>
            <a:off x="720700" y="5660064"/>
            <a:ext cx="313508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200">
                <a:solidFill>
                  <a:schemeClr val="dk1"/>
                </a:solidFill>
                <a:latin typeface="Open Sans"/>
                <a:ea typeface="Open Sans"/>
                <a:cs typeface="Open Sans"/>
                <a:sym typeface="Open Sans"/>
              </a:rPr>
              <a:t>Discount Rate</a:t>
            </a:r>
            <a:r>
              <a:rPr lang="en-GB" sz="1200">
                <a:solidFill>
                  <a:schemeClr val="dk1"/>
                </a:solidFill>
                <a:latin typeface="Open Sans"/>
                <a:ea typeface="Open Sans"/>
                <a:cs typeface="Open Sans"/>
                <a:sym typeface="Open Sans"/>
              </a:rPr>
              <a:t>: 7.4%</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Graphical user interface, sunburst chart&#10;&#10;Description automatically generated" id="184" name="Google Shape;184;p7"/>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85" name="Google Shape;185;p7"/>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7"/>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Model Configuration</a:t>
            </a:r>
            <a:endParaRPr/>
          </a:p>
        </p:txBody>
      </p:sp>
      <p:cxnSp>
        <p:nvCxnSpPr>
          <p:cNvPr id="187" name="Google Shape;187;p7"/>
          <p:cNvCxnSpPr/>
          <p:nvPr/>
        </p:nvCxnSpPr>
        <p:spPr>
          <a:xfrm>
            <a:off x="386473" y="851819"/>
            <a:ext cx="6874298" cy="0"/>
          </a:xfrm>
          <a:prstGeom prst="straightConnector1">
            <a:avLst/>
          </a:prstGeom>
          <a:noFill/>
          <a:ln cap="flat" cmpd="sng" w="12700">
            <a:solidFill>
              <a:srgbClr val="1F3864"/>
            </a:solidFill>
            <a:prstDash val="solid"/>
            <a:miter lim="800000"/>
            <a:headEnd len="sm" w="sm" type="none"/>
            <a:tailEnd len="sm" w="sm" type="none"/>
          </a:ln>
        </p:spPr>
      </p:cxnSp>
      <p:pic>
        <p:nvPicPr>
          <p:cNvPr id="188" name="Google Shape;188;p7"/>
          <p:cNvPicPr preferRelativeResize="0"/>
          <p:nvPr/>
        </p:nvPicPr>
        <p:blipFill rotWithShape="1">
          <a:blip r:embed="rId4">
            <a:alphaModFix/>
          </a:blip>
          <a:srcRect b="0" l="0" r="0" t="0"/>
          <a:stretch/>
        </p:blipFill>
        <p:spPr>
          <a:xfrm>
            <a:off x="386473" y="1074414"/>
            <a:ext cx="8104384" cy="4931767"/>
          </a:xfrm>
          <a:prstGeom prst="rect">
            <a:avLst/>
          </a:prstGeom>
          <a:noFill/>
          <a:ln>
            <a:noFill/>
          </a:ln>
        </p:spPr>
      </p:pic>
      <p:sp>
        <p:nvSpPr>
          <p:cNvPr id="189" name="Google Shape;189;p7"/>
          <p:cNvSpPr/>
          <p:nvPr/>
        </p:nvSpPr>
        <p:spPr>
          <a:xfrm>
            <a:off x="3098003" y="1913318"/>
            <a:ext cx="1340662" cy="494602"/>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7"/>
          <p:cNvSpPr txBox="1"/>
          <p:nvPr/>
        </p:nvSpPr>
        <p:spPr>
          <a:xfrm>
            <a:off x="5469530" y="1424913"/>
            <a:ext cx="5192180"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The configuration for the </a:t>
            </a:r>
            <a:r>
              <a:rPr b="1" lang="en-GB" sz="1400">
                <a:solidFill>
                  <a:srgbClr val="C55A11"/>
                </a:solidFill>
                <a:latin typeface="Open Sans"/>
                <a:ea typeface="Open Sans"/>
                <a:cs typeface="Open Sans"/>
                <a:sym typeface="Open Sans"/>
              </a:rPr>
              <a:t>mini-grid project </a:t>
            </a:r>
            <a:r>
              <a:rPr lang="en-GB" sz="1400">
                <a:solidFill>
                  <a:schemeClr val="dk1"/>
                </a:solidFill>
                <a:latin typeface="Open Sans"/>
                <a:ea typeface="Open Sans"/>
                <a:cs typeface="Open Sans"/>
                <a:sym typeface="Open Sans"/>
              </a:rPr>
              <a:t>in Kalobeyei involves a </a:t>
            </a:r>
            <a:r>
              <a:rPr b="1" lang="en-GB" sz="1400">
                <a:solidFill>
                  <a:schemeClr val="dk1"/>
                </a:solidFill>
                <a:latin typeface="Open Sans"/>
                <a:ea typeface="Open Sans"/>
                <a:cs typeface="Open Sans"/>
                <a:sym typeface="Open Sans"/>
              </a:rPr>
              <a:t>20-year project </a:t>
            </a:r>
            <a:r>
              <a:rPr lang="en-GB" sz="1400">
                <a:solidFill>
                  <a:schemeClr val="dk1"/>
                </a:solidFill>
                <a:latin typeface="Open Sans"/>
                <a:ea typeface="Open Sans"/>
                <a:cs typeface="Open Sans"/>
                <a:sym typeface="Open Sans"/>
              </a:rPr>
              <a:t>duration, with a </a:t>
            </a:r>
            <a:r>
              <a:rPr b="1" lang="en-GB" sz="1400">
                <a:solidFill>
                  <a:schemeClr val="dk1"/>
                </a:solidFill>
                <a:latin typeface="Open Sans"/>
                <a:ea typeface="Open Sans"/>
                <a:cs typeface="Open Sans"/>
                <a:sym typeface="Open Sans"/>
              </a:rPr>
              <a:t>discount rate of 7.4%, </a:t>
            </a:r>
            <a:r>
              <a:rPr lang="en-GB" sz="1400">
                <a:solidFill>
                  <a:schemeClr val="dk1"/>
                </a:solidFill>
                <a:latin typeface="Open Sans"/>
                <a:ea typeface="Open Sans"/>
                <a:cs typeface="Open Sans"/>
                <a:sym typeface="Open Sans"/>
              </a:rPr>
              <a:t>starting on January 1, 2025</a:t>
            </a:r>
            <a:endParaRPr sz="1400">
              <a:solidFill>
                <a:schemeClr val="dk1"/>
              </a:solidFill>
              <a:latin typeface="Open Sans"/>
              <a:ea typeface="Open Sans"/>
              <a:cs typeface="Open Sans"/>
              <a:sym typeface="Open Sans"/>
            </a:endParaRPr>
          </a:p>
        </p:txBody>
      </p:sp>
      <p:sp>
        <p:nvSpPr>
          <p:cNvPr id="191" name="Google Shape;191;p7"/>
          <p:cNvSpPr txBox="1"/>
          <p:nvPr/>
        </p:nvSpPr>
        <p:spPr>
          <a:xfrm>
            <a:off x="5556615" y="4694423"/>
            <a:ext cx="5192180" cy="11695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The mini-grid in Kalobeyei would be designed to deliver electricity at the </a:t>
            </a:r>
            <a:r>
              <a:rPr b="1" lang="en-GB" sz="1400">
                <a:solidFill>
                  <a:srgbClr val="C55A11"/>
                </a:solidFill>
                <a:latin typeface="Open Sans"/>
                <a:ea typeface="Open Sans"/>
                <a:cs typeface="Open Sans"/>
                <a:sym typeface="Open Sans"/>
              </a:rPr>
              <a:t>lowest possible cost</a:t>
            </a:r>
            <a:r>
              <a:rPr lang="en-GB" sz="1400">
                <a:solidFill>
                  <a:schemeClr val="dk1"/>
                </a:solidFill>
                <a:latin typeface="Open Sans"/>
                <a:ea typeface="Open Sans"/>
                <a:cs typeface="Open Sans"/>
                <a:sym typeface="Open Sans"/>
              </a:rPr>
              <a:t>. It integrates </a:t>
            </a:r>
            <a:r>
              <a:rPr b="1" lang="en-GB" sz="1400">
                <a:solidFill>
                  <a:schemeClr val="dk1"/>
                </a:solidFill>
                <a:latin typeface="Open Sans"/>
                <a:ea typeface="Open Sans"/>
                <a:cs typeface="Open Sans"/>
                <a:sym typeface="Open Sans"/>
              </a:rPr>
              <a:t>storage and backup systems</a:t>
            </a:r>
            <a:r>
              <a:rPr lang="en-GB" sz="1400">
                <a:solidFill>
                  <a:schemeClr val="dk1"/>
                </a:solidFill>
                <a:latin typeface="Open Sans"/>
                <a:ea typeface="Open Sans"/>
                <a:cs typeface="Open Sans"/>
                <a:sym typeface="Open Sans"/>
              </a:rPr>
              <a:t> strategically, ensuring an economical supply of power </a:t>
            </a:r>
            <a:r>
              <a:rPr b="1" lang="en-GB" sz="1400">
                <a:solidFill>
                  <a:schemeClr val="dk1"/>
                </a:solidFill>
                <a:latin typeface="Open Sans"/>
                <a:ea typeface="Open Sans"/>
                <a:cs typeface="Open Sans"/>
                <a:sym typeface="Open Sans"/>
              </a:rPr>
              <a:t>without stringent restrictions </a:t>
            </a:r>
            <a:r>
              <a:rPr lang="en-GB" sz="1400">
                <a:solidFill>
                  <a:schemeClr val="dk1"/>
                </a:solidFill>
                <a:latin typeface="Open Sans"/>
                <a:ea typeface="Open Sans"/>
                <a:cs typeface="Open Sans"/>
                <a:sym typeface="Open Sans"/>
              </a:rPr>
              <a:t>on technology choices.</a:t>
            </a:r>
            <a:endParaRPr/>
          </a:p>
        </p:txBody>
      </p:sp>
      <p:sp>
        <p:nvSpPr>
          <p:cNvPr id="192" name="Google Shape;192;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6</a:t>
            </a:r>
            <a:endParaRPr b="1" sz="1400">
              <a:solidFill>
                <a:schemeClr val="lt1"/>
              </a:solidFill>
              <a:latin typeface="Open Sans ExtraBold"/>
              <a:ea typeface="Open Sans ExtraBold"/>
              <a:cs typeface="Open Sans ExtraBold"/>
              <a:sym typeface="Open Sans ExtraBold"/>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Graphical user interface, sunburst chart&#10;&#10;Description automatically generated" id="198" name="Google Shape;198;p8"/>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199" name="Google Shape;199;p8"/>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7</a:t>
            </a:r>
            <a:endParaRPr b="1" sz="1400">
              <a:solidFill>
                <a:schemeClr val="lt1"/>
              </a:solidFill>
              <a:latin typeface="Open Sans ExtraBold"/>
              <a:ea typeface="Open Sans ExtraBold"/>
              <a:cs typeface="Open Sans ExtraBold"/>
              <a:sym typeface="Open Sans ExtraBold"/>
            </a:endParaRPr>
          </a:p>
        </p:txBody>
      </p:sp>
      <p:sp>
        <p:nvSpPr>
          <p:cNvPr id="201" name="Google Shape;201;p8"/>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RES Time Series Estimation</a:t>
            </a:r>
            <a:endParaRPr/>
          </a:p>
        </p:txBody>
      </p:sp>
      <p:cxnSp>
        <p:nvCxnSpPr>
          <p:cNvPr id="202" name="Google Shape;202;p8"/>
          <p:cNvCxnSpPr/>
          <p:nvPr/>
        </p:nvCxnSpPr>
        <p:spPr>
          <a:xfrm>
            <a:off x="386473" y="851819"/>
            <a:ext cx="6874298" cy="0"/>
          </a:xfrm>
          <a:prstGeom prst="straightConnector1">
            <a:avLst/>
          </a:prstGeom>
          <a:noFill/>
          <a:ln cap="flat" cmpd="sng" w="12700">
            <a:solidFill>
              <a:srgbClr val="1F3864"/>
            </a:solidFill>
            <a:prstDash val="solid"/>
            <a:miter lim="800000"/>
            <a:headEnd len="sm" w="sm" type="none"/>
            <a:tailEnd len="sm" w="sm" type="none"/>
          </a:ln>
        </p:spPr>
      </p:cxnSp>
      <p:pic>
        <p:nvPicPr>
          <p:cNvPr id="203" name="Google Shape;203;p8"/>
          <p:cNvPicPr preferRelativeResize="0"/>
          <p:nvPr/>
        </p:nvPicPr>
        <p:blipFill rotWithShape="1">
          <a:blip r:embed="rId4">
            <a:alphaModFix/>
          </a:blip>
          <a:srcRect b="0" l="0" r="0" t="0"/>
          <a:stretch/>
        </p:blipFill>
        <p:spPr>
          <a:xfrm>
            <a:off x="1700654" y="1704271"/>
            <a:ext cx="7788315" cy="4473328"/>
          </a:xfrm>
          <a:prstGeom prst="rect">
            <a:avLst/>
          </a:prstGeom>
          <a:noFill/>
          <a:ln>
            <a:noFill/>
          </a:ln>
        </p:spPr>
      </p:pic>
      <p:sp>
        <p:nvSpPr>
          <p:cNvPr id="204" name="Google Shape;204;p8"/>
          <p:cNvSpPr txBox="1"/>
          <p:nvPr/>
        </p:nvSpPr>
        <p:spPr>
          <a:xfrm>
            <a:off x="386472" y="1060174"/>
            <a:ext cx="1108482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In assessing the </a:t>
            </a:r>
            <a:r>
              <a:rPr b="1" lang="en-GB" sz="1400">
                <a:solidFill>
                  <a:schemeClr val="dk1"/>
                </a:solidFill>
                <a:latin typeface="Open Sans"/>
                <a:ea typeface="Open Sans"/>
                <a:cs typeface="Open Sans"/>
                <a:sym typeface="Open Sans"/>
              </a:rPr>
              <a:t>renewables resources</a:t>
            </a:r>
            <a:r>
              <a:rPr lang="en-GB" sz="1400">
                <a:solidFill>
                  <a:schemeClr val="dk1"/>
                </a:solidFill>
                <a:latin typeface="Open Sans"/>
                <a:ea typeface="Open Sans"/>
                <a:cs typeface="Open Sans"/>
                <a:sym typeface="Open Sans"/>
              </a:rPr>
              <a:t> for the caste study area, the project will utilize </a:t>
            </a:r>
            <a:r>
              <a:rPr b="1" lang="en-GB" sz="1400">
                <a:solidFill>
                  <a:srgbClr val="C55A11"/>
                </a:solidFill>
                <a:latin typeface="Open Sans"/>
                <a:ea typeface="Open Sans"/>
                <a:cs typeface="Open Sans"/>
                <a:sym typeface="Open Sans"/>
              </a:rPr>
              <a:t>NASA POWER project datasets</a:t>
            </a:r>
            <a:r>
              <a:rPr lang="en-GB" sz="1400">
                <a:solidFill>
                  <a:schemeClr val="dk1"/>
                </a:solidFill>
                <a:latin typeface="Open Sans"/>
                <a:ea typeface="Open Sans"/>
                <a:cs typeface="Open Sans"/>
                <a:sym typeface="Open Sans"/>
              </a:rPr>
              <a:t> to evaluate the availability of </a:t>
            </a:r>
            <a:r>
              <a:rPr b="1" lang="en-GB" sz="1400">
                <a:solidFill>
                  <a:schemeClr val="dk1"/>
                </a:solidFill>
                <a:latin typeface="Open Sans"/>
                <a:ea typeface="Open Sans"/>
                <a:cs typeface="Open Sans"/>
                <a:sym typeface="Open Sans"/>
              </a:rPr>
              <a:t>solar and wind energy</a:t>
            </a:r>
            <a:r>
              <a:rPr lang="en-GB" sz="1400">
                <a:solidFill>
                  <a:schemeClr val="dk1"/>
                </a:solidFill>
                <a:latin typeface="Open Sans"/>
                <a:ea typeface="Open Sans"/>
                <a:cs typeface="Open Sans"/>
                <a:sym typeface="Open Sans"/>
              </a:rPr>
              <a:t>, ensuring a </a:t>
            </a:r>
            <a:r>
              <a:rPr b="1" lang="en-GB" sz="1400">
                <a:solidFill>
                  <a:schemeClr val="dk1"/>
                </a:solidFill>
                <a:latin typeface="Open Sans"/>
                <a:ea typeface="Open Sans"/>
                <a:cs typeface="Open Sans"/>
                <a:sym typeface="Open Sans"/>
              </a:rPr>
              <a:t>data-driven approach</a:t>
            </a:r>
            <a:r>
              <a:rPr lang="en-GB" sz="1400">
                <a:solidFill>
                  <a:schemeClr val="dk1"/>
                </a:solidFill>
                <a:latin typeface="Open Sans"/>
                <a:ea typeface="Open Sans"/>
                <a:cs typeface="Open Sans"/>
                <a:sym typeface="Open Sans"/>
              </a:rPr>
              <a:t> to harnessing local renewable resources for Kalobeyei.</a:t>
            </a:r>
            <a:endParaRPr sz="1400">
              <a:solidFill>
                <a:schemeClr val="dk1"/>
              </a:solidFill>
              <a:latin typeface="Open Sans"/>
              <a:ea typeface="Open Sans"/>
              <a:cs typeface="Open Sans"/>
              <a:sym typeface="Open Sans"/>
            </a:endParaRPr>
          </a:p>
        </p:txBody>
      </p:sp>
      <p:sp>
        <p:nvSpPr>
          <p:cNvPr id="205" name="Google Shape;205;p8"/>
          <p:cNvSpPr/>
          <p:nvPr/>
        </p:nvSpPr>
        <p:spPr>
          <a:xfrm>
            <a:off x="3029698" y="2555230"/>
            <a:ext cx="1340662" cy="494602"/>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8"/>
          <p:cNvSpPr/>
          <p:nvPr/>
        </p:nvSpPr>
        <p:spPr>
          <a:xfrm>
            <a:off x="2881724" y="5312969"/>
            <a:ext cx="1488636" cy="663593"/>
          </a:xfrm>
          <a:prstGeom prst="rect">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Graphical user interface, sunburst chart&#10;&#10;Description automatically generated" id="212" name="Google Shape;212;p9"/>
          <p:cNvPicPr preferRelativeResize="0"/>
          <p:nvPr/>
        </p:nvPicPr>
        <p:blipFill rotWithShape="1">
          <a:blip r:embed="rId3">
            <a:alphaModFix/>
          </a:blip>
          <a:srcRect b="0" l="0" r="0" t="0"/>
          <a:stretch/>
        </p:blipFill>
        <p:spPr>
          <a:xfrm>
            <a:off x="1373" y="1374"/>
            <a:ext cx="12189254" cy="6855250"/>
          </a:xfrm>
          <a:prstGeom prst="rect">
            <a:avLst/>
          </a:prstGeom>
          <a:noFill/>
          <a:ln>
            <a:noFill/>
          </a:ln>
        </p:spPr>
      </p:pic>
      <p:sp>
        <p:nvSpPr>
          <p:cNvPr id="213" name="Google Shape;213;p9"/>
          <p:cNvSpPr/>
          <p:nvPr/>
        </p:nvSpPr>
        <p:spPr>
          <a:xfrm>
            <a:off x="69216" y="5399"/>
            <a:ext cx="11402084" cy="617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8</a:t>
            </a:r>
            <a:endParaRPr b="1" sz="1400">
              <a:solidFill>
                <a:schemeClr val="lt1"/>
              </a:solidFill>
              <a:latin typeface="Open Sans ExtraBold"/>
              <a:ea typeface="Open Sans ExtraBold"/>
              <a:cs typeface="Open Sans ExtraBold"/>
              <a:sym typeface="Open Sans ExtraBold"/>
            </a:endParaRPr>
          </a:p>
        </p:txBody>
      </p:sp>
      <p:sp>
        <p:nvSpPr>
          <p:cNvPr id="215" name="Google Shape;215;p9"/>
          <p:cNvSpPr txBox="1"/>
          <p:nvPr/>
        </p:nvSpPr>
        <p:spPr>
          <a:xfrm>
            <a:off x="296397" y="274368"/>
            <a:ext cx="7651304" cy="56993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Open Sans"/>
              <a:buNone/>
            </a:pPr>
            <a:r>
              <a:rPr lang="en-GB" sz="2800">
                <a:solidFill>
                  <a:schemeClr val="dk1"/>
                </a:solidFill>
                <a:latin typeface="Open Sans"/>
                <a:ea typeface="Open Sans"/>
                <a:cs typeface="Open Sans"/>
                <a:sym typeface="Open Sans"/>
              </a:rPr>
              <a:t>Exogenous Load Demand</a:t>
            </a:r>
            <a:endParaRPr/>
          </a:p>
        </p:txBody>
      </p:sp>
      <p:cxnSp>
        <p:nvCxnSpPr>
          <p:cNvPr id="216" name="Google Shape;216;p9"/>
          <p:cNvCxnSpPr/>
          <p:nvPr/>
        </p:nvCxnSpPr>
        <p:spPr>
          <a:xfrm>
            <a:off x="386473" y="851819"/>
            <a:ext cx="6874298" cy="0"/>
          </a:xfrm>
          <a:prstGeom prst="straightConnector1">
            <a:avLst/>
          </a:prstGeom>
          <a:noFill/>
          <a:ln cap="flat" cmpd="sng" w="12700">
            <a:solidFill>
              <a:srgbClr val="1F3864"/>
            </a:solidFill>
            <a:prstDash val="solid"/>
            <a:miter lim="800000"/>
            <a:headEnd len="sm" w="sm" type="none"/>
            <a:tailEnd len="sm" w="sm" type="none"/>
          </a:ln>
        </p:spPr>
      </p:cxnSp>
      <p:graphicFrame>
        <p:nvGraphicFramePr>
          <p:cNvPr id="217" name="Google Shape;217;p9"/>
          <p:cNvGraphicFramePr/>
          <p:nvPr/>
        </p:nvGraphicFramePr>
        <p:xfrm>
          <a:off x="5989180" y="1201287"/>
          <a:ext cx="5353886" cy="3441167"/>
        </p:xfrm>
        <a:graphic>
          <a:graphicData uri="http://schemas.openxmlformats.org/drawingml/2006/chart">
            <c:chart r:id="rId4"/>
          </a:graphicData>
        </a:graphic>
      </p:graphicFrame>
      <p:pic>
        <p:nvPicPr>
          <p:cNvPr id="218" name="Google Shape;218;p9"/>
          <p:cNvPicPr preferRelativeResize="0"/>
          <p:nvPr/>
        </p:nvPicPr>
        <p:blipFill rotWithShape="1">
          <a:blip r:embed="rId5">
            <a:alphaModFix amt="70000"/>
          </a:blip>
          <a:srcRect b="0" l="0" r="0" t="0"/>
          <a:stretch/>
        </p:blipFill>
        <p:spPr>
          <a:xfrm>
            <a:off x="720700" y="2689725"/>
            <a:ext cx="2257691" cy="3037620"/>
          </a:xfrm>
          <a:prstGeom prst="rect">
            <a:avLst/>
          </a:prstGeom>
          <a:noFill/>
          <a:ln>
            <a:noFill/>
          </a:ln>
        </p:spPr>
      </p:pic>
      <p:pic>
        <p:nvPicPr>
          <p:cNvPr id="219" name="Google Shape;219;p9"/>
          <p:cNvPicPr preferRelativeResize="0"/>
          <p:nvPr/>
        </p:nvPicPr>
        <p:blipFill rotWithShape="1">
          <a:blip r:embed="rId6">
            <a:alphaModFix/>
          </a:blip>
          <a:srcRect b="0" l="0" r="0" t="0"/>
          <a:stretch/>
        </p:blipFill>
        <p:spPr>
          <a:xfrm>
            <a:off x="2933184" y="2219247"/>
            <a:ext cx="2377729" cy="1155322"/>
          </a:xfrm>
          <a:prstGeom prst="rect">
            <a:avLst/>
          </a:prstGeom>
          <a:noFill/>
          <a:ln>
            <a:noFill/>
          </a:ln>
        </p:spPr>
      </p:pic>
      <p:pic>
        <p:nvPicPr>
          <p:cNvPr id="220" name="Google Shape;220;p9"/>
          <p:cNvPicPr preferRelativeResize="0"/>
          <p:nvPr/>
        </p:nvPicPr>
        <p:blipFill rotWithShape="1">
          <a:blip r:embed="rId7">
            <a:alphaModFix amt="85000"/>
          </a:blip>
          <a:srcRect b="0" l="40579" r="13811" t="0"/>
          <a:stretch/>
        </p:blipFill>
        <p:spPr>
          <a:xfrm>
            <a:off x="3007411" y="3551605"/>
            <a:ext cx="2579049" cy="2169565"/>
          </a:xfrm>
          <a:prstGeom prst="rect">
            <a:avLst/>
          </a:prstGeom>
          <a:noFill/>
          <a:ln>
            <a:noFill/>
          </a:ln>
        </p:spPr>
      </p:pic>
      <p:sp>
        <p:nvSpPr>
          <p:cNvPr id="221" name="Google Shape;221;p9"/>
          <p:cNvSpPr txBox="1"/>
          <p:nvPr/>
        </p:nvSpPr>
        <p:spPr>
          <a:xfrm>
            <a:off x="520278" y="1222697"/>
            <a:ext cx="5144929"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1400">
                <a:solidFill>
                  <a:schemeClr val="dk1"/>
                </a:solidFill>
                <a:latin typeface="Open Sans"/>
                <a:ea typeface="Open Sans"/>
                <a:cs typeface="Open Sans"/>
                <a:sym typeface="Open Sans"/>
              </a:rPr>
              <a:t>Load Demand is estimated using </a:t>
            </a:r>
            <a:r>
              <a:rPr b="1" lang="en-GB" sz="1400">
                <a:solidFill>
                  <a:srgbClr val="C55A11"/>
                </a:solidFill>
                <a:latin typeface="Open Sans"/>
                <a:ea typeface="Open Sans"/>
                <a:cs typeface="Open Sans"/>
                <a:sym typeface="Open Sans"/>
              </a:rPr>
              <a:t>advanced stochastic approach</a:t>
            </a:r>
            <a:r>
              <a:rPr lang="en-GB" sz="1400">
                <a:solidFill>
                  <a:schemeClr val="dk1"/>
                </a:solidFill>
                <a:latin typeface="Open Sans"/>
                <a:ea typeface="Open Sans"/>
                <a:cs typeface="Open Sans"/>
                <a:sym typeface="Open Sans"/>
              </a:rPr>
              <a:t> to have a reliable and </a:t>
            </a:r>
            <a:r>
              <a:rPr b="1" lang="en-GB" sz="1400">
                <a:solidFill>
                  <a:schemeClr val="dk1"/>
                </a:solidFill>
                <a:latin typeface="Open Sans"/>
                <a:ea typeface="Open Sans"/>
                <a:cs typeface="Open Sans"/>
                <a:sym typeface="Open Sans"/>
              </a:rPr>
              <a:t>on-minute basis </a:t>
            </a:r>
            <a:r>
              <a:rPr lang="en-GB" sz="1400">
                <a:solidFill>
                  <a:schemeClr val="dk1"/>
                </a:solidFill>
                <a:latin typeface="Open Sans"/>
                <a:ea typeface="Open Sans"/>
                <a:cs typeface="Open Sans"/>
                <a:sym typeface="Open Sans"/>
              </a:rPr>
              <a:t>load curve. The software used is </a:t>
            </a:r>
            <a:r>
              <a:rPr b="1" lang="en-GB" sz="1400">
                <a:solidFill>
                  <a:srgbClr val="C55A11"/>
                </a:solidFill>
                <a:latin typeface="Open Sans"/>
                <a:ea typeface="Open Sans"/>
                <a:cs typeface="Open Sans"/>
                <a:sym typeface="Open Sans"/>
              </a:rPr>
              <a:t>RAMP</a:t>
            </a:r>
            <a:r>
              <a:rPr lang="en-GB" sz="1400">
                <a:solidFill>
                  <a:schemeClr val="dk1"/>
                </a:solidFill>
                <a:latin typeface="Open Sans"/>
                <a:ea typeface="Open Sans"/>
                <a:cs typeface="Open Sans"/>
                <a:sym typeface="Open Sans"/>
              </a:rPr>
              <a:t>, an open-source model for the generation of high-resolution multi-energy profiles </a:t>
            </a:r>
            <a:endParaRPr sz="1400">
              <a:solidFill>
                <a:schemeClr val="dk1"/>
              </a:solidFill>
              <a:latin typeface="Open Sans"/>
              <a:ea typeface="Open Sans"/>
              <a:cs typeface="Open Sans"/>
              <a:sym typeface="Open Sans"/>
            </a:endParaRPr>
          </a:p>
        </p:txBody>
      </p:sp>
      <p:grpSp>
        <p:nvGrpSpPr>
          <p:cNvPr id="222" name="Google Shape;222;p9"/>
          <p:cNvGrpSpPr/>
          <p:nvPr/>
        </p:nvGrpSpPr>
        <p:grpSpPr>
          <a:xfrm>
            <a:off x="5801151" y="1394832"/>
            <a:ext cx="175275" cy="4494339"/>
            <a:chOff x="7890023" y="-1271263"/>
            <a:chExt cx="88215" cy="11566008"/>
          </a:xfrm>
        </p:grpSpPr>
        <p:cxnSp>
          <p:nvCxnSpPr>
            <p:cNvPr id="223" name="Google Shape;223;p9"/>
            <p:cNvCxnSpPr/>
            <p:nvPr/>
          </p:nvCxnSpPr>
          <p:spPr>
            <a:xfrm flipH="1">
              <a:off x="7926475" y="-1271263"/>
              <a:ext cx="7655" cy="11566008"/>
            </a:xfrm>
            <a:prstGeom prst="straightConnector1">
              <a:avLst/>
            </a:prstGeom>
            <a:noFill/>
            <a:ln cap="flat" cmpd="sng" w="9525">
              <a:solidFill>
                <a:schemeClr val="dk1"/>
              </a:solidFill>
              <a:prstDash val="dash"/>
              <a:miter lim="800000"/>
              <a:headEnd len="sm" w="sm" type="none"/>
              <a:tailEnd len="sm" w="sm" type="none"/>
            </a:ln>
          </p:spPr>
        </p:cxnSp>
        <p:sp>
          <p:nvSpPr>
            <p:cNvPr id="224" name="Google Shape;224;p9"/>
            <p:cNvSpPr/>
            <p:nvPr/>
          </p:nvSpPr>
          <p:spPr>
            <a:xfrm>
              <a:off x="7890023" y="2574397"/>
              <a:ext cx="88215" cy="1041289"/>
            </a:xfrm>
            <a:prstGeom prst="chevron">
              <a:avLst>
                <a:gd fmla="val 50000" name="adj"/>
              </a:avLst>
            </a:prstGeom>
            <a:solidFill>
              <a:srgbClr val="00206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5" name="Google Shape;225;p9"/>
          <p:cNvSpPr txBox="1"/>
          <p:nvPr/>
        </p:nvSpPr>
        <p:spPr>
          <a:xfrm>
            <a:off x="6309070" y="4690817"/>
            <a:ext cx="5033996"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800">
                <a:solidFill>
                  <a:schemeClr val="accent4"/>
                </a:solidFill>
                <a:latin typeface="Open Sans"/>
                <a:ea typeface="Open Sans"/>
                <a:cs typeface="Open Sans"/>
                <a:sym typeface="Open Sans"/>
              </a:rPr>
              <a:t>80 kW</a:t>
            </a:r>
            <a:r>
              <a:rPr b="1" lang="en-GB" sz="1400">
                <a:solidFill>
                  <a:srgbClr val="002060"/>
                </a:solidFill>
                <a:latin typeface="Open Sans"/>
                <a:ea typeface="Open Sans"/>
                <a:cs typeface="Open Sans"/>
                <a:sym typeface="Open Sans"/>
              </a:rPr>
              <a:t> </a:t>
            </a:r>
            <a:r>
              <a:rPr b="1" lang="en-GB" sz="1400">
                <a:solidFill>
                  <a:schemeClr val="dk1"/>
                </a:solidFill>
                <a:latin typeface="Open Sans"/>
                <a:ea typeface="Open Sans"/>
                <a:cs typeface="Open Sans"/>
                <a:sym typeface="Open Sans"/>
              </a:rPr>
              <a:t>Peak Power</a:t>
            </a:r>
            <a:r>
              <a:rPr b="1" lang="en-GB" sz="1400">
                <a:solidFill>
                  <a:srgbClr val="002060"/>
                </a:solidFill>
                <a:latin typeface="Open Sans"/>
                <a:ea typeface="Open Sans"/>
                <a:cs typeface="Open Sans"/>
                <a:sym typeface="Open Sans"/>
              </a:rPr>
              <a:t> </a:t>
            </a:r>
            <a:r>
              <a:rPr lang="en-GB" sz="1400">
                <a:solidFill>
                  <a:schemeClr val="dk1"/>
                </a:solidFill>
                <a:latin typeface="Open Sans"/>
                <a:ea typeface="Open Sans"/>
                <a:cs typeface="Open Sans"/>
                <a:sym typeface="Open Sans"/>
              </a:rPr>
              <a:t>at evening (around 19:30)</a:t>
            </a:r>
            <a:endParaRPr/>
          </a:p>
          <a:p>
            <a:pPr indent="0" lvl="0" marL="0" marR="0" rtl="0" algn="l">
              <a:spcBef>
                <a:spcPts val="0"/>
              </a:spcBef>
              <a:spcAft>
                <a:spcPts val="0"/>
              </a:spcAft>
              <a:buNone/>
            </a:pPr>
            <a:r>
              <a:t/>
            </a:r>
            <a:endParaRPr sz="14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GB" sz="1800">
                <a:solidFill>
                  <a:schemeClr val="accent4"/>
                </a:solidFill>
                <a:latin typeface="Open Sans"/>
                <a:ea typeface="Open Sans"/>
                <a:cs typeface="Open Sans"/>
                <a:sym typeface="Open Sans"/>
              </a:rPr>
              <a:t>65 kW</a:t>
            </a:r>
            <a:r>
              <a:rPr b="1" lang="en-GB" sz="1400">
                <a:solidFill>
                  <a:srgbClr val="002060"/>
                </a:solidFill>
                <a:latin typeface="Open Sans"/>
                <a:ea typeface="Open Sans"/>
                <a:cs typeface="Open Sans"/>
                <a:sym typeface="Open Sans"/>
              </a:rPr>
              <a:t> </a:t>
            </a:r>
            <a:r>
              <a:rPr b="1" lang="en-GB" sz="1400">
                <a:solidFill>
                  <a:schemeClr val="dk1"/>
                </a:solidFill>
                <a:latin typeface="Open Sans"/>
                <a:ea typeface="Open Sans"/>
                <a:cs typeface="Open Sans"/>
                <a:sym typeface="Open Sans"/>
              </a:rPr>
              <a:t>Secondary Peak </a:t>
            </a:r>
            <a:r>
              <a:rPr lang="en-GB" sz="1400">
                <a:solidFill>
                  <a:schemeClr val="dk1"/>
                </a:solidFill>
                <a:latin typeface="Open Sans"/>
                <a:ea typeface="Open Sans"/>
                <a:cs typeface="Open Sans"/>
                <a:sym typeface="Open Sans"/>
              </a:rPr>
              <a:t>at morning (around 8:30)</a:t>
            </a:r>
            <a:endParaRPr/>
          </a:p>
          <a:p>
            <a:pPr indent="0" lvl="0" marL="0" marR="0" rtl="0" algn="l">
              <a:spcBef>
                <a:spcPts val="0"/>
              </a:spcBef>
              <a:spcAft>
                <a:spcPts val="0"/>
              </a:spcAft>
              <a:buNone/>
            </a:pPr>
            <a:r>
              <a:t/>
            </a:r>
            <a:endParaRPr b="1" sz="140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GB" sz="1400">
                <a:solidFill>
                  <a:schemeClr val="dk1"/>
                </a:solidFill>
                <a:latin typeface="Open Sans"/>
                <a:ea typeface="Open Sans"/>
                <a:cs typeface="Open Sans"/>
                <a:sym typeface="Open Sans"/>
              </a:rPr>
              <a:t>Baseload</a:t>
            </a:r>
            <a:r>
              <a:rPr lang="en-GB" sz="1400">
                <a:solidFill>
                  <a:schemeClr val="dk1"/>
                </a:solidFill>
                <a:latin typeface="Open Sans"/>
                <a:ea typeface="Open Sans"/>
                <a:cs typeface="Open Sans"/>
                <a:sym typeface="Open Sans"/>
              </a:rPr>
              <a:t> during the day: </a:t>
            </a:r>
            <a:r>
              <a:rPr b="1" lang="en-GB" sz="1800">
                <a:solidFill>
                  <a:schemeClr val="accent4"/>
                </a:solidFill>
                <a:latin typeface="Open Sans"/>
                <a:ea typeface="Open Sans"/>
                <a:cs typeface="Open Sans"/>
                <a:sym typeface="Open Sans"/>
              </a:rPr>
              <a:t>40 kW</a:t>
            </a:r>
            <a:endParaRPr/>
          </a:p>
        </p:txBody>
      </p:sp>
      <p:sp>
        <p:nvSpPr>
          <p:cNvPr id="226" name="Google Shape;226;p9"/>
          <p:cNvSpPr txBox="1"/>
          <p:nvPr/>
        </p:nvSpPr>
        <p:spPr>
          <a:xfrm>
            <a:off x="720700" y="5834741"/>
            <a:ext cx="4732394"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GB" sz="900">
                <a:solidFill>
                  <a:srgbClr val="595959"/>
                </a:solidFill>
                <a:latin typeface="Open Sans"/>
                <a:ea typeface="Open Sans"/>
                <a:cs typeface="Open Sans"/>
                <a:sym typeface="Open Sans"/>
              </a:rPr>
              <a:t> RAMP inputs file and exemplative load demand data in Excel</a:t>
            </a:r>
            <a:endParaRPr i="1" sz="900">
              <a:solidFill>
                <a:srgbClr val="595959"/>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