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2000"/>
  <p:notesSz cx="6858000" cy="9144000"/>
  <p:embeddedFontLst>
    <p:embeddedFont>
      <p:font typeface="Helvetica Neue"/>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hmTdY4wofHtIDDuH1HttHJi+v6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C644406-D31C-4305-AB3A-26934B9A4C1F}">
  <a:tblStyle styleId="{DC644406-D31C-4305-AB3A-26934B9A4C1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HelveticaNeue-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HelveticaNeue-italic.fntdata"/><Relationship Id="rId14" Type="http://schemas.openxmlformats.org/officeDocument/2006/relationships/slide" Target="slides/slide9.xml"/><Relationship Id="rId36" Type="http://schemas.openxmlformats.org/officeDocument/2006/relationships/font" Target="fonts/HelveticaNeue-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HelveticaNeue-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sv-S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 name="Google Shape;9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df775a2722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g3df775a2722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df775a2722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g3df775a2722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df775a2722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g3df775a2722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df775a2722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g3df775a2722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df775a2722_0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3df775a2722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df775a2722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g3df775a2722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df775a2722_0_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g3df775a2722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df775a2722_0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g3df775a2722_0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df775a2722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g3df775a2722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df775a2722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g3df775a2722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df775a2722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3df775a2722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1" name="Google Shape;101;g3df775a2722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sv-S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df775a2722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3df775a2722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g3df775a2722_0_2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df775a2722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g3df775a2722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df775a2722_0_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g3df775a2722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df775a2722_0_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g3df775a2722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df775a2722_0_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3df775a2722_0_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14" name="Google Shape;414;g3df775a2722_0_2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sv-S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df775a2722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g3df775a2722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df775a2722_0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3df775a2722_0_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sv-SE"/>
              <a:t>Photo by &lt;a href="https://unsplash.com/@quangpraha?utm_source=unsplash&amp;utm_medium=referral&amp;utm_content=creditCopyText"&gt;Quang Nguyen Vinh&lt;/a&gt; on &lt;a href="https://unsplash.com/photos/a-group-of-people-working-in-a-rice-field-l1gfv98zCmo?utm_source=unsplash&amp;utm_medium=referral&amp;utm_content=creditCopyText"&gt;Unsplash&lt;/a&gt; </a:t>
            </a:r>
            <a:endParaRPr/>
          </a:p>
        </p:txBody>
      </p:sp>
      <p:sp>
        <p:nvSpPr>
          <p:cNvPr id="432" name="Google Shape;432;g3df775a2722_0_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sv-S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df775a2722_0_3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g3df775a2722_0_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df775a2722_0_3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6" name="Google Shape;446;g3df775a2722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df775a2722_0_3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g3df775a2722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df775a2722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g3df775a2722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df775a2722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3df775a2722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sv-SE"/>
              <a:t>      </a:t>
            </a:r>
            <a:endParaRPr/>
          </a:p>
        </p:txBody>
      </p:sp>
      <p:sp>
        <p:nvSpPr>
          <p:cNvPr id="136" name="Google Shape;136;g3df775a2722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sv-S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df775a2722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3df775a2722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df775a2722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g3df775a2722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df775a2722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g3df775a2722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df775a2722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g3df775a2722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df775a2722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3df775a2722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1" name="Google Shape;201;g3df775a2722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sv-S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pic>
        <p:nvPicPr>
          <p:cNvPr id="14" name="Google Shape;14;p3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 name="Google Shape;15;p35"/>
          <p:cNvSpPr txBox="1"/>
          <p:nvPr>
            <p:ph type="ctrTitle"/>
          </p:nvPr>
        </p:nvSpPr>
        <p:spPr>
          <a:xfrm>
            <a:off x="2979507" y="739739"/>
            <a:ext cx="4880223" cy="4982968"/>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800"/>
              <a:buFont typeface="Helvetica Neue"/>
              <a:buNone/>
              <a:defRPr b="1" i="0" sz="320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44"/>
          <p:cNvSpPr txBox="1"/>
          <p:nvPr>
            <p:ph type="title"/>
          </p:nvPr>
        </p:nvSpPr>
        <p:spPr>
          <a:xfrm>
            <a:off x="838200" y="0"/>
            <a:ext cx="1051560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000"/>
              <a:buFont typeface="Helvetica Neue"/>
              <a:buNone/>
              <a:defRPr b="1"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4"/>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bg>
      <p:bgPr>
        <a:solidFill>
          <a:schemeClr val="lt1"/>
        </a:solidFill>
      </p:bgPr>
    </p:bg>
    <p:spTree>
      <p:nvGrpSpPr>
        <p:cNvPr id="58" name="Shape 58"/>
        <p:cNvGrpSpPr/>
        <p:nvPr/>
      </p:nvGrpSpPr>
      <p:grpSpPr>
        <a:xfrm>
          <a:off x="0" y="0"/>
          <a:ext cx="0" cy="0"/>
          <a:chOff x="0" y="0"/>
          <a:chExt cx="0" cy="0"/>
        </a:xfrm>
      </p:grpSpPr>
      <p:sp>
        <p:nvSpPr>
          <p:cNvPr id="59" name="Google Shape;59;p45"/>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1_Picture with Caption">
    <p:spTree>
      <p:nvGrpSpPr>
        <p:cNvPr id="60" name="Shape 60"/>
        <p:cNvGrpSpPr/>
        <p:nvPr/>
      </p:nvGrpSpPr>
      <p:grpSpPr>
        <a:xfrm>
          <a:off x="0" y="0"/>
          <a:ext cx="0" cy="0"/>
          <a:chOff x="0" y="0"/>
          <a:chExt cx="0" cy="0"/>
        </a:xfrm>
      </p:grpSpPr>
      <p:pic>
        <p:nvPicPr>
          <p:cNvPr id="61" name="Google Shape;61;p4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2" name="Google Shape;62;p46"/>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
        <p:nvSpPr>
          <p:cNvPr id="63" name="Google Shape;63;p46"/>
          <p:cNvSpPr txBox="1"/>
          <p:nvPr>
            <p:ph type="title"/>
          </p:nvPr>
        </p:nvSpPr>
        <p:spPr>
          <a:xfrm>
            <a:off x="839788" y="0"/>
            <a:ext cx="10864532"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000"/>
              <a:buFont typeface="Helvetica Neue"/>
              <a:buNone/>
              <a:defRPr b="1" sz="2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6"/>
          <p:cNvSpPr txBox="1"/>
          <p:nvPr>
            <p:ph idx="1" type="body"/>
          </p:nvPr>
        </p:nvSpPr>
        <p:spPr>
          <a:xfrm>
            <a:off x="839788" y="1316038"/>
            <a:ext cx="4910771" cy="42963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400"/>
              <a:buFont typeface="Arial"/>
              <a:buNone/>
              <a:defRPr b="1" i="0" sz="2200" u="none" cap="none" strike="noStrike">
                <a:solidFill>
                  <a:srgbClr val="EEF3FE"/>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rgbClr val="000000"/>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9pPr>
          </a:lstStyle>
          <a:p/>
        </p:txBody>
      </p:sp>
      <p:sp>
        <p:nvSpPr>
          <p:cNvPr id="65" name="Google Shape;65;p46"/>
          <p:cNvSpPr txBox="1"/>
          <p:nvPr>
            <p:ph idx="2" type="body"/>
          </p:nvPr>
        </p:nvSpPr>
        <p:spPr>
          <a:xfrm>
            <a:off x="839788" y="1829664"/>
            <a:ext cx="4910771" cy="368458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lt1"/>
              </a:buClr>
              <a:buSzPts val="2400"/>
              <a:buFont typeface="Arial"/>
              <a:buChar char="•"/>
              <a:defRPr b="0" i="0" sz="20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rgbClr val="000000"/>
                </a:solidFill>
                <a:latin typeface="Helvetica Neue"/>
                <a:ea typeface="Helvetica Neue"/>
                <a:cs typeface="Helvetica Neue"/>
                <a:sym typeface="Helvetica Neue"/>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rgbClr val="000000"/>
                </a:solidFill>
                <a:latin typeface="Helvetica Neue"/>
                <a:ea typeface="Helvetica Neue"/>
                <a:cs typeface="Helvetica Neue"/>
                <a:sym typeface="Helvetica Neue"/>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66" name="Google Shape;66;p46"/>
          <p:cNvSpPr/>
          <p:nvPr/>
        </p:nvSpPr>
        <p:spPr>
          <a:xfrm>
            <a:off x="5981252" y="1829664"/>
            <a:ext cx="5927463" cy="473623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 name="Google Shape;67;p46"/>
          <p:cNvSpPr/>
          <p:nvPr>
            <p:ph idx="3" type="pic"/>
          </p:nvPr>
        </p:nvSpPr>
        <p:spPr>
          <a:xfrm>
            <a:off x="6096000" y="1971040"/>
            <a:ext cx="5608320" cy="4419600"/>
          </a:xfrm>
          <a:prstGeom prst="rect">
            <a:avLst/>
          </a:prstGeom>
          <a:noFill/>
          <a:ln>
            <a:noFill/>
          </a:ln>
        </p:spPr>
      </p:sp>
      <p:cxnSp>
        <p:nvCxnSpPr>
          <p:cNvPr id="68" name="Google Shape;68;p46"/>
          <p:cNvCxnSpPr/>
          <p:nvPr/>
        </p:nvCxnSpPr>
        <p:spPr>
          <a:xfrm>
            <a:off x="6169572" y="5370785"/>
            <a:ext cx="5517931" cy="0"/>
          </a:xfrm>
          <a:prstGeom prst="straightConnector1">
            <a:avLst/>
          </a:prstGeom>
          <a:noFill/>
          <a:ln cap="flat" cmpd="sng" w="19050">
            <a:solidFill>
              <a:srgbClr val="0851FC"/>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1_Picture with Caption 2">
    <p:spTree>
      <p:nvGrpSpPr>
        <p:cNvPr id="69" name="Shape 69"/>
        <p:cNvGrpSpPr/>
        <p:nvPr/>
      </p:nvGrpSpPr>
      <p:grpSpPr>
        <a:xfrm>
          <a:off x="0" y="0"/>
          <a:ext cx="0" cy="0"/>
          <a:chOff x="0" y="0"/>
          <a:chExt cx="0" cy="0"/>
        </a:xfrm>
      </p:grpSpPr>
      <p:pic>
        <p:nvPicPr>
          <p:cNvPr id="70" name="Google Shape;70;p4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1" name="Google Shape;71;p47"/>
          <p:cNvSpPr/>
          <p:nvPr/>
        </p:nvSpPr>
        <p:spPr>
          <a:xfrm>
            <a:off x="279699" y="1829664"/>
            <a:ext cx="11629017" cy="473623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2" name="Google Shape;72;p47"/>
          <p:cNvSpPr/>
          <p:nvPr>
            <p:ph idx="2" type="pic"/>
          </p:nvPr>
        </p:nvSpPr>
        <p:spPr>
          <a:xfrm>
            <a:off x="6096000" y="1971040"/>
            <a:ext cx="5608320" cy="4419600"/>
          </a:xfrm>
          <a:prstGeom prst="rect">
            <a:avLst/>
          </a:prstGeom>
          <a:noFill/>
          <a:ln>
            <a:noFill/>
          </a:ln>
        </p:spPr>
      </p:sp>
      <p:sp>
        <p:nvSpPr>
          <p:cNvPr id="73" name="Google Shape;73;p47"/>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
        <p:nvSpPr>
          <p:cNvPr id="74" name="Google Shape;74;p47"/>
          <p:cNvSpPr txBox="1"/>
          <p:nvPr>
            <p:ph idx="1" type="body"/>
          </p:nvPr>
        </p:nvSpPr>
        <p:spPr>
          <a:xfrm>
            <a:off x="839788" y="1756881"/>
            <a:ext cx="4910771" cy="48288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rgbClr val="000000"/>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9pPr>
          </a:lstStyle>
          <a:p/>
        </p:txBody>
      </p:sp>
      <p:sp>
        <p:nvSpPr>
          <p:cNvPr id="75" name="Google Shape;75;p47"/>
          <p:cNvSpPr txBox="1"/>
          <p:nvPr>
            <p:ph idx="3" type="body"/>
          </p:nvPr>
        </p:nvSpPr>
        <p:spPr>
          <a:xfrm>
            <a:off x="839788" y="2283087"/>
            <a:ext cx="4910771" cy="368458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0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rgbClr val="000000"/>
                </a:solidFill>
                <a:latin typeface="Helvetica Neue"/>
                <a:ea typeface="Helvetica Neue"/>
                <a:cs typeface="Helvetica Neue"/>
                <a:sym typeface="Helvetica Neue"/>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rgbClr val="000000"/>
                </a:solidFill>
                <a:latin typeface="Helvetica Neue"/>
                <a:ea typeface="Helvetica Neue"/>
                <a:cs typeface="Helvetica Neue"/>
                <a:sym typeface="Helvetica Neue"/>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76" name="Google Shape;76;p47"/>
          <p:cNvSpPr txBox="1"/>
          <p:nvPr>
            <p:ph type="title"/>
          </p:nvPr>
        </p:nvSpPr>
        <p:spPr>
          <a:xfrm>
            <a:off x="839788" y="5555"/>
            <a:ext cx="1051560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000"/>
              <a:buFont typeface="Helvetica Neue"/>
              <a:buNone/>
              <a:defRPr b="1" sz="2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77" name="Shape 77"/>
        <p:cNvGrpSpPr/>
        <p:nvPr/>
      </p:nvGrpSpPr>
      <p:grpSpPr>
        <a:xfrm>
          <a:off x="0" y="0"/>
          <a:ext cx="0" cy="0"/>
          <a:chOff x="0" y="0"/>
          <a:chExt cx="0" cy="0"/>
        </a:xfrm>
      </p:grpSpPr>
      <p:sp>
        <p:nvSpPr>
          <p:cNvPr id="78" name="Google Shape;78;p48"/>
          <p:cNvSpPr txBox="1"/>
          <p:nvPr>
            <p:ph type="title"/>
          </p:nvPr>
        </p:nvSpPr>
        <p:spPr>
          <a:xfrm>
            <a:off x="838200" y="15804"/>
            <a:ext cx="10515600" cy="1325563"/>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8"/>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1_Two Content 3">
    <p:spTree>
      <p:nvGrpSpPr>
        <p:cNvPr id="80" name="Shape 80"/>
        <p:cNvGrpSpPr/>
        <p:nvPr/>
      </p:nvGrpSpPr>
      <p:grpSpPr>
        <a:xfrm>
          <a:off x="0" y="0"/>
          <a:ext cx="0" cy="0"/>
          <a:chOff x="0" y="0"/>
          <a:chExt cx="0" cy="0"/>
        </a:xfrm>
      </p:grpSpPr>
      <p:sp>
        <p:nvSpPr>
          <p:cNvPr id="81" name="Google Shape;81;p49"/>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
        <p:nvSpPr>
          <p:cNvPr id="82" name="Google Shape;82;p49"/>
          <p:cNvSpPr txBox="1"/>
          <p:nvPr>
            <p:ph idx="1" type="body"/>
          </p:nvPr>
        </p:nvSpPr>
        <p:spPr>
          <a:xfrm>
            <a:off x="838200" y="1325562"/>
            <a:ext cx="5181600" cy="4851401"/>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rgbClr val="000000"/>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rgbClr val="000000"/>
                </a:solidFill>
                <a:latin typeface="Helvetica Neue"/>
                <a:ea typeface="Helvetica Neue"/>
                <a:cs typeface="Helvetica Neue"/>
                <a:sym typeface="Helvetica Neue"/>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rgbClr val="000000"/>
                </a:solidFill>
                <a:latin typeface="Helvetica Neue"/>
                <a:ea typeface="Helvetica Neue"/>
                <a:cs typeface="Helvetica Neue"/>
                <a:sym typeface="Helvetica Neue"/>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83" name="Google Shape;83;p49"/>
          <p:cNvSpPr txBox="1"/>
          <p:nvPr>
            <p:ph idx="2" type="body"/>
          </p:nvPr>
        </p:nvSpPr>
        <p:spPr>
          <a:xfrm>
            <a:off x="6148754" y="1325562"/>
            <a:ext cx="5181600" cy="4851401"/>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rgbClr val="000000"/>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rgbClr val="000000"/>
                </a:solidFill>
                <a:latin typeface="Helvetica Neue"/>
                <a:ea typeface="Helvetica Neue"/>
                <a:cs typeface="Helvetica Neue"/>
                <a:sym typeface="Helvetica Neue"/>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rgbClr val="000000"/>
                </a:solidFill>
                <a:latin typeface="Helvetica Neue"/>
                <a:ea typeface="Helvetica Neue"/>
                <a:cs typeface="Helvetica Neue"/>
                <a:sym typeface="Helvetica Neue"/>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84" name="Google Shape;84;p49"/>
          <p:cNvSpPr txBox="1"/>
          <p:nvPr>
            <p:ph type="title"/>
          </p:nvPr>
        </p:nvSpPr>
        <p:spPr>
          <a:xfrm>
            <a:off x="838200" y="-1"/>
            <a:ext cx="1051560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Helvetica Neue"/>
              <a:buNone/>
              <a:defRPr b="1" i="0"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1_Two Content_1">
    <p:bg>
      <p:bgPr>
        <a:solidFill>
          <a:schemeClr val="lt1"/>
        </a:solidFill>
      </p:bgPr>
    </p:bg>
    <p:spTree>
      <p:nvGrpSpPr>
        <p:cNvPr id="85" name="Shape 85"/>
        <p:cNvGrpSpPr/>
        <p:nvPr/>
      </p:nvGrpSpPr>
      <p:grpSpPr>
        <a:xfrm>
          <a:off x="0" y="0"/>
          <a:ext cx="0" cy="0"/>
          <a:chOff x="0" y="0"/>
          <a:chExt cx="0" cy="0"/>
        </a:xfrm>
      </p:grpSpPr>
      <p:sp>
        <p:nvSpPr>
          <p:cNvPr id="86" name="Google Shape;86;g3df775a2722_0_411"/>
          <p:cNvSpPr txBox="1"/>
          <p:nvPr>
            <p:ph type="title"/>
          </p:nvPr>
        </p:nvSpPr>
        <p:spPr>
          <a:xfrm>
            <a:off x="838200" y="5556"/>
            <a:ext cx="10515600" cy="1325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Helvetica Neue"/>
              <a:buNone/>
              <a:defRPr b="1" i="0"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g3df775a2722_0_411"/>
          <p:cNvSpPr txBox="1"/>
          <p:nvPr>
            <p:ph idx="12" type="sldNum"/>
          </p:nvPr>
        </p:nvSpPr>
        <p:spPr>
          <a:xfrm>
            <a:off x="11798300" y="6565900"/>
            <a:ext cx="393600" cy="2922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
        <p:nvSpPr>
          <p:cNvPr id="88" name="Google Shape;88;g3df775a2722_0_411"/>
          <p:cNvSpPr txBox="1"/>
          <p:nvPr>
            <p:ph idx="1" type="body"/>
          </p:nvPr>
        </p:nvSpPr>
        <p:spPr>
          <a:xfrm>
            <a:off x="838200" y="1926431"/>
            <a:ext cx="5257800" cy="4639500"/>
          </a:xfrm>
          <a:prstGeom prst="rect">
            <a:avLst/>
          </a:prstGeom>
          <a:noFill/>
          <a:ln>
            <a:noFill/>
          </a:ln>
        </p:spPr>
        <p:txBody>
          <a:bodyPr anchorCtr="0" anchor="t" bIns="90000" lIns="90000" spcFirstLastPara="1" rIns="91425" wrap="square" tIns="36000">
            <a:noAutofit/>
          </a:bodyPr>
          <a:lstStyle>
            <a:lvl1pPr indent="-228600" lvl="0" marL="457200" marR="0" algn="l">
              <a:lnSpc>
                <a:spcPct val="90000"/>
              </a:lnSpc>
              <a:spcBef>
                <a:spcPts val="100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9" name="Google Shape;89;g3df775a2722_0_411"/>
          <p:cNvSpPr txBox="1"/>
          <p:nvPr>
            <p:ph idx="2" type="body"/>
          </p:nvPr>
        </p:nvSpPr>
        <p:spPr>
          <a:xfrm>
            <a:off x="834081" y="1321595"/>
            <a:ext cx="5183100" cy="604800"/>
          </a:xfrm>
          <a:prstGeom prst="rect">
            <a:avLst/>
          </a:prstGeom>
          <a:noFill/>
          <a:ln>
            <a:noFill/>
          </a:ln>
        </p:spPr>
        <p:txBody>
          <a:bodyPr anchorCtr="0" anchor="t" bIns="90000" lIns="91425" spcFirstLastPara="1" rIns="91425" wrap="square" tIns="360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accent5"/>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rgbClr val="000000"/>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 name="Shape 16"/>
        <p:cNvGrpSpPr/>
        <p:nvPr/>
      </p:nvGrpSpPr>
      <p:grpSpPr>
        <a:xfrm>
          <a:off x="0" y="0"/>
          <a:ext cx="0" cy="0"/>
          <a:chOff x="0" y="0"/>
          <a:chExt cx="0" cy="0"/>
        </a:xfrm>
      </p:grpSpPr>
      <p:sp>
        <p:nvSpPr>
          <p:cNvPr id="17" name="Google Shape;17;p36"/>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
        <p:nvSpPr>
          <p:cNvPr id="18" name="Google Shape;18;p36"/>
          <p:cNvSpPr txBox="1"/>
          <p:nvPr>
            <p:ph idx="1" type="body"/>
          </p:nvPr>
        </p:nvSpPr>
        <p:spPr>
          <a:xfrm>
            <a:off x="838200" y="1325562"/>
            <a:ext cx="10515600" cy="485140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p36"/>
          <p:cNvSpPr txBox="1"/>
          <p:nvPr>
            <p:ph type="title"/>
          </p:nvPr>
        </p:nvSpPr>
        <p:spPr>
          <a:xfrm>
            <a:off x="838200" y="-1"/>
            <a:ext cx="1051560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Helvetica Neue"/>
              <a:buNone/>
              <a:defRPr b="1" i="0"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1_Two Content">
    <p:spTree>
      <p:nvGrpSpPr>
        <p:cNvPr id="20" name="Shape 20"/>
        <p:cNvGrpSpPr/>
        <p:nvPr/>
      </p:nvGrpSpPr>
      <p:grpSpPr>
        <a:xfrm>
          <a:off x="0" y="0"/>
          <a:ext cx="0" cy="0"/>
          <a:chOff x="0" y="0"/>
          <a:chExt cx="0" cy="0"/>
        </a:xfrm>
      </p:grpSpPr>
      <p:sp>
        <p:nvSpPr>
          <p:cNvPr id="21" name="Google Shape;21;p37"/>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
        <p:nvSpPr>
          <p:cNvPr id="22" name="Google Shape;22;p37"/>
          <p:cNvSpPr txBox="1"/>
          <p:nvPr>
            <p:ph idx="1" type="body"/>
          </p:nvPr>
        </p:nvSpPr>
        <p:spPr>
          <a:xfrm>
            <a:off x="838200" y="1325562"/>
            <a:ext cx="5181600" cy="4851401"/>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rgbClr val="000000"/>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rgbClr val="000000"/>
                </a:solidFill>
                <a:latin typeface="Helvetica Neue"/>
                <a:ea typeface="Helvetica Neue"/>
                <a:cs typeface="Helvetica Neue"/>
                <a:sym typeface="Helvetica Neue"/>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rgbClr val="000000"/>
                </a:solidFill>
                <a:latin typeface="Helvetica Neue"/>
                <a:ea typeface="Helvetica Neue"/>
                <a:cs typeface="Helvetica Neue"/>
                <a:sym typeface="Helvetica Neue"/>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23" name="Google Shape;23;p37"/>
          <p:cNvSpPr txBox="1"/>
          <p:nvPr>
            <p:ph type="title"/>
          </p:nvPr>
        </p:nvSpPr>
        <p:spPr>
          <a:xfrm>
            <a:off x="838200" y="-1"/>
            <a:ext cx="1051560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Helvetica Neue"/>
              <a:buNone/>
              <a:defRPr b="1" i="0"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1_Comparison">
    <p:spTree>
      <p:nvGrpSpPr>
        <p:cNvPr id="24" name="Shape 24"/>
        <p:cNvGrpSpPr/>
        <p:nvPr/>
      </p:nvGrpSpPr>
      <p:grpSpPr>
        <a:xfrm>
          <a:off x="0" y="0"/>
          <a:ext cx="0" cy="0"/>
          <a:chOff x="0" y="0"/>
          <a:chExt cx="0" cy="0"/>
        </a:xfrm>
      </p:grpSpPr>
      <p:sp>
        <p:nvSpPr>
          <p:cNvPr id="25" name="Google Shape;25;p38"/>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
        <p:nvSpPr>
          <p:cNvPr id="26" name="Google Shape;26;p38"/>
          <p:cNvSpPr txBox="1"/>
          <p:nvPr>
            <p:ph type="title"/>
          </p:nvPr>
        </p:nvSpPr>
        <p:spPr>
          <a:xfrm>
            <a:off x="839788" y="0"/>
            <a:ext cx="1051560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000"/>
              <a:buFont typeface="Helvetica Neue"/>
              <a:buNone/>
              <a:defRPr b="1"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8"/>
          <p:cNvSpPr txBox="1"/>
          <p:nvPr>
            <p:ph idx="1" type="body"/>
          </p:nvPr>
        </p:nvSpPr>
        <p:spPr>
          <a:xfrm>
            <a:off x="839788" y="1346930"/>
            <a:ext cx="5157787" cy="368458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000" u="none" cap="none" strike="noStrike">
                <a:solidFill>
                  <a:srgbClr val="000000"/>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rgbClr val="000000"/>
                </a:solidFill>
                <a:latin typeface="Helvetica Neue"/>
                <a:ea typeface="Helvetica Neue"/>
                <a:cs typeface="Helvetica Neue"/>
                <a:sym typeface="Helvetica Neue"/>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rgbClr val="000000"/>
                </a:solidFill>
                <a:latin typeface="Helvetica Neue"/>
                <a:ea typeface="Helvetica Neue"/>
                <a:cs typeface="Helvetica Neue"/>
                <a:sym typeface="Helvetica Neue"/>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28" name="Shape 28"/>
        <p:cNvGrpSpPr/>
        <p:nvPr/>
      </p:nvGrpSpPr>
      <p:grpSpPr>
        <a:xfrm>
          <a:off x="0" y="0"/>
          <a:ext cx="0" cy="0"/>
          <a:chOff x="0" y="0"/>
          <a:chExt cx="0" cy="0"/>
        </a:xfrm>
      </p:grpSpPr>
      <p:sp>
        <p:nvSpPr>
          <p:cNvPr id="29" name="Google Shape;29;p39"/>
          <p:cNvSpPr txBox="1"/>
          <p:nvPr>
            <p:ph type="title"/>
          </p:nvPr>
        </p:nvSpPr>
        <p:spPr>
          <a:xfrm>
            <a:off x="554736" y="182372"/>
            <a:ext cx="11082528" cy="73152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9"/>
          <p:cNvSpPr/>
          <p:nvPr/>
        </p:nvSpPr>
        <p:spPr>
          <a:xfrm>
            <a:off x="11312525" y="6498754"/>
            <a:ext cx="325501" cy="138499"/>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sv-SE" sz="900" u="none" cap="none" strike="noStrike">
                <a:solidFill>
                  <a:schemeClr val="dk1"/>
                </a:solidFill>
                <a:latin typeface="Arial"/>
                <a:ea typeface="Arial"/>
                <a:cs typeface="Arial"/>
                <a:sym typeface="Arial"/>
              </a:rPr>
              <a:t>‹#›</a:t>
            </a:fld>
            <a:endParaRPr b="0" i="0" sz="900" u="none" cap="none" strike="noStrike">
              <a:solidFill>
                <a:schemeClr val="dk1"/>
              </a:solidFill>
              <a:latin typeface="Arial"/>
              <a:ea typeface="Arial"/>
              <a:cs typeface="Arial"/>
              <a:sym typeface="Arial"/>
            </a:endParaRPr>
          </a:p>
        </p:txBody>
      </p:sp>
      <p:sp>
        <p:nvSpPr>
          <p:cNvPr id="31" name="Google Shape;31;p39"/>
          <p:cNvSpPr txBox="1"/>
          <p:nvPr>
            <p:ph idx="1" type="body"/>
          </p:nvPr>
        </p:nvSpPr>
        <p:spPr>
          <a:xfrm>
            <a:off x="7159752" y="78768"/>
            <a:ext cx="4480560" cy="123111"/>
          </a:xfrm>
          <a:prstGeom prst="rect">
            <a:avLst/>
          </a:prstGeom>
          <a:noFill/>
          <a:ln>
            <a:noFill/>
          </a:ln>
        </p:spPr>
        <p:txBody>
          <a:bodyPr anchorCtr="0" anchor="ctr" bIns="45700" lIns="91425" spcFirstLastPara="1" rIns="91425" wrap="square" tIns="45700">
            <a:spAutoFit/>
          </a:bodyPr>
          <a:lstStyle>
            <a:lvl1pPr indent="-228600" lvl="0" marL="457200" marR="0" rtl="0" algn="r">
              <a:lnSpc>
                <a:spcPct val="90000"/>
              </a:lnSpc>
              <a:spcBef>
                <a:spcPts val="1000"/>
              </a:spcBef>
              <a:spcAft>
                <a:spcPts val="0"/>
              </a:spcAft>
              <a:buClr>
                <a:srgbClr val="000000"/>
              </a:buClr>
              <a:buSzPts val="1400"/>
              <a:buFont typeface="Arial"/>
              <a:buNone/>
              <a:defRPr b="0" i="0" sz="800" u="none" cap="none" strike="noStrike">
                <a:solidFill>
                  <a:srgbClr val="000000"/>
                </a:solidFill>
                <a:latin typeface="Arial"/>
                <a:ea typeface="Arial"/>
                <a:cs typeface="Arial"/>
                <a:sym typeface="Arial"/>
              </a:defRPr>
            </a:lvl1pPr>
            <a:lvl2pPr indent="-228600" lvl="1" marL="914400" marR="0" rtl="0" algn="l">
              <a:lnSpc>
                <a:spcPct val="90000"/>
              </a:lnSpc>
              <a:spcBef>
                <a:spcPts val="10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90000"/>
              </a:lnSpc>
              <a:spcBef>
                <a:spcPts val="10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90000"/>
              </a:lnSpc>
              <a:spcBef>
                <a:spcPts val="10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90000"/>
              </a:lnSpc>
              <a:spcBef>
                <a:spcPts val="10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 name="Google Shape;32;p39"/>
          <p:cNvSpPr txBox="1"/>
          <p:nvPr>
            <p:ph idx="2" type="subTitle"/>
          </p:nvPr>
        </p:nvSpPr>
        <p:spPr>
          <a:xfrm>
            <a:off x="554736" y="903861"/>
            <a:ext cx="11082528" cy="276999"/>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100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1pPr>
            <a:lvl2pPr lvl="1" marR="0" rtl="0" algn="l">
              <a:lnSpc>
                <a:spcPct val="90000"/>
              </a:lnSpc>
              <a:spcBef>
                <a:spcPts val="10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90000"/>
              </a:lnSpc>
              <a:spcBef>
                <a:spcPts val="10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90000"/>
              </a:lnSpc>
              <a:spcBef>
                <a:spcPts val="10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90000"/>
              </a:lnSpc>
              <a:spcBef>
                <a:spcPts val="10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33" name="Shape 33"/>
        <p:cNvGrpSpPr/>
        <p:nvPr/>
      </p:nvGrpSpPr>
      <p:grpSpPr>
        <a:xfrm>
          <a:off x="0" y="0"/>
          <a:ext cx="0" cy="0"/>
          <a:chOff x="0" y="0"/>
          <a:chExt cx="0" cy="0"/>
        </a:xfrm>
      </p:grpSpPr>
      <p:pic>
        <p:nvPicPr>
          <p:cNvPr id="34" name="Google Shape;34;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5" name="Google Shape;35;p40"/>
          <p:cNvSpPr txBox="1"/>
          <p:nvPr>
            <p:ph type="ctrTitle"/>
          </p:nvPr>
        </p:nvSpPr>
        <p:spPr>
          <a:xfrm>
            <a:off x="2979507" y="739739"/>
            <a:ext cx="5368965" cy="173633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800"/>
              <a:buFont typeface="Helvetica Neue"/>
              <a:buNone/>
              <a:defRPr b="1" i="0" sz="3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0"/>
          <p:cNvSpPr txBox="1"/>
          <p:nvPr>
            <p:ph idx="1" type="subTitle"/>
          </p:nvPr>
        </p:nvSpPr>
        <p:spPr>
          <a:xfrm>
            <a:off x="2979507" y="2476073"/>
            <a:ext cx="5368965" cy="10479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600"/>
              <a:buFont typeface="Arial"/>
              <a:buNone/>
              <a:defRPr b="0" i="0" sz="24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rgbClr val="000000"/>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solidFill>
          <a:schemeClr val="lt1"/>
        </a:solidFill>
      </p:bgPr>
    </p:bg>
    <p:spTree>
      <p:nvGrpSpPr>
        <p:cNvPr id="37" name="Shape 37"/>
        <p:cNvGrpSpPr/>
        <p:nvPr/>
      </p:nvGrpSpPr>
      <p:grpSpPr>
        <a:xfrm>
          <a:off x="0" y="0"/>
          <a:ext cx="0" cy="0"/>
          <a:chOff x="0" y="0"/>
          <a:chExt cx="0" cy="0"/>
        </a:xfrm>
      </p:grpSpPr>
      <p:sp>
        <p:nvSpPr>
          <p:cNvPr id="38" name="Google Shape;38;p41"/>
          <p:cNvSpPr txBox="1"/>
          <p:nvPr>
            <p:ph type="title"/>
          </p:nvPr>
        </p:nvSpPr>
        <p:spPr>
          <a:xfrm>
            <a:off x="838200" y="5556"/>
            <a:ext cx="1051560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Helvetica Neue"/>
              <a:buNone/>
              <a:defRPr b="1" i="0"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1"/>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
        <p:nvSpPr>
          <p:cNvPr id="40" name="Google Shape;40;p41"/>
          <p:cNvSpPr txBox="1"/>
          <p:nvPr>
            <p:ph idx="1" type="body"/>
          </p:nvPr>
        </p:nvSpPr>
        <p:spPr>
          <a:xfrm>
            <a:off x="838200" y="1926431"/>
            <a:ext cx="5257800" cy="4639469"/>
          </a:xfrm>
          <a:prstGeom prst="rect">
            <a:avLst/>
          </a:prstGeom>
          <a:noFill/>
          <a:ln>
            <a:noFill/>
          </a:ln>
        </p:spPr>
        <p:txBody>
          <a:bodyPr anchorCtr="0" anchor="t" bIns="90000" lIns="90000" spcFirstLastPara="1" rIns="91425" wrap="square" tIns="36000">
            <a:noAutofit/>
          </a:bodyPr>
          <a:lstStyle>
            <a:lvl1pPr indent="-228600" lvl="0" marL="457200" marR="0" rtl="0" algn="l">
              <a:lnSpc>
                <a:spcPct val="90000"/>
              </a:lnSpc>
              <a:spcBef>
                <a:spcPts val="100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1" name="Google Shape;41;p41"/>
          <p:cNvSpPr txBox="1"/>
          <p:nvPr>
            <p:ph idx="2" type="body"/>
          </p:nvPr>
        </p:nvSpPr>
        <p:spPr>
          <a:xfrm>
            <a:off x="834081" y="1321595"/>
            <a:ext cx="5183188" cy="604836"/>
          </a:xfrm>
          <a:prstGeom prst="rect">
            <a:avLst/>
          </a:prstGeom>
          <a:noFill/>
          <a:ln>
            <a:noFill/>
          </a:ln>
        </p:spPr>
        <p:txBody>
          <a:bodyPr anchorCtr="0" anchor="t" bIns="90000" lIns="91425" spcFirstLastPara="1" rIns="91425" wrap="square" tIns="360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accent5"/>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rgbClr val="000000"/>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1_Two Content 2">
    <p:bg>
      <p:bgPr>
        <a:solidFill>
          <a:schemeClr val="lt1"/>
        </a:solidFill>
      </p:bgPr>
    </p:bg>
    <p:spTree>
      <p:nvGrpSpPr>
        <p:cNvPr id="42" name="Shape 42"/>
        <p:cNvGrpSpPr/>
        <p:nvPr/>
      </p:nvGrpSpPr>
      <p:grpSpPr>
        <a:xfrm>
          <a:off x="0" y="0"/>
          <a:ext cx="0" cy="0"/>
          <a:chOff x="0" y="0"/>
          <a:chExt cx="0" cy="0"/>
        </a:xfrm>
      </p:grpSpPr>
      <p:sp>
        <p:nvSpPr>
          <p:cNvPr id="43" name="Google Shape;43;p42"/>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
        <p:nvSpPr>
          <p:cNvPr id="44" name="Google Shape;44;p42"/>
          <p:cNvSpPr txBox="1"/>
          <p:nvPr>
            <p:ph idx="1" type="body"/>
          </p:nvPr>
        </p:nvSpPr>
        <p:spPr>
          <a:xfrm>
            <a:off x="838200" y="1926431"/>
            <a:ext cx="5257800" cy="4639469"/>
          </a:xfrm>
          <a:prstGeom prst="rect">
            <a:avLst/>
          </a:prstGeom>
          <a:noFill/>
          <a:ln>
            <a:noFill/>
          </a:ln>
        </p:spPr>
        <p:txBody>
          <a:bodyPr anchorCtr="0" anchor="t" bIns="90000" lIns="90000" spcFirstLastPara="1" rIns="91425" wrap="square" tIns="36000">
            <a:noAutofit/>
          </a:bodyPr>
          <a:lstStyle>
            <a:lvl1pPr indent="-228600" lvl="0" marL="457200" marR="0" rtl="0" algn="l">
              <a:lnSpc>
                <a:spcPct val="90000"/>
              </a:lnSpc>
              <a:spcBef>
                <a:spcPts val="100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 name="Google Shape;45;p42"/>
          <p:cNvSpPr txBox="1"/>
          <p:nvPr>
            <p:ph idx="2" type="body"/>
          </p:nvPr>
        </p:nvSpPr>
        <p:spPr>
          <a:xfrm>
            <a:off x="834081" y="1321595"/>
            <a:ext cx="5183188" cy="604836"/>
          </a:xfrm>
          <a:prstGeom prst="rect">
            <a:avLst/>
          </a:prstGeom>
          <a:noFill/>
          <a:ln>
            <a:noFill/>
          </a:ln>
        </p:spPr>
        <p:txBody>
          <a:bodyPr anchorCtr="0" anchor="t" bIns="90000" lIns="91425" spcFirstLastPara="1" rIns="91425" wrap="square" tIns="360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accent5"/>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rgbClr val="000000"/>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pic>
        <p:nvPicPr>
          <p:cNvPr id="47" name="Google Shape;47;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8" name="Google Shape;48;p43"/>
          <p:cNvSpPr/>
          <p:nvPr/>
        </p:nvSpPr>
        <p:spPr>
          <a:xfrm>
            <a:off x="5997575" y="1316038"/>
            <a:ext cx="5540304" cy="446831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 name="Google Shape;49;p43"/>
          <p:cNvSpPr txBox="1"/>
          <p:nvPr>
            <p:ph type="title"/>
          </p:nvPr>
        </p:nvSpPr>
        <p:spPr>
          <a:xfrm>
            <a:off x="839788" y="0"/>
            <a:ext cx="1051560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000"/>
              <a:buFont typeface="Helvetica Neue"/>
              <a:buNone/>
              <a:defRPr b="1" sz="2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3"/>
          <p:cNvSpPr txBox="1"/>
          <p:nvPr>
            <p:ph idx="1" type="body"/>
          </p:nvPr>
        </p:nvSpPr>
        <p:spPr>
          <a:xfrm>
            <a:off x="839788" y="1316038"/>
            <a:ext cx="5157787" cy="46139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400"/>
              <a:buFont typeface="Arial"/>
              <a:buNone/>
              <a:defRPr b="1" i="0" sz="2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rgbClr val="000000"/>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9pPr>
          </a:lstStyle>
          <a:p/>
        </p:txBody>
      </p:sp>
      <p:sp>
        <p:nvSpPr>
          <p:cNvPr id="51" name="Google Shape;51;p43"/>
          <p:cNvSpPr txBox="1"/>
          <p:nvPr>
            <p:ph idx="2" type="body"/>
          </p:nvPr>
        </p:nvSpPr>
        <p:spPr>
          <a:xfrm>
            <a:off x="839788" y="1816278"/>
            <a:ext cx="5157787" cy="368458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lt1"/>
              </a:buClr>
              <a:buSzPts val="2400"/>
              <a:buFont typeface="Arial"/>
              <a:buChar char="•"/>
              <a:defRPr b="0" i="0" sz="20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rgbClr val="000000"/>
                </a:solidFill>
                <a:latin typeface="Helvetica Neue"/>
                <a:ea typeface="Helvetica Neue"/>
                <a:cs typeface="Helvetica Neue"/>
                <a:sym typeface="Helvetica Neue"/>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rgbClr val="000000"/>
                </a:solidFill>
                <a:latin typeface="Helvetica Neue"/>
                <a:ea typeface="Helvetica Neue"/>
                <a:cs typeface="Helvetica Neue"/>
                <a:sym typeface="Helvetica Neue"/>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52" name="Google Shape;52;p43"/>
          <p:cNvSpPr txBox="1"/>
          <p:nvPr>
            <p:ph idx="3" type="body"/>
          </p:nvPr>
        </p:nvSpPr>
        <p:spPr>
          <a:xfrm>
            <a:off x="6172200" y="1316038"/>
            <a:ext cx="5183188" cy="46139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400"/>
              <a:buFont typeface="Arial"/>
              <a:buNone/>
              <a:defRPr b="1" i="0" sz="2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rgbClr val="000000"/>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9pPr>
          </a:lstStyle>
          <a:p/>
        </p:txBody>
      </p:sp>
      <p:sp>
        <p:nvSpPr>
          <p:cNvPr id="53" name="Google Shape;53;p43"/>
          <p:cNvSpPr txBox="1"/>
          <p:nvPr>
            <p:ph idx="4" type="body"/>
          </p:nvPr>
        </p:nvSpPr>
        <p:spPr>
          <a:xfrm>
            <a:off x="6172200" y="1816278"/>
            <a:ext cx="5183188" cy="368458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lt1"/>
              </a:buClr>
              <a:buSzPts val="2400"/>
              <a:buFont typeface="Arial"/>
              <a:buChar char="•"/>
              <a:defRPr b="0" i="0" sz="20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rgbClr val="000000"/>
                </a:solidFill>
                <a:latin typeface="Helvetica Neue"/>
                <a:ea typeface="Helvetica Neue"/>
                <a:cs typeface="Helvetica Neue"/>
                <a:sym typeface="Helvetica Neue"/>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rgbClr val="000000"/>
                </a:solidFill>
                <a:latin typeface="Helvetica Neue"/>
                <a:ea typeface="Helvetica Neue"/>
                <a:cs typeface="Helvetica Neue"/>
                <a:sym typeface="Helvetica Neue"/>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rgbClr val="000000"/>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54" name="Google Shape;54;p43"/>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34"/>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34"/>
          <p:cNvSpPr txBox="1"/>
          <p:nvPr>
            <p:ph idx="12" type="sldNum"/>
          </p:nvPr>
        </p:nvSpPr>
        <p:spPr>
          <a:xfrm>
            <a:off x="11798300" y="6565900"/>
            <a:ext cx="393700"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sv-SE"/>
              <a:t>‹#›</a:t>
            </a:fld>
            <a:endParaRPr/>
          </a:p>
        </p:txBody>
      </p:sp>
      <p:sp>
        <p:nvSpPr>
          <p:cNvPr id="12" name="Google Shape;12;p34"/>
          <p:cNvSpPr txBox="1"/>
          <p:nvPr>
            <p:ph type="title"/>
          </p:nvPr>
        </p:nvSpPr>
        <p:spPr>
          <a:xfrm>
            <a:off x="838200" y="0"/>
            <a:ext cx="10515600" cy="1325563"/>
          </a:xfrm>
          <a:prstGeom prst="rect">
            <a:avLst/>
          </a:prstGeom>
          <a:noFill/>
          <a:ln>
            <a:noFill/>
          </a:ln>
        </p:spPr>
        <p:txBody>
          <a:bodyPr anchorCtr="0" anchor="b"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1" i="0" sz="28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hyperlink" Target="https://www.open.edu/openlearncreate/course/view.php?id=18048"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hyperlink" Target="https://support.microsoft.com/en-au/office/use-goal-seek-to-find-the-result-you-want-by-adjusting-an-input-value-320cb99e-f4a4-417f-b1c3-4f369d6e66c7"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hyperlink" Target="https://zenodo.org/records/18711848"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hyperlink" Target="https://zenodo.org/records/1892738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hyperlink" Target="https://zenodo.org/records/19050054" TargetMode="Externa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zenodo.org/records/20055746"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zenodo.org/records/20055746" TargetMode="Externa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zenodo.org/records/20055746"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13.jpg"/><Relationship Id="rId5"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hyperlink" Target="https://www.fao.org/faostat/en/#data/QCL" TargetMode="External"/><Relationship Id="rId4" Type="http://schemas.openxmlformats.org/officeDocument/2006/relationships/image" Target="../media/image5.png"/><Relationship Id="rId5" Type="http://schemas.openxmlformats.org/officeDocument/2006/relationships/hyperlink" Target="https://zenodo.org/records/1868377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descr="Several logos on a white background&#10;&#10;AI-generated content may be incorrect." id="94" name="Google Shape;94;p1"/>
          <p:cNvPicPr preferRelativeResize="0"/>
          <p:nvPr/>
        </p:nvPicPr>
        <p:blipFill rotWithShape="1">
          <a:blip r:embed="rId3">
            <a:alphaModFix/>
          </a:blip>
          <a:srcRect b="0" l="0" r="0" t="0"/>
          <a:stretch/>
        </p:blipFill>
        <p:spPr>
          <a:xfrm>
            <a:off x="7455063" y="4627580"/>
            <a:ext cx="4175392" cy="1837316"/>
          </a:xfrm>
          <a:prstGeom prst="rect">
            <a:avLst/>
          </a:prstGeom>
          <a:noFill/>
          <a:ln>
            <a:noFill/>
          </a:ln>
        </p:spPr>
      </p:pic>
      <p:sp>
        <p:nvSpPr>
          <p:cNvPr id="95" name="Google Shape;95;p1"/>
          <p:cNvSpPr txBox="1"/>
          <p:nvPr/>
        </p:nvSpPr>
        <p:spPr>
          <a:xfrm>
            <a:off x="3149280" y="780978"/>
            <a:ext cx="5033481" cy="307777"/>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sv-SE" sz="1400" u="none" cap="none" strike="noStrike">
                <a:solidFill>
                  <a:schemeClr val="lt1"/>
                </a:solidFill>
                <a:latin typeface="Arial"/>
                <a:ea typeface="Arial"/>
                <a:cs typeface="Arial"/>
                <a:sym typeface="Arial"/>
              </a:rPr>
              <a:t>CLEWs++ Modelling Course</a:t>
            </a:r>
            <a:endParaRPr b="0" i="0" sz="1400" u="none" cap="none" strike="noStrike">
              <a:solidFill>
                <a:srgbClr val="000000"/>
              </a:solidFill>
              <a:latin typeface="Arial"/>
              <a:ea typeface="Arial"/>
              <a:cs typeface="Arial"/>
              <a:sym typeface="Arial"/>
            </a:endParaRPr>
          </a:p>
        </p:txBody>
      </p:sp>
      <p:sp>
        <p:nvSpPr>
          <p:cNvPr id="96" name="Google Shape;96;p1"/>
          <p:cNvSpPr txBox="1"/>
          <p:nvPr/>
        </p:nvSpPr>
        <p:spPr>
          <a:xfrm>
            <a:off x="10119225" y="1950425"/>
            <a:ext cx="1772100" cy="208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sv-SE" sz="1000" u="none" cap="none" strike="noStrike">
                <a:solidFill>
                  <a:srgbClr val="000000"/>
                </a:solidFill>
                <a:latin typeface="Arial"/>
                <a:ea typeface="Arial"/>
                <a:cs typeface="Arial"/>
                <a:sym typeface="Arial"/>
              </a:rPr>
              <a:t>RECOMMENDED CITATION: Martindale, L., </a:t>
            </a:r>
            <a:r>
              <a:rPr lang="sv-SE" sz="1000">
                <a:solidFill>
                  <a:schemeClr val="dk1"/>
                </a:solidFill>
              </a:rPr>
              <a:t>Alfstad, T., Lo-Giudice, C., and </a:t>
            </a:r>
            <a:r>
              <a:rPr b="0" i="0" lang="sv-SE" sz="1000" u="none" cap="none" strike="noStrike">
                <a:solidFill>
                  <a:srgbClr val="000000"/>
                </a:solidFill>
                <a:latin typeface="Arial"/>
                <a:ea typeface="Arial"/>
                <a:cs typeface="Arial"/>
                <a:sym typeface="Arial"/>
              </a:rPr>
              <a:t>Avgerinopoulos, G.</a:t>
            </a:r>
            <a:r>
              <a:rPr b="0" i="0" lang="sv-SE" sz="1000" u="none" cap="none" strike="noStrike">
                <a:solidFill>
                  <a:schemeClr val="dk1"/>
                </a:solidFill>
                <a:latin typeface="Arial"/>
                <a:ea typeface="Arial"/>
                <a:cs typeface="Arial"/>
                <a:sym typeface="Arial"/>
              </a:rPr>
              <a:t> </a:t>
            </a:r>
            <a:r>
              <a:rPr b="0" i="0" lang="sv-SE" sz="1000" u="none" cap="none" strike="noStrike">
                <a:solidFill>
                  <a:srgbClr val="000000"/>
                </a:solidFill>
                <a:latin typeface="Arial"/>
                <a:ea typeface="Arial"/>
                <a:cs typeface="Arial"/>
                <a:sym typeface="Arial"/>
              </a:rPr>
              <a:t>(2026). 'Lecture </a:t>
            </a:r>
            <a:r>
              <a:rPr lang="sv-SE" sz="1000"/>
              <a:t>8</a:t>
            </a:r>
            <a:r>
              <a:rPr b="0" i="0" lang="sv-SE" sz="1000" u="none" cap="none" strike="noStrike">
                <a:solidFill>
                  <a:srgbClr val="000000"/>
                </a:solidFill>
                <a:latin typeface="Arial"/>
                <a:ea typeface="Arial"/>
                <a:cs typeface="Arial"/>
                <a:sym typeface="Arial"/>
              </a:rPr>
              <a:t>: </a:t>
            </a:r>
            <a:r>
              <a:rPr lang="sv-SE" sz="1000"/>
              <a:t>Agriculture and Livestock in the CLEWs++ concept</a:t>
            </a:r>
            <a:r>
              <a:rPr b="0" i="0" lang="sv-SE" sz="1000" u="none" cap="none" strike="noStrike">
                <a:solidFill>
                  <a:srgbClr val="000000"/>
                </a:solidFill>
                <a:latin typeface="Arial"/>
                <a:ea typeface="Arial"/>
                <a:cs typeface="Arial"/>
                <a:sym typeface="Arial"/>
              </a:rPr>
              <a:t>'. Climate Compatible Growth programme OpenLearn Collection [Powerpoint Lecture].  [Online]. Available at: </a:t>
            </a:r>
            <a:r>
              <a:rPr b="0" i="0" lang="sv-SE" sz="1000" u="sng" cap="none" strike="noStrike">
                <a:solidFill>
                  <a:schemeClr val="hlink"/>
                </a:solidFill>
                <a:latin typeface="Arial"/>
                <a:ea typeface="Arial"/>
                <a:cs typeface="Arial"/>
                <a:sym typeface="Arial"/>
                <a:hlinkClick r:id="rId4"/>
              </a:rPr>
              <a:t>https://www.open.edu/openlearncreate/course/view.php?id=18048</a:t>
            </a:r>
            <a:r>
              <a:rPr b="0" i="0" lang="sv-SE"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p:txBody>
      </p:sp>
      <p:sp>
        <p:nvSpPr>
          <p:cNvPr id="97" name="Google Shape;97;p1"/>
          <p:cNvSpPr txBox="1"/>
          <p:nvPr/>
        </p:nvSpPr>
        <p:spPr>
          <a:xfrm>
            <a:off x="2719339" y="2390027"/>
            <a:ext cx="7587600" cy="16932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sv-SE" sz="3200" u="sng" cap="none" strike="noStrike">
                <a:solidFill>
                  <a:srgbClr val="FFFFFF"/>
                </a:solidFill>
                <a:latin typeface="Arial"/>
                <a:ea typeface="Arial"/>
                <a:cs typeface="Arial"/>
                <a:sym typeface="Arial"/>
              </a:rPr>
              <a:t>LECTURE </a:t>
            </a:r>
            <a:r>
              <a:rPr b="1" lang="sv-SE" sz="3200" u="sng">
                <a:solidFill>
                  <a:srgbClr val="FFFFFF"/>
                </a:solidFill>
              </a:rPr>
              <a:t>8</a:t>
            </a:r>
            <a:endParaRPr b="1" i="0" sz="3200" u="sng" cap="none" strike="noStrike">
              <a:solidFill>
                <a:srgbClr val="FFFFFF"/>
              </a:solidFill>
              <a:latin typeface="Arial"/>
              <a:ea typeface="Arial"/>
              <a:cs typeface="Arial"/>
              <a:sym typeface="Arial"/>
            </a:endParaRPr>
          </a:p>
          <a:p>
            <a:pPr indent="0" lvl="0" marL="0" rtl="0" algn="l">
              <a:spcBef>
                <a:spcPts val="0"/>
              </a:spcBef>
              <a:spcAft>
                <a:spcPts val="0"/>
              </a:spcAft>
              <a:buClr>
                <a:schemeClr val="dk1"/>
              </a:buClr>
              <a:buSzPts val="4400"/>
              <a:buFont typeface="Arial"/>
              <a:buNone/>
            </a:pPr>
            <a:r>
              <a:rPr b="1" lang="sv-SE" sz="3600">
                <a:solidFill>
                  <a:schemeClr val="lt1"/>
                </a:solidFill>
              </a:rPr>
              <a:t>Agriculture and Livestock in the CLEWs++ concept</a:t>
            </a:r>
            <a:endParaRPr b="1" i="0" sz="32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3df775a2722_0_106"/>
          <p:cNvSpPr txBox="1"/>
          <p:nvPr>
            <p:ph type="title"/>
          </p:nvPr>
        </p:nvSpPr>
        <p:spPr>
          <a:xfrm>
            <a:off x="720000" y="288000"/>
            <a:ext cx="10830300" cy="720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74603"/>
              <a:buFont typeface="Helvetica Neue"/>
              <a:buNone/>
            </a:pPr>
            <a:r>
              <a:rPr lang="sv-SE">
                <a:solidFill>
                  <a:srgbClr val="C00000"/>
                </a:solidFill>
              </a:rPr>
              <a:t>Calibration: Energy Use and other input in the Agriculture Sector</a:t>
            </a:r>
            <a:endParaRPr>
              <a:solidFill>
                <a:srgbClr val="C00000"/>
              </a:solidFill>
            </a:endParaRPr>
          </a:p>
        </p:txBody>
      </p:sp>
      <p:sp>
        <p:nvSpPr>
          <p:cNvPr id="211" name="Google Shape;211;g3df775a2722_0_106"/>
          <p:cNvSpPr txBox="1"/>
          <p:nvPr/>
        </p:nvSpPr>
        <p:spPr>
          <a:xfrm>
            <a:off x="9087200" y="1334700"/>
            <a:ext cx="2748600" cy="4887000"/>
          </a:xfrm>
          <a:prstGeom prst="rect">
            <a:avLst/>
          </a:prstGeom>
          <a:noFill/>
          <a:ln cap="flat" cmpd="sng" w="3810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350"/>
              <a:buFont typeface="Arial"/>
              <a:buNone/>
            </a:pPr>
            <a:r>
              <a:rPr b="0" i="0" lang="sv-SE" sz="1350" u="none" cap="none" strike="noStrike">
                <a:solidFill>
                  <a:srgbClr val="000000"/>
                </a:solidFill>
                <a:latin typeface="Arial"/>
                <a:ea typeface="Arial"/>
                <a:cs typeface="Arial"/>
                <a:sym typeface="Arial"/>
              </a:rPr>
              <a:t>The model can choose endogenously between diesel and electric traction and motive/heat technologies based on relative costs and availability – supporting scenario analysis of agricultural electrification pathways.</a:t>
            </a:r>
            <a:endParaRPr/>
          </a:p>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50"/>
              <a:buFont typeface="Arial"/>
              <a:buNone/>
            </a:pPr>
            <a:r>
              <a:rPr b="0" i="0" lang="sv-SE" sz="1350" u="none" cap="none" strike="noStrike">
                <a:solidFill>
                  <a:srgbClr val="000000"/>
                </a:solidFill>
                <a:latin typeface="Arial"/>
                <a:ea typeface="Arial"/>
                <a:cs typeface="Arial"/>
                <a:sym typeface="Arial"/>
              </a:rPr>
              <a:t>The input requirements per crop can be calculated either:</a:t>
            </a:r>
            <a:endParaRPr/>
          </a:p>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a:p>
            <a:pPr indent="-317500" lvl="0" marL="457200" marR="0" rtl="0" algn="just">
              <a:lnSpc>
                <a:spcPct val="100000"/>
              </a:lnSpc>
              <a:spcBef>
                <a:spcPts val="0"/>
              </a:spcBef>
              <a:spcAft>
                <a:spcPts val="0"/>
              </a:spcAft>
              <a:buClr>
                <a:srgbClr val="000000"/>
              </a:buClr>
              <a:buSzPts val="1400"/>
              <a:buFont typeface="Arial"/>
              <a:buChar char="●"/>
            </a:pPr>
            <a:r>
              <a:rPr b="0" i="0" lang="sv-SE" sz="1350" u="none" cap="none" strike="noStrike">
                <a:solidFill>
                  <a:srgbClr val="000000"/>
                </a:solidFill>
                <a:latin typeface="Arial"/>
                <a:ea typeface="Arial"/>
                <a:cs typeface="Arial"/>
                <a:sym typeface="Arial"/>
              </a:rPr>
              <a:t>Top-down: where, e.g., the total motive power for all crops is distributed to each crop based on shares, or</a:t>
            </a:r>
            <a:endParaRPr b="0" i="0" sz="1350" u="none" cap="none" strike="noStrike">
              <a:solidFill>
                <a:srgbClr val="000000"/>
              </a:solidFill>
              <a:latin typeface="Arial"/>
              <a:ea typeface="Arial"/>
              <a:cs typeface="Arial"/>
              <a:sym typeface="Arial"/>
            </a:endParaRPr>
          </a:p>
          <a:p>
            <a:pPr indent="-317500" lvl="0" marL="457200" marR="0" rtl="0" algn="just">
              <a:lnSpc>
                <a:spcPct val="100000"/>
              </a:lnSpc>
              <a:spcBef>
                <a:spcPts val="0"/>
              </a:spcBef>
              <a:spcAft>
                <a:spcPts val="0"/>
              </a:spcAft>
              <a:buClr>
                <a:srgbClr val="000000"/>
              </a:buClr>
              <a:buSzPts val="1400"/>
              <a:buFont typeface="Arial"/>
              <a:buChar char="●"/>
            </a:pPr>
            <a:r>
              <a:rPr b="0" i="0" lang="sv-SE" sz="1350" u="none" cap="none" strike="noStrike">
                <a:solidFill>
                  <a:srgbClr val="000000"/>
                </a:solidFill>
                <a:latin typeface="Arial"/>
                <a:ea typeface="Arial"/>
                <a:cs typeface="Arial"/>
                <a:sym typeface="Arial"/>
              </a:rPr>
              <a:t>Bottom-up: where the input intensity per crop is taken from literature. Then, once the total needs for all crops have been calculated, adjustments are made to match the actual total.</a:t>
            </a:r>
            <a:endParaRPr b="0" i="0" sz="1350" u="none" cap="none" strike="noStrike">
              <a:solidFill>
                <a:srgbClr val="000000"/>
              </a:solidFill>
              <a:latin typeface="Arial"/>
              <a:ea typeface="Arial"/>
              <a:cs typeface="Arial"/>
              <a:sym typeface="Arial"/>
            </a:endParaRPr>
          </a:p>
        </p:txBody>
      </p:sp>
      <p:sp>
        <p:nvSpPr>
          <p:cNvPr id="212" name="Google Shape;212;g3df775a2722_0_106"/>
          <p:cNvSpPr/>
          <p:nvPr/>
        </p:nvSpPr>
        <p:spPr>
          <a:xfrm>
            <a:off x="7087377" y="1313100"/>
            <a:ext cx="1296300" cy="4821900"/>
          </a:xfrm>
          <a:prstGeom prst="roundRect">
            <a:avLst>
              <a:gd fmla="val 16667" name="adj"/>
            </a:avLst>
          </a:prstGeom>
          <a:solidFill>
            <a:srgbClr val="6C0819"/>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sv-SE" sz="1400" u="none" cap="none" strike="noStrike">
                <a:solidFill>
                  <a:srgbClr val="FFFFFF"/>
                </a:solidFill>
                <a:latin typeface="Arial"/>
                <a:ea typeface="Arial"/>
                <a:cs typeface="Arial"/>
                <a:sym typeface="Arial"/>
              </a:rPr>
              <a:t>Crop technology</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0" i="0" lang="sv-SE" sz="1300" u="none" cap="none" strike="noStrike">
                <a:solidFill>
                  <a:srgbClr val="FFFFFF"/>
                </a:solidFill>
                <a:latin typeface="Arial"/>
                <a:ea typeface="Arial"/>
                <a:cs typeface="Arial"/>
                <a:sym typeface="Arial"/>
              </a:rPr>
              <a:t>(e.g. irrigated maize)</a:t>
            </a:r>
            <a:endParaRPr b="0" i="0" sz="1300" u="none" cap="none" strike="noStrike">
              <a:solidFill>
                <a:srgbClr val="000000"/>
              </a:solidFill>
              <a:latin typeface="Arial"/>
              <a:ea typeface="Arial"/>
              <a:cs typeface="Arial"/>
              <a:sym typeface="Arial"/>
            </a:endParaRPr>
          </a:p>
        </p:txBody>
      </p:sp>
      <p:cxnSp>
        <p:nvCxnSpPr>
          <p:cNvPr id="213" name="Google Shape;213;g3df775a2722_0_106"/>
          <p:cNvCxnSpPr/>
          <p:nvPr/>
        </p:nvCxnSpPr>
        <p:spPr>
          <a:xfrm>
            <a:off x="8398704" y="3293100"/>
            <a:ext cx="6420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14" name="Google Shape;214;g3df775a2722_0_106"/>
          <p:cNvSpPr txBox="1"/>
          <p:nvPr/>
        </p:nvSpPr>
        <p:spPr>
          <a:xfrm>
            <a:off x="8349538" y="2993675"/>
            <a:ext cx="585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sv-SE" sz="1200"/>
              <a:t>P</a:t>
            </a:r>
            <a:endParaRPr b="0" i="0" sz="1400" u="none" cap="none" strike="noStrike">
              <a:solidFill>
                <a:srgbClr val="000000"/>
              </a:solidFill>
              <a:latin typeface="Arial"/>
              <a:ea typeface="Arial"/>
              <a:cs typeface="Arial"/>
              <a:sym typeface="Arial"/>
            </a:endParaRPr>
          </a:p>
        </p:txBody>
      </p:sp>
      <p:sp>
        <p:nvSpPr>
          <p:cNvPr id="215" name="Google Shape;215;g3df775a2722_0_106"/>
          <p:cNvSpPr/>
          <p:nvPr/>
        </p:nvSpPr>
        <p:spPr>
          <a:xfrm>
            <a:off x="3107931" y="4751356"/>
            <a:ext cx="2653500" cy="299400"/>
          </a:xfrm>
          <a:prstGeom prst="roundRect">
            <a:avLst>
              <a:gd fmla="val 16667" name="adj"/>
            </a:avLst>
          </a:prstGeom>
          <a:solidFill>
            <a:srgbClr val="6C0819"/>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sv-SE" sz="1300" u="none" cap="none" strike="noStrike">
                <a:solidFill>
                  <a:srgbClr val="FFFFFF"/>
                </a:solidFill>
                <a:latin typeface="Arial"/>
                <a:ea typeface="Arial"/>
                <a:cs typeface="Arial"/>
                <a:sym typeface="Arial"/>
              </a:rPr>
              <a:t>Liquid fuel motive technologies</a:t>
            </a:r>
            <a:endParaRPr b="0" i="0" sz="1300" u="none" cap="none" strike="noStrike">
              <a:solidFill>
                <a:srgbClr val="000000"/>
              </a:solidFill>
              <a:latin typeface="Arial"/>
              <a:ea typeface="Arial"/>
              <a:cs typeface="Arial"/>
              <a:sym typeface="Arial"/>
            </a:endParaRPr>
          </a:p>
        </p:txBody>
      </p:sp>
      <p:sp>
        <p:nvSpPr>
          <p:cNvPr id="216" name="Google Shape;216;g3df775a2722_0_106"/>
          <p:cNvSpPr/>
          <p:nvPr/>
        </p:nvSpPr>
        <p:spPr>
          <a:xfrm>
            <a:off x="3107925" y="5725775"/>
            <a:ext cx="2700900" cy="299400"/>
          </a:xfrm>
          <a:prstGeom prst="roundRect">
            <a:avLst>
              <a:gd fmla="val 16667" name="adj"/>
            </a:avLst>
          </a:prstGeom>
          <a:solidFill>
            <a:srgbClr val="6C0819"/>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sv-SE" sz="1300" u="none" cap="none" strike="noStrike">
                <a:solidFill>
                  <a:srgbClr val="FFFFFF"/>
                </a:solidFill>
                <a:latin typeface="Arial"/>
                <a:ea typeface="Arial"/>
                <a:cs typeface="Arial"/>
                <a:sym typeface="Arial"/>
              </a:rPr>
              <a:t>Agriculture facilities</a:t>
            </a:r>
            <a:endParaRPr b="0" i="0" sz="1300" u="none" cap="none" strike="noStrike">
              <a:solidFill>
                <a:srgbClr val="000000"/>
              </a:solidFill>
              <a:latin typeface="Arial"/>
              <a:ea typeface="Arial"/>
              <a:cs typeface="Arial"/>
              <a:sym typeface="Arial"/>
            </a:endParaRPr>
          </a:p>
        </p:txBody>
      </p:sp>
      <p:sp>
        <p:nvSpPr>
          <p:cNvPr id="217" name="Google Shape;217;g3df775a2722_0_106"/>
          <p:cNvSpPr txBox="1"/>
          <p:nvPr/>
        </p:nvSpPr>
        <p:spPr>
          <a:xfrm>
            <a:off x="2485459" y="5627563"/>
            <a:ext cx="5082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sv-SE" sz="1200"/>
              <a:t>J</a:t>
            </a:r>
            <a:endParaRPr b="0" i="0" sz="1400" u="none" cap="none" strike="noStrike">
              <a:solidFill>
                <a:srgbClr val="000000"/>
              </a:solidFill>
              <a:latin typeface="Arial"/>
              <a:ea typeface="Arial"/>
              <a:cs typeface="Arial"/>
              <a:sym typeface="Arial"/>
            </a:endParaRPr>
          </a:p>
        </p:txBody>
      </p:sp>
      <p:cxnSp>
        <p:nvCxnSpPr>
          <p:cNvPr id="218" name="Google Shape;218;g3df775a2722_0_106"/>
          <p:cNvCxnSpPr/>
          <p:nvPr/>
        </p:nvCxnSpPr>
        <p:spPr>
          <a:xfrm flipH="1" rot="10800000">
            <a:off x="5812000" y="5904350"/>
            <a:ext cx="1272300" cy="960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19" name="Google Shape;219;g3df775a2722_0_106"/>
          <p:cNvSpPr txBox="1"/>
          <p:nvPr/>
        </p:nvSpPr>
        <p:spPr>
          <a:xfrm>
            <a:off x="6083894" y="5627575"/>
            <a:ext cx="8478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sv-SE" sz="1200"/>
              <a:t>N</a:t>
            </a:r>
            <a:endParaRPr b="0" i="0" sz="1400" u="none" cap="none" strike="noStrike">
              <a:solidFill>
                <a:srgbClr val="000000"/>
              </a:solidFill>
              <a:latin typeface="Arial"/>
              <a:ea typeface="Arial"/>
              <a:cs typeface="Arial"/>
              <a:sym typeface="Arial"/>
            </a:endParaRPr>
          </a:p>
        </p:txBody>
      </p:sp>
      <p:sp>
        <p:nvSpPr>
          <p:cNvPr id="220" name="Google Shape;220;g3df775a2722_0_106"/>
          <p:cNvSpPr/>
          <p:nvPr/>
        </p:nvSpPr>
        <p:spPr>
          <a:xfrm>
            <a:off x="3117531" y="1828046"/>
            <a:ext cx="2628300" cy="299400"/>
          </a:xfrm>
          <a:prstGeom prst="roundRect">
            <a:avLst>
              <a:gd fmla="val 16667" name="adj"/>
            </a:avLst>
          </a:prstGeom>
          <a:solidFill>
            <a:srgbClr val="6C0819"/>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rPr b="0" i="0" lang="sv-SE" sz="1300" u="none" cap="none" strike="noStrike">
                <a:solidFill>
                  <a:schemeClr val="lt1"/>
                </a:solidFill>
                <a:latin typeface="Arial"/>
                <a:ea typeface="Arial"/>
                <a:cs typeface="Arial"/>
                <a:sym typeface="Arial"/>
              </a:rPr>
              <a:t>Agriculture heat</a:t>
            </a:r>
            <a:r>
              <a:rPr b="0" i="0" lang="sv-SE" sz="1300" u="none" cap="none" strike="noStrike">
                <a:solidFill>
                  <a:srgbClr val="FFFFFF"/>
                </a:solidFill>
                <a:latin typeface="Arial"/>
                <a:ea typeface="Arial"/>
                <a:cs typeface="Arial"/>
                <a:sym typeface="Arial"/>
              </a:rPr>
              <a:t> with biomass</a:t>
            </a:r>
            <a:endParaRPr b="0" i="0" sz="1300" u="none" cap="none" strike="noStrike">
              <a:solidFill>
                <a:srgbClr val="000000"/>
              </a:solidFill>
              <a:latin typeface="Arial"/>
              <a:ea typeface="Arial"/>
              <a:cs typeface="Arial"/>
              <a:sym typeface="Arial"/>
            </a:endParaRPr>
          </a:p>
        </p:txBody>
      </p:sp>
      <p:sp>
        <p:nvSpPr>
          <p:cNvPr id="221" name="Google Shape;221;g3df775a2722_0_106"/>
          <p:cNvSpPr/>
          <p:nvPr/>
        </p:nvSpPr>
        <p:spPr>
          <a:xfrm>
            <a:off x="3117531" y="2217825"/>
            <a:ext cx="2628300" cy="299400"/>
          </a:xfrm>
          <a:prstGeom prst="roundRect">
            <a:avLst>
              <a:gd fmla="val 16667" name="adj"/>
            </a:avLst>
          </a:prstGeom>
          <a:solidFill>
            <a:srgbClr val="6C0819"/>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rPr b="0" i="0" lang="sv-SE" sz="1300" u="none" cap="none" strike="noStrike">
                <a:solidFill>
                  <a:schemeClr val="lt1"/>
                </a:solidFill>
                <a:latin typeface="Arial"/>
                <a:ea typeface="Arial"/>
                <a:cs typeface="Arial"/>
                <a:sym typeface="Arial"/>
              </a:rPr>
              <a:t>Agriculture heat </a:t>
            </a:r>
            <a:r>
              <a:rPr b="0" i="0" lang="sv-SE" sz="1300" u="none" cap="none" strike="noStrike">
                <a:solidFill>
                  <a:srgbClr val="FFFFFF"/>
                </a:solidFill>
                <a:latin typeface="Arial"/>
                <a:ea typeface="Arial"/>
                <a:cs typeface="Arial"/>
                <a:sym typeface="Arial"/>
              </a:rPr>
              <a:t>with coal</a:t>
            </a:r>
            <a:endParaRPr b="0" i="0" sz="1300" u="none" cap="none" strike="noStrike">
              <a:solidFill>
                <a:srgbClr val="FFFFFF"/>
              </a:solidFill>
              <a:latin typeface="Arial"/>
              <a:ea typeface="Arial"/>
              <a:cs typeface="Arial"/>
              <a:sym typeface="Arial"/>
            </a:endParaRPr>
          </a:p>
        </p:txBody>
      </p:sp>
      <p:sp>
        <p:nvSpPr>
          <p:cNvPr id="222" name="Google Shape;222;g3df775a2722_0_106"/>
          <p:cNvSpPr/>
          <p:nvPr/>
        </p:nvSpPr>
        <p:spPr>
          <a:xfrm>
            <a:off x="3117531" y="2607603"/>
            <a:ext cx="2628300" cy="299400"/>
          </a:xfrm>
          <a:prstGeom prst="roundRect">
            <a:avLst>
              <a:gd fmla="val 16667" name="adj"/>
            </a:avLst>
          </a:prstGeom>
          <a:solidFill>
            <a:srgbClr val="6C0819"/>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rPr b="0" i="0" lang="sv-SE" sz="1300" u="none" cap="none" strike="noStrike">
                <a:solidFill>
                  <a:schemeClr val="lt1"/>
                </a:solidFill>
                <a:latin typeface="Arial"/>
                <a:ea typeface="Arial"/>
                <a:cs typeface="Arial"/>
                <a:sym typeface="Arial"/>
              </a:rPr>
              <a:t>Agriculture heat </a:t>
            </a:r>
            <a:r>
              <a:rPr b="0" i="0" lang="sv-SE" sz="1300" u="none" cap="none" strike="noStrike">
                <a:solidFill>
                  <a:srgbClr val="FFFFFF"/>
                </a:solidFill>
                <a:latin typeface="Arial"/>
                <a:ea typeface="Arial"/>
                <a:cs typeface="Arial"/>
                <a:sym typeface="Arial"/>
              </a:rPr>
              <a:t>with hydrogen</a:t>
            </a:r>
            <a:endParaRPr b="0" i="0" sz="1300" u="none" cap="none" strike="noStrike">
              <a:solidFill>
                <a:srgbClr val="FFFFFF"/>
              </a:solidFill>
              <a:latin typeface="Arial"/>
              <a:ea typeface="Arial"/>
              <a:cs typeface="Arial"/>
              <a:sym typeface="Arial"/>
            </a:endParaRPr>
          </a:p>
        </p:txBody>
      </p:sp>
      <p:sp>
        <p:nvSpPr>
          <p:cNvPr id="223" name="Google Shape;223;g3df775a2722_0_106"/>
          <p:cNvSpPr/>
          <p:nvPr/>
        </p:nvSpPr>
        <p:spPr>
          <a:xfrm>
            <a:off x="3117531" y="2997381"/>
            <a:ext cx="2628300" cy="299400"/>
          </a:xfrm>
          <a:prstGeom prst="roundRect">
            <a:avLst>
              <a:gd fmla="val 16667" name="adj"/>
            </a:avLst>
          </a:prstGeom>
          <a:solidFill>
            <a:srgbClr val="6C0819"/>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rPr b="0" i="0" lang="sv-SE" sz="1300" u="none" cap="none" strike="noStrike">
                <a:solidFill>
                  <a:schemeClr val="lt1"/>
                </a:solidFill>
                <a:latin typeface="Arial"/>
                <a:ea typeface="Arial"/>
                <a:cs typeface="Arial"/>
                <a:sym typeface="Arial"/>
              </a:rPr>
              <a:t>Agriculture heat </a:t>
            </a:r>
            <a:r>
              <a:rPr b="0" i="0" lang="sv-SE" sz="1300" u="none" cap="none" strike="noStrike">
                <a:solidFill>
                  <a:srgbClr val="FFFFFF"/>
                </a:solidFill>
                <a:latin typeface="Arial"/>
                <a:ea typeface="Arial"/>
                <a:cs typeface="Arial"/>
                <a:sym typeface="Arial"/>
              </a:rPr>
              <a:t>with natural gas</a:t>
            </a:r>
            <a:endParaRPr b="0" i="0" sz="1300" u="none" cap="none" strike="noStrike">
              <a:solidFill>
                <a:srgbClr val="FFFFFF"/>
              </a:solidFill>
              <a:latin typeface="Arial"/>
              <a:ea typeface="Arial"/>
              <a:cs typeface="Arial"/>
              <a:sym typeface="Arial"/>
            </a:endParaRPr>
          </a:p>
        </p:txBody>
      </p:sp>
      <p:sp>
        <p:nvSpPr>
          <p:cNvPr id="224" name="Google Shape;224;g3df775a2722_0_106"/>
          <p:cNvSpPr/>
          <p:nvPr/>
        </p:nvSpPr>
        <p:spPr>
          <a:xfrm>
            <a:off x="3117531" y="3387159"/>
            <a:ext cx="2628300" cy="299400"/>
          </a:xfrm>
          <a:prstGeom prst="roundRect">
            <a:avLst>
              <a:gd fmla="val 16667" name="adj"/>
            </a:avLst>
          </a:prstGeom>
          <a:solidFill>
            <a:srgbClr val="6C0819"/>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rPr b="0" i="0" lang="sv-SE" sz="1300" u="none" cap="none" strike="noStrike">
                <a:solidFill>
                  <a:schemeClr val="lt1"/>
                </a:solidFill>
                <a:latin typeface="Arial"/>
                <a:ea typeface="Arial"/>
                <a:cs typeface="Arial"/>
                <a:sym typeface="Arial"/>
              </a:rPr>
              <a:t>Agriculture heat </a:t>
            </a:r>
            <a:r>
              <a:rPr b="0" i="0" lang="sv-SE" sz="1300" u="none" cap="none" strike="noStrike">
                <a:solidFill>
                  <a:srgbClr val="FFFFFF"/>
                </a:solidFill>
                <a:latin typeface="Arial"/>
                <a:ea typeface="Arial"/>
                <a:cs typeface="Arial"/>
                <a:sym typeface="Arial"/>
              </a:rPr>
              <a:t>with oil</a:t>
            </a:r>
            <a:endParaRPr b="0" i="0" sz="1300" u="none" cap="none" strike="noStrike">
              <a:solidFill>
                <a:srgbClr val="FFFFFF"/>
              </a:solidFill>
              <a:latin typeface="Arial"/>
              <a:ea typeface="Arial"/>
              <a:cs typeface="Arial"/>
              <a:sym typeface="Arial"/>
            </a:endParaRPr>
          </a:p>
        </p:txBody>
      </p:sp>
      <p:cxnSp>
        <p:nvCxnSpPr>
          <p:cNvPr id="225" name="Google Shape;225;g3df775a2722_0_106"/>
          <p:cNvCxnSpPr/>
          <p:nvPr/>
        </p:nvCxnSpPr>
        <p:spPr>
          <a:xfrm>
            <a:off x="5910949" y="1989271"/>
            <a:ext cx="0" cy="2330700"/>
          </a:xfrm>
          <a:prstGeom prst="straightConnector1">
            <a:avLst/>
          </a:prstGeom>
          <a:noFill/>
          <a:ln cap="flat" cmpd="sng" w="38100">
            <a:solidFill>
              <a:srgbClr val="6C0819"/>
            </a:solidFill>
            <a:prstDash val="solid"/>
            <a:round/>
            <a:headEnd len="sm" w="sm" type="none"/>
            <a:tailEnd len="sm" w="sm" type="none"/>
          </a:ln>
          <a:effectLst>
            <a:outerShdw blurRad="40000" rotWithShape="0" dir="5400000" dist="20000">
              <a:srgbClr val="000000">
                <a:alpha val="37250"/>
              </a:srgbClr>
            </a:outerShdw>
          </a:effectLst>
        </p:spPr>
      </p:cxnSp>
      <p:cxnSp>
        <p:nvCxnSpPr>
          <p:cNvPr id="226" name="Google Shape;226;g3df775a2722_0_106"/>
          <p:cNvCxnSpPr/>
          <p:nvPr/>
        </p:nvCxnSpPr>
        <p:spPr>
          <a:xfrm rot="10800000">
            <a:off x="5743533" y="5283244"/>
            <a:ext cx="177000" cy="0"/>
          </a:xfrm>
          <a:prstGeom prst="straightConnector1">
            <a:avLst/>
          </a:prstGeom>
          <a:noFill/>
          <a:ln cap="flat" cmpd="sng" w="38100">
            <a:solidFill>
              <a:srgbClr val="6C0819"/>
            </a:solidFill>
            <a:prstDash val="solid"/>
            <a:round/>
            <a:headEnd len="sm" w="sm" type="none"/>
            <a:tailEnd len="sm" w="sm" type="none"/>
          </a:ln>
          <a:effectLst>
            <a:outerShdw blurRad="40000" rotWithShape="0" dir="5400000" dist="20000">
              <a:srgbClr val="000000">
                <a:alpha val="37250"/>
              </a:srgbClr>
            </a:outerShdw>
          </a:effectLst>
        </p:spPr>
      </p:cxnSp>
      <p:cxnSp>
        <p:nvCxnSpPr>
          <p:cNvPr id="227" name="Google Shape;227;g3df775a2722_0_106"/>
          <p:cNvCxnSpPr/>
          <p:nvPr/>
        </p:nvCxnSpPr>
        <p:spPr>
          <a:xfrm>
            <a:off x="5928028" y="3313150"/>
            <a:ext cx="11529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28" name="Google Shape;228;g3df775a2722_0_106"/>
          <p:cNvSpPr txBox="1"/>
          <p:nvPr/>
        </p:nvSpPr>
        <p:spPr>
          <a:xfrm>
            <a:off x="6335390" y="3036250"/>
            <a:ext cx="3843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sv-SE" sz="1200" u="none" cap="none" strike="noStrike">
                <a:solidFill>
                  <a:srgbClr val="000000"/>
                </a:solidFill>
                <a:latin typeface="Arial"/>
                <a:ea typeface="Arial"/>
                <a:cs typeface="Arial"/>
                <a:sym typeface="Arial"/>
              </a:rPr>
              <a:t>K</a:t>
            </a:r>
            <a:endParaRPr b="0" i="0" sz="1400" u="none" cap="none" strike="noStrike">
              <a:solidFill>
                <a:srgbClr val="000000"/>
              </a:solidFill>
              <a:latin typeface="Arial"/>
              <a:ea typeface="Arial"/>
              <a:cs typeface="Arial"/>
              <a:sym typeface="Arial"/>
            </a:endParaRPr>
          </a:p>
        </p:txBody>
      </p:sp>
      <p:sp>
        <p:nvSpPr>
          <p:cNvPr id="229" name="Google Shape;229;g3df775a2722_0_106"/>
          <p:cNvSpPr/>
          <p:nvPr/>
        </p:nvSpPr>
        <p:spPr>
          <a:xfrm>
            <a:off x="3117531" y="3776937"/>
            <a:ext cx="2628300" cy="299400"/>
          </a:xfrm>
          <a:prstGeom prst="roundRect">
            <a:avLst>
              <a:gd fmla="val 16667" name="adj"/>
            </a:avLst>
          </a:prstGeom>
          <a:solidFill>
            <a:srgbClr val="6C0819"/>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sv-SE" sz="1300" u="none" cap="none" strike="noStrike">
                <a:solidFill>
                  <a:srgbClr val="FFFFFF"/>
                </a:solidFill>
                <a:latin typeface="Arial"/>
                <a:ea typeface="Arial"/>
                <a:cs typeface="Arial"/>
                <a:sym typeface="Arial"/>
              </a:rPr>
              <a:t>District heating for agriculture</a:t>
            </a:r>
            <a:endParaRPr b="0" i="0" sz="1300" u="none" cap="none" strike="noStrike">
              <a:solidFill>
                <a:srgbClr val="FFFFFF"/>
              </a:solidFill>
              <a:latin typeface="Arial"/>
              <a:ea typeface="Arial"/>
              <a:cs typeface="Arial"/>
              <a:sym typeface="Arial"/>
            </a:endParaRPr>
          </a:p>
        </p:txBody>
      </p:sp>
      <p:sp>
        <p:nvSpPr>
          <p:cNvPr id="230" name="Google Shape;230;g3df775a2722_0_106"/>
          <p:cNvSpPr/>
          <p:nvPr/>
        </p:nvSpPr>
        <p:spPr>
          <a:xfrm>
            <a:off x="3117531" y="4166716"/>
            <a:ext cx="2628300" cy="299400"/>
          </a:xfrm>
          <a:prstGeom prst="roundRect">
            <a:avLst>
              <a:gd fmla="val 16667" name="adj"/>
            </a:avLst>
          </a:prstGeom>
          <a:solidFill>
            <a:srgbClr val="6C0819"/>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rPr b="0" i="0" lang="sv-SE" sz="1300" u="none" cap="none" strike="noStrike">
                <a:solidFill>
                  <a:schemeClr val="lt1"/>
                </a:solidFill>
                <a:latin typeface="Arial"/>
                <a:ea typeface="Arial"/>
                <a:cs typeface="Arial"/>
                <a:sym typeface="Arial"/>
              </a:rPr>
              <a:t>Agriculture heat </a:t>
            </a:r>
            <a:r>
              <a:rPr b="0" i="0" lang="sv-SE" sz="1300" u="none" cap="none" strike="noStrike">
                <a:solidFill>
                  <a:srgbClr val="FFFFFF"/>
                </a:solidFill>
                <a:latin typeface="Arial"/>
                <a:ea typeface="Arial"/>
                <a:cs typeface="Arial"/>
                <a:sym typeface="Arial"/>
              </a:rPr>
              <a:t>pumps</a:t>
            </a:r>
            <a:endParaRPr b="0" i="0" sz="1300" u="none" cap="none" strike="noStrike">
              <a:solidFill>
                <a:srgbClr val="000000"/>
              </a:solidFill>
              <a:latin typeface="Arial"/>
              <a:ea typeface="Arial"/>
              <a:cs typeface="Arial"/>
              <a:sym typeface="Arial"/>
            </a:endParaRPr>
          </a:p>
        </p:txBody>
      </p:sp>
      <p:cxnSp>
        <p:nvCxnSpPr>
          <p:cNvPr id="231" name="Google Shape;231;g3df775a2722_0_106"/>
          <p:cNvCxnSpPr/>
          <p:nvPr/>
        </p:nvCxnSpPr>
        <p:spPr>
          <a:xfrm rot="10800000">
            <a:off x="5769508" y="4908194"/>
            <a:ext cx="177000" cy="0"/>
          </a:xfrm>
          <a:prstGeom prst="straightConnector1">
            <a:avLst/>
          </a:prstGeom>
          <a:noFill/>
          <a:ln cap="flat" cmpd="sng" w="38100">
            <a:solidFill>
              <a:srgbClr val="6C0819"/>
            </a:solidFill>
            <a:prstDash val="solid"/>
            <a:round/>
            <a:headEnd len="sm" w="sm" type="none"/>
            <a:tailEnd len="sm" w="sm" type="none"/>
          </a:ln>
          <a:effectLst>
            <a:outerShdw blurRad="40000" rotWithShape="0" dir="5400000" dist="20000">
              <a:srgbClr val="000000">
                <a:alpha val="37250"/>
              </a:srgbClr>
            </a:outerShdw>
          </a:effectLst>
        </p:spPr>
      </p:cxnSp>
      <p:cxnSp>
        <p:nvCxnSpPr>
          <p:cNvPr id="232" name="Google Shape;232;g3df775a2722_0_106"/>
          <p:cNvCxnSpPr/>
          <p:nvPr/>
        </p:nvCxnSpPr>
        <p:spPr>
          <a:xfrm rot="10800000">
            <a:off x="5719871" y="4306822"/>
            <a:ext cx="177000" cy="0"/>
          </a:xfrm>
          <a:prstGeom prst="straightConnector1">
            <a:avLst/>
          </a:prstGeom>
          <a:noFill/>
          <a:ln cap="flat" cmpd="sng" w="38100">
            <a:solidFill>
              <a:srgbClr val="6C0819"/>
            </a:solidFill>
            <a:prstDash val="solid"/>
            <a:round/>
            <a:headEnd len="sm" w="sm" type="none"/>
            <a:tailEnd len="sm" w="sm" type="none"/>
          </a:ln>
          <a:effectLst>
            <a:outerShdw blurRad="40000" rotWithShape="0" dir="5400000" dist="20000">
              <a:srgbClr val="000000">
                <a:alpha val="37250"/>
              </a:srgbClr>
            </a:outerShdw>
          </a:effectLst>
        </p:spPr>
      </p:cxnSp>
      <p:cxnSp>
        <p:nvCxnSpPr>
          <p:cNvPr id="233" name="Google Shape;233;g3df775a2722_0_106"/>
          <p:cNvCxnSpPr/>
          <p:nvPr/>
        </p:nvCxnSpPr>
        <p:spPr>
          <a:xfrm rot="10800000">
            <a:off x="5732858" y="3151014"/>
            <a:ext cx="177000" cy="0"/>
          </a:xfrm>
          <a:prstGeom prst="straightConnector1">
            <a:avLst/>
          </a:prstGeom>
          <a:noFill/>
          <a:ln cap="flat" cmpd="sng" w="38100">
            <a:solidFill>
              <a:srgbClr val="6C0819"/>
            </a:solidFill>
            <a:prstDash val="solid"/>
            <a:round/>
            <a:headEnd len="sm" w="sm" type="none"/>
            <a:tailEnd len="sm" w="sm" type="none"/>
          </a:ln>
          <a:effectLst>
            <a:outerShdw blurRad="40000" rotWithShape="0" dir="5400000" dist="20000">
              <a:srgbClr val="000000">
                <a:alpha val="37250"/>
              </a:srgbClr>
            </a:outerShdw>
          </a:effectLst>
        </p:spPr>
      </p:cxnSp>
      <p:cxnSp>
        <p:nvCxnSpPr>
          <p:cNvPr id="234" name="Google Shape;234;g3df775a2722_0_106"/>
          <p:cNvCxnSpPr/>
          <p:nvPr/>
        </p:nvCxnSpPr>
        <p:spPr>
          <a:xfrm rot="10800000">
            <a:off x="5746622" y="2775964"/>
            <a:ext cx="177000" cy="0"/>
          </a:xfrm>
          <a:prstGeom prst="straightConnector1">
            <a:avLst/>
          </a:prstGeom>
          <a:noFill/>
          <a:ln cap="flat" cmpd="sng" w="38100">
            <a:solidFill>
              <a:srgbClr val="6C0819"/>
            </a:solidFill>
            <a:prstDash val="solid"/>
            <a:round/>
            <a:headEnd len="sm" w="sm" type="none"/>
            <a:tailEnd len="sm" w="sm" type="none"/>
          </a:ln>
          <a:effectLst>
            <a:outerShdw blurRad="40000" rotWithShape="0" dir="5400000" dist="20000">
              <a:srgbClr val="000000">
                <a:alpha val="37250"/>
              </a:srgbClr>
            </a:outerShdw>
          </a:effectLst>
        </p:spPr>
      </p:cxnSp>
      <p:cxnSp>
        <p:nvCxnSpPr>
          <p:cNvPr id="235" name="Google Shape;235;g3df775a2722_0_106"/>
          <p:cNvCxnSpPr/>
          <p:nvPr/>
        </p:nvCxnSpPr>
        <p:spPr>
          <a:xfrm rot="10800000">
            <a:off x="5742169" y="2356562"/>
            <a:ext cx="177000" cy="0"/>
          </a:xfrm>
          <a:prstGeom prst="straightConnector1">
            <a:avLst/>
          </a:prstGeom>
          <a:noFill/>
          <a:ln cap="flat" cmpd="sng" w="38100">
            <a:solidFill>
              <a:srgbClr val="6C0819"/>
            </a:solidFill>
            <a:prstDash val="solid"/>
            <a:round/>
            <a:headEnd len="sm" w="sm" type="none"/>
            <a:tailEnd len="sm" w="sm" type="none"/>
          </a:ln>
          <a:effectLst>
            <a:outerShdw blurRad="40000" rotWithShape="0" dir="5400000" dist="20000">
              <a:srgbClr val="000000">
                <a:alpha val="37250"/>
              </a:srgbClr>
            </a:outerShdw>
          </a:effectLst>
        </p:spPr>
      </p:cxnSp>
      <p:cxnSp>
        <p:nvCxnSpPr>
          <p:cNvPr id="236" name="Google Shape;236;g3df775a2722_0_106"/>
          <p:cNvCxnSpPr/>
          <p:nvPr/>
        </p:nvCxnSpPr>
        <p:spPr>
          <a:xfrm rot="10800000">
            <a:off x="5753490" y="1981512"/>
            <a:ext cx="177000" cy="0"/>
          </a:xfrm>
          <a:prstGeom prst="straightConnector1">
            <a:avLst/>
          </a:prstGeom>
          <a:noFill/>
          <a:ln cap="flat" cmpd="sng" w="38100">
            <a:solidFill>
              <a:srgbClr val="6C0819"/>
            </a:solidFill>
            <a:prstDash val="solid"/>
            <a:round/>
            <a:headEnd len="sm" w="sm" type="none"/>
            <a:tailEnd len="sm" w="sm" type="none"/>
          </a:ln>
          <a:effectLst>
            <a:outerShdw blurRad="40000" rotWithShape="0" dir="5400000" dist="20000">
              <a:srgbClr val="000000">
                <a:alpha val="37250"/>
              </a:srgbClr>
            </a:outerShdw>
          </a:effectLst>
        </p:spPr>
      </p:cxnSp>
      <p:cxnSp>
        <p:nvCxnSpPr>
          <p:cNvPr id="237" name="Google Shape;237;g3df775a2722_0_106"/>
          <p:cNvCxnSpPr/>
          <p:nvPr/>
        </p:nvCxnSpPr>
        <p:spPr>
          <a:xfrm>
            <a:off x="2524294" y="1970256"/>
            <a:ext cx="585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38" name="Google Shape;238;g3df775a2722_0_106"/>
          <p:cNvSpPr txBox="1"/>
          <p:nvPr/>
        </p:nvSpPr>
        <p:spPr>
          <a:xfrm>
            <a:off x="2518416" y="1693346"/>
            <a:ext cx="430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sv-SE" sz="12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cxnSp>
        <p:nvCxnSpPr>
          <p:cNvPr id="239" name="Google Shape;239;g3df775a2722_0_106"/>
          <p:cNvCxnSpPr/>
          <p:nvPr/>
        </p:nvCxnSpPr>
        <p:spPr>
          <a:xfrm>
            <a:off x="2518341" y="2370953"/>
            <a:ext cx="585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40" name="Google Shape;240;g3df775a2722_0_106"/>
          <p:cNvSpPr txBox="1"/>
          <p:nvPr/>
        </p:nvSpPr>
        <p:spPr>
          <a:xfrm>
            <a:off x="2512463" y="2094043"/>
            <a:ext cx="430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sv-SE" sz="1200" u="none" cap="none" strike="noStrike">
                <a:solidFill>
                  <a:srgbClr val="000000"/>
                </a:solidFill>
                <a:latin typeface="Arial"/>
                <a:ea typeface="Arial"/>
                <a:cs typeface="Arial"/>
                <a:sym typeface="Arial"/>
              </a:rPr>
              <a:t>E</a:t>
            </a:r>
            <a:endParaRPr b="0" i="0" sz="1400" u="none" cap="none" strike="noStrike">
              <a:solidFill>
                <a:srgbClr val="000000"/>
              </a:solidFill>
              <a:latin typeface="Arial"/>
              <a:ea typeface="Arial"/>
              <a:cs typeface="Arial"/>
              <a:sym typeface="Arial"/>
            </a:endParaRPr>
          </a:p>
        </p:txBody>
      </p:sp>
      <p:cxnSp>
        <p:nvCxnSpPr>
          <p:cNvPr id="241" name="Google Shape;241;g3df775a2722_0_106"/>
          <p:cNvCxnSpPr/>
          <p:nvPr/>
        </p:nvCxnSpPr>
        <p:spPr>
          <a:xfrm>
            <a:off x="2524294" y="2757909"/>
            <a:ext cx="585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42" name="Google Shape;242;g3df775a2722_0_106"/>
          <p:cNvSpPr txBox="1"/>
          <p:nvPr/>
        </p:nvSpPr>
        <p:spPr>
          <a:xfrm>
            <a:off x="2518416" y="2480999"/>
            <a:ext cx="430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sv-SE" sz="1200" u="none" cap="none" strike="noStrike">
                <a:solidFill>
                  <a:srgbClr val="000000"/>
                </a:solidFill>
                <a:latin typeface="Arial"/>
                <a:ea typeface="Arial"/>
                <a:cs typeface="Arial"/>
                <a:sym typeface="Arial"/>
              </a:rPr>
              <a:t>F</a:t>
            </a:r>
            <a:endParaRPr b="0" i="0" sz="1400" u="none" cap="none" strike="noStrike">
              <a:solidFill>
                <a:srgbClr val="000000"/>
              </a:solidFill>
              <a:latin typeface="Arial"/>
              <a:ea typeface="Arial"/>
              <a:cs typeface="Arial"/>
              <a:sym typeface="Arial"/>
            </a:endParaRPr>
          </a:p>
        </p:txBody>
      </p:sp>
      <p:cxnSp>
        <p:nvCxnSpPr>
          <p:cNvPr id="243" name="Google Shape;243;g3df775a2722_0_106"/>
          <p:cNvCxnSpPr/>
          <p:nvPr/>
        </p:nvCxnSpPr>
        <p:spPr>
          <a:xfrm>
            <a:off x="2524294" y="3539275"/>
            <a:ext cx="585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44" name="Google Shape;244;g3df775a2722_0_106"/>
          <p:cNvSpPr txBox="1"/>
          <p:nvPr/>
        </p:nvSpPr>
        <p:spPr>
          <a:xfrm>
            <a:off x="2518416" y="3262365"/>
            <a:ext cx="430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sv-SE" sz="1200" u="none" cap="none" strike="noStrike">
                <a:solidFill>
                  <a:srgbClr val="000000"/>
                </a:solidFill>
                <a:latin typeface="Arial"/>
                <a:ea typeface="Arial"/>
                <a:cs typeface="Arial"/>
                <a:sym typeface="Arial"/>
              </a:rPr>
              <a:t>H</a:t>
            </a:r>
            <a:endParaRPr b="0" i="0" sz="1400" u="none" cap="none" strike="noStrike">
              <a:solidFill>
                <a:srgbClr val="000000"/>
              </a:solidFill>
              <a:latin typeface="Arial"/>
              <a:ea typeface="Arial"/>
              <a:cs typeface="Arial"/>
              <a:sym typeface="Arial"/>
            </a:endParaRPr>
          </a:p>
        </p:txBody>
      </p:sp>
      <p:cxnSp>
        <p:nvCxnSpPr>
          <p:cNvPr id="245" name="Google Shape;245;g3df775a2722_0_106"/>
          <p:cNvCxnSpPr/>
          <p:nvPr/>
        </p:nvCxnSpPr>
        <p:spPr>
          <a:xfrm>
            <a:off x="2524294" y="3905820"/>
            <a:ext cx="585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46" name="Google Shape;246;g3df775a2722_0_106"/>
          <p:cNvSpPr txBox="1"/>
          <p:nvPr/>
        </p:nvSpPr>
        <p:spPr>
          <a:xfrm>
            <a:off x="2518416" y="3628911"/>
            <a:ext cx="430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sv-SE" sz="1200" u="none" cap="none" strike="noStrike">
                <a:solidFill>
                  <a:srgbClr val="000000"/>
                </a:solidFill>
                <a:latin typeface="Arial"/>
                <a:ea typeface="Arial"/>
                <a:cs typeface="Arial"/>
                <a:sym typeface="Arial"/>
              </a:rPr>
              <a:t>I</a:t>
            </a:r>
            <a:endParaRPr b="0" i="0" sz="1400" u="none" cap="none" strike="noStrike">
              <a:solidFill>
                <a:srgbClr val="000000"/>
              </a:solidFill>
              <a:latin typeface="Arial"/>
              <a:ea typeface="Arial"/>
              <a:cs typeface="Arial"/>
              <a:sym typeface="Arial"/>
            </a:endParaRPr>
          </a:p>
        </p:txBody>
      </p:sp>
      <p:cxnSp>
        <p:nvCxnSpPr>
          <p:cNvPr id="247" name="Google Shape;247;g3df775a2722_0_106"/>
          <p:cNvCxnSpPr/>
          <p:nvPr/>
        </p:nvCxnSpPr>
        <p:spPr>
          <a:xfrm>
            <a:off x="2524294" y="4303115"/>
            <a:ext cx="585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48" name="Google Shape;248;g3df775a2722_0_106"/>
          <p:cNvSpPr txBox="1"/>
          <p:nvPr/>
        </p:nvSpPr>
        <p:spPr>
          <a:xfrm>
            <a:off x="2518416" y="4026205"/>
            <a:ext cx="430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sv-SE" sz="1200" u="none" cap="none" strike="noStrike">
                <a:solidFill>
                  <a:srgbClr val="000000"/>
                </a:solidFill>
                <a:latin typeface="Arial"/>
                <a:ea typeface="Arial"/>
                <a:cs typeface="Arial"/>
                <a:sym typeface="Arial"/>
              </a:rPr>
              <a:t>J</a:t>
            </a:r>
            <a:endParaRPr b="0" i="0" sz="1400" u="none" cap="none" strike="noStrike">
              <a:solidFill>
                <a:srgbClr val="000000"/>
              </a:solidFill>
              <a:latin typeface="Arial"/>
              <a:ea typeface="Arial"/>
              <a:cs typeface="Arial"/>
              <a:sym typeface="Arial"/>
            </a:endParaRPr>
          </a:p>
        </p:txBody>
      </p:sp>
      <p:cxnSp>
        <p:nvCxnSpPr>
          <p:cNvPr id="249" name="Google Shape;249;g3df775a2722_0_106"/>
          <p:cNvCxnSpPr/>
          <p:nvPr/>
        </p:nvCxnSpPr>
        <p:spPr>
          <a:xfrm>
            <a:off x="2524219" y="3148596"/>
            <a:ext cx="585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50" name="Google Shape;250;g3df775a2722_0_106"/>
          <p:cNvSpPr txBox="1"/>
          <p:nvPr/>
        </p:nvSpPr>
        <p:spPr>
          <a:xfrm>
            <a:off x="2518341" y="2871687"/>
            <a:ext cx="430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sv-SE" sz="1200" u="none" cap="none" strike="noStrike">
                <a:solidFill>
                  <a:srgbClr val="000000"/>
                </a:solidFill>
                <a:latin typeface="Arial"/>
                <a:ea typeface="Arial"/>
                <a:cs typeface="Arial"/>
                <a:sym typeface="Arial"/>
              </a:rPr>
              <a:t>G</a:t>
            </a:r>
            <a:endParaRPr b="0" i="0" sz="1400" u="none" cap="none" strike="noStrike">
              <a:solidFill>
                <a:srgbClr val="000000"/>
              </a:solidFill>
              <a:latin typeface="Arial"/>
              <a:ea typeface="Arial"/>
              <a:cs typeface="Arial"/>
              <a:sym typeface="Arial"/>
            </a:endParaRPr>
          </a:p>
        </p:txBody>
      </p:sp>
      <p:sp>
        <p:nvSpPr>
          <p:cNvPr id="251" name="Google Shape;251;g3df775a2722_0_106"/>
          <p:cNvSpPr/>
          <p:nvPr/>
        </p:nvSpPr>
        <p:spPr>
          <a:xfrm>
            <a:off x="3108006" y="5176081"/>
            <a:ext cx="2653500" cy="276900"/>
          </a:xfrm>
          <a:prstGeom prst="roundRect">
            <a:avLst>
              <a:gd fmla="val 16667" name="adj"/>
            </a:avLst>
          </a:prstGeom>
          <a:solidFill>
            <a:srgbClr val="6C0819"/>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rPr b="0" i="0" lang="sv-SE" sz="1300" u="none" cap="none" strike="noStrike">
                <a:solidFill>
                  <a:schemeClr val="lt1"/>
                </a:solidFill>
                <a:latin typeface="Arial"/>
                <a:ea typeface="Arial"/>
                <a:cs typeface="Arial"/>
                <a:sym typeface="Arial"/>
              </a:rPr>
              <a:t>Electric motive technologies</a:t>
            </a:r>
            <a:endParaRPr b="0" i="0" sz="1300" u="none" cap="none" strike="noStrike">
              <a:solidFill>
                <a:srgbClr val="FFFFFF"/>
              </a:solidFill>
              <a:latin typeface="Arial"/>
              <a:ea typeface="Arial"/>
              <a:cs typeface="Arial"/>
              <a:sym typeface="Arial"/>
            </a:endParaRPr>
          </a:p>
        </p:txBody>
      </p:sp>
      <p:cxnSp>
        <p:nvCxnSpPr>
          <p:cNvPr id="252" name="Google Shape;252;g3df775a2722_0_106"/>
          <p:cNvCxnSpPr/>
          <p:nvPr/>
        </p:nvCxnSpPr>
        <p:spPr>
          <a:xfrm>
            <a:off x="5931278" y="4896531"/>
            <a:ext cx="900" cy="386700"/>
          </a:xfrm>
          <a:prstGeom prst="straightConnector1">
            <a:avLst/>
          </a:prstGeom>
          <a:noFill/>
          <a:ln cap="flat" cmpd="sng" w="38100">
            <a:solidFill>
              <a:srgbClr val="6C0819"/>
            </a:solidFill>
            <a:prstDash val="solid"/>
            <a:round/>
            <a:headEnd len="sm" w="sm" type="none"/>
            <a:tailEnd len="sm" w="sm" type="none"/>
          </a:ln>
          <a:effectLst>
            <a:outerShdw blurRad="40000" rotWithShape="0" dir="5400000" dist="20000">
              <a:srgbClr val="000000">
                <a:alpha val="37250"/>
              </a:srgbClr>
            </a:outerShdw>
          </a:effectLst>
        </p:spPr>
      </p:cxnSp>
      <p:cxnSp>
        <p:nvCxnSpPr>
          <p:cNvPr id="253" name="Google Shape;253;g3df775a2722_0_106"/>
          <p:cNvCxnSpPr/>
          <p:nvPr/>
        </p:nvCxnSpPr>
        <p:spPr>
          <a:xfrm>
            <a:off x="2530181" y="4917630"/>
            <a:ext cx="585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54" name="Google Shape;254;g3df775a2722_0_106"/>
          <p:cNvSpPr txBox="1"/>
          <p:nvPr/>
        </p:nvSpPr>
        <p:spPr>
          <a:xfrm>
            <a:off x="2524304" y="4640721"/>
            <a:ext cx="430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sv-SE" sz="1200" u="none" cap="none" strike="noStrike">
                <a:solidFill>
                  <a:srgbClr val="000000"/>
                </a:solidFill>
                <a:latin typeface="Arial"/>
                <a:ea typeface="Arial"/>
                <a:cs typeface="Arial"/>
                <a:sym typeface="Arial"/>
              </a:rPr>
              <a:t>L</a:t>
            </a:r>
            <a:endParaRPr b="0" i="0" sz="1400" u="none" cap="none" strike="noStrike">
              <a:solidFill>
                <a:srgbClr val="000000"/>
              </a:solidFill>
              <a:latin typeface="Arial"/>
              <a:ea typeface="Arial"/>
              <a:cs typeface="Arial"/>
              <a:sym typeface="Arial"/>
            </a:endParaRPr>
          </a:p>
        </p:txBody>
      </p:sp>
      <p:cxnSp>
        <p:nvCxnSpPr>
          <p:cNvPr id="255" name="Google Shape;255;g3df775a2722_0_106"/>
          <p:cNvCxnSpPr/>
          <p:nvPr/>
        </p:nvCxnSpPr>
        <p:spPr>
          <a:xfrm>
            <a:off x="2530181" y="5326831"/>
            <a:ext cx="585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56" name="Google Shape;256;g3df775a2722_0_106"/>
          <p:cNvSpPr txBox="1"/>
          <p:nvPr/>
        </p:nvSpPr>
        <p:spPr>
          <a:xfrm>
            <a:off x="2524304" y="5049922"/>
            <a:ext cx="430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sv-SE" sz="1200"/>
              <a:t>J</a:t>
            </a:r>
            <a:endParaRPr b="0" i="0" sz="1400" u="none" cap="none" strike="noStrike">
              <a:solidFill>
                <a:srgbClr val="000000"/>
              </a:solidFill>
              <a:latin typeface="Arial"/>
              <a:ea typeface="Arial"/>
              <a:cs typeface="Arial"/>
              <a:sym typeface="Arial"/>
            </a:endParaRPr>
          </a:p>
        </p:txBody>
      </p:sp>
      <p:cxnSp>
        <p:nvCxnSpPr>
          <p:cNvPr id="257" name="Google Shape;257;g3df775a2722_0_106"/>
          <p:cNvCxnSpPr/>
          <p:nvPr/>
        </p:nvCxnSpPr>
        <p:spPr>
          <a:xfrm>
            <a:off x="6255331" y="1689850"/>
            <a:ext cx="831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58" name="Google Shape;258;g3df775a2722_0_106"/>
          <p:cNvSpPr txBox="1"/>
          <p:nvPr/>
        </p:nvSpPr>
        <p:spPr>
          <a:xfrm>
            <a:off x="6365357" y="1412950"/>
            <a:ext cx="6114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sv-SE" sz="12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cxnSp>
        <p:nvCxnSpPr>
          <p:cNvPr id="259" name="Google Shape;259;g3df775a2722_0_106"/>
          <p:cNvCxnSpPr/>
          <p:nvPr/>
        </p:nvCxnSpPr>
        <p:spPr>
          <a:xfrm>
            <a:off x="6255255" y="2203350"/>
            <a:ext cx="831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60" name="Google Shape;260;g3df775a2722_0_106"/>
          <p:cNvSpPr txBox="1"/>
          <p:nvPr/>
        </p:nvSpPr>
        <p:spPr>
          <a:xfrm>
            <a:off x="6365281" y="1926450"/>
            <a:ext cx="6114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sv-SE" sz="12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cxnSp>
        <p:nvCxnSpPr>
          <p:cNvPr id="261" name="Google Shape;261;g3df775a2722_0_106"/>
          <p:cNvCxnSpPr/>
          <p:nvPr/>
        </p:nvCxnSpPr>
        <p:spPr>
          <a:xfrm>
            <a:off x="6255331" y="2716850"/>
            <a:ext cx="831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62" name="Google Shape;262;g3df775a2722_0_106"/>
          <p:cNvSpPr txBox="1"/>
          <p:nvPr/>
        </p:nvSpPr>
        <p:spPr>
          <a:xfrm>
            <a:off x="6365357" y="2439950"/>
            <a:ext cx="6114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sv-SE" sz="12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cxnSp>
        <p:nvCxnSpPr>
          <p:cNvPr id="263" name="Google Shape;263;g3df775a2722_0_106"/>
          <p:cNvCxnSpPr/>
          <p:nvPr/>
        </p:nvCxnSpPr>
        <p:spPr>
          <a:xfrm rot="10800000">
            <a:off x="5751656" y="3536883"/>
            <a:ext cx="177000" cy="0"/>
          </a:xfrm>
          <a:prstGeom prst="straightConnector1">
            <a:avLst/>
          </a:prstGeom>
          <a:noFill/>
          <a:ln cap="flat" cmpd="sng" w="38100">
            <a:solidFill>
              <a:srgbClr val="6C0819"/>
            </a:solidFill>
            <a:prstDash val="solid"/>
            <a:round/>
            <a:headEnd len="sm" w="sm" type="none"/>
            <a:tailEnd len="sm" w="sm" type="none"/>
          </a:ln>
          <a:effectLst>
            <a:outerShdw blurRad="40000" rotWithShape="0" dir="5400000" dist="20000">
              <a:srgbClr val="000000">
                <a:alpha val="37250"/>
              </a:srgbClr>
            </a:outerShdw>
          </a:effectLst>
        </p:spPr>
      </p:cxnSp>
      <p:cxnSp>
        <p:nvCxnSpPr>
          <p:cNvPr id="264" name="Google Shape;264;g3df775a2722_0_106"/>
          <p:cNvCxnSpPr/>
          <p:nvPr/>
        </p:nvCxnSpPr>
        <p:spPr>
          <a:xfrm rot="10800000">
            <a:off x="5746618" y="3926658"/>
            <a:ext cx="177000" cy="0"/>
          </a:xfrm>
          <a:prstGeom prst="straightConnector1">
            <a:avLst/>
          </a:prstGeom>
          <a:noFill/>
          <a:ln cap="flat" cmpd="sng" w="38100">
            <a:solidFill>
              <a:srgbClr val="6C0819"/>
            </a:solidFill>
            <a:prstDash val="solid"/>
            <a:round/>
            <a:headEnd len="sm" w="sm" type="none"/>
            <a:tailEnd len="sm" w="sm" type="none"/>
          </a:ln>
          <a:effectLst>
            <a:outerShdw blurRad="40000" rotWithShape="0" dir="5400000" dist="20000">
              <a:srgbClr val="000000">
                <a:alpha val="37250"/>
              </a:srgbClr>
            </a:outerShdw>
          </a:effectLst>
        </p:spPr>
      </p:cxnSp>
      <p:cxnSp>
        <p:nvCxnSpPr>
          <p:cNvPr id="265" name="Google Shape;265;g3df775a2722_0_106"/>
          <p:cNvCxnSpPr/>
          <p:nvPr/>
        </p:nvCxnSpPr>
        <p:spPr>
          <a:xfrm>
            <a:off x="5928028" y="5094425"/>
            <a:ext cx="11529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
        <p:nvSpPr>
          <p:cNvPr id="266" name="Google Shape;266;g3df775a2722_0_106"/>
          <p:cNvSpPr txBox="1"/>
          <p:nvPr/>
        </p:nvSpPr>
        <p:spPr>
          <a:xfrm>
            <a:off x="6335390" y="4817521"/>
            <a:ext cx="3843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sv-SE" sz="1200"/>
              <a:t>M</a:t>
            </a:r>
            <a:endParaRPr b="0" i="0" sz="1400" u="none" cap="none" strike="noStrike">
              <a:solidFill>
                <a:srgbClr val="000000"/>
              </a:solidFill>
              <a:latin typeface="Arial"/>
              <a:ea typeface="Arial"/>
              <a:cs typeface="Arial"/>
              <a:sym typeface="Arial"/>
            </a:endParaRPr>
          </a:p>
        </p:txBody>
      </p:sp>
      <p:sp>
        <p:nvSpPr>
          <p:cNvPr id="267" name="Google Shape;267;g3df775a2722_0_106"/>
          <p:cNvSpPr txBox="1"/>
          <p:nvPr/>
        </p:nvSpPr>
        <p:spPr>
          <a:xfrm>
            <a:off x="396125" y="1751525"/>
            <a:ext cx="1936500" cy="3417000"/>
          </a:xfrm>
          <a:prstGeom prst="rect">
            <a:avLst/>
          </a:prstGeom>
          <a:noFill/>
          <a:ln cap="flat" cmpd="sng" w="28575">
            <a:solidFill>
              <a:srgbClr val="910C2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sv-SE" sz="1200" u="none" cap="none" strike="noStrike">
                <a:solidFill>
                  <a:srgbClr val="000000"/>
                </a:solidFill>
                <a:latin typeface="Arial"/>
                <a:ea typeface="Arial"/>
                <a:cs typeface="Arial"/>
                <a:sym typeface="Arial"/>
              </a:rPr>
              <a:t>Commodity Key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300"/>
              <a:buFont typeface="Arial"/>
              <a:buNone/>
            </a:pPr>
            <a:r>
              <a:rPr b="0" i="0" lang="sv-SE" sz="1200" u="none" cap="none" strike="noStrike">
                <a:solidFill>
                  <a:schemeClr val="dk1"/>
                </a:solidFill>
                <a:latin typeface="Arial"/>
                <a:ea typeface="Arial"/>
                <a:cs typeface="Arial"/>
                <a:sym typeface="Arial"/>
              </a:rPr>
              <a:t>A = Land</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300"/>
              <a:buFont typeface="Arial"/>
              <a:buNone/>
            </a:pPr>
            <a:r>
              <a:rPr b="0" i="0" lang="sv-SE" sz="1200" u="none" cap="none" strike="noStrike">
                <a:solidFill>
                  <a:schemeClr val="dk1"/>
                </a:solidFill>
                <a:latin typeface="Arial"/>
                <a:ea typeface="Arial"/>
                <a:cs typeface="Arial"/>
                <a:sym typeface="Arial"/>
              </a:rPr>
              <a:t>B = Precipitation</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300"/>
              <a:buFont typeface="Arial"/>
              <a:buNone/>
            </a:pPr>
            <a:r>
              <a:rPr b="0" i="0" lang="sv-SE" sz="1200" u="none" cap="none" strike="noStrike">
                <a:solidFill>
                  <a:schemeClr val="dk1"/>
                </a:solidFill>
                <a:latin typeface="Arial"/>
                <a:ea typeface="Arial"/>
                <a:cs typeface="Arial"/>
                <a:sym typeface="Arial"/>
              </a:rPr>
              <a:t>C = Water</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sv-SE" sz="1200" u="none" cap="none" strike="noStrike">
                <a:solidFill>
                  <a:srgbClr val="000000"/>
                </a:solidFill>
                <a:latin typeface="Arial"/>
                <a:ea typeface="Arial"/>
                <a:cs typeface="Arial"/>
                <a:sym typeface="Arial"/>
              </a:rPr>
              <a:t>D = Biomass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sv-SE" sz="1200" u="none" cap="none" strike="noStrike">
                <a:solidFill>
                  <a:srgbClr val="000000"/>
                </a:solidFill>
                <a:latin typeface="Arial"/>
                <a:ea typeface="Arial"/>
                <a:cs typeface="Arial"/>
                <a:sym typeface="Arial"/>
              </a:rPr>
              <a:t>E = Coal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sv-SE" sz="1200" u="none" cap="none" strike="noStrike">
                <a:solidFill>
                  <a:srgbClr val="000000"/>
                </a:solidFill>
                <a:latin typeface="Arial"/>
                <a:ea typeface="Arial"/>
                <a:cs typeface="Arial"/>
                <a:sym typeface="Arial"/>
              </a:rPr>
              <a:t>F = Hydrogen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sv-SE" sz="1200" u="none" cap="none" strike="noStrike">
                <a:solidFill>
                  <a:srgbClr val="000000"/>
                </a:solidFill>
                <a:latin typeface="Arial"/>
                <a:ea typeface="Arial"/>
                <a:cs typeface="Arial"/>
                <a:sym typeface="Arial"/>
              </a:rPr>
              <a:t>G = Natural gas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sv-SE" sz="1200" u="none" cap="none" strike="noStrike">
                <a:solidFill>
                  <a:srgbClr val="000000"/>
                </a:solidFill>
                <a:latin typeface="Arial"/>
                <a:ea typeface="Arial"/>
                <a:cs typeface="Arial"/>
                <a:sym typeface="Arial"/>
              </a:rPr>
              <a:t>H = Oil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sv-SE" sz="1200" u="none" cap="none" strike="noStrike">
                <a:solidFill>
                  <a:srgbClr val="000000"/>
                </a:solidFill>
                <a:latin typeface="Arial"/>
                <a:ea typeface="Arial"/>
                <a:cs typeface="Arial"/>
                <a:sym typeface="Arial"/>
              </a:rPr>
              <a:t>I = Heat after district heating transmission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sv-SE" sz="1200" u="none" cap="none" strike="noStrike">
                <a:solidFill>
                  <a:srgbClr val="000000"/>
                </a:solidFill>
                <a:latin typeface="Arial"/>
                <a:ea typeface="Arial"/>
                <a:cs typeface="Arial"/>
                <a:sym typeface="Arial"/>
              </a:rPr>
              <a:t>J = Agriculture electricity</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sv-SE" sz="1200" u="none" cap="none" strike="noStrike">
                <a:solidFill>
                  <a:srgbClr val="000000"/>
                </a:solidFill>
                <a:latin typeface="Arial"/>
                <a:ea typeface="Arial"/>
                <a:cs typeface="Arial"/>
                <a:sym typeface="Arial"/>
              </a:rPr>
              <a:t>K = Agriculture heat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sv-SE" sz="1200" u="none" cap="none" strike="noStrike">
                <a:solidFill>
                  <a:srgbClr val="000000"/>
                </a:solidFill>
                <a:latin typeface="Arial"/>
                <a:ea typeface="Arial"/>
                <a:cs typeface="Arial"/>
                <a:sym typeface="Arial"/>
              </a:rPr>
              <a:t>L = Liquid fuel</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lang="sv-SE" sz="1200">
                <a:solidFill>
                  <a:schemeClr val="dk1"/>
                </a:solidFill>
              </a:rPr>
              <a:t>M</a:t>
            </a:r>
            <a:r>
              <a:rPr b="0" i="0" lang="sv-SE" sz="1200" u="none" cap="none" strike="noStrike">
                <a:solidFill>
                  <a:schemeClr val="dk1"/>
                </a:solidFill>
                <a:latin typeface="Arial"/>
                <a:ea typeface="Arial"/>
                <a:cs typeface="Arial"/>
                <a:sym typeface="Arial"/>
              </a:rPr>
              <a:t> = Motive power</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lang="sv-SE" sz="1200">
                <a:solidFill>
                  <a:schemeClr val="dk1"/>
                </a:solidFill>
              </a:rPr>
              <a:t>N</a:t>
            </a:r>
            <a:r>
              <a:rPr b="0" i="0" lang="sv-SE" sz="1200" u="none" cap="none" strike="noStrike">
                <a:solidFill>
                  <a:schemeClr val="dk1"/>
                </a:solidFill>
                <a:latin typeface="Arial"/>
                <a:ea typeface="Arial"/>
                <a:cs typeface="Arial"/>
                <a:sym typeface="Arial"/>
              </a:rPr>
              <a:t> = Other electricity</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lang="sv-SE" sz="1200">
                <a:solidFill>
                  <a:schemeClr val="dk1"/>
                </a:solidFill>
              </a:rPr>
              <a:t>P</a:t>
            </a:r>
            <a:r>
              <a:rPr b="0" i="0" lang="sv-SE" sz="1200" u="none" cap="none" strike="noStrike">
                <a:solidFill>
                  <a:schemeClr val="dk1"/>
                </a:solidFill>
                <a:latin typeface="Arial"/>
                <a:ea typeface="Arial"/>
                <a:cs typeface="Arial"/>
                <a:sym typeface="Arial"/>
              </a:rPr>
              <a:t> = Crop (e.g. irrigated maize)</a:t>
            </a:r>
            <a:endParaRPr b="0" i="0" sz="1200" u="none" cap="none" strike="noStrike">
              <a:solidFill>
                <a:srgbClr val="000000"/>
              </a:solidFill>
              <a:latin typeface="Arial"/>
              <a:ea typeface="Arial"/>
              <a:cs typeface="Arial"/>
              <a:sym typeface="Arial"/>
            </a:endParaRPr>
          </a:p>
        </p:txBody>
      </p:sp>
      <p:sp>
        <p:nvSpPr>
          <p:cNvPr id="268" name="Google Shape;268;g3df775a2722_0_106"/>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cxnSp>
        <p:nvCxnSpPr>
          <p:cNvPr id="269" name="Google Shape;269;g3df775a2722_0_106"/>
          <p:cNvCxnSpPr/>
          <p:nvPr/>
        </p:nvCxnSpPr>
        <p:spPr>
          <a:xfrm>
            <a:off x="2531631" y="5891065"/>
            <a:ext cx="585600" cy="0"/>
          </a:xfrm>
          <a:prstGeom prst="straightConnector1">
            <a:avLst/>
          </a:prstGeom>
          <a:noFill/>
          <a:ln cap="flat" cmpd="sng" w="28575">
            <a:solidFill>
              <a:srgbClr val="6C0819"/>
            </a:solidFill>
            <a:prstDash val="solid"/>
            <a:round/>
            <a:headEnd len="sm" w="sm" type="none"/>
            <a:tailEnd len="med" w="med" type="triangle"/>
          </a:ln>
          <a:effectLst>
            <a:outerShdw blurRad="40000" rotWithShape="0" dir="5400000" dist="20000">
              <a:srgbClr val="000000">
                <a:alpha val="37250"/>
              </a:srgbClr>
            </a:outerShdw>
          </a:effectLst>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3df775a2722_0_169"/>
          <p:cNvSpPr txBox="1"/>
          <p:nvPr>
            <p:ph type="title"/>
          </p:nvPr>
        </p:nvSpPr>
        <p:spPr>
          <a:xfrm>
            <a:off x="720000" y="288000"/>
            <a:ext cx="105156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3. Crop Calibration: harvested area </a:t>
            </a:r>
            <a:endParaRPr>
              <a:solidFill>
                <a:srgbClr val="C00000"/>
              </a:solidFill>
            </a:endParaRPr>
          </a:p>
        </p:txBody>
      </p:sp>
      <p:pic>
        <p:nvPicPr>
          <p:cNvPr id="275" name="Google Shape;275;g3df775a2722_0_169"/>
          <p:cNvPicPr preferRelativeResize="0"/>
          <p:nvPr/>
        </p:nvPicPr>
        <p:blipFill rotWithShape="1">
          <a:blip r:embed="rId3">
            <a:alphaModFix/>
          </a:blip>
          <a:srcRect b="754" l="0" r="0" t="0"/>
          <a:stretch/>
        </p:blipFill>
        <p:spPr>
          <a:xfrm>
            <a:off x="6023735" y="1524000"/>
            <a:ext cx="5600835" cy="4000168"/>
          </a:xfrm>
          <a:prstGeom prst="rect">
            <a:avLst/>
          </a:prstGeom>
          <a:noFill/>
          <a:ln cap="flat" cmpd="sng" w="9525">
            <a:solidFill>
              <a:schemeClr val="accent1"/>
            </a:solidFill>
            <a:prstDash val="solid"/>
            <a:round/>
            <a:headEnd len="sm" w="sm" type="none"/>
            <a:tailEnd len="sm" w="sm" type="none"/>
          </a:ln>
        </p:spPr>
      </p:pic>
      <p:sp>
        <p:nvSpPr>
          <p:cNvPr id="276" name="Google Shape;276;g3df775a2722_0_169"/>
          <p:cNvSpPr txBox="1"/>
          <p:nvPr/>
        </p:nvSpPr>
        <p:spPr>
          <a:xfrm>
            <a:off x="720000" y="1252868"/>
            <a:ext cx="5106900" cy="2801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sv-SE" sz="1600" u="none" cap="none" strike="noStrike">
                <a:solidFill>
                  <a:srgbClr val="000000"/>
                </a:solidFill>
                <a:latin typeface="Arial"/>
                <a:ea typeface="Arial"/>
                <a:cs typeface="Arial"/>
                <a:sym typeface="Arial"/>
              </a:rPr>
              <a:t>The problem: </a:t>
            </a:r>
            <a:r>
              <a:rPr b="0" i="0" lang="sv-SE" sz="1600" u="none" cap="none" strike="noStrike">
                <a:solidFill>
                  <a:srgbClr val="000000"/>
                </a:solidFill>
                <a:latin typeface="Arial"/>
                <a:ea typeface="Arial"/>
                <a:cs typeface="Arial"/>
                <a:sym typeface="Arial"/>
              </a:rPr>
              <a:t>It is not always possible (e.g. due to a lack of available data) to know how much harvested area should be allocated to each crop and farming type.</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sv-SE" sz="1600" u="none" cap="none" strike="noStrike">
                <a:solidFill>
                  <a:srgbClr val="000000"/>
                </a:solidFill>
                <a:latin typeface="Arial"/>
                <a:ea typeface="Arial"/>
                <a:cs typeface="Arial"/>
                <a:sym typeface="Arial"/>
              </a:rPr>
              <a:t>The best </a:t>
            </a:r>
            <a:r>
              <a:rPr b="1" i="0" lang="sv-SE" sz="1600" u="none" cap="none" strike="noStrike">
                <a:solidFill>
                  <a:srgbClr val="000000"/>
                </a:solidFill>
                <a:latin typeface="Arial"/>
                <a:ea typeface="Arial"/>
                <a:cs typeface="Arial"/>
                <a:sym typeface="Arial"/>
              </a:rPr>
              <a:t>source of data</a:t>
            </a:r>
            <a:r>
              <a:rPr b="0" i="0" lang="sv-SE" sz="1600" u="none" cap="none" strike="noStrike">
                <a:solidFill>
                  <a:srgbClr val="000000"/>
                </a:solidFill>
                <a:latin typeface="Arial"/>
                <a:ea typeface="Arial"/>
                <a:cs typeface="Arial"/>
                <a:sym typeface="Arial"/>
              </a:rPr>
              <a:t> to understand the use of inputs and mechanisation (and thus assign area to different archetypes) is typically an agricultural survey or census. However, these may be done infrequently and not all countries will have a recent census to use as a baseline. </a:t>
            </a:r>
            <a:endParaRPr b="0" i="0" sz="1600" u="none" cap="none" strike="noStrike">
              <a:solidFill>
                <a:srgbClr val="000000"/>
              </a:solidFill>
              <a:latin typeface="Arial"/>
              <a:ea typeface="Arial"/>
              <a:cs typeface="Arial"/>
              <a:sym typeface="Arial"/>
            </a:endParaRPr>
          </a:p>
        </p:txBody>
      </p:sp>
      <p:sp>
        <p:nvSpPr>
          <p:cNvPr id="277" name="Google Shape;277;g3df775a2722_0_169"/>
          <p:cNvSpPr txBox="1"/>
          <p:nvPr/>
        </p:nvSpPr>
        <p:spPr>
          <a:xfrm>
            <a:off x="720000" y="3993168"/>
            <a:ext cx="5106900" cy="1077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sv-SE" sz="1600" u="none" cap="none" strike="noStrike">
                <a:solidFill>
                  <a:srgbClr val="000000"/>
                </a:solidFill>
                <a:latin typeface="Arial"/>
                <a:ea typeface="Arial"/>
                <a:cs typeface="Arial"/>
                <a:sym typeface="Arial"/>
              </a:rPr>
              <a:t>To ensure </a:t>
            </a:r>
            <a:r>
              <a:rPr b="1" i="0" lang="sv-SE" sz="1600" u="none" cap="none" strike="noStrike">
                <a:solidFill>
                  <a:srgbClr val="000000"/>
                </a:solidFill>
                <a:latin typeface="Arial"/>
                <a:ea typeface="Arial"/>
                <a:cs typeface="Arial"/>
                <a:sym typeface="Arial"/>
              </a:rPr>
              <a:t>consistency between the model and reality</a:t>
            </a:r>
            <a:r>
              <a:rPr b="0" i="0" lang="sv-SE" sz="1600" u="none" cap="none" strike="noStrike">
                <a:solidFill>
                  <a:srgbClr val="000000"/>
                </a:solidFill>
                <a:latin typeface="Arial"/>
                <a:ea typeface="Arial"/>
                <a:cs typeface="Arial"/>
                <a:sym typeface="Arial"/>
              </a:rPr>
              <a:t>, the total harvested area must correspond to the total national harvested area, respecting land-use constraints.</a:t>
            </a:r>
            <a:endParaRPr b="0" i="0" sz="1600" u="none" cap="none" strike="noStrike">
              <a:solidFill>
                <a:srgbClr val="000000"/>
              </a:solidFill>
              <a:latin typeface="Arial"/>
              <a:ea typeface="Arial"/>
              <a:cs typeface="Arial"/>
              <a:sym typeface="Arial"/>
            </a:endParaRPr>
          </a:p>
        </p:txBody>
      </p:sp>
      <p:sp>
        <p:nvSpPr>
          <p:cNvPr id="278" name="Google Shape;278;g3df775a2722_0_169"/>
          <p:cNvSpPr txBox="1"/>
          <p:nvPr/>
        </p:nvSpPr>
        <p:spPr>
          <a:xfrm>
            <a:off x="720000" y="5197290"/>
            <a:ext cx="3696900" cy="585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sv-SE" sz="1600" u="none" cap="none" strike="noStrike">
                <a:solidFill>
                  <a:srgbClr val="000000"/>
                </a:solidFill>
                <a:latin typeface="Arial"/>
                <a:ea typeface="Arial"/>
                <a:cs typeface="Arial"/>
                <a:sym typeface="Arial"/>
              </a:rPr>
              <a:t>This has to be done for the reference year to ensure consistency – </a:t>
            </a:r>
            <a:r>
              <a:rPr b="0" i="1" lang="sv-SE" sz="1600" u="none" cap="none" strike="noStrike">
                <a:solidFill>
                  <a:srgbClr val="000000"/>
                </a:solidFill>
                <a:latin typeface="Arial"/>
                <a:ea typeface="Arial"/>
                <a:cs typeface="Arial"/>
                <a:sym typeface="Arial"/>
              </a:rPr>
              <a:t>how?</a:t>
            </a:r>
            <a:endParaRPr b="0" i="1" sz="1600" u="none" cap="none" strike="noStrike">
              <a:solidFill>
                <a:srgbClr val="000000"/>
              </a:solidFill>
              <a:latin typeface="Arial"/>
              <a:ea typeface="Arial"/>
              <a:cs typeface="Arial"/>
              <a:sym typeface="Arial"/>
            </a:endParaRPr>
          </a:p>
        </p:txBody>
      </p:sp>
      <p:sp>
        <p:nvSpPr>
          <p:cNvPr id="279" name="Google Shape;279;g3df775a2722_0_169"/>
          <p:cNvSpPr/>
          <p:nvPr/>
        </p:nvSpPr>
        <p:spPr>
          <a:xfrm>
            <a:off x="4613945" y="5092117"/>
            <a:ext cx="1250100" cy="265800"/>
          </a:xfrm>
          <a:prstGeom prst="rightArrow">
            <a:avLst>
              <a:gd fmla="val 50000" name="adj1"/>
              <a:gd fmla="val 50000" name="adj2"/>
            </a:avLst>
          </a:prstGeom>
          <a:solidFill>
            <a:schemeClr val="accent1"/>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0" name="Google Shape;280;g3df775a2722_0_169"/>
          <p:cNvSpPr txBox="1"/>
          <p:nvPr/>
        </p:nvSpPr>
        <p:spPr>
          <a:xfrm>
            <a:off x="6685584" y="5782025"/>
            <a:ext cx="5419200" cy="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sv-SE" sz="1400" u="none" cap="none" strike="noStrike">
                <a:solidFill>
                  <a:srgbClr val="757070"/>
                </a:solidFill>
                <a:latin typeface="Arial"/>
                <a:ea typeface="Arial"/>
                <a:cs typeface="Arial"/>
                <a:sym typeface="Arial"/>
              </a:rPr>
              <a:t>Figure Source: Lo Giudice, C. (2026). CLEWs Land Calibration Tool. Zenodo. https://doi.org/10.5281/zenodo.18711848</a:t>
            </a:r>
            <a:endParaRPr b="0" i="0" sz="1400" u="sng" cap="none" strike="noStrike">
              <a:solidFill>
                <a:schemeClr val="hlink"/>
              </a:solidFill>
              <a:latin typeface="Arial"/>
              <a:ea typeface="Arial"/>
              <a:cs typeface="Arial"/>
              <a:sym typeface="Arial"/>
            </a:endParaRPr>
          </a:p>
        </p:txBody>
      </p:sp>
      <p:sp>
        <p:nvSpPr>
          <p:cNvPr id="281" name="Google Shape;281;g3df775a2722_0_169"/>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3df775a2722_0_180"/>
          <p:cNvSpPr txBox="1"/>
          <p:nvPr>
            <p:ph type="title"/>
          </p:nvPr>
        </p:nvSpPr>
        <p:spPr>
          <a:xfrm>
            <a:off x="720000" y="288000"/>
            <a:ext cx="51054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3. Crop Calibration: Yield </a:t>
            </a:r>
            <a:endParaRPr>
              <a:solidFill>
                <a:srgbClr val="C00000"/>
              </a:solidFill>
            </a:endParaRPr>
          </a:p>
        </p:txBody>
      </p:sp>
      <p:sp>
        <p:nvSpPr>
          <p:cNvPr id="287" name="Google Shape;287;g3df775a2722_0_180"/>
          <p:cNvSpPr txBox="1"/>
          <p:nvPr/>
        </p:nvSpPr>
        <p:spPr>
          <a:xfrm>
            <a:off x="720000" y="1405011"/>
            <a:ext cx="8880900" cy="646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sv-SE" sz="1800" u="none" cap="none" strike="noStrike">
                <a:solidFill>
                  <a:srgbClr val="000000"/>
                </a:solidFill>
                <a:latin typeface="Arial"/>
                <a:ea typeface="Arial"/>
                <a:cs typeface="Arial"/>
                <a:sym typeface="Arial"/>
              </a:rPr>
              <a:t>Once you know how much harvested area to allocate for each crop type, it is important to calibrate the crop yield.</a:t>
            </a:r>
            <a:endParaRPr b="0" i="0" sz="1800" u="none" cap="none" strike="noStrike">
              <a:solidFill>
                <a:srgbClr val="000000"/>
              </a:solidFill>
              <a:latin typeface="Arial"/>
              <a:ea typeface="Arial"/>
              <a:cs typeface="Arial"/>
              <a:sym typeface="Arial"/>
            </a:endParaRPr>
          </a:p>
        </p:txBody>
      </p:sp>
      <p:sp>
        <p:nvSpPr>
          <p:cNvPr id="288" name="Google Shape;288;g3df775a2722_0_180"/>
          <p:cNvSpPr txBox="1"/>
          <p:nvPr/>
        </p:nvSpPr>
        <p:spPr>
          <a:xfrm>
            <a:off x="720000" y="2344586"/>
            <a:ext cx="8928600" cy="923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sv-SE" sz="1800" u="none" cap="none" strike="noStrike">
                <a:solidFill>
                  <a:srgbClr val="000000"/>
                </a:solidFill>
                <a:latin typeface="Arial"/>
                <a:ea typeface="Arial"/>
                <a:cs typeface="Arial"/>
                <a:sym typeface="Arial"/>
              </a:rPr>
              <a:t>Literature and national reports may provide theoretical yield data. However, these can differ from observed yields depending on the assumptions and conditions used to calculate them.</a:t>
            </a:r>
            <a:endParaRPr b="0" i="0" sz="1800" u="none" cap="none" strike="noStrike">
              <a:solidFill>
                <a:srgbClr val="000000"/>
              </a:solidFill>
              <a:latin typeface="Arial"/>
              <a:ea typeface="Arial"/>
              <a:cs typeface="Arial"/>
              <a:sym typeface="Arial"/>
            </a:endParaRPr>
          </a:p>
        </p:txBody>
      </p:sp>
      <p:sp>
        <p:nvSpPr>
          <p:cNvPr id="289" name="Google Shape;289;g3df775a2722_0_180"/>
          <p:cNvSpPr txBox="1"/>
          <p:nvPr/>
        </p:nvSpPr>
        <p:spPr>
          <a:xfrm>
            <a:off x="720000" y="3429000"/>
            <a:ext cx="8880900" cy="1200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sv-SE" sz="1800" u="none" cap="none" strike="noStrike">
                <a:solidFill>
                  <a:srgbClr val="000000"/>
                </a:solidFill>
                <a:latin typeface="Arial"/>
                <a:ea typeface="Arial"/>
                <a:cs typeface="Arial"/>
                <a:sym typeface="Arial"/>
              </a:rPr>
              <a:t>As with harvested area, it is important that </a:t>
            </a:r>
            <a:r>
              <a:rPr b="1" i="0" lang="sv-SE" sz="1800" u="none" cap="none" strike="noStrike">
                <a:solidFill>
                  <a:srgbClr val="000000"/>
                </a:solidFill>
                <a:latin typeface="Arial"/>
                <a:ea typeface="Arial"/>
                <a:cs typeface="Arial"/>
                <a:sym typeface="Arial"/>
              </a:rPr>
              <a:t>total production is consistent with national statistics</a:t>
            </a:r>
            <a:r>
              <a:rPr b="0" i="0" lang="sv-SE" sz="1800" u="none" cap="none" strike="noStrike">
                <a:solidFill>
                  <a:srgbClr val="000000"/>
                </a:solidFill>
                <a:latin typeface="Arial"/>
                <a:ea typeface="Arial"/>
                <a:cs typeface="Arial"/>
                <a:sym typeface="Arial"/>
              </a:rPr>
              <a:t>. A mismatch could cause problems in land cover (e.g., if the yield is lower than in the reference year, we need to allocate more land to increase crop production).</a:t>
            </a:r>
            <a:endParaRPr b="0" i="0" sz="1800" u="none" cap="none" strike="noStrike">
              <a:solidFill>
                <a:srgbClr val="000000"/>
              </a:solidFill>
              <a:latin typeface="Arial"/>
              <a:ea typeface="Arial"/>
              <a:cs typeface="Arial"/>
              <a:sym typeface="Arial"/>
            </a:endParaRPr>
          </a:p>
        </p:txBody>
      </p:sp>
      <p:sp>
        <p:nvSpPr>
          <p:cNvPr id="290" name="Google Shape;290;g3df775a2722_0_180"/>
          <p:cNvSpPr txBox="1"/>
          <p:nvPr/>
        </p:nvSpPr>
        <p:spPr>
          <a:xfrm>
            <a:off x="720000" y="4846505"/>
            <a:ext cx="8880900" cy="923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sv-SE" sz="1800" u="none" cap="none" strike="noStrike">
                <a:solidFill>
                  <a:srgbClr val="000000"/>
                </a:solidFill>
                <a:latin typeface="Arial"/>
                <a:ea typeface="Arial"/>
                <a:cs typeface="Arial"/>
                <a:sym typeface="Arial"/>
              </a:rPr>
              <a:t>This lecture introduces two methods for calibrating crop yields and concludes with a hands-on exercise using the second method. The choice between methods depends on country-specific data availability and the modeller’s assumptions.</a:t>
            </a:r>
            <a:endParaRPr b="0" i="0" sz="1800" u="none" cap="none" strike="noStrike">
              <a:solidFill>
                <a:srgbClr val="000000"/>
              </a:solidFill>
              <a:latin typeface="Arial"/>
              <a:ea typeface="Arial"/>
              <a:cs typeface="Arial"/>
              <a:sym typeface="Arial"/>
            </a:endParaRPr>
          </a:p>
        </p:txBody>
      </p:sp>
      <p:sp>
        <p:nvSpPr>
          <p:cNvPr id="291" name="Google Shape;291;g3df775a2722_0_180"/>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3df775a2722_0_189"/>
          <p:cNvSpPr txBox="1"/>
          <p:nvPr>
            <p:ph type="title"/>
          </p:nvPr>
        </p:nvSpPr>
        <p:spPr>
          <a:xfrm>
            <a:off x="720000" y="288000"/>
            <a:ext cx="51054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3. Crop Calibration: Yield </a:t>
            </a:r>
            <a:endParaRPr>
              <a:solidFill>
                <a:srgbClr val="C00000"/>
              </a:solidFill>
            </a:endParaRPr>
          </a:p>
        </p:txBody>
      </p:sp>
      <p:sp>
        <p:nvSpPr>
          <p:cNvPr id="297" name="Google Shape;297;g3df775a2722_0_189"/>
          <p:cNvSpPr txBox="1"/>
          <p:nvPr/>
        </p:nvSpPr>
        <p:spPr>
          <a:xfrm>
            <a:off x="720000" y="1644843"/>
            <a:ext cx="4107000" cy="369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sv-SE" sz="1800" u="none" cap="none" strike="noStrike">
                <a:solidFill>
                  <a:srgbClr val="000000"/>
                </a:solidFill>
                <a:latin typeface="Arial"/>
                <a:ea typeface="Arial"/>
                <a:cs typeface="Arial"/>
                <a:sym typeface="Arial"/>
              </a:rPr>
              <a:t>Method 1: knowing the yield gaps</a:t>
            </a:r>
            <a:endParaRPr b="1" i="0" sz="1800" u="none" cap="none" strike="noStrike">
              <a:solidFill>
                <a:srgbClr val="000000"/>
              </a:solidFill>
              <a:latin typeface="Arial"/>
              <a:ea typeface="Arial"/>
              <a:cs typeface="Arial"/>
              <a:sym typeface="Arial"/>
            </a:endParaRPr>
          </a:p>
        </p:txBody>
      </p:sp>
      <p:sp>
        <p:nvSpPr>
          <p:cNvPr id="298" name="Google Shape;298;g3df775a2722_0_189"/>
          <p:cNvSpPr txBox="1"/>
          <p:nvPr/>
        </p:nvSpPr>
        <p:spPr>
          <a:xfrm>
            <a:off x="6446851" y="1462801"/>
            <a:ext cx="4580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sv-SE" sz="1800" u="none" cap="none" strike="noStrike">
                <a:solidFill>
                  <a:srgbClr val="000000"/>
                </a:solidFill>
                <a:latin typeface="Arial"/>
                <a:ea typeface="Arial"/>
                <a:cs typeface="Arial"/>
                <a:sym typeface="Arial"/>
              </a:rPr>
              <a:t>Method 2: estimating the crop production gap</a:t>
            </a:r>
            <a:endParaRPr b="1" i="0" sz="1800" u="none" cap="none" strike="noStrike">
              <a:solidFill>
                <a:srgbClr val="000000"/>
              </a:solidFill>
              <a:latin typeface="Arial"/>
              <a:ea typeface="Arial"/>
              <a:cs typeface="Arial"/>
              <a:sym typeface="Arial"/>
            </a:endParaRPr>
          </a:p>
        </p:txBody>
      </p:sp>
      <p:sp>
        <p:nvSpPr>
          <p:cNvPr id="299" name="Google Shape;299;g3df775a2722_0_189"/>
          <p:cNvSpPr txBox="1"/>
          <p:nvPr/>
        </p:nvSpPr>
        <p:spPr>
          <a:xfrm>
            <a:off x="720000" y="2429633"/>
            <a:ext cx="4107000" cy="28629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rgbClr val="000000"/>
              </a:buClr>
              <a:buSzPts val="1400"/>
              <a:buFont typeface="Arial"/>
              <a:buAutoNum type="arabicPeriod"/>
            </a:pPr>
            <a:r>
              <a:rPr b="0" i="0" lang="sv-SE" sz="1800" u="none" cap="none" strike="noStrike">
                <a:solidFill>
                  <a:srgbClr val="000000"/>
                </a:solidFill>
                <a:latin typeface="Arial"/>
                <a:ea typeface="Arial"/>
                <a:cs typeface="Arial"/>
                <a:sym typeface="Arial"/>
              </a:rPr>
              <a:t>Get data on theoretical crop potential yields</a:t>
            </a:r>
            <a:br>
              <a:rPr b="0" i="0" lang="sv-SE"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AutoNum type="arabicPeriod"/>
            </a:pPr>
            <a:r>
              <a:rPr b="0" i="0" lang="sv-SE" sz="1800" u="none" cap="none" strike="noStrike">
                <a:solidFill>
                  <a:srgbClr val="000000"/>
                </a:solidFill>
                <a:latin typeface="Arial"/>
                <a:ea typeface="Arial"/>
                <a:cs typeface="Arial"/>
                <a:sym typeface="Arial"/>
              </a:rPr>
              <a:t>Set a relative yield gap for all the four categories of crops (low rainfed, high rainfed, low irrigated, high irrigated)</a:t>
            </a:r>
            <a:br>
              <a:rPr b="0" i="0" lang="sv-SE"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AutoNum type="arabicPeriod"/>
            </a:pPr>
            <a:r>
              <a:rPr b="0" i="0" lang="sv-SE" sz="1800" u="none" cap="none" strike="noStrike">
                <a:solidFill>
                  <a:srgbClr val="000000"/>
                </a:solidFill>
                <a:latin typeface="Arial"/>
                <a:ea typeface="Arial"/>
                <a:cs typeface="Arial"/>
                <a:sym typeface="Arial"/>
              </a:rPr>
              <a:t>Scale the relative yield to get the correct total yield</a:t>
            </a:r>
            <a:endParaRPr b="0" i="0" sz="1800" u="none" cap="none" strike="noStrike">
              <a:solidFill>
                <a:srgbClr val="000000"/>
              </a:solidFill>
              <a:latin typeface="Arial"/>
              <a:ea typeface="Arial"/>
              <a:cs typeface="Arial"/>
              <a:sym typeface="Arial"/>
            </a:endParaRPr>
          </a:p>
        </p:txBody>
      </p:sp>
      <p:sp>
        <p:nvSpPr>
          <p:cNvPr id="300" name="Google Shape;300;g3df775a2722_0_189"/>
          <p:cNvSpPr txBox="1"/>
          <p:nvPr/>
        </p:nvSpPr>
        <p:spPr>
          <a:xfrm>
            <a:off x="6096000" y="2273232"/>
            <a:ext cx="5334000" cy="34170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rgbClr val="000000"/>
              </a:buClr>
              <a:buSzPts val="1400"/>
              <a:buFont typeface="Arial"/>
              <a:buAutoNum type="arabicPeriod"/>
            </a:pPr>
            <a:r>
              <a:rPr b="0" i="0" lang="sv-SE" sz="1800" u="none" cap="none" strike="noStrike">
                <a:solidFill>
                  <a:srgbClr val="000000"/>
                </a:solidFill>
                <a:latin typeface="Arial"/>
                <a:ea typeface="Arial"/>
                <a:cs typeface="Arial"/>
                <a:sym typeface="Arial"/>
              </a:rPr>
              <a:t>Get data on theoretical crop potential yields</a:t>
            </a:r>
            <a:br>
              <a:rPr b="0" i="0" lang="sv-SE"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AutoNum type="arabicPeriod"/>
            </a:pPr>
            <a:r>
              <a:rPr b="0" i="0" lang="sv-SE" sz="1800" u="none" cap="none" strike="noStrike">
                <a:solidFill>
                  <a:srgbClr val="000000"/>
                </a:solidFill>
                <a:latin typeface="Arial"/>
                <a:ea typeface="Arial"/>
                <a:cs typeface="Arial"/>
                <a:sym typeface="Arial"/>
              </a:rPr>
              <a:t>Calculate the theoretical capacity as </a:t>
            </a:r>
            <a:br>
              <a:rPr b="0" i="0" lang="sv-SE" sz="1800" u="none" cap="none" strike="noStrike">
                <a:solidFill>
                  <a:srgbClr val="000000"/>
                </a:solidFill>
                <a:latin typeface="Arial"/>
                <a:ea typeface="Arial"/>
                <a:cs typeface="Arial"/>
                <a:sym typeface="Arial"/>
              </a:rPr>
            </a:br>
            <a:r>
              <a:rPr b="0" i="1" lang="sv-SE" sz="1800" u="none" cap="none" strike="noStrike">
                <a:solidFill>
                  <a:srgbClr val="000000"/>
                </a:solidFill>
                <a:latin typeface="Arial"/>
                <a:ea typeface="Arial"/>
                <a:cs typeface="Arial"/>
                <a:sym typeface="Arial"/>
              </a:rPr>
              <a:t>final crop capacity x theoretical crop potential yield</a:t>
            </a:r>
            <a:br>
              <a:rPr b="0" i="1" lang="sv-SE" sz="1800" u="none" cap="none" strike="noStrike">
                <a:solidFill>
                  <a:srgbClr val="000000"/>
                </a:solidFill>
                <a:latin typeface="Arial"/>
                <a:ea typeface="Arial"/>
                <a:cs typeface="Arial"/>
                <a:sym typeface="Arial"/>
              </a:rPr>
            </a:br>
            <a:br>
              <a:rPr b="0" i="0" lang="sv-SE" sz="1800" u="none" cap="none" strike="noStrike">
                <a:solidFill>
                  <a:srgbClr val="000000"/>
                </a:solidFill>
                <a:latin typeface="Arial"/>
                <a:ea typeface="Arial"/>
                <a:cs typeface="Arial"/>
                <a:sym typeface="Arial"/>
              </a:rPr>
            </a:br>
            <a:r>
              <a:rPr b="0" i="0" lang="sv-SE" sz="1800" u="none" cap="none" strike="noStrike">
                <a:solidFill>
                  <a:srgbClr val="000000"/>
                </a:solidFill>
                <a:latin typeface="Arial"/>
                <a:ea typeface="Arial"/>
                <a:cs typeface="Arial"/>
                <a:sym typeface="Arial"/>
              </a:rPr>
              <a:t>Note that the final crop capacity refers to the harvested area presented in the slide before.</a:t>
            </a:r>
            <a:br>
              <a:rPr b="0" i="0" lang="sv-SE"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AutoNum type="arabicPeriod"/>
            </a:pPr>
            <a:r>
              <a:rPr b="0" i="0" lang="sv-SE" sz="1800" u="none" cap="none" strike="noStrike">
                <a:solidFill>
                  <a:srgbClr val="000000"/>
                </a:solidFill>
                <a:latin typeface="Arial"/>
                <a:ea typeface="Arial"/>
                <a:cs typeface="Arial"/>
                <a:sym typeface="Arial"/>
              </a:rPr>
              <a:t>Change the yield in order to ensure that the total production is equal to the theoretical production.</a:t>
            </a:r>
            <a:endParaRPr b="0" i="0" sz="1800" u="none" cap="none" strike="noStrike">
              <a:solidFill>
                <a:srgbClr val="000000"/>
              </a:solidFill>
              <a:latin typeface="Arial"/>
              <a:ea typeface="Arial"/>
              <a:cs typeface="Arial"/>
              <a:sym typeface="Arial"/>
            </a:endParaRPr>
          </a:p>
        </p:txBody>
      </p:sp>
      <p:sp>
        <p:nvSpPr>
          <p:cNvPr id="301" name="Google Shape;301;g3df775a2722_0_189"/>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3df775a2722_0_198"/>
          <p:cNvSpPr txBox="1"/>
          <p:nvPr>
            <p:ph type="title"/>
          </p:nvPr>
        </p:nvSpPr>
        <p:spPr>
          <a:xfrm>
            <a:off x="720000" y="288000"/>
            <a:ext cx="47679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3. Crop Calibration: Yield </a:t>
            </a:r>
            <a:endParaRPr>
              <a:solidFill>
                <a:srgbClr val="C00000"/>
              </a:solidFill>
            </a:endParaRPr>
          </a:p>
        </p:txBody>
      </p:sp>
      <p:pic>
        <p:nvPicPr>
          <p:cNvPr id="307" name="Google Shape;307;g3df775a2722_0_198"/>
          <p:cNvPicPr preferRelativeResize="0"/>
          <p:nvPr/>
        </p:nvPicPr>
        <p:blipFill rotWithShape="1">
          <a:blip r:embed="rId3">
            <a:alphaModFix/>
          </a:blip>
          <a:srcRect b="22070" l="0" r="0" t="0"/>
          <a:stretch/>
        </p:blipFill>
        <p:spPr>
          <a:xfrm>
            <a:off x="4748189" y="1711254"/>
            <a:ext cx="7096372" cy="3058587"/>
          </a:xfrm>
          <a:prstGeom prst="rect">
            <a:avLst/>
          </a:prstGeom>
          <a:noFill/>
          <a:ln>
            <a:noFill/>
          </a:ln>
        </p:spPr>
      </p:pic>
      <p:sp>
        <p:nvSpPr>
          <p:cNvPr id="308" name="Google Shape;308;g3df775a2722_0_198"/>
          <p:cNvSpPr txBox="1"/>
          <p:nvPr/>
        </p:nvSpPr>
        <p:spPr>
          <a:xfrm>
            <a:off x="10632169" y="1049499"/>
            <a:ext cx="1116600" cy="33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sv-SE" sz="1600" u="none" cap="none" strike="noStrike">
                <a:solidFill>
                  <a:srgbClr val="000000"/>
                </a:solidFill>
                <a:latin typeface="Arial"/>
                <a:ea typeface="Arial"/>
                <a:cs typeface="Arial"/>
                <a:sym typeface="Arial"/>
              </a:rPr>
              <a:t>Method 2</a:t>
            </a:r>
            <a:endParaRPr b="0" i="0" sz="1600" u="none" cap="none" strike="noStrike">
              <a:solidFill>
                <a:srgbClr val="000000"/>
              </a:solidFill>
              <a:latin typeface="Arial"/>
              <a:ea typeface="Arial"/>
              <a:cs typeface="Arial"/>
              <a:sym typeface="Arial"/>
            </a:endParaRPr>
          </a:p>
        </p:txBody>
      </p:sp>
      <p:sp>
        <p:nvSpPr>
          <p:cNvPr id="309" name="Google Shape;309;g3df775a2722_0_198"/>
          <p:cNvSpPr txBox="1"/>
          <p:nvPr/>
        </p:nvSpPr>
        <p:spPr>
          <a:xfrm>
            <a:off x="720000" y="1904295"/>
            <a:ext cx="41070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sv-SE" sz="1600" u="none" cap="none" strike="noStrike">
                <a:solidFill>
                  <a:srgbClr val="000000"/>
                </a:solidFill>
                <a:latin typeface="Arial"/>
                <a:ea typeface="Arial"/>
                <a:cs typeface="Arial"/>
                <a:sym typeface="Arial"/>
              </a:rPr>
              <a:t>The CLEWs Land Calibration tool uses the second method. </a:t>
            </a:r>
            <a:br>
              <a:rPr b="0" i="0" lang="sv-SE" sz="1600" u="none" cap="none" strike="noStrike">
                <a:solidFill>
                  <a:srgbClr val="000000"/>
                </a:solidFill>
                <a:latin typeface="Arial"/>
                <a:ea typeface="Arial"/>
                <a:cs typeface="Arial"/>
                <a:sym typeface="Arial"/>
              </a:rPr>
            </a:br>
            <a:br>
              <a:rPr b="0" i="0" lang="sv-SE" sz="1600" u="none" cap="none" strike="noStrike">
                <a:solidFill>
                  <a:srgbClr val="000000"/>
                </a:solidFill>
                <a:latin typeface="Arial"/>
                <a:ea typeface="Arial"/>
                <a:cs typeface="Arial"/>
                <a:sym typeface="Arial"/>
              </a:rPr>
            </a:br>
            <a:r>
              <a:rPr b="0" i="0" lang="sv-SE" sz="1600" u="none" cap="none" strike="noStrike">
                <a:solidFill>
                  <a:srgbClr val="000000"/>
                </a:solidFill>
                <a:latin typeface="Arial"/>
                <a:ea typeface="Arial"/>
                <a:cs typeface="Arial"/>
                <a:sym typeface="Arial"/>
              </a:rPr>
              <a:t>The figure on the right schematically represents the key steps followed to calibrate the yield.</a:t>
            </a:r>
            <a:br>
              <a:rPr b="0" i="0" lang="sv-SE" sz="1600" u="none" cap="none" strike="noStrike">
                <a:solidFill>
                  <a:srgbClr val="000000"/>
                </a:solidFill>
                <a:latin typeface="Arial"/>
                <a:ea typeface="Arial"/>
                <a:cs typeface="Arial"/>
                <a:sym typeface="Arial"/>
              </a:rPr>
            </a:br>
            <a:br>
              <a:rPr b="0" i="0" lang="sv-SE" sz="1600" u="none" cap="none" strike="noStrike">
                <a:solidFill>
                  <a:srgbClr val="000000"/>
                </a:solidFill>
                <a:latin typeface="Arial"/>
                <a:ea typeface="Arial"/>
                <a:cs typeface="Arial"/>
                <a:sym typeface="Arial"/>
              </a:rPr>
            </a:br>
            <a:r>
              <a:rPr b="0" i="0" lang="sv-SE" sz="1600" u="none" cap="none" strike="noStrike">
                <a:solidFill>
                  <a:srgbClr val="000000"/>
                </a:solidFill>
                <a:latin typeface="Arial"/>
                <a:ea typeface="Arial"/>
                <a:cs typeface="Arial"/>
                <a:sym typeface="Arial"/>
              </a:rPr>
              <a:t>The tool uses the Excel’s goal seek to ensure the consistency in crop production and updating crop yields accordingly.</a:t>
            </a:r>
            <a:br>
              <a:rPr b="0" i="0" lang="sv-SE" sz="1600" u="none" cap="none" strike="noStrike">
                <a:solidFill>
                  <a:srgbClr val="000000"/>
                </a:solidFill>
                <a:latin typeface="Arial"/>
                <a:ea typeface="Arial"/>
                <a:cs typeface="Arial"/>
                <a:sym typeface="Arial"/>
              </a:rPr>
            </a:br>
            <a:br>
              <a:rPr b="0" i="0" lang="sv-SE" sz="1600" u="none" cap="none" strike="noStrike">
                <a:solidFill>
                  <a:srgbClr val="000000"/>
                </a:solidFill>
                <a:latin typeface="Arial"/>
                <a:ea typeface="Arial"/>
                <a:cs typeface="Arial"/>
                <a:sym typeface="Arial"/>
              </a:rPr>
            </a:br>
            <a:br>
              <a:rPr b="0" i="0" lang="sv-SE" sz="1600" u="none" cap="none" strike="noStrike">
                <a:solidFill>
                  <a:srgbClr val="000000"/>
                </a:solidFill>
                <a:latin typeface="Arial"/>
                <a:ea typeface="Arial"/>
                <a:cs typeface="Arial"/>
                <a:sym typeface="Arial"/>
              </a:rPr>
            </a:br>
            <a:r>
              <a:rPr b="0" i="0" lang="sv-SE" sz="1600" u="none" cap="none" strike="noStrike">
                <a:solidFill>
                  <a:srgbClr val="000000"/>
                </a:solidFill>
                <a:latin typeface="Arial"/>
                <a:ea typeface="Arial"/>
                <a:cs typeface="Arial"/>
                <a:sym typeface="Arial"/>
              </a:rPr>
              <a:t>If you are not familiar with Excel’s goal seek, please refer to this </a:t>
            </a:r>
            <a:r>
              <a:rPr b="0" i="0" lang="sv-SE" sz="1600" u="sng" cap="none" strike="noStrike">
                <a:solidFill>
                  <a:schemeClr val="hlink"/>
                </a:solidFill>
                <a:latin typeface="Arial"/>
                <a:ea typeface="Arial"/>
                <a:cs typeface="Arial"/>
                <a:sym typeface="Arial"/>
                <a:hlinkClick r:id="rId4"/>
              </a:rPr>
              <a:t>documentation</a:t>
            </a:r>
            <a:r>
              <a:rPr b="0" i="0" lang="sv-SE"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p:txBody>
      </p:sp>
      <p:pic>
        <p:nvPicPr>
          <p:cNvPr id="310" name="Google Shape;310;g3df775a2722_0_198"/>
          <p:cNvPicPr preferRelativeResize="0"/>
          <p:nvPr/>
        </p:nvPicPr>
        <p:blipFill rotWithShape="1">
          <a:blip r:embed="rId3">
            <a:alphaModFix/>
          </a:blip>
          <a:srcRect b="1588" l="0" r="42330" t="82596"/>
          <a:stretch/>
        </p:blipFill>
        <p:spPr>
          <a:xfrm>
            <a:off x="6250159" y="5187688"/>
            <a:ext cx="4092432" cy="620786"/>
          </a:xfrm>
          <a:prstGeom prst="rect">
            <a:avLst/>
          </a:prstGeom>
          <a:noFill/>
          <a:ln>
            <a:noFill/>
          </a:ln>
        </p:spPr>
      </p:pic>
      <p:sp>
        <p:nvSpPr>
          <p:cNvPr id="311" name="Google Shape;311;g3df775a2722_0_198"/>
          <p:cNvSpPr/>
          <p:nvPr/>
        </p:nvSpPr>
        <p:spPr>
          <a:xfrm>
            <a:off x="8074065" y="4769841"/>
            <a:ext cx="444600" cy="486600"/>
          </a:xfrm>
          <a:prstGeom prst="downArrow">
            <a:avLst>
              <a:gd fmla="val 50000" name="adj1"/>
              <a:gd fmla="val 50000" name="adj2"/>
            </a:avLst>
          </a:prstGeom>
          <a:solidFill>
            <a:schemeClr val="accent1"/>
          </a:solidFill>
          <a:ln cap="flat" cmpd="sng" w="25400">
            <a:solidFill>
              <a:srgbClr val="000D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2" name="Google Shape;312;g3df775a2722_0_198"/>
          <p:cNvSpPr/>
          <p:nvPr/>
        </p:nvSpPr>
        <p:spPr>
          <a:xfrm>
            <a:off x="4655911" y="1523301"/>
            <a:ext cx="7188600" cy="42852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3" name="Google Shape;313;g3df775a2722_0_198"/>
          <p:cNvSpPr txBox="1"/>
          <p:nvPr/>
        </p:nvSpPr>
        <p:spPr>
          <a:xfrm>
            <a:off x="5211027" y="5871017"/>
            <a:ext cx="6806700" cy="58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sv-SE" sz="1200" u="none" cap="none" strike="noStrike">
                <a:solidFill>
                  <a:srgbClr val="757070"/>
                </a:solidFill>
                <a:latin typeface="Arial"/>
                <a:ea typeface="Arial"/>
                <a:cs typeface="Arial"/>
                <a:sym typeface="Arial"/>
              </a:rPr>
              <a:t>Figure Source: Lo Giudice, C. (2026). CLEWs Land Calibration Tool. Zenodo. https://doi.org/10.5281/zenodo.18711848</a:t>
            </a:r>
            <a:endParaRPr b="0" i="0" sz="1200" u="sng" cap="none" strike="noStrike">
              <a:solidFill>
                <a:schemeClr val="hlink"/>
              </a:solidFill>
              <a:latin typeface="Arial"/>
              <a:ea typeface="Arial"/>
              <a:cs typeface="Arial"/>
              <a:sym typeface="Arial"/>
            </a:endParaRPr>
          </a:p>
        </p:txBody>
      </p:sp>
      <p:sp>
        <p:nvSpPr>
          <p:cNvPr id="314" name="Google Shape;314;g3df775a2722_0_198"/>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3df775a2722_0_210"/>
          <p:cNvSpPr txBox="1"/>
          <p:nvPr>
            <p:ph type="title"/>
          </p:nvPr>
        </p:nvSpPr>
        <p:spPr>
          <a:xfrm>
            <a:off x="720000" y="288000"/>
            <a:ext cx="75657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3. Crop Calibration: Hands-on Exercise</a:t>
            </a:r>
            <a:endParaRPr>
              <a:solidFill>
                <a:srgbClr val="C00000"/>
              </a:solidFill>
            </a:endParaRPr>
          </a:p>
        </p:txBody>
      </p:sp>
      <p:sp>
        <p:nvSpPr>
          <p:cNvPr id="320" name="Google Shape;320;g3df775a2722_0_210"/>
          <p:cNvSpPr txBox="1"/>
          <p:nvPr/>
        </p:nvSpPr>
        <p:spPr>
          <a:xfrm>
            <a:off x="792000" y="1303551"/>
            <a:ext cx="10116000" cy="615600"/>
          </a:xfrm>
          <a:prstGeom prst="rect">
            <a:avLst/>
          </a:prstGeom>
          <a:solidFill>
            <a:srgbClr val="DDE7FF"/>
          </a:solidFill>
          <a:ln cap="flat" cmpd="sng" w="285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1" lang="sv-SE" sz="1700" u="none" cap="none" strike="noStrike">
                <a:solidFill>
                  <a:srgbClr val="000000"/>
                </a:solidFill>
                <a:latin typeface="Arial"/>
                <a:ea typeface="Arial"/>
                <a:cs typeface="Arial"/>
                <a:sym typeface="Arial"/>
              </a:rPr>
              <a:t>You have to calibrate the harvested area and the crop yield for 3 regions in your country and </a:t>
            </a:r>
            <a:r>
              <a:rPr b="1" i="1" lang="sv-SE" sz="1700" u="none" cap="none" strike="noStrike">
                <a:solidFill>
                  <a:srgbClr val="000000"/>
                </a:solidFill>
                <a:latin typeface="Arial"/>
                <a:ea typeface="Arial"/>
                <a:cs typeface="Arial"/>
                <a:sym typeface="Arial"/>
              </a:rPr>
              <a:t>two main crops</a:t>
            </a:r>
            <a:r>
              <a:rPr b="0" i="1" lang="sv-SE" sz="1700" u="none" cap="none" strike="noStrike">
                <a:solidFill>
                  <a:srgbClr val="000000"/>
                </a:solidFill>
                <a:latin typeface="Arial"/>
                <a:ea typeface="Arial"/>
                <a:cs typeface="Arial"/>
                <a:sym typeface="Arial"/>
              </a:rPr>
              <a:t>: cereals and maize. The rest of the harvested area will be considered as "other" crops.</a:t>
            </a:r>
            <a:endParaRPr b="0" i="1" sz="1700" u="none" cap="none" strike="noStrike">
              <a:solidFill>
                <a:srgbClr val="000000"/>
              </a:solidFill>
              <a:latin typeface="Arial"/>
              <a:ea typeface="Arial"/>
              <a:cs typeface="Arial"/>
              <a:sym typeface="Arial"/>
            </a:endParaRPr>
          </a:p>
        </p:txBody>
      </p:sp>
      <p:graphicFrame>
        <p:nvGraphicFramePr>
          <p:cNvPr id="321" name="Google Shape;321;g3df775a2722_0_210"/>
          <p:cNvGraphicFramePr/>
          <p:nvPr/>
        </p:nvGraphicFramePr>
        <p:xfrm>
          <a:off x="838200" y="3429000"/>
          <a:ext cx="3000000" cy="3000000"/>
        </p:xfrm>
        <a:graphic>
          <a:graphicData uri="http://schemas.openxmlformats.org/drawingml/2006/table">
            <a:tbl>
              <a:tblPr>
                <a:noFill/>
                <a:tableStyleId>{DC644406-D31C-4305-AB3A-26934B9A4C1F}</a:tableStyleId>
              </a:tblPr>
              <a:tblGrid>
                <a:gridCol w="2682350"/>
                <a:gridCol w="1497750"/>
              </a:tblGrid>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Number</a:t>
                      </a:r>
                      <a:endParaRPr b="0" i="1"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Name</a:t>
                      </a:r>
                      <a:endParaRPr b="0" i="1" sz="1600" u="none" cap="none" strike="noStrike">
                        <a:solidFill>
                          <a:srgbClr val="000000"/>
                        </a:solidFill>
                        <a:latin typeface="Calibri"/>
                        <a:ea typeface="Calibri"/>
                        <a:cs typeface="Calibri"/>
                        <a:sym typeface="Calibri"/>
                      </a:endParaRPr>
                    </a:p>
                  </a:txBody>
                  <a:tcPr marT="6350" marB="0" marR="6350" marL="6350"/>
                </a:tc>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1</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lang="sv-SE" sz="1600" u="none" cap="none" strike="noStrike">
                          <a:solidFill>
                            <a:srgbClr val="000000"/>
                          </a:solidFill>
                        </a:rPr>
                        <a:t>Wheat</a:t>
                      </a:r>
                      <a:endParaRPr b="0" i="0" sz="1600" u="none" cap="none" strike="noStrike">
                        <a:solidFill>
                          <a:srgbClr val="000000"/>
                        </a:solidFill>
                        <a:latin typeface="Calibri"/>
                        <a:ea typeface="Calibri"/>
                        <a:cs typeface="Calibri"/>
                        <a:sym typeface="Calibri"/>
                      </a:endParaRPr>
                    </a:p>
                  </a:txBody>
                  <a:tcPr marT="6350" marB="0" marR="6350" marL="6350"/>
                </a:tc>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2</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Maize</a:t>
                      </a:r>
                      <a:endParaRPr b="0" i="0" sz="1600" u="none" cap="none" strike="noStrike">
                        <a:solidFill>
                          <a:srgbClr val="000000"/>
                        </a:solidFill>
                        <a:latin typeface="Calibri"/>
                        <a:ea typeface="Calibri"/>
                        <a:cs typeface="Calibri"/>
                        <a:sym typeface="Calibri"/>
                      </a:endParaRPr>
                    </a:p>
                  </a:txBody>
                  <a:tcPr marT="6350" marB="0" marR="6350" marL="6350"/>
                </a:tc>
              </a:tr>
            </a:tbl>
          </a:graphicData>
        </a:graphic>
      </p:graphicFrame>
      <p:graphicFrame>
        <p:nvGraphicFramePr>
          <p:cNvPr id="322" name="Google Shape;322;g3df775a2722_0_210"/>
          <p:cNvGraphicFramePr/>
          <p:nvPr/>
        </p:nvGraphicFramePr>
        <p:xfrm>
          <a:off x="838200" y="4429695"/>
          <a:ext cx="3000000" cy="3000000"/>
        </p:xfrm>
        <a:graphic>
          <a:graphicData uri="http://schemas.openxmlformats.org/drawingml/2006/table">
            <a:tbl>
              <a:tblPr>
                <a:noFill/>
                <a:tableStyleId>{DC644406-D31C-4305-AB3A-26934B9A4C1F}</a:tableStyleId>
              </a:tblPr>
              <a:tblGrid>
                <a:gridCol w="2682350"/>
                <a:gridCol w="1497750"/>
              </a:tblGrid>
              <a:tr h="184150">
                <a:tc>
                  <a:txBody>
                    <a:bodyPr/>
                    <a:lstStyle/>
                    <a:p>
                      <a:pPr indent="0" lvl="0" marL="0" marR="0" rtl="0" algn="l">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 </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Value in Hectares (ha)</a:t>
                      </a:r>
                      <a:endParaRPr b="0" i="0" sz="1600" u="none" cap="none" strike="noStrike">
                        <a:solidFill>
                          <a:srgbClr val="000000"/>
                        </a:solidFill>
                        <a:latin typeface="Calibri"/>
                        <a:ea typeface="Calibri"/>
                        <a:cs typeface="Calibri"/>
                        <a:sym typeface="Calibri"/>
                      </a:endParaRPr>
                    </a:p>
                  </a:txBody>
                  <a:tcPr marT="6350" marB="0" marR="6350" marL="6350"/>
                </a:tc>
              </a:tr>
              <a:tr h="190500">
                <a:tc>
                  <a:txBody>
                    <a:bodyPr/>
                    <a:lstStyle/>
                    <a:p>
                      <a:pPr indent="0" lvl="0" marL="0" marR="0" rtl="0" algn="l">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Total irrigated area</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r">
                        <a:lnSpc>
                          <a:spcPct val="100000"/>
                        </a:lnSpc>
                        <a:spcBef>
                          <a:spcPts val="0"/>
                        </a:spcBef>
                        <a:spcAft>
                          <a:spcPts val="0"/>
                        </a:spcAft>
                        <a:buClr>
                          <a:srgbClr val="000000"/>
                        </a:buClr>
                        <a:buSzPts val="1400"/>
                        <a:buFont typeface="Arial"/>
                        <a:buNone/>
                      </a:pPr>
                      <a:r>
                        <a:rPr lang="sv-SE" sz="1400" u="none" cap="none" strike="noStrike"/>
                        <a:t>50000</a:t>
                      </a:r>
                      <a:endParaRPr sz="1400" u="none" cap="none" strike="noStrike"/>
                    </a:p>
                  </a:txBody>
                  <a:tcPr marT="6350" marB="0" marR="6350" marL="6350"/>
                </a:tc>
              </a:tr>
            </a:tbl>
          </a:graphicData>
        </a:graphic>
      </p:graphicFrame>
      <p:graphicFrame>
        <p:nvGraphicFramePr>
          <p:cNvPr id="323" name="Google Shape;323;g3df775a2722_0_210"/>
          <p:cNvGraphicFramePr/>
          <p:nvPr/>
        </p:nvGraphicFramePr>
        <p:xfrm>
          <a:off x="7053943" y="3429000"/>
          <a:ext cx="3000000" cy="3000000"/>
        </p:xfrm>
        <a:graphic>
          <a:graphicData uri="http://schemas.openxmlformats.org/drawingml/2006/table">
            <a:tbl>
              <a:tblPr>
                <a:noFill/>
                <a:tableStyleId>{DC644406-D31C-4305-AB3A-26934B9A4C1F}</a:tableStyleId>
              </a:tblPr>
              <a:tblGrid>
                <a:gridCol w="2634350"/>
                <a:gridCol w="2039525"/>
              </a:tblGrid>
              <a:tr h="272550">
                <a:tc gridSpan="2">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Harvested area (total)</a:t>
                      </a:r>
                      <a:endParaRPr b="1" i="0" sz="1600" u="none" cap="none" strike="noStrike">
                        <a:solidFill>
                          <a:srgbClr val="000000"/>
                        </a:solidFill>
                        <a:latin typeface="Calibri"/>
                        <a:ea typeface="Calibri"/>
                        <a:cs typeface="Calibri"/>
                        <a:sym typeface="Calibri"/>
                      </a:endParaRPr>
                    </a:p>
                  </a:txBody>
                  <a:tcPr marT="6350" marB="0" marR="6350" marL="6350"/>
                </a:tc>
                <a:tc hMerge="1"/>
              </a:tr>
              <a:tr h="538175">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 </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Value in Hectares (ha)</a:t>
                      </a:r>
                      <a:endParaRPr b="0" i="0" sz="1600" u="none" cap="none" strike="noStrike">
                        <a:solidFill>
                          <a:srgbClr val="000000"/>
                        </a:solidFill>
                        <a:latin typeface="Calibri"/>
                        <a:ea typeface="Calibri"/>
                        <a:cs typeface="Calibri"/>
                        <a:sym typeface="Calibri"/>
                      </a:endParaRPr>
                    </a:p>
                  </a:txBody>
                  <a:tcPr marT="6350" marB="0" marR="6350" marL="6350"/>
                </a:tc>
              </a:tr>
              <a:tr h="272550">
                <a:tc>
                  <a:txBody>
                    <a:bodyPr/>
                    <a:lstStyle/>
                    <a:p>
                      <a:pPr indent="0" lvl="0" marL="0" marR="0" rtl="0" algn="l">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Total harvested area</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200000</a:t>
                      </a:r>
                      <a:endParaRPr b="0" i="0" sz="1600" u="none" cap="none" strike="noStrike">
                        <a:solidFill>
                          <a:srgbClr val="000000"/>
                        </a:solidFill>
                        <a:latin typeface="Calibri"/>
                        <a:ea typeface="Calibri"/>
                        <a:cs typeface="Calibri"/>
                        <a:sym typeface="Calibri"/>
                      </a:endParaRPr>
                    </a:p>
                  </a:txBody>
                  <a:tcPr marT="6350" marB="0" marR="6350" marL="6350"/>
                </a:tc>
              </a:tr>
              <a:tr h="272550">
                <a:tc>
                  <a:txBody>
                    <a:bodyPr/>
                    <a:lstStyle/>
                    <a:p>
                      <a:pPr indent="0" lvl="0" marL="0" marR="0" rtl="0" algn="l">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1</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50000</a:t>
                      </a:r>
                      <a:endParaRPr b="0" i="0" sz="1600" u="none" cap="none" strike="noStrike">
                        <a:solidFill>
                          <a:srgbClr val="000000"/>
                        </a:solidFill>
                        <a:latin typeface="Calibri"/>
                        <a:ea typeface="Calibri"/>
                        <a:cs typeface="Calibri"/>
                        <a:sym typeface="Calibri"/>
                      </a:endParaRPr>
                    </a:p>
                  </a:txBody>
                  <a:tcPr marT="6350" marB="0" marR="6350" marL="6350"/>
                </a:tc>
              </a:tr>
              <a:tr h="272550">
                <a:tc>
                  <a:txBody>
                    <a:bodyPr/>
                    <a:lstStyle/>
                    <a:p>
                      <a:pPr indent="0" lvl="0" marL="0" marR="0" rtl="0" algn="l">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2</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120000</a:t>
                      </a:r>
                      <a:endParaRPr b="0" i="0" sz="1600" u="none" cap="none" strike="noStrike">
                        <a:solidFill>
                          <a:srgbClr val="000000"/>
                        </a:solidFill>
                        <a:latin typeface="Calibri"/>
                        <a:ea typeface="Calibri"/>
                        <a:cs typeface="Calibri"/>
                        <a:sym typeface="Calibri"/>
                      </a:endParaRPr>
                    </a:p>
                  </a:txBody>
                  <a:tcPr marT="6350" marB="0" marR="6350" marL="6350"/>
                </a:tc>
              </a:tr>
              <a:tr h="272550">
                <a:tc>
                  <a:txBody>
                    <a:bodyPr/>
                    <a:lstStyle/>
                    <a:p>
                      <a:pPr indent="0" lvl="0" marL="0" marR="0" rtl="0" algn="l">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3</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a:t>
                      </a:r>
                      <a:endParaRPr b="0" i="0" sz="1600" u="none" cap="none" strike="noStrike">
                        <a:solidFill>
                          <a:srgbClr val="000000"/>
                        </a:solidFill>
                        <a:latin typeface="Calibri"/>
                        <a:ea typeface="Calibri"/>
                        <a:cs typeface="Calibri"/>
                        <a:sym typeface="Calibri"/>
                      </a:endParaRPr>
                    </a:p>
                  </a:txBody>
                  <a:tcPr marT="6350" marB="0" marR="6350" marL="6350"/>
                </a:tc>
              </a:tr>
              <a:tr h="272550">
                <a:tc>
                  <a:txBody>
                    <a:bodyPr/>
                    <a:lstStyle/>
                    <a:p>
                      <a:pPr indent="0" lvl="0" marL="0" marR="0" rtl="0" algn="l">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4</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a:t>
                      </a:r>
                      <a:endParaRPr b="0" i="0" sz="1600" u="none" cap="none" strike="noStrike">
                        <a:solidFill>
                          <a:srgbClr val="000000"/>
                        </a:solidFill>
                        <a:latin typeface="Calibri"/>
                        <a:ea typeface="Calibri"/>
                        <a:cs typeface="Calibri"/>
                        <a:sym typeface="Calibri"/>
                      </a:endParaRPr>
                    </a:p>
                  </a:txBody>
                  <a:tcPr marT="6350" marB="0" marR="6350" marL="6350"/>
                </a:tc>
              </a:tr>
              <a:tr h="272550">
                <a:tc>
                  <a:txBody>
                    <a:bodyPr/>
                    <a:lstStyle/>
                    <a:p>
                      <a:pPr indent="0" lvl="0" marL="0" marR="0" rtl="0" algn="l">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5</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a:t>
                      </a:r>
                      <a:endParaRPr b="0" i="0" sz="1600" u="none" cap="none" strike="noStrike">
                        <a:solidFill>
                          <a:srgbClr val="000000"/>
                        </a:solidFill>
                        <a:latin typeface="Calibri"/>
                        <a:ea typeface="Calibri"/>
                        <a:cs typeface="Calibri"/>
                        <a:sym typeface="Calibri"/>
                      </a:endParaRPr>
                    </a:p>
                  </a:txBody>
                  <a:tcPr marT="6350" marB="0" marR="6350" marL="6350"/>
                </a:tc>
              </a:tr>
              <a:tr h="272550">
                <a:tc>
                  <a:txBody>
                    <a:bodyPr/>
                    <a:lstStyle/>
                    <a:p>
                      <a:pPr indent="0" lvl="0" marL="0" marR="0" rtl="0" algn="l">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6</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a:t>
                      </a:r>
                      <a:endParaRPr b="0" i="0" sz="1600" u="none" cap="none" strike="noStrike">
                        <a:solidFill>
                          <a:srgbClr val="000000"/>
                        </a:solidFill>
                        <a:latin typeface="Calibri"/>
                        <a:ea typeface="Calibri"/>
                        <a:cs typeface="Calibri"/>
                        <a:sym typeface="Calibri"/>
                      </a:endParaRPr>
                    </a:p>
                  </a:txBody>
                  <a:tcPr marT="6350" marB="0" marR="6350" marL="6350"/>
                </a:tc>
              </a:tr>
              <a:tr h="272550">
                <a:tc>
                  <a:txBody>
                    <a:bodyPr/>
                    <a:lstStyle/>
                    <a:p>
                      <a:pPr indent="0" lvl="0" marL="0" marR="0" rtl="0" algn="l">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Other crops</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30000</a:t>
                      </a:r>
                      <a:endParaRPr b="0" i="0" sz="1600" u="none" cap="none" strike="noStrike">
                        <a:solidFill>
                          <a:srgbClr val="000000"/>
                        </a:solidFill>
                        <a:latin typeface="Calibri"/>
                        <a:ea typeface="Calibri"/>
                        <a:cs typeface="Calibri"/>
                        <a:sym typeface="Calibri"/>
                      </a:endParaRPr>
                    </a:p>
                  </a:txBody>
                  <a:tcPr marT="6350" marB="0" marR="6350" marL="6350"/>
                </a:tc>
              </a:tr>
            </a:tbl>
          </a:graphicData>
        </a:graphic>
      </p:graphicFrame>
      <p:sp>
        <p:nvSpPr>
          <p:cNvPr id="324" name="Google Shape;324;g3df775a2722_0_210"/>
          <p:cNvSpPr txBox="1"/>
          <p:nvPr/>
        </p:nvSpPr>
        <p:spPr>
          <a:xfrm>
            <a:off x="922100" y="2143825"/>
            <a:ext cx="8326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sv-SE" sz="1500" u="none" cap="none" strike="noStrike">
                <a:solidFill>
                  <a:srgbClr val="000000"/>
                </a:solidFill>
                <a:latin typeface="Arial"/>
                <a:ea typeface="Arial"/>
                <a:cs typeface="Arial"/>
                <a:sym typeface="Arial"/>
              </a:rPr>
              <a:t>1 – Go to Zenodo and download the </a:t>
            </a:r>
            <a:r>
              <a:rPr b="0" i="0" lang="sv-SE" sz="1500" u="sng" cap="none" strike="noStrike">
                <a:solidFill>
                  <a:schemeClr val="hlink"/>
                </a:solidFill>
                <a:latin typeface="Arial"/>
                <a:ea typeface="Arial"/>
                <a:cs typeface="Arial"/>
                <a:sym typeface="Arial"/>
                <a:hlinkClick r:id="rId3"/>
              </a:rPr>
              <a:t>Land calibration tool</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500" u="none" cap="none" strike="noStrike">
                <a:solidFill>
                  <a:srgbClr val="000000"/>
                </a:solidFill>
                <a:latin typeface="Arial"/>
                <a:ea typeface="Arial"/>
                <a:cs typeface="Arial"/>
                <a:sym typeface="Arial"/>
              </a:rPr>
              <a:t>2 – </a:t>
            </a:r>
            <a:r>
              <a:rPr b="0" i="0" lang="sv-SE" sz="1500" u="none" cap="none" strike="noStrike">
                <a:solidFill>
                  <a:schemeClr val="dk1"/>
                </a:solidFill>
                <a:latin typeface="Arial"/>
                <a:ea typeface="Arial"/>
                <a:cs typeface="Arial"/>
                <a:sym typeface="Arial"/>
              </a:rPr>
              <a:t>Make sure it is saved as </a:t>
            </a:r>
            <a:r>
              <a:rPr b="1" i="0" lang="sv-SE" sz="1500" u="none" cap="none" strike="noStrike">
                <a:solidFill>
                  <a:schemeClr val="dk1"/>
                </a:solidFill>
                <a:latin typeface="Arial"/>
                <a:ea typeface="Arial"/>
                <a:cs typeface="Arial"/>
                <a:sym typeface="Arial"/>
              </a:rPr>
              <a:t>"Excel Macro-Enabled Workbook"</a:t>
            </a:r>
            <a:r>
              <a:rPr b="0" i="0" lang="sv-SE" sz="1500" u="none" cap="none" strike="noStrike">
                <a:solidFill>
                  <a:schemeClr val="dk1"/>
                </a:solidFill>
                <a:latin typeface="Arial"/>
                <a:ea typeface="Arial"/>
                <a:cs typeface="Arial"/>
                <a:sym typeface="Arial"/>
              </a:rPr>
              <a:t> → Click on "Enable Content"</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500" u="none" cap="none" strike="noStrike">
                <a:solidFill>
                  <a:srgbClr val="000000"/>
                </a:solidFill>
                <a:latin typeface="Arial"/>
                <a:ea typeface="Arial"/>
                <a:cs typeface="Arial"/>
                <a:sym typeface="Arial"/>
              </a:rPr>
              <a:t>3 – Read the instructions</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500" u="none" cap="none" strike="noStrike">
                <a:solidFill>
                  <a:srgbClr val="000000"/>
                </a:solidFill>
                <a:latin typeface="Arial"/>
                <a:ea typeface="Arial"/>
                <a:cs typeface="Arial"/>
                <a:sym typeface="Arial"/>
              </a:rPr>
              <a:t>4 – Add the crops in the "</a:t>
            </a:r>
            <a:r>
              <a:rPr b="0" i="1" lang="sv-SE" sz="1500" u="none" cap="none" strike="noStrike">
                <a:solidFill>
                  <a:srgbClr val="000000"/>
                </a:solidFill>
                <a:latin typeface="Arial"/>
                <a:ea typeface="Arial"/>
                <a:cs typeface="Arial"/>
                <a:sym typeface="Arial"/>
              </a:rPr>
              <a:t>User Setting</a:t>
            </a:r>
            <a:r>
              <a:rPr b="0" i="0" lang="sv-SE" sz="1500" u="none" cap="none" strike="noStrike">
                <a:solidFill>
                  <a:srgbClr val="000000"/>
                </a:solidFill>
                <a:latin typeface="Arial"/>
                <a:ea typeface="Arial"/>
                <a:cs typeface="Arial"/>
                <a:sym typeface="Arial"/>
              </a:rPr>
              <a:t>" with the following data</a:t>
            </a:r>
            <a:endParaRPr b="0" i="0" sz="1500" u="none" cap="none" strike="noStrike">
              <a:solidFill>
                <a:srgbClr val="000000"/>
              </a:solidFill>
              <a:latin typeface="Arial"/>
              <a:ea typeface="Arial"/>
              <a:cs typeface="Arial"/>
              <a:sym typeface="Arial"/>
            </a:endParaRPr>
          </a:p>
        </p:txBody>
      </p:sp>
      <p:graphicFrame>
        <p:nvGraphicFramePr>
          <p:cNvPr id="325" name="Google Shape;325;g3df775a2722_0_210"/>
          <p:cNvGraphicFramePr/>
          <p:nvPr/>
        </p:nvGraphicFramePr>
        <p:xfrm>
          <a:off x="838200" y="5424070"/>
          <a:ext cx="3000000" cy="3000000"/>
        </p:xfrm>
        <a:graphic>
          <a:graphicData uri="http://schemas.openxmlformats.org/drawingml/2006/table">
            <a:tbl>
              <a:tblPr>
                <a:noFill/>
                <a:tableStyleId>{DC644406-D31C-4305-AB3A-26934B9A4C1F}</a:tableStyleId>
              </a:tblPr>
              <a:tblGrid>
                <a:gridCol w="2682350"/>
                <a:gridCol w="1497750"/>
              </a:tblGrid>
              <a:tr h="214000">
                <a:tc>
                  <a:txBody>
                    <a:bodyPr/>
                    <a:lstStyle/>
                    <a:p>
                      <a:pPr indent="0" lvl="0" marL="0" marR="0" rtl="0" algn="l">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 </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lang="sv-SE" sz="1600" u="none" cap="none" strike="noStrike">
                          <a:solidFill>
                            <a:srgbClr val="000000"/>
                          </a:solidFill>
                        </a:rPr>
                        <a:t>Share (%)</a:t>
                      </a:r>
                      <a:endParaRPr b="0" i="0" sz="1600" u="none" cap="none" strike="noStrike">
                        <a:solidFill>
                          <a:srgbClr val="000000"/>
                        </a:solidFill>
                        <a:latin typeface="Calibri"/>
                        <a:ea typeface="Calibri"/>
                        <a:cs typeface="Calibri"/>
                        <a:sym typeface="Calibri"/>
                      </a:endParaRPr>
                    </a:p>
                  </a:txBody>
                  <a:tcPr marT="6350" marB="0" marR="6350" marL="6350"/>
                </a:tc>
              </a:tr>
              <a:tr h="190500">
                <a:tc>
                  <a:txBody>
                    <a:bodyPr/>
                    <a:lstStyle/>
                    <a:p>
                      <a:pPr indent="0" lvl="0" marL="0" marR="0" rtl="0" algn="l">
                        <a:lnSpc>
                          <a:spcPct val="100000"/>
                        </a:lnSpc>
                        <a:spcBef>
                          <a:spcPts val="0"/>
                        </a:spcBef>
                        <a:spcAft>
                          <a:spcPts val="0"/>
                        </a:spcAft>
                        <a:buClr>
                          <a:srgbClr val="000000"/>
                        </a:buClr>
                        <a:buSzPts val="1600"/>
                        <a:buFont typeface="Arial"/>
                        <a:buNone/>
                      </a:pPr>
                      <a:r>
                        <a:rPr lang="sv-SE" sz="1600" u="none" cap="none" strike="noStrike">
                          <a:solidFill>
                            <a:srgbClr val="000000"/>
                          </a:solidFill>
                        </a:rPr>
                        <a:t>Share of commercial-scale farming</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r">
                        <a:lnSpc>
                          <a:spcPct val="100000"/>
                        </a:lnSpc>
                        <a:spcBef>
                          <a:spcPts val="0"/>
                        </a:spcBef>
                        <a:spcAft>
                          <a:spcPts val="0"/>
                        </a:spcAft>
                        <a:buClr>
                          <a:srgbClr val="000000"/>
                        </a:buClr>
                        <a:buSzPts val="1400"/>
                        <a:buFont typeface="Arial"/>
                        <a:buNone/>
                      </a:pPr>
                      <a:r>
                        <a:rPr lang="sv-SE" sz="1400" u="none" cap="none" strike="noStrike"/>
                        <a:t>10% </a:t>
                      </a:r>
                      <a:endParaRPr sz="1400" u="none" cap="none" strike="noStrike"/>
                    </a:p>
                  </a:txBody>
                  <a:tcPr marT="6350" marB="0" marR="6350" marL="6350"/>
                </a:tc>
              </a:tr>
            </a:tbl>
          </a:graphicData>
        </a:graphic>
      </p:graphicFrame>
      <p:sp>
        <p:nvSpPr>
          <p:cNvPr id="326" name="Google Shape;326;g3df775a2722_0_210"/>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3df775a2722_0_221"/>
          <p:cNvSpPr txBox="1"/>
          <p:nvPr/>
        </p:nvSpPr>
        <p:spPr>
          <a:xfrm>
            <a:off x="792000" y="1303551"/>
            <a:ext cx="9622800" cy="615600"/>
          </a:xfrm>
          <a:prstGeom prst="rect">
            <a:avLst/>
          </a:prstGeom>
          <a:solidFill>
            <a:srgbClr val="DDE7FF"/>
          </a:solidFill>
          <a:ln cap="flat" cmpd="sng" w="285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1" lang="sv-SE" sz="1700" u="none" cap="none" strike="noStrike">
                <a:solidFill>
                  <a:srgbClr val="000000"/>
                </a:solidFill>
                <a:latin typeface="Arial"/>
                <a:ea typeface="Arial"/>
                <a:cs typeface="Arial"/>
                <a:sym typeface="Arial"/>
              </a:rPr>
              <a:t>You have to calibrate the harvested area and the crop yield for </a:t>
            </a:r>
            <a:r>
              <a:rPr b="1" i="1" lang="sv-SE" sz="1700" u="none" cap="none" strike="noStrike">
                <a:solidFill>
                  <a:srgbClr val="000000"/>
                </a:solidFill>
                <a:latin typeface="Arial"/>
                <a:ea typeface="Arial"/>
                <a:cs typeface="Arial"/>
                <a:sym typeface="Arial"/>
              </a:rPr>
              <a:t>3 regions </a:t>
            </a:r>
            <a:r>
              <a:rPr b="0" i="1" lang="sv-SE" sz="1700" u="none" cap="none" strike="noStrike">
                <a:solidFill>
                  <a:srgbClr val="000000"/>
                </a:solidFill>
                <a:latin typeface="Arial"/>
                <a:ea typeface="Arial"/>
                <a:cs typeface="Arial"/>
                <a:sym typeface="Arial"/>
              </a:rPr>
              <a:t>in your country and </a:t>
            </a:r>
            <a:r>
              <a:rPr b="1" i="1" lang="sv-SE" sz="1700" u="none" cap="none" strike="noStrike">
                <a:solidFill>
                  <a:srgbClr val="000000"/>
                </a:solidFill>
                <a:latin typeface="Arial"/>
                <a:ea typeface="Arial"/>
                <a:cs typeface="Arial"/>
                <a:sym typeface="Arial"/>
              </a:rPr>
              <a:t>two main crops</a:t>
            </a:r>
            <a:r>
              <a:rPr b="0" i="1" lang="sv-SE" sz="1700" u="none" cap="none" strike="noStrike">
                <a:solidFill>
                  <a:srgbClr val="000000"/>
                </a:solidFill>
                <a:latin typeface="Arial"/>
                <a:ea typeface="Arial"/>
                <a:cs typeface="Arial"/>
                <a:sym typeface="Arial"/>
              </a:rPr>
              <a:t>: cereals and maize. The rest of the harvested area will be considered as ”other” crops</a:t>
            </a:r>
            <a:endParaRPr b="0" i="1" sz="1700" u="none" cap="none" strike="noStrike">
              <a:solidFill>
                <a:srgbClr val="000000"/>
              </a:solidFill>
              <a:latin typeface="Arial"/>
              <a:ea typeface="Arial"/>
              <a:cs typeface="Arial"/>
              <a:sym typeface="Arial"/>
            </a:endParaRPr>
          </a:p>
        </p:txBody>
      </p:sp>
      <p:graphicFrame>
        <p:nvGraphicFramePr>
          <p:cNvPr id="332" name="Google Shape;332;g3df775a2722_0_221"/>
          <p:cNvGraphicFramePr/>
          <p:nvPr/>
        </p:nvGraphicFramePr>
        <p:xfrm>
          <a:off x="6646061" y="3305946"/>
          <a:ext cx="3000000" cy="3000000"/>
        </p:xfrm>
        <a:graphic>
          <a:graphicData uri="http://schemas.openxmlformats.org/drawingml/2006/table">
            <a:tbl>
              <a:tblPr>
                <a:noFill/>
                <a:tableStyleId>{DC644406-D31C-4305-AB3A-26934B9A4C1F}</a:tableStyleId>
              </a:tblPr>
              <a:tblGrid>
                <a:gridCol w="2501000"/>
                <a:gridCol w="1397900"/>
              </a:tblGrid>
              <a:tr h="184150">
                <a:tc gridSpan="2">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 Share of harvested area</a:t>
                      </a:r>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a:txBody>
                  <a:tcPr marT="6350" marB="0" marR="6350" marL="6350"/>
                </a:tc>
                <a:tc hMerge="1"/>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Name </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Share (%)</a:t>
                      </a:r>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txBody>
                  <a:tcPr marT="6350" marB="0" marR="6350" marL="6350"/>
                </a:tc>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Area 1 </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30.0%</a:t>
                      </a:r>
                      <a:endParaRPr b="0" i="0" sz="1600" u="none" cap="none" strike="noStrike">
                        <a:solidFill>
                          <a:srgbClr val="000000"/>
                        </a:solidFill>
                        <a:latin typeface="Calibri"/>
                        <a:ea typeface="Calibri"/>
                        <a:cs typeface="Calibri"/>
                        <a:sym typeface="Calibri"/>
                      </a:endParaRPr>
                    </a:p>
                  </a:txBody>
                  <a:tcPr marT="6350" marB="0" marR="6350" marL="6350" anchor="b"/>
                </a:tc>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Area 2 </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60.0%</a:t>
                      </a:r>
                      <a:endParaRPr b="0" i="0" sz="1600" u="none" cap="none" strike="noStrike">
                        <a:solidFill>
                          <a:srgbClr val="000000"/>
                        </a:solidFill>
                        <a:latin typeface="Calibri"/>
                        <a:ea typeface="Calibri"/>
                        <a:cs typeface="Calibri"/>
                        <a:sym typeface="Calibri"/>
                      </a:endParaRPr>
                    </a:p>
                  </a:txBody>
                  <a:tcPr marT="6350" marB="0" marR="6350" marL="6350" anchor="b"/>
                </a:tc>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Area 3</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10.0%</a:t>
                      </a:r>
                      <a:endParaRPr b="0" i="0" sz="1600" u="none" cap="none" strike="noStrike">
                        <a:solidFill>
                          <a:srgbClr val="000000"/>
                        </a:solidFill>
                        <a:latin typeface="Calibri"/>
                        <a:ea typeface="Calibri"/>
                        <a:cs typeface="Calibri"/>
                        <a:sym typeface="Calibri"/>
                      </a:endParaRPr>
                    </a:p>
                  </a:txBody>
                  <a:tcPr marT="6350" marB="0" marR="6350" marL="6350" anchor="b"/>
                </a:tc>
              </a:tr>
              <a:tr h="19050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Area 4</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0.0%</a:t>
                      </a:r>
                      <a:endParaRPr b="0" i="0" sz="1600" u="none" cap="none" strike="noStrike">
                        <a:solidFill>
                          <a:srgbClr val="000000"/>
                        </a:solidFill>
                        <a:latin typeface="Calibri"/>
                        <a:ea typeface="Calibri"/>
                        <a:cs typeface="Calibri"/>
                        <a:sym typeface="Calibri"/>
                      </a:endParaRPr>
                    </a:p>
                  </a:txBody>
                  <a:tcPr marT="6350" marB="0" marR="6350" marL="6350" anchor="b"/>
                </a:tc>
              </a:tr>
            </a:tbl>
          </a:graphicData>
        </a:graphic>
      </p:graphicFrame>
      <p:graphicFrame>
        <p:nvGraphicFramePr>
          <p:cNvPr id="333" name="Google Shape;333;g3df775a2722_0_221"/>
          <p:cNvGraphicFramePr/>
          <p:nvPr/>
        </p:nvGraphicFramePr>
        <p:xfrm>
          <a:off x="792000" y="2808750"/>
          <a:ext cx="3000000" cy="3000000"/>
        </p:xfrm>
        <a:graphic>
          <a:graphicData uri="http://schemas.openxmlformats.org/drawingml/2006/table">
            <a:tbl>
              <a:tblPr>
                <a:noFill/>
                <a:tableStyleId>{DC644406-D31C-4305-AB3A-26934B9A4C1F}</a:tableStyleId>
              </a:tblPr>
              <a:tblGrid>
                <a:gridCol w="2522700"/>
                <a:gridCol w="2413225"/>
              </a:tblGrid>
              <a:tr h="190500">
                <a:tc gridSpan="2">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Production</a:t>
                      </a:r>
                      <a:endParaRPr/>
                    </a:p>
                    <a:p>
                      <a:pPr indent="0" lvl="0" marL="0" marR="0" rtl="0" algn="ctr">
                        <a:lnSpc>
                          <a:spcPct val="100000"/>
                        </a:lnSpc>
                        <a:spcBef>
                          <a:spcPts val="0"/>
                        </a:spcBef>
                        <a:spcAft>
                          <a:spcPts val="0"/>
                        </a:spcAft>
                        <a:buClr>
                          <a:srgbClr val="000000"/>
                        </a:buClr>
                        <a:buSzPts val="1600"/>
                        <a:buFont typeface="Arial"/>
                        <a:buNone/>
                      </a:pPr>
                      <a:r>
                        <a:t/>
                      </a:r>
                      <a:endParaRPr sz="1400" u="none" cap="none" strike="noStrike"/>
                    </a:p>
                  </a:txBody>
                  <a:tcPr marT="6350" marB="0" marR="6350" marL="6350"/>
                </a:tc>
                <a:tc hMerge="1"/>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Annual Production for the reference year</a:t>
                      </a:r>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Value in Mton</a:t>
                      </a:r>
                      <a:endParaRPr b="0" i="0" sz="1600" u="none" cap="none" strike="noStrike">
                        <a:solidFill>
                          <a:srgbClr val="000000"/>
                        </a:solidFill>
                        <a:latin typeface="Calibri"/>
                        <a:ea typeface="Calibri"/>
                        <a:cs typeface="Calibri"/>
                        <a:sym typeface="Calibri"/>
                      </a:endParaRPr>
                    </a:p>
                  </a:txBody>
                  <a:tcPr marT="6350" marB="0" marR="6350" marL="6350"/>
                </a:tc>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1</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a:t>
                      </a:r>
                      <a:endParaRPr b="0" i="0" sz="1600" u="none" cap="none" strike="noStrike">
                        <a:solidFill>
                          <a:srgbClr val="000000"/>
                        </a:solidFill>
                        <a:latin typeface="Calibri"/>
                        <a:ea typeface="Calibri"/>
                        <a:cs typeface="Calibri"/>
                        <a:sym typeface="Calibri"/>
                      </a:endParaRPr>
                    </a:p>
                  </a:txBody>
                  <a:tcPr marT="6350" marB="0" marR="6350" marL="6350"/>
                </a:tc>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2</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3</a:t>
                      </a:r>
                      <a:endParaRPr b="0" i="0" sz="1600" u="none" cap="none" strike="noStrike">
                        <a:solidFill>
                          <a:srgbClr val="000000"/>
                        </a:solidFill>
                        <a:latin typeface="Calibri"/>
                        <a:ea typeface="Calibri"/>
                        <a:cs typeface="Calibri"/>
                        <a:sym typeface="Calibri"/>
                      </a:endParaRPr>
                    </a:p>
                  </a:txBody>
                  <a:tcPr marT="6350" marB="0" marR="6350" marL="6350"/>
                </a:tc>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3</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a:t>
                      </a:r>
                      <a:endParaRPr b="0" i="0" sz="1600" u="none" cap="none" strike="noStrike">
                        <a:solidFill>
                          <a:srgbClr val="000000"/>
                        </a:solidFill>
                        <a:latin typeface="Calibri"/>
                        <a:ea typeface="Calibri"/>
                        <a:cs typeface="Calibri"/>
                        <a:sym typeface="Calibri"/>
                      </a:endParaRPr>
                    </a:p>
                  </a:txBody>
                  <a:tcPr marT="6350" marB="0" marR="6350" marL="6350"/>
                </a:tc>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4</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a:t>
                      </a:r>
                      <a:endParaRPr b="0" i="0" sz="1600" u="none" cap="none" strike="noStrike">
                        <a:solidFill>
                          <a:srgbClr val="000000"/>
                        </a:solidFill>
                        <a:latin typeface="Calibri"/>
                        <a:ea typeface="Calibri"/>
                        <a:cs typeface="Calibri"/>
                        <a:sym typeface="Calibri"/>
                      </a:endParaRPr>
                    </a:p>
                  </a:txBody>
                  <a:tcPr marT="6350" marB="0" marR="6350" marL="6350"/>
                </a:tc>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5</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a:t>
                      </a:r>
                      <a:endParaRPr b="0" i="0" sz="1600" u="none" cap="none" strike="noStrike">
                        <a:solidFill>
                          <a:srgbClr val="000000"/>
                        </a:solidFill>
                        <a:latin typeface="Calibri"/>
                        <a:ea typeface="Calibri"/>
                        <a:cs typeface="Calibri"/>
                        <a:sym typeface="Calibri"/>
                      </a:endParaRPr>
                    </a:p>
                  </a:txBody>
                  <a:tcPr marT="6350" marB="0" marR="6350" marL="6350"/>
                </a:tc>
              </a:tr>
              <a:tr h="18415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Crop 6</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a:t>
                      </a:r>
                      <a:endParaRPr b="0" i="0" sz="1600" u="none" cap="none" strike="noStrike">
                        <a:solidFill>
                          <a:srgbClr val="000000"/>
                        </a:solidFill>
                        <a:latin typeface="Calibri"/>
                        <a:ea typeface="Calibri"/>
                        <a:cs typeface="Calibri"/>
                        <a:sym typeface="Calibri"/>
                      </a:endParaRPr>
                    </a:p>
                  </a:txBody>
                  <a:tcPr marT="6350" marB="0" marR="6350" marL="6350"/>
                </a:tc>
              </a:tr>
              <a:tr h="19050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Other crops</a:t>
                      </a:r>
                      <a:endParaRPr b="0" i="0" sz="1600" u="none" cap="none" strike="noStrike">
                        <a:solidFill>
                          <a:srgbClr val="000000"/>
                        </a:solidFill>
                        <a:latin typeface="Calibri"/>
                        <a:ea typeface="Calibri"/>
                        <a:cs typeface="Calibri"/>
                        <a:sym typeface="Calibri"/>
                      </a:endParaRPr>
                    </a:p>
                  </a:txBody>
                  <a:tcPr marT="6350" marB="0" marR="6350" marL="6350"/>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0.5</a:t>
                      </a:r>
                      <a:endParaRPr b="0" i="0" sz="1600" u="none" cap="none" strike="noStrike">
                        <a:solidFill>
                          <a:srgbClr val="000000"/>
                        </a:solidFill>
                        <a:latin typeface="Calibri"/>
                        <a:ea typeface="Calibri"/>
                        <a:cs typeface="Calibri"/>
                        <a:sym typeface="Calibri"/>
                      </a:endParaRPr>
                    </a:p>
                  </a:txBody>
                  <a:tcPr marT="6350" marB="0" marR="6350" marL="6350"/>
                </a:tc>
              </a:tr>
            </a:tbl>
          </a:graphicData>
        </a:graphic>
      </p:graphicFrame>
      <p:sp>
        <p:nvSpPr>
          <p:cNvPr id="334" name="Google Shape;334;g3df775a2722_0_221"/>
          <p:cNvSpPr txBox="1"/>
          <p:nvPr>
            <p:ph type="title"/>
          </p:nvPr>
        </p:nvSpPr>
        <p:spPr>
          <a:xfrm>
            <a:off x="720000" y="288000"/>
            <a:ext cx="75657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3. Crop Calibration: Hands-on Exercise</a:t>
            </a:r>
            <a:endParaRPr>
              <a:solidFill>
                <a:srgbClr val="C00000"/>
              </a:solidFill>
            </a:endParaRPr>
          </a:p>
        </p:txBody>
      </p:sp>
      <p:sp>
        <p:nvSpPr>
          <p:cNvPr id="335" name="Google Shape;335;g3df775a2722_0_221"/>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3df775a2722_0_229"/>
          <p:cNvSpPr txBox="1"/>
          <p:nvPr/>
        </p:nvSpPr>
        <p:spPr>
          <a:xfrm>
            <a:off x="792000" y="1303550"/>
            <a:ext cx="10203000" cy="877200"/>
          </a:xfrm>
          <a:prstGeom prst="rect">
            <a:avLst/>
          </a:prstGeom>
          <a:solidFill>
            <a:srgbClr val="DDE7FF"/>
          </a:solidFill>
          <a:ln cap="flat" cmpd="sng" w="285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1" lang="sv-SE" sz="1700" u="none" cap="none" strike="noStrike">
                <a:solidFill>
                  <a:srgbClr val="000000"/>
                </a:solidFill>
                <a:latin typeface="Arial"/>
                <a:ea typeface="Arial"/>
                <a:cs typeface="Arial"/>
                <a:sym typeface="Arial"/>
              </a:rPr>
              <a:t>You have to calibrate the harvested area and the crop yield for 3 regions in your country and </a:t>
            </a:r>
            <a:r>
              <a:rPr b="1" i="1" lang="sv-SE" sz="1700" u="none" cap="none" strike="noStrike">
                <a:solidFill>
                  <a:srgbClr val="000000"/>
                </a:solidFill>
                <a:latin typeface="Arial"/>
                <a:ea typeface="Arial"/>
                <a:cs typeface="Arial"/>
                <a:sym typeface="Arial"/>
              </a:rPr>
              <a:t>two main crops</a:t>
            </a:r>
            <a:r>
              <a:rPr b="0" i="1" lang="sv-SE" sz="1700" u="none" cap="none" strike="noStrike">
                <a:solidFill>
                  <a:srgbClr val="000000"/>
                </a:solidFill>
                <a:latin typeface="Arial"/>
                <a:ea typeface="Arial"/>
                <a:cs typeface="Arial"/>
                <a:sym typeface="Arial"/>
              </a:rPr>
              <a:t>: cereals and maize. The rest of the harvested area will be considered as "other" crops. Note that the yield is expressed in Mton/1000sq.km</a:t>
            </a:r>
            <a:endParaRPr b="0" i="1" sz="1700" u="none" cap="none" strike="noStrike">
              <a:solidFill>
                <a:srgbClr val="000000"/>
              </a:solidFill>
              <a:latin typeface="Arial"/>
              <a:ea typeface="Arial"/>
              <a:cs typeface="Arial"/>
              <a:sym typeface="Arial"/>
            </a:endParaRPr>
          </a:p>
        </p:txBody>
      </p:sp>
      <p:graphicFrame>
        <p:nvGraphicFramePr>
          <p:cNvPr id="341" name="Google Shape;341;g3df775a2722_0_229"/>
          <p:cNvGraphicFramePr/>
          <p:nvPr/>
        </p:nvGraphicFramePr>
        <p:xfrm>
          <a:off x="792000" y="2511225"/>
          <a:ext cx="3000000" cy="3000000"/>
        </p:xfrm>
        <a:graphic>
          <a:graphicData uri="http://schemas.openxmlformats.org/drawingml/2006/table">
            <a:tbl>
              <a:tblPr>
                <a:noFill/>
                <a:tableStyleId>{DC644406-D31C-4305-AB3A-26934B9A4C1F}</a:tableStyleId>
              </a:tblPr>
              <a:tblGrid>
                <a:gridCol w="1250650"/>
                <a:gridCol w="1059200"/>
                <a:gridCol w="864825"/>
                <a:gridCol w="700625"/>
                <a:gridCol w="700625"/>
                <a:gridCol w="700625"/>
                <a:gridCol w="700625"/>
                <a:gridCol w="700625"/>
                <a:gridCol w="700625"/>
                <a:gridCol w="700625"/>
                <a:gridCol w="700625"/>
                <a:gridCol w="700625"/>
              </a:tblGrid>
              <a:tr h="190500">
                <a:tc gridSpan="4">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Area 1</a:t>
                      </a:r>
                      <a:endParaRPr b="1" i="0" sz="1600" u="none" cap="none" strike="noStrike">
                        <a:solidFill>
                          <a:srgbClr val="000000"/>
                        </a:solidFill>
                        <a:latin typeface="Calibri"/>
                        <a:ea typeface="Calibri"/>
                        <a:cs typeface="Calibri"/>
                        <a:sym typeface="Calibri"/>
                      </a:endParaRPr>
                    </a:p>
                  </a:txBody>
                  <a:tcPr marT="6350" marB="0" marR="6350" marL="6350"/>
                </a:tc>
                <a:tc hMerge="1"/>
                <a:tc hMerge="1"/>
                <a:tc hMerge="1"/>
                <a:tc gridSpan="4">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Area 2</a:t>
                      </a:r>
                      <a:endParaRPr b="1" i="0" sz="1600" u="none" cap="none" strike="noStrike">
                        <a:solidFill>
                          <a:srgbClr val="000000"/>
                        </a:solidFill>
                        <a:latin typeface="Calibri"/>
                        <a:ea typeface="Calibri"/>
                        <a:cs typeface="Calibri"/>
                        <a:sym typeface="Calibri"/>
                      </a:endParaRPr>
                    </a:p>
                  </a:txBody>
                  <a:tcPr marT="6350" marB="0" marR="6350" marL="6350" anchor="b"/>
                </a:tc>
                <a:tc hMerge="1"/>
                <a:tc hMerge="1"/>
                <a:tc hMerge="1"/>
                <a:tc gridSpan="4">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Area 3</a:t>
                      </a:r>
                      <a:endParaRPr b="1" i="0" sz="1600" u="none" cap="none" strike="noStrike">
                        <a:solidFill>
                          <a:srgbClr val="000000"/>
                        </a:solidFill>
                        <a:latin typeface="Calibri"/>
                        <a:ea typeface="Calibri"/>
                        <a:cs typeface="Calibri"/>
                        <a:sym typeface="Calibri"/>
                      </a:endParaRPr>
                    </a:p>
                  </a:txBody>
                  <a:tcPr marT="6350" marB="0" marR="6350" marL="6350" anchor="b"/>
                </a:tc>
                <a:tc hMerge="1"/>
                <a:tc hMerge="1"/>
                <a:tc hMerge="1"/>
              </a:tr>
              <a:tr h="184150">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LR1</a:t>
                      </a:r>
                      <a:endParaRPr b="1"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HR1</a:t>
                      </a:r>
                      <a:endParaRPr b="1"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LI1</a:t>
                      </a:r>
                      <a:endParaRPr b="1"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HI1</a:t>
                      </a:r>
                      <a:endParaRPr b="1"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LR2</a:t>
                      </a:r>
                      <a:endParaRPr b="1"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HR2</a:t>
                      </a:r>
                      <a:endParaRPr b="1"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LI2</a:t>
                      </a:r>
                      <a:endParaRPr b="1"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HI2</a:t>
                      </a:r>
                      <a:endParaRPr b="1"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LR3</a:t>
                      </a:r>
                      <a:endParaRPr b="1"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HR3</a:t>
                      </a:r>
                      <a:endParaRPr b="1"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LI3</a:t>
                      </a:r>
                      <a:endParaRPr b="1"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HI3</a:t>
                      </a:r>
                      <a:endParaRPr b="1" i="0" sz="1600" u="none" cap="none" strike="noStrike">
                        <a:solidFill>
                          <a:srgbClr val="000000"/>
                        </a:solidFill>
                        <a:latin typeface="Calibri"/>
                        <a:ea typeface="Calibri"/>
                        <a:cs typeface="Calibri"/>
                        <a:sym typeface="Calibri"/>
                      </a:endParaRPr>
                    </a:p>
                  </a:txBody>
                  <a:tcPr marT="6350" marB="0" marR="6350" marL="6350" anchor="b"/>
                </a:tc>
              </a:tr>
              <a:tr h="19050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YIELD </a:t>
                      </a:r>
                      <a:endParaRPr b="0"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YIELD </a:t>
                      </a:r>
                      <a:endParaRPr b="0"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YIELD </a:t>
                      </a:r>
                      <a:endParaRPr b="0"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YIELD </a:t>
                      </a:r>
                      <a:endParaRPr b="0"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YIELD </a:t>
                      </a:r>
                      <a:endParaRPr b="0"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YIELD </a:t>
                      </a:r>
                      <a:endParaRPr b="0"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YIELD </a:t>
                      </a:r>
                      <a:endParaRPr b="0"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YIELD </a:t>
                      </a:r>
                      <a:endParaRPr b="0"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YIELD </a:t>
                      </a:r>
                      <a:endParaRPr b="0"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YIELD </a:t>
                      </a:r>
                      <a:endParaRPr b="0"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YIELD </a:t>
                      </a:r>
                      <a:endParaRPr b="0"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YIELD </a:t>
                      </a:r>
                      <a:endParaRPr b="0" i="0" sz="1600" u="none" cap="none" strike="noStrike">
                        <a:solidFill>
                          <a:srgbClr val="000000"/>
                        </a:solidFill>
                        <a:latin typeface="Calibri"/>
                        <a:ea typeface="Calibri"/>
                        <a:cs typeface="Calibri"/>
                        <a:sym typeface="Calibri"/>
                      </a:endParaRPr>
                    </a:p>
                  </a:txBody>
                  <a:tcPr marT="6350" marB="0" marR="6350" marL="6350" anchor="ctr"/>
                </a:tc>
              </a:tr>
              <a:tr h="184150">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0.3</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0.4</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0.5</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0.6</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0.7</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0.8</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0.9</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1.1</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1.2</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1.3</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1.4</a:t>
                      </a:r>
                      <a:endParaRPr b="0" i="0" sz="1600" u="none" cap="none" strike="noStrike">
                        <a:solidFill>
                          <a:srgbClr val="000000"/>
                        </a:solidFill>
                        <a:latin typeface="Calibri"/>
                        <a:ea typeface="Calibri"/>
                        <a:cs typeface="Calibri"/>
                        <a:sym typeface="Calibri"/>
                      </a:endParaRPr>
                    </a:p>
                  </a:txBody>
                  <a:tcPr marT="6350" marB="0" marR="6350" marL="6350" anchor="b"/>
                </a:tc>
              </a:tr>
              <a:tr h="184150">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0.4</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0.5</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0.6</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0.7</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0.8</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0.9</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1.1</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1.2</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1.3</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1.4</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1.5</a:t>
                      </a:r>
                      <a:endParaRPr b="0" i="0" sz="1600" u="none" cap="none" strike="noStrike">
                        <a:solidFill>
                          <a:srgbClr val="000000"/>
                        </a:solidFill>
                        <a:latin typeface="Calibri"/>
                        <a:ea typeface="Calibri"/>
                        <a:cs typeface="Calibri"/>
                        <a:sym typeface="Calibri"/>
                      </a:endParaRPr>
                    </a:p>
                  </a:txBody>
                  <a:tcPr marT="6350" marB="0" marR="6350" marL="6350" anchor="b"/>
                </a:tc>
              </a:tr>
            </a:tbl>
          </a:graphicData>
        </a:graphic>
      </p:graphicFrame>
      <p:graphicFrame>
        <p:nvGraphicFramePr>
          <p:cNvPr id="342" name="Google Shape;342;g3df775a2722_0_229"/>
          <p:cNvGraphicFramePr/>
          <p:nvPr/>
        </p:nvGraphicFramePr>
        <p:xfrm>
          <a:off x="792000" y="4304033"/>
          <a:ext cx="3000000" cy="3000000"/>
        </p:xfrm>
        <a:graphic>
          <a:graphicData uri="http://schemas.openxmlformats.org/drawingml/2006/table">
            <a:tbl>
              <a:tblPr>
                <a:noFill/>
                <a:tableStyleId>{DC644406-D31C-4305-AB3A-26934B9A4C1F}</a:tableStyleId>
              </a:tblPr>
              <a:tblGrid>
                <a:gridCol w="1850825"/>
                <a:gridCol w="919925"/>
                <a:gridCol w="1952950"/>
              </a:tblGrid>
              <a:tr h="184150">
                <a:tc gridSpan="3">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Average Other crops</a:t>
                      </a:r>
                      <a:endParaRPr sz="1400" u="none" cap="none" strike="noStrike"/>
                    </a:p>
                  </a:txBody>
                  <a:tcPr marT="6350" marB="0" marR="6350" marL="6350" anchor="b"/>
                </a:tc>
                <a:tc hMerge="1"/>
                <a:tc hMerge="1"/>
              </a:tr>
              <a:tr h="184150">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Area 1</a:t>
                      </a:r>
                      <a:endParaRPr b="1"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Area 2</a:t>
                      </a:r>
                      <a:endParaRPr b="1"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1" lang="sv-SE" sz="1600" u="none" cap="none" strike="noStrike">
                          <a:solidFill>
                            <a:srgbClr val="000000"/>
                          </a:solidFill>
                        </a:rPr>
                        <a:t>Area 3</a:t>
                      </a:r>
                      <a:endParaRPr b="1" i="0" sz="1600" u="none" cap="none" strike="noStrike">
                        <a:solidFill>
                          <a:srgbClr val="000000"/>
                        </a:solidFill>
                        <a:latin typeface="Calibri"/>
                        <a:ea typeface="Calibri"/>
                        <a:cs typeface="Calibri"/>
                        <a:sym typeface="Calibri"/>
                      </a:endParaRPr>
                    </a:p>
                  </a:txBody>
                  <a:tcPr marT="6350" marB="0" marR="6350" marL="6350" anchor="ctr"/>
                </a:tc>
              </a:tr>
              <a:tr h="190500">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0.1</a:t>
                      </a:r>
                      <a:endParaRPr b="0" i="0" sz="1600" u="none" cap="none" strike="noStrike">
                        <a:solidFill>
                          <a:srgbClr val="000000"/>
                        </a:solidFill>
                        <a:latin typeface="Calibri"/>
                        <a:ea typeface="Calibri"/>
                        <a:cs typeface="Calibri"/>
                        <a:sym typeface="Calibri"/>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0.2</a:t>
                      </a:r>
                      <a:endParaRPr b="0" i="0" sz="1600" u="none" cap="none" strike="noStrike">
                        <a:solidFill>
                          <a:srgbClr val="000000"/>
                        </a:solidFill>
                        <a:latin typeface="Calibri"/>
                        <a:ea typeface="Calibri"/>
                        <a:cs typeface="Calibri"/>
                        <a:sym typeface="Calibri"/>
                      </a:endParaRPr>
                    </a:p>
                  </a:txBody>
                  <a:tcPr marT="6350" marB="0" marR="6350" marL="6350" anchor="b"/>
                </a:tc>
                <a:tc>
                  <a:txBody>
                    <a:bodyPr/>
                    <a:lstStyle/>
                    <a:p>
                      <a:pPr indent="0" lvl="0" marL="0" marR="0" rtl="0" algn="ctr">
                        <a:lnSpc>
                          <a:spcPct val="100000"/>
                        </a:lnSpc>
                        <a:spcBef>
                          <a:spcPts val="0"/>
                        </a:spcBef>
                        <a:spcAft>
                          <a:spcPts val="0"/>
                        </a:spcAft>
                        <a:buClr>
                          <a:srgbClr val="000000"/>
                        </a:buClr>
                        <a:buSzPts val="1600"/>
                        <a:buFont typeface="Arial"/>
                        <a:buNone/>
                      </a:pPr>
                      <a:r>
                        <a:rPr b="0" lang="sv-SE" sz="1600" u="none" cap="none" strike="noStrike">
                          <a:solidFill>
                            <a:srgbClr val="000000"/>
                          </a:solidFill>
                        </a:rPr>
                        <a:t>0.3</a:t>
                      </a:r>
                      <a:endParaRPr b="0" i="0" sz="1600" u="none" cap="none" strike="noStrike">
                        <a:solidFill>
                          <a:srgbClr val="000000"/>
                        </a:solidFill>
                        <a:latin typeface="Calibri"/>
                        <a:ea typeface="Calibri"/>
                        <a:cs typeface="Calibri"/>
                        <a:sym typeface="Calibri"/>
                      </a:endParaRPr>
                    </a:p>
                  </a:txBody>
                  <a:tcPr marT="6350" marB="0" marR="6350" marL="6350" anchor="b"/>
                </a:tc>
              </a:tr>
            </a:tbl>
          </a:graphicData>
        </a:graphic>
      </p:graphicFrame>
      <p:sp>
        <p:nvSpPr>
          <p:cNvPr id="343" name="Google Shape;343;g3df775a2722_0_229"/>
          <p:cNvSpPr txBox="1"/>
          <p:nvPr/>
        </p:nvSpPr>
        <p:spPr>
          <a:xfrm>
            <a:off x="1425074" y="5338488"/>
            <a:ext cx="3691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sv-SE" sz="1400" u="none" cap="none" strike="noStrike">
                <a:solidFill>
                  <a:schemeClr val="dk1"/>
                </a:solidFill>
                <a:latin typeface="Arial"/>
                <a:ea typeface="Arial"/>
                <a:cs typeface="Arial"/>
                <a:sym typeface="Arial"/>
              </a:rPr>
              <a:t>If you have less than 4 sub-national areas, or less than 6 crops, </a:t>
            </a:r>
            <a:r>
              <a:rPr b="1" i="0" lang="sv-SE" sz="1400" u="none" cap="none" strike="noStrike">
                <a:solidFill>
                  <a:schemeClr val="dk1"/>
                </a:solidFill>
                <a:latin typeface="Arial"/>
                <a:ea typeface="Arial"/>
                <a:cs typeface="Arial"/>
                <a:sym typeface="Arial"/>
              </a:rPr>
              <a:t>put 0 to all the values.</a:t>
            </a:r>
            <a:endParaRPr b="0" i="0" sz="1400" u="none" cap="none" strike="noStrike">
              <a:solidFill>
                <a:srgbClr val="000000"/>
              </a:solidFill>
              <a:latin typeface="Arial"/>
              <a:ea typeface="Arial"/>
              <a:cs typeface="Arial"/>
              <a:sym typeface="Arial"/>
            </a:endParaRPr>
          </a:p>
        </p:txBody>
      </p:sp>
      <p:sp>
        <p:nvSpPr>
          <p:cNvPr id="344" name="Google Shape;344;g3df775a2722_0_229"/>
          <p:cNvSpPr txBox="1"/>
          <p:nvPr/>
        </p:nvSpPr>
        <p:spPr>
          <a:xfrm>
            <a:off x="6346924" y="4092563"/>
            <a:ext cx="2100300" cy="19086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sv-SE" sz="1400" u="none" cap="none" strike="noStrike">
                <a:solidFill>
                  <a:schemeClr val="dk1"/>
                </a:solidFill>
                <a:latin typeface="Arial"/>
                <a:ea typeface="Arial"/>
                <a:cs typeface="Arial"/>
                <a:sym typeface="Arial"/>
              </a:rPr>
              <a:t>"Other crops" refers to the average yield of other crops that </a:t>
            </a:r>
            <a:r>
              <a:rPr b="1" i="0" lang="sv-SE" sz="1400" u="none" cap="none" strike="noStrike">
                <a:solidFill>
                  <a:schemeClr val="dk1"/>
                </a:solidFill>
                <a:latin typeface="Arial"/>
                <a:ea typeface="Arial"/>
                <a:cs typeface="Arial"/>
                <a:sym typeface="Arial"/>
              </a:rPr>
              <a:t>do not fall under the chosen main crops.</a:t>
            </a:r>
            <a:r>
              <a:rPr b="0" i="0" lang="sv-SE" sz="1400" u="none" cap="none" strike="noStrike">
                <a:solidFill>
                  <a:schemeClr val="dk1"/>
                </a:solidFill>
                <a:latin typeface="Arial"/>
                <a:ea typeface="Arial"/>
                <a:cs typeface="Arial"/>
                <a:sym typeface="Arial"/>
              </a:rPr>
              <a:t> They do not distinguish among different types of mechanisation.</a:t>
            </a:r>
            <a:endParaRPr b="0" i="0" sz="1400" u="none" cap="none" strike="noStrike">
              <a:solidFill>
                <a:srgbClr val="000000"/>
              </a:solidFill>
              <a:latin typeface="Arial"/>
              <a:ea typeface="Arial"/>
              <a:cs typeface="Arial"/>
              <a:sym typeface="Arial"/>
            </a:endParaRPr>
          </a:p>
        </p:txBody>
      </p:sp>
      <p:pic>
        <p:nvPicPr>
          <p:cNvPr id="345" name="Google Shape;345;g3df775a2722_0_229"/>
          <p:cNvPicPr preferRelativeResize="0"/>
          <p:nvPr/>
        </p:nvPicPr>
        <p:blipFill rotWithShape="1">
          <a:blip r:embed="rId3">
            <a:alphaModFix/>
          </a:blip>
          <a:srcRect b="0" l="0" r="0" t="0"/>
          <a:stretch/>
        </p:blipFill>
        <p:spPr>
          <a:xfrm>
            <a:off x="792000" y="5353038"/>
            <a:ext cx="494100" cy="494100"/>
          </a:xfrm>
          <a:prstGeom prst="rect">
            <a:avLst/>
          </a:prstGeom>
          <a:noFill/>
          <a:ln>
            <a:noFill/>
          </a:ln>
        </p:spPr>
      </p:pic>
      <p:cxnSp>
        <p:nvCxnSpPr>
          <p:cNvPr id="346" name="Google Shape;346;g3df775a2722_0_229"/>
          <p:cNvCxnSpPr/>
          <p:nvPr/>
        </p:nvCxnSpPr>
        <p:spPr>
          <a:xfrm flipH="1" rot="10800000">
            <a:off x="5515700" y="4679018"/>
            <a:ext cx="809700" cy="300"/>
          </a:xfrm>
          <a:prstGeom prst="straightConnector1">
            <a:avLst/>
          </a:prstGeom>
          <a:noFill/>
          <a:ln cap="flat" cmpd="sng" w="9525">
            <a:solidFill>
              <a:schemeClr val="dk2"/>
            </a:solidFill>
            <a:prstDash val="solid"/>
            <a:round/>
            <a:headEnd len="sm" w="sm" type="none"/>
            <a:tailEnd len="med" w="med" type="triangle"/>
          </a:ln>
        </p:spPr>
      </p:cxnSp>
      <p:graphicFrame>
        <p:nvGraphicFramePr>
          <p:cNvPr id="347" name="Google Shape;347;g3df775a2722_0_229"/>
          <p:cNvGraphicFramePr/>
          <p:nvPr/>
        </p:nvGraphicFramePr>
        <p:xfrm>
          <a:off x="8834229" y="4092563"/>
          <a:ext cx="3000000" cy="3000000"/>
        </p:xfrm>
        <a:graphic>
          <a:graphicData uri="http://schemas.openxmlformats.org/drawingml/2006/table">
            <a:tbl>
              <a:tblPr>
                <a:noFill/>
                <a:tableStyleId>{DC644406-D31C-4305-AB3A-26934B9A4C1F}</a:tableStyleId>
              </a:tblPr>
              <a:tblGrid>
                <a:gridCol w="1301250"/>
                <a:gridCol w="130125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sv-SE" sz="1400" u="none" cap="none" strike="noStrike"/>
                        <a:t>Name</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sv-SE" sz="1400" u="none" cap="none" strike="noStrike"/>
                        <a:t>Crop-type</a:t>
                      </a:r>
                      <a:endParaRPr b="1"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sv-SE" sz="1400" u="none" cap="none" strike="noStrike"/>
                        <a:t>LR</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sv-SE" sz="1400" u="none" cap="none" strike="noStrike"/>
                        <a:t>Low rainfed</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sv-SE" sz="1400" u="none" cap="none" strike="noStrike"/>
                        <a:t>HR</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sv-SE" sz="1400" u="none" cap="none" strike="noStrike"/>
                        <a:t>High rainfed</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sv-SE" sz="1400" u="none" cap="none" strike="noStrike"/>
                        <a:t>LI</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sv-SE" sz="1400" u="none" cap="none" strike="noStrike"/>
                        <a:t>Low irrigated</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sv-SE" sz="1400" u="none" cap="none" strike="noStrike"/>
                        <a:t>HI</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sv-SE" sz="1400" u="none" cap="none" strike="noStrike"/>
                        <a:t>High irrigated</a:t>
                      </a:r>
                      <a:endParaRPr sz="1400" u="none" cap="none" strike="noStrike"/>
                    </a:p>
                  </a:txBody>
                  <a:tcPr marT="91425" marB="91425" marR="91425" marL="91425"/>
                </a:tc>
              </a:tr>
            </a:tbl>
          </a:graphicData>
        </a:graphic>
      </p:graphicFrame>
      <p:sp>
        <p:nvSpPr>
          <p:cNvPr id="348" name="Google Shape;348;g3df775a2722_0_229"/>
          <p:cNvSpPr txBox="1"/>
          <p:nvPr/>
        </p:nvSpPr>
        <p:spPr>
          <a:xfrm>
            <a:off x="720000" y="288000"/>
            <a:ext cx="7565700" cy="7200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Helvetica Neue"/>
              <a:buNone/>
            </a:pPr>
            <a:r>
              <a:rPr b="1" i="0" lang="sv-SE" sz="2800" u="none" cap="none" strike="noStrike">
                <a:solidFill>
                  <a:srgbClr val="C00000"/>
                </a:solidFill>
                <a:latin typeface="Arial"/>
                <a:ea typeface="Arial"/>
                <a:cs typeface="Arial"/>
                <a:sym typeface="Arial"/>
              </a:rPr>
              <a:t>3. Crop Calibration: Hands-on Exercise</a:t>
            </a:r>
            <a:endParaRPr/>
          </a:p>
        </p:txBody>
      </p:sp>
      <p:sp>
        <p:nvSpPr>
          <p:cNvPr id="349" name="Google Shape;349;g3df775a2722_0_229"/>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3df775a2722_0_242"/>
          <p:cNvSpPr txBox="1"/>
          <p:nvPr/>
        </p:nvSpPr>
        <p:spPr>
          <a:xfrm>
            <a:off x="8314149" y="814547"/>
            <a:ext cx="34425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sv-SE" sz="1400" u="none" cap="none" strike="noStrike">
                <a:solidFill>
                  <a:schemeClr val="dk1"/>
                </a:solidFill>
                <a:latin typeface="Arial"/>
                <a:ea typeface="Arial"/>
                <a:cs typeface="Arial"/>
                <a:sym typeface="Arial"/>
              </a:rPr>
              <a:t>Final step: Calibration</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Calibri"/>
              <a:buChar char="➔"/>
            </a:pPr>
            <a:r>
              <a:rPr b="0" i="0" lang="sv-SE" sz="1400" u="none" cap="none" strike="noStrike">
                <a:solidFill>
                  <a:schemeClr val="dk1"/>
                </a:solidFill>
                <a:latin typeface="Arial"/>
                <a:ea typeface="Arial"/>
                <a:cs typeface="Arial"/>
                <a:sym typeface="Arial"/>
              </a:rPr>
              <a:t>Make sure that macros are enabled in your Excel file.</a:t>
            </a:r>
            <a:endParaRPr b="0" i="0" sz="14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Calibri"/>
              <a:buChar char="➔"/>
            </a:pPr>
            <a:r>
              <a:rPr b="0" i="0" lang="sv-SE" sz="1400" u="none" cap="none" strike="noStrike">
                <a:solidFill>
                  <a:schemeClr val="dk1"/>
                </a:solidFill>
                <a:latin typeface="Arial"/>
                <a:ea typeface="Arial"/>
                <a:cs typeface="Arial"/>
                <a:sym typeface="Arial"/>
              </a:rPr>
              <a:t>Go to the Excel sheet "Calibration".</a:t>
            </a:r>
            <a:endParaRPr b="0" i="0" sz="14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Calibri"/>
              <a:buChar char="➔"/>
            </a:pPr>
            <a:r>
              <a:rPr b="0" i="0" lang="sv-SE" sz="1400" u="none" cap="none" strike="noStrike">
                <a:solidFill>
                  <a:schemeClr val="dk1"/>
                </a:solidFill>
                <a:latin typeface="Arial"/>
                <a:ea typeface="Arial"/>
                <a:cs typeface="Arial"/>
                <a:sym typeface="Arial"/>
              </a:rPr>
              <a:t>Click on your modelled crops (in this case Crop 1, Crop 2, and Other Crops).</a:t>
            </a:r>
            <a:endParaRPr b="0" i="0" sz="1400" u="none" cap="none" strike="noStrike">
              <a:solidFill>
                <a:schemeClr val="dk1"/>
              </a:solidFill>
              <a:latin typeface="Arial"/>
              <a:ea typeface="Arial"/>
              <a:cs typeface="Arial"/>
              <a:sym typeface="Arial"/>
            </a:endParaRPr>
          </a:p>
        </p:txBody>
      </p:sp>
      <p:pic>
        <p:nvPicPr>
          <p:cNvPr id="355" name="Google Shape;355;g3df775a2722_0_242"/>
          <p:cNvPicPr preferRelativeResize="0"/>
          <p:nvPr/>
        </p:nvPicPr>
        <p:blipFill rotWithShape="1">
          <a:blip r:embed="rId3">
            <a:alphaModFix/>
          </a:blip>
          <a:srcRect b="0" l="0" r="0" t="0"/>
          <a:stretch/>
        </p:blipFill>
        <p:spPr>
          <a:xfrm>
            <a:off x="673844" y="1325663"/>
            <a:ext cx="6455627" cy="4134875"/>
          </a:xfrm>
          <a:prstGeom prst="rect">
            <a:avLst/>
          </a:prstGeom>
          <a:noFill/>
          <a:ln>
            <a:noFill/>
          </a:ln>
        </p:spPr>
      </p:pic>
      <p:sp>
        <p:nvSpPr>
          <p:cNvPr id="356" name="Google Shape;356;g3df775a2722_0_242"/>
          <p:cNvSpPr txBox="1"/>
          <p:nvPr/>
        </p:nvSpPr>
        <p:spPr>
          <a:xfrm>
            <a:off x="1730829" y="6135771"/>
            <a:ext cx="9857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sv-SE" sz="1200" u="none" cap="none" strike="noStrike">
                <a:solidFill>
                  <a:srgbClr val="757070"/>
                </a:solidFill>
                <a:latin typeface="Arial"/>
                <a:ea typeface="Arial"/>
                <a:cs typeface="Arial"/>
                <a:sym typeface="Arial"/>
              </a:rPr>
              <a:t>Figure Source: Lo Giudice, C. (2026). CLEWs Land Calibration Tool. Zenodo. https://doi.org/10.5281/zenodo.18711848</a:t>
            </a:r>
            <a:endParaRPr b="0" i="0" sz="1200" u="sng" cap="none" strike="noStrike">
              <a:solidFill>
                <a:schemeClr val="hlink"/>
              </a:solidFill>
              <a:latin typeface="Arial"/>
              <a:ea typeface="Arial"/>
              <a:cs typeface="Arial"/>
              <a:sym typeface="Arial"/>
            </a:endParaRPr>
          </a:p>
        </p:txBody>
      </p:sp>
      <p:sp>
        <p:nvSpPr>
          <p:cNvPr id="357" name="Google Shape;357;g3df775a2722_0_242"/>
          <p:cNvSpPr txBox="1"/>
          <p:nvPr/>
        </p:nvSpPr>
        <p:spPr>
          <a:xfrm>
            <a:off x="8314149" y="3919825"/>
            <a:ext cx="3442500" cy="1477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17500" lvl="0" marL="457200" marR="0" rtl="0" algn="just">
              <a:lnSpc>
                <a:spcPct val="100000"/>
              </a:lnSpc>
              <a:spcBef>
                <a:spcPts val="0"/>
              </a:spcBef>
              <a:spcAft>
                <a:spcPts val="0"/>
              </a:spcAft>
              <a:buClr>
                <a:srgbClr val="000000"/>
              </a:buClr>
              <a:buSzPts val="1400"/>
              <a:buFont typeface="Arial"/>
              <a:buChar char="➔"/>
            </a:pPr>
            <a:r>
              <a:rPr b="0" i="0" lang="sv-SE" sz="1400" u="none" cap="none" strike="noStrike">
                <a:solidFill>
                  <a:schemeClr val="dk1"/>
                </a:solidFill>
                <a:latin typeface="Arial"/>
                <a:ea typeface="Arial"/>
                <a:cs typeface="Arial"/>
                <a:sym typeface="Arial"/>
              </a:rPr>
              <a:t>Go to the Excel sheet "Final CLEWs inputs" to see your results. The results show the harvested area and the calibrated yield for each crop, management type, and area.</a:t>
            </a:r>
            <a:endParaRPr b="0" i="0" sz="1400" u="none" cap="none" strike="noStrike">
              <a:solidFill>
                <a:srgbClr val="000000"/>
              </a:solidFill>
              <a:latin typeface="Arial"/>
              <a:ea typeface="Arial"/>
              <a:cs typeface="Arial"/>
              <a:sym typeface="Arial"/>
            </a:endParaRPr>
          </a:p>
        </p:txBody>
      </p:sp>
      <p:sp>
        <p:nvSpPr>
          <p:cNvPr id="358" name="Google Shape;358;g3df775a2722_0_242"/>
          <p:cNvSpPr/>
          <p:nvPr/>
        </p:nvSpPr>
        <p:spPr>
          <a:xfrm>
            <a:off x="5225142" y="5135336"/>
            <a:ext cx="1532400" cy="396900"/>
          </a:xfrm>
          <a:prstGeom prst="rect">
            <a:avLst/>
          </a:prstGeom>
          <a:solidFill>
            <a:srgbClr val="FFFFFF">
              <a:alpha val="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9" name="Google Shape;359;g3df775a2722_0_242"/>
          <p:cNvCxnSpPr>
            <a:stCxn id="358" idx="3"/>
            <a:endCxn id="357" idx="1"/>
          </p:cNvCxnSpPr>
          <p:nvPr/>
        </p:nvCxnSpPr>
        <p:spPr>
          <a:xfrm flipH="1" rot="10800000">
            <a:off x="6757542" y="4658486"/>
            <a:ext cx="1556700" cy="675300"/>
          </a:xfrm>
          <a:prstGeom prst="straightConnector1">
            <a:avLst/>
          </a:prstGeom>
          <a:noFill/>
          <a:ln cap="flat" cmpd="sng" w="9525">
            <a:solidFill>
              <a:schemeClr val="accent6"/>
            </a:solidFill>
            <a:prstDash val="solid"/>
            <a:round/>
            <a:headEnd len="sm" w="sm" type="none"/>
            <a:tailEnd len="med" w="med" type="triangle"/>
          </a:ln>
        </p:spPr>
      </p:cxnSp>
      <p:sp>
        <p:nvSpPr>
          <p:cNvPr id="360" name="Google Shape;360;g3df775a2722_0_242"/>
          <p:cNvSpPr txBox="1"/>
          <p:nvPr/>
        </p:nvSpPr>
        <p:spPr>
          <a:xfrm>
            <a:off x="720000" y="288000"/>
            <a:ext cx="7565700" cy="7200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Helvetica Neue"/>
              <a:buNone/>
            </a:pPr>
            <a:r>
              <a:rPr b="1" i="0" lang="sv-SE" sz="2800" u="none" cap="none" strike="noStrike">
                <a:solidFill>
                  <a:srgbClr val="C00000"/>
                </a:solidFill>
                <a:latin typeface="Arial"/>
                <a:ea typeface="Arial"/>
                <a:cs typeface="Arial"/>
                <a:sym typeface="Arial"/>
              </a:rPr>
              <a:t>3. Crop Calibration: Hands-on Exercise</a:t>
            </a:r>
            <a:endParaRPr b="1" i="0" sz="2800" u="none" cap="none" strike="noStrike">
              <a:solidFill>
                <a:srgbClr val="C00000"/>
              </a:solidFill>
              <a:latin typeface="Arial"/>
              <a:ea typeface="Arial"/>
              <a:cs typeface="Arial"/>
              <a:sym typeface="Arial"/>
            </a:endParaRPr>
          </a:p>
        </p:txBody>
      </p:sp>
      <p:sp>
        <p:nvSpPr>
          <p:cNvPr id="361" name="Google Shape;361;g3df775a2722_0_242"/>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3df775a2722_0_253"/>
          <p:cNvSpPr txBox="1"/>
          <p:nvPr>
            <p:ph type="title"/>
          </p:nvPr>
        </p:nvSpPr>
        <p:spPr>
          <a:xfrm>
            <a:off x="720000" y="288000"/>
            <a:ext cx="43896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4. Residual Capacity</a:t>
            </a:r>
            <a:r>
              <a:rPr lang="sv-SE" u="sng">
                <a:solidFill>
                  <a:srgbClr val="C00000"/>
                </a:solidFill>
              </a:rPr>
              <a:t> </a:t>
            </a:r>
            <a:endParaRPr u="sng">
              <a:solidFill>
                <a:srgbClr val="C00000"/>
              </a:solidFill>
            </a:endParaRPr>
          </a:p>
        </p:txBody>
      </p:sp>
      <p:sp>
        <p:nvSpPr>
          <p:cNvPr id="367" name="Google Shape;367;g3df775a2722_0_253"/>
          <p:cNvSpPr txBox="1"/>
          <p:nvPr>
            <p:ph idx="1" type="body"/>
          </p:nvPr>
        </p:nvSpPr>
        <p:spPr>
          <a:xfrm>
            <a:off x="576000" y="941244"/>
            <a:ext cx="5840700" cy="1398900"/>
          </a:xfrm>
          <a:prstGeom prst="rect">
            <a:avLst/>
          </a:prstGeom>
          <a:noFill/>
          <a:ln>
            <a:noFill/>
          </a:ln>
        </p:spPr>
        <p:txBody>
          <a:bodyPr anchorCtr="0" anchor="t" bIns="45700" lIns="91425" spcFirstLastPara="1" rIns="91425" wrap="square" tIns="45700">
            <a:noAutofit/>
          </a:bodyPr>
          <a:lstStyle/>
          <a:p>
            <a:pPr indent="-285750" lvl="0" marL="438785" marR="0" rtl="0" algn="l">
              <a:lnSpc>
                <a:spcPct val="115000"/>
              </a:lnSpc>
              <a:spcBef>
                <a:spcPts val="1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OSeMOSYS requires you to specify residual capacity for each year the 'capital stock' remains available for a technology.</a:t>
            </a:r>
            <a:endParaRPr b="0" i="0" sz="1400" u="none" cap="none" strike="noStrike">
              <a:solidFill>
                <a:srgbClr val="000000"/>
              </a:solidFill>
              <a:latin typeface="Arial"/>
              <a:ea typeface="Arial"/>
              <a:cs typeface="Arial"/>
              <a:sym typeface="Arial"/>
            </a:endParaRPr>
          </a:p>
          <a:p>
            <a:pPr indent="-285750" lvl="0" marL="438785" marR="0" rtl="0" algn="l">
              <a:lnSpc>
                <a:spcPct val="115000"/>
              </a:lnSpc>
              <a:spcBef>
                <a:spcPts val="1200"/>
              </a:spcBef>
              <a:spcAft>
                <a:spcPts val="0"/>
              </a:spcAft>
              <a:buClr>
                <a:srgbClr val="000000"/>
              </a:buClr>
              <a:buSzPts val="1400"/>
              <a:buFont typeface="Arial"/>
              <a:buChar char="•"/>
            </a:pPr>
            <a:r>
              <a:rPr b="0" i="0" lang="sv-SE" sz="1400" u="none" cap="none" strike="noStrike">
                <a:solidFill>
                  <a:schemeClr val="dk1"/>
                </a:solidFill>
                <a:latin typeface="Arial"/>
                <a:ea typeface="Arial"/>
                <a:cs typeface="Arial"/>
                <a:sym typeface="Arial"/>
              </a:rPr>
              <a:t>In a 'crop' context, "capital" is essentially the land preparation, drainage infrastructure, and farming system establishment, not the annual crop cycle itself.</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961"/>
              <a:buFont typeface="Arial"/>
              <a:buNone/>
            </a:pPr>
            <a:r>
              <a:t/>
            </a:r>
            <a:endParaRPr b="0" i="0" sz="1400" u="none" cap="none" strike="noStrike">
              <a:solidFill>
                <a:srgbClr val="000000"/>
              </a:solidFill>
              <a:latin typeface="Arial"/>
              <a:ea typeface="Arial"/>
              <a:cs typeface="Arial"/>
              <a:sym typeface="Arial"/>
            </a:endParaRPr>
          </a:p>
        </p:txBody>
      </p:sp>
      <p:pic>
        <p:nvPicPr>
          <p:cNvPr id="368" name="Google Shape;368;g3df775a2722_0_253"/>
          <p:cNvPicPr preferRelativeResize="0"/>
          <p:nvPr/>
        </p:nvPicPr>
        <p:blipFill rotWithShape="1">
          <a:blip r:embed="rId3">
            <a:alphaModFix/>
          </a:blip>
          <a:srcRect b="0" l="0" r="0" t="0"/>
          <a:stretch/>
        </p:blipFill>
        <p:spPr>
          <a:xfrm>
            <a:off x="504000" y="2730010"/>
            <a:ext cx="6887559" cy="3779647"/>
          </a:xfrm>
          <a:prstGeom prst="rect">
            <a:avLst/>
          </a:prstGeom>
          <a:noFill/>
          <a:ln>
            <a:noFill/>
          </a:ln>
        </p:spPr>
      </p:pic>
      <p:sp>
        <p:nvSpPr>
          <p:cNvPr id="369" name="Google Shape;369;g3df775a2722_0_253"/>
          <p:cNvSpPr txBox="1"/>
          <p:nvPr/>
        </p:nvSpPr>
        <p:spPr>
          <a:xfrm>
            <a:off x="7526740" y="1052072"/>
            <a:ext cx="4357500" cy="3341700"/>
          </a:xfrm>
          <a:prstGeom prst="rect">
            <a:avLst/>
          </a:prstGeom>
          <a:noFill/>
          <a:ln>
            <a:noFill/>
          </a:ln>
        </p:spPr>
        <p:txBody>
          <a:bodyPr anchorCtr="0" anchor="t" bIns="45700" lIns="91425" spcFirstLastPara="1" rIns="91425" wrap="square" tIns="45700">
            <a:spAutoFit/>
          </a:bodyPr>
          <a:lstStyle/>
          <a:p>
            <a:pPr indent="-171450" lvl="0" marL="324485" marR="0" rtl="0" algn="l">
              <a:lnSpc>
                <a:spcPct val="115000"/>
              </a:lnSpc>
              <a:spcBef>
                <a:spcPts val="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The standard practice is to assume that crop technologies have an operational life of around </a:t>
            </a:r>
            <a:r>
              <a:rPr b="1" i="0" lang="sv-SE" sz="1400" u="none" cap="none" strike="noStrike">
                <a:solidFill>
                  <a:srgbClr val="000000"/>
                </a:solidFill>
                <a:latin typeface="Arial"/>
                <a:ea typeface="Arial"/>
                <a:cs typeface="Arial"/>
                <a:sym typeface="Arial"/>
              </a:rPr>
              <a:t>15 years.</a:t>
            </a:r>
            <a:endParaRPr b="0" i="0" sz="1400" u="none" cap="none" strike="noStrike">
              <a:solidFill>
                <a:srgbClr val="000000"/>
              </a:solidFill>
              <a:latin typeface="Arial"/>
              <a:ea typeface="Arial"/>
              <a:cs typeface="Arial"/>
              <a:sym typeface="Arial"/>
            </a:endParaRPr>
          </a:p>
          <a:p>
            <a:pPr indent="-171450" lvl="0" marL="324485" marR="0" rtl="0" algn="l">
              <a:lnSpc>
                <a:spcPct val="115000"/>
              </a:lnSpc>
              <a:spcBef>
                <a:spcPts val="1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To apply this, assign the base-year area as residual capacity from the model start year, then taper it to zero over the technology lifetime.</a:t>
            </a:r>
            <a:endParaRPr b="0" i="0" sz="1400" u="none" cap="none" strike="noStrike">
              <a:solidFill>
                <a:srgbClr val="000000"/>
              </a:solidFill>
              <a:latin typeface="Arial"/>
              <a:ea typeface="Arial"/>
              <a:cs typeface="Arial"/>
              <a:sym typeface="Arial"/>
            </a:endParaRPr>
          </a:p>
          <a:p>
            <a:pPr indent="-171450" lvl="0" marL="324485" marR="0" rtl="0" algn="l">
              <a:lnSpc>
                <a:spcPct val="115000"/>
              </a:lnSpc>
              <a:spcBef>
                <a:spcPts val="1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If your base year is 2020 and you assume a 15-year life, residual capacity runs from 2020 to 2035, declining linearly or in steps as older land is assumed to be "re-decided" (either retired, or replaced by new investment capacity which the model will then optimise).</a:t>
            </a:r>
            <a:endParaRPr b="0" i="0" sz="1400" u="none" cap="none" strike="noStrike">
              <a:solidFill>
                <a:srgbClr val="000000"/>
              </a:solidFill>
              <a:latin typeface="Arial"/>
              <a:ea typeface="Arial"/>
              <a:cs typeface="Arial"/>
              <a:sym typeface="Arial"/>
            </a:endParaRPr>
          </a:p>
        </p:txBody>
      </p:sp>
      <p:sp>
        <p:nvSpPr>
          <p:cNvPr id="370" name="Google Shape;370;g3df775a2722_0_253"/>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3df775a2722_0_6"/>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
        <p:nvSpPr>
          <p:cNvPr id="104" name="Google Shape;104;g3df775a2722_0_6"/>
          <p:cNvSpPr txBox="1"/>
          <p:nvPr>
            <p:ph type="title"/>
          </p:nvPr>
        </p:nvSpPr>
        <p:spPr>
          <a:xfrm>
            <a:off x="720000" y="288000"/>
            <a:ext cx="40167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sz="2800">
                <a:solidFill>
                  <a:srgbClr val="C00000"/>
                </a:solidFill>
              </a:rPr>
              <a:t>Learning outcomes</a:t>
            </a:r>
            <a:endParaRPr>
              <a:solidFill>
                <a:srgbClr val="C00000"/>
              </a:solidFill>
            </a:endParaRPr>
          </a:p>
        </p:txBody>
      </p:sp>
      <p:sp>
        <p:nvSpPr>
          <p:cNvPr id="105" name="Google Shape;105;g3df775a2722_0_6"/>
          <p:cNvSpPr txBox="1"/>
          <p:nvPr/>
        </p:nvSpPr>
        <p:spPr>
          <a:xfrm>
            <a:off x="794657" y="1160000"/>
            <a:ext cx="9999900" cy="3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1" lang="sv-SE" sz="1600" u="none" cap="none" strike="noStrike">
                <a:solidFill>
                  <a:srgbClr val="000000"/>
                </a:solidFill>
                <a:latin typeface="Arial"/>
                <a:ea typeface="Arial"/>
                <a:cs typeface="Arial"/>
                <a:sym typeface="Arial"/>
              </a:rPr>
              <a:t>After this lecture you will be able to:</a:t>
            </a:r>
            <a:endParaRPr b="0" i="0" sz="1400" u="none" cap="none" strike="noStrike">
              <a:solidFill>
                <a:srgbClr val="000000"/>
              </a:solidFill>
              <a:latin typeface="Arial"/>
              <a:ea typeface="Arial"/>
              <a:cs typeface="Arial"/>
              <a:sym typeface="Arial"/>
            </a:endParaRPr>
          </a:p>
        </p:txBody>
      </p:sp>
      <p:sp>
        <p:nvSpPr>
          <p:cNvPr id="106" name="Google Shape;106;g3df775a2722_0_6"/>
          <p:cNvSpPr/>
          <p:nvPr/>
        </p:nvSpPr>
        <p:spPr>
          <a:xfrm>
            <a:off x="1000000" y="1720000"/>
            <a:ext cx="530100" cy="5301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chemeClr val="lt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107" name="Google Shape;107;g3df775a2722_0_6"/>
          <p:cNvSpPr txBox="1"/>
          <p:nvPr/>
        </p:nvSpPr>
        <p:spPr>
          <a:xfrm>
            <a:off x="1720000" y="1720000"/>
            <a:ext cx="9500100" cy="530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sv-SE" sz="2400" u="none" cap="none" strike="noStrike">
                <a:solidFill>
                  <a:srgbClr val="000000"/>
                </a:solidFill>
                <a:latin typeface="Arial"/>
                <a:ea typeface="Arial"/>
                <a:cs typeface="Arial"/>
                <a:sym typeface="Arial"/>
              </a:rPr>
              <a:t>Assess which crops to represent in your CLEWs++ model</a:t>
            </a:r>
            <a:endParaRPr b="0" i="0" sz="2400" u="none" cap="none" strike="noStrike">
              <a:solidFill>
                <a:srgbClr val="000000"/>
              </a:solidFill>
              <a:latin typeface="Arial"/>
              <a:ea typeface="Arial"/>
              <a:cs typeface="Arial"/>
              <a:sym typeface="Arial"/>
            </a:endParaRPr>
          </a:p>
        </p:txBody>
      </p:sp>
      <p:sp>
        <p:nvSpPr>
          <p:cNvPr id="108" name="Google Shape;108;g3df775a2722_0_6"/>
          <p:cNvSpPr/>
          <p:nvPr/>
        </p:nvSpPr>
        <p:spPr>
          <a:xfrm>
            <a:off x="1000000" y="2510000"/>
            <a:ext cx="530100" cy="5301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chemeClr val="lt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109" name="Google Shape;109;g3df775a2722_0_6"/>
          <p:cNvSpPr txBox="1"/>
          <p:nvPr/>
        </p:nvSpPr>
        <p:spPr>
          <a:xfrm>
            <a:off x="1720000" y="2510000"/>
            <a:ext cx="9500100" cy="530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sv-SE" sz="2400" u="none" cap="none" strike="noStrike">
                <a:solidFill>
                  <a:srgbClr val="000000"/>
                </a:solidFill>
                <a:latin typeface="Arial"/>
                <a:ea typeface="Arial"/>
                <a:cs typeface="Arial"/>
                <a:sym typeface="Arial"/>
              </a:rPr>
              <a:t>Structure and represent crops in your CLEWs++ model</a:t>
            </a:r>
            <a:endParaRPr b="0" i="0" sz="2400" u="none" cap="none" strike="noStrike">
              <a:solidFill>
                <a:srgbClr val="000000"/>
              </a:solidFill>
              <a:latin typeface="Arial"/>
              <a:ea typeface="Arial"/>
              <a:cs typeface="Arial"/>
              <a:sym typeface="Arial"/>
            </a:endParaRPr>
          </a:p>
        </p:txBody>
      </p:sp>
      <p:sp>
        <p:nvSpPr>
          <p:cNvPr id="110" name="Google Shape;110;g3df775a2722_0_6"/>
          <p:cNvSpPr/>
          <p:nvPr/>
        </p:nvSpPr>
        <p:spPr>
          <a:xfrm>
            <a:off x="1000000" y="3300000"/>
            <a:ext cx="530100" cy="5301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chemeClr val="lt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
        <p:nvSpPr>
          <p:cNvPr id="111" name="Google Shape;111;g3df775a2722_0_6"/>
          <p:cNvSpPr txBox="1"/>
          <p:nvPr/>
        </p:nvSpPr>
        <p:spPr>
          <a:xfrm>
            <a:off x="1720000" y="3300000"/>
            <a:ext cx="9500100" cy="530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sv-SE" sz="2400" u="none" cap="none" strike="noStrike">
                <a:solidFill>
                  <a:srgbClr val="000000"/>
                </a:solidFill>
                <a:latin typeface="Arial"/>
                <a:ea typeface="Arial"/>
                <a:cs typeface="Arial"/>
                <a:sym typeface="Arial"/>
              </a:rPr>
              <a:t>Calibrate crop yields in your CLEWs++ model</a:t>
            </a:r>
            <a:endParaRPr b="0" i="0" sz="2400" u="none" cap="none" strike="noStrike">
              <a:solidFill>
                <a:srgbClr val="000000"/>
              </a:solidFill>
              <a:latin typeface="Arial"/>
              <a:ea typeface="Arial"/>
              <a:cs typeface="Arial"/>
              <a:sym typeface="Arial"/>
            </a:endParaRPr>
          </a:p>
        </p:txBody>
      </p:sp>
      <p:sp>
        <p:nvSpPr>
          <p:cNvPr id="112" name="Google Shape;112;g3df775a2722_0_6"/>
          <p:cNvSpPr/>
          <p:nvPr/>
        </p:nvSpPr>
        <p:spPr>
          <a:xfrm>
            <a:off x="1000000" y="4090000"/>
            <a:ext cx="530100" cy="5301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chemeClr val="lt1"/>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
        <p:nvSpPr>
          <p:cNvPr id="113" name="Google Shape;113;g3df775a2722_0_6"/>
          <p:cNvSpPr txBox="1"/>
          <p:nvPr/>
        </p:nvSpPr>
        <p:spPr>
          <a:xfrm>
            <a:off x="1720000" y="4090000"/>
            <a:ext cx="9500100" cy="530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sv-SE" sz="2400" u="none" cap="none" strike="noStrike">
                <a:solidFill>
                  <a:srgbClr val="000000"/>
                </a:solidFill>
                <a:latin typeface="Arial"/>
                <a:ea typeface="Arial"/>
                <a:cs typeface="Arial"/>
                <a:sym typeface="Arial"/>
              </a:rPr>
              <a:t>Apply residual capacity and crop costs for agriculture in CLEWs++</a:t>
            </a:r>
            <a:endParaRPr b="0" i="0" sz="2400" u="none" cap="none" strike="noStrike">
              <a:solidFill>
                <a:srgbClr val="000000"/>
              </a:solidFill>
              <a:latin typeface="Arial"/>
              <a:ea typeface="Arial"/>
              <a:cs typeface="Arial"/>
              <a:sym typeface="Arial"/>
            </a:endParaRPr>
          </a:p>
        </p:txBody>
      </p:sp>
      <p:sp>
        <p:nvSpPr>
          <p:cNvPr id="114" name="Google Shape;114;g3df775a2722_0_6"/>
          <p:cNvSpPr/>
          <p:nvPr/>
        </p:nvSpPr>
        <p:spPr>
          <a:xfrm>
            <a:off x="1000000" y="4880000"/>
            <a:ext cx="530100" cy="5301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chemeClr val="lt1"/>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sp>
        <p:nvSpPr>
          <p:cNvPr id="115" name="Google Shape;115;g3df775a2722_0_6"/>
          <p:cNvSpPr txBox="1"/>
          <p:nvPr/>
        </p:nvSpPr>
        <p:spPr>
          <a:xfrm>
            <a:off x="1720000" y="4880000"/>
            <a:ext cx="9500100" cy="530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sv-SE" sz="2400" u="none" cap="none" strike="noStrike">
                <a:solidFill>
                  <a:srgbClr val="000000"/>
                </a:solidFill>
                <a:latin typeface="Arial"/>
                <a:ea typeface="Arial"/>
                <a:cs typeface="Arial"/>
                <a:sym typeface="Arial"/>
              </a:rPr>
              <a:t>Apply emissions to crops in CLEWs++ </a:t>
            </a:r>
            <a:endParaRPr b="0" i="0" sz="2400" u="none" cap="none" strike="noStrike">
              <a:solidFill>
                <a:srgbClr val="000000"/>
              </a:solidFill>
              <a:latin typeface="Arial"/>
              <a:ea typeface="Arial"/>
              <a:cs typeface="Arial"/>
              <a:sym typeface="Arial"/>
            </a:endParaRPr>
          </a:p>
        </p:txBody>
      </p:sp>
      <p:sp>
        <p:nvSpPr>
          <p:cNvPr id="116" name="Google Shape;116;g3df775a2722_0_6"/>
          <p:cNvSpPr/>
          <p:nvPr/>
        </p:nvSpPr>
        <p:spPr>
          <a:xfrm>
            <a:off x="1000000" y="5670000"/>
            <a:ext cx="530100" cy="5301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chemeClr val="lt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117" name="Google Shape;117;g3df775a2722_0_6"/>
          <p:cNvSpPr txBox="1"/>
          <p:nvPr/>
        </p:nvSpPr>
        <p:spPr>
          <a:xfrm>
            <a:off x="1720000" y="5670000"/>
            <a:ext cx="9500100" cy="530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sv-SE" sz="2400" u="none" cap="none" strike="noStrike">
                <a:solidFill>
                  <a:srgbClr val="000000"/>
                </a:solidFill>
                <a:latin typeface="Arial"/>
                <a:ea typeface="Arial"/>
                <a:cs typeface="Arial"/>
                <a:sym typeface="Arial"/>
              </a:rPr>
              <a:t>Structure and represent livestock with emissions in CLEWs++ </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3df775a2722_0_261"/>
          <p:cNvSpPr txBox="1"/>
          <p:nvPr>
            <p:ph type="title"/>
          </p:nvPr>
        </p:nvSpPr>
        <p:spPr>
          <a:xfrm>
            <a:off x="720000" y="288000"/>
            <a:ext cx="10515600" cy="868200"/>
          </a:xfrm>
          <a:prstGeom prst="rect">
            <a:avLst/>
          </a:prstGeom>
          <a:noFill/>
          <a:ln>
            <a:noFill/>
          </a:ln>
        </p:spPr>
        <p:txBody>
          <a:bodyPr anchorCtr="0" anchor="b" bIns="45700" lIns="91425" spcFirstLastPara="1" rIns="91425" wrap="square" tIns="45700">
            <a:spAutoFit/>
          </a:bodyPr>
          <a:lstStyle/>
          <a:p>
            <a:pPr indent="0" lvl="0" marL="0" rtl="0" algn="l">
              <a:lnSpc>
                <a:spcPct val="90000"/>
              </a:lnSpc>
              <a:spcBef>
                <a:spcPts val="0"/>
              </a:spcBef>
              <a:spcAft>
                <a:spcPts val="0"/>
              </a:spcAft>
              <a:buSzPts val="4000"/>
              <a:buNone/>
            </a:pPr>
            <a:r>
              <a:rPr lang="sv-SE">
                <a:solidFill>
                  <a:srgbClr val="C00000"/>
                </a:solidFill>
              </a:rPr>
              <a:t>Crop Costs: From Real-World Agricultural Economics to OSeMOSYS Parameters</a:t>
            </a:r>
            <a:endParaRPr>
              <a:solidFill>
                <a:srgbClr val="C00000"/>
              </a:solidFill>
            </a:endParaRPr>
          </a:p>
        </p:txBody>
      </p:sp>
      <p:sp>
        <p:nvSpPr>
          <p:cNvPr id="377" name="Google Shape;377;g3df775a2722_0_261"/>
          <p:cNvSpPr txBox="1"/>
          <p:nvPr>
            <p:ph idx="1" type="body"/>
          </p:nvPr>
        </p:nvSpPr>
        <p:spPr>
          <a:xfrm>
            <a:off x="720000" y="1512000"/>
            <a:ext cx="4161300" cy="32298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400"/>
              </a:spcBef>
              <a:spcAft>
                <a:spcPts val="0"/>
              </a:spcAft>
              <a:buClr>
                <a:srgbClr val="000000"/>
              </a:buClr>
              <a:buSzPts val="1400"/>
              <a:buFont typeface="Arial"/>
              <a:buNone/>
            </a:pPr>
            <a:r>
              <a:rPr b="1" i="0" lang="sv-SE" sz="1500" u="sng" cap="none" strike="noStrike">
                <a:solidFill>
                  <a:srgbClr val="000000"/>
                </a:solidFill>
                <a:latin typeface="Arial"/>
                <a:ea typeface="Arial"/>
                <a:cs typeface="Arial"/>
                <a:sym typeface="Arial"/>
              </a:rPr>
              <a:t>The Challenge:</a:t>
            </a:r>
            <a:endParaRPr b="0" i="0" sz="1500" u="none" cap="none" strike="noStrike">
              <a:solidFill>
                <a:srgbClr val="000000"/>
              </a:solidFill>
              <a:latin typeface="Arial"/>
              <a:ea typeface="Arial"/>
              <a:cs typeface="Arial"/>
              <a:sym typeface="Arial"/>
            </a:endParaRPr>
          </a:p>
          <a:p>
            <a:pPr indent="0" lvl="0" marL="0" marR="0" rtl="0" algn="l">
              <a:lnSpc>
                <a:spcPct val="90000"/>
              </a:lnSpc>
              <a:spcBef>
                <a:spcPts val="400"/>
              </a:spcBef>
              <a:spcAft>
                <a:spcPts val="0"/>
              </a:spcAft>
              <a:buClr>
                <a:srgbClr val="000000"/>
              </a:buClr>
              <a:buSzPts val="1400"/>
              <a:buFont typeface="Arial"/>
              <a:buNone/>
            </a:pPr>
            <a:r>
              <a:t/>
            </a:r>
            <a:endParaRPr b="1" i="0" sz="1500" u="sng" cap="none" strike="noStrike">
              <a:solidFill>
                <a:srgbClr val="000000"/>
              </a:solidFill>
              <a:latin typeface="Arial"/>
              <a:ea typeface="Arial"/>
              <a:cs typeface="Arial"/>
              <a:sym typeface="Arial"/>
            </a:endParaRPr>
          </a:p>
          <a:p>
            <a:pPr indent="-228600" lvl="0" marL="228600" marR="0" rtl="0" algn="l">
              <a:lnSpc>
                <a:spcPct val="90000"/>
              </a:lnSpc>
              <a:spcBef>
                <a:spcPts val="600"/>
              </a:spcBef>
              <a:spcAft>
                <a:spcPts val="0"/>
              </a:spcAft>
              <a:buClr>
                <a:srgbClr val="000000"/>
              </a:buClr>
              <a:buSzPts val="1400"/>
              <a:buFont typeface="Arial"/>
              <a:buChar char="•"/>
            </a:pPr>
            <a:r>
              <a:rPr b="1" i="0" lang="sv-SE" sz="1500" u="none" cap="none" strike="noStrike">
                <a:solidFill>
                  <a:srgbClr val="000000"/>
                </a:solidFill>
                <a:latin typeface="Arial"/>
                <a:ea typeface="Arial"/>
                <a:cs typeface="Arial"/>
                <a:sym typeface="Arial"/>
              </a:rPr>
              <a:t>No single asset:</a:t>
            </a:r>
            <a:r>
              <a:rPr b="0" i="0" lang="sv-SE" sz="1500" u="none" cap="none" strike="noStrike">
                <a:solidFill>
                  <a:srgbClr val="000000"/>
                </a:solidFill>
                <a:latin typeface="Arial"/>
                <a:ea typeface="Arial"/>
                <a:cs typeface="Arial"/>
                <a:sym typeface="Arial"/>
              </a:rPr>
              <a:t> Crop technologies are farming systems, not discrete machines – capital is composite and diffuse</a:t>
            </a:r>
            <a:endParaRPr b="0" i="0" sz="1500" u="none" cap="none" strike="noStrike">
              <a:solidFill>
                <a:srgbClr val="000000"/>
              </a:solidFill>
              <a:latin typeface="Arial"/>
              <a:ea typeface="Arial"/>
              <a:cs typeface="Arial"/>
              <a:sym typeface="Arial"/>
            </a:endParaRPr>
          </a:p>
          <a:p>
            <a:pPr indent="-139700" lvl="0" marL="228600" marR="0" rtl="0" algn="l">
              <a:lnSpc>
                <a:spcPct val="90000"/>
              </a:lnSpc>
              <a:spcBef>
                <a:spcPts val="60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a:p>
            <a:pPr indent="-228600" lvl="0" marL="228600" marR="0" rtl="0" algn="l">
              <a:lnSpc>
                <a:spcPct val="90000"/>
              </a:lnSpc>
              <a:spcBef>
                <a:spcPts val="600"/>
              </a:spcBef>
              <a:spcAft>
                <a:spcPts val="0"/>
              </a:spcAft>
              <a:buClr>
                <a:srgbClr val="000000"/>
              </a:buClr>
              <a:buSzPts val="1400"/>
              <a:buFont typeface="Arial"/>
              <a:buChar char="•"/>
            </a:pPr>
            <a:r>
              <a:rPr b="1" i="0" lang="sv-SE" sz="1500" u="none" cap="none" strike="noStrike">
                <a:solidFill>
                  <a:srgbClr val="000000"/>
                </a:solidFill>
                <a:latin typeface="Arial"/>
                <a:ea typeface="Arial"/>
                <a:cs typeface="Arial"/>
                <a:sym typeface="Arial"/>
              </a:rPr>
              <a:t>Four variants:</a:t>
            </a:r>
            <a:r>
              <a:rPr b="0" i="0" lang="sv-SE" sz="1500" u="none" cap="none" strike="noStrike">
                <a:solidFill>
                  <a:srgbClr val="000000"/>
                </a:solidFill>
                <a:latin typeface="Arial"/>
                <a:ea typeface="Arial"/>
                <a:cs typeface="Arial"/>
                <a:sym typeface="Arial"/>
              </a:rPr>
              <a:t> Each crop has irrigated/rainfed × high-input/low-input variants, each with different cost structures</a:t>
            </a:r>
            <a:endParaRPr b="0" i="0" sz="1500" u="none" cap="none" strike="noStrike">
              <a:solidFill>
                <a:srgbClr val="000000"/>
              </a:solidFill>
              <a:latin typeface="Arial"/>
              <a:ea typeface="Arial"/>
              <a:cs typeface="Arial"/>
              <a:sym typeface="Arial"/>
            </a:endParaRPr>
          </a:p>
          <a:p>
            <a:pPr indent="-139700" lvl="0" marL="228600" marR="0" rtl="0" algn="l">
              <a:lnSpc>
                <a:spcPct val="90000"/>
              </a:lnSpc>
              <a:spcBef>
                <a:spcPts val="60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a:p>
            <a:pPr indent="-228600" lvl="0" marL="228600" marR="0" rtl="0" algn="l">
              <a:lnSpc>
                <a:spcPct val="90000"/>
              </a:lnSpc>
              <a:spcBef>
                <a:spcPts val="600"/>
              </a:spcBef>
              <a:spcAft>
                <a:spcPts val="0"/>
              </a:spcAft>
              <a:buClr>
                <a:srgbClr val="000000"/>
              </a:buClr>
              <a:buSzPts val="1400"/>
              <a:buFont typeface="Arial"/>
              <a:buChar char="•"/>
            </a:pPr>
            <a:r>
              <a:rPr b="1" i="0" lang="sv-SE" sz="1500" u="none" cap="none" strike="noStrike">
                <a:solidFill>
                  <a:srgbClr val="000000"/>
                </a:solidFill>
                <a:latin typeface="Arial"/>
                <a:ea typeface="Arial"/>
                <a:cs typeface="Arial"/>
                <a:sym typeface="Arial"/>
              </a:rPr>
              <a:t>Data gaps:</a:t>
            </a:r>
            <a:r>
              <a:rPr b="0" i="0" lang="sv-SE" sz="1500" u="none" cap="none" strike="noStrike">
                <a:solidFill>
                  <a:srgbClr val="000000"/>
                </a:solidFill>
                <a:latin typeface="Arial"/>
                <a:ea typeface="Arial"/>
                <a:cs typeface="Arial"/>
                <a:sym typeface="Arial"/>
              </a:rPr>
              <a:t> Agricultural cost data is fragmented across agronomic, economic, and engineering literature</a:t>
            </a:r>
            <a:endParaRPr b="0" i="0" sz="1500" u="none" cap="none" strike="noStrike">
              <a:solidFill>
                <a:srgbClr val="000000"/>
              </a:solidFill>
              <a:latin typeface="Arial"/>
              <a:ea typeface="Arial"/>
              <a:cs typeface="Arial"/>
              <a:sym typeface="Arial"/>
            </a:endParaRPr>
          </a:p>
        </p:txBody>
      </p:sp>
      <p:sp>
        <p:nvSpPr>
          <p:cNvPr id="378" name="Google Shape;378;g3df775a2722_0_261"/>
          <p:cNvSpPr txBox="1"/>
          <p:nvPr>
            <p:ph idx="2" type="body"/>
          </p:nvPr>
        </p:nvSpPr>
        <p:spPr>
          <a:xfrm>
            <a:off x="5420566" y="1512000"/>
            <a:ext cx="6358500" cy="48666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400"/>
              </a:spcBef>
              <a:spcAft>
                <a:spcPts val="0"/>
              </a:spcAft>
              <a:buClr>
                <a:srgbClr val="000000"/>
              </a:buClr>
              <a:buSzPts val="1400"/>
              <a:buFont typeface="Arial"/>
              <a:buNone/>
            </a:pPr>
            <a:r>
              <a:rPr b="1" i="0" lang="sv-SE" sz="1500" u="sng" cap="none" strike="noStrike">
                <a:solidFill>
                  <a:srgbClr val="000000"/>
                </a:solidFill>
                <a:latin typeface="Arial"/>
                <a:ea typeface="Arial"/>
                <a:cs typeface="Arial"/>
                <a:sym typeface="Arial"/>
              </a:rPr>
              <a:t>What the Calculator Covers:</a:t>
            </a:r>
            <a:endParaRPr/>
          </a:p>
          <a:p>
            <a:pPr indent="0" lvl="0" marL="0" marR="0" rtl="0" algn="l">
              <a:lnSpc>
                <a:spcPct val="90000"/>
              </a:lnSpc>
              <a:spcBef>
                <a:spcPts val="40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a:p>
            <a:pPr indent="-228600" lvl="0" marL="228600" marR="0" rtl="0" algn="l">
              <a:lnSpc>
                <a:spcPct val="90000"/>
              </a:lnSpc>
              <a:spcBef>
                <a:spcPts val="400"/>
              </a:spcBef>
              <a:spcAft>
                <a:spcPts val="0"/>
              </a:spcAft>
              <a:buClr>
                <a:srgbClr val="000000"/>
              </a:buClr>
              <a:buSzPts val="1400"/>
              <a:buFont typeface="Arial"/>
              <a:buChar char="•"/>
            </a:pPr>
            <a:r>
              <a:rPr b="1" i="0" lang="sv-SE" sz="1500" u="none" cap="none" strike="noStrike">
                <a:solidFill>
                  <a:srgbClr val="000000"/>
                </a:solidFill>
                <a:latin typeface="Arial"/>
                <a:ea typeface="Arial"/>
                <a:cs typeface="Arial"/>
                <a:sym typeface="Arial"/>
              </a:rPr>
              <a:t>Input: Cost breakdown</a:t>
            </a:r>
            <a:r>
              <a:rPr b="0" i="0" lang="sv-SE" sz="1500" u="none" cap="none" strike="noStrike">
                <a:solidFill>
                  <a:srgbClr val="000000"/>
                </a:solidFill>
                <a:latin typeface="Arial"/>
                <a:ea typeface="Arial"/>
                <a:cs typeface="Arial"/>
                <a:sym typeface="Arial"/>
              </a:rPr>
              <a:t> – Enter country/crop-specific costs per hectare (seeds, fertilisers, crop protection, motor fuels, machinery, etc.), plus the 70/30 capital/fixed split for “Machines &amp; buildings”</a:t>
            </a:r>
            <a:endParaRPr b="0" i="0" sz="15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You may need to adapt categories based on how your research/raw data categorises these costs</a:t>
            </a:r>
            <a:endParaRPr b="0" i="0" sz="1500" u="none" cap="none" strike="noStrike">
              <a:solidFill>
                <a:srgbClr val="000000"/>
              </a:solidFill>
              <a:latin typeface="Arial"/>
              <a:ea typeface="Arial"/>
              <a:cs typeface="Arial"/>
              <a:sym typeface="Arial"/>
            </a:endParaRPr>
          </a:p>
          <a:p>
            <a:pPr indent="-228600" lvl="0" marL="228600" marR="0" rtl="0" algn="l">
              <a:lnSpc>
                <a:spcPct val="90000"/>
              </a:lnSpc>
              <a:spcBef>
                <a:spcPts val="400"/>
              </a:spcBef>
              <a:spcAft>
                <a:spcPts val="0"/>
              </a:spcAft>
              <a:buClr>
                <a:srgbClr val="000000"/>
              </a:buClr>
              <a:buSzPts val="1400"/>
              <a:buFont typeface="Arial"/>
              <a:buChar char="•"/>
            </a:pPr>
            <a:r>
              <a:rPr b="1" i="0" lang="sv-SE" sz="1500" u="none" cap="none" strike="noStrike">
                <a:solidFill>
                  <a:srgbClr val="000000"/>
                </a:solidFill>
                <a:latin typeface="Arial"/>
                <a:ea typeface="Arial"/>
                <a:cs typeface="Arial"/>
                <a:sym typeface="Arial"/>
              </a:rPr>
              <a:t>Input: Land area data</a:t>
            </a:r>
            <a:r>
              <a:rPr b="0" i="0" lang="sv-SE" sz="1500" u="none" cap="none" strike="noStrike">
                <a:solidFill>
                  <a:srgbClr val="000000"/>
                </a:solidFill>
                <a:latin typeface="Arial"/>
                <a:ea typeface="Arial"/>
                <a:cs typeface="Arial"/>
                <a:sym typeface="Arial"/>
              </a:rPr>
              <a:t> – Enter existing cultivated area (1,000 km</a:t>
            </a:r>
            <a:r>
              <a:rPr b="0" baseline="30000" i="0" lang="sv-SE" sz="1500" u="none" cap="none" strike="noStrike">
                <a:solidFill>
                  <a:srgbClr val="000000"/>
                </a:solidFill>
                <a:latin typeface="Arial"/>
                <a:ea typeface="Arial"/>
                <a:cs typeface="Arial"/>
                <a:sym typeface="Arial"/>
              </a:rPr>
              <a:t>2</a:t>
            </a:r>
            <a:r>
              <a:rPr b="0" i="0" lang="sv-SE" sz="1500" u="none" cap="none" strike="noStrike">
                <a:solidFill>
                  <a:srgbClr val="000000"/>
                </a:solidFill>
                <a:latin typeface="Arial"/>
                <a:ea typeface="Arial"/>
                <a:cs typeface="Arial"/>
                <a:sym typeface="Arial"/>
              </a:rPr>
              <a:t>) for each of the four variants: LR, HR, LI, HI</a:t>
            </a:r>
            <a:endParaRPr b="0" i="0" sz="1500" u="none" cap="none" strike="noStrike">
              <a:solidFill>
                <a:srgbClr val="000000"/>
              </a:solidFill>
              <a:latin typeface="Arial"/>
              <a:ea typeface="Arial"/>
              <a:cs typeface="Arial"/>
              <a:sym typeface="Arial"/>
            </a:endParaRPr>
          </a:p>
          <a:p>
            <a:pPr indent="-228600" lvl="0" marL="228600" marR="0" rtl="0" algn="l">
              <a:lnSpc>
                <a:spcPct val="90000"/>
              </a:lnSpc>
              <a:spcBef>
                <a:spcPts val="400"/>
              </a:spcBef>
              <a:spcAft>
                <a:spcPts val="0"/>
              </a:spcAft>
              <a:buClr>
                <a:srgbClr val="000000"/>
              </a:buClr>
              <a:buSzPts val="1400"/>
              <a:buFont typeface="Arial"/>
              <a:buChar char="•"/>
            </a:pPr>
            <a:r>
              <a:rPr b="1" i="0" lang="sv-SE" sz="1500" u="none" cap="none" strike="noStrike">
                <a:solidFill>
                  <a:srgbClr val="000000"/>
                </a:solidFill>
                <a:latin typeface="Arial"/>
                <a:ea typeface="Arial"/>
                <a:cs typeface="Arial"/>
                <a:sym typeface="Arial"/>
              </a:rPr>
              <a:t>Input: Cost multipliers</a:t>
            </a:r>
            <a:r>
              <a:rPr b="0" i="0" lang="sv-SE" sz="1500" u="none" cap="none" strike="noStrike">
                <a:solidFill>
                  <a:srgbClr val="000000"/>
                </a:solidFill>
                <a:latin typeface="Arial"/>
                <a:ea typeface="Arial"/>
                <a:cs typeface="Arial"/>
                <a:sym typeface="Arial"/>
              </a:rPr>
              <a:t> – Literature-sourced premiums applied per variant, measured relative to the LR baseline:</a:t>
            </a:r>
            <a:endParaRPr b="0" i="0" sz="15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LR = ×1.0</a:t>
            </a:r>
            <a:endParaRPr b="0" i="0" sz="15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HR = ×1.6 (+60% high-input premium)</a:t>
            </a:r>
            <a:endParaRPr b="0" i="0" sz="15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LI = ×1.6 (+60% net irrigation premium, i.e. 75% minus 15% for energy already counted)</a:t>
            </a:r>
            <a:endParaRPr b="0" i="0" sz="15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HI = ×2.2 (additive: 1 + 0.6 + 0.6, both premiums independently measured against LR baseline)</a:t>
            </a:r>
            <a:endParaRPr b="0" i="0" sz="1500" u="none" cap="none" strike="noStrike">
              <a:solidFill>
                <a:srgbClr val="000000"/>
              </a:solidFill>
              <a:latin typeface="Arial"/>
              <a:ea typeface="Arial"/>
              <a:cs typeface="Arial"/>
              <a:sym typeface="Arial"/>
            </a:endParaRPr>
          </a:p>
          <a:p>
            <a:pPr indent="-139700" lvl="1" marL="457200" marR="0" rtl="0" algn="l">
              <a:lnSpc>
                <a:spcPct val="90000"/>
              </a:lnSpc>
              <a:spcBef>
                <a:spcPts val="20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a:p>
            <a:pPr indent="-228600" lvl="0" marL="228600" marR="0" rtl="0" algn="l">
              <a:lnSpc>
                <a:spcPct val="90000"/>
              </a:lnSpc>
              <a:spcBef>
                <a:spcPts val="400"/>
              </a:spcBef>
              <a:spcAft>
                <a:spcPts val="0"/>
              </a:spcAft>
              <a:buClr>
                <a:srgbClr val="000000"/>
              </a:buClr>
              <a:buSzPts val="1400"/>
              <a:buFont typeface="Arial"/>
              <a:buChar char="•"/>
            </a:pPr>
            <a:r>
              <a:rPr b="1" i="0" lang="sv-SE" sz="1500" u="none" cap="none" strike="noStrike">
                <a:solidFill>
                  <a:srgbClr val="000000"/>
                </a:solidFill>
                <a:latin typeface="Arial"/>
                <a:ea typeface="Arial"/>
                <a:cs typeface="Arial"/>
                <a:sym typeface="Arial"/>
              </a:rPr>
              <a:t>Output: OSeMOSYS-ready parameters</a:t>
            </a:r>
            <a:r>
              <a:rPr b="0" i="0" lang="sv-SE" sz="1500" u="none" cap="none" strike="noStrike">
                <a:solidFill>
                  <a:srgbClr val="000000"/>
                </a:solidFill>
                <a:latin typeface="Arial"/>
                <a:ea typeface="Arial"/>
                <a:cs typeface="Arial"/>
                <a:sym typeface="Arial"/>
              </a:rPr>
              <a:t> – Automatically produces CapitalCost, FixedCost, VariableCost, one row per technology code (e.g. BGL000WHELR0), ready to paste into your data file</a:t>
            </a:r>
            <a:endParaRPr b="0" i="0" sz="1500" u="none" cap="none" strike="noStrike">
              <a:solidFill>
                <a:srgbClr val="000000"/>
              </a:solidFill>
              <a:latin typeface="Arial"/>
              <a:ea typeface="Arial"/>
              <a:cs typeface="Arial"/>
              <a:sym typeface="Arial"/>
            </a:endParaRPr>
          </a:p>
        </p:txBody>
      </p:sp>
      <p:sp>
        <p:nvSpPr>
          <p:cNvPr id="379" name="Google Shape;379;g3df775a2722_0_261"/>
          <p:cNvSpPr txBox="1"/>
          <p:nvPr/>
        </p:nvSpPr>
        <p:spPr>
          <a:xfrm>
            <a:off x="792000" y="5797355"/>
            <a:ext cx="3602700" cy="507900"/>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600"/>
              <a:buFont typeface="Arial"/>
              <a:buNone/>
            </a:pPr>
            <a:r>
              <a:rPr b="1" i="0" lang="sv-SE" sz="1600" u="none" cap="none" strike="noStrike">
                <a:solidFill>
                  <a:srgbClr val="000000"/>
                </a:solidFill>
                <a:latin typeface="Arial"/>
                <a:ea typeface="Arial"/>
                <a:cs typeface="Arial"/>
                <a:sym typeface="Arial"/>
              </a:rPr>
              <a:t>Cost calculator available here: </a:t>
            </a:r>
            <a:r>
              <a:rPr b="0" i="0" lang="sv-SE" sz="1400" u="sng" cap="none" strike="noStrike">
                <a:solidFill>
                  <a:srgbClr val="000000"/>
                </a:solidFill>
                <a:latin typeface="Arial"/>
                <a:ea typeface="Arial"/>
                <a:cs typeface="Arial"/>
                <a:sym typeface="Arial"/>
                <a:hlinkClick r:id="rId3">
                  <a:extLst>
                    <a:ext uri="{A12FA001-AC4F-418D-AE19-62706E023703}">
                      <ahyp:hlinkClr val="tx"/>
                    </a:ext>
                  </a:extLst>
                </a:hlinkClick>
              </a:rPr>
              <a:t>https://zenodo.org/records/18927380</a:t>
            </a:r>
            <a:r>
              <a:rPr b="0" i="0" lang="sv-SE"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80" name="Google Shape;380;g3df775a2722_0_261"/>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3df775a2722_0_270"/>
          <p:cNvSpPr txBox="1"/>
          <p:nvPr>
            <p:ph type="title"/>
          </p:nvPr>
        </p:nvSpPr>
        <p:spPr>
          <a:xfrm>
            <a:off x="720000" y="288000"/>
            <a:ext cx="105156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Helvetica Neue"/>
              <a:buNone/>
            </a:pPr>
            <a:r>
              <a:rPr lang="sv-SE">
                <a:solidFill>
                  <a:srgbClr val="C00000"/>
                </a:solidFill>
              </a:rPr>
              <a:t>5. Agricultural Emissions </a:t>
            </a:r>
            <a:endParaRPr>
              <a:solidFill>
                <a:srgbClr val="C00000"/>
              </a:solidFill>
            </a:endParaRPr>
          </a:p>
        </p:txBody>
      </p:sp>
      <p:sp>
        <p:nvSpPr>
          <p:cNvPr id="386" name="Google Shape;386;g3df775a2722_0_270"/>
          <p:cNvSpPr txBox="1"/>
          <p:nvPr/>
        </p:nvSpPr>
        <p:spPr>
          <a:xfrm>
            <a:off x="756000" y="1050212"/>
            <a:ext cx="9916200" cy="20625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600"/>
              <a:buFont typeface="Arial"/>
              <a:buChar char="•"/>
            </a:pPr>
            <a:r>
              <a:rPr b="0" i="0" lang="sv-SE" sz="1600" u="none" cap="none" strike="noStrike">
                <a:solidFill>
                  <a:srgbClr val="000000"/>
                </a:solidFill>
                <a:latin typeface="Arial"/>
                <a:ea typeface="Arial"/>
                <a:cs typeface="Arial"/>
                <a:sym typeface="Arial"/>
              </a:rPr>
              <a:t>Two principal direct field emission sources for crops: N₂O from synthetic fertiliser application and N₂O from crop residue decomposition (plus CH₄ for flooded rice)</a:t>
            </a:r>
            <a:endParaRPr b="0" i="0" sz="1400" u="none" cap="none" strike="noStrike">
              <a:solidFill>
                <a:srgbClr val="000000"/>
              </a:solidFill>
              <a:latin typeface="Arial"/>
              <a:ea typeface="Arial"/>
              <a:cs typeface="Arial"/>
              <a:sym typeface="Arial"/>
            </a:endParaRPr>
          </a:p>
          <a:p>
            <a:pPr indent="-241300" lvl="0" marL="3429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600"/>
              <a:buFont typeface="Arial"/>
              <a:buChar char="•"/>
            </a:pPr>
            <a:r>
              <a:rPr b="0" i="0" lang="sv-SE" sz="1600" u="none" cap="none" strike="noStrike">
                <a:solidFill>
                  <a:srgbClr val="000000"/>
                </a:solidFill>
                <a:latin typeface="Arial"/>
                <a:ea typeface="Arial"/>
                <a:cs typeface="Arial"/>
                <a:sym typeface="Arial"/>
              </a:rPr>
              <a:t>Both sources use the same IPCC Tier 1 emission factor: 1% of nitrogen inputs emitted as N₂O-N, converted to N₂O by multiplying by 44/28</a:t>
            </a:r>
            <a:endParaRPr b="0" i="0" sz="1400" u="none" cap="none" strike="noStrike">
              <a:solidFill>
                <a:srgbClr val="000000"/>
              </a:solidFill>
              <a:latin typeface="Arial"/>
              <a:ea typeface="Arial"/>
              <a:cs typeface="Arial"/>
              <a:sym typeface="Arial"/>
            </a:endParaRPr>
          </a:p>
          <a:p>
            <a:pPr indent="-241300" lvl="0" marL="3429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600"/>
              <a:buFont typeface="Arial"/>
              <a:buChar char="•"/>
            </a:pPr>
            <a:r>
              <a:rPr b="0" i="0" lang="sv-SE" sz="1600" u="none" cap="none" strike="noStrike">
                <a:solidFill>
                  <a:srgbClr val="000000"/>
                </a:solidFill>
                <a:latin typeface="Arial"/>
                <a:ea typeface="Arial"/>
                <a:cs typeface="Arial"/>
                <a:sym typeface="Arial"/>
              </a:rPr>
              <a:t>The four-category structure (irrigated/rainfed × high/low input) matters because input intensity drives the fertiliser application rate (the dominant emission source) and yield drives the residue volume</a:t>
            </a:r>
            <a:endParaRPr b="0" i="0" sz="2400" u="none" cap="none" strike="noStrike">
              <a:solidFill>
                <a:srgbClr val="000000"/>
              </a:solidFill>
              <a:latin typeface="Arial"/>
              <a:ea typeface="Arial"/>
              <a:cs typeface="Arial"/>
              <a:sym typeface="Arial"/>
            </a:endParaRPr>
          </a:p>
        </p:txBody>
      </p:sp>
      <p:pic>
        <p:nvPicPr>
          <p:cNvPr id="387" name="Google Shape;387;g3df775a2722_0_270"/>
          <p:cNvPicPr preferRelativeResize="0"/>
          <p:nvPr/>
        </p:nvPicPr>
        <p:blipFill rotWithShape="1">
          <a:blip r:embed="rId3">
            <a:alphaModFix/>
          </a:blip>
          <a:srcRect b="0" l="0" r="0" t="0"/>
          <a:stretch/>
        </p:blipFill>
        <p:spPr>
          <a:xfrm>
            <a:off x="904924" y="3772140"/>
            <a:ext cx="7179383" cy="2592555"/>
          </a:xfrm>
          <a:prstGeom prst="rect">
            <a:avLst/>
          </a:prstGeom>
          <a:noFill/>
          <a:ln>
            <a:noFill/>
          </a:ln>
        </p:spPr>
      </p:pic>
      <p:sp>
        <p:nvSpPr>
          <p:cNvPr id="388" name="Google Shape;388;g3df775a2722_0_270"/>
          <p:cNvSpPr txBox="1"/>
          <p:nvPr/>
        </p:nvSpPr>
        <p:spPr>
          <a:xfrm>
            <a:off x="8675099" y="3631137"/>
            <a:ext cx="3122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sv-SE" sz="1600" u="none" cap="none" strike="noStrike">
                <a:solidFill>
                  <a:srgbClr val="000000"/>
                </a:solidFill>
                <a:latin typeface="Arial"/>
                <a:ea typeface="Arial"/>
                <a:cs typeface="Arial"/>
                <a:sym typeface="Arial"/>
              </a:rPr>
              <a:t>High-input maize produces </a:t>
            </a:r>
            <a:r>
              <a:rPr b="1" i="0" lang="sv-SE" sz="1600" u="none" cap="none" strike="noStrike">
                <a:solidFill>
                  <a:srgbClr val="000000"/>
                </a:solidFill>
                <a:latin typeface="Arial"/>
                <a:ea typeface="Arial"/>
                <a:cs typeface="Arial"/>
                <a:sym typeface="Arial"/>
              </a:rPr>
              <a:t>roughly 6× more N₂O</a:t>
            </a:r>
            <a:r>
              <a:rPr b="0" i="0" lang="sv-SE" sz="1600" u="none" cap="none" strike="noStrike">
                <a:solidFill>
                  <a:srgbClr val="000000"/>
                </a:solidFill>
                <a:latin typeface="Arial"/>
                <a:ea typeface="Arial"/>
                <a:cs typeface="Arial"/>
                <a:sym typeface="Arial"/>
              </a:rPr>
              <a:t> per hectare than low-input maize. The difference is driven almost entirely by synthetic fertiliser: it accounts for </a:t>
            </a:r>
            <a:r>
              <a:rPr b="1" i="0" lang="sv-SE" sz="1600" u="none" cap="none" strike="noStrike">
                <a:solidFill>
                  <a:srgbClr val="000000"/>
                </a:solidFill>
                <a:latin typeface="Arial"/>
                <a:ea typeface="Arial"/>
                <a:cs typeface="Arial"/>
                <a:sym typeface="Arial"/>
              </a:rPr>
              <a:t>77%</a:t>
            </a:r>
            <a:r>
              <a:rPr b="0" i="0" lang="sv-SE" sz="1600" u="none" cap="none" strike="noStrike">
                <a:solidFill>
                  <a:srgbClr val="000000"/>
                </a:solidFill>
                <a:latin typeface="Arial"/>
                <a:ea typeface="Arial"/>
                <a:cs typeface="Arial"/>
                <a:sym typeface="Arial"/>
              </a:rPr>
              <a:t> of emissions in the high-input categories but only </a:t>
            </a:r>
            <a:r>
              <a:rPr b="1" i="0" lang="sv-SE" sz="1600" u="none" cap="none" strike="noStrike">
                <a:solidFill>
                  <a:srgbClr val="000000"/>
                </a:solidFill>
                <a:latin typeface="Arial"/>
                <a:ea typeface="Arial"/>
                <a:cs typeface="Arial"/>
                <a:sym typeface="Arial"/>
              </a:rPr>
              <a:t>47–50%</a:t>
            </a:r>
            <a:r>
              <a:rPr b="0" i="0" lang="sv-SE" sz="1600" u="none" cap="none" strike="noStrike">
                <a:solidFill>
                  <a:srgbClr val="000000"/>
                </a:solidFill>
                <a:latin typeface="Arial"/>
                <a:ea typeface="Arial"/>
                <a:cs typeface="Arial"/>
                <a:sym typeface="Arial"/>
              </a:rPr>
              <a:t> in the low-input categories, where crop residues contribute nearly half. </a:t>
            </a:r>
            <a:endParaRPr b="0" i="0" sz="1600" u="none" cap="none" strike="noStrike">
              <a:solidFill>
                <a:srgbClr val="000000"/>
              </a:solidFill>
              <a:latin typeface="Arial"/>
              <a:ea typeface="Arial"/>
              <a:cs typeface="Arial"/>
              <a:sym typeface="Arial"/>
            </a:endParaRPr>
          </a:p>
        </p:txBody>
      </p:sp>
      <p:pic>
        <p:nvPicPr>
          <p:cNvPr id="389" name="Google Shape;389;g3df775a2722_0_270"/>
          <p:cNvPicPr preferRelativeResize="0"/>
          <p:nvPr/>
        </p:nvPicPr>
        <p:blipFill rotWithShape="1">
          <a:blip r:embed="rId4">
            <a:alphaModFix/>
          </a:blip>
          <a:srcRect b="0" l="0" r="0" t="0"/>
          <a:stretch/>
        </p:blipFill>
        <p:spPr>
          <a:xfrm>
            <a:off x="904924" y="3592797"/>
            <a:ext cx="2875568" cy="219509"/>
          </a:xfrm>
          <a:prstGeom prst="rect">
            <a:avLst/>
          </a:prstGeom>
          <a:noFill/>
          <a:ln>
            <a:noFill/>
          </a:ln>
        </p:spPr>
      </p:pic>
      <p:sp>
        <p:nvSpPr>
          <p:cNvPr id="390" name="Google Shape;390;g3df775a2722_0_270"/>
          <p:cNvSpPr txBox="1"/>
          <p:nvPr/>
        </p:nvSpPr>
        <p:spPr>
          <a:xfrm>
            <a:off x="1574142" y="3290054"/>
            <a:ext cx="6095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sv-SE" sz="1100" u="sng" cap="none" strike="noStrike">
                <a:solidFill>
                  <a:srgbClr val="000000"/>
                </a:solidFill>
                <a:latin typeface="Arial"/>
                <a:ea typeface="Arial"/>
                <a:cs typeface="Arial"/>
                <a:sym typeface="Arial"/>
              </a:rPr>
              <a:t>N₂O emissions from maize: high-input vs. low-input (Sub-Saharan Africa)</a:t>
            </a:r>
            <a:endParaRPr b="0" i="0" sz="1400" u="none" cap="none" strike="noStrike">
              <a:solidFill>
                <a:srgbClr val="000000"/>
              </a:solidFill>
              <a:latin typeface="Arial"/>
              <a:ea typeface="Arial"/>
              <a:cs typeface="Arial"/>
              <a:sym typeface="Arial"/>
            </a:endParaRPr>
          </a:p>
        </p:txBody>
      </p:sp>
      <p:sp>
        <p:nvSpPr>
          <p:cNvPr id="391" name="Google Shape;391;g3df775a2722_0_270"/>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3df775a2722_0_280"/>
          <p:cNvSpPr txBox="1"/>
          <p:nvPr>
            <p:ph type="title"/>
          </p:nvPr>
        </p:nvSpPr>
        <p:spPr>
          <a:xfrm>
            <a:off x="720000" y="288000"/>
            <a:ext cx="105156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Helvetica Neue"/>
              <a:buNone/>
            </a:pPr>
            <a:r>
              <a:rPr lang="sv-SE">
                <a:solidFill>
                  <a:srgbClr val="C00000"/>
                </a:solidFill>
              </a:rPr>
              <a:t>From Data to Model: Calculating the Emission Activity Ratio</a:t>
            </a:r>
            <a:endParaRPr>
              <a:solidFill>
                <a:srgbClr val="C00000"/>
              </a:solidFill>
            </a:endParaRPr>
          </a:p>
        </p:txBody>
      </p:sp>
      <p:sp>
        <p:nvSpPr>
          <p:cNvPr id="397" name="Google Shape;397;g3df775a2722_0_280"/>
          <p:cNvSpPr txBox="1"/>
          <p:nvPr/>
        </p:nvSpPr>
        <p:spPr>
          <a:xfrm>
            <a:off x="720000" y="1256861"/>
            <a:ext cx="4407900" cy="520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sv-SE" sz="1800" u="none" cap="none" strike="noStrike">
                <a:solidFill>
                  <a:srgbClr val="000000"/>
                </a:solidFill>
                <a:latin typeface="Arial"/>
                <a:ea typeface="Arial"/>
                <a:cs typeface="Arial"/>
                <a:sym typeface="Arial"/>
              </a:rPr>
              <a:t>Three data inputs the user needs for any crop: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sv-SE" sz="1800" u="none" cap="none" strike="noStrike">
                <a:solidFill>
                  <a:srgbClr val="000000"/>
                </a:solidFill>
                <a:latin typeface="Arial"/>
                <a:ea typeface="Arial"/>
                <a:cs typeface="Arial"/>
                <a:sym typeface="Arial"/>
              </a:rPr>
              <a:t>N application rate,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sv-SE" sz="1800" u="none" cap="none" strike="noStrike">
                <a:solidFill>
                  <a:srgbClr val="000000"/>
                </a:solidFill>
                <a:latin typeface="Arial"/>
                <a:ea typeface="Arial"/>
                <a:cs typeface="Arial"/>
                <a:sym typeface="Arial"/>
              </a:rPr>
              <a:t>crop yield,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sv-SE" sz="1800" u="none" cap="none" strike="noStrike">
                <a:solidFill>
                  <a:srgbClr val="000000"/>
                </a:solidFill>
                <a:latin typeface="Arial"/>
                <a:ea typeface="Arial"/>
                <a:cs typeface="Arial"/>
                <a:sym typeface="Arial"/>
              </a:rPr>
              <a:t>and IPCC Table 11.2 parameters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sv-SE" sz="1800" u="none" cap="none" strike="noStrike">
                <a:solidFill>
                  <a:srgbClr val="000000"/>
                </a:solidFill>
                <a:latin typeface="Arial"/>
                <a:ea typeface="Arial"/>
                <a:cs typeface="Arial"/>
                <a:sym typeface="Arial"/>
              </a:rPr>
              <a:t>There is a two-part calculation: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sv-SE" sz="1800" u="none" cap="none" strike="noStrike">
                <a:solidFill>
                  <a:srgbClr val="000000"/>
                </a:solidFill>
                <a:latin typeface="Arial"/>
                <a:ea typeface="Arial"/>
                <a:cs typeface="Arial"/>
                <a:sym typeface="Arial"/>
              </a:rPr>
              <a:t>Part 1 is straightforward (N applied × 0.01 × 44/28);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sv-SE" sz="1800" u="none" cap="none" strike="noStrike">
                <a:solidFill>
                  <a:srgbClr val="000000"/>
                </a:solidFill>
                <a:latin typeface="Arial"/>
                <a:ea typeface="Arial"/>
                <a:cs typeface="Arial"/>
                <a:sym typeface="Arial"/>
              </a:rPr>
              <a:t>Part 2 requires IPCC Table 11.2 crop-specific parameters to estimate nitrogen in above-ground and below-ground residues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sv-SE" sz="1800" u="none" cap="none" strike="noStrike">
                <a:solidFill>
                  <a:srgbClr val="000000"/>
                </a:solidFill>
                <a:latin typeface="Arial"/>
                <a:ea typeface="Arial"/>
                <a:cs typeface="Arial"/>
                <a:sym typeface="Arial"/>
              </a:rPr>
              <a:t>For a detailed guide and a worked example see: </a:t>
            </a:r>
            <a:r>
              <a:rPr b="0" i="0" lang="sv-SE" sz="1800" u="sng" cap="none" strike="noStrike">
                <a:solidFill>
                  <a:srgbClr val="000000"/>
                </a:solidFill>
                <a:latin typeface="Arial"/>
                <a:ea typeface="Arial"/>
                <a:cs typeface="Arial"/>
                <a:sym typeface="Arial"/>
                <a:hlinkClick r:id="rId3">
                  <a:extLst>
                    <a:ext uri="{A12FA001-AC4F-418D-AE19-62706E023703}">
                      <ahyp:hlinkClr val="tx"/>
                    </a:ext>
                  </a:extLst>
                </a:hlinkClick>
              </a:rPr>
              <a:t>https://zenodo.org/records/19050054</a:t>
            </a:r>
            <a:r>
              <a:rPr b="0" i="0" lang="sv-SE" sz="18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398" name="Google Shape;398;g3df775a2722_0_280"/>
          <p:cNvGraphicFramePr/>
          <p:nvPr/>
        </p:nvGraphicFramePr>
        <p:xfrm>
          <a:off x="5396158" y="1256861"/>
          <a:ext cx="3000000" cy="3000000"/>
        </p:xfrm>
        <a:graphic>
          <a:graphicData uri="http://schemas.openxmlformats.org/drawingml/2006/table">
            <a:tbl>
              <a:tblPr>
                <a:noFill/>
                <a:tableStyleId>{DC644406-D31C-4305-AB3A-26934B9A4C1F}</a:tableStyleId>
              </a:tblPr>
              <a:tblGrid>
                <a:gridCol w="1347400"/>
                <a:gridCol w="1077925"/>
                <a:gridCol w="1077925"/>
                <a:gridCol w="1077925"/>
                <a:gridCol w="1499650"/>
              </a:tblGrid>
              <a:tr h="701450">
                <a:tc>
                  <a:txBody>
                    <a:bodyPr/>
                    <a:lstStyle/>
                    <a:p>
                      <a:pPr indent="0" lvl="0" marL="0" marR="0" rtl="0" algn="l">
                        <a:lnSpc>
                          <a:spcPct val="100000"/>
                        </a:lnSpc>
                        <a:spcBef>
                          <a:spcPts val="0"/>
                        </a:spcBef>
                        <a:spcAft>
                          <a:spcPts val="0"/>
                        </a:spcAft>
                        <a:buClr>
                          <a:srgbClr val="000000"/>
                        </a:buClr>
                        <a:buSzPts val="1000"/>
                        <a:buFont typeface="Arial"/>
                        <a:buNone/>
                      </a:pPr>
                      <a:r>
                        <a:rPr b="1" lang="sv-SE" sz="1000" u="none" cap="none" strike="noStrike">
                          <a:solidFill>
                            <a:srgbClr val="FFFFFF"/>
                          </a:solidFill>
                          <a:latin typeface="Arial"/>
                          <a:ea typeface="Arial"/>
                          <a:cs typeface="Arial"/>
                          <a:sym typeface="Arial"/>
                        </a:rPr>
                        <a:t>Category (Maize)</a:t>
                      </a:r>
                      <a:endParaRPr sz="1100" u="none" cap="none" strike="noStrike">
                        <a:latin typeface="Arial"/>
                        <a:ea typeface="Arial"/>
                        <a:cs typeface="Arial"/>
                        <a:sym typeface="Arial"/>
                      </a:endParaRPr>
                    </a:p>
                  </a:txBody>
                  <a:tcPr marT="38100" marB="38100" marR="63500" marL="635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2E5A88"/>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sv-SE" sz="1000" u="none" cap="none" strike="noStrike">
                          <a:solidFill>
                            <a:srgbClr val="FFFF00"/>
                          </a:solidFill>
                          <a:latin typeface="Arial"/>
                          <a:ea typeface="Arial"/>
                          <a:cs typeface="Arial"/>
                          <a:sym typeface="Arial"/>
                        </a:rPr>
                        <a:t>Part 1:                </a:t>
                      </a:r>
                      <a:r>
                        <a:rPr b="1" lang="sv-SE" sz="1000" u="none" cap="none" strike="noStrike">
                          <a:solidFill>
                            <a:srgbClr val="FFFFFF"/>
                          </a:solidFill>
                          <a:latin typeface="Arial"/>
                          <a:ea typeface="Arial"/>
                          <a:cs typeface="Arial"/>
                          <a:sym typeface="Arial"/>
                        </a:rPr>
                        <a:t>N₂O Fertiliser (kg/ha)</a:t>
                      </a:r>
                      <a:endParaRPr sz="1100" u="none" cap="none" strike="noStrike">
                        <a:latin typeface="Arial"/>
                        <a:ea typeface="Arial"/>
                        <a:cs typeface="Arial"/>
                        <a:sym typeface="Arial"/>
                      </a:endParaRPr>
                    </a:p>
                  </a:txBody>
                  <a:tcPr marT="38100" marB="38100" marR="63500" marL="635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2E5A88"/>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sv-SE" sz="1000" u="none" cap="none" strike="noStrike">
                          <a:solidFill>
                            <a:srgbClr val="FFFF00"/>
                          </a:solidFill>
                          <a:latin typeface="Arial"/>
                          <a:ea typeface="Arial"/>
                          <a:cs typeface="Arial"/>
                          <a:sym typeface="Arial"/>
                        </a:rPr>
                        <a:t>Part 2:           </a:t>
                      </a:r>
                      <a:r>
                        <a:rPr b="1" lang="sv-SE" sz="1000" u="none" cap="none" strike="noStrike">
                          <a:solidFill>
                            <a:srgbClr val="FFFFFF"/>
                          </a:solidFill>
                          <a:latin typeface="Arial"/>
                          <a:ea typeface="Arial"/>
                          <a:cs typeface="Arial"/>
                          <a:sym typeface="Arial"/>
                        </a:rPr>
                        <a:t>N₂O Residue (kg/ha)</a:t>
                      </a:r>
                      <a:endParaRPr sz="1100" u="none" cap="none" strike="noStrike">
                        <a:latin typeface="Arial"/>
                        <a:ea typeface="Arial"/>
                        <a:cs typeface="Arial"/>
                        <a:sym typeface="Arial"/>
                      </a:endParaRPr>
                    </a:p>
                  </a:txBody>
                  <a:tcPr marT="38100" marB="38100" marR="63500" marL="635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2E5A88"/>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sv-SE" sz="1000" u="none" cap="none" strike="noStrike">
                          <a:solidFill>
                            <a:srgbClr val="FFFFFF"/>
                          </a:solidFill>
                          <a:latin typeface="Arial"/>
                          <a:ea typeface="Arial"/>
                          <a:cs typeface="Arial"/>
                          <a:sym typeface="Arial"/>
                        </a:rPr>
                        <a:t>Total N₂O (kg/ha)</a:t>
                      </a:r>
                      <a:endParaRPr sz="1100" u="none" cap="none" strike="noStrike">
                        <a:latin typeface="Arial"/>
                        <a:ea typeface="Arial"/>
                        <a:cs typeface="Arial"/>
                        <a:sym typeface="Arial"/>
                      </a:endParaRPr>
                    </a:p>
                  </a:txBody>
                  <a:tcPr marT="38100" marB="38100" marR="63500" marL="635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2E5A88"/>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sv-SE" sz="1000" u="none" cap="none" strike="noStrike">
                          <a:solidFill>
                            <a:srgbClr val="FFFFFF"/>
                          </a:solidFill>
                          <a:latin typeface="Arial"/>
                          <a:ea typeface="Arial"/>
                          <a:cs typeface="Arial"/>
                          <a:sym typeface="Arial"/>
                        </a:rPr>
                        <a:t>Emission Activity Ratio (kt N₂O per 10³ km²)</a:t>
                      </a:r>
                      <a:endParaRPr sz="1100" u="none" cap="none" strike="noStrike">
                        <a:latin typeface="Arial"/>
                        <a:ea typeface="Arial"/>
                        <a:cs typeface="Arial"/>
                        <a:sym typeface="Arial"/>
                      </a:endParaRPr>
                    </a:p>
                  </a:txBody>
                  <a:tcPr marT="38100" marB="38100" marR="63500" marL="635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2E5A88"/>
                    </a:solidFill>
                  </a:tcPr>
                </a:tc>
              </a:tr>
              <a:tr h="127000">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Irr., High Input</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2.357</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0.709</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3.07</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sv-SE" sz="1000" u="none" cap="none" strike="noStrike">
                          <a:solidFill>
                            <a:srgbClr val="000000"/>
                          </a:solidFill>
                          <a:latin typeface="Arial"/>
                          <a:ea typeface="Arial"/>
                          <a:cs typeface="Arial"/>
                          <a:sym typeface="Arial"/>
                        </a:rPr>
                        <a:t>0.307</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r>
              <a:tr h="300625">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Rain., High Input</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EDF2F7"/>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1.571</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EDF2F7"/>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0.518</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EDF2F7"/>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2.09</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EDF2F7"/>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sv-SE" sz="1000" u="none" cap="none" strike="noStrike">
                          <a:solidFill>
                            <a:srgbClr val="000000"/>
                          </a:solidFill>
                          <a:latin typeface="Arial"/>
                          <a:ea typeface="Arial"/>
                          <a:cs typeface="Arial"/>
                          <a:sym typeface="Arial"/>
                        </a:rPr>
                        <a:t>0.209</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EDF2F7"/>
                    </a:solidFill>
                  </a:tcPr>
                </a:tc>
              </a:tr>
              <a:tr h="300625">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Irr., Low Input</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0.393</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0.390</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0.78</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sv-SE" sz="1000" u="none" cap="none" strike="noStrike">
                          <a:solidFill>
                            <a:srgbClr val="000000"/>
                          </a:solidFill>
                          <a:latin typeface="Arial"/>
                          <a:ea typeface="Arial"/>
                          <a:cs typeface="Arial"/>
                          <a:sym typeface="Arial"/>
                        </a:rPr>
                        <a:t>0.078</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r>
              <a:tr h="300625">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Rain., Low Input</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EDF2F7"/>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0.236</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EDF2F7"/>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0.263</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EDF2F7"/>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sv-SE" sz="1000" u="none" cap="none" strike="noStrike">
                          <a:solidFill>
                            <a:srgbClr val="000000"/>
                          </a:solidFill>
                          <a:latin typeface="Arial"/>
                          <a:ea typeface="Arial"/>
                          <a:cs typeface="Arial"/>
                          <a:sym typeface="Arial"/>
                        </a:rPr>
                        <a:t>0.50</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EDF2F7"/>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sv-SE" sz="1000" u="none" cap="none" strike="noStrike">
                          <a:solidFill>
                            <a:srgbClr val="000000"/>
                          </a:solidFill>
                          <a:latin typeface="Arial"/>
                          <a:ea typeface="Arial"/>
                          <a:cs typeface="Arial"/>
                          <a:sym typeface="Arial"/>
                        </a:rPr>
                        <a:t>0.050</a:t>
                      </a:r>
                      <a:endParaRPr sz="1100" u="none" cap="none" strike="noStrike">
                        <a:latin typeface="Arial"/>
                        <a:ea typeface="Arial"/>
                        <a:cs typeface="Arial"/>
                        <a:sym typeface="Arial"/>
                      </a:endParaRPr>
                    </a:p>
                  </a:txBody>
                  <a:tcPr marT="38100" marB="381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EDF2F7"/>
                    </a:solidFill>
                  </a:tcPr>
                </a:tc>
              </a:tr>
            </a:tbl>
          </a:graphicData>
        </a:graphic>
      </p:graphicFrame>
      <p:sp>
        <p:nvSpPr>
          <p:cNvPr id="399" name="Google Shape;399;g3df775a2722_0_280"/>
          <p:cNvSpPr txBox="1"/>
          <p:nvPr/>
        </p:nvSpPr>
        <p:spPr>
          <a:xfrm>
            <a:off x="5028735" y="3435102"/>
            <a:ext cx="6095100" cy="7902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1400"/>
              <a:buFont typeface="Arial"/>
              <a:buNone/>
            </a:pPr>
            <a:r>
              <a:rPr b="0" i="1" lang="sv-SE" sz="1400" u="none" cap="none" strike="noStrike">
                <a:solidFill>
                  <a:srgbClr val="000000"/>
                </a:solidFill>
                <a:latin typeface="Arial"/>
                <a:ea typeface="Arial"/>
                <a:cs typeface="Arial"/>
                <a:sym typeface="Arial"/>
              </a:rPr>
              <a:t>Emission Activity Ratio = Total N₂O (kg/ha) × 100,000 ha / 1,000,000 kg/kt = Total N₂O × 0.1 kt per 10³ km².</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nvGrpSpPr>
          <p:cNvPr id="400" name="Google Shape;400;g3df775a2722_0_280"/>
          <p:cNvGrpSpPr/>
          <p:nvPr/>
        </p:nvGrpSpPr>
        <p:grpSpPr>
          <a:xfrm>
            <a:off x="8429378" y="4225091"/>
            <a:ext cx="6095100" cy="2180228"/>
            <a:chOff x="8644060" y="601144"/>
            <a:chExt cx="6095100" cy="1955713"/>
          </a:xfrm>
        </p:grpSpPr>
        <p:pic>
          <p:nvPicPr>
            <p:cNvPr id="401" name="Google Shape;401;g3df775a2722_0_280"/>
            <p:cNvPicPr preferRelativeResize="0"/>
            <p:nvPr/>
          </p:nvPicPr>
          <p:blipFill rotWithShape="1">
            <a:blip r:embed="rId4">
              <a:alphaModFix/>
            </a:blip>
            <a:srcRect b="0" l="0" r="0" t="44870"/>
            <a:stretch/>
          </p:blipFill>
          <p:spPr>
            <a:xfrm>
              <a:off x="8942148" y="601144"/>
              <a:ext cx="2660634" cy="1955713"/>
            </a:xfrm>
            <a:prstGeom prst="rect">
              <a:avLst/>
            </a:prstGeom>
            <a:noFill/>
            <a:ln>
              <a:noFill/>
            </a:ln>
          </p:spPr>
        </p:pic>
        <p:sp>
          <p:nvSpPr>
            <p:cNvPr id="402" name="Google Shape;402;g3df775a2722_0_280"/>
            <p:cNvSpPr txBox="1"/>
            <p:nvPr/>
          </p:nvSpPr>
          <p:spPr>
            <a:xfrm>
              <a:off x="8644060" y="2360409"/>
              <a:ext cx="6095100" cy="179400"/>
            </a:xfrm>
            <a:prstGeom prst="rect">
              <a:avLst/>
            </a:prstGeom>
            <a:noFill/>
            <a:ln>
              <a:noFill/>
            </a:ln>
          </p:spPr>
          <p:txBody>
            <a:bodyPr anchorCtr="0" anchor="t" bIns="45700" lIns="91425" spcFirstLastPara="1" rIns="91425" wrap="square" tIns="45700">
              <a:spAutoFit/>
            </a:bodyPr>
            <a:lstStyle/>
            <a:p>
              <a:pPr indent="0" lvl="0" marL="228600" marR="0" rtl="0" algn="l">
                <a:lnSpc>
                  <a:spcPct val="100000"/>
                </a:lnSpc>
                <a:spcBef>
                  <a:spcPts val="0"/>
                </a:spcBef>
                <a:spcAft>
                  <a:spcPts val="0"/>
                </a:spcAft>
                <a:buClr>
                  <a:srgbClr val="000000"/>
                </a:buClr>
                <a:buSzPts val="700"/>
                <a:buFont typeface="Arial"/>
                <a:buNone/>
              </a:pPr>
              <a:r>
                <a:rPr b="0" i="0" lang="sv-SE" sz="700" u="none" cap="none" strike="noStrike">
                  <a:solidFill>
                    <a:schemeClr val="lt1"/>
                  </a:solidFill>
                  <a:latin typeface="Arial"/>
                  <a:ea typeface="Arial"/>
                  <a:cs typeface="Arial"/>
                  <a:sym typeface="Arial"/>
                </a:rPr>
                <a:t>Photo by yuvraj Singh on Unsplash </a:t>
              </a:r>
              <a:endParaRPr b="1" i="0" sz="1100" u="none" cap="none" strike="noStrike">
                <a:solidFill>
                  <a:schemeClr val="lt1"/>
                </a:solidFill>
                <a:latin typeface="Arial"/>
                <a:ea typeface="Arial"/>
                <a:cs typeface="Arial"/>
                <a:sym typeface="Arial"/>
              </a:endParaRPr>
            </a:p>
          </p:txBody>
        </p:sp>
      </p:grpSp>
      <p:sp>
        <p:nvSpPr>
          <p:cNvPr id="403" name="Google Shape;403;g3df775a2722_0_280"/>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3df775a2722_0_291"/>
          <p:cNvSpPr txBox="1"/>
          <p:nvPr/>
        </p:nvSpPr>
        <p:spPr>
          <a:xfrm>
            <a:off x="553720" y="1110159"/>
            <a:ext cx="10353900" cy="53256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000"/>
              <a:buFont typeface="Arial"/>
              <a:buChar char="•"/>
            </a:pPr>
            <a:r>
              <a:rPr b="0" i="0" lang="sv-SE" sz="2000" u="none" cap="none" strike="noStrike">
                <a:solidFill>
                  <a:srgbClr val="000000"/>
                </a:solidFill>
                <a:latin typeface="Arial"/>
                <a:ea typeface="Arial"/>
                <a:cs typeface="Arial"/>
                <a:sym typeface="Arial"/>
              </a:rPr>
              <a:t>In agricultural and land-use models, livestock is included as a component linked to </a:t>
            </a:r>
            <a:r>
              <a:rPr b="1" i="0" lang="sv-SE" sz="2000" u="none" cap="none" strike="noStrike">
                <a:solidFill>
                  <a:srgbClr val="000000"/>
                </a:solidFill>
                <a:latin typeface="Arial"/>
                <a:ea typeface="Arial"/>
                <a:cs typeface="Arial"/>
                <a:sym typeface="Arial"/>
              </a:rPr>
              <a:t>land availability, feed production, and grazing systems</a:t>
            </a:r>
            <a:r>
              <a:rPr b="0" i="0" lang="sv-SE" sz="2000" u="none" cap="none" strike="noStrike">
                <a:solidFill>
                  <a:srgbClr val="000000"/>
                </a:solidFill>
                <a:latin typeface="Arial"/>
                <a:ea typeface="Arial"/>
                <a:cs typeface="Arial"/>
                <a:sym typeface="Arial"/>
              </a:rPr>
              <a:t>, allowing the simulation of how livestock numbers, pasture biomass, and crop-livestock interactions respond to climate or socio-economic scenarios.</a:t>
            </a:r>
            <a:endParaRPr b="1" i="0" sz="20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1" i="0" lang="sv-SE" sz="2000" u="none" cap="none" strike="noStrike">
                <a:solidFill>
                  <a:srgbClr val="000000"/>
                </a:solidFill>
                <a:latin typeface="Arial"/>
                <a:ea typeface="Arial"/>
                <a:cs typeface="Arial"/>
                <a:sym typeface="Arial"/>
              </a:rPr>
              <a:t>Grassland (LNDGRS) </a:t>
            </a:r>
            <a:r>
              <a:rPr b="0" i="0" lang="sv-SE" sz="2000" u="none" cap="none" strike="noStrike">
                <a:solidFill>
                  <a:srgbClr val="000000"/>
                </a:solidFill>
                <a:latin typeface="Arial"/>
                <a:ea typeface="Arial"/>
                <a:cs typeface="Arial"/>
                <a:sym typeface="Arial"/>
              </a:rPr>
              <a:t>serves as the primary input to pasture technologies.</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1" i="0" lang="sv-SE" sz="2000" u="none" cap="none" strike="noStrike">
                <a:solidFill>
                  <a:srgbClr val="000000"/>
                </a:solidFill>
                <a:latin typeface="Arial"/>
                <a:ea typeface="Arial"/>
                <a:cs typeface="Arial"/>
                <a:sym typeface="Arial"/>
              </a:rPr>
              <a:t>Pasture</a:t>
            </a:r>
            <a:r>
              <a:rPr b="0" i="0" lang="sv-SE" sz="2000" u="none" cap="none" strike="noStrike">
                <a:solidFill>
                  <a:srgbClr val="000000"/>
                </a:solidFill>
                <a:latin typeface="Arial"/>
                <a:ea typeface="Arial"/>
                <a:cs typeface="Arial"/>
                <a:sym typeface="Arial"/>
              </a:rPr>
              <a:t> technologies for current livestock practices (PST001) and climate-friendly livestock practices (PST002) convert land resources into livestock feed and carrying capacity.</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0" i="0" lang="sv-SE" sz="2000" u="none" cap="none" strike="noStrike">
                <a:solidFill>
                  <a:srgbClr val="000000"/>
                </a:solidFill>
                <a:latin typeface="Arial"/>
                <a:ea typeface="Arial"/>
                <a:cs typeface="Arial"/>
                <a:sym typeface="Arial"/>
              </a:rPr>
              <a:t>This formulation allows the model to capture competition for land, the dependence of livestock production on pasture availability, and the interactions between land-use choices and agricultural outputs.</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0" i="0" lang="sv-SE" sz="2000" u="none" cap="none" strike="noStrike">
                <a:solidFill>
                  <a:srgbClr val="000000"/>
                </a:solidFill>
                <a:highlight>
                  <a:srgbClr val="FFFF00"/>
                </a:highlight>
                <a:latin typeface="Arial"/>
                <a:ea typeface="Arial"/>
                <a:cs typeface="Arial"/>
                <a:sym typeface="Arial"/>
              </a:rPr>
              <a:t>Follow the Hands-on steps to implement into your model: </a:t>
            </a:r>
            <a:r>
              <a:rPr b="0" i="0" lang="sv-SE" sz="2000" u="sng" cap="none" strike="noStrike">
                <a:solidFill>
                  <a:schemeClr val="hlink"/>
                </a:solidFill>
                <a:highlight>
                  <a:srgbClr val="FFFF00"/>
                </a:highlight>
                <a:latin typeface="Arial"/>
                <a:ea typeface="Arial"/>
                <a:cs typeface="Arial"/>
                <a:sym typeface="Arial"/>
                <a:hlinkClick r:id="rId3"/>
              </a:rPr>
              <a:t>Link</a:t>
            </a:r>
            <a:r>
              <a:rPr b="0" i="0" lang="sv-SE" sz="2000" u="none" cap="none" strike="noStrike">
                <a:solidFill>
                  <a:schemeClr val="dk1"/>
                </a:solidFill>
                <a:highlight>
                  <a:srgbClr val="FFFF00"/>
                </a:highlight>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409" name="Google Shape;409;g3df775a2722_0_291"/>
          <p:cNvSpPr txBox="1"/>
          <p:nvPr>
            <p:ph type="title"/>
          </p:nvPr>
        </p:nvSpPr>
        <p:spPr>
          <a:xfrm>
            <a:off x="720000" y="287999"/>
            <a:ext cx="27882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6. Livestock </a:t>
            </a:r>
            <a:endParaRPr>
              <a:solidFill>
                <a:srgbClr val="C00000"/>
              </a:solidFill>
            </a:endParaRPr>
          </a:p>
        </p:txBody>
      </p:sp>
      <p:sp>
        <p:nvSpPr>
          <p:cNvPr id="410" name="Google Shape;410;g3df775a2722_0_291"/>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3df775a2722_0_297"/>
          <p:cNvSpPr txBox="1"/>
          <p:nvPr/>
        </p:nvSpPr>
        <p:spPr>
          <a:xfrm>
            <a:off x="720000" y="288000"/>
            <a:ext cx="1772100" cy="7200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Helvetica Neue"/>
              <a:buNone/>
            </a:pPr>
            <a:r>
              <a:rPr b="1" i="0" lang="sv-SE" sz="2800" u="none" cap="none" strike="noStrike">
                <a:solidFill>
                  <a:srgbClr val="C00000"/>
                </a:solidFill>
                <a:latin typeface="Arial"/>
                <a:ea typeface="Arial"/>
                <a:cs typeface="Arial"/>
                <a:sym typeface="Arial"/>
              </a:rPr>
              <a:t>Diagram</a:t>
            </a:r>
            <a:endParaRPr b="0" i="0" sz="1600" u="none" cap="none" strike="noStrike">
              <a:solidFill>
                <a:srgbClr val="C00000"/>
              </a:solidFill>
              <a:latin typeface="Arial"/>
              <a:ea typeface="Arial"/>
              <a:cs typeface="Arial"/>
              <a:sym typeface="Arial"/>
            </a:endParaRPr>
          </a:p>
        </p:txBody>
      </p:sp>
      <p:pic>
        <p:nvPicPr>
          <p:cNvPr descr="Diagram showing the single mode of operation livestock model structure" id="417" name="Google Shape;417;g3df775a2722_0_297" title="Model Structure Diagram"/>
          <p:cNvPicPr preferRelativeResize="0"/>
          <p:nvPr/>
        </p:nvPicPr>
        <p:blipFill rotWithShape="1">
          <a:blip r:embed="rId3">
            <a:alphaModFix/>
          </a:blip>
          <a:srcRect b="0" l="0" r="25986" t="0"/>
          <a:stretch/>
        </p:blipFill>
        <p:spPr>
          <a:xfrm>
            <a:off x="2262869" y="680906"/>
            <a:ext cx="9362254" cy="5806978"/>
          </a:xfrm>
          <a:prstGeom prst="rect">
            <a:avLst/>
          </a:prstGeom>
          <a:noFill/>
          <a:ln>
            <a:noFill/>
          </a:ln>
        </p:spPr>
      </p:pic>
      <p:sp>
        <p:nvSpPr>
          <p:cNvPr id="418" name="Google Shape;418;g3df775a2722_0_297"/>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3df775a2722_0_304"/>
          <p:cNvSpPr txBox="1"/>
          <p:nvPr/>
        </p:nvSpPr>
        <p:spPr>
          <a:xfrm>
            <a:off x="720000" y="288000"/>
            <a:ext cx="8367900" cy="720000"/>
          </a:xfrm>
          <a:prstGeom prst="rect">
            <a:avLst/>
          </a:prstGeom>
          <a:noFill/>
          <a:ln>
            <a:noFill/>
          </a:ln>
        </p:spPr>
        <p:txBody>
          <a:bodyPr anchorCtr="0" anchor="b" bIns="45700" lIns="91425" spcFirstLastPara="1" rIns="91425" wrap="square" tIns="45700">
            <a:normAutofit lnSpcReduction="20000"/>
          </a:bodyPr>
          <a:lstStyle/>
          <a:p>
            <a:pPr indent="0" lvl="0" marL="0" marR="0" rtl="0" algn="l">
              <a:lnSpc>
                <a:spcPct val="90000"/>
              </a:lnSpc>
              <a:spcBef>
                <a:spcPts val="0"/>
              </a:spcBef>
              <a:spcAft>
                <a:spcPts val="0"/>
              </a:spcAft>
              <a:buClr>
                <a:schemeClr val="dk1"/>
              </a:buClr>
              <a:buSzPts val="4757"/>
              <a:buFont typeface="Helvetica Neue"/>
              <a:buNone/>
            </a:pPr>
            <a:r>
              <a:rPr b="1" i="0" lang="sv-SE" sz="3200" u="none" cap="none" strike="noStrike">
                <a:solidFill>
                  <a:srgbClr val="C00000"/>
                </a:solidFill>
                <a:latin typeface="Arial"/>
                <a:ea typeface="Arial"/>
                <a:cs typeface="Arial"/>
                <a:sym typeface="Arial"/>
              </a:rPr>
              <a:t>Example</a:t>
            </a:r>
            <a:r>
              <a:rPr b="1" i="0" lang="sv-SE" sz="2400" u="none" cap="none" strike="noStrike">
                <a:solidFill>
                  <a:srgbClr val="C00000"/>
                </a:solidFill>
                <a:latin typeface="Arial"/>
                <a:ea typeface="Arial"/>
                <a:cs typeface="Arial"/>
                <a:sym typeface="Arial"/>
              </a:rPr>
              <a:t>: Calculating Cattle equivalent per unit of land</a:t>
            </a:r>
            <a:endParaRPr b="0" i="0" sz="1400" u="none" cap="none" strike="noStrike">
              <a:solidFill>
                <a:srgbClr val="C00000"/>
              </a:solidFill>
              <a:latin typeface="Arial"/>
              <a:ea typeface="Arial"/>
              <a:cs typeface="Arial"/>
              <a:sym typeface="Arial"/>
            </a:endParaRPr>
          </a:p>
        </p:txBody>
      </p:sp>
      <p:sp>
        <p:nvSpPr>
          <p:cNvPr id="424" name="Google Shape;424;g3df775a2722_0_304"/>
          <p:cNvSpPr txBox="1"/>
          <p:nvPr/>
        </p:nvSpPr>
        <p:spPr>
          <a:xfrm>
            <a:off x="612000" y="1130965"/>
            <a:ext cx="7903500" cy="5699100"/>
          </a:xfrm>
          <a:prstGeom prst="rect">
            <a:avLst/>
          </a:prstGeom>
          <a:noFill/>
          <a:ln>
            <a:noFill/>
          </a:ln>
        </p:spPr>
        <p:txBody>
          <a:bodyPr anchorCtr="0" anchor="t" bIns="45700" lIns="91425" spcFirstLastPara="1" rIns="91425" wrap="square" tIns="45700">
            <a:spAutoFit/>
          </a:bodyPr>
          <a:lstStyle/>
          <a:p>
            <a:pPr indent="-336550" lvl="0" marL="457200" marR="0" rtl="0" algn="just">
              <a:lnSpc>
                <a:spcPct val="100000"/>
              </a:lnSpc>
              <a:spcBef>
                <a:spcPts val="0"/>
              </a:spcBef>
              <a:spcAft>
                <a:spcPts val="0"/>
              </a:spcAft>
              <a:buClr>
                <a:srgbClr val="000000"/>
              </a:buClr>
              <a:buSzPts val="1700"/>
              <a:buFont typeface="Arial"/>
              <a:buChar char="•"/>
            </a:pPr>
            <a:r>
              <a:rPr b="0" i="0" lang="sv-SE" sz="1650" u="none" cap="none" strike="noStrike">
                <a:solidFill>
                  <a:srgbClr val="000000"/>
                </a:solidFill>
                <a:latin typeface="Arial"/>
                <a:ea typeface="Arial"/>
                <a:cs typeface="Arial"/>
                <a:sym typeface="Arial"/>
              </a:rPr>
              <a:t>To calculate this, you will need the number of cattle, sheep, and goats, and the size of the grassland for a specific year</a:t>
            </a:r>
            <a:endParaRPr b="0" i="0" sz="165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650"/>
              <a:buFont typeface="Arial"/>
              <a:buNone/>
            </a:pPr>
            <a:r>
              <a:t/>
            </a:r>
            <a:endParaRPr b="0" i="0" sz="1650" u="none" cap="none" strike="noStrike">
              <a:solidFill>
                <a:srgbClr val="000000"/>
              </a:solidFill>
              <a:latin typeface="Arial"/>
              <a:ea typeface="Arial"/>
              <a:cs typeface="Arial"/>
              <a:sym typeface="Arial"/>
            </a:endParaRPr>
          </a:p>
          <a:p>
            <a:pPr indent="-336550" lvl="0" marL="457200" marR="0" rtl="0" algn="just">
              <a:lnSpc>
                <a:spcPct val="100000"/>
              </a:lnSpc>
              <a:spcBef>
                <a:spcPts val="150"/>
              </a:spcBef>
              <a:spcAft>
                <a:spcPts val="0"/>
              </a:spcAft>
              <a:buClr>
                <a:srgbClr val="000000"/>
              </a:buClr>
              <a:buSzPts val="1700"/>
              <a:buFont typeface="Arial"/>
              <a:buChar char="•"/>
            </a:pPr>
            <a:r>
              <a:rPr b="0" i="0" lang="sv-SE" sz="1650" u="none" cap="none" strike="noStrike">
                <a:solidFill>
                  <a:srgbClr val="000000"/>
                </a:solidFill>
                <a:latin typeface="Arial"/>
                <a:ea typeface="Arial"/>
                <a:cs typeface="Arial"/>
                <a:sym typeface="Arial"/>
              </a:rPr>
              <a:t>Divide the number of sheep by 10 and divide the number of goats by 10 (this is because we are using cattle equivalent, and typically for every space that 1 cow takes up, 10 sheep or 10 goats can take up the same space, so there is a 1:10 cattle: sheep/ cattle: goats’ ratio).</a:t>
            </a:r>
            <a:endParaRPr b="0" i="0" sz="1650" u="none" cap="none" strike="noStrike">
              <a:solidFill>
                <a:srgbClr val="000000"/>
              </a:solidFill>
              <a:latin typeface="Arial"/>
              <a:ea typeface="Arial"/>
              <a:cs typeface="Arial"/>
              <a:sym typeface="Arial"/>
            </a:endParaRPr>
          </a:p>
          <a:p>
            <a:pPr indent="0" lvl="0" marL="457200" marR="0" rtl="0" algn="just">
              <a:lnSpc>
                <a:spcPct val="100000"/>
              </a:lnSpc>
              <a:spcBef>
                <a:spcPts val="150"/>
              </a:spcBef>
              <a:spcAft>
                <a:spcPts val="0"/>
              </a:spcAft>
              <a:buClr>
                <a:srgbClr val="000000"/>
              </a:buClr>
              <a:buSzPts val="1650"/>
              <a:buFont typeface="Arial"/>
              <a:buNone/>
            </a:pPr>
            <a:r>
              <a:t/>
            </a:r>
            <a:endParaRPr b="0" i="0" sz="1650" u="none" cap="none" strike="noStrike">
              <a:solidFill>
                <a:srgbClr val="000000"/>
              </a:solidFill>
              <a:latin typeface="Arial"/>
              <a:ea typeface="Arial"/>
              <a:cs typeface="Arial"/>
              <a:sym typeface="Arial"/>
            </a:endParaRPr>
          </a:p>
          <a:p>
            <a:pPr indent="-336550" lvl="0" marL="457200" marR="0" rtl="0" algn="just">
              <a:lnSpc>
                <a:spcPct val="100000"/>
              </a:lnSpc>
              <a:spcBef>
                <a:spcPts val="150"/>
              </a:spcBef>
              <a:spcAft>
                <a:spcPts val="0"/>
              </a:spcAft>
              <a:buClr>
                <a:srgbClr val="000000"/>
              </a:buClr>
              <a:buSzPts val="1700"/>
              <a:buFont typeface="Arial"/>
              <a:buChar char="•"/>
            </a:pPr>
            <a:r>
              <a:rPr b="0" i="0" lang="sv-SE" sz="1650" u="none" cap="none" strike="noStrike">
                <a:solidFill>
                  <a:srgbClr val="000000"/>
                </a:solidFill>
                <a:latin typeface="Arial"/>
                <a:ea typeface="Arial"/>
                <a:cs typeface="Arial"/>
                <a:sym typeface="Arial"/>
              </a:rPr>
              <a:t>Sum the cattle, goat, and sheep numbers and divide them by 1 million. </a:t>
            </a:r>
            <a:endParaRPr b="0" i="0" sz="1650" u="none" cap="none" strike="noStrike">
              <a:solidFill>
                <a:srgbClr val="000000"/>
              </a:solidFill>
              <a:latin typeface="Arial"/>
              <a:ea typeface="Arial"/>
              <a:cs typeface="Arial"/>
              <a:sym typeface="Arial"/>
            </a:endParaRPr>
          </a:p>
          <a:p>
            <a:pPr indent="0" lvl="0" marL="457200" marR="0" rtl="0" algn="just">
              <a:lnSpc>
                <a:spcPct val="100000"/>
              </a:lnSpc>
              <a:spcBef>
                <a:spcPts val="150"/>
              </a:spcBef>
              <a:spcAft>
                <a:spcPts val="0"/>
              </a:spcAft>
              <a:buClr>
                <a:srgbClr val="000000"/>
              </a:buClr>
              <a:buSzPts val="1650"/>
              <a:buFont typeface="Arial"/>
              <a:buNone/>
            </a:pPr>
            <a:r>
              <a:t/>
            </a:r>
            <a:endParaRPr b="0" i="0" sz="1650" u="none" cap="none" strike="noStrike">
              <a:solidFill>
                <a:srgbClr val="000000"/>
              </a:solidFill>
              <a:latin typeface="Arial"/>
              <a:ea typeface="Arial"/>
              <a:cs typeface="Arial"/>
              <a:sym typeface="Arial"/>
            </a:endParaRPr>
          </a:p>
          <a:p>
            <a:pPr indent="-336550" lvl="0" marL="457200" marR="0" rtl="0" algn="just">
              <a:lnSpc>
                <a:spcPct val="100000"/>
              </a:lnSpc>
              <a:spcBef>
                <a:spcPts val="150"/>
              </a:spcBef>
              <a:spcAft>
                <a:spcPts val="0"/>
              </a:spcAft>
              <a:buClr>
                <a:srgbClr val="000000"/>
              </a:buClr>
              <a:buSzPts val="1700"/>
              <a:buFont typeface="Arial"/>
              <a:buChar char="•"/>
            </a:pPr>
            <a:r>
              <a:rPr b="0" i="0" lang="sv-SE" sz="1650" u="none" cap="none" strike="noStrike">
                <a:solidFill>
                  <a:srgbClr val="000000"/>
                </a:solidFill>
                <a:latin typeface="Arial"/>
                <a:ea typeface="Arial"/>
                <a:cs typeface="Arial"/>
                <a:sym typeface="Arial"/>
              </a:rPr>
              <a:t>Then divide this value by the size of the grassland.</a:t>
            </a:r>
            <a:endParaRPr b="0" i="0" sz="1650" u="none" cap="none" strike="noStrike">
              <a:solidFill>
                <a:srgbClr val="000000"/>
              </a:solidFill>
              <a:latin typeface="Arial"/>
              <a:ea typeface="Arial"/>
              <a:cs typeface="Arial"/>
              <a:sym typeface="Arial"/>
            </a:endParaRPr>
          </a:p>
          <a:p>
            <a:pPr indent="0" lvl="0" marL="457200" marR="0" rtl="0" algn="just">
              <a:lnSpc>
                <a:spcPct val="100000"/>
              </a:lnSpc>
              <a:spcBef>
                <a:spcPts val="150"/>
              </a:spcBef>
              <a:spcAft>
                <a:spcPts val="0"/>
              </a:spcAft>
              <a:buClr>
                <a:srgbClr val="000000"/>
              </a:buClr>
              <a:buSzPts val="1650"/>
              <a:buFont typeface="Arial"/>
              <a:buNone/>
            </a:pPr>
            <a:r>
              <a:rPr b="0" i="0" lang="sv-SE" sz="1650" u="none" cap="none" strike="noStrike">
                <a:solidFill>
                  <a:srgbClr val="000000"/>
                </a:solidFill>
                <a:latin typeface="Arial"/>
                <a:ea typeface="Arial"/>
                <a:cs typeface="Arial"/>
                <a:sym typeface="Arial"/>
              </a:rPr>
              <a:t> </a:t>
            </a:r>
            <a:endParaRPr b="0" i="0" sz="1650" u="none" cap="none" strike="noStrike">
              <a:solidFill>
                <a:srgbClr val="000000"/>
              </a:solidFill>
              <a:latin typeface="Arial"/>
              <a:ea typeface="Arial"/>
              <a:cs typeface="Arial"/>
              <a:sym typeface="Arial"/>
            </a:endParaRPr>
          </a:p>
          <a:p>
            <a:pPr indent="-336550" lvl="0" marL="457200" marR="0" rtl="0" algn="just">
              <a:lnSpc>
                <a:spcPct val="100000"/>
              </a:lnSpc>
              <a:spcBef>
                <a:spcPts val="150"/>
              </a:spcBef>
              <a:spcAft>
                <a:spcPts val="0"/>
              </a:spcAft>
              <a:buClr>
                <a:srgbClr val="000000"/>
              </a:buClr>
              <a:buSzPts val="1700"/>
              <a:buFont typeface="Arial"/>
              <a:buChar char="•"/>
            </a:pPr>
            <a:r>
              <a:rPr b="0" i="0" lang="sv-SE" sz="1650" u="none" cap="none" strike="noStrike">
                <a:solidFill>
                  <a:srgbClr val="000000"/>
                </a:solidFill>
                <a:latin typeface="Arial"/>
                <a:ea typeface="Arial"/>
                <a:cs typeface="Arial"/>
                <a:sym typeface="Arial"/>
              </a:rPr>
              <a:t>This value is your cattle equivalent per unit land in 1 million/10³km² and your output activity ratio for all years for the relevant cattle based- technologies </a:t>
            </a:r>
            <a:endParaRPr b="0" i="0" sz="1650" u="none" cap="none" strike="noStrike">
              <a:solidFill>
                <a:srgbClr val="000000"/>
              </a:solidFill>
              <a:latin typeface="Arial"/>
              <a:ea typeface="Arial"/>
              <a:cs typeface="Arial"/>
              <a:sym typeface="Arial"/>
            </a:endParaRPr>
          </a:p>
          <a:p>
            <a:pPr indent="0" lvl="0" marL="457200" marR="0" rtl="0" algn="just">
              <a:lnSpc>
                <a:spcPct val="100000"/>
              </a:lnSpc>
              <a:spcBef>
                <a:spcPts val="150"/>
              </a:spcBef>
              <a:spcAft>
                <a:spcPts val="0"/>
              </a:spcAft>
              <a:buClr>
                <a:srgbClr val="000000"/>
              </a:buClr>
              <a:buSzPts val="1650"/>
              <a:buFont typeface="Arial"/>
              <a:buNone/>
            </a:pPr>
            <a:r>
              <a:t/>
            </a:r>
            <a:endParaRPr b="0" i="0" sz="1650" u="none" cap="none" strike="noStrike">
              <a:solidFill>
                <a:srgbClr val="000000"/>
              </a:solidFill>
              <a:latin typeface="Arial"/>
              <a:ea typeface="Arial"/>
              <a:cs typeface="Arial"/>
              <a:sym typeface="Arial"/>
            </a:endParaRPr>
          </a:p>
          <a:p>
            <a:pPr indent="-342900" lvl="0" marL="457200" marR="0" rtl="0" algn="just">
              <a:lnSpc>
                <a:spcPct val="100000"/>
              </a:lnSpc>
              <a:spcBef>
                <a:spcPts val="150"/>
              </a:spcBef>
              <a:spcAft>
                <a:spcPts val="0"/>
              </a:spcAft>
              <a:buClr>
                <a:srgbClr val="000000"/>
              </a:buClr>
              <a:buSzPts val="1800"/>
              <a:buFont typeface="Arial"/>
              <a:buChar char="•"/>
            </a:pPr>
            <a:r>
              <a:rPr b="0" i="0" lang="sv-SE" sz="1650" u="none" cap="none" strike="noStrike">
                <a:solidFill>
                  <a:schemeClr val="dk1"/>
                </a:solidFill>
                <a:highlight>
                  <a:srgbClr val="FFFFFF"/>
                </a:highlight>
                <a:latin typeface="Arial"/>
                <a:ea typeface="Arial"/>
                <a:cs typeface="Arial"/>
                <a:sym typeface="Arial"/>
              </a:rPr>
              <a:t>This calculation assumes grazing lands are at capacity</a:t>
            </a:r>
            <a:r>
              <a:rPr b="0" i="0" lang="sv-SE" sz="1650" u="none" cap="none" strike="noStrike">
                <a:solidFill>
                  <a:schemeClr val="dk1"/>
                </a:solidFill>
                <a:latin typeface="Arial"/>
                <a:ea typeface="Arial"/>
                <a:cs typeface="Arial"/>
                <a:sym typeface="Arial"/>
              </a:rPr>
              <a:t> – if data is available it is worth adding a ‘Grazing Utilisation Factor’ to the calculation above. For specifics please see the hands on guideline sheet: </a:t>
            </a:r>
            <a:r>
              <a:rPr b="0" i="0" lang="sv-SE" sz="1650" u="sng" cap="none" strike="noStrike">
                <a:solidFill>
                  <a:schemeClr val="hlink"/>
                </a:solidFill>
                <a:latin typeface="Arial"/>
                <a:ea typeface="Arial"/>
                <a:cs typeface="Arial"/>
                <a:sym typeface="Arial"/>
                <a:hlinkClick r:id="rId3"/>
              </a:rPr>
              <a:t>https://zenodo.org/records/20055746</a:t>
            </a:r>
            <a:r>
              <a:rPr b="0" i="0" lang="sv-SE" sz="1650" u="none" cap="none" strike="noStrike">
                <a:solidFill>
                  <a:schemeClr val="dk1"/>
                </a:solidFill>
                <a:latin typeface="Arial"/>
                <a:ea typeface="Arial"/>
                <a:cs typeface="Arial"/>
                <a:sym typeface="Arial"/>
              </a:rPr>
              <a:t> </a:t>
            </a:r>
            <a:endParaRPr b="0" i="0" sz="1650" u="none" cap="none" strike="noStrike">
              <a:solidFill>
                <a:schemeClr val="dk1"/>
              </a:solidFill>
              <a:latin typeface="Arial"/>
              <a:ea typeface="Arial"/>
              <a:cs typeface="Arial"/>
              <a:sym typeface="Arial"/>
            </a:endParaRPr>
          </a:p>
          <a:p>
            <a:pPr indent="0" lvl="0" marL="0" marR="0" rtl="0" algn="just">
              <a:lnSpc>
                <a:spcPct val="100000"/>
              </a:lnSpc>
              <a:spcBef>
                <a:spcPts val="150"/>
              </a:spcBef>
              <a:spcAft>
                <a:spcPts val="0"/>
              </a:spcAft>
              <a:buClr>
                <a:srgbClr val="000000"/>
              </a:buClr>
              <a:buSzPts val="1650"/>
              <a:buFont typeface="Arial"/>
              <a:buNone/>
            </a:pPr>
            <a:r>
              <a:t/>
            </a:r>
            <a:endParaRPr b="0" i="0" sz="1650" u="none" cap="none" strike="noStrike">
              <a:solidFill>
                <a:schemeClr val="dk1"/>
              </a:solidFill>
              <a:latin typeface="Arial"/>
              <a:ea typeface="Arial"/>
              <a:cs typeface="Arial"/>
              <a:sym typeface="Arial"/>
            </a:endParaRPr>
          </a:p>
          <a:p>
            <a:pPr indent="0" lvl="0" marL="0" marR="0" rtl="0" algn="just">
              <a:lnSpc>
                <a:spcPct val="100000"/>
              </a:lnSpc>
              <a:spcBef>
                <a:spcPts val="150"/>
              </a:spcBef>
              <a:spcAft>
                <a:spcPts val="0"/>
              </a:spcAft>
              <a:buClr>
                <a:srgbClr val="000000"/>
              </a:buClr>
              <a:buSzPts val="1650"/>
              <a:buFont typeface="Arial"/>
              <a:buNone/>
            </a:pPr>
            <a:r>
              <a:t/>
            </a:r>
            <a:endParaRPr b="0" i="0" sz="1650" u="none" cap="none" strike="noStrike">
              <a:solidFill>
                <a:schemeClr val="dk1"/>
              </a:solidFill>
              <a:latin typeface="Arial"/>
              <a:ea typeface="Arial"/>
              <a:cs typeface="Arial"/>
              <a:sym typeface="Arial"/>
            </a:endParaRPr>
          </a:p>
        </p:txBody>
      </p:sp>
      <p:grpSp>
        <p:nvGrpSpPr>
          <p:cNvPr id="425" name="Google Shape;425;g3df775a2722_0_304"/>
          <p:cNvGrpSpPr/>
          <p:nvPr/>
        </p:nvGrpSpPr>
        <p:grpSpPr>
          <a:xfrm>
            <a:off x="8959247" y="1447783"/>
            <a:ext cx="2798255" cy="4533003"/>
            <a:chOff x="8212360" y="849003"/>
            <a:chExt cx="3562841" cy="5344263"/>
          </a:xfrm>
        </p:grpSpPr>
        <p:pic>
          <p:nvPicPr>
            <p:cNvPr id="426" name="Google Shape;426;g3df775a2722_0_304"/>
            <p:cNvPicPr preferRelativeResize="0"/>
            <p:nvPr/>
          </p:nvPicPr>
          <p:blipFill rotWithShape="1">
            <a:blip r:embed="rId4">
              <a:alphaModFix/>
            </a:blip>
            <a:srcRect b="0" l="0" r="0" t="0"/>
            <a:stretch/>
          </p:blipFill>
          <p:spPr>
            <a:xfrm>
              <a:off x="8212360" y="849003"/>
              <a:ext cx="3562841" cy="5344263"/>
            </a:xfrm>
            <a:prstGeom prst="rect">
              <a:avLst/>
            </a:prstGeom>
            <a:noFill/>
            <a:ln>
              <a:noFill/>
            </a:ln>
          </p:spPr>
        </p:pic>
        <p:sp>
          <p:nvSpPr>
            <p:cNvPr id="427" name="Google Shape;427;g3df775a2722_0_304"/>
            <p:cNvSpPr/>
            <p:nvPr/>
          </p:nvSpPr>
          <p:spPr>
            <a:xfrm>
              <a:off x="8212360" y="5977822"/>
              <a:ext cx="2965800" cy="215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800"/>
                <a:buFont typeface="Arial"/>
                <a:buNone/>
              </a:pPr>
              <a:r>
                <a:rPr b="0" i="0" lang="sv-SE" sz="800" u="none" cap="none" strike="noStrike">
                  <a:solidFill>
                    <a:schemeClr val="lt1"/>
                  </a:solidFill>
                  <a:latin typeface="Arial"/>
                  <a:ea typeface="Arial"/>
                  <a:cs typeface="Arial"/>
                  <a:sym typeface="Arial"/>
                </a:rPr>
                <a:t>Photo by David Geneugelijk on Unsplash </a:t>
              </a:r>
              <a:endParaRPr b="0" i="0" sz="1400" u="none" cap="none" strike="noStrike">
                <a:solidFill>
                  <a:srgbClr val="000000"/>
                </a:solidFill>
                <a:latin typeface="Arial"/>
                <a:ea typeface="Arial"/>
                <a:cs typeface="Arial"/>
                <a:sym typeface="Arial"/>
              </a:endParaRPr>
            </a:p>
          </p:txBody>
        </p:sp>
      </p:grpSp>
      <p:sp>
        <p:nvSpPr>
          <p:cNvPr id="428" name="Google Shape;428;g3df775a2722_0_304"/>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3df775a2722_0_313"/>
          <p:cNvSpPr txBox="1"/>
          <p:nvPr>
            <p:ph idx="1" type="body"/>
          </p:nvPr>
        </p:nvSpPr>
        <p:spPr>
          <a:xfrm>
            <a:off x="504000" y="1102786"/>
            <a:ext cx="11189100" cy="4884300"/>
          </a:xfrm>
          <a:prstGeom prst="rect">
            <a:avLst/>
          </a:prstGeom>
          <a:noFill/>
          <a:ln>
            <a:noFill/>
          </a:ln>
        </p:spPr>
        <p:txBody>
          <a:bodyPr anchorCtr="0" anchor="t" bIns="45700" lIns="91425" spcFirstLastPara="1" rIns="91425" wrap="square" tIns="45700">
            <a:normAutofit/>
          </a:bodyPr>
          <a:lstStyle/>
          <a:p>
            <a:pPr indent="-342900" lvl="0" marL="571500" rtl="0" algn="l">
              <a:lnSpc>
                <a:spcPct val="90000"/>
              </a:lnSpc>
              <a:spcBef>
                <a:spcPts val="1000"/>
              </a:spcBef>
              <a:spcAft>
                <a:spcPts val="0"/>
              </a:spcAft>
              <a:buSzPts val="1400"/>
              <a:buFont typeface="Arial"/>
              <a:buChar char="•"/>
            </a:pPr>
            <a:r>
              <a:rPr b="1" lang="sv-SE" sz="1800"/>
              <a:t>Enteric Fermentation data</a:t>
            </a:r>
            <a:r>
              <a:rPr lang="sv-SE" sz="1800"/>
              <a:t>: Methane is produced by enteric fermentation in the alimentary canal of herbivores as part of their digestive processes.</a:t>
            </a:r>
            <a:endParaRPr sz="1800"/>
          </a:p>
          <a:p>
            <a:pPr indent="-342900" lvl="0" marL="571500" rtl="0" algn="l">
              <a:lnSpc>
                <a:spcPct val="90000"/>
              </a:lnSpc>
              <a:spcBef>
                <a:spcPts val="1000"/>
              </a:spcBef>
              <a:spcAft>
                <a:spcPts val="0"/>
              </a:spcAft>
              <a:buSzPts val="1400"/>
              <a:buFont typeface="Arial"/>
              <a:buChar char="•"/>
            </a:pPr>
            <a:r>
              <a:rPr b="1" lang="sv-SE" sz="1800"/>
              <a:t>Manure Management data</a:t>
            </a:r>
            <a:r>
              <a:rPr lang="sv-SE" sz="1800"/>
              <a:t>: Methane is produced from the decomposition of organic matter remaining in manure under anaerobic conditions. The condition occurs when large animals are managed in a confined area, where manure is typically stored in large piles or lagoons.  </a:t>
            </a:r>
            <a:endParaRPr sz="1800"/>
          </a:p>
          <a:p>
            <a:pPr indent="-342900" lvl="0" marL="571500" rtl="0" algn="l">
              <a:lnSpc>
                <a:spcPct val="90000"/>
              </a:lnSpc>
              <a:spcBef>
                <a:spcPts val="1000"/>
              </a:spcBef>
              <a:spcAft>
                <a:spcPts val="0"/>
              </a:spcAft>
              <a:buSzPts val="1400"/>
              <a:buFont typeface="Arial"/>
              <a:buChar char="•"/>
            </a:pPr>
            <a:r>
              <a:rPr b="1" lang="sv-SE" sz="1800"/>
              <a:t>Agricultural Soils (N₂O Emissions) </a:t>
            </a:r>
            <a:endParaRPr sz="1800"/>
          </a:p>
          <a:p>
            <a:pPr indent="0" lvl="0" marL="228600" rtl="0" algn="l">
              <a:lnSpc>
                <a:spcPct val="90000"/>
              </a:lnSpc>
              <a:spcBef>
                <a:spcPts val="1000"/>
              </a:spcBef>
              <a:spcAft>
                <a:spcPts val="0"/>
              </a:spcAft>
              <a:buSzPts val="1400"/>
              <a:buNone/>
            </a:pPr>
            <a:r>
              <a:rPr b="1" lang="sv-SE" sz="1800"/>
              <a:t>	</a:t>
            </a:r>
            <a:r>
              <a:rPr lang="sv-SE" sz="1800"/>
              <a:t>- Nitrous oxide emissions from soils arise from various sources:​</a:t>
            </a:r>
            <a:endParaRPr sz="1800"/>
          </a:p>
          <a:p>
            <a:pPr indent="0" lvl="0" marL="228600" rtl="0" algn="l">
              <a:lnSpc>
                <a:spcPct val="90000"/>
              </a:lnSpc>
              <a:spcBef>
                <a:spcPts val="1000"/>
              </a:spcBef>
              <a:spcAft>
                <a:spcPts val="0"/>
              </a:spcAft>
              <a:buSzPts val="1400"/>
              <a:buNone/>
            </a:pPr>
            <a:r>
              <a:rPr b="1" lang="sv-SE" sz="1800"/>
              <a:t>	</a:t>
            </a:r>
            <a:r>
              <a:rPr lang="sv-SE" sz="1800"/>
              <a:t>- Synthetic Fertilisers: 1% of applied nitrogen is emitted as N₂O-N</a:t>
            </a:r>
            <a:endParaRPr sz="1800"/>
          </a:p>
          <a:p>
            <a:pPr indent="0" lvl="0" marL="228600" rtl="0" algn="l">
              <a:lnSpc>
                <a:spcPct val="90000"/>
              </a:lnSpc>
              <a:spcBef>
                <a:spcPts val="1000"/>
              </a:spcBef>
              <a:spcAft>
                <a:spcPts val="0"/>
              </a:spcAft>
              <a:buSzPts val="1400"/>
              <a:buNone/>
            </a:pPr>
            <a:r>
              <a:rPr lang="sv-SE" sz="1800"/>
              <a:t>	- Animal Manure Applied to Soils: 1% of applied nitrogen is emitted as N₂O-N</a:t>
            </a:r>
            <a:endParaRPr sz="1800"/>
          </a:p>
          <a:p>
            <a:pPr indent="0" lvl="0" marL="228600" rtl="0" algn="l">
              <a:lnSpc>
                <a:spcPct val="90000"/>
              </a:lnSpc>
              <a:spcBef>
                <a:spcPts val="1000"/>
              </a:spcBef>
              <a:spcAft>
                <a:spcPts val="0"/>
              </a:spcAft>
              <a:buSzPts val="1400"/>
              <a:buNone/>
            </a:pPr>
            <a:r>
              <a:rPr lang="sv-SE" sz="1800"/>
              <a:t>	- Crop Residue Incorporation: 1% of nitrogen in residues is emitted as N₂O-N</a:t>
            </a:r>
            <a:endParaRPr sz="1800"/>
          </a:p>
          <a:p>
            <a:pPr indent="0" lvl="0" marL="228600" rtl="0" algn="l">
              <a:lnSpc>
                <a:spcPct val="90000"/>
              </a:lnSpc>
              <a:spcBef>
                <a:spcPts val="1000"/>
              </a:spcBef>
              <a:spcAft>
                <a:spcPts val="0"/>
              </a:spcAft>
              <a:buSzPts val="1400"/>
              <a:buNone/>
            </a:pPr>
            <a:r>
              <a:rPr lang="sv-SE" sz="1800"/>
              <a:t>	- Nitrogen from Mineralisation/Immobilisation: 1% of mineralised nitrogen is emitted as N₂O-N</a:t>
            </a:r>
            <a:endParaRPr sz="1800"/>
          </a:p>
          <a:p>
            <a:pPr indent="-285750" lvl="0" marL="514350" rtl="0" algn="l">
              <a:lnSpc>
                <a:spcPct val="90000"/>
              </a:lnSpc>
              <a:spcBef>
                <a:spcPts val="1000"/>
              </a:spcBef>
              <a:spcAft>
                <a:spcPts val="0"/>
              </a:spcAft>
              <a:buSzPts val="1400"/>
              <a:buFont typeface="Arial"/>
              <a:buChar char="•"/>
            </a:pPr>
            <a:r>
              <a:rPr lang="sv-SE" sz="1800"/>
              <a:t>For implementation see hands-on guide: </a:t>
            </a:r>
            <a:r>
              <a:rPr lang="sv-SE" sz="1800" u="sng">
                <a:solidFill>
                  <a:schemeClr val="hlink"/>
                </a:solidFill>
                <a:hlinkClick r:id="rId3"/>
              </a:rPr>
              <a:t>https://zenodo.org/records/20055746</a:t>
            </a:r>
            <a:r>
              <a:rPr lang="sv-SE" sz="1800"/>
              <a:t>  </a:t>
            </a:r>
            <a:endParaRPr sz="1800"/>
          </a:p>
        </p:txBody>
      </p:sp>
      <p:sp>
        <p:nvSpPr>
          <p:cNvPr id="435" name="Google Shape;435;g3df775a2722_0_313"/>
          <p:cNvSpPr txBox="1"/>
          <p:nvPr>
            <p:ph type="title"/>
          </p:nvPr>
        </p:nvSpPr>
        <p:spPr>
          <a:xfrm>
            <a:off x="720000" y="287999"/>
            <a:ext cx="4003500" cy="720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Livestock emissions</a:t>
            </a:r>
            <a:endParaRPr>
              <a:solidFill>
                <a:srgbClr val="C00000"/>
              </a:solidFill>
            </a:endParaRPr>
          </a:p>
        </p:txBody>
      </p:sp>
      <p:sp>
        <p:nvSpPr>
          <p:cNvPr id="436" name="Google Shape;436;g3df775a2722_0_313"/>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graphicFrame>
        <p:nvGraphicFramePr>
          <p:cNvPr id="441" name="Google Shape;441;g3df775a2722_0_320"/>
          <p:cNvGraphicFramePr/>
          <p:nvPr/>
        </p:nvGraphicFramePr>
        <p:xfrm>
          <a:off x="720000" y="1619238"/>
          <a:ext cx="3000000" cy="3000000"/>
        </p:xfrm>
        <a:graphic>
          <a:graphicData uri="http://schemas.openxmlformats.org/drawingml/2006/table">
            <a:tbl>
              <a:tblPr>
                <a:noFill/>
                <a:tableStyleId>{DC644406-D31C-4305-AB3A-26934B9A4C1F}</a:tableStyleId>
              </a:tblPr>
              <a:tblGrid>
                <a:gridCol w="2134275"/>
                <a:gridCol w="2415125"/>
                <a:gridCol w="2134275"/>
                <a:gridCol w="2808275"/>
              </a:tblGrid>
              <a:tr h="1435275">
                <a:tc>
                  <a:txBody>
                    <a:bodyPr/>
                    <a:lstStyle/>
                    <a:p>
                      <a:pPr indent="0" lvl="0" marL="0" marR="0" rtl="0" algn="ctr">
                        <a:lnSpc>
                          <a:spcPct val="100000"/>
                        </a:lnSpc>
                        <a:spcBef>
                          <a:spcPts val="0"/>
                        </a:spcBef>
                        <a:spcAft>
                          <a:spcPts val="0"/>
                        </a:spcAft>
                        <a:buClr>
                          <a:srgbClr val="000000"/>
                        </a:buClr>
                        <a:buSzPts val="2000"/>
                        <a:buFont typeface="Arial"/>
                        <a:buNone/>
                      </a:pPr>
                      <a:r>
                        <a:rPr b="1" i="0" lang="sv-SE" sz="2000" u="none" cap="none" strike="noStrike">
                          <a:solidFill>
                            <a:srgbClr val="FFFFFF"/>
                          </a:solidFill>
                          <a:latin typeface="Arial"/>
                          <a:ea typeface="Arial"/>
                          <a:cs typeface="Arial"/>
                          <a:sym typeface="Arial"/>
                        </a:rPr>
                        <a:t>Animal Type</a:t>
                      </a:r>
                      <a:endParaRPr sz="1400" u="none" cap="none" strike="noStrike"/>
                    </a:p>
                  </a:txBody>
                  <a:tcPr marT="7625" marB="0" marR="7625" marL="76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15C9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sv-SE" sz="2000" u="none" cap="none" strike="noStrike">
                          <a:solidFill>
                            <a:srgbClr val="FFFFFF"/>
                          </a:solidFill>
                          <a:latin typeface="Arial"/>
                          <a:ea typeface="Arial"/>
                          <a:cs typeface="Arial"/>
                          <a:sym typeface="Arial"/>
                        </a:rPr>
                        <a:t>Region (Developing)</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15C9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sv-SE" sz="2000" u="none" cap="none" strike="noStrike">
                          <a:solidFill>
                            <a:srgbClr val="FFFFFF"/>
                          </a:solidFill>
                          <a:latin typeface="Arial"/>
                          <a:ea typeface="Arial"/>
                          <a:cs typeface="Arial"/>
                          <a:sym typeface="Arial"/>
                        </a:rPr>
                        <a:t>CH₄ Emissions (kg/head/year)</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15C9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sv-SE" sz="2000" u="none" cap="none" strike="noStrike">
                          <a:solidFill>
                            <a:srgbClr val="FFFFFF"/>
                          </a:solidFill>
                          <a:latin typeface="Arial"/>
                          <a:ea typeface="Arial"/>
                          <a:cs typeface="Arial"/>
                          <a:sym typeface="Arial"/>
                        </a:rPr>
                        <a:t>CH₄ Climate Efficient (20%) reduction (kg/head/year)</a:t>
                      </a:r>
                      <a:endParaRPr sz="1400" u="none" cap="none" strike="noStrike"/>
                    </a:p>
                  </a:txBody>
                  <a:tcPr marT="7625" marB="0" marR="7625" marL="76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215C98"/>
                    </a:solidFill>
                  </a:tcPr>
                </a:tc>
              </a:tr>
              <a:tr h="482400">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Dairy Cattle</a:t>
                      </a:r>
                      <a:endParaRPr sz="1400" u="none" cap="none" strike="noStrike"/>
                    </a:p>
                  </a:txBody>
                  <a:tcPr marT="7625" marB="0" marR="7625" marL="76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Tropical</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57</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45.6</a:t>
                      </a:r>
                      <a:endParaRPr sz="1400" u="none" cap="none" strike="noStrike"/>
                    </a:p>
                  </a:txBody>
                  <a:tcPr marT="7625" marB="0" marR="7625" marL="7625"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r>
              <a:tr h="536075">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Non-Dairy Cattle</a:t>
                      </a:r>
                      <a:endParaRPr sz="1400" u="none" cap="none" strike="noStrike"/>
                    </a:p>
                  </a:txBody>
                  <a:tcPr marT="7625" marB="0" marR="7625" marL="76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Tropical</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47.5</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38</a:t>
                      </a:r>
                      <a:endParaRPr sz="1400" u="none" cap="none" strike="noStrike"/>
                    </a:p>
                  </a:txBody>
                  <a:tcPr marT="7625" marB="0" marR="7625" marL="7625"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r>
              <a:tr h="482400">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Cattle (Average)</a:t>
                      </a:r>
                      <a:endParaRPr sz="1400" u="none" cap="none" strike="noStrike"/>
                    </a:p>
                  </a:txBody>
                  <a:tcPr marT="7625" marB="0" marR="7625" marL="76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 </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52.25</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41.8</a:t>
                      </a:r>
                      <a:endParaRPr sz="1400" u="none" cap="none" strike="noStrike"/>
                    </a:p>
                  </a:txBody>
                  <a:tcPr marT="7625" marB="0" marR="7625" marL="7625"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r>
              <a:tr h="292900">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Sheep</a:t>
                      </a:r>
                      <a:endParaRPr sz="1400" u="none" cap="none" strike="noStrike"/>
                    </a:p>
                  </a:txBody>
                  <a:tcPr marT="7625" marB="0" marR="7625" marL="76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Tropical</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8.19</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6.552</a:t>
                      </a:r>
                      <a:endParaRPr sz="1400" u="none" cap="none" strike="noStrike"/>
                    </a:p>
                  </a:txBody>
                  <a:tcPr marT="7625" marB="0" marR="7625" marL="7625"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r>
              <a:tr h="292900">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Goats</a:t>
                      </a:r>
                      <a:endParaRPr sz="1400" u="none" cap="none" strike="noStrike"/>
                    </a:p>
                  </a:txBody>
                  <a:tcPr marT="7625" marB="0" marR="7625" marL="76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Tropical</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5.17</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4.136</a:t>
                      </a:r>
                      <a:endParaRPr sz="1400" u="none" cap="none" strike="noStrike"/>
                    </a:p>
                  </a:txBody>
                  <a:tcPr marT="7625" marB="0" marR="7625" marL="7625"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r>
              <a:tr h="482400">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Horses</a:t>
                      </a:r>
                      <a:endParaRPr sz="1400" u="none" cap="none" strike="noStrike"/>
                    </a:p>
                  </a:txBody>
                  <a:tcPr marT="7625" marB="0" marR="7625" marL="76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Global Average</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19.5</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15.6</a:t>
                      </a:r>
                      <a:endParaRPr sz="1400" u="none" cap="none" strike="noStrike"/>
                    </a:p>
                  </a:txBody>
                  <a:tcPr marT="7625" marB="0" marR="7625" marL="7625"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r>
              <a:tr h="292900">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Asses</a:t>
                      </a:r>
                      <a:endParaRPr sz="1400" u="none" cap="none" strike="noStrike"/>
                    </a:p>
                  </a:txBody>
                  <a:tcPr marT="7625" marB="0" marR="7625" marL="76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 </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10</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8</a:t>
                      </a:r>
                      <a:endParaRPr sz="1400" u="none" cap="none" strike="noStrike"/>
                    </a:p>
                  </a:txBody>
                  <a:tcPr marT="7625" marB="0" marR="7625" marL="7625"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r>
              <a:tr h="292900">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Pigs</a:t>
                      </a:r>
                      <a:endParaRPr sz="1400" u="none" cap="none" strike="noStrike"/>
                    </a:p>
                  </a:txBody>
                  <a:tcPr marT="7625" marB="0" marR="7625" marL="76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9F8"/>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 </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9F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1.5</a:t>
                      </a:r>
                      <a:endParaRPr sz="1400" u="none" cap="none" strike="noStrike"/>
                    </a:p>
                  </a:txBody>
                  <a:tcPr marT="7625" marB="0" marR="7625" marL="76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sv-SE" sz="2000" u="none" cap="none" strike="noStrike">
                          <a:solidFill>
                            <a:srgbClr val="000000"/>
                          </a:solidFill>
                          <a:latin typeface="Arial"/>
                          <a:ea typeface="Arial"/>
                          <a:cs typeface="Arial"/>
                          <a:sym typeface="Arial"/>
                        </a:rPr>
                        <a:t>1.2</a:t>
                      </a:r>
                      <a:endParaRPr sz="1400" u="none" cap="none" strike="noStrike"/>
                    </a:p>
                  </a:txBody>
                  <a:tcPr marT="7625" marB="0" marR="7625" marL="7625"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AE9F8"/>
                    </a:solidFill>
                  </a:tcPr>
                </a:tc>
              </a:tr>
            </a:tbl>
          </a:graphicData>
        </a:graphic>
      </p:graphicFrame>
      <p:sp>
        <p:nvSpPr>
          <p:cNvPr id="442" name="Google Shape;442;g3df775a2722_0_320"/>
          <p:cNvSpPr txBox="1"/>
          <p:nvPr>
            <p:ph type="title"/>
          </p:nvPr>
        </p:nvSpPr>
        <p:spPr>
          <a:xfrm>
            <a:off x="720000" y="288000"/>
            <a:ext cx="10515600" cy="972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Livestock CH</a:t>
            </a:r>
            <a:r>
              <a:rPr baseline="-25000" lang="sv-SE">
                <a:solidFill>
                  <a:srgbClr val="C00000"/>
                </a:solidFill>
              </a:rPr>
              <a:t>4</a:t>
            </a:r>
            <a:r>
              <a:rPr lang="sv-SE">
                <a:solidFill>
                  <a:srgbClr val="C00000"/>
                </a:solidFill>
              </a:rPr>
              <a:t> emission factor </a:t>
            </a:r>
            <a:br>
              <a:rPr lang="sv-SE"/>
            </a:br>
            <a:r>
              <a:rPr lang="sv-SE" sz="1800"/>
              <a:t>(IPCC tier 1 Methods and country-specific emission factors.)</a:t>
            </a:r>
            <a:endParaRPr/>
          </a:p>
        </p:txBody>
      </p:sp>
      <p:sp>
        <p:nvSpPr>
          <p:cNvPr id="443" name="Google Shape;443;g3df775a2722_0_320"/>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3df775a2722_0_326"/>
          <p:cNvSpPr txBox="1"/>
          <p:nvPr>
            <p:ph type="title"/>
          </p:nvPr>
        </p:nvSpPr>
        <p:spPr>
          <a:xfrm>
            <a:off x="720000" y="288000"/>
            <a:ext cx="105156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3. Crop Calibration: Hands-on Exercise Solution</a:t>
            </a:r>
            <a:endParaRPr>
              <a:solidFill>
                <a:srgbClr val="C00000"/>
              </a:solidFill>
            </a:endParaRPr>
          </a:p>
        </p:txBody>
      </p:sp>
      <p:sp>
        <p:nvSpPr>
          <p:cNvPr id="449" name="Google Shape;449;g3df775a2722_0_326"/>
          <p:cNvSpPr txBox="1"/>
          <p:nvPr/>
        </p:nvSpPr>
        <p:spPr>
          <a:xfrm>
            <a:off x="828000" y="1357114"/>
            <a:ext cx="9622800" cy="615600"/>
          </a:xfrm>
          <a:prstGeom prst="rect">
            <a:avLst/>
          </a:prstGeom>
          <a:solidFill>
            <a:srgbClr val="DDE7FF"/>
          </a:solidFill>
          <a:ln cap="flat" cmpd="sng" w="285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1" lang="sv-SE" sz="1700" u="none" cap="none" strike="noStrike">
                <a:solidFill>
                  <a:srgbClr val="000000"/>
                </a:solidFill>
                <a:latin typeface="Arial"/>
                <a:ea typeface="Arial"/>
                <a:cs typeface="Arial"/>
                <a:sym typeface="Arial"/>
              </a:rPr>
              <a:t>You have to calibrate the harvested area and the crop yield for 3 regions in your country and </a:t>
            </a:r>
            <a:r>
              <a:rPr b="1" i="1" lang="sv-SE" sz="1700" u="none" cap="none" strike="noStrike">
                <a:solidFill>
                  <a:srgbClr val="000000"/>
                </a:solidFill>
                <a:latin typeface="Arial"/>
                <a:ea typeface="Arial"/>
                <a:cs typeface="Arial"/>
                <a:sym typeface="Arial"/>
              </a:rPr>
              <a:t>two main crops</a:t>
            </a:r>
            <a:r>
              <a:rPr b="0" i="1" lang="sv-SE" sz="1700" u="none" cap="none" strike="noStrike">
                <a:solidFill>
                  <a:srgbClr val="000000"/>
                </a:solidFill>
                <a:latin typeface="Arial"/>
                <a:ea typeface="Arial"/>
                <a:cs typeface="Arial"/>
                <a:sym typeface="Arial"/>
              </a:rPr>
              <a:t>: cereals and maize. The rest of the harvested area will be considered as ”other” crops</a:t>
            </a:r>
            <a:endParaRPr b="0" i="1" sz="1700" u="none" cap="none" strike="noStrike">
              <a:solidFill>
                <a:srgbClr val="000000"/>
              </a:solidFill>
              <a:latin typeface="Arial"/>
              <a:ea typeface="Arial"/>
              <a:cs typeface="Arial"/>
              <a:sym typeface="Arial"/>
            </a:endParaRPr>
          </a:p>
        </p:txBody>
      </p:sp>
      <p:pic>
        <p:nvPicPr>
          <p:cNvPr id="450" name="Google Shape;450;g3df775a2722_0_326"/>
          <p:cNvPicPr preferRelativeResize="0"/>
          <p:nvPr/>
        </p:nvPicPr>
        <p:blipFill rotWithShape="1">
          <a:blip r:embed="rId3">
            <a:alphaModFix/>
          </a:blip>
          <a:srcRect b="0" l="0" r="0" t="0"/>
          <a:stretch/>
        </p:blipFill>
        <p:spPr>
          <a:xfrm>
            <a:off x="828000" y="2177143"/>
            <a:ext cx="10740370" cy="3701142"/>
          </a:xfrm>
          <a:prstGeom prst="rect">
            <a:avLst/>
          </a:prstGeom>
          <a:noFill/>
          <a:ln>
            <a:noFill/>
          </a:ln>
        </p:spPr>
      </p:pic>
      <p:sp>
        <p:nvSpPr>
          <p:cNvPr id="451" name="Google Shape;451;g3df775a2722_0_326"/>
          <p:cNvSpPr txBox="1"/>
          <p:nvPr/>
        </p:nvSpPr>
        <p:spPr>
          <a:xfrm>
            <a:off x="720000" y="6060437"/>
            <a:ext cx="11121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sv-SE" sz="1400" u="none" cap="none" strike="noStrike">
                <a:solidFill>
                  <a:srgbClr val="757070"/>
                </a:solidFill>
                <a:latin typeface="Arial"/>
                <a:ea typeface="Arial"/>
                <a:cs typeface="Arial"/>
                <a:sym typeface="Arial"/>
              </a:rPr>
              <a:t>Figure Source: Lo Giudice, C. (2026). CLEWs Land Calibration Tool. Zenodo. https://doi.org/10.5281/zenodo.18711848</a:t>
            </a:r>
            <a:endParaRPr b="0" i="0" sz="1400" u="sng" cap="none" strike="noStrike">
              <a:solidFill>
                <a:schemeClr val="hlink"/>
              </a:solidFill>
              <a:latin typeface="Arial"/>
              <a:ea typeface="Arial"/>
              <a:cs typeface="Arial"/>
              <a:sym typeface="Arial"/>
            </a:endParaRPr>
          </a:p>
        </p:txBody>
      </p:sp>
      <p:sp>
        <p:nvSpPr>
          <p:cNvPr id="452" name="Google Shape;452;g3df775a2722_0_326"/>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3df775a2722_0_334"/>
          <p:cNvSpPr txBox="1"/>
          <p:nvPr>
            <p:ph type="ctrTitle"/>
          </p:nvPr>
        </p:nvSpPr>
        <p:spPr>
          <a:xfrm flipH="1">
            <a:off x="4185363" y="0"/>
            <a:ext cx="3648000" cy="6858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800"/>
              <a:buNone/>
            </a:pPr>
            <a:r>
              <a:rPr lang="sv-SE"/>
              <a:t>Thank you</a:t>
            </a:r>
            <a:endParaRPr/>
          </a:p>
        </p:txBody>
      </p:sp>
      <p:sp>
        <p:nvSpPr>
          <p:cNvPr id="458" name="Google Shape;458;g3df775a2722_0_334"/>
          <p:cNvSpPr txBox="1"/>
          <p:nvPr>
            <p:ph idx="1" type="subTitle"/>
          </p:nvPr>
        </p:nvSpPr>
        <p:spPr>
          <a:xfrm>
            <a:off x="6009375" y="5795916"/>
            <a:ext cx="6176100" cy="10620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3600"/>
              <a:buNone/>
            </a:pPr>
            <a:r>
              <a:rPr lang="sv-SE"/>
              <a:t>www.climatecompatiblegrowth.com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3df775a2722_0_25"/>
          <p:cNvSpPr txBox="1"/>
          <p:nvPr>
            <p:ph type="title"/>
          </p:nvPr>
        </p:nvSpPr>
        <p:spPr>
          <a:xfrm>
            <a:off x="720000" y="288000"/>
            <a:ext cx="83331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Key Characteristics of the Agricultural Sector</a:t>
            </a:r>
            <a:endParaRPr>
              <a:solidFill>
                <a:srgbClr val="C00000"/>
              </a:solidFill>
            </a:endParaRPr>
          </a:p>
        </p:txBody>
      </p:sp>
      <p:sp>
        <p:nvSpPr>
          <p:cNvPr id="123" name="Google Shape;123;g3df775a2722_0_25"/>
          <p:cNvSpPr txBox="1"/>
          <p:nvPr>
            <p:ph idx="1" type="body"/>
          </p:nvPr>
        </p:nvSpPr>
        <p:spPr>
          <a:xfrm>
            <a:off x="720000" y="1123248"/>
            <a:ext cx="5617800" cy="31221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400"/>
              </a:spcBef>
              <a:spcAft>
                <a:spcPts val="0"/>
              </a:spcAft>
              <a:buClr>
                <a:srgbClr val="000000"/>
              </a:buClr>
              <a:buSzPts val="1400"/>
              <a:buFont typeface="Arial"/>
              <a:buNone/>
            </a:pPr>
            <a:r>
              <a:rPr b="1" i="0" lang="sv-SE" sz="1500" u="none" cap="none" strike="noStrike">
                <a:solidFill>
                  <a:srgbClr val="000000"/>
                </a:solidFill>
                <a:latin typeface="Arial"/>
                <a:ea typeface="Arial"/>
                <a:cs typeface="Arial"/>
                <a:sym typeface="Arial"/>
              </a:rPr>
              <a:t>High Variability and Complexity:</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Multiple crop types with distinct characteristics</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Different management intensities (irrigated/rainfed, high/low input)</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Seasonal patterns and rotation cycles*</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Diverse productivity levels and resource requirements</a:t>
            </a:r>
            <a:endParaRPr b="0" i="0" sz="1500" u="none" cap="none" strike="noStrike">
              <a:solidFill>
                <a:srgbClr val="000000"/>
              </a:solidFill>
              <a:latin typeface="Arial"/>
              <a:ea typeface="Arial"/>
              <a:cs typeface="Arial"/>
              <a:sym typeface="Arial"/>
            </a:endParaRPr>
          </a:p>
          <a:p>
            <a:pPr indent="-228600" lvl="0" marL="228600" marR="0" rtl="0" algn="l">
              <a:lnSpc>
                <a:spcPct val="100000"/>
              </a:lnSpc>
              <a:spcBef>
                <a:spcPts val="600"/>
              </a:spcBef>
              <a:spcAft>
                <a:spcPts val="0"/>
              </a:spcAft>
              <a:buClr>
                <a:srgbClr val="000000"/>
              </a:buClr>
              <a:buSzPts val="1400"/>
              <a:buFont typeface="Arial"/>
              <a:buNone/>
            </a:pPr>
            <a:r>
              <a:rPr b="1" i="0" lang="sv-SE" sz="1500" u="none" cap="none" strike="noStrike">
                <a:solidFill>
                  <a:srgbClr val="000000"/>
                </a:solidFill>
                <a:latin typeface="Arial"/>
                <a:ea typeface="Arial"/>
                <a:cs typeface="Arial"/>
                <a:sym typeface="Arial"/>
              </a:rPr>
              <a:t>Critical Nexus Interactions:</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1" i="0" lang="sv-SE" sz="1500" u="none" cap="none" strike="noStrike">
                <a:solidFill>
                  <a:srgbClr val="000000"/>
                </a:solidFill>
                <a:latin typeface="Arial"/>
                <a:ea typeface="Arial"/>
                <a:cs typeface="Arial"/>
                <a:sym typeface="Arial"/>
              </a:rPr>
              <a:t>Water: </a:t>
            </a:r>
            <a:r>
              <a:rPr b="0" i="0" lang="sv-SE" sz="1500" u="none" cap="none" strike="noStrike">
                <a:solidFill>
                  <a:srgbClr val="000000"/>
                </a:solidFill>
                <a:latin typeface="Arial"/>
                <a:ea typeface="Arial"/>
                <a:cs typeface="Arial"/>
                <a:sym typeface="Arial"/>
              </a:rPr>
              <a:t>Largest consumer of freshwater (irrigation, rainfall)</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1" i="0" lang="sv-SE" sz="1500" u="none" cap="none" strike="noStrike">
                <a:solidFill>
                  <a:srgbClr val="000000"/>
                </a:solidFill>
                <a:latin typeface="Arial"/>
                <a:ea typeface="Arial"/>
                <a:cs typeface="Arial"/>
                <a:sym typeface="Arial"/>
              </a:rPr>
              <a:t>Energy: </a:t>
            </a:r>
            <a:r>
              <a:rPr b="0" i="0" lang="sv-SE" sz="1500" u="none" cap="none" strike="noStrike">
                <a:solidFill>
                  <a:srgbClr val="000000"/>
                </a:solidFill>
                <a:latin typeface="Arial"/>
                <a:ea typeface="Arial"/>
                <a:cs typeface="Arial"/>
                <a:sym typeface="Arial"/>
              </a:rPr>
              <a:t>Significant user of fuels (machinery, pumping) and fertilisers</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1" i="0" lang="sv-SE" sz="1500" u="none" cap="none" strike="noStrike">
                <a:solidFill>
                  <a:srgbClr val="000000"/>
                </a:solidFill>
                <a:latin typeface="Arial"/>
                <a:ea typeface="Arial"/>
                <a:cs typeface="Arial"/>
                <a:sym typeface="Arial"/>
              </a:rPr>
              <a:t>Food Security: </a:t>
            </a:r>
            <a:r>
              <a:rPr b="0" i="0" lang="sv-SE" sz="1500" u="none" cap="none" strike="noStrike">
                <a:solidFill>
                  <a:srgbClr val="000000"/>
                </a:solidFill>
                <a:latin typeface="Arial"/>
                <a:ea typeface="Arial"/>
                <a:cs typeface="Arial"/>
                <a:sym typeface="Arial"/>
              </a:rPr>
              <a:t>Direct link to nutrition and livelihoods</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1" i="0" lang="sv-SE" sz="1500" u="none" cap="none" strike="noStrike">
                <a:solidFill>
                  <a:srgbClr val="000000"/>
                </a:solidFill>
                <a:latin typeface="Arial"/>
                <a:ea typeface="Arial"/>
                <a:cs typeface="Arial"/>
                <a:sym typeface="Arial"/>
              </a:rPr>
              <a:t>Climate: </a:t>
            </a:r>
            <a:r>
              <a:rPr b="0" i="0" lang="sv-SE" sz="1500" u="none" cap="none" strike="noStrike">
                <a:solidFill>
                  <a:srgbClr val="000000"/>
                </a:solidFill>
                <a:latin typeface="Arial"/>
                <a:ea typeface="Arial"/>
                <a:cs typeface="Arial"/>
                <a:sym typeface="Arial"/>
              </a:rPr>
              <a:t>Highly vulnerable to climate change</a:t>
            </a:r>
            <a:endParaRPr b="0" i="0" sz="1500" u="none" cap="none" strike="noStrike">
              <a:solidFill>
                <a:srgbClr val="000000"/>
              </a:solidFill>
              <a:latin typeface="Arial"/>
              <a:ea typeface="Arial"/>
              <a:cs typeface="Arial"/>
              <a:sym typeface="Arial"/>
            </a:endParaRPr>
          </a:p>
        </p:txBody>
      </p:sp>
      <p:sp>
        <p:nvSpPr>
          <p:cNvPr id="124" name="Google Shape;124;g3df775a2722_0_25"/>
          <p:cNvSpPr txBox="1"/>
          <p:nvPr/>
        </p:nvSpPr>
        <p:spPr>
          <a:xfrm>
            <a:off x="6836228" y="1123248"/>
            <a:ext cx="4971300" cy="30396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400"/>
              </a:spcBef>
              <a:spcAft>
                <a:spcPts val="0"/>
              </a:spcAft>
              <a:buClr>
                <a:srgbClr val="000000"/>
              </a:buClr>
              <a:buSzPts val="1400"/>
              <a:buFont typeface="Arial"/>
              <a:buNone/>
            </a:pPr>
            <a:r>
              <a:rPr b="1" i="0" lang="sv-SE" sz="1500" u="none" cap="none" strike="noStrike">
                <a:solidFill>
                  <a:srgbClr val="000000"/>
                </a:solidFill>
                <a:latin typeface="Arial"/>
                <a:ea typeface="Arial"/>
                <a:cs typeface="Arial"/>
                <a:sym typeface="Arial"/>
              </a:rPr>
              <a:t>Policy Sensitivity:</a:t>
            </a:r>
            <a:endParaRPr b="0" i="0" sz="1500" u="none" cap="none" strike="noStrike">
              <a:solidFill>
                <a:srgbClr val="000000"/>
              </a:solidFill>
              <a:latin typeface="Arial"/>
              <a:ea typeface="Arial"/>
              <a:cs typeface="Arial"/>
              <a:sym typeface="Arial"/>
            </a:endParaRPr>
          </a:p>
          <a:p>
            <a:pPr indent="-228600" lvl="0" marL="228600" marR="0" rtl="0" algn="l">
              <a:lnSpc>
                <a:spcPct val="100000"/>
              </a:lnSpc>
              <a:spcBef>
                <a:spcPts val="200"/>
              </a:spcBef>
              <a:spcAft>
                <a:spcPts val="0"/>
              </a:spcAft>
              <a:buClr>
                <a:srgbClr val="000000"/>
              </a:buClr>
              <a:buSzPts val="1400"/>
              <a:buFont typeface="Arial"/>
              <a:buNone/>
            </a:pPr>
            <a:r>
              <a:rPr b="0" i="0" lang="sv-SE" sz="1500" u="none" cap="none" strike="noStrike">
                <a:solidFill>
                  <a:srgbClr val="000000"/>
                </a:solidFill>
                <a:latin typeface="Arial"/>
                <a:ea typeface="Arial"/>
                <a:cs typeface="Arial"/>
                <a:sym typeface="Arial"/>
              </a:rPr>
              <a:t>Agriculture is heavily influenced by policy interventions:</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Subsidies and price supports</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Irrigation infrastructure investments</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Technology adoption programmes</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Trade policies and market access</a:t>
            </a:r>
            <a:endParaRPr b="0" i="0" sz="1500" u="none" cap="none" strike="noStrike">
              <a:solidFill>
                <a:srgbClr val="000000"/>
              </a:solidFill>
              <a:latin typeface="Arial"/>
              <a:ea typeface="Arial"/>
              <a:cs typeface="Arial"/>
              <a:sym typeface="Arial"/>
            </a:endParaRPr>
          </a:p>
          <a:p>
            <a:pPr indent="-228600" lvl="0" marL="228600" marR="0" rtl="0" algn="l">
              <a:lnSpc>
                <a:spcPct val="100000"/>
              </a:lnSpc>
              <a:spcBef>
                <a:spcPts val="600"/>
              </a:spcBef>
              <a:spcAft>
                <a:spcPts val="0"/>
              </a:spcAft>
              <a:buClr>
                <a:srgbClr val="000000"/>
              </a:buClr>
              <a:buSzPts val="1400"/>
              <a:buFont typeface="Arial"/>
              <a:buNone/>
            </a:pPr>
            <a:r>
              <a:rPr b="1" i="0" lang="sv-SE" sz="1500" u="none" cap="none" strike="noStrike">
                <a:solidFill>
                  <a:srgbClr val="000000"/>
                </a:solidFill>
                <a:latin typeface="Arial"/>
                <a:ea typeface="Arial"/>
                <a:cs typeface="Arial"/>
                <a:sym typeface="Arial"/>
              </a:rPr>
              <a:t>Economic Significance:</a:t>
            </a:r>
            <a:endParaRPr b="0" i="0" sz="1500" u="none" cap="none" strike="noStrike">
              <a:solidFill>
                <a:srgbClr val="000000"/>
              </a:solidFill>
              <a:latin typeface="Arial"/>
              <a:ea typeface="Arial"/>
              <a:cs typeface="Arial"/>
              <a:sym typeface="Arial"/>
            </a:endParaRPr>
          </a:p>
          <a:p>
            <a:pPr indent="-228600" lvl="0" marL="228600" marR="0" rtl="0" algn="l">
              <a:lnSpc>
                <a:spcPct val="100000"/>
              </a:lnSpc>
              <a:spcBef>
                <a:spcPts val="200"/>
              </a:spcBef>
              <a:spcAft>
                <a:spcPts val="0"/>
              </a:spcAft>
              <a:buClr>
                <a:srgbClr val="000000"/>
              </a:buClr>
              <a:buSzPts val="1400"/>
              <a:buFont typeface="Arial"/>
              <a:buNone/>
            </a:pPr>
            <a:r>
              <a:rPr b="0" i="0" lang="sv-SE" sz="1500" u="none" cap="none" strike="noStrike">
                <a:solidFill>
                  <a:srgbClr val="000000"/>
                </a:solidFill>
                <a:latin typeface="Arial"/>
                <a:ea typeface="Arial"/>
                <a:cs typeface="Arial"/>
                <a:sym typeface="Arial"/>
              </a:rPr>
              <a:t>In many developing countries, agriculture accounts for:</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20–40% of GDP</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50–70% of employment</a:t>
            </a:r>
            <a:endParaRPr b="0" i="0" sz="1500" u="none" cap="none" strike="noStrike">
              <a:solidFill>
                <a:srgbClr val="000000"/>
              </a:solidFill>
              <a:latin typeface="Arial"/>
              <a:ea typeface="Arial"/>
              <a:cs typeface="Arial"/>
              <a:sym typeface="Arial"/>
            </a:endParaRPr>
          </a:p>
          <a:p>
            <a:pPr indent="-220755" lvl="0" marL="457200" marR="0" rtl="0" algn="l">
              <a:lnSpc>
                <a:spcPct val="100000"/>
              </a:lnSpc>
              <a:spcBef>
                <a:spcPts val="300"/>
              </a:spcBef>
              <a:spcAft>
                <a:spcPts val="0"/>
              </a:spcAft>
              <a:buClr>
                <a:srgbClr val="000000"/>
              </a:buClr>
              <a:buSzPts val="1400"/>
              <a:buFont typeface="Arial"/>
              <a:buChar char="•"/>
            </a:pPr>
            <a:r>
              <a:rPr b="0" i="0" lang="sv-SE" sz="1500" u="none" cap="none" strike="noStrike">
                <a:solidFill>
                  <a:srgbClr val="000000"/>
                </a:solidFill>
                <a:latin typeface="Arial"/>
                <a:ea typeface="Arial"/>
                <a:cs typeface="Arial"/>
                <a:sym typeface="Arial"/>
              </a:rPr>
              <a:t>Majority of rural livelihoods</a:t>
            </a:r>
            <a:endParaRPr b="0" i="0" sz="1500" u="none" cap="none" strike="noStrike">
              <a:solidFill>
                <a:srgbClr val="000000"/>
              </a:solidFill>
              <a:latin typeface="Arial"/>
              <a:ea typeface="Arial"/>
              <a:cs typeface="Arial"/>
              <a:sym typeface="Arial"/>
            </a:endParaRPr>
          </a:p>
        </p:txBody>
      </p:sp>
      <p:pic>
        <p:nvPicPr>
          <p:cNvPr id="125" name="Google Shape;125;g3df775a2722_0_25"/>
          <p:cNvPicPr preferRelativeResize="0"/>
          <p:nvPr/>
        </p:nvPicPr>
        <p:blipFill rotWithShape="1">
          <a:blip r:embed="rId3">
            <a:alphaModFix/>
          </a:blip>
          <a:srcRect b="0" l="0" r="0" t="0"/>
          <a:stretch/>
        </p:blipFill>
        <p:spPr>
          <a:xfrm>
            <a:off x="8845411" y="4392116"/>
            <a:ext cx="2924250" cy="2100197"/>
          </a:xfrm>
          <a:prstGeom prst="rect">
            <a:avLst/>
          </a:prstGeom>
          <a:noFill/>
          <a:ln>
            <a:noFill/>
          </a:ln>
        </p:spPr>
      </p:pic>
      <p:pic>
        <p:nvPicPr>
          <p:cNvPr id="126" name="Google Shape;126;g3df775a2722_0_25"/>
          <p:cNvPicPr preferRelativeResize="0"/>
          <p:nvPr/>
        </p:nvPicPr>
        <p:blipFill rotWithShape="1">
          <a:blip r:embed="rId4">
            <a:alphaModFix/>
          </a:blip>
          <a:srcRect b="0" l="0" r="0" t="0"/>
          <a:stretch/>
        </p:blipFill>
        <p:spPr>
          <a:xfrm>
            <a:off x="4721633" y="4474801"/>
            <a:ext cx="2924250" cy="2017514"/>
          </a:xfrm>
          <a:prstGeom prst="rect">
            <a:avLst/>
          </a:prstGeom>
          <a:noFill/>
          <a:ln>
            <a:noFill/>
          </a:ln>
        </p:spPr>
      </p:pic>
      <p:pic>
        <p:nvPicPr>
          <p:cNvPr id="127" name="Google Shape;127;g3df775a2722_0_25"/>
          <p:cNvPicPr preferRelativeResize="0"/>
          <p:nvPr/>
        </p:nvPicPr>
        <p:blipFill rotWithShape="1">
          <a:blip r:embed="rId5">
            <a:alphaModFix/>
          </a:blip>
          <a:srcRect b="0" l="0" r="0" t="0"/>
          <a:stretch/>
        </p:blipFill>
        <p:spPr>
          <a:xfrm>
            <a:off x="430333" y="4474801"/>
            <a:ext cx="3091438" cy="2013548"/>
          </a:xfrm>
          <a:prstGeom prst="rect">
            <a:avLst/>
          </a:prstGeom>
          <a:noFill/>
          <a:ln>
            <a:noFill/>
          </a:ln>
        </p:spPr>
      </p:pic>
      <p:sp>
        <p:nvSpPr>
          <p:cNvPr id="128" name="Google Shape;128;g3df775a2722_0_25"/>
          <p:cNvSpPr txBox="1"/>
          <p:nvPr/>
        </p:nvSpPr>
        <p:spPr>
          <a:xfrm>
            <a:off x="37933" y="6548659"/>
            <a:ext cx="1946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1" lang="sv-SE" sz="1000" u="none" cap="none" strike="noStrike">
                <a:solidFill>
                  <a:schemeClr val="lt1"/>
                </a:solidFill>
                <a:latin typeface="Arial"/>
                <a:ea typeface="Arial"/>
                <a:cs typeface="Arial"/>
                <a:sym typeface="Arial"/>
              </a:rPr>
              <a:t>*See Lecture 9 for more detail</a:t>
            </a:r>
            <a:endParaRPr b="0" i="0" sz="1400" u="none" cap="none" strike="noStrike">
              <a:solidFill>
                <a:srgbClr val="000000"/>
              </a:solidFill>
              <a:latin typeface="Arial"/>
              <a:ea typeface="Arial"/>
              <a:cs typeface="Arial"/>
              <a:sym typeface="Arial"/>
            </a:endParaRPr>
          </a:p>
        </p:txBody>
      </p:sp>
      <p:sp>
        <p:nvSpPr>
          <p:cNvPr id="129" name="Google Shape;129;g3df775a2722_0_25"/>
          <p:cNvSpPr/>
          <p:nvPr/>
        </p:nvSpPr>
        <p:spPr>
          <a:xfrm>
            <a:off x="566278" y="6320432"/>
            <a:ext cx="1576200" cy="200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rial"/>
              <a:buNone/>
            </a:pPr>
            <a:r>
              <a:rPr b="0" i="0" lang="sv-SE" sz="700" u="none" cap="none" strike="noStrike">
                <a:solidFill>
                  <a:schemeClr val="lt1"/>
                </a:solidFill>
                <a:latin typeface="Arial"/>
                <a:ea typeface="Arial"/>
                <a:cs typeface="Arial"/>
                <a:sym typeface="Arial"/>
              </a:rPr>
              <a:t>Photo by Randy Fath on Unsplash </a:t>
            </a:r>
            <a:endParaRPr b="0" i="0" sz="1400" u="none" cap="none" strike="noStrike">
              <a:solidFill>
                <a:srgbClr val="000000"/>
              </a:solidFill>
              <a:latin typeface="Arial"/>
              <a:ea typeface="Arial"/>
              <a:cs typeface="Arial"/>
              <a:sym typeface="Arial"/>
            </a:endParaRPr>
          </a:p>
        </p:txBody>
      </p:sp>
      <p:sp>
        <p:nvSpPr>
          <p:cNvPr id="130" name="Google Shape;130;g3df775a2722_0_25"/>
          <p:cNvSpPr/>
          <p:nvPr/>
        </p:nvSpPr>
        <p:spPr>
          <a:xfrm>
            <a:off x="8812151" y="6312737"/>
            <a:ext cx="1500600" cy="200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rial"/>
              <a:buNone/>
            </a:pPr>
            <a:r>
              <a:rPr b="0" i="0" lang="sv-SE" sz="700" u="none" cap="none" strike="noStrike">
                <a:solidFill>
                  <a:schemeClr val="lt1"/>
                </a:solidFill>
                <a:latin typeface="Arial"/>
                <a:ea typeface="Arial"/>
                <a:cs typeface="Arial"/>
                <a:sym typeface="Arial"/>
              </a:rPr>
              <a:t>Photo by Irewolede on Unsplash </a:t>
            </a:r>
            <a:endParaRPr b="0" i="0" sz="1400" u="none" cap="none" strike="noStrike">
              <a:solidFill>
                <a:srgbClr val="000000"/>
              </a:solidFill>
              <a:latin typeface="Arial"/>
              <a:ea typeface="Arial"/>
              <a:cs typeface="Arial"/>
              <a:sym typeface="Arial"/>
            </a:endParaRPr>
          </a:p>
        </p:txBody>
      </p:sp>
      <p:sp>
        <p:nvSpPr>
          <p:cNvPr id="131" name="Google Shape;131;g3df775a2722_0_25"/>
          <p:cNvSpPr/>
          <p:nvPr/>
        </p:nvSpPr>
        <p:spPr>
          <a:xfrm>
            <a:off x="4688041" y="6312737"/>
            <a:ext cx="1520100" cy="200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rial"/>
              <a:buNone/>
            </a:pPr>
            <a:r>
              <a:rPr b="0" i="0" lang="sv-SE" sz="700" u="none" cap="none" strike="noStrike">
                <a:solidFill>
                  <a:schemeClr val="lt1"/>
                </a:solidFill>
                <a:latin typeface="Arial"/>
                <a:ea typeface="Arial"/>
                <a:cs typeface="Arial"/>
                <a:sym typeface="Arial"/>
              </a:rPr>
              <a:t>Photo by Uta Scholl on Unsplash </a:t>
            </a:r>
            <a:endParaRPr b="0" i="0" sz="1400" u="none" cap="none" strike="noStrike">
              <a:solidFill>
                <a:srgbClr val="000000"/>
              </a:solidFill>
              <a:latin typeface="Arial"/>
              <a:ea typeface="Arial"/>
              <a:cs typeface="Arial"/>
              <a:sym typeface="Arial"/>
            </a:endParaRPr>
          </a:p>
        </p:txBody>
      </p:sp>
      <p:sp>
        <p:nvSpPr>
          <p:cNvPr id="132" name="Google Shape;132;g3df775a2722_0_25"/>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3df775a2722_0_39"/>
          <p:cNvSpPr txBox="1"/>
          <p:nvPr>
            <p:ph type="title"/>
          </p:nvPr>
        </p:nvSpPr>
        <p:spPr>
          <a:xfrm>
            <a:off x="720000" y="288000"/>
            <a:ext cx="10515600" cy="480300"/>
          </a:xfrm>
          <a:prstGeom prst="rect">
            <a:avLst/>
          </a:prstGeom>
          <a:noFill/>
          <a:ln>
            <a:noFill/>
          </a:ln>
        </p:spPr>
        <p:txBody>
          <a:bodyPr anchorCtr="0" anchor="b" bIns="45700" lIns="91425" spcFirstLastPara="1" rIns="91425" wrap="square" tIns="45700">
            <a:spAutoFit/>
          </a:bodyPr>
          <a:lstStyle/>
          <a:p>
            <a:pPr indent="0" lvl="0" marL="0" rtl="0" algn="l">
              <a:lnSpc>
                <a:spcPct val="90000"/>
              </a:lnSpc>
              <a:spcBef>
                <a:spcPts val="0"/>
              </a:spcBef>
              <a:spcAft>
                <a:spcPts val="0"/>
              </a:spcAft>
              <a:buClr>
                <a:schemeClr val="dk1"/>
              </a:buClr>
              <a:buSzPts val="4400"/>
              <a:buFont typeface="Helvetica Neue"/>
              <a:buNone/>
            </a:pPr>
            <a:r>
              <a:rPr lang="sv-SE" sz="2800">
                <a:solidFill>
                  <a:srgbClr val="C00000"/>
                </a:solidFill>
              </a:rPr>
              <a:t>1. Determining Crop Inclusion</a:t>
            </a:r>
            <a:endParaRPr>
              <a:solidFill>
                <a:srgbClr val="C00000"/>
              </a:solidFill>
            </a:endParaRPr>
          </a:p>
        </p:txBody>
      </p:sp>
      <p:sp>
        <p:nvSpPr>
          <p:cNvPr id="139" name="Google Shape;139;g3df775a2722_0_39"/>
          <p:cNvSpPr txBox="1"/>
          <p:nvPr>
            <p:ph idx="1" type="body"/>
          </p:nvPr>
        </p:nvSpPr>
        <p:spPr>
          <a:xfrm>
            <a:off x="720000" y="1536714"/>
            <a:ext cx="7456800" cy="493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sv-SE" sz="1500" u="none" cap="none" strike="noStrike">
                <a:solidFill>
                  <a:srgbClr val="000000"/>
                </a:solidFill>
                <a:latin typeface="Arial"/>
                <a:ea typeface="Arial"/>
                <a:cs typeface="Arial"/>
                <a:sym typeface="Arial"/>
              </a:rPr>
              <a:t>Example: </a:t>
            </a:r>
            <a:r>
              <a:rPr b="0" i="0" lang="sv-SE" sz="1500" u="none" cap="none" strike="noStrike">
                <a:solidFill>
                  <a:srgbClr val="000000"/>
                </a:solidFill>
                <a:latin typeface="Arial"/>
                <a:ea typeface="Arial"/>
                <a:cs typeface="Arial"/>
                <a:sym typeface="Arial"/>
              </a:rPr>
              <a:t>2 crops covering 50% of agricultural land cover → insufficient.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500" u="none" cap="none" strike="noStrike">
                <a:solidFill>
                  <a:srgbClr val="000000"/>
                </a:solidFill>
                <a:latin typeface="Arial"/>
                <a:ea typeface="Arial"/>
                <a:cs typeface="Arial"/>
                <a:sym typeface="Arial"/>
              </a:rPr>
              <a:t>                 2 crops covering 90% of agricultural land cover → adequate.</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1600"/>
              <a:buFont typeface="Arial"/>
              <a:buNone/>
            </a:pPr>
            <a: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1600"/>
              <a:buFont typeface="Arial"/>
              <a:buNone/>
            </a:pPr>
            <a:r>
              <a:rPr b="1" i="0" lang="sv-SE" sz="1500" u="none" cap="none" strike="noStrike">
                <a:solidFill>
                  <a:srgbClr val="000000"/>
                </a:solidFill>
                <a:latin typeface="Arial"/>
                <a:ea typeface="Arial"/>
                <a:cs typeface="Arial"/>
                <a:sym typeface="Arial"/>
              </a:rPr>
              <a:t>Three Potential Selection Approaches</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1600"/>
              <a:buFont typeface="Arial"/>
              <a:buNone/>
            </a:pPr>
            <a: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400"/>
              <a:buFont typeface="Arial"/>
              <a:buNone/>
            </a:pPr>
            <a:r>
              <a:rPr b="1" i="0" lang="sv-SE" sz="1500" u="none" cap="none" strike="noStrike">
                <a:solidFill>
                  <a:srgbClr val="000000"/>
                </a:solidFill>
                <a:latin typeface="Arial"/>
                <a:ea typeface="Arial"/>
                <a:cs typeface="Arial"/>
                <a:sym typeface="Arial"/>
              </a:rPr>
              <a:t>1. Fixed Number Threshold </a:t>
            </a:r>
            <a:r>
              <a:rPr b="1" i="1" lang="sv-SE" sz="1500" u="none" cap="none" strike="noStrike">
                <a:solidFill>
                  <a:schemeClr val="accent1"/>
                </a:solidFill>
                <a:latin typeface="Arial"/>
                <a:ea typeface="Arial"/>
                <a:cs typeface="Arial"/>
                <a:sym typeface="Arial"/>
              </a:rPr>
              <a:t>– Industry / CCG Standard (5 crops)</a:t>
            </a:r>
            <a:endParaRPr b="0" i="0" sz="1500" u="none" cap="none" strike="noStrike">
              <a:solidFill>
                <a:srgbClr val="000000"/>
              </a:solidFill>
              <a:latin typeface="Arial"/>
              <a:ea typeface="Arial"/>
              <a:cs typeface="Arial"/>
              <a:sym typeface="Arial"/>
            </a:endParaRPr>
          </a:p>
          <a:p>
            <a:pPr indent="0" lvl="0" marL="228600" marR="0" rtl="0" algn="l">
              <a:lnSpc>
                <a:spcPct val="100000"/>
              </a:lnSpc>
              <a:spcBef>
                <a:spcPts val="100"/>
              </a:spcBef>
              <a:spcAft>
                <a:spcPts val="0"/>
              </a:spcAft>
              <a:buClr>
                <a:srgbClr val="000000"/>
              </a:buClr>
              <a:buSzPts val="1400"/>
              <a:buFont typeface="Arial"/>
              <a:buNone/>
            </a:pPr>
            <a:r>
              <a:rPr b="0" i="0" lang="sv-SE" sz="1500" u="none" cap="none" strike="noStrike">
                <a:solidFill>
                  <a:srgbClr val="000000"/>
                </a:solidFill>
                <a:latin typeface="Arial"/>
                <a:ea typeface="Arial"/>
                <a:cs typeface="Arial"/>
                <a:sym typeface="Arial"/>
              </a:rPr>
              <a:t>Include the top ‘5’ crops by harvested area (and include a 6</a:t>
            </a:r>
            <a:r>
              <a:rPr b="0" baseline="30000" i="0" lang="sv-SE" sz="1500" u="none" cap="none" strike="noStrike">
                <a:solidFill>
                  <a:srgbClr val="000000"/>
                </a:solidFill>
                <a:latin typeface="Arial"/>
                <a:ea typeface="Arial"/>
                <a:cs typeface="Arial"/>
                <a:sym typeface="Arial"/>
              </a:rPr>
              <a:t>th</a:t>
            </a:r>
            <a:r>
              <a:rPr b="0" i="0" lang="sv-SE" sz="1500" u="none" cap="none" strike="noStrike">
                <a:solidFill>
                  <a:srgbClr val="000000"/>
                </a:solidFill>
                <a:latin typeface="Arial"/>
                <a:ea typeface="Arial"/>
                <a:cs typeface="Arial"/>
                <a:sym typeface="Arial"/>
              </a:rPr>
              <a:t> category for all other crops). Simple and uniform across countries.</a:t>
            </a:r>
            <a:endParaRPr b="0" i="0" sz="1500" u="none" cap="none" strike="noStrike">
              <a:solidFill>
                <a:srgbClr val="000000"/>
              </a:solidFill>
              <a:latin typeface="Arial"/>
              <a:ea typeface="Arial"/>
              <a:cs typeface="Arial"/>
              <a:sym typeface="Arial"/>
            </a:endParaRPr>
          </a:p>
          <a:p>
            <a:pPr indent="0" lvl="0" marL="228600" marR="0" rtl="0" algn="l">
              <a:lnSpc>
                <a:spcPct val="100000"/>
              </a:lnSpc>
              <a:spcBef>
                <a:spcPts val="50"/>
              </a:spcBef>
              <a:spcAft>
                <a:spcPts val="0"/>
              </a:spcAft>
              <a:buClr>
                <a:srgbClr val="000000"/>
              </a:buClr>
              <a:buSzPts val="1400"/>
              <a:buFont typeface="Arial"/>
              <a:buNone/>
            </a:pPr>
            <a:r>
              <a:rPr b="0" i="0" lang="sv-SE" sz="1500" u="none" cap="none" strike="noStrike">
                <a:solidFill>
                  <a:srgbClr val="4F8A10"/>
                </a:solidFill>
                <a:latin typeface="Arial"/>
                <a:ea typeface="Arial"/>
                <a:cs typeface="Arial"/>
                <a:sym typeface="Arial"/>
              </a:rPr>
              <a:t>✓ Consistent, manageable, comparable   </a:t>
            </a:r>
            <a:r>
              <a:rPr b="0" i="0" lang="sv-SE" sz="1500" u="none" cap="none" strike="noStrike">
                <a:solidFill>
                  <a:srgbClr val="D8000C"/>
                </a:solidFill>
                <a:latin typeface="Arial"/>
                <a:ea typeface="Arial"/>
                <a:cs typeface="Arial"/>
                <a:sym typeface="Arial"/>
              </a:rPr>
              <a:t>✗ May miss crops in diverse systems</a:t>
            </a:r>
            <a:endParaRPr b="0" i="0" sz="1500" u="none" cap="none" strike="noStrike">
              <a:solidFill>
                <a:srgbClr val="000000"/>
              </a:solidFill>
              <a:latin typeface="Arial"/>
              <a:ea typeface="Arial"/>
              <a:cs typeface="Arial"/>
              <a:sym typeface="Arial"/>
            </a:endParaRPr>
          </a:p>
          <a:p>
            <a:pPr indent="0" lvl="0" marL="228600" marR="0" rtl="0" algn="l">
              <a:lnSpc>
                <a:spcPct val="100000"/>
              </a:lnSpc>
              <a:spcBef>
                <a:spcPts val="50"/>
              </a:spcBef>
              <a:spcAft>
                <a:spcPts val="0"/>
              </a:spcAft>
              <a:buClr>
                <a:srgbClr val="000000"/>
              </a:buClr>
              <a:buSzPts val="1400"/>
              <a:buFont typeface="Arial"/>
              <a:buNone/>
            </a:pPr>
            <a:r>
              <a:t/>
            </a:r>
            <a:endParaRPr b="0" i="0" sz="1500" u="none" cap="none" strike="noStrike">
              <a:solidFill>
                <a:srgbClr val="D8000C"/>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400"/>
              <a:buFont typeface="Arial"/>
              <a:buNone/>
            </a:pPr>
            <a:r>
              <a:rPr b="1" i="0" lang="sv-SE" sz="1500" u="none" cap="none" strike="noStrike">
                <a:solidFill>
                  <a:srgbClr val="000000"/>
                </a:solidFill>
                <a:latin typeface="Arial"/>
                <a:ea typeface="Arial"/>
                <a:cs typeface="Arial"/>
                <a:sym typeface="Arial"/>
              </a:rPr>
              <a:t>2. Percentage-Based Threshold</a:t>
            </a:r>
            <a:endParaRPr b="0" i="0" sz="1500" u="none" cap="none" strike="noStrike">
              <a:solidFill>
                <a:srgbClr val="000000"/>
              </a:solidFill>
              <a:latin typeface="Arial"/>
              <a:ea typeface="Arial"/>
              <a:cs typeface="Arial"/>
              <a:sym typeface="Arial"/>
            </a:endParaRPr>
          </a:p>
          <a:p>
            <a:pPr indent="0" lvl="0" marL="228600" marR="0" rtl="0" algn="l">
              <a:lnSpc>
                <a:spcPct val="100000"/>
              </a:lnSpc>
              <a:spcBef>
                <a:spcPts val="100"/>
              </a:spcBef>
              <a:spcAft>
                <a:spcPts val="0"/>
              </a:spcAft>
              <a:buClr>
                <a:srgbClr val="000000"/>
              </a:buClr>
              <a:buSzPts val="1400"/>
              <a:buFont typeface="Arial"/>
              <a:buNone/>
            </a:pPr>
            <a:r>
              <a:rPr b="0" i="0" lang="sv-SE" sz="1500" u="none" cap="none" strike="noStrike">
                <a:solidFill>
                  <a:srgbClr val="000000"/>
                </a:solidFill>
                <a:latin typeface="Arial"/>
                <a:ea typeface="Arial"/>
                <a:cs typeface="Arial"/>
                <a:sym typeface="Arial"/>
              </a:rPr>
              <a:t>Include crops accounting for X% of total harvested area (e.g., 90%)</a:t>
            </a:r>
            <a:endParaRPr b="0" i="0" sz="1500" u="none" cap="none" strike="noStrike">
              <a:solidFill>
                <a:srgbClr val="000000"/>
              </a:solidFill>
              <a:latin typeface="Arial"/>
              <a:ea typeface="Arial"/>
              <a:cs typeface="Arial"/>
              <a:sym typeface="Arial"/>
            </a:endParaRPr>
          </a:p>
          <a:p>
            <a:pPr indent="0" lvl="0" marL="228600" marR="0" rtl="0" algn="l">
              <a:lnSpc>
                <a:spcPct val="100000"/>
              </a:lnSpc>
              <a:spcBef>
                <a:spcPts val="50"/>
              </a:spcBef>
              <a:spcAft>
                <a:spcPts val="0"/>
              </a:spcAft>
              <a:buClr>
                <a:srgbClr val="000000"/>
              </a:buClr>
              <a:buSzPts val="1400"/>
              <a:buFont typeface="Arial"/>
              <a:buNone/>
            </a:pPr>
            <a:r>
              <a:rPr b="0" i="0" lang="sv-SE" sz="1500" u="none" cap="none" strike="noStrike">
                <a:solidFill>
                  <a:srgbClr val="4F8A10"/>
                </a:solidFill>
                <a:latin typeface="Arial"/>
                <a:ea typeface="Arial"/>
                <a:cs typeface="Arial"/>
                <a:sym typeface="Arial"/>
              </a:rPr>
              <a:t>✓ Captures majority of land use   </a:t>
            </a:r>
            <a:r>
              <a:rPr b="0" i="0" lang="sv-SE" sz="1500" u="none" cap="none" strike="noStrike">
                <a:solidFill>
                  <a:srgbClr val="D8000C"/>
                </a:solidFill>
                <a:latin typeface="Arial"/>
                <a:ea typeface="Arial"/>
                <a:cs typeface="Arial"/>
                <a:sym typeface="Arial"/>
              </a:rPr>
              <a:t>✗ May require excessive detail in diverse systems</a:t>
            </a:r>
            <a:endParaRPr b="0" i="0" sz="1500" u="none" cap="none" strike="noStrike">
              <a:solidFill>
                <a:srgbClr val="000000"/>
              </a:solidFill>
              <a:latin typeface="Arial"/>
              <a:ea typeface="Arial"/>
              <a:cs typeface="Arial"/>
              <a:sym typeface="Arial"/>
            </a:endParaRPr>
          </a:p>
          <a:p>
            <a:pPr indent="0" lvl="0" marL="228600" marR="0" rtl="0" algn="l">
              <a:lnSpc>
                <a:spcPct val="100000"/>
              </a:lnSpc>
              <a:spcBef>
                <a:spcPts val="50"/>
              </a:spcBef>
              <a:spcAft>
                <a:spcPts val="0"/>
              </a:spcAft>
              <a:buClr>
                <a:srgbClr val="000000"/>
              </a:buClr>
              <a:buSzPts val="1400"/>
              <a:buFont typeface="Arial"/>
              <a:buNone/>
            </a:pPr>
            <a:r>
              <a:t/>
            </a:r>
            <a:endParaRPr b="0" i="0" sz="1500" u="none" cap="none" strike="noStrike">
              <a:solidFill>
                <a:srgbClr val="D8000C"/>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400"/>
              <a:buFont typeface="Arial"/>
              <a:buNone/>
            </a:pPr>
            <a:r>
              <a:rPr b="1" i="0" lang="sv-SE" sz="1500" u="none" cap="none" strike="noStrike">
                <a:solidFill>
                  <a:srgbClr val="000000"/>
                </a:solidFill>
                <a:latin typeface="Arial"/>
                <a:ea typeface="Arial"/>
                <a:cs typeface="Arial"/>
                <a:sym typeface="Arial"/>
              </a:rPr>
              <a:t>3. Hybrid Approach  </a:t>
            </a:r>
            <a:endParaRPr b="1" i="1" sz="1500" u="none" cap="none" strike="noStrike">
              <a:solidFill>
                <a:schemeClr val="accent1"/>
              </a:solidFill>
              <a:latin typeface="Arial"/>
              <a:ea typeface="Arial"/>
              <a:cs typeface="Arial"/>
              <a:sym typeface="Arial"/>
            </a:endParaRPr>
          </a:p>
          <a:p>
            <a:pPr indent="0" lvl="0" marL="0" marR="0" rtl="0" algn="l">
              <a:lnSpc>
                <a:spcPct val="100000"/>
              </a:lnSpc>
              <a:spcBef>
                <a:spcPts val="450"/>
              </a:spcBef>
              <a:spcAft>
                <a:spcPts val="0"/>
              </a:spcAft>
              <a:buClr>
                <a:srgbClr val="000000"/>
              </a:buClr>
              <a:buSzPts val="1400"/>
              <a:buFont typeface="Arial"/>
              <a:buNone/>
            </a:pPr>
            <a:r>
              <a:rPr b="1" i="1" lang="sv-SE" sz="1500" u="none" cap="none" strike="noStrike">
                <a:solidFill>
                  <a:schemeClr val="accent1"/>
                </a:solidFill>
                <a:latin typeface="Arial"/>
                <a:ea typeface="Arial"/>
                <a:cs typeface="Arial"/>
                <a:sym typeface="Arial"/>
              </a:rPr>
              <a:t>     </a:t>
            </a:r>
            <a:r>
              <a:rPr b="0" i="0" lang="sv-SE" sz="1500" u="none" cap="none" strike="noStrike">
                <a:solidFill>
                  <a:srgbClr val="000000"/>
                </a:solidFill>
                <a:latin typeface="Arial"/>
                <a:ea typeface="Arial"/>
                <a:cs typeface="Arial"/>
                <a:sym typeface="Arial"/>
              </a:rPr>
              <a:t>Top 5 crops plus additional crops until a threshold (85%) is reached</a:t>
            </a:r>
            <a:endParaRPr b="0" i="0" sz="1500" u="none" cap="none" strike="noStrike">
              <a:solidFill>
                <a:srgbClr val="000000"/>
              </a:solidFill>
              <a:latin typeface="Arial"/>
              <a:ea typeface="Arial"/>
              <a:cs typeface="Arial"/>
              <a:sym typeface="Arial"/>
            </a:endParaRPr>
          </a:p>
          <a:p>
            <a:pPr indent="0" lvl="0" marL="228600" marR="0" rtl="0" algn="l">
              <a:lnSpc>
                <a:spcPct val="100000"/>
              </a:lnSpc>
              <a:spcBef>
                <a:spcPts val="100"/>
              </a:spcBef>
              <a:spcAft>
                <a:spcPts val="0"/>
              </a:spcAft>
              <a:buClr>
                <a:srgbClr val="000000"/>
              </a:buClr>
              <a:buSzPts val="1400"/>
              <a:buFont typeface="Arial"/>
              <a:buNone/>
            </a:pPr>
            <a:r>
              <a:rPr b="0" i="0" lang="sv-SE" sz="1500" u="none" cap="none" strike="noStrike">
                <a:solidFill>
                  <a:srgbClr val="4F8A10"/>
                </a:solidFill>
                <a:latin typeface="Arial"/>
                <a:ea typeface="Arial"/>
                <a:cs typeface="Arial"/>
                <a:sym typeface="Arial"/>
              </a:rPr>
              <a:t>✓ Ensures both minimum coverage and captures the most important crops</a:t>
            </a:r>
            <a:endParaRPr b="0" i="0" sz="1500" u="none" cap="none" strike="noStrike">
              <a:solidFill>
                <a:srgbClr val="000000"/>
              </a:solidFill>
              <a:latin typeface="Arial"/>
              <a:ea typeface="Arial"/>
              <a:cs typeface="Arial"/>
              <a:sym typeface="Arial"/>
            </a:endParaRPr>
          </a:p>
          <a:p>
            <a:pPr indent="0" lvl="0" marL="228600" marR="0" rtl="0" algn="just">
              <a:lnSpc>
                <a:spcPct val="100000"/>
              </a:lnSpc>
              <a:spcBef>
                <a:spcPts val="50"/>
              </a:spcBef>
              <a:spcAft>
                <a:spcPts val="0"/>
              </a:spcAft>
              <a:buClr>
                <a:srgbClr val="000000"/>
              </a:buClr>
              <a:buSzPts val="1400"/>
              <a:buFont typeface="Arial"/>
              <a:buNone/>
            </a:pPr>
            <a:r>
              <a:t/>
            </a:r>
            <a:endParaRPr b="0" i="0" sz="1400" u="none" cap="none" strike="noStrike">
              <a:solidFill>
                <a:srgbClr val="4F8A10"/>
              </a:solidFill>
              <a:latin typeface="Arial"/>
              <a:ea typeface="Arial"/>
              <a:cs typeface="Arial"/>
              <a:sym typeface="Arial"/>
            </a:endParaRPr>
          </a:p>
        </p:txBody>
      </p:sp>
      <p:sp>
        <p:nvSpPr>
          <p:cNvPr id="140" name="Google Shape;140;g3df775a2722_0_39"/>
          <p:cNvSpPr txBox="1"/>
          <p:nvPr/>
        </p:nvSpPr>
        <p:spPr>
          <a:xfrm>
            <a:off x="720000" y="1010110"/>
            <a:ext cx="11000100" cy="3231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sv-SE" sz="1500" u="none" cap="none" strike="noStrike">
                <a:solidFill>
                  <a:srgbClr val="000000"/>
                </a:solidFill>
                <a:latin typeface="Arial"/>
                <a:ea typeface="Arial"/>
                <a:cs typeface="Arial"/>
                <a:sym typeface="Arial"/>
              </a:rPr>
              <a:t>Key Challenge: </a:t>
            </a:r>
            <a:r>
              <a:rPr b="0" i="0" lang="sv-SE" sz="1500" u="none" cap="none" strike="noStrike">
                <a:solidFill>
                  <a:srgbClr val="000000"/>
                </a:solidFill>
                <a:latin typeface="Arial"/>
                <a:ea typeface="Arial"/>
                <a:cs typeface="Arial"/>
                <a:sym typeface="Arial"/>
              </a:rPr>
              <a:t>Too many crops = unmanageable model. Too few = incomplete picture. Need a systematic threshold method.</a:t>
            </a:r>
            <a:endParaRPr b="0" i="0" sz="1500" u="none" cap="none" strike="noStrike">
              <a:solidFill>
                <a:srgbClr val="000000"/>
              </a:solidFill>
              <a:latin typeface="Arial"/>
              <a:ea typeface="Arial"/>
              <a:cs typeface="Arial"/>
              <a:sym typeface="Arial"/>
            </a:endParaRPr>
          </a:p>
        </p:txBody>
      </p:sp>
      <p:sp>
        <p:nvSpPr>
          <p:cNvPr id="141" name="Google Shape;141;g3df775a2722_0_39"/>
          <p:cNvSpPr txBox="1"/>
          <p:nvPr/>
        </p:nvSpPr>
        <p:spPr>
          <a:xfrm>
            <a:off x="8297794" y="2936347"/>
            <a:ext cx="3469200" cy="30939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1" lang="sv-SE" sz="1500" u="none" cap="none" strike="noStrike">
                <a:solidFill>
                  <a:srgbClr val="000000"/>
                </a:solidFill>
                <a:latin typeface="Arial"/>
                <a:ea typeface="Arial"/>
                <a:cs typeface="Arial"/>
                <a:sym typeface="Arial"/>
              </a:rPr>
              <a:t>Note: </a:t>
            </a:r>
            <a:r>
              <a:rPr b="0" i="1" lang="sv-SE" sz="1500" u="none" cap="none" strike="noStrike">
                <a:solidFill>
                  <a:srgbClr val="000000"/>
                </a:solidFill>
                <a:latin typeface="Arial"/>
                <a:ea typeface="Arial"/>
                <a:cs typeface="Arial"/>
                <a:sym typeface="Arial"/>
              </a:rPr>
              <a:t>These are only </a:t>
            </a:r>
            <a:r>
              <a:rPr b="1" i="1" lang="sv-SE" sz="1500" u="none" cap="none" strike="noStrike">
                <a:solidFill>
                  <a:srgbClr val="000000"/>
                </a:solidFill>
                <a:latin typeface="Arial"/>
                <a:ea typeface="Arial"/>
                <a:cs typeface="Arial"/>
                <a:sym typeface="Arial"/>
              </a:rPr>
              <a:t>suggested</a:t>
            </a:r>
            <a:r>
              <a:rPr b="0" i="1" lang="sv-SE" sz="1500" u="none" cap="none" strike="noStrike">
                <a:solidFill>
                  <a:srgbClr val="000000"/>
                </a:solidFill>
                <a:latin typeface="Arial"/>
                <a:ea typeface="Arial"/>
                <a:cs typeface="Arial"/>
                <a:sym typeface="Arial"/>
              </a:rPr>
              <a:t> as potential generic approaches to identify crops for inclusion. Selection of appropriate crop representation is ultimately driven by the purpose of your model and stakeholder opinion. Inclusion of high-value export crops, crops with high irrigation demand, crops currently not grown extensively but targeted for expansion, or those identified based on additional considerations may also be included. </a:t>
            </a:r>
            <a:endParaRPr b="0" i="0" sz="15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142" name="Google Shape;142;g3df775a2722_0_39"/>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3df775a2722_0_48"/>
          <p:cNvSpPr txBox="1"/>
          <p:nvPr>
            <p:ph type="title"/>
          </p:nvPr>
        </p:nvSpPr>
        <p:spPr>
          <a:xfrm>
            <a:off x="720000" y="288000"/>
            <a:ext cx="91500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sz="2800">
                <a:solidFill>
                  <a:srgbClr val="C00000"/>
                </a:solidFill>
              </a:rPr>
              <a:t>Beyond Land Area: Ensuring Economic Relevance</a:t>
            </a:r>
            <a:endParaRPr>
              <a:solidFill>
                <a:srgbClr val="C00000"/>
              </a:solidFill>
            </a:endParaRPr>
          </a:p>
        </p:txBody>
      </p:sp>
      <p:sp>
        <p:nvSpPr>
          <p:cNvPr id="148" name="Google Shape;148;g3df775a2722_0_48"/>
          <p:cNvSpPr txBox="1"/>
          <p:nvPr>
            <p:ph idx="1" type="body"/>
          </p:nvPr>
        </p:nvSpPr>
        <p:spPr>
          <a:xfrm>
            <a:off x="720000" y="1350000"/>
            <a:ext cx="7397400" cy="48060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rgbClr val="000000"/>
              </a:buClr>
              <a:buSzPts val="1400"/>
              <a:buFont typeface="Arial"/>
              <a:buNone/>
            </a:pPr>
            <a:r>
              <a:rPr b="1" i="0" lang="sv-SE" sz="1600" u="none" cap="none" strike="noStrike">
                <a:solidFill>
                  <a:srgbClr val="000000"/>
                </a:solidFill>
                <a:latin typeface="Arial"/>
                <a:ea typeface="Arial"/>
                <a:cs typeface="Arial"/>
                <a:sym typeface="Arial"/>
              </a:rPr>
              <a:t>Critical Consideration: </a:t>
            </a:r>
            <a:r>
              <a:rPr b="0" i="0" lang="sv-SE" sz="1600" u="none" cap="none" strike="noStrike">
                <a:solidFill>
                  <a:srgbClr val="000000"/>
                </a:solidFill>
                <a:latin typeface="Arial"/>
                <a:ea typeface="Arial"/>
                <a:cs typeface="Arial"/>
                <a:sym typeface="Arial"/>
              </a:rPr>
              <a:t>Land area alone does not tell the whole story</a:t>
            </a:r>
            <a:endParaRPr b="0" i="0" sz="1600" u="none" cap="none" strike="noStrike">
              <a:solidFill>
                <a:srgbClr val="000000"/>
              </a:solidFill>
              <a:latin typeface="Arial"/>
              <a:ea typeface="Arial"/>
              <a:cs typeface="Arial"/>
              <a:sym typeface="Arial"/>
            </a:endParaRPr>
          </a:p>
          <a:p>
            <a:pPr indent="0" lvl="0" marL="228600" marR="0" rtl="0" algn="l">
              <a:lnSpc>
                <a:spcPct val="110000"/>
              </a:lnSpc>
              <a:spcBef>
                <a:spcPts val="200"/>
              </a:spcBef>
              <a:spcAft>
                <a:spcPts val="0"/>
              </a:spcAft>
              <a:buClr>
                <a:srgbClr val="000000"/>
              </a:buClr>
              <a:buSzPts val="1400"/>
              <a:buFont typeface="Arial"/>
              <a:buNone/>
            </a:pPr>
            <a:r>
              <a:rPr b="0" i="0" lang="sv-SE" sz="1600" u="none" cap="none" strike="noStrike">
                <a:solidFill>
                  <a:srgbClr val="000000"/>
                </a:solidFill>
                <a:latin typeface="Arial"/>
                <a:ea typeface="Arial"/>
                <a:cs typeface="Arial"/>
                <a:sym typeface="Arial"/>
              </a:rPr>
              <a:t>High-value crops may occupy small land areas but be critical to:</a:t>
            </a:r>
            <a:endParaRPr b="0" i="0" sz="1600" u="none" cap="none" strike="noStrike">
              <a:solidFill>
                <a:srgbClr val="000000"/>
              </a:solidFill>
              <a:latin typeface="Arial"/>
              <a:ea typeface="Arial"/>
              <a:cs typeface="Arial"/>
              <a:sym typeface="Arial"/>
            </a:endParaRPr>
          </a:p>
          <a:p>
            <a:pPr indent="-228600" lvl="0" marL="457200" marR="0" rtl="0" algn="l">
              <a:lnSpc>
                <a:spcPct val="110000"/>
              </a:lnSpc>
              <a:spcBef>
                <a:spcPts val="15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National economy and GDP</a:t>
            </a:r>
            <a:endParaRPr b="0" i="0" sz="1600" u="none" cap="none" strike="noStrike">
              <a:solidFill>
                <a:srgbClr val="000000"/>
              </a:solidFill>
              <a:latin typeface="Arial"/>
              <a:ea typeface="Arial"/>
              <a:cs typeface="Arial"/>
              <a:sym typeface="Arial"/>
            </a:endParaRPr>
          </a:p>
          <a:p>
            <a:pPr indent="-228600" lvl="0" marL="457200" marR="0" rtl="0" algn="l">
              <a:lnSpc>
                <a:spcPct val="11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Export revenues</a:t>
            </a:r>
            <a:endParaRPr b="0" i="0" sz="1600" u="none" cap="none" strike="noStrike">
              <a:solidFill>
                <a:srgbClr val="000000"/>
              </a:solidFill>
              <a:latin typeface="Arial"/>
              <a:ea typeface="Arial"/>
              <a:cs typeface="Arial"/>
              <a:sym typeface="Arial"/>
            </a:endParaRPr>
          </a:p>
          <a:p>
            <a:pPr indent="-228600" lvl="0" marL="457200" marR="0" rtl="0" algn="l">
              <a:lnSpc>
                <a:spcPct val="11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Employment and livelihoods</a:t>
            </a:r>
            <a:endParaRPr b="0" i="0" sz="1600" u="none" cap="none" strike="noStrike">
              <a:solidFill>
                <a:srgbClr val="000000"/>
              </a:solidFill>
              <a:latin typeface="Arial"/>
              <a:ea typeface="Arial"/>
              <a:cs typeface="Arial"/>
              <a:sym typeface="Arial"/>
            </a:endParaRPr>
          </a:p>
          <a:p>
            <a:pPr indent="-139700" lvl="0" marL="457200" marR="0" rtl="0" algn="l">
              <a:lnSpc>
                <a:spcPct val="110000"/>
              </a:lnSpc>
              <a:spcBef>
                <a:spcPts val="20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1400"/>
              <a:buFont typeface="Arial"/>
              <a:buNone/>
            </a:pPr>
            <a:r>
              <a:rPr b="1" i="0" lang="sv-SE" sz="1600" u="none" cap="none" strike="noStrike">
                <a:solidFill>
                  <a:srgbClr val="000000"/>
                </a:solidFill>
                <a:latin typeface="Arial"/>
                <a:ea typeface="Arial"/>
                <a:cs typeface="Arial"/>
                <a:sym typeface="Arial"/>
              </a:rPr>
              <a:t>Example: </a:t>
            </a:r>
            <a:r>
              <a:rPr b="0" i="0" lang="sv-SE" sz="1600" u="none" cap="none" strike="noStrike">
                <a:solidFill>
                  <a:srgbClr val="000000"/>
                </a:solidFill>
                <a:latin typeface="Arial"/>
                <a:ea typeface="Arial"/>
                <a:cs typeface="Arial"/>
                <a:sym typeface="Arial"/>
              </a:rPr>
              <a:t>A specialty crop like saffron, coffee, or cocoa might represent:</a:t>
            </a:r>
            <a:endParaRPr b="0" i="0" sz="1600" u="none" cap="none" strike="noStrike">
              <a:solidFill>
                <a:srgbClr val="000000"/>
              </a:solidFill>
              <a:latin typeface="Arial"/>
              <a:ea typeface="Arial"/>
              <a:cs typeface="Arial"/>
              <a:sym typeface="Arial"/>
            </a:endParaRPr>
          </a:p>
          <a:p>
            <a:pPr indent="-228600" lvl="0" marL="457200" marR="0" rtl="0" algn="l">
              <a:lnSpc>
                <a:spcPct val="11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&lt;5% of harvested area</a:t>
            </a:r>
            <a:endParaRPr b="0" i="0" sz="1600" u="none" cap="none" strike="noStrike">
              <a:solidFill>
                <a:srgbClr val="000000"/>
              </a:solidFill>
              <a:latin typeface="Arial"/>
              <a:ea typeface="Arial"/>
              <a:cs typeface="Arial"/>
              <a:sym typeface="Arial"/>
            </a:endParaRPr>
          </a:p>
          <a:p>
            <a:pPr indent="-228600" lvl="0" marL="457200" marR="0" rtl="0" algn="l">
              <a:lnSpc>
                <a:spcPct val="110000"/>
              </a:lnSpc>
              <a:spcBef>
                <a:spcPts val="200"/>
              </a:spcBef>
              <a:spcAft>
                <a:spcPts val="0"/>
              </a:spcAft>
              <a:buClr>
                <a:srgbClr val="000000"/>
              </a:buClr>
              <a:buSzPts val="1400"/>
              <a:buFont typeface="Arial"/>
              <a:buChar char="•"/>
            </a:pPr>
            <a:r>
              <a:rPr b="1" i="0" lang="sv-SE" sz="1600" u="none" cap="none" strike="noStrike">
                <a:solidFill>
                  <a:srgbClr val="000000"/>
                </a:solidFill>
                <a:latin typeface="Arial"/>
                <a:ea typeface="Arial"/>
                <a:cs typeface="Arial"/>
                <a:sym typeface="Arial"/>
              </a:rPr>
              <a:t>BUT</a:t>
            </a:r>
            <a:r>
              <a:rPr b="0" i="0" lang="sv-SE" sz="1600" u="none" cap="none" strike="noStrike">
                <a:solidFill>
                  <a:srgbClr val="000000"/>
                </a:solidFill>
                <a:latin typeface="Arial"/>
                <a:ea typeface="Arial"/>
                <a:cs typeface="Arial"/>
                <a:sym typeface="Arial"/>
              </a:rPr>
              <a:t> 20%+ of agricultural export value</a:t>
            </a:r>
            <a:endParaRPr b="0" i="0" sz="1600" u="none" cap="none" strike="noStrike">
              <a:solidFill>
                <a:srgbClr val="000000"/>
              </a:solidFill>
              <a:latin typeface="Arial"/>
              <a:ea typeface="Arial"/>
              <a:cs typeface="Arial"/>
              <a:sym typeface="Arial"/>
            </a:endParaRPr>
          </a:p>
          <a:p>
            <a:pPr indent="-139700" lvl="0" marL="457200" marR="0" rtl="0" algn="l">
              <a:lnSpc>
                <a:spcPct val="110000"/>
              </a:lnSpc>
              <a:spcBef>
                <a:spcPts val="20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1400"/>
              <a:buFont typeface="Arial"/>
              <a:buNone/>
            </a:pPr>
            <a:r>
              <a:rPr b="1" i="0" lang="sv-SE" sz="1600" u="none" cap="none" strike="noStrike">
                <a:solidFill>
                  <a:srgbClr val="000000"/>
                </a:solidFill>
                <a:latin typeface="Arial"/>
                <a:ea typeface="Arial"/>
                <a:cs typeface="Arial"/>
                <a:sym typeface="Arial"/>
              </a:rPr>
              <a:t>Recommendation: </a:t>
            </a:r>
            <a:r>
              <a:rPr b="0" i="0" lang="sv-SE" sz="1600" u="none" cap="none" strike="noStrike">
                <a:solidFill>
                  <a:srgbClr val="000000"/>
                </a:solidFill>
                <a:latin typeface="Arial"/>
                <a:ea typeface="Arial"/>
                <a:cs typeface="Arial"/>
                <a:sym typeface="Arial"/>
              </a:rPr>
              <a:t>When applying the three approaches, cross-reference with:</a:t>
            </a:r>
            <a:endParaRPr b="0" i="0" sz="1600" u="none" cap="none" strike="noStrike">
              <a:solidFill>
                <a:srgbClr val="000000"/>
              </a:solidFill>
              <a:latin typeface="Arial"/>
              <a:ea typeface="Arial"/>
              <a:cs typeface="Arial"/>
              <a:sym typeface="Arial"/>
            </a:endParaRPr>
          </a:p>
          <a:p>
            <a:pPr indent="-228600" lvl="0" marL="457200" marR="0" rtl="0" algn="l">
              <a:lnSpc>
                <a:spcPct val="11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Economic value metrics (GDP contribution, export value)</a:t>
            </a:r>
            <a:endParaRPr b="0" i="0" sz="1600" u="none" cap="none" strike="noStrike">
              <a:solidFill>
                <a:srgbClr val="000000"/>
              </a:solidFill>
              <a:latin typeface="Arial"/>
              <a:ea typeface="Arial"/>
              <a:cs typeface="Arial"/>
              <a:sym typeface="Arial"/>
            </a:endParaRPr>
          </a:p>
          <a:p>
            <a:pPr indent="-228600" lvl="0" marL="457200" marR="0" rtl="0" algn="l">
              <a:lnSpc>
                <a:spcPct val="11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Strategic importance (food security, employment)</a:t>
            </a:r>
            <a:endParaRPr b="0" i="0" sz="1600" u="none" cap="none" strike="noStrike">
              <a:solidFill>
                <a:srgbClr val="000000"/>
              </a:solidFill>
              <a:latin typeface="Arial"/>
              <a:ea typeface="Arial"/>
              <a:cs typeface="Arial"/>
              <a:sym typeface="Arial"/>
            </a:endParaRPr>
          </a:p>
          <a:p>
            <a:pPr indent="-228600" lvl="0" marL="457200" marR="0" rtl="0" algn="l">
              <a:lnSpc>
                <a:spcPct val="110000"/>
              </a:lnSpc>
              <a:spcBef>
                <a:spcPts val="200"/>
              </a:spcBef>
              <a:spcAft>
                <a:spcPts val="10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Policy priorities (government agricultural strategies)</a:t>
            </a:r>
            <a:endParaRPr b="0" i="0" sz="1600" u="none" cap="none" strike="noStrike">
              <a:solidFill>
                <a:srgbClr val="000000"/>
              </a:solidFill>
              <a:latin typeface="Arial"/>
              <a:ea typeface="Arial"/>
              <a:cs typeface="Arial"/>
              <a:sym typeface="Arial"/>
            </a:endParaRPr>
          </a:p>
        </p:txBody>
      </p:sp>
      <p:sp>
        <p:nvSpPr>
          <p:cNvPr id="149" name="Google Shape;149;g3df775a2722_0_48"/>
          <p:cNvSpPr txBox="1"/>
          <p:nvPr/>
        </p:nvSpPr>
        <p:spPr>
          <a:xfrm>
            <a:off x="2939143" y="6118671"/>
            <a:ext cx="6313800" cy="338700"/>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sv-SE" sz="1600" u="none" cap="none" strike="noStrike">
                <a:solidFill>
                  <a:schemeClr val="dk1"/>
                </a:solidFill>
                <a:latin typeface="Arial"/>
                <a:ea typeface="Arial"/>
                <a:cs typeface="Arial"/>
                <a:sym typeface="Arial"/>
              </a:rPr>
              <a:t>Crop selection is also driven by the purpose of your model</a:t>
            </a:r>
            <a:endParaRPr b="0" i="0" sz="1600" u="none" cap="none" strike="noStrike">
              <a:solidFill>
                <a:srgbClr val="000000"/>
              </a:solidFill>
              <a:latin typeface="Arial"/>
              <a:ea typeface="Arial"/>
              <a:cs typeface="Arial"/>
              <a:sym typeface="Arial"/>
            </a:endParaRPr>
          </a:p>
        </p:txBody>
      </p:sp>
      <p:pic>
        <p:nvPicPr>
          <p:cNvPr id="150" name="Google Shape;150;g3df775a2722_0_48"/>
          <p:cNvPicPr preferRelativeResize="0"/>
          <p:nvPr/>
        </p:nvPicPr>
        <p:blipFill rotWithShape="1">
          <a:blip r:embed="rId3">
            <a:alphaModFix/>
          </a:blip>
          <a:srcRect b="0" l="0" r="0" t="0"/>
          <a:stretch/>
        </p:blipFill>
        <p:spPr>
          <a:xfrm>
            <a:off x="8492480" y="1589314"/>
            <a:ext cx="3172144" cy="2055586"/>
          </a:xfrm>
          <a:prstGeom prst="rect">
            <a:avLst/>
          </a:prstGeom>
          <a:noFill/>
          <a:ln>
            <a:noFill/>
          </a:ln>
        </p:spPr>
      </p:pic>
      <p:pic>
        <p:nvPicPr>
          <p:cNvPr id="151" name="Google Shape;151;g3df775a2722_0_48"/>
          <p:cNvPicPr preferRelativeResize="0"/>
          <p:nvPr/>
        </p:nvPicPr>
        <p:blipFill rotWithShape="1">
          <a:blip r:embed="rId4">
            <a:alphaModFix/>
          </a:blip>
          <a:srcRect b="0" l="0" r="0" t="0"/>
          <a:stretch/>
        </p:blipFill>
        <p:spPr>
          <a:xfrm>
            <a:off x="8492480" y="4006763"/>
            <a:ext cx="3172144" cy="1919303"/>
          </a:xfrm>
          <a:prstGeom prst="rect">
            <a:avLst/>
          </a:prstGeom>
          <a:noFill/>
          <a:ln>
            <a:noFill/>
          </a:ln>
        </p:spPr>
      </p:pic>
      <p:sp>
        <p:nvSpPr>
          <p:cNvPr id="152" name="Google Shape;152;g3df775a2722_0_48"/>
          <p:cNvSpPr/>
          <p:nvPr/>
        </p:nvSpPr>
        <p:spPr>
          <a:xfrm>
            <a:off x="9747412" y="5999046"/>
            <a:ext cx="2070300" cy="200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rial"/>
              <a:buNone/>
            </a:pPr>
            <a:r>
              <a:rPr b="0" i="0" lang="sv-SE" sz="700" u="none" cap="none" strike="noStrike">
                <a:solidFill>
                  <a:schemeClr val="lt1"/>
                </a:solidFill>
                <a:latin typeface="Arial"/>
                <a:ea typeface="Arial"/>
                <a:cs typeface="Arial"/>
                <a:sym typeface="Arial"/>
              </a:rPr>
              <a:t>Photo by Mohammad Amiri on Unsplash </a:t>
            </a:r>
            <a:endParaRPr b="0" i="0" sz="1400" u="none" cap="none" strike="noStrike">
              <a:solidFill>
                <a:srgbClr val="000000"/>
              </a:solidFill>
              <a:latin typeface="Arial"/>
              <a:ea typeface="Arial"/>
              <a:cs typeface="Arial"/>
              <a:sym typeface="Arial"/>
            </a:endParaRPr>
          </a:p>
        </p:txBody>
      </p:sp>
      <p:sp>
        <p:nvSpPr>
          <p:cNvPr id="153" name="Google Shape;153;g3df775a2722_0_48"/>
          <p:cNvSpPr/>
          <p:nvPr/>
        </p:nvSpPr>
        <p:spPr>
          <a:xfrm>
            <a:off x="9907547" y="3503975"/>
            <a:ext cx="1685100" cy="200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700"/>
              <a:buFont typeface="Arial"/>
              <a:buNone/>
            </a:pPr>
            <a:r>
              <a:rPr b="0" i="0" lang="sv-SE" sz="700" u="none" cap="none" strike="noStrike">
                <a:solidFill>
                  <a:schemeClr val="dk1"/>
                </a:solidFill>
                <a:latin typeface="Arial"/>
                <a:ea typeface="Arial"/>
                <a:cs typeface="Arial"/>
                <a:sym typeface="Arial"/>
              </a:rPr>
              <a:t>Photo by Michael Starkie on Unsplash </a:t>
            </a:r>
            <a:endParaRPr b="0" i="0" sz="1400" u="none" cap="none" strike="noStrike">
              <a:solidFill>
                <a:srgbClr val="000000"/>
              </a:solidFill>
              <a:latin typeface="Arial"/>
              <a:ea typeface="Arial"/>
              <a:cs typeface="Arial"/>
              <a:sym typeface="Arial"/>
            </a:endParaRPr>
          </a:p>
        </p:txBody>
      </p:sp>
      <p:sp>
        <p:nvSpPr>
          <p:cNvPr id="154" name="Google Shape;154;g3df775a2722_0_48"/>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3df775a2722_0_59"/>
          <p:cNvSpPr txBox="1"/>
          <p:nvPr>
            <p:ph type="title"/>
          </p:nvPr>
        </p:nvSpPr>
        <p:spPr>
          <a:xfrm>
            <a:off x="720000" y="288000"/>
            <a:ext cx="80916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sz="2800">
                <a:solidFill>
                  <a:srgbClr val="C00000"/>
                </a:solidFill>
              </a:rPr>
              <a:t>Investigating a Country’s Agricultural Profile</a:t>
            </a:r>
            <a:endParaRPr>
              <a:solidFill>
                <a:srgbClr val="C00000"/>
              </a:solidFill>
            </a:endParaRPr>
          </a:p>
        </p:txBody>
      </p:sp>
      <p:sp>
        <p:nvSpPr>
          <p:cNvPr id="160" name="Google Shape;160;g3df775a2722_0_59"/>
          <p:cNvSpPr txBox="1"/>
          <p:nvPr>
            <p:ph idx="1" type="body"/>
          </p:nvPr>
        </p:nvSpPr>
        <p:spPr>
          <a:xfrm>
            <a:off x="720000" y="1565908"/>
            <a:ext cx="4317900" cy="4599900"/>
          </a:xfrm>
          <a:prstGeom prst="rect">
            <a:avLst/>
          </a:prstGeom>
          <a:noFill/>
          <a:ln>
            <a:noFill/>
          </a:ln>
        </p:spPr>
        <p:txBody>
          <a:bodyPr anchorCtr="0" anchor="t" bIns="45700" lIns="91425" spcFirstLastPara="1" rIns="91425" wrap="square" tIns="45700">
            <a:normAutofit lnSpcReduction="10000"/>
          </a:bodyPr>
          <a:lstStyle/>
          <a:p>
            <a:pPr indent="0" lvl="0" marL="0" marR="0" rtl="0" algn="just">
              <a:lnSpc>
                <a:spcPct val="110000"/>
              </a:lnSpc>
              <a:spcBef>
                <a:spcPts val="0"/>
              </a:spcBef>
              <a:spcAft>
                <a:spcPts val="0"/>
              </a:spcAft>
              <a:buClr>
                <a:srgbClr val="000000"/>
              </a:buClr>
              <a:buSzPts val="1400"/>
              <a:buFont typeface="Arial"/>
              <a:buNone/>
            </a:pPr>
            <a:r>
              <a:rPr b="0" i="0" lang="sv-SE" sz="1600" u="none" cap="none" strike="noStrike">
                <a:solidFill>
                  <a:srgbClr val="000000"/>
                </a:solidFill>
                <a:latin typeface="Arial"/>
                <a:ea typeface="Arial"/>
                <a:cs typeface="Arial"/>
                <a:sym typeface="Arial"/>
              </a:rPr>
              <a:t>When deciding on thresholds or fixed number categories, it is important to first investigate your country’s agricultural profile to understand the distribution and relative importance of different crops.</a:t>
            </a:r>
            <a:endParaRPr/>
          </a:p>
          <a:p>
            <a:pPr indent="0" lvl="0" marL="0" marR="0" rtl="0" algn="just">
              <a:lnSpc>
                <a:spcPct val="11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0000"/>
              </a:lnSpc>
              <a:spcBef>
                <a:spcPts val="500"/>
              </a:spcBef>
              <a:spcAft>
                <a:spcPts val="0"/>
              </a:spcAft>
              <a:buClr>
                <a:srgbClr val="000000"/>
              </a:buClr>
              <a:buSzPts val="1400"/>
              <a:buFont typeface="Arial"/>
              <a:buNone/>
            </a:pPr>
            <a:r>
              <a:rPr b="0" i="0" lang="sv-SE" sz="1600" u="none" cap="none" strike="noStrike">
                <a:solidFill>
                  <a:srgbClr val="000000"/>
                </a:solidFill>
                <a:latin typeface="Arial"/>
                <a:ea typeface="Arial"/>
                <a:cs typeface="Arial"/>
                <a:sym typeface="Arial"/>
              </a:rPr>
              <a:t>Using </a:t>
            </a:r>
            <a:r>
              <a:rPr b="0" i="0" lang="sv-SE" sz="1600" u="sng" cap="none" strike="noStrike">
                <a:solidFill>
                  <a:srgbClr val="00B0F0"/>
                </a:solidFill>
                <a:latin typeface="Arial"/>
                <a:ea typeface="Arial"/>
                <a:cs typeface="Arial"/>
                <a:sym typeface="Arial"/>
                <a:hlinkClick r:id="rId3">
                  <a:extLst>
                    <a:ext uri="{A12FA001-AC4F-418D-AE19-62706E023703}">
                      <ahyp:hlinkClr val="tx"/>
                    </a:ext>
                  </a:extLst>
                </a:hlinkClick>
              </a:rPr>
              <a:t>FAOSTAT</a:t>
            </a:r>
            <a:r>
              <a:rPr b="0" i="0" lang="sv-SE" sz="1600" u="none" cap="none" strike="noStrike">
                <a:solidFill>
                  <a:srgbClr val="000000"/>
                </a:solidFill>
                <a:latin typeface="Arial"/>
                <a:ea typeface="Arial"/>
                <a:cs typeface="Arial"/>
                <a:sym typeface="Arial"/>
              </a:rPr>
              <a:t>, or national agriculture statistics, as a data source you should be able to create a figure like this, highlighting the most important crops in your case study.</a:t>
            </a:r>
            <a:endParaRPr b="0" i="0" sz="1600" u="none" cap="none" strike="noStrike">
              <a:solidFill>
                <a:srgbClr val="000000"/>
              </a:solidFill>
              <a:latin typeface="Arial"/>
              <a:ea typeface="Arial"/>
              <a:cs typeface="Arial"/>
              <a:sym typeface="Arial"/>
            </a:endParaRPr>
          </a:p>
          <a:p>
            <a:pPr indent="0" lvl="0" marL="0" marR="0" rtl="0" algn="just">
              <a:lnSpc>
                <a:spcPct val="110000"/>
              </a:lnSpc>
              <a:spcBef>
                <a:spcPts val="50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0000"/>
              </a:lnSpc>
              <a:spcBef>
                <a:spcPts val="500"/>
              </a:spcBef>
              <a:spcAft>
                <a:spcPts val="0"/>
              </a:spcAft>
              <a:buClr>
                <a:srgbClr val="000000"/>
              </a:buClr>
              <a:buSzPts val="1400"/>
              <a:buFont typeface="Arial"/>
              <a:buNone/>
            </a:pPr>
            <a:r>
              <a:rPr b="0" i="0" lang="sv-SE" sz="1600" u="none" cap="none" strike="noStrike">
                <a:solidFill>
                  <a:srgbClr val="000000"/>
                </a:solidFill>
                <a:latin typeface="Arial"/>
                <a:ea typeface="Arial"/>
                <a:cs typeface="Arial"/>
                <a:sym typeface="Arial"/>
              </a:rPr>
              <a:t>In this example, we can see that 5 crops make up 90% of Zambia’s area harvested.</a:t>
            </a:r>
            <a:endParaRPr/>
          </a:p>
          <a:p>
            <a:pPr indent="0" lvl="0" marL="0" marR="0" rtl="0" algn="just">
              <a:lnSpc>
                <a:spcPct val="110000"/>
              </a:lnSpc>
              <a:spcBef>
                <a:spcPts val="50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0000"/>
              </a:lnSpc>
              <a:spcBef>
                <a:spcPts val="500"/>
              </a:spcBef>
              <a:spcAft>
                <a:spcPts val="200"/>
              </a:spcAft>
              <a:buClr>
                <a:srgbClr val="000000"/>
              </a:buClr>
              <a:buSzPts val="1400"/>
              <a:buFont typeface="Arial"/>
              <a:buNone/>
            </a:pPr>
            <a:r>
              <a:rPr b="0" i="0" lang="sv-SE" sz="1600" u="none" cap="none" strike="noStrike">
                <a:solidFill>
                  <a:srgbClr val="000000"/>
                </a:solidFill>
                <a:latin typeface="Arial"/>
                <a:ea typeface="Arial"/>
                <a:cs typeface="Arial"/>
                <a:sym typeface="Arial"/>
              </a:rPr>
              <a:t>The figure also highlights the three most important crops in terms of value in Zambia.</a:t>
            </a:r>
            <a:endParaRPr b="0" i="0" sz="1600" u="none" cap="none" strike="noStrike">
              <a:solidFill>
                <a:srgbClr val="000000"/>
              </a:solidFill>
              <a:latin typeface="Arial"/>
              <a:ea typeface="Arial"/>
              <a:cs typeface="Arial"/>
              <a:sym typeface="Arial"/>
            </a:endParaRPr>
          </a:p>
        </p:txBody>
      </p:sp>
      <p:pic>
        <p:nvPicPr>
          <p:cNvPr id="161" name="Google Shape;161;g3df775a2722_0_59"/>
          <p:cNvPicPr preferRelativeResize="0"/>
          <p:nvPr/>
        </p:nvPicPr>
        <p:blipFill rotWithShape="1">
          <a:blip r:embed="rId4">
            <a:alphaModFix/>
          </a:blip>
          <a:srcRect b="0" l="10913" r="0" t="0"/>
          <a:stretch/>
        </p:blipFill>
        <p:spPr>
          <a:xfrm>
            <a:off x="5154669" y="1103418"/>
            <a:ext cx="6752549" cy="4521734"/>
          </a:xfrm>
          <a:prstGeom prst="rect">
            <a:avLst/>
          </a:prstGeom>
          <a:noFill/>
          <a:ln>
            <a:noFill/>
          </a:ln>
        </p:spPr>
      </p:pic>
      <p:sp>
        <p:nvSpPr>
          <p:cNvPr id="162" name="Google Shape;162;g3df775a2722_0_59"/>
          <p:cNvSpPr txBox="1"/>
          <p:nvPr/>
        </p:nvSpPr>
        <p:spPr>
          <a:xfrm>
            <a:off x="5192487" y="5935091"/>
            <a:ext cx="6556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sv-SE" sz="1800" u="none" cap="none" strike="noStrike">
                <a:solidFill>
                  <a:srgbClr val="000000"/>
                </a:solidFill>
                <a:latin typeface="Arial"/>
                <a:ea typeface="Arial"/>
                <a:cs typeface="Arial"/>
                <a:sym typeface="Arial"/>
              </a:rPr>
              <a:t>For guidance on creating such a graph, use this resource: </a:t>
            </a:r>
            <a:r>
              <a:rPr b="0" i="0" lang="sv-SE" sz="1800" u="sng" cap="none" strike="noStrike">
                <a:solidFill>
                  <a:schemeClr val="hlink"/>
                </a:solidFill>
                <a:latin typeface="Arial"/>
                <a:ea typeface="Arial"/>
                <a:cs typeface="Arial"/>
                <a:sym typeface="Arial"/>
                <a:hlinkClick r:id="rId5"/>
              </a:rPr>
              <a:t>Link</a:t>
            </a:r>
            <a:endParaRPr b="0" i="0" sz="1800" u="none" cap="none" strike="noStrike">
              <a:solidFill>
                <a:srgbClr val="000000"/>
              </a:solidFill>
              <a:latin typeface="Arial"/>
              <a:ea typeface="Arial"/>
              <a:cs typeface="Arial"/>
              <a:sym typeface="Arial"/>
            </a:endParaRPr>
          </a:p>
        </p:txBody>
      </p:sp>
      <p:sp>
        <p:nvSpPr>
          <p:cNvPr id="163" name="Google Shape;163;g3df775a2722_0_59"/>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3df775a2722_0_67"/>
          <p:cNvSpPr txBox="1"/>
          <p:nvPr>
            <p:ph type="title"/>
          </p:nvPr>
        </p:nvSpPr>
        <p:spPr>
          <a:xfrm>
            <a:off x="720000" y="288000"/>
            <a:ext cx="10515600" cy="480300"/>
          </a:xfrm>
          <a:prstGeom prst="rect">
            <a:avLst/>
          </a:prstGeom>
          <a:noFill/>
          <a:ln>
            <a:noFill/>
          </a:ln>
        </p:spPr>
        <p:txBody>
          <a:bodyPr anchorCtr="0" anchor="b" bIns="45700" lIns="91425" spcFirstLastPara="1" rIns="91425" wrap="square" tIns="45700">
            <a:spAutoFit/>
          </a:bodyPr>
          <a:lstStyle/>
          <a:p>
            <a:pPr indent="0" lvl="0" marL="0" rtl="0" algn="l">
              <a:lnSpc>
                <a:spcPct val="90000"/>
              </a:lnSpc>
              <a:spcBef>
                <a:spcPts val="0"/>
              </a:spcBef>
              <a:spcAft>
                <a:spcPts val="0"/>
              </a:spcAft>
              <a:buSzPts val="4000"/>
              <a:buNone/>
            </a:pPr>
            <a:r>
              <a:rPr lang="sv-SE">
                <a:solidFill>
                  <a:srgbClr val="C00000"/>
                </a:solidFill>
              </a:rPr>
              <a:t>2. Crop Representation in CLEWs++ Models</a:t>
            </a:r>
            <a:endParaRPr>
              <a:solidFill>
                <a:srgbClr val="C00000"/>
              </a:solidFill>
            </a:endParaRPr>
          </a:p>
        </p:txBody>
      </p:sp>
      <p:sp>
        <p:nvSpPr>
          <p:cNvPr id="169" name="Google Shape;169;g3df775a2722_0_67"/>
          <p:cNvSpPr txBox="1"/>
          <p:nvPr>
            <p:ph idx="1" type="body"/>
          </p:nvPr>
        </p:nvSpPr>
        <p:spPr>
          <a:xfrm>
            <a:off x="720000" y="1152799"/>
            <a:ext cx="5393400" cy="53370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400"/>
              <a:buFont typeface="Arial"/>
              <a:buNone/>
            </a:pPr>
            <a:r>
              <a:rPr b="1" i="0" lang="sv-SE" sz="1600" u="none" cap="none" strike="noStrike">
                <a:solidFill>
                  <a:srgbClr val="000000"/>
                </a:solidFill>
                <a:latin typeface="Arial"/>
                <a:ea typeface="Arial"/>
                <a:cs typeface="Arial"/>
                <a:sym typeface="Arial"/>
              </a:rPr>
              <a:t>Each Selected Crop Modelled in Four Categories:</a:t>
            </a:r>
            <a:endParaRPr b="0" i="0" sz="16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400"/>
              <a:buFont typeface="Arial"/>
              <a:buNone/>
            </a:pPr>
            <a:r>
              <a:t/>
            </a:r>
            <a:endParaRPr b="1" i="0" sz="16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1400"/>
              <a:buFont typeface="Arial"/>
              <a:buNone/>
            </a:pPr>
            <a:r>
              <a:rPr b="1" i="0" lang="sv-SE" sz="1600" u="none" cap="none" strike="noStrike">
                <a:solidFill>
                  <a:srgbClr val="000000"/>
                </a:solidFill>
                <a:latin typeface="Arial"/>
                <a:ea typeface="Arial"/>
                <a:cs typeface="Arial"/>
                <a:sym typeface="Arial"/>
              </a:rPr>
              <a:t>Water Source:</a:t>
            </a:r>
            <a:endParaRPr b="0" i="0" sz="1600" u="none" cap="none" strike="noStrike">
              <a:solidFill>
                <a:srgbClr val="000000"/>
              </a:solidFill>
              <a:latin typeface="Arial"/>
              <a:ea typeface="Arial"/>
              <a:cs typeface="Arial"/>
              <a:sym typeface="Arial"/>
            </a:endParaRPr>
          </a:p>
          <a:p>
            <a:pPr indent="-228600" lvl="0" marL="228600" marR="0" rtl="0" algn="l">
              <a:lnSpc>
                <a:spcPct val="9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Irrigated – Uses irrigation systems</a:t>
            </a:r>
            <a:endParaRPr b="0" i="0" sz="1600" u="none" cap="none" strike="noStrike">
              <a:solidFill>
                <a:srgbClr val="000000"/>
              </a:solidFill>
              <a:latin typeface="Arial"/>
              <a:ea typeface="Arial"/>
              <a:cs typeface="Arial"/>
              <a:sym typeface="Arial"/>
            </a:endParaRPr>
          </a:p>
          <a:p>
            <a:pPr indent="-228600" lvl="0" marL="228600" marR="0" rtl="0" algn="l">
              <a:lnSpc>
                <a:spcPct val="9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Rainfed – Relies on natural precipitation</a:t>
            </a:r>
            <a:endParaRPr b="0" i="0" sz="1600" u="none" cap="none" strike="noStrike">
              <a:solidFill>
                <a:srgbClr val="000000"/>
              </a:solidFill>
              <a:latin typeface="Arial"/>
              <a:ea typeface="Arial"/>
              <a:cs typeface="Arial"/>
              <a:sym typeface="Arial"/>
            </a:endParaRPr>
          </a:p>
          <a:p>
            <a:pPr indent="-139700" lvl="0" marL="228600" marR="0" rtl="0" algn="l">
              <a:lnSpc>
                <a:spcPct val="90000"/>
              </a:lnSpc>
              <a:spcBef>
                <a:spcPts val="20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1400"/>
              <a:buFont typeface="Arial"/>
              <a:buNone/>
            </a:pPr>
            <a:r>
              <a:rPr b="1" i="0" lang="sv-SE" sz="1600" u="none" cap="none" strike="noStrike">
                <a:solidFill>
                  <a:srgbClr val="000000"/>
                </a:solidFill>
                <a:latin typeface="Arial"/>
                <a:ea typeface="Arial"/>
                <a:cs typeface="Arial"/>
                <a:sym typeface="Arial"/>
              </a:rPr>
              <a:t>Input Intensity:</a:t>
            </a:r>
            <a:endParaRPr b="0" i="0" sz="1600" u="none" cap="none" strike="noStrike">
              <a:solidFill>
                <a:srgbClr val="000000"/>
              </a:solidFill>
              <a:latin typeface="Arial"/>
              <a:ea typeface="Arial"/>
              <a:cs typeface="Arial"/>
              <a:sym typeface="Arial"/>
            </a:endParaRPr>
          </a:p>
          <a:p>
            <a:pPr indent="-228600" lvl="0" marL="228600" marR="0" rtl="0" algn="l">
              <a:lnSpc>
                <a:spcPct val="9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High Input – Modern inputs (fertilisers, pesticides, machinery); typically, commercial-scale</a:t>
            </a:r>
            <a:endParaRPr b="0" i="0" sz="1600" u="none" cap="none" strike="noStrike">
              <a:solidFill>
                <a:srgbClr val="000000"/>
              </a:solidFill>
              <a:latin typeface="Arial"/>
              <a:ea typeface="Arial"/>
              <a:cs typeface="Arial"/>
              <a:sym typeface="Arial"/>
            </a:endParaRPr>
          </a:p>
          <a:p>
            <a:pPr indent="-228600" lvl="0" marL="228600" marR="0" rtl="0" algn="l">
              <a:lnSpc>
                <a:spcPct val="9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Low Input – Traditional/subsistence farming; typically small-scale</a:t>
            </a:r>
            <a:endParaRPr b="0" i="0" sz="1600" u="none" cap="none" strike="noStrike">
              <a:solidFill>
                <a:srgbClr val="000000"/>
              </a:solidFill>
              <a:latin typeface="Arial"/>
              <a:ea typeface="Arial"/>
              <a:cs typeface="Arial"/>
              <a:sym typeface="Arial"/>
            </a:endParaRPr>
          </a:p>
          <a:p>
            <a:pPr indent="0" lvl="0" marL="0" marR="0" rtl="0" algn="l">
              <a:lnSpc>
                <a:spcPct val="90000"/>
              </a:lnSpc>
              <a:spcBef>
                <a:spcPts val="20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90000"/>
              </a:lnSpc>
              <a:spcBef>
                <a:spcPts val="400"/>
              </a:spcBef>
              <a:spcAft>
                <a:spcPts val="0"/>
              </a:spcAft>
              <a:buClr>
                <a:srgbClr val="000000"/>
              </a:buClr>
              <a:buSzPts val="1400"/>
              <a:buFont typeface="Arial"/>
              <a:buNone/>
            </a:pPr>
            <a:r>
              <a:rPr b="0" i="1" lang="sv-SE" sz="1600" u="none" cap="none" strike="noStrike">
                <a:solidFill>
                  <a:srgbClr val="000000"/>
                </a:solidFill>
                <a:latin typeface="Arial"/>
                <a:ea typeface="Arial"/>
                <a:cs typeface="Arial"/>
                <a:sym typeface="Arial"/>
              </a:rPr>
              <a:t>Additional categories (e.g., medium input) can be modelled if data and research questions justify it — though this is not standard practice.</a:t>
            </a:r>
            <a:endParaRPr b="0" i="0" sz="1600" u="none" cap="none" strike="noStrike">
              <a:solidFill>
                <a:srgbClr val="000000"/>
              </a:solidFill>
              <a:latin typeface="Arial"/>
              <a:ea typeface="Arial"/>
              <a:cs typeface="Arial"/>
              <a:sym typeface="Arial"/>
            </a:endParaRPr>
          </a:p>
          <a:p>
            <a:pPr indent="0" lvl="0" marL="0" marR="0" rtl="0" algn="l">
              <a:lnSpc>
                <a:spcPct val="90000"/>
              </a:lnSpc>
              <a:spcBef>
                <a:spcPts val="400"/>
              </a:spcBef>
              <a:spcAft>
                <a:spcPts val="0"/>
              </a:spcAft>
              <a:buClr>
                <a:srgbClr val="000000"/>
              </a:buClr>
              <a:buSzPts val="1400"/>
              <a:buFont typeface="Arial"/>
              <a:buNone/>
            </a:pPr>
            <a:r>
              <a:t/>
            </a:r>
            <a:endParaRPr b="0" i="1" sz="16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1400"/>
              <a:buFont typeface="Arial"/>
              <a:buNone/>
            </a:pPr>
            <a:r>
              <a:rPr b="1" i="0" lang="sv-SE" sz="1600" u="none" cap="none" strike="noStrike">
                <a:solidFill>
                  <a:srgbClr val="000000"/>
                </a:solidFill>
                <a:latin typeface="Arial"/>
                <a:ea typeface="Arial"/>
                <a:cs typeface="Arial"/>
                <a:sym typeface="Arial"/>
              </a:rPr>
              <a:t>Why Four Categories Matter:</a:t>
            </a:r>
            <a:endParaRPr b="0" i="0" sz="1600" u="none" cap="none" strike="noStrike">
              <a:solidFill>
                <a:srgbClr val="000000"/>
              </a:solidFill>
              <a:latin typeface="Arial"/>
              <a:ea typeface="Arial"/>
              <a:cs typeface="Arial"/>
              <a:sym typeface="Arial"/>
            </a:endParaRPr>
          </a:p>
          <a:p>
            <a:pPr indent="-228600" lvl="0" marL="228600" marR="0" rtl="0" algn="l">
              <a:lnSpc>
                <a:spcPct val="9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Different water requirements and availability</a:t>
            </a:r>
            <a:endParaRPr b="0" i="0" sz="1600" u="none" cap="none" strike="noStrike">
              <a:solidFill>
                <a:srgbClr val="000000"/>
              </a:solidFill>
              <a:latin typeface="Arial"/>
              <a:ea typeface="Arial"/>
              <a:cs typeface="Arial"/>
              <a:sym typeface="Arial"/>
            </a:endParaRPr>
          </a:p>
          <a:p>
            <a:pPr indent="-228600" lvl="0" marL="228600" marR="0" rtl="0" algn="l">
              <a:lnSpc>
                <a:spcPct val="9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Different yield potentials</a:t>
            </a:r>
            <a:endParaRPr b="0" i="0" sz="1600" u="none" cap="none" strike="noStrike">
              <a:solidFill>
                <a:srgbClr val="000000"/>
              </a:solidFill>
              <a:latin typeface="Arial"/>
              <a:ea typeface="Arial"/>
              <a:cs typeface="Arial"/>
              <a:sym typeface="Arial"/>
            </a:endParaRPr>
          </a:p>
          <a:p>
            <a:pPr indent="-228600" lvl="0" marL="228600" marR="0" rtl="0" algn="l">
              <a:lnSpc>
                <a:spcPct val="9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Different costs and resource needs</a:t>
            </a:r>
            <a:endParaRPr b="0" i="0" sz="1600" u="none" cap="none" strike="noStrike">
              <a:solidFill>
                <a:srgbClr val="000000"/>
              </a:solidFill>
              <a:latin typeface="Arial"/>
              <a:ea typeface="Arial"/>
              <a:cs typeface="Arial"/>
              <a:sym typeface="Arial"/>
            </a:endParaRPr>
          </a:p>
          <a:p>
            <a:pPr indent="-228600" lvl="0" marL="228600" marR="0" rtl="0" algn="l">
              <a:lnSpc>
                <a:spcPct val="90000"/>
              </a:lnSpc>
              <a:spcBef>
                <a:spcPts val="200"/>
              </a:spcBef>
              <a:spcAft>
                <a:spcPts val="0"/>
              </a:spcAft>
              <a:buClr>
                <a:srgbClr val="000000"/>
              </a:buClr>
              <a:buSzPts val="1400"/>
              <a:buFont typeface="Arial"/>
              <a:buChar char="•"/>
            </a:pPr>
            <a:r>
              <a:rPr b="0" i="0" lang="sv-SE" sz="1600" u="none" cap="none" strike="noStrike">
                <a:solidFill>
                  <a:srgbClr val="000000"/>
                </a:solidFill>
                <a:latin typeface="Arial"/>
                <a:ea typeface="Arial"/>
                <a:cs typeface="Arial"/>
                <a:sym typeface="Arial"/>
              </a:rPr>
              <a:t>Different climate vulnerability profiles</a:t>
            </a:r>
            <a:endParaRPr b="0" i="0" sz="1600" u="none" cap="none" strike="noStrike">
              <a:solidFill>
                <a:srgbClr val="000000"/>
              </a:solidFill>
              <a:latin typeface="Arial"/>
              <a:ea typeface="Arial"/>
              <a:cs typeface="Arial"/>
              <a:sym typeface="Arial"/>
            </a:endParaRPr>
          </a:p>
        </p:txBody>
      </p:sp>
      <p:sp>
        <p:nvSpPr>
          <p:cNvPr id="170" name="Google Shape;170;g3df775a2722_0_67"/>
          <p:cNvSpPr txBox="1"/>
          <p:nvPr/>
        </p:nvSpPr>
        <p:spPr>
          <a:xfrm>
            <a:off x="6896423" y="1498218"/>
            <a:ext cx="53934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Arial"/>
                <a:ea typeface="Arial"/>
                <a:cs typeface="Arial"/>
                <a:sym typeface="Arial"/>
              </a:rPr>
              <a:t>LAND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 </a:t>
            </a:r>
            <a:r>
              <a:rPr b="1" i="0" lang="sv-SE" sz="1400" u="none" cap="none" strike="noStrike">
                <a:solidFill>
                  <a:srgbClr val="000000"/>
                </a:solidFill>
                <a:latin typeface="Arial"/>
                <a:ea typeface="Arial"/>
                <a:cs typeface="Arial"/>
                <a:sym typeface="Arial"/>
              </a:rPr>
              <a:t>AGRICULTURAL LAND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 </a:t>
            </a:r>
            <a:r>
              <a:rPr b="1" i="0" lang="sv-SE" sz="1400" u="none" cap="none" strike="noStrike">
                <a:solidFill>
                  <a:srgbClr val="000000"/>
                </a:solidFill>
                <a:latin typeface="Arial"/>
                <a:ea typeface="Arial"/>
                <a:cs typeface="Arial"/>
                <a:sym typeface="Arial"/>
              </a:rPr>
              <a:t>CROPLAND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 CROP 01 (irrigated, high input)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 CROP 01 (rainfed, high input)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 CROP 01 (irrigated, low input)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 CROP 01 (rainfed, low input)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 CROP 02 (irrigated, high input)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 CROP 02 (rainfed, high input)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 ... [repeats for all crops]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 FOREST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 BUILT-UP LAND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  └── OTHER LAND</a:t>
            </a:r>
            <a:endParaRPr b="0" i="0" sz="1400" u="none" cap="none" strike="noStrike">
              <a:solidFill>
                <a:srgbClr val="000000"/>
              </a:solidFill>
              <a:latin typeface="Arial"/>
              <a:ea typeface="Arial"/>
              <a:cs typeface="Arial"/>
              <a:sym typeface="Arial"/>
            </a:endParaRPr>
          </a:p>
        </p:txBody>
      </p:sp>
      <p:cxnSp>
        <p:nvCxnSpPr>
          <p:cNvPr id="171" name="Google Shape;171;g3df775a2722_0_67"/>
          <p:cNvCxnSpPr/>
          <p:nvPr/>
        </p:nvCxnSpPr>
        <p:spPr>
          <a:xfrm>
            <a:off x="7146309" y="1993155"/>
            <a:ext cx="0" cy="3297000"/>
          </a:xfrm>
          <a:prstGeom prst="straightConnector1">
            <a:avLst/>
          </a:prstGeom>
          <a:noFill/>
          <a:ln cap="flat" cmpd="sng" w="19050">
            <a:solidFill>
              <a:schemeClr val="dk1"/>
            </a:solidFill>
            <a:prstDash val="solid"/>
            <a:round/>
            <a:headEnd len="sm" w="sm" type="none"/>
            <a:tailEnd len="sm" w="sm" type="none"/>
          </a:ln>
        </p:spPr>
      </p:cxnSp>
      <p:cxnSp>
        <p:nvCxnSpPr>
          <p:cNvPr id="172" name="Google Shape;172;g3df775a2722_0_67"/>
          <p:cNvCxnSpPr/>
          <p:nvPr/>
        </p:nvCxnSpPr>
        <p:spPr>
          <a:xfrm>
            <a:off x="7848619" y="2832577"/>
            <a:ext cx="0" cy="1615800"/>
          </a:xfrm>
          <a:prstGeom prst="straightConnector1">
            <a:avLst/>
          </a:prstGeom>
          <a:noFill/>
          <a:ln cap="flat" cmpd="sng" w="19050">
            <a:solidFill>
              <a:schemeClr val="dk1"/>
            </a:solidFill>
            <a:prstDash val="solid"/>
            <a:round/>
            <a:headEnd len="sm" w="sm" type="none"/>
            <a:tailEnd len="sm" w="sm" type="none"/>
          </a:ln>
        </p:spPr>
      </p:cxnSp>
      <p:sp>
        <p:nvSpPr>
          <p:cNvPr id="173" name="Google Shape;173;g3df775a2722_0_67"/>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3df775a2722_0_76"/>
          <p:cNvSpPr txBox="1"/>
          <p:nvPr>
            <p:ph type="title"/>
          </p:nvPr>
        </p:nvSpPr>
        <p:spPr>
          <a:xfrm>
            <a:off x="720000" y="287999"/>
            <a:ext cx="10515600" cy="480300"/>
          </a:xfrm>
          <a:prstGeom prst="rect">
            <a:avLst/>
          </a:prstGeom>
          <a:noFill/>
          <a:ln>
            <a:noFill/>
          </a:ln>
        </p:spPr>
        <p:txBody>
          <a:bodyPr anchorCtr="0" anchor="b" bIns="45700" lIns="91425" spcFirstLastPara="1" rIns="91425" wrap="square" tIns="45700">
            <a:spAutoFit/>
          </a:bodyPr>
          <a:lstStyle/>
          <a:p>
            <a:pPr indent="0" lvl="0" marL="0" rtl="0" algn="l">
              <a:lnSpc>
                <a:spcPct val="90000"/>
              </a:lnSpc>
              <a:spcBef>
                <a:spcPts val="0"/>
              </a:spcBef>
              <a:spcAft>
                <a:spcPts val="0"/>
              </a:spcAft>
              <a:buSzPts val="4000"/>
              <a:buNone/>
            </a:pPr>
            <a:r>
              <a:rPr lang="sv-SE">
                <a:solidFill>
                  <a:srgbClr val="C00000"/>
                </a:solidFill>
              </a:rPr>
              <a:t>Why Four Categories? Balancing Detail and Practicality</a:t>
            </a:r>
            <a:endParaRPr>
              <a:solidFill>
                <a:srgbClr val="C00000"/>
              </a:solidFill>
            </a:endParaRPr>
          </a:p>
        </p:txBody>
      </p:sp>
      <p:sp>
        <p:nvSpPr>
          <p:cNvPr id="179" name="Google Shape;179;g3df775a2722_0_76"/>
          <p:cNvSpPr txBox="1"/>
          <p:nvPr>
            <p:ph idx="1" type="body"/>
          </p:nvPr>
        </p:nvSpPr>
        <p:spPr>
          <a:xfrm>
            <a:off x="720000" y="1064412"/>
            <a:ext cx="5185200" cy="55935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400"/>
              </a:spcBef>
              <a:spcAft>
                <a:spcPts val="0"/>
              </a:spcAft>
              <a:buClr>
                <a:srgbClr val="000000"/>
              </a:buClr>
              <a:buSzPts val="1400"/>
              <a:buFont typeface="Arial"/>
              <a:buNone/>
            </a:pPr>
            <a:r>
              <a:rPr b="1" i="0" lang="sv-SE" sz="1400" u="none" cap="none" strike="noStrike">
                <a:solidFill>
                  <a:srgbClr val="000000"/>
                </a:solidFill>
                <a:latin typeface="Arial"/>
                <a:ea typeface="Arial"/>
                <a:cs typeface="Arial"/>
                <a:sym typeface="Arial"/>
              </a:rPr>
              <a:t>Not Too Simple: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A single representation per crop would mask critical differences in:</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Water resource requirements and constraints</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Productivity and yield variations</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Climate vulnerability and adaptation strategies</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Investment and cost structures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400"/>
              <a:buFont typeface="Arial"/>
              <a:buNone/>
            </a:pPr>
            <a:r>
              <a:rPr b="1" i="0" lang="sv-SE" sz="1400" u="none" cap="none" strike="noStrike">
                <a:solidFill>
                  <a:srgbClr val="000000"/>
                </a:solidFill>
                <a:latin typeface="Arial"/>
                <a:ea typeface="Arial"/>
                <a:cs typeface="Arial"/>
                <a:sym typeface="Arial"/>
              </a:rPr>
              <a:t>Not Too Complex:</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20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Further disaggregation (e.g., by soil type, slope, farm size) would:</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Exponentially increase data requirements</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Create model complexity difficult to calibrate and validate</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Produce outputs harder to interpret for policy decisions</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Require granular data often unavailable in many countries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400"/>
              <a:buFont typeface="Arial"/>
              <a:buNone/>
            </a:pPr>
            <a:r>
              <a:rPr b="1" i="0" lang="sv-SE" sz="1400" u="none" cap="none" strike="noStrike">
                <a:solidFill>
                  <a:srgbClr val="000000"/>
                </a:solidFill>
                <a:latin typeface="Arial"/>
                <a:ea typeface="Arial"/>
                <a:cs typeface="Arial"/>
                <a:sym typeface="Arial"/>
              </a:rPr>
              <a:t>The “Sweet Spot”:</a:t>
            </a:r>
            <a:r>
              <a:rPr b="0" i="0" lang="sv-SE" sz="1400" u="none" cap="none" strike="noStrike">
                <a:solidFill>
                  <a:srgbClr val="000000"/>
                </a:solidFill>
                <a:latin typeface="Arial"/>
                <a:ea typeface="Arial"/>
                <a:cs typeface="Arial"/>
                <a:sym typeface="Arial"/>
              </a:rPr>
              <a:t> This four-way classification captures the most policy-relevant distinctions while remaining:</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Manageable in terms of data collection</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Computationally feasible</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Aligned with available agricultural statistics (FAO, national agencies)</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200"/>
              </a:spcBef>
              <a:spcAft>
                <a:spcPts val="0"/>
              </a:spcAft>
              <a:buClr>
                <a:srgbClr val="000000"/>
              </a:buClr>
              <a:buSzPts val="1400"/>
              <a:buFont typeface="Arial"/>
              <a:buChar char="•"/>
            </a:pPr>
            <a:r>
              <a:rPr b="0" i="0" lang="sv-SE" sz="1400" u="none" cap="none" strike="noStrike">
                <a:solidFill>
                  <a:srgbClr val="000000"/>
                </a:solidFill>
                <a:latin typeface="Arial"/>
                <a:ea typeface="Arial"/>
                <a:cs typeface="Arial"/>
                <a:sym typeface="Arial"/>
              </a:rPr>
              <a:t>Actionable for decision-makers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400"/>
              <a:buFont typeface="Arial"/>
              <a:buNone/>
            </a:pPr>
            <a:r>
              <a:rPr b="0" i="1" lang="sv-SE" sz="1400" u="none" cap="none" strike="noStrike">
                <a:solidFill>
                  <a:srgbClr val="000000"/>
                </a:solidFill>
                <a:latin typeface="Arial"/>
                <a:ea typeface="Arial"/>
                <a:cs typeface="Arial"/>
                <a:sym typeface="Arial"/>
              </a:rPr>
              <a:t>Input intensity exists on a spectrum – high/low is a practical simplification of a continuous variable.</a:t>
            </a:r>
            <a:endParaRPr b="0" i="0" sz="1400" u="none" cap="none" strike="noStrike">
              <a:solidFill>
                <a:srgbClr val="000000"/>
              </a:solidFill>
              <a:latin typeface="Arial"/>
              <a:ea typeface="Arial"/>
              <a:cs typeface="Arial"/>
              <a:sym typeface="Arial"/>
            </a:endParaRPr>
          </a:p>
        </p:txBody>
      </p:sp>
      <p:sp>
        <p:nvSpPr>
          <p:cNvPr id="180" name="Google Shape;180;g3df775a2722_0_76"/>
          <p:cNvSpPr/>
          <p:nvPr/>
        </p:nvSpPr>
        <p:spPr>
          <a:xfrm>
            <a:off x="6245522" y="1691737"/>
            <a:ext cx="6024000" cy="283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sv-SE" sz="2000" u="none" cap="none" strike="noStrike">
                <a:solidFill>
                  <a:srgbClr val="1F3864"/>
                </a:solidFill>
                <a:latin typeface="Arial"/>
                <a:ea typeface="Arial"/>
                <a:cs typeface="Arial"/>
                <a:sym typeface="Arial"/>
              </a:rPr>
              <a:t>The Four-Category Crop Framework</a:t>
            </a:r>
            <a:endParaRPr b="0" i="0" sz="2000" u="none" cap="none" strike="noStrike">
              <a:solidFill>
                <a:srgbClr val="000000"/>
              </a:solidFill>
              <a:latin typeface="Arial"/>
              <a:ea typeface="Arial"/>
              <a:cs typeface="Arial"/>
              <a:sym typeface="Arial"/>
            </a:endParaRPr>
          </a:p>
        </p:txBody>
      </p:sp>
      <p:sp>
        <p:nvSpPr>
          <p:cNvPr id="181" name="Google Shape;181;g3df775a2722_0_76"/>
          <p:cNvSpPr/>
          <p:nvPr/>
        </p:nvSpPr>
        <p:spPr>
          <a:xfrm>
            <a:off x="6918403" y="2065392"/>
            <a:ext cx="4678200" cy="148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1" lang="sv-SE" sz="1100" u="none" cap="none" strike="noStrike">
                <a:solidFill>
                  <a:srgbClr val="1F3864"/>
                </a:solidFill>
                <a:latin typeface="Arial"/>
                <a:ea typeface="Arial"/>
                <a:cs typeface="Arial"/>
                <a:sym typeface="Arial"/>
              </a:rPr>
              <a:t>Water Source</a:t>
            </a:r>
            <a:endParaRPr b="0" i="0" sz="1100" u="none" cap="none" strike="noStrike">
              <a:solidFill>
                <a:srgbClr val="000000"/>
              </a:solidFill>
              <a:latin typeface="Arial"/>
              <a:ea typeface="Arial"/>
              <a:cs typeface="Arial"/>
              <a:sym typeface="Arial"/>
            </a:endParaRPr>
          </a:p>
        </p:txBody>
      </p:sp>
      <p:cxnSp>
        <p:nvCxnSpPr>
          <p:cNvPr id="182" name="Google Shape;182;g3df775a2722_0_76"/>
          <p:cNvCxnSpPr/>
          <p:nvPr/>
        </p:nvCxnSpPr>
        <p:spPr>
          <a:xfrm>
            <a:off x="6918403" y="2220811"/>
            <a:ext cx="4678200" cy="0"/>
          </a:xfrm>
          <a:prstGeom prst="straightConnector1">
            <a:avLst/>
          </a:prstGeom>
          <a:noFill/>
          <a:ln cap="flat" cmpd="sng" w="19050">
            <a:solidFill>
              <a:srgbClr val="1F3864"/>
            </a:solidFill>
            <a:prstDash val="solid"/>
            <a:round/>
            <a:headEnd len="med" w="med" type="stealth"/>
            <a:tailEnd len="med" w="med" type="stealth"/>
          </a:ln>
        </p:spPr>
      </p:cxnSp>
      <p:sp>
        <p:nvSpPr>
          <p:cNvPr id="183" name="Google Shape;183;g3df775a2722_0_76"/>
          <p:cNvSpPr/>
          <p:nvPr/>
        </p:nvSpPr>
        <p:spPr>
          <a:xfrm>
            <a:off x="6912669" y="2364719"/>
            <a:ext cx="2307000" cy="189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rgbClr val="1F3864"/>
                </a:solidFill>
                <a:latin typeface="Arial"/>
                <a:ea typeface="Arial"/>
                <a:cs typeface="Arial"/>
                <a:sym typeface="Arial"/>
              </a:rPr>
              <a:t>Irrigated</a:t>
            </a:r>
            <a:endParaRPr b="0" i="0" sz="1600" u="none" cap="none" strike="noStrike">
              <a:solidFill>
                <a:srgbClr val="000000"/>
              </a:solidFill>
              <a:latin typeface="Arial"/>
              <a:ea typeface="Arial"/>
              <a:cs typeface="Arial"/>
              <a:sym typeface="Arial"/>
            </a:endParaRPr>
          </a:p>
        </p:txBody>
      </p:sp>
      <p:sp>
        <p:nvSpPr>
          <p:cNvPr id="184" name="Google Shape;184;g3df775a2722_0_76"/>
          <p:cNvSpPr/>
          <p:nvPr/>
        </p:nvSpPr>
        <p:spPr>
          <a:xfrm>
            <a:off x="9347862" y="2364719"/>
            <a:ext cx="2307000" cy="189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sv-SE" sz="1600" u="none" cap="none" strike="noStrike">
                <a:solidFill>
                  <a:srgbClr val="1F3864"/>
                </a:solidFill>
                <a:latin typeface="Arial"/>
                <a:ea typeface="Arial"/>
                <a:cs typeface="Arial"/>
                <a:sym typeface="Arial"/>
              </a:rPr>
              <a:t>Rainfed</a:t>
            </a:r>
            <a:endParaRPr b="0" i="0" sz="1600" u="none" cap="none" strike="noStrike">
              <a:solidFill>
                <a:srgbClr val="000000"/>
              </a:solidFill>
              <a:latin typeface="Arial"/>
              <a:ea typeface="Arial"/>
              <a:cs typeface="Arial"/>
              <a:sym typeface="Arial"/>
            </a:endParaRPr>
          </a:p>
        </p:txBody>
      </p:sp>
      <p:cxnSp>
        <p:nvCxnSpPr>
          <p:cNvPr id="185" name="Google Shape;185;g3df775a2722_0_76"/>
          <p:cNvCxnSpPr/>
          <p:nvPr/>
        </p:nvCxnSpPr>
        <p:spPr>
          <a:xfrm>
            <a:off x="6209977" y="2479594"/>
            <a:ext cx="0" cy="2567700"/>
          </a:xfrm>
          <a:prstGeom prst="straightConnector1">
            <a:avLst/>
          </a:prstGeom>
          <a:noFill/>
          <a:ln cap="flat" cmpd="sng" w="19050">
            <a:solidFill>
              <a:srgbClr val="1F3864"/>
            </a:solidFill>
            <a:prstDash val="solid"/>
            <a:round/>
            <a:headEnd len="med" w="med" type="stealth"/>
            <a:tailEnd len="med" w="med" type="stealth"/>
          </a:ln>
        </p:spPr>
      </p:cxnSp>
      <p:sp>
        <p:nvSpPr>
          <p:cNvPr id="186" name="Google Shape;186;g3df775a2722_0_76"/>
          <p:cNvSpPr/>
          <p:nvPr/>
        </p:nvSpPr>
        <p:spPr>
          <a:xfrm rot="-5400000">
            <a:off x="5079317" y="3508178"/>
            <a:ext cx="2027100" cy="118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sv-SE" sz="1100" u="none" cap="none" strike="noStrike">
                <a:solidFill>
                  <a:srgbClr val="1F3864"/>
                </a:solidFill>
                <a:latin typeface="Arial"/>
                <a:ea typeface="Arial"/>
                <a:cs typeface="Arial"/>
                <a:sym typeface="Arial"/>
              </a:rPr>
              <a:t>Input Intensity</a:t>
            </a:r>
            <a:endParaRPr b="0" i="0" sz="1100" u="none" cap="none" strike="noStrike">
              <a:solidFill>
                <a:srgbClr val="000000"/>
              </a:solidFill>
              <a:latin typeface="Arial"/>
              <a:ea typeface="Arial"/>
              <a:cs typeface="Arial"/>
              <a:sym typeface="Arial"/>
            </a:endParaRPr>
          </a:p>
        </p:txBody>
      </p:sp>
      <p:sp>
        <p:nvSpPr>
          <p:cNvPr id="187" name="Google Shape;187;g3df775a2722_0_76"/>
          <p:cNvSpPr/>
          <p:nvPr/>
        </p:nvSpPr>
        <p:spPr>
          <a:xfrm>
            <a:off x="6124437" y="2578525"/>
            <a:ext cx="833100" cy="1250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1" i="0" lang="sv-SE" sz="1600" u="none" cap="none" strike="noStrike">
                <a:solidFill>
                  <a:srgbClr val="1F3864"/>
                </a:solidFill>
                <a:latin typeface="Arial"/>
                <a:ea typeface="Arial"/>
                <a:cs typeface="Arial"/>
                <a:sym typeface="Arial"/>
              </a:rPr>
              <a:t>High</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sv-SE" sz="1600" u="none" cap="none" strike="noStrike">
                <a:solidFill>
                  <a:srgbClr val="1F3864"/>
                </a:solidFill>
                <a:latin typeface="Arial"/>
                <a:ea typeface="Arial"/>
                <a:cs typeface="Arial"/>
                <a:sym typeface="Arial"/>
              </a:rPr>
              <a:t>Input</a:t>
            </a:r>
            <a:endParaRPr b="0" i="0" sz="1600" u="none" cap="none" strike="noStrike">
              <a:solidFill>
                <a:srgbClr val="000000"/>
              </a:solidFill>
              <a:latin typeface="Arial"/>
              <a:ea typeface="Arial"/>
              <a:cs typeface="Arial"/>
              <a:sym typeface="Arial"/>
            </a:endParaRPr>
          </a:p>
        </p:txBody>
      </p:sp>
      <p:sp>
        <p:nvSpPr>
          <p:cNvPr id="188" name="Google Shape;188;g3df775a2722_0_76"/>
          <p:cNvSpPr/>
          <p:nvPr/>
        </p:nvSpPr>
        <p:spPr>
          <a:xfrm>
            <a:off x="6217523" y="3819976"/>
            <a:ext cx="740100" cy="1250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1" i="0" lang="sv-SE" sz="1600" u="none" cap="none" strike="noStrike">
                <a:solidFill>
                  <a:srgbClr val="1F3864"/>
                </a:solidFill>
                <a:latin typeface="Arial"/>
                <a:ea typeface="Arial"/>
                <a:cs typeface="Arial"/>
                <a:sym typeface="Arial"/>
              </a:rPr>
              <a:t>Low</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sv-SE" sz="1600" u="none" cap="none" strike="noStrike">
                <a:solidFill>
                  <a:srgbClr val="1F3864"/>
                </a:solidFill>
                <a:latin typeface="Arial"/>
                <a:ea typeface="Arial"/>
                <a:cs typeface="Arial"/>
                <a:sym typeface="Arial"/>
              </a:rPr>
              <a:t>Input</a:t>
            </a:r>
            <a:endParaRPr b="0" i="0" sz="1600" u="none" cap="none" strike="noStrike">
              <a:solidFill>
                <a:srgbClr val="000000"/>
              </a:solidFill>
              <a:latin typeface="Arial"/>
              <a:ea typeface="Arial"/>
              <a:cs typeface="Arial"/>
              <a:sym typeface="Arial"/>
            </a:endParaRPr>
          </a:p>
        </p:txBody>
      </p:sp>
      <p:sp>
        <p:nvSpPr>
          <p:cNvPr id="189" name="Google Shape;189;g3df775a2722_0_76"/>
          <p:cNvSpPr/>
          <p:nvPr/>
        </p:nvSpPr>
        <p:spPr>
          <a:xfrm>
            <a:off x="6912669" y="2601226"/>
            <a:ext cx="2307000" cy="1250100"/>
          </a:xfrm>
          <a:prstGeom prst="roundRect">
            <a:avLst>
              <a:gd fmla="val 3243" name="adj"/>
            </a:avLst>
          </a:prstGeom>
          <a:solidFill>
            <a:srgbClr val="1F3864"/>
          </a:solidFill>
          <a:ln cap="flat" cmpd="sng" w="12700">
            <a:solidFill>
              <a:srgbClr val="1F386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3df775a2722_0_76"/>
          <p:cNvSpPr/>
          <p:nvPr/>
        </p:nvSpPr>
        <p:spPr>
          <a:xfrm>
            <a:off x="6912669" y="2601226"/>
            <a:ext cx="2307000" cy="1250100"/>
          </a:xfrm>
          <a:prstGeom prst="rect">
            <a:avLst/>
          </a:prstGeom>
          <a:noFill/>
          <a:ln>
            <a:noFill/>
          </a:ln>
        </p:spPr>
        <p:txBody>
          <a:bodyPr anchorCtr="0" anchor="ctr" bIns="1250" lIns="1250" spcFirstLastPara="1" rIns="1250" wrap="square" tIns="1250">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FFFFFF"/>
                </a:solidFill>
                <a:latin typeface="Arial"/>
                <a:ea typeface="Arial"/>
                <a:cs typeface="Arial"/>
                <a:sym typeface="Arial"/>
              </a:rPr>
              <a:t>Irrigated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FFFFFF"/>
                </a:solidFill>
                <a:latin typeface="Arial"/>
                <a:ea typeface="Arial"/>
                <a:cs typeface="Arial"/>
                <a:sym typeface="Arial"/>
              </a:rPr>
              <a:t>High Input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rPr b="0" i="0" lang="sv-SE" sz="500" u="none" cap="none" strike="noStrike">
                <a:solidFill>
                  <a:srgbClr val="FFFFFF"/>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sv-SE" sz="1300" u="none" cap="none" strike="noStrike">
                <a:solidFill>
                  <a:srgbClr val="FFFFFF"/>
                </a:solidFill>
                <a:latin typeface="Arial"/>
                <a:ea typeface="Arial"/>
                <a:cs typeface="Arial"/>
                <a:sym typeface="Arial"/>
              </a:rPr>
              <a:t>Commercial scale</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sv-SE" sz="1300" u="none" cap="none" strike="noStrike">
                <a:solidFill>
                  <a:srgbClr val="FFFFFF"/>
                </a:solidFill>
                <a:latin typeface="Arial"/>
                <a:ea typeface="Arial"/>
                <a:cs typeface="Arial"/>
                <a:sym typeface="Arial"/>
              </a:rPr>
              <a:t>Max yield potential</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sv-SE" sz="1300" u="none" cap="none" strike="noStrike">
                <a:solidFill>
                  <a:srgbClr val="FFFFFF"/>
                </a:solidFill>
                <a:latin typeface="Arial"/>
                <a:ea typeface="Arial"/>
                <a:cs typeface="Arial"/>
                <a:sym typeface="Arial"/>
              </a:rPr>
              <a:t>High water demand</a:t>
            </a:r>
            <a:endParaRPr b="0" i="0" sz="1300" u="none" cap="none" strike="noStrike">
              <a:solidFill>
                <a:srgbClr val="000000"/>
              </a:solidFill>
              <a:latin typeface="Arial"/>
              <a:ea typeface="Arial"/>
              <a:cs typeface="Arial"/>
              <a:sym typeface="Arial"/>
            </a:endParaRPr>
          </a:p>
        </p:txBody>
      </p:sp>
      <p:sp>
        <p:nvSpPr>
          <p:cNvPr id="191" name="Google Shape;191;g3df775a2722_0_76"/>
          <p:cNvSpPr/>
          <p:nvPr/>
        </p:nvSpPr>
        <p:spPr>
          <a:xfrm>
            <a:off x="9347862" y="2601226"/>
            <a:ext cx="2307000" cy="1250100"/>
          </a:xfrm>
          <a:prstGeom prst="roundRect">
            <a:avLst>
              <a:gd fmla="val 3243" name="adj"/>
            </a:avLst>
          </a:prstGeom>
          <a:solidFill>
            <a:srgbClr val="2E75B6"/>
          </a:solidFill>
          <a:ln cap="flat" cmpd="sng" w="12700">
            <a:solidFill>
              <a:srgbClr val="2E75B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3df775a2722_0_76"/>
          <p:cNvSpPr/>
          <p:nvPr/>
        </p:nvSpPr>
        <p:spPr>
          <a:xfrm>
            <a:off x="9347862" y="2601226"/>
            <a:ext cx="2307000" cy="1250100"/>
          </a:xfrm>
          <a:prstGeom prst="rect">
            <a:avLst/>
          </a:prstGeom>
          <a:noFill/>
          <a:ln>
            <a:noFill/>
          </a:ln>
        </p:spPr>
        <p:txBody>
          <a:bodyPr anchorCtr="0" anchor="ctr" bIns="1250" lIns="1250" spcFirstLastPara="1" rIns="1250" wrap="square" tIns="1250">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FFFFFF"/>
                </a:solidFill>
                <a:latin typeface="Arial"/>
                <a:ea typeface="Arial"/>
                <a:cs typeface="Arial"/>
                <a:sym typeface="Arial"/>
              </a:rPr>
              <a:t>Rainfed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FFFFFF"/>
                </a:solidFill>
                <a:latin typeface="Arial"/>
                <a:ea typeface="Arial"/>
                <a:cs typeface="Arial"/>
                <a:sym typeface="Arial"/>
              </a:rPr>
              <a:t>High Input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rPr b="0" i="0" lang="sv-SE" sz="500" u="none" cap="none" strike="noStrike">
                <a:solidFill>
                  <a:srgbClr val="FFFFFF"/>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sv-SE" sz="1300" u="none" cap="none" strike="noStrike">
                <a:solidFill>
                  <a:srgbClr val="FFFFFF"/>
                </a:solidFill>
                <a:latin typeface="Arial"/>
                <a:ea typeface="Arial"/>
                <a:cs typeface="Arial"/>
                <a:sym typeface="Arial"/>
              </a:rPr>
              <a:t>Commercial scale</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sv-SE" sz="1300" u="none" cap="none" strike="noStrike">
                <a:solidFill>
                  <a:srgbClr val="FFFFFF"/>
                </a:solidFill>
                <a:latin typeface="Arial"/>
                <a:ea typeface="Arial"/>
                <a:cs typeface="Arial"/>
                <a:sym typeface="Arial"/>
              </a:rPr>
              <a:t>Climate-exposed</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sv-SE" sz="1300" u="none" cap="none" strike="noStrike">
                <a:solidFill>
                  <a:srgbClr val="FFFFFF"/>
                </a:solidFill>
                <a:latin typeface="Arial"/>
                <a:ea typeface="Arial"/>
                <a:cs typeface="Arial"/>
                <a:sym typeface="Arial"/>
              </a:rPr>
              <a:t>Lower water cost</a:t>
            </a:r>
            <a:endParaRPr b="0" i="0" sz="1300" u="none" cap="none" strike="noStrike">
              <a:solidFill>
                <a:srgbClr val="000000"/>
              </a:solidFill>
              <a:latin typeface="Arial"/>
              <a:ea typeface="Arial"/>
              <a:cs typeface="Arial"/>
              <a:sym typeface="Arial"/>
            </a:endParaRPr>
          </a:p>
        </p:txBody>
      </p:sp>
      <p:sp>
        <p:nvSpPr>
          <p:cNvPr id="193" name="Google Shape;193;g3df775a2722_0_76"/>
          <p:cNvSpPr/>
          <p:nvPr/>
        </p:nvSpPr>
        <p:spPr>
          <a:xfrm>
            <a:off x="6912669" y="3885121"/>
            <a:ext cx="2307000" cy="1250100"/>
          </a:xfrm>
          <a:prstGeom prst="roundRect">
            <a:avLst>
              <a:gd fmla="val 3243" name="adj"/>
            </a:avLst>
          </a:prstGeom>
          <a:solidFill>
            <a:srgbClr val="5B9BD5"/>
          </a:solidFill>
          <a:ln cap="flat" cmpd="sng" w="12700">
            <a:solidFill>
              <a:srgbClr val="5B9BD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g3df775a2722_0_76"/>
          <p:cNvSpPr/>
          <p:nvPr/>
        </p:nvSpPr>
        <p:spPr>
          <a:xfrm>
            <a:off x="6912669" y="3885121"/>
            <a:ext cx="2307000" cy="1250100"/>
          </a:xfrm>
          <a:prstGeom prst="rect">
            <a:avLst/>
          </a:prstGeom>
          <a:noFill/>
          <a:ln>
            <a:noFill/>
          </a:ln>
        </p:spPr>
        <p:txBody>
          <a:bodyPr anchorCtr="0" anchor="ctr" bIns="1250" lIns="1250" spcFirstLastPara="1" rIns="1250" wrap="square" tIns="1250">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FFFFFF"/>
                </a:solidFill>
                <a:latin typeface="Arial"/>
                <a:ea typeface="Arial"/>
                <a:cs typeface="Arial"/>
                <a:sym typeface="Arial"/>
              </a:rPr>
              <a:t>Irrigated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FFFFFF"/>
                </a:solidFill>
                <a:latin typeface="Arial"/>
                <a:ea typeface="Arial"/>
                <a:cs typeface="Arial"/>
                <a:sym typeface="Arial"/>
              </a:rPr>
              <a:t>Low Input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rPr b="0" i="0" lang="sv-SE" sz="500" u="none" cap="none" strike="noStrike">
                <a:solidFill>
                  <a:srgbClr val="FFFFFF"/>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sv-SE" sz="1300" u="none" cap="none" strike="noStrike">
                <a:solidFill>
                  <a:srgbClr val="FFFFFF"/>
                </a:solidFill>
                <a:latin typeface="Arial"/>
                <a:ea typeface="Arial"/>
                <a:cs typeface="Arial"/>
                <a:sym typeface="Arial"/>
              </a:rPr>
              <a:t>Small-scale</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sv-SE" sz="1300" u="none" cap="none" strike="noStrike">
                <a:solidFill>
                  <a:srgbClr val="FFFFFF"/>
                </a:solidFill>
                <a:latin typeface="Arial"/>
                <a:ea typeface="Arial"/>
                <a:cs typeface="Arial"/>
                <a:sym typeface="Arial"/>
              </a:rPr>
              <a:t>Water access</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sv-SE" sz="1300" u="none" cap="none" strike="noStrike">
                <a:solidFill>
                  <a:srgbClr val="FFFFFF"/>
                </a:solidFill>
                <a:latin typeface="Arial"/>
                <a:ea typeface="Arial"/>
                <a:cs typeface="Arial"/>
                <a:sym typeface="Arial"/>
              </a:rPr>
              <a:t>Limited productivity</a:t>
            </a:r>
            <a:endParaRPr b="0" i="0" sz="1300" u="none" cap="none" strike="noStrike">
              <a:solidFill>
                <a:srgbClr val="000000"/>
              </a:solidFill>
              <a:latin typeface="Arial"/>
              <a:ea typeface="Arial"/>
              <a:cs typeface="Arial"/>
              <a:sym typeface="Arial"/>
            </a:endParaRPr>
          </a:p>
        </p:txBody>
      </p:sp>
      <p:sp>
        <p:nvSpPr>
          <p:cNvPr id="195" name="Google Shape;195;g3df775a2722_0_76"/>
          <p:cNvSpPr/>
          <p:nvPr/>
        </p:nvSpPr>
        <p:spPr>
          <a:xfrm>
            <a:off x="9347862" y="3885121"/>
            <a:ext cx="2307000" cy="1250100"/>
          </a:xfrm>
          <a:prstGeom prst="roundRect">
            <a:avLst>
              <a:gd fmla="val 3243" name="adj"/>
            </a:avLst>
          </a:prstGeom>
          <a:solidFill>
            <a:srgbClr val="BDD7EE"/>
          </a:solidFill>
          <a:ln cap="flat" cmpd="sng" w="12700">
            <a:solidFill>
              <a:srgbClr val="BDD7E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3df775a2722_0_76"/>
          <p:cNvSpPr/>
          <p:nvPr/>
        </p:nvSpPr>
        <p:spPr>
          <a:xfrm>
            <a:off x="9347862" y="3885121"/>
            <a:ext cx="2307000" cy="1250100"/>
          </a:xfrm>
          <a:prstGeom prst="rect">
            <a:avLst/>
          </a:prstGeom>
          <a:noFill/>
          <a:ln>
            <a:noFill/>
          </a:ln>
        </p:spPr>
        <p:txBody>
          <a:bodyPr anchorCtr="0" anchor="ctr" bIns="1250" lIns="1250" spcFirstLastPara="1" rIns="1250" wrap="square" tIns="1250">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1F3864"/>
                </a:solidFill>
                <a:latin typeface="Arial"/>
                <a:ea typeface="Arial"/>
                <a:cs typeface="Arial"/>
                <a:sym typeface="Arial"/>
              </a:rPr>
              <a:t>Rainfed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1F3864"/>
                </a:solidFill>
                <a:latin typeface="Arial"/>
                <a:ea typeface="Arial"/>
                <a:cs typeface="Arial"/>
                <a:sym typeface="Arial"/>
              </a:rPr>
              <a:t>Low Input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rPr b="0" i="0" lang="sv-SE" sz="500" u="none" cap="none" strike="noStrike">
                <a:solidFill>
                  <a:srgbClr val="1F3864"/>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sv-SE" sz="1300" u="none" cap="none" strike="noStrike">
                <a:solidFill>
                  <a:srgbClr val="1F3864"/>
                </a:solidFill>
                <a:latin typeface="Arial"/>
                <a:ea typeface="Arial"/>
                <a:cs typeface="Arial"/>
                <a:sym typeface="Arial"/>
              </a:rPr>
              <a:t>Subsistence scale</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sv-SE" sz="1300" u="none" cap="none" strike="noStrike">
                <a:solidFill>
                  <a:srgbClr val="1F3864"/>
                </a:solidFill>
                <a:latin typeface="Arial"/>
                <a:ea typeface="Arial"/>
                <a:cs typeface="Arial"/>
                <a:sym typeface="Arial"/>
              </a:rPr>
              <a:t>Highest climate risk</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sv-SE" sz="1300" u="none" cap="none" strike="noStrike">
                <a:solidFill>
                  <a:srgbClr val="1F3864"/>
                </a:solidFill>
                <a:latin typeface="Arial"/>
                <a:ea typeface="Arial"/>
                <a:cs typeface="Arial"/>
                <a:sym typeface="Arial"/>
              </a:rPr>
              <a:t>Minimal inputs</a:t>
            </a:r>
            <a:endParaRPr b="0" i="0" sz="1300" u="none" cap="none" strike="noStrike">
              <a:solidFill>
                <a:srgbClr val="000000"/>
              </a:solidFill>
              <a:latin typeface="Arial"/>
              <a:ea typeface="Arial"/>
              <a:cs typeface="Arial"/>
              <a:sym typeface="Arial"/>
            </a:endParaRPr>
          </a:p>
        </p:txBody>
      </p:sp>
      <p:sp>
        <p:nvSpPr>
          <p:cNvPr id="197" name="Google Shape;197;g3df775a2722_0_76"/>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3df775a2722_0_99"/>
          <p:cNvSpPr txBox="1"/>
          <p:nvPr/>
        </p:nvSpPr>
        <p:spPr>
          <a:xfrm>
            <a:off x="11798300" y="6565900"/>
            <a:ext cx="393600" cy="29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sv-SE" sz="1000" u="none" cap="none" strike="noStrike">
                <a:solidFill>
                  <a:schemeClr val="lt1"/>
                </a:solidFill>
                <a:latin typeface="Arial"/>
                <a:ea typeface="Arial"/>
                <a:cs typeface="Arial"/>
                <a:sym typeface="Arial"/>
              </a:rPr>
              <a:t>‹#›</a:t>
            </a:fld>
            <a:endParaRPr b="1" i="0" sz="1000" u="none" cap="none" strike="noStrike">
              <a:solidFill>
                <a:schemeClr val="lt1"/>
              </a:solidFill>
              <a:latin typeface="Arial"/>
              <a:ea typeface="Arial"/>
              <a:cs typeface="Arial"/>
              <a:sym typeface="Arial"/>
            </a:endParaRPr>
          </a:p>
        </p:txBody>
      </p:sp>
      <p:sp>
        <p:nvSpPr>
          <p:cNvPr id="204" name="Google Shape;204;g3df775a2722_0_99"/>
          <p:cNvSpPr txBox="1"/>
          <p:nvPr>
            <p:ph type="title"/>
          </p:nvPr>
        </p:nvSpPr>
        <p:spPr>
          <a:xfrm>
            <a:off x="720000" y="287999"/>
            <a:ext cx="87042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sv-SE">
                <a:solidFill>
                  <a:srgbClr val="C00000"/>
                </a:solidFill>
              </a:rPr>
              <a:t>Calibration: Energy Use in the Agriculture Sector</a:t>
            </a:r>
            <a:endParaRPr>
              <a:solidFill>
                <a:srgbClr val="C00000"/>
              </a:solidFill>
            </a:endParaRPr>
          </a:p>
        </p:txBody>
      </p:sp>
      <p:sp>
        <p:nvSpPr>
          <p:cNvPr id="205" name="Google Shape;205;g3df775a2722_0_99"/>
          <p:cNvSpPr txBox="1"/>
          <p:nvPr/>
        </p:nvSpPr>
        <p:spPr>
          <a:xfrm>
            <a:off x="720001" y="1337978"/>
            <a:ext cx="10692900" cy="48516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1000"/>
              </a:spcBef>
              <a:spcAft>
                <a:spcPts val="0"/>
              </a:spcAft>
              <a:buClr>
                <a:schemeClr val="dk1"/>
              </a:buClr>
              <a:buSzPts val="1100"/>
              <a:buFont typeface="Arial"/>
              <a:buNone/>
            </a:pPr>
            <a:r>
              <a:rPr b="0" i="0" lang="sv-SE" sz="1800" u="none" cap="none" strike="noStrike">
                <a:solidFill>
                  <a:schemeClr val="dk1"/>
                </a:solidFill>
                <a:latin typeface="Arial"/>
                <a:ea typeface="Arial"/>
                <a:cs typeface="Arial"/>
                <a:sym typeface="Arial"/>
              </a:rPr>
              <a:t>In the agriculture sector, energy is typically used for three main services:</a:t>
            </a:r>
            <a:br>
              <a:rPr b="0" i="0" lang="sv-SE"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336550" lvl="0" marL="457200" marR="0" rtl="0" algn="l">
              <a:lnSpc>
                <a:spcPct val="90000"/>
              </a:lnSpc>
              <a:spcBef>
                <a:spcPts val="1000"/>
              </a:spcBef>
              <a:spcAft>
                <a:spcPts val="0"/>
              </a:spcAft>
              <a:buClr>
                <a:schemeClr val="dk1"/>
              </a:buClr>
              <a:buSzPts val="1700"/>
              <a:buFont typeface="Arial"/>
              <a:buAutoNum type="arabicPeriod"/>
            </a:pPr>
            <a:r>
              <a:rPr b="1" i="0" lang="sv-SE" sz="1800" u="none" cap="none" strike="noStrike">
                <a:solidFill>
                  <a:schemeClr val="dk1"/>
                </a:solidFill>
                <a:latin typeface="Arial"/>
                <a:ea typeface="Arial"/>
                <a:cs typeface="Arial"/>
                <a:sym typeface="Arial"/>
              </a:rPr>
              <a:t>Motive power</a:t>
            </a:r>
            <a:r>
              <a:rPr b="0" i="0" lang="sv-SE" sz="1800" u="none" cap="none" strike="noStrike">
                <a:solidFill>
                  <a:schemeClr val="dk1"/>
                </a:solidFill>
                <a:latin typeface="Arial"/>
                <a:ea typeface="Arial"/>
                <a:cs typeface="Arial"/>
                <a:sym typeface="Arial"/>
              </a:rPr>
              <a:t>, such as tractors and other machinery</a:t>
            </a:r>
            <a:br>
              <a:rPr b="0" i="0" lang="sv-SE"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336550" lvl="0" marL="457200" marR="0" rtl="0" algn="l">
              <a:lnSpc>
                <a:spcPct val="90000"/>
              </a:lnSpc>
              <a:spcBef>
                <a:spcPts val="0"/>
              </a:spcBef>
              <a:spcAft>
                <a:spcPts val="0"/>
              </a:spcAft>
              <a:buClr>
                <a:schemeClr val="dk1"/>
              </a:buClr>
              <a:buSzPts val="1700"/>
              <a:buFont typeface="Arial"/>
              <a:buAutoNum type="arabicPeriod"/>
            </a:pPr>
            <a:r>
              <a:rPr b="1" i="0" lang="sv-SE" sz="1800" u="none" cap="none" strike="noStrike">
                <a:solidFill>
                  <a:schemeClr val="dk1"/>
                </a:solidFill>
                <a:latin typeface="Arial"/>
                <a:ea typeface="Arial"/>
                <a:cs typeface="Arial"/>
                <a:sym typeface="Arial"/>
              </a:rPr>
              <a:t>Heat</a:t>
            </a:r>
            <a:r>
              <a:rPr b="0" i="0" lang="sv-SE" sz="1800" u="none" cap="none" strike="noStrike">
                <a:solidFill>
                  <a:schemeClr val="dk1"/>
                </a:solidFill>
                <a:latin typeface="Arial"/>
                <a:ea typeface="Arial"/>
                <a:cs typeface="Arial"/>
                <a:sym typeface="Arial"/>
              </a:rPr>
              <a:t>, for example greenhouse heating or crop drying</a:t>
            </a:r>
            <a:br>
              <a:rPr b="0" i="0" lang="sv-SE"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336550" lvl="0" marL="457200" marR="0" rtl="0" algn="l">
              <a:lnSpc>
                <a:spcPct val="90000"/>
              </a:lnSpc>
              <a:spcBef>
                <a:spcPts val="0"/>
              </a:spcBef>
              <a:spcAft>
                <a:spcPts val="0"/>
              </a:spcAft>
              <a:buClr>
                <a:schemeClr val="dk1"/>
              </a:buClr>
              <a:buSzPts val="1700"/>
              <a:buFont typeface="Arial"/>
              <a:buAutoNum type="arabicPeriod"/>
            </a:pPr>
            <a:r>
              <a:rPr b="1" i="0" lang="sv-SE" sz="1800" u="none" cap="none" strike="noStrike">
                <a:solidFill>
                  <a:schemeClr val="dk1"/>
                </a:solidFill>
                <a:latin typeface="Arial"/>
                <a:ea typeface="Arial"/>
                <a:cs typeface="Arial"/>
                <a:sym typeface="Arial"/>
              </a:rPr>
              <a:t>Other electricity</a:t>
            </a:r>
            <a:r>
              <a:rPr b="0" i="0" lang="sv-SE" sz="1800" u="none" cap="none" strike="noStrike">
                <a:solidFill>
                  <a:schemeClr val="dk1"/>
                </a:solidFill>
                <a:latin typeface="Arial"/>
                <a:ea typeface="Arial"/>
                <a:cs typeface="Arial"/>
                <a:sym typeface="Arial"/>
              </a:rPr>
              <a:t>, including lighting, irrigation pumps, and automation</a:t>
            </a:r>
            <a:br>
              <a:rPr b="0" i="0" lang="sv-SE"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100"/>
              <a:buFont typeface="Arial"/>
              <a:buNone/>
            </a:pPr>
            <a:r>
              <a:rPr b="0" i="0" lang="sv-SE" sz="1800" u="none" cap="none" strike="noStrike">
                <a:solidFill>
                  <a:schemeClr val="dk1"/>
                </a:solidFill>
                <a:latin typeface="Arial"/>
                <a:ea typeface="Arial"/>
                <a:cs typeface="Arial"/>
                <a:sym typeface="Arial"/>
              </a:rPr>
              <a:t>The first step in calibration is to </a:t>
            </a:r>
            <a:r>
              <a:rPr b="1" i="0" lang="sv-SE" sz="1800" u="none" cap="none" strike="noStrike">
                <a:solidFill>
                  <a:schemeClr val="dk1"/>
                </a:solidFill>
                <a:latin typeface="Arial"/>
                <a:ea typeface="Arial"/>
                <a:cs typeface="Arial"/>
                <a:sym typeface="Arial"/>
              </a:rPr>
              <a:t>consult the national energy balance</a:t>
            </a:r>
            <a:r>
              <a:rPr b="0" i="0" lang="sv-SE" sz="1800" u="none" cap="none" strike="noStrike">
                <a:solidFill>
                  <a:schemeClr val="dk1"/>
                </a:solidFill>
                <a:latin typeface="Arial"/>
                <a:ea typeface="Arial"/>
                <a:cs typeface="Arial"/>
                <a:sym typeface="Arial"/>
              </a:rPr>
              <a:t> and </a:t>
            </a:r>
            <a:r>
              <a:rPr b="1" i="0" lang="sv-SE" sz="1800" u="none" cap="none" strike="noStrike">
                <a:solidFill>
                  <a:schemeClr val="dk1"/>
                </a:solidFill>
                <a:latin typeface="Arial"/>
                <a:ea typeface="Arial"/>
                <a:cs typeface="Arial"/>
                <a:sym typeface="Arial"/>
              </a:rPr>
              <a:t>identify fuels reported</a:t>
            </a:r>
            <a:r>
              <a:rPr b="0" i="0" lang="sv-SE" sz="1800" u="none" cap="none" strike="noStrike">
                <a:solidFill>
                  <a:schemeClr val="dk1"/>
                </a:solidFill>
                <a:latin typeface="Arial"/>
                <a:ea typeface="Arial"/>
                <a:cs typeface="Arial"/>
                <a:sym typeface="Arial"/>
              </a:rPr>
              <a:t> under the agriculture sector. </a:t>
            </a:r>
            <a:endParaRPr b="0" i="0" sz="1800" u="none" cap="none" strike="noStrike">
              <a:solidFill>
                <a:schemeClr val="dk1"/>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100"/>
              <a:buFont typeface="Arial"/>
              <a:buNone/>
            </a:pPr>
            <a:r>
              <a:t/>
            </a:r>
            <a:endParaRPr b="1" i="0" sz="1800" u="none" cap="none" strike="noStrike">
              <a:solidFill>
                <a:schemeClr val="dk1"/>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100"/>
              <a:buFont typeface="Arial"/>
              <a:buNone/>
            </a:pPr>
            <a:r>
              <a:rPr b="1" i="0" lang="sv-SE" sz="1800" u="none" cap="none" strike="noStrike">
                <a:solidFill>
                  <a:schemeClr val="dk1"/>
                </a:solidFill>
                <a:latin typeface="Arial"/>
                <a:ea typeface="Arial"/>
                <a:cs typeface="Arial"/>
                <a:sym typeface="Arial"/>
              </a:rPr>
              <a:t>Diesel</a:t>
            </a:r>
            <a:r>
              <a:rPr b="0" i="0" lang="sv-SE" sz="1800" u="none" cap="none" strike="noStrike">
                <a:solidFill>
                  <a:schemeClr val="dk1"/>
                </a:solidFill>
                <a:latin typeface="Arial"/>
                <a:ea typeface="Arial"/>
                <a:cs typeface="Arial"/>
                <a:sym typeface="Arial"/>
              </a:rPr>
              <a:t> and </a:t>
            </a:r>
            <a:r>
              <a:rPr b="1" i="0" lang="sv-SE" sz="1800" u="none" cap="none" strike="noStrike">
                <a:solidFill>
                  <a:schemeClr val="dk1"/>
                </a:solidFill>
                <a:latin typeface="Arial"/>
                <a:ea typeface="Arial"/>
                <a:cs typeface="Arial"/>
                <a:sym typeface="Arial"/>
              </a:rPr>
              <a:t>gasoline</a:t>
            </a:r>
            <a:r>
              <a:rPr b="0" i="0" lang="sv-SE" sz="1800" u="none" cap="none" strike="noStrike">
                <a:solidFill>
                  <a:schemeClr val="dk1"/>
                </a:solidFill>
                <a:latin typeface="Arial"/>
                <a:ea typeface="Arial"/>
                <a:cs typeface="Arial"/>
                <a:sym typeface="Arial"/>
              </a:rPr>
              <a:t> are commonly used for motive power and sometimes for heat, particularly in mechanised systems. </a:t>
            </a:r>
            <a:r>
              <a:rPr b="1" i="0" lang="sv-SE" sz="1800" u="none" cap="none" strike="noStrike">
                <a:solidFill>
                  <a:schemeClr val="dk1"/>
                </a:solidFill>
                <a:latin typeface="Arial"/>
                <a:ea typeface="Arial"/>
                <a:cs typeface="Arial"/>
                <a:sym typeface="Arial"/>
              </a:rPr>
              <a:t>Electricity</a:t>
            </a:r>
            <a:r>
              <a:rPr b="0" i="0" lang="sv-SE" sz="1800" u="none" cap="none" strike="noStrike">
                <a:solidFill>
                  <a:schemeClr val="dk1"/>
                </a:solidFill>
                <a:latin typeface="Arial"/>
                <a:ea typeface="Arial"/>
                <a:cs typeface="Arial"/>
                <a:sym typeface="Arial"/>
              </a:rPr>
              <a:t> may also play a role, especially for irrigation, refrigeration, or automated systems, and in some countries it already represents a lower-emissions alternative. </a:t>
            </a:r>
            <a:endParaRPr b="0" i="0" sz="1800" u="none" cap="none" strike="noStrike">
              <a:solidFill>
                <a:schemeClr val="dk1"/>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100"/>
              <a:buFont typeface="Arial"/>
              <a:buNone/>
            </a:pPr>
            <a:r>
              <a:rPr b="0" i="0" lang="sv-SE" sz="1800" u="none" cap="none" strike="noStrike">
                <a:solidFill>
                  <a:schemeClr val="dk1"/>
                </a:solidFill>
                <a:latin typeface="Arial"/>
                <a:ea typeface="Arial"/>
                <a:cs typeface="Arial"/>
                <a:sym typeface="Arial"/>
              </a:rPr>
              <a:t>Calibration ensures that the model reproduces reported historic fuel use across these energy carriers.</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CG Lecture theme">
  <a:themeElements>
    <a:clrScheme name="CCG 2025">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2019-06-09T10:25:43Z</dcterms:created>
  <dc:creator>Eunice Ramos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