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71" r:id="rId15"/>
    <p:sldId id="272" r:id="rId16"/>
    <p:sldId id="273" r:id="rId17"/>
    <p:sldId id="268" r:id="rId18"/>
    <p:sldId id="269" r:id="rId19"/>
  </p:sldIdLst>
  <p:sldSz cx="12192000" cy="6858000"/>
  <p:notesSz cx="6858000" cy="9144000"/>
  <p:embeddedFontLst>
    <p:embeddedFont>
      <p:font typeface="Helvetica Neue" panose="020B0604020202020204" charset="0"/>
      <p:regular r:id="rId21"/>
      <p:bold r:id="rId22"/>
      <p:italic r:id="rId23"/>
      <p:boldItalic r:id="rId24"/>
    </p:embeddedFont>
    <p:embeddedFont>
      <p:font typeface="Open Sans" panose="020B0606030504020204" pitchFamily="34" charset="0"/>
      <p:regular r:id="rId25"/>
      <p:bold r:id="rId26"/>
      <p:italic r:id="rId27"/>
      <p:boldItalic r:id="rId28"/>
    </p:embeddedFont>
    <p:embeddedFont>
      <p:font typeface="Open Sans ExtraBold" panose="020B0906030804020204" pitchFamily="34" charset="0"/>
      <p:bold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1" roundtripDataSignature="AMtx7mjvgMEPOL51AHS5+tYNu0y7JC3p3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milla Lo Giudice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78E3AE-78AE-4F0E-B93D-D5A9239C6FC3}" v="26" dt="2026-01-22T16:00:19.164"/>
  </p1510:revLst>
</p1510:revInfo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27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21" Type="http://schemas.openxmlformats.org/officeDocument/2006/relationships/font" Target="fonts/font1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commentAuthors" Target="commentAuthor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6-01-16T13:51:47.059" idx="1">
    <p:pos x="528" y="679"/>
    <p:text>Maybe I would specify what you mean with top N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ommentPostId="AAAByoZS_Lk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6-01-16T13:52:44.498" idx="2">
    <p:pos x="528" y="780"/>
    <p:text>Should we mention the difference between small-scale and commercial scale when defining high vs low input?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ommentPostId="AAAByoZS_Lo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sv-S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" name="Google Shape;4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3" name="Google Shape;11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3" name="Google Shape;12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9" name="Google Shape;12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>
          <a:extLst>
            <a:ext uri="{FF2B5EF4-FFF2-40B4-BE49-F238E27FC236}">
              <a16:creationId xmlns:a16="http://schemas.microsoft.com/office/drawing/2014/main" id="{27339007-E523-2C5D-BC29-E31B95099A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5:notes">
            <a:extLst>
              <a:ext uri="{FF2B5EF4-FFF2-40B4-BE49-F238E27FC236}">
                <a16:creationId xmlns:a16="http://schemas.microsoft.com/office/drawing/2014/main" id="{FA88F1E0-48C7-E5C7-A283-189461ADC65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9" name="Google Shape;129;p15:notes">
            <a:extLst>
              <a:ext uri="{FF2B5EF4-FFF2-40B4-BE49-F238E27FC236}">
                <a16:creationId xmlns:a16="http://schemas.microsoft.com/office/drawing/2014/main" id="{45FDFCF3-740A-AD99-C21D-F198D3C562E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452194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>
          <a:extLst>
            <a:ext uri="{FF2B5EF4-FFF2-40B4-BE49-F238E27FC236}">
              <a16:creationId xmlns:a16="http://schemas.microsoft.com/office/drawing/2014/main" id="{8890410D-E196-BD3A-B397-8680B0BD3C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5:notes">
            <a:extLst>
              <a:ext uri="{FF2B5EF4-FFF2-40B4-BE49-F238E27FC236}">
                <a16:creationId xmlns:a16="http://schemas.microsoft.com/office/drawing/2014/main" id="{C411D4FA-FA1E-2AC3-AAB2-B0496B4E37A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9" name="Google Shape;129;p15:notes">
            <a:extLst>
              <a:ext uri="{FF2B5EF4-FFF2-40B4-BE49-F238E27FC236}">
                <a16:creationId xmlns:a16="http://schemas.microsoft.com/office/drawing/2014/main" id="{438AE0AF-31EE-5F1C-0C41-68184C85A75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665686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>
          <a:extLst>
            <a:ext uri="{FF2B5EF4-FFF2-40B4-BE49-F238E27FC236}">
              <a16:creationId xmlns:a16="http://schemas.microsoft.com/office/drawing/2014/main" id="{B913C493-0F0F-036E-0A1B-CCD8D70A69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5:notes">
            <a:extLst>
              <a:ext uri="{FF2B5EF4-FFF2-40B4-BE49-F238E27FC236}">
                <a16:creationId xmlns:a16="http://schemas.microsoft.com/office/drawing/2014/main" id="{9B44DBB8-3850-7521-1EBC-C1E4FAAC4DA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9" name="Google Shape;129;p15:notes">
            <a:extLst>
              <a:ext uri="{FF2B5EF4-FFF2-40B4-BE49-F238E27FC236}">
                <a16:creationId xmlns:a16="http://schemas.microsoft.com/office/drawing/2014/main" id="{49234A53-98B7-D799-39B3-266101760D6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565079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>
          <a:extLst>
            <a:ext uri="{FF2B5EF4-FFF2-40B4-BE49-F238E27FC236}">
              <a16:creationId xmlns:a16="http://schemas.microsoft.com/office/drawing/2014/main" id="{07DC2C32-4F5C-E419-C557-05DF0F3090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5:notes">
            <a:extLst>
              <a:ext uri="{FF2B5EF4-FFF2-40B4-BE49-F238E27FC236}">
                <a16:creationId xmlns:a16="http://schemas.microsoft.com/office/drawing/2014/main" id="{CE30883D-C618-F4D1-93CF-718A2F9F8D3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9" name="Google Shape;129;p15:notes">
            <a:extLst>
              <a:ext uri="{FF2B5EF4-FFF2-40B4-BE49-F238E27FC236}">
                <a16:creationId xmlns:a16="http://schemas.microsoft.com/office/drawing/2014/main" id="{F34CD9F2-FC73-C0A1-D4CE-7F6069D3D5D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382427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5" name="Google Shape;13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1" name="Google Shape;141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" name="Google Shape;4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50" name="Google Shape;5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sv-SE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sv-SE"/>
              <a:t>      </a:t>
            </a:r>
            <a:endParaRPr/>
          </a:p>
        </p:txBody>
      </p:sp>
      <p:sp>
        <p:nvSpPr>
          <p:cNvPr id="74" name="Google Shape;74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sv-S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0" name="Google Shape;8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" name="Google Shape;8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4" name="Google Shape;9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0" name="Google Shape;10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" name="Google Shape;10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1_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7"/>
          <p:cNvSpPr txBox="1">
            <a:spLocks noGrp="1"/>
          </p:cNvSpPr>
          <p:nvPr>
            <p:ph type="ctrTitle"/>
          </p:nvPr>
        </p:nvSpPr>
        <p:spPr>
          <a:xfrm>
            <a:off x="0" y="1"/>
            <a:ext cx="8894617" cy="4037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Helvetica Neue"/>
              <a:buNone/>
              <a:defRPr sz="3200" b="1" i="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7"/>
          <p:cNvSpPr/>
          <p:nvPr/>
        </p:nvSpPr>
        <p:spPr>
          <a:xfrm>
            <a:off x="2285999" y="4370120"/>
            <a:ext cx="4322618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8"/>
          <p:cNvSpPr txBox="1">
            <a:spLocks noGrp="1"/>
          </p:cNvSpPr>
          <p:nvPr>
            <p:ph type="sldNum" idx="12"/>
          </p:nvPr>
        </p:nvSpPr>
        <p:spPr>
          <a:xfrm>
            <a:off x="11798300" y="6565900"/>
            <a:ext cx="393700" cy="2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  <p:sp>
        <p:nvSpPr>
          <p:cNvPr id="20" name="Google Shape;20;p38"/>
          <p:cNvSpPr txBox="1">
            <a:spLocks noGrp="1"/>
          </p:cNvSpPr>
          <p:nvPr>
            <p:ph type="body" idx="1"/>
          </p:nvPr>
        </p:nvSpPr>
        <p:spPr>
          <a:xfrm>
            <a:off x="838200" y="1239210"/>
            <a:ext cx="10515600" cy="4937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8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07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  <a:defRPr sz="2800" b="1" i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17"/>
          <p:cNvSpPr txBox="1">
            <a:spLocks noGrp="1"/>
          </p:cNvSpPr>
          <p:nvPr>
            <p:ph type="ctrTitle"/>
          </p:nvPr>
        </p:nvSpPr>
        <p:spPr>
          <a:xfrm>
            <a:off x="1" y="1952105"/>
            <a:ext cx="9607824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Helvetica Neue"/>
              <a:buNone/>
              <a:defRPr sz="32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7"/>
          <p:cNvSpPr txBox="1">
            <a:spLocks noGrp="1"/>
          </p:cNvSpPr>
          <p:nvPr>
            <p:ph type="subTitle" idx="1"/>
          </p:nvPr>
        </p:nvSpPr>
        <p:spPr>
          <a:xfrm>
            <a:off x="0" y="4339705"/>
            <a:ext cx="9607826" cy="1952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24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1_Two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39"/>
          <p:cNvPicPr preferRelativeResize="0"/>
          <p:nvPr/>
        </p:nvPicPr>
        <p:blipFill rotWithShape="1">
          <a:blip r:embed="rId2">
            <a:alphaModFix/>
          </a:blip>
          <a:srcRect l="53717" t="15855" r="8275" b="19639"/>
          <a:stretch/>
        </p:blipFill>
        <p:spPr>
          <a:xfrm>
            <a:off x="6549080" y="1087395"/>
            <a:ext cx="4633785" cy="442372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39"/>
          <p:cNvSpPr txBox="1">
            <a:spLocks noGrp="1"/>
          </p:cNvSpPr>
          <p:nvPr>
            <p:ph type="sldNum" idx="12"/>
          </p:nvPr>
        </p:nvSpPr>
        <p:spPr>
          <a:xfrm>
            <a:off x="11798300" y="6565900"/>
            <a:ext cx="393700" cy="2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  <p:sp>
        <p:nvSpPr>
          <p:cNvPr id="29" name="Google Shape;29;p3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1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  <a:defRPr sz="3200" b="1" i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1_Two Content 2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0"/>
          <p:cNvSpPr txBox="1">
            <a:spLocks noGrp="1"/>
          </p:cNvSpPr>
          <p:nvPr>
            <p:ph type="sldNum" idx="12"/>
          </p:nvPr>
        </p:nvSpPr>
        <p:spPr>
          <a:xfrm>
            <a:off x="11798300" y="6565900"/>
            <a:ext cx="393700" cy="2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  <p:sp>
        <p:nvSpPr>
          <p:cNvPr id="33" name="Google Shape;33;p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40"/>
          <p:cNvSpPr txBox="1">
            <a:spLocks noGrp="1"/>
          </p:cNvSpPr>
          <p:nvPr>
            <p:ph type="body" idx="2"/>
          </p:nvPr>
        </p:nvSpPr>
        <p:spPr>
          <a:xfrm>
            <a:off x="6148754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1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  <a:defRPr sz="3200" b="1" i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1"/>
          <p:cNvSpPr txBox="1">
            <a:spLocks noGrp="1"/>
          </p:cNvSpPr>
          <p:nvPr>
            <p:ph type="sldNum" idx="12"/>
          </p:nvPr>
        </p:nvSpPr>
        <p:spPr>
          <a:xfrm>
            <a:off x="11798300" y="6565900"/>
            <a:ext cx="393700" cy="2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  <p:pic>
        <p:nvPicPr>
          <p:cNvPr id="39" name="Google Shape;39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6"/>
          <p:cNvSpPr txBox="1">
            <a:spLocks noGrp="1"/>
          </p:cNvSpPr>
          <p:nvPr>
            <p:ph type="sldNum" idx="12"/>
          </p:nvPr>
        </p:nvSpPr>
        <p:spPr>
          <a:xfrm>
            <a:off x="11798300" y="6565900"/>
            <a:ext cx="393700" cy="2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  <p:sp>
        <p:nvSpPr>
          <p:cNvPr id="12" name="Google Shape;12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1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zenodo.org/records/18300639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zenodo.org/records/18300639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zenodo.org/records/18300639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2" descr="Several logos on a white background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57611" y="4367478"/>
            <a:ext cx="4175392" cy="1837316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2"/>
          <p:cNvSpPr txBox="1"/>
          <p:nvPr/>
        </p:nvSpPr>
        <p:spPr>
          <a:xfrm>
            <a:off x="561355" y="772010"/>
            <a:ext cx="503348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sv-SE" sz="1400" b="1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CLEWs++ Modelling Course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2"/>
          <p:cNvSpPr txBox="1"/>
          <p:nvPr/>
        </p:nvSpPr>
        <p:spPr>
          <a:xfrm>
            <a:off x="561355" y="1694487"/>
            <a:ext cx="7587600" cy="14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sv-SE" sz="4400" b="1" i="0" u="sng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LECTURE </a:t>
            </a:r>
            <a:r>
              <a:rPr lang="sv-SE" sz="4400" b="1" u="sng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8</a:t>
            </a:r>
            <a:r>
              <a:rPr lang="sv-SE" sz="4400" b="1" i="0" u="sng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 </a:t>
            </a:r>
            <a:endParaRPr sz="4400" b="1" i="0" u="sng" strike="noStrike" cap="none"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sv-SE" sz="4400" b="1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Agriculture </a:t>
            </a:r>
            <a:endParaRPr sz="4400" b="1" i="0" u="none" strike="noStrike" cap="none"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1014" y="2106903"/>
            <a:ext cx="11221454" cy="3350363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1"/>
          <p:cNvSpPr txBox="1"/>
          <p:nvPr/>
        </p:nvSpPr>
        <p:spPr>
          <a:xfrm>
            <a:off x="1654522" y="442318"/>
            <a:ext cx="22860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sv-SE" sz="2400" b="1" i="0" u="sng" strike="noStrike" cap="none">
                <a:solidFill>
                  <a:srgbClr val="0242D3"/>
                </a:solidFill>
                <a:latin typeface="Arial"/>
                <a:ea typeface="Arial"/>
                <a:cs typeface="Arial"/>
                <a:sym typeface="Arial"/>
              </a:rPr>
              <a:t>Inputs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1"/>
          <p:cNvSpPr txBox="1"/>
          <p:nvPr/>
        </p:nvSpPr>
        <p:spPr>
          <a:xfrm>
            <a:off x="8989775" y="379710"/>
            <a:ext cx="22860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sv-SE" sz="2400" b="1" i="0" u="sng" strike="noStrike" cap="none">
                <a:solidFill>
                  <a:srgbClr val="0242D3"/>
                </a:solidFill>
                <a:latin typeface="Arial"/>
                <a:ea typeface="Arial"/>
                <a:cs typeface="Arial"/>
                <a:sym typeface="Arial"/>
              </a:rPr>
              <a:t>Outputs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1"/>
          <p:cNvSpPr txBox="1"/>
          <p:nvPr/>
        </p:nvSpPr>
        <p:spPr>
          <a:xfrm>
            <a:off x="496810" y="1028389"/>
            <a:ext cx="460142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sv-SE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Resource Requirements per hectare: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sv-SE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Land: Cropland area allocated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sv-SE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Water: Irrigation water and precipitation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sv-SE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Energy: Diesel and gasoline for machinery/pumping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1"/>
          <p:cNvSpPr txBox="1"/>
          <p:nvPr/>
        </p:nvSpPr>
        <p:spPr>
          <a:xfrm>
            <a:off x="6661087" y="1028389"/>
            <a:ext cx="541623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sv-SE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Products &amp; Environmental Flows per hectare: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sv-SE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Primary Product: Crop yield (e.g., sugarcane)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sv-SE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Water Flows: Evapotranspiration, surface runoff, groundwater recharge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sv-SE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Land Use: Occupied agricultural land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11"/>
          <p:cNvSpPr txBox="1"/>
          <p:nvPr/>
        </p:nvSpPr>
        <p:spPr>
          <a:xfrm>
            <a:off x="2797522" y="5829611"/>
            <a:ext cx="609750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sv-SE" sz="14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Each of the 4 crop categories (irrigated/rainfed × high/low input) has unique input-output coefficients reflecting different farming practices and yields.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3"/>
          <p:cNvSpPr txBox="1">
            <a:spLocks noGrp="1"/>
          </p:cNvSpPr>
          <p:nvPr>
            <p:ph type="body" idx="1"/>
          </p:nvPr>
        </p:nvSpPr>
        <p:spPr>
          <a:xfrm>
            <a:off x="838200" y="1239210"/>
            <a:ext cx="10515600" cy="4937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6" name="Google Shape;126;p13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07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</a:pPr>
            <a:r>
              <a:rPr lang="sv-SE"/>
              <a:t>Naming Conventions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5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07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</a:pPr>
            <a:r>
              <a:rPr lang="sv-SE" dirty="0"/>
              <a:t>3. </a:t>
            </a:r>
            <a:r>
              <a:rPr lang="sv-SE" dirty="0" err="1"/>
              <a:t>Crop</a:t>
            </a:r>
            <a:r>
              <a:rPr lang="sv-SE" dirty="0"/>
              <a:t> </a:t>
            </a:r>
            <a:r>
              <a:rPr lang="sv-SE" dirty="0" err="1"/>
              <a:t>Calibration</a:t>
            </a:r>
            <a:r>
              <a:rPr lang="sv-SE" dirty="0"/>
              <a:t>: </a:t>
            </a:r>
            <a:r>
              <a:rPr lang="sv-SE" dirty="0" err="1"/>
              <a:t>harvested</a:t>
            </a:r>
            <a:r>
              <a:rPr lang="sv-SE" dirty="0"/>
              <a:t> area 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8F5C15F-89F7-F95A-2E86-72C8562299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55"/>
          <a:stretch>
            <a:fillRect/>
          </a:stretch>
        </p:blipFill>
        <p:spPr>
          <a:xfrm>
            <a:off x="6096000" y="1673048"/>
            <a:ext cx="5528570" cy="385112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F2B1BCA-42C8-4DB3-1A5F-A289052233F0}"/>
              </a:ext>
            </a:extLst>
          </p:cNvPr>
          <p:cNvSpPr txBox="1"/>
          <p:nvPr/>
        </p:nvSpPr>
        <p:spPr>
          <a:xfrm>
            <a:off x="838199" y="1673048"/>
            <a:ext cx="487470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v-SE" b="1" dirty="0"/>
              <a:t>The problem: </a:t>
            </a:r>
            <a:r>
              <a:rPr lang="sv-SE" dirty="0"/>
              <a:t>it is not </a:t>
            </a:r>
            <a:r>
              <a:rPr lang="sv-SE" dirty="0" err="1"/>
              <a:t>always</a:t>
            </a:r>
            <a:r>
              <a:rPr lang="sv-SE" dirty="0"/>
              <a:t> </a:t>
            </a:r>
            <a:r>
              <a:rPr lang="sv-SE" dirty="0" err="1"/>
              <a:t>possible</a:t>
            </a:r>
            <a:r>
              <a:rPr lang="sv-SE" dirty="0"/>
              <a:t> (</a:t>
            </a:r>
            <a:r>
              <a:rPr lang="sv-SE" dirty="0" err="1"/>
              <a:t>e.g</a:t>
            </a:r>
            <a:r>
              <a:rPr lang="sv-SE" dirty="0"/>
              <a:t> </a:t>
            </a:r>
            <a:r>
              <a:rPr lang="sv-SE" dirty="0" err="1"/>
              <a:t>due</a:t>
            </a:r>
            <a:r>
              <a:rPr lang="sv-SE" dirty="0"/>
              <a:t> to a lack </a:t>
            </a:r>
            <a:r>
              <a:rPr lang="sv-SE" dirty="0" err="1"/>
              <a:t>of</a:t>
            </a:r>
            <a:r>
              <a:rPr lang="sv-SE" dirty="0"/>
              <a:t> data </a:t>
            </a:r>
            <a:r>
              <a:rPr lang="sv-SE" dirty="0" err="1"/>
              <a:t>available</a:t>
            </a:r>
            <a:r>
              <a:rPr lang="sv-SE" dirty="0"/>
              <a:t>) to </a:t>
            </a:r>
            <a:r>
              <a:rPr lang="sv-SE" dirty="0" err="1"/>
              <a:t>know</a:t>
            </a:r>
            <a:r>
              <a:rPr lang="sv-SE" dirty="0"/>
              <a:t> </a:t>
            </a:r>
            <a:r>
              <a:rPr lang="sv-SE" dirty="0" err="1"/>
              <a:t>how</a:t>
            </a:r>
            <a:r>
              <a:rPr lang="sv-SE" dirty="0"/>
              <a:t> </a:t>
            </a:r>
            <a:r>
              <a:rPr lang="sv-SE" dirty="0" err="1"/>
              <a:t>much</a:t>
            </a:r>
            <a:r>
              <a:rPr lang="sv-SE" dirty="0"/>
              <a:t> </a:t>
            </a:r>
            <a:r>
              <a:rPr lang="sv-SE" dirty="0" err="1"/>
              <a:t>harvested</a:t>
            </a:r>
            <a:r>
              <a:rPr lang="sv-SE" dirty="0"/>
              <a:t> area </a:t>
            </a: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should</a:t>
            </a:r>
            <a:r>
              <a:rPr lang="sv-SE" dirty="0"/>
              <a:t> </a:t>
            </a:r>
            <a:r>
              <a:rPr lang="sv-SE" dirty="0" err="1"/>
              <a:t>allocate</a:t>
            </a:r>
            <a:r>
              <a:rPr lang="sv-SE" dirty="0"/>
              <a:t> for </a:t>
            </a:r>
            <a:r>
              <a:rPr lang="sv-SE" dirty="0" err="1"/>
              <a:t>each</a:t>
            </a:r>
            <a:r>
              <a:rPr lang="sv-SE" dirty="0"/>
              <a:t> </a:t>
            </a:r>
            <a:r>
              <a:rPr lang="sv-SE" dirty="0" err="1"/>
              <a:t>crop</a:t>
            </a:r>
            <a:r>
              <a:rPr lang="sv-SE" dirty="0"/>
              <a:t> and </a:t>
            </a:r>
            <a:r>
              <a:rPr lang="sv-SE" dirty="0" err="1"/>
              <a:t>farming</a:t>
            </a:r>
            <a:r>
              <a:rPr lang="sv-SE" dirty="0"/>
              <a:t> </a:t>
            </a:r>
            <a:r>
              <a:rPr lang="sv-SE" dirty="0" err="1"/>
              <a:t>type</a:t>
            </a:r>
            <a:r>
              <a:rPr lang="sv-SE" dirty="0"/>
              <a:t>. 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82ED04-E176-7AD3-3454-66033AF41415}"/>
              </a:ext>
            </a:extLst>
          </p:cNvPr>
          <p:cNvSpPr txBox="1"/>
          <p:nvPr/>
        </p:nvSpPr>
        <p:spPr>
          <a:xfrm>
            <a:off x="838199" y="3005973"/>
            <a:ext cx="48747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v-SE" dirty="0"/>
              <a:t>In order to </a:t>
            </a:r>
            <a:r>
              <a:rPr lang="sv-SE" dirty="0" err="1"/>
              <a:t>have</a:t>
            </a:r>
            <a:r>
              <a:rPr lang="sv-SE" dirty="0"/>
              <a:t> a </a:t>
            </a:r>
            <a:r>
              <a:rPr lang="sv-SE" b="1" dirty="0" err="1"/>
              <a:t>consistency</a:t>
            </a:r>
            <a:r>
              <a:rPr lang="sv-SE" b="1" dirty="0"/>
              <a:t> </a:t>
            </a:r>
            <a:r>
              <a:rPr lang="sv-SE" b="1" dirty="0" err="1"/>
              <a:t>between</a:t>
            </a:r>
            <a:r>
              <a:rPr lang="sv-SE" b="1" dirty="0"/>
              <a:t> the </a:t>
            </a:r>
            <a:r>
              <a:rPr lang="sv-SE" b="1" dirty="0" err="1"/>
              <a:t>model</a:t>
            </a:r>
            <a:r>
              <a:rPr lang="sv-SE" b="1" dirty="0"/>
              <a:t> and the </a:t>
            </a:r>
            <a:r>
              <a:rPr lang="sv-SE" b="1" dirty="0" err="1"/>
              <a:t>reality</a:t>
            </a:r>
            <a:r>
              <a:rPr lang="sv-SE" dirty="0"/>
              <a:t>, it is </a:t>
            </a:r>
            <a:r>
              <a:rPr lang="sv-SE" dirty="0" err="1"/>
              <a:t>important</a:t>
            </a:r>
            <a:r>
              <a:rPr lang="sv-SE" dirty="0"/>
              <a:t> </a:t>
            </a:r>
            <a:r>
              <a:rPr lang="sv-SE" dirty="0" err="1"/>
              <a:t>that</a:t>
            </a:r>
            <a:r>
              <a:rPr lang="sv-SE" dirty="0"/>
              <a:t> the total </a:t>
            </a:r>
            <a:r>
              <a:rPr lang="sv-SE" dirty="0" err="1"/>
              <a:t>harvested</a:t>
            </a:r>
            <a:r>
              <a:rPr lang="sv-SE" dirty="0"/>
              <a:t> area </a:t>
            </a:r>
            <a:r>
              <a:rPr lang="sv-SE" dirty="0" err="1"/>
              <a:t>corresponds</a:t>
            </a:r>
            <a:r>
              <a:rPr lang="sv-SE" dirty="0"/>
              <a:t> to the total national </a:t>
            </a:r>
            <a:r>
              <a:rPr lang="sv-SE" dirty="0" err="1"/>
              <a:t>harvested</a:t>
            </a:r>
            <a:r>
              <a:rPr lang="sv-SE" dirty="0"/>
              <a:t> area, </a:t>
            </a:r>
            <a:r>
              <a:rPr lang="sv-SE" dirty="0" err="1"/>
              <a:t>respecting</a:t>
            </a:r>
            <a:r>
              <a:rPr lang="sv-SE" dirty="0"/>
              <a:t> the land-</a:t>
            </a:r>
            <a:r>
              <a:rPr lang="sv-SE" dirty="0" err="1"/>
              <a:t>use</a:t>
            </a:r>
            <a:r>
              <a:rPr lang="sv-SE" dirty="0"/>
              <a:t> </a:t>
            </a:r>
            <a:r>
              <a:rPr lang="sv-SE" dirty="0" err="1"/>
              <a:t>constraints</a:t>
            </a:r>
            <a:r>
              <a:rPr lang="sv-SE" dirty="0"/>
              <a:t>.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56BCCE-F41F-7C1F-6477-C9954703513B}"/>
              </a:ext>
            </a:extLst>
          </p:cNvPr>
          <p:cNvSpPr txBox="1"/>
          <p:nvPr/>
        </p:nvSpPr>
        <p:spPr>
          <a:xfrm>
            <a:off x="838200" y="4834817"/>
            <a:ext cx="33395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v-SE" dirty="0" err="1"/>
              <a:t>This</a:t>
            </a:r>
            <a:r>
              <a:rPr lang="sv-SE" dirty="0"/>
              <a:t> has to be </a:t>
            </a:r>
            <a:r>
              <a:rPr lang="sv-SE" dirty="0" err="1"/>
              <a:t>done</a:t>
            </a:r>
            <a:r>
              <a:rPr lang="sv-SE" dirty="0"/>
              <a:t> for the </a:t>
            </a:r>
            <a:r>
              <a:rPr lang="sv-SE" dirty="0" err="1"/>
              <a:t>reference</a:t>
            </a:r>
            <a:r>
              <a:rPr lang="sv-SE" dirty="0"/>
              <a:t> </a:t>
            </a:r>
            <a:r>
              <a:rPr lang="sv-SE" dirty="0" err="1"/>
              <a:t>year</a:t>
            </a:r>
            <a:r>
              <a:rPr lang="sv-SE" dirty="0"/>
              <a:t> to </a:t>
            </a:r>
            <a:r>
              <a:rPr lang="sv-SE" dirty="0" err="1"/>
              <a:t>ensure</a:t>
            </a:r>
            <a:r>
              <a:rPr lang="sv-SE" dirty="0"/>
              <a:t> </a:t>
            </a:r>
            <a:r>
              <a:rPr lang="sv-SE" dirty="0" err="1"/>
              <a:t>consistency</a:t>
            </a:r>
            <a:r>
              <a:rPr lang="sv-SE" dirty="0"/>
              <a:t> – </a:t>
            </a:r>
            <a:r>
              <a:rPr lang="sv-SE" i="1" dirty="0" err="1"/>
              <a:t>how</a:t>
            </a:r>
            <a:r>
              <a:rPr lang="sv-SE" i="1" dirty="0"/>
              <a:t>?</a:t>
            </a:r>
            <a:endParaRPr lang="en-GB" i="1" dirty="0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A376E73C-EC87-CC43-E36F-55FFE96954DD}"/>
              </a:ext>
            </a:extLst>
          </p:cNvPr>
          <p:cNvSpPr/>
          <p:nvPr/>
        </p:nvSpPr>
        <p:spPr>
          <a:xfrm>
            <a:off x="4613945" y="5092117"/>
            <a:ext cx="1249960" cy="26592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>
          <a:extLst>
            <a:ext uri="{FF2B5EF4-FFF2-40B4-BE49-F238E27FC236}">
              <a16:creationId xmlns:a16="http://schemas.microsoft.com/office/drawing/2014/main" id="{995660BA-A09C-046E-F204-8CF027091D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5">
            <a:extLst>
              <a:ext uri="{FF2B5EF4-FFF2-40B4-BE49-F238E27FC236}">
                <a16:creationId xmlns:a16="http://schemas.microsoft.com/office/drawing/2014/main" id="{F9D94145-F57E-54B6-0C3E-17B6A7DD010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07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</a:pPr>
            <a:r>
              <a:rPr lang="sv-SE"/>
              <a:t>3. Crop Calibration: Yield </a:t>
            </a:r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7A3B46-F3A4-1E12-0944-15E4BDCBAEA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22071"/>
          <a:stretch>
            <a:fillRect/>
          </a:stretch>
        </p:blipFill>
        <p:spPr>
          <a:xfrm>
            <a:off x="4748168" y="2092254"/>
            <a:ext cx="7096371" cy="305858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2189FB6-0F8E-F5A9-C394-9B2E4E40D210}"/>
              </a:ext>
            </a:extLst>
          </p:cNvPr>
          <p:cNvSpPr txBox="1"/>
          <p:nvPr/>
        </p:nvSpPr>
        <p:spPr>
          <a:xfrm>
            <a:off x="347461" y="1782105"/>
            <a:ext cx="41070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v-SE" dirty="0" err="1"/>
              <a:t>Once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know</a:t>
            </a:r>
            <a:r>
              <a:rPr lang="sv-SE" dirty="0"/>
              <a:t> </a:t>
            </a:r>
            <a:r>
              <a:rPr lang="sv-SE" dirty="0" err="1"/>
              <a:t>how</a:t>
            </a:r>
            <a:r>
              <a:rPr lang="sv-SE" dirty="0"/>
              <a:t> </a:t>
            </a:r>
            <a:r>
              <a:rPr lang="sv-SE" dirty="0" err="1"/>
              <a:t>much</a:t>
            </a:r>
            <a:r>
              <a:rPr lang="sv-SE" dirty="0"/>
              <a:t> </a:t>
            </a:r>
            <a:r>
              <a:rPr lang="sv-SE" dirty="0" err="1"/>
              <a:t>harvested</a:t>
            </a:r>
            <a:r>
              <a:rPr lang="sv-SE" dirty="0"/>
              <a:t> area to </a:t>
            </a:r>
            <a:r>
              <a:rPr lang="sv-SE" dirty="0" err="1"/>
              <a:t>allocate</a:t>
            </a:r>
            <a:r>
              <a:rPr lang="sv-SE" dirty="0"/>
              <a:t> for </a:t>
            </a:r>
            <a:r>
              <a:rPr lang="sv-SE" dirty="0" err="1"/>
              <a:t>each</a:t>
            </a:r>
            <a:r>
              <a:rPr lang="sv-SE" dirty="0"/>
              <a:t> </a:t>
            </a:r>
            <a:r>
              <a:rPr lang="sv-SE" dirty="0" err="1"/>
              <a:t>crop-type</a:t>
            </a:r>
            <a:r>
              <a:rPr lang="sv-SE" dirty="0"/>
              <a:t>, it is </a:t>
            </a:r>
            <a:r>
              <a:rPr lang="sv-SE" dirty="0" err="1"/>
              <a:t>important</a:t>
            </a:r>
            <a:r>
              <a:rPr lang="sv-SE" dirty="0"/>
              <a:t> to </a:t>
            </a:r>
            <a:r>
              <a:rPr lang="sv-SE" dirty="0" err="1"/>
              <a:t>calibrate</a:t>
            </a:r>
            <a:r>
              <a:rPr lang="sv-SE" dirty="0"/>
              <a:t> the </a:t>
            </a:r>
            <a:r>
              <a:rPr lang="sv-SE" dirty="0" err="1"/>
              <a:t>crop-yiel</a:t>
            </a:r>
            <a:r>
              <a:rPr lang="sv-SE" dirty="0"/>
              <a:t>.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3D4FEA-1A79-457E-4F60-35E42DB315D0}"/>
              </a:ext>
            </a:extLst>
          </p:cNvPr>
          <p:cNvSpPr txBox="1"/>
          <p:nvPr/>
        </p:nvSpPr>
        <p:spPr>
          <a:xfrm>
            <a:off x="347461" y="2829445"/>
            <a:ext cx="41070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v-SE" dirty="0"/>
              <a:t>In </a:t>
            </a:r>
            <a:r>
              <a:rPr lang="sv-SE" dirty="0" err="1"/>
              <a:t>literature</a:t>
            </a:r>
            <a:r>
              <a:rPr lang="sv-SE" dirty="0"/>
              <a:t> or national </a:t>
            </a:r>
            <a:r>
              <a:rPr lang="sv-SE" dirty="0" err="1"/>
              <a:t>reports</a:t>
            </a:r>
            <a:r>
              <a:rPr lang="sv-SE" dirty="0"/>
              <a:t>, it is </a:t>
            </a:r>
            <a:r>
              <a:rPr lang="sv-SE" dirty="0" err="1"/>
              <a:t>possible</a:t>
            </a:r>
            <a:r>
              <a:rPr lang="sv-SE" dirty="0"/>
              <a:t> to </a:t>
            </a:r>
            <a:r>
              <a:rPr lang="sv-SE" dirty="0" err="1"/>
              <a:t>find</a:t>
            </a:r>
            <a:r>
              <a:rPr lang="sv-SE" dirty="0"/>
              <a:t> </a:t>
            </a:r>
            <a:r>
              <a:rPr lang="sv-SE" dirty="0" err="1"/>
              <a:t>theoretical</a:t>
            </a:r>
            <a:r>
              <a:rPr lang="sv-SE" dirty="0"/>
              <a:t> data. </a:t>
            </a:r>
            <a:r>
              <a:rPr lang="sv-SE" dirty="0" err="1"/>
              <a:t>However</a:t>
            </a:r>
            <a:r>
              <a:rPr lang="sv-SE" dirty="0"/>
              <a:t>, </a:t>
            </a:r>
            <a:r>
              <a:rPr lang="sv-SE" dirty="0" err="1"/>
              <a:t>they</a:t>
            </a:r>
            <a:r>
              <a:rPr lang="sv-SE" dirty="0"/>
              <a:t> </a:t>
            </a:r>
            <a:r>
              <a:rPr lang="sv-SE" dirty="0" err="1"/>
              <a:t>can</a:t>
            </a:r>
            <a:r>
              <a:rPr lang="sv-SE" dirty="0"/>
              <a:t> </a:t>
            </a:r>
            <a:r>
              <a:rPr lang="sv-SE" dirty="0" err="1"/>
              <a:t>differ</a:t>
            </a:r>
            <a:r>
              <a:rPr lang="sv-SE" dirty="0"/>
              <a:t> from real data </a:t>
            </a:r>
            <a:r>
              <a:rPr lang="sv-SE" dirty="0" err="1"/>
              <a:t>depending</a:t>
            </a:r>
            <a:r>
              <a:rPr lang="sv-SE" dirty="0"/>
              <a:t> on the </a:t>
            </a:r>
            <a:r>
              <a:rPr lang="sv-SE" dirty="0" err="1"/>
              <a:t>assumptions</a:t>
            </a:r>
            <a:r>
              <a:rPr lang="sv-SE" dirty="0"/>
              <a:t>/</a:t>
            </a:r>
            <a:r>
              <a:rPr lang="sv-SE" dirty="0" err="1"/>
              <a:t>conditions</a:t>
            </a:r>
            <a:r>
              <a:rPr lang="sv-SE" dirty="0"/>
              <a:t> </a:t>
            </a:r>
            <a:r>
              <a:rPr lang="sv-SE" dirty="0" err="1"/>
              <a:t>used</a:t>
            </a:r>
            <a:r>
              <a:rPr lang="sv-SE" dirty="0"/>
              <a:t> for </a:t>
            </a:r>
            <a:r>
              <a:rPr lang="sv-SE" dirty="0" err="1"/>
              <a:t>calulating</a:t>
            </a:r>
            <a:r>
              <a:rPr lang="sv-SE" dirty="0"/>
              <a:t> </a:t>
            </a:r>
            <a:r>
              <a:rPr lang="sv-SE" dirty="0" err="1"/>
              <a:t>them</a:t>
            </a:r>
            <a:r>
              <a:rPr lang="sv-SE" dirty="0"/>
              <a:t>.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28B529-FD58-8C5E-784A-B70F27B7D25B}"/>
              </a:ext>
            </a:extLst>
          </p:cNvPr>
          <p:cNvSpPr txBox="1"/>
          <p:nvPr/>
        </p:nvSpPr>
        <p:spPr>
          <a:xfrm>
            <a:off x="347461" y="4092228"/>
            <a:ext cx="41070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v-SE" dirty="0"/>
              <a:t>Same as for the </a:t>
            </a:r>
            <a:r>
              <a:rPr lang="sv-SE" dirty="0" err="1"/>
              <a:t>harvested</a:t>
            </a:r>
            <a:r>
              <a:rPr lang="sv-SE" dirty="0"/>
              <a:t> area, it is </a:t>
            </a:r>
            <a:r>
              <a:rPr lang="sv-SE" dirty="0" err="1"/>
              <a:t>important</a:t>
            </a:r>
            <a:r>
              <a:rPr lang="sv-SE" dirty="0"/>
              <a:t> </a:t>
            </a:r>
            <a:r>
              <a:rPr lang="sv-SE" dirty="0" err="1"/>
              <a:t>that</a:t>
            </a:r>
            <a:r>
              <a:rPr lang="sv-SE" dirty="0"/>
              <a:t> the total </a:t>
            </a:r>
            <a:r>
              <a:rPr lang="sv-SE" dirty="0" err="1"/>
              <a:t>production</a:t>
            </a:r>
            <a:r>
              <a:rPr lang="sv-SE" dirty="0"/>
              <a:t> is </a:t>
            </a:r>
            <a:r>
              <a:rPr lang="sv-SE" dirty="0" err="1"/>
              <a:t>consistent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national </a:t>
            </a:r>
            <a:r>
              <a:rPr lang="sv-SE" dirty="0" err="1"/>
              <a:t>statistics</a:t>
            </a:r>
            <a:r>
              <a:rPr lang="sv-SE" dirty="0"/>
              <a:t>. A </a:t>
            </a:r>
            <a:r>
              <a:rPr lang="sv-SE" dirty="0" err="1"/>
              <a:t>mismatch</a:t>
            </a:r>
            <a:r>
              <a:rPr lang="sv-SE" dirty="0"/>
              <a:t>, </a:t>
            </a:r>
            <a:r>
              <a:rPr lang="sv-SE" dirty="0" err="1"/>
              <a:t>could</a:t>
            </a:r>
            <a:r>
              <a:rPr lang="sv-SE" dirty="0"/>
              <a:t> cause problems in land-covers (</a:t>
            </a:r>
            <a:r>
              <a:rPr lang="sv-SE" dirty="0" err="1"/>
              <a:t>e.g</a:t>
            </a:r>
            <a:r>
              <a:rPr lang="sv-SE" dirty="0"/>
              <a:t> </a:t>
            </a:r>
            <a:r>
              <a:rPr lang="sv-SE" dirty="0" err="1"/>
              <a:t>if</a:t>
            </a:r>
            <a:r>
              <a:rPr lang="sv-SE" dirty="0"/>
              <a:t> the </a:t>
            </a:r>
            <a:r>
              <a:rPr lang="sv-SE" dirty="0" err="1"/>
              <a:t>yield</a:t>
            </a:r>
            <a:r>
              <a:rPr lang="sv-SE" dirty="0"/>
              <a:t> is </a:t>
            </a:r>
            <a:r>
              <a:rPr lang="sv-SE" dirty="0" err="1"/>
              <a:t>lower</a:t>
            </a:r>
            <a:r>
              <a:rPr lang="sv-SE" dirty="0"/>
              <a:t>, </a:t>
            </a:r>
            <a:r>
              <a:rPr lang="sv-SE" dirty="0" err="1"/>
              <a:t>than</a:t>
            </a:r>
            <a:r>
              <a:rPr lang="sv-SE" dirty="0"/>
              <a:t> in the </a:t>
            </a:r>
            <a:r>
              <a:rPr lang="sv-SE" dirty="0" err="1"/>
              <a:t>reference</a:t>
            </a:r>
            <a:r>
              <a:rPr lang="sv-SE" dirty="0"/>
              <a:t> </a:t>
            </a:r>
            <a:r>
              <a:rPr lang="sv-SE" dirty="0" err="1"/>
              <a:t>year</a:t>
            </a:r>
            <a:r>
              <a:rPr lang="sv-SE" dirty="0"/>
              <a:t> </a:t>
            </a: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need</a:t>
            </a:r>
            <a:r>
              <a:rPr lang="sv-SE" dirty="0"/>
              <a:t> to </a:t>
            </a:r>
            <a:r>
              <a:rPr lang="sv-SE" dirty="0" err="1"/>
              <a:t>allocate</a:t>
            </a:r>
            <a:r>
              <a:rPr lang="sv-SE" dirty="0"/>
              <a:t> </a:t>
            </a:r>
            <a:r>
              <a:rPr lang="sv-SE" dirty="0" err="1"/>
              <a:t>more</a:t>
            </a:r>
            <a:r>
              <a:rPr lang="sv-SE" dirty="0"/>
              <a:t> land for </a:t>
            </a:r>
            <a:r>
              <a:rPr lang="sv-SE" dirty="0" err="1"/>
              <a:t>increasing</a:t>
            </a:r>
            <a:r>
              <a:rPr lang="sv-SE" dirty="0"/>
              <a:t> the </a:t>
            </a:r>
            <a:r>
              <a:rPr lang="sv-SE" dirty="0" err="1"/>
              <a:t>crop</a:t>
            </a:r>
            <a:r>
              <a:rPr lang="sv-SE" dirty="0"/>
              <a:t> </a:t>
            </a:r>
            <a:r>
              <a:rPr lang="sv-SE" dirty="0" err="1"/>
              <a:t>production</a:t>
            </a:r>
            <a:r>
              <a:rPr lang="sv-SE" dirty="0"/>
              <a:t>).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A89513-52E5-7358-3157-A0DBF471CA8D}"/>
              </a:ext>
            </a:extLst>
          </p:cNvPr>
          <p:cNvSpPr txBox="1"/>
          <p:nvPr/>
        </p:nvSpPr>
        <p:spPr>
          <a:xfrm>
            <a:off x="347461" y="5785899"/>
            <a:ext cx="41070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v-SE" i="1" dirty="0" err="1"/>
              <a:t>How</a:t>
            </a:r>
            <a:r>
              <a:rPr lang="sv-SE" i="1" dirty="0"/>
              <a:t> do </a:t>
            </a:r>
            <a:r>
              <a:rPr lang="sv-SE" i="1" dirty="0" err="1"/>
              <a:t>we</a:t>
            </a:r>
            <a:r>
              <a:rPr lang="sv-SE" i="1" dirty="0"/>
              <a:t> do </a:t>
            </a:r>
            <a:r>
              <a:rPr lang="sv-SE" i="1" dirty="0" err="1"/>
              <a:t>that</a:t>
            </a:r>
            <a:r>
              <a:rPr lang="sv-SE" i="1" dirty="0"/>
              <a:t>?</a:t>
            </a:r>
            <a:endParaRPr lang="en-GB" i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799DF7-0208-9FCE-0016-4A788344B56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2596" r="42331" b="1588"/>
          <a:stretch>
            <a:fillRect/>
          </a:stretch>
        </p:blipFill>
        <p:spPr>
          <a:xfrm>
            <a:off x="6250138" y="5568688"/>
            <a:ext cx="4092430" cy="620786"/>
          </a:xfrm>
          <a:prstGeom prst="rect">
            <a:avLst/>
          </a:prstGeom>
        </p:spPr>
      </p:pic>
      <p:sp>
        <p:nvSpPr>
          <p:cNvPr id="9" name="Arrow: Down 8">
            <a:extLst>
              <a:ext uri="{FF2B5EF4-FFF2-40B4-BE49-F238E27FC236}">
                <a16:creationId xmlns:a16="http://schemas.microsoft.com/office/drawing/2014/main" id="{A2FA5340-18AB-0A6B-B095-D89BD24628AE}"/>
              </a:ext>
            </a:extLst>
          </p:cNvPr>
          <p:cNvSpPr/>
          <p:nvPr/>
        </p:nvSpPr>
        <p:spPr>
          <a:xfrm>
            <a:off x="8074044" y="5150841"/>
            <a:ext cx="444617" cy="48656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C415ED-39A6-F4C4-B773-C55DDA13B3C5}"/>
              </a:ext>
            </a:extLst>
          </p:cNvPr>
          <p:cNvSpPr/>
          <p:nvPr/>
        </p:nvSpPr>
        <p:spPr>
          <a:xfrm>
            <a:off x="4655890" y="1904301"/>
            <a:ext cx="7188649" cy="42851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60841FB5-48CE-0A1A-CF5D-239731A681E5}"/>
              </a:ext>
            </a:extLst>
          </p:cNvPr>
          <p:cNvSpPr/>
          <p:nvPr/>
        </p:nvSpPr>
        <p:spPr>
          <a:xfrm>
            <a:off x="2776756" y="5827756"/>
            <a:ext cx="1249960" cy="26592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257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>
          <a:extLst>
            <a:ext uri="{FF2B5EF4-FFF2-40B4-BE49-F238E27FC236}">
              <a16:creationId xmlns:a16="http://schemas.microsoft.com/office/drawing/2014/main" id="{B68F82C5-889A-C9F7-0F33-B01953C878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5">
            <a:extLst>
              <a:ext uri="{FF2B5EF4-FFF2-40B4-BE49-F238E27FC236}">
                <a16:creationId xmlns:a16="http://schemas.microsoft.com/office/drawing/2014/main" id="{44B553AD-E5A7-889B-D484-48E63761D4F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07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</a:pPr>
            <a:r>
              <a:rPr lang="sv-SE" dirty="0"/>
              <a:t>3. </a:t>
            </a:r>
            <a:r>
              <a:rPr lang="sv-SE" dirty="0" err="1"/>
              <a:t>Crop</a:t>
            </a:r>
            <a:r>
              <a:rPr lang="sv-SE" dirty="0"/>
              <a:t> </a:t>
            </a:r>
            <a:r>
              <a:rPr lang="sv-SE" dirty="0" err="1"/>
              <a:t>Calibration</a:t>
            </a:r>
            <a:r>
              <a:rPr lang="sv-SE" dirty="0"/>
              <a:t>: Hands on </a:t>
            </a:r>
            <a:r>
              <a:rPr lang="sv-SE" dirty="0" err="1"/>
              <a:t>exercise</a:t>
            </a:r>
            <a:r>
              <a:rPr lang="sv-SE" dirty="0"/>
              <a:t> 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BBEBBB3-14F5-F9A0-95F0-DBD93D84A154}"/>
              </a:ext>
            </a:extLst>
          </p:cNvPr>
          <p:cNvSpPr txBox="1"/>
          <p:nvPr/>
        </p:nvSpPr>
        <p:spPr>
          <a:xfrm>
            <a:off x="922090" y="2143828"/>
            <a:ext cx="56457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1 – Go on </a:t>
            </a:r>
            <a:r>
              <a:rPr lang="sv-SE" dirty="0" err="1"/>
              <a:t>Zenodo</a:t>
            </a:r>
            <a:r>
              <a:rPr lang="sv-SE" dirty="0"/>
              <a:t> and </a:t>
            </a:r>
            <a:r>
              <a:rPr lang="sv-SE" dirty="0" err="1"/>
              <a:t>download</a:t>
            </a:r>
            <a:r>
              <a:rPr lang="sv-SE" dirty="0"/>
              <a:t> the </a:t>
            </a:r>
            <a:r>
              <a:rPr lang="sv-SE" dirty="0">
                <a:hlinkClick r:id="rId3"/>
              </a:rPr>
              <a:t>Land </a:t>
            </a:r>
            <a:r>
              <a:rPr lang="sv-SE" dirty="0" err="1">
                <a:hlinkClick r:id="rId3"/>
              </a:rPr>
              <a:t>calibration</a:t>
            </a:r>
            <a:r>
              <a:rPr lang="sv-SE" dirty="0">
                <a:hlinkClick r:id="rId3"/>
              </a:rPr>
              <a:t> </a:t>
            </a:r>
            <a:r>
              <a:rPr lang="sv-SE" dirty="0" err="1">
                <a:hlinkClick r:id="rId3"/>
              </a:rPr>
              <a:t>tool</a:t>
            </a:r>
            <a:endParaRPr lang="sv-SE" dirty="0"/>
          </a:p>
          <a:p>
            <a:r>
              <a:rPr lang="sv-SE" dirty="0"/>
              <a:t>2 – Read the </a:t>
            </a:r>
            <a:r>
              <a:rPr lang="sv-SE" dirty="0" err="1"/>
              <a:t>instructions</a:t>
            </a:r>
            <a:r>
              <a:rPr lang="sv-SE" dirty="0"/>
              <a:t> </a:t>
            </a:r>
          </a:p>
          <a:p>
            <a:r>
              <a:rPr lang="sv-SE" dirty="0"/>
              <a:t>3 -  </a:t>
            </a:r>
            <a:r>
              <a:rPr lang="sv-SE" dirty="0" err="1"/>
              <a:t>Add</a:t>
            </a:r>
            <a:r>
              <a:rPr lang="sv-SE" dirty="0"/>
              <a:t> the </a:t>
            </a:r>
            <a:r>
              <a:rPr lang="sv-SE" dirty="0" err="1"/>
              <a:t>crops</a:t>
            </a:r>
            <a:r>
              <a:rPr lang="sv-SE" dirty="0"/>
              <a:t> in the ”</a:t>
            </a:r>
            <a:r>
              <a:rPr lang="sv-SE" dirty="0" err="1"/>
              <a:t>User</a:t>
            </a:r>
            <a:r>
              <a:rPr lang="sv-SE" dirty="0"/>
              <a:t> </a:t>
            </a:r>
            <a:r>
              <a:rPr lang="sv-SE" dirty="0" err="1"/>
              <a:t>Setting</a:t>
            </a:r>
            <a:r>
              <a:rPr lang="sv-SE" dirty="0"/>
              <a:t>” </a:t>
            </a:r>
            <a:r>
              <a:rPr lang="sv-SE" dirty="0" err="1"/>
              <a:t>with</a:t>
            </a:r>
            <a:r>
              <a:rPr lang="sv-SE" dirty="0"/>
              <a:t> the </a:t>
            </a:r>
            <a:r>
              <a:rPr lang="sv-SE" dirty="0" err="1"/>
              <a:t>following</a:t>
            </a:r>
            <a:r>
              <a:rPr lang="sv-SE" dirty="0"/>
              <a:t> data</a:t>
            </a:r>
            <a:endParaRPr lang="en-GB" dirty="0"/>
          </a:p>
        </p:txBody>
      </p:sp>
      <p:sp>
        <p:nvSpPr>
          <p:cNvPr id="13" name="Google Shape;370;p38">
            <a:extLst>
              <a:ext uri="{FF2B5EF4-FFF2-40B4-BE49-F238E27FC236}">
                <a16:creationId xmlns:a16="http://schemas.microsoft.com/office/drawing/2014/main" id="{27791607-689D-45B8-D500-4314B50DEB51}"/>
              </a:ext>
            </a:extLst>
          </p:cNvPr>
          <p:cNvSpPr txBox="1"/>
          <p:nvPr/>
        </p:nvSpPr>
        <p:spPr>
          <a:xfrm>
            <a:off x="922090" y="1303551"/>
            <a:ext cx="9622871" cy="615513"/>
          </a:xfrm>
          <a:prstGeom prst="rect">
            <a:avLst/>
          </a:prstGeom>
          <a:solidFill>
            <a:srgbClr val="DDE7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sv-SE" sz="1700" i="1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</a:t>
            </a:r>
            <a:r>
              <a:rPr lang="sv-SE" sz="170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v-SE" sz="1700" i="1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have</a:t>
            </a:r>
            <a:r>
              <a:rPr lang="sv-SE" sz="170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to </a:t>
            </a:r>
            <a:r>
              <a:rPr lang="sv-SE" sz="1700" i="1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calibrate</a:t>
            </a:r>
            <a:r>
              <a:rPr lang="sv-SE" sz="170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the </a:t>
            </a:r>
            <a:r>
              <a:rPr lang="sv-SE" sz="1700" i="1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harvested</a:t>
            </a:r>
            <a:r>
              <a:rPr lang="sv-SE" sz="170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area and the </a:t>
            </a:r>
            <a:r>
              <a:rPr lang="sv-SE" sz="1700" i="1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crop</a:t>
            </a:r>
            <a:r>
              <a:rPr lang="sv-SE" sz="170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v-SE" sz="1700" i="1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yield</a:t>
            </a:r>
            <a:r>
              <a:rPr lang="sv-SE" sz="170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for 3 regions in </a:t>
            </a:r>
            <a:r>
              <a:rPr lang="sv-SE" sz="1700" i="1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your</a:t>
            </a:r>
            <a:r>
              <a:rPr lang="sv-SE" sz="170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country and </a:t>
            </a:r>
            <a:r>
              <a:rPr lang="sv-SE" sz="1700" b="1" i="1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two</a:t>
            </a:r>
            <a:r>
              <a:rPr lang="sv-SE" sz="1700" b="1" i="1" dirty="0"/>
              <a:t> </a:t>
            </a:r>
            <a:r>
              <a:rPr lang="sv-SE" sz="1700" b="1" i="1" dirty="0" err="1"/>
              <a:t>main</a:t>
            </a:r>
            <a:r>
              <a:rPr lang="sv-SE" sz="1700" b="1" i="1" dirty="0"/>
              <a:t> </a:t>
            </a:r>
            <a:r>
              <a:rPr lang="sv-SE" sz="1700" b="1" i="1" dirty="0" err="1"/>
              <a:t>crops</a:t>
            </a:r>
            <a:r>
              <a:rPr lang="sv-SE" sz="1700" i="1" dirty="0"/>
              <a:t>: </a:t>
            </a:r>
            <a:r>
              <a:rPr lang="sv-SE" sz="1700" i="1" dirty="0" err="1"/>
              <a:t>cereals</a:t>
            </a:r>
            <a:r>
              <a:rPr lang="sv-SE" sz="1700" i="1" dirty="0"/>
              <a:t> and </a:t>
            </a:r>
            <a:r>
              <a:rPr lang="sv-SE" sz="1700" i="1" dirty="0" err="1"/>
              <a:t>maize</a:t>
            </a:r>
            <a:r>
              <a:rPr lang="sv-SE" sz="1700" i="1" dirty="0"/>
              <a:t>. The rest </a:t>
            </a:r>
            <a:r>
              <a:rPr lang="sv-SE" sz="1700" i="1" dirty="0" err="1"/>
              <a:t>of</a:t>
            </a:r>
            <a:r>
              <a:rPr lang="sv-SE" sz="1700" i="1" dirty="0"/>
              <a:t> the </a:t>
            </a:r>
            <a:r>
              <a:rPr lang="sv-SE" sz="1700" i="1" dirty="0" err="1"/>
              <a:t>harvested</a:t>
            </a:r>
            <a:r>
              <a:rPr lang="sv-SE" sz="1700" i="1" dirty="0"/>
              <a:t> area </a:t>
            </a:r>
            <a:r>
              <a:rPr lang="sv-SE" sz="1700" i="1" dirty="0" err="1"/>
              <a:t>will</a:t>
            </a:r>
            <a:r>
              <a:rPr lang="sv-SE" sz="1700" i="1" dirty="0"/>
              <a:t> be </a:t>
            </a:r>
            <a:r>
              <a:rPr lang="sv-SE" sz="1700" i="1" dirty="0" err="1"/>
              <a:t>considered</a:t>
            </a:r>
            <a:r>
              <a:rPr lang="sv-SE" sz="1700" i="1" dirty="0"/>
              <a:t> as ”</a:t>
            </a:r>
            <a:r>
              <a:rPr lang="sv-SE" sz="1700" i="1" dirty="0" err="1"/>
              <a:t>other</a:t>
            </a:r>
            <a:r>
              <a:rPr lang="sv-SE" sz="1700" i="1" dirty="0"/>
              <a:t>” </a:t>
            </a:r>
            <a:r>
              <a:rPr lang="sv-SE" sz="1700" i="1" dirty="0" err="1"/>
              <a:t>crops</a:t>
            </a:r>
            <a:endParaRPr sz="1700" i="1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0456145B-59C8-D5D3-34CC-658089150D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1330129"/>
              </p:ext>
            </p:extLst>
          </p:nvPr>
        </p:nvGraphicFramePr>
        <p:xfrm>
          <a:off x="838200" y="3429000"/>
          <a:ext cx="3784134" cy="75057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428256">
                  <a:extLst>
                    <a:ext uri="{9D8B030D-6E8A-4147-A177-3AD203B41FA5}">
                      <a16:colId xmlns:a16="http://schemas.microsoft.com/office/drawing/2014/main" val="3375759599"/>
                    </a:ext>
                  </a:extLst>
                </a:gridCol>
                <a:gridCol w="1355878">
                  <a:extLst>
                    <a:ext uri="{9D8B030D-6E8A-4147-A177-3AD203B41FA5}">
                      <a16:colId xmlns:a16="http://schemas.microsoft.com/office/drawing/2014/main" val="3816237035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Number</a:t>
                      </a:r>
                      <a:endParaRPr lang="en-GB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Name</a:t>
                      </a:r>
                      <a:endParaRPr lang="en-GB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234999105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Crop 1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Cereals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348490937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Crop 2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Maize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3417470273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A4BD77F2-555A-F416-626E-B584620E08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9333880"/>
              </p:ext>
            </p:extLst>
          </p:nvPr>
        </p:nvGraphicFramePr>
        <p:xfrm>
          <a:off x="838200" y="5430520"/>
          <a:ext cx="3784133" cy="74422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428254">
                  <a:extLst>
                    <a:ext uri="{9D8B030D-6E8A-4147-A177-3AD203B41FA5}">
                      <a16:colId xmlns:a16="http://schemas.microsoft.com/office/drawing/2014/main" val="3499285140"/>
                    </a:ext>
                  </a:extLst>
                </a:gridCol>
                <a:gridCol w="1355879">
                  <a:extLst>
                    <a:ext uri="{9D8B030D-6E8A-4147-A177-3AD203B41FA5}">
                      <a16:colId xmlns:a16="http://schemas.microsoft.com/office/drawing/2014/main" val="197415688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GB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Value in Hectares (ha)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132164518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GB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Total irrigated area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en-GB" dirty="0"/>
                        <a:t>50000</a:t>
                      </a: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2957415572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6E8D82CB-22FA-9796-28D8-F7996B51D3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3666014"/>
              </p:ext>
            </p:extLst>
          </p:nvPr>
        </p:nvGraphicFramePr>
        <p:xfrm>
          <a:off x="7013489" y="3429000"/>
          <a:ext cx="4714319" cy="274574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024064">
                  <a:extLst>
                    <a:ext uri="{9D8B030D-6E8A-4147-A177-3AD203B41FA5}">
                      <a16:colId xmlns:a16="http://schemas.microsoft.com/office/drawing/2014/main" val="361802379"/>
                    </a:ext>
                  </a:extLst>
                </a:gridCol>
                <a:gridCol w="1690255">
                  <a:extLst>
                    <a:ext uri="{9D8B030D-6E8A-4147-A177-3AD203B41FA5}">
                      <a16:colId xmlns:a16="http://schemas.microsoft.com/office/drawing/2014/main" val="3338037178"/>
                    </a:ext>
                  </a:extLst>
                </a:gridCol>
              </a:tblGrid>
              <a:tr h="190500">
                <a:tc gridSpan="2"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Harvested area (total)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849808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Value in Hectares (ha)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252323340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GB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Total harvested area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en-GB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200000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169046590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GB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Crop 1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en-GB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50000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205119977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GB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Crop 2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en-GB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120000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251875725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GB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Crop 3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en-GB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130595180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GB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Crop 4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en-GB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31321353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GB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Crop 5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en-GB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3896375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GB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Crop 6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en-GB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401843725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GB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Other crops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en-GB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30000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19301789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72188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>
          <a:extLst>
            <a:ext uri="{FF2B5EF4-FFF2-40B4-BE49-F238E27FC236}">
              <a16:creationId xmlns:a16="http://schemas.microsoft.com/office/drawing/2014/main" id="{05D877A7-FC37-B085-C065-FB8B31CEDF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5">
            <a:extLst>
              <a:ext uri="{FF2B5EF4-FFF2-40B4-BE49-F238E27FC236}">
                <a16:creationId xmlns:a16="http://schemas.microsoft.com/office/drawing/2014/main" id="{E4FD1623-BE2A-CA25-9BC2-610D5C5AF8E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07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</a:pPr>
            <a:r>
              <a:rPr lang="sv-SE" dirty="0"/>
              <a:t>3. </a:t>
            </a:r>
            <a:r>
              <a:rPr lang="sv-SE" dirty="0" err="1"/>
              <a:t>Crop</a:t>
            </a:r>
            <a:r>
              <a:rPr lang="sv-SE" dirty="0"/>
              <a:t> </a:t>
            </a:r>
            <a:r>
              <a:rPr lang="sv-SE" dirty="0" err="1"/>
              <a:t>Calibration</a:t>
            </a:r>
            <a:r>
              <a:rPr lang="sv-SE" dirty="0"/>
              <a:t>: Hands on </a:t>
            </a:r>
            <a:r>
              <a:rPr lang="sv-SE" dirty="0" err="1"/>
              <a:t>exercise</a:t>
            </a:r>
            <a:r>
              <a:rPr lang="sv-SE" dirty="0"/>
              <a:t> 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5CDDE3-6B8D-7E1D-9524-8CE353E80019}"/>
              </a:ext>
            </a:extLst>
          </p:cNvPr>
          <p:cNvSpPr txBox="1"/>
          <p:nvPr/>
        </p:nvSpPr>
        <p:spPr>
          <a:xfrm>
            <a:off x="922090" y="2143828"/>
            <a:ext cx="56457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1 – Go on </a:t>
            </a:r>
            <a:r>
              <a:rPr lang="sv-SE" dirty="0" err="1"/>
              <a:t>Zenodo</a:t>
            </a:r>
            <a:r>
              <a:rPr lang="sv-SE" dirty="0"/>
              <a:t> and </a:t>
            </a:r>
            <a:r>
              <a:rPr lang="sv-SE" dirty="0" err="1"/>
              <a:t>download</a:t>
            </a:r>
            <a:r>
              <a:rPr lang="sv-SE" dirty="0"/>
              <a:t> the </a:t>
            </a:r>
            <a:r>
              <a:rPr lang="sv-SE" dirty="0">
                <a:hlinkClick r:id="rId3"/>
              </a:rPr>
              <a:t>Land </a:t>
            </a:r>
            <a:r>
              <a:rPr lang="sv-SE" dirty="0" err="1">
                <a:hlinkClick r:id="rId3"/>
              </a:rPr>
              <a:t>calibration</a:t>
            </a:r>
            <a:r>
              <a:rPr lang="sv-SE" dirty="0">
                <a:hlinkClick r:id="rId3"/>
              </a:rPr>
              <a:t> </a:t>
            </a:r>
            <a:r>
              <a:rPr lang="sv-SE" dirty="0" err="1">
                <a:hlinkClick r:id="rId3"/>
              </a:rPr>
              <a:t>tool</a:t>
            </a:r>
            <a:endParaRPr lang="sv-SE" dirty="0"/>
          </a:p>
          <a:p>
            <a:r>
              <a:rPr lang="sv-SE" dirty="0"/>
              <a:t>2 – Read the </a:t>
            </a:r>
            <a:r>
              <a:rPr lang="sv-SE" dirty="0" err="1"/>
              <a:t>instructions</a:t>
            </a:r>
            <a:r>
              <a:rPr lang="sv-SE" dirty="0"/>
              <a:t> </a:t>
            </a:r>
          </a:p>
          <a:p>
            <a:r>
              <a:rPr lang="sv-SE" dirty="0"/>
              <a:t>3 -  </a:t>
            </a:r>
            <a:r>
              <a:rPr lang="sv-SE" dirty="0" err="1"/>
              <a:t>Add</a:t>
            </a:r>
            <a:r>
              <a:rPr lang="sv-SE" dirty="0"/>
              <a:t> the </a:t>
            </a:r>
            <a:r>
              <a:rPr lang="sv-SE" dirty="0" err="1"/>
              <a:t>crops</a:t>
            </a:r>
            <a:r>
              <a:rPr lang="sv-SE" dirty="0"/>
              <a:t> in the ”</a:t>
            </a:r>
            <a:r>
              <a:rPr lang="sv-SE" dirty="0" err="1"/>
              <a:t>User</a:t>
            </a:r>
            <a:r>
              <a:rPr lang="sv-SE" dirty="0"/>
              <a:t> </a:t>
            </a:r>
            <a:r>
              <a:rPr lang="sv-SE" dirty="0" err="1"/>
              <a:t>Setting</a:t>
            </a:r>
            <a:r>
              <a:rPr lang="sv-SE" dirty="0"/>
              <a:t>” </a:t>
            </a:r>
            <a:r>
              <a:rPr lang="sv-SE" dirty="0" err="1"/>
              <a:t>with</a:t>
            </a:r>
            <a:r>
              <a:rPr lang="sv-SE" dirty="0"/>
              <a:t> the </a:t>
            </a:r>
            <a:r>
              <a:rPr lang="sv-SE" dirty="0" err="1"/>
              <a:t>following</a:t>
            </a:r>
            <a:r>
              <a:rPr lang="sv-SE" dirty="0"/>
              <a:t> data</a:t>
            </a:r>
            <a:endParaRPr lang="en-GB" dirty="0"/>
          </a:p>
        </p:txBody>
      </p:sp>
      <p:sp>
        <p:nvSpPr>
          <p:cNvPr id="13" name="Google Shape;370;p38">
            <a:extLst>
              <a:ext uri="{FF2B5EF4-FFF2-40B4-BE49-F238E27FC236}">
                <a16:creationId xmlns:a16="http://schemas.microsoft.com/office/drawing/2014/main" id="{62470043-18CB-890D-9230-8DFE9CA3B408}"/>
              </a:ext>
            </a:extLst>
          </p:cNvPr>
          <p:cNvSpPr txBox="1"/>
          <p:nvPr/>
        </p:nvSpPr>
        <p:spPr>
          <a:xfrm>
            <a:off x="922090" y="1303551"/>
            <a:ext cx="9622871" cy="615513"/>
          </a:xfrm>
          <a:prstGeom prst="rect">
            <a:avLst/>
          </a:prstGeom>
          <a:solidFill>
            <a:srgbClr val="DDE7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sv-SE" sz="1700" i="1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</a:t>
            </a:r>
            <a:r>
              <a:rPr lang="sv-SE" sz="170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v-SE" sz="1700" i="1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have</a:t>
            </a:r>
            <a:r>
              <a:rPr lang="sv-SE" sz="170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to </a:t>
            </a:r>
            <a:r>
              <a:rPr lang="sv-SE" sz="1700" i="1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calibrate</a:t>
            </a:r>
            <a:r>
              <a:rPr lang="sv-SE" sz="170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the </a:t>
            </a:r>
            <a:r>
              <a:rPr lang="sv-SE" sz="1700" i="1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harvested</a:t>
            </a:r>
            <a:r>
              <a:rPr lang="sv-SE" sz="170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area and the </a:t>
            </a:r>
            <a:r>
              <a:rPr lang="sv-SE" sz="1700" i="1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crop</a:t>
            </a:r>
            <a:r>
              <a:rPr lang="sv-SE" sz="170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v-SE" sz="1700" i="1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yield</a:t>
            </a:r>
            <a:r>
              <a:rPr lang="sv-SE" sz="170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for </a:t>
            </a:r>
            <a:r>
              <a:rPr lang="sv-SE" sz="1700" b="1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 regions </a:t>
            </a:r>
            <a:r>
              <a:rPr lang="sv-SE" sz="170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</a:t>
            </a:r>
            <a:r>
              <a:rPr lang="sv-SE" sz="1700" i="1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your</a:t>
            </a:r>
            <a:r>
              <a:rPr lang="sv-SE" sz="170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country and </a:t>
            </a:r>
            <a:r>
              <a:rPr lang="sv-SE" sz="1700" b="1" i="1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two</a:t>
            </a:r>
            <a:r>
              <a:rPr lang="sv-SE" sz="1700" b="1" i="1" dirty="0"/>
              <a:t> </a:t>
            </a:r>
            <a:r>
              <a:rPr lang="sv-SE" sz="1700" b="1" i="1" dirty="0" err="1"/>
              <a:t>main</a:t>
            </a:r>
            <a:r>
              <a:rPr lang="sv-SE" sz="1700" b="1" i="1" dirty="0"/>
              <a:t> </a:t>
            </a:r>
            <a:r>
              <a:rPr lang="sv-SE" sz="1700" b="1" i="1" dirty="0" err="1"/>
              <a:t>crops</a:t>
            </a:r>
            <a:r>
              <a:rPr lang="sv-SE" sz="1700" i="1" dirty="0"/>
              <a:t>: </a:t>
            </a:r>
            <a:r>
              <a:rPr lang="sv-SE" sz="1700" i="1" dirty="0" err="1"/>
              <a:t>cereals</a:t>
            </a:r>
            <a:r>
              <a:rPr lang="sv-SE" sz="1700" i="1" dirty="0"/>
              <a:t> and </a:t>
            </a:r>
            <a:r>
              <a:rPr lang="sv-SE" sz="1700" i="1" dirty="0" err="1"/>
              <a:t>maize</a:t>
            </a:r>
            <a:r>
              <a:rPr lang="sv-SE" sz="1700" i="1" dirty="0"/>
              <a:t>. The rest </a:t>
            </a:r>
            <a:r>
              <a:rPr lang="sv-SE" sz="1700" i="1" dirty="0" err="1"/>
              <a:t>of</a:t>
            </a:r>
            <a:r>
              <a:rPr lang="sv-SE" sz="1700" i="1" dirty="0"/>
              <a:t> the </a:t>
            </a:r>
            <a:r>
              <a:rPr lang="sv-SE" sz="1700" i="1" dirty="0" err="1"/>
              <a:t>harvested</a:t>
            </a:r>
            <a:r>
              <a:rPr lang="sv-SE" sz="1700" i="1" dirty="0"/>
              <a:t> area </a:t>
            </a:r>
            <a:r>
              <a:rPr lang="sv-SE" sz="1700" i="1" dirty="0" err="1"/>
              <a:t>will</a:t>
            </a:r>
            <a:r>
              <a:rPr lang="sv-SE" sz="1700" i="1" dirty="0"/>
              <a:t> be </a:t>
            </a:r>
            <a:r>
              <a:rPr lang="sv-SE" sz="1700" i="1" dirty="0" err="1"/>
              <a:t>considered</a:t>
            </a:r>
            <a:r>
              <a:rPr lang="sv-SE" sz="1700" i="1" dirty="0"/>
              <a:t> as ”</a:t>
            </a:r>
            <a:r>
              <a:rPr lang="sv-SE" sz="1700" i="1" dirty="0" err="1"/>
              <a:t>other</a:t>
            </a:r>
            <a:r>
              <a:rPr lang="sv-SE" sz="1700" i="1" dirty="0"/>
              <a:t>” </a:t>
            </a:r>
            <a:r>
              <a:rPr lang="sv-SE" sz="1700" i="1" dirty="0" err="1"/>
              <a:t>crops</a:t>
            </a:r>
            <a:endParaRPr sz="1700" i="1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762F293-5173-B516-95E7-04D2CAD13A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5753453"/>
              </p:ext>
            </p:extLst>
          </p:nvPr>
        </p:nvGraphicFramePr>
        <p:xfrm>
          <a:off x="6646061" y="4053309"/>
          <a:ext cx="3898900" cy="150114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501002">
                  <a:extLst>
                    <a:ext uri="{9D8B030D-6E8A-4147-A177-3AD203B41FA5}">
                      <a16:colId xmlns:a16="http://schemas.microsoft.com/office/drawing/2014/main" val="411600551"/>
                    </a:ext>
                  </a:extLst>
                </a:gridCol>
                <a:gridCol w="1397898">
                  <a:extLst>
                    <a:ext uri="{9D8B030D-6E8A-4147-A177-3AD203B41FA5}">
                      <a16:colId xmlns:a16="http://schemas.microsoft.com/office/drawing/2014/main" val="2986762589"/>
                    </a:ext>
                  </a:extLst>
                </a:gridCol>
              </a:tblGrid>
              <a:tr h="184150">
                <a:tc gridSpan="2"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 Share of harvested area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82667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Name 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Share (%)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323459448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GB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Area 1 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30.0%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74439755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GB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Area 2 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60.0%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53669271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GB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Area 3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10.0%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74565778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GB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Area 4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0.0%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746562804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A32F1C9-FFCE-B54D-83AF-81C3F9779A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9706624"/>
              </p:ext>
            </p:extLst>
          </p:nvPr>
        </p:nvGraphicFramePr>
        <p:xfrm>
          <a:off x="922090" y="3429000"/>
          <a:ext cx="4935930" cy="249555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522697">
                  <a:extLst>
                    <a:ext uri="{9D8B030D-6E8A-4147-A177-3AD203B41FA5}">
                      <a16:colId xmlns:a16="http://schemas.microsoft.com/office/drawing/2014/main" val="3194535559"/>
                    </a:ext>
                  </a:extLst>
                </a:gridCol>
                <a:gridCol w="2413233">
                  <a:extLst>
                    <a:ext uri="{9D8B030D-6E8A-4147-A177-3AD203B41FA5}">
                      <a16:colId xmlns:a16="http://schemas.microsoft.com/office/drawing/2014/main" val="2384012599"/>
                    </a:ext>
                  </a:extLst>
                </a:gridCol>
              </a:tblGrid>
              <a:tr h="190500">
                <a:tc gridSpan="2"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Production</a:t>
                      </a:r>
                    </a:p>
                  </a:txBody>
                  <a:tcPr marL="6350" marR="6350" marT="6350" marB="0"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34454269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Annual Production for the reference year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Value in Mton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393181387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GB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Crop 1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en-GB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214492695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GB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Crop 2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en-GB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344115224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GB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Crop 3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en-GB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129691790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GB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Crop 4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en-GB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111914149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GB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Crop 5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en-GB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201225194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GB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Crop 6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en-GB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22181818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GB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Other crops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en-GB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0.5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4399377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99130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>
          <a:extLst>
            <a:ext uri="{FF2B5EF4-FFF2-40B4-BE49-F238E27FC236}">
              <a16:creationId xmlns:a16="http://schemas.microsoft.com/office/drawing/2014/main" id="{181F892A-AD14-292B-7491-1F8E0B8F9F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5">
            <a:extLst>
              <a:ext uri="{FF2B5EF4-FFF2-40B4-BE49-F238E27FC236}">
                <a16:creationId xmlns:a16="http://schemas.microsoft.com/office/drawing/2014/main" id="{3E3B0C3B-636F-0E1F-EDC5-F3761D22BD8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07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</a:pPr>
            <a:r>
              <a:rPr lang="sv-SE" dirty="0"/>
              <a:t>3. </a:t>
            </a:r>
            <a:r>
              <a:rPr lang="sv-SE" dirty="0" err="1"/>
              <a:t>Crop</a:t>
            </a:r>
            <a:r>
              <a:rPr lang="sv-SE" dirty="0"/>
              <a:t> </a:t>
            </a:r>
            <a:r>
              <a:rPr lang="sv-SE" dirty="0" err="1"/>
              <a:t>Calibration</a:t>
            </a:r>
            <a:r>
              <a:rPr lang="sv-SE" dirty="0"/>
              <a:t>: Hands on </a:t>
            </a:r>
            <a:r>
              <a:rPr lang="sv-SE" dirty="0" err="1"/>
              <a:t>exercise</a:t>
            </a:r>
            <a:r>
              <a:rPr lang="sv-SE" dirty="0"/>
              <a:t> 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C6B835-9633-75F8-3F17-9136EB2968DE}"/>
              </a:ext>
            </a:extLst>
          </p:cNvPr>
          <p:cNvSpPr txBox="1"/>
          <p:nvPr/>
        </p:nvSpPr>
        <p:spPr>
          <a:xfrm>
            <a:off x="922090" y="2143828"/>
            <a:ext cx="56457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1 – Go on </a:t>
            </a:r>
            <a:r>
              <a:rPr lang="sv-SE" dirty="0" err="1"/>
              <a:t>Zenodo</a:t>
            </a:r>
            <a:r>
              <a:rPr lang="sv-SE" dirty="0"/>
              <a:t> and </a:t>
            </a:r>
            <a:r>
              <a:rPr lang="sv-SE" dirty="0" err="1"/>
              <a:t>download</a:t>
            </a:r>
            <a:r>
              <a:rPr lang="sv-SE" dirty="0"/>
              <a:t> the </a:t>
            </a:r>
            <a:r>
              <a:rPr lang="sv-SE" dirty="0">
                <a:hlinkClick r:id="rId3"/>
              </a:rPr>
              <a:t>Land </a:t>
            </a:r>
            <a:r>
              <a:rPr lang="sv-SE" dirty="0" err="1">
                <a:hlinkClick r:id="rId3"/>
              </a:rPr>
              <a:t>calibration</a:t>
            </a:r>
            <a:r>
              <a:rPr lang="sv-SE" dirty="0">
                <a:hlinkClick r:id="rId3"/>
              </a:rPr>
              <a:t> </a:t>
            </a:r>
            <a:r>
              <a:rPr lang="sv-SE" dirty="0" err="1">
                <a:hlinkClick r:id="rId3"/>
              </a:rPr>
              <a:t>tool</a:t>
            </a:r>
            <a:endParaRPr lang="sv-SE" dirty="0"/>
          </a:p>
          <a:p>
            <a:r>
              <a:rPr lang="sv-SE" dirty="0"/>
              <a:t>2 – Read the </a:t>
            </a:r>
            <a:r>
              <a:rPr lang="sv-SE" dirty="0" err="1"/>
              <a:t>instructions</a:t>
            </a:r>
            <a:r>
              <a:rPr lang="sv-SE" dirty="0"/>
              <a:t> </a:t>
            </a:r>
          </a:p>
          <a:p>
            <a:r>
              <a:rPr lang="sv-SE" dirty="0"/>
              <a:t>3 -  </a:t>
            </a:r>
            <a:r>
              <a:rPr lang="sv-SE" dirty="0" err="1"/>
              <a:t>Add</a:t>
            </a:r>
            <a:r>
              <a:rPr lang="sv-SE" dirty="0"/>
              <a:t> the </a:t>
            </a:r>
            <a:r>
              <a:rPr lang="sv-SE" dirty="0" err="1"/>
              <a:t>crops</a:t>
            </a:r>
            <a:r>
              <a:rPr lang="sv-SE" dirty="0"/>
              <a:t> in the ”</a:t>
            </a:r>
            <a:r>
              <a:rPr lang="sv-SE" dirty="0" err="1"/>
              <a:t>User</a:t>
            </a:r>
            <a:r>
              <a:rPr lang="sv-SE" dirty="0"/>
              <a:t> </a:t>
            </a:r>
            <a:r>
              <a:rPr lang="sv-SE" dirty="0" err="1"/>
              <a:t>Setting</a:t>
            </a:r>
            <a:r>
              <a:rPr lang="sv-SE" dirty="0"/>
              <a:t>” </a:t>
            </a:r>
            <a:r>
              <a:rPr lang="sv-SE" dirty="0" err="1"/>
              <a:t>with</a:t>
            </a:r>
            <a:r>
              <a:rPr lang="sv-SE" dirty="0"/>
              <a:t> the </a:t>
            </a:r>
            <a:r>
              <a:rPr lang="sv-SE" dirty="0" err="1"/>
              <a:t>following</a:t>
            </a:r>
            <a:r>
              <a:rPr lang="sv-SE" dirty="0"/>
              <a:t> data</a:t>
            </a:r>
            <a:endParaRPr lang="en-GB" dirty="0"/>
          </a:p>
        </p:txBody>
      </p:sp>
      <p:sp>
        <p:nvSpPr>
          <p:cNvPr id="13" name="Google Shape;370;p38">
            <a:extLst>
              <a:ext uri="{FF2B5EF4-FFF2-40B4-BE49-F238E27FC236}">
                <a16:creationId xmlns:a16="http://schemas.microsoft.com/office/drawing/2014/main" id="{E86B406C-F70B-83D9-EBDF-27FD00E0F98B}"/>
              </a:ext>
            </a:extLst>
          </p:cNvPr>
          <p:cNvSpPr txBox="1"/>
          <p:nvPr/>
        </p:nvSpPr>
        <p:spPr>
          <a:xfrm>
            <a:off x="922090" y="1303551"/>
            <a:ext cx="9622871" cy="615513"/>
          </a:xfrm>
          <a:prstGeom prst="rect">
            <a:avLst/>
          </a:prstGeom>
          <a:solidFill>
            <a:srgbClr val="DDE7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sv-SE" sz="1700" i="1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</a:t>
            </a:r>
            <a:r>
              <a:rPr lang="sv-SE" sz="170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v-SE" sz="1700" i="1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have</a:t>
            </a:r>
            <a:r>
              <a:rPr lang="sv-SE" sz="170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to </a:t>
            </a:r>
            <a:r>
              <a:rPr lang="sv-SE" sz="1700" i="1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calibrate</a:t>
            </a:r>
            <a:r>
              <a:rPr lang="sv-SE" sz="170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the </a:t>
            </a:r>
            <a:r>
              <a:rPr lang="sv-SE" sz="1700" i="1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harvested</a:t>
            </a:r>
            <a:r>
              <a:rPr lang="sv-SE" sz="170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area and the </a:t>
            </a:r>
            <a:r>
              <a:rPr lang="sv-SE" sz="1700" i="1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crop</a:t>
            </a:r>
            <a:r>
              <a:rPr lang="sv-SE" sz="170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v-SE" sz="1700" i="1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yield</a:t>
            </a:r>
            <a:r>
              <a:rPr lang="sv-SE" sz="170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for 3 regions in </a:t>
            </a:r>
            <a:r>
              <a:rPr lang="sv-SE" sz="1700" i="1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your</a:t>
            </a:r>
            <a:r>
              <a:rPr lang="sv-SE" sz="170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country and </a:t>
            </a:r>
            <a:r>
              <a:rPr lang="sv-SE" sz="1700" b="1" i="1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two</a:t>
            </a:r>
            <a:r>
              <a:rPr lang="sv-SE" sz="1700" b="1" i="1" dirty="0"/>
              <a:t> </a:t>
            </a:r>
            <a:r>
              <a:rPr lang="sv-SE" sz="1700" b="1" i="1" dirty="0" err="1"/>
              <a:t>main</a:t>
            </a:r>
            <a:r>
              <a:rPr lang="sv-SE" sz="1700" b="1" i="1" dirty="0"/>
              <a:t> </a:t>
            </a:r>
            <a:r>
              <a:rPr lang="sv-SE" sz="1700" b="1" i="1" dirty="0" err="1"/>
              <a:t>crops</a:t>
            </a:r>
            <a:r>
              <a:rPr lang="sv-SE" sz="1700" i="1" dirty="0"/>
              <a:t>: </a:t>
            </a:r>
            <a:r>
              <a:rPr lang="sv-SE" sz="1700" i="1" dirty="0" err="1"/>
              <a:t>cereals</a:t>
            </a:r>
            <a:r>
              <a:rPr lang="sv-SE" sz="1700" i="1" dirty="0"/>
              <a:t> and </a:t>
            </a:r>
            <a:r>
              <a:rPr lang="sv-SE" sz="1700" i="1" dirty="0" err="1"/>
              <a:t>maize</a:t>
            </a:r>
            <a:r>
              <a:rPr lang="sv-SE" sz="1700" i="1" dirty="0"/>
              <a:t>. The rest </a:t>
            </a:r>
            <a:r>
              <a:rPr lang="sv-SE" sz="1700" i="1" dirty="0" err="1"/>
              <a:t>of</a:t>
            </a:r>
            <a:r>
              <a:rPr lang="sv-SE" sz="1700" i="1" dirty="0"/>
              <a:t> the </a:t>
            </a:r>
            <a:r>
              <a:rPr lang="sv-SE" sz="1700" i="1" dirty="0" err="1"/>
              <a:t>harvested</a:t>
            </a:r>
            <a:r>
              <a:rPr lang="sv-SE" sz="1700" i="1" dirty="0"/>
              <a:t> area </a:t>
            </a:r>
            <a:r>
              <a:rPr lang="sv-SE" sz="1700" i="1" dirty="0" err="1"/>
              <a:t>will</a:t>
            </a:r>
            <a:r>
              <a:rPr lang="sv-SE" sz="1700" i="1" dirty="0"/>
              <a:t> be </a:t>
            </a:r>
            <a:r>
              <a:rPr lang="sv-SE" sz="1700" i="1" dirty="0" err="1"/>
              <a:t>considered</a:t>
            </a:r>
            <a:r>
              <a:rPr lang="sv-SE" sz="1700" i="1" dirty="0"/>
              <a:t> as ”</a:t>
            </a:r>
            <a:r>
              <a:rPr lang="sv-SE" sz="1700" i="1" dirty="0" err="1"/>
              <a:t>other</a:t>
            </a:r>
            <a:r>
              <a:rPr lang="sv-SE" sz="1700" i="1" dirty="0"/>
              <a:t>” </a:t>
            </a:r>
            <a:r>
              <a:rPr lang="sv-SE" sz="1700" i="1" dirty="0" err="1"/>
              <a:t>crops</a:t>
            </a:r>
            <a:endParaRPr sz="1700" i="1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63D0335-EC73-3B96-8E83-F5F4C19EEE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3851505"/>
              </p:ext>
            </p:extLst>
          </p:nvPr>
        </p:nvGraphicFramePr>
        <p:xfrm>
          <a:off x="922090" y="3429000"/>
          <a:ext cx="9480263" cy="125095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250659">
                  <a:extLst>
                    <a:ext uri="{9D8B030D-6E8A-4147-A177-3AD203B41FA5}">
                      <a16:colId xmlns:a16="http://schemas.microsoft.com/office/drawing/2014/main" val="1654336158"/>
                    </a:ext>
                  </a:extLst>
                </a:gridCol>
                <a:gridCol w="1059197">
                  <a:extLst>
                    <a:ext uri="{9D8B030D-6E8A-4147-A177-3AD203B41FA5}">
                      <a16:colId xmlns:a16="http://schemas.microsoft.com/office/drawing/2014/main" val="2604213324"/>
                    </a:ext>
                  </a:extLst>
                </a:gridCol>
                <a:gridCol w="864827">
                  <a:extLst>
                    <a:ext uri="{9D8B030D-6E8A-4147-A177-3AD203B41FA5}">
                      <a16:colId xmlns:a16="http://schemas.microsoft.com/office/drawing/2014/main" val="2445858943"/>
                    </a:ext>
                  </a:extLst>
                </a:gridCol>
                <a:gridCol w="700620">
                  <a:extLst>
                    <a:ext uri="{9D8B030D-6E8A-4147-A177-3AD203B41FA5}">
                      <a16:colId xmlns:a16="http://schemas.microsoft.com/office/drawing/2014/main" val="2107225596"/>
                    </a:ext>
                  </a:extLst>
                </a:gridCol>
                <a:gridCol w="700620">
                  <a:extLst>
                    <a:ext uri="{9D8B030D-6E8A-4147-A177-3AD203B41FA5}">
                      <a16:colId xmlns:a16="http://schemas.microsoft.com/office/drawing/2014/main" val="2104405741"/>
                    </a:ext>
                  </a:extLst>
                </a:gridCol>
                <a:gridCol w="700620">
                  <a:extLst>
                    <a:ext uri="{9D8B030D-6E8A-4147-A177-3AD203B41FA5}">
                      <a16:colId xmlns:a16="http://schemas.microsoft.com/office/drawing/2014/main" val="4038395513"/>
                    </a:ext>
                  </a:extLst>
                </a:gridCol>
                <a:gridCol w="700620">
                  <a:extLst>
                    <a:ext uri="{9D8B030D-6E8A-4147-A177-3AD203B41FA5}">
                      <a16:colId xmlns:a16="http://schemas.microsoft.com/office/drawing/2014/main" val="4134848793"/>
                    </a:ext>
                  </a:extLst>
                </a:gridCol>
                <a:gridCol w="700620">
                  <a:extLst>
                    <a:ext uri="{9D8B030D-6E8A-4147-A177-3AD203B41FA5}">
                      <a16:colId xmlns:a16="http://schemas.microsoft.com/office/drawing/2014/main" val="3926622030"/>
                    </a:ext>
                  </a:extLst>
                </a:gridCol>
                <a:gridCol w="700620">
                  <a:extLst>
                    <a:ext uri="{9D8B030D-6E8A-4147-A177-3AD203B41FA5}">
                      <a16:colId xmlns:a16="http://schemas.microsoft.com/office/drawing/2014/main" val="3972174190"/>
                    </a:ext>
                  </a:extLst>
                </a:gridCol>
                <a:gridCol w="700620">
                  <a:extLst>
                    <a:ext uri="{9D8B030D-6E8A-4147-A177-3AD203B41FA5}">
                      <a16:colId xmlns:a16="http://schemas.microsoft.com/office/drawing/2014/main" val="1100142628"/>
                    </a:ext>
                  </a:extLst>
                </a:gridCol>
                <a:gridCol w="700620">
                  <a:extLst>
                    <a:ext uri="{9D8B030D-6E8A-4147-A177-3AD203B41FA5}">
                      <a16:colId xmlns:a16="http://schemas.microsoft.com/office/drawing/2014/main" val="1300984699"/>
                    </a:ext>
                  </a:extLst>
                </a:gridCol>
                <a:gridCol w="700620">
                  <a:extLst>
                    <a:ext uri="{9D8B030D-6E8A-4147-A177-3AD203B41FA5}">
                      <a16:colId xmlns:a16="http://schemas.microsoft.com/office/drawing/2014/main" val="2978542784"/>
                    </a:ext>
                  </a:extLst>
                </a:gridCol>
              </a:tblGrid>
              <a:tr h="190500">
                <a:tc gridSpan="4"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1600" b="1" u="none" strike="noStrike">
                          <a:solidFill>
                            <a:srgbClr val="000000"/>
                          </a:solidFill>
                          <a:effectLst/>
                        </a:rPr>
                        <a:t>Area 1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600" b="1" u="none" strike="noStrike">
                          <a:solidFill>
                            <a:srgbClr val="000000"/>
                          </a:solidFill>
                          <a:effectLst/>
                        </a:rPr>
                        <a:t>Area 2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600" b="1" u="none" strike="noStrike">
                          <a:solidFill>
                            <a:srgbClr val="000000"/>
                          </a:solidFill>
                          <a:effectLst/>
                        </a:rPr>
                        <a:t>Area 3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166093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600" b="1" u="none" strike="noStrike">
                          <a:solidFill>
                            <a:srgbClr val="000000"/>
                          </a:solidFill>
                          <a:effectLst/>
                        </a:rPr>
                        <a:t>LR1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600" b="1" u="none" strike="noStrike">
                          <a:solidFill>
                            <a:srgbClr val="000000"/>
                          </a:solidFill>
                          <a:effectLst/>
                        </a:rPr>
                        <a:t>HR1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600" b="1" u="none" strike="noStrike">
                          <a:solidFill>
                            <a:srgbClr val="000000"/>
                          </a:solidFill>
                          <a:effectLst/>
                        </a:rPr>
                        <a:t>LI1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600" b="1" u="none" strike="noStrike">
                          <a:solidFill>
                            <a:srgbClr val="000000"/>
                          </a:solidFill>
                          <a:effectLst/>
                        </a:rPr>
                        <a:t>HI1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600" b="1" u="none" strike="noStrike">
                          <a:solidFill>
                            <a:srgbClr val="000000"/>
                          </a:solidFill>
                          <a:effectLst/>
                        </a:rPr>
                        <a:t>LR2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HR2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600" b="1" u="none" strike="noStrike">
                          <a:solidFill>
                            <a:srgbClr val="000000"/>
                          </a:solidFill>
                          <a:effectLst/>
                        </a:rPr>
                        <a:t>LI2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600" b="1" u="none" strike="noStrike">
                          <a:solidFill>
                            <a:srgbClr val="000000"/>
                          </a:solidFill>
                          <a:effectLst/>
                        </a:rPr>
                        <a:t>HI2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600" b="1" u="none" strike="noStrike">
                          <a:solidFill>
                            <a:srgbClr val="000000"/>
                          </a:solidFill>
                          <a:effectLst/>
                        </a:rPr>
                        <a:t>LR3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600" b="1" u="none" strike="noStrike">
                          <a:solidFill>
                            <a:srgbClr val="000000"/>
                          </a:solidFill>
                          <a:effectLst/>
                        </a:rPr>
                        <a:t>HR3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600" b="1" u="none" strike="noStrike">
                          <a:solidFill>
                            <a:srgbClr val="000000"/>
                          </a:solidFill>
                          <a:effectLst/>
                        </a:rPr>
                        <a:t>LI3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600" b="1" u="none" strike="noStrike">
                          <a:solidFill>
                            <a:srgbClr val="000000"/>
                          </a:solidFill>
                          <a:effectLst/>
                        </a:rPr>
                        <a:t>HI3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31372824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YIELD 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YIELD 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YIELD 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YIELD 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YIELD 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YIELD 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YIELD 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YIELD 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YIELD 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YIELD 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YIELD 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YIELD 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78011716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0.3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0.4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0.5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0.6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0.7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0.8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0.9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1.1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1.2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1.3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1.4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29764951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0.4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0.5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0.6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0.7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0.8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0.9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1.1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1.2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1.3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1.4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1.5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616032100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FF682BA-AD56-F69F-0BE2-00BE9DA17B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0985942"/>
              </p:ext>
            </p:extLst>
          </p:nvPr>
        </p:nvGraphicFramePr>
        <p:xfrm>
          <a:off x="2960614" y="5226458"/>
          <a:ext cx="4723701" cy="75057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850825">
                  <a:extLst>
                    <a:ext uri="{9D8B030D-6E8A-4147-A177-3AD203B41FA5}">
                      <a16:colId xmlns:a16="http://schemas.microsoft.com/office/drawing/2014/main" val="330351729"/>
                    </a:ext>
                  </a:extLst>
                </a:gridCol>
                <a:gridCol w="919925">
                  <a:extLst>
                    <a:ext uri="{9D8B030D-6E8A-4147-A177-3AD203B41FA5}">
                      <a16:colId xmlns:a16="http://schemas.microsoft.com/office/drawing/2014/main" val="2423955357"/>
                    </a:ext>
                  </a:extLst>
                </a:gridCol>
                <a:gridCol w="1952951">
                  <a:extLst>
                    <a:ext uri="{9D8B030D-6E8A-4147-A177-3AD203B41FA5}">
                      <a16:colId xmlns:a16="http://schemas.microsoft.com/office/drawing/2014/main" val="3187534158"/>
                    </a:ext>
                  </a:extLst>
                </a:gridCol>
              </a:tblGrid>
              <a:tr h="184150">
                <a:tc grid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Average Other crops</a:t>
                      </a: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34418683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600" b="1" u="none" strike="noStrike">
                          <a:solidFill>
                            <a:srgbClr val="000000"/>
                          </a:solidFill>
                          <a:effectLst/>
                        </a:rPr>
                        <a:t>Area 1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600" b="1" u="none" strike="noStrike">
                          <a:solidFill>
                            <a:srgbClr val="000000"/>
                          </a:solidFill>
                          <a:effectLst/>
                        </a:rPr>
                        <a:t>Area 2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600" b="1" u="none" strike="noStrike">
                          <a:solidFill>
                            <a:srgbClr val="000000"/>
                          </a:solidFill>
                          <a:effectLst/>
                        </a:rPr>
                        <a:t>Area 3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07191098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0.1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0.2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0.3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5020042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966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8"/>
          <p:cNvSpPr txBox="1">
            <a:spLocks noGrp="1"/>
          </p:cNvSpPr>
          <p:nvPr>
            <p:ph type="body" idx="1"/>
          </p:nvPr>
        </p:nvSpPr>
        <p:spPr>
          <a:xfrm>
            <a:off x="838200" y="1239210"/>
            <a:ext cx="10515600" cy="4937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715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sv-SE"/>
              <a:t>Residual capacity</a:t>
            </a:r>
            <a:endParaRPr/>
          </a:p>
          <a:p>
            <a:pPr marL="5715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sv-SE"/>
              <a:t>Costs (hands on activity) </a:t>
            </a:r>
            <a:endParaRPr/>
          </a:p>
          <a:p>
            <a:pPr marL="5715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sv-SE"/>
              <a:t>Crop imports? </a:t>
            </a:r>
            <a:endParaRPr/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8" name="Google Shape;138;p18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07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</a:pPr>
            <a:r>
              <a:rPr lang="sv-SE"/>
              <a:t>4. Adding Techno-Economic Data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6"/>
          <p:cNvSpPr txBox="1">
            <a:spLocks noGrp="1"/>
          </p:cNvSpPr>
          <p:nvPr>
            <p:ph type="ctrTitle"/>
          </p:nvPr>
        </p:nvSpPr>
        <p:spPr>
          <a:xfrm>
            <a:off x="1" y="1952105"/>
            <a:ext cx="9607824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Helvetica Neue"/>
              <a:buNone/>
            </a:pPr>
            <a:r>
              <a:rPr lang="sv-SE"/>
              <a:t>Thank you</a:t>
            </a:r>
            <a:endParaRPr/>
          </a:p>
        </p:txBody>
      </p:sp>
      <p:sp>
        <p:nvSpPr>
          <p:cNvPr id="144" name="Google Shape;144;p36"/>
          <p:cNvSpPr txBox="1">
            <a:spLocks noGrp="1"/>
          </p:cNvSpPr>
          <p:nvPr>
            <p:ph type="subTitle" idx="1"/>
          </p:nvPr>
        </p:nvSpPr>
        <p:spPr>
          <a:xfrm>
            <a:off x="0" y="4339705"/>
            <a:ext cx="9607826" cy="1952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sv-SE"/>
              <a:t>www.climatecompatiblegrowth.com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"/>
          <p:cNvSpPr txBox="1"/>
          <p:nvPr/>
        </p:nvSpPr>
        <p:spPr>
          <a:xfrm>
            <a:off x="11798300" y="6565900"/>
            <a:ext cx="393700" cy="2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sv-SE"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4"/>
          <p:cNvSpPr txBox="1"/>
          <p:nvPr/>
        </p:nvSpPr>
        <p:spPr>
          <a:xfrm>
            <a:off x="835428" y="1786512"/>
            <a:ext cx="9737322" cy="4000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4" name="Google Shape;54;p4"/>
          <p:cNvSpPr txBox="1">
            <a:spLocks noGrp="1"/>
          </p:cNvSpPr>
          <p:nvPr>
            <p:ph type="title"/>
          </p:nvPr>
        </p:nvSpPr>
        <p:spPr>
          <a:xfrm>
            <a:off x="719136" y="-232303"/>
            <a:ext cx="10515600" cy="11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</a:pPr>
            <a:r>
              <a:rPr lang="sv-SE" sz="2800"/>
              <a:t>Learning outcomes</a:t>
            </a:r>
            <a:endParaRPr/>
          </a:p>
        </p:txBody>
      </p:sp>
      <p:sp>
        <p:nvSpPr>
          <p:cNvPr id="55" name="Google Shape;55;p4"/>
          <p:cNvSpPr txBox="1"/>
          <p:nvPr/>
        </p:nvSpPr>
        <p:spPr>
          <a:xfrm>
            <a:off x="1619250" y="2306377"/>
            <a:ext cx="9615486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sv-SE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Assessing which crops to represent in your CLEWs model</a:t>
            </a:r>
            <a:r>
              <a:rPr lang="sv-S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4"/>
          <p:cNvSpPr/>
          <p:nvPr/>
        </p:nvSpPr>
        <p:spPr>
          <a:xfrm>
            <a:off x="835428" y="2155365"/>
            <a:ext cx="661986" cy="702135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000D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sv-SE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4"/>
          <p:cNvSpPr/>
          <p:nvPr/>
        </p:nvSpPr>
        <p:spPr>
          <a:xfrm>
            <a:off x="835428" y="3226353"/>
            <a:ext cx="661986" cy="702135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000D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sv-SE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4"/>
          <p:cNvSpPr txBox="1"/>
          <p:nvPr/>
        </p:nvSpPr>
        <p:spPr>
          <a:xfrm>
            <a:off x="1619250" y="3245719"/>
            <a:ext cx="9615486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sv-SE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Structuring and Representing Crops in your CLEWs Model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4"/>
          <p:cNvSpPr/>
          <p:nvPr/>
        </p:nvSpPr>
        <p:spPr>
          <a:xfrm>
            <a:off x="835428" y="4297341"/>
            <a:ext cx="661986" cy="702135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000D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sv-SE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4"/>
          <p:cNvSpPr txBox="1"/>
          <p:nvPr/>
        </p:nvSpPr>
        <p:spPr>
          <a:xfrm>
            <a:off x="1619250" y="4448373"/>
            <a:ext cx="9615486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sv-SE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Calibrating Crop </a:t>
            </a:r>
            <a:r>
              <a:rPr lang="sv-SE" sz="2000"/>
              <a:t>Yields</a:t>
            </a:r>
            <a:r>
              <a:rPr lang="sv-SE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4"/>
          <p:cNvSpPr/>
          <p:nvPr/>
        </p:nvSpPr>
        <p:spPr>
          <a:xfrm>
            <a:off x="896346" y="5368329"/>
            <a:ext cx="661986" cy="702135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000D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sv-SE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4"/>
          <p:cNvSpPr txBox="1"/>
          <p:nvPr/>
        </p:nvSpPr>
        <p:spPr>
          <a:xfrm>
            <a:off x="1680168" y="5587840"/>
            <a:ext cx="9615486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sv-SE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Implementing Techno-Economic Crop Data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8"/>
          <p:cNvSpPr txBox="1">
            <a:spLocks noGrp="1"/>
          </p:cNvSpPr>
          <p:nvPr>
            <p:ph type="body" idx="1"/>
          </p:nvPr>
        </p:nvSpPr>
        <p:spPr>
          <a:xfrm>
            <a:off x="562022" y="1239210"/>
            <a:ext cx="5927988" cy="4937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8627"/>
              <a:buNone/>
            </a:pPr>
            <a:r>
              <a:rPr lang="sv-SE" b="1"/>
              <a:t>High Variability &amp; Complexity:</a:t>
            </a:r>
            <a:endParaRPr/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8627"/>
              <a:buFont typeface="Arial"/>
              <a:buChar char="•"/>
            </a:pPr>
            <a:r>
              <a:rPr lang="sv-SE"/>
              <a:t>Multiple crop types with distinct characteristics</a:t>
            </a:r>
            <a:endParaRPr/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8627"/>
              <a:buFont typeface="Arial"/>
              <a:buChar char="•"/>
            </a:pPr>
            <a:r>
              <a:rPr lang="sv-SE"/>
              <a:t>Different management intensities (irrigated/rainfed, high/low input)</a:t>
            </a:r>
            <a:endParaRPr/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8627"/>
              <a:buFont typeface="Arial"/>
              <a:buChar char="•"/>
            </a:pPr>
            <a:r>
              <a:rPr lang="sv-SE"/>
              <a:t>Seasonal patterns and rotation cycles</a:t>
            </a:r>
            <a:endParaRPr/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8627"/>
              <a:buFont typeface="Arial"/>
              <a:buChar char="•"/>
            </a:pPr>
            <a:r>
              <a:rPr lang="sv-SE"/>
              <a:t>Diverse productivity levels and resource requirements</a:t>
            </a:r>
            <a:endParaRPr/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8627"/>
              <a:buNone/>
            </a:pPr>
            <a:r>
              <a:rPr lang="sv-SE" b="1"/>
              <a:t>Critical Nexus Interactions:</a:t>
            </a:r>
            <a:endParaRPr/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8627"/>
              <a:buFont typeface="Arial"/>
              <a:buChar char="•"/>
            </a:pPr>
            <a:r>
              <a:rPr lang="sv-SE" b="1"/>
              <a:t>Water:</a:t>
            </a:r>
            <a:r>
              <a:rPr lang="sv-SE"/>
              <a:t> Largest consumer of freshwater resources (irrigation, rainfall)</a:t>
            </a:r>
            <a:endParaRPr/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8627"/>
              <a:buFont typeface="Arial"/>
              <a:buChar char="•"/>
            </a:pPr>
            <a:r>
              <a:rPr lang="sv-SE" b="1"/>
              <a:t>Energy:</a:t>
            </a:r>
            <a:r>
              <a:rPr lang="sv-SE"/>
              <a:t> Significant user of fuels (machinery, pumping) and fertilisers</a:t>
            </a:r>
            <a:endParaRPr/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8627"/>
              <a:buFont typeface="Arial"/>
              <a:buChar char="•"/>
            </a:pPr>
            <a:r>
              <a:rPr lang="sv-SE" b="1"/>
              <a:t>Food Security:</a:t>
            </a:r>
            <a:r>
              <a:rPr lang="sv-SE"/>
              <a:t> Direct link to nutrition and livelihoods</a:t>
            </a:r>
            <a:endParaRPr/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8627"/>
              <a:buFont typeface="Arial"/>
              <a:buChar char="•"/>
            </a:pPr>
            <a:r>
              <a:rPr lang="sv-SE" b="1"/>
              <a:t>Climate:</a:t>
            </a:r>
            <a:r>
              <a:rPr lang="sv-SE"/>
              <a:t> Major source of emissions (fertilizers, machinery) and potential carbon sink</a:t>
            </a:r>
            <a:endParaRPr/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8627"/>
              <a:buNone/>
            </a:pPr>
            <a:endParaRPr/>
          </a:p>
        </p:txBody>
      </p:sp>
      <p:sp>
        <p:nvSpPr>
          <p:cNvPr id="68" name="Google Shape;68;p8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07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</a:pPr>
            <a:r>
              <a:rPr lang="sv-SE"/>
              <a:t>Why Agriculture is Unique:</a:t>
            </a:r>
            <a:br>
              <a:rPr lang="sv-SE"/>
            </a:br>
            <a:endParaRPr/>
          </a:p>
        </p:txBody>
      </p:sp>
      <p:sp>
        <p:nvSpPr>
          <p:cNvPr id="69" name="Google Shape;69;p8"/>
          <p:cNvSpPr txBox="1"/>
          <p:nvPr/>
        </p:nvSpPr>
        <p:spPr>
          <a:xfrm>
            <a:off x="6681811" y="1239209"/>
            <a:ext cx="4464948" cy="4937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68627"/>
              <a:buFont typeface="Arial"/>
              <a:buNone/>
            </a:pPr>
            <a:r>
              <a:rPr lang="sv-SE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Policy Sensitivity:</a:t>
            </a:r>
            <a:r>
              <a:rPr lang="sv-SE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68627"/>
              <a:buFont typeface="Arial"/>
              <a:buNone/>
            </a:pPr>
            <a:r>
              <a:rPr lang="sv-SE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Agriculture is heavily influenced by, and responsive to, policy interventions:</a:t>
            </a:r>
            <a:endParaRPr/>
          </a:p>
          <a:p>
            <a:pPr marL="5715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68627"/>
              <a:buFont typeface="Arial"/>
              <a:buChar char="•"/>
            </a:pPr>
            <a:r>
              <a:rPr lang="sv-SE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Subsidies and price supports</a:t>
            </a:r>
            <a:endParaRPr/>
          </a:p>
          <a:p>
            <a:pPr marL="5715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68627"/>
              <a:buFont typeface="Arial"/>
              <a:buChar char="•"/>
            </a:pPr>
            <a:r>
              <a:rPr lang="sv-SE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Irrigation infrastructure investments</a:t>
            </a:r>
            <a:endParaRPr/>
          </a:p>
          <a:p>
            <a:pPr marL="5715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68627"/>
              <a:buFont typeface="Arial"/>
              <a:buChar char="•"/>
            </a:pPr>
            <a:r>
              <a:rPr lang="sv-SE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Technology adoption programs</a:t>
            </a:r>
            <a:endParaRPr/>
          </a:p>
          <a:p>
            <a:pPr marL="5715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68627"/>
              <a:buFont typeface="Arial"/>
              <a:buChar char="•"/>
            </a:pPr>
            <a:r>
              <a:rPr lang="sv-SE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Trade policies and market access</a:t>
            </a:r>
            <a:endParaRPr/>
          </a:p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68627"/>
              <a:buFont typeface="Arial"/>
              <a:buNone/>
            </a:pPr>
            <a:r>
              <a:rPr lang="sv-SE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Economic Significance:</a:t>
            </a:r>
            <a:endParaRPr/>
          </a:p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68627"/>
              <a:buFont typeface="Arial"/>
              <a:buNone/>
            </a:pPr>
            <a:r>
              <a:rPr lang="sv-SE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 many developing countries, agriculture accounts for:</a:t>
            </a:r>
            <a:endParaRPr/>
          </a:p>
          <a:p>
            <a:pPr marL="5715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68627"/>
              <a:buFont typeface="Arial"/>
              <a:buChar char="•"/>
            </a:pPr>
            <a:r>
              <a:rPr lang="sv-SE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20-40% of GDP</a:t>
            </a:r>
            <a:endParaRPr/>
          </a:p>
          <a:p>
            <a:pPr marL="5715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68627"/>
              <a:buFont typeface="Arial"/>
              <a:buChar char="•"/>
            </a:pPr>
            <a:r>
              <a:rPr lang="sv-SE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50-70% of employment</a:t>
            </a:r>
            <a:endParaRPr/>
          </a:p>
          <a:p>
            <a:pPr marL="5715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68627"/>
              <a:buFont typeface="Arial"/>
              <a:buChar char="•"/>
            </a:pPr>
            <a:r>
              <a:rPr lang="sv-SE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Majority of rural livelihoods</a:t>
            </a:r>
            <a:endParaRPr/>
          </a:p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68627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8"/>
          <p:cNvSpPr txBox="1"/>
          <p:nvPr/>
        </p:nvSpPr>
        <p:spPr>
          <a:xfrm>
            <a:off x="2427621" y="811076"/>
            <a:ext cx="8001000" cy="30777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4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Agricultural land represents the most dynamic and policy-relevant component of the land system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6"/>
          <p:cNvSpPr txBox="1">
            <a:spLocks noGrp="1"/>
          </p:cNvSpPr>
          <p:nvPr>
            <p:ph type="body" idx="1"/>
          </p:nvPr>
        </p:nvSpPr>
        <p:spPr>
          <a:xfrm>
            <a:off x="469635" y="1040697"/>
            <a:ext cx="10515600" cy="390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7960"/>
              <a:buNone/>
            </a:pPr>
            <a:r>
              <a:rPr lang="sv-SE" sz="2423" b="1"/>
              <a:t>Key Challenge:</a:t>
            </a:r>
            <a:r>
              <a:rPr lang="sv-SE" sz="2423"/>
              <a:t> Balancing model complexity with comprehensive coverage</a:t>
            </a:r>
            <a:endParaRPr sz="3223"/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2941"/>
              <a:buNone/>
            </a:pP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8627"/>
              <a:buNone/>
            </a:pPr>
            <a:r>
              <a:rPr lang="sv-SE" b="1"/>
              <a:t>The Problem:</a:t>
            </a:r>
            <a:endParaRPr/>
          </a:p>
          <a:p>
            <a:pPr marL="457200" lvl="0" indent="-29083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58332"/>
              <a:buChar char="●"/>
            </a:pPr>
            <a:r>
              <a:rPr lang="sv-SE"/>
              <a:t>Too many crops → Overly complex, unmanageable model</a:t>
            </a:r>
            <a:endParaRPr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endParaRPr sz="409"/>
          </a:p>
          <a:p>
            <a:pPr marL="457200" lvl="0" indent="-29083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58332"/>
              <a:buChar char="●"/>
            </a:pPr>
            <a:r>
              <a:rPr lang="sv-SE"/>
              <a:t>Too few crops → Incomplete picture of agricultural land use</a:t>
            </a:r>
            <a:endParaRPr/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8627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8627"/>
              <a:buNone/>
            </a:pPr>
            <a:r>
              <a:rPr lang="sv-SE" b="1"/>
              <a:t>Example Scenarios:</a:t>
            </a:r>
            <a:endParaRPr/>
          </a:p>
          <a:p>
            <a:pPr marL="457200" lvl="0" indent="-29083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58332"/>
              <a:buChar char="●"/>
            </a:pPr>
            <a:r>
              <a:rPr lang="sv-SE"/>
              <a:t>If 2 crops = 50% coverage → Insufficient detail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endParaRPr sz="100"/>
          </a:p>
          <a:p>
            <a:pPr marL="457200" lvl="0" indent="-29083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58332"/>
              <a:buChar char="●"/>
            </a:pPr>
            <a:r>
              <a:rPr lang="sv-SE"/>
              <a:t>If 2 crops = 90% coverage (remaining 10% highly fragmented) → Potentially adequate</a:t>
            </a:r>
            <a:endParaRPr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8627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8627"/>
              <a:buNone/>
            </a:pPr>
            <a:r>
              <a:rPr lang="sv-SE" b="1"/>
              <a:t>Bottom Line:</a:t>
            </a:r>
            <a:r>
              <a:rPr lang="sv-SE"/>
              <a:t> Need a systematic threshold method for crop selection</a:t>
            </a:r>
            <a:endParaRPr/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8627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6"/>
          <p:cNvSpPr txBox="1"/>
          <p:nvPr/>
        </p:nvSpPr>
        <p:spPr>
          <a:xfrm>
            <a:off x="343847" y="150594"/>
            <a:ext cx="10767176" cy="762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sv-SE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Determining Crop Inclusion in CLEWs Models</a:t>
            </a:r>
            <a:endParaRPr sz="2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"/>
          <p:cNvSpPr txBox="1">
            <a:spLocks noGrp="1"/>
          </p:cNvSpPr>
          <p:nvPr>
            <p:ph type="body" idx="1"/>
          </p:nvPr>
        </p:nvSpPr>
        <p:spPr>
          <a:xfrm>
            <a:off x="838200" y="1078787"/>
            <a:ext cx="10515600" cy="4937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3063"/>
              <a:buNone/>
            </a:pPr>
            <a:r>
              <a:rPr lang="sv-SE" b="1"/>
              <a:t>1. Percentage-Based Threshold</a:t>
            </a:r>
            <a:endParaRPr/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3063"/>
              <a:buNone/>
            </a:pPr>
            <a:r>
              <a:rPr lang="sv-SE"/>
              <a:t>Include crops accounting for X% of total harvested area (e.g., 80%)</a:t>
            </a:r>
            <a:endParaRPr/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3063"/>
              <a:buNone/>
            </a:pPr>
            <a:r>
              <a:rPr lang="sv-SE"/>
              <a:t>✓ Captures majority of land use</a:t>
            </a:r>
            <a:endParaRPr/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3063"/>
              <a:buNone/>
            </a:pPr>
            <a:r>
              <a:rPr lang="sv-SE"/>
              <a:t>✗ May require excessive detail in diverse agricultural systems</a:t>
            </a:r>
            <a:endParaRPr/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3063"/>
              <a:buNone/>
            </a:pPr>
            <a:endParaRPr/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3063"/>
              <a:buNone/>
            </a:pPr>
            <a:r>
              <a:rPr lang="sv-SE" b="1"/>
              <a:t>2. Fixed Number Threshold</a:t>
            </a:r>
            <a:endParaRPr/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3063"/>
              <a:buNone/>
            </a:pPr>
            <a:r>
              <a:rPr lang="sv-SE"/>
              <a:t>Include t</a:t>
            </a:r>
            <a:r>
              <a:rPr lang="sv-SE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op N crops (e</a:t>
            </a:r>
            <a:r>
              <a:rPr lang="sv-SE"/>
              <a:t>.g., top 5 or 10)</a:t>
            </a:r>
            <a:endParaRPr/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3063"/>
              <a:buNone/>
            </a:pPr>
            <a:r>
              <a:rPr lang="sv-SE"/>
              <a:t>✓ Simple and uniform across countries</a:t>
            </a:r>
            <a:endParaRPr/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3063"/>
              <a:buNone/>
            </a:pPr>
            <a:r>
              <a:rPr lang="sv-SE"/>
              <a:t>✗ May miss important crops in diverse agricultural profiles</a:t>
            </a:r>
            <a:endParaRPr/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3063"/>
              <a:buNone/>
            </a:pPr>
            <a:endParaRPr/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3063"/>
              <a:buNone/>
            </a:pPr>
            <a:r>
              <a:rPr lang="sv-SE" b="1"/>
              <a:t>3. Hybrid Approach</a:t>
            </a:r>
            <a:r>
              <a:rPr lang="sv-SE"/>
              <a:t>  </a:t>
            </a:r>
            <a:r>
              <a:rPr lang="sv-SE" i="1"/>
              <a:t>Recommended</a:t>
            </a:r>
            <a:endParaRPr/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3063"/>
              <a:buNone/>
            </a:pPr>
            <a:r>
              <a:rPr lang="sv-SE"/>
              <a:t>Combine both methods for optimal balance</a:t>
            </a:r>
            <a:endParaRPr/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3063"/>
              <a:buNone/>
            </a:pPr>
            <a:r>
              <a:rPr lang="sv-SE"/>
              <a:t>Example: Top 5 crops PLUS additional crops until 80% threshold reached</a:t>
            </a:r>
            <a:endParaRPr/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3063"/>
              <a:buNone/>
            </a:pPr>
            <a:endParaRPr/>
          </a:p>
        </p:txBody>
      </p:sp>
      <p:sp>
        <p:nvSpPr>
          <p:cNvPr id="83" name="Google Shape;83;p1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07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</a:pPr>
            <a:r>
              <a:rPr lang="sv-SE"/>
              <a:t>Three Selection Approaches</a:t>
            </a:r>
            <a:br>
              <a:rPr lang="sv-SE"/>
            </a:br>
            <a:endParaRPr/>
          </a:p>
        </p:txBody>
      </p:sp>
      <p:sp>
        <p:nvSpPr>
          <p:cNvPr id="84" name="Google Shape;84;p1"/>
          <p:cNvSpPr txBox="1"/>
          <p:nvPr/>
        </p:nvSpPr>
        <p:spPr>
          <a:xfrm>
            <a:off x="3060071" y="6086429"/>
            <a:ext cx="6672300" cy="369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sv-SE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Crop selection also driven by the purpose of your model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"/>
          <p:cNvSpPr txBox="1">
            <a:spLocks noGrp="1"/>
          </p:cNvSpPr>
          <p:nvPr>
            <p:ph type="body" idx="1"/>
          </p:nvPr>
        </p:nvSpPr>
        <p:spPr>
          <a:xfrm>
            <a:off x="838200" y="1239210"/>
            <a:ext cx="10515600" cy="4937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83333"/>
              <a:buNone/>
            </a:pPr>
            <a:r>
              <a:rPr lang="sv-SE" b="1"/>
              <a:t>Critical Consideration:</a:t>
            </a:r>
            <a:r>
              <a:rPr lang="sv-SE"/>
              <a:t> Land area alone doesn't tell the whole story</a:t>
            </a:r>
            <a:endParaRPr/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83333"/>
              <a:buNone/>
            </a:pPr>
            <a:r>
              <a:rPr lang="sv-SE"/>
              <a:t>High-value crops may occupy small land areas but be critical to: </a:t>
            </a:r>
            <a:endParaRPr/>
          </a:p>
          <a:p>
            <a:pPr marL="971550" lvl="1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11111"/>
              <a:buFont typeface="Arial"/>
              <a:buChar char="•"/>
            </a:pPr>
            <a:r>
              <a:rPr lang="sv-SE"/>
              <a:t>National economy and GDP</a:t>
            </a:r>
            <a:endParaRPr/>
          </a:p>
          <a:p>
            <a:pPr marL="971550" lvl="1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11111"/>
              <a:buFont typeface="Arial"/>
              <a:buChar char="•"/>
            </a:pPr>
            <a:r>
              <a:rPr lang="sv-SE"/>
              <a:t>Export revenues</a:t>
            </a:r>
            <a:endParaRPr/>
          </a:p>
          <a:p>
            <a:pPr marL="971550" lvl="1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11111"/>
              <a:buFont typeface="Arial"/>
              <a:buChar char="•"/>
            </a:pPr>
            <a:r>
              <a:rPr lang="sv-SE"/>
              <a:t>Food security</a:t>
            </a:r>
            <a:endParaRPr/>
          </a:p>
          <a:p>
            <a:pPr marL="971550" lvl="1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11111"/>
              <a:buFont typeface="Arial"/>
              <a:buChar char="•"/>
            </a:pPr>
            <a:r>
              <a:rPr lang="sv-SE"/>
              <a:t>Employment and livelihoods</a:t>
            </a:r>
            <a:endParaRPr/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83333"/>
              <a:buNone/>
            </a:pPr>
            <a:endParaRPr b="1"/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83333"/>
              <a:buNone/>
            </a:pPr>
            <a:r>
              <a:rPr lang="sv-SE" b="1"/>
              <a:t>Real-World Example:</a:t>
            </a:r>
            <a:r>
              <a:rPr lang="sv-SE"/>
              <a:t> A specialty crop like saffron, coffee, or cocoa might represent:</a:t>
            </a:r>
            <a:endParaRPr/>
          </a:p>
          <a:p>
            <a:pPr marL="5715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83333"/>
              <a:buFont typeface="Arial"/>
              <a:buChar char="•"/>
            </a:pPr>
            <a:r>
              <a:rPr lang="sv-SE"/>
              <a:t>&lt;5% of harvested area</a:t>
            </a:r>
            <a:endParaRPr/>
          </a:p>
          <a:p>
            <a:pPr marL="5715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83333"/>
              <a:buFont typeface="Arial"/>
              <a:buChar char="•"/>
            </a:pPr>
            <a:r>
              <a:rPr lang="sv-SE"/>
              <a:t>BUT 20%+ of agricultural export value</a:t>
            </a:r>
            <a:endParaRPr/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83333"/>
              <a:buNone/>
            </a:pPr>
            <a:endParaRPr b="1"/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83333"/>
              <a:buNone/>
            </a:pPr>
            <a:r>
              <a:rPr lang="sv-SE" b="1"/>
              <a:t>Recommendation for Crop Selection:</a:t>
            </a:r>
            <a:r>
              <a:rPr lang="sv-SE"/>
              <a:t> When applying the three approaches, cross-reference with:</a:t>
            </a:r>
            <a:endParaRPr/>
          </a:p>
          <a:p>
            <a:pPr marL="5715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83333"/>
              <a:buFont typeface="Arial"/>
              <a:buChar char="•"/>
            </a:pPr>
            <a:r>
              <a:rPr lang="sv-SE"/>
              <a:t>Economic value metrics (GDP contribution, export value)</a:t>
            </a:r>
            <a:endParaRPr/>
          </a:p>
          <a:p>
            <a:pPr marL="5715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83333"/>
              <a:buFont typeface="Arial"/>
              <a:buChar char="•"/>
            </a:pPr>
            <a:r>
              <a:rPr lang="sv-SE"/>
              <a:t>Strategic importance (food security, employment)</a:t>
            </a:r>
            <a:endParaRPr/>
          </a:p>
          <a:p>
            <a:pPr marL="5715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83333"/>
              <a:buFont typeface="Arial"/>
              <a:buChar char="•"/>
            </a:pPr>
            <a:r>
              <a:rPr lang="sv-SE"/>
              <a:t>Policy priorities (government agricultural strategies)</a:t>
            </a:r>
            <a:endParaRPr/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83333"/>
              <a:buNone/>
            </a:pPr>
            <a:endParaRPr/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83333"/>
              <a:buNone/>
            </a:pPr>
            <a:endParaRPr/>
          </a:p>
        </p:txBody>
      </p:sp>
      <p:sp>
        <p:nvSpPr>
          <p:cNvPr id="90" name="Google Shape;90;p3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07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</a:pPr>
            <a:r>
              <a:rPr lang="sv-SE"/>
              <a:t>Beyond Land Area: Ensuring Economic Relevance</a:t>
            </a:r>
            <a:endParaRPr/>
          </a:p>
        </p:txBody>
      </p:sp>
      <p:sp>
        <p:nvSpPr>
          <p:cNvPr id="91" name="Google Shape;91;p3"/>
          <p:cNvSpPr txBox="1"/>
          <p:nvPr/>
        </p:nvSpPr>
        <p:spPr>
          <a:xfrm>
            <a:off x="3060071" y="6086429"/>
            <a:ext cx="6672405" cy="3693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sv-SE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Crop selection also driven by the purpose of your model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5"/>
          <p:cNvSpPr txBox="1">
            <a:spLocks noGrp="1"/>
          </p:cNvSpPr>
          <p:nvPr>
            <p:ph type="body" idx="1"/>
          </p:nvPr>
        </p:nvSpPr>
        <p:spPr>
          <a:xfrm>
            <a:off x="838200" y="1239210"/>
            <a:ext cx="10515600" cy="4937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r>
              <a:rPr lang="sv-SE"/>
              <a:t>Complete Hands-on 7a to learn this skill </a:t>
            </a:r>
            <a:endParaRPr/>
          </a:p>
        </p:txBody>
      </p:sp>
      <p:sp>
        <p:nvSpPr>
          <p:cNvPr id="97" name="Google Shape;97;p5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07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</a:pPr>
            <a:r>
              <a:rPr lang="sv-SE"/>
              <a:t>Determining Crop Inclusion in CLEWs Models</a:t>
            </a:r>
            <a:br>
              <a:rPr lang="sv-SE"/>
            </a:b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7"/>
          <p:cNvSpPr txBox="1">
            <a:spLocks noGrp="1"/>
          </p:cNvSpPr>
          <p:nvPr>
            <p:ph type="body" idx="1"/>
          </p:nvPr>
        </p:nvSpPr>
        <p:spPr>
          <a:xfrm>
            <a:off x="838200" y="1239210"/>
            <a:ext cx="4729681" cy="4937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72000" lvl="0" indent="-72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93333"/>
              <a:buNone/>
            </a:pPr>
            <a:r>
              <a:rPr lang="sv-SE" b="1"/>
              <a:t>Each Selected Crop Modelled in Four Categories:</a:t>
            </a:r>
            <a:endParaRPr/>
          </a:p>
          <a:p>
            <a:pPr marL="72000" lvl="0" indent="-72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93333"/>
              <a:buNone/>
            </a:pPr>
            <a:r>
              <a:rPr lang="sv-SE"/>
              <a:t>Water </a:t>
            </a:r>
            <a:r>
              <a:rPr lang="sv-SE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"/>
                  </a:ext>
                </a:extLst>
              </a:rPr>
              <a:t>Source</a:t>
            </a:r>
            <a:r>
              <a:rPr lang="sv-SE"/>
              <a:t>:</a:t>
            </a:r>
            <a:endParaRPr/>
          </a:p>
          <a:p>
            <a:pPr marL="72000" lvl="0" indent="-8889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93333"/>
              <a:buFont typeface="Arial"/>
              <a:buChar char="•"/>
            </a:pPr>
            <a:r>
              <a:rPr lang="sv-SE"/>
              <a:t>Irrigated - Uses irrigation systems</a:t>
            </a:r>
            <a:endParaRPr/>
          </a:p>
          <a:p>
            <a:pPr marL="72000" lvl="0" indent="-8889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93333"/>
              <a:buFont typeface="Arial"/>
              <a:buChar char="•"/>
            </a:pPr>
            <a:r>
              <a:rPr lang="sv-SE"/>
              <a:t>Rainfed - Relies on natural precipitation</a:t>
            </a:r>
            <a:endParaRPr/>
          </a:p>
          <a:p>
            <a:pPr marL="72000" lvl="0" indent="-72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93333"/>
              <a:buNone/>
            </a:pPr>
            <a:endParaRPr/>
          </a:p>
          <a:p>
            <a:pPr marL="72000" lvl="0" indent="72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93333"/>
              <a:buNone/>
            </a:pPr>
            <a:r>
              <a:rPr lang="sv-SE"/>
              <a:t>Input Intensity:</a:t>
            </a:r>
            <a:endParaRPr/>
          </a:p>
          <a:p>
            <a:pPr marL="414900" lvl="0" indent="-3429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ct val="93333"/>
              <a:buFont typeface="Arial"/>
              <a:buChar char="•"/>
            </a:pPr>
            <a:r>
              <a:rPr lang="sv-SE"/>
              <a:t>High Input - Modern inputs (fertilizers, pesticides, machinery, improved seeds)</a:t>
            </a:r>
            <a:endParaRPr/>
          </a:p>
          <a:p>
            <a:pPr marL="414900" lvl="0" indent="-3429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ct val="93333"/>
              <a:buFont typeface="Arial"/>
              <a:buChar char="•"/>
            </a:pPr>
            <a:r>
              <a:rPr lang="sv-SE"/>
              <a:t>Low Input - Traditional/subsistence farming with minimal external inputs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ct val="93333"/>
              <a:buNone/>
            </a:pPr>
            <a:endParaRPr/>
          </a:p>
          <a:p>
            <a:pPr marL="72000" lvl="0" indent="-72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93333"/>
              <a:buNone/>
            </a:pPr>
            <a:r>
              <a:rPr lang="sv-SE" b="1"/>
              <a:t>Why This Matters:</a:t>
            </a:r>
            <a:endParaRPr/>
          </a:p>
          <a:p>
            <a:pPr marL="72000" lvl="0" indent="-8889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93333"/>
              <a:buFont typeface="Arial"/>
              <a:buChar char="•"/>
            </a:pPr>
            <a:r>
              <a:rPr lang="sv-SE"/>
              <a:t>Different water requirements and availability</a:t>
            </a:r>
            <a:endParaRPr/>
          </a:p>
          <a:p>
            <a:pPr marL="72000" lvl="0" indent="-8889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93333"/>
              <a:buFont typeface="Arial"/>
              <a:buChar char="•"/>
            </a:pPr>
            <a:r>
              <a:rPr lang="sv-SE"/>
              <a:t>Different yield potentials</a:t>
            </a:r>
            <a:endParaRPr/>
          </a:p>
          <a:p>
            <a:pPr marL="72000" lvl="0" indent="-8889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93333"/>
              <a:buFont typeface="Arial"/>
              <a:buChar char="•"/>
            </a:pPr>
            <a:r>
              <a:rPr lang="sv-SE"/>
              <a:t>Different costs and resource needs</a:t>
            </a:r>
            <a:endParaRPr/>
          </a:p>
          <a:p>
            <a:pPr marL="72000" lvl="0" indent="-8889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93333"/>
              <a:buFont typeface="Arial"/>
              <a:buChar char="•"/>
            </a:pPr>
            <a:r>
              <a:rPr lang="sv-SE"/>
              <a:t>Different climate vulnerability profiles</a:t>
            </a:r>
            <a:endParaRPr/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93333"/>
              <a:buNone/>
            </a:pPr>
            <a:endParaRPr/>
          </a:p>
        </p:txBody>
      </p:sp>
      <p:sp>
        <p:nvSpPr>
          <p:cNvPr id="103" name="Google Shape;103;p7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07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</a:pPr>
            <a:r>
              <a:rPr lang="sv-SE"/>
              <a:t>2. Crop Representation in CLEWs Models</a:t>
            </a:r>
            <a:endParaRPr/>
          </a:p>
        </p:txBody>
      </p:sp>
      <p:sp>
        <p:nvSpPr>
          <p:cNvPr id="104" name="Google Shape;104;p7"/>
          <p:cNvSpPr txBox="1"/>
          <p:nvPr/>
        </p:nvSpPr>
        <p:spPr>
          <a:xfrm>
            <a:off x="6972678" y="1509477"/>
            <a:ext cx="5219322" cy="3970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sv-S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LAND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sv-S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↓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sv-S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├── AGRICULTURAL LAND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sv-S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│     ↓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sv-S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│     └── CROPLAND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sv-S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│           ↓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sv-S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│           ├── CROP 01 (irrigated, high input)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sv-S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│           ├── CROP 01 (rainfed, high input)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sv-S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│           ├── CROP 01 (irrigated, low input)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sv-S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│           ├── CROP 01 (rainfed, low input)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sv-S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│           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sv-S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│           ├── CROP 02 (irrigated, high input)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sv-S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│           ├── CROP 02 (rainfed, high input)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sv-S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│           └── ... [pattern repeats for all crops]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sv-S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sv-S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├── FOREST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sv-S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├── BUILT-UP LAND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sv-S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└── OTHER LAND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9"/>
          <p:cNvSpPr txBox="1">
            <a:spLocks noGrp="1"/>
          </p:cNvSpPr>
          <p:nvPr>
            <p:ph type="body" idx="1"/>
          </p:nvPr>
        </p:nvSpPr>
        <p:spPr>
          <a:xfrm>
            <a:off x="838200" y="1239210"/>
            <a:ext cx="10515600" cy="4937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55000" lnSpcReduction="20000"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6059"/>
              <a:buNone/>
            </a:pPr>
            <a:r>
              <a:rPr lang="sv-SE" b="1"/>
              <a:t>Not Too Simple:</a:t>
            </a:r>
            <a:endParaRPr/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6059"/>
              <a:buNone/>
            </a:pPr>
            <a:r>
              <a:rPr lang="sv-SE"/>
              <a:t>A single representation per crop would mask critical differences in: </a:t>
            </a:r>
            <a:endParaRPr/>
          </a:p>
          <a:p>
            <a:pPr marL="971550" lvl="1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41414"/>
              <a:buFont typeface="Arial"/>
              <a:buChar char="•"/>
            </a:pPr>
            <a:r>
              <a:rPr lang="sv-SE"/>
              <a:t>Water resource requirements and constraints</a:t>
            </a:r>
            <a:endParaRPr/>
          </a:p>
          <a:p>
            <a:pPr marL="971550" lvl="1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41414"/>
              <a:buFont typeface="Arial"/>
              <a:buChar char="•"/>
            </a:pPr>
            <a:r>
              <a:rPr lang="sv-SE"/>
              <a:t>Productivity and yield variations</a:t>
            </a:r>
            <a:endParaRPr/>
          </a:p>
          <a:p>
            <a:pPr marL="971550" lvl="1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41414"/>
              <a:buFont typeface="Arial"/>
              <a:buChar char="•"/>
            </a:pPr>
            <a:r>
              <a:rPr lang="sv-SE"/>
              <a:t>Climate vulnerability and adaptation strategies</a:t>
            </a:r>
            <a:endParaRPr/>
          </a:p>
          <a:p>
            <a:pPr marL="971550" lvl="1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41414"/>
              <a:buFont typeface="Arial"/>
              <a:buChar char="•"/>
            </a:pPr>
            <a:r>
              <a:rPr lang="sv-SE"/>
              <a:t>Investment and cost structures</a:t>
            </a:r>
            <a:endParaRPr/>
          </a:p>
          <a:p>
            <a: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41414"/>
              <a:buNone/>
            </a:pPr>
            <a:endParaRPr/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6059"/>
              <a:buNone/>
            </a:pPr>
            <a:r>
              <a:rPr lang="sv-SE" b="1"/>
              <a:t>Not Too Complex:</a:t>
            </a:r>
            <a:endParaRPr/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6059"/>
              <a:buNone/>
            </a:pPr>
            <a:r>
              <a:rPr lang="sv-SE"/>
              <a:t>Further disaggregation (e.g., by soil type, slope, farm size, specific crop varieties) would: </a:t>
            </a:r>
            <a:endParaRPr/>
          </a:p>
          <a:p>
            <a:pPr marL="971550" lvl="1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41414"/>
              <a:buFont typeface="Arial"/>
              <a:buChar char="•"/>
            </a:pPr>
            <a:r>
              <a:rPr lang="sv-SE"/>
              <a:t>Exponentially increase data requirements</a:t>
            </a:r>
            <a:endParaRPr/>
          </a:p>
          <a:p>
            <a:pPr marL="971550" lvl="1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41414"/>
              <a:buFont typeface="Arial"/>
              <a:buChar char="•"/>
            </a:pPr>
            <a:r>
              <a:rPr lang="sv-SE"/>
              <a:t>Create model complexity that's difficult to calibrate and validate</a:t>
            </a:r>
            <a:endParaRPr/>
          </a:p>
          <a:p>
            <a:pPr marL="971550" lvl="1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41414"/>
              <a:buFont typeface="Arial"/>
              <a:buChar char="•"/>
            </a:pPr>
            <a:r>
              <a:rPr lang="sv-SE"/>
              <a:t>Produce outputs that are harder to interpret for policy decisions</a:t>
            </a:r>
            <a:endParaRPr/>
          </a:p>
          <a:p>
            <a:pPr marL="971550" lvl="1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41414"/>
              <a:buFont typeface="Arial"/>
              <a:buChar char="•"/>
            </a:pPr>
            <a:r>
              <a:rPr lang="sv-SE"/>
              <a:t>Require granular data often unavailable in many countries</a:t>
            </a:r>
            <a:endParaRPr/>
          </a:p>
          <a:p>
            <a: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41414"/>
              <a:buNone/>
            </a:pPr>
            <a:endParaRPr/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6059"/>
              <a:buNone/>
            </a:pPr>
            <a:r>
              <a:rPr lang="sv-SE" b="1"/>
              <a:t>The "Sweet Spot":</a:t>
            </a:r>
            <a:r>
              <a:rPr lang="sv-SE"/>
              <a:t> This four-way classification captures the most policy-relevant distinctions while remaining:</a:t>
            </a:r>
            <a:endParaRPr/>
          </a:p>
          <a:p>
            <a:pPr marL="5715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6059"/>
              <a:buFont typeface="Arial"/>
              <a:buChar char="•"/>
            </a:pPr>
            <a:r>
              <a:rPr lang="sv-SE"/>
              <a:t>Manageable in terms of data collection</a:t>
            </a:r>
            <a:endParaRPr/>
          </a:p>
          <a:p>
            <a:pPr marL="5715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6059"/>
              <a:buFont typeface="Arial"/>
              <a:buChar char="•"/>
            </a:pPr>
            <a:r>
              <a:rPr lang="sv-SE"/>
              <a:t>Computationally feasible</a:t>
            </a:r>
            <a:endParaRPr/>
          </a:p>
          <a:p>
            <a:pPr marL="5715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6059"/>
              <a:buFont typeface="Arial"/>
              <a:buChar char="•"/>
            </a:pPr>
            <a:r>
              <a:rPr lang="sv-SE"/>
              <a:t>Aligned with available agricultural statistics (FAO, national agencies)</a:t>
            </a:r>
            <a:endParaRPr/>
          </a:p>
          <a:p>
            <a:pPr marL="5715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6059"/>
              <a:buFont typeface="Arial"/>
              <a:buChar char="•"/>
            </a:pPr>
            <a:r>
              <a:rPr lang="sv-SE"/>
              <a:t>Actionable for decision-makers</a:t>
            </a:r>
            <a:endParaRPr/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6059"/>
              <a:buNone/>
            </a:pPr>
            <a:endParaRPr/>
          </a:p>
        </p:txBody>
      </p:sp>
      <p:sp>
        <p:nvSpPr>
          <p:cNvPr id="110" name="Google Shape;110;p9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07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</a:pPr>
            <a:r>
              <a:rPr lang="sv-SE"/>
              <a:t>Why Four Categories? Balancing Detail and Practicality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CG Colour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12069"/>
      </a:accent1>
      <a:accent2>
        <a:srgbClr val="C8102E"/>
      </a:accent2>
      <a:accent3>
        <a:srgbClr val="AFC7FE"/>
      </a:accent3>
      <a:accent4>
        <a:srgbClr val="5F8EFD"/>
      </a:accent4>
      <a:accent5>
        <a:srgbClr val="0F56FD"/>
      </a:accent5>
      <a:accent6>
        <a:srgbClr val="910C22"/>
      </a:accent6>
      <a:hlink>
        <a:srgbClr val="4151C3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1591</Words>
  <Application>Microsoft Office PowerPoint</Application>
  <PresentationFormat>Widescreen</PresentationFormat>
  <Paragraphs>297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Learning outcomes</vt:lpstr>
      <vt:lpstr>Why Agriculture is Unique: </vt:lpstr>
      <vt:lpstr>PowerPoint Presentation</vt:lpstr>
      <vt:lpstr>Three Selection Approaches </vt:lpstr>
      <vt:lpstr>Beyond Land Area: Ensuring Economic Relevance</vt:lpstr>
      <vt:lpstr>Determining Crop Inclusion in CLEWs Models </vt:lpstr>
      <vt:lpstr>2. Crop Representation in CLEWs Models</vt:lpstr>
      <vt:lpstr>Why Four Categories? Balancing Detail and Practicality</vt:lpstr>
      <vt:lpstr>PowerPoint Presentation</vt:lpstr>
      <vt:lpstr>Naming Conventions </vt:lpstr>
      <vt:lpstr>3. Crop Calibration: harvested area </vt:lpstr>
      <vt:lpstr>3. Crop Calibration: Yield </vt:lpstr>
      <vt:lpstr>3. Crop Calibration: Hands on exercise </vt:lpstr>
      <vt:lpstr>3. Crop Calibration: Hands on exercise </vt:lpstr>
      <vt:lpstr>3. Crop Calibration: Hands on exercise </vt:lpstr>
      <vt:lpstr>4. Adding Techno-Economic Data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Eunice Ramos</dc:creator>
  <cp:lastModifiedBy>Camilla Lo Giudice</cp:lastModifiedBy>
  <cp:revision>2</cp:revision>
  <dcterms:created xsi:type="dcterms:W3CDTF">2019-06-09T10:25:43Z</dcterms:created>
  <dcterms:modified xsi:type="dcterms:W3CDTF">2026-02-22T14:13:02Z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0x010100633F727AA7180443A862CD9A25741398</vt:lpwstr>
  </property>
  <property fmtid="{D5CDD505-2E9C-101B-9397-08002B2CF9AE}" pid="3" name="MediaServiceImageTags">
    <vt:lpwstr/>
  </property>
</Properties>
</file>