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75" r:id="rId5"/>
    <p:sldId id="257" r:id="rId6"/>
    <p:sldId id="279" r:id="rId7"/>
    <p:sldId id="292" r:id="rId8"/>
    <p:sldId id="305" r:id="rId9"/>
    <p:sldId id="306" r:id="rId10"/>
    <p:sldId id="316" r:id="rId11"/>
    <p:sldId id="304" r:id="rId12"/>
    <p:sldId id="309" r:id="rId13"/>
    <p:sldId id="317" r:id="rId14"/>
    <p:sldId id="318" r:id="rId15"/>
    <p:sldId id="319" r:id="rId16"/>
    <p:sldId id="322" r:id="rId17"/>
    <p:sldId id="323" r:id="rId18"/>
    <p:sldId id="320" r:id="rId19"/>
    <p:sldId id="266" r:id="rId20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906" autoAdjust="0"/>
  </p:normalViewPr>
  <p:slideViewPr>
    <p:cSldViewPr snapToGrid="0">
      <p:cViewPr varScale="1">
        <p:scale>
          <a:sx n="92" d="100"/>
          <a:sy n="92" d="100"/>
        </p:scale>
        <p:origin x="1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25F25-FE2E-4EE3-A7CE-ED49446B479F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696D2-C077-4742-859C-DF728156F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20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1926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40 minute session </a:t>
            </a:r>
            <a:endParaRPr dirty="0"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4562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Hands on session for participants to continue with their</a:t>
            </a:r>
            <a:r>
              <a:rPr lang="en-GB" baseline="0" dirty="0"/>
              <a:t> OER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547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Hands on session for participants to continue with their OER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51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participant per group to share OER – encourage feedback from </a:t>
            </a:r>
            <a:r>
              <a:rPr lang="en-GB"/>
              <a:t>the 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546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16EDD-7312-F845-A605-33C423039B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1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6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Recap on what participants have done</a:t>
            </a:r>
            <a:r>
              <a:rPr lang="en-GB" baseline="0" dirty="0"/>
              <a:t> </a:t>
            </a:r>
            <a:r>
              <a:rPr lang="en-GB" dirty="0"/>
              <a:t>so far</a:t>
            </a: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16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Recap on what participants have done</a:t>
            </a:r>
            <a:r>
              <a:rPr lang="en-GB" baseline="0" dirty="0"/>
              <a:t> </a:t>
            </a:r>
            <a:r>
              <a:rPr lang="en-GB" dirty="0"/>
              <a:t>so far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71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Recap on what participants have done</a:t>
            </a:r>
            <a:r>
              <a:rPr lang="en-GB" baseline="0" dirty="0"/>
              <a:t> </a:t>
            </a:r>
            <a:r>
              <a:rPr lang="en-GB" dirty="0"/>
              <a:t>so far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42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Structural elements</a:t>
            </a:r>
            <a:r>
              <a:rPr lang="en-GB" baseline="0" dirty="0"/>
              <a:t> of an </a:t>
            </a:r>
            <a:r>
              <a:rPr lang="en-GB" baseline="0" dirty="0" err="1"/>
              <a:t>OpenCreate</a:t>
            </a:r>
            <a:r>
              <a:rPr lang="en-GB" baseline="0" dirty="0"/>
              <a:t> course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45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Allow participants time to decide</a:t>
            </a:r>
            <a:r>
              <a:rPr lang="en-GB" baseline="0" dirty="0"/>
              <a:t> which OER to upload and make any changes to their plans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8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4663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Guided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hands on sessions – walk through the steps to logging on to </a:t>
            </a:r>
            <a:r>
              <a:rPr lang="en-GB" sz="1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OpenLearn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and first steps in creating a course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82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4663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Guided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hands on sessions – walk through the steps to logging on to </a:t>
            </a:r>
            <a:r>
              <a:rPr lang="en-GB" sz="1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OpenLearn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and first steps in finding and editing your course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4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33187" cy="1143000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lIns="130055" tIns="65028" rIns="130055" bIns="65028"/>
          <a:lstStyle/>
          <a:p>
            <a:fld id="{4FA0FE27-7D59-2C48-8A20-298029AD6C51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4"/>
          </a:xfrm>
        </p:spPr>
        <p:txBody>
          <a:bodyPr>
            <a:normAutofit/>
          </a:bodyPr>
          <a:lstStyle>
            <a:lvl1pPr marL="0" indent="0">
              <a:buClr>
                <a:srgbClr val="006AAC"/>
              </a:buClr>
              <a:buFont typeface="Arial"/>
              <a:buNone/>
              <a:defRPr lang="en-GB" sz="1968" b="0" kern="1200" dirty="0" smtClean="0">
                <a:solidFill>
                  <a:srgbClr val="3B3C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817" indent="-342817">
              <a:buClr>
                <a:srgbClr val="006AAC"/>
              </a:buClr>
              <a:buFont typeface="Arial"/>
              <a:buChar char="•"/>
              <a:defRPr sz="1617">
                <a:solidFill>
                  <a:srgbClr val="3B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817" indent="-342817">
              <a:buClr>
                <a:srgbClr val="006AAC"/>
              </a:buClr>
              <a:buFont typeface="Arial" panose="020B0604020202020204" pitchFamily="34" charset="0"/>
              <a:buChar char="•"/>
              <a:defRPr sz="1968">
                <a:solidFill>
                  <a:srgbClr val="3B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2817" indent="-342817">
              <a:buClr>
                <a:srgbClr val="006AAC"/>
              </a:buClr>
              <a:buFont typeface="Arial"/>
              <a:buChar char="•"/>
              <a:defRPr sz="1968">
                <a:solidFill>
                  <a:srgbClr val="3B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614342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06506" y="485814"/>
            <a:ext cx="1845694" cy="7798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henrybloomfield/1268081514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2.staticflickr.com/6/5557/15071668497_74754a8b3d_b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oner.nu/wp-content/uploads/2016/02/constructive-alignment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57778" y="5104901"/>
            <a:ext cx="6920125" cy="7893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</a:rPr>
              <a:t>IDO Meeting</a:t>
            </a:r>
            <a:br>
              <a:rPr lang="en-US">
                <a:solidFill>
                  <a:schemeClr val="bg1"/>
                </a:solidFill>
              </a:rPr>
            </a:br>
            <a:r>
              <a:rPr lang="en-US" sz="3374"/>
              <a:t>19</a:t>
            </a:r>
            <a:r>
              <a:rPr lang="en-US" sz="3374" baseline="30000"/>
              <a:t>th</a:t>
            </a:r>
            <a:r>
              <a:rPr lang="en-US" sz="3374"/>
              <a:t> December 2016</a:t>
            </a:r>
            <a:endParaRPr lang="en-US" sz="3374" dirty="0"/>
          </a:p>
        </p:txBody>
      </p:sp>
      <p:sp>
        <p:nvSpPr>
          <p:cNvPr id="4" name="TextBox 3"/>
          <p:cNvSpPr txBox="1"/>
          <p:nvPr/>
        </p:nvSpPr>
        <p:spPr>
          <a:xfrm>
            <a:off x="9756539" y="696289"/>
            <a:ext cx="642728" cy="64272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406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871" y="642730"/>
            <a:ext cx="1829032" cy="1252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9585" y="1676683"/>
            <a:ext cx="642728" cy="64272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406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566" y="-95725"/>
            <a:ext cx="7977700" cy="70973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88919" y="1"/>
            <a:ext cx="3302957" cy="6858000"/>
          </a:xfrm>
          <a:prstGeom prst="rect">
            <a:avLst/>
          </a:prstGeom>
          <a:solidFill>
            <a:srgbClr val="EB60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5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71280" y="2252719"/>
            <a:ext cx="5523932" cy="2687538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650276" rtl="0" eaLnBrk="1" latinLnBrk="0" hangingPunct="1">
              <a:lnSpc>
                <a:spcPts val="5000"/>
              </a:lnSpc>
              <a:spcBef>
                <a:spcPts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GB" sz="3374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661" y="38391"/>
            <a:ext cx="3357216" cy="1471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797" y="5468015"/>
            <a:ext cx="5954863" cy="1270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" y="1"/>
            <a:ext cx="6071016" cy="68579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6051" y="2230921"/>
            <a:ext cx="5611677" cy="2266543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4400" dirty="0">
                <a:solidFill>
                  <a:schemeClr val="bg1"/>
                </a:solidFill>
                <a:latin typeface="+mn-lt"/>
              </a:rPr>
              <a:t>May 2019</a:t>
            </a:r>
          </a:p>
          <a:p>
            <a:pPr algn="r"/>
            <a:r>
              <a:rPr lang="en-GB" sz="4400" dirty="0">
                <a:solidFill>
                  <a:schemeClr val="bg1"/>
                </a:solidFill>
                <a:latin typeface="+mn-lt"/>
              </a:rPr>
              <a:t>Residential School</a:t>
            </a:r>
          </a:p>
          <a:p>
            <a:pPr algn="r"/>
            <a:endParaRPr lang="en-GB" sz="24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GB" sz="2400" dirty="0">
                <a:solidFill>
                  <a:schemeClr val="bg1"/>
                </a:solidFill>
                <a:latin typeface="+mn-lt"/>
              </a:rPr>
              <a:t>Yangon University</a:t>
            </a:r>
          </a:p>
          <a:p>
            <a:pPr algn="r"/>
            <a:r>
              <a:rPr lang="en-GB" sz="2400">
                <a:solidFill>
                  <a:schemeClr val="bg1"/>
                </a:solidFill>
                <a:latin typeface="+mn-lt"/>
              </a:rPr>
              <a:t>20-24 May 2019</a:t>
            </a:r>
          </a:p>
        </p:txBody>
      </p:sp>
    </p:spTree>
    <p:extLst>
      <p:ext uri="{BB962C8B-B14F-4D97-AF65-F5344CB8AC3E}">
        <p14:creationId xmlns:p14="http://schemas.microsoft.com/office/powerpoint/2010/main" val="223810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69" y="1381145"/>
            <a:ext cx="6401693" cy="4982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276" y="5228492"/>
            <a:ext cx="1619476" cy="1200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52" y="274639"/>
            <a:ext cx="8861733" cy="571500"/>
          </a:xfrm>
        </p:spPr>
        <p:txBody>
          <a:bodyPr/>
          <a:lstStyle/>
          <a:p>
            <a:r>
              <a:rPr lang="en-GB" sz="3200" b="1" dirty="0"/>
              <a:t>Activity: Get started - Edit a course you have started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356FD-298F-48A9-BA4D-06F417FBD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97" y="1387559"/>
            <a:ext cx="4241705" cy="311410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35C81C-D032-4D2E-9E74-865EB035C9E0}"/>
              </a:ext>
            </a:extLst>
          </p:cNvPr>
          <p:cNvCxnSpPr>
            <a:cxnSpLocks/>
          </p:cNvCxnSpPr>
          <p:nvPr/>
        </p:nvCxnSpPr>
        <p:spPr>
          <a:xfrm flipH="1">
            <a:off x="2850349" y="4311043"/>
            <a:ext cx="546221" cy="1108069"/>
          </a:xfrm>
          <a:prstGeom prst="straightConnector1">
            <a:avLst/>
          </a:prstGeom>
          <a:noFill/>
          <a:ln w="41275" cap="flat">
            <a:solidFill>
              <a:srgbClr val="C00000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CDFF89-46C6-436D-8347-6A5261E6AC69}"/>
              </a:ext>
            </a:extLst>
          </p:cNvPr>
          <p:cNvCxnSpPr>
            <a:cxnSpLocks/>
          </p:cNvCxnSpPr>
          <p:nvPr/>
        </p:nvCxnSpPr>
        <p:spPr>
          <a:xfrm flipV="1">
            <a:off x="3776314" y="4309838"/>
            <a:ext cx="2389776" cy="1453660"/>
          </a:xfrm>
          <a:prstGeom prst="straightConnector1">
            <a:avLst/>
          </a:prstGeom>
          <a:noFill/>
          <a:ln w="41275" cap="flat">
            <a:solidFill>
              <a:srgbClr val="C00000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1722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061" y="2033955"/>
            <a:ext cx="5087815" cy="18463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Time for a 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69" y="2957147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50630" y="1491396"/>
            <a:ext cx="9466385" cy="4351338"/>
          </a:xfrm>
        </p:spPr>
        <p:txBody>
          <a:bodyPr/>
          <a:lstStyle/>
          <a:p>
            <a:r>
              <a:rPr lang="en-GB" dirty="0"/>
              <a:t>…continue to create your OER in </a:t>
            </a:r>
            <a:r>
              <a:rPr lang="en-GB" dirty="0" err="1"/>
              <a:t>OpenLearn</a:t>
            </a:r>
            <a:r>
              <a:rPr lang="en-GB" dirty="0"/>
              <a:t> Create. Facilitators will be in the room to answer any questions.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3524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b="1" dirty="0"/>
              <a:t>Activity: Putting your OER online</a:t>
            </a:r>
          </a:p>
        </p:txBody>
      </p:sp>
    </p:spTree>
    <p:extLst>
      <p:ext uri="{BB962C8B-B14F-4D97-AF65-F5344CB8AC3E}">
        <p14:creationId xmlns:p14="http://schemas.microsoft.com/office/powerpoint/2010/main" val="373317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061" y="2033955"/>
            <a:ext cx="5087815" cy="18463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Time for a 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69" y="2957147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50630" y="1491396"/>
            <a:ext cx="9466385" cy="4351338"/>
          </a:xfrm>
        </p:spPr>
        <p:txBody>
          <a:bodyPr/>
          <a:lstStyle/>
          <a:p>
            <a:r>
              <a:rPr lang="en-GB" dirty="0"/>
              <a:t>…continue to create your OER in </a:t>
            </a:r>
            <a:r>
              <a:rPr lang="en-GB" dirty="0" err="1"/>
              <a:t>OpenLearn</a:t>
            </a:r>
            <a:r>
              <a:rPr lang="en-GB" dirty="0"/>
              <a:t> Create. Facilitators will be in the room to answer any questions.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3524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b="1" dirty="0"/>
              <a:t>Activity: Putting your OER online</a:t>
            </a:r>
          </a:p>
        </p:txBody>
      </p:sp>
    </p:spTree>
    <p:extLst>
      <p:ext uri="{BB962C8B-B14F-4D97-AF65-F5344CB8AC3E}">
        <p14:creationId xmlns:p14="http://schemas.microsoft.com/office/powerpoint/2010/main" val="121657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50630" y="1491396"/>
            <a:ext cx="9466385" cy="4351338"/>
          </a:xfrm>
        </p:spPr>
        <p:txBody>
          <a:bodyPr/>
          <a:lstStyle/>
          <a:p>
            <a:r>
              <a:rPr lang="en-GB" dirty="0"/>
              <a:t>Share to the group your OER reflecting on how you have adapted it based on the quality criteria checklist and learning design principles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3524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b="1" dirty="0"/>
              <a:t>Share your OER </a:t>
            </a:r>
          </a:p>
        </p:txBody>
      </p:sp>
    </p:spTree>
    <p:extLst>
      <p:ext uri="{BB962C8B-B14F-4D97-AF65-F5344CB8AC3E}">
        <p14:creationId xmlns:p14="http://schemas.microsoft.com/office/powerpoint/2010/main" val="12908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1945295" y="2814094"/>
            <a:ext cx="5847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Any Questions?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73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919411" y="3705726"/>
            <a:ext cx="58072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credit: Question everything! by Henry</a:t>
            </a:r>
            <a:r>
              <a:rPr lang="is-IS" sz="800" dirty="0"/>
              <a:t>… is licensed CC BY-NC-ND </a:t>
            </a:r>
            <a:r>
              <a:rPr lang="en-US" sz="800" dirty="0">
                <a:hlinkClick r:id="rId4"/>
              </a:rPr>
              <a:t>https://www.flickr.com/photos/henrybloomfield/12680815144/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SzPts val="7200"/>
              <a:buNone/>
            </a:pPr>
            <a:r>
              <a:rPr lang="en-GB" sz="6600" b="1" dirty="0"/>
              <a:t>Putting your learning online</a:t>
            </a:r>
            <a:endParaRPr lang="en-GB" sz="6600" dirty="0"/>
          </a:p>
          <a:p>
            <a:pPr marL="0" lvl="0" indent="0">
              <a:buNone/>
            </a:pPr>
            <a:r>
              <a:rPr lang="en-GB" dirty="0"/>
              <a:t>May 2019 </a:t>
            </a:r>
          </a:p>
        </p:txBody>
      </p:sp>
      <p:pic>
        <p:nvPicPr>
          <p:cNvPr id="87" name="Shape 8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12" y="6176963"/>
            <a:ext cx="1247975" cy="4366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1462187" y="6285635"/>
            <a:ext cx="7463018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work is licensed under the </a:t>
            </a:r>
            <a:r>
              <a:rPr lang="en-GB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Creative Commons Attribution 4.0 International License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unless otherwise stated.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Minor amends were made to this slide deck in June 2021. 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92040" y="1878905"/>
            <a:ext cx="53311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500"/>
              <a:buNone/>
            </a:pPr>
            <a:r>
              <a:rPr lang="en-GB" sz="3200" dirty="0"/>
              <a:t>By the end of this session you will have:</a:t>
            </a:r>
          </a:p>
          <a:p>
            <a:pPr lvl="0"/>
            <a:r>
              <a:rPr lang="en-GB" sz="3200" dirty="0"/>
              <a:t>Uploaded part of your adapted OER to </a:t>
            </a:r>
            <a:r>
              <a:rPr lang="en-GB" sz="3200" dirty="0" err="1"/>
              <a:t>OpenLearn</a:t>
            </a:r>
            <a:endParaRPr lang="en-GB" sz="3200" dirty="0"/>
          </a:p>
          <a:p>
            <a:pPr lvl="0"/>
            <a:r>
              <a:rPr lang="en-GB" sz="3200" dirty="0"/>
              <a:t>Shared and given feedback on uploaded OER’s</a:t>
            </a:r>
            <a:endParaRPr lang="en-GB" sz="3200" dirty="0">
              <a:effectLst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567160" y="451413"/>
            <a:ext cx="8669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 </a:t>
            </a:r>
            <a:endParaRPr sz="6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0199962" y="4099805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credit: </a:t>
            </a:r>
            <a:r>
              <a:rPr lang="en-GB" sz="800" dirty="0">
                <a:hlinkClick r:id="rId3"/>
              </a:rPr>
              <a:t>https://c2.staticflickr.com/6/5557/15071668497_74754a8b3d_b.jpg</a:t>
            </a: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71" y="2125566"/>
            <a:ext cx="5784200" cy="38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1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design so far…</a:t>
            </a:r>
            <a:br>
              <a:rPr lang="en-GB" b="1" dirty="0"/>
            </a:br>
            <a:endParaRPr lang="en-GB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3" lvl="0" indent="-265113" defTabSz="70802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FAA00"/>
              </a:buClr>
              <a:buSzTx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…started off by thinking about your students, who are they, what are their needs and how you would encourage active learning in your OER ?</a:t>
            </a:r>
          </a:p>
          <a:p>
            <a:pPr marL="265113" lvl="0" indent="-265113" defTabSz="70802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FAA00"/>
              </a:buClr>
              <a:buSzTx/>
              <a:buNone/>
              <a:defRPr/>
            </a:pPr>
            <a:endParaRPr lang="en-US" sz="320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265113" lvl="0" indent="-265113" defTabSz="70802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FAA00"/>
              </a:buClr>
              <a:buSzTx/>
              <a:buNone/>
              <a:defRPr/>
            </a:pPr>
            <a:endParaRPr lang="en-US" sz="320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DD42C-8D71-3646-9079-05AAB03B6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714" y="1379485"/>
            <a:ext cx="2803236" cy="3734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3F573-0514-7648-B040-1ECE1AC75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473" y="3065607"/>
            <a:ext cx="2559027" cy="34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Principles of good learning design….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557" y="1027905"/>
            <a:ext cx="5181600" cy="5403891"/>
          </a:xfrm>
        </p:spPr>
        <p:txBody>
          <a:bodyPr/>
          <a:lstStyle/>
          <a:p>
            <a:r>
              <a:rPr lang="en-GB" sz="3200" dirty="0"/>
              <a:t>Learning outcomes speak directly to the learner</a:t>
            </a:r>
          </a:p>
          <a:p>
            <a:r>
              <a:rPr lang="en-GB" sz="3200" dirty="0"/>
              <a:t>Learning outcomes tell the learner what to expect to learn</a:t>
            </a:r>
          </a:p>
          <a:p>
            <a:r>
              <a:rPr lang="en-GB" sz="3200" dirty="0"/>
              <a:t>Use learning activities to make the learning active and engaging</a:t>
            </a:r>
          </a:p>
          <a:p>
            <a:r>
              <a:rPr lang="en-GB" sz="3200" dirty="0"/>
              <a:t>Ensure assessment allows learners to demonstrate what they have learned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57" y="2009882"/>
            <a:ext cx="6213901" cy="3313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57862" y="5488211"/>
            <a:ext cx="5912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http://sooner.nu/wp-content/uploads/2016/02/constructive-alignment.png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90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Creating a storyboard for your OER….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472667"/>
            <a:ext cx="10224541" cy="1232368"/>
          </a:xfrm>
        </p:spPr>
        <p:txBody>
          <a:bodyPr/>
          <a:lstStyle/>
          <a:p>
            <a:r>
              <a:rPr lang="en-GB" dirty="0"/>
              <a:t>You started the storyboard and planned the structure of your OER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659" y="2487014"/>
            <a:ext cx="8297850" cy="39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2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4"/>
          <p:cNvSpPr/>
          <p:nvPr/>
        </p:nvSpPr>
        <p:spPr>
          <a:xfrm>
            <a:off x="5093501" y="1678972"/>
            <a:ext cx="6518380" cy="42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>
            <a:spAutoFit/>
          </a:bodyPr>
          <a:lstStyle/>
          <a:p>
            <a:pPr lvl="0">
              <a:defRPr sz="1800"/>
            </a:pPr>
            <a:endParaRPr sz="2133" dirty="0">
              <a:solidFill>
                <a:schemeClr val="accent1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7F6E6-A535-43ED-B465-70DE1C4180A4}"/>
              </a:ext>
            </a:extLst>
          </p:cNvPr>
          <p:cNvSpPr/>
          <p:nvPr/>
        </p:nvSpPr>
        <p:spPr>
          <a:xfrm>
            <a:off x="461430" y="1586585"/>
            <a:ext cx="3624636" cy="389785"/>
          </a:xfrm>
          <a:prstGeom prst="rect">
            <a:avLst/>
          </a:prstGeom>
          <a:solidFill>
            <a:srgbClr val="00B7B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733" dirty="0"/>
              <a:t>Structural elements of a course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A313D-927A-4547-BABF-867E2E36EB52}"/>
              </a:ext>
            </a:extLst>
          </p:cNvPr>
          <p:cNvSpPr/>
          <p:nvPr/>
        </p:nvSpPr>
        <p:spPr>
          <a:xfrm>
            <a:off x="3523593" y="2907697"/>
            <a:ext cx="2212623" cy="410431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E6CDFF-60A4-4C0C-8CB2-529571380233}"/>
              </a:ext>
            </a:extLst>
          </p:cNvPr>
          <p:cNvSpPr/>
          <p:nvPr/>
        </p:nvSpPr>
        <p:spPr>
          <a:xfrm>
            <a:off x="6037621" y="2919193"/>
            <a:ext cx="2212623" cy="410431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Summary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003D2-FD41-4CCF-B5CB-EEBCCFA7A8C4}"/>
              </a:ext>
            </a:extLst>
          </p:cNvPr>
          <p:cNvSpPr/>
          <p:nvPr/>
        </p:nvSpPr>
        <p:spPr>
          <a:xfrm>
            <a:off x="3686353" y="5603415"/>
            <a:ext cx="2212623" cy="697753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Conclusion &amp; </a:t>
            </a:r>
            <a:br>
              <a:rPr lang="en-GB" sz="1867" dirty="0"/>
            </a:br>
            <a:r>
              <a:rPr lang="en-GB" sz="1867" dirty="0"/>
              <a:t>next steps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B66CFF-C862-4883-931B-10AE3E67C45D}"/>
              </a:ext>
            </a:extLst>
          </p:cNvPr>
          <p:cNvSpPr/>
          <p:nvPr/>
        </p:nvSpPr>
        <p:spPr>
          <a:xfrm>
            <a:off x="2417281" y="3703017"/>
            <a:ext cx="2212623" cy="697753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Sections </a:t>
            </a:r>
            <a:br>
              <a:rPr lang="en-GB" sz="1867" dirty="0"/>
            </a:br>
            <a:r>
              <a:rPr lang="en-GB" sz="1867" dirty="0"/>
              <a:t>(with headings)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87D29-7C08-4146-9E54-70968344F566}"/>
              </a:ext>
            </a:extLst>
          </p:cNvPr>
          <p:cNvSpPr/>
          <p:nvPr/>
        </p:nvSpPr>
        <p:spPr>
          <a:xfrm>
            <a:off x="4979502" y="3703017"/>
            <a:ext cx="2212623" cy="697753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Sub-sections </a:t>
            </a:r>
            <a:br>
              <a:rPr lang="en-GB" sz="1867" dirty="0"/>
            </a:br>
            <a:r>
              <a:rPr lang="en-GB" sz="1867" dirty="0"/>
              <a:t>(with sub headings)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6D0EFE-0812-4810-8D44-7B4F7C601853}"/>
              </a:ext>
            </a:extLst>
          </p:cNvPr>
          <p:cNvSpPr/>
          <p:nvPr/>
        </p:nvSpPr>
        <p:spPr>
          <a:xfrm>
            <a:off x="5589643" y="4776748"/>
            <a:ext cx="2212623" cy="410431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Textual content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DCB94-43C1-488C-BAA4-E1257461D23A}"/>
              </a:ext>
            </a:extLst>
          </p:cNvPr>
          <p:cNvSpPr/>
          <p:nvPr/>
        </p:nvSpPr>
        <p:spPr>
          <a:xfrm>
            <a:off x="8155665" y="4633087"/>
            <a:ext cx="2212623" cy="697753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Reflective </a:t>
            </a:r>
            <a:br>
              <a:rPr lang="en-GB" sz="1867" dirty="0"/>
            </a:br>
            <a:r>
              <a:rPr lang="en-GB" sz="1867" dirty="0"/>
              <a:t>Activities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DD8A04-523D-49BD-9AB5-B3AFF98D1E8C}"/>
              </a:ext>
            </a:extLst>
          </p:cNvPr>
          <p:cNvSpPr/>
          <p:nvPr/>
        </p:nvSpPr>
        <p:spPr>
          <a:xfrm>
            <a:off x="970410" y="5603415"/>
            <a:ext cx="2212623" cy="697753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Assessment </a:t>
            </a:r>
            <a:br>
              <a:rPr lang="en-GB" sz="1867" dirty="0"/>
            </a:br>
            <a:r>
              <a:rPr lang="en-GB" sz="1867" dirty="0"/>
              <a:t>Activities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594553-8650-4EA7-AF21-8EBA78D77788}"/>
              </a:ext>
            </a:extLst>
          </p:cNvPr>
          <p:cNvSpPr/>
          <p:nvPr/>
        </p:nvSpPr>
        <p:spPr>
          <a:xfrm>
            <a:off x="1932305" y="4672153"/>
            <a:ext cx="3182577" cy="636198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Audio visual </a:t>
            </a:r>
            <a:br>
              <a:rPr lang="en-GB" sz="1867" dirty="0"/>
            </a:br>
            <a:r>
              <a:rPr lang="en-GB" sz="1467" dirty="0"/>
              <a:t>(with transcripts, captions / subtitles)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77307-3869-4EAA-B78D-B44765ABA0EF}"/>
              </a:ext>
            </a:extLst>
          </p:cNvPr>
          <p:cNvSpPr/>
          <p:nvPr/>
        </p:nvSpPr>
        <p:spPr>
          <a:xfrm>
            <a:off x="7614258" y="3725665"/>
            <a:ext cx="2212623" cy="636198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Images </a:t>
            </a:r>
            <a:r>
              <a:rPr lang="en-GB" sz="1467" dirty="0"/>
              <a:t>(with captions / long descriptions)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8E1243-7F50-4246-BECF-7479FBE97BDD}"/>
              </a:ext>
            </a:extLst>
          </p:cNvPr>
          <p:cNvSpPr/>
          <p:nvPr/>
        </p:nvSpPr>
        <p:spPr>
          <a:xfrm>
            <a:off x="6444293" y="5731526"/>
            <a:ext cx="2212623" cy="410431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References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8B8467-C27B-4928-962E-1186754A9275}"/>
              </a:ext>
            </a:extLst>
          </p:cNvPr>
          <p:cNvSpPr/>
          <p:nvPr/>
        </p:nvSpPr>
        <p:spPr>
          <a:xfrm>
            <a:off x="9202233" y="5713519"/>
            <a:ext cx="2212623" cy="410431"/>
          </a:xfrm>
          <a:prstGeom prst="rect">
            <a:avLst/>
          </a:prstGeom>
          <a:solidFill>
            <a:srgbClr val="F26522"/>
          </a:solidFill>
          <a:ln w="12700" cap="flat">
            <a:solidFill>
              <a:srgbClr val="1D499B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latinLnBrk="1" hangingPunct="0">
              <a:buClrTx/>
            </a:pPr>
            <a:r>
              <a:rPr lang="en-GB" sz="1867" dirty="0"/>
              <a:t>Acknowledgements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478" y="461726"/>
            <a:ext cx="90909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Activity: Putting your OER online</a:t>
            </a:r>
          </a:p>
        </p:txBody>
      </p:sp>
    </p:spTree>
    <p:extLst>
      <p:ext uri="{BB962C8B-B14F-4D97-AF65-F5344CB8AC3E}">
        <p14:creationId xmlns:p14="http://schemas.microsoft.com/office/powerpoint/2010/main" val="216141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5307767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Decide which OER to put online</a:t>
            </a:r>
          </a:p>
          <a:p>
            <a:r>
              <a:rPr lang="en-GB" dirty="0"/>
              <a:t>Review your structure/story board and make any changes based on your consolidated learning</a:t>
            </a:r>
          </a:p>
          <a:p>
            <a:r>
              <a:rPr lang="en-GB" dirty="0"/>
              <a:t>Log onto </a:t>
            </a:r>
            <a:r>
              <a:rPr lang="en-GB" dirty="0" err="1"/>
              <a:t>OpenLearn</a:t>
            </a:r>
            <a:r>
              <a:rPr lang="en-GB" dirty="0"/>
              <a:t> Create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3524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b="1" dirty="0"/>
              <a:t>Activity: Putting your OER online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522" y="2566013"/>
            <a:ext cx="4715533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4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52" y="274639"/>
            <a:ext cx="8298949" cy="571500"/>
          </a:xfrm>
        </p:spPr>
        <p:txBody>
          <a:bodyPr/>
          <a:lstStyle/>
          <a:p>
            <a:r>
              <a:rPr lang="en-GB" sz="3200" b="1" dirty="0"/>
              <a:t>Activity: Get started - Create a course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80AB65B-5EDD-459C-874E-BD711C69F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36" y="1118785"/>
            <a:ext cx="4241705" cy="54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66AE88-31D8-488E-9F47-E3178C4AA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65" y="4646648"/>
            <a:ext cx="3876431" cy="1560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8356FD-298F-48A9-BA4D-06F417FBD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64" y="1091505"/>
            <a:ext cx="4241705" cy="311410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35C81C-D032-4D2E-9E74-865EB035C9E0}"/>
              </a:ext>
            </a:extLst>
          </p:cNvPr>
          <p:cNvCxnSpPr>
            <a:cxnSpLocks/>
          </p:cNvCxnSpPr>
          <p:nvPr/>
        </p:nvCxnSpPr>
        <p:spPr>
          <a:xfrm flipH="1">
            <a:off x="2456872" y="3035291"/>
            <a:ext cx="535709" cy="1840419"/>
          </a:xfrm>
          <a:prstGeom prst="straightConnector1">
            <a:avLst/>
          </a:prstGeom>
          <a:noFill/>
          <a:ln w="41275" cap="flat">
            <a:solidFill>
              <a:srgbClr val="C00000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CDFF89-46C6-436D-8347-6A5261E6AC69}"/>
              </a:ext>
            </a:extLst>
          </p:cNvPr>
          <p:cNvCxnSpPr>
            <a:cxnSpLocks/>
          </p:cNvCxnSpPr>
          <p:nvPr/>
        </p:nvCxnSpPr>
        <p:spPr>
          <a:xfrm flipV="1">
            <a:off x="4497111" y="3872280"/>
            <a:ext cx="1632619" cy="962227"/>
          </a:xfrm>
          <a:prstGeom prst="straightConnector1">
            <a:avLst/>
          </a:prstGeom>
          <a:noFill/>
          <a:ln w="41275" cap="flat">
            <a:solidFill>
              <a:srgbClr val="C00000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7520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AB00C1994404DB4236E3DC2775AD0" ma:contentTypeVersion="14" ma:contentTypeDescription="Create a new document." ma:contentTypeScope="" ma:versionID="18e1afbcb1e45ab9ded32b1c645fdf27">
  <xsd:schema xmlns:xsd="http://www.w3.org/2001/XMLSchema" xmlns:xs="http://www.w3.org/2001/XMLSchema" xmlns:p="http://schemas.microsoft.com/office/2006/metadata/properties" xmlns:ns2="17c2f1f1-6d21-4c7d-a1ac-5f7e60310577" xmlns:ns3="0352b25e-b53d-44bf-ad47-923fa40f722f" xmlns:ns4="e4476828-269d-41e7-8c7f-463a607b843c" targetNamespace="http://schemas.microsoft.com/office/2006/metadata/properties" ma:root="true" ma:fieldsID="67e192772f87eb5aa936b6f11c73e06b" ns2:_="" ns3:_="" ns4:_="">
    <xsd:import namespace="17c2f1f1-6d21-4c7d-a1ac-5f7e60310577"/>
    <xsd:import namespace="0352b25e-b53d-44bf-ad47-923fa40f722f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Comments" minOccurs="0"/>
                <xsd:element ref="ns4:TaxKeywordTaxHTField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2f1f1-6d21-4c7d-a1ac-5f7e60310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Comments" ma:index="18" nillable="true" ma:displayName="Comments" ma:internalName="Comments">
      <xsd:simpleType>
        <xsd:restriction base="dms:Text">
          <xsd:maxLength value="5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2b25e-b53d-44bf-ad47-923fa40f722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bfb35f09-1364-44fa-bda6-079b81d03a2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7a35e29d-27e4-4109-927d-a54ff8054cd1}" ma:internalName="TaxCatchAll" ma:showField="CatchAllData" ma:web="0352b25e-b53d-44bf-ad47-923fa40f72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17c2f1f1-6d21-4c7d-a1ac-5f7e60310577" xsi:nil="true"/>
    <TaxCatchAll xmlns="e4476828-269d-41e7-8c7f-463a607b843c"/>
    <TaxKeywordTaxHTField xmlns="e4476828-269d-41e7-8c7f-463a607b843c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E980E4C8-0C8B-4311-89CF-3D5BA49E5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2658D7-D6F5-4A98-84B1-A28EDF2AB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c2f1f1-6d21-4c7d-a1ac-5f7e60310577"/>
    <ds:schemaRef ds:uri="0352b25e-b53d-44bf-ad47-923fa40f722f"/>
    <ds:schemaRef ds:uri="e4476828-269d-41e7-8c7f-463a607b84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C0E07D-DAFE-4C52-803C-ABFD6F0003CC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0352b25e-b53d-44bf-ad47-923fa40f722f"/>
    <ds:schemaRef ds:uri="17c2f1f1-6d21-4c7d-a1ac-5f7e60310577"/>
    <ds:schemaRef ds:uri="e4476828-269d-41e7-8c7f-463a607b843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564</Words>
  <Application>Microsoft Macintosh PowerPoint</Application>
  <PresentationFormat>Widescreen</PresentationFormat>
  <Paragraphs>75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Bold</vt:lpstr>
      <vt:lpstr>Calibri</vt:lpstr>
      <vt:lpstr>Office Theme</vt:lpstr>
      <vt:lpstr>PowerPoint Presentation</vt:lpstr>
      <vt:lpstr>PowerPoint Presentation</vt:lpstr>
      <vt:lpstr>PowerPoint Presentation</vt:lpstr>
      <vt:lpstr>Learning design so far… </vt:lpstr>
      <vt:lpstr>Principles of good learning design….</vt:lpstr>
      <vt:lpstr>Creating a storyboard for your OER….</vt:lpstr>
      <vt:lpstr>PowerPoint Presentation</vt:lpstr>
      <vt:lpstr>PowerPoint Presentation</vt:lpstr>
      <vt:lpstr>Activity: Get started - Create a course</vt:lpstr>
      <vt:lpstr>Activity: Get started - Edit a course you have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Tim.Seal</dc:creator>
  <cp:lastModifiedBy>Beck.Pitt</cp:lastModifiedBy>
  <cp:revision>113</cp:revision>
  <cp:lastPrinted>2019-04-01T08:00:00Z</cp:lastPrinted>
  <dcterms:modified xsi:type="dcterms:W3CDTF">2021-06-02T07:47:32Z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0x010100787AB00C1994404DB4236E3DC2775AD0</vt:lpwstr>
  </property>
</Properties>
</file>