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modernComment_115_5174DFCC.xml" ContentType="application/vnd.ms-powerpoint.comment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3"/>
  </p:notesMasterIdLst>
  <p:sldIdLst>
    <p:sldId id="256" r:id="rId5"/>
    <p:sldId id="257" r:id="rId6"/>
    <p:sldId id="263" r:id="rId7"/>
    <p:sldId id="264" r:id="rId8"/>
    <p:sldId id="265" r:id="rId9"/>
    <p:sldId id="266" r:id="rId10"/>
    <p:sldId id="267" r:id="rId11"/>
    <p:sldId id="283" r:id="rId12"/>
    <p:sldId id="272" r:id="rId13"/>
    <p:sldId id="271" r:id="rId14"/>
    <p:sldId id="270" r:id="rId15"/>
    <p:sldId id="269" r:id="rId16"/>
    <p:sldId id="268" r:id="rId17"/>
    <p:sldId id="287" r:id="rId18"/>
    <p:sldId id="277" r:id="rId19"/>
    <p:sldId id="276" r:id="rId20"/>
    <p:sldId id="275" r:id="rId21"/>
    <p:sldId id="274" r:id="rId22"/>
    <p:sldId id="273" r:id="rId23"/>
    <p:sldId id="285" r:id="rId24"/>
    <p:sldId id="282" r:id="rId25"/>
    <p:sldId id="281" r:id="rId26"/>
    <p:sldId id="280" r:id="rId27"/>
    <p:sldId id="279" r:id="rId28"/>
    <p:sldId id="278" r:id="rId29"/>
    <p:sldId id="286" r:id="rId30"/>
    <p:sldId id="262" r:id="rId31"/>
    <p:sldId id="300"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kUdHqD/Dp7JlcA2wAyg2ZQ==" hashData="oqvM6qARKF4ZepptlL37abD9keabW8DJm9EYjz6h0KvZPXFPuTGKOUExWHD0PVrDs7+O//75Pk+wrLIdyebcEA=="/>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3C0397A-3005-1933-99C5-9356B98A0A38}" name="Allington, Lucy" initials="AL" userId="S::lucy.allington19_imperial.ac.uk#ext#@lunet.onmicrosoft.com::4927d0bd-f935-4b67-a619-3e826b9f9ac1" providerId="AD"/>
  <p188:author id="{1743D787-1AC1-86B8-29D8-DDFF150BE8EC}" name="carla.cannone2@gmail.com" initials="ca" userId="S::urn:spo:guest#carla.cannone2@gmail.com::"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9DEA3B-0345-8A0C-2F0C-371554AA1DE2}" v="768" dt="2021-02-18T12:47:34.216"/>
    <p1510:client id="{08A20CCE-F451-DAF8-9261-7D15B108B990}" v="15" dt="2021-02-20T14:16:45.640"/>
    <p1510:client id="{15CF296C-2C5B-A557-FE7D-71B5E55D15ED}" v="46" dt="2021-02-11T13:03:36.240"/>
    <p1510:client id="{18F5411C-A46A-1E34-D301-F0A648D6EFC5}" v="937" dt="2021-02-16T17:30:04.680"/>
    <p1510:client id="{2A70F746-F626-ED33-422E-9B59363A1212}" v="8" dt="2021-03-05T13:42:58.885"/>
    <p1510:client id="{2ECFB97C-BA11-AA91-AD29-7833DFDA5B02}" v="570" dt="2021-02-11T13:06:18.913"/>
    <p1510:client id="{30C81A52-CE99-CA8E-502A-493704396E96}" v="56" dt="2021-02-17T15:20:56.353"/>
    <p1510:client id="{33F596F2-F0B1-4BCD-391A-9C7325D7D9FC}" v="65" dt="2021-02-15T12:55:44.192"/>
    <p1510:client id="{3CC36BF8-7AE8-8E21-215F-BD55CE3402C6}" v="2" dt="2021-02-22T14:55:54.840"/>
    <p1510:client id="{3F4EED97-721B-3868-227F-71F20803BFD6}" v="148" dt="2021-02-17T13:37:44.367"/>
    <p1510:client id="{4072EFEB-44D2-D610-9AD4-84528B512C7B}" v="836" dt="2021-03-08T14:45:11.689"/>
    <p1510:client id="{46DA3BE9-C117-986B-8B9D-EAD21593FB3F}" v="167" dt="2021-02-18T11:59:50.006"/>
    <p1510:client id="{5749D27B-6A6B-EA2A-C81D-190B5CB8F8D0}" v="120" dt="2021-02-12T15:52:29.488"/>
    <p1510:client id="{66B2F914-D5D6-DF3C-C29F-FCBDDAF02AB5}" v="822" dt="2021-02-16T16:53:48.181"/>
    <p1510:client id="{721F8332-B851-266F-3487-9230CADBE457}" v="81" dt="2021-02-12T15:18:49.908"/>
    <p1510:client id="{7646426B-9F89-40E1-877B-52A7AB05E596}" v="557" dt="2021-02-18T08:47:21.478"/>
    <p1510:client id="{88BC24E3-BB17-4B6C-F554-79E7004CF7DD}" v="197" dt="2021-03-22T22:16:51.611"/>
    <p1510:client id="{89BAE4F8-D9C8-881D-91EF-3C55E2837DFB}" v="202" dt="2021-03-05T13:50:50.048"/>
    <p1510:client id="{8D55C20E-3141-0DF2-DF6A-099E02CEC532}" v="755" dt="2021-02-16T15:04:40.140"/>
    <p1510:client id="{8F984F59-397A-FA27-6469-3D0DEE216412}" v="165" dt="2021-02-26T20:20:04.530"/>
    <p1510:client id="{9E84B9B4-C576-A43D-1888-F48D58249C71}" v="1364" dt="2021-02-18T11:25:00.004"/>
    <p1510:client id="{9FEBE12C-C8B6-9ED0-0039-E8A2142ED776}" v="1649" dt="2021-02-16T10:00:07.728"/>
    <p1510:client id="{A04647C6-6999-568C-873D-2BA3C0732B1E}" v="39" dt="2021-02-15T14:42:13.806"/>
    <p1510:client id="{B9D988CC-6359-FAF0-A34D-CE6A9FC36456}" v="2177" dt="2021-02-17T10:31:47.217"/>
    <p1510:client id="{BACEB69F-90DD-2000-AAA9-D8961585A8F4}" v="8" dt="2021-03-22T16:23:10.333"/>
    <p1510:client id="{BBE7ABEA-1A33-0376-F37F-4414C9B67933}" v="25" dt="2021-03-23T08:17:24.681"/>
    <p1510:client id="{C194ECDA-84D1-83BF-9196-3C1F86DCD090}" v="19" dt="2021-02-18T13:51:34.948"/>
    <p1510:client id="{CD75E7EF-D802-4D3F-51D8-C0880CDB6F1A}" v="3" dt="2021-02-11T13:24:16.993"/>
    <p1510:client id="{D328EC5C-2926-460C-DBEB-EF1977053E0F}" v="14" dt="2021-02-15T14:18:00.913"/>
    <p1510:client id="{E89CAC5E-25FB-5404-A2B3-59A043CADDAE}" v="4" dt="2021-03-17T13:48:10.396"/>
    <p1510:client id="{EDB9BFB8-FD5E-EDAD-59D2-D1A7679CAE30}" v="192" dt="2021-02-16T12:15:30.44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69"/>
    <p:restoredTop sz="68916"/>
  </p:normalViewPr>
  <p:slideViewPr>
    <p:cSldViewPr snapToGrid="0">
      <p:cViewPr varScale="1">
        <p:scale>
          <a:sx n="78" d="100"/>
          <a:sy n="78" d="100"/>
        </p:scale>
        <p:origin x="2016"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40"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ngton, Lucy" userId="0c3dcd08-4988-403f-8eba-f42e59c87b71" providerId="ADAL" clId="{07C7D236-F162-4E1E-B193-15FA8150FBDE}"/>
    <pc:docChg chg="modSld">
      <pc:chgData name="Allington, Lucy" userId="0c3dcd08-4988-403f-8eba-f42e59c87b71" providerId="ADAL" clId="{07C7D236-F162-4E1E-B193-15FA8150FBDE}" dt="2021-03-25T13:15:08.638" v="10" actId="1076"/>
      <pc:docMkLst>
        <pc:docMk/>
      </pc:docMkLst>
      <pc:sldChg chg="modSp mod">
        <pc:chgData name="Allington, Lucy" userId="0c3dcd08-4988-403f-8eba-f42e59c87b71" providerId="ADAL" clId="{07C7D236-F162-4E1E-B193-15FA8150FBDE}" dt="2021-03-25T13:15:08.638" v="10" actId="1076"/>
        <pc:sldMkLst>
          <pc:docMk/>
          <pc:sldMk cId="3688935345" sldId="278"/>
        </pc:sldMkLst>
        <pc:spChg chg="mod">
          <ac:chgData name="Allington, Lucy" userId="0c3dcd08-4988-403f-8eba-f42e59c87b71" providerId="ADAL" clId="{07C7D236-F162-4E1E-B193-15FA8150FBDE}" dt="2021-03-25T13:15:08.638" v="10" actId="1076"/>
          <ac:spMkLst>
            <pc:docMk/>
            <pc:sldMk cId="3688935345" sldId="278"/>
            <ac:spMk id="7" creationId="{57E364B2-52CF-514C-AAC8-4E0E22951E69}"/>
          </ac:spMkLst>
        </pc:spChg>
        <pc:picChg chg="mod">
          <ac:chgData name="Allington, Lucy" userId="0c3dcd08-4988-403f-8eba-f42e59c87b71" providerId="ADAL" clId="{07C7D236-F162-4E1E-B193-15FA8150FBDE}" dt="2021-03-25T13:15:02.235" v="9" actId="1076"/>
          <ac:picMkLst>
            <pc:docMk/>
            <pc:sldMk cId="3688935345" sldId="278"/>
            <ac:picMk id="3" creationId="{AC2AA0BF-6DCC-744A-83B5-692E138CEA69}"/>
          </ac:picMkLst>
        </pc:picChg>
      </pc:sldChg>
      <pc:sldChg chg="modSp mod">
        <pc:chgData name="Allington, Lucy" userId="0c3dcd08-4988-403f-8eba-f42e59c87b71" providerId="ADAL" clId="{07C7D236-F162-4E1E-B193-15FA8150FBDE}" dt="2021-03-25T13:14:55.009" v="8" actId="14100"/>
        <pc:sldMkLst>
          <pc:docMk/>
          <pc:sldMk cId="2952233061" sldId="279"/>
        </pc:sldMkLst>
        <pc:spChg chg="mod">
          <ac:chgData name="Allington, Lucy" userId="0c3dcd08-4988-403f-8eba-f42e59c87b71" providerId="ADAL" clId="{07C7D236-F162-4E1E-B193-15FA8150FBDE}" dt="2021-03-25T13:14:55.009" v="8" actId="14100"/>
          <ac:spMkLst>
            <pc:docMk/>
            <pc:sldMk cId="2952233061" sldId="279"/>
            <ac:spMk id="4" creationId="{4943AB81-5456-4FE1-B0BF-8932A994C12B}"/>
          </ac:spMkLst>
        </pc:spChg>
        <pc:spChg chg="mod">
          <ac:chgData name="Allington, Lucy" userId="0c3dcd08-4988-403f-8eba-f42e59c87b71" providerId="ADAL" clId="{07C7D236-F162-4E1E-B193-15FA8150FBDE}" dt="2021-03-25T13:14:51.163" v="7" actId="1076"/>
          <ac:spMkLst>
            <pc:docMk/>
            <pc:sldMk cId="2952233061" sldId="279"/>
            <ac:spMk id="7" creationId="{4056039A-504B-E040-BADC-260C59AC25E2}"/>
          </ac:spMkLst>
        </pc:spChg>
        <pc:picChg chg="mod">
          <ac:chgData name="Allington, Lucy" userId="0c3dcd08-4988-403f-8eba-f42e59c87b71" providerId="ADAL" clId="{07C7D236-F162-4E1E-B193-15FA8150FBDE}" dt="2021-03-25T13:14:45.689" v="6" actId="1076"/>
          <ac:picMkLst>
            <pc:docMk/>
            <pc:sldMk cId="2952233061" sldId="279"/>
            <ac:picMk id="3" creationId="{A1EB84EC-66BD-C242-907E-03B507EE8347}"/>
          </ac:picMkLst>
        </pc:picChg>
      </pc:sldChg>
      <pc:sldChg chg="modSp mod">
        <pc:chgData name="Allington, Lucy" userId="0c3dcd08-4988-403f-8eba-f42e59c87b71" providerId="ADAL" clId="{07C7D236-F162-4E1E-B193-15FA8150FBDE}" dt="2021-03-25T13:14:32.982" v="5" actId="1076"/>
        <pc:sldMkLst>
          <pc:docMk/>
          <pc:sldMk cId="1399507600" sldId="280"/>
        </pc:sldMkLst>
        <pc:spChg chg="mod">
          <ac:chgData name="Allington, Lucy" userId="0c3dcd08-4988-403f-8eba-f42e59c87b71" providerId="ADAL" clId="{07C7D236-F162-4E1E-B193-15FA8150FBDE}" dt="2021-03-25T13:14:32.982" v="5" actId="1076"/>
          <ac:spMkLst>
            <pc:docMk/>
            <pc:sldMk cId="1399507600" sldId="280"/>
            <ac:spMk id="7" creationId="{90ED9FAC-DED1-0344-84EF-551C9AD43242}"/>
          </ac:spMkLst>
        </pc:spChg>
        <pc:picChg chg="mod">
          <ac:chgData name="Allington, Lucy" userId="0c3dcd08-4988-403f-8eba-f42e59c87b71" providerId="ADAL" clId="{07C7D236-F162-4E1E-B193-15FA8150FBDE}" dt="2021-03-25T13:14:24.295" v="4" actId="1076"/>
          <ac:picMkLst>
            <pc:docMk/>
            <pc:sldMk cId="1399507600" sldId="280"/>
            <ac:picMk id="3" creationId="{7CFB5438-B772-D04C-9FA2-972E27FAFB6E}"/>
          </ac:picMkLst>
        </pc:picChg>
      </pc:sldChg>
      <pc:sldChg chg="modSp mod">
        <pc:chgData name="Allington, Lucy" userId="0c3dcd08-4988-403f-8eba-f42e59c87b71" providerId="ADAL" clId="{07C7D236-F162-4E1E-B193-15FA8150FBDE}" dt="2021-03-25T13:14:15.832" v="3" actId="1076"/>
        <pc:sldMkLst>
          <pc:docMk/>
          <pc:sldMk cId="2832146655" sldId="281"/>
        </pc:sldMkLst>
        <pc:spChg chg="mod">
          <ac:chgData name="Allington, Lucy" userId="0c3dcd08-4988-403f-8eba-f42e59c87b71" providerId="ADAL" clId="{07C7D236-F162-4E1E-B193-15FA8150FBDE}" dt="2021-03-25T13:14:15.832" v="3" actId="1076"/>
          <ac:spMkLst>
            <pc:docMk/>
            <pc:sldMk cId="2832146655" sldId="281"/>
            <ac:spMk id="7" creationId="{7A70E4E8-E3E1-C146-AFE8-08A1D42B66C5}"/>
          </ac:spMkLst>
        </pc:spChg>
        <pc:picChg chg="mod">
          <ac:chgData name="Allington, Lucy" userId="0c3dcd08-4988-403f-8eba-f42e59c87b71" providerId="ADAL" clId="{07C7D236-F162-4E1E-B193-15FA8150FBDE}" dt="2021-03-25T13:14:12.665" v="2" actId="1076"/>
          <ac:picMkLst>
            <pc:docMk/>
            <pc:sldMk cId="2832146655" sldId="281"/>
            <ac:picMk id="2" creationId="{B1CA85D6-405A-564D-AABE-EC63F6DD6D65}"/>
          </ac:picMkLst>
        </pc:picChg>
      </pc:sldChg>
      <pc:sldChg chg="modSp mod">
        <pc:chgData name="Allington, Lucy" userId="0c3dcd08-4988-403f-8eba-f42e59c87b71" providerId="ADAL" clId="{07C7D236-F162-4E1E-B193-15FA8150FBDE}" dt="2021-03-25T13:13:42.745" v="1" actId="1076"/>
        <pc:sldMkLst>
          <pc:docMk/>
          <pc:sldMk cId="4047703891" sldId="282"/>
        </pc:sldMkLst>
        <pc:spChg chg="mod">
          <ac:chgData name="Allington, Lucy" userId="0c3dcd08-4988-403f-8eba-f42e59c87b71" providerId="ADAL" clId="{07C7D236-F162-4E1E-B193-15FA8150FBDE}" dt="2021-03-25T13:13:42.745" v="1" actId="1076"/>
          <ac:spMkLst>
            <pc:docMk/>
            <pc:sldMk cId="4047703891" sldId="282"/>
            <ac:spMk id="15" creationId="{91426F2E-01A7-BD40-9EA1-8390E98C020A}"/>
          </ac:spMkLst>
        </pc:spChg>
        <pc:picChg chg="mod">
          <ac:chgData name="Allington, Lucy" userId="0c3dcd08-4988-403f-8eba-f42e59c87b71" providerId="ADAL" clId="{07C7D236-F162-4E1E-B193-15FA8150FBDE}" dt="2021-03-25T13:13:33.473" v="0" actId="1076"/>
          <ac:picMkLst>
            <pc:docMk/>
            <pc:sldMk cId="4047703891" sldId="282"/>
            <ac:picMk id="3" creationId="{475980B5-CC42-8E4F-9555-AEB84BD41187}"/>
          </ac:picMkLst>
        </pc:picChg>
      </pc:sldChg>
    </pc:docChg>
  </pc:docChgLst>
</pc:chgInfo>
</file>

<file path=ppt/comments/modernComment_115_5174DFCC.xml><?xml version="1.0" encoding="utf-8"?>
<p188:cmLst xmlns:a="http://schemas.openxmlformats.org/drawingml/2006/main" xmlns:r="http://schemas.openxmlformats.org/officeDocument/2006/relationships" xmlns:p188="http://schemas.microsoft.com/office/powerpoint/2018/8/main">
  <p188:cm id="{B43C2A58-7902-417F-B586-E1ED46EE94AC}" authorId="{03C0397A-3005-1933-99C5-9356B98A0A38}" status="resolved" created="2021-02-18T12:37:39.068" complete="100000">
    <pc:sldMkLst xmlns:pc="http://schemas.microsoft.com/office/powerpoint/2013/main/command">
      <pc:docMk/>
      <pc:sldMk cId="1366613964" sldId="277"/>
    </pc:sldMkLst>
    <p188:txBody>
      <a:bodyPr/>
      <a:lstStyle/>
      <a:p>
        <a:r>
          <a:rPr lang="en-GB"/>
          <a:t>maybe step 4 in the speaker ntes is a bit too complex/detailed? e.g. the terms pyrolysis, oxidation etc might not be needed</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29DE92-C3DD-4D1D-9A2E-F33117CA9330}" type="doc">
      <dgm:prSet loTypeId="urn:microsoft.com/office/officeart/2005/8/layout/chevron1" loCatId="process" qsTypeId="urn:microsoft.com/office/officeart/2005/8/quickstyle/simple1" qsCatId="simple" csTypeId="urn:microsoft.com/office/officeart/2005/8/colors/accent1_2" csCatId="accent1" phldr="1"/>
      <dgm:spPr/>
    </dgm:pt>
    <dgm:pt modelId="{07F541F4-5CC1-4ADF-9D30-F92C72CDE9C3}">
      <dgm:prSet phldrT="[Text]" phldr="0"/>
      <dgm:spPr/>
      <dgm:t>
        <a:bodyPr/>
        <a:lstStyle/>
        <a:p>
          <a:pPr rtl="0"/>
          <a:r>
            <a:rPr lang="en-GB">
              <a:latin typeface="Open Sans"/>
            </a:rPr>
            <a:t>Fuel is burned to produce heat</a:t>
          </a:r>
        </a:p>
      </dgm:t>
    </dgm:pt>
    <dgm:pt modelId="{7D7E9CA7-A3B3-46A9-A5DA-7F4745258E1F}" type="parTrans" cxnId="{4652EB3D-D386-4E48-8769-C21B703DA736}">
      <dgm:prSet/>
      <dgm:spPr/>
    </dgm:pt>
    <dgm:pt modelId="{6D2A9800-DF4F-48FC-84F9-9EA023B63A55}" type="sibTrans" cxnId="{4652EB3D-D386-4E48-8769-C21B703DA736}">
      <dgm:prSet/>
      <dgm:spPr/>
    </dgm:pt>
    <dgm:pt modelId="{05C3DE75-557C-4FEA-8C38-C853087EE2CB}">
      <dgm:prSet phldrT="[Text]" phldr="0"/>
      <dgm:spPr/>
      <dgm:t>
        <a:bodyPr/>
        <a:lstStyle/>
        <a:p>
          <a:pPr rtl="0"/>
          <a:r>
            <a:rPr lang="en-GB">
              <a:latin typeface="Open Sans"/>
            </a:rPr>
            <a:t>High pressure steam drives a turbine </a:t>
          </a:r>
        </a:p>
      </dgm:t>
    </dgm:pt>
    <dgm:pt modelId="{C377931C-3D06-4CFF-AC70-614411F4E9B3}" type="parTrans" cxnId="{A3B548E7-359B-4321-B27D-69DD52A8D09D}">
      <dgm:prSet/>
      <dgm:spPr/>
    </dgm:pt>
    <dgm:pt modelId="{76EA0F31-B6F5-4750-AB21-D89C0F7E13D2}" type="sibTrans" cxnId="{A3B548E7-359B-4321-B27D-69DD52A8D09D}">
      <dgm:prSet/>
      <dgm:spPr/>
    </dgm:pt>
    <dgm:pt modelId="{C5831893-D53C-49DA-855B-0E916F340112}">
      <dgm:prSet phldrT="[Text]" phldr="0"/>
      <dgm:spPr/>
      <dgm:t>
        <a:bodyPr/>
        <a:lstStyle/>
        <a:p>
          <a:pPr rtl="0"/>
          <a:r>
            <a:rPr lang="en-GB">
              <a:latin typeface="Open Sans"/>
            </a:rPr>
            <a:t>Turbine drives a generator to produce electricity</a:t>
          </a:r>
        </a:p>
      </dgm:t>
    </dgm:pt>
    <dgm:pt modelId="{857AF195-5262-4DF0-AD83-A1407FA90B4C}" type="parTrans" cxnId="{591FB27A-1A22-43B1-8B13-F68E5D71C8DB}">
      <dgm:prSet/>
      <dgm:spPr/>
    </dgm:pt>
    <dgm:pt modelId="{502630BD-3F80-474F-8AC3-828C0B77982F}" type="sibTrans" cxnId="{591FB27A-1A22-43B1-8B13-F68E5D71C8DB}">
      <dgm:prSet/>
      <dgm:spPr/>
    </dgm:pt>
    <dgm:pt modelId="{B9F61471-E278-47AD-81AC-2DB4F3451994}" type="pres">
      <dgm:prSet presAssocID="{EC29DE92-C3DD-4D1D-9A2E-F33117CA9330}" presName="Name0" presStyleCnt="0">
        <dgm:presLayoutVars>
          <dgm:dir/>
          <dgm:animLvl val="lvl"/>
          <dgm:resizeHandles val="exact"/>
        </dgm:presLayoutVars>
      </dgm:prSet>
      <dgm:spPr/>
    </dgm:pt>
    <dgm:pt modelId="{F562A329-BF42-4BAD-83BD-B3DDC97D9DBE}" type="pres">
      <dgm:prSet presAssocID="{07F541F4-5CC1-4ADF-9D30-F92C72CDE9C3}" presName="parTxOnly" presStyleLbl="node1" presStyleIdx="0" presStyleCnt="3">
        <dgm:presLayoutVars>
          <dgm:chMax val="0"/>
          <dgm:chPref val="0"/>
          <dgm:bulletEnabled val="1"/>
        </dgm:presLayoutVars>
      </dgm:prSet>
      <dgm:spPr/>
    </dgm:pt>
    <dgm:pt modelId="{CE1E6545-3903-4960-84CF-049BF2E32153}" type="pres">
      <dgm:prSet presAssocID="{6D2A9800-DF4F-48FC-84F9-9EA023B63A55}" presName="parTxOnlySpace" presStyleCnt="0"/>
      <dgm:spPr/>
    </dgm:pt>
    <dgm:pt modelId="{6B7907EC-1905-40DF-818C-4DB39F7CB859}" type="pres">
      <dgm:prSet presAssocID="{05C3DE75-557C-4FEA-8C38-C853087EE2CB}" presName="parTxOnly" presStyleLbl="node1" presStyleIdx="1" presStyleCnt="3">
        <dgm:presLayoutVars>
          <dgm:chMax val="0"/>
          <dgm:chPref val="0"/>
          <dgm:bulletEnabled val="1"/>
        </dgm:presLayoutVars>
      </dgm:prSet>
      <dgm:spPr/>
    </dgm:pt>
    <dgm:pt modelId="{61F25B65-1920-4B28-8BDF-0C9E29CB125C}" type="pres">
      <dgm:prSet presAssocID="{76EA0F31-B6F5-4750-AB21-D89C0F7E13D2}" presName="parTxOnlySpace" presStyleCnt="0"/>
      <dgm:spPr/>
    </dgm:pt>
    <dgm:pt modelId="{4561C807-F288-4C98-AE16-CFC501E6C059}" type="pres">
      <dgm:prSet presAssocID="{C5831893-D53C-49DA-855B-0E916F340112}" presName="parTxOnly" presStyleLbl="node1" presStyleIdx="2" presStyleCnt="3">
        <dgm:presLayoutVars>
          <dgm:chMax val="0"/>
          <dgm:chPref val="0"/>
          <dgm:bulletEnabled val="1"/>
        </dgm:presLayoutVars>
      </dgm:prSet>
      <dgm:spPr/>
    </dgm:pt>
  </dgm:ptLst>
  <dgm:cxnLst>
    <dgm:cxn modelId="{75B9BE09-62B5-477A-BAE2-2D7B67DD9645}" type="presOf" srcId="{C5831893-D53C-49DA-855B-0E916F340112}" destId="{4561C807-F288-4C98-AE16-CFC501E6C059}" srcOrd="0" destOrd="0" presId="urn:microsoft.com/office/officeart/2005/8/layout/chevron1"/>
    <dgm:cxn modelId="{4652EB3D-D386-4E48-8769-C21B703DA736}" srcId="{EC29DE92-C3DD-4D1D-9A2E-F33117CA9330}" destId="{07F541F4-5CC1-4ADF-9D30-F92C72CDE9C3}" srcOrd="0" destOrd="0" parTransId="{7D7E9CA7-A3B3-46A9-A5DA-7F4745258E1F}" sibTransId="{6D2A9800-DF4F-48FC-84F9-9EA023B63A55}"/>
    <dgm:cxn modelId="{27520A68-022D-46C4-8A7F-A9CCD3BBA121}" type="presOf" srcId="{07F541F4-5CC1-4ADF-9D30-F92C72CDE9C3}" destId="{F562A329-BF42-4BAD-83BD-B3DDC97D9DBE}" srcOrd="0" destOrd="0" presId="urn:microsoft.com/office/officeart/2005/8/layout/chevron1"/>
    <dgm:cxn modelId="{591FB27A-1A22-43B1-8B13-F68E5D71C8DB}" srcId="{EC29DE92-C3DD-4D1D-9A2E-F33117CA9330}" destId="{C5831893-D53C-49DA-855B-0E916F340112}" srcOrd="2" destOrd="0" parTransId="{857AF195-5262-4DF0-AD83-A1407FA90B4C}" sibTransId="{502630BD-3F80-474F-8AC3-828C0B77982F}"/>
    <dgm:cxn modelId="{EE097592-66DB-42C9-A4F7-0750B92F35FD}" type="presOf" srcId="{05C3DE75-557C-4FEA-8C38-C853087EE2CB}" destId="{6B7907EC-1905-40DF-818C-4DB39F7CB859}" srcOrd="0" destOrd="0" presId="urn:microsoft.com/office/officeart/2005/8/layout/chevron1"/>
    <dgm:cxn modelId="{A3B548E7-359B-4321-B27D-69DD52A8D09D}" srcId="{EC29DE92-C3DD-4D1D-9A2E-F33117CA9330}" destId="{05C3DE75-557C-4FEA-8C38-C853087EE2CB}" srcOrd="1" destOrd="0" parTransId="{C377931C-3D06-4CFF-AC70-614411F4E9B3}" sibTransId="{76EA0F31-B6F5-4750-AB21-D89C0F7E13D2}"/>
    <dgm:cxn modelId="{34FE23FF-A630-4BE3-97EA-C3E53F374A9E}" type="presOf" srcId="{EC29DE92-C3DD-4D1D-9A2E-F33117CA9330}" destId="{B9F61471-E278-47AD-81AC-2DB4F3451994}" srcOrd="0" destOrd="0" presId="urn:microsoft.com/office/officeart/2005/8/layout/chevron1"/>
    <dgm:cxn modelId="{00884141-C40A-47E9-AB6C-343E1F94B41B}" type="presParOf" srcId="{B9F61471-E278-47AD-81AC-2DB4F3451994}" destId="{F562A329-BF42-4BAD-83BD-B3DDC97D9DBE}" srcOrd="0" destOrd="0" presId="urn:microsoft.com/office/officeart/2005/8/layout/chevron1"/>
    <dgm:cxn modelId="{481D471C-2962-425A-9E51-461A3E685CCE}" type="presParOf" srcId="{B9F61471-E278-47AD-81AC-2DB4F3451994}" destId="{CE1E6545-3903-4960-84CF-049BF2E32153}" srcOrd="1" destOrd="0" presId="urn:microsoft.com/office/officeart/2005/8/layout/chevron1"/>
    <dgm:cxn modelId="{66DF541F-A113-4308-BB51-F76BD6E9FC5D}" type="presParOf" srcId="{B9F61471-E278-47AD-81AC-2DB4F3451994}" destId="{6B7907EC-1905-40DF-818C-4DB39F7CB859}" srcOrd="2" destOrd="0" presId="urn:microsoft.com/office/officeart/2005/8/layout/chevron1"/>
    <dgm:cxn modelId="{C35ACB76-5DF0-497B-8D91-0982E234ECE1}" type="presParOf" srcId="{B9F61471-E278-47AD-81AC-2DB4F3451994}" destId="{61F25B65-1920-4B28-8BDF-0C9E29CB125C}" srcOrd="3" destOrd="0" presId="urn:microsoft.com/office/officeart/2005/8/layout/chevron1"/>
    <dgm:cxn modelId="{65386E08-D6B4-47F9-BE70-243C2E4696A0}" type="presParOf" srcId="{B9F61471-E278-47AD-81AC-2DB4F3451994}" destId="{4561C807-F288-4C98-AE16-CFC501E6C059}" srcOrd="4" destOrd="0" presId="urn:microsoft.com/office/officeart/2005/8/layout/chevron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62A329-BF42-4BAD-83BD-B3DDC97D9DBE}">
      <dsp:nvSpPr>
        <dsp:cNvPr id="0" name=""/>
        <dsp:cNvSpPr/>
      </dsp:nvSpPr>
      <dsp:spPr>
        <a:xfrm>
          <a:off x="2573" y="2940499"/>
          <a:ext cx="3135226" cy="1254090"/>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010" tIns="25337" rIns="25337" bIns="25337" numCol="1" spcCol="1270" anchor="ctr" anchorCtr="0">
          <a:noAutofit/>
        </a:bodyPr>
        <a:lstStyle/>
        <a:p>
          <a:pPr marL="0" lvl="0" indent="0" algn="ctr" defTabSz="844550" rtl="0">
            <a:lnSpc>
              <a:spcPct val="90000"/>
            </a:lnSpc>
            <a:spcBef>
              <a:spcPct val="0"/>
            </a:spcBef>
            <a:spcAft>
              <a:spcPct val="35000"/>
            </a:spcAft>
            <a:buNone/>
          </a:pPr>
          <a:r>
            <a:rPr lang="en-GB" sz="1900" kern="1200">
              <a:latin typeface="Open Sans"/>
            </a:rPr>
            <a:t>Fuel is burned to produce heat</a:t>
          </a:r>
        </a:p>
      </dsp:txBody>
      <dsp:txXfrm>
        <a:off x="629618" y="2940499"/>
        <a:ext cx="1881136" cy="1254090"/>
      </dsp:txXfrm>
    </dsp:sp>
    <dsp:sp modelId="{6B7907EC-1905-40DF-818C-4DB39F7CB859}">
      <dsp:nvSpPr>
        <dsp:cNvPr id="0" name=""/>
        <dsp:cNvSpPr/>
      </dsp:nvSpPr>
      <dsp:spPr>
        <a:xfrm>
          <a:off x="2824277" y="2940499"/>
          <a:ext cx="3135226" cy="1254090"/>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010" tIns="25337" rIns="25337" bIns="25337" numCol="1" spcCol="1270" anchor="ctr" anchorCtr="0">
          <a:noAutofit/>
        </a:bodyPr>
        <a:lstStyle/>
        <a:p>
          <a:pPr marL="0" lvl="0" indent="0" algn="ctr" defTabSz="844550" rtl="0">
            <a:lnSpc>
              <a:spcPct val="90000"/>
            </a:lnSpc>
            <a:spcBef>
              <a:spcPct val="0"/>
            </a:spcBef>
            <a:spcAft>
              <a:spcPct val="35000"/>
            </a:spcAft>
            <a:buNone/>
          </a:pPr>
          <a:r>
            <a:rPr lang="en-GB" sz="1900" kern="1200">
              <a:latin typeface="Open Sans"/>
            </a:rPr>
            <a:t>High pressure steam drives a turbine </a:t>
          </a:r>
        </a:p>
      </dsp:txBody>
      <dsp:txXfrm>
        <a:off x="3451322" y="2940499"/>
        <a:ext cx="1881136" cy="1254090"/>
      </dsp:txXfrm>
    </dsp:sp>
    <dsp:sp modelId="{4561C807-F288-4C98-AE16-CFC501E6C059}">
      <dsp:nvSpPr>
        <dsp:cNvPr id="0" name=""/>
        <dsp:cNvSpPr/>
      </dsp:nvSpPr>
      <dsp:spPr>
        <a:xfrm>
          <a:off x="5645981" y="2940499"/>
          <a:ext cx="3135226" cy="1254090"/>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010" tIns="25337" rIns="25337" bIns="25337" numCol="1" spcCol="1270" anchor="ctr" anchorCtr="0">
          <a:noAutofit/>
        </a:bodyPr>
        <a:lstStyle/>
        <a:p>
          <a:pPr marL="0" lvl="0" indent="0" algn="ctr" defTabSz="844550" rtl="0">
            <a:lnSpc>
              <a:spcPct val="90000"/>
            </a:lnSpc>
            <a:spcBef>
              <a:spcPct val="0"/>
            </a:spcBef>
            <a:spcAft>
              <a:spcPct val="35000"/>
            </a:spcAft>
            <a:buNone/>
          </a:pPr>
          <a:r>
            <a:rPr lang="en-GB" sz="1900" kern="1200">
              <a:latin typeface="Open Sans"/>
            </a:rPr>
            <a:t>Turbine drives a generator to produce electricity</a:t>
          </a:r>
        </a:p>
      </dsp:txBody>
      <dsp:txXfrm>
        <a:off x="6273026" y="2940499"/>
        <a:ext cx="1881136" cy="1254090"/>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10/31/2024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a:t>
            </a:fld>
            <a:endParaRPr lang="en-US"/>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Let's explore the Output Activity Ratio and Input Activity Ratio parameters a little more. The Output Activity Ratio is the parameter used to define the output fuel produced by the power plant and is given a value of 1 by default. So, for the example on this slide, the output activity ratio for our coal power plant would be 1 for electricity. The Input Activity Ratio parameter is then used to define the input fuel and how many energy units of input fuel are needed to produce 1 energy unit of output fuel. So, in this case we want to define how many energy units of coal, the input fuel, are needed to produce 1 energy unit of electricity, the output fuel. In our example, we can see that 3 energy units of coal are needed to produce 1 energy unit of electricity, so the Input Activity Ratio for the coal power plant would be 3 for coal. It is also important to note that power plants can have more than one input or output fuel, for example some models are set up to consider the water consumption of power plants, meaning water would also have to be defined as an input fuel using Input Activity Ratio. </a:t>
            </a: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27407359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Fossil power plant costs are represented in </a:t>
            </a:r>
            <a:r>
              <a:rPr lang="en-US" dirty="0" err="1">
                <a:cs typeface="Calibri"/>
              </a:rPr>
              <a:t>OSeMOSYS</a:t>
            </a:r>
            <a:r>
              <a:rPr lang="en-US" dirty="0">
                <a:cs typeface="Calibri"/>
              </a:rPr>
              <a:t> using three parameters. Firstly, the Capital Cost parameter is used to define the one-time costs associated with building and setting up the power plant. This includes things like planning and design, construction and buying machinery, and commissioning and certification. Capital costs are defined using the unit $/kW, referring to the cost in dollars per kW of power plant capacity. The fixed costs parameter is used to consider regular costs occurring in every year that the power plant operates, including the costs of workers' salaries, taxes, insurance, and any fuel costs which are fixed every year. This is defined in $/kW/</a:t>
            </a:r>
            <a:r>
              <a:rPr lang="en-US" dirty="0" err="1">
                <a:cs typeface="Calibri"/>
              </a:rPr>
              <a:t>yr</a:t>
            </a:r>
            <a:r>
              <a:rPr lang="en-US" dirty="0">
                <a:cs typeface="Calibri"/>
              </a:rPr>
              <a:t>, referring to the cost in dollars per kW of power plant capacity per year. Finally, the variable costs parameter represents costs that are only incurred when the power plant runs to produce electricity. This is often mainly the cost of the input fuel for the power plant, such as coal or oil, but can also include other consumables that are needed for the power plant to run, such as chemicals. Variable costs are defined using the unit $/GJ, referring to the cost per GJ of energy produced. </a:t>
            </a: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42394809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Other key parameters for defining fossil power plants in </a:t>
            </a:r>
            <a:r>
              <a:rPr lang="en-US" dirty="0" err="1">
                <a:cs typeface="Calibri"/>
              </a:rPr>
              <a:t>OSeMOSYS</a:t>
            </a:r>
            <a:r>
              <a:rPr lang="en-US" dirty="0">
                <a:cs typeface="Calibri"/>
              </a:rPr>
              <a:t> include the availability factor, capacity factor, and operational life. This slide includes definitions for these parameters in relation to power plants. The availability factor represents the maximum time that a power plant is able to operate over the year, as a fraction of the whole year, ranging from 0 to 1. This value is set to 1 by default, meaning the power plant would be able to operate over the whole year; however, it can be adjusted to less than 1 to account for planned outages. For example, if we knew that a coal power plant would be out of operation for 10% of the year due to planned maintenance, we would give the technology an availability factor of 0.9. The capacity factor represents the power plant capacity available in each modelled time slice, as a fraction of the total installed capacity, ranging from 0 to 1. This parameter is used to account for unplanned outages. If 100% of a power plant's capacity could run to produce power 100% of the time, the power plant would have a capacity factor of 1. However this is not the case in reality as power plants do not always run at full capacity or all the time. For example, a coal power plant may have a capacity factor of 80%. Finally, the operational life parameter is the useful lifetime of the power plant in years. For example, a typical fossil power plant might have an expected life time of 25 years. </a:t>
            </a:r>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26845950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coal supply chain is made up of different stages, including: </a:t>
            </a:r>
          </a:p>
          <a:p>
            <a:pPr marL="171450" indent="-171450">
              <a:buFont typeface="Arial"/>
              <a:buChar char="•"/>
            </a:pPr>
            <a:r>
              <a:rPr lang="en-US" dirty="0"/>
              <a:t>Mining and preparation (underground or surface).</a:t>
            </a:r>
            <a:endParaRPr lang="en-US" dirty="0">
              <a:cs typeface="Calibri"/>
            </a:endParaRPr>
          </a:p>
          <a:p>
            <a:pPr marL="171450" indent="-171450">
              <a:buFont typeface="Arial"/>
              <a:buChar char="•"/>
            </a:pPr>
            <a:r>
              <a:rPr lang="en-US" dirty="0"/>
              <a:t>Transportation. this accounts for a large part of the total cost of the delivered product. It usually occurs via railways, large vessels through oceans, pipelines as a mixture of coal and water, and trucks (for short distances).</a:t>
            </a:r>
            <a:endParaRPr lang="en-US" dirty="0">
              <a:cs typeface="Calibri"/>
            </a:endParaRPr>
          </a:p>
          <a:p>
            <a:pPr marL="171450" indent="-171450">
              <a:buFont typeface="Arial"/>
              <a:buChar char="•"/>
            </a:pPr>
            <a:r>
              <a:rPr lang="en-US" dirty="0"/>
              <a:t>Combustion-based power plants. Two main technologies are used in coal power plants: Super-critical pulverized coal (or S. C. P. C.) and the Integrated Gasification Combined Cycle (or I. G. C. C.). Additionally, Carbon Capture and Storage (or C. C. S.) can be applied.</a:t>
            </a:r>
            <a:endParaRPr lang="en-US" dirty="0">
              <a:cs typeface="Calibri"/>
            </a:endParaRPr>
          </a:p>
          <a:p>
            <a:pPr marL="171450" indent="-171450">
              <a:buFont typeface="Arial"/>
              <a:buChar char="•"/>
            </a:pPr>
            <a:r>
              <a:rPr lang="en-US" dirty="0"/>
              <a:t>End-use of electricity in all sectors of society. </a:t>
            </a:r>
            <a:br>
              <a:rPr lang="en-US" dirty="0">
                <a:cs typeface="+mn-lt"/>
              </a:rPr>
            </a:br>
            <a:endParaRPr lang="en-US" dirty="0">
              <a:cs typeface="+mn-lt"/>
            </a:endParaRPr>
          </a:p>
          <a:p>
            <a:r>
              <a:rPr lang="en-US" dirty="0">
                <a:cs typeface="+mn-lt"/>
              </a:rPr>
              <a:t>In many countries, coal is a source of energy security and jobs, as it is: </a:t>
            </a:r>
          </a:p>
          <a:p>
            <a:r>
              <a:rPr lang="en-US" dirty="0"/>
              <a:t>•Relatively inexpensive,</a:t>
            </a:r>
          </a:p>
          <a:p>
            <a:r>
              <a:rPr lang="en-US" dirty="0"/>
              <a:t>•Simple to extract and transport,</a:t>
            </a:r>
            <a:endParaRPr lang="en-US" dirty="0">
              <a:cs typeface="Calibri"/>
            </a:endParaRPr>
          </a:p>
          <a:p>
            <a:r>
              <a:rPr lang="en-US" dirty="0"/>
              <a:t>•Capable of providing baseload power generation,</a:t>
            </a:r>
            <a:endParaRPr lang="en-US" dirty="0">
              <a:cs typeface="Calibri"/>
            </a:endParaRPr>
          </a:p>
          <a:p>
            <a:r>
              <a:rPr lang="en-US" dirty="0"/>
              <a:t>•Located in politically stable regions and abundant in many countries.</a:t>
            </a:r>
            <a:endParaRPr lang="en-US" dirty="0">
              <a:cs typeface="Calibri"/>
            </a:endParaRPr>
          </a:p>
          <a:p>
            <a:r>
              <a:rPr lang="en-US" dirty="0">
                <a:cs typeface="Calibri"/>
              </a:rPr>
              <a:t>However, there are challenges associated with coal, discussed next.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404721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This slide shows some of the negative impacts of the coal supply chain and coal-fired power plants. </a:t>
            </a:r>
          </a:p>
          <a:p>
            <a:r>
              <a:rPr lang="en-US" dirty="0"/>
              <a:t>The continuing trend of year-on-year growth in coal-fired power needs to be reversed to meet ambitious carbon dioxide emissions targets. Indeed, the entire coal supply chain has negative impacts on: </a:t>
            </a:r>
            <a:endParaRPr lang="en-US" dirty="0">
              <a:cs typeface="Calibri"/>
            </a:endParaRPr>
          </a:p>
          <a:p>
            <a:pPr marL="171450" indent="-171450">
              <a:buFont typeface="Arial"/>
              <a:buChar char="•"/>
            </a:pPr>
            <a:r>
              <a:rPr lang="en-US" dirty="0"/>
              <a:t>Climate, due to Carbon Dioxide, Sulphur Dioxide, and mercury emissions which cause acidification and contribute to global warming.</a:t>
            </a:r>
            <a:endParaRPr lang="en-US" dirty="0">
              <a:cs typeface="Calibri"/>
            </a:endParaRPr>
          </a:p>
          <a:p>
            <a:pPr marL="171450" indent="-171450">
              <a:buFont typeface="Arial"/>
              <a:buChar char="•"/>
            </a:pPr>
            <a:r>
              <a:rPr lang="en-US" dirty="0"/>
              <a:t>Land-use, as mining activities degrade the vegetation, harm wildlife, and reduce crop fertility. </a:t>
            </a:r>
            <a:endParaRPr lang="en-US" dirty="0">
              <a:cs typeface="Calibri"/>
            </a:endParaRPr>
          </a:p>
          <a:p>
            <a:pPr marL="171450" indent="-171450">
              <a:buFont typeface="Arial"/>
              <a:buChar char="•"/>
            </a:pPr>
            <a:r>
              <a:rPr lang="en-US" dirty="0"/>
              <a:t>Water, though increased alkalinity, which degrades aquatic habitats.</a:t>
            </a:r>
            <a:endParaRPr lang="en-US" dirty="0">
              <a:cs typeface="Calibri"/>
            </a:endParaRPr>
          </a:p>
          <a:p>
            <a:r>
              <a:rPr lang="en-US" dirty="0"/>
              <a:t> </a:t>
            </a:r>
            <a:endParaRPr lang="en-US" dirty="0">
              <a:cs typeface="Calibri" panose="020F0502020204030204"/>
            </a:endParaRPr>
          </a:p>
          <a:p>
            <a:r>
              <a:rPr lang="en-US" dirty="0"/>
              <a:t>We should bear in mind that Coal has strong advantages and disadvantages. We need to understand what drives governments to use it and what the trade-offs are in order to find feasible alternatives. Policy incentives such as carbon pricing and regulation are imperative to control pollution and limit generation from inefficient coal-fired power plants. A systems perspective may allow us to see non-obvious risks and opportunities of shifting away from coal or maintaining it.</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12675013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time let's look at the oil and gas supply chains. </a:t>
            </a:r>
          </a:p>
          <a:p>
            <a:r>
              <a:rPr lang="en-US" dirty="0"/>
              <a:t>Oil and gas prices have been subject to oscillations, caused by geopolitical factors and related supply–demand balances. This raises questions of</a:t>
            </a:r>
            <a:endParaRPr lang="en-US" dirty="0">
              <a:cs typeface="Calibri"/>
            </a:endParaRPr>
          </a:p>
          <a:p>
            <a:r>
              <a:rPr lang="en-US" dirty="0"/>
              <a:t>energy supply security and import dependency for individual countries, but also of the resilience of the global economy to oil prices and vice versa. </a:t>
            </a:r>
            <a:endParaRPr lang="en-US" dirty="0">
              <a:cs typeface="Calibri"/>
            </a:endParaRPr>
          </a:p>
          <a:p>
            <a:endParaRPr lang="en-US" dirty="0">
              <a:cs typeface="Calibri"/>
            </a:endParaRPr>
          </a:p>
          <a:p>
            <a:r>
              <a:rPr lang="en-US" dirty="0">
                <a:cs typeface="Calibri"/>
              </a:rPr>
              <a:t>The oil supply chain includes the following stages: </a:t>
            </a:r>
            <a:endParaRPr lang="en-US" dirty="0"/>
          </a:p>
          <a:p>
            <a:pPr marL="171450" indent="-171450">
              <a:buFont typeface="Arial"/>
              <a:buChar char="•"/>
            </a:pPr>
            <a:r>
              <a:rPr lang="en-US" dirty="0"/>
              <a:t>Extraction, using conventional wells, deep-water production, and enhanced oil recovery methods.</a:t>
            </a:r>
            <a:endParaRPr lang="en-US" dirty="0">
              <a:cs typeface="Calibri"/>
            </a:endParaRPr>
          </a:p>
          <a:p>
            <a:pPr marL="171450" indent="-171450">
              <a:buFont typeface="Arial"/>
              <a:buChar char="•"/>
            </a:pPr>
            <a:r>
              <a:rPr lang="en-US" dirty="0"/>
              <a:t>Transportation (using oil tankers, pipelines, trucks, and railways) and storage.</a:t>
            </a:r>
            <a:endParaRPr lang="en-US" dirty="0">
              <a:cs typeface="Calibri"/>
            </a:endParaRPr>
          </a:p>
          <a:p>
            <a:pPr marL="171450" indent="-171450">
              <a:buFont typeface="Arial"/>
              <a:buChar char="•"/>
            </a:pPr>
            <a:r>
              <a:rPr lang="en-US" dirty="0"/>
              <a:t>Refining, which is the industrial process that transforms crude oil into useful products such as petroleum naphtha, gasoline, and diesel fuel.</a:t>
            </a:r>
            <a:endParaRPr lang="en-US" dirty="0">
              <a:cs typeface="Calibri"/>
            </a:endParaRPr>
          </a:p>
          <a:p>
            <a:pPr marL="171450" indent="-171450">
              <a:buFont typeface="Arial"/>
              <a:buChar char="•"/>
            </a:pPr>
            <a:r>
              <a:rPr lang="en-US" dirty="0"/>
              <a:t>Combustion-based power plants.</a:t>
            </a:r>
            <a:endParaRPr lang="en-US" dirty="0">
              <a:cs typeface="Calibri"/>
            </a:endParaRPr>
          </a:p>
          <a:p>
            <a:r>
              <a:rPr lang="en-US" dirty="0"/>
              <a:t>Utility-scale power generation from oil products like heavy fuel oil or diesel has recently declined and is now responsible for only minor shares of generation in many regions. Small diesel generators are still used as backup (for example, in hospitals, factories, or households), especially in developing countries with unreliable electricity supply.</a:t>
            </a:r>
            <a:endParaRPr lang="en-US" dirty="0">
              <a:cs typeface="Calibri" panose="020F0502020204030204"/>
            </a:endParaRPr>
          </a:p>
          <a:p>
            <a:endParaRPr lang="en-US" dirty="0">
              <a:cs typeface="Calibri" panose="020F0502020204030204"/>
            </a:endParaRPr>
          </a:p>
          <a:p>
            <a:r>
              <a:rPr lang="en-US" dirty="0">
                <a:cs typeface="Calibri" panose="020F0502020204030204"/>
              </a:rPr>
              <a:t>The gas supply chain includes: </a:t>
            </a:r>
            <a:endParaRPr lang="en-US" dirty="0"/>
          </a:p>
          <a:p>
            <a:pPr marL="171450" indent="-171450">
              <a:buFont typeface="Arial"/>
              <a:buChar char="•"/>
            </a:pPr>
            <a:r>
              <a:rPr lang="en-US" dirty="0"/>
              <a:t>Extraction, using conventional wells, deep-water production, or hydraulic fracturing.</a:t>
            </a:r>
            <a:endParaRPr lang="en-US" dirty="0">
              <a:cs typeface="Calibri"/>
            </a:endParaRPr>
          </a:p>
          <a:p>
            <a:pPr marL="171450" indent="-171450">
              <a:buFont typeface="Arial"/>
              <a:buChar char="•"/>
            </a:pPr>
            <a:r>
              <a:rPr lang="en-US" dirty="0"/>
              <a:t>Transportation (with pipelines and ships) and storage (underground storage or on-board Liquefied Natural Gas fleets). </a:t>
            </a:r>
            <a:endParaRPr lang="en-US" dirty="0">
              <a:cs typeface="Calibri"/>
            </a:endParaRPr>
          </a:p>
          <a:p>
            <a:pPr marL="171450" indent="-171450">
              <a:buFont typeface="Arial"/>
              <a:buChar char="•"/>
            </a:pPr>
            <a:r>
              <a:rPr lang="en-US" dirty="0"/>
              <a:t>Combustion-based power plants: Open Cycle Gas Turbines (O. C. G. Ts) and Combined Cycle Gas Turbines (C. C. G. Ts), the latter of which has a Heat Recovery Steam Generator (H. R. S. G.) to make use of waste heat, increasing efficiency.</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31291693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Oil and Gas have a negative impact on the environment at all the stages of the supply chain from production to transportation and final uses: </a:t>
            </a:r>
          </a:p>
          <a:p>
            <a:pPr marL="171450" indent="-171450">
              <a:buFont typeface="Arial"/>
              <a:buChar char="•"/>
            </a:pPr>
            <a:r>
              <a:rPr lang="en-US" dirty="0">
                <a:cs typeface="Calibri"/>
              </a:rPr>
              <a:t>Hydraulic fracking, which consists of fracturing rocks with pressurized liquid to produce oil and gas, causes significant environmental concerns. These are related to waste-water disposal, pollution of underground water, and increased seismic activity.</a:t>
            </a:r>
          </a:p>
          <a:p>
            <a:pPr marL="171450" indent="-171450">
              <a:buFont typeface="Arial"/>
              <a:buChar char="•"/>
            </a:pPr>
            <a:r>
              <a:rPr lang="en-US" dirty="0">
                <a:cs typeface="Calibri"/>
              </a:rPr>
              <a:t>After being extracted, oil is often transported using ships. Several oil spills in the sea have resulted in destruction of the ecosystem and loss of biodiversity, as well as pollution of the water. </a:t>
            </a:r>
          </a:p>
          <a:p>
            <a:pPr marL="171450" indent="-171450">
              <a:buFont typeface="Arial"/>
              <a:buChar char="•"/>
            </a:pPr>
            <a:r>
              <a:rPr lang="en-US" dirty="0">
                <a:cs typeface="Calibri"/>
              </a:rPr>
              <a:t>If there are any leaks in the natural gas production chain, methane (CH4) is released, contributing to global warming. This greenhouse gas has a 20-times stronger warming effect than CO2, though it has a shorter lifespan in the atmosphere. </a:t>
            </a:r>
          </a:p>
          <a:p>
            <a:pPr marL="171450" indent="-171450">
              <a:buFont typeface="Arial"/>
              <a:buChar char="•"/>
            </a:pPr>
            <a:r>
              <a:rPr lang="en-US" dirty="0">
                <a:cs typeface="Calibri"/>
              </a:rPr>
              <a:t>When the oil or the gas is finally burnt in power plants, emissions at local, regional, and global levels are released. These include CO2, NOx and particulate matter.</a:t>
            </a:r>
          </a:p>
          <a:p>
            <a:pPr marL="171450" indent="-171450">
              <a:buFont typeface="Arial"/>
              <a:buChar char="•"/>
            </a:pPr>
            <a:r>
              <a:rPr lang="en-US" dirty="0">
                <a:cs typeface="Calibri"/>
              </a:rPr>
              <a:t>Oil products are the main fuels in the transport sector (cars, buses, trucks, motorbikes, and so on), which is responsible for a large share of global emissions.</a:t>
            </a:r>
          </a:p>
          <a:p>
            <a:endParaRPr lang="en-US" dirty="0">
              <a:cs typeface="Calibri"/>
            </a:endParaRPr>
          </a:p>
          <a:p>
            <a:endParaRPr lang="en-US" dirty="0">
              <a:cs typeface="Calibri"/>
            </a:endParaRPr>
          </a:p>
          <a:p>
            <a:br>
              <a:rPr lang="en-US" dirty="0">
                <a:cs typeface="+mn-lt"/>
              </a:rPr>
            </a:b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8768992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Demand for oil and especially gas is expected to increase if policies do not change drastically. This demand is driven by large and fast-growing economies. Technological solutions which could avert this are emerging, but they could have deep impacts on the system, which are not always known. There are also social factors that slow down the shift from oil and gas resources, including the need for fast growth (which can be easier to achieve using fossil fuels), the conservative trust in mature solutions, and the need for security. </a:t>
            </a:r>
          </a:p>
          <a:p>
            <a:endParaRPr lang="en-US" dirty="0">
              <a:cs typeface="Calibri"/>
            </a:endParaRPr>
          </a:p>
          <a:p>
            <a:r>
              <a:rPr lang="en-US" dirty="0"/>
              <a:t>Oil, gas, and coal have long contributed to the development of economies and their security of supply. However, they have important economic, social, and environmental consequences. Oil and gas are often produced in politically unstable regions, where sometimes wars, civil conflicts, or turmoil are related to control of the fossil fuel reserves. Moreover, there are many reported cases of large displacements of local populations for oil extraction activities, which can harm local societies. </a:t>
            </a:r>
            <a:endParaRPr lang="en-US" dirty="0">
              <a:cs typeface="Calibri"/>
            </a:endParaRPr>
          </a:p>
          <a:p>
            <a:r>
              <a:rPr lang="en-US" dirty="0"/>
              <a:t>From an environmental point of view, there is an urgent need to reduce global reliance on fossil fuels, but shifting away from these sources may have system impacts that need to be considered when supporting governments' decarbonization strategies. We need models to quantify potential impacts of continuing current trends or shifting away from them.</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11881421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Once electricity has been produced by power generation technologies, it has to be transported to consumers for use. This process is done by power transmission and distribution technologies. Power transmission occurs over large distances and at high voltages, transporting electricity from the site of generation to areas where it is used, such as cities. Distribution occurs over much smaller distances and at lower voltages, taking power from the transmission system and distributing it to individual buildings. </a:t>
            </a:r>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34034400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In earlier lectures we have mentioned the energy losses that occur in the power system. While a large source of energy losses is in thermal power generation, where energy is lost as waste heat, significant losses can also occur in transmission and distribution. Transmission and distribution are not 100% efficient: often losses are up to 5% in transmission and in developing countries losses in distribution can reach 20% or higher. Some level of loss will always occur due to heating of wires; however, these losses are often made worse by ageing technology components, operational issues, and even illegal tapping of power. Losses of energy in transmission and distribution can lead to large financial losses and result in wasted power generation, meaning improving the efficiency of these systems is of prime importance. </a:t>
            </a: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14693365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ct val="0"/>
              </a:spcBef>
            </a:pPr>
            <a:r>
              <a:rPr lang="en-GB" dirty="0"/>
              <a:t>By the end of this lecture, you will:</a:t>
            </a:r>
            <a:endParaRPr lang="en-US" dirty="0"/>
          </a:p>
          <a:p>
            <a:pPr>
              <a:lnSpc>
                <a:spcPct val="90000"/>
              </a:lnSpc>
              <a:spcBef>
                <a:spcPct val="0"/>
              </a:spcBef>
            </a:pPr>
            <a:endParaRPr lang="en-GB" dirty="0"/>
          </a:p>
          <a:p>
            <a:pPr>
              <a:lnSpc>
                <a:spcPct val="90000"/>
              </a:lnSpc>
              <a:spcBef>
                <a:spcPct val="0"/>
              </a:spcBef>
            </a:pPr>
            <a:r>
              <a:rPr lang="en-GB" dirty="0"/>
              <a:t>1) Understand the concepts of thermal power plants and fossil fuel supply chains</a:t>
            </a:r>
            <a:endParaRPr lang="en-GB" dirty="0">
              <a:cs typeface="Calibri" panose="020F0502020204030204"/>
            </a:endParaRPr>
          </a:p>
          <a:p>
            <a:pPr>
              <a:lnSpc>
                <a:spcPct val="90000"/>
              </a:lnSpc>
              <a:spcBef>
                <a:spcPct val="0"/>
              </a:spcBef>
            </a:pPr>
            <a:r>
              <a:rPr lang="en-GB" dirty="0"/>
              <a:t>2) Learn how to represent thermal power plants in </a:t>
            </a:r>
            <a:r>
              <a:rPr lang="en-GB" dirty="0" err="1"/>
              <a:t>OSeMOSYS</a:t>
            </a:r>
            <a:endParaRPr lang="en-GB" dirty="0">
              <a:cs typeface="Calibri" panose="020F0502020204030204"/>
            </a:endParaRPr>
          </a:p>
          <a:p>
            <a:pPr>
              <a:lnSpc>
                <a:spcPct val="90000"/>
              </a:lnSpc>
              <a:spcBef>
                <a:spcPct val="0"/>
              </a:spcBef>
            </a:pPr>
            <a:r>
              <a:rPr lang="en-GB" dirty="0"/>
              <a:t>3) Understand key characteristics and impacts of thermal power plants and their interactions with the wider energy system</a:t>
            </a:r>
            <a:endParaRPr lang="en-GB" dirty="0">
              <a:cs typeface="Calibri"/>
            </a:endParaRPr>
          </a:p>
          <a:p>
            <a:pPr>
              <a:lnSpc>
                <a:spcPct val="90000"/>
              </a:lnSpc>
              <a:spcBef>
                <a:spcPct val="0"/>
              </a:spcBef>
            </a:pPr>
            <a:r>
              <a:rPr lang="en-GB" dirty="0"/>
              <a:t>4) Understand key characteristics of transmission and distribution technologies and how to represent them in </a:t>
            </a:r>
            <a:r>
              <a:rPr lang="en-GB" dirty="0" err="1"/>
              <a:t>OSeMOSYS</a:t>
            </a:r>
            <a:endParaRPr lang="en-GB" dirty="0">
              <a:cs typeface="Calibri" panose="020F0502020204030204"/>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12660420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Now we understand a little more about transmission and distribution technologies, let's think about how we represent them in Reference Energy Systems and </a:t>
            </a:r>
            <a:r>
              <a:rPr lang="en-US" dirty="0" err="1">
                <a:cs typeface="Calibri"/>
              </a:rPr>
              <a:t>OSeMOSYS</a:t>
            </a:r>
            <a:r>
              <a:rPr lang="en-US" dirty="0">
                <a:cs typeface="Calibri"/>
              </a:rPr>
              <a:t>. On this diagram, the transmission and distribution technologies are highlighted. We can see that they are each modelled as a separate technology represented by a box on the reference energy system. We can also see what the input and output fuels for each of these technologies are. The input fuel for the transmission technology is the electricity from power plants, which is transported by the transmission technology to produce the output fuel of electricity after transmission. This electricity is then ready to be distributed to users, so it is taken in by the distribution technology as the input fuel. The distribution technology then produces the output electricity which is ready to be used – in this diagram this is named total electricity demand. We will look at how these technologies are modelled in more detail in the following slides. </a:t>
            </a:r>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a:p>
        </p:txBody>
      </p:sp>
    </p:spTree>
    <p:extLst>
      <p:ext uri="{BB962C8B-B14F-4D97-AF65-F5344CB8AC3E}">
        <p14:creationId xmlns:p14="http://schemas.microsoft.com/office/powerpoint/2010/main" val="42438750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Here we can see a close up of the power transmission and distribution technologies as they appear in Reference Energy System diagrams, as well as the generic naming convention used to name the technologies and their input and output fuels. We can see that power transmission is named P. W. R. T. R. N., with an input fuel of E. L. C. 0 0 1, and an output fuel of E. L. C. 0 0 2, while power distribution is named P. W. R. D. I. S. T., with an input fuel of E. L. C. 0 0 2, and an output fuel of E. L. C. 0 0 3. The first important parameters for defining power transmission and distribution technologies in </a:t>
            </a:r>
            <a:r>
              <a:rPr lang="en-US" dirty="0" err="1">
                <a:cs typeface="Calibri"/>
              </a:rPr>
              <a:t>OSeMOSYS</a:t>
            </a:r>
            <a:r>
              <a:rPr lang="en-US" dirty="0">
                <a:cs typeface="Calibri"/>
              </a:rPr>
              <a:t> are the input activity ratio and output activity ratio, with examples shown on this slide. As with previous examples, we will set the output activity ratio to 1 by default. For power transmission, the output activity ratio will therefore be 1 for E. L. C. 0 0 2, since this is the fuel produced by power transmission. With the output activity ratio set to 1, we can calculate the input activity ratio using the technology's efficiency, which in this case is 95% or 0.95 as a decimal. The input activity ratio is 1 divided by the efficiency as a decimal, so 1 divided by 0.95, giving us an input activity ratio of 1.05 for the power transmission technology, assigned to E. L. C. 0 0 1, since this is the input fuel for power transmission. The same method can be used to calculate the input activity ratio for power distribution, as shown on the slide. </a:t>
            </a:r>
          </a:p>
        </p:txBody>
      </p:sp>
      <p:sp>
        <p:nvSpPr>
          <p:cNvPr id="4" name="Slide Number Placeholder 3"/>
          <p:cNvSpPr>
            <a:spLocks noGrp="1"/>
          </p:cNvSpPr>
          <p:nvPr>
            <p:ph type="sldNum" sz="quarter" idx="5"/>
          </p:nvPr>
        </p:nvSpPr>
        <p:spPr/>
        <p:txBody>
          <a:bodyPr/>
          <a:lstStyle/>
          <a:p>
            <a:fld id="{496A28AF-C390-D94A-86D3-7BD7243CB0E2}" type="slidenum">
              <a:rPr lang="en-US" smtClean="0"/>
              <a:t>24</a:t>
            </a:fld>
            <a:endParaRPr lang="en-US"/>
          </a:p>
        </p:txBody>
      </p:sp>
    </p:spTree>
    <p:extLst>
      <p:ext uri="{BB962C8B-B14F-4D97-AF65-F5344CB8AC3E}">
        <p14:creationId xmlns:p14="http://schemas.microsoft.com/office/powerpoint/2010/main" val="30766606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Other important parameters for defining transmission and distribution technologies in </a:t>
            </a:r>
            <a:r>
              <a:rPr lang="en-US" dirty="0" err="1">
                <a:cs typeface="Calibri"/>
              </a:rPr>
              <a:t>OSeMOSYS</a:t>
            </a:r>
            <a:r>
              <a:rPr lang="en-US" dirty="0">
                <a:cs typeface="Calibri"/>
              </a:rPr>
              <a:t> are Capital, Fixed, and Variable Costs, and Operational Life. We discussed all of these parameters earlier in the lecture in relation to power plants, and we will now look at their meaning for power transmission and distribution technologies. The capital cost, in $/kW, defines the one-off investment costs of the power transmission or distribution technologies, mainly including the costs of the electrical equipment required. The fixed cost, in $/kW/</a:t>
            </a:r>
            <a:r>
              <a:rPr lang="en-US" dirty="0" err="1">
                <a:cs typeface="Calibri"/>
              </a:rPr>
              <a:t>yr</a:t>
            </a:r>
            <a:r>
              <a:rPr lang="en-US" dirty="0">
                <a:cs typeface="Calibri"/>
              </a:rPr>
              <a:t>, represents the fixed annual costs of operating and maintaining the transmission and distribution systems, for example the costs of workers' salaries. Thirdly, the variable cost, in $/GJ, represents costs that only occur when the transmission and distribution technologies actively transport electricity, defining the cost per GJ of electricity transmitted or distributed. Finally, the operational life refers to the lifetime of the power transmission or distribution technology in years. These technologies can have quite a long life time, for example 30 or 50 years. We will </a:t>
            </a:r>
            <a:r>
              <a:rPr lang="en-US" dirty="0" err="1">
                <a:cs typeface="Calibri"/>
              </a:rPr>
              <a:t>practise</a:t>
            </a:r>
            <a:r>
              <a:rPr lang="en-US" dirty="0">
                <a:cs typeface="Calibri"/>
              </a:rPr>
              <a:t> adding these technologies to our own model in the hands-on exercises. </a:t>
            </a:r>
          </a:p>
        </p:txBody>
      </p:sp>
      <p:sp>
        <p:nvSpPr>
          <p:cNvPr id="4" name="Slide Number Placeholder 3"/>
          <p:cNvSpPr>
            <a:spLocks noGrp="1"/>
          </p:cNvSpPr>
          <p:nvPr>
            <p:ph type="sldNum" sz="quarter" idx="5"/>
          </p:nvPr>
        </p:nvSpPr>
        <p:spPr/>
        <p:txBody>
          <a:bodyPr/>
          <a:lstStyle/>
          <a:p>
            <a:fld id="{496A28AF-C390-D94A-86D3-7BD7243CB0E2}" type="slidenum">
              <a:rPr lang="en-US" smtClean="0"/>
              <a:t>25</a:t>
            </a:fld>
            <a:endParaRPr lang="en-US"/>
          </a:p>
        </p:txBody>
      </p:sp>
    </p:spTree>
    <p:extLst>
      <p:ext uri="{BB962C8B-B14F-4D97-AF65-F5344CB8AC3E}">
        <p14:creationId xmlns:p14="http://schemas.microsoft.com/office/powerpoint/2010/main" val="41016748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27</a:t>
            </a:fld>
            <a:endParaRPr lang="en-US"/>
          </a:p>
        </p:txBody>
      </p:sp>
    </p:spTree>
    <p:extLst>
      <p:ext uri="{BB962C8B-B14F-4D97-AF65-F5344CB8AC3E}">
        <p14:creationId xmlns:p14="http://schemas.microsoft.com/office/powerpoint/2010/main" val="973158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In this lecture we will cover fossil power plants, namely coal, oil, and gas power plants. These are all types of thermal power plants. Note that biomass power plants are also thermal power plants; however, they will be covered separately in a later lecture. We will first look at a basic overview of coal, oil, and gas power plants, then look at their technical characteristics and representation in </a:t>
            </a:r>
            <a:r>
              <a:rPr lang="en-US" dirty="0" err="1">
                <a:cs typeface="Calibri"/>
              </a:rPr>
              <a:t>OSeMOSYS</a:t>
            </a:r>
            <a:r>
              <a:rPr lang="en-US" dirty="0">
                <a:cs typeface="Calibri"/>
              </a:rPr>
              <a:t>, before finally exploring their impacts, both environmental and societal. In the last part of this lecture, we will learn more about Power Transmission and Distribution technologies, which are also highlighted on this diagram. </a:t>
            </a: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r>
              <a:rPr lang="en-US" dirty="0">
                <a:cs typeface="Calibri" panose="020F0502020204030204"/>
              </a:rPr>
              <a:t>Thermal power plants are power plants where thermal energy, generated by burning a fuel, is converted to electrical energy. This includes fossil power plants, where the fuel burnt is a fossil fuel, such as coal, natural gas, or oil. Although the fuel used can vary, these power plants are based around similar processes: the fuel is burnt to produce heat which generates steam. This steam then drives a turbine, which drives a generator to produce electricity. It is important to note that different fuels release different amounts of energy when burned. This is measured by the fuel's calorific value, which is the amount of energy released when 1kg of the fuel is burnt.</a:t>
            </a: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34769331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As we can see on this diagram, fossil power plants are just one part of the wider energy system, and several interactions with other technologies are needed in order to meet final energy demands. Firstly, we must understand the processes required to source the fossil fuels burned in these power plants: these fuels must either be extracted domestically or imported from other countries. It is important to remember that the supply of these fuels is associated with costs, as discussed in lecture 5. Additionally, it is important to remember that these fuels cannot be infinitely supplied since fossil fuels are non-renewable energy sources, with only a finite amount of reserves globally. The supply of these fuels also has environmental and social aspects, as discussed later in this lecture. In some cases the fuels also have to be further processed before they can be supplied to power plants, for example crude oil has to be refined at an oil refinery. In addition, once these fuels have been burned to generate electricity in fossil power plants, that electricity has to be transported to end-users via transmission and distribution networks. It is also important to remember that fossil fuels have several roles in the energy system, not just electricity generation, which are discussed in more detail in the next slide. </a:t>
            </a: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17829503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Whilst we have so far discussed fossil fuels in relation to electricity generation, they have several other key roles in energy systems. Firstly, transport systems are often almost entirely based on fossil fuels, with cars, buses, and motorcycles in most countries being </a:t>
            </a:r>
            <a:r>
              <a:rPr lang="en-US" dirty="0" err="1">
                <a:cs typeface="Calibri"/>
              </a:rPr>
              <a:t>fuelled</a:t>
            </a:r>
            <a:r>
              <a:rPr lang="en-US" dirty="0">
                <a:cs typeface="Calibri"/>
              </a:rPr>
              <a:t> by oil products. Secondly, fossil fuels can be important for cooking and lighting, with many stoves and lamps being </a:t>
            </a:r>
            <a:r>
              <a:rPr lang="en-US" dirty="0" err="1">
                <a:cs typeface="Calibri"/>
              </a:rPr>
              <a:t>fuelled</a:t>
            </a:r>
            <a:r>
              <a:rPr lang="en-US" dirty="0">
                <a:cs typeface="Calibri"/>
              </a:rPr>
              <a:t> by kerosene, an oil product. Thirdly, fossil fuels often have a role in heating systems, with many countries having residential heating systems that rely on natural gas, and some industrial processes requiring high temperatures that can be difficult to achieve without burning fossil fuels. In developing countries, all of these demands are likely to grow as transport infrastructure evolves, populations increase, and industrial productivity grows. Together these factors mean that, even if we were to generate electricity with renewable technologies, energy systems could create increasingly large demands for fossil fuels in the future unless we switch to cleaner technologies in the transport, cooking, lighting, and heating sectors. This is a key element of the energy transition, which will be introduced next. </a:t>
            </a: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30602776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energy transition refers to the transformation of the energy sector from being reliant on fossil fuels to using low-carbon and renewable energy sources. There are several drivers of this transition, with greenhouse gas emissions and environmental impacts at the core. Burning fossil fuels releases greenhouse gases, which drive global warming, and creates harmful air pollution. Thus, there is a need to transition away from fossil fuels in order to mitigate climate change and protect the environment. Additionally, as discussed previously, fossil fuels are finite resources and will not last forever, meaning that a system reliant on these fuels in the long-term cannot be resilient or sustainable. Therefore, the energy transition calls for greater uptake of renewable energy technologies, which avoid some of the negative impacts of fossil power plants discussed in more detail later in this lecture. However, as we saw on the previous slide, fossil fuels are also used for transport, cooking, lighting, and heating. So, we must consider how we can transform these sectors to use renewable resources. For this reason, energy system models are often developed to allow us to study fuel switching, such as using electric vehicles. We will also cover this later in the course.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1472016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Now we will look at how fossil power plants are represented in </a:t>
            </a:r>
            <a:r>
              <a:rPr lang="en-US" dirty="0" err="1">
                <a:cs typeface="Calibri"/>
              </a:rPr>
              <a:t>OSeMOSYS</a:t>
            </a:r>
            <a:r>
              <a:rPr lang="en-US" dirty="0">
                <a:cs typeface="Calibri"/>
              </a:rPr>
              <a:t>. Firstly, let's think about how they are represented in Reference Energy Systems. Fossil Power Plants are technologies and so are represented by boxes, as shown on this diagram. These power plants have both an input fuel, which is the specific fossil fuel they burn, and an output fuel, which is electricity. For example, we can see that the coal power plant has an input fuel of coal and produces electricity as its output. This diagram also shows the generic code names used for all of these technologies and fuels, which we will use when building our own model in hands-on exercises. It is important to note that this diagram shows two types of gas power plant: Combined Cycle Gas Turbines and Open Cycle Gas Turbines. In a Combined Cycle Turbine, waste heat generated by burning the gas can be recycled, increasing the efficiency of the power plant compared to Open Cycle Gas Turbines. In our code naming convention, these types of power plants are named P. W. R. N. G. S. 0 0 1 and P. W. R. N. G. S. 0 0 2 respectively. </a:t>
            </a: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737154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In </a:t>
            </a:r>
            <a:r>
              <a:rPr lang="en-US" dirty="0" err="1">
                <a:cs typeface="Calibri"/>
              </a:rPr>
              <a:t>OSeMOSYS</a:t>
            </a:r>
            <a:r>
              <a:rPr lang="en-US" dirty="0">
                <a:cs typeface="Calibri"/>
              </a:rPr>
              <a:t>, fossil power plants are mainly characterized by the parameters shown on this slide. These are:</a:t>
            </a:r>
          </a:p>
          <a:p>
            <a:pPr marL="171450" indent="-171450">
              <a:buFont typeface="Arial"/>
              <a:buChar char="•"/>
            </a:pPr>
            <a:r>
              <a:rPr lang="en-US" dirty="0">
                <a:cs typeface="Calibri"/>
              </a:rPr>
              <a:t>Output Activity Ratio: this is used to define the output fuel of the power plant, usually electricity (or, in the naming convention, E.L.C. 0 0 1) and has a value of 1 by default.</a:t>
            </a:r>
          </a:p>
          <a:p>
            <a:pPr marL="171450" indent="-171450">
              <a:buFont typeface="Arial"/>
              <a:buChar char="•"/>
            </a:pPr>
            <a:r>
              <a:rPr lang="en-US" dirty="0">
                <a:cs typeface="Calibri"/>
              </a:rPr>
              <a:t>Input Activity Ratio: this is used to define the input fuel of the power plant and, since the Output Activity Ratio is set to 1 by default, defines the number of units of input fuel needed to produce 1 unit of electricity. </a:t>
            </a:r>
          </a:p>
          <a:p>
            <a:pPr marL="171450" indent="-171450">
              <a:buFont typeface="Arial"/>
              <a:buChar char="•"/>
            </a:pPr>
            <a:r>
              <a:rPr lang="en-US" dirty="0">
                <a:cs typeface="Calibri"/>
              </a:rPr>
              <a:t>Capital, Variable, and Fixed Costs: these parameters are used to represent the costs of power plants. </a:t>
            </a:r>
          </a:p>
          <a:p>
            <a:pPr marL="171450" indent="-171450">
              <a:buFont typeface="Arial"/>
              <a:buChar char="•"/>
            </a:pPr>
            <a:r>
              <a:rPr lang="en-US" dirty="0">
                <a:cs typeface="Calibri"/>
              </a:rPr>
              <a:t>Availability Factor: this is the </a:t>
            </a:r>
            <a:r>
              <a:rPr lang="en-US" dirty="0"/>
              <a:t>maximum time a technology can run in the whole year, as a fraction of the year ranging from 0 to 1.</a:t>
            </a:r>
            <a:endParaRPr lang="en-US" dirty="0">
              <a:cs typeface="Calibri"/>
            </a:endParaRPr>
          </a:p>
          <a:p>
            <a:pPr marL="171450" indent="-171450">
              <a:buFont typeface="Arial"/>
              <a:buChar char="•"/>
            </a:pPr>
            <a:r>
              <a:rPr lang="en-US" dirty="0">
                <a:cs typeface="Calibri"/>
              </a:rPr>
              <a:t>Capacity Factor: this defines the amount of capacity available during each time slice, as a fraction of the total capacity.</a:t>
            </a:r>
          </a:p>
          <a:p>
            <a:pPr marL="171450" indent="-171450">
              <a:buFont typeface="Arial"/>
              <a:buChar char="•"/>
            </a:pPr>
            <a:r>
              <a:rPr lang="en-US" dirty="0">
                <a:cs typeface="Calibri"/>
              </a:rPr>
              <a:t>Operational Life: this is how many years the plant is expected to operate for. </a:t>
            </a:r>
          </a:p>
          <a:p>
            <a:r>
              <a:rPr lang="en-US" dirty="0">
                <a:cs typeface="Calibri"/>
              </a:rPr>
              <a:t>We will look at these parameters in more detail in the following slides. </a:t>
            </a:r>
          </a:p>
          <a:p>
            <a:pPr marL="171450" indent="-171450">
              <a:buFont typeface="Arial"/>
              <a:buChar char="•"/>
            </a:pP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5772067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a:t>
            </a:fld>
            <a:endParaRPr lang="en-US"/>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a:t>
            </a:fld>
            <a:endParaRPr lang="en-US"/>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12.png"/><Relationship Id="rId5" Type="http://schemas.openxmlformats.org/officeDocument/2006/relationships/image" Target="../media/image4.jpe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2.xml"/><Relationship Id="rId7" Type="http://schemas.openxmlformats.org/officeDocument/2006/relationships/image" Target="../media/image14.sv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13.png"/><Relationship Id="rId11" Type="http://schemas.openxmlformats.org/officeDocument/2006/relationships/image" Target="../media/image2.png"/><Relationship Id="rId5" Type="http://schemas.openxmlformats.org/officeDocument/2006/relationships/image" Target="../media/image4.jpeg"/><Relationship Id="rId10" Type="http://schemas.openxmlformats.org/officeDocument/2006/relationships/image" Target="../media/image17.png"/><Relationship Id="rId4" Type="http://schemas.openxmlformats.org/officeDocument/2006/relationships/notesSlide" Target="../notesSlides/notesSlide11.xml"/><Relationship Id="rId9" Type="http://schemas.openxmlformats.org/officeDocument/2006/relationships/image" Target="../media/image16.sv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hyperlink" Target="https://zenodo.org/record/1942510#.YC5VjehKhPY" TargetMode="Externa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hyperlink" Target="https://www.mdpi.com/1996-1073/10/11/1855#cite" TargetMode="External"/><Relationship Id="rId3" Type="http://schemas.openxmlformats.org/officeDocument/2006/relationships/slideLayout" Target="../slideLayouts/slideLayout2.xml"/><Relationship Id="rId7" Type="http://schemas.openxmlformats.org/officeDocument/2006/relationships/image" Target="../media/image18.jpe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4.jpeg"/><Relationship Id="rId5" Type="http://schemas.microsoft.com/office/2018/10/relationships/comments" Target="../comments/modernComment_115_5174DFCC.xml"/><Relationship Id="rId10" Type="http://schemas.openxmlformats.org/officeDocument/2006/relationships/image" Target="../media/image2.png"/><Relationship Id="rId4" Type="http://schemas.openxmlformats.org/officeDocument/2006/relationships/notesSlide" Target="../notesSlides/notesSlide13.xml"/><Relationship Id="rId9" Type="http://schemas.openxmlformats.org/officeDocument/2006/relationships/hyperlink" Target="https://creativecommons.org/licenses/by/4.0/"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slideLayout" Target="../slideLayouts/slideLayout2.xml"/><Relationship Id="rId7" Type="http://schemas.openxmlformats.org/officeDocument/2006/relationships/image" Target="../media/image20.jpe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19.jpeg"/><Relationship Id="rId5" Type="http://schemas.openxmlformats.org/officeDocument/2006/relationships/image" Target="../media/image4.jpeg"/><Relationship Id="rId4" Type="http://schemas.openxmlformats.org/officeDocument/2006/relationships/notesSlide" Target="../notesSlides/notesSlide14.xml"/><Relationship Id="rId9" Type="http://schemas.openxmlformats.org/officeDocument/2006/relationships/image" Target="../media/image2.png"/></Relationships>
</file>

<file path=ppt/slides/_rels/slide17.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slideLayout" Target="../slideLayouts/slideLayout2.xml"/><Relationship Id="rId7" Type="http://schemas.openxmlformats.org/officeDocument/2006/relationships/hyperlink" Target="https://www.mdpi.com/2412-3811/4/4/74/htm" TargetMode="Externa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22.png"/><Relationship Id="rId5" Type="http://schemas.openxmlformats.org/officeDocument/2006/relationships/image" Target="../media/image4.jpeg"/><Relationship Id="rId4" Type="http://schemas.openxmlformats.org/officeDocument/2006/relationships/notesSlide" Target="../notesSlides/notesSlide15.xml"/><Relationship Id="rId9"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hyperlink" Target="http://doi.org/10.5281/zenodo.4585626" TargetMode="Externa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slideLayout" Target="../slideLayouts/slideLayout2.xml"/><Relationship Id="rId7" Type="http://schemas.openxmlformats.org/officeDocument/2006/relationships/image" Target="../media/image24.jpe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23.jpeg"/><Relationship Id="rId5" Type="http://schemas.openxmlformats.org/officeDocument/2006/relationships/image" Target="../media/image4.jpeg"/><Relationship Id="rId4" Type="http://schemas.openxmlformats.org/officeDocument/2006/relationships/notesSlide" Target="../notesSlides/notesSlide18.xml"/><Relationship Id="rId9"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26.png"/><Relationship Id="rId5" Type="http://schemas.openxmlformats.org/officeDocument/2006/relationships/image" Target="../media/image4.jpeg"/><Relationship Id="rId4"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27.jpeg"/><Relationship Id="rId5" Type="http://schemas.openxmlformats.org/officeDocument/2006/relationships/image" Target="../media/image4.jpeg"/><Relationship Id="rId4" Type="http://schemas.openxmlformats.org/officeDocument/2006/relationships/notesSlide" Target="../notesSlides/notesSlide20.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28.jpeg"/><Relationship Id="rId5" Type="http://schemas.openxmlformats.org/officeDocument/2006/relationships/image" Target="../media/image4.jpeg"/><Relationship Id="rId4" Type="http://schemas.openxmlformats.org/officeDocument/2006/relationships/notesSlide" Target="../notesSlides/notesSlide21.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22.xml"/></Relationships>
</file>

<file path=ppt/slides/_rels/slide26.xml.rels><?xml version="1.0" encoding="UTF-8" standalone="yes"?>
<Relationships xmlns="http://schemas.openxmlformats.org/package/2006/relationships"><Relationship Id="rId3" Type="http://schemas.openxmlformats.org/officeDocument/2006/relationships/hyperlink" Target="https://zenodo.org/record/1942510#.YC5VjehKhPY" TargetMode="Externa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hyperlink" Target="https://www.open.edu/openlearncreate/mod/quiz/view.php?id=174729" TargetMode="External"/><Relationship Id="rId4" Type="http://schemas.openxmlformats.org/officeDocument/2006/relationships/hyperlink" Target="http://www.google.com/"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slideLayout" Target="../slideLayouts/slideLayout2.xml"/><Relationship Id="rId7" Type="http://schemas.openxmlformats.org/officeDocument/2006/relationships/diagramLayout" Target="../diagrams/layout1.xml"/><Relationship Id="rId12" Type="http://schemas.openxmlformats.org/officeDocument/2006/relationships/image" Target="../media/image2.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diagramData" Target="../diagrams/data1.xml"/><Relationship Id="rId11" Type="http://schemas.openxmlformats.org/officeDocument/2006/relationships/image" Target="../media/image6.png"/><Relationship Id="rId5" Type="http://schemas.openxmlformats.org/officeDocument/2006/relationships/image" Target="../media/image4.jpeg"/><Relationship Id="rId10" Type="http://schemas.microsoft.com/office/2007/relationships/diagramDrawing" Target="../diagrams/drawing1.xml"/><Relationship Id="rId4" Type="http://schemas.openxmlformats.org/officeDocument/2006/relationships/notesSlide" Target="../notesSlides/notesSlide4.xml"/><Relationship Id="rId9" Type="http://schemas.openxmlformats.org/officeDocument/2006/relationships/diagramColors" Target="../diagrams/colors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slideLayout" Target="../slideLayouts/slideLayout2.xml"/><Relationship Id="rId7" Type="http://schemas.openxmlformats.org/officeDocument/2006/relationships/image" Target="../media/image8.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7.jpeg"/><Relationship Id="rId5" Type="http://schemas.openxmlformats.org/officeDocument/2006/relationships/image" Target="../media/image4.jpeg"/><Relationship Id="rId4" Type="http://schemas.openxmlformats.org/officeDocument/2006/relationships/notesSlide" Target="../notesSlides/notesSlide6.xml"/><Relationship Id="rId9"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hyperlink" Target="https://creativecommons.org/licenses/by/4.0/deed.de" TargetMode="External"/><Relationship Id="rId3" Type="http://schemas.openxmlformats.org/officeDocument/2006/relationships/slideLayout" Target="../slideLayouts/slideLayout2.xml"/><Relationship Id="rId7" Type="http://schemas.openxmlformats.org/officeDocument/2006/relationships/hyperlink" Target="https://eu.boell.org/en/2018/04/24/energy-atlas-graphics-and-license-terms" TargetMode="Externa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10.png"/><Relationship Id="rId5" Type="http://schemas.openxmlformats.org/officeDocument/2006/relationships/image" Target="../media/image4.jpeg"/><Relationship Id="rId4" Type="http://schemas.openxmlformats.org/officeDocument/2006/relationships/notesSlide" Target="../notesSlides/notesSlide7.xml"/><Relationship Id="rId9"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hyperlink" Target="https://pixabay.com/" TargetMode="External"/><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hyperlink" Target="https://zenodo.org/record/1942510#.YC5VjehKhPY" TargetMode="External"/><Relationship Id="rId4" Type="http://schemas.openxmlformats.org/officeDocument/2006/relationships/hyperlink" Target="https://www.boell.de/en/2018/04/24/energy-atlas-graphics-and-license-terms" TargetMode="Externa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1.png"/><Relationship Id="rId5" Type="http://schemas.openxmlformats.org/officeDocument/2006/relationships/image" Target="../media/image4.jpe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descr="A picture containing website&#10;&#10;Description automatically generated">
            <a:extLst>
              <a:ext uri="{FF2B5EF4-FFF2-40B4-BE49-F238E27FC236}">
                <a16:creationId xmlns:a16="http://schemas.microsoft.com/office/drawing/2014/main" id="{65D63B07-9D9E-3F4F-9136-1361D9E16B98}"/>
              </a:ext>
            </a:extLst>
          </p:cNvPr>
          <p:cNvPicPr>
            <a:picLocks noChangeAspect="1"/>
          </p:cNvPicPr>
          <p:nvPr/>
        </p:nvPicPr>
        <p:blipFill>
          <a:blip r:embed="rId5"/>
          <a:stretch>
            <a:fillRect/>
          </a:stretch>
        </p:blipFill>
        <p:spPr>
          <a:xfrm>
            <a:off x="0" y="0"/>
            <a:ext cx="12192000" cy="6866890"/>
          </a:xfrm>
          <a:prstGeom prst="rect">
            <a:avLst/>
          </a:prstGeom>
        </p:spPr>
      </p:pic>
      <p:sp>
        <p:nvSpPr>
          <p:cNvPr id="8" name="TextBox 1">
            <a:extLst>
              <a:ext uri="{FF2B5EF4-FFF2-40B4-BE49-F238E27FC236}">
                <a16:creationId xmlns:a16="http://schemas.microsoft.com/office/drawing/2014/main" id="{E9097084-06BC-BD4E-9B1F-4A4B4B5A8394}"/>
              </a:ext>
            </a:extLst>
          </p:cNvPr>
          <p:cNvSpPr txBox="1"/>
          <p:nvPr/>
        </p:nvSpPr>
        <p:spPr>
          <a:xfrm>
            <a:off x="8832600" y="6161821"/>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a:ea typeface="+mn-lt"/>
                <a:cs typeface="+mn-lt"/>
              </a:rPr>
              <a:t>Version 1.0</a:t>
            </a:r>
            <a:endParaRPr lang="en-US" sz="1050" dirty="0">
              <a:solidFill>
                <a:schemeClr val="bg1"/>
              </a:solidFill>
              <a:latin typeface="Open Sans"/>
              <a:ea typeface="+mn-lt"/>
              <a:cs typeface="+mn-lt"/>
            </a:endParaRPr>
          </a:p>
        </p:txBody>
      </p:sp>
      <p:sp>
        <p:nvSpPr>
          <p:cNvPr id="5" name="TextBox 4">
            <a:extLst>
              <a:ext uri="{FF2B5EF4-FFF2-40B4-BE49-F238E27FC236}">
                <a16:creationId xmlns:a16="http://schemas.microsoft.com/office/drawing/2014/main" id="{7A64E691-7814-FE47-A332-0A7257AB0132}"/>
              </a:ext>
            </a:extLst>
          </p:cNvPr>
          <p:cNvSpPr txBox="1"/>
          <p:nvPr/>
        </p:nvSpPr>
        <p:spPr>
          <a:xfrm>
            <a:off x="645204" y="3669023"/>
            <a:ext cx="3319670" cy="646331"/>
          </a:xfrm>
          <a:prstGeom prst="rect">
            <a:avLst/>
          </a:prstGeom>
          <a:noFill/>
        </p:spPr>
        <p:txBody>
          <a:bodyPr wrap="square" lIns="91440" tIns="45720" rIns="91440" bIns="45720" rtlCol="0" anchor="b">
            <a:spAutoFit/>
          </a:bodyPr>
          <a:lstStyle/>
          <a:p>
            <a:r>
              <a:rPr lang="en-ZA" b="1" dirty="0">
                <a:latin typeface="Open Sans ExtraBold"/>
                <a:ea typeface="Open Sans ExtraBold" panose="020B0606030504020204" pitchFamily="34" charset="0"/>
                <a:cs typeface="Open Sans ExtraBold" panose="020B0606030504020204" pitchFamily="34" charset="0"/>
              </a:rPr>
              <a:t>Energy and </a:t>
            </a:r>
            <a:br>
              <a:rPr lang="en-ZA" b="1" dirty="0">
                <a:latin typeface="Open Sans ExtraBold"/>
                <a:ea typeface="Open Sans ExtraBold" panose="020B0606030504020204" pitchFamily="34" charset="0"/>
                <a:cs typeface="Open Sans ExtraBold" panose="020B0606030504020204" pitchFamily="34" charset="0"/>
              </a:rPr>
            </a:br>
            <a:r>
              <a:rPr lang="en-ZA" b="1" dirty="0">
                <a:latin typeface="Open Sans ExtraBold"/>
                <a:ea typeface="Open Sans ExtraBold" panose="020B0606030504020204" pitchFamily="34" charset="0"/>
                <a:cs typeface="Open Sans ExtraBold" panose="020B0606030504020204" pitchFamily="34" charset="0"/>
              </a:rPr>
              <a:t>Flexibility Modelling</a:t>
            </a:r>
            <a:endParaRPr lang="en-US" b="1" dirty="0">
              <a:latin typeface="Open Sans ExtraBold"/>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634056" y="4271030"/>
            <a:ext cx="8007942" cy="2123658"/>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LECTURE 6 </a:t>
            </a:r>
            <a:r>
              <a:rPr lang="en-ZA" sz="4400" b="1" dirty="0">
                <a:solidFill>
                  <a:srgbClr val="000000"/>
                </a:solidFill>
                <a:latin typeface="Open Sans ExtraBold"/>
                <a:ea typeface="Open Sans ExtraBold" panose="020B0606030504020204" pitchFamily="34" charset="0"/>
                <a:cs typeface="Open Sans ExtraBold" panose="020B0606030504020204" pitchFamily="34" charset="0"/>
              </a:rPr>
              <a:t>FOSSIL</a:t>
            </a:r>
            <a:r>
              <a:rPr lang="en-ZA" sz="4400" b="1" dirty="0">
                <a:latin typeface="Open Sans ExtraBold"/>
                <a:ea typeface="Open Sans ExtraBold" panose="020B0606030504020204" pitchFamily="34" charset="0"/>
                <a:cs typeface="Open Sans ExtraBold" panose="020B0606030504020204" pitchFamily="34" charset="0"/>
              </a:rPr>
              <a:t> POWER </a:t>
            </a:r>
            <a:br>
              <a:rPr lang="en-ZA" sz="4400" b="1" dirty="0">
                <a:latin typeface="Open Sans ExtraBold"/>
                <a:ea typeface="Open Sans ExtraBold" panose="020B0606030504020204" pitchFamily="34" charset="0"/>
                <a:cs typeface="Open Sans ExtraBold" panose="020B0606030504020204" pitchFamily="34" charset="0"/>
              </a:rPr>
            </a:br>
            <a:r>
              <a:rPr lang="en-ZA" sz="4400" b="1" dirty="0">
                <a:latin typeface="Open Sans ExtraBold"/>
                <a:ea typeface="Open Sans ExtraBold" panose="020B0606030504020204" pitchFamily="34" charset="0"/>
                <a:cs typeface="Open Sans ExtraBold" panose="020B0606030504020204" pitchFamily="34" charset="0"/>
              </a:rPr>
              <a:t>PLANTS, TRANSMISSION </a:t>
            </a:r>
            <a:br>
              <a:rPr lang="en-ZA" sz="4400" b="1" dirty="0">
                <a:latin typeface="Open Sans ExtraBold"/>
                <a:ea typeface="Open Sans ExtraBold" panose="020B0606030504020204" pitchFamily="34" charset="0"/>
                <a:cs typeface="Open Sans ExtraBold" panose="020B0606030504020204" pitchFamily="34" charset="0"/>
              </a:rPr>
            </a:br>
            <a:r>
              <a:rPr lang="en-ZA" sz="4400" b="1" dirty="0">
                <a:latin typeface="Open Sans ExtraBold"/>
                <a:ea typeface="Open Sans ExtraBold" panose="020B0606030504020204" pitchFamily="34" charset="0"/>
                <a:cs typeface="Open Sans ExtraBold" panose="020B0606030504020204" pitchFamily="34" charset="0"/>
              </a:rPr>
              <a:t>&amp; DISTRIBUTION</a:t>
            </a:r>
            <a:endParaRPr lang="en-US" sz="4400" b="1" dirty="0">
              <a:latin typeface="Calibri"/>
              <a:ea typeface="Open Sans ExtraBold" panose="020B0606030504020204" pitchFamily="34" charset="0"/>
              <a:cs typeface="Calibri"/>
            </a:endParaRPr>
          </a:p>
        </p:txBody>
      </p:sp>
      <p:sp>
        <p:nvSpPr>
          <p:cNvPr id="9" name="Oval 8">
            <a:extLst>
              <a:ext uri="{FF2B5EF4-FFF2-40B4-BE49-F238E27FC236}">
                <a16:creationId xmlns:a16="http://schemas.microsoft.com/office/drawing/2014/main" id="{9444F85C-BA19-FE47-8EB5-D54B383CCF05}"/>
              </a:ext>
            </a:extLst>
          </p:cNvPr>
          <p:cNvSpPr/>
          <p:nvPr/>
        </p:nvSpPr>
        <p:spPr>
          <a:xfrm>
            <a:off x="3263389" y="318897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6_Slide1.mp3" descr="Track2_Lecture6_Slide1.mp3">
            <a:hlinkClick r:id="" action="ppaction://media"/>
            <a:extLst>
              <a:ext uri="{FF2B5EF4-FFF2-40B4-BE49-F238E27FC236}">
                <a16:creationId xmlns:a16="http://schemas.microsoft.com/office/drawing/2014/main" id="{ECEF7139-9F3E-DC49-8C7D-D7C61083A09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334754" y="3260342"/>
            <a:ext cx="812800" cy="812800"/>
          </a:xfrm>
          <a:prstGeom prst="rect">
            <a:avLst/>
          </a:prstGeom>
        </p:spPr>
      </p:pic>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36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10</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6.2.2 Defining Fossil Power Plants in </a:t>
            </a:r>
            <a:r>
              <a:rPr lang="en-ZA"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p>
        </p:txBody>
      </p:sp>
      <p:sp>
        <p:nvSpPr>
          <p:cNvPr id="2" name="Title 10">
            <a:extLst>
              <a:ext uri="{FF2B5EF4-FFF2-40B4-BE49-F238E27FC236}">
                <a16:creationId xmlns:a16="http://schemas.microsoft.com/office/drawing/2014/main" id="{EC789CD5-6E58-42EA-A3EF-1100CA4CFC41}"/>
              </a:ext>
            </a:extLst>
          </p:cNvPr>
          <p:cNvSpPr txBox="1">
            <a:spLocks/>
          </p:cNvSpPr>
          <p:nvPr/>
        </p:nvSpPr>
        <p:spPr>
          <a:xfrm>
            <a:off x="896179" y="-4324"/>
            <a:ext cx="5861973" cy="13959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rPr>
              <a:t>6.2 Fossil Power Plants in </a:t>
            </a:r>
            <a:r>
              <a:rPr lang="en-GB" sz="4400" dirty="0" err="1">
                <a:latin typeface="Open Sans"/>
                <a:ea typeface="Open Sans" panose="020B0606030504020204" pitchFamily="34" charset="0"/>
                <a:cs typeface="Open Sans" panose="020B0606030504020204" pitchFamily="34" charset="0"/>
              </a:rPr>
              <a:t>OSeMOSYS</a:t>
            </a:r>
            <a:r>
              <a:rPr lang="en-GB" sz="4400" dirty="0">
                <a:latin typeface="Open Sans"/>
                <a:ea typeface="Open Sans" panose="020B0606030504020204" pitchFamily="34" charset="0"/>
                <a:cs typeface="Open Sans" panose="020B0606030504020204" pitchFamily="34" charset="0"/>
              </a:rPr>
              <a:t> </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9" name="Rectangle 8">
            <a:extLst>
              <a:ext uri="{FF2B5EF4-FFF2-40B4-BE49-F238E27FC236}">
                <a16:creationId xmlns:a16="http://schemas.microsoft.com/office/drawing/2014/main" id="{E95AF2C4-33E3-415C-9C23-E23C41A31ADC}"/>
              </a:ext>
            </a:extLst>
          </p:cNvPr>
          <p:cNvSpPr/>
          <p:nvPr/>
        </p:nvSpPr>
        <p:spPr>
          <a:xfrm>
            <a:off x="887214" y="1979090"/>
            <a:ext cx="6217920" cy="3170099"/>
          </a:xfrm>
          <a:prstGeom prst="rect">
            <a:avLst/>
          </a:prstGeom>
        </p:spPr>
        <p:txBody>
          <a:bodyPr wrap="square" lIns="91440" tIns="45720" rIns="91440" bIns="45720" anchor="t">
            <a:spAutoFit/>
          </a:bodyPr>
          <a:lstStyle/>
          <a:p>
            <a:pPr>
              <a:spcAft>
                <a:spcPts val="1200"/>
              </a:spcAft>
            </a:pPr>
            <a:r>
              <a:rPr lang="en-ZA" sz="2000" dirty="0">
                <a:latin typeface="Open Sans"/>
                <a:ea typeface="Open Sans" panose="020B0606030504020204" pitchFamily="34" charset="0"/>
                <a:cs typeface="Open Sans" panose="020B0606030504020204" pitchFamily="34" charset="0"/>
              </a:rPr>
              <a:t>Key parameters for defining fossil power plants:</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Output Activity Ratio</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Input Activity Ratio</a:t>
            </a:r>
          </a:p>
          <a:p>
            <a:pPr marL="342900" indent="-342900">
              <a:spcAft>
                <a:spcPts val="1200"/>
              </a:spcAft>
              <a:buFont typeface="Arial"/>
              <a:buChar char="•"/>
            </a:pPr>
            <a:r>
              <a:rPr lang="en-ZA" sz="2000">
                <a:solidFill>
                  <a:srgbClr val="000000"/>
                </a:solidFill>
                <a:latin typeface="Open Sans"/>
                <a:ea typeface="Open Sans" panose="020B0606030504020204" pitchFamily="34" charset="0"/>
                <a:cs typeface="Open Sans" panose="020B0606030504020204" pitchFamily="34" charset="0"/>
              </a:rPr>
              <a:t>Capital, Fixed, and Variable Costs</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Availability Factor</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Capacity Factor</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Operational Life </a:t>
            </a:r>
          </a:p>
        </p:txBody>
      </p:sp>
      <p:sp>
        <p:nvSpPr>
          <p:cNvPr id="7" name="Oval 6">
            <a:extLst>
              <a:ext uri="{FF2B5EF4-FFF2-40B4-BE49-F238E27FC236}">
                <a16:creationId xmlns:a16="http://schemas.microsoft.com/office/drawing/2014/main" id="{C1D7B90B-BB17-C741-91FD-96F122A4DA8D}"/>
              </a:ext>
            </a:extLst>
          </p:cNvPr>
          <p:cNvSpPr/>
          <p:nvPr/>
        </p:nvSpPr>
        <p:spPr>
          <a:xfrm>
            <a:off x="6536291" y="25465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6_Slide10.mp3" descr="Track2_Lecture6_Slide10.mp3">
            <a:hlinkClick r:id="" action="ppaction://media"/>
            <a:extLst>
              <a:ext uri="{FF2B5EF4-FFF2-40B4-BE49-F238E27FC236}">
                <a16:creationId xmlns:a16="http://schemas.microsoft.com/office/drawing/2014/main" id="{156DF052-DFDF-C941-B9F8-43E2D20C178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607656" y="326017"/>
            <a:ext cx="812800" cy="812800"/>
          </a:xfrm>
          <a:prstGeom prst="rect">
            <a:avLst/>
          </a:prstGeom>
        </p:spPr>
      </p:pic>
    </p:spTree>
    <p:extLst>
      <p:ext uri="{BB962C8B-B14F-4D97-AF65-F5344CB8AC3E}">
        <p14:creationId xmlns:p14="http://schemas.microsoft.com/office/powerpoint/2010/main" val="58772688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3456"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10</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6.2.3 Input &amp; Output Activity Ratios</a:t>
            </a:r>
            <a:r>
              <a:rPr lang="en-ZA" b="1" dirty="0">
                <a:latin typeface="Open Sans"/>
                <a:ea typeface="Open Sans" panose="020B0606030504020204" pitchFamily="34" charset="0"/>
                <a:cs typeface="Open Sans" panose="020B0606030504020204" pitchFamily="34" charset="0"/>
              </a:rPr>
              <a:t> </a:t>
            </a:r>
          </a:p>
        </p:txBody>
      </p:sp>
      <p:sp>
        <p:nvSpPr>
          <p:cNvPr id="2" name="Title 10">
            <a:extLst>
              <a:ext uri="{FF2B5EF4-FFF2-40B4-BE49-F238E27FC236}">
                <a16:creationId xmlns:a16="http://schemas.microsoft.com/office/drawing/2014/main" id="{CA8CC422-52DE-4A9F-BF20-57048BB777C8}"/>
              </a:ext>
            </a:extLst>
          </p:cNvPr>
          <p:cNvSpPr txBox="1">
            <a:spLocks/>
          </p:cNvSpPr>
          <p:nvPr/>
        </p:nvSpPr>
        <p:spPr>
          <a:xfrm>
            <a:off x="896179" y="-4324"/>
            <a:ext cx="5925035" cy="13959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rPr>
              <a:t>6.2 Fossil Power Plants in </a:t>
            </a:r>
            <a:r>
              <a:rPr lang="en-GB" sz="4400" dirty="0" err="1">
                <a:latin typeface="Open Sans"/>
                <a:ea typeface="Open Sans" panose="020B0606030504020204" pitchFamily="34" charset="0"/>
                <a:cs typeface="Open Sans" panose="020B0606030504020204" pitchFamily="34" charset="0"/>
              </a:rPr>
              <a:t>OSeMOSYS</a:t>
            </a:r>
            <a:r>
              <a:rPr lang="en-GB" sz="4400" dirty="0">
                <a:latin typeface="Open Sans"/>
                <a:ea typeface="Open Sans" panose="020B0606030504020204" pitchFamily="34" charset="0"/>
                <a:cs typeface="Open Sans" panose="020B0606030504020204" pitchFamily="34" charset="0"/>
              </a:rPr>
              <a:t> </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4" name="Picture 8" descr="Diagram&#10;&#10;Description automatically generated">
            <a:extLst>
              <a:ext uri="{FF2B5EF4-FFF2-40B4-BE49-F238E27FC236}">
                <a16:creationId xmlns:a16="http://schemas.microsoft.com/office/drawing/2014/main" id="{DC5F2E32-6285-446E-BE2B-06BA1EA14230}"/>
              </a:ext>
            </a:extLst>
          </p:cNvPr>
          <p:cNvPicPr>
            <a:picLocks noChangeAspect="1"/>
          </p:cNvPicPr>
          <p:nvPr/>
        </p:nvPicPr>
        <p:blipFill>
          <a:blip r:embed="rId6"/>
          <a:stretch>
            <a:fillRect/>
          </a:stretch>
        </p:blipFill>
        <p:spPr>
          <a:xfrm>
            <a:off x="2380891" y="2103960"/>
            <a:ext cx="7904671" cy="3527096"/>
          </a:xfrm>
          <a:prstGeom prst="rect">
            <a:avLst/>
          </a:prstGeom>
        </p:spPr>
      </p:pic>
      <p:sp>
        <p:nvSpPr>
          <p:cNvPr id="7" name="Oval 6">
            <a:extLst>
              <a:ext uri="{FF2B5EF4-FFF2-40B4-BE49-F238E27FC236}">
                <a16:creationId xmlns:a16="http://schemas.microsoft.com/office/drawing/2014/main" id="{7AF69EE2-5D67-E848-904F-3502A8F2FDC2}"/>
              </a:ext>
            </a:extLst>
          </p:cNvPr>
          <p:cNvSpPr/>
          <p:nvPr/>
        </p:nvSpPr>
        <p:spPr>
          <a:xfrm>
            <a:off x="6536291" y="25465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6_Slide11.mp3" descr="Track2_Lecture6_Slide11.mp3">
            <a:hlinkClick r:id="" action="ppaction://media"/>
            <a:extLst>
              <a:ext uri="{FF2B5EF4-FFF2-40B4-BE49-F238E27FC236}">
                <a16:creationId xmlns:a16="http://schemas.microsoft.com/office/drawing/2014/main" id="{1B7202B7-7E2C-BD43-8441-DA77803B24D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607656" y="329203"/>
            <a:ext cx="812800" cy="812800"/>
          </a:xfrm>
          <a:prstGeom prst="rect">
            <a:avLst/>
          </a:prstGeom>
        </p:spPr>
      </p:pic>
    </p:spTree>
    <p:extLst>
      <p:ext uri="{BB962C8B-B14F-4D97-AF65-F5344CB8AC3E}">
        <p14:creationId xmlns:p14="http://schemas.microsoft.com/office/powerpoint/2010/main" val="1149640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1836"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11</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6.2.4 Fossil Power Plant Costs </a:t>
            </a:r>
          </a:p>
        </p:txBody>
      </p:sp>
      <p:sp>
        <p:nvSpPr>
          <p:cNvPr id="2" name="Title 10">
            <a:extLst>
              <a:ext uri="{FF2B5EF4-FFF2-40B4-BE49-F238E27FC236}">
                <a16:creationId xmlns:a16="http://schemas.microsoft.com/office/drawing/2014/main" id="{C0A5AAEB-B557-4444-B512-A4AF562A8715}"/>
              </a:ext>
            </a:extLst>
          </p:cNvPr>
          <p:cNvSpPr txBox="1">
            <a:spLocks/>
          </p:cNvSpPr>
          <p:nvPr/>
        </p:nvSpPr>
        <p:spPr>
          <a:xfrm>
            <a:off x="896179" y="-4324"/>
            <a:ext cx="5893504" cy="13959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rPr>
              <a:t>6.2 Fossil Power Plants in </a:t>
            </a:r>
            <a:r>
              <a:rPr lang="en-GB" sz="4400" dirty="0" err="1">
                <a:latin typeface="Open Sans"/>
                <a:ea typeface="Open Sans" panose="020B0606030504020204" pitchFamily="34" charset="0"/>
                <a:cs typeface="Open Sans" panose="020B0606030504020204" pitchFamily="34" charset="0"/>
              </a:rPr>
              <a:t>OSeMOSYS</a:t>
            </a:r>
            <a:r>
              <a:rPr lang="en-GB" sz="4400" dirty="0">
                <a:latin typeface="Open Sans"/>
                <a:ea typeface="Open Sans" panose="020B0606030504020204" pitchFamily="34" charset="0"/>
                <a:cs typeface="Open Sans" panose="020B0606030504020204" pitchFamily="34" charset="0"/>
              </a:rPr>
              <a:t> </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4" name="Graphic 8" descr="Factory with solid fill">
            <a:extLst>
              <a:ext uri="{FF2B5EF4-FFF2-40B4-BE49-F238E27FC236}">
                <a16:creationId xmlns:a16="http://schemas.microsoft.com/office/drawing/2014/main" id="{E0D2C4D4-BC53-4141-9263-40FE370D269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29929" y="2086897"/>
            <a:ext cx="914400" cy="914400"/>
          </a:xfrm>
          <a:prstGeom prst="rect">
            <a:avLst/>
          </a:prstGeom>
        </p:spPr>
      </p:pic>
      <p:pic>
        <p:nvPicPr>
          <p:cNvPr id="9" name="Graphic 9" descr="Gauge with solid fill">
            <a:extLst>
              <a:ext uri="{FF2B5EF4-FFF2-40B4-BE49-F238E27FC236}">
                <a16:creationId xmlns:a16="http://schemas.microsoft.com/office/drawing/2014/main" id="{CC450D36-3992-4EE5-94C1-2508B07EC13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29929" y="4717025"/>
            <a:ext cx="914400" cy="914400"/>
          </a:xfrm>
          <a:prstGeom prst="rect">
            <a:avLst/>
          </a:prstGeom>
        </p:spPr>
      </p:pic>
      <p:sp>
        <p:nvSpPr>
          <p:cNvPr id="11" name="Rectangle 10">
            <a:extLst>
              <a:ext uri="{FF2B5EF4-FFF2-40B4-BE49-F238E27FC236}">
                <a16:creationId xmlns:a16="http://schemas.microsoft.com/office/drawing/2014/main" id="{2ABBC71E-3667-4C94-888D-6DF67754E6E8}"/>
              </a:ext>
            </a:extLst>
          </p:cNvPr>
          <p:cNvSpPr/>
          <p:nvPr/>
        </p:nvSpPr>
        <p:spPr>
          <a:xfrm>
            <a:off x="2349763" y="2090167"/>
            <a:ext cx="6217920" cy="861774"/>
          </a:xfrm>
          <a:prstGeom prst="rect">
            <a:avLst/>
          </a:prstGeom>
        </p:spPr>
        <p:txBody>
          <a:bodyPr wrap="square" lIns="91440" tIns="45720" rIns="91440" bIns="45720" anchor="t">
            <a:spAutoFit/>
          </a:bodyPr>
          <a:lstStyle/>
          <a:p>
            <a:pPr>
              <a:spcAft>
                <a:spcPts val="1200"/>
              </a:spcAft>
            </a:pPr>
            <a:r>
              <a:rPr lang="en-ZA" sz="2000" b="1">
                <a:latin typeface="Open Sans"/>
                <a:ea typeface="Open Sans" panose="020B0606030504020204" pitchFamily="34" charset="0"/>
                <a:cs typeface="Open Sans" panose="020B0606030504020204" pitchFamily="34" charset="0"/>
              </a:rPr>
              <a:t>Capital Costs ($/kW):</a:t>
            </a:r>
          </a:p>
          <a:p>
            <a:pPr>
              <a:spcAft>
                <a:spcPts val="1200"/>
              </a:spcAft>
            </a:pPr>
            <a:r>
              <a:rPr lang="en-ZA" sz="2000">
                <a:solidFill>
                  <a:srgbClr val="000000"/>
                </a:solidFill>
                <a:latin typeface="Open Sans"/>
                <a:ea typeface="Open Sans" panose="020B0606030504020204" pitchFamily="34" charset="0"/>
                <a:cs typeface="Open Sans" panose="020B0606030504020204" pitchFamily="34" charset="0"/>
              </a:rPr>
              <a:t>One-time costs of building the power plant</a:t>
            </a:r>
          </a:p>
        </p:txBody>
      </p:sp>
      <p:sp>
        <p:nvSpPr>
          <p:cNvPr id="12" name="Rectangle 11">
            <a:extLst>
              <a:ext uri="{FF2B5EF4-FFF2-40B4-BE49-F238E27FC236}">
                <a16:creationId xmlns:a16="http://schemas.microsoft.com/office/drawing/2014/main" id="{F5E08D1E-1350-475C-8660-2B198C3DDD4F}"/>
              </a:ext>
            </a:extLst>
          </p:cNvPr>
          <p:cNvSpPr/>
          <p:nvPr/>
        </p:nvSpPr>
        <p:spPr>
          <a:xfrm>
            <a:off x="2411214" y="4744875"/>
            <a:ext cx="8823467" cy="861774"/>
          </a:xfrm>
          <a:prstGeom prst="rect">
            <a:avLst/>
          </a:prstGeom>
        </p:spPr>
        <p:txBody>
          <a:bodyPr wrap="square" lIns="91440" tIns="45720" rIns="91440" bIns="45720" anchor="t">
            <a:spAutoFit/>
          </a:bodyPr>
          <a:lstStyle/>
          <a:p>
            <a:pPr>
              <a:spcAft>
                <a:spcPts val="1200"/>
              </a:spcAft>
            </a:pPr>
            <a:r>
              <a:rPr lang="en-ZA" sz="2000" b="1" dirty="0">
                <a:latin typeface="Open Sans"/>
                <a:ea typeface="Open Sans" panose="020B0606030504020204" pitchFamily="34" charset="0"/>
                <a:cs typeface="Open Sans" panose="020B0606030504020204" pitchFamily="34" charset="0"/>
              </a:rPr>
              <a:t>Variable Costs ($/GJ):</a:t>
            </a:r>
          </a:p>
          <a:p>
            <a:pPr>
              <a:spcAft>
                <a:spcPts val="1200"/>
              </a:spcAft>
            </a:pPr>
            <a:r>
              <a:rPr lang="en-ZA" sz="2000">
                <a:solidFill>
                  <a:srgbClr val="000000"/>
                </a:solidFill>
                <a:latin typeface="Open Sans"/>
                <a:ea typeface="Open Sans" panose="020B0606030504020204" pitchFamily="34" charset="0"/>
                <a:cs typeface="Open Sans" panose="020B0606030504020204" pitchFamily="34" charset="0"/>
              </a:rPr>
              <a:t>Costs incurred when the power plant runs, e.g., fuel costs</a:t>
            </a:r>
          </a:p>
        </p:txBody>
      </p:sp>
      <p:sp>
        <p:nvSpPr>
          <p:cNvPr id="13" name="Rectangle 12">
            <a:extLst>
              <a:ext uri="{FF2B5EF4-FFF2-40B4-BE49-F238E27FC236}">
                <a16:creationId xmlns:a16="http://schemas.microsoft.com/office/drawing/2014/main" id="{08B1B436-10D1-4E3E-9C94-525A9E8D6FA1}"/>
              </a:ext>
            </a:extLst>
          </p:cNvPr>
          <p:cNvSpPr/>
          <p:nvPr/>
        </p:nvSpPr>
        <p:spPr>
          <a:xfrm>
            <a:off x="2411213" y="3491262"/>
            <a:ext cx="7827951" cy="861774"/>
          </a:xfrm>
          <a:prstGeom prst="rect">
            <a:avLst/>
          </a:prstGeom>
        </p:spPr>
        <p:txBody>
          <a:bodyPr wrap="square" lIns="91440" tIns="45720" rIns="91440" bIns="45720" anchor="t">
            <a:spAutoFit/>
          </a:bodyPr>
          <a:lstStyle/>
          <a:p>
            <a:pPr>
              <a:spcAft>
                <a:spcPts val="1200"/>
              </a:spcAft>
            </a:pPr>
            <a:r>
              <a:rPr lang="en-ZA" sz="2000" b="1" dirty="0">
                <a:latin typeface="Open Sans"/>
                <a:ea typeface="Open Sans" panose="020B0606030504020204" pitchFamily="34" charset="0"/>
                <a:cs typeface="Open Sans" panose="020B0606030504020204" pitchFamily="34" charset="0"/>
              </a:rPr>
              <a:t>Fixed Costs ($/kW/</a:t>
            </a:r>
            <a:r>
              <a:rPr lang="en-ZA" sz="2000" b="1" dirty="0" err="1">
                <a:latin typeface="Open Sans"/>
                <a:ea typeface="Open Sans" panose="020B0606030504020204" pitchFamily="34" charset="0"/>
                <a:cs typeface="Open Sans" panose="020B0606030504020204" pitchFamily="34" charset="0"/>
              </a:rPr>
              <a:t>yr</a:t>
            </a:r>
            <a:r>
              <a:rPr lang="en-ZA" sz="2000" b="1" dirty="0">
                <a:latin typeface="Open Sans"/>
                <a:ea typeface="Open Sans" panose="020B0606030504020204" pitchFamily="34" charset="0"/>
                <a:cs typeface="Open Sans" panose="020B0606030504020204" pitchFamily="34" charset="0"/>
              </a:rPr>
              <a:t>):</a:t>
            </a:r>
          </a:p>
          <a:p>
            <a:pPr>
              <a:spcAft>
                <a:spcPts val="1200"/>
              </a:spcAft>
            </a:pPr>
            <a:r>
              <a:rPr lang="en-ZA" sz="2000">
                <a:solidFill>
                  <a:srgbClr val="000000"/>
                </a:solidFill>
                <a:latin typeface="Open Sans"/>
                <a:ea typeface="Open Sans" panose="020B0606030504020204" pitchFamily="34" charset="0"/>
                <a:cs typeface="Open Sans" panose="020B0606030504020204" pitchFamily="34" charset="0"/>
              </a:rPr>
              <a:t>Fixed annual costs, e.g., workers' salaries, taxes, and insurance</a:t>
            </a:r>
          </a:p>
        </p:txBody>
      </p:sp>
      <p:pic>
        <p:nvPicPr>
          <p:cNvPr id="14" name="Picture 14">
            <a:extLst>
              <a:ext uri="{FF2B5EF4-FFF2-40B4-BE49-F238E27FC236}">
                <a16:creationId xmlns:a16="http://schemas.microsoft.com/office/drawing/2014/main" id="{F776C314-38CB-4F5E-8CC4-4AB850CC27A9}"/>
              </a:ext>
            </a:extLst>
          </p:cNvPr>
          <p:cNvPicPr>
            <a:picLocks noChangeAspect="1"/>
          </p:cNvPicPr>
          <p:nvPr/>
        </p:nvPicPr>
        <p:blipFill>
          <a:blip r:embed="rId10"/>
          <a:stretch>
            <a:fillRect/>
          </a:stretch>
        </p:blipFill>
        <p:spPr>
          <a:xfrm>
            <a:off x="1068029" y="3680952"/>
            <a:ext cx="838200" cy="381000"/>
          </a:xfrm>
          <a:prstGeom prst="rect">
            <a:avLst/>
          </a:prstGeom>
        </p:spPr>
      </p:pic>
      <p:sp>
        <p:nvSpPr>
          <p:cNvPr id="15" name="Oval 14">
            <a:extLst>
              <a:ext uri="{FF2B5EF4-FFF2-40B4-BE49-F238E27FC236}">
                <a16:creationId xmlns:a16="http://schemas.microsoft.com/office/drawing/2014/main" id="{A9D45823-A302-1241-899E-D8822B06BB8D}"/>
              </a:ext>
            </a:extLst>
          </p:cNvPr>
          <p:cNvSpPr/>
          <p:nvPr/>
        </p:nvSpPr>
        <p:spPr>
          <a:xfrm>
            <a:off x="6536291" y="25465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6_Slide12.mp3" descr="Track2_Lecture6_Slide12.mp3">
            <a:hlinkClick r:id="" action="ppaction://media"/>
            <a:extLst>
              <a:ext uri="{FF2B5EF4-FFF2-40B4-BE49-F238E27FC236}">
                <a16:creationId xmlns:a16="http://schemas.microsoft.com/office/drawing/2014/main" id="{E0713AEF-8E93-9F40-A728-53F313F0B3F6}"/>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6607656" y="326017"/>
            <a:ext cx="812800" cy="812800"/>
          </a:xfrm>
          <a:prstGeom prst="rect">
            <a:avLst/>
          </a:prstGeom>
        </p:spPr>
      </p:pic>
    </p:spTree>
    <p:extLst>
      <p:ext uri="{BB962C8B-B14F-4D97-AF65-F5344CB8AC3E}">
        <p14:creationId xmlns:p14="http://schemas.microsoft.com/office/powerpoint/2010/main" val="372016737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862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13</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7454372"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6.2.5 Availability Factor, Capacity Factor, and Operational Life</a:t>
            </a:r>
            <a:r>
              <a:rPr lang="en-ZA" b="1" dirty="0">
                <a:latin typeface="Open Sans"/>
                <a:ea typeface="Open Sans" panose="020B0606030504020204" pitchFamily="34" charset="0"/>
                <a:cs typeface="Open Sans" panose="020B0606030504020204" pitchFamily="34" charset="0"/>
              </a:rPr>
              <a:t> </a:t>
            </a:r>
          </a:p>
        </p:txBody>
      </p:sp>
      <p:sp>
        <p:nvSpPr>
          <p:cNvPr id="4" name="Title 10">
            <a:extLst>
              <a:ext uri="{FF2B5EF4-FFF2-40B4-BE49-F238E27FC236}">
                <a16:creationId xmlns:a16="http://schemas.microsoft.com/office/drawing/2014/main" id="{2E78A547-C8D0-44C3-8A2E-0583DA67878A}"/>
              </a:ext>
            </a:extLst>
          </p:cNvPr>
          <p:cNvSpPr txBox="1">
            <a:spLocks/>
          </p:cNvSpPr>
          <p:nvPr/>
        </p:nvSpPr>
        <p:spPr>
          <a:xfrm>
            <a:off x="896179" y="-4324"/>
            <a:ext cx="5861973" cy="13959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rPr>
              <a:t>6.2 Fossil Power Plants in </a:t>
            </a:r>
            <a:r>
              <a:rPr lang="en-GB" sz="4400" dirty="0" err="1">
                <a:latin typeface="Open Sans"/>
                <a:ea typeface="Open Sans" panose="020B0606030504020204" pitchFamily="34" charset="0"/>
                <a:cs typeface="Open Sans" panose="020B0606030504020204" pitchFamily="34" charset="0"/>
              </a:rPr>
              <a:t>OSeMOSYS</a:t>
            </a:r>
            <a:r>
              <a:rPr lang="en-GB" sz="4400" dirty="0">
                <a:latin typeface="Open Sans"/>
                <a:ea typeface="Open Sans" panose="020B0606030504020204" pitchFamily="34" charset="0"/>
                <a:cs typeface="Open Sans" panose="020B0606030504020204" pitchFamily="34" charset="0"/>
              </a:rPr>
              <a:t> </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7" name="Rectangle 6">
            <a:extLst>
              <a:ext uri="{FF2B5EF4-FFF2-40B4-BE49-F238E27FC236}">
                <a16:creationId xmlns:a16="http://schemas.microsoft.com/office/drawing/2014/main" id="{3AE624F9-1A2A-487A-BC34-452473D6FC46}"/>
              </a:ext>
            </a:extLst>
          </p:cNvPr>
          <p:cNvSpPr/>
          <p:nvPr/>
        </p:nvSpPr>
        <p:spPr>
          <a:xfrm>
            <a:off x="914844" y="1976215"/>
            <a:ext cx="8134983" cy="2554545"/>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b="1">
                <a:latin typeface="Open Sans"/>
                <a:ea typeface="Open Sans" panose="020B0606030504020204" pitchFamily="34" charset="0"/>
                <a:cs typeface="Open Sans" panose="020B0606030504020204" pitchFamily="34" charset="0"/>
              </a:rPr>
              <a:t>Availability Factor:</a:t>
            </a:r>
            <a:r>
              <a:rPr lang="en-ZA" sz="2000">
                <a:latin typeface="Open Sans"/>
                <a:ea typeface="Open Sans" panose="020B0606030504020204" pitchFamily="34" charset="0"/>
                <a:cs typeface="Open Sans" panose="020B0606030504020204" pitchFamily="34" charset="0"/>
              </a:rPr>
              <a:t> maximum time a technology can operate over the year, as a fraction of the year ranging from 0 to 1. This can account for planned power plant outages.</a:t>
            </a:r>
            <a:endParaRPr lang="en-US" sz="2000">
              <a:latin typeface="Open Sans"/>
            </a:endParaRPr>
          </a:p>
          <a:p>
            <a:pPr marL="342900" indent="-342900">
              <a:spcAft>
                <a:spcPts val="1200"/>
              </a:spcAft>
              <a:buFont typeface="Arial"/>
              <a:buChar char="•"/>
            </a:pPr>
            <a:r>
              <a:rPr lang="en-ZA" sz="2000" b="1">
                <a:solidFill>
                  <a:srgbClr val="000000"/>
                </a:solidFill>
                <a:latin typeface="Open Sans"/>
                <a:ea typeface="Open Sans" panose="020B0606030504020204" pitchFamily="34" charset="0"/>
                <a:cs typeface="Open Sans" panose="020B0606030504020204" pitchFamily="34" charset="0"/>
              </a:rPr>
              <a:t>Capacity Factor:</a:t>
            </a:r>
            <a:r>
              <a:rPr lang="en-ZA" sz="2000">
                <a:solidFill>
                  <a:srgbClr val="000000"/>
                </a:solidFill>
                <a:latin typeface="Open Sans"/>
                <a:ea typeface="Open Sans" panose="020B0606030504020204" pitchFamily="34" charset="0"/>
                <a:cs typeface="Open Sans" panose="020B0606030504020204" pitchFamily="34" charset="0"/>
              </a:rPr>
              <a:t> capacity available in each time slice expressed as a fraction of the total installed capacity ranging from 0 to 1. This accounts for unplanned power plant outages.</a:t>
            </a:r>
          </a:p>
          <a:p>
            <a:pPr marL="342900" indent="-342900">
              <a:spcAft>
                <a:spcPts val="1200"/>
              </a:spcAft>
              <a:buFont typeface="Arial"/>
              <a:buChar char="•"/>
            </a:pPr>
            <a:r>
              <a:rPr lang="en-ZA" sz="2000" b="1">
                <a:solidFill>
                  <a:srgbClr val="000000"/>
                </a:solidFill>
                <a:latin typeface="Open Sans"/>
                <a:ea typeface="Open Sans" panose="020B0606030504020204" pitchFamily="34" charset="0"/>
                <a:cs typeface="Open Sans" panose="020B0606030504020204" pitchFamily="34" charset="0"/>
              </a:rPr>
              <a:t>Operational Life:</a:t>
            </a:r>
            <a:r>
              <a:rPr lang="en-ZA" sz="2000">
                <a:solidFill>
                  <a:srgbClr val="000000"/>
                </a:solidFill>
                <a:latin typeface="Open Sans"/>
                <a:ea typeface="Open Sans" panose="020B0606030504020204" pitchFamily="34" charset="0"/>
                <a:cs typeface="Open Sans" panose="020B0606030504020204" pitchFamily="34" charset="0"/>
              </a:rPr>
              <a:t> the useful lifetime of the power plant in years</a:t>
            </a:r>
          </a:p>
        </p:txBody>
      </p:sp>
      <p:sp>
        <p:nvSpPr>
          <p:cNvPr id="9" name="Oval 8">
            <a:extLst>
              <a:ext uri="{FF2B5EF4-FFF2-40B4-BE49-F238E27FC236}">
                <a16:creationId xmlns:a16="http://schemas.microsoft.com/office/drawing/2014/main" id="{DC03BD06-8771-F043-AE8B-283F42BAC28B}"/>
              </a:ext>
            </a:extLst>
          </p:cNvPr>
          <p:cNvSpPr/>
          <p:nvPr/>
        </p:nvSpPr>
        <p:spPr>
          <a:xfrm>
            <a:off x="6536291" y="25465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6_Slide13.mp3" descr="Track2_Lecture6_Slide13.mp3">
            <a:hlinkClick r:id="" action="ppaction://media"/>
            <a:extLst>
              <a:ext uri="{FF2B5EF4-FFF2-40B4-BE49-F238E27FC236}">
                <a16:creationId xmlns:a16="http://schemas.microsoft.com/office/drawing/2014/main" id="{F6BF0805-F942-D64A-8A17-E25920DD612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607656" y="326017"/>
            <a:ext cx="812800" cy="812800"/>
          </a:xfrm>
          <a:prstGeom prst="rect">
            <a:avLst/>
          </a:prstGeom>
        </p:spPr>
      </p:pic>
    </p:spTree>
    <p:extLst>
      <p:ext uri="{BB962C8B-B14F-4D97-AF65-F5344CB8AC3E}">
        <p14:creationId xmlns:p14="http://schemas.microsoft.com/office/powerpoint/2010/main" val="173296601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743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MINI LECTURE NUMBER &amp; NAME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93841" y="-2611"/>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Lecture 6.2 References</a:t>
            </a:r>
          </a:p>
        </p:txBody>
      </p:sp>
      <p:sp>
        <p:nvSpPr>
          <p:cNvPr id="2" name="TextBox 1">
            <a:extLst>
              <a:ext uri="{FF2B5EF4-FFF2-40B4-BE49-F238E27FC236}">
                <a16:creationId xmlns:a16="http://schemas.microsoft.com/office/drawing/2014/main" id="{99BCC9F0-7682-4B89-85FE-805EDE018B0E}"/>
              </a:ext>
            </a:extLst>
          </p:cNvPr>
          <p:cNvSpPr txBox="1"/>
          <p:nvPr/>
        </p:nvSpPr>
        <p:spPr>
          <a:xfrm>
            <a:off x="949074" y="1377070"/>
            <a:ext cx="5887475"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err="1">
                <a:latin typeface="Open Sans" panose="020B0606030504020204" pitchFamily="34" charset="0"/>
                <a:ea typeface="Open Sans" panose="020B0606030504020204" pitchFamily="34" charset="0"/>
                <a:cs typeface="Open Sans" panose="020B0606030504020204" pitchFamily="34" charset="0"/>
              </a:rPr>
              <a:t>Taliotis</a:t>
            </a:r>
            <a:r>
              <a:rPr lang="en-GB" dirty="0">
                <a:latin typeface="Open Sans" panose="020B0606030504020204" pitchFamily="34" charset="0"/>
                <a:ea typeface="Open Sans" panose="020B0606030504020204" pitchFamily="34" charset="0"/>
                <a:cs typeface="Open Sans" panose="020B0606030504020204" pitchFamily="34" charset="0"/>
              </a:rPr>
              <a:t>, C., </a:t>
            </a:r>
            <a:r>
              <a:rPr lang="en-GB" dirty="0" err="1">
                <a:latin typeface="Open Sans" panose="020B0606030504020204" pitchFamily="34" charset="0"/>
                <a:ea typeface="Open Sans" panose="020B0606030504020204" pitchFamily="34" charset="0"/>
                <a:cs typeface="Open Sans" panose="020B0606030504020204" pitchFamily="34" charset="0"/>
              </a:rPr>
              <a:t>Gardumi</a:t>
            </a:r>
            <a:r>
              <a:rPr lang="en-GB" dirty="0">
                <a:latin typeface="Open Sans" panose="020B0606030504020204" pitchFamily="34" charset="0"/>
                <a:ea typeface="Open Sans" panose="020B0606030504020204" pitchFamily="34" charset="0"/>
                <a:cs typeface="Open Sans" panose="020B0606030504020204" pitchFamily="34" charset="0"/>
              </a:rPr>
              <a:t>, F., </a:t>
            </a:r>
            <a:r>
              <a:rPr lang="en-GB" dirty="0" err="1">
                <a:latin typeface="Open Sans" panose="020B0606030504020204" pitchFamily="34" charset="0"/>
                <a:ea typeface="Open Sans" panose="020B0606030504020204" pitchFamily="34" charset="0"/>
                <a:cs typeface="Open Sans" panose="020B0606030504020204" pitchFamily="34" charset="0"/>
              </a:rPr>
              <a:t>Shivakumar</a:t>
            </a:r>
            <a:r>
              <a:rPr lang="en-GB" dirty="0">
                <a:latin typeface="Open Sans" panose="020B0606030504020204" pitchFamily="34" charset="0"/>
                <a:ea typeface="Open Sans" panose="020B0606030504020204" pitchFamily="34" charset="0"/>
                <a:cs typeface="Open Sans" panose="020B0606030504020204" pitchFamily="34" charset="0"/>
              </a:rPr>
              <a:t>, A., Sridharan, V., Ramos, E., </a:t>
            </a:r>
            <a:r>
              <a:rPr lang="en-GB" dirty="0" err="1">
                <a:latin typeface="Open Sans" panose="020B0606030504020204" pitchFamily="34" charset="0"/>
                <a:ea typeface="Open Sans" panose="020B0606030504020204" pitchFamily="34" charset="0"/>
                <a:cs typeface="Open Sans" panose="020B0606030504020204" pitchFamily="34" charset="0"/>
              </a:rPr>
              <a:t>Beltramo</a:t>
            </a:r>
            <a:r>
              <a:rPr lang="en-GB" dirty="0">
                <a:latin typeface="Open Sans" panose="020B0606030504020204" pitchFamily="34" charset="0"/>
                <a:ea typeface="Open Sans" panose="020B0606030504020204" pitchFamily="34" charset="0"/>
                <a:cs typeface="Open Sans" panose="020B0606030504020204" pitchFamily="34" charset="0"/>
              </a:rPr>
              <a:t>, A., </a:t>
            </a:r>
            <a:r>
              <a:rPr lang="en-GB" dirty="0" err="1">
                <a:latin typeface="Open Sans" panose="020B0606030504020204" pitchFamily="34" charset="0"/>
                <a:ea typeface="Open Sans" panose="020B0606030504020204" pitchFamily="34" charset="0"/>
                <a:cs typeface="Open Sans" panose="020B0606030504020204" pitchFamily="34" charset="0"/>
              </a:rPr>
              <a:t>Rogner</a:t>
            </a:r>
            <a:r>
              <a:rPr lang="en-GB" dirty="0">
                <a:latin typeface="Open Sans" panose="020B0606030504020204" pitchFamily="34" charset="0"/>
                <a:ea typeface="Open Sans" panose="020B0606030504020204" pitchFamily="34" charset="0"/>
                <a:cs typeface="Open Sans" panose="020B0606030504020204" pitchFamily="34" charset="0"/>
              </a:rPr>
              <a:t>, H., Howells, M., 2018. Electricity supply system in </a:t>
            </a:r>
            <a:r>
              <a:rPr lang="en-GB" dirty="0" err="1">
                <a:latin typeface="Open Sans" panose="020B0606030504020204" pitchFamily="34" charset="0"/>
                <a:ea typeface="Open Sans" panose="020B0606030504020204" pitchFamily="34" charset="0"/>
                <a:cs typeface="Open Sans" panose="020B0606030504020204" pitchFamily="34" charset="0"/>
              </a:rPr>
              <a:t>OSeMOSYS</a:t>
            </a:r>
            <a:r>
              <a:rPr lang="en-GB" dirty="0">
                <a:latin typeface="Open Sans" panose="020B0606030504020204" pitchFamily="34" charset="0"/>
                <a:ea typeface="Open Sans" panose="020B0606030504020204" pitchFamily="34" charset="0"/>
                <a:cs typeface="Open Sans" panose="020B0606030504020204" pitchFamily="34" charset="0"/>
              </a:rPr>
              <a:t> I (Thermal power plants and T&amp;D), KTH-</a:t>
            </a:r>
            <a:r>
              <a:rPr lang="en-GB" dirty="0" err="1">
                <a:latin typeface="Open Sans" panose="020B0606030504020204" pitchFamily="34" charset="0"/>
                <a:ea typeface="Open Sans" panose="020B0606030504020204" pitchFamily="34" charset="0"/>
                <a:cs typeface="Open Sans" panose="020B0606030504020204" pitchFamily="34" charset="0"/>
              </a:rPr>
              <a:t>Desa</a:t>
            </a:r>
            <a:r>
              <a:rPr lang="en-GB" dirty="0">
                <a:latin typeface="Open Sans" panose="020B0606030504020204" pitchFamily="34" charset="0"/>
                <a:ea typeface="Open Sans" panose="020B0606030504020204" pitchFamily="34" charset="0"/>
                <a:cs typeface="Open Sans" panose="020B0606030504020204" pitchFamily="34" charset="0"/>
              </a:rPr>
              <a:t> and </a:t>
            </a:r>
            <a:r>
              <a:rPr lang="en-GB" dirty="0" err="1">
                <a:latin typeface="Open Sans" panose="020B0606030504020204" pitchFamily="34" charset="0"/>
                <a:ea typeface="Open Sans" panose="020B0606030504020204" pitchFamily="34" charset="0"/>
                <a:cs typeface="Open Sans" panose="020B0606030504020204" pitchFamily="34" charset="0"/>
              </a:rPr>
              <a:t>OpTIMUS.community</a:t>
            </a:r>
            <a:r>
              <a:rPr lang="en-GB" dirty="0">
                <a:latin typeface="Open Sans" panose="020B0606030504020204" pitchFamily="34" charset="0"/>
                <a:ea typeface="Open Sans" panose="020B0606030504020204" pitchFamily="34" charset="0"/>
                <a:cs typeface="Open Sans" panose="020B0606030504020204" pitchFamily="34" charset="0"/>
              </a:rPr>
              <a:t>. Available at: </a:t>
            </a:r>
            <a:r>
              <a:rPr lang="en-GB" dirty="0">
                <a:latin typeface="Open Sans" panose="020B0606030504020204" pitchFamily="34" charset="0"/>
                <a:ea typeface="Open Sans" panose="020B0606030504020204" pitchFamily="34" charset="0"/>
                <a:cs typeface="Open Sans" panose="020B0606030504020204" pitchFamily="34" charset="0"/>
                <a:hlinkClick r:id="rId3"/>
              </a:rPr>
              <a:t>https://zenodo.org/record/1942510#.YC5VjehKhPY</a:t>
            </a:r>
            <a:r>
              <a:rPr lang="en-GB" dirty="0">
                <a:latin typeface="Open Sans" panose="020B0606030504020204" pitchFamily="34" charset="0"/>
                <a:ea typeface="Open Sans" panose="020B0606030504020204" pitchFamily="34" charset="0"/>
                <a:cs typeface="Open Sans" panose="020B0606030504020204" pitchFamily="34" charset="0"/>
              </a:rPr>
              <a:t>. [18/02/2021] DOI: 10.5281/zenodo.1942510</a:t>
            </a:r>
            <a:endParaRPr lang="en-US"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752441974"/>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6"/>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6.3.1 Coal Supply Chain</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60001" y="4640"/>
            <a:ext cx="5235999" cy="138268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rPr>
              <a:t>6.3 Impacts of Fossil Power Plants</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2" name="Picture 2" descr="Diagram&#10;&#10;Description automatically generated">
            <a:extLst>
              <a:ext uri="{FF2B5EF4-FFF2-40B4-BE49-F238E27FC236}">
                <a16:creationId xmlns:a16="http://schemas.microsoft.com/office/drawing/2014/main" id="{3F92CBAB-2C60-426D-B403-C0716058B522}"/>
              </a:ext>
            </a:extLst>
          </p:cNvPr>
          <p:cNvPicPr>
            <a:picLocks noChangeAspect="1"/>
          </p:cNvPicPr>
          <p:nvPr/>
        </p:nvPicPr>
        <p:blipFill>
          <a:blip r:embed="rId7"/>
          <a:stretch>
            <a:fillRect/>
          </a:stretch>
        </p:blipFill>
        <p:spPr>
          <a:xfrm>
            <a:off x="2787112" y="1901317"/>
            <a:ext cx="6023674" cy="4011093"/>
          </a:xfrm>
          <a:prstGeom prst="rect">
            <a:avLst/>
          </a:prstGeom>
        </p:spPr>
      </p:pic>
      <p:sp>
        <p:nvSpPr>
          <p:cNvPr id="3" name="TextBox 2">
            <a:extLst>
              <a:ext uri="{FF2B5EF4-FFF2-40B4-BE49-F238E27FC236}">
                <a16:creationId xmlns:a16="http://schemas.microsoft.com/office/drawing/2014/main" id="{EAF7B9E0-3A6F-42AD-9869-E3B406CC5ED0}"/>
              </a:ext>
            </a:extLst>
          </p:cNvPr>
          <p:cNvSpPr txBox="1"/>
          <p:nvPr/>
        </p:nvSpPr>
        <p:spPr>
          <a:xfrm>
            <a:off x="3071248" y="6138856"/>
            <a:ext cx="5455402"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000" dirty="0">
                <a:latin typeface="Open Sans" panose="020B0606030504020204" pitchFamily="34" charset="0"/>
                <a:ea typeface="Open Sans" panose="020B0606030504020204" pitchFamily="34" charset="0"/>
                <a:cs typeface="Open Sans" panose="020B0606030504020204" pitchFamily="34" charset="0"/>
              </a:rPr>
              <a:t>(Luo et al. 2017, </a:t>
            </a:r>
            <a:r>
              <a:rPr lang="en-GB" sz="1000" dirty="0">
                <a:latin typeface="Open Sans" panose="020B0606030504020204" pitchFamily="34" charset="0"/>
                <a:ea typeface="Open Sans" panose="020B0606030504020204" pitchFamily="34" charset="0"/>
                <a:cs typeface="Open Sans" panose="020B0606030504020204" pitchFamily="34" charset="0"/>
                <a:hlinkClick r:id="rId8"/>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licensed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9"/>
              </a:rPr>
              <a:t>CC BY 4.0</a:t>
            </a:r>
            <a:r>
              <a:rPr lang="en-GB" sz="1000" dirty="0">
                <a:latin typeface="Open Sans" panose="020B0606030504020204" pitchFamily="34" charset="0"/>
                <a:ea typeface="Open Sans" panose="020B0606030504020204" pitchFamily="34" charset="0"/>
                <a:cs typeface="Open Sans" panose="020B0606030504020204" pitchFamily="34" charset="0"/>
              </a:rPr>
              <a:t>)</a:t>
            </a:r>
          </a:p>
        </p:txBody>
      </p:sp>
      <p:sp>
        <p:nvSpPr>
          <p:cNvPr id="10" name="Oval 9">
            <a:extLst>
              <a:ext uri="{FF2B5EF4-FFF2-40B4-BE49-F238E27FC236}">
                <a16:creationId xmlns:a16="http://schemas.microsoft.com/office/drawing/2014/main" id="{AC4CD76D-6F97-1745-AF82-1C59920DA826}"/>
              </a:ext>
            </a:extLst>
          </p:cNvPr>
          <p:cNvSpPr/>
          <p:nvPr/>
        </p:nvSpPr>
        <p:spPr>
          <a:xfrm>
            <a:off x="6252511" y="25465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6_Slide15.mp3" descr="Track2_Lecture6_Slide15.mp3">
            <a:hlinkClick r:id="" action="ppaction://media"/>
            <a:extLst>
              <a:ext uri="{FF2B5EF4-FFF2-40B4-BE49-F238E27FC236}">
                <a16:creationId xmlns:a16="http://schemas.microsoft.com/office/drawing/2014/main" id="{1C10776C-F016-CA43-B4FE-2E7656236722}"/>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6323876" y="323103"/>
            <a:ext cx="812800" cy="812800"/>
          </a:xfrm>
          <a:prstGeom prst="rect">
            <a:avLst/>
          </a:prstGeom>
        </p:spPr>
      </p:pic>
    </p:spTree>
    <p:extLst>
      <p:ext uri="{BB962C8B-B14F-4D97-AF65-F5344CB8AC3E}">
        <p14:creationId xmlns:p14="http://schemas.microsoft.com/office/powerpoint/2010/main" val="13666139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8367"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extLst>
    <p:ext uri="{6950BFC3-D8DA-4A85-94F7-54DA5524770B}">
      <p188:commentRel xmlns:p188="http://schemas.microsoft.com/office/powerpoint/2018/8/main" r:id="rId5"/>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16</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01592" y="1159582"/>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6.3.2 Damaging impact of Coal</a:t>
            </a:r>
          </a:p>
        </p:txBody>
      </p:sp>
      <p:sp>
        <p:nvSpPr>
          <p:cNvPr id="2" name="Title 10">
            <a:extLst>
              <a:ext uri="{FF2B5EF4-FFF2-40B4-BE49-F238E27FC236}">
                <a16:creationId xmlns:a16="http://schemas.microsoft.com/office/drawing/2014/main" id="{51D0C1CE-C058-4E89-94CE-BCC948B3E10B}"/>
              </a:ext>
            </a:extLst>
          </p:cNvPr>
          <p:cNvSpPr txBox="1">
            <a:spLocks/>
          </p:cNvSpPr>
          <p:nvPr/>
        </p:nvSpPr>
        <p:spPr>
          <a:xfrm>
            <a:off x="903134" y="4640"/>
            <a:ext cx="4982660" cy="1152644"/>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rPr>
              <a:t>6.3 Impacts of Fossil Power Plants</a:t>
            </a:r>
            <a:endParaRPr lang="en-GB" sz="4400" dirty="0">
              <a:latin typeface="Open Sans"/>
              <a:ea typeface="Open Sans" panose="020B0606030504020204" pitchFamily="34" charset="0"/>
              <a:cs typeface="Open Sans" panose="020B0606030504020204" pitchFamily="34" charset="0"/>
              <a:sym typeface="Bodoni SvtyTwo ITC TT-Book"/>
            </a:endParaRPr>
          </a:p>
        </p:txBody>
      </p:sp>
      <p:graphicFrame>
        <p:nvGraphicFramePr>
          <p:cNvPr id="12" name="Table 12">
            <a:extLst>
              <a:ext uri="{FF2B5EF4-FFF2-40B4-BE49-F238E27FC236}">
                <a16:creationId xmlns:a16="http://schemas.microsoft.com/office/drawing/2014/main" id="{DDF56D70-4483-408D-8057-84F6D2ACFBAF}"/>
              </a:ext>
            </a:extLst>
          </p:cNvPr>
          <p:cNvGraphicFramePr>
            <a:graphicFrameLocks noGrp="1"/>
          </p:cNvGraphicFramePr>
          <p:nvPr>
            <p:extLst>
              <p:ext uri="{D42A27DB-BD31-4B8C-83A1-F6EECF244321}">
                <p14:modId xmlns:p14="http://schemas.microsoft.com/office/powerpoint/2010/main" val="1614804748"/>
              </p:ext>
            </p:extLst>
          </p:nvPr>
        </p:nvGraphicFramePr>
        <p:xfrm>
          <a:off x="955026" y="3371846"/>
          <a:ext cx="10324932" cy="2810003"/>
        </p:xfrm>
        <a:graphic>
          <a:graphicData uri="http://schemas.openxmlformats.org/drawingml/2006/table">
            <a:tbl>
              <a:tblPr firstRow="1" bandRow="1">
                <a:tableStyleId>{7DF18680-E054-41AD-8BC1-D1AEF772440D}</a:tableStyleId>
              </a:tblPr>
              <a:tblGrid>
                <a:gridCol w="3441644">
                  <a:extLst>
                    <a:ext uri="{9D8B030D-6E8A-4147-A177-3AD203B41FA5}">
                      <a16:colId xmlns:a16="http://schemas.microsoft.com/office/drawing/2014/main" val="1947309614"/>
                    </a:ext>
                  </a:extLst>
                </a:gridCol>
                <a:gridCol w="3441644">
                  <a:extLst>
                    <a:ext uri="{9D8B030D-6E8A-4147-A177-3AD203B41FA5}">
                      <a16:colId xmlns:a16="http://schemas.microsoft.com/office/drawing/2014/main" val="1056906978"/>
                    </a:ext>
                  </a:extLst>
                </a:gridCol>
                <a:gridCol w="3441644">
                  <a:extLst>
                    <a:ext uri="{9D8B030D-6E8A-4147-A177-3AD203B41FA5}">
                      <a16:colId xmlns:a16="http://schemas.microsoft.com/office/drawing/2014/main" val="1056988311"/>
                    </a:ext>
                  </a:extLst>
                </a:gridCol>
              </a:tblGrid>
              <a:tr h="311906">
                <a:tc>
                  <a:txBody>
                    <a:bodyPr/>
                    <a:lstStyle/>
                    <a:p>
                      <a:pPr lvl="0">
                        <a:buNone/>
                      </a:pPr>
                      <a:r>
                        <a:rPr lang="en-US" sz="1800" b="0" i="0" u="none" strike="noStrike" noProof="0" dirty="0">
                          <a:latin typeface="Calibri"/>
                        </a:rPr>
                        <a:t>Climate</a:t>
                      </a:r>
                      <a:endParaRPr lang="en-US" dirty="0"/>
                    </a:p>
                  </a:txBody>
                  <a:tcPr/>
                </a:tc>
                <a:tc>
                  <a:txBody>
                    <a:bodyPr/>
                    <a:lstStyle/>
                    <a:p>
                      <a:r>
                        <a:rPr lang="en-US" dirty="0"/>
                        <a:t>Land-use</a:t>
                      </a:r>
                    </a:p>
                  </a:txBody>
                  <a:tcPr/>
                </a:tc>
                <a:tc>
                  <a:txBody>
                    <a:bodyPr/>
                    <a:lstStyle/>
                    <a:p>
                      <a:r>
                        <a:rPr lang="en-US" dirty="0"/>
                        <a:t>Water</a:t>
                      </a:r>
                    </a:p>
                  </a:txBody>
                  <a:tcPr/>
                </a:tc>
                <a:extLst>
                  <a:ext uri="{0D108BD9-81ED-4DB2-BD59-A6C34878D82A}">
                    <a16:rowId xmlns:a16="http://schemas.microsoft.com/office/drawing/2014/main" val="423583126"/>
                  </a:ext>
                </a:extLst>
              </a:tr>
              <a:tr h="524003">
                <a:tc>
                  <a:txBody>
                    <a:bodyPr/>
                    <a:lstStyle/>
                    <a:p>
                      <a:pPr lvl="0">
                        <a:buNone/>
                      </a:pPr>
                      <a:r>
                        <a:rPr lang="en-US" sz="1800" b="0" i="0" u="none" strike="noStrike" noProof="0" dirty="0">
                          <a:latin typeface="Calibri"/>
                        </a:rPr>
                        <a:t>CO2 emissions</a:t>
                      </a:r>
                      <a:endParaRPr lang="en-US" dirty="0"/>
                    </a:p>
                  </a:txBody>
                  <a:tcPr/>
                </a:tc>
                <a:tc>
                  <a:txBody>
                    <a:bodyPr/>
                    <a:lstStyle/>
                    <a:p>
                      <a:pPr lvl="0">
                        <a:buNone/>
                      </a:pPr>
                      <a:r>
                        <a:rPr lang="en-US" sz="1800" b="0" i="0" u="none" strike="noStrike" noProof="0" dirty="0">
                          <a:latin typeface="Calibri"/>
                        </a:rPr>
                        <a:t>Degradation of vegetation</a:t>
                      </a:r>
                      <a:endParaRPr lang="en-US" dirty="0"/>
                    </a:p>
                  </a:txBody>
                  <a:tcPr/>
                </a:tc>
                <a:tc>
                  <a:txBody>
                    <a:bodyPr/>
                    <a:lstStyle/>
                    <a:p>
                      <a:pPr lvl="0">
                        <a:buNone/>
                      </a:pPr>
                      <a:r>
                        <a:rPr lang="en-US" sz="1800" b="0" i="0" u="none" strike="noStrike" noProof="0" dirty="0">
                          <a:latin typeface="Calibri"/>
                        </a:rPr>
                        <a:t>River water alkalinity</a:t>
                      </a:r>
                    </a:p>
                  </a:txBody>
                  <a:tcPr/>
                </a:tc>
                <a:extLst>
                  <a:ext uri="{0D108BD9-81ED-4DB2-BD59-A6C34878D82A}">
                    <a16:rowId xmlns:a16="http://schemas.microsoft.com/office/drawing/2014/main" val="3786652965"/>
                  </a:ext>
                </a:extLst>
              </a:tr>
              <a:tr h="524003">
                <a:tc>
                  <a:txBody>
                    <a:bodyPr/>
                    <a:lstStyle/>
                    <a:p>
                      <a:r>
                        <a:rPr lang="en-US" dirty="0"/>
                        <a:t>SO2 – related acidification of ecosystems</a:t>
                      </a:r>
                    </a:p>
                  </a:txBody>
                  <a:tcPr/>
                </a:tc>
                <a:tc>
                  <a:txBody>
                    <a:bodyPr/>
                    <a:lstStyle/>
                    <a:p>
                      <a:r>
                        <a:rPr lang="en-US"/>
                        <a:t>Loss of wildlife habitats</a:t>
                      </a:r>
                    </a:p>
                  </a:txBody>
                  <a:tcPr/>
                </a:tc>
                <a:tc>
                  <a:txBody>
                    <a:bodyPr/>
                    <a:lstStyle/>
                    <a:p>
                      <a:pPr lvl="0">
                        <a:buNone/>
                      </a:pPr>
                      <a:r>
                        <a:rPr lang="en-US" sz="1800" b="0" i="0" u="none" strike="noStrike" noProof="0" dirty="0">
                          <a:latin typeface="Calibri"/>
                        </a:rPr>
                        <a:t>Fly ash stored in impoundment ponds</a:t>
                      </a:r>
                      <a:endParaRPr lang="en-US" dirty="0"/>
                    </a:p>
                  </a:txBody>
                  <a:tcPr/>
                </a:tc>
                <a:extLst>
                  <a:ext uri="{0D108BD9-81ED-4DB2-BD59-A6C34878D82A}">
                    <a16:rowId xmlns:a16="http://schemas.microsoft.com/office/drawing/2014/main" val="2316540256"/>
                  </a:ext>
                </a:extLst>
              </a:tr>
              <a:tr h="524003">
                <a:tc>
                  <a:txBody>
                    <a:bodyPr/>
                    <a:lstStyle/>
                    <a:p>
                      <a:r>
                        <a:rPr lang="en-US" dirty="0"/>
                        <a:t>Mercury emissions (concentration </a:t>
                      </a:r>
                      <a:r>
                        <a:rPr lang="en-US"/>
                        <a:t>at higher levels of the food chain)</a:t>
                      </a:r>
                    </a:p>
                  </a:txBody>
                  <a:tcPr/>
                </a:tc>
                <a:tc>
                  <a:txBody>
                    <a:bodyPr/>
                    <a:lstStyle/>
                    <a:p>
                      <a:r>
                        <a:rPr lang="en-US" dirty="0"/>
                        <a:t>Damage due to mine collapses</a:t>
                      </a:r>
                    </a:p>
                  </a:txBody>
                  <a:tcPr/>
                </a:tc>
                <a:tc>
                  <a:txBody>
                    <a:bodyPr/>
                    <a:lstStyle/>
                    <a:p>
                      <a:pPr lvl="0">
                        <a:buNone/>
                      </a:pPr>
                      <a:r>
                        <a:rPr lang="en-US" sz="1800" b="0" i="0" u="none" strike="noStrike" noProof="0" dirty="0">
                          <a:latin typeface="Calibri"/>
                        </a:rPr>
                        <a:t>Degradation of aquatic habitats</a:t>
                      </a:r>
                      <a:endParaRPr lang="en-US" dirty="0"/>
                    </a:p>
                  </a:txBody>
                  <a:tcPr/>
                </a:tc>
                <a:extLst>
                  <a:ext uri="{0D108BD9-81ED-4DB2-BD59-A6C34878D82A}">
                    <a16:rowId xmlns:a16="http://schemas.microsoft.com/office/drawing/2014/main" val="3357568947"/>
                  </a:ext>
                </a:extLst>
              </a:tr>
              <a:tr h="524003">
                <a:tc>
                  <a:txBody>
                    <a:bodyPr/>
                    <a:lstStyle/>
                    <a:p>
                      <a:r>
                        <a:rPr lang="en-US" dirty="0"/>
                        <a:t>Acid rain</a:t>
                      </a:r>
                    </a:p>
                  </a:txBody>
                  <a:tcPr/>
                </a:tc>
                <a:tc>
                  <a:txBody>
                    <a:bodyPr/>
                    <a:lstStyle/>
                    <a:p>
                      <a:r>
                        <a:rPr lang="en-US" dirty="0"/>
                        <a:t>Loss of topsoil leads to infertile wastelands</a:t>
                      </a:r>
                    </a:p>
                  </a:txBody>
                  <a:tcPr/>
                </a:tc>
                <a:tc>
                  <a:txBody>
                    <a:bodyPr/>
                    <a:lstStyle/>
                    <a:p>
                      <a:r>
                        <a:rPr lang="en-US" dirty="0"/>
                        <a:t>Cooling water requirements</a:t>
                      </a:r>
                    </a:p>
                  </a:txBody>
                  <a:tcPr/>
                </a:tc>
                <a:extLst>
                  <a:ext uri="{0D108BD9-81ED-4DB2-BD59-A6C34878D82A}">
                    <a16:rowId xmlns:a16="http://schemas.microsoft.com/office/drawing/2014/main" val="2991049571"/>
                  </a:ext>
                </a:extLst>
              </a:tr>
            </a:tbl>
          </a:graphicData>
        </a:graphic>
      </p:graphicFrame>
      <p:pic>
        <p:nvPicPr>
          <p:cNvPr id="14" name="Picture 14" descr="A picture containing outdoor, sky, clouds, dark&#10;&#10;Description automatically generated">
            <a:extLst>
              <a:ext uri="{FF2B5EF4-FFF2-40B4-BE49-F238E27FC236}">
                <a16:creationId xmlns:a16="http://schemas.microsoft.com/office/drawing/2014/main" id="{8E54166F-29DE-437F-9DB8-C2FA11F91187}"/>
              </a:ext>
            </a:extLst>
          </p:cNvPr>
          <p:cNvPicPr>
            <a:picLocks noChangeAspect="1"/>
          </p:cNvPicPr>
          <p:nvPr/>
        </p:nvPicPr>
        <p:blipFill>
          <a:blip r:embed="rId6"/>
          <a:stretch>
            <a:fillRect/>
          </a:stretch>
        </p:blipFill>
        <p:spPr>
          <a:xfrm>
            <a:off x="981940" y="1515543"/>
            <a:ext cx="3384496" cy="1773087"/>
          </a:xfrm>
          <a:prstGeom prst="rect">
            <a:avLst/>
          </a:prstGeom>
        </p:spPr>
      </p:pic>
      <p:pic>
        <p:nvPicPr>
          <p:cNvPr id="18" name="Picture 18" descr="A picture containing sky, mountain, outdoor, nature&#10;&#10;Description automatically generated">
            <a:extLst>
              <a:ext uri="{FF2B5EF4-FFF2-40B4-BE49-F238E27FC236}">
                <a16:creationId xmlns:a16="http://schemas.microsoft.com/office/drawing/2014/main" id="{3765D5B0-C3DD-448C-9333-2485CD654BB3}"/>
              </a:ext>
            </a:extLst>
          </p:cNvPr>
          <p:cNvPicPr>
            <a:picLocks noChangeAspect="1"/>
          </p:cNvPicPr>
          <p:nvPr/>
        </p:nvPicPr>
        <p:blipFill rotWithShape="1">
          <a:blip r:embed="rId7"/>
          <a:srcRect l="11600" r="11600"/>
          <a:stretch/>
        </p:blipFill>
        <p:spPr>
          <a:xfrm>
            <a:off x="4459486" y="1542744"/>
            <a:ext cx="3332687" cy="1747063"/>
          </a:xfrm>
          <a:prstGeom prst="rect">
            <a:avLst/>
          </a:prstGeom>
        </p:spPr>
      </p:pic>
      <p:pic>
        <p:nvPicPr>
          <p:cNvPr id="19" name="Picture 19">
            <a:extLst>
              <a:ext uri="{FF2B5EF4-FFF2-40B4-BE49-F238E27FC236}">
                <a16:creationId xmlns:a16="http://schemas.microsoft.com/office/drawing/2014/main" id="{A126D239-6C31-4BFF-A3B3-3E2CFBAA597F}"/>
              </a:ext>
            </a:extLst>
          </p:cNvPr>
          <p:cNvPicPr>
            <a:picLocks noChangeAspect="1"/>
          </p:cNvPicPr>
          <p:nvPr/>
        </p:nvPicPr>
        <p:blipFill rotWithShape="1">
          <a:blip r:embed="rId8"/>
          <a:srcRect t="24072" b="24072"/>
          <a:stretch/>
        </p:blipFill>
        <p:spPr>
          <a:xfrm>
            <a:off x="7858664" y="1542974"/>
            <a:ext cx="3375820" cy="1750549"/>
          </a:xfrm>
          <a:prstGeom prst="rect">
            <a:avLst/>
          </a:prstGeom>
        </p:spPr>
      </p:pic>
      <p:sp>
        <p:nvSpPr>
          <p:cNvPr id="10" name="Oval 9">
            <a:extLst>
              <a:ext uri="{FF2B5EF4-FFF2-40B4-BE49-F238E27FC236}">
                <a16:creationId xmlns:a16="http://schemas.microsoft.com/office/drawing/2014/main" id="{F76AD93F-6DB5-144F-BD7B-7F3E95E3F73F}"/>
              </a:ext>
            </a:extLst>
          </p:cNvPr>
          <p:cNvSpPr/>
          <p:nvPr/>
        </p:nvSpPr>
        <p:spPr>
          <a:xfrm>
            <a:off x="5885794" y="13254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6_Slide16.mp3" descr="Track2_Lecture6_Slide16.mp3">
            <a:hlinkClick r:id="" action="ppaction://media"/>
            <a:extLst>
              <a:ext uri="{FF2B5EF4-FFF2-40B4-BE49-F238E27FC236}">
                <a16:creationId xmlns:a16="http://schemas.microsoft.com/office/drawing/2014/main" id="{CB7DA4F4-D79A-1044-AD35-9C757716BA3A}"/>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5957159" y="203911"/>
            <a:ext cx="812800" cy="812800"/>
          </a:xfrm>
          <a:prstGeom prst="rect">
            <a:avLst/>
          </a:prstGeom>
        </p:spPr>
      </p:pic>
    </p:spTree>
    <p:extLst>
      <p:ext uri="{BB962C8B-B14F-4D97-AF65-F5344CB8AC3E}">
        <p14:creationId xmlns:p14="http://schemas.microsoft.com/office/powerpoint/2010/main" val="9648915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141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17</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6.3.3 Oil and Gas Supply Chains</a:t>
            </a:r>
          </a:p>
        </p:txBody>
      </p:sp>
      <p:sp>
        <p:nvSpPr>
          <p:cNvPr id="2" name="Title 10">
            <a:extLst>
              <a:ext uri="{FF2B5EF4-FFF2-40B4-BE49-F238E27FC236}">
                <a16:creationId xmlns:a16="http://schemas.microsoft.com/office/drawing/2014/main" id="{C7ABAD83-5C22-4B4D-94AA-9C12C349E462}"/>
              </a:ext>
            </a:extLst>
          </p:cNvPr>
          <p:cNvSpPr txBox="1">
            <a:spLocks/>
          </p:cNvSpPr>
          <p:nvPr/>
        </p:nvSpPr>
        <p:spPr>
          <a:xfrm>
            <a:off x="860001" y="4640"/>
            <a:ext cx="5235999" cy="138268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rPr>
              <a:t>6.3 Impacts of Fossil Power Plants</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3" name="Picture 3" descr="Graphical user interface&#10;&#10;Description automatically generated">
            <a:extLst>
              <a:ext uri="{FF2B5EF4-FFF2-40B4-BE49-F238E27FC236}">
                <a16:creationId xmlns:a16="http://schemas.microsoft.com/office/drawing/2014/main" id="{4D565C4C-C793-4CD6-9EAB-C7E015A91C8F}"/>
              </a:ext>
            </a:extLst>
          </p:cNvPr>
          <p:cNvPicPr>
            <a:picLocks noChangeAspect="1"/>
          </p:cNvPicPr>
          <p:nvPr/>
        </p:nvPicPr>
        <p:blipFill rotWithShape="1">
          <a:blip r:embed="rId6"/>
          <a:srcRect l="2451" t="3448" r="2614" b="4741"/>
          <a:stretch/>
        </p:blipFill>
        <p:spPr>
          <a:xfrm>
            <a:off x="1340604" y="2093830"/>
            <a:ext cx="8917096" cy="3289475"/>
          </a:xfrm>
          <a:prstGeom prst="rect">
            <a:avLst/>
          </a:prstGeom>
        </p:spPr>
      </p:pic>
      <p:sp>
        <p:nvSpPr>
          <p:cNvPr id="7" name="TextBox 6">
            <a:extLst>
              <a:ext uri="{FF2B5EF4-FFF2-40B4-BE49-F238E27FC236}">
                <a16:creationId xmlns:a16="http://schemas.microsoft.com/office/drawing/2014/main" id="{F558EA9D-1E1E-43E8-A792-275510E3C56F}"/>
              </a:ext>
            </a:extLst>
          </p:cNvPr>
          <p:cNvSpPr txBox="1"/>
          <p:nvPr/>
        </p:nvSpPr>
        <p:spPr>
          <a:xfrm>
            <a:off x="1277544" y="5480900"/>
            <a:ext cx="5455402"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panose="020B0606030504020204" pitchFamily="34" charset="0"/>
                <a:ea typeface="Open Sans" panose="020B0606030504020204" pitchFamily="34" charset="0"/>
                <a:cs typeface="Open Sans" panose="020B0606030504020204" pitchFamily="34" charset="0"/>
              </a:rPr>
              <a:t>(Katopodis et al. (2019),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licensed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8"/>
              </a:rPr>
              <a:t>CC BY 4.0</a:t>
            </a:r>
            <a:r>
              <a:rPr lang="en-GB" sz="1000" dirty="0">
                <a:latin typeface="Open Sans" panose="020B0606030504020204" pitchFamily="34" charset="0"/>
                <a:ea typeface="Open Sans" panose="020B0606030504020204" pitchFamily="34" charset="0"/>
                <a:cs typeface="Open Sans" panose="020B0606030504020204" pitchFamily="34" charset="0"/>
              </a:rPr>
              <a:t>)</a:t>
            </a:r>
          </a:p>
        </p:txBody>
      </p:sp>
      <p:sp>
        <p:nvSpPr>
          <p:cNvPr id="9" name="Oval 8">
            <a:extLst>
              <a:ext uri="{FF2B5EF4-FFF2-40B4-BE49-F238E27FC236}">
                <a16:creationId xmlns:a16="http://schemas.microsoft.com/office/drawing/2014/main" id="{C71485C2-D534-E543-A3EA-E113971783B7}"/>
              </a:ext>
            </a:extLst>
          </p:cNvPr>
          <p:cNvSpPr/>
          <p:nvPr/>
        </p:nvSpPr>
        <p:spPr>
          <a:xfrm>
            <a:off x="6252511" y="25465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6_Slide17.mp3" descr="Track2_Lecture6_Slide17.mp3">
            <a:hlinkClick r:id="" action="ppaction://media"/>
            <a:extLst>
              <a:ext uri="{FF2B5EF4-FFF2-40B4-BE49-F238E27FC236}">
                <a16:creationId xmlns:a16="http://schemas.microsoft.com/office/drawing/2014/main" id="{50CEF338-3C74-2140-89B0-0DD1C246AFEC}"/>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323876" y="326017"/>
            <a:ext cx="812800" cy="812800"/>
          </a:xfrm>
          <a:prstGeom prst="rect">
            <a:avLst/>
          </a:prstGeom>
        </p:spPr>
      </p:pic>
    </p:spTree>
    <p:extLst>
      <p:ext uri="{BB962C8B-B14F-4D97-AF65-F5344CB8AC3E}">
        <p14:creationId xmlns:p14="http://schemas.microsoft.com/office/powerpoint/2010/main" val="340393587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1673"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18</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9444" y="1409622"/>
            <a:ext cx="70307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6.3.4 Environmental Impacts of Oil and Gas Power Plants </a:t>
            </a:r>
          </a:p>
        </p:txBody>
      </p:sp>
      <p:sp>
        <p:nvSpPr>
          <p:cNvPr id="3" name="Content Placeholder 2">
            <a:extLst>
              <a:ext uri="{FF2B5EF4-FFF2-40B4-BE49-F238E27FC236}">
                <a16:creationId xmlns:a16="http://schemas.microsoft.com/office/drawing/2014/main" id="{89657D14-24CA-4AC8-B6D8-2B6B73C126FE}"/>
              </a:ext>
            </a:extLst>
          </p:cNvPr>
          <p:cNvSpPr>
            <a:spLocks noGrp="1"/>
          </p:cNvSpPr>
          <p:nvPr>
            <p:ph idx="1"/>
          </p:nvPr>
        </p:nvSpPr>
        <p:spPr>
          <a:xfrm>
            <a:off x="873580" y="1511198"/>
            <a:ext cx="9393542" cy="4667640"/>
          </a:xfrm>
        </p:spPr>
        <p:txBody>
          <a:bodyPr vert="horz" lIns="91440" tIns="45720" rIns="91440" bIns="45720" rtlCol="0" anchor="t">
            <a:normAutofit/>
          </a:bodyPr>
          <a:lstStyle/>
          <a:p>
            <a:pPr marL="0" indent="0">
              <a:lnSpc>
                <a:spcPct val="100000"/>
              </a:lnSpc>
              <a:buNone/>
            </a:pPr>
            <a:endParaRPr lang="en-US" sz="2000" dirty="0">
              <a:latin typeface="Open Sans"/>
              <a:ea typeface="+mn-lt"/>
              <a:cs typeface="+mn-lt"/>
            </a:endParaRPr>
          </a:p>
          <a:p>
            <a:pPr>
              <a:lnSpc>
                <a:spcPct val="100000"/>
              </a:lnSpc>
            </a:pPr>
            <a:r>
              <a:rPr lang="en-US" sz="2000">
                <a:latin typeface="Open Sans"/>
                <a:cs typeface="Calibri"/>
              </a:rPr>
              <a:t>Concerns about waste-water disposal, pollution of underground water, and </a:t>
            </a:r>
            <a:r>
              <a:rPr lang="en-US" sz="2000" dirty="0">
                <a:latin typeface="Open Sans"/>
                <a:cs typeface="Calibri"/>
              </a:rPr>
              <a:t>increased seismic activity due to hydraulic fracking</a:t>
            </a:r>
          </a:p>
          <a:p>
            <a:pPr>
              <a:lnSpc>
                <a:spcPct val="100000"/>
              </a:lnSpc>
            </a:pPr>
            <a:r>
              <a:rPr lang="en-US" sz="2000" dirty="0">
                <a:latin typeface="Open Sans"/>
                <a:cs typeface="Calibri"/>
              </a:rPr>
              <a:t>High number of oil spills due to accidents </a:t>
            </a:r>
          </a:p>
          <a:p>
            <a:pPr>
              <a:lnSpc>
                <a:spcPct val="100000"/>
              </a:lnSpc>
            </a:pPr>
            <a:r>
              <a:rPr lang="en-US" sz="2000" dirty="0">
                <a:latin typeface="Open Sans"/>
                <a:ea typeface="+mn-lt"/>
                <a:cs typeface="+mn-lt"/>
              </a:rPr>
              <a:t>Methane (CH</a:t>
            </a:r>
            <a:r>
              <a:rPr lang="en-US" sz="2000" baseline="-25000" dirty="0">
                <a:latin typeface="Open Sans"/>
                <a:ea typeface="+mn-lt"/>
                <a:cs typeface="+mn-lt"/>
              </a:rPr>
              <a:t>4</a:t>
            </a:r>
            <a:r>
              <a:rPr lang="en-US" sz="2000" dirty="0">
                <a:latin typeface="Open Sans"/>
                <a:ea typeface="+mn-lt"/>
                <a:cs typeface="+mn-lt"/>
              </a:rPr>
              <a:t>) is a Greenhouse Gas with a warming effect 20 times stronger </a:t>
            </a:r>
            <a:r>
              <a:rPr lang="en-US" sz="2000">
                <a:latin typeface="Open Sans"/>
                <a:ea typeface="+mn-lt"/>
                <a:cs typeface="+mn-lt"/>
              </a:rPr>
              <a:t>than Carbon Dioxide (however, methane is shorter lived in the atmosphere). Any direct emission of methane from leaks in the gas production chain contribute to global warming</a:t>
            </a:r>
            <a:endParaRPr lang="en-US" sz="2000">
              <a:latin typeface="Open Sans"/>
              <a:cs typeface="Calibri"/>
            </a:endParaRPr>
          </a:p>
          <a:p>
            <a:pPr>
              <a:lnSpc>
                <a:spcPct val="100000"/>
              </a:lnSpc>
            </a:pPr>
            <a:r>
              <a:rPr lang="en-US" sz="2000">
                <a:latin typeface="Open Sans"/>
                <a:ea typeface="+mn-lt"/>
                <a:cs typeface="+mn-lt"/>
              </a:rPr>
              <a:t>Combustion of oil &amp; gas is responsible for emissions at local, regional, and global levels, including CO2, NOx, </a:t>
            </a:r>
            <a:r>
              <a:rPr lang="en-US" sz="2000" err="1">
                <a:latin typeface="Open Sans"/>
                <a:ea typeface="+mn-lt"/>
                <a:cs typeface="+mn-lt"/>
              </a:rPr>
              <a:t>SOx</a:t>
            </a:r>
            <a:r>
              <a:rPr lang="en-US" sz="2000" dirty="0">
                <a:latin typeface="Open Sans"/>
                <a:ea typeface="+mn-lt"/>
                <a:cs typeface="+mn-lt"/>
              </a:rPr>
              <a:t> and particulate matter</a:t>
            </a:r>
          </a:p>
          <a:p>
            <a:pPr>
              <a:lnSpc>
                <a:spcPct val="100000"/>
              </a:lnSpc>
            </a:pPr>
            <a:r>
              <a:rPr lang="en-US" sz="2000" dirty="0">
                <a:latin typeface="Open Sans"/>
                <a:ea typeface="+mn-lt"/>
                <a:cs typeface="+mn-lt"/>
              </a:rPr>
              <a:t>The transport sector, which is based on oil products, accounts for a large share of global CO2 emissions</a:t>
            </a:r>
          </a:p>
          <a:p>
            <a:pPr marL="0" indent="0">
              <a:lnSpc>
                <a:spcPct val="100000"/>
              </a:lnSpc>
              <a:buNone/>
            </a:pPr>
            <a:endParaRPr lang="en-US" sz="2000" dirty="0">
              <a:latin typeface="Open Sans"/>
              <a:cs typeface="Calibri"/>
            </a:endParaRPr>
          </a:p>
        </p:txBody>
      </p:sp>
      <p:sp>
        <p:nvSpPr>
          <p:cNvPr id="2" name="Title 10">
            <a:extLst>
              <a:ext uri="{FF2B5EF4-FFF2-40B4-BE49-F238E27FC236}">
                <a16:creationId xmlns:a16="http://schemas.microsoft.com/office/drawing/2014/main" id="{C6473D42-1F13-49C8-8F26-BA813673B1A8}"/>
              </a:ext>
            </a:extLst>
          </p:cNvPr>
          <p:cNvSpPr txBox="1">
            <a:spLocks/>
          </p:cNvSpPr>
          <p:nvPr/>
        </p:nvSpPr>
        <p:spPr>
          <a:xfrm>
            <a:off x="860001" y="4640"/>
            <a:ext cx="5235999" cy="138268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rPr>
              <a:t>6.3 Impacts of Fossil Power Plants</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7" name="Oval 6">
            <a:extLst>
              <a:ext uri="{FF2B5EF4-FFF2-40B4-BE49-F238E27FC236}">
                <a16:creationId xmlns:a16="http://schemas.microsoft.com/office/drawing/2014/main" id="{96CFC58B-B7FE-1B43-9133-EAD5D68DA02B}"/>
              </a:ext>
            </a:extLst>
          </p:cNvPr>
          <p:cNvSpPr/>
          <p:nvPr/>
        </p:nvSpPr>
        <p:spPr>
          <a:xfrm>
            <a:off x="6252511" y="25465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6_Slide18.mp3" descr="Track2_Lecture6_Slide18.mp3">
            <a:hlinkClick r:id="" action="ppaction://media"/>
            <a:extLst>
              <a:ext uri="{FF2B5EF4-FFF2-40B4-BE49-F238E27FC236}">
                <a16:creationId xmlns:a16="http://schemas.microsoft.com/office/drawing/2014/main" id="{AF981D23-9CEA-E34F-90B0-DF506D4B3D2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323876" y="335752"/>
            <a:ext cx="812800" cy="812800"/>
          </a:xfrm>
          <a:prstGeom prst="rect">
            <a:avLst/>
          </a:prstGeom>
        </p:spPr>
      </p:pic>
    </p:spTree>
    <p:extLst>
      <p:ext uri="{BB962C8B-B14F-4D97-AF65-F5344CB8AC3E}">
        <p14:creationId xmlns:p14="http://schemas.microsoft.com/office/powerpoint/2010/main" val="326076522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3278"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19</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09497"/>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6.3.5 Social Impact of Oil &amp; Gas power plants</a:t>
            </a:r>
          </a:p>
        </p:txBody>
      </p:sp>
      <p:sp>
        <p:nvSpPr>
          <p:cNvPr id="4" name="Title 10">
            <a:extLst>
              <a:ext uri="{FF2B5EF4-FFF2-40B4-BE49-F238E27FC236}">
                <a16:creationId xmlns:a16="http://schemas.microsoft.com/office/drawing/2014/main" id="{7B2A0B59-C23B-4CBC-8CE5-4962A6D6EA69}"/>
              </a:ext>
            </a:extLst>
          </p:cNvPr>
          <p:cNvSpPr txBox="1">
            <a:spLocks/>
          </p:cNvSpPr>
          <p:nvPr/>
        </p:nvSpPr>
        <p:spPr>
          <a:xfrm>
            <a:off x="860001" y="4640"/>
            <a:ext cx="5235999" cy="138268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rPr>
              <a:t>6.3 Impacts of Fossil Power Plants</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2" name="Content Placeholder 2">
            <a:extLst>
              <a:ext uri="{FF2B5EF4-FFF2-40B4-BE49-F238E27FC236}">
                <a16:creationId xmlns:a16="http://schemas.microsoft.com/office/drawing/2014/main" id="{63D31399-46D4-4A2D-8D3C-BDF20164EFA4}"/>
              </a:ext>
            </a:extLst>
          </p:cNvPr>
          <p:cNvSpPr>
            <a:spLocks noGrp="1"/>
          </p:cNvSpPr>
          <p:nvPr>
            <p:ph idx="1"/>
          </p:nvPr>
        </p:nvSpPr>
        <p:spPr>
          <a:xfrm>
            <a:off x="874705" y="1894761"/>
            <a:ext cx="9764603" cy="4566998"/>
          </a:xfrm>
        </p:spPr>
        <p:txBody>
          <a:bodyPr vert="horz" lIns="91440" tIns="45720" rIns="91440" bIns="45720" rtlCol="0" anchor="t">
            <a:normAutofit/>
          </a:bodyPr>
          <a:lstStyle/>
          <a:p>
            <a:pPr marL="0" indent="0">
              <a:lnSpc>
                <a:spcPct val="110000"/>
              </a:lnSpc>
              <a:buNone/>
            </a:pPr>
            <a:r>
              <a:rPr lang="en-US" sz="2000" b="1">
                <a:latin typeface="Open Sans Semibold"/>
                <a:ea typeface="Open Sans Semibold" panose="020B0606030504020204" pitchFamily="34" charset="0"/>
                <a:cs typeface="Open Sans Semibold" panose="020B0606030504020204" pitchFamily="34" charset="0"/>
              </a:rPr>
              <a:t>Oil, gas, and coal have long contributed to the development of economies and their security of supply. However, as well as environmental impacts, they have </a:t>
            </a:r>
            <a:r>
              <a:rPr lang="en-US" sz="2000" b="1" dirty="0">
                <a:latin typeface="Open Sans Semibold"/>
                <a:ea typeface="Open Sans Semibold" panose="020B0606030504020204" pitchFamily="34" charset="0"/>
                <a:cs typeface="Open Sans Semibold" panose="020B0606030504020204" pitchFamily="34" charset="0"/>
              </a:rPr>
              <a:t>significant economic and social consequences:</a:t>
            </a:r>
            <a:endParaRPr lang="en-US" b="1" dirty="0">
              <a:latin typeface="Open Sans Semibold"/>
              <a:ea typeface="Open Sans Semibold" panose="020B0606030504020204" pitchFamily="34" charset="0"/>
              <a:cs typeface="Open Sans Semibold" panose="020B0606030504020204" pitchFamily="34" charset="0"/>
            </a:endParaRPr>
          </a:p>
          <a:p>
            <a:pPr>
              <a:lnSpc>
                <a:spcPct val="110000"/>
              </a:lnSpc>
            </a:pPr>
            <a:r>
              <a:rPr lang="en-US" sz="2000" dirty="0">
                <a:latin typeface="Open Sans" panose="020B0606030504020204" pitchFamily="34" charset="0"/>
                <a:ea typeface="Open Sans" panose="020B0606030504020204" pitchFamily="34" charset="0"/>
                <a:cs typeface="Open Sans" panose="020B0606030504020204" pitchFamily="34" charset="0"/>
              </a:rPr>
              <a:t>Oil &amp; gas are often produced in politically unstable regions</a:t>
            </a:r>
          </a:p>
          <a:p>
            <a:pPr>
              <a:lnSpc>
                <a:spcPct val="110000"/>
              </a:lnSpc>
            </a:pPr>
            <a:r>
              <a:rPr lang="en-US" sz="2000" dirty="0">
                <a:latin typeface="Open Sans" panose="020B0606030504020204" pitchFamily="34" charset="0"/>
                <a:ea typeface="Open Sans" panose="020B0606030504020204" pitchFamily="34" charset="0"/>
                <a:cs typeface="Open Sans" panose="020B0606030504020204" pitchFamily="34" charset="0"/>
              </a:rPr>
              <a:t>Reported cases of large displacement of local populations for oil extraction activities and harm to local societies and activities </a:t>
            </a:r>
          </a:p>
          <a:p>
            <a:pPr marL="0" indent="0">
              <a:lnSpc>
                <a:spcPct val="110000"/>
              </a:lnSpc>
              <a:buNone/>
            </a:pPr>
            <a:r>
              <a:rPr lang="en-US" sz="2000" b="1">
                <a:latin typeface="Open Sans Semibold"/>
                <a:ea typeface="Open Sans Semibold" panose="020B0606030504020204" pitchFamily="34" charset="0"/>
                <a:cs typeface="Open Sans Semibold" panose="020B0606030504020204" pitchFamily="34" charset="0"/>
              </a:rPr>
              <a:t>Shifting away from oil and gas may have system impacts which need to be </a:t>
            </a:r>
            <a:r>
              <a:rPr lang="en-US" sz="2000" b="1" dirty="0">
                <a:latin typeface="Open Sans Semibold"/>
                <a:ea typeface="Open Sans Semibold" panose="020B0606030504020204" pitchFamily="34" charset="0"/>
                <a:cs typeface="Open Sans Semibold" panose="020B0606030504020204" pitchFamily="34" charset="0"/>
              </a:rPr>
              <a:t>considered when supporting governments in decarbonization strategies:</a:t>
            </a:r>
          </a:p>
          <a:p>
            <a:pPr>
              <a:lnSpc>
                <a:spcPct val="110000"/>
              </a:lnSpc>
            </a:pPr>
            <a:r>
              <a:rPr lang="en-US" sz="2000" dirty="0">
                <a:latin typeface="Open Sans" panose="020B0606030504020204" pitchFamily="34" charset="0"/>
                <a:ea typeface="Open Sans" panose="020B0606030504020204" pitchFamily="34" charset="0"/>
                <a:cs typeface="Open Sans" panose="020B0606030504020204" pitchFamily="34" charset="0"/>
              </a:rPr>
              <a:t>We need models to quantify potential impacts of continuing current trends or shifting away from them. They can help us understand synergies and trade-offs between supply chains.</a:t>
            </a:r>
          </a:p>
        </p:txBody>
      </p:sp>
      <p:sp>
        <p:nvSpPr>
          <p:cNvPr id="7" name="Oval 6">
            <a:extLst>
              <a:ext uri="{FF2B5EF4-FFF2-40B4-BE49-F238E27FC236}">
                <a16:creationId xmlns:a16="http://schemas.microsoft.com/office/drawing/2014/main" id="{44408E45-EA3D-A840-8F2A-872330140EBF}"/>
              </a:ext>
            </a:extLst>
          </p:cNvPr>
          <p:cNvSpPr/>
          <p:nvPr/>
        </p:nvSpPr>
        <p:spPr>
          <a:xfrm>
            <a:off x="6252511" y="25465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6_Slide19.mp3" descr="Track2_Lecture6_Slide19.mp3">
            <a:hlinkClick r:id="" action="ppaction://media"/>
            <a:extLst>
              <a:ext uri="{FF2B5EF4-FFF2-40B4-BE49-F238E27FC236}">
                <a16:creationId xmlns:a16="http://schemas.microsoft.com/office/drawing/2014/main" id="{3DF0A833-2E70-D646-8C07-45A5D88BFD4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323876" y="326017"/>
            <a:ext cx="812800" cy="812800"/>
          </a:xfrm>
          <a:prstGeom prst="rect">
            <a:avLst/>
          </a:prstGeom>
        </p:spPr>
      </p:pic>
    </p:spTree>
    <p:extLst>
      <p:ext uri="{BB962C8B-B14F-4D97-AF65-F5344CB8AC3E}">
        <p14:creationId xmlns:p14="http://schemas.microsoft.com/office/powerpoint/2010/main" val="235098128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839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MINI LECTURE NUMBER &amp; NAME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5"/>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2612"/>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Learning Outcomes</a:t>
            </a:r>
          </a:p>
        </p:txBody>
      </p:sp>
      <p:sp>
        <p:nvSpPr>
          <p:cNvPr id="12" name="Title 10">
            <a:extLst>
              <a:ext uri="{FF2B5EF4-FFF2-40B4-BE49-F238E27FC236}">
                <a16:creationId xmlns:a16="http://schemas.microsoft.com/office/drawing/2014/main" id="{E2E049D5-AD85-47DE-9E1E-BCC36E1BDBCD}"/>
              </a:ext>
            </a:extLst>
          </p:cNvPr>
          <p:cNvSpPr txBox="1">
            <a:spLocks/>
          </p:cNvSpPr>
          <p:nvPr/>
        </p:nvSpPr>
        <p:spPr>
          <a:xfrm>
            <a:off x="891589" y="1934572"/>
            <a:ext cx="5233256" cy="411771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10000"/>
              </a:lnSpc>
            </a:pPr>
            <a:r>
              <a:rPr lang="en-GB" sz="1800" dirty="0">
                <a:solidFill>
                  <a:schemeClr val="accent5">
                    <a:lumMod val="60000"/>
                    <a:lumOff val="40000"/>
                  </a:schemeClr>
                </a:solidFill>
                <a:latin typeface="Open Sans"/>
              </a:rPr>
              <a:t>By the end of this lecture, you will:</a:t>
            </a:r>
            <a:endParaRPr lang="en-US" sz="1800">
              <a:solidFill>
                <a:schemeClr val="accent5">
                  <a:lumMod val="60000"/>
                  <a:lumOff val="40000"/>
                </a:schemeClr>
              </a:solidFill>
              <a:cs typeface="Calibri Light"/>
            </a:endParaRPr>
          </a:p>
          <a:p>
            <a:pPr algn="l">
              <a:lnSpc>
                <a:spcPct val="110000"/>
              </a:lnSpc>
            </a:pPr>
            <a:endParaRPr lang="en-GB" sz="1800" dirty="0">
              <a:latin typeface="Open Sans"/>
            </a:endParaRPr>
          </a:p>
          <a:p>
            <a:pPr algn="l">
              <a:lnSpc>
                <a:spcPct val="110000"/>
              </a:lnSpc>
            </a:pPr>
            <a:r>
              <a:rPr lang="en-GB" sz="1800" dirty="0">
                <a:latin typeface="Open Sans"/>
              </a:rPr>
              <a:t>ILO1: Understand the concepts of fossil power plants and fossil fuel supply chains</a:t>
            </a:r>
          </a:p>
          <a:p>
            <a:pPr algn="l">
              <a:lnSpc>
                <a:spcPct val="110000"/>
              </a:lnSpc>
            </a:pPr>
            <a:endParaRPr lang="en-GB" sz="1800" dirty="0">
              <a:latin typeface="Open Sans"/>
            </a:endParaRPr>
          </a:p>
          <a:p>
            <a:pPr algn="l">
              <a:lnSpc>
                <a:spcPct val="110000"/>
              </a:lnSpc>
            </a:pPr>
            <a:r>
              <a:rPr lang="en-GB" sz="1800" dirty="0">
                <a:latin typeface="Open Sans"/>
              </a:rPr>
              <a:t>ILO2: Learn how to represent fossil power plants in </a:t>
            </a:r>
            <a:r>
              <a:rPr lang="en-GB" sz="1800" dirty="0" err="1">
                <a:latin typeface="Open Sans"/>
              </a:rPr>
              <a:t>OSeMOSYS</a:t>
            </a:r>
            <a:endParaRPr lang="en-GB" sz="1800" dirty="0">
              <a:latin typeface="Open Sans"/>
            </a:endParaRPr>
          </a:p>
          <a:p>
            <a:pPr algn="l">
              <a:lnSpc>
                <a:spcPct val="110000"/>
              </a:lnSpc>
            </a:pPr>
            <a:endParaRPr lang="en-GB" sz="1800" dirty="0">
              <a:latin typeface="Open Sans"/>
            </a:endParaRPr>
          </a:p>
          <a:p>
            <a:pPr algn="l">
              <a:lnSpc>
                <a:spcPct val="110000"/>
              </a:lnSpc>
            </a:pPr>
            <a:r>
              <a:rPr lang="en-GB" sz="1800" dirty="0">
                <a:latin typeface="Open Sans"/>
              </a:rPr>
              <a:t>ILO3: Understand key characteristics and impacts of fossil power plants and their interactions with the wider energy system</a:t>
            </a:r>
          </a:p>
          <a:p>
            <a:pPr algn="l">
              <a:lnSpc>
                <a:spcPct val="110000"/>
              </a:lnSpc>
            </a:pPr>
            <a:endParaRPr lang="en-GB" sz="1800" dirty="0">
              <a:latin typeface="Open Sans"/>
            </a:endParaRPr>
          </a:p>
          <a:p>
            <a:pPr algn="l">
              <a:lnSpc>
                <a:spcPct val="110000"/>
              </a:lnSpc>
            </a:pPr>
            <a:r>
              <a:rPr lang="en-GB" sz="1800" dirty="0">
                <a:latin typeface="Open Sans"/>
              </a:rPr>
              <a:t>ILO4: Understand key characteristics of transmission and distribution technologies and how to represent them in </a:t>
            </a:r>
            <a:r>
              <a:rPr lang="en-GB" sz="1800" dirty="0" err="1">
                <a:latin typeface="Open Sans"/>
              </a:rPr>
              <a:t>OSeMOSYS</a:t>
            </a:r>
            <a:endParaRPr lang="en-GB" sz="1800" dirty="0">
              <a:latin typeface="Open Sans"/>
            </a:endParaRPr>
          </a:p>
        </p:txBody>
      </p:sp>
      <p:sp>
        <p:nvSpPr>
          <p:cNvPr id="13" name="Oval 12">
            <a:extLst>
              <a:ext uri="{FF2B5EF4-FFF2-40B4-BE49-F238E27FC236}">
                <a16:creationId xmlns:a16="http://schemas.microsoft.com/office/drawing/2014/main" id="{51E18228-EE47-7642-B01C-2FAA79411F50}"/>
              </a:ext>
            </a:extLst>
          </p:cNvPr>
          <p:cNvSpPr/>
          <p:nvPr/>
        </p:nvSpPr>
        <p:spPr>
          <a:xfrm>
            <a:off x="6363940" y="70334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6_Slide2.mp3" descr="Track2_Lecture6_Slide2.mp3">
            <a:hlinkClick r:id="" action="ppaction://media"/>
            <a:extLst>
              <a:ext uri="{FF2B5EF4-FFF2-40B4-BE49-F238E27FC236}">
                <a16:creationId xmlns:a16="http://schemas.microsoft.com/office/drawing/2014/main" id="{D037A139-F514-7D4A-B75E-171883196A5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435305" y="780901"/>
            <a:ext cx="812800" cy="812800"/>
          </a:xfrm>
          <a:prstGeom prst="rect">
            <a:avLst/>
          </a:prstGeom>
        </p:spPr>
      </p:pic>
    </p:spTree>
    <p:extLst>
      <p:ext uri="{BB962C8B-B14F-4D97-AF65-F5344CB8AC3E}">
        <p14:creationId xmlns:p14="http://schemas.microsoft.com/office/powerpoint/2010/main" val="42330181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831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MINI LECTURE NUMBER &amp; NAME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4015"/>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Lecture 6.3 References</a:t>
            </a:r>
          </a:p>
        </p:txBody>
      </p:sp>
      <p:sp>
        <p:nvSpPr>
          <p:cNvPr id="2" name="TextBox 1">
            <a:extLst>
              <a:ext uri="{FF2B5EF4-FFF2-40B4-BE49-F238E27FC236}">
                <a16:creationId xmlns:a16="http://schemas.microsoft.com/office/drawing/2014/main" id="{99BCC9F0-7682-4B89-85FE-805EDE018B0E}"/>
              </a:ext>
            </a:extLst>
          </p:cNvPr>
          <p:cNvSpPr txBox="1"/>
          <p:nvPr/>
        </p:nvSpPr>
        <p:spPr>
          <a:xfrm>
            <a:off x="929196" y="1463208"/>
            <a:ext cx="4756901"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err="1">
                <a:latin typeface="Open Sans"/>
                <a:ea typeface="Open Sans" panose="020B0606030504020204" pitchFamily="34" charset="0"/>
                <a:cs typeface="Open Sans" panose="020B0606030504020204" pitchFamily="34" charset="0"/>
              </a:rPr>
              <a:t>Gardumi</a:t>
            </a:r>
            <a:r>
              <a:rPr lang="en-GB" dirty="0">
                <a:latin typeface="Open Sans"/>
                <a:ea typeface="Open Sans" panose="020B0606030504020204" pitchFamily="34" charset="0"/>
                <a:cs typeface="Open Sans" panose="020B0606030504020204" pitchFamily="34" charset="0"/>
              </a:rPr>
              <a:t>, F. (2021, March). Oil, gas and coal: social, environmental, economic and system impacts (Version 1). </a:t>
            </a:r>
            <a:r>
              <a:rPr lang="en-GB" dirty="0" err="1">
                <a:latin typeface="Open Sans"/>
                <a:ea typeface="Open Sans" panose="020B0606030504020204" pitchFamily="34" charset="0"/>
                <a:cs typeface="Open Sans" panose="020B0606030504020204" pitchFamily="34" charset="0"/>
              </a:rPr>
              <a:t>Zenodo</a:t>
            </a:r>
            <a:r>
              <a:rPr lang="en-GB" dirty="0">
                <a:latin typeface="Open Sans"/>
                <a:ea typeface="Open Sans" panose="020B0606030504020204" pitchFamily="34" charset="0"/>
                <a:cs typeface="Open Sans" panose="020B0606030504020204" pitchFamily="34" charset="0"/>
              </a:rPr>
              <a:t>. </a:t>
            </a:r>
            <a:r>
              <a:rPr lang="en-GB" dirty="0">
                <a:latin typeface="Open Sans"/>
                <a:ea typeface="Open Sans" panose="020B0606030504020204" pitchFamily="34" charset="0"/>
                <a:cs typeface="Open Sans" panose="020B0606030504020204" pitchFamily="34" charset="0"/>
                <a:hlinkClick r:id="rId3"/>
              </a:rPr>
              <a:t>http://doi.org/10.5281/zenodo.4585626</a:t>
            </a:r>
            <a:endParaRPr lang="en-GB" i="1" dirty="0">
              <a:latin typeface="Open Sans"/>
              <a:ea typeface="Open Sans" panose="020B0606030504020204" pitchFamily="34" charset="0"/>
              <a:cs typeface="Open Sans" panose="020B0606030504020204" pitchFamily="34" charset="0"/>
            </a:endParaRPr>
          </a:p>
          <a:p>
            <a:pPr marL="342900" indent="-342900">
              <a:buAutoNum type="arabicPeriod"/>
            </a:pPr>
            <a:endParaRPr lang="en-GB"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51157423"/>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6.4.1 Introducing Transmission and Distribution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60002" y="4640"/>
            <a:ext cx="5572330" cy="138268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rPr>
              <a:t>6.4 Transmission and Distribution</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2" name="Picture 3" descr="A picture containing sky, outdoor, power line, wire&#10;&#10;Description automatically generated">
            <a:extLst>
              <a:ext uri="{FF2B5EF4-FFF2-40B4-BE49-F238E27FC236}">
                <a16:creationId xmlns:a16="http://schemas.microsoft.com/office/drawing/2014/main" id="{755F79F8-7AB3-4F3A-8106-139C2BF1CC36}"/>
              </a:ext>
            </a:extLst>
          </p:cNvPr>
          <p:cNvPicPr>
            <a:picLocks noChangeAspect="1"/>
          </p:cNvPicPr>
          <p:nvPr/>
        </p:nvPicPr>
        <p:blipFill rotWithShape="1">
          <a:blip r:embed="rId6"/>
          <a:srcRect t="9441" r="524" b="9790"/>
          <a:stretch/>
        </p:blipFill>
        <p:spPr>
          <a:xfrm>
            <a:off x="8974113" y="2723071"/>
            <a:ext cx="1761294" cy="2173308"/>
          </a:xfrm>
          <a:prstGeom prst="rect">
            <a:avLst/>
          </a:prstGeom>
        </p:spPr>
      </p:pic>
      <p:pic>
        <p:nvPicPr>
          <p:cNvPr id="4" name="Picture 6" descr="A picture containing sky, outdoor, pylon, outdoor object&#10;&#10;Description automatically generated">
            <a:extLst>
              <a:ext uri="{FF2B5EF4-FFF2-40B4-BE49-F238E27FC236}">
                <a16:creationId xmlns:a16="http://schemas.microsoft.com/office/drawing/2014/main" id="{E8D171E1-D43E-4549-8F2C-276B8DFA1875}"/>
              </a:ext>
            </a:extLst>
          </p:cNvPr>
          <p:cNvPicPr>
            <a:picLocks noChangeAspect="1"/>
          </p:cNvPicPr>
          <p:nvPr/>
        </p:nvPicPr>
        <p:blipFill rotWithShape="1">
          <a:blip r:embed="rId7"/>
          <a:srcRect t="160" r="13158" b="493"/>
          <a:stretch/>
        </p:blipFill>
        <p:spPr>
          <a:xfrm>
            <a:off x="5046952" y="2719409"/>
            <a:ext cx="2844223" cy="2173936"/>
          </a:xfrm>
          <a:prstGeom prst="rect">
            <a:avLst/>
          </a:prstGeom>
        </p:spPr>
      </p:pic>
      <p:pic>
        <p:nvPicPr>
          <p:cNvPr id="7" name="Picture 9">
            <a:extLst>
              <a:ext uri="{FF2B5EF4-FFF2-40B4-BE49-F238E27FC236}">
                <a16:creationId xmlns:a16="http://schemas.microsoft.com/office/drawing/2014/main" id="{55440350-FB9A-4B6E-BF88-8909960FC43A}"/>
              </a:ext>
            </a:extLst>
          </p:cNvPr>
          <p:cNvPicPr>
            <a:picLocks noChangeAspect="1"/>
          </p:cNvPicPr>
          <p:nvPr/>
        </p:nvPicPr>
        <p:blipFill>
          <a:blip r:embed="rId8"/>
          <a:stretch>
            <a:fillRect/>
          </a:stretch>
        </p:blipFill>
        <p:spPr>
          <a:xfrm>
            <a:off x="1006915" y="2716418"/>
            <a:ext cx="3375803" cy="2187164"/>
          </a:xfrm>
          <a:prstGeom prst="rect">
            <a:avLst/>
          </a:prstGeom>
        </p:spPr>
      </p:pic>
      <p:sp>
        <p:nvSpPr>
          <p:cNvPr id="10" name="Rectangle 9">
            <a:extLst>
              <a:ext uri="{FF2B5EF4-FFF2-40B4-BE49-F238E27FC236}">
                <a16:creationId xmlns:a16="http://schemas.microsoft.com/office/drawing/2014/main" id="{7CDD4F66-7B34-487B-8037-59AA775DFEB9}"/>
              </a:ext>
            </a:extLst>
          </p:cNvPr>
          <p:cNvSpPr/>
          <p:nvPr/>
        </p:nvSpPr>
        <p:spPr>
          <a:xfrm>
            <a:off x="1583579" y="4926449"/>
            <a:ext cx="2494185" cy="400110"/>
          </a:xfrm>
          <a:prstGeom prst="rect">
            <a:avLst/>
          </a:prstGeom>
        </p:spPr>
        <p:txBody>
          <a:bodyPr wrap="square" lIns="91440" tIns="45720" rIns="91440" bIns="45720" anchor="t">
            <a:spAutoFit/>
          </a:bodyPr>
          <a:lstStyle/>
          <a:p>
            <a:pPr>
              <a:spcAft>
                <a:spcPts val="1200"/>
              </a:spcAft>
            </a:pPr>
            <a:r>
              <a:rPr lang="en-ZA" sz="2000">
                <a:latin typeface="Open Sans"/>
                <a:ea typeface="Open Sans" panose="020B0606030504020204" pitchFamily="34" charset="0"/>
                <a:cs typeface="Open Sans" panose="020B0606030504020204" pitchFamily="34" charset="0"/>
              </a:rPr>
              <a:t>Power is generated</a:t>
            </a:r>
            <a:endParaRPr lang="en-ZA" b="1">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11" name="Rectangle 10">
            <a:extLst>
              <a:ext uri="{FF2B5EF4-FFF2-40B4-BE49-F238E27FC236}">
                <a16:creationId xmlns:a16="http://schemas.microsoft.com/office/drawing/2014/main" id="{CBD05168-5488-46E5-992A-3604959521D4}"/>
              </a:ext>
            </a:extLst>
          </p:cNvPr>
          <p:cNvSpPr/>
          <p:nvPr/>
        </p:nvSpPr>
        <p:spPr>
          <a:xfrm>
            <a:off x="5106032" y="4912071"/>
            <a:ext cx="2494185" cy="707886"/>
          </a:xfrm>
          <a:prstGeom prst="rect">
            <a:avLst/>
          </a:prstGeom>
        </p:spPr>
        <p:txBody>
          <a:bodyPr wrap="square" lIns="91440" tIns="45720" rIns="91440" bIns="45720" anchor="t">
            <a:spAutoFit/>
          </a:bodyPr>
          <a:lstStyle/>
          <a:p>
            <a:pPr>
              <a:spcAft>
                <a:spcPts val="1200"/>
              </a:spcAft>
            </a:pPr>
            <a:r>
              <a:rPr lang="en-ZA" sz="2000">
                <a:latin typeface="Open Sans"/>
                <a:ea typeface="Open Sans" panose="020B0606030504020204" pitchFamily="34" charset="0"/>
                <a:cs typeface="Open Sans" panose="020B0606030504020204" pitchFamily="34" charset="0"/>
              </a:rPr>
              <a:t>Power is transmitted over large distances</a:t>
            </a:r>
            <a:endParaRPr lang="en-ZA" sz="2000">
              <a:solidFill>
                <a:srgbClr val="000000"/>
              </a:solidFill>
              <a:latin typeface="Open Sans"/>
              <a:ea typeface="Open Sans" panose="020B0606030504020204" pitchFamily="34" charset="0"/>
              <a:cs typeface="Open Sans" panose="020B0606030504020204" pitchFamily="34" charset="0"/>
            </a:endParaRPr>
          </a:p>
        </p:txBody>
      </p:sp>
      <p:sp>
        <p:nvSpPr>
          <p:cNvPr id="12" name="Rectangle 11">
            <a:extLst>
              <a:ext uri="{FF2B5EF4-FFF2-40B4-BE49-F238E27FC236}">
                <a16:creationId xmlns:a16="http://schemas.microsoft.com/office/drawing/2014/main" id="{C4E22E19-5E22-4906-A853-979FF9EBBBF2}"/>
              </a:ext>
            </a:extLst>
          </p:cNvPr>
          <p:cNvSpPr/>
          <p:nvPr/>
        </p:nvSpPr>
        <p:spPr>
          <a:xfrm>
            <a:off x="8614107" y="4897694"/>
            <a:ext cx="2494185" cy="707886"/>
          </a:xfrm>
          <a:prstGeom prst="rect">
            <a:avLst/>
          </a:prstGeom>
        </p:spPr>
        <p:txBody>
          <a:bodyPr wrap="square" lIns="91440" tIns="45720" rIns="91440" bIns="45720" anchor="t">
            <a:spAutoFit/>
          </a:bodyPr>
          <a:lstStyle/>
          <a:p>
            <a:pPr algn="ctr">
              <a:spcAft>
                <a:spcPts val="1200"/>
              </a:spcAft>
            </a:pPr>
            <a:r>
              <a:rPr lang="en-ZA" sz="2000">
                <a:latin typeface="Open Sans"/>
                <a:ea typeface="Open Sans" panose="020B0606030504020204" pitchFamily="34" charset="0"/>
                <a:cs typeface="Open Sans" panose="020B0606030504020204" pitchFamily="34" charset="0"/>
              </a:rPr>
              <a:t>Power is distributed to consumers</a:t>
            </a:r>
            <a:endParaRPr lang="en-ZA" b="1">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cxnSp>
        <p:nvCxnSpPr>
          <p:cNvPr id="13" name="Straight Arrow Connector 12">
            <a:extLst>
              <a:ext uri="{FF2B5EF4-FFF2-40B4-BE49-F238E27FC236}">
                <a16:creationId xmlns:a16="http://schemas.microsoft.com/office/drawing/2014/main" id="{CC248E63-916B-4461-BD0B-6458CD161D44}"/>
              </a:ext>
            </a:extLst>
          </p:cNvPr>
          <p:cNvCxnSpPr/>
          <p:nvPr/>
        </p:nvCxnSpPr>
        <p:spPr>
          <a:xfrm flipV="1">
            <a:off x="4077919" y="5223295"/>
            <a:ext cx="957531" cy="575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A839BE2B-1E17-49AB-8F33-0736293C21B7}"/>
              </a:ext>
            </a:extLst>
          </p:cNvPr>
          <p:cNvCxnSpPr>
            <a:cxnSpLocks/>
          </p:cNvCxnSpPr>
          <p:nvPr/>
        </p:nvCxnSpPr>
        <p:spPr>
          <a:xfrm flipV="1">
            <a:off x="7744146" y="5223294"/>
            <a:ext cx="957531" cy="575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91426F2E-01A7-BD40-9EA1-8390E98C020A}"/>
              </a:ext>
            </a:extLst>
          </p:cNvPr>
          <p:cNvSpPr/>
          <p:nvPr/>
        </p:nvSpPr>
        <p:spPr>
          <a:xfrm>
            <a:off x="6859981" y="2769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6_Slide21.mp3" descr="Track2_Lecture6_Slide21.mp3">
            <a:hlinkClick r:id="" action="ppaction://media"/>
            <a:extLst>
              <a:ext uri="{FF2B5EF4-FFF2-40B4-BE49-F238E27FC236}">
                <a16:creationId xmlns:a16="http://schemas.microsoft.com/office/drawing/2014/main" id="{475980B5-CC42-8E4F-9555-AEB84BD41187}"/>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931346" y="348354"/>
            <a:ext cx="812800" cy="812800"/>
          </a:xfrm>
          <a:prstGeom prst="rect">
            <a:avLst/>
          </a:prstGeom>
        </p:spPr>
      </p:pic>
    </p:spTree>
    <p:extLst>
      <p:ext uri="{BB962C8B-B14F-4D97-AF65-F5344CB8AC3E}">
        <p14:creationId xmlns:p14="http://schemas.microsoft.com/office/powerpoint/2010/main" val="404770389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103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5361"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19</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94091" y="1382993"/>
            <a:ext cx="7928825"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6.4.2 Efficiency of Transmission and Distribution</a:t>
            </a:r>
          </a:p>
        </p:txBody>
      </p:sp>
      <p:sp>
        <p:nvSpPr>
          <p:cNvPr id="4" name="Title 10">
            <a:extLst>
              <a:ext uri="{FF2B5EF4-FFF2-40B4-BE49-F238E27FC236}">
                <a16:creationId xmlns:a16="http://schemas.microsoft.com/office/drawing/2014/main" id="{0D16FF9A-A4BA-411B-8BAA-66865C414F4A}"/>
              </a:ext>
            </a:extLst>
          </p:cNvPr>
          <p:cNvSpPr txBox="1">
            <a:spLocks/>
          </p:cNvSpPr>
          <p:nvPr/>
        </p:nvSpPr>
        <p:spPr>
          <a:xfrm>
            <a:off x="860002" y="4640"/>
            <a:ext cx="5635392" cy="138268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rPr>
              <a:t>6.4 Transmission and Distribution</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20" name="Picture 20" descr="Diagram&#10;&#10;Description automatically generated">
            <a:extLst>
              <a:ext uri="{FF2B5EF4-FFF2-40B4-BE49-F238E27FC236}">
                <a16:creationId xmlns:a16="http://schemas.microsoft.com/office/drawing/2014/main" id="{5BE43FBC-C368-4100-B004-95CA6D844A59}"/>
              </a:ext>
            </a:extLst>
          </p:cNvPr>
          <p:cNvPicPr>
            <a:picLocks noChangeAspect="1"/>
          </p:cNvPicPr>
          <p:nvPr/>
        </p:nvPicPr>
        <p:blipFill>
          <a:blip r:embed="rId6"/>
          <a:stretch>
            <a:fillRect/>
          </a:stretch>
        </p:blipFill>
        <p:spPr>
          <a:xfrm>
            <a:off x="1054100" y="2266188"/>
            <a:ext cx="9334500" cy="3011424"/>
          </a:xfrm>
          <a:prstGeom prst="rect">
            <a:avLst/>
          </a:prstGeom>
        </p:spPr>
      </p:pic>
      <p:sp>
        <p:nvSpPr>
          <p:cNvPr id="7" name="Oval 6">
            <a:extLst>
              <a:ext uri="{FF2B5EF4-FFF2-40B4-BE49-F238E27FC236}">
                <a16:creationId xmlns:a16="http://schemas.microsoft.com/office/drawing/2014/main" id="{7A70E4E8-E3E1-C146-AFE8-08A1D42B66C5}"/>
              </a:ext>
            </a:extLst>
          </p:cNvPr>
          <p:cNvSpPr/>
          <p:nvPr/>
        </p:nvSpPr>
        <p:spPr>
          <a:xfrm>
            <a:off x="6572354" y="2769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6_Slide22.mp3" descr="Track2_Lecture6_Slide22.mp3">
            <a:hlinkClick r:id="" action="ppaction://media"/>
            <a:extLst>
              <a:ext uri="{FF2B5EF4-FFF2-40B4-BE49-F238E27FC236}">
                <a16:creationId xmlns:a16="http://schemas.microsoft.com/office/drawing/2014/main" id="{B1CA85D6-405A-564D-AABE-EC63F6DD6D6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643719" y="348354"/>
            <a:ext cx="812800" cy="812800"/>
          </a:xfrm>
          <a:prstGeom prst="rect">
            <a:avLst/>
          </a:prstGeom>
        </p:spPr>
      </p:pic>
    </p:spTree>
    <p:extLst>
      <p:ext uri="{BB962C8B-B14F-4D97-AF65-F5344CB8AC3E}">
        <p14:creationId xmlns:p14="http://schemas.microsoft.com/office/powerpoint/2010/main" val="283214665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352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20</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74515" y="1389619"/>
            <a:ext cx="77292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6.4.3 Transmission &amp; Distribution in Reference Energy Systems </a:t>
            </a:r>
          </a:p>
        </p:txBody>
      </p:sp>
      <p:sp>
        <p:nvSpPr>
          <p:cNvPr id="4" name="Title 10">
            <a:extLst>
              <a:ext uri="{FF2B5EF4-FFF2-40B4-BE49-F238E27FC236}">
                <a16:creationId xmlns:a16="http://schemas.microsoft.com/office/drawing/2014/main" id="{2D33A3C3-B815-4956-B949-7BFE7AF8BD85}"/>
              </a:ext>
            </a:extLst>
          </p:cNvPr>
          <p:cNvSpPr txBox="1">
            <a:spLocks/>
          </p:cNvSpPr>
          <p:nvPr/>
        </p:nvSpPr>
        <p:spPr>
          <a:xfrm>
            <a:off x="860002" y="4640"/>
            <a:ext cx="5330592" cy="138268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rPr>
              <a:t>6.4 Transmission and Distribution</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2" name="Picture 6" descr="Diagram, schematic&#10;&#10;Description automatically generated">
            <a:extLst>
              <a:ext uri="{FF2B5EF4-FFF2-40B4-BE49-F238E27FC236}">
                <a16:creationId xmlns:a16="http://schemas.microsoft.com/office/drawing/2014/main" id="{0F985483-2143-4F77-8631-F8F89FB64C16}"/>
              </a:ext>
            </a:extLst>
          </p:cNvPr>
          <p:cNvPicPr>
            <a:picLocks noChangeAspect="1"/>
          </p:cNvPicPr>
          <p:nvPr/>
        </p:nvPicPr>
        <p:blipFill>
          <a:blip r:embed="rId6"/>
          <a:stretch>
            <a:fillRect/>
          </a:stretch>
        </p:blipFill>
        <p:spPr>
          <a:xfrm>
            <a:off x="1763091" y="1781505"/>
            <a:ext cx="8534400" cy="4291663"/>
          </a:xfrm>
          <a:prstGeom prst="rect">
            <a:avLst/>
          </a:prstGeom>
        </p:spPr>
      </p:pic>
      <p:sp>
        <p:nvSpPr>
          <p:cNvPr id="7" name="Oval 6">
            <a:extLst>
              <a:ext uri="{FF2B5EF4-FFF2-40B4-BE49-F238E27FC236}">
                <a16:creationId xmlns:a16="http://schemas.microsoft.com/office/drawing/2014/main" id="{90ED9FAC-DED1-0344-84EF-551C9AD43242}"/>
              </a:ext>
            </a:extLst>
          </p:cNvPr>
          <p:cNvSpPr/>
          <p:nvPr/>
        </p:nvSpPr>
        <p:spPr>
          <a:xfrm>
            <a:off x="6919055" y="21704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6_Slide23.mp3" descr="Track2_Lecture6_Slide23.mp3">
            <a:hlinkClick r:id="" action="ppaction://media"/>
            <a:extLst>
              <a:ext uri="{FF2B5EF4-FFF2-40B4-BE49-F238E27FC236}">
                <a16:creationId xmlns:a16="http://schemas.microsoft.com/office/drawing/2014/main" id="{7CFB5438-B772-D04C-9FA2-972E27FAFB6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990764" y="289580"/>
            <a:ext cx="812800" cy="812800"/>
          </a:xfrm>
          <a:prstGeom prst="rect">
            <a:avLst/>
          </a:prstGeom>
        </p:spPr>
      </p:pic>
    </p:spTree>
    <p:extLst>
      <p:ext uri="{BB962C8B-B14F-4D97-AF65-F5344CB8AC3E}">
        <p14:creationId xmlns:p14="http://schemas.microsoft.com/office/powerpoint/2010/main" val="139950760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4026"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21</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6.4.4 Transmission and Distribution in OSeMOSYS Pt1</a:t>
            </a:r>
          </a:p>
        </p:txBody>
      </p:sp>
      <p:sp>
        <p:nvSpPr>
          <p:cNvPr id="4" name="Title 10">
            <a:extLst>
              <a:ext uri="{FF2B5EF4-FFF2-40B4-BE49-F238E27FC236}">
                <a16:creationId xmlns:a16="http://schemas.microsoft.com/office/drawing/2014/main" id="{4943AB81-5456-4FE1-B0BF-8932A994C12B}"/>
              </a:ext>
            </a:extLst>
          </p:cNvPr>
          <p:cNvSpPr txBox="1">
            <a:spLocks/>
          </p:cNvSpPr>
          <p:nvPr/>
        </p:nvSpPr>
        <p:spPr>
          <a:xfrm>
            <a:off x="860001" y="4640"/>
            <a:ext cx="5510819" cy="138268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rPr>
              <a:t>6.4 Transmission and Distribution</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2" name="Picture 6" descr="Diagram&#10;&#10;Description automatically generated">
            <a:extLst>
              <a:ext uri="{FF2B5EF4-FFF2-40B4-BE49-F238E27FC236}">
                <a16:creationId xmlns:a16="http://schemas.microsoft.com/office/drawing/2014/main" id="{8C98D7B8-A025-4963-B820-9651E422C2D3}"/>
              </a:ext>
            </a:extLst>
          </p:cNvPr>
          <p:cNvPicPr>
            <a:picLocks noChangeAspect="1"/>
          </p:cNvPicPr>
          <p:nvPr/>
        </p:nvPicPr>
        <p:blipFill>
          <a:blip r:embed="rId6"/>
          <a:stretch>
            <a:fillRect/>
          </a:stretch>
        </p:blipFill>
        <p:spPr>
          <a:xfrm>
            <a:off x="2012674" y="2100079"/>
            <a:ext cx="7835900" cy="3696481"/>
          </a:xfrm>
          <a:prstGeom prst="rect">
            <a:avLst/>
          </a:prstGeom>
        </p:spPr>
      </p:pic>
      <p:sp>
        <p:nvSpPr>
          <p:cNvPr id="7" name="Oval 6">
            <a:extLst>
              <a:ext uri="{FF2B5EF4-FFF2-40B4-BE49-F238E27FC236}">
                <a16:creationId xmlns:a16="http://schemas.microsoft.com/office/drawing/2014/main" id="{4056039A-504B-E040-BADC-260C59AC25E2}"/>
              </a:ext>
            </a:extLst>
          </p:cNvPr>
          <p:cNvSpPr/>
          <p:nvPr/>
        </p:nvSpPr>
        <p:spPr>
          <a:xfrm>
            <a:off x="6627370" y="21821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6_Slide24.mp3" descr="Track2_Lecture6_Slide24.mp3">
            <a:hlinkClick r:id="" action="ppaction://media"/>
            <a:extLst>
              <a:ext uri="{FF2B5EF4-FFF2-40B4-BE49-F238E27FC236}">
                <a16:creationId xmlns:a16="http://schemas.microsoft.com/office/drawing/2014/main" id="{A1EB84EC-66BD-C242-907E-03B507EE834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698735" y="328179"/>
            <a:ext cx="812800" cy="812800"/>
          </a:xfrm>
          <a:prstGeom prst="rect">
            <a:avLst/>
          </a:prstGeom>
        </p:spPr>
      </p:pic>
    </p:spTree>
    <p:extLst>
      <p:ext uri="{BB962C8B-B14F-4D97-AF65-F5344CB8AC3E}">
        <p14:creationId xmlns:p14="http://schemas.microsoft.com/office/powerpoint/2010/main" val="295223306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51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22</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6.4.5 Transmission &amp; Distribution in OSeMOSYS Pt2 </a:t>
            </a:r>
          </a:p>
        </p:txBody>
      </p:sp>
      <p:sp>
        <p:nvSpPr>
          <p:cNvPr id="4" name="Title 10">
            <a:extLst>
              <a:ext uri="{FF2B5EF4-FFF2-40B4-BE49-F238E27FC236}">
                <a16:creationId xmlns:a16="http://schemas.microsoft.com/office/drawing/2014/main" id="{87F030A2-3CE9-4161-A34D-74AC64F345B8}"/>
              </a:ext>
            </a:extLst>
          </p:cNvPr>
          <p:cNvSpPr txBox="1">
            <a:spLocks/>
          </p:cNvSpPr>
          <p:nvPr/>
        </p:nvSpPr>
        <p:spPr>
          <a:xfrm>
            <a:off x="860002" y="4640"/>
            <a:ext cx="5383144" cy="138268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rPr>
              <a:t>6.4 Transmission and Distribution</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2" name="Rectangle 1">
            <a:extLst>
              <a:ext uri="{FF2B5EF4-FFF2-40B4-BE49-F238E27FC236}">
                <a16:creationId xmlns:a16="http://schemas.microsoft.com/office/drawing/2014/main" id="{0E667089-1A0C-4A3D-9835-E0DD7CDBA0B5}"/>
              </a:ext>
            </a:extLst>
          </p:cNvPr>
          <p:cNvSpPr/>
          <p:nvPr/>
        </p:nvSpPr>
        <p:spPr>
          <a:xfrm>
            <a:off x="863492" y="1963515"/>
            <a:ext cx="9652909" cy="2554545"/>
          </a:xfrm>
          <a:prstGeom prst="rect">
            <a:avLst/>
          </a:prstGeom>
        </p:spPr>
        <p:txBody>
          <a:bodyPr wrap="square" lIns="91440" tIns="45720" rIns="91440" bIns="45720" anchor="t">
            <a:spAutoFit/>
          </a:bodyPr>
          <a:lstStyle/>
          <a:p>
            <a:pPr>
              <a:spcAft>
                <a:spcPts val="1200"/>
              </a:spcAft>
            </a:pPr>
            <a:r>
              <a:rPr lang="en-ZA" sz="2000" dirty="0">
                <a:solidFill>
                  <a:srgbClr val="000000"/>
                </a:solidFill>
                <a:latin typeface="Open Sans"/>
                <a:ea typeface="Open Sans" panose="020B0606030504020204" pitchFamily="34" charset="0"/>
                <a:cs typeface="Open Sans" panose="020B0606030504020204" pitchFamily="34" charset="0"/>
              </a:rPr>
              <a:t>Other important parameters for defining transmission and distribution in OSeMOSYS:</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Capital Cost ($/kW)</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Fixed Cost ($/kW/yr)</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Variable Cost ($/GJ)</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Operational Life (years)</a:t>
            </a:r>
          </a:p>
        </p:txBody>
      </p:sp>
      <p:sp>
        <p:nvSpPr>
          <p:cNvPr id="7" name="Oval 6">
            <a:extLst>
              <a:ext uri="{FF2B5EF4-FFF2-40B4-BE49-F238E27FC236}">
                <a16:creationId xmlns:a16="http://schemas.microsoft.com/office/drawing/2014/main" id="{57E364B2-52CF-514C-AAC8-4E0E22951E69}"/>
              </a:ext>
            </a:extLst>
          </p:cNvPr>
          <p:cNvSpPr/>
          <p:nvPr/>
        </p:nvSpPr>
        <p:spPr>
          <a:xfrm>
            <a:off x="6625383" y="22952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6_Slide25.mp3" descr="Track2_Lecture6_Slide25.mp3">
            <a:hlinkClick r:id="" action="ppaction://media"/>
            <a:extLst>
              <a:ext uri="{FF2B5EF4-FFF2-40B4-BE49-F238E27FC236}">
                <a16:creationId xmlns:a16="http://schemas.microsoft.com/office/drawing/2014/main" id="{AC2AA0BF-6DCC-744A-83B5-692E138CEA6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696748" y="288410"/>
            <a:ext cx="812800" cy="812800"/>
          </a:xfrm>
          <a:prstGeom prst="rect">
            <a:avLst/>
          </a:prstGeom>
        </p:spPr>
      </p:pic>
    </p:spTree>
    <p:extLst>
      <p:ext uri="{BB962C8B-B14F-4D97-AF65-F5344CB8AC3E}">
        <p14:creationId xmlns:p14="http://schemas.microsoft.com/office/powerpoint/2010/main" val="368893534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050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MINI LECTURE NUMBER &amp; NAME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2611"/>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900467" y="-2611"/>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Lecture 6.4 References</a:t>
            </a:r>
          </a:p>
        </p:txBody>
      </p:sp>
      <p:sp>
        <p:nvSpPr>
          <p:cNvPr id="2" name="TextBox 1">
            <a:extLst>
              <a:ext uri="{FF2B5EF4-FFF2-40B4-BE49-F238E27FC236}">
                <a16:creationId xmlns:a16="http://schemas.microsoft.com/office/drawing/2014/main" id="{596A1EAA-14A2-4F4D-A200-1BAE7A99AEF6}"/>
              </a:ext>
            </a:extLst>
          </p:cNvPr>
          <p:cNvSpPr txBox="1"/>
          <p:nvPr/>
        </p:nvSpPr>
        <p:spPr>
          <a:xfrm>
            <a:off x="942448" y="1430077"/>
            <a:ext cx="4943345"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err="1">
                <a:latin typeface="Open Sans" panose="020B0606030504020204" pitchFamily="34" charset="0"/>
                <a:ea typeface="Open Sans" panose="020B0606030504020204" pitchFamily="34" charset="0"/>
                <a:cs typeface="Open Sans" panose="020B0606030504020204" pitchFamily="34" charset="0"/>
              </a:rPr>
              <a:t>Taliotis</a:t>
            </a:r>
            <a:r>
              <a:rPr lang="en-GB" dirty="0">
                <a:latin typeface="Open Sans" panose="020B0606030504020204" pitchFamily="34" charset="0"/>
                <a:ea typeface="Open Sans" panose="020B0606030504020204" pitchFamily="34" charset="0"/>
                <a:cs typeface="Open Sans" panose="020B0606030504020204" pitchFamily="34" charset="0"/>
              </a:rPr>
              <a:t>, C., </a:t>
            </a:r>
            <a:r>
              <a:rPr lang="en-GB" dirty="0" err="1">
                <a:latin typeface="Open Sans" panose="020B0606030504020204" pitchFamily="34" charset="0"/>
                <a:ea typeface="Open Sans" panose="020B0606030504020204" pitchFamily="34" charset="0"/>
                <a:cs typeface="Open Sans" panose="020B0606030504020204" pitchFamily="34" charset="0"/>
              </a:rPr>
              <a:t>Gardumi</a:t>
            </a:r>
            <a:r>
              <a:rPr lang="en-GB" dirty="0">
                <a:latin typeface="Open Sans" panose="020B0606030504020204" pitchFamily="34" charset="0"/>
                <a:ea typeface="Open Sans" panose="020B0606030504020204" pitchFamily="34" charset="0"/>
                <a:cs typeface="Open Sans" panose="020B0606030504020204" pitchFamily="34" charset="0"/>
              </a:rPr>
              <a:t>, F., </a:t>
            </a:r>
            <a:r>
              <a:rPr lang="en-GB" dirty="0" err="1">
                <a:latin typeface="Open Sans" panose="020B0606030504020204" pitchFamily="34" charset="0"/>
                <a:ea typeface="Open Sans" panose="020B0606030504020204" pitchFamily="34" charset="0"/>
                <a:cs typeface="Open Sans" panose="020B0606030504020204" pitchFamily="34" charset="0"/>
              </a:rPr>
              <a:t>Shivakumar</a:t>
            </a:r>
            <a:r>
              <a:rPr lang="en-GB" dirty="0">
                <a:latin typeface="Open Sans" panose="020B0606030504020204" pitchFamily="34" charset="0"/>
                <a:ea typeface="Open Sans" panose="020B0606030504020204" pitchFamily="34" charset="0"/>
                <a:cs typeface="Open Sans" panose="020B0606030504020204" pitchFamily="34" charset="0"/>
              </a:rPr>
              <a:t>, A., Sridharan, V., Ramos, E., </a:t>
            </a:r>
            <a:r>
              <a:rPr lang="en-GB" dirty="0" err="1">
                <a:latin typeface="Open Sans" panose="020B0606030504020204" pitchFamily="34" charset="0"/>
                <a:ea typeface="Open Sans" panose="020B0606030504020204" pitchFamily="34" charset="0"/>
                <a:cs typeface="Open Sans" panose="020B0606030504020204" pitchFamily="34" charset="0"/>
              </a:rPr>
              <a:t>Beltramo</a:t>
            </a:r>
            <a:r>
              <a:rPr lang="en-GB" dirty="0">
                <a:latin typeface="Open Sans" panose="020B0606030504020204" pitchFamily="34" charset="0"/>
                <a:ea typeface="Open Sans" panose="020B0606030504020204" pitchFamily="34" charset="0"/>
                <a:cs typeface="Open Sans" panose="020B0606030504020204" pitchFamily="34" charset="0"/>
              </a:rPr>
              <a:t>, A., </a:t>
            </a:r>
            <a:r>
              <a:rPr lang="en-GB" dirty="0" err="1">
                <a:latin typeface="Open Sans" panose="020B0606030504020204" pitchFamily="34" charset="0"/>
                <a:ea typeface="Open Sans" panose="020B0606030504020204" pitchFamily="34" charset="0"/>
                <a:cs typeface="Open Sans" panose="020B0606030504020204" pitchFamily="34" charset="0"/>
              </a:rPr>
              <a:t>Rogner</a:t>
            </a:r>
            <a:r>
              <a:rPr lang="en-GB" dirty="0">
                <a:latin typeface="Open Sans" panose="020B0606030504020204" pitchFamily="34" charset="0"/>
                <a:ea typeface="Open Sans" panose="020B0606030504020204" pitchFamily="34" charset="0"/>
                <a:cs typeface="Open Sans" panose="020B0606030504020204" pitchFamily="34" charset="0"/>
              </a:rPr>
              <a:t>, H., Howells, M., 2018. Electricity supply system in </a:t>
            </a:r>
            <a:r>
              <a:rPr lang="en-GB" dirty="0" err="1">
                <a:latin typeface="Open Sans" panose="020B0606030504020204" pitchFamily="34" charset="0"/>
                <a:ea typeface="Open Sans" panose="020B0606030504020204" pitchFamily="34" charset="0"/>
                <a:cs typeface="Open Sans" panose="020B0606030504020204" pitchFamily="34" charset="0"/>
              </a:rPr>
              <a:t>OSeMOSYS</a:t>
            </a:r>
            <a:r>
              <a:rPr lang="en-GB" dirty="0">
                <a:latin typeface="Open Sans" panose="020B0606030504020204" pitchFamily="34" charset="0"/>
                <a:ea typeface="Open Sans" panose="020B0606030504020204" pitchFamily="34" charset="0"/>
                <a:cs typeface="Open Sans" panose="020B0606030504020204" pitchFamily="34" charset="0"/>
              </a:rPr>
              <a:t> I (Thermal power plants and T&amp;D), KTH-</a:t>
            </a:r>
            <a:r>
              <a:rPr lang="en-GB" dirty="0" err="1">
                <a:latin typeface="Open Sans" panose="020B0606030504020204" pitchFamily="34" charset="0"/>
                <a:ea typeface="Open Sans" panose="020B0606030504020204" pitchFamily="34" charset="0"/>
                <a:cs typeface="Open Sans" panose="020B0606030504020204" pitchFamily="34" charset="0"/>
              </a:rPr>
              <a:t>Desa</a:t>
            </a:r>
            <a:r>
              <a:rPr lang="en-GB" dirty="0">
                <a:latin typeface="Open Sans" panose="020B0606030504020204" pitchFamily="34" charset="0"/>
                <a:ea typeface="Open Sans" panose="020B0606030504020204" pitchFamily="34" charset="0"/>
                <a:cs typeface="Open Sans" panose="020B0606030504020204" pitchFamily="34" charset="0"/>
              </a:rPr>
              <a:t> and </a:t>
            </a:r>
            <a:r>
              <a:rPr lang="en-GB" dirty="0" err="1">
                <a:latin typeface="Open Sans" panose="020B0606030504020204" pitchFamily="34" charset="0"/>
                <a:ea typeface="Open Sans" panose="020B0606030504020204" pitchFamily="34" charset="0"/>
                <a:cs typeface="Open Sans" panose="020B0606030504020204" pitchFamily="34" charset="0"/>
              </a:rPr>
              <a:t>OpTIMUS.community</a:t>
            </a:r>
            <a:r>
              <a:rPr lang="en-GB" dirty="0">
                <a:latin typeface="Open Sans" panose="020B0606030504020204" pitchFamily="34" charset="0"/>
                <a:ea typeface="Open Sans" panose="020B0606030504020204" pitchFamily="34" charset="0"/>
                <a:cs typeface="Open Sans" panose="020B0606030504020204" pitchFamily="34" charset="0"/>
              </a:rPr>
              <a:t>. Available at: </a:t>
            </a:r>
            <a:r>
              <a:rPr lang="en-GB" dirty="0">
                <a:latin typeface="Open Sans" panose="020B0606030504020204" pitchFamily="34" charset="0"/>
                <a:ea typeface="Open Sans" panose="020B0606030504020204" pitchFamily="34" charset="0"/>
                <a:cs typeface="Open Sans" panose="020B0606030504020204" pitchFamily="34" charset="0"/>
                <a:hlinkClick r:id="rId3"/>
              </a:rPr>
              <a:t>https://zenodo.org/record/1942510#.YC5VjehKhPY</a:t>
            </a:r>
            <a:r>
              <a:rPr lang="en-GB" dirty="0">
                <a:latin typeface="Open Sans" panose="020B0606030504020204" pitchFamily="34" charset="0"/>
                <a:ea typeface="Open Sans" panose="020B0606030504020204" pitchFamily="34" charset="0"/>
                <a:cs typeface="Open Sans" panose="020B0606030504020204" pitchFamily="34" charset="0"/>
              </a:rPr>
              <a:t>. [18/02/2021] DOI: 10.5281/zenodo.1942510</a:t>
            </a:r>
          </a:p>
        </p:txBody>
      </p:sp>
    </p:spTree>
    <p:extLst>
      <p:ext uri="{BB962C8B-B14F-4D97-AF65-F5344CB8AC3E}">
        <p14:creationId xmlns:p14="http://schemas.microsoft.com/office/powerpoint/2010/main" val="1201676088"/>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Graphical user interface, website&#10;&#10;Description automatically generated">
            <a:extLst>
              <a:ext uri="{FF2B5EF4-FFF2-40B4-BE49-F238E27FC236}">
                <a16:creationId xmlns:a16="http://schemas.microsoft.com/office/drawing/2014/main" id="{D73C2033-660A-144F-B688-9EF36C83CA53}"/>
              </a:ext>
            </a:extLst>
          </p:cNvPr>
          <p:cNvPicPr>
            <a:picLocks noChangeAspect="1"/>
          </p:cNvPicPr>
          <p:nvPr/>
        </p:nvPicPr>
        <p:blipFill>
          <a:blip r:embed="rId3"/>
          <a:stretch>
            <a:fillRect/>
          </a:stretch>
        </p:blipFill>
        <p:spPr>
          <a:xfrm>
            <a:off x="-5751" y="-2336"/>
            <a:ext cx="12275388" cy="6920182"/>
          </a:xfrm>
          <a:prstGeom prst="rect">
            <a:avLst/>
          </a:prstGeom>
        </p:spPr>
      </p:pic>
      <p:sp>
        <p:nvSpPr>
          <p:cNvPr id="5" name="TextBox 4">
            <a:extLst>
              <a:ext uri="{FF2B5EF4-FFF2-40B4-BE49-F238E27FC236}">
                <a16:creationId xmlns:a16="http://schemas.microsoft.com/office/drawing/2014/main" id="{C2718283-344B-2641-BA7F-06B2C565E80C}"/>
              </a:ext>
            </a:extLst>
          </p:cNvPr>
          <p:cNvSpPr txBox="1"/>
          <p:nvPr/>
        </p:nvSpPr>
        <p:spPr>
          <a:xfrm>
            <a:off x="8961864" y="4882376"/>
            <a:ext cx="2836126"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800" dirty="0">
                <a:solidFill>
                  <a:schemeClr val="bg1"/>
                </a:solidFill>
                <a:latin typeface="Open Sans"/>
                <a:ea typeface="+mn-lt"/>
                <a:cs typeface="+mn-lt"/>
              </a:rPr>
              <a:t>Please use the following citation: Allington L., </a:t>
            </a:r>
            <a:r>
              <a:rPr lang="en-GB" sz="800" dirty="0" err="1">
                <a:solidFill>
                  <a:schemeClr val="bg1"/>
                </a:solidFill>
                <a:latin typeface="Open Sans"/>
                <a:ea typeface="+mn-lt"/>
                <a:cs typeface="+mn-lt"/>
              </a:rPr>
              <a:t>Cannone</a:t>
            </a:r>
            <a:r>
              <a:rPr lang="en-GB" sz="800" dirty="0">
                <a:solidFill>
                  <a:schemeClr val="bg1"/>
                </a:solidFill>
                <a:latin typeface="Open Sans"/>
                <a:ea typeface="+mn-lt"/>
                <a:cs typeface="+mn-lt"/>
              </a:rPr>
              <a:t> C., </a:t>
            </a:r>
            <a:r>
              <a:rPr lang="en-GB" sz="800" dirty="0" err="1">
                <a:solidFill>
                  <a:schemeClr val="bg1"/>
                </a:solidFill>
                <a:latin typeface="Open Sans"/>
                <a:ea typeface="+mn-lt"/>
                <a:cs typeface="+mn-lt"/>
              </a:rPr>
              <a:t>Hoseinpoori</a:t>
            </a:r>
            <a:r>
              <a:rPr lang="en-GB" sz="800" dirty="0">
                <a:solidFill>
                  <a:schemeClr val="bg1"/>
                </a:solidFill>
                <a:latin typeface="Open Sans"/>
                <a:ea typeface="+mn-lt"/>
                <a:cs typeface="+mn-lt"/>
              </a:rPr>
              <a:t> P., Kell A., </a:t>
            </a:r>
            <a:r>
              <a:rPr lang="en-GB" sz="800" dirty="0" err="1">
                <a:solidFill>
                  <a:schemeClr val="bg1"/>
                </a:solidFill>
                <a:latin typeface="Open Sans"/>
                <a:ea typeface="+mn-lt"/>
                <a:cs typeface="+mn-lt"/>
              </a:rPr>
              <a:t>Taibi</a:t>
            </a:r>
            <a:r>
              <a:rPr lang="en-GB" sz="800" dirty="0">
                <a:solidFill>
                  <a:schemeClr val="bg1"/>
                </a:solidFill>
                <a:latin typeface="Open Sans"/>
                <a:ea typeface="+mn-lt"/>
                <a:cs typeface="+mn-lt"/>
              </a:rPr>
              <a:t> E., Fernandez C. </a:t>
            </a:r>
            <a:endParaRPr lang="en-US" sz="800" dirty="0">
              <a:solidFill>
                <a:schemeClr val="bg1"/>
              </a:solidFill>
              <a:latin typeface="Open Sans"/>
              <a:ea typeface="+mn-lt"/>
              <a:cs typeface="+mn-lt"/>
            </a:endParaRPr>
          </a:p>
          <a:p>
            <a:pPr algn="ctr"/>
            <a:r>
              <a:rPr lang="en-GB" sz="800" dirty="0">
                <a:solidFill>
                  <a:schemeClr val="bg1"/>
                </a:solidFill>
                <a:latin typeface="Open Sans"/>
                <a:ea typeface="+mn-lt"/>
                <a:cs typeface="+mn-lt"/>
              </a:rPr>
              <a:t>Hawkes A., Howells M., 2021. Lecture 6: </a:t>
            </a:r>
            <a:r>
              <a:rPr lang="en-ZA" sz="800" dirty="0">
                <a:solidFill>
                  <a:schemeClr val="bg1"/>
                </a:solidFill>
                <a:latin typeface="Open Sans"/>
                <a:ea typeface="+mn-lt"/>
                <a:cs typeface="+mn-lt"/>
              </a:rPr>
              <a:t>Energy and Flexibility Modelling</a:t>
            </a:r>
            <a:r>
              <a:rPr lang="en-GB" sz="800" dirty="0">
                <a:solidFill>
                  <a:schemeClr val="bg1"/>
                </a:solidFill>
                <a:latin typeface="Open Sans"/>
                <a:ea typeface="+mn-lt"/>
                <a:cs typeface="+mn-lt"/>
              </a:rPr>
              <a:t>. Release Version 1.0. [online presentation]. Climate Compatible Growth Programme and the International Renewable Energy Agency</a:t>
            </a:r>
            <a:endParaRPr lang="en-US" sz="800" dirty="0">
              <a:solidFill>
                <a:schemeClr val="bg1"/>
              </a:solidFill>
              <a:latin typeface="Open Sans"/>
              <a:cs typeface="Calibri" panose="020F0502020204030204"/>
            </a:endParaRPr>
          </a:p>
          <a:p>
            <a:pPr algn="ctr"/>
            <a:endParaRPr lang="en-GB" sz="800" dirty="0">
              <a:solidFill>
                <a:schemeClr val="bg1"/>
              </a:solidFill>
              <a:latin typeface="Open Sans"/>
              <a:cs typeface="Calibri"/>
            </a:endParaRPr>
          </a:p>
        </p:txBody>
      </p:sp>
      <p:sp>
        <p:nvSpPr>
          <p:cNvPr id="6" name="TextBox 5">
            <a:extLst>
              <a:ext uri="{FF2B5EF4-FFF2-40B4-BE49-F238E27FC236}">
                <a16:creationId xmlns:a16="http://schemas.microsoft.com/office/drawing/2014/main" id="{F9D47506-2C6D-3348-A67B-0630B1C96ABE}"/>
              </a:ext>
            </a:extLst>
          </p:cNvPr>
          <p:cNvSpPr txBox="1"/>
          <p:nvPr/>
        </p:nvSpPr>
        <p:spPr>
          <a:xfrm>
            <a:off x="9919335" y="5886097"/>
            <a:ext cx="1866900" cy="584775"/>
          </a:xfrm>
          <a:prstGeom prst="rect">
            <a:avLst/>
          </a:prstGeom>
          <a:noFill/>
        </p:spPr>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r>
              <a:rPr lang="en-US" sz="800" dirty="0">
                <a:solidFill>
                  <a:schemeClr val="bg1"/>
                </a:solidFill>
                <a:latin typeface="Open Sans "/>
              </a:rPr>
              <a:t>CCG courses (this will take </a:t>
            </a:r>
            <a:br>
              <a:rPr lang="en-US" sz="800" dirty="0">
                <a:solidFill>
                  <a:schemeClr val="bg1"/>
                </a:solidFill>
                <a:latin typeface="Open Sans "/>
              </a:rPr>
            </a:br>
            <a:r>
              <a:rPr lang="en-US" sz="800" dirty="0">
                <a:solidFill>
                  <a:schemeClr val="bg1"/>
                </a:solidFill>
                <a:latin typeface="Open Sans "/>
              </a:rPr>
              <a:t>you to the website link http://</a:t>
            </a:r>
            <a:r>
              <a:rPr lang="en-US" sz="800" dirty="0" err="1">
                <a:solidFill>
                  <a:schemeClr val="bg1"/>
                </a:solidFill>
                <a:latin typeface="Open Sans "/>
              </a:rPr>
              <a:t>www.ClimateCompatibleGrowth.com</a:t>
            </a:r>
            <a:r>
              <a:rPr lang="en-US" sz="800" dirty="0">
                <a:solidFill>
                  <a:schemeClr val="bg1"/>
                </a:solidFill>
                <a:latin typeface="Open Sans "/>
              </a:rPr>
              <a:t>/</a:t>
            </a:r>
            <a:r>
              <a:rPr lang="en-US" sz="800" dirty="0" err="1">
                <a:solidFill>
                  <a:schemeClr val="bg1"/>
                </a:solidFill>
                <a:latin typeface="Open Sans "/>
              </a:rPr>
              <a:t>teachingmaterials</a:t>
            </a:r>
            <a:r>
              <a:rPr lang="en-US" sz="800" dirty="0">
                <a:solidFill>
                  <a:schemeClr val="bg1"/>
                </a:solidFill>
                <a:latin typeface="Open Sans "/>
              </a:rPr>
              <a:t>)</a:t>
            </a:r>
            <a:endParaRPr lang="en-GB" sz="800" dirty="0">
              <a:solidFill>
                <a:schemeClr val="bg1"/>
              </a:solidFill>
              <a:latin typeface="Open Sans "/>
              <a:ea typeface="+mn-lt"/>
              <a:cs typeface="+mn-lt"/>
            </a:endParaRPr>
          </a:p>
        </p:txBody>
      </p:sp>
      <p:grpSp>
        <p:nvGrpSpPr>
          <p:cNvPr id="7" name="Group 6">
            <a:extLst>
              <a:ext uri="{FF2B5EF4-FFF2-40B4-BE49-F238E27FC236}">
                <a16:creationId xmlns:a16="http://schemas.microsoft.com/office/drawing/2014/main" id="{63C2B9B1-1F29-5544-AC71-4DADBB4729A2}"/>
              </a:ext>
            </a:extLst>
          </p:cNvPr>
          <p:cNvGrpSpPr/>
          <p:nvPr/>
        </p:nvGrpSpPr>
        <p:grpSpPr>
          <a:xfrm>
            <a:off x="3339465" y="4126495"/>
            <a:ext cx="1877504" cy="558800"/>
            <a:chOff x="929196" y="5461000"/>
            <a:chExt cx="1877504" cy="558800"/>
          </a:xfrm>
        </p:grpSpPr>
        <p:sp>
          <p:nvSpPr>
            <p:cNvPr id="8" name="Rounded Rectangle 7">
              <a:hlinkClick r:id="rId4"/>
              <a:extLst>
                <a:ext uri="{FF2B5EF4-FFF2-40B4-BE49-F238E27FC236}">
                  <a16:creationId xmlns:a16="http://schemas.microsoft.com/office/drawing/2014/main" id="{3263478A-FE7E-EE4A-9FA7-2B98471054A3}"/>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01CE3C9C-E951-FD44-99B2-67F51E51B338}"/>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Take Quiz</a:t>
              </a:r>
            </a:p>
          </p:txBody>
        </p:sp>
        <p:sp>
          <p:nvSpPr>
            <p:cNvPr id="10" name="Rounded Rectangle 9">
              <a:hlinkClick r:id="rId5"/>
              <a:extLst>
                <a:ext uri="{FF2B5EF4-FFF2-40B4-BE49-F238E27FC236}">
                  <a16:creationId xmlns:a16="http://schemas.microsoft.com/office/drawing/2014/main" id="{B23AEBEE-4B6A-E541-850D-5C923BFA6C37}"/>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844424903"/>
      </p:ext>
    </p:extLst>
  </p:cSld>
  <p:clrMapOvr>
    <a:masterClrMapping/>
  </p:clrMapOvr>
  <p:transition spd="slow">
    <p:push/>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text">
            <a:extLst>
              <a:ext uri="{FF2B5EF4-FFF2-40B4-BE49-F238E27FC236}">
                <a16:creationId xmlns:a16="http://schemas.microsoft.com/office/drawing/2014/main" id="{7DB8B165-8936-6754-5FA6-64B9779D3B03}"/>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A9B5BB28-9FFE-F4B3-CE1B-3D5AAEA15C14}"/>
              </a:ext>
            </a:extLst>
          </p:cNvPr>
          <p:cNvSpPr txBox="1"/>
          <p:nvPr/>
        </p:nvSpPr>
        <p:spPr>
          <a:xfrm>
            <a:off x="2992660" y="2859574"/>
            <a:ext cx="6528390" cy="461665"/>
          </a:xfrm>
          <a:prstGeom prst="rect">
            <a:avLst/>
          </a:prstGeom>
          <a:noFill/>
        </p:spPr>
        <p:txBody>
          <a:bodyPr wrap="square" rtlCol="0">
            <a:spAutoFit/>
          </a:bodyPr>
          <a:lstStyle/>
          <a:p>
            <a:r>
              <a:rPr lang="en-GB" sz="2400" b="1" dirty="0">
                <a:solidFill>
                  <a:schemeClr val="accent1"/>
                </a:solidFill>
              </a:rPr>
              <a:t>This document was updated on 01.11.2024</a:t>
            </a:r>
          </a:p>
        </p:txBody>
      </p:sp>
    </p:spTree>
    <p:extLst>
      <p:ext uri="{BB962C8B-B14F-4D97-AF65-F5344CB8AC3E}">
        <p14:creationId xmlns:p14="http://schemas.microsoft.com/office/powerpoint/2010/main" val="3593508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93841" y="1343236"/>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6.1.1 Introducing Fossil Power Plants</a:t>
            </a:r>
          </a:p>
        </p:txBody>
      </p:sp>
      <p:sp>
        <p:nvSpPr>
          <p:cNvPr id="7" name="Title 10">
            <a:extLst>
              <a:ext uri="{FF2B5EF4-FFF2-40B4-BE49-F238E27FC236}">
                <a16:creationId xmlns:a16="http://schemas.microsoft.com/office/drawing/2014/main" id="{78F5DD38-5E32-4E7F-B012-50BCA67D5320}"/>
              </a:ext>
            </a:extLst>
          </p:cNvPr>
          <p:cNvSpPr txBox="1">
            <a:spLocks/>
          </p:cNvSpPr>
          <p:nvPr/>
        </p:nvSpPr>
        <p:spPr>
          <a:xfrm>
            <a:off x="835765" y="217218"/>
            <a:ext cx="5113090" cy="1162886"/>
          </a:xfrm>
          <a:prstGeom prst="rect">
            <a:avLst/>
          </a:prstGeom>
        </p:spPr>
        <p:txBody>
          <a:bodyPr vert="horz" lIns="91440" tIns="45720" rIns="91440" bIns="45720" rtlCol="0" anchor="b">
            <a:normAutofit fontScale="92500" lnSpcReduction="2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4400" dirty="0">
                <a:latin typeface="Open Sans"/>
              </a:rPr>
              <a:t>6.1 Introduction to Fossil Power Plants</a:t>
            </a:r>
          </a:p>
        </p:txBody>
      </p:sp>
      <p:pic>
        <p:nvPicPr>
          <p:cNvPr id="14" name="Picture 11" descr="Diagram&#10;&#10;Description automatically generated">
            <a:extLst>
              <a:ext uri="{FF2B5EF4-FFF2-40B4-BE49-F238E27FC236}">
                <a16:creationId xmlns:a16="http://schemas.microsoft.com/office/drawing/2014/main" id="{D14673C5-D766-4E4F-A191-5DB48E0DDC7D}"/>
              </a:ext>
            </a:extLst>
          </p:cNvPr>
          <p:cNvPicPr>
            <a:picLocks noChangeAspect="1"/>
          </p:cNvPicPr>
          <p:nvPr/>
        </p:nvPicPr>
        <p:blipFill rotWithShape="1">
          <a:blip r:embed="rId6"/>
          <a:srcRect l="1125" t="5763" r="2733" b="42203"/>
          <a:stretch/>
        </p:blipFill>
        <p:spPr>
          <a:xfrm>
            <a:off x="1568044" y="1721267"/>
            <a:ext cx="8649962" cy="4444478"/>
          </a:xfrm>
          <a:prstGeom prst="rect">
            <a:avLst/>
          </a:prstGeom>
        </p:spPr>
      </p:pic>
      <p:sp>
        <p:nvSpPr>
          <p:cNvPr id="9" name="Oval 8">
            <a:extLst>
              <a:ext uri="{FF2B5EF4-FFF2-40B4-BE49-F238E27FC236}">
                <a16:creationId xmlns:a16="http://schemas.microsoft.com/office/drawing/2014/main" id="{6A16B982-AC9C-B845-B96D-58691544D695}"/>
              </a:ext>
            </a:extLst>
          </p:cNvPr>
          <p:cNvSpPr/>
          <p:nvPr/>
        </p:nvSpPr>
        <p:spPr>
          <a:xfrm>
            <a:off x="5948855" y="32089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6_Slide3.mp3" descr="Track2_Lecture6_Slide3.mp3">
            <a:hlinkClick r:id="" action="ppaction://media"/>
            <a:extLst>
              <a:ext uri="{FF2B5EF4-FFF2-40B4-BE49-F238E27FC236}">
                <a16:creationId xmlns:a16="http://schemas.microsoft.com/office/drawing/2014/main" id="{8E065A81-2B27-A643-962B-80CE64119CA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020220" y="389104"/>
            <a:ext cx="812800" cy="812800"/>
          </a:xfrm>
          <a:prstGeom prst="rect">
            <a:avLst/>
          </a:prstGeom>
        </p:spPr>
      </p:pic>
    </p:spTree>
    <p:extLst>
      <p:ext uri="{BB962C8B-B14F-4D97-AF65-F5344CB8AC3E}">
        <p14:creationId xmlns:p14="http://schemas.microsoft.com/office/powerpoint/2010/main" val="3486286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61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6.1.2 How do Fossil Power Plants Work? </a:t>
            </a:r>
          </a:p>
        </p:txBody>
      </p:sp>
      <p:graphicFrame>
        <p:nvGraphicFramePr>
          <p:cNvPr id="4" name="Diagram 8">
            <a:extLst>
              <a:ext uri="{FF2B5EF4-FFF2-40B4-BE49-F238E27FC236}">
                <a16:creationId xmlns:a16="http://schemas.microsoft.com/office/drawing/2014/main" id="{64AD3962-3592-41D8-BDC7-068B86CA7EAF}"/>
              </a:ext>
            </a:extLst>
          </p:cNvPr>
          <p:cNvGraphicFramePr/>
          <p:nvPr>
            <p:extLst>
              <p:ext uri="{D42A27DB-BD31-4B8C-83A1-F6EECF244321}">
                <p14:modId xmlns:p14="http://schemas.microsoft.com/office/powerpoint/2010/main" val="4252610201"/>
              </p:ext>
            </p:extLst>
          </p:nvPr>
        </p:nvGraphicFramePr>
        <p:xfrm>
          <a:off x="1611310" y="1999108"/>
          <a:ext cx="8783781" cy="713508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15" name="Picture 15" descr="Diagram&#10;&#10;Description automatically generated">
            <a:extLst>
              <a:ext uri="{FF2B5EF4-FFF2-40B4-BE49-F238E27FC236}">
                <a16:creationId xmlns:a16="http://schemas.microsoft.com/office/drawing/2014/main" id="{A9FEB351-EC3C-4A91-B722-77A1343C4FA4}"/>
              </a:ext>
            </a:extLst>
          </p:cNvPr>
          <p:cNvPicPr>
            <a:picLocks noChangeAspect="1"/>
          </p:cNvPicPr>
          <p:nvPr/>
        </p:nvPicPr>
        <p:blipFill>
          <a:blip r:embed="rId11"/>
          <a:stretch>
            <a:fillRect/>
          </a:stretch>
        </p:blipFill>
        <p:spPr>
          <a:xfrm>
            <a:off x="4321835" y="1832984"/>
            <a:ext cx="3375803" cy="2947616"/>
          </a:xfrm>
          <a:prstGeom prst="rect">
            <a:avLst/>
          </a:prstGeom>
        </p:spPr>
      </p:pic>
      <p:sp>
        <p:nvSpPr>
          <p:cNvPr id="31" name="Title 10">
            <a:extLst>
              <a:ext uri="{FF2B5EF4-FFF2-40B4-BE49-F238E27FC236}">
                <a16:creationId xmlns:a16="http://schemas.microsoft.com/office/drawing/2014/main" id="{73A79708-3E4A-4BB4-BE2D-D0EDD3F1D072}"/>
              </a:ext>
            </a:extLst>
          </p:cNvPr>
          <p:cNvSpPr txBox="1">
            <a:spLocks/>
          </p:cNvSpPr>
          <p:nvPr/>
        </p:nvSpPr>
        <p:spPr>
          <a:xfrm>
            <a:off x="835765" y="217218"/>
            <a:ext cx="5260235" cy="1162886"/>
          </a:xfrm>
          <a:prstGeom prst="rect">
            <a:avLst/>
          </a:prstGeom>
        </p:spPr>
        <p:txBody>
          <a:bodyPr vert="horz" lIns="91440" tIns="45720" rIns="91440" bIns="45720" rtlCol="0" anchor="b">
            <a:normAutofit fontScale="92500" lnSpcReduction="2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4400" dirty="0">
                <a:latin typeface="Open Sans"/>
              </a:rPr>
              <a:t>6.1 Introduction to Fossil Power Plants</a:t>
            </a:r>
          </a:p>
        </p:txBody>
      </p:sp>
      <p:sp>
        <p:nvSpPr>
          <p:cNvPr id="9" name="Oval 8">
            <a:extLst>
              <a:ext uri="{FF2B5EF4-FFF2-40B4-BE49-F238E27FC236}">
                <a16:creationId xmlns:a16="http://schemas.microsoft.com/office/drawing/2014/main" id="{760722C3-3C4E-8843-A51B-521DEE5B636D}"/>
              </a:ext>
            </a:extLst>
          </p:cNvPr>
          <p:cNvSpPr/>
          <p:nvPr/>
        </p:nvSpPr>
        <p:spPr>
          <a:xfrm>
            <a:off x="5948855" y="32089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6_Slide4.mp3" descr="Track2_Lecture6_Slide4.mp3">
            <a:hlinkClick r:id="" action="ppaction://media"/>
            <a:extLst>
              <a:ext uri="{FF2B5EF4-FFF2-40B4-BE49-F238E27FC236}">
                <a16:creationId xmlns:a16="http://schemas.microsoft.com/office/drawing/2014/main" id="{509307BE-201C-FB49-A163-C3AEDCC144D7}"/>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6009736" y="392261"/>
            <a:ext cx="812800" cy="812800"/>
          </a:xfrm>
          <a:prstGeom prst="rect">
            <a:avLst/>
          </a:prstGeom>
        </p:spPr>
      </p:pic>
    </p:spTree>
    <p:extLst>
      <p:ext uri="{BB962C8B-B14F-4D97-AF65-F5344CB8AC3E}">
        <p14:creationId xmlns:p14="http://schemas.microsoft.com/office/powerpoint/2010/main" val="270874415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649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4" y="1389619"/>
            <a:ext cx="6375433"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6.1.3 Fossil Power Plants in the Wider Energy System </a:t>
            </a:r>
          </a:p>
        </p:txBody>
      </p:sp>
      <p:sp>
        <p:nvSpPr>
          <p:cNvPr id="9" name="Rectangle 8">
            <a:extLst>
              <a:ext uri="{FF2B5EF4-FFF2-40B4-BE49-F238E27FC236}">
                <a16:creationId xmlns:a16="http://schemas.microsoft.com/office/drawing/2014/main" id="{2109CD72-CF22-4096-BAC6-6CAB781DBB43}"/>
              </a:ext>
            </a:extLst>
          </p:cNvPr>
          <p:cNvSpPr/>
          <p:nvPr/>
        </p:nvSpPr>
        <p:spPr>
          <a:xfrm>
            <a:off x="595115" y="3662919"/>
            <a:ext cx="1404620" cy="923330"/>
          </a:xfrm>
          <a:prstGeom prst="rect">
            <a:avLst/>
          </a:prstGeom>
          <a:ln w="28575"/>
        </p:spPr>
        <p:style>
          <a:lnRef idx="2">
            <a:schemeClr val="accent5"/>
          </a:lnRef>
          <a:fillRef idx="1">
            <a:schemeClr val="lt1"/>
          </a:fillRef>
          <a:effectRef idx="0">
            <a:schemeClr val="accent5"/>
          </a:effectRef>
          <a:fontRef idx="minor">
            <a:schemeClr val="dk1"/>
          </a:fontRef>
        </p:style>
        <p:txBody>
          <a:bodyPr wrap="square" lIns="91440" tIns="45720" rIns="91440" bIns="45720" anchor="t">
            <a:spAutoFit/>
          </a:bodyPr>
          <a:lstStyle/>
          <a:p>
            <a:pPr algn="ctr">
              <a:spcAft>
                <a:spcPts val="1200"/>
              </a:spcAft>
            </a:pPr>
            <a:r>
              <a:rPr lang="en-ZA">
                <a:latin typeface="Open Sans"/>
                <a:ea typeface="Open Sans" panose="020B0606030504020204" pitchFamily="34" charset="0"/>
                <a:cs typeface="Open Sans" panose="020B0606030504020204" pitchFamily="34" charset="0"/>
              </a:rPr>
              <a:t>Fossil Fuel Extraction or Imports</a:t>
            </a:r>
            <a:endParaRPr lang="en-ZA" b="1">
              <a:latin typeface="Open Sans"/>
              <a:ea typeface="Open Sans" panose="020B0606030504020204" pitchFamily="34" charset="0"/>
              <a:cs typeface="Open Sans" panose="020B0606030504020204" pitchFamily="34" charset="0"/>
            </a:endParaRPr>
          </a:p>
        </p:txBody>
      </p:sp>
      <p:sp>
        <p:nvSpPr>
          <p:cNvPr id="10" name="Rectangle 9">
            <a:extLst>
              <a:ext uri="{FF2B5EF4-FFF2-40B4-BE49-F238E27FC236}">
                <a16:creationId xmlns:a16="http://schemas.microsoft.com/office/drawing/2014/main" id="{B5A14DBA-3308-46F1-ADF8-A8AA51C18FB7}"/>
              </a:ext>
            </a:extLst>
          </p:cNvPr>
          <p:cNvSpPr/>
          <p:nvPr/>
        </p:nvSpPr>
        <p:spPr>
          <a:xfrm>
            <a:off x="2716015" y="3802619"/>
            <a:ext cx="1404620" cy="646331"/>
          </a:xfrm>
          <a:prstGeom prst="rect">
            <a:avLst/>
          </a:prstGeom>
          <a:ln w="28575"/>
        </p:spPr>
        <p:style>
          <a:lnRef idx="2">
            <a:schemeClr val="accent5"/>
          </a:lnRef>
          <a:fillRef idx="1">
            <a:schemeClr val="lt1"/>
          </a:fillRef>
          <a:effectRef idx="0">
            <a:schemeClr val="accent5"/>
          </a:effectRef>
          <a:fontRef idx="minor">
            <a:schemeClr val="dk1"/>
          </a:fontRef>
        </p:style>
        <p:txBody>
          <a:bodyPr wrap="square" lIns="91440" tIns="45720" rIns="91440" bIns="45720" anchor="t">
            <a:spAutoFit/>
          </a:bodyPr>
          <a:lstStyle/>
          <a:p>
            <a:pPr algn="ctr">
              <a:spcAft>
                <a:spcPts val="1200"/>
              </a:spcAft>
            </a:pPr>
            <a:r>
              <a:rPr lang="en-ZA">
                <a:latin typeface="Open Sans"/>
                <a:ea typeface="Open Sans" panose="020B0606030504020204" pitchFamily="34" charset="0"/>
                <a:cs typeface="Open Sans" panose="020B0606030504020204" pitchFamily="34" charset="0"/>
              </a:rPr>
              <a:t>Fuel Processing</a:t>
            </a:r>
          </a:p>
        </p:txBody>
      </p:sp>
      <p:sp>
        <p:nvSpPr>
          <p:cNvPr id="11" name="Rectangle 10">
            <a:extLst>
              <a:ext uri="{FF2B5EF4-FFF2-40B4-BE49-F238E27FC236}">
                <a16:creationId xmlns:a16="http://schemas.microsoft.com/office/drawing/2014/main" id="{94A9E4AA-6C63-4B49-AD7D-46BD109C66D9}"/>
              </a:ext>
            </a:extLst>
          </p:cNvPr>
          <p:cNvSpPr/>
          <p:nvPr/>
        </p:nvSpPr>
        <p:spPr>
          <a:xfrm>
            <a:off x="4621015" y="2875519"/>
            <a:ext cx="1658620" cy="646331"/>
          </a:xfrm>
          <a:prstGeom prst="rect">
            <a:avLst/>
          </a:prstGeom>
          <a:ln w="28575">
            <a:solidFill>
              <a:srgbClr val="C00000"/>
            </a:solidFill>
          </a:ln>
        </p:spPr>
        <p:txBody>
          <a:bodyPr wrap="square" lIns="91440" tIns="45720" rIns="91440" bIns="45720" anchor="t">
            <a:spAutoFit/>
          </a:bodyPr>
          <a:lstStyle/>
          <a:p>
            <a:pPr algn="ctr">
              <a:spcAft>
                <a:spcPts val="1200"/>
              </a:spcAft>
            </a:pPr>
            <a:r>
              <a:rPr lang="en-ZA">
                <a:latin typeface="Open Sans"/>
                <a:ea typeface="Open Sans" panose="020B0606030504020204" pitchFamily="34" charset="0"/>
                <a:cs typeface="Open Sans" panose="020B0606030504020204" pitchFamily="34" charset="0"/>
              </a:rPr>
              <a:t>Fossil Power Plants</a:t>
            </a:r>
          </a:p>
        </p:txBody>
      </p:sp>
      <p:sp>
        <p:nvSpPr>
          <p:cNvPr id="12" name="Rectangle 11">
            <a:extLst>
              <a:ext uri="{FF2B5EF4-FFF2-40B4-BE49-F238E27FC236}">
                <a16:creationId xmlns:a16="http://schemas.microsoft.com/office/drawing/2014/main" id="{9DC2C59E-F964-4FEB-9CC3-412D87F84008}"/>
              </a:ext>
            </a:extLst>
          </p:cNvPr>
          <p:cNvSpPr/>
          <p:nvPr/>
        </p:nvSpPr>
        <p:spPr>
          <a:xfrm>
            <a:off x="4748015" y="4590019"/>
            <a:ext cx="1508518" cy="923330"/>
          </a:xfrm>
          <a:prstGeom prst="rect">
            <a:avLst/>
          </a:prstGeom>
          <a:ln w="28575">
            <a:solidFill>
              <a:schemeClr val="accent2"/>
            </a:solidFill>
          </a:ln>
        </p:spPr>
        <p:txBody>
          <a:bodyPr wrap="square" lIns="91440" tIns="45720" rIns="91440" bIns="45720" anchor="t">
            <a:spAutoFit/>
          </a:bodyPr>
          <a:lstStyle/>
          <a:p>
            <a:pPr algn="ctr">
              <a:spcAft>
                <a:spcPts val="1200"/>
              </a:spcAft>
            </a:pPr>
            <a:r>
              <a:rPr lang="en-ZA" dirty="0">
                <a:latin typeface="Open Sans"/>
                <a:ea typeface="Open Sans" panose="020B0606030504020204" pitchFamily="34" charset="0"/>
                <a:cs typeface="Open Sans" panose="020B0606030504020204" pitchFamily="34" charset="0"/>
              </a:rPr>
              <a:t>Fuel Transport &amp; Distribution</a:t>
            </a:r>
          </a:p>
        </p:txBody>
      </p:sp>
      <p:sp>
        <p:nvSpPr>
          <p:cNvPr id="13" name="Rectangle 12">
            <a:extLst>
              <a:ext uri="{FF2B5EF4-FFF2-40B4-BE49-F238E27FC236}">
                <a16:creationId xmlns:a16="http://schemas.microsoft.com/office/drawing/2014/main" id="{5CC98F92-114B-4AE3-B623-92E0D56B96CD}"/>
              </a:ext>
            </a:extLst>
          </p:cNvPr>
          <p:cNvSpPr/>
          <p:nvPr/>
        </p:nvSpPr>
        <p:spPr>
          <a:xfrm>
            <a:off x="7097515" y="2735819"/>
            <a:ext cx="1696720" cy="923330"/>
          </a:xfrm>
          <a:prstGeom prst="rect">
            <a:avLst/>
          </a:prstGeom>
          <a:ln w="28575">
            <a:solidFill>
              <a:srgbClr val="C00000"/>
            </a:solidFill>
          </a:ln>
        </p:spPr>
        <p:txBody>
          <a:bodyPr wrap="square" lIns="91440" tIns="45720" rIns="91440" bIns="45720" anchor="t">
            <a:spAutoFit/>
          </a:bodyPr>
          <a:lstStyle/>
          <a:p>
            <a:pPr algn="ctr">
              <a:spcAft>
                <a:spcPts val="1200"/>
              </a:spcAft>
            </a:pPr>
            <a:r>
              <a:rPr lang="en-ZA">
                <a:latin typeface="Open Sans"/>
                <a:ea typeface="Open Sans" panose="020B0606030504020204" pitchFamily="34" charset="0"/>
                <a:cs typeface="Open Sans" panose="020B0606030504020204" pitchFamily="34" charset="0"/>
              </a:rPr>
              <a:t>Power Transmission &amp; Distribution</a:t>
            </a:r>
          </a:p>
        </p:txBody>
      </p:sp>
      <p:sp>
        <p:nvSpPr>
          <p:cNvPr id="15" name="Rectangle 14">
            <a:extLst>
              <a:ext uri="{FF2B5EF4-FFF2-40B4-BE49-F238E27FC236}">
                <a16:creationId xmlns:a16="http://schemas.microsoft.com/office/drawing/2014/main" id="{7817C632-58D3-43D7-8AF9-A01840FB5F5F}"/>
              </a:ext>
            </a:extLst>
          </p:cNvPr>
          <p:cNvSpPr/>
          <p:nvPr/>
        </p:nvSpPr>
        <p:spPr>
          <a:xfrm>
            <a:off x="9624815" y="2875519"/>
            <a:ext cx="1404620" cy="646331"/>
          </a:xfrm>
          <a:prstGeom prst="rect">
            <a:avLst/>
          </a:prstGeom>
          <a:ln w="28575">
            <a:solidFill>
              <a:srgbClr val="C00000"/>
            </a:solidFill>
          </a:ln>
        </p:spPr>
        <p:txBody>
          <a:bodyPr wrap="square" lIns="91440" tIns="45720" rIns="91440" bIns="45720" anchor="t">
            <a:spAutoFit/>
          </a:bodyPr>
          <a:lstStyle/>
          <a:p>
            <a:pPr algn="ctr">
              <a:spcAft>
                <a:spcPts val="1200"/>
              </a:spcAft>
            </a:pPr>
            <a:r>
              <a:rPr lang="en-ZA">
                <a:latin typeface="Open Sans"/>
                <a:ea typeface="Open Sans" panose="020B0606030504020204" pitchFamily="34" charset="0"/>
                <a:cs typeface="Open Sans" panose="020B0606030504020204" pitchFamily="34" charset="0"/>
              </a:rPr>
              <a:t>Electricity Demand</a:t>
            </a:r>
          </a:p>
        </p:txBody>
      </p:sp>
      <p:sp>
        <p:nvSpPr>
          <p:cNvPr id="16" name="Rectangle 15">
            <a:extLst>
              <a:ext uri="{FF2B5EF4-FFF2-40B4-BE49-F238E27FC236}">
                <a16:creationId xmlns:a16="http://schemas.microsoft.com/office/drawing/2014/main" id="{B008C909-2748-40C8-8283-0AFE52CAC3E5}"/>
              </a:ext>
            </a:extLst>
          </p:cNvPr>
          <p:cNvSpPr/>
          <p:nvPr/>
        </p:nvSpPr>
        <p:spPr>
          <a:xfrm>
            <a:off x="8608815" y="4158219"/>
            <a:ext cx="2563682" cy="1938992"/>
          </a:xfrm>
          <a:prstGeom prst="rect">
            <a:avLst/>
          </a:prstGeom>
          <a:ln w="28575">
            <a:solidFill>
              <a:schemeClr val="accent2"/>
            </a:solidFill>
          </a:ln>
        </p:spPr>
        <p:txBody>
          <a:bodyPr wrap="square" lIns="91440" tIns="45720" rIns="91440" bIns="45720" anchor="t">
            <a:spAutoFit/>
          </a:bodyPr>
          <a:lstStyle/>
          <a:p>
            <a:pPr algn="ctr">
              <a:spcAft>
                <a:spcPts val="1200"/>
              </a:spcAft>
            </a:pPr>
            <a:r>
              <a:rPr lang="en-ZA" dirty="0">
                <a:latin typeface="Open Sans"/>
                <a:ea typeface="Open Sans" panose="020B0606030504020204" pitchFamily="34" charset="0"/>
                <a:cs typeface="Open Sans" panose="020B0606030504020204" pitchFamily="34" charset="0"/>
              </a:rPr>
              <a:t>Fossil Fuel demands for:</a:t>
            </a:r>
          </a:p>
          <a:p>
            <a:pPr algn="ctr">
              <a:spcAft>
                <a:spcPts val="1200"/>
              </a:spcAft>
            </a:pPr>
            <a:r>
              <a:rPr lang="en-ZA" dirty="0">
                <a:latin typeface="Open Sans"/>
                <a:ea typeface="Open Sans" panose="020B0606030504020204" pitchFamily="34" charset="0"/>
                <a:cs typeface="Open Sans" panose="020B0606030504020204" pitchFamily="34" charset="0"/>
              </a:rPr>
              <a:t>- Transport</a:t>
            </a:r>
          </a:p>
          <a:p>
            <a:pPr algn="ctr">
              <a:spcAft>
                <a:spcPts val="1200"/>
              </a:spcAft>
            </a:pPr>
            <a:r>
              <a:rPr lang="en-ZA" dirty="0">
                <a:latin typeface="Open Sans"/>
                <a:ea typeface="Open Sans" panose="020B0606030504020204" pitchFamily="34" charset="0"/>
                <a:cs typeface="Open Sans" panose="020B0606030504020204" pitchFamily="34" charset="0"/>
              </a:rPr>
              <a:t>- Cooking &amp; Lighting</a:t>
            </a:r>
          </a:p>
          <a:p>
            <a:pPr algn="ctr">
              <a:spcAft>
                <a:spcPts val="1200"/>
              </a:spcAft>
            </a:pPr>
            <a:r>
              <a:rPr lang="en-ZA" dirty="0">
                <a:latin typeface="Open Sans"/>
                <a:ea typeface="Open Sans" panose="020B0606030504020204" pitchFamily="34" charset="0"/>
                <a:cs typeface="Open Sans" panose="020B0606030504020204" pitchFamily="34" charset="0"/>
              </a:rPr>
              <a:t>- Heating</a:t>
            </a:r>
          </a:p>
        </p:txBody>
      </p:sp>
      <p:cxnSp>
        <p:nvCxnSpPr>
          <p:cNvPr id="4" name="Straight Arrow Connector 3">
            <a:extLst>
              <a:ext uri="{FF2B5EF4-FFF2-40B4-BE49-F238E27FC236}">
                <a16:creationId xmlns:a16="http://schemas.microsoft.com/office/drawing/2014/main" id="{8B19D44F-8F10-4F5F-B61E-7B632C549921}"/>
              </a:ext>
            </a:extLst>
          </p:cNvPr>
          <p:cNvCxnSpPr/>
          <p:nvPr/>
        </p:nvCxnSpPr>
        <p:spPr>
          <a:xfrm>
            <a:off x="2085975" y="4092575"/>
            <a:ext cx="50800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3114EE10-CD99-42FA-9478-92B88F525A35}"/>
              </a:ext>
            </a:extLst>
          </p:cNvPr>
          <p:cNvCxnSpPr>
            <a:cxnSpLocks/>
          </p:cNvCxnSpPr>
          <p:nvPr/>
        </p:nvCxnSpPr>
        <p:spPr>
          <a:xfrm>
            <a:off x="6416675" y="3203575"/>
            <a:ext cx="50800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52265C4F-AF41-4B5C-A29E-32C56D60D401}"/>
              </a:ext>
            </a:extLst>
          </p:cNvPr>
          <p:cNvCxnSpPr>
            <a:cxnSpLocks/>
          </p:cNvCxnSpPr>
          <p:nvPr/>
        </p:nvCxnSpPr>
        <p:spPr>
          <a:xfrm>
            <a:off x="8905875" y="3203575"/>
            <a:ext cx="50800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186C0516-B5C6-4336-B364-65DDC068B477}"/>
              </a:ext>
            </a:extLst>
          </p:cNvPr>
          <p:cNvCxnSpPr>
            <a:cxnSpLocks/>
          </p:cNvCxnSpPr>
          <p:nvPr/>
        </p:nvCxnSpPr>
        <p:spPr>
          <a:xfrm>
            <a:off x="6340474" y="5057775"/>
            <a:ext cx="218440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05984FC4-5D11-486F-A54C-CA715A1F7E81}"/>
              </a:ext>
            </a:extLst>
          </p:cNvPr>
          <p:cNvCxnSpPr>
            <a:cxnSpLocks/>
          </p:cNvCxnSpPr>
          <p:nvPr/>
        </p:nvCxnSpPr>
        <p:spPr>
          <a:xfrm>
            <a:off x="4016374" y="4651375"/>
            <a:ext cx="596900" cy="3429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3D3AC665-8E8F-4039-A6A8-41C4EAFEBEAB}"/>
              </a:ext>
            </a:extLst>
          </p:cNvPr>
          <p:cNvCxnSpPr>
            <a:cxnSpLocks/>
          </p:cNvCxnSpPr>
          <p:nvPr/>
        </p:nvCxnSpPr>
        <p:spPr>
          <a:xfrm flipV="1">
            <a:off x="4041774" y="3228975"/>
            <a:ext cx="444500" cy="3429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Title 10">
            <a:extLst>
              <a:ext uri="{FF2B5EF4-FFF2-40B4-BE49-F238E27FC236}">
                <a16:creationId xmlns:a16="http://schemas.microsoft.com/office/drawing/2014/main" id="{8CB5FB8B-6437-4F48-B129-37D5F4C7F15A}"/>
              </a:ext>
            </a:extLst>
          </p:cNvPr>
          <p:cNvSpPr txBox="1">
            <a:spLocks/>
          </p:cNvSpPr>
          <p:nvPr/>
        </p:nvSpPr>
        <p:spPr>
          <a:xfrm>
            <a:off x="835766" y="217218"/>
            <a:ext cx="5443870" cy="1162886"/>
          </a:xfrm>
          <a:prstGeom prst="rect">
            <a:avLst/>
          </a:prstGeom>
        </p:spPr>
        <p:txBody>
          <a:bodyPr vert="horz" lIns="91440" tIns="45720" rIns="91440" bIns="45720" rtlCol="0" anchor="b">
            <a:normAutofit fontScale="92500" lnSpcReduction="2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4400" dirty="0">
                <a:latin typeface="Open Sans"/>
              </a:rPr>
              <a:t>6.1 Introduction to Fossil Power Plants</a:t>
            </a:r>
          </a:p>
        </p:txBody>
      </p:sp>
      <p:sp>
        <p:nvSpPr>
          <p:cNvPr id="22" name="Oval 21">
            <a:extLst>
              <a:ext uri="{FF2B5EF4-FFF2-40B4-BE49-F238E27FC236}">
                <a16:creationId xmlns:a16="http://schemas.microsoft.com/office/drawing/2014/main" id="{122C5E75-8C5D-E547-81D7-6B0C05B89146}"/>
              </a:ext>
            </a:extLst>
          </p:cNvPr>
          <p:cNvSpPr/>
          <p:nvPr/>
        </p:nvSpPr>
        <p:spPr>
          <a:xfrm>
            <a:off x="5948855" y="32089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6_Slide5.mp3" descr="Track2_Lecture6_Slide5.mp3">
            <a:hlinkClick r:id="" action="ppaction://media"/>
            <a:extLst>
              <a:ext uri="{FF2B5EF4-FFF2-40B4-BE49-F238E27FC236}">
                <a16:creationId xmlns:a16="http://schemas.microsoft.com/office/drawing/2014/main" id="{3FB06D1A-31A6-3F4E-8D4C-45DF1AC852B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010275" y="392261"/>
            <a:ext cx="812800" cy="812800"/>
          </a:xfrm>
          <a:prstGeom prst="rect">
            <a:avLst/>
          </a:prstGeom>
        </p:spPr>
      </p:pic>
    </p:spTree>
    <p:extLst>
      <p:ext uri="{BB962C8B-B14F-4D97-AF65-F5344CB8AC3E}">
        <p14:creationId xmlns:p14="http://schemas.microsoft.com/office/powerpoint/2010/main" val="327878293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272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6.1.4 Roles of Fossil Fuels </a:t>
            </a:r>
          </a:p>
        </p:txBody>
      </p:sp>
      <p:pic>
        <p:nvPicPr>
          <p:cNvPr id="9" name="Picture 9" descr="A picture containing stove, kitchen appliance, appliance&#10;&#10;Description automatically generated">
            <a:extLst>
              <a:ext uri="{FF2B5EF4-FFF2-40B4-BE49-F238E27FC236}">
                <a16:creationId xmlns:a16="http://schemas.microsoft.com/office/drawing/2014/main" id="{114D0908-ACA5-4794-B1A7-F70291FA8658}"/>
              </a:ext>
            </a:extLst>
          </p:cNvPr>
          <p:cNvPicPr>
            <a:picLocks noChangeAspect="1"/>
          </p:cNvPicPr>
          <p:nvPr/>
        </p:nvPicPr>
        <p:blipFill>
          <a:blip r:embed="rId6"/>
          <a:stretch>
            <a:fillRect/>
          </a:stretch>
        </p:blipFill>
        <p:spPr>
          <a:xfrm>
            <a:off x="5041900" y="2882900"/>
            <a:ext cx="3530600" cy="2654300"/>
          </a:xfrm>
          <a:prstGeom prst="rect">
            <a:avLst/>
          </a:prstGeom>
        </p:spPr>
      </p:pic>
      <p:pic>
        <p:nvPicPr>
          <p:cNvPr id="10" name="Picture 10" descr="A picture containing lamp&#10;&#10;Description automatically generated">
            <a:extLst>
              <a:ext uri="{FF2B5EF4-FFF2-40B4-BE49-F238E27FC236}">
                <a16:creationId xmlns:a16="http://schemas.microsoft.com/office/drawing/2014/main" id="{D1DA50EA-BAE3-4791-8CC3-B09D96494832}"/>
              </a:ext>
            </a:extLst>
          </p:cNvPr>
          <p:cNvPicPr>
            <a:picLocks noChangeAspect="1"/>
          </p:cNvPicPr>
          <p:nvPr/>
        </p:nvPicPr>
        <p:blipFill>
          <a:blip r:embed="rId7"/>
          <a:stretch>
            <a:fillRect/>
          </a:stretch>
        </p:blipFill>
        <p:spPr>
          <a:xfrm>
            <a:off x="8795306" y="2832100"/>
            <a:ext cx="1802289" cy="2755900"/>
          </a:xfrm>
          <a:prstGeom prst="rect">
            <a:avLst/>
          </a:prstGeom>
        </p:spPr>
      </p:pic>
      <p:pic>
        <p:nvPicPr>
          <p:cNvPr id="11" name="Picture 12" descr="A picture containing road, way, scene, outdoor&#10;&#10;Description automatically generated">
            <a:extLst>
              <a:ext uri="{FF2B5EF4-FFF2-40B4-BE49-F238E27FC236}">
                <a16:creationId xmlns:a16="http://schemas.microsoft.com/office/drawing/2014/main" id="{F207A3CA-DDD4-402B-88ED-0AE3805FB5CF}"/>
              </a:ext>
            </a:extLst>
          </p:cNvPr>
          <p:cNvPicPr>
            <a:picLocks noChangeAspect="1"/>
          </p:cNvPicPr>
          <p:nvPr/>
        </p:nvPicPr>
        <p:blipFill>
          <a:blip r:embed="rId8"/>
          <a:stretch>
            <a:fillRect/>
          </a:stretch>
        </p:blipFill>
        <p:spPr>
          <a:xfrm>
            <a:off x="994194" y="2882900"/>
            <a:ext cx="3975100" cy="2654300"/>
          </a:xfrm>
          <a:prstGeom prst="rect">
            <a:avLst/>
          </a:prstGeom>
        </p:spPr>
      </p:pic>
      <p:sp>
        <p:nvSpPr>
          <p:cNvPr id="14" name="Rectangle 13">
            <a:extLst>
              <a:ext uri="{FF2B5EF4-FFF2-40B4-BE49-F238E27FC236}">
                <a16:creationId xmlns:a16="http://schemas.microsoft.com/office/drawing/2014/main" id="{C2C2CD13-2A7B-4687-8A06-335ADF813677}"/>
              </a:ext>
            </a:extLst>
          </p:cNvPr>
          <p:cNvSpPr/>
          <p:nvPr/>
        </p:nvSpPr>
        <p:spPr>
          <a:xfrm>
            <a:off x="887215" y="1872219"/>
            <a:ext cx="9507220" cy="707886"/>
          </a:xfrm>
          <a:prstGeom prst="rect">
            <a:avLst/>
          </a:prstGeom>
        </p:spPr>
        <p:txBody>
          <a:bodyPr wrap="square" lIns="91440" tIns="45720" rIns="91440" bIns="45720" anchor="t">
            <a:spAutoFit/>
          </a:bodyPr>
          <a:lstStyle/>
          <a:p>
            <a:pPr>
              <a:spcAft>
                <a:spcPts val="1200"/>
              </a:spcAft>
            </a:pPr>
            <a:r>
              <a:rPr lang="en-ZA" sz="2000" dirty="0">
                <a:latin typeface="Open Sans"/>
                <a:ea typeface="Open Sans" panose="020B0606030504020204" pitchFamily="34" charset="0"/>
                <a:cs typeface="Open Sans" panose="020B0606030504020204" pitchFamily="34" charset="0"/>
              </a:rPr>
              <a:t>As well as for electricity generation, fossil fuels are used heavily in transport, </a:t>
            </a:r>
            <a:r>
              <a:rPr lang="en-ZA" sz="2000">
                <a:latin typeface="Open Sans"/>
                <a:ea typeface="Open Sans" panose="020B0606030504020204" pitchFamily="34" charset="0"/>
                <a:cs typeface="Open Sans" panose="020B0606030504020204" pitchFamily="34" charset="0"/>
              </a:rPr>
              <a:t>cooking, heating, and lighting</a:t>
            </a:r>
            <a:endParaRPr lang="en-ZA" b="1">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2" name="Title 10">
            <a:extLst>
              <a:ext uri="{FF2B5EF4-FFF2-40B4-BE49-F238E27FC236}">
                <a16:creationId xmlns:a16="http://schemas.microsoft.com/office/drawing/2014/main" id="{B08B439C-7F67-4E13-88BC-CD45D1B566C3}"/>
              </a:ext>
            </a:extLst>
          </p:cNvPr>
          <p:cNvSpPr txBox="1">
            <a:spLocks/>
          </p:cNvSpPr>
          <p:nvPr/>
        </p:nvSpPr>
        <p:spPr>
          <a:xfrm>
            <a:off x="835766" y="217218"/>
            <a:ext cx="5176152" cy="1162886"/>
          </a:xfrm>
          <a:prstGeom prst="rect">
            <a:avLst/>
          </a:prstGeom>
        </p:spPr>
        <p:txBody>
          <a:bodyPr vert="horz" lIns="91440" tIns="45720" rIns="91440" bIns="45720" rtlCol="0" anchor="b">
            <a:normAutofit fontScale="92500" lnSpcReduction="2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4400" dirty="0">
                <a:latin typeface="Open Sans"/>
              </a:rPr>
              <a:t>6.1 Introduction to Fossil Power Plants</a:t>
            </a:r>
          </a:p>
        </p:txBody>
      </p:sp>
      <p:sp>
        <p:nvSpPr>
          <p:cNvPr id="12" name="Oval 11">
            <a:extLst>
              <a:ext uri="{FF2B5EF4-FFF2-40B4-BE49-F238E27FC236}">
                <a16:creationId xmlns:a16="http://schemas.microsoft.com/office/drawing/2014/main" id="{2A997933-0E3A-484B-B9C4-C6452DA1D1BD}"/>
              </a:ext>
            </a:extLst>
          </p:cNvPr>
          <p:cNvSpPr/>
          <p:nvPr/>
        </p:nvSpPr>
        <p:spPr>
          <a:xfrm>
            <a:off x="5948855" y="32089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6_Slide6.mp3" descr="Track2_Lecture6_Slide6.mp3">
            <a:hlinkClick r:id="" action="ppaction://media"/>
            <a:extLst>
              <a:ext uri="{FF2B5EF4-FFF2-40B4-BE49-F238E27FC236}">
                <a16:creationId xmlns:a16="http://schemas.microsoft.com/office/drawing/2014/main" id="{FDA05186-C3B2-774C-BC5F-C599AA011889}"/>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020220" y="392261"/>
            <a:ext cx="812800" cy="812800"/>
          </a:xfrm>
          <a:prstGeom prst="rect">
            <a:avLst/>
          </a:prstGeom>
        </p:spPr>
      </p:pic>
    </p:spTree>
    <p:extLst>
      <p:ext uri="{BB962C8B-B14F-4D97-AF65-F5344CB8AC3E}">
        <p14:creationId xmlns:p14="http://schemas.microsoft.com/office/powerpoint/2010/main" val="98610694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7557"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6.1.5 Energy Transition </a:t>
            </a:r>
          </a:p>
        </p:txBody>
      </p:sp>
      <p:pic>
        <p:nvPicPr>
          <p:cNvPr id="9" name="Picture 9" descr="A picture containing timeline&#10;&#10;Description automatically generated">
            <a:extLst>
              <a:ext uri="{FF2B5EF4-FFF2-40B4-BE49-F238E27FC236}">
                <a16:creationId xmlns:a16="http://schemas.microsoft.com/office/drawing/2014/main" id="{6444E340-2657-4C51-9F70-20F0A4E35BEB}"/>
              </a:ext>
            </a:extLst>
          </p:cNvPr>
          <p:cNvPicPr>
            <a:picLocks noGrp="1" noChangeAspect="1"/>
          </p:cNvPicPr>
          <p:nvPr>
            <p:ph idx="1"/>
          </p:nvPr>
        </p:nvPicPr>
        <p:blipFill rotWithShape="1">
          <a:blip r:embed="rId6"/>
          <a:srcRect t="2186" r="-182" b="3552"/>
          <a:stretch/>
        </p:blipFill>
        <p:spPr>
          <a:xfrm>
            <a:off x="2970049" y="2226504"/>
            <a:ext cx="6247173" cy="3869385"/>
          </a:xfrm>
        </p:spPr>
      </p:pic>
      <p:sp>
        <p:nvSpPr>
          <p:cNvPr id="10" name="Rectangle 9">
            <a:extLst>
              <a:ext uri="{FF2B5EF4-FFF2-40B4-BE49-F238E27FC236}">
                <a16:creationId xmlns:a16="http://schemas.microsoft.com/office/drawing/2014/main" id="{D111246C-C2EC-4E4D-8BA1-26B6F28AA504}"/>
              </a:ext>
            </a:extLst>
          </p:cNvPr>
          <p:cNvSpPr/>
          <p:nvPr/>
        </p:nvSpPr>
        <p:spPr>
          <a:xfrm>
            <a:off x="887214" y="1764931"/>
            <a:ext cx="7434845" cy="400110"/>
          </a:xfrm>
          <a:prstGeom prst="rect">
            <a:avLst/>
          </a:prstGeom>
        </p:spPr>
        <p:txBody>
          <a:bodyPr wrap="square" lIns="91440" tIns="45720" rIns="91440" bIns="45720" anchor="t">
            <a:spAutoFit/>
          </a:bodyPr>
          <a:lstStyle/>
          <a:p>
            <a:pPr>
              <a:spcAft>
                <a:spcPts val="1200"/>
              </a:spcAft>
            </a:pPr>
            <a:r>
              <a:rPr lang="en-ZA" sz="2000">
                <a:latin typeface="Open Sans"/>
                <a:ea typeface="Open Sans" panose="020B0606030504020204" pitchFamily="34" charset="0"/>
                <a:cs typeface="Open Sans" panose="020B0606030504020204" pitchFamily="34" charset="0"/>
              </a:rPr>
              <a:t>Example of the Energy Transition concept from Europe:</a:t>
            </a:r>
            <a:endParaRPr lang="en-ZA" b="1">
              <a:latin typeface="Open Sans"/>
              <a:ea typeface="Open Sans" panose="020B0606030504020204" pitchFamily="34" charset="0"/>
              <a:cs typeface="Open Sans" panose="020B0606030504020204" pitchFamily="34" charset="0"/>
            </a:endParaRPr>
          </a:p>
        </p:txBody>
      </p:sp>
      <p:sp>
        <p:nvSpPr>
          <p:cNvPr id="11" name="TextBox 10">
            <a:extLst>
              <a:ext uri="{FF2B5EF4-FFF2-40B4-BE49-F238E27FC236}">
                <a16:creationId xmlns:a16="http://schemas.microsoft.com/office/drawing/2014/main" id="{6EC1E3DB-AA97-41F8-A5CB-0B24B822B798}"/>
              </a:ext>
            </a:extLst>
          </p:cNvPr>
          <p:cNvSpPr txBox="1"/>
          <p:nvPr/>
        </p:nvSpPr>
        <p:spPr>
          <a:xfrm>
            <a:off x="2870174" y="6148328"/>
            <a:ext cx="3254991"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latin typeface="Open Sans"/>
              </a:rPr>
              <a:t>(</a:t>
            </a:r>
            <a:r>
              <a:rPr lang="en-US" sz="1000" dirty="0" err="1">
                <a:latin typeface="Open Sans"/>
              </a:rPr>
              <a:t>Bartz</a:t>
            </a:r>
            <a:r>
              <a:rPr lang="en-US" sz="1000" dirty="0">
                <a:latin typeface="Open Sans"/>
              </a:rPr>
              <a:t>/</a:t>
            </a:r>
            <a:r>
              <a:rPr lang="en-US" sz="1000" dirty="0" err="1">
                <a:latin typeface="Open Sans"/>
              </a:rPr>
              <a:t>Stockmar</a:t>
            </a:r>
            <a:r>
              <a:rPr lang="en-US" sz="1000" dirty="0">
                <a:latin typeface="Open Sans"/>
              </a:rPr>
              <a:t>, </a:t>
            </a:r>
            <a:r>
              <a:rPr lang="en-US" sz="1000" dirty="0">
                <a:latin typeface="Open Sans"/>
                <a:hlinkClick r:id="rId7"/>
              </a:rPr>
              <a:t>image</a:t>
            </a:r>
            <a:r>
              <a:rPr lang="en-US" sz="1000" dirty="0">
                <a:latin typeface="Open Sans"/>
              </a:rPr>
              <a:t> licensed with </a:t>
            </a:r>
            <a:r>
              <a:rPr lang="en-US" sz="1000" dirty="0">
                <a:latin typeface="Open Sans"/>
                <a:hlinkClick r:id="rId8"/>
              </a:rPr>
              <a:t>CC BY 4.0</a:t>
            </a:r>
            <a:r>
              <a:rPr lang="en-US" sz="1000" dirty="0">
                <a:latin typeface="Open Sans"/>
              </a:rPr>
              <a:t>)</a:t>
            </a:r>
          </a:p>
        </p:txBody>
      </p:sp>
      <p:sp>
        <p:nvSpPr>
          <p:cNvPr id="2" name="Title 10">
            <a:extLst>
              <a:ext uri="{FF2B5EF4-FFF2-40B4-BE49-F238E27FC236}">
                <a16:creationId xmlns:a16="http://schemas.microsoft.com/office/drawing/2014/main" id="{F1825EE7-EB88-4AF7-81C7-B4C9E2821797}"/>
              </a:ext>
            </a:extLst>
          </p:cNvPr>
          <p:cNvSpPr txBox="1">
            <a:spLocks/>
          </p:cNvSpPr>
          <p:nvPr/>
        </p:nvSpPr>
        <p:spPr>
          <a:xfrm>
            <a:off x="835765" y="217218"/>
            <a:ext cx="5449421" cy="1162886"/>
          </a:xfrm>
          <a:prstGeom prst="rect">
            <a:avLst/>
          </a:prstGeom>
        </p:spPr>
        <p:txBody>
          <a:bodyPr vert="horz" lIns="91440" tIns="45720" rIns="91440" bIns="45720" rtlCol="0" anchor="b">
            <a:normAutofit fontScale="92500" lnSpcReduction="2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4400" dirty="0">
                <a:latin typeface="Open Sans"/>
              </a:rPr>
              <a:t>6.1 Introduction to Fossil Power Plants</a:t>
            </a:r>
          </a:p>
        </p:txBody>
      </p:sp>
      <p:sp>
        <p:nvSpPr>
          <p:cNvPr id="12" name="Oval 11">
            <a:extLst>
              <a:ext uri="{FF2B5EF4-FFF2-40B4-BE49-F238E27FC236}">
                <a16:creationId xmlns:a16="http://schemas.microsoft.com/office/drawing/2014/main" id="{22816D6D-2242-2344-87BE-DB1A97ED13B3}"/>
              </a:ext>
            </a:extLst>
          </p:cNvPr>
          <p:cNvSpPr/>
          <p:nvPr/>
        </p:nvSpPr>
        <p:spPr>
          <a:xfrm>
            <a:off x="5948855" y="32089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6_Slide7.mp3" descr="Track2_Lecture6_Slide7.mp3">
            <a:hlinkClick r:id="" action="ppaction://media"/>
            <a:extLst>
              <a:ext uri="{FF2B5EF4-FFF2-40B4-BE49-F238E27FC236}">
                <a16:creationId xmlns:a16="http://schemas.microsoft.com/office/drawing/2014/main" id="{DD9903DE-DA7F-FB4E-A9BB-A0D98F6DBEF1}"/>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020220" y="388782"/>
            <a:ext cx="812800" cy="812800"/>
          </a:xfrm>
          <a:prstGeom prst="rect">
            <a:avLst/>
          </a:prstGeom>
        </p:spPr>
      </p:pic>
    </p:spTree>
    <p:extLst>
      <p:ext uri="{BB962C8B-B14F-4D97-AF65-F5344CB8AC3E}">
        <p14:creationId xmlns:p14="http://schemas.microsoft.com/office/powerpoint/2010/main" val="17407066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100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MINI LECTURE NUMBER &amp; NAME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extBox 1">
            <a:extLst>
              <a:ext uri="{FF2B5EF4-FFF2-40B4-BE49-F238E27FC236}">
                <a16:creationId xmlns:a16="http://schemas.microsoft.com/office/drawing/2014/main" id="{FAF90D44-5101-4EC2-B9CE-EAF183347C86}"/>
              </a:ext>
            </a:extLst>
          </p:cNvPr>
          <p:cNvSpPr txBox="1"/>
          <p:nvPr/>
        </p:nvSpPr>
        <p:spPr>
          <a:xfrm>
            <a:off x="935822" y="1377070"/>
            <a:ext cx="5600902"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a:latin typeface="Open Sans" panose="020B0606030504020204" pitchFamily="34" charset="0"/>
                <a:ea typeface="Open Sans" panose="020B0606030504020204" pitchFamily="34" charset="0"/>
                <a:cs typeface="Open Sans" panose="020B0606030504020204" pitchFamily="34" charset="0"/>
              </a:rPr>
              <a:t>Slide 6 images: free for commercial use, sourced from </a:t>
            </a:r>
            <a:r>
              <a:rPr lang="en-GB" dirty="0">
                <a:latin typeface="Open Sans" panose="020B0606030504020204" pitchFamily="34" charset="0"/>
                <a:ea typeface="Open Sans" panose="020B0606030504020204" pitchFamily="34" charset="0"/>
                <a:cs typeface="Open Sans" panose="020B0606030504020204" pitchFamily="34" charset="0"/>
                <a:hlinkClick r:id="rId3"/>
              </a:rPr>
              <a:t>https://pixabay.com/</a:t>
            </a:r>
            <a:endParaRPr lang="en-GB"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r>
              <a:rPr lang="en-GB" dirty="0">
                <a:latin typeface="Open Sans" panose="020B0606030504020204" pitchFamily="34" charset="0"/>
                <a:ea typeface="Open Sans" panose="020B0606030504020204" pitchFamily="34" charset="0"/>
                <a:cs typeface="Open Sans" panose="020B0606030504020204" pitchFamily="34" charset="0"/>
              </a:rPr>
              <a:t>Slide 7 image courtesy of </a:t>
            </a:r>
            <a:r>
              <a:rPr lang="en-GB" dirty="0" err="1">
                <a:latin typeface="Open Sans" panose="020B0606030504020204" pitchFamily="34" charset="0"/>
                <a:ea typeface="Open Sans" panose="020B0606030504020204" pitchFamily="34" charset="0"/>
                <a:cs typeface="Open Sans" panose="020B0606030504020204" pitchFamily="34" charset="0"/>
              </a:rPr>
              <a:t>Bartz</a:t>
            </a:r>
            <a:r>
              <a:rPr lang="en-GB" dirty="0">
                <a:latin typeface="Open Sans" panose="020B0606030504020204" pitchFamily="34" charset="0"/>
                <a:ea typeface="Open Sans" panose="020B0606030504020204" pitchFamily="34" charset="0"/>
                <a:cs typeface="Open Sans" panose="020B0606030504020204" pitchFamily="34" charset="0"/>
              </a:rPr>
              <a:t>/</a:t>
            </a:r>
            <a:r>
              <a:rPr lang="en-GB" dirty="0" err="1">
                <a:latin typeface="Open Sans" panose="020B0606030504020204" pitchFamily="34" charset="0"/>
                <a:ea typeface="Open Sans" panose="020B0606030504020204" pitchFamily="34" charset="0"/>
                <a:cs typeface="Open Sans" panose="020B0606030504020204" pitchFamily="34" charset="0"/>
              </a:rPr>
              <a:t>Stockmar</a:t>
            </a:r>
            <a:r>
              <a:rPr lang="en-GB" dirty="0">
                <a:latin typeface="Open Sans" panose="020B0606030504020204" pitchFamily="34" charset="0"/>
                <a:ea typeface="Open Sans" panose="020B0606030504020204" pitchFamily="34" charset="0"/>
                <a:cs typeface="Open Sans" panose="020B0606030504020204" pitchFamily="34" charset="0"/>
              </a:rPr>
              <a:t>, licensed under CC BY 4.0, available at: </a:t>
            </a:r>
            <a:r>
              <a:rPr lang="en-GB" dirty="0">
                <a:latin typeface="Open Sans" panose="020B0606030504020204" pitchFamily="34" charset="0"/>
                <a:ea typeface="Open Sans" panose="020B0606030504020204" pitchFamily="34" charset="0"/>
                <a:cs typeface="Open Sans" panose="020B0606030504020204" pitchFamily="34" charset="0"/>
                <a:hlinkClick r:id="rId4"/>
              </a:rPr>
              <a:t>https://www.boell.de/en/2018/04/24/energy-atlas-graphics-and-license-terms</a:t>
            </a:r>
            <a:endParaRPr lang="en-GB"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r>
              <a:rPr lang="en-GB" dirty="0" err="1">
                <a:latin typeface="Open Sans" panose="020B0606030504020204" pitchFamily="34" charset="0"/>
                <a:ea typeface="Open Sans" panose="020B0606030504020204" pitchFamily="34" charset="0"/>
                <a:cs typeface="Open Sans" panose="020B0606030504020204" pitchFamily="34" charset="0"/>
              </a:rPr>
              <a:t>Taliotis</a:t>
            </a:r>
            <a:r>
              <a:rPr lang="en-GB" dirty="0">
                <a:latin typeface="Open Sans" panose="020B0606030504020204" pitchFamily="34" charset="0"/>
                <a:ea typeface="Open Sans" panose="020B0606030504020204" pitchFamily="34" charset="0"/>
                <a:cs typeface="Open Sans" panose="020B0606030504020204" pitchFamily="34" charset="0"/>
              </a:rPr>
              <a:t>, C., </a:t>
            </a:r>
            <a:r>
              <a:rPr lang="en-GB" dirty="0" err="1">
                <a:latin typeface="Open Sans" panose="020B0606030504020204" pitchFamily="34" charset="0"/>
                <a:ea typeface="Open Sans" panose="020B0606030504020204" pitchFamily="34" charset="0"/>
                <a:cs typeface="Open Sans" panose="020B0606030504020204" pitchFamily="34" charset="0"/>
              </a:rPr>
              <a:t>Gardumi</a:t>
            </a:r>
            <a:r>
              <a:rPr lang="en-GB" dirty="0">
                <a:latin typeface="Open Sans" panose="020B0606030504020204" pitchFamily="34" charset="0"/>
                <a:ea typeface="Open Sans" panose="020B0606030504020204" pitchFamily="34" charset="0"/>
                <a:cs typeface="Open Sans" panose="020B0606030504020204" pitchFamily="34" charset="0"/>
              </a:rPr>
              <a:t>, F., </a:t>
            </a:r>
            <a:r>
              <a:rPr lang="en-GB" dirty="0" err="1">
                <a:latin typeface="Open Sans" panose="020B0606030504020204" pitchFamily="34" charset="0"/>
                <a:ea typeface="Open Sans" panose="020B0606030504020204" pitchFamily="34" charset="0"/>
                <a:cs typeface="Open Sans" panose="020B0606030504020204" pitchFamily="34" charset="0"/>
              </a:rPr>
              <a:t>Shivakumar</a:t>
            </a:r>
            <a:r>
              <a:rPr lang="en-GB" dirty="0">
                <a:latin typeface="Open Sans" panose="020B0606030504020204" pitchFamily="34" charset="0"/>
                <a:ea typeface="Open Sans" panose="020B0606030504020204" pitchFamily="34" charset="0"/>
                <a:cs typeface="Open Sans" panose="020B0606030504020204" pitchFamily="34" charset="0"/>
              </a:rPr>
              <a:t>, A., Sridharan, V., Ramos, E., </a:t>
            </a:r>
            <a:r>
              <a:rPr lang="en-GB" dirty="0" err="1">
                <a:latin typeface="Open Sans" panose="020B0606030504020204" pitchFamily="34" charset="0"/>
                <a:ea typeface="Open Sans" panose="020B0606030504020204" pitchFamily="34" charset="0"/>
                <a:cs typeface="Open Sans" panose="020B0606030504020204" pitchFamily="34" charset="0"/>
              </a:rPr>
              <a:t>Beltramo</a:t>
            </a:r>
            <a:r>
              <a:rPr lang="en-GB" dirty="0">
                <a:latin typeface="Open Sans" panose="020B0606030504020204" pitchFamily="34" charset="0"/>
                <a:ea typeface="Open Sans" panose="020B0606030504020204" pitchFamily="34" charset="0"/>
                <a:cs typeface="Open Sans" panose="020B0606030504020204" pitchFamily="34" charset="0"/>
              </a:rPr>
              <a:t>, A., </a:t>
            </a:r>
            <a:r>
              <a:rPr lang="en-GB" dirty="0" err="1">
                <a:latin typeface="Open Sans" panose="020B0606030504020204" pitchFamily="34" charset="0"/>
                <a:ea typeface="Open Sans" panose="020B0606030504020204" pitchFamily="34" charset="0"/>
                <a:cs typeface="Open Sans" panose="020B0606030504020204" pitchFamily="34" charset="0"/>
              </a:rPr>
              <a:t>Rogner</a:t>
            </a:r>
            <a:r>
              <a:rPr lang="en-GB" dirty="0">
                <a:latin typeface="Open Sans" panose="020B0606030504020204" pitchFamily="34" charset="0"/>
                <a:ea typeface="Open Sans" panose="020B0606030504020204" pitchFamily="34" charset="0"/>
                <a:cs typeface="Open Sans" panose="020B0606030504020204" pitchFamily="34" charset="0"/>
              </a:rPr>
              <a:t>, H., Howells, M., 2018. Electricity supply system in </a:t>
            </a:r>
            <a:r>
              <a:rPr lang="en-GB" dirty="0" err="1">
                <a:latin typeface="Open Sans" panose="020B0606030504020204" pitchFamily="34" charset="0"/>
                <a:ea typeface="Open Sans" panose="020B0606030504020204" pitchFamily="34" charset="0"/>
                <a:cs typeface="Open Sans" panose="020B0606030504020204" pitchFamily="34" charset="0"/>
              </a:rPr>
              <a:t>OSeMOSYS</a:t>
            </a:r>
            <a:r>
              <a:rPr lang="en-GB" dirty="0">
                <a:latin typeface="Open Sans" panose="020B0606030504020204" pitchFamily="34" charset="0"/>
                <a:ea typeface="Open Sans" panose="020B0606030504020204" pitchFamily="34" charset="0"/>
                <a:cs typeface="Open Sans" panose="020B0606030504020204" pitchFamily="34" charset="0"/>
              </a:rPr>
              <a:t> I (Thermal power plants and T&amp;D), KTH-</a:t>
            </a:r>
            <a:r>
              <a:rPr lang="en-GB" dirty="0" err="1">
                <a:latin typeface="Open Sans" panose="020B0606030504020204" pitchFamily="34" charset="0"/>
                <a:ea typeface="Open Sans" panose="020B0606030504020204" pitchFamily="34" charset="0"/>
                <a:cs typeface="Open Sans" panose="020B0606030504020204" pitchFamily="34" charset="0"/>
              </a:rPr>
              <a:t>Desa</a:t>
            </a:r>
            <a:r>
              <a:rPr lang="en-GB" dirty="0">
                <a:latin typeface="Open Sans" panose="020B0606030504020204" pitchFamily="34" charset="0"/>
                <a:ea typeface="Open Sans" panose="020B0606030504020204" pitchFamily="34" charset="0"/>
                <a:cs typeface="Open Sans" panose="020B0606030504020204" pitchFamily="34" charset="0"/>
              </a:rPr>
              <a:t> and </a:t>
            </a:r>
            <a:r>
              <a:rPr lang="en-GB" dirty="0" err="1">
                <a:latin typeface="Open Sans" panose="020B0606030504020204" pitchFamily="34" charset="0"/>
                <a:ea typeface="Open Sans" panose="020B0606030504020204" pitchFamily="34" charset="0"/>
                <a:cs typeface="Open Sans" panose="020B0606030504020204" pitchFamily="34" charset="0"/>
              </a:rPr>
              <a:t>OpTIMUS.community</a:t>
            </a:r>
            <a:r>
              <a:rPr lang="en-GB" dirty="0">
                <a:latin typeface="Open Sans" panose="020B0606030504020204" pitchFamily="34" charset="0"/>
                <a:ea typeface="Open Sans" panose="020B0606030504020204" pitchFamily="34" charset="0"/>
                <a:cs typeface="Open Sans" panose="020B0606030504020204" pitchFamily="34" charset="0"/>
              </a:rPr>
              <a:t>. Available at: </a:t>
            </a:r>
            <a:r>
              <a:rPr lang="en-GB" dirty="0">
                <a:latin typeface="Open Sans" panose="020B0606030504020204" pitchFamily="34" charset="0"/>
                <a:ea typeface="Open Sans" panose="020B0606030504020204" pitchFamily="34" charset="0"/>
                <a:cs typeface="Open Sans" panose="020B0606030504020204" pitchFamily="34" charset="0"/>
                <a:hlinkClick r:id="rId5"/>
              </a:rPr>
              <a:t>https://zenodo.org/record/1942510#.YC5VjehKhPY</a:t>
            </a:r>
            <a:r>
              <a:rPr lang="en-GB" dirty="0">
                <a:latin typeface="Open Sans" panose="020B0606030504020204" pitchFamily="34" charset="0"/>
                <a:ea typeface="Open Sans" panose="020B0606030504020204" pitchFamily="34" charset="0"/>
                <a:cs typeface="Open Sans" panose="020B0606030504020204" pitchFamily="34" charset="0"/>
              </a:rPr>
              <a:t>. [18/02/2021] DOI: 10.5281/zenodo.1942510</a:t>
            </a:r>
          </a:p>
          <a:p>
            <a:pPr marL="342900" indent="-342900">
              <a:buAutoNum type="arabicPeriod"/>
            </a:pPr>
            <a:endParaRPr lang="en-GB"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Title 10">
            <a:extLst>
              <a:ext uri="{FF2B5EF4-FFF2-40B4-BE49-F238E27FC236}">
                <a16:creationId xmlns:a16="http://schemas.microsoft.com/office/drawing/2014/main" id="{D717E253-562E-40AA-A94A-D3686FA36478}"/>
              </a:ext>
            </a:extLst>
          </p:cNvPr>
          <p:cNvSpPr txBox="1">
            <a:spLocks/>
          </p:cNvSpPr>
          <p:nvPr/>
        </p:nvSpPr>
        <p:spPr>
          <a:xfrm>
            <a:off x="887215" y="-2611"/>
            <a:ext cx="7651304" cy="1369074"/>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Lecture 6.1 References</a:t>
            </a:r>
          </a:p>
        </p:txBody>
      </p:sp>
    </p:spTree>
    <p:extLst>
      <p:ext uri="{BB962C8B-B14F-4D97-AF65-F5344CB8AC3E}">
        <p14:creationId xmlns:p14="http://schemas.microsoft.com/office/powerpoint/2010/main" val="1195408070"/>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98588" y="1389619"/>
            <a:ext cx="6593233"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6.2.1 Fossil Power Plants in Reference Energy Systems </a:t>
            </a:r>
          </a:p>
        </p:txBody>
      </p:sp>
      <p:sp>
        <p:nvSpPr>
          <p:cNvPr id="2" name="Title 10">
            <a:extLst>
              <a:ext uri="{FF2B5EF4-FFF2-40B4-BE49-F238E27FC236}">
                <a16:creationId xmlns:a16="http://schemas.microsoft.com/office/drawing/2014/main" id="{04C8B78A-E74B-4544-B78C-F4D90E06E91C}"/>
              </a:ext>
            </a:extLst>
          </p:cNvPr>
          <p:cNvSpPr txBox="1">
            <a:spLocks/>
          </p:cNvSpPr>
          <p:nvPr/>
        </p:nvSpPr>
        <p:spPr>
          <a:xfrm>
            <a:off x="896179" y="-4324"/>
            <a:ext cx="5756869" cy="13959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rPr>
              <a:t>6.2 Fossil Power Plants in </a:t>
            </a:r>
            <a:r>
              <a:rPr lang="en-GB" sz="4400" dirty="0" err="1">
                <a:latin typeface="Open Sans"/>
                <a:ea typeface="Open Sans" panose="020B0606030504020204" pitchFamily="34" charset="0"/>
                <a:cs typeface="Open Sans" panose="020B0606030504020204" pitchFamily="34" charset="0"/>
              </a:rPr>
              <a:t>OSeMOSYS</a:t>
            </a:r>
            <a:r>
              <a:rPr lang="en-GB" sz="4400" dirty="0">
                <a:latin typeface="Open Sans"/>
                <a:ea typeface="Open Sans" panose="020B0606030504020204" pitchFamily="34" charset="0"/>
                <a:cs typeface="Open Sans" panose="020B0606030504020204" pitchFamily="34" charset="0"/>
              </a:rPr>
              <a:t> </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4" name="Picture 8">
            <a:extLst>
              <a:ext uri="{FF2B5EF4-FFF2-40B4-BE49-F238E27FC236}">
                <a16:creationId xmlns:a16="http://schemas.microsoft.com/office/drawing/2014/main" id="{022BC00D-B2FC-4924-9F2F-95A3BD986AB5}"/>
              </a:ext>
            </a:extLst>
          </p:cNvPr>
          <p:cNvPicPr>
            <a:picLocks noChangeAspect="1"/>
          </p:cNvPicPr>
          <p:nvPr/>
        </p:nvPicPr>
        <p:blipFill>
          <a:blip r:embed="rId6"/>
          <a:stretch>
            <a:fillRect/>
          </a:stretch>
        </p:blipFill>
        <p:spPr>
          <a:xfrm>
            <a:off x="1320800" y="2140648"/>
            <a:ext cx="8851900" cy="3541905"/>
          </a:xfrm>
          <a:prstGeom prst="rect">
            <a:avLst/>
          </a:prstGeom>
        </p:spPr>
      </p:pic>
      <p:sp>
        <p:nvSpPr>
          <p:cNvPr id="7" name="Oval 6">
            <a:extLst>
              <a:ext uri="{FF2B5EF4-FFF2-40B4-BE49-F238E27FC236}">
                <a16:creationId xmlns:a16="http://schemas.microsoft.com/office/drawing/2014/main" id="{F308B706-76E1-9E4C-9C27-6C4D927D6893}"/>
              </a:ext>
            </a:extLst>
          </p:cNvPr>
          <p:cNvSpPr/>
          <p:nvPr/>
        </p:nvSpPr>
        <p:spPr>
          <a:xfrm>
            <a:off x="6536291" y="25465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6_Slide9.mp3" descr="Track2_Lecture6_Slide9.mp3">
            <a:hlinkClick r:id="" action="ppaction://media"/>
            <a:extLst>
              <a:ext uri="{FF2B5EF4-FFF2-40B4-BE49-F238E27FC236}">
                <a16:creationId xmlns:a16="http://schemas.microsoft.com/office/drawing/2014/main" id="{864AA245-966C-9F4E-9C70-01ACF5E5746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607656" y="326017"/>
            <a:ext cx="812800" cy="812800"/>
          </a:xfrm>
          <a:prstGeom prst="rect">
            <a:avLst/>
          </a:prstGeom>
        </p:spPr>
      </p:pic>
    </p:spTree>
    <p:extLst>
      <p:ext uri="{BB962C8B-B14F-4D97-AF65-F5344CB8AC3E}">
        <p14:creationId xmlns:p14="http://schemas.microsoft.com/office/powerpoint/2010/main" val="5128696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766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7F587A4-2E70-45EC-BE7D-17F9D27F3F2F}">
  <ds:schemaRefs>
    <ds:schemaRef ds:uri="http://schemas.microsoft.com/office/2006/metadata/properties"/>
    <ds:schemaRef ds:uri="http://www.w3.org/XML/1998/namespace"/>
    <ds:schemaRef ds:uri="35b8b66e-5759-43c1-a138-f967a8bf5a20"/>
    <ds:schemaRef ds:uri="http://purl.org/dc/terms/"/>
    <ds:schemaRef ds:uri="http://schemas.microsoft.com/office/2006/documentManagement/types"/>
    <ds:schemaRef ds:uri="http://schemas.microsoft.com/office/infopath/2007/PartnerControls"/>
    <ds:schemaRef ds:uri="http://purl.org/dc/elements/1.1/"/>
    <ds:schemaRef ds:uri="http://schemas.openxmlformats.org/package/2006/metadata/core-properties"/>
    <ds:schemaRef ds:uri="0b696a8a-ab1a-459b-a09e-44df7cbe9330"/>
    <ds:schemaRef ds:uri="http://purl.org/dc/dcmitype/"/>
  </ds:schemaRefs>
</ds:datastoreItem>
</file>

<file path=customXml/itemProps2.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3.xml><?xml version="1.0" encoding="utf-8"?>
<ds:datastoreItem xmlns:ds="http://schemas.openxmlformats.org/officeDocument/2006/customXml" ds:itemID="{63B53165-B77B-466E-BFD7-6EEF09175963}">
  <ds:schemaRefs>
    <ds:schemaRef ds:uri="0b696a8a-ab1a-459b-a09e-44df7cbe9330"/>
    <ds:schemaRef ds:uri="35b8b66e-5759-43c1-a138-f967a8bf5a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255</TotalTime>
  <Words>5741</Words>
  <Application>Microsoft Office PowerPoint</Application>
  <PresentationFormat>Widescreen</PresentationFormat>
  <Paragraphs>281</Paragraphs>
  <Slides>28</Slides>
  <Notes>23</Notes>
  <HiddenSlides>0</HiddenSlides>
  <MMClips>22</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Arial</vt:lpstr>
      <vt:lpstr>Calibri</vt:lpstr>
      <vt:lpstr>Calibri Light</vt:lpstr>
      <vt:lpstr>Open Sans</vt:lpstr>
      <vt:lpstr>Open Sans </vt:lpstr>
      <vt:lpstr>Open Sans ExtraBold</vt:lpstr>
      <vt:lpstr>Open Sans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lastModifiedBy>Ashutosh.Bhagurkar</cp:lastModifiedBy>
  <cp:revision>444</cp:revision>
  <dcterms:created xsi:type="dcterms:W3CDTF">2021-02-10T16:48:02Z</dcterms:created>
  <dcterms:modified xsi:type="dcterms:W3CDTF">2024-10-31T15:51:51Z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