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568" r:id="rId5"/>
    <p:sldId id="569" r:id="rId6"/>
    <p:sldId id="570" r:id="rId7"/>
    <p:sldId id="571" r:id="rId8"/>
    <p:sldId id="572" r:id="rId9"/>
    <p:sldId id="573" r:id="rId10"/>
    <p:sldId id="574" r:id="rId11"/>
    <p:sldId id="575" r:id="rId12"/>
    <p:sldId id="576" r:id="rId13"/>
    <p:sldId id="577" r:id="rId14"/>
    <p:sldId id="578" r:id="rId15"/>
    <p:sldId id="579" r:id="rId16"/>
    <p:sldId id="580" r:id="rId17"/>
    <p:sldId id="581" r:id="rId18"/>
    <p:sldId id="582" r:id="rId19"/>
    <p:sldId id="583" r:id="rId20"/>
    <p:sldId id="584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B3F7DB-7419-9C79-D4D1-5F5117578549}" name="Claudia Winkler" initials="CW" userId="S::claudia.winkler_joanneum.at#ext#@flux50.onmicrosoft.com::52be4535-67a9-4335-aabe-f2d5892662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F4C04F"/>
    <a:srgbClr val="EDEDED"/>
    <a:srgbClr val="D8B05A"/>
    <a:srgbClr val="F8F8F8"/>
    <a:srgbClr val="59BDAA"/>
    <a:srgbClr val="FEE880"/>
    <a:srgbClr val="FCE501"/>
    <a:srgbClr val="F1E400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9EA76B-C4DF-7107-D9EF-FADC326F9668}" v="4" dt="2026-02-09T14:27:30.6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25" autoAdjust="0"/>
    <p:restoredTop sz="86422" autoAdjust="0"/>
  </p:normalViewPr>
  <p:slideViewPr>
    <p:cSldViewPr snapToGrid="0">
      <p:cViewPr varScale="1">
        <p:scale>
          <a:sx n="92" d="100"/>
          <a:sy n="92" d="100"/>
        </p:scale>
        <p:origin x="41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Deliukov" userId="S::alexander_think-e.be#ext#@flux50.onmicrosoft.com::bee075c1-faac-4166-8fcb-7b2057bad6f6" providerId="AD" clId="Web-{259EA76B-C4DF-7107-D9EF-FADC326F9668}"/>
    <pc:docChg chg="modSld">
      <pc:chgData name="Alexander Deliukov" userId="S::alexander_think-e.be#ext#@flux50.onmicrosoft.com::bee075c1-faac-4166-8fcb-7b2057bad6f6" providerId="AD" clId="Web-{259EA76B-C4DF-7107-D9EF-FADC326F9668}" dt="2026-02-09T14:26:44.241" v="2" actId="14100"/>
      <pc:docMkLst>
        <pc:docMk/>
      </pc:docMkLst>
      <pc:sldChg chg="addSp modSp">
        <pc:chgData name="Alexander Deliukov" userId="S::alexander_think-e.be#ext#@flux50.onmicrosoft.com::bee075c1-faac-4166-8fcb-7b2057bad6f6" providerId="AD" clId="Web-{259EA76B-C4DF-7107-D9EF-FADC326F9668}" dt="2026-02-09T14:26:44.241" v="2" actId="14100"/>
        <pc:sldMkLst>
          <pc:docMk/>
          <pc:sldMk cId="2032918154" sldId="568"/>
        </pc:sldMkLst>
        <pc:picChg chg="add mod">
          <ac:chgData name="Alexander Deliukov" userId="S::alexander_think-e.be#ext#@flux50.onmicrosoft.com::bee075c1-faac-4166-8fcb-7b2057bad6f6" providerId="AD" clId="Web-{259EA76B-C4DF-7107-D9EF-FADC326F9668}" dt="2026-02-09T14:26:44.241" v="2" actId="14100"/>
          <ac:picMkLst>
            <pc:docMk/>
            <pc:sldMk cId="2032918154" sldId="568"/>
            <ac:picMk id="4" creationId="{37B8E961-7EC3-8DF7-9FAB-9FFEF6C0CAB8}"/>
          </ac:picMkLst>
        </pc:picChg>
      </pc:sldChg>
    </pc:docChg>
  </pc:docChgLst>
  <pc:docChgLst>
    <pc:chgData name="Alexander Deliukov" userId="d5fda0f2-1d08-4016-b7e9-bb882f168707" providerId="ADAL" clId="{FE9DFF45-01DC-45CC-A80A-B50597210401}"/>
    <pc:docChg chg="undo custSel delSld modSld">
      <pc:chgData name="Alexander Deliukov" userId="d5fda0f2-1d08-4016-b7e9-bb882f168707" providerId="ADAL" clId="{FE9DFF45-01DC-45CC-A80A-B50597210401}" dt="2026-01-27T09:45:27.179" v="43" actId="404"/>
      <pc:docMkLst>
        <pc:docMk/>
      </pc:docMkLst>
      <pc:sldChg chg="modSp mod">
        <pc:chgData name="Alexander Deliukov" userId="d5fda0f2-1d08-4016-b7e9-bb882f168707" providerId="ADAL" clId="{FE9DFF45-01DC-45CC-A80A-B50597210401}" dt="2026-01-27T09:44:25.619" v="19" actId="6549"/>
        <pc:sldMkLst>
          <pc:docMk/>
          <pc:sldMk cId="2032918154" sldId="568"/>
        </pc:sldMkLst>
        <pc:spChg chg="mod">
          <ac:chgData name="Alexander Deliukov" userId="d5fda0f2-1d08-4016-b7e9-bb882f168707" providerId="ADAL" clId="{FE9DFF45-01DC-45CC-A80A-B50597210401}" dt="2026-01-27T09:44:25.619" v="19" actId="6549"/>
          <ac:spMkLst>
            <pc:docMk/>
            <pc:sldMk cId="2032918154" sldId="568"/>
            <ac:spMk id="2" creationId="{6325EB25-14E4-3C14-F576-F7A979BA79A2}"/>
          </ac:spMkLst>
        </pc:spChg>
      </pc:sldChg>
      <pc:sldChg chg="modSp mod">
        <pc:chgData name="Alexander Deliukov" userId="d5fda0f2-1d08-4016-b7e9-bb882f168707" providerId="ADAL" clId="{FE9DFF45-01DC-45CC-A80A-B50597210401}" dt="2026-01-27T09:44:35.887" v="23" actId="1076"/>
        <pc:sldMkLst>
          <pc:docMk/>
          <pc:sldMk cId="3474962208" sldId="569"/>
        </pc:sldMkLst>
        <pc:spChg chg="mod">
          <ac:chgData name="Alexander Deliukov" userId="d5fda0f2-1d08-4016-b7e9-bb882f168707" providerId="ADAL" clId="{FE9DFF45-01DC-45CC-A80A-B50597210401}" dt="2026-01-27T09:44:35.887" v="23" actId="1076"/>
          <ac:spMkLst>
            <pc:docMk/>
            <pc:sldMk cId="3474962208" sldId="569"/>
            <ac:spMk id="3" creationId="{7D5C9BDD-F6F6-C0F5-74DA-D7AF263D3056}"/>
          </ac:spMkLst>
        </pc:spChg>
      </pc:sldChg>
      <pc:sldChg chg="modSp mod">
        <pc:chgData name="Alexander Deliukov" userId="d5fda0f2-1d08-4016-b7e9-bb882f168707" providerId="ADAL" clId="{FE9DFF45-01DC-45CC-A80A-B50597210401}" dt="2026-01-27T09:44:40.910" v="25" actId="1076"/>
        <pc:sldMkLst>
          <pc:docMk/>
          <pc:sldMk cId="557667987" sldId="570"/>
        </pc:sldMkLst>
        <pc:spChg chg="mod">
          <ac:chgData name="Alexander Deliukov" userId="d5fda0f2-1d08-4016-b7e9-bb882f168707" providerId="ADAL" clId="{FE9DFF45-01DC-45CC-A80A-B50597210401}" dt="2026-01-27T09:44:40.910" v="25" actId="1076"/>
          <ac:spMkLst>
            <pc:docMk/>
            <pc:sldMk cId="557667987" sldId="570"/>
            <ac:spMk id="3" creationId="{9CE9E803-2315-C348-C69F-0FC22E1C6B9B}"/>
          </ac:spMkLst>
        </pc:spChg>
      </pc:sldChg>
      <pc:sldChg chg="modSp mod">
        <pc:chgData name="Alexander Deliukov" userId="d5fda0f2-1d08-4016-b7e9-bb882f168707" providerId="ADAL" clId="{FE9DFF45-01DC-45CC-A80A-B50597210401}" dt="2026-01-27T09:44:45.816" v="26" actId="1076"/>
        <pc:sldMkLst>
          <pc:docMk/>
          <pc:sldMk cId="2747105924" sldId="573"/>
        </pc:sldMkLst>
        <pc:spChg chg="mod">
          <ac:chgData name="Alexander Deliukov" userId="d5fda0f2-1d08-4016-b7e9-bb882f168707" providerId="ADAL" clId="{FE9DFF45-01DC-45CC-A80A-B50597210401}" dt="2026-01-27T09:44:45.816" v="26" actId="1076"/>
          <ac:spMkLst>
            <pc:docMk/>
            <pc:sldMk cId="2747105924" sldId="573"/>
            <ac:spMk id="4" creationId="{CB33C395-3CC3-4B54-6421-D833B99114A3}"/>
          </ac:spMkLst>
        </pc:spChg>
      </pc:sldChg>
      <pc:sldChg chg="modSp mod">
        <pc:chgData name="Alexander Deliukov" userId="d5fda0f2-1d08-4016-b7e9-bb882f168707" providerId="ADAL" clId="{FE9DFF45-01DC-45CC-A80A-B50597210401}" dt="2026-01-27T09:44:49.242" v="27" actId="404"/>
        <pc:sldMkLst>
          <pc:docMk/>
          <pc:sldMk cId="702482267" sldId="574"/>
        </pc:sldMkLst>
        <pc:spChg chg="mod">
          <ac:chgData name="Alexander Deliukov" userId="d5fda0f2-1d08-4016-b7e9-bb882f168707" providerId="ADAL" clId="{FE9DFF45-01DC-45CC-A80A-B50597210401}" dt="2026-01-27T09:44:49.242" v="27" actId="404"/>
          <ac:spMkLst>
            <pc:docMk/>
            <pc:sldMk cId="702482267" sldId="574"/>
            <ac:spMk id="4" creationId="{8F59EF84-A0DC-E61D-F196-26BDE825F1EB}"/>
          </ac:spMkLst>
        </pc:spChg>
      </pc:sldChg>
      <pc:sldChg chg="modSp mod">
        <pc:chgData name="Alexander Deliukov" userId="d5fda0f2-1d08-4016-b7e9-bb882f168707" providerId="ADAL" clId="{FE9DFF45-01DC-45CC-A80A-B50597210401}" dt="2026-01-27T09:44:54.799" v="28" actId="404"/>
        <pc:sldMkLst>
          <pc:docMk/>
          <pc:sldMk cId="3851787810" sldId="577"/>
        </pc:sldMkLst>
        <pc:spChg chg="mod">
          <ac:chgData name="Alexander Deliukov" userId="d5fda0f2-1d08-4016-b7e9-bb882f168707" providerId="ADAL" clId="{FE9DFF45-01DC-45CC-A80A-B50597210401}" dt="2026-01-27T09:44:54.799" v="28" actId="404"/>
          <ac:spMkLst>
            <pc:docMk/>
            <pc:sldMk cId="3851787810" sldId="577"/>
            <ac:spMk id="4" creationId="{1422382B-2AB3-2B41-4E36-550DCB887EDE}"/>
          </ac:spMkLst>
        </pc:spChg>
      </pc:sldChg>
      <pc:sldChg chg="modSp">
        <pc:chgData name="Alexander Deliukov" userId="d5fda0f2-1d08-4016-b7e9-bb882f168707" providerId="ADAL" clId="{FE9DFF45-01DC-45CC-A80A-B50597210401}" dt="2026-01-27T09:44:58.755" v="29" actId="404"/>
        <pc:sldMkLst>
          <pc:docMk/>
          <pc:sldMk cId="2049606178" sldId="579"/>
        </pc:sldMkLst>
        <pc:spChg chg="mod">
          <ac:chgData name="Alexander Deliukov" userId="d5fda0f2-1d08-4016-b7e9-bb882f168707" providerId="ADAL" clId="{FE9DFF45-01DC-45CC-A80A-B50597210401}" dt="2026-01-27T09:44:58.755" v="29" actId="404"/>
          <ac:spMkLst>
            <pc:docMk/>
            <pc:sldMk cId="2049606178" sldId="579"/>
            <ac:spMk id="4" creationId="{92FE9A94-DCC1-E1C5-4D79-C962BC490CDE}"/>
          </ac:spMkLst>
        </pc:spChg>
      </pc:sldChg>
      <pc:sldChg chg="modSp mod">
        <pc:chgData name="Alexander Deliukov" userId="d5fda0f2-1d08-4016-b7e9-bb882f168707" providerId="ADAL" clId="{FE9DFF45-01DC-45CC-A80A-B50597210401}" dt="2026-01-27T09:45:05.272" v="31" actId="14100"/>
        <pc:sldMkLst>
          <pc:docMk/>
          <pc:sldMk cId="2820332904" sldId="580"/>
        </pc:sldMkLst>
        <pc:spChg chg="mod">
          <ac:chgData name="Alexander Deliukov" userId="d5fda0f2-1d08-4016-b7e9-bb882f168707" providerId="ADAL" clId="{FE9DFF45-01DC-45CC-A80A-B50597210401}" dt="2026-01-27T09:45:05.272" v="31" actId="14100"/>
          <ac:spMkLst>
            <pc:docMk/>
            <pc:sldMk cId="2820332904" sldId="580"/>
            <ac:spMk id="2" creationId="{E5EF62FA-97C5-ED53-D5A5-534D852C075E}"/>
          </ac:spMkLst>
        </pc:spChg>
        <pc:spChg chg="mod">
          <ac:chgData name="Alexander Deliukov" userId="d5fda0f2-1d08-4016-b7e9-bb882f168707" providerId="ADAL" clId="{FE9DFF45-01DC-45CC-A80A-B50597210401}" dt="2026-01-27T09:45:02.094" v="30" actId="404"/>
          <ac:spMkLst>
            <pc:docMk/>
            <pc:sldMk cId="2820332904" sldId="580"/>
            <ac:spMk id="4" creationId="{0AA59405-2C00-D281-DA2C-55E0950F0113}"/>
          </ac:spMkLst>
        </pc:spChg>
      </pc:sldChg>
      <pc:sldChg chg="modSp mod">
        <pc:chgData name="Alexander Deliukov" userId="d5fda0f2-1d08-4016-b7e9-bb882f168707" providerId="ADAL" clId="{FE9DFF45-01DC-45CC-A80A-B50597210401}" dt="2026-01-27T09:45:27.179" v="43" actId="404"/>
        <pc:sldMkLst>
          <pc:docMk/>
          <pc:sldMk cId="3157460652" sldId="582"/>
        </pc:sldMkLst>
        <pc:spChg chg="mod">
          <ac:chgData name="Alexander Deliukov" userId="d5fda0f2-1d08-4016-b7e9-bb882f168707" providerId="ADAL" clId="{FE9DFF45-01DC-45CC-A80A-B50597210401}" dt="2026-01-27T09:45:12.773" v="33" actId="404"/>
          <ac:spMkLst>
            <pc:docMk/>
            <pc:sldMk cId="3157460652" sldId="582"/>
            <ac:spMk id="29" creationId="{4ECDE187-04E2-45C2-AB71-3163282F7484}"/>
          </ac:spMkLst>
        </pc:spChg>
        <pc:spChg chg="mod">
          <ac:chgData name="Alexander Deliukov" userId="d5fda0f2-1d08-4016-b7e9-bb882f168707" providerId="ADAL" clId="{FE9DFF45-01DC-45CC-A80A-B50597210401}" dt="2026-01-27T09:45:27.179" v="43" actId="404"/>
          <ac:spMkLst>
            <pc:docMk/>
            <pc:sldMk cId="3157460652" sldId="582"/>
            <ac:spMk id="41" creationId="{D9C87595-16A2-4A0F-9DBB-4AF40FA3BA2C}"/>
          </ac:spMkLst>
        </pc:spChg>
        <pc:spChg chg="mod">
          <ac:chgData name="Alexander Deliukov" userId="d5fda0f2-1d08-4016-b7e9-bb882f168707" providerId="ADAL" clId="{FE9DFF45-01DC-45CC-A80A-B50597210401}" dt="2026-01-27T09:45:12.773" v="33" actId="404"/>
          <ac:spMkLst>
            <pc:docMk/>
            <pc:sldMk cId="3157460652" sldId="582"/>
            <ac:spMk id="49" creationId="{E8F01505-D47E-4B07-82B8-EC043F5EC813}"/>
          </ac:spMkLst>
        </pc:spChg>
        <pc:spChg chg="mod">
          <ac:chgData name="Alexander Deliukov" userId="d5fda0f2-1d08-4016-b7e9-bb882f168707" providerId="ADAL" clId="{FE9DFF45-01DC-45CC-A80A-B50597210401}" dt="2026-01-27T09:45:12.773" v="33" actId="404"/>
          <ac:spMkLst>
            <pc:docMk/>
            <pc:sldMk cId="3157460652" sldId="582"/>
            <ac:spMk id="60" creationId="{DB6D982A-54DA-4FCC-9383-F91FC1E1D9CE}"/>
          </ac:spMkLst>
        </pc:spChg>
      </pc:sldChg>
      <pc:sldChg chg="modSp mod">
        <pc:chgData name="Alexander Deliukov" userId="d5fda0f2-1d08-4016-b7e9-bb882f168707" providerId="ADAL" clId="{FE9DFF45-01DC-45CC-A80A-B50597210401}" dt="2026-01-27T09:44:21.221" v="18" actId="6549"/>
        <pc:sldMkLst>
          <pc:docMk/>
          <pc:sldMk cId="628268034" sldId="583"/>
        </pc:sldMkLst>
        <pc:spChg chg="mod">
          <ac:chgData name="Alexander Deliukov" userId="d5fda0f2-1d08-4016-b7e9-bb882f168707" providerId="ADAL" clId="{FE9DFF45-01DC-45CC-A80A-B50597210401}" dt="2026-01-27T09:44:19.981" v="17" actId="14100"/>
          <ac:spMkLst>
            <pc:docMk/>
            <pc:sldMk cId="628268034" sldId="583"/>
            <ac:spMk id="3" creationId="{BF29CAAB-BAC8-5180-E907-6B2384C8CCC9}"/>
          </ac:spMkLst>
        </pc:spChg>
        <pc:spChg chg="mod">
          <ac:chgData name="Alexander Deliukov" userId="d5fda0f2-1d08-4016-b7e9-bb882f168707" providerId="ADAL" clId="{FE9DFF45-01DC-45CC-A80A-B50597210401}" dt="2026-01-27T09:44:21.221" v="18" actId="6549"/>
          <ac:spMkLst>
            <pc:docMk/>
            <pc:sldMk cId="628268034" sldId="583"/>
            <ac:spMk id="4" creationId="{B6E2F0C4-3708-062E-837B-49F21B8E51C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2026. 3. 9.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Edytowanie stylu tekstu głównego</a:t>
            </a:r>
          </a:p>
          <a:p>
            <a:pPr lvl="1"/>
            <a:r>
              <a:rPr lang="ko-KR" altLang="en-US"/>
              <a:t>Drugi poziom</a:t>
            </a:r>
          </a:p>
          <a:p>
            <a:pPr lvl="2"/>
            <a:r>
              <a:rPr lang="ko-KR" altLang="en-US"/>
              <a:t>Trzeci poziom</a:t>
            </a:r>
          </a:p>
          <a:p>
            <a:pPr lvl="3"/>
            <a:r>
              <a:rPr lang="ko-KR" altLang="en-US"/>
              <a:t>Czwarty poziom</a:t>
            </a:r>
          </a:p>
          <a:p>
            <a:pPr lvl="4"/>
            <a:r>
              <a:rPr lang="ko-KR" altLang="en-US"/>
              <a:t>Piąty poziom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882d042721674ba4be6508de237141f4%7C0e2ed45596af4100bed3a8e5fd981685%7C0%7C0%7C638987166561825034%7CUnknown%7CTWFpbGZsb3d8eyJFbXB0eU1hcGkiOnRydWUsIlYiOiIwLjAuMDAwMCIsIlAiOiJXaW4zMiIsIkFOIjoiTWFpbCIsIldUIjoyfQ%3D%3D%7C0%7C%7C%7C&amp;sdata=%2BedDTg2gSu9G%2BKgo0e8qx2WtYzFzXqxraUabr1vXDjw%3D&amp;reserve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indeurope.org/about-wind/wind-basics/" TargetMode="External"/><Relationship Id="rId7" Type="http://schemas.openxmlformats.org/officeDocument/2006/relationships/hyperlink" Target="https://www.sciencedirect.com/science/article/pii/S136403212200017X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indsystemsmag.com/harnessing-ai-for-strategic-advantage-in-wind-energy/" TargetMode="External"/><Relationship Id="rId5" Type="http://schemas.openxmlformats.org/officeDocument/2006/relationships/hyperlink" Target="https://www.gwec.net/reports/globalwindreport" TargetMode="External"/><Relationship Id="rId4" Type="http://schemas.openxmlformats.org/officeDocument/2006/relationships/hyperlink" Target="https://energy.ec.europa.eu/topics/renewable-energy/eu-wind-energy_en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renewable-energy/solar-energy_e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mart-cities-marketplace.ec.europa.eu/news-and-events/news/2024/updated-solution-booklet-pv-and-battery" TargetMode="External"/><Relationship Id="rId5" Type="http://schemas.openxmlformats.org/officeDocument/2006/relationships/hyperlink" Target="https://www.irena.org/Energy-Transition/Technology/Energy-Storage" TargetMode="External"/><Relationship Id="rId4" Type="http://schemas.openxmlformats.org/officeDocument/2006/relationships/hyperlink" Target="https://www.alphaess.com/the-ultimate-guide-to-energy-storage-terminology:-key-terms-and-concepts-explained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jusolar.co.uk/case-studies/tesla-powerwall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weforum.org/stories/2023/05/renewable-energy-incentives-households-countries/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7128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very1.energy/learning-materials" TargetMode="External"/><Relationship Id="rId4" Type="http://schemas.openxmlformats.org/officeDocument/2006/relationships/hyperlink" Target="https://www.open.edu/openlearncreate/course/index.php?categoryid=1459" TargetMode="External"/></Relationships>
</file>

<file path=ppt/notesSlides/_rels/notes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149368236@N06/33496772910/in/photolist-T2ZHzq-fGwupJ-Bkg5jr-2mtYgB5-2mu896t-q3WFYk-xNEiCZ-2osVkot-q1QC4S-2ij1mQ5-7E1YnV-2oikYa5-2pxqmEQ-2osVrKB-2osStGV-7VvsXg-Ky81jR-Af3ujk-2osWmcZ-nMf2gx-nv3mkn-qauZzM-2nMZ8xQ-tQkUUB-SobJBe-2osSwi1-2bbxqbS-defSCN-dj4r3g-T2ZH9f-7atCb1-Ap6LRH-mfKkMF-CbHjdX-2osXHv2-yt2MdK-2osSusc-2o694Xz-2osSwsV-2njE86c-2osXsvz-zisew3-8188pD-z4eJK6-EkGvDN-2osVt8M-dj4rkX-q1QBYG-2osSBFq-2oDiED2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reativecommons.org/licenses/by-nc/2.0/" TargetMode="External"/><Relationship Id="rId12" Type="http://schemas.openxmlformats.org/officeDocument/2006/relationships/hyperlink" Target="https://www.flickr.com/photos/rjw1/6702740359/in/photolist-Dv28A-6QpueS-okTA-5UjCyB-bdiibX-4YHDDh-4u6NSr-4ZKdjS-gJcqG7-7Jknc2-aFkUG4-6wbE7B-8RFNTi-6Cj1cF-dd8Jxm-uEJ6H1-2e8kgN9-5TXvNe-x1rBd-oA9KZk-hpDY2-9c1DLX-eJ2PR-qkFVKE-7VfUWJ-h95ZT-8QzRTc-9R17Eo-3ppN9-89SyN4-8PD7n4-9Z5f1L-9p1XzW-o74fzs-6bRLLQ-gZMLcb-4n25fT-cjg6hN-WXJM89-9Rr7Z4-6aUxEF-ebNYMA-6NuwyV-bmLYnG-4CCfd9-6bNKEz-9pTg2g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lickr.com/photos/bookishjulia/5170384132/in/photolist-8STz51-EjSV9-vLDsz-axnVcw-4pX7VT-mPZGv-4tbBXc-9qNAPa-p2Aysz-4zVATz-9puybw-fnHA8h-a6goGs-cBJu1q-uMJCA-9x37XH-24zEkEv-2ndp8Dy-52oobZ-6ip2AG-fJNLe-9kp6aT-bgJoyi-ibijD-5SQhC-B52MXw-48h5Hn-dMBoC5-oYjXVe-VDchtg-81EvDV-eGHVE5-4cxRZg-oDnEQc-e92Th3-e92Ts3-e8We6x-e92Tny-RF5xuc-8GyFnS-bqL272-8rc2mH-8rc26T-8rc1Uk-8F3Qca-bDFnxh-ec498p-4qnNLn-8rf9kG-8F6QWN" TargetMode="External"/><Relationship Id="rId11" Type="http://schemas.openxmlformats.org/officeDocument/2006/relationships/hyperlink" Target="https://www.flickr.com/photos/la-citta-vita/5964294206/in/photolist-a63ySJ-2if5NnW-25r9jwG-9NCzNg-2jTWyDw-Ruykm5-2k3vT2a-2jHw3rM-26wAznv-H8u1FC-HCUSyN-2jHrCbg-2jHrxUW-2jHw16p-cXN5kU-5J4xoF-fJj3MJ-23LWsCC-23LWs6A-23LWtaE-2k3vcaL-GMLHJH-2nsown9-brF35a-fJ31B2-2jTWrj6-2jTXZf9-HVaa8L-8ht37K-8M4ahu-YBtiPN-XpJbL-puGqk6-2nsigDR-2mDcop8-2jTX8zX-Nzsc5a-7YHViU-PCCEAp-79uuCF-H3323R-HRqJYg-HRqKjg-5JeU76-s4pgHv-5JeSrV-79uwwp-79umA4-ddYze8-79unS6" TargetMode="External"/><Relationship Id="rId5" Type="http://schemas.openxmlformats.org/officeDocument/2006/relationships/hyperlink" Target="https://creativecommons.org/licenses/by-sa/2.0/" TargetMode="External"/><Relationship Id="rId10" Type="http://schemas.openxmlformats.org/officeDocument/2006/relationships/hyperlink" Target="https://www.flickr.com/photos/78304219@N06/47971206747/in/photolist-pcnk82-oUQN9Q-pcbL79-oUNNYX-2g63Ytv-2pYmyp5-2oPVvN3-2okjdDX-bv7HCM-bv7D2D-bv7Fck-bv7y8p-bv7KxM-bv7z2H-bv7AnV-bv7Rbn-bv7MfH-bv7PGc-bv7J9K-bv7BGc-dhcrhL-bv7CrX-ipCCsr-ipCmPp-ipCVLX-ipCnQb-ipCipD-ipCqgn-ipCqdh-ipD6B6-ipCVBh-ipBS98-ipCGSR-ipCFko-ipBPqH-2o9vzXG-ipC1e6-ipBYGs-ipCP2e-ipCxmC-ipCaMz-ipDESK-ipCbFh-ipCwdq-ipCAi8-ipBVSQ-ipCJ61-ipDziZ-ipDtiT-ipCr83" TargetMode="External"/><Relationship Id="rId4" Type="http://schemas.openxmlformats.org/officeDocument/2006/relationships/hyperlink" Target="https://www.flickr.com/photos/yanrf/1408711192/in/photolist-39u1L1-4APB4-e6CGTw-dHvtNv-6hdKsq-pUUqXC-qu62Qk-Zr5dpr-9qDWdY-ntxC6e-oLHdEZ-2k64EEA-fUMosn-oLYSA2-8YXGCD-nU75Kf-bmpkZL-ntxC76-cd6kkQ-2xH1Sh-7WBLGb-6uEWWT-j7s6pF-axm1xx-4dyUdy-7S4dnp-5mEP5H-kGEMC9-CwfhL-9pC3DW-o99T5-6tKZcz-3K92tp-eAeBk-87DwDi-gyTMT-61YBV8-o99Bq-86nz8c-4grCAG-NbXxp-bBLECL-FRVWR3-dHCMz1-LtwHM9-Lww2oK-bVQ3Jr-68wbLC-34tqJZ-phyqDt" TargetMode="External"/><Relationship Id="rId9" Type="http://schemas.openxmlformats.org/officeDocument/2006/relationships/hyperlink" Target="https://creativecommons.org/licenses/by/2.0/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a.org/reports/global-ev-outlook-2025" TargetMode="External"/><Relationship Id="rId7" Type="http://schemas.openxmlformats.org/officeDocument/2006/relationships/hyperlink" Target="https://alternative-fuels-observatory.ec.europa.eu/sites/default/files/document-files/2024-05/Charging_ahead_Accelerating_the_roll-out_of_EU_electric_vehicle_charging_infrastructure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alternative-fuels-observatory.ec.europa.eu/general-information/news/eafo-analysis-trends-ev-charging-infrastructure-across-europe" TargetMode="External"/><Relationship Id="rId5" Type="http://schemas.openxmlformats.org/officeDocument/2006/relationships/hyperlink" Target="https://alternative-fuels-observatory.ec.europa.eu/general-information/news" TargetMode="External"/><Relationship Id="rId4" Type="http://schemas.openxmlformats.org/officeDocument/2006/relationships/hyperlink" Target="https://www.acea.auto/press-release/electric-cars-eu-needs-8-times-more-charging-points-per-year-by-2030-to-meet-co2-targets/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Podstawy energii cyfrowej </a:t>
            </a:r>
            <a:r>
              <a:rPr lang="en-US" altLang="ko-KR" sz="1200" dirty="0">
                <a:solidFill>
                  <a:schemeClr val="tx2"/>
                </a:solidFill>
                <a:cs typeface="Arial" panose="020B0604020202020204" pitchFamily="34" charset="0"/>
              </a:rPr>
              <a:t>dla dziennikarzy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 ten otrzymał dofinansowanie z programu Unii Europejskiej „Horyzont” na rzecz badań naukowych i innowacji (2021–2027) na podstawie umowy o dotację nr 101075596. Odpowiedzialność za treść niniejszego materiału spoczywa wyłącznie na projekcie Every1 i niekoniecznie odzwierciedla opinię Unii Europejskiej. Prezentacja jest objęta licencją 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CC BY-SA 4.0,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chyba że zaznaczono inaczej. </a:t>
            </a:r>
            <a:endParaRPr lang="ko-KR" altLang="en-US" sz="12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0178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Przekształcanie wiatru w energię elektryczną: najważniejsze fakty i informacje </a:t>
            </a:r>
          </a:p>
          <a:p>
            <a:pPr latinLnBrk="0"/>
            <a:r>
              <a:rPr lang="en-GB" sz="1200" dirty="0">
                <a:solidFill>
                  <a:srgbClr val="2B2C30"/>
                </a:solidFill>
              </a:rPr>
              <a:t>Energia wiatrowa jest jednym z najszybciej rozwijających się źródeł energii odnawialnej, pomagającym zmniejszyć zależność od paliw kopalnych. Turbiny wiatrowe przekształcają energię kinetyczną (ruch) wiatru w energię elektryczną. Turbiny wiatrowe stanowią czyste i skalowalne rozwiązanie energetyczne. </a:t>
            </a:r>
          </a:p>
          <a:p>
            <a:pPr latinLnBrk="0"/>
            <a:endParaRPr lang="en-GB" sz="1200" dirty="0">
              <a:solidFill>
                <a:srgbClr val="2B2C30"/>
              </a:solidFill>
            </a:endParaRPr>
          </a:p>
          <a:p>
            <a:r>
              <a:rPr lang="en-GB" sz="1200" dirty="0">
                <a:solidFill>
                  <a:srgbClr val="2B2C30"/>
                </a:solidFill>
              </a:rPr>
              <a:t>Turbiny wiatrowe nie mogą wytwarzać energii bez wiatru, ale magazynowanie energii i integracja z siecią energetyczną pomagają utrzymać dostawy energii elektrycznej. </a:t>
            </a:r>
          </a:p>
          <a:p>
            <a:endParaRPr lang="en-GB" sz="1200" dirty="0">
              <a:solidFill>
                <a:srgbClr val="2B2C3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Zapoznaj się z </a:t>
            </a:r>
            <a:r>
              <a:rPr lang="en-GB" sz="1200" dirty="0">
                <a:solidFill>
                  <a:srgbClr val="2B2C30"/>
                </a:solidFill>
                <a:hlinkClick r:id="rId3"/>
              </a:rPr>
              <a:t>podstawowymi informacjami na temat energii wiatrowej przygotowanymi przez </a:t>
            </a:r>
            <a:r>
              <a:rPr lang="en-GB" sz="1200" dirty="0">
                <a:solidFill>
                  <a:srgbClr val="2B2C30"/>
                </a:solidFill>
              </a:rPr>
              <a:t>Wind Europe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Przeczytaj, dlaczego Europa jest </a:t>
            </a:r>
            <a:r>
              <a:rPr lang="en-GB" sz="1200" dirty="0">
                <a:solidFill>
                  <a:srgbClr val="2B2C30"/>
                </a:solidFill>
                <a:hlinkClick r:id="rId4"/>
              </a:rPr>
              <a:t>liderem w dziedzinie energii wiatrowej</a:t>
            </a:r>
            <a:endParaRPr lang="en-GB" sz="1200" dirty="0">
              <a:solidFill>
                <a:srgbClr val="2B2C3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Przeczytaj </a:t>
            </a:r>
            <a:r>
              <a:rPr lang="en-GB" sz="1200" dirty="0">
                <a:solidFill>
                  <a:srgbClr val="2B2C30"/>
                </a:solidFill>
                <a:hlinkClick r:id="rId5"/>
              </a:rPr>
              <a:t>Globalny raport o energii wiatrowej 2025</a:t>
            </a:r>
            <a:endParaRPr lang="en-GB" sz="1200" dirty="0">
              <a:solidFill>
                <a:srgbClr val="2B2C3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Dowiedz się, jak </a:t>
            </a:r>
            <a:r>
              <a:rPr lang="en-GB" sz="1200" dirty="0">
                <a:solidFill>
                  <a:srgbClr val="2B2C30"/>
                </a:solidFill>
                <a:hlinkClick r:id="rId6"/>
              </a:rPr>
              <a:t>sztuczna inteligencja (AI) może wspierać energię wiatrową</a:t>
            </a:r>
            <a:endParaRPr lang="en-GB" sz="1200" dirty="0">
              <a:solidFill>
                <a:srgbClr val="2B2C3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Dowiedz się, jak możemy </a:t>
            </a:r>
            <a:r>
              <a:rPr lang="en-GB" sz="1200" dirty="0">
                <a:solidFill>
                  <a:srgbClr val="2B2C30"/>
                </a:solidFill>
                <a:hlinkClick r:id="rId7"/>
              </a:rPr>
              <a:t>zminimalizować wpływ turbin wiatrowych na środowisko</a:t>
            </a:r>
            <a:endParaRPr lang="en-GB" sz="1200" dirty="0">
              <a:solidFill>
                <a:srgbClr val="2B2C30"/>
              </a:solidFill>
            </a:endParaRPr>
          </a:p>
          <a:p>
            <a:endParaRPr lang="en-GB" sz="1200" dirty="0">
              <a:solidFill>
                <a:srgbClr val="2B2C30"/>
              </a:solidFill>
              <a:ea typeface="Calibri"/>
              <a:cs typeface="Calibri"/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https://windeurope.org/about-wind/wind-basics/</a:t>
            </a:r>
          </a:p>
          <a:p>
            <a:r>
              <a:rPr lang="en-GB" dirty="0" err="1"/>
              <a:t>https://energy.ec.europa.eu/topics/renewable-energy/eu-wind-energy_en</a:t>
            </a:r>
            <a:endParaRPr lang="en-GB" dirty="0"/>
          </a:p>
          <a:p>
            <a:r>
              <a:rPr lang="en-GB" dirty="0" err="1"/>
              <a:t>https://www.gwec.net/reports/globalwindreport</a:t>
            </a:r>
            <a:endParaRPr lang="en-GB" dirty="0"/>
          </a:p>
          <a:p>
            <a:r>
              <a:rPr lang="en-GB" dirty="0"/>
              <a:t>https://www.windsystemsmag.com/harnessing-ai-for-strategic-advantage-in-wind-energy/</a:t>
            </a:r>
          </a:p>
          <a:p>
            <a:r>
              <a:rPr lang="en-GB" dirty="0"/>
              <a:t>https://www.sciencedirect.com/science/article/pii/S136403212200017X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7000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Zrozumienie magazynowania energii słonecznej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Czy kiedykolwiek zastanawiałeś się, co się dzieje, gdy nie świeci słońce?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4045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Zrozumienie magazynowania energii słonecznej: kluczowe pojęcia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vl="0" latinLnBrk="0"/>
            <a:r>
              <a:rPr lang="en-US" sz="1200" b="1" dirty="0">
                <a:ea typeface="Public Sans"/>
                <a:cs typeface="Public Sans"/>
                <a:sym typeface="Public Sans"/>
              </a:rPr>
              <a:t>System magazynowania energii (ESS)</a:t>
            </a:r>
            <a:r>
              <a:rPr lang="en-US" sz="1200" dirty="0">
                <a:ea typeface="Public Sans"/>
                <a:cs typeface="Public Sans"/>
                <a:sym typeface="Public Sans"/>
              </a:rPr>
              <a:t>: Technologia, która pozwala na magazynowanie energii elektrycznej do późniejszego wykorzystania, pomagając w zrównoważeniu podaży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i popytu, optymalizacji zużycia energii i poprawie niezawodności sieci.</a:t>
            </a:r>
          </a:p>
          <a:p>
            <a:pPr lvl="0"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US" sz="1200" b="1" dirty="0">
                <a:ea typeface="Public Sans"/>
                <a:cs typeface="Public Sans"/>
                <a:sym typeface="Public Sans"/>
              </a:rPr>
              <a:t>Własne zużycie</a:t>
            </a:r>
            <a:r>
              <a:rPr lang="en-US" sz="1200" dirty="0">
                <a:ea typeface="Public Sans"/>
                <a:cs typeface="Public Sans"/>
                <a:sym typeface="Public Sans"/>
              </a:rPr>
              <a:t>: Wykorzystanie energii wytworzonej ze źródeł odnawialnych bezpośrednio w obrębie nieruchomości, zwiększające niezależność energetyczną i oszczędności poprzez uniknięcie eksportu do sieci.</a:t>
            </a:r>
          </a:p>
          <a:p>
            <a:pPr lvl="0"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US" sz="1200" b="1" dirty="0">
                <a:ea typeface="Public Sans"/>
                <a:cs typeface="Public Sans"/>
                <a:sym typeface="Public Sans"/>
              </a:rPr>
              <a:t>Inteligentne magazynowanie energii</a:t>
            </a:r>
            <a:r>
              <a:rPr lang="en-US" sz="1200" dirty="0">
                <a:ea typeface="Public Sans"/>
                <a:cs typeface="Public Sans"/>
                <a:sym typeface="Public Sans"/>
              </a:rPr>
              <a:t>: usprawnienie monitorowania, poprawa zarządzania i zwiększenie wydajności dzięki wykorzystaniu zaawansowanych technologii, takich jak Internet rzeczy (IoT) i sztuczna inteligencja (AI).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7856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Zrozumienie magazynowania energii słonecznej: najważniejsze fakty i informacje </a:t>
            </a:r>
            <a:endParaRPr lang="en-US" sz="1050" dirty="0">
              <a:solidFill>
                <a:schemeClr val="bg1"/>
              </a:solidFill>
            </a:endParaRPr>
          </a:p>
          <a:p>
            <a:pPr lvl="0" latinLnBrk="0"/>
            <a:r>
              <a:rPr lang="en-US" sz="1200" dirty="0">
                <a:ea typeface="Public Sans"/>
                <a:cs typeface="Public Sans"/>
                <a:sym typeface="Public Sans"/>
              </a:rPr>
              <a:t>Systemy energii słonecznej mogą wykorzystywać akumulatory do magazynowania energii elektrycznej, aby dostarczać ją w czasie, gdy nie ma dostępu do światła słonecznego. W ciągu dnia panele słoneczne wytwarzają energię elektryczną, a jej nadwyżka jest magazynowana w akumulatorach do późniejszego wykorzystania.</a:t>
            </a:r>
          </a:p>
          <a:p>
            <a:pPr lvl="0"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US" sz="1200" dirty="0">
                <a:ea typeface="Public Sans"/>
                <a:cs typeface="Public Sans"/>
                <a:sym typeface="Public Sans"/>
              </a:rPr>
              <a:t>Najpopularniejsze technologie akumulatorów do magazynowania energii słonecznej to akumulatory litowo-jonowe (używane w Tesla Powerwall i innych domowych rozwiązaniach magazynowania energii) oraz akumulatory kwasowo-ołowiowe (tańsze, ale mniej wydajne i o krótszej żywotności).</a:t>
            </a:r>
          </a:p>
          <a:p>
            <a:pPr lvl="0"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Komisja Europejska przedstawia </a:t>
            </a:r>
            <a:r>
              <a:rPr lang="en-US" sz="1200" dirty="0">
                <a:ea typeface="Public Sans"/>
                <a:cs typeface="Public Sans"/>
                <a:sym typeface="Public Sans"/>
                <a:hlinkClick r:id="rId3"/>
              </a:rPr>
              <a:t>kompleksowy przegląd energii słonecznej w Europie</a:t>
            </a:r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Zapoznaj się </a:t>
            </a:r>
            <a:r>
              <a:rPr lang="en-US" sz="1200" dirty="0">
                <a:ea typeface="Public Sans"/>
                <a:cs typeface="Public Sans"/>
                <a:sym typeface="Public Sans"/>
                <a:hlinkClick r:id="rId4"/>
              </a:rPr>
              <a:t>z kompletnym przewodnikiem po terminologii związanej z magazynowaniem energii </a:t>
            </a:r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Międzynarodowa Agencja Energii Odnawialnej (IRENA) przedstawia informacje na temat </a:t>
            </a:r>
            <a:r>
              <a:rPr lang="en-US" sz="1200" dirty="0">
                <a:ea typeface="Public Sans"/>
                <a:cs typeface="Public Sans"/>
                <a:sym typeface="Public Sans"/>
                <a:hlinkClick r:id="rId5"/>
              </a:rPr>
              <a:t>magazynowania energii</a:t>
            </a:r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Zapoznaj się z rolą akumulatorów w cyfrowej transformacji energetycznej w </a:t>
            </a:r>
            <a:r>
              <a:rPr lang="en-US" sz="1200" dirty="0">
                <a:ea typeface="Public Sans"/>
                <a:cs typeface="Public Sans"/>
                <a:sym typeface="Public Sans"/>
                <a:hlinkClick r:id="rId6"/>
              </a:rPr>
              <a:t>broszurze</a:t>
            </a:r>
            <a:r>
              <a:rPr lang="en-US" sz="1200" dirty="0">
                <a:ea typeface="Public Sans"/>
                <a:cs typeface="Public Sans"/>
                <a:sym typeface="Public Sans"/>
              </a:rPr>
              <a:t> Komisji Europejskiej </a:t>
            </a:r>
            <a:r>
              <a:rPr lang="en-US" sz="1200" dirty="0">
                <a:ea typeface="Public Sans"/>
                <a:cs typeface="Public Sans"/>
                <a:sym typeface="Public Sans"/>
                <a:hlinkClick r:id="rId6"/>
              </a:rPr>
              <a:t>poświęconej rozwiązaniom fotowoltaicznym i akumulatorowym</a:t>
            </a:r>
            <a:endParaRPr lang="en-US" sz="1200" dirty="0">
              <a:ea typeface="Public Sans"/>
              <a:cs typeface="Public Sans"/>
              <a:sym typeface="Public Sans"/>
            </a:endParaRPr>
          </a:p>
          <a:p>
            <a:pPr lvl="0"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https://energy.ec.europa.eu/topics/renewable-energy/solar-energy_en</a:t>
            </a:r>
          </a:p>
          <a:p>
            <a:r>
              <a:rPr lang="en-GB" dirty="0"/>
              <a:t>https://www.alphaess.com/the-ultimate-guide-to-energy-storage-terminology:-key-terms-and-concepts-explained</a:t>
            </a:r>
          </a:p>
          <a:p>
            <a:r>
              <a:rPr lang="en-GB" dirty="0"/>
              <a:t>https://www.irena.org/Energy-Transition/Technology/Energy-Storage</a:t>
            </a:r>
          </a:p>
          <a:p>
            <a:r>
              <a:rPr lang="en-GB" dirty="0"/>
              <a:t>https://smart-cities-marketplace.ec.europa.eu/news-and-events/news/2024/updated-solution-booklet-pv-and-battery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9230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Kilka praktycznych wskazówek dotyczących komunikacji z opinią publiczną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Korzystaj z </a:t>
            </a:r>
            <a:r>
              <a:rPr lang="en-GB" sz="1200" dirty="0">
                <a:solidFill>
                  <a:srgbClr val="00006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przykładów zaczerpniętych z życia codziennego.</a:t>
            </a:r>
          </a:p>
          <a:p>
            <a:pPr marL="342900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Wyjaśnij terminy techniczne za pomocą prostych analogii (np. „Bateria słoneczna działa jak power bank do telefonu, ale w skali domowej”).</a:t>
            </a:r>
            <a:endParaRPr lang="en-GB" sz="1200" dirty="0"/>
          </a:p>
          <a:p>
            <a:pPr marL="342900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6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Porównaj oszczędności i zachęty do korzystania z energii odnawialnej w różnych krajach.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https://www.jojusolar.co.uk/case-studies/tesla-powerwall/</a:t>
            </a:r>
          </a:p>
          <a:p>
            <a:r>
              <a:rPr lang="en-GB" dirty="0"/>
              <a:t>https://www.weforum.org/stories/2023/05/renewable-energy-incentives-households-countries/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0435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Kolejne kroki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Jeśli chcesz dowiedzieć się więcej na temat cyfryzacji energetyki, przydatne mogą okazać się następujące zasoby: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rgbClr val="373737"/>
                </a:solidFill>
                <a:ea typeface="맑은 고딕"/>
              </a:rPr>
              <a:t>Obal niektóre mity dotyczące cyfryzacji energetyki w artykule Every1 </a:t>
            </a:r>
            <a:r>
              <a:rPr lang="en-GB" sz="1200" i="1" noProof="0" dirty="0">
                <a:solidFill>
                  <a:srgbClr val="373737"/>
                </a:solidFill>
                <a:ea typeface="맑은 고딕"/>
                <a:hlinkClick r:id="rId3"/>
              </a:rPr>
              <a:t>„Mity energetyczne obalone: fakty a fikcja</a:t>
            </a:r>
            <a:r>
              <a:rPr lang="en-GB" sz="1200" noProof="0" dirty="0">
                <a:solidFill>
                  <a:srgbClr val="373737"/>
                </a:solidFill>
                <a:ea typeface="맑은 고딕"/>
              </a:rPr>
              <a:t>”.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Zapoznaj się z dogłębną analizą bezpieczeństwa energetycznego w artykule Every1 pt. </a:t>
            </a:r>
            <a:r>
              <a:rPr lang="en-US" altLang="ko-KR" sz="1200" i="1" dirty="0">
                <a:solidFill>
                  <a:srgbClr val="373737"/>
                </a:solidFill>
                <a:hlinkClick r:id="rId3"/>
              </a:rPr>
              <a:t>„Cybersecurity digital energy myths…Busted!”.</a:t>
            </a:r>
            <a:endParaRPr lang="ko-KR" altLang="en-US" sz="120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rgbClr val="373737"/>
                </a:solidFill>
              </a:rPr>
              <a:t>Zapoznaj się z zestawem krótkich kursów Every1 </a:t>
            </a:r>
            <a:r>
              <a:rPr lang="en-GB" sz="1200" i="1" noProof="0" dirty="0">
                <a:solidFill>
                  <a:srgbClr val="373737"/>
                </a:solidFill>
                <a:hlinkClick r:id="rId4"/>
              </a:rPr>
              <a:t>„Digital Energy Essentials” </a:t>
            </a:r>
            <a:r>
              <a:rPr lang="en-GB" sz="1200" noProof="0" dirty="0">
                <a:solidFill>
                  <a:srgbClr val="373737"/>
                </a:solidFill>
              </a:rPr>
              <a:t>dotyczących cyfryzacji energetyki.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hlinkClick r:id="rId5"/>
              </a:rPr>
              <a:t>Dowiedz się więcej o materiałach edukacyjnych projektu Every1.</a:t>
            </a:r>
            <a:endParaRPr lang="ko-KR" altLang="en-US" sz="1200" dirty="0">
              <a:solidFill>
                <a:srgbClr val="373737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https://www.open.edu/openlearncreate/course/view.php?id=17128 </a:t>
            </a:r>
          </a:p>
          <a:p>
            <a:r>
              <a:rPr lang="en-GB" dirty="0"/>
              <a:t>https://www.open.edu/openlearncreate/course/view.php?id=17128</a:t>
            </a:r>
          </a:p>
          <a:p>
            <a:r>
              <a:rPr lang="en-GB" dirty="0"/>
              <a:t>https://www.open.edu/openlearncreate/course/index.php?categoryid=1459</a:t>
            </a:r>
          </a:p>
          <a:p>
            <a:r>
              <a:rPr lang="en-GB" dirty="0"/>
              <a:t>https://every1.energy/learning-materials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3067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Podziękowania</a:t>
            </a:r>
          </a:p>
          <a:p>
            <a:pPr latinLnBrk="0"/>
            <a:r>
              <a:rPr lang="en-GB" dirty="0"/>
              <a:t>Niniejszy zestaw slajdów </a:t>
            </a:r>
            <a:r>
              <a:rPr lang="en-GB" i="1" dirty="0"/>
              <a:t>„Podstawy energii cyfrowej dla dziennikarzy” </a:t>
            </a:r>
            <a:r>
              <a:rPr lang="en-GB" dirty="0"/>
              <a:t>został opracowany w ramach projektu Every1 i jest objęty licencją </a:t>
            </a:r>
            <a:r>
              <a:rPr lang="en-GB" dirty="0">
                <a:hlinkClick r:id="rId3"/>
              </a:rPr>
              <a:t>CC BY-SA 4.0</a:t>
            </a:r>
            <a:r>
              <a:rPr lang="en-GB" dirty="0"/>
              <a:t>, o ile nie zaznaczono inaczej.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W prezentacji wykorzystano następujące zdjęcia: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Zdjęcie na okładce: Źródło: Na podstawie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zdjęcia „Journalists on Duty”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Yan Arief, na licencji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Zdjęcie w tekście wprowadzenia: </a:t>
            </a: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  <a:hlinkClick r:id="rId6"/>
              </a:rPr>
              <a:t>Mikrofon </a:t>
            </a: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</a:rPr>
              <a:t>autorstwa Julii na licencji </a:t>
            </a: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  <a:hlinkClick r:id="rId7"/>
              </a:rPr>
              <a:t>CC BY-NC 2.0</a:t>
            </a: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</a:rPr>
              <a:t>„Charging Ahead with Electric Vehicles: </a:t>
            </a:r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  <a:hlinkClick r:id="rId8"/>
              </a:rPr>
              <a:t>Triple Cities Makerspace, Inc.” </a:t>
            </a:r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autorstwa 100% Campaign na licencji </a:t>
            </a:r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  <a:hlinkClick r:id="rId9"/>
              </a:rPr>
              <a:t>CC BY 2.0</a:t>
            </a:r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. </a:t>
            </a:r>
            <a:endParaRPr lang="en-GB" dirty="0">
              <a:solidFill>
                <a:schemeClr val="dk1"/>
              </a:solidFill>
              <a:ea typeface="Public Sans"/>
              <a:cs typeface="Arial" panose="020B0604020202020204" pitchFamily="34" charset="0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</a:rPr>
              <a:t>Przekształcanie wiatru w energię elektryczną: </a:t>
            </a:r>
            <a:r>
              <a:rPr lang="en-GB" i="0" u="none" strike="noStrike" dirty="0">
                <a:solidFill>
                  <a:schemeClr val="tx1"/>
                </a:solidFill>
                <a:effectLst/>
                <a:latin typeface="+mn-lt"/>
                <a:hlinkClick r:id="rId10"/>
              </a:rPr>
              <a:t>Morska farma wiatrowa </a:t>
            </a:r>
            <a:r>
              <a:rPr lang="en-GB" i="0" u="none" strike="noStrike" dirty="0" err="1">
                <a:solidFill>
                  <a:schemeClr val="tx1"/>
                </a:solidFill>
                <a:effectLst/>
                <a:latin typeface="+mn-lt"/>
                <a:hlinkClick r:id="rId10"/>
              </a:rPr>
              <a:t>Middelgrunden </a:t>
            </a:r>
            <a:r>
              <a:rPr lang="en-GB" i="0" u="none" strike="noStrike" dirty="0">
                <a:solidFill>
                  <a:schemeClr val="tx1"/>
                </a:solidFill>
                <a:effectLst/>
                <a:latin typeface="+mn-lt"/>
              </a:rPr>
              <a:t>autorstwa Øyvinda Holmstada na licencji </a:t>
            </a:r>
            <a:r>
              <a:rPr lang="en-GB" i="0" u="none" strike="noStrike" dirty="0">
                <a:solidFill>
                  <a:schemeClr val="tx1"/>
                </a:solidFill>
                <a:effectLst/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4.0.  </a:t>
            </a:r>
            <a:endParaRPr lang="en-GB" i="0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/>
              <a:t>Zrozumieć magazynowanie energii słonecznej: </a:t>
            </a:r>
            <a:r>
              <a:rPr lang="en-GB" dirty="0">
                <a:hlinkClick r:id="rId11"/>
              </a:rPr>
              <a:t>Fasada słoneczna </a:t>
            </a:r>
            <a:r>
              <a:rPr lang="en-GB" dirty="0"/>
              <a:t>autorstwa La Citta Vita jest objęta licencją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/>
              <a:t> Kilka praktycznych wskazówek dotyczących komunikacji z opinią publiczną: </a:t>
            </a:r>
            <a:r>
              <a:rPr lang="en-GB" dirty="0">
                <a:hlinkClick r:id="rId12"/>
              </a:rPr>
              <a:t>tłumy </a:t>
            </a:r>
            <a:r>
              <a:rPr lang="en-GB" dirty="0"/>
              <a:t>autorstwa boba walkera jest objęte licencją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35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chemeClr val="bg1"/>
                </a:solidFill>
              </a:rPr>
              <a:t>Dziękuję!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9145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Pisanie o tematach technicznych, takich jak energia cyfrowa, może być trudne. Jak zapewnić jasne i poprawne przedstawienie różnych pojęć technicznych szerokiej publiczności? Jak sprawić, by tekst był interesujący i trafny? </a:t>
            </a:r>
          </a:p>
          <a:p>
            <a:pPr latinLnBrk="0"/>
            <a:endParaRPr lang="en-GB" sz="12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W tej krótkiej prezentacji omówimy: </a:t>
            </a:r>
          </a:p>
          <a:p>
            <a:pPr latinLnBrk="0"/>
            <a:endParaRPr lang="en-GB" sz="12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Trzy kluczowe tematy i pojęcia związane z energią cyfrową.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Ważną terminologię i informacje, które pomogą Ci rozpocząć badania lub ocenę istniejących materiałów dotyczących energii cyfrowej.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Kilka praktycznych wskazówek dotyczących komunikacji z opinią publiczną.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7344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Nasze omówienie każdego tematu rozpoczyna się od pytania skłaniającego do refleksji. Poświęć chwilę na rozważenie każdego pytania, zanim przejdziesz do następnego slajdu. </a:t>
            </a:r>
          </a:p>
          <a:p>
            <a:pPr latinLnBrk="0"/>
            <a:endParaRPr lang="en-GB" sz="12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Każdy temat rozpoczynamy od kluczowych terminów i informacji. Następnie wskazujemy towarzyszące mu zasoby, które możesz zgłębić. </a:t>
            </a:r>
          </a:p>
          <a:p>
            <a:pPr latinLnBrk="0"/>
            <a:endParaRPr lang="en-GB" sz="12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sym typeface="Public Sans"/>
              </a:rPr>
              <a:t>Możesz przejść kolejno przez każdą sekcję prezentacji. Alternatywnie możesz wybrać konkretny temat, który chcesz zbadać w pierwszej kolejności, korzystając z menu. 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6034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Kluczowe tematy i pojęcia związane z </a:t>
            </a:r>
            <a:r>
              <a:rPr lang="en-GB" sz="1200" b="1" kern="1200" noProof="0" dirty="0" err="1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cyfryzacją</a:t>
            </a: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 energetyki</a:t>
            </a:r>
            <a:endParaRPr lang="en-GB" sz="105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Postępy w dziedzinie pojazdów elektrycznych (EV).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Przekształcanie energii wiatru w energię elektryczną.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Zrozumienie magazynowania energii słonecznej.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Kilka praktycznych wskazówek dotyczących komunikacji ze społeczeństwem.</a:t>
            </a:r>
          </a:p>
          <a:p>
            <a:pPr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endParaRPr lang="en-US" sz="1200" dirty="0">
              <a:ea typeface="Public Sans"/>
              <a:cs typeface="Public Sans"/>
              <a:sym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8133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1. Rozwój pojazdów elektrycznych (EV)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Jak działają pojazdy elektryczne (EV)?</a:t>
            </a:r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9176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Pojazdy elektryczne (EV): kluczowe pojęcia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200" b="1" noProof="0" dirty="0">
                <a:ea typeface="Public Sans"/>
                <a:cs typeface="Public Sans"/>
                <a:sym typeface="Public Sans"/>
              </a:rPr>
              <a:t>Vehicle-to-Grid (V2G): </a:t>
            </a:r>
            <a:r>
              <a:rPr lang="en-GB" sz="2200" noProof="0" dirty="0">
                <a:ea typeface="Public Sans"/>
                <a:cs typeface="Public Sans"/>
                <a:sym typeface="Public Sans"/>
              </a:rPr>
              <a:t>Technologia, która </a:t>
            </a:r>
            <a:r>
              <a:rPr lang="en-GB" sz="2200" dirty="0">
                <a:ea typeface="Public Sans"/>
                <a:cs typeface="Public Sans"/>
                <a:sym typeface="Public Sans"/>
              </a:rPr>
              <a:t>umożliwia </a:t>
            </a:r>
            <a:r>
              <a:rPr lang="en-GB" sz="2200" noProof="0" dirty="0">
                <a:ea typeface="Public Sans"/>
                <a:cs typeface="Public Sans"/>
                <a:sym typeface="Public Sans"/>
              </a:rPr>
              <a:t>pojazdom elektrycznym nie tylko pobieranie energii z sieci, ale także odsyłanie jej z powrotem do sieci.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2200" noProof="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200" b="1" noProof="0" dirty="0">
                <a:ea typeface="Public Sans"/>
                <a:cs typeface="Public Sans"/>
                <a:sym typeface="Public Sans"/>
              </a:rPr>
              <a:t>Inteligentne ładowanie: </a:t>
            </a:r>
            <a:r>
              <a:rPr lang="en-GB" sz="2200" noProof="0" dirty="0">
                <a:ea typeface="Public Sans"/>
                <a:cs typeface="Public Sans"/>
                <a:sym typeface="Public Sans"/>
              </a:rPr>
              <a:t>zaawansowany system ładowania, który optymalizuje czas i sposób ładowania pojazdu elektrycznego w oparciu o </a:t>
            </a:r>
            <a:r>
              <a:rPr lang="en-GB" sz="2200" dirty="0">
                <a:ea typeface="Public Sans"/>
                <a:cs typeface="Public Sans"/>
                <a:sym typeface="Public Sans"/>
              </a:rPr>
              <a:t>takie</a:t>
            </a:r>
            <a:r>
              <a:rPr lang="en-GB" sz="2200" noProof="0" dirty="0">
                <a:ea typeface="Public Sans"/>
                <a:cs typeface="Public Sans"/>
                <a:sym typeface="Public Sans"/>
              </a:rPr>
              <a:t> czynniki, </a:t>
            </a:r>
            <a:r>
              <a:rPr lang="en-GB" sz="2200" dirty="0">
                <a:ea typeface="Public Sans"/>
                <a:cs typeface="Public Sans"/>
                <a:sym typeface="Public Sans"/>
              </a:rPr>
              <a:t>jak:</a:t>
            </a:r>
            <a:r>
              <a:rPr lang="en-GB" sz="2200" noProof="0" dirty="0">
                <a:ea typeface="Public Sans"/>
                <a:cs typeface="Public Sans"/>
                <a:sym typeface="Public Sans"/>
              </a:rPr>
              <a:t>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200" noProof="0" dirty="0">
                <a:ea typeface="Public Sans"/>
                <a:cs typeface="Public Sans"/>
                <a:sym typeface="Public Sans"/>
              </a:rPr>
              <a:t>Ceny energii elektrycznej.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200" noProof="0" dirty="0">
                <a:ea typeface="Public Sans"/>
                <a:cs typeface="Public Sans"/>
                <a:sym typeface="Public Sans"/>
              </a:rPr>
              <a:t>Zapotrzebowanie sieci.</a:t>
            </a:r>
            <a:endParaRPr lang="en-GB" sz="2200" dirty="0">
              <a:ea typeface="Public Sans"/>
              <a:cs typeface="Public Sans"/>
              <a:sym typeface="Public Sans"/>
            </a:endParaRP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200" noProof="0" dirty="0">
                <a:ea typeface="Public Sans"/>
                <a:cs typeface="Public Sans"/>
                <a:sym typeface="Public Sans"/>
              </a:rPr>
              <a:t>Dostępność energii odnawialnej.</a:t>
            </a:r>
          </a:p>
          <a:p>
            <a:pPr latinLnBrk="0"/>
            <a:endParaRPr lang="en-GB" sz="2200" b="1" noProof="0" dirty="0">
              <a:solidFill>
                <a:schemeClr val="accent5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GB" sz="2200" b="1" noProof="0" dirty="0">
              <a:solidFill>
                <a:schemeClr val="accent5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GB" sz="2200" b="1" noProof="0" dirty="0">
              <a:solidFill>
                <a:schemeClr val="accent5"/>
              </a:solidFill>
              <a:ea typeface="Public Sans"/>
              <a:cs typeface="Public Sans"/>
              <a:sym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7109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6C127-5400-48FE-9705-C5922CE34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D5D5A1-8EE8-64FD-7311-A0A817361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883E42-30F7-CE74-E035-704F71D7D5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Pojazdy elektryczne (EV): Najważniejsze fakty i informacje</a:t>
            </a:r>
            <a:endParaRPr lang="en-US" sz="1050" dirty="0">
              <a:solidFill>
                <a:schemeClr val="bg1"/>
              </a:solidFill>
            </a:endParaRPr>
          </a:p>
          <a:p>
            <a:pPr latinLnBrk="0"/>
            <a:r>
              <a:rPr lang="en-GB" sz="1200" dirty="0">
                <a:ea typeface="Public Sans"/>
                <a:cs typeface="Public Sans"/>
                <a:sym typeface="Public Sans"/>
              </a:rPr>
              <a:t>Pojazdy elektryczne (EV) stają się kluczowym elementem transformacji energetycznej, zmniejszając nasze uzależnienie od paliw kopalnych i obniżając emisję dwutlenku węgla. </a:t>
            </a:r>
          </a:p>
          <a:p>
            <a:pPr latinLnBrk="0"/>
            <a:endParaRPr lang="en-GB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Zapoznaj się z raportem Międzynarodowej Agencji Energetycznej </a:t>
            </a:r>
            <a:r>
              <a:rPr lang="en-GB" sz="1200" dirty="0">
                <a:ea typeface="Public Sans"/>
                <a:cs typeface="Public Sans"/>
                <a:sym typeface="Public Sans"/>
                <a:hlinkClick r:id="rId3"/>
              </a:rPr>
              <a:t>„Global EV Outlook 2025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”.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Kluczowym wyzwaniem dla upowszechnienia pojazdów elektrycznych jest infrastruktura ładowania. </a:t>
            </a:r>
            <a:r>
              <a:rPr lang="en-GB" sz="1200" dirty="0">
                <a:ea typeface="Public Sans"/>
                <a:cs typeface="Public Sans"/>
                <a:sym typeface="Public Sans"/>
                <a:hlinkClick r:id="rId4"/>
              </a:rPr>
              <a:t>Sprawdź, czy infrastruktura ładowania pojazdów elektrycznych nadąża za popytem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Bądź na bieżąco z wiadomościami dotyczącymi infrastruktury ładowania pojazdów elektrycznych w Europie dzięki </a:t>
            </a:r>
            <a:r>
              <a:rPr lang="en-GB" sz="1200" dirty="0">
                <a:ea typeface="Public Sans"/>
                <a:cs typeface="Public Sans"/>
                <a:sym typeface="Public Sans"/>
                <a:hlinkClick r:id="rId5"/>
              </a:rPr>
              <a:t>Europejskiemu Obserwatorium Paliw Alternatywnych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Przeczytaj artykuł z 2024 r. na </a:t>
            </a:r>
            <a:r>
              <a:rPr lang="en-GB" sz="1200" dirty="0">
                <a:ea typeface="Public Sans"/>
                <a:cs typeface="Public Sans"/>
                <a:sym typeface="Public Sans"/>
                <a:hlinkClick r:id="rId6"/>
              </a:rPr>
              <a:t>temat krajów europejskich, które przodują w zakresie infrastruktury ładowania pojazdów elektrycznych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Przeczytaj raport ACEA z 2024 r. pt. </a:t>
            </a:r>
            <a:r>
              <a:rPr lang="en-GB" sz="1200" dirty="0">
                <a:ea typeface="Public Sans"/>
                <a:cs typeface="Public Sans"/>
                <a:sym typeface="Public Sans"/>
                <a:hlinkClick r:id="rId7"/>
              </a:rPr>
              <a:t>„Charging ahead: accelerating the roll-out of EU electric vehicle charging infrastructure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” (Szybkie ładowanie: przyspieszenie wdrażania infrastruktury </a:t>
            </a:r>
            <a:r>
              <a:rPr lang="en-GB" sz="1200" dirty="0">
                <a:ea typeface="Public Sans"/>
                <a:cs typeface="Public Sans"/>
                <a:sym typeface="Public Sans"/>
                <a:hlinkClick r:id="rId7"/>
              </a:rPr>
              <a:t>ładowania pojazdów elektrycznych w UE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).</a:t>
            </a:r>
          </a:p>
          <a:p>
            <a:pPr latinLnBrk="0"/>
            <a:endParaRPr lang="en-GB" sz="1200" dirty="0">
              <a:ea typeface="Public Sans"/>
              <a:cs typeface="Public Sans"/>
              <a:sym typeface="Public Sans"/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https://www.iea.org/reports/global-ev-outlook-2025</a:t>
            </a:r>
          </a:p>
          <a:p>
            <a:r>
              <a:rPr lang="en-GB" dirty="0"/>
              <a:t>https://www.acea.auto/press-release/electric-cars-eu-needs-8-times-more-charging-points-per-year-by-2030-to-meet-co2-targets/</a:t>
            </a:r>
          </a:p>
          <a:p>
            <a:r>
              <a:rPr lang="en-GB" dirty="0"/>
              <a:t>https://alternative-fuels-observatory.ec.europa.eu/general-information/news</a:t>
            </a:r>
          </a:p>
          <a:p>
            <a:r>
              <a:rPr lang="en-GB" dirty="0"/>
              <a:t>https://alternative-fuels-observatory.ec.europa.eu/general-information/news/eafo-analysis-trends-ev-charging-infrastructure-across-Europe</a:t>
            </a:r>
          </a:p>
          <a:p>
            <a:r>
              <a:rPr lang="en-GB" dirty="0"/>
              <a:t>https://alternative-fuels-observatory.ec.europa.eu/sites/default/files/document-files/2024-05/Charging_ahead_Accelerating_the_roll-out_of_EU_electric_vehicle_charging_infrastructure.pdf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2FB78-632B-FA12-E377-DFE308CA7B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3834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2. Przetwarzanie wiatru na energię elektryczną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Ile energii wytwarza turbina wiatrowa?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9965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Przekształcanie wiatru w energię elektryczną: kluczowe pojęcia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atinLnBrk="0"/>
            <a:r>
              <a:rPr lang="en-GB" sz="1200" b="1" dirty="0">
                <a:solidFill>
                  <a:srgbClr val="2B2C30"/>
                </a:solidFill>
              </a:rPr>
              <a:t>Lądowa farma wiatrowa: </a:t>
            </a:r>
            <a:r>
              <a:rPr lang="en-GB" sz="1200" dirty="0">
                <a:solidFill>
                  <a:srgbClr val="2B2C30"/>
                </a:solidFill>
              </a:rPr>
              <a:t>zbiór turbin wiatrowych zainstalowanych na lądzie, zazwyczaj na otwartych polach lub wzgórzach, gdzie prędkość wiatru jest silna i stała.</a:t>
            </a:r>
          </a:p>
          <a:p>
            <a:pPr latinLnBrk="0"/>
            <a:endParaRPr lang="en-GB" sz="1200" dirty="0"/>
          </a:p>
          <a:p>
            <a:pPr latinLnBrk="0"/>
            <a:r>
              <a:rPr lang="en-GB" sz="1200" b="1" dirty="0">
                <a:solidFill>
                  <a:srgbClr val="2B2C30"/>
                </a:solidFill>
              </a:rPr>
              <a:t>Morska farma wiatrowa: </a:t>
            </a:r>
            <a:r>
              <a:rPr lang="en-GB" sz="1200" dirty="0">
                <a:solidFill>
                  <a:srgbClr val="2B2C30"/>
                </a:solidFill>
              </a:rPr>
              <a:t>turbiny wiatrowe zainstalowane na akwenach wodnych, takich jak morza lub oceany, gdzie prędkość wiatru jest większa i bardziej stała.</a:t>
            </a:r>
            <a:endParaRPr lang="en-GB" sz="1200" dirty="0"/>
          </a:p>
          <a:p>
            <a:pPr latinLnBrk="0">
              <a:lnSpc>
                <a:spcPct val="150000"/>
              </a:lnSpc>
            </a:pPr>
            <a:endParaRPr lang="en-GB" sz="1200" dirty="0">
              <a:solidFill>
                <a:srgbClr val="2B2C3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063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6968694B-CBC0-4CFA-92E7-007B856E5C2E}"/>
              </a:ext>
            </a:extLst>
          </p:cNvPr>
          <p:cNvSpPr/>
          <p:nvPr userDrawn="1"/>
        </p:nvSpPr>
        <p:spPr>
          <a:xfrm>
            <a:off x="7678057" y="1"/>
            <a:ext cx="4513943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FF8FAC-CA3D-D985-2D00-066557977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3029" y="6210794"/>
            <a:ext cx="377098" cy="3918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EE039-18AC-9DDB-9A0E-40DE05BB1626}"/>
              </a:ext>
            </a:extLst>
          </p:cNvPr>
          <p:cNvSpPr txBox="1"/>
          <p:nvPr userDrawn="1"/>
        </p:nvSpPr>
        <p:spPr>
          <a:xfrm>
            <a:off x="2555631" y="5992142"/>
            <a:ext cx="5029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pl-PL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 ten otrzymał dofinansowanie z programu Unii Europejskiej „Horyzont” na rzecz badań naukowych i innowacji (2021–2027) na podstawie umowy o dotację nr 101075596. Odpowiedzialność za treść niniejszego materiału spoczywa wyłącznie na projekcie Every1 i niekoniecznie odzwierciedla opinię Unii Europejskiej. Prezentacja jest objęta licencją </a:t>
            </a:r>
            <a:r>
              <a:rPr lang="pl-PL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CC BY-SA 4.0, </a:t>
            </a:r>
            <a:r>
              <a:rPr lang="pl-PL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chyba że zaznaczono inaczej. </a:t>
            </a:r>
            <a:endParaRPr lang="pl-PL" sz="1000" noProof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3D82C6-689C-323F-8992-A35D1E048B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1" y="6177688"/>
            <a:ext cx="2438400" cy="5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53AAD2-4525-46D4-8AD1-5B650C307416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55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7D69E15-8DEB-4A6D-B2E4-0E1069D88945}"/>
              </a:ext>
            </a:extLst>
          </p:cNvPr>
          <p:cNvSpPr/>
          <p:nvPr userDrawn="1"/>
        </p:nvSpPr>
        <p:spPr>
          <a:xfrm>
            <a:off x="0" y="0"/>
            <a:ext cx="12192000" cy="194936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65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1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328BE74-3A9A-407A-80A7-F26E850A55BA}"/>
              </a:ext>
            </a:extLst>
          </p:cNvPr>
          <p:cNvSpPr/>
          <p:nvPr userDrawn="1"/>
        </p:nvSpPr>
        <p:spPr>
          <a:xfrm>
            <a:off x="487680" y="457200"/>
            <a:ext cx="11216640" cy="59436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00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99A7B0B-43CF-4ACA-B61B-AC7F27070D01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3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BD2F4-2B9E-45E4-DE4F-FE14DB8557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99503" y="6159639"/>
            <a:ext cx="482322" cy="4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90" r:id="rId3"/>
    <p:sldLayoutId id="2147483692" r:id="rId4"/>
    <p:sldLayoutId id="2147483693" r:id="rId5"/>
    <p:sldLayoutId id="214748368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indeurope.org/about-wind/wind-basics/" TargetMode="External"/><Relationship Id="rId7" Type="http://schemas.openxmlformats.org/officeDocument/2006/relationships/hyperlink" Target="https://www.sciencedirect.com/science/article/pii/S136403212200017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windsystemsmag.com/harnessing-ai-for-strategic-advantage-in-wind-energy/" TargetMode="External"/><Relationship Id="rId5" Type="http://schemas.openxmlformats.org/officeDocument/2006/relationships/hyperlink" Target="https://www.gwec.net/reports/globalwindreport" TargetMode="External"/><Relationship Id="rId4" Type="http://schemas.openxmlformats.org/officeDocument/2006/relationships/hyperlink" Target="https://energy.ec.europa.eu/topics/renewable-energy/eu-wind-energy_e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renewable-energy/solar-energy_e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mart-cities-marketplace.ec.europa.eu/news-and-events/news/2024/updated-solution-booklet-pv-and-battery" TargetMode="External"/><Relationship Id="rId5" Type="http://schemas.openxmlformats.org/officeDocument/2006/relationships/hyperlink" Target="https://www.irena.org/Energy-Transition/Technology/Energy-Storage" TargetMode="External"/><Relationship Id="rId4" Type="http://schemas.openxmlformats.org/officeDocument/2006/relationships/hyperlink" Target="https://www.alphaess.com/the-ultimate-guide-to-energy-storage-terminology:-key-terms-and-concepts-explain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jusolar.co.uk/case-studies/tesla-powerwall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hyperlink" Target="https://www.weforum.org/stories/2023/05/renewable-energy-incentives-households-countrie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712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very1.energy/learning-materials" TargetMode="External"/><Relationship Id="rId4" Type="http://schemas.openxmlformats.org/officeDocument/2006/relationships/hyperlink" Target="https://www.open.edu/openlearncreate/course/index.php?categoryid=1459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149368236@N06/33496772910/in/photolist-T2ZHzq-fGwupJ-Bkg5jr-2mtYgB5-2mu896t-q3WFYk-xNEiCZ-2osVkot-q1QC4S-2ij1mQ5-7E1YnV-2oikYa5-2pxqmEQ-2osVrKB-2osStGV-7VvsXg-Ky81jR-Af3ujk-2osWmcZ-nMf2gx-nv3mkn-qauZzM-2nMZ8xQ-tQkUUB-SobJBe-2osSwi1-2bbxqbS-defSCN-dj4r3g-T2ZH9f-7atCb1-Ap6LRH-mfKkMF-CbHjdX-2osXHv2-yt2MdK-2osSusc-2o694Xz-2osSwsV-2njE86c-2osXsvz-zisew3-8188pD-z4eJK6-EkGvDN-2osVt8M-dj4rkX-q1QBYG-2osSBFq-2oDiED2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reativecommons.org/licenses/by-nc/2.0/" TargetMode="External"/><Relationship Id="rId12" Type="http://schemas.openxmlformats.org/officeDocument/2006/relationships/hyperlink" Target="https://www.flickr.com/photos/rjw1/6702740359/in/photolist-Dv28A-6QpueS-okTA-5UjCyB-bdiibX-4YHDDh-4u6NSr-4ZKdjS-gJcqG7-7Jknc2-aFkUG4-6wbE7B-8RFNTi-6Cj1cF-dd8Jxm-uEJ6H1-2e8kgN9-5TXvNe-x1rBd-oA9KZk-hpDY2-9c1DLX-eJ2PR-qkFVKE-7VfUWJ-h95ZT-8QzRTc-9R17Eo-3ppN9-89SyN4-8PD7n4-9Z5f1L-9p1XzW-o74fzs-6bRLLQ-gZMLcb-4n25fT-cjg6hN-WXJM89-9Rr7Z4-6aUxEF-ebNYMA-6NuwyV-bmLYnG-4CCfd9-6bNKEz-9pTg2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bookishjulia/5170384132/in/photolist-8STz51-EjSV9-vLDsz-axnVcw-4pX7VT-mPZGv-4tbBXc-9qNAPa-p2Aysz-4zVATz-9puybw-fnHA8h-a6goGs-cBJu1q-uMJCA-9x37XH-24zEkEv-2ndp8Dy-52oobZ-6ip2AG-fJNLe-9kp6aT-bgJoyi-ibijD-5SQhC-B52MXw-48h5Hn-dMBoC5-oYjXVe-VDchtg-81EvDV-eGHVE5-4cxRZg-oDnEQc-e92Th3-e92Ts3-e8We6x-e92Tny-RF5xuc-8GyFnS-bqL272-8rc2mH-8rc26T-8rc1Uk-8F3Qca-bDFnxh-ec498p-4qnNLn-8rf9kG-8F6QWN" TargetMode="External"/><Relationship Id="rId11" Type="http://schemas.openxmlformats.org/officeDocument/2006/relationships/hyperlink" Target="https://www.flickr.com/photos/la-citta-vita/5964294206/in/photolist-a63ySJ-2if5NnW-25r9jwG-9NCzNg-2jTWyDw-Ruykm5-2k3vT2a-2jHw3rM-26wAznv-H8u1FC-HCUSyN-2jHrCbg-2jHrxUW-2jHw16p-cXN5kU-5J4xoF-fJj3MJ-23LWsCC-23LWs6A-23LWtaE-2k3vcaL-GMLHJH-2nsown9-brF35a-fJ31B2-2jTWrj6-2jTXZf9-HVaa8L-8ht37K-8M4ahu-YBtiPN-XpJbL-puGqk6-2nsigDR-2mDcop8-2jTX8zX-Nzsc5a-7YHViU-PCCEAp-79uuCF-H3323R-HRqJYg-HRqKjg-5JeU76-s4pgHv-5JeSrV-79uwwp-79umA4-ddYze8-79unS6" TargetMode="External"/><Relationship Id="rId5" Type="http://schemas.openxmlformats.org/officeDocument/2006/relationships/hyperlink" Target="https://creativecommons.org/licenses/by-sa/2.0/" TargetMode="External"/><Relationship Id="rId10" Type="http://schemas.openxmlformats.org/officeDocument/2006/relationships/hyperlink" Target="https://www.flickr.com/photos/78304219@N06/47971206747/in/photolist-pcnk82-oUQN9Q-pcbL79-oUNNYX-2g63Ytv-2pYmyp5-2oPVvN3-2okjdDX-bv7HCM-bv7D2D-bv7Fck-bv7y8p-bv7KxM-bv7z2H-bv7AnV-bv7Rbn-bv7MfH-bv7PGc-bv7J9K-bv7BGc-dhcrhL-bv7CrX-ipCCsr-ipCmPp-ipCVLX-ipCnQb-ipCipD-ipCqgn-ipCqdh-ipD6B6-ipCVBh-ipBS98-ipCGSR-ipCFko-ipBPqH-2o9vzXG-ipC1e6-ipBYGs-ipCP2e-ipCxmC-ipCaMz-ipDESK-ipCbFh-ipCwdq-ipCAi8-ipBVSQ-ipCJ61-ipDziZ-ipDtiT-ipCr83" TargetMode="External"/><Relationship Id="rId4" Type="http://schemas.openxmlformats.org/officeDocument/2006/relationships/hyperlink" Target="https://www.flickr.com/photos/yanrf/1408711192/in/photolist-39u1L1-4APB4-e6CGTw-dHvtNv-6hdKsq-pUUqXC-qu62Qk-Zr5dpr-9qDWdY-ntxC6e-oLHdEZ-2k64EEA-fUMosn-oLYSA2-8YXGCD-nU75Kf-bmpkZL-ntxC76-cd6kkQ-2xH1Sh-7WBLGb-6uEWWT-j7s6pF-axm1xx-4dyUdy-7S4dnp-5mEP5H-kGEMC9-CwfhL-9pC3DW-o99T5-6tKZcz-3K92tp-eAeBk-87DwDi-gyTMT-61YBV8-o99Bq-86nz8c-4grCAG-NbXxp-bBLECL-FRVWR3-dHCMz1-LtwHM9-Lww2oK-bVQ3Jr-68wbLC-34tqJZ-phyqDt" TargetMode="External"/><Relationship Id="rId9" Type="http://schemas.openxmlformats.org/officeDocument/2006/relationships/hyperlink" Target="https://creativecommons.org/licenses/by/2.0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a.org/reports/global-ev-outlook-2025" TargetMode="External"/><Relationship Id="rId7" Type="http://schemas.openxmlformats.org/officeDocument/2006/relationships/hyperlink" Target="https://alternative-fuels-observatory.ec.europa.eu/sites/default/files/document-files/2024-05/Charging_ahead_Accelerating_the_roll-out_of_EU_electric_vehicle_charging_infrastructure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lternative-fuels-observatory.ec.europa.eu/general-information/news/eafo-analysis-trends-ev-charging-infrastructure-across-europe" TargetMode="External"/><Relationship Id="rId5" Type="http://schemas.openxmlformats.org/officeDocument/2006/relationships/hyperlink" Target="https://alternative-fuels-observatory.ec.europa.eu/general-information/news" TargetMode="External"/><Relationship Id="rId4" Type="http://schemas.openxmlformats.org/officeDocument/2006/relationships/hyperlink" Target="https://www.acea.auto/press-release/electric-cars-eu-needs-8-times-more-charging-points-per-year-by-2030-to-meet-co2-target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E2B6D-35E4-4C91-CC80-BAA946F23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48" y="420576"/>
            <a:ext cx="2547257" cy="836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AF7134-34ED-DED0-6CCD-4D8131C49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99" y="1883070"/>
            <a:ext cx="4502301" cy="30929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25EB25-14E4-3C14-F576-F7A979BA79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3788" y="1658983"/>
            <a:ext cx="6786005" cy="3683726"/>
          </a:xfrm>
          <a:prstGeom prst="rect">
            <a:avLst/>
          </a:prstGeom>
        </p:spPr>
        <p:txBody>
          <a:bodyPr/>
          <a:lstStyle/>
          <a:p>
            <a:pPr latinLnBrk="0"/>
            <a:r>
              <a:rPr lang="pl-PL" sz="7200" noProof="1"/>
              <a:t>Podstawy energii cyfrowej dla dziennikarzy</a:t>
            </a:r>
          </a:p>
        </p:txBody>
      </p:sp>
    </p:spTree>
    <p:extLst>
      <p:ext uri="{BB962C8B-B14F-4D97-AF65-F5344CB8AC3E}">
        <p14:creationId xmlns:p14="http://schemas.microsoft.com/office/powerpoint/2010/main" val="2032918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CF262-98D8-BE56-1CA9-A84DFCFD3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F4424E-96FD-E7E6-E1DA-BCED422153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7482" y="78313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Przekształcanie wiatru w energię elektryczną: najważniejsze fakty i informacje 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22382B-2AB3-2B41-4E36-550DCB887EDE}"/>
              </a:ext>
            </a:extLst>
          </p:cNvPr>
          <p:cNvSpPr txBox="1"/>
          <p:nvPr/>
        </p:nvSpPr>
        <p:spPr>
          <a:xfrm>
            <a:off x="377482" y="2205833"/>
            <a:ext cx="11437035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2000" dirty="0">
                <a:solidFill>
                  <a:srgbClr val="2B2C30"/>
                </a:solidFill>
              </a:rPr>
              <a:t>Energia wiatrowa jest jednym z najszybciej rozwijających się źródeł energii odnawialnej, pomagającym zmniejszyć zależność od paliw kopalnych. Turbiny wiatrowe przekształcają energię kinetyczną (ruch) wiatru w energię elektryczną. Turbiny wiatrowe stanowią czyste i skalowalne rozwiązanie energetyczne. </a:t>
            </a:r>
          </a:p>
          <a:p>
            <a:pPr latinLnBrk="0"/>
            <a:endParaRPr lang="en-GB" sz="2000" dirty="0">
              <a:solidFill>
                <a:srgbClr val="2B2C30"/>
              </a:solidFill>
            </a:endParaRPr>
          </a:p>
          <a:p>
            <a:r>
              <a:rPr lang="en-GB" sz="2000" dirty="0">
                <a:solidFill>
                  <a:srgbClr val="2B2C30"/>
                </a:solidFill>
              </a:rPr>
              <a:t>Turbiny wiatrowe nie mogą wytwarzać energii bez wiatru, ale magazynowanie energii i integracja z siecią energetyczną pomagają utrzymać dostawy energii elektrycznej. </a:t>
            </a:r>
          </a:p>
          <a:p>
            <a:endParaRPr lang="en-GB" sz="2000" dirty="0">
              <a:solidFill>
                <a:srgbClr val="2B2C3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B2C30"/>
                </a:solidFill>
              </a:rPr>
              <a:t>Zapoznaj się z </a:t>
            </a:r>
            <a:r>
              <a:rPr lang="en-GB" sz="2000" dirty="0">
                <a:solidFill>
                  <a:srgbClr val="2B2C30"/>
                </a:solidFill>
                <a:hlinkClick r:id="rId3"/>
              </a:rPr>
              <a:t>podstawowymi informacjami na temat energii wiatrowej</a:t>
            </a:r>
            <a:r>
              <a:rPr lang="en-GB" sz="2000" dirty="0">
                <a:solidFill>
                  <a:srgbClr val="2B2C30"/>
                </a:solidFill>
              </a:rPr>
              <a:t> przygotowanymi przez Wind Europe.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B2C30"/>
                </a:solidFill>
              </a:rPr>
              <a:t>Przeczytaj, dlaczego Europa jest </a:t>
            </a:r>
            <a:r>
              <a:rPr lang="en-GB" sz="2000" dirty="0">
                <a:solidFill>
                  <a:srgbClr val="2B2C30"/>
                </a:solidFill>
                <a:hlinkClick r:id="rId4"/>
              </a:rPr>
              <a:t>liderem</a:t>
            </a:r>
            <a:r>
              <a:rPr lang="en-GB" sz="2000" dirty="0">
                <a:solidFill>
                  <a:srgbClr val="2B2C30"/>
                </a:solidFill>
              </a:rPr>
              <a:t> w dziedzinie </a:t>
            </a:r>
            <a:r>
              <a:rPr lang="en-GB" sz="2000" dirty="0">
                <a:solidFill>
                  <a:srgbClr val="2B2C30"/>
                </a:solidFill>
                <a:hlinkClick r:id="rId4"/>
              </a:rPr>
              <a:t>energii wiatrowej</a:t>
            </a:r>
            <a:r>
              <a:rPr lang="en-GB" sz="2000" dirty="0">
                <a:solidFill>
                  <a:srgbClr val="2B2C3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B2C30"/>
                </a:solidFill>
              </a:rPr>
              <a:t>Przeczytaj </a:t>
            </a:r>
            <a:r>
              <a:rPr lang="en-GB" sz="2000" dirty="0">
                <a:solidFill>
                  <a:srgbClr val="2B2C30"/>
                </a:solidFill>
                <a:hlinkClick r:id="rId5"/>
              </a:rPr>
              <a:t>Globalny raport o energii wiatrowej 2025</a:t>
            </a:r>
            <a:r>
              <a:rPr lang="en-GB" sz="2000" dirty="0">
                <a:solidFill>
                  <a:srgbClr val="2B2C3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B2C30"/>
                </a:solidFill>
              </a:rPr>
              <a:t>Dowiedz się, w jaki sposób </a:t>
            </a:r>
            <a:r>
              <a:rPr lang="en-GB" sz="2000" dirty="0">
                <a:solidFill>
                  <a:srgbClr val="2B2C30"/>
                </a:solidFill>
                <a:hlinkClick r:id="rId6"/>
              </a:rPr>
              <a:t>sztuczna inteligencja (AI) może wspierać energię wiatrową</a:t>
            </a:r>
            <a:r>
              <a:rPr lang="en-GB" sz="2000" dirty="0">
                <a:solidFill>
                  <a:srgbClr val="2B2C3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B2C30"/>
                </a:solidFill>
              </a:rPr>
              <a:t>Dowiedz się, jak możemy </a:t>
            </a:r>
            <a:r>
              <a:rPr lang="en-GB" sz="2000" dirty="0">
                <a:solidFill>
                  <a:srgbClr val="2B2C30"/>
                </a:solidFill>
                <a:hlinkClick r:id="rId7"/>
              </a:rPr>
              <a:t>zminimalizować wpływ turbin wiatrowych na środowisko</a:t>
            </a:r>
            <a:r>
              <a:rPr lang="en-GB" sz="2000" dirty="0">
                <a:solidFill>
                  <a:srgbClr val="2B2C30"/>
                </a:solidFill>
              </a:rPr>
              <a:t>.</a:t>
            </a:r>
          </a:p>
          <a:p>
            <a:endParaRPr lang="en-GB" sz="2000" dirty="0">
              <a:solidFill>
                <a:srgbClr val="2B2C3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1787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3927-D115-407C-E584-86BC989C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E118E-60E2-0CCF-31DE-F3A096C9C8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5685" y="783136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3. Zrozumienie magazynowania energii słonecznej 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8E889-170D-661A-C4C9-37B6BB6336A3}"/>
              </a:ext>
            </a:extLst>
          </p:cNvPr>
          <p:cNvSpPr txBox="1"/>
          <p:nvPr/>
        </p:nvSpPr>
        <p:spPr>
          <a:xfrm>
            <a:off x="885169" y="3231715"/>
            <a:ext cx="104216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400" i="1" dirty="0">
                <a:solidFill>
                  <a:schemeClr val="accent5"/>
                </a:solidFill>
              </a:rPr>
              <a:t>Czy kiedykolwiek zastanawiałeś się, co się dzieje, gdy nie świeci słońce?</a:t>
            </a:r>
          </a:p>
        </p:txBody>
      </p:sp>
    </p:spTree>
    <p:extLst>
      <p:ext uri="{BB962C8B-B14F-4D97-AF65-F5344CB8AC3E}">
        <p14:creationId xmlns:p14="http://schemas.microsoft.com/office/powerpoint/2010/main" val="954561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2BB5-58B6-278B-E025-E6AA0528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40AF1-5B9F-507A-3FA4-D8D3618C0D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2623" y="75705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Zrozumienie magazynowania energii słonecznej: kluczowe pojęcia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E9A94-DCC1-E1C5-4D79-C962BC490CDE}"/>
              </a:ext>
            </a:extLst>
          </p:cNvPr>
          <p:cNvSpPr txBox="1"/>
          <p:nvPr/>
        </p:nvSpPr>
        <p:spPr>
          <a:xfrm>
            <a:off x="4532243" y="2082618"/>
            <a:ext cx="7453431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0"/>
            <a:r>
              <a:rPr lang="en-US" sz="2000" b="1" dirty="0">
                <a:ea typeface="Public Sans"/>
                <a:cs typeface="Public Sans"/>
                <a:sym typeface="Public Sans"/>
              </a:rPr>
              <a:t>System magazynowania energii (ESS)</a:t>
            </a:r>
            <a:r>
              <a:rPr lang="en-US" sz="2000" dirty="0">
                <a:ea typeface="Public Sans"/>
                <a:cs typeface="Public Sans"/>
                <a:sym typeface="Public Sans"/>
              </a:rPr>
              <a:t>: Technologia, która pozwala na magazynowanie energii elektrycznej do późniejszego wykorzystania, pomagając w zrównoważeniu podaży 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i popytu, optymalizacji zużycia energii oraz poprawie niezawodności sieci.</a:t>
            </a:r>
          </a:p>
          <a:p>
            <a:pPr lvl="0" latinLnBrk="0"/>
            <a:endParaRPr lang="en-US" sz="1100" dirty="0"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US" sz="2000" b="1" dirty="0">
                <a:ea typeface="Public Sans"/>
                <a:cs typeface="Public Sans"/>
                <a:sym typeface="Public Sans"/>
              </a:rPr>
              <a:t>Własne zużycie</a:t>
            </a:r>
            <a:r>
              <a:rPr lang="en-US" sz="2000" dirty="0">
                <a:ea typeface="Public Sans"/>
                <a:cs typeface="Public Sans"/>
                <a:sym typeface="Public Sans"/>
              </a:rPr>
              <a:t>: Wykorzystanie energii wytworzonej ze źródeł odnawialnych bezpośrednio w obrębie nieruchomości, zwiększające niezależność energetyczną i oszczędności poprzez uniknięcie eksportu do sieci.</a:t>
            </a:r>
          </a:p>
          <a:p>
            <a:pPr lvl="0" latinLnBrk="0"/>
            <a:endParaRPr lang="en-US" sz="1100" dirty="0"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US" sz="2000" b="1" dirty="0">
                <a:ea typeface="Public Sans"/>
                <a:cs typeface="Public Sans"/>
                <a:sym typeface="Public Sans"/>
              </a:rPr>
              <a:t>Inteligentne magazynowanie energii</a:t>
            </a:r>
            <a:r>
              <a:rPr lang="en-US" sz="2000" dirty="0">
                <a:ea typeface="Public Sans"/>
                <a:cs typeface="Public Sans"/>
                <a:sym typeface="Public Sans"/>
              </a:rPr>
              <a:t>: usprawnienie monitorowania, poprawa zarządzania i zwiększenie wydajności dzięki wykorzystaniu zaawansowanych technologii, takich jak Internet rzeczy (IoT) i sztuczna inteligencja (AI).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C7FB1C-7B12-EE0F-E025-47D3FB10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6" y="3190461"/>
            <a:ext cx="4098997" cy="230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0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15548-E3C6-0288-5677-BDCE60732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62FA-97C5-ED53-D5A5-534D852C07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2760" y="647778"/>
            <a:ext cx="11201924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Zrozumieć magazynowanie energii słonecznej: kluczowe fakty i informacje 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A59405-2C00-D281-DA2C-55E0950F0113}"/>
              </a:ext>
            </a:extLst>
          </p:cNvPr>
          <p:cNvSpPr txBox="1"/>
          <p:nvPr/>
        </p:nvSpPr>
        <p:spPr>
          <a:xfrm>
            <a:off x="139423" y="1973341"/>
            <a:ext cx="1178981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0"/>
            <a:r>
              <a:rPr lang="en-US" sz="2000" dirty="0">
                <a:ea typeface="Public Sans"/>
                <a:cs typeface="Public Sans"/>
                <a:sym typeface="Public Sans"/>
              </a:rPr>
              <a:t>Systemy energii słonecznej mogą wykorzystywać akumulatory do magazynowania energii elektrycznej, która jest wykorzystywana w przypadku braku światła słonecznego. W ciągu dnia panele słoneczne wytwarzają energię elektryczną, a jej nadwyżka jest magazynowana w akumulatorach do późniejszego wykorzystania.</a:t>
            </a:r>
          </a:p>
          <a:p>
            <a:pPr lvl="0" latinLnBrk="0"/>
            <a:endParaRPr lang="en-US" sz="1100" dirty="0"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US" sz="2000" dirty="0">
                <a:ea typeface="Public Sans"/>
                <a:cs typeface="Public Sans"/>
                <a:sym typeface="Public Sans"/>
              </a:rPr>
              <a:t>Najpopularniejsze technologie akumulatorów do magazynowania energii słonecznej to akumulatory litowo-jonowe (stosowane w Tesla Powerwall i innych domowych rozwiązaniach magazynowania energii) oraz akumulatory kwasowo-ołowiowe (tańsze, ale mniej wydajne i o krótszej żywotności).</a:t>
            </a:r>
          </a:p>
          <a:p>
            <a:pPr lvl="0" latinLnBrk="0"/>
            <a:endParaRPr lang="en-US" sz="1100" dirty="0"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ea typeface="Public Sans"/>
                <a:cs typeface="Public Sans"/>
                <a:sym typeface="Public Sans"/>
              </a:rPr>
              <a:t>Komisja Europejska przedstawia </a:t>
            </a:r>
            <a:r>
              <a:rPr lang="en-US" sz="2000" dirty="0">
                <a:ea typeface="Public Sans"/>
                <a:cs typeface="Public Sans"/>
                <a:sym typeface="Public Sans"/>
                <a:hlinkClick r:id="rId3"/>
              </a:rPr>
              <a:t>kompleksowy przegląd energii słonecznej w Europie</a:t>
            </a:r>
            <a:r>
              <a:rPr lang="en-US" sz="20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ea typeface="Public Sans"/>
                <a:cs typeface="Public Sans"/>
                <a:sym typeface="Public Sans"/>
              </a:rPr>
              <a:t>Zapoznaj się </a:t>
            </a:r>
            <a:r>
              <a:rPr lang="en-US" sz="2000" dirty="0">
                <a:ea typeface="Public Sans"/>
                <a:cs typeface="Public Sans"/>
                <a:sym typeface="Public Sans"/>
                <a:hlinkClick r:id="rId4"/>
              </a:rPr>
              <a:t>z Kompletnym przewodnikiem po terminologii związanej z magazynowaniem energii </a:t>
            </a:r>
            <a:r>
              <a:rPr lang="en-US" sz="20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ea typeface="Public Sans"/>
                <a:cs typeface="Public Sans"/>
                <a:sym typeface="Public Sans"/>
              </a:rPr>
              <a:t>Międzynarodowa Agencja Energii Odnawialnej (IRENA) przedstawia informacje na temat </a:t>
            </a:r>
            <a:r>
              <a:rPr lang="en-US" sz="2000" dirty="0">
                <a:ea typeface="Public Sans"/>
                <a:cs typeface="Public Sans"/>
                <a:sym typeface="Public Sans"/>
                <a:hlinkClick r:id="rId5"/>
              </a:rPr>
              <a:t>magazynowania energii</a:t>
            </a:r>
            <a:r>
              <a:rPr lang="en-US" sz="20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ea typeface="Public Sans"/>
                <a:cs typeface="Public Sans"/>
                <a:sym typeface="Public Sans"/>
              </a:rPr>
              <a:t>Zapoznaj się z rolą akumulatorów w cyfrowej transformacji energetycznej w </a:t>
            </a:r>
            <a:r>
              <a:rPr lang="en-US" sz="2000" dirty="0">
                <a:ea typeface="Public Sans"/>
                <a:cs typeface="Public Sans"/>
                <a:sym typeface="Public Sans"/>
                <a:hlinkClick r:id="rId6"/>
              </a:rPr>
              <a:t>broszurze</a:t>
            </a:r>
            <a:r>
              <a:rPr lang="en-US" sz="2000" dirty="0">
                <a:ea typeface="Public Sans"/>
                <a:cs typeface="Public Sans"/>
                <a:sym typeface="Public Sans"/>
              </a:rPr>
              <a:t> Komisji Europejskiej poświęconej </a:t>
            </a:r>
            <a:r>
              <a:rPr lang="en-US" sz="2000" dirty="0">
                <a:ea typeface="Public Sans"/>
                <a:cs typeface="Public Sans"/>
                <a:sym typeface="Public Sans"/>
                <a:hlinkClick r:id="rId6"/>
              </a:rPr>
              <a:t>rozwiązaniom fotowoltaicznym i akumulatorowym</a:t>
            </a:r>
            <a:r>
              <a:rPr lang="en-US" sz="2000" dirty="0">
                <a:ea typeface="Public Sans"/>
                <a:cs typeface="Public Sans"/>
                <a:sym typeface="Public Sans"/>
              </a:rPr>
              <a:t>.</a:t>
            </a:r>
          </a:p>
          <a:p>
            <a:pPr lvl="0" latinLnBrk="0"/>
            <a:endParaRPr lang="en-US" sz="2000" dirty="0"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2820332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6AB54-937D-9F1A-E1C1-19D324940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932F96-E1CE-29F1-73E1-EFFE23DACA81}"/>
              </a:ext>
            </a:extLst>
          </p:cNvPr>
          <p:cNvSpPr txBox="1"/>
          <p:nvPr/>
        </p:nvSpPr>
        <p:spPr>
          <a:xfrm>
            <a:off x="4972832" y="2703438"/>
            <a:ext cx="6676373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</a:rPr>
              <a:t>Używaj </a:t>
            </a:r>
            <a:r>
              <a:rPr lang="en-GB" sz="2400" dirty="0">
                <a:solidFill>
                  <a:srgbClr val="00006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przykładów z życia codziennego.</a:t>
            </a:r>
          </a:p>
          <a:p>
            <a:pPr marL="342900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</a:rPr>
              <a:t>Wyjaśnij terminy techniczne za pomocą prostych analogii (np. „Bateria słoneczna działa jak power bank do telefonu, ale w skali domowej”).</a:t>
            </a:r>
            <a:endParaRPr lang="en-GB" sz="2400" dirty="0"/>
          </a:p>
          <a:p>
            <a:pPr marL="342900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6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Porównaj oszczędności i zachęty do korzystania z energii odnawialnej w różnych krajach.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109CDC-B519-FE27-6B78-B4E6A4DA1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0058" y="2648270"/>
            <a:ext cx="4676148" cy="35071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463DD1-04BB-813D-DE50-545E79D0AE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73818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Kilka praktycznych wskazówek dotyczących komunikacji z opinią publiczną </a:t>
            </a:r>
            <a:endParaRPr lang="pl-PL" noProof="1">
              <a:effectLst/>
            </a:endParaRPr>
          </a:p>
          <a:p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148849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D8C4E46F-1B05-476B-90D3-800B8F06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54E5D47-4CA2-42D3-88F2-36300092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C1423C-2E75-48AE-A98F-626668954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6EC441-33A8-7B5E-09C0-2B1A885D49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0220" y="532472"/>
            <a:ext cx="7957457" cy="1325563"/>
          </a:xfrm>
          <a:prstGeom prst="rect">
            <a:avLst/>
          </a:prstGeom>
        </p:spPr>
        <p:txBody>
          <a:bodyPr/>
          <a:lstStyle/>
          <a:p>
            <a:r>
              <a:rPr lang="pl-PL" sz="2800" noProof="1">
                <a:solidFill>
                  <a:schemeClr val="tx2"/>
                </a:solidFill>
              </a:rPr>
              <a:t>Kolejne kroki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5EDEE-0D89-AE70-0953-34055524EF0D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Jeśli chcesz dowiedzieć się więcej na temat cyfryzacji energetyki, przydatne mogą okazać się następujące zasoby: 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D01B13-396A-4A4F-8EA6-968460F8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C42074F-0750-4FD2-8807-D7FBE2B0EA4D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64822C-C010-4224-BC0B-E7C41C5EB6A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8A61F9F-621E-4119-801E-4C5936CAB216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DBB9BC-07EE-46AC-8758-87D3A16759EA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A07292B-02E8-4BAA-BC44-60528F7C3EF0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77F8A80-C421-46CC-B4C9-0528FE07E9FE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4DD1AD9-583D-4367-A3C5-55A5C0766C8C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95811B-B365-4F32-93F0-776B8143B392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ECDE187-04E2-45C2-AB71-3163282F7484}"/>
              </a:ext>
            </a:extLst>
          </p:cNvPr>
          <p:cNvSpPr txBox="1"/>
          <p:nvPr/>
        </p:nvSpPr>
        <p:spPr>
          <a:xfrm>
            <a:off x="1017740" y="3335287"/>
            <a:ext cx="2175491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 latinLnBrk="0"/>
            <a:r>
              <a:rPr lang="en-GB" noProof="0" dirty="0">
                <a:solidFill>
                  <a:srgbClr val="373737"/>
                </a:solidFill>
                <a:ea typeface="맑은 고딕"/>
              </a:rPr>
              <a:t>Obal niektóre mity dotyczące cyfryzacji energetyki w artykule Every1 </a:t>
            </a:r>
            <a:r>
              <a:rPr lang="en-GB" i="1" noProof="0" dirty="0">
                <a:solidFill>
                  <a:srgbClr val="373737"/>
                </a:solidFill>
                <a:ea typeface="맑은 고딕"/>
                <a:hlinkClick r:id="rId3"/>
              </a:rPr>
              <a:t>„Obalamy mity dotyczące energii: fakty kontra fikcja</a:t>
            </a:r>
            <a:r>
              <a:rPr lang="en-GB" noProof="0" dirty="0">
                <a:solidFill>
                  <a:srgbClr val="373737"/>
                </a:solidFill>
                <a:ea typeface="맑은 고딕"/>
              </a:rPr>
              <a:t>”. </a:t>
            </a: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AA80F0D-EBB3-4C6C-AADE-CFFA66F1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B5A7904-CAC3-45AF-AD1B-B88536EFABA4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7FD3683-124B-4FC8-BC8A-82E8EDA88594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A91A445-0E3B-4298-8F85-60E5F18D4600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0C46BB7-2B24-4F61-B68C-D6C6C84CAE81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1CACC48-9DB5-4E01-9F86-D656492A4064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F68F072-6072-44B5-962D-CD5C2BCA3F02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2BDE4CF-280A-4584-8667-43095FCB7679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3D891F-4EAA-4258-8585-3FD65753E409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C87595-16A2-4A0F-9DBB-4AF40FA3BA2C}"/>
              </a:ext>
            </a:extLst>
          </p:cNvPr>
          <p:cNvSpPr txBox="1"/>
          <p:nvPr/>
        </p:nvSpPr>
        <p:spPr>
          <a:xfrm>
            <a:off x="3627649" y="3589297"/>
            <a:ext cx="2364667" cy="181588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373737"/>
                </a:solidFill>
              </a:rPr>
              <a:t>Zapoznaj się z dogłębną analizą bezpieczeństwa energetycznego w artykule Every1 pt. </a:t>
            </a:r>
            <a:r>
              <a:rPr lang="en-US" altLang="ko-KR" sz="1600" i="1" dirty="0">
                <a:solidFill>
                  <a:srgbClr val="373737"/>
                </a:solidFill>
                <a:hlinkClick r:id="rId3"/>
              </a:rPr>
              <a:t>„Mity dotyczące cyfrowego bezpieczeństwa energetycznego </a:t>
            </a:r>
            <a:r>
              <a:rPr lang="en-US" altLang="ko-KR" sz="1600" i="1" dirty="0" err="1">
                <a:solidFill>
                  <a:srgbClr val="373737"/>
                </a:solidFill>
                <a:hlinkClick r:id="rId3"/>
              </a:rPr>
              <a:t>obalone</a:t>
            </a:r>
            <a:r>
              <a:rPr lang="en-US" altLang="ko-KR" sz="1600" i="1" dirty="0">
                <a:solidFill>
                  <a:srgbClr val="373737"/>
                </a:solidFill>
                <a:hlinkClick r:id="rId3"/>
              </a:rPr>
              <a:t>!”</a:t>
            </a:r>
            <a:endParaRPr lang="ko-KR" altLang="en-US" sz="1600" dirty="0">
              <a:solidFill>
                <a:srgbClr val="373737"/>
              </a:solidFill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A90AFA9-BBC6-4A1F-852A-2034796C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BDCFC98-590A-4D8E-A462-BAE1BE13ACC2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F5FBB8A-E465-44D4-B8D1-F10F2F7522EE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2B08763-62DC-4077-9578-8D7722FB6B96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E0A40E80-BEFD-48A6-84AE-6697C6935653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8F01505-D47E-4B07-82B8-EC043F5EC813}"/>
              </a:ext>
            </a:extLst>
          </p:cNvPr>
          <p:cNvSpPr txBox="1"/>
          <p:nvPr/>
        </p:nvSpPr>
        <p:spPr>
          <a:xfrm>
            <a:off x="6270165" y="3504565"/>
            <a:ext cx="2338969" cy="175432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 latinLnBrk="0"/>
            <a:r>
              <a:rPr lang="en-GB" noProof="0" dirty="0">
                <a:solidFill>
                  <a:srgbClr val="373737"/>
                </a:solidFill>
              </a:rPr>
              <a:t>Zapoznaj się z zestawem krótkich kursów Every1 </a:t>
            </a:r>
            <a:r>
              <a:rPr lang="en-GB" i="1" noProof="0" dirty="0">
                <a:solidFill>
                  <a:srgbClr val="373737"/>
                </a:solidFill>
                <a:hlinkClick r:id="rId4"/>
              </a:rPr>
              <a:t>„Digital Energy Essentials” </a:t>
            </a:r>
            <a:r>
              <a:rPr lang="en-GB" noProof="0" dirty="0">
                <a:solidFill>
                  <a:srgbClr val="373737"/>
                </a:solidFill>
              </a:rPr>
              <a:t>dotyczących cyfryzacji energetyki.</a:t>
            </a: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7655039-CC5E-4A6C-B955-BA8E42F2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6984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FBB8CB-27AD-447B-BBCA-ED5A88C1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D27B5B0-8EA5-4314-8D40-901A71EC91C2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ADF8768-6762-4083-BD0C-23C359F0C680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DF82C772-CBA9-4C34-A2F6-4913D95D0A8B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B3C32CE-37D2-4FD8-B7EA-222700C3C02A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00B855A-7C5F-48DF-84E9-802AD90D1BF6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210DBF81-707D-4B03-A053-6E220B52166B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DA4C86D-A84A-43D2-9577-9E3AAB8FEC1C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B6D982A-54DA-4FCC-9383-F91FC1E1D9CE}"/>
              </a:ext>
            </a:extLst>
          </p:cNvPr>
          <p:cNvSpPr txBox="1"/>
          <p:nvPr/>
        </p:nvSpPr>
        <p:spPr>
          <a:xfrm>
            <a:off x="9102884" y="3798409"/>
            <a:ext cx="2071376" cy="120032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  <a:hlinkClick r:id="rId5"/>
              </a:rPr>
              <a:t>Dowiedz się więcej o materiałach edukacyjnych projektu Every1.</a:t>
            </a:r>
            <a:endParaRPr lang="ko-KR" altLang="en-US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60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29CAAB-BAC8-5180-E907-6B2384C8CC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7680" y="800140"/>
            <a:ext cx="3239288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l-PL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Podziękowania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2F0C4-3708-062E-837B-49F21B8E51C4}"/>
              </a:ext>
            </a:extLst>
          </p:cNvPr>
          <p:cNvSpPr txBox="1"/>
          <p:nvPr/>
        </p:nvSpPr>
        <p:spPr>
          <a:xfrm>
            <a:off x="4258848" y="596486"/>
            <a:ext cx="7628351" cy="64017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dirty="0" err="1"/>
              <a:t>Prezentacja</a:t>
            </a:r>
            <a:r>
              <a:rPr lang="en-GB" dirty="0"/>
              <a:t> </a:t>
            </a:r>
            <a:r>
              <a:rPr lang="en-GB" i="1" dirty="0"/>
              <a:t>„</a:t>
            </a:r>
            <a:r>
              <a:rPr lang="en-GB" dirty="0" err="1"/>
              <a:t>Podstawy</a:t>
            </a:r>
            <a:r>
              <a:rPr lang="en-GB" dirty="0"/>
              <a:t> </a:t>
            </a:r>
            <a:r>
              <a:rPr lang="en-GB" dirty="0" err="1"/>
              <a:t>energii</a:t>
            </a:r>
            <a:r>
              <a:rPr lang="en-GB" dirty="0"/>
              <a:t> </a:t>
            </a:r>
            <a:r>
              <a:rPr lang="en-GB" dirty="0" err="1"/>
              <a:t>cyfrowej</a:t>
            </a:r>
            <a:r>
              <a:rPr lang="en-GB" dirty="0"/>
              <a:t> </a:t>
            </a:r>
            <a:r>
              <a:rPr lang="en-GB" dirty="0" err="1"/>
              <a:t>dla</a:t>
            </a:r>
            <a:r>
              <a:rPr lang="en-GB" dirty="0"/>
              <a:t> </a:t>
            </a:r>
            <a:r>
              <a:rPr lang="en-GB" dirty="0" err="1"/>
              <a:t>dziennikarzy</a:t>
            </a:r>
            <a:r>
              <a:rPr lang="en-GB" dirty="0"/>
              <a:t>” została opracowana w ramach projektu Every1 i jest objęta licencją </a:t>
            </a:r>
            <a:r>
              <a:rPr lang="en-GB" dirty="0">
                <a:hlinkClick r:id="rId3"/>
              </a:rPr>
              <a:t>CC BY-SA 4.0</a:t>
            </a:r>
            <a:r>
              <a:rPr lang="en-GB" dirty="0"/>
              <a:t>, o ile nie zaznaczono inaczej.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W prezentacji wykorzystano następujące zdjęcia: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Zdjęcie na okładce: Źródło: Na podstawie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zdjęcia „Journalists on Duty”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Yan Arief, na licencji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Zdjęcie w tekście wprowadzenia: </a:t>
            </a: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  <a:hlinkClick r:id="rId6"/>
              </a:rPr>
              <a:t>Mikrofon </a:t>
            </a: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</a:rPr>
              <a:t>autorstwa Julii na licencji </a:t>
            </a: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  <a:hlinkClick r:id="rId7"/>
              </a:rPr>
              <a:t>CC BY-NC 2.0</a:t>
            </a: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</a:rPr>
              <a:t>„Charging Ahead with Electric Vehicles: </a:t>
            </a:r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  <a:hlinkClick r:id="rId8"/>
              </a:rPr>
              <a:t>Triple Cities Makerspace, Inc.” </a:t>
            </a:r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autorstwa 100% Campaign na licencji </a:t>
            </a:r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  <a:hlinkClick r:id="rId9"/>
              </a:rPr>
              <a:t>CC BY 2.0</a:t>
            </a:r>
            <a:r>
              <a:rPr lang="en-GB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. </a:t>
            </a:r>
            <a:endParaRPr lang="en-GB" dirty="0">
              <a:solidFill>
                <a:schemeClr val="dk1"/>
              </a:solidFill>
              <a:ea typeface="Public Sans"/>
              <a:cs typeface="Arial" panose="020B0604020202020204" pitchFamily="34" charset="0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Arial" panose="020B0604020202020204" pitchFamily="34" charset="0"/>
                <a:sym typeface="Public Sans"/>
              </a:rPr>
              <a:t>Przekształcanie wiatru w energię elektryczną: </a:t>
            </a:r>
            <a:r>
              <a:rPr lang="en-GB" i="0" u="none" strike="noStrike" dirty="0">
                <a:solidFill>
                  <a:schemeClr val="tx1"/>
                </a:solidFill>
                <a:effectLst/>
                <a:latin typeface="+mn-lt"/>
                <a:hlinkClick r:id="rId10"/>
              </a:rPr>
              <a:t>Morska farma wiatrowa Middelgrunden </a:t>
            </a:r>
            <a:r>
              <a:rPr lang="en-GB" i="0" u="none" strike="noStrike" dirty="0">
                <a:solidFill>
                  <a:schemeClr val="tx1"/>
                </a:solidFill>
                <a:effectLst/>
                <a:latin typeface="+mn-lt"/>
              </a:rPr>
              <a:t>autorstwa Øyvinda Holmstada na licencji </a:t>
            </a:r>
            <a:r>
              <a:rPr lang="en-GB" i="0" u="none" strike="noStrike" dirty="0">
                <a:solidFill>
                  <a:schemeClr val="tx1"/>
                </a:solidFill>
                <a:effectLst/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4.0.  </a:t>
            </a:r>
            <a:endParaRPr lang="en-GB" i="0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/>
              <a:t>Zrozumieć magazynowanie energii słonecznej: </a:t>
            </a:r>
            <a:r>
              <a:rPr lang="en-GB" dirty="0">
                <a:hlinkClick r:id="rId11"/>
              </a:rPr>
              <a:t>fasada słoneczna </a:t>
            </a:r>
            <a:r>
              <a:rPr lang="en-GB" dirty="0"/>
              <a:t>autorstwa La Citta Vita jest objęta licencją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/>
              <a:t> Kilka praktycznych wskazówek dotyczących komunikacji z opinią publiczną: </a:t>
            </a:r>
            <a:r>
              <a:rPr lang="en-GB" dirty="0">
                <a:hlinkClick r:id="rId12"/>
              </a:rPr>
              <a:t>tłumy </a:t>
            </a:r>
            <a:r>
              <a:rPr lang="en-GB" dirty="0"/>
              <a:t>autorstwa boba walkera jest objęte licencją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268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4067F-03A6-692E-8356-66ADF8CE07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12474" y="2766218"/>
            <a:ext cx="4726577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l-PL" sz="6000" b="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+mn-cs"/>
              </a:rPr>
              <a:t>Dziękuję!</a:t>
            </a:r>
            <a:endParaRPr lang="pl-PL" noProof="1">
              <a:effectLst/>
            </a:endParaRPr>
          </a:p>
          <a:p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3747527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5C9BDD-F6F6-C0F5-74DA-D7AF263D30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5872" y="377737"/>
            <a:ext cx="3794693" cy="1325563"/>
          </a:xfrm>
          <a:prstGeom prst="rect">
            <a:avLst/>
          </a:prstGeom>
        </p:spPr>
        <p:txBody>
          <a:bodyPr/>
          <a:lstStyle/>
          <a:p>
            <a:pPr latinLnBrk="0"/>
            <a:r>
              <a:rPr lang="pl-PL" noProof="1">
                <a:solidFill>
                  <a:schemeClr val="bg1"/>
                </a:solidFill>
              </a:rPr>
              <a:t>Wprowadzenie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E65402-2D24-4C0B-3A9B-70B199ADCEA8}"/>
              </a:ext>
            </a:extLst>
          </p:cNvPr>
          <p:cNvSpPr txBox="1"/>
          <p:nvPr/>
        </p:nvSpPr>
        <p:spPr>
          <a:xfrm>
            <a:off x="4661386" y="797510"/>
            <a:ext cx="6974024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Relacjonowanie tematów technicznych, takich jak energia cyfrowa, może być trudne. Jak zapewnić jasne i poprawne przedstawienie różnych pojęć technicznych szerokiej publiczności? Jak sprawić, by tekst był interesujący i trafny? </a:t>
            </a:r>
          </a:p>
          <a:p>
            <a:pPr latinLnBrk="0"/>
            <a:endParaRPr lang="en-GB" sz="24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W tej krótkiej prezentacji omówimy: </a:t>
            </a:r>
          </a:p>
          <a:p>
            <a:pPr latinLnBrk="0"/>
            <a:endParaRPr lang="en-GB" sz="24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Trzy kluczowe tematy i pojęcia związane z energią cyfrową.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Ważną terminologię i informacje, które pomogą Ci rozpocząć badania lub ocenę istniejących materiałów dotyczących energii cyfrowej.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Kilka praktycznych wskazówek dotyczących komunikacji z opinią publiczną.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D262B6-B3E3-5B67-92B1-895BC3B69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0538"/>
            <a:ext cx="4051005" cy="26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6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65D3-66A4-7667-AC58-4749B4B19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366B55-7ACA-91FD-62DA-6FBF6BEC8E01}"/>
              </a:ext>
            </a:extLst>
          </p:cNvPr>
          <p:cNvSpPr txBox="1"/>
          <p:nvPr/>
        </p:nvSpPr>
        <p:spPr>
          <a:xfrm>
            <a:off x="4675240" y="1351508"/>
            <a:ext cx="69443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Nasze omówienie każdego tematu rozpoczyna się od pytania skłaniającego do refleksji. Poświęć chwilę na rozważenie każdego pytania, zanim przejdziesz do następnego slajdu. </a:t>
            </a:r>
          </a:p>
          <a:p>
            <a:pPr latinLnBrk="0"/>
            <a:endParaRPr lang="en-GB" sz="24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Każdy temat rozpoczynamy od kluczowych terminów i informacji. Następnie wskazujemy towarzyszące mu zasoby, które możesz zgłębić. </a:t>
            </a:r>
          </a:p>
          <a:p>
            <a:pPr latinLnBrk="0"/>
            <a:endParaRPr lang="en-GB" sz="24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2400" dirty="0">
                <a:solidFill>
                  <a:srgbClr val="2B2C30"/>
                </a:solidFill>
                <a:sym typeface="Public Sans"/>
              </a:rPr>
              <a:t>Możesz przejść kolejno przez każdą sekcję prezentacji. Alternatywnie możesz wybrać konkretny temat, który chcesz zbadać w pierwszej kolejności, korzystając z menu. </a:t>
            </a:r>
            <a:endParaRPr lang="en-GB" sz="2400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2EAE27-0D9D-E6A0-4D94-A76D062A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677"/>
            <a:ext cx="4044578" cy="269264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E9E803-2315-C348-C69F-0FC22E1C6B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9454" y="261072"/>
            <a:ext cx="3569313" cy="1325563"/>
          </a:xfrm>
          <a:prstGeom prst="rect">
            <a:avLst/>
          </a:prstGeom>
        </p:spPr>
        <p:txBody>
          <a:bodyPr/>
          <a:lstStyle/>
          <a:p>
            <a:pPr latinLnBrk="0"/>
            <a:r>
              <a:rPr lang="pl-PL" sz="3600" noProof="1">
                <a:solidFill>
                  <a:schemeClr val="bg1"/>
                </a:solidFill>
              </a:rPr>
              <a:t>Ta</a:t>
            </a:r>
            <a:r>
              <a:rPr lang="pl-PL" sz="3600" baseline="0" noProof="1">
                <a:solidFill>
                  <a:schemeClr val="bg1"/>
                </a:solidFill>
              </a:rPr>
              <a:t> </a:t>
            </a:r>
            <a:br>
              <a:rPr lang="pl-PL" sz="3600" baseline="0" noProof="1">
                <a:solidFill>
                  <a:schemeClr val="bg1"/>
                </a:solidFill>
              </a:rPr>
            </a:br>
            <a:r>
              <a:rPr lang="pl-PL" sz="3600" baseline="0" noProof="1">
                <a:solidFill>
                  <a:schemeClr val="bg1"/>
                </a:solidFill>
              </a:rPr>
              <a:t>prezentacja </a:t>
            </a:r>
            <a:r>
              <a:rPr lang="pl-PL" sz="3600" noProof="1">
                <a:solidFill>
                  <a:schemeClr val="bg1"/>
                </a:solidFill>
              </a:rPr>
              <a:t>omawia</a:t>
            </a:r>
          </a:p>
        </p:txBody>
      </p:sp>
    </p:spTree>
    <p:extLst>
      <p:ext uri="{BB962C8B-B14F-4D97-AF65-F5344CB8AC3E}">
        <p14:creationId xmlns:p14="http://schemas.microsoft.com/office/powerpoint/2010/main" val="55766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BDFA4E-0E5C-DBFF-AEAC-997A394DA1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4130" y="83538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sz="2800" b="1" noProof="1">
                <a:solidFill>
                  <a:schemeClr val="bg1"/>
                </a:solidFill>
              </a:rPr>
              <a:t>Kluczowe tematy i pojęcia związane z cyfryzacją energetyki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3318B-F51A-DE9B-4143-B6140E6B757E}"/>
              </a:ext>
            </a:extLst>
          </p:cNvPr>
          <p:cNvSpPr txBox="1"/>
          <p:nvPr/>
        </p:nvSpPr>
        <p:spPr>
          <a:xfrm>
            <a:off x="384130" y="2537325"/>
            <a:ext cx="11423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Postępy w dziedzinie pojazdów elektrycznych (EV).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24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Przekształcanie energii wiatru w energię elektryczną.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24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Zrozumienie magazynowania energii słonecznej.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24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Kilka praktycznych wskazówek dotyczących komunikacji z opinią publiczną.</a:t>
            </a:r>
          </a:p>
          <a:p>
            <a:pPr latinLnBrk="0"/>
            <a:endParaRPr lang="en-US" sz="24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endParaRPr lang="en-US" sz="24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endParaRPr lang="en-US" sz="2400" dirty="0"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1644172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FEA8C-47CD-DBD4-ECCB-4F7630795F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7867" y="86151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sz="2800" b="1" noProof="1">
                <a:solidFill>
                  <a:schemeClr val="bg1"/>
                </a:solidFill>
              </a:rPr>
              <a:t>1. Przełom w dziedzinie pojazdów elektrycznych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F41D1-D927-3D59-52A9-A0E9BBB94037}"/>
              </a:ext>
            </a:extLst>
          </p:cNvPr>
          <p:cNvSpPr txBox="1"/>
          <p:nvPr/>
        </p:nvSpPr>
        <p:spPr>
          <a:xfrm>
            <a:off x="1298530" y="3429000"/>
            <a:ext cx="9594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5"/>
                </a:solidFill>
              </a:rPr>
              <a:t>Jak działają pojazdy elektryczne (EV)?</a:t>
            </a:r>
            <a:endParaRPr lang="en-GB" sz="48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04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EC3C3-1BE7-2437-BBE9-6BB97A571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68728-4224-065B-C2AB-C2488AC50D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7482" y="69169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sz="2800" b="1" noProof="1">
                <a:solidFill>
                  <a:schemeClr val="bg1"/>
                </a:solidFill>
              </a:rPr>
              <a:t>Pojazdy elektryczne: kluczowe pojęcia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3C395-3CC3-4B54-6421-D833B99114A3}"/>
              </a:ext>
            </a:extLst>
          </p:cNvPr>
          <p:cNvSpPr txBox="1"/>
          <p:nvPr/>
        </p:nvSpPr>
        <p:spPr>
          <a:xfrm>
            <a:off x="4887624" y="2177727"/>
            <a:ext cx="692689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b="1" noProof="0" dirty="0">
                <a:ea typeface="Public Sans"/>
                <a:cs typeface="Public Sans"/>
                <a:sym typeface="Public Sans"/>
              </a:rPr>
              <a:t>Vehicle-to-Grid (V2G): </a:t>
            </a:r>
            <a:r>
              <a:rPr lang="en-GB" sz="2400" noProof="0" dirty="0">
                <a:ea typeface="Public Sans"/>
                <a:cs typeface="Public Sans"/>
                <a:sym typeface="Public Sans"/>
              </a:rPr>
              <a:t>Technologia, która </a:t>
            </a:r>
            <a:r>
              <a:rPr lang="en-GB" sz="2400" dirty="0">
                <a:ea typeface="Public Sans"/>
                <a:cs typeface="Public Sans"/>
                <a:sym typeface="Public Sans"/>
              </a:rPr>
              <a:t>umożliwia </a:t>
            </a:r>
            <a:r>
              <a:rPr lang="en-GB" sz="2400" noProof="0" dirty="0">
                <a:ea typeface="Public Sans"/>
                <a:cs typeface="Public Sans"/>
                <a:sym typeface="Public Sans"/>
              </a:rPr>
              <a:t>pojazdom elektrycznym nie tylko pobieranie energii z sieci, ale także odsyłanie jej z powrotem do sieci.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2400" noProof="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b="1" noProof="0" dirty="0">
                <a:ea typeface="Public Sans"/>
                <a:cs typeface="Public Sans"/>
                <a:sym typeface="Public Sans"/>
              </a:rPr>
              <a:t>Inteligentne ładowanie: </a:t>
            </a:r>
            <a:r>
              <a:rPr lang="en-GB" sz="2400" noProof="0" dirty="0">
                <a:ea typeface="Public Sans"/>
                <a:cs typeface="Public Sans"/>
                <a:sym typeface="Public Sans"/>
              </a:rPr>
              <a:t>zaawansowany system ładowania, który optymalizuje czas i sposób ładowania pojazdu elektrycznego w oparciu o </a:t>
            </a:r>
            <a:r>
              <a:rPr lang="en-GB" sz="2400" dirty="0">
                <a:ea typeface="Public Sans"/>
                <a:cs typeface="Public Sans"/>
                <a:sym typeface="Public Sans"/>
              </a:rPr>
              <a:t>takie</a:t>
            </a:r>
            <a:r>
              <a:rPr lang="en-GB" sz="2400" noProof="0" dirty="0">
                <a:ea typeface="Public Sans"/>
                <a:cs typeface="Public Sans"/>
                <a:sym typeface="Public Sans"/>
              </a:rPr>
              <a:t> czynniki, </a:t>
            </a:r>
            <a:r>
              <a:rPr lang="en-GB" sz="2400" dirty="0">
                <a:ea typeface="Public Sans"/>
                <a:cs typeface="Public Sans"/>
                <a:sym typeface="Public Sans"/>
              </a:rPr>
              <a:t>jak:</a:t>
            </a:r>
            <a:r>
              <a:rPr lang="en-GB" sz="2400" noProof="0" dirty="0">
                <a:ea typeface="Public Sans"/>
                <a:cs typeface="Public Sans"/>
                <a:sym typeface="Public Sans"/>
              </a:rPr>
              <a:t>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Ceny energii elektrycznej.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Zapotrzebowanie sieci.</a:t>
            </a:r>
            <a:endParaRPr lang="en-GB" sz="2400" dirty="0">
              <a:ea typeface="Public Sans"/>
              <a:cs typeface="Public Sans"/>
              <a:sym typeface="Public Sans"/>
            </a:endParaRP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Dostępność energii odnawialnej.</a:t>
            </a:r>
          </a:p>
          <a:p>
            <a:pPr latinLnBrk="0"/>
            <a:endParaRPr lang="en-GB" sz="2400" b="1" noProof="0" dirty="0">
              <a:solidFill>
                <a:schemeClr val="accent5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GB" sz="2400" b="1" noProof="0" dirty="0">
              <a:solidFill>
                <a:schemeClr val="accent5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GB" sz="2400" b="1" noProof="0" dirty="0">
              <a:solidFill>
                <a:schemeClr val="accent5"/>
              </a:solidFill>
              <a:ea typeface="Public Sans"/>
              <a:cs typeface="Public Sans"/>
              <a:sym typeface="Public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CD7420-B2AC-2CF4-AF32-0946C4D12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2" y="2849525"/>
            <a:ext cx="4278341" cy="285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0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01233-2A14-6071-A7F9-3279598D4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8533F-8C68-D413-2E74-A11F06025A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7480" y="84068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Pojazdy elektryczne (EV): kluczowe fakty i informacje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59EF84-A0DC-E61D-F196-26BDE825F1EB}"/>
              </a:ext>
            </a:extLst>
          </p:cNvPr>
          <p:cNvSpPr txBox="1"/>
          <p:nvPr/>
        </p:nvSpPr>
        <p:spPr>
          <a:xfrm>
            <a:off x="377480" y="2166251"/>
            <a:ext cx="114370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000" dirty="0">
                <a:ea typeface="Public Sans"/>
                <a:cs typeface="Public Sans"/>
                <a:sym typeface="Public Sans"/>
              </a:rPr>
              <a:t>Pojazdy elektryczne (EV) stają się kluczowym elementem transformacji energetycznej, zmniejszając nasze uzależnienie od paliw kopalnych i obniżając emisję dwutlenku węgla. </a:t>
            </a:r>
          </a:p>
          <a:p>
            <a:pPr latinLnBrk="0"/>
            <a:endParaRPr lang="en-GB" sz="20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Public Sans"/>
                <a:cs typeface="Public Sans"/>
                <a:sym typeface="Public Sans"/>
              </a:rPr>
              <a:t>Zapoznaj się z raportem Międzynarodowej Agencji Energetycznej </a:t>
            </a:r>
            <a:r>
              <a:rPr lang="en-GB" sz="2000" dirty="0">
                <a:ea typeface="Public Sans"/>
                <a:cs typeface="Public Sans"/>
                <a:sym typeface="Public Sans"/>
                <a:hlinkClick r:id="rId3"/>
              </a:rPr>
              <a:t>„Global EV Outlook 2025</a:t>
            </a:r>
            <a:r>
              <a:rPr lang="en-GB" sz="2000" dirty="0">
                <a:ea typeface="Public Sans"/>
                <a:cs typeface="Public Sans"/>
                <a:sym typeface="Public Sans"/>
              </a:rPr>
              <a:t>”.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Public Sans"/>
                <a:cs typeface="Public Sans"/>
                <a:sym typeface="Public Sans"/>
              </a:rPr>
              <a:t>Kluczowym wyzwaniem dla upowszechnienia pojazdów elektrycznych jest infrastruktura ładowania. </a:t>
            </a:r>
            <a:r>
              <a:rPr lang="en-GB" sz="2000" dirty="0">
                <a:ea typeface="Public Sans"/>
                <a:cs typeface="Public Sans"/>
                <a:sym typeface="Public Sans"/>
                <a:hlinkClick r:id="rId4"/>
              </a:rPr>
              <a:t>Sprawdź, czy infrastruktura ładowania pojazdów elektrycznych nadąża za popytem</a:t>
            </a:r>
            <a:r>
              <a:rPr lang="en-GB" sz="20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Public Sans"/>
                <a:cs typeface="Public Sans"/>
                <a:sym typeface="Public Sans"/>
              </a:rPr>
              <a:t>Bądź na bieżąco z wiadomościami dotyczącymi infrastruktury ładowania pojazdów elektrycznych w Europie dzięki </a:t>
            </a:r>
            <a:r>
              <a:rPr lang="en-GB" sz="2000" dirty="0">
                <a:ea typeface="Public Sans"/>
                <a:cs typeface="Public Sans"/>
                <a:sym typeface="Public Sans"/>
                <a:hlinkClick r:id="rId5"/>
              </a:rPr>
              <a:t>Europejskiemu Obserwatorium Paliw Alternatywnych</a:t>
            </a:r>
            <a:r>
              <a:rPr lang="en-GB" sz="20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Public Sans"/>
                <a:cs typeface="Public Sans"/>
                <a:sym typeface="Public Sans"/>
              </a:rPr>
              <a:t>Przeczytaj artykuł z 2024 r. na </a:t>
            </a:r>
            <a:r>
              <a:rPr lang="en-GB" sz="2000" dirty="0">
                <a:ea typeface="Public Sans"/>
                <a:cs typeface="Public Sans"/>
                <a:sym typeface="Public Sans"/>
                <a:hlinkClick r:id="rId6"/>
              </a:rPr>
              <a:t>temat krajów europejskich, które przodują w zakresie infrastruktury ładowania pojazdów elektrycznych</a:t>
            </a:r>
            <a:r>
              <a:rPr lang="en-GB" sz="20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Public Sans"/>
                <a:cs typeface="Public Sans"/>
                <a:sym typeface="Public Sans"/>
              </a:rPr>
              <a:t>Przeczytaj raport ACEA z 2024 r. pt. </a:t>
            </a:r>
            <a:r>
              <a:rPr lang="en-GB" sz="2000" dirty="0">
                <a:ea typeface="Public Sans"/>
                <a:cs typeface="Public Sans"/>
                <a:sym typeface="Public Sans"/>
                <a:hlinkClick r:id="rId7"/>
              </a:rPr>
              <a:t>„Charging ahead: accelerating the roll-out of EU electric vehicle charging infrastructure</a:t>
            </a:r>
            <a:r>
              <a:rPr lang="en-GB" sz="2000" dirty="0">
                <a:ea typeface="Public Sans"/>
                <a:cs typeface="Public Sans"/>
                <a:sym typeface="Public Sans"/>
              </a:rPr>
              <a:t>” (Szybkie ładowanie: przyspieszenie wdrażania infrastruktury </a:t>
            </a:r>
            <a:r>
              <a:rPr lang="en-GB" sz="2000" dirty="0">
                <a:ea typeface="Public Sans"/>
                <a:cs typeface="Public Sans"/>
                <a:sym typeface="Public Sans"/>
                <a:hlinkClick r:id="rId7"/>
              </a:rPr>
              <a:t>ładowania pojazdów elektrycznych w UE</a:t>
            </a:r>
            <a:r>
              <a:rPr lang="en-GB" sz="2000" dirty="0">
                <a:ea typeface="Public Sans"/>
                <a:cs typeface="Public Sans"/>
                <a:sym typeface="Public Sans"/>
              </a:rPr>
              <a:t>).</a:t>
            </a:r>
          </a:p>
          <a:p>
            <a:pPr latinLnBrk="0"/>
            <a:endParaRPr lang="en-GB" sz="2000" dirty="0"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702482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7F9A5-B6BE-2DCD-6B42-42A3DD8C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523D0-C546-5C60-AD34-9AD51BE678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9934" y="835388"/>
            <a:ext cx="10515600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kern="1200" noProof="1">
                <a:solidFill>
                  <a:schemeClr val="bg1"/>
                </a:solidFill>
                <a:effectLst/>
              </a:rPr>
              <a:t>2. Przekształcanie wiatru w energię elektryczną</a:t>
            </a:r>
            <a:endParaRPr lang="pl-PL" sz="2800" noProof="1">
              <a:solidFill>
                <a:schemeClr val="bg1"/>
              </a:solidFill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0F597-7B51-9EB6-1253-74AAF241D19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Ile energii wytwarza turbina wiatrowa?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39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A0FC-3697-BA58-3181-7ABAA11B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033AA-BC50-5858-F1FA-DBA045056A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7480" y="81714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Przekształcanie wiatru w energię elektryczną: kluczowe pojęcia 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9D6D4-ADBC-D7EB-E231-9A2E3FFD7EF4}"/>
              </a:ext>
            </a:extLst>
          </p:cNvPr>
          <p:cNvSpPr txBox="1"/>
          <p:nvPr/>
        </p:nvSpPr>
        <p:spPr>
          <a:xfrm>
            <a:off x="5361140" y="2866458"/>
            <a:ext cx="6453377" cy="317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b="1" dirty="0">
                <a:solidFill>
                  <a:srgbClr val="2B2C30"/>
                </a:solidFill>
              </a:rPr>
              <a:t>Lądowa farma wiatrowa: </a:t>
            </a:r>
            <a:r>
              <a:rPr lang="en-GB" sz="2400" dirty="0">
                <a:solidFill>
                  <a:srgbClr val="2B2C30"/>
                </a:solidFill>
              </a:rPr>
              <a:t>zbiór turbin wiatrowych zainstalowanych na lądzie, zazwyczaj na otwartych polach lub wzgórzach, gdzie prędkość wiatru jest silna i stała.</a:t>
            </a:r>
          </a:p>
          <a:p>
            <a:pPr latinLnBrk="0"/>
            <a:endParaRPr lang="en-GB" sz="2400" dirty="0"/>
          </a:p>
          <a:p>
            <a:pPr latinLnBrk="0"/>
            <a:r>
              <a:rPr lang="en-GB" sz="2400" b="1" dirty="0">
                <a:solidFill>
                  <a:srgbClr val="2B2C30"/>
                </a:solidFill>
              </a:rPr>
              <a:t>Morska farma wiatrowa: </a:t>
            </a:r>
            <a:r>
              <a:rPr lang="en-GB" sz="2400" dirty="0">
                <a:solidFill>
                  <a:srgbClr val="2B2C30"/>
                </a:solidFill>
              </a:rPr>
              <a:t>Turbiny wiatrowe zainstalowane na akwenach wodnych, takich jak morza lub oceany, gdzie prędkość wiatru jest większa i bardziej stała.</a:t>
            </a:r>
            <a:endParaRPr lang="en-GB" sz="2400" dirty="0"/>
          </a:p>
          <a:p>
            <a:pPr latinLnBrk="0">
              <a:lnSpc>
                <a:spcPct val="150000"/>
              </a:lnSpc>
            </a:pPr>
            <a:endParaRPr lang="en-GB" sz="2400" dirty="0">
              <a:solidFill>
                <a:srgbClr val="2B2C3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35CB82-5492-E4B1-A27E-8C91F61FB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80" y="2866458"/>
            <a:ext cx="4964283" cy="27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2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Every1 slide master">
  <a:themeElements>
    <a:clrScheme name="0E3AF0">
      <a:dk1>
        <a:srgbClr val="231F20"/>
      </a:dk1>
      <a:lt1>
        <a:srgbClr val="FFFFFF"/>
      </a:lt1>
      <a:dk2>
        <a:srgbClr val="0E3AF0"/>
      </a:dk2>
      <a:lt2>
        <a:srgbClr val="D3D3D3"/>
      </a:lt2>
      <a:accent1>
        <a:srgbClr val="BDF03A"/>
      </a:accent1>
      <a:accent2>
        <a:srgbClr val="0E3AF0"/>
      </a:accent2>
      <a:accent3>
        <a:srgbClr val="A5A5A5"/>
      </a:accent3>
      <a:accent4>
        <a:srgbClr val="808080"/>
      </a:accent4>
      <a:accent5>
        <a:srgbClr val="0E3A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800" dirty="0" smtClean="0">
            <a:solidFill>
              <a:srgbClr val="1A194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0EDCDBA201B409A2395B9861151A1" ma:contentTypeVersion="15" ma:contentTypeDescription="Een nieuw document maken." ma:contentTypeScope="" ma:versionID="50c7f522389424b49c6918a8f642ccca">
  <xsd:schema xmlns:xsd="http://www.w3.org/2001/XMLSchema" xmlns:xs="http://www.w3.org/2001/XMLSchema" xmlns:p="http://schemas.microsoft.com/office/2006/metadata/properties" xmlns:ns2="c67c0ac7-78b5-4864-aca3-db9996adcf66" xmlns:ns3="59c2b11d-9272-4eed-95ac-95725493c81f" targetNamespace="http://schemas.microsoft.com/office/2006/metadata/properties" ma:root="true" ma:fieldsID="bb5fd8cc14943147fc1cd49a2979817f" ns2:_="" ns3:_="">
    <xsd:import namespace="c67c0ac7-78b5-4864-aca3-db9996adcf66"/>
    <xsd:import namespace="59c2b11d-9272-4eed-95ac-95725493c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0ac7-78b5-4864-aca3-db9996adc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9249fec-8619-4602-8705-1823ced1a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2b11d-9272-4eed-95ac-95725493c8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8e361e-f706-48d1-9f52-00535f2db59c}" ma:internalName="TaxCatchAll" ma:showField="CatchAllData" ma:web="59c2b11d-9272-4eed-95ac-95725493c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c2b11d-9272-4eed-95ac-95725493c81f" xsi:nil="true"/>
    <lcf76f155ced4ddcb4097134ff3c332f xmlns="c67c0ac7-78b5-4864-aca3-db9996adcf6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E12872-18C7-4AA5-8374-FE516712ED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0ac7-78b5-4864-aca3-db9996adcf66"/>
    <ds:schemaRef ds:uri="59c2b11d-9272-4eed-95ac-95725493c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CA0DD0-504F-4EB9-B60E-59D0E157F7B9}">
  <ds:schemaRefs>
    <ds:schemaRef ds:uri="577805d4-8e47-4788-b8ec-5b1290b6ebfb"/>
    <ds:schemaRef ds:uri="59c2b11d-9272-4eed-95ac-95725493c81f"/>
    <ds:schemaRef ds:uri="75a85b04-3e87-4e6d-8e61-343b36998706"/>
    <ds:schemaRef ds:uri="c67c0ac7-78b5-4864-aca3-db9996adcf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45ef3b6-e1f8-4ba6-89ba-26b48c006428"/>
    <ds:schemaRef ds:uri="7b26517a-e12b-4b49-bcfd-51642f3fdde0"/>
  </ds:schemaRefs>
</ds:datastoreItem>
</file>

<file path=customXml/itemProps3.xml><?xml version="1.0" encoding="utf-8"?>
<ds:datastoreItem xmlns:ds="http://schemas.openxmlformats.org/officeDocument/2006/customXml" ds:itemID="{8E3774D8-BCA8-4A02-93E0-3307429344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2711</Words>
  <Application>Microsoft Macintosh PowerPoint</Application>
  <PresentationFormat>Widescreen</PresentationFormat>
  <Paragraphs>252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맑은 고딕</vt:lpstr>
      <vt:lpstr>Aptos Narrow</vt:lpstr>
      <vt:lpstr>Arial</vt:lpstr>
      <vt:lpstr>Calibri</vt:lpstr>
      <vt:lpstr>Public Sans</vt:lpstr>
      <vt:lpstr>Every1 slide master</vt:lpstr>
      <vt:lpstr>Podstawy energii cyfrowej dla dziennikarzy</vt:lpstr>
      <vt:lpstr>Wprowadzenie</vt:lpstr>
      <vt:lpstr>Ta  prezentacja omawia</vt:lpstr>
      <vt:lpstr>Kluczowe tematy i pojęcia związane z cyfryzacją energetyki</vt:lpstr>
      <vt:lpstr>1. Przełom w dziedzinie pojazdów elektrycznych</vt:lpstr>
      <vt:lpstr>Pojazdy elektryczne: kluczowe pojęcia</vt:lpstr>
      <vt:lpstr>Pojazdy elektryczne (EV): kluczowe fakty i informacje </vt:lpstr>
      <vt:lpstr>2. Przekształcanie wiatru w energię elektryczną </vt:lpstr>
      <vt:lpstr>Przekształcanie wiatru w energię elektryczną: kluczowe pojęcia  </vt:lpstr>
      <vt:lpstr>Przekształcanie wiatru w energię elektryczną: najważniejsze fakty i informacje  </vt:lpstr>
      <vt:lpstr>3. Zrozumienie magazynowania energii słonecznej  </vt:lpstr>
      <vt:lpstr>Zrozumienie magazynowania energii słonecznej: kluczowe pojęcia </vt:lpstr>
      <vt:lpstr>Zrozumieć magazynowanie energii słonecznej: kluczowe fakty i informacje  </vt:lpstr>
      <vt:lpstr>Kilka praktycznych wskazówek dotyczących komunikacji z opinią publiczną  </vt:lpstr>
      <vt:lpstr>Kolejne kroki</vt:lpstr>
      <vt:lpstr>Podziękowania </vt:lpstr>
      <vt:lpstr>Dziękuję!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Beck.Pitt</cp:lastModifiedBy>
  <cp:revision>50</cp:revision>
  <cp:lastPrinted>2025-03-21T11:31:47Z</cp:lastPrinted>
  <dcterms:created xsi:type="dcterms:W3CDTF">2019-04-06T05:20:47Z</dcterms:created>
  <dcterms:modified xsi:type="dcterms:W3CDTF">2026-03-09T14:58:01Z</dcterms:modified>
  <cp:category/>
</cp:coreProperties>
</file>