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Open Sans ExtraBold" panose="020B0906030804020204" pitchFamily="34" charset="0"/>
      <p:bold r:id="rId30"/>
      <p:boldItalic r:id="rId31"/>
    </p:embeddedFont>
    <p:embeddedFont>
      <p:font typeface="Open Sans Light" panose="020B03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wex1DUg6Hjb8lO5yhiscgw==" hashData="Msihft5ypkzGY4q9HbCRqMzGdj78vdhNpRUtuM0sGVoOBx/aKYt9MSFSvkwBBGbKI4GSWU/1+M6GrHlRhdg9H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oINUYfqIqCb3s+hnSYJjbbxsmj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0A4885-2A02-4D66-A85C-848607B14C74}">
  <a:tblStyle styleId="{D40A4885-2A02-4D66-A85C-848607B14C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3pPr>
            <a:lvl4pPr marL="1828800" marR="0" lvl="3"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4pPr>
            <a:lvl5pPr marL="2286000" marR="0" lvl="4"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Open Sans"/>
                <a:ea typeface="Open Sans"/>
                <a:cs typeface="Open Sans"/>
                <a:sym typeface="Open Sans"/>
              </a:rPr>
              <a:t>‹#›</a:t>
            </a:fld>
            <a:endParaRPr sz="1200" b="0" i="0" u="none" strike="noStrike" cap="none">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Open Sans"/>
                <a:ea typeface="Open Sans"/>
                <a:cs typeface="Open Sans"/>
                <a:sym typeface="Open Sans"/>
              </a:rPr>
              <a:t>1</a:t>
            </a:fld>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A abordagem de cima para baixo baseia-se em relações históricas gerais entre o consumo de energia e alguns parâmetros ou indicadores bem conhecidos, como a população, e alguns fatores econômicos, como a elasticidade de preço e renda da demanda. Em geral, as relações são identificadas por meio de análise estatística.A partir disso, a demanda futura pode ser estimada por meio da extrapolação de padrões de crescimento para esses parâmetros. Diferentes parâmetros de crescimento resultarão em diferentes previsões de demanda e são mostrados no gráfico à direita. Por fim, é usado um modelo econométrico que incorpora fatores, como elasticidades aos preços da energia ou aos níveis de renda.</a:t>
            </a:r>
            <a:endParaRPr/>
          </a:p>
        </p:txBody>
      </p:sp>
      <p:sp>
        <p:nvSpPr>
          <p:cNvPr id="260" name="Google Shape;2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As projeções de baixo para cima da demanda de energia podem ser aplicadas a setores individuais. Por exemplo, o consumo de eletricidade residencial urbana é projetado estimando-se o número de residências urbanas esperadas no futuro, estimando-se a intensidade energética na forma de uso de eletricidade para aparelhos, iluminação e aquecimento de água por residência. Em seguida, cada uso é multiplicado pelo número de residências, e os resultados são somados para obter o consumo de eletricidade residencial urbana. O processo é semelhante para outros setores, como residências rurais, indústria e transporte.  Os detalhes dos padrões de uso de energia são estimados e, em seguida, somados.</a:t>
            </a:r>
            <a:endParaRPr/>
          </a:p>
        </p:txBody>
      </p:sp>
      <p:sp>
        <p:nvSpPr>
          <p:cNvPr id="290" name="Google Shape;29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Algumas considerações importantes na realização de uma análise de demanda de energia são as seguintes.</a:t>
            </a:r>
            <a:endParaRPr>
              <a:latin typeface="Open Sans"/>
              <a:ea typeface="Open Sans"/>
              <a:cs typeface="Open Sans"/>
              <a:sym typeface="Open Sans"/>
            </a:endParaRPr>
          </a:p>
          <a:p>
            <a:pPr marL="0" lvl="0" indent="0" algn="l" rtl="0">
              <a:spcBef>
                <a:spcPts val="360"/>
              </a:spcBef>
              <a:spcAft>
                <a:spcPts val="0"/>
              </a:spcAft>
              <a:buNone/>
            </a:pPr>
            <a:r>
              <a:rPr lang="en-GB"/>
              <a:t>A disponibilidade e a qualidade dos dados podem ser uma restrição considerável para a análise. Isso deve ser levado em conta ao selecionar um modelo que exija muitos dados de entrada. Vale a pena investir tempo e dinheiro para obter esses dados ou é melhor selecionar um modelo menos preciso com necessidades de dados reduzidas? Vale a pena usar um modelo mais preciso mesmo que não tenhamos garantias sobre a qualidade dos dados de entrada?</a:t>
            </a:r>
            <a:endParaRPr/>
          </a:p>
          <a:p>
            <a:pPr marL="0" lvl="0" indent="0" algn="l" rtl="0">
              <a:spcBef>
                <a:spcPts val="360"/>
              </a:spcBef>
              <a:spcAft>
                <a:spcPts val="0"/>
              </a:spcAft>
              <a:buNone/>
            </a:pPr>
            <a:r>
              <a:rPr lang="en-GB">
                <a:latin typeface="Open Sans"/>
                <a:ea typeface="Open Sans"/>
                <a:cs typeface="Open Sans"/>
                <a:sym typeface="Open Sans"/>
              </a:rPr>
              <a:t>Mudanças rápidas e abrangentes na estrutura e no crescimento da economia podem afetar drasticamente a demanda de energia. As suposições usadas hoje ainda serão válidas amanhã? Podemos projetar um sistema de energia para o futuro usando um modelo baseado no estado atual da economia?</a:t>
            </a:r>
            <a:endParaRPr/>
          </a:p>
          <a:p>
            <a:pPr marL="0" lvl="0" indent="0" algn="l" rtl="0">
              <a:spcBef>
                <a:spcPts val="360"/>
              </a:spcBef>
              <a:spcAft>
                <a:spcPts val="0"/>
              </a:spcAft>
              <a:buNone/>
            </a:pPr>
            <a:r>
              <a:rPr lang="en-GB"/>
              <a:t>Os avanços na tecnologia de uso de energia, disponibilidade, desempenho e custo podem afetar drasticamente a demanda de energia. Os futuros edifícios podem ser mais eficientes e exigir menos aquecimento e resfriamento. O uso de veículos elétricos diminuirá a demanda por petróleo e aumentará a demanda por eletricidade. </a:t>
            </a:r>
            <a:endParaRPr/>
          </a:p>
          <a:p>
            <a:pPr marL="0" lvl="0" indent="0" algn="l" rtl="0">
              <a:spcBef>
                <a:spcPts val="360"/>
              </a:spcBef>
              <a:spcAft>
                <a:spcPts val="0"/>
              </a:spcAft>
              <a:buNone/>
            </a:pPr>
            <a:r>
              <a:rPr lang="en-GB">
                <a:latin typeface="Open Sans"/>
                <a:ea typeface="Open Sans"/>
                <a:cs typeface="Open Sans"/>
                <a:sym typeface="Open Sans"/>
              </a:rPr>
              <a:t>Os cálculos de demanda futura de energia sempre têm um grau de incerteza. Só podemos fazer suposições sobre o futuro. </a:t>
            </a: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Na segunda mini-aula, examinaremos a abordagem de cenário.</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O MAED baseia-se na técnica de simulação de cenários, segundo a qual pouquíssimas suposições são incorporadas ao modelo. A evolução da demanda de energia deve ser analisada por meio da construção de cenários futuros de desenvolvimento. Cada cenário pode ser considerado como um conjunto futuro potencial de fatores econômicos, técnicos e sociais que afetam diretamente a demanda de energia. Em outras palavras, um cenário é uma descrição da possível evolução de um país e de sua sociedade. A construção de cenários contrastantes permite capturar as possíveis evoluções da demanda de energia no país.</a:t>
            </a:r>
            <a:endParaRPr/>
          </a:p>
        </p:txBody>
      </p:sp>
      <p:sp>
        <p:nvSpPr>
          <p:cNvPr id="323" name="Google Shape;3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Um cenário energético é um conjunto de parâmetros consistentes que descrevem os possíveis padrões de longo prazo do desenvolvimento econômico, demográfico, social e técnico de um país.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Em um modelo de simulação, nosso objetivo é avaliar a resposta do sistema às mudanças em seus elementos. </a:t>
            </a:r>
            <a:endParaRPr/>
          </a:p>
          <a:p>
            <a:pPr marL="171450" lvl="0" indent="-171450" algn="l" rtl="0">
              <a:spcBef>
                <a:spcPts val="360"/>
              </a:spcBef>
              <a:spcAft>
                <a:spcPts val="0"/>
              </a:spcAft>
              <a:buClr>
                <a:schemeClr val="dk1"/>
              </a:buClr>
              <a:buSzPts val="1200"/>
              <a:buFont typeface="Arial"/>
              <a:buChar char="•"/>
            </a:pPr>
            <a:r>
              <a:rPr lang="en-GB"/>
              <a:t>No MAED, é avaliada a resposta do sistema de energia a cenários sobre a evolução da sociedade e da economia.</a:t>
            </a:r>
            <a:endParaRPr/>
          </a:p>
          <a:p>
            <a:pPr marL="171450" lvl="0" indent="-171450" algn="l" rtl="0">
              <a:spcBef>
                <a:spcPts val="1000"/>
              </a:spcBef>
              <a:spcAft>
                <a:spcPts val="0"/>
              </a:spcAft>
              <a:buClr>
                <a:schemeClr val="dk1"/>
              </a:buClr>
              <a:buSzPts val="1200"/>
              <a:buFont typeface="Arial"/>
              <a:buChar char="•"/>
            </a:pPr>
            <a:r>
              <a:rPr lang="en-GB">
                <a:latin typeface="Open Sans"/>
                <a:ea typeface="Open Sans"/>
                <a:cs typeface="Open Sans"/>
                <a:sym typeface="Open Sans"/>
              </a:rPr>
              <a:t>Em outras palavras, o modelador pode construir um cenário possível de desenvolvimento e ver o que acontece com a demanda de energia.</a:t>
            </a:r>
            <a:endParaRPr/>
          </a:p>
          <a:p>
            <a:pPr marL="171450" lvl="0" indent="-95250" algn="l" rtl="0">
              <a:spcBef>
                <a:spcPts val="1000"/>
              </a:spcBef>
              <a:spcAft>
                <a:spcPts val="0"/>
              </a:spcAft>
              <a:buClr>
                <a:schemeClr val="dk1"/>
              </a:buClr>
              <a:buSzPts val="1200"/>
              <a:buFont typeface="Arial"/>
              <a:buNone/>
            </a:pPr>
            <a:endParaRPr>
              <a:latin typeface="Open Sans"/>
              <a:ea typeface="Open Sans"/>
              <a:cs typeface="Open Sans"/>
              <a:sym typeface="Open Sans"/>
            </a:endParaRPr>
          </a:p>
          <a:p>
            <a:pPr marL="0" lvl="0" indent="0" algn="l" rtl="0">
              <a:spcBef>
                <a:spcPts val="1000"/>
              </a:spcBef>
              <a:spcAft>
                <a:spcPts val="0"/>
              </a:spcAft>
              <a:buNone/>
            </a:pPr>
            <a:r>
              <a:rPr lang="en-GB">
                <a:latin typeface="Open Sans"/>
                <a:ea typeface="Open Sans"/>
                <a:cs typeface="Open Sans"/>
                <a:sym typeface="Open Sans"/>
              </a:rPr>
              <a:t>Esses cenários são usados para determinar qual poderia ser a quantidade e a estrutura da demanda de energia no futuro sob determinadas condições</a:t>
            </a:r>
            <a:endParaRPr>
              <a:latin typeface="Open Sans"/>
              <a:ea typeface="Open Sans"/>
              <a:cs typeface="Open Sans"/>
              <a:sym typeface="Open Sans"/>
            </a:endParaRPr>
          </a:p>
          <a:p>
            <a:pPr marL="0" lvl="0" indent="0" algn="l" rtl="0">
              <a:spcBef>
                <a:spcPts val="1000"/>
              </a:spcBef>
              <a:spcAft>
                <a:spcPts val="0"/>
              </a:spcAft>
              <a:buNone/>
            </a:pPr>
            <a:br>
              <a:rPr lang="en-GB"/>
            </a:br>
            <a:r>
              <a:rPr lang="en-GB">
                <a:latin typeface="Open Sans"/>
                <a:ea typeface="Open Sans"/>
                <a:cs typeface="Open Sans"/>
                <a:sym typeface="Open Sans"/>
              </a:rPr>
              <a:t>Algumas organizações produzem conjuntos padrão de cenários, como as vias de concentração representativas (R.C.P.s) do I.P.C.C. e a perspectiva energética do I.E.A.. O uso desses caminhos padrão facilita a comparação de diferentes conjuntos de modelagem usando as mesmas premissas.</a:t>
            </a:r>
            <a:endParaRPr/>
          </a:p>
        </p:txBody>
      </p:sp>
      <p:sp>
        <p:nvSpPr>
          <p:cNvPr id="332" name="Google Shape;3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Ao usar cenários, é preciso ter em mente as seguintes limitações.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171450" lvl="0" indent="-171450" algn="l" rtl="0">
              <a:spcBef>
                <a:spcPts val="360"/>
              </a:spcBef>
              <a:spcAft>
                <a:spcPts val="0"/>
              </a:spcAft>
              <a:buClr>
                <a:schemeClr val="dk1"/>
              </a:buClr>
              <a:buSzPts val="1200"/>
              <a:buFont typeface="Arial"/>
              <a:buChar char="•"/>
            </a:pPr>
            <a:r>
              <a:rPr lang="en-GB"/>
              <a:t>Os cenários não são previsões ou prognósticos. Eles são instantâneos de um estado possível. </a:t>
            </a:r>
            <a:endParaRPr/>
          </a:p>
          <a:p>
            <a:pPr marL="171450" lvl="0" indent="-171450" algn="l" rtl="0">
              <a:spcBef>
                <a:spcPts val="360"/>
              </a:spcBef>
              <a:spcAft>
                <a:spcPts val="0"/>
              </a:spcAft>
              <a:buClr>
                <a:schemeClr val="dk1"/>
              </a:buClr>
              <a:buSzPts val="1200"/>
              <a:buFont typeface="Arial"/>
              <a:buChar char="•"/>
            </a:pPr>
            <a:r>
              <a:rPr lang="en-GB"/>
              <a:t>Os cenários são descrições do futuro criadas a partir de mapas mentais.</a:t>
            </a:r>
            <a:endParaRPr>
              <a:latin typeface="Open Sans"/>
              <a:ea typeface="Open Sans"/>
              <a:cs typeface="Open Sans"/>
              <a:sym typeface="Open Sans"/>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ou modelos que refletem diferentes perspectivas sobre o passado, o presente e o futuro.</a:t>
            </a:r>
            <a:br>
              <a:rPr lang="en-GB"/>
            </a:br>
            <a:br>
              <a:rPr lang="en-GB"/>
            </a:br>
            <a:r>
              <a:rPr lang="en-GB">
                <a:latin typeface="Open Sans"/>
                <a:ea typeface="Open Sans"/>
                <a:cs typeface="Open Sans"/>
                <a:sym typeface="Open Sans"/>
              </a:rPr>
              <a:t>Os cenários são frequentemente usados em situações em que é difícil definir a probabilidade de diferentes eventos no futuro. Em essência, eles também permitem que as pessoas realizem exercícios de "e se" e examinem a sensibilidade dos resultados a diferentes suposições. </a:t>
            </a:r>
            <a:br>
              <a:rPr lang="en-GB"/>
            </a:br>
            <a:br>
              <a:rPr lang="en-GB"/>
            </a:br>
            <a:r>
              <a:rPr lang="en-GB">
                <a:latin typeface="Open Sans"/>
                <a:ea typeface="Open Sans"/>
                <a:cs typeface="Open Sans"/>
                <a:sym typeface="Open Sans"/>
              </a:rPr>
              <a:t>Os cenários não descrevem todos os futuros possíveis. O fato de um modelo de um sistema de energia ter sido testado em relação a uma série de cenários possíveis não significa que o sistema de energia seja robusto a todas as possíveis mudanças futuras. </a:t>
            </a:r>
            <a:endParaRPr>
              <a:latin typeface="Open Sans"/>
              <a:ea typeface="Open Sans"/>
              <a:cs typeface="Open Sans"/>
              <a:sym typeface="Open Sans"/>
            </a:endParaRPr>
          </a:p>
        </p:txBody>
      </p:sp>
      <p:sp>
        <p:nvSpPr>
          <p:cNvPr id="341" name="Google Shape;3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Os cenários qualitativos são baseados em narrativas, como histórias, que descrevem qualitativamente o futuro, normalmente com base no julgamento de especialistas. As narrativas são vinhetas que descrevem coisas que nem sempre podem ser colocadas em números, como condições sociais ou mudanças de comportamento. Determinar as narrativas também pode ajudar a moldar a base para determinar os insumos quantitativos.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Os cenários quantitativos podem ser obtidos para outros modelos ou a partir da contribuição de especialistas. Um cenário pode, por exemplo, considerar um conjunto de dados socioeconômicos e técnicos futuros para examinar a demanda de energia. Por exemplo: Taxa de crescimento populacional, taxa de crescimento do PIB, mudanças estruturais na economia, melhoria no tamanho das residências, melhoria na eficiência.</a:t>
            </a:r>
            <a:endParaRPr>
              <a:latin typeface="Open Sans"/>
              <a:ea typeface="Open Sans"/>
              <a:cs typeface="Open Sans"/>
              <a:sym typeface="Open Sans"/>
            </a:endParaRPr>
          </a:p>
        </p:txBody>
      </p:sp>
      <p:sp>
        <p:nvSpPr>
          <p:cNvPr id="350" name="Google Shape;3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Os cenários são criados para vários futuros e casos possíveis.</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O planejador de energia considerará um conjunto de cenários plausíveis de crescimento econômico, não apenas levando em conta o crescimento do PIB, mas também as mudanças na estrutura da economia.</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O planejador também imaginará um conjunto de cenários de configuração do sistema de energia e, em seguida, imaginará alguns casos, como:</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Alto crescimento, sem mudanças técnicas,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Industrialização, com ênfase nos recursos domésticos,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Alto desenvolvimento agrícola, com ênfase em recursos renováveis,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Crescimento moderado, com desregulamentação.</a:t>
            </a:r>
            <a:br>
              <a:rPr lang="en-GB"/>
            </a:br>
            <a:br>
              <a:rPr lang="en-GB"/>
            </a:br>
            <a:r>
              <a:rPr lang="en-GB">
                <a:latin typeface="Open Sans"/>
                <a:ea typeface="Open Sans"/>
                <a:cs typeface="Open Sans"/>
                <a:sym typeface="Open Sans"/>
              </a:rPr>
              <a:t>Essas são, obviamente, descrições simplificadas de cenários.</a:t>
            </a:r>
            <a:endParaRPr>
              <a:latin typeface="Open Sans"/>
              <a:ea typeface="Open Sans"/>
              <a:cs typeface="Open Sans"/>
              <a:sym typeface="Open Sans"/>
            </a:endParaRPr>
          </a:p>
        </p:txBody>
      </p:sp>
      <p:sp>
        <p:nvSpPr>
          <p:cNvPr id="359" name="Google Shape;3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Na quarta mini-aula, apresentamos a abordagem fundamental adotada na modelagem do MAED.</a:t>
            </a:r>
            <a:endParaRPr/>
          </a:p>
          <a:p>
            <a:pPr marL="0" lvl="0" indent="0" algn="l" rtl="0">
              <a:spcBef>
                <a:spcPts val="360"/>
              </a:spcBef>
              <a:spcAft>
                <a:spcPts val="0"/>
              </a:spcAft>
              <a:buNone/>
            </a:pPr>
            <a:r>
              <a:rPr lang="en-GB">
                <a:latin typeface="Open Sans"/>
                <a:ea typeface="Open Sans"/>
                <a:cs typeface="Open Sans"/>
                <a:sym typeface="Open Sans"/>
              </a:rPr>
              <a:t>O modelo MAED é adequado para considerar e captar as especificidades do planejamento energético nos países em desenvolvimento graças às seguintes características.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Ele usa a abordagem de simulação. Não é uma ferramenta de otimização.</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Ele se baseia na metodologia de cenário de uso final, desagregada e de baixo para cima. Ele não usa a abordagem econométrica.</a:t>
            </a:r>
            <a:br>
              <a:rPr lang="en-GB"/>
            </a:br>
            <a:br>
              <a:rPr lang="en-GB"/>
            </a:br>
            <a:r>
              <a:rPr lang="en-GB">
                <a:latin typeface="Open Sans"/>
                <a:ea typeface="Open Sans"/>
                <a:cs typeface="Open Sans"/>
                <a:sym typeface="Open Sans"/>
              </a:rPr>
              <a:t>O modelo MAED baseia-se na abordagem de cenário, que ajuda o usuário a fazer suposições condicionais sobre o estado futuro de seu país. Os resultados são, portanto, sempre do tipo condicional, dependendo das suposições que o modelador insere. A abordagem de cenário é uma das principais vantagens do modelo, pois permite a análise de:</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Diferentes políticas de desenvolvimento socioeconômico para o país. Por exemplo, crescimento econômico diferente, ênfase na indústria ou na agricultura, ou desenvolvimento rural.</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O MAED também é adequado para modelar o impacto de políticas alternativas para o uso de energia. Por exemplo, o impacto do investimento no transporte individual de automóveis ou no transporte coletivo, na eletricidade ou no uso direto de combustíveis fósseis.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O MAED também permite que você avalie o impacto do desenvolvimento tecnológico. Por exemplo, é possível modelar como as melhorias na eficiência dos equipamentos de uso final podem afetar a demanda futura.</a:t>
            </a:r>
            <a:endParaRPr/>
          </a:p>
          <a:p>
            <a:pPr marL="0" lvl="0" indent="-76200" algn="l" rtl="0">
              <a:spcBef>
                <a:spcPts val="360"/>
              </a:spcBef>
              <a:spcAft>
                <a:spcPts val="0"/>
              </a:spcAft>
              <a:buClr>
                <a:schemeClr val="dk1"/>
              </a:buClr>
              <a:buSzPts val="1200"/>
              <a:buFont typeface="Arial"/>
              <a:buChar char="•"/>
            </a:pPr>
            <a:r>
              <a:rPr lang="en-GB">
                <a:latin typeface="Open Sans"/>
                <a:ea typeface="Open Sans"/>
                <a:cs typeface="Open Sans"/>
                <a:sym typeface="Open Sans"/>
              </a:rPr>
              <a:t>Por fim, o MAED pode ser usado para modelar o efeito das mudanças no estilo de vida da sociedade. Por exemplo, como o aumento da renda das famílias moldará a demanda.</a:t>
            </a:r>
            <a:br>
              <a:rPr lang="en-GB"/>
            </a:br>
            <a:br>
              <a:rPr lang="en-GB"/>
            </a:br>
            <a:r>
              <a:rPr lang="en-GB">
                <a:latin typeface="Open Sans"/>
                <a:ea typeface="Open Sans"/>
                <a:cs typeface="Open Sans"/>
                <a:sym typeface="Open Sans"/>
              </a:rPr>
              <a:t>Por meio da formulação de diferentes cenários, esses modelos tentam capturar diferentes trajetórias de desenvolvimento e as influências das políticas sobre o desenvolvimento econômico. Portanto, eles são particularmente adequados para analisar a demanda de energia em países em desenvolvimento onde estão ocorrendo mudanças significativas.</a:t>
            </a:r>
            <a:endParaRPr/>
          </a:p>
        </p:txBody>
      </p:sp>
      <p:sp>
        <p:nvSpPr>
          <p:cNvPr id="375" name="Google Shape;3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O modelo MAED usa a abordagem de baixo para cima. Ele parte da evolução da demanda de energia útil de cada subsetor para construir a evolução da demanda total de energia final.</a:t>
            </a:r>
            <a:endParaRPr/>
          </a:p>
          <a:p>
            <a:pPr marL="0" lvl="0" indent="0" algn="l" rtl="0">
              <a:spcBef>
                <a:spcPts val="360"/>
              </a:spcBef>
              <a:spcAft>
                <a:spcPts val="0"/>
              </a:spcAft>
              <a:buNone/>
            </a:pPr>
            <a:r>
              <a:rPr lang="en-GB">
                <a:latin typeface="Open Sans"/>
                <a:ea typeface="Open Sans"/>
                <a:cs typeface="Open Sans"/>
                <a:sym typeface="Open Sans"/>
              </a:rPr>
              <a:t>Os modelos de cenário ascendente e de uso final são os mais adequados para análises de médio e longo prazo e projeções de demanda de energia. Esses modelos podem considerar a diversidade de processos e tecnologias reais de conversão e uso de energia. Eles podem incluir diferenças rurais e urbanas e atividades informais. Como esses modelos não se baseiam apenas no histórico ou na evolução do passado, eles podem capturar mudanças estruturais e novos desenvolvimentos tecnológicos. De fato, esse é um dos principais pontos fortes dessa categoria de modelos. Entretanto, os modelos de uso final sofrem com sua incapacidade de captar os efeitos induzidos pelos preços juntamente com as políticas não relacionadas a preços. </a:t>
            </a:r>
            <a:endParaRPr>
              <a:latin typeface="Open Sans"/>
              <a:ea typeface="Open Sans"/>
              <a:cs typeface="Open Sans"/>
              <a:sym typeface="Open Sans"/>
            </a:endParaRPr>
          </a:p>
        </p:txBody>
      </p:sp>
      <p:sp>
        <p:nvSpPr>
          <p:cNvPr id="384" name="Google Shape;3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a:latin typeface="Open Sans"/>
                <a:ea typeface="Open Sans"/>
                <a:cs typeface="Open Sans"/>
                <a:sym typeface="Open Sans"/>
              </a:rPr>
              <a:t>Esta aula tem quatro Resultados Pretendidos de Aprendizagem: </a:t>
            </a:r>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conhecer os tipos de modelos de sistemas de energia</a:t>
            </a:r>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compreender as abordagens top-down e bottom-up</a:t>
            </a:r>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estar ciente do uso de cenários</a:t>
            </a:r>
            <a:endParaRPr>
              <a:latin typeface="Open Sans"/>
              <a:ea typeface="Open Sans"/>
              <a:cs typeface="Open Sans"/>
              <a:sym typeface="Open Sans"/>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Saiba mais sobre as características do modelo MAED</a:t>
            </a:r>
            <a:endParaRPr/>
          </a:p>
          <a:p>
            <a:pPr marL="0" lvl="0" indent="0" algn="l" rtl="0">
              <a:spcBef>
                <a:spcPts val="360"/>
              </a:spcBef>
              <a:spcAft>
                <a:spcPts val="0"/>
              </a:spcAft>
              <a:buNone/>
            </a:pPr>
            <a:r>
              <a:rPr lang="en-GB">
                <a:latin typeface="Open Sans"/>
                <a:ea typeface="Open Sans"/>
                <a:cs typeface="Open Sans"/>
                <a:sym typeface="Open Sans"/>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Há diferentes períodos de tempo no processo de planejamento energético. Nos casos em que o sistema de energia é analisado por um período de semanas e meses, trata-se de planejamento de curto prazo. O planejamento para o período de vários anos geralmente é chamado de médio prazo. O planejamento de longo prazo é considerado nos casos em que o horizonte de tempo da análise está na faixa de 15 a 30 anos ou até mais. </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Qual abordagem e método é melhor para a análise da demanda de energia? Isso depende do objetivo do planejamento.</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A evolução de curto prazo de um sistema nacional de energia é amplamente determinada pela situação atual: como resultado, a abordagem de cima para baixo pode ser mais adequada para as projeções de curto prazo, pois muitas relações não mudam rapidamente. Por exemplo, a estrutura socioeconômica de um país e os hábitos de consumo de energia das pessoas geralmente não mudam em poucos meses. A maioria dos equipamentos de uso de energia tem uma vida útil técnica relativamente longa, de 10 a 15 anos. As instalações de suprimento de energia têm prazos de entrega longos, de 5 a 10 anos, e também uma vida útil técnica longa, de 15 a 30 anos.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A evolução de longo prazo de um sistema nacional de energia está sujeita a muitas incertezas; portanto, uma abordagem de baixo para cima é mais adequada para a análise de longo prazo, pois o desenvolvimento das relações relevantes pode ser melhor previsto individualmente. Por exemplo, o crescimento da população e da economia, o desenvolvimento tecnológico que leva ao uso mais eficiente da energia, a disponibilidade e os preços da energia no mercado internacional e a disponibilidade ou as perspectivas de novas tecnologias de energia, como a solar, podem seguir tendências diferentes.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Portanto, o modelo MAED é aplicável para análises de longo prazo e, em parte, de médio prazo, e não de curto prazo.</a:t>
            </a:r>
            <a:endParaRPr/>
          </a:p>
        </p:txBody>
      </p:sp>
      <p:sp>
        <p:nvSpPr>
          <p:cNvPr id="394" name="Google Shape;39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A razão para realizar uma análise de demanda de energia é encontrar a demanda futura de energia. É importante ter em mente vários aspectos:</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Primeiro, o futuro é incerto. Não é possível prever o futuro com total precisão. Mudanças na tecnologia de energia, mudanças nos preços da energia, mudanças na população, mudanças no crescimento econômico, mudanças nas preferências do consumidor etc., tudo isso afeta a demanda futura de energia.</a:t>
            </a:r>
            <a:endParaRPr/>
          </a:p>
          <a:p>
            <a:pPr marL="0" lvl="0" indent="0" algn="l" rtl="0">
              <a:spcBef>
                <a:spcPts val="360"/>
              </a:spcBef>
              <a:spcAft>
                <a:spcPts val="0"/>
              </a:spcAft>
              <a:buNone/>
            </a:pPr>
            <a:r>
              <a:rPr lang="en-GB">
                <a:latin typeface="Open Sans"/>
                <a:ea typeface="Open Sans"/>
                <a:cs typeface="Open Sans"/>
                <a:sym typeface="Open Sans"/>
              </a:rPr>
              <a:t>Em segundo lugar, o futuro pode ou não se parecer com o passado. A forma como a energia é usada no futuro pode ou não ser a mesma forma como foi usada no passado. </a:t>
            </a:r>
            <a:endParaRPr/>
          </a:p>
          <a:p>
            <a:pPr marL="0" lvl="0" indent="0" algn="l" rtl="0">
              <a:spcBef>
                <a:spcPts val="360"/>
              </a:spcBef>
              <a:spcAft>
                <a:spcPts val="0"/>
              </a:spcAft>
              <a:buNone/>
            </a:pPr>
            <a:r>
              <a:rPr lang="en-GB">
                <a:latin typeface="Open Sans"/>
                <a:ea typeface="Open Sans"/>
                <a:cs typeface="Open Sans"/>
                <a:sym typeface="Open Sans"/>
              </a:rPr>
              <a:t>As projeções de longo prazo são muito mais incertas do que as de curto prazo. As mudanças nos fatores que afetam a demanda de energia podem ser muito mais dramáticas e inesperadas no longo prazo do que no curto prazo. Como resultado, quanto mais longo for o horizonte de tempo da projeção de demanda, maior será a incerteza.</a:t>
            </a:r>
            <a:endParaRPr/>
          </a:p>
        </p:txBody>
      </p:sp>
      <p:sp>
        <p:nvSpPr>
          <p:cNvPr id="414" name="Google Shape;4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Open Sans"/>
                <a:ea typeface="Open Sans"/>
                <a:cs typeface="Open Sans"/>
                <a:sym typeface="Open Sans"/>
              </a:rPr>
              <a:t>As seguintes especificidades dos países em desenvolvimento devem ser consideradas: </a:t>
            </a:r>
            <a:r>
              <a:rPr lang="en-GB">
                <a:latin typeface="Open Sans"/>
                <a:ea typeface="Open Sans"/>
                <a:cs typeface="Open Sans"/>
                <a:sym typeface="Open Sans"/>
              </a:rPr>
              <a:t>as mudanças podem ocorrer muito rapidamente. </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Primeiro, a falta de dados consistentes de séries temporais de longo prazo para vários setores de atividade dificulta a tarefa de planejamento. Como o planejador de energia pode projetar a demanda de energia para o transporte se a maioria dos dados sobre o uso atual de carros, por exemplo, não foi coletada?</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Em segundo lugar, há grandes diferenças nos padrões de consumo de energia urbanos e rurais, especialmente se os últimos ainda não tiverem acesso à rede elétrica e se as ocupações e os estilos de vida forem muito diferentes.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Terceiro, os países em desenvolvimento estão passando por mudanças consideráveis na estrutura de sua economia. O crescimento populacional, o aumento do acesso a serviços de saúde, educação e energia, o aumento da parcela da população nas cidades, o aumento da demanda por bens de consumo e a ascensão da classe média estão acontecendo muito rapidamente. Isso torna a tarefa de planejamento mais difícil e incerta. Essa incerteza deve ser reconhecida na tarefa de modelagem.</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Quarto e quinto, as sociedades estão passando por rápidos aprimoramentos tecnológicos, com o surgimento de novos processos. As melhorias nas tecnologias de baterias devem ser levadas em conta no planejamento do sistema de energia do futuro, pois elas estão se tornando rapidamente mais baratas e mais eficientes.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Por fim, mudanças consideráveis no comportamento social e nos estilos de vida são fundamentais para entender como a população se envolverá com o sistema de energia. </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Essas especificidades podem fazer com que o aumento da demanda de energia seja mais rápido do que sua tendência histórica e do que a própria taxa de crescimento econômico. O usuário deve estar ciente disso. </a:t>
            </a:r>
            <a:endParaRPr/>
          </a:p>
          <a:p>
            <a:pPr marL="0" lvl="0" indent="0" algn="l" rtl="0">
              <a:spcBef>
                <a:spcPts val="360"/>
              </a:spcBef>
              <a:spcAft>
                <a:spcPts val="0"/>
              </a:spcAft>
              <a:buNone/>
            </a:pPr>
            <a:endParaRPr>
              <a:latin typeface="Open Sans"/>
              <a:ea typeface="Open Sans"/>
              <a:cs typeface="Open Sans"/>
              <a:sym typeface="Open Sans"/>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Isso conclui a aula </a:t>
            </a:r>
            <a:r>
              <a:rPr lang="en-GB">
                <a:latin typeface="Open Sans"/>
                <a:ea typeface="Open Sans"/>
                <a:cs typeface="Open Sans"/>
                <a:sym typeface="Open Sans"/>
              </a:rPr>
              <a:t>2 </a:t>
            </a:r>
            <a:r>
              <a:rPr lang="en-GB" sz="1200">
                <a:solidFill>
                  <a:schemeClr val="dk1"/>
                </a:solidFill>
                <a:latin typeface="Open Sans"/>
                <a:ea typeface="Open Sans"/>
                <a:cs typeface="Open Sans"/>
                <a:sym typeface="Open Sans"/>
              </a:rPr>
              <a:t>sobre </a:t>
            </a:r>
            <a:r>
              <a:rPr lang="en-GB">
                <a:latin typeface="Open Sans"/>
                <a:ea typeface="Open Sans"/>
                <a:cs typeface="Open Sans"/>
                <a:sym typeface="Open Sans"/>
              </a:rPr>
              <a:t>modelos de energia e análise de sistemas de energia</a:t>
            </a:r>
            <a:r>
              <a:rPr lang="en-GB" sz="1200">
                <a:solidFill>
                  <a:schemeClr val="dk1"/>
                </a:solidFill>
                <a:latin typeface="Open Sans"/>
                <a:ea typeface="Open Sans"/>
                <a:cs typeface="Open Sans"/>
                <a:sym typeface="Open Sans"/>
              </a:rPr>
              <a:t>.</a:t>
            </a:r>
            <a:endParaRPr>
              <a:latin typeface="Open Sans"/>
              <a:ea typeface="Open Sans"/>
              <a:cs typeface="Open Sans"/>
              <a:sym typeface="Open Sans"/>
            </a:endParaRPr>
          </a:p>
        </p:txBody>
      </p:sp>
      <p:sp>
        <p:nvSpPr>
          <p:cNvPr id="423" name="Google Shape;42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a:latin typeface="Open Sans"/>
                <a:ea typeface="Open Sans"/>
                <a:cs typeface="Open Sans"/>
                <a:sym typeface="Open Sans"/>
              </a:rPr>
              <a:t>A primeira mini-aula apresentará modelos de sistemas de energia.</a:t>
            </a:r>
            <a:endParaRPr>
              <a:latin typeface="Open Sans"/>
              <a:ea typeface="Open Sans"/>
              <a:cs typeface="Open Sans"/>
              <a:sym typeface="Open Sans"/>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A análise do sistema de energia, ou qualquer tarefa de planejamento de energia, lida com muitas variáveis e fatores incertos. Os modelos de energia são criados para gerenciar sistemas tão grandes.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A mente humana não consegue lidar com a integração de um número tão grande de variáveis. É isso que um modelo faz.</a:t>
            </a:r>
            <a:endParaRPr>
              <a:latin typeface="Open Sans"/>
              <a:ea typeface="Open Sans"/>
              <a:cs typeface="Open Sans"/>
              <a:sym typeface="Open Sans"/>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Um modelo é uma representação conceitual de fatos de interface do mundo real, originados de ações físicas e humanas. Um modelo é um grupo de relações matemáticas que vinculam variáveis e calculam valores. Qualquer modelo consiste em um grupo de relações matemáticas que vinculam entre si um determinado conjunto de variáveis e permitem o cálculo do valor de uma variável com base em uma ou várias outras. </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Os modelos não tomam decisões; eles são uma ferramenta que mostra os caminhos e as consequências da tomada de decisões. O intérprete ou modelador é mais importante do que o modelo.</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Um modelo só pode responder à pergunta para a qual foi originalmente projetado.</a:t>
            </a:r>
            <a:endParaRPr/>
          </a:p>
          <a:p>
            <a:pPr marL="0" lvl="0" indent="0" algn="l" rtl="0">
              <a:spcBef>
                <a:spcPts val="36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1200">
                <a:solidFill>
                  <a:schemeClr val="dk1"/>
                </a:solidFill>
                <a:latin typeface="Open Sans"/>
                <a:ea typeface="Open Sans"/>
                <a:cs typeface="Open Sans"/>
                <a:sym typeface="Open Sans"/>
              </a:rPr>
              <a:t>Há muitas técnicas matemáticas aplicadas às ferramentas analíticas de energia, bem como muitas abordagens diferentes para a modelagem do sistema de energia. Isso dificulta uma classificação única.</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Os modelos de sistemas de energia podem ser diferenciados em termos de: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Sua finalidade: por exemplo</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previsão, planejamento, avaliação ambiental, </a:t>
            </a:r>
            <a:r>
              <a:rPr lang="en-GB">
                <a:latin typeface="Open Sans"/>
                <a:ea typeface="Open Sans"/>
                <a:cs typeface="Open Sans"/>
                <a:sym typeface="Open Sans"/>
              </a:rPr>
              <a:t>otimização </a:t>
            </a:r>
            <a:r>
              <a:rPr lang="en-GB" sz="1200">
                <a:solidFill>
                  <a:schemeClr val="dk1"/>
                </a:solidFill>
                <a:latin typeface="Open Sans"/>
                <a:ea typeface="Open Sans"/>
                <a:cs typeface="Open Sans"/>
                <a:sym typeface="Open Sans"/>
              </a:rPr>
              <a:t>da operação.</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Estrutura e escopo do modelo: por exemplo</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descrição de setores não energéticos, foco no lado da oferta ou da demanda.</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Cobertura geográfica: de </a:t>
            </a:r>
            <a:r>
              <a:rPr lang="en-GB">
                <a:latin typeface="Open Sans"/>
                <a:ea typeface="Open Sans"/>
                <a:cs typeface="Open Sans"/>
                <a:sym typeface="Open Sans"/>
              </a:rPr>
              <a:t>um único projeto </a:t>
            </a:r>
            <a:r>
              <a:rPr lang="en-GB" sz="1200">
                <a:solidFill>
                  <a:schemeClr val="dk1"/>
                </a:solidFill>
                <a:latin typeface="Open Sans"/>
                <a:ea typeface="Open Sans"/>
                <a:cs typeface="Open Sans"/>
                <a:sym typeface="Open Sans"/>
              </a:rPr>
              <a:t>a global.</a:t>
            </a:r>
            <a:endParaRPr sz="1200">
              <a:solidFill>
                <a:schemeClr val="dk1"/>
              </a:solidFill>
              <a:latin typeface="Open Sans"/>
              <a:ea typeface="Open Sans"/>
              <a:cs typeface="Open Sans"/>
              <a:sym typeface="Open Sans"/>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Horizonte de tempo: curto, médio ou longo prazo.</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O intervalo de tempo: </a:t>
            </a:r>
            <a:r>
              <a:rPr lang="en-GB">
                <a:latin typeface="Open Sans"/>
                <a:ea typeface="Open Sans"/>
                <a:cs typeface="Open Sans"/>
                <a:sym typeface="Open Sans"/>
              </a:rPr>
              <a:t>pode variar de minuto a minuto a </a:t>
            </a:r>
            <a:r>
              <a:rPr lang="en-GB" sz="1200">
                <a:solidFill>
                  <a:schemeClr val="dk1"/>
                </a:solidFill>
                <a:latin typeface="Open Sans"/>
                <a:ea typeface="Open Sans"/>
                <a:cs typeface="Open Sans"/>
                <a:sym typeface="Open Sans"/>
              </a:rPr>
              <a:t>vários </a:t>
            </a:r>
            <a:r>
              <a:rPr lang="en-GB">
                <a:latin typeface="Open Sans"/>
                <a:ea typeface="Open Sans"/>
                <a:cs typeface="Open Sans"/>
                <a:sym typeface="Open Sans"/>
              </a:rPr>
              <a:t>anos.</a:t>
            </a:r>
            <a:endParaRPr/>
          </a:p>
          <a:p>
            <a:pPr marL="0" lvl="0" indent="0" algn="l" rtl="0">
              <a:spcBef>
                <a:spcPts val="360"/>
              </a:spcBef>
              <a:spcAft>
                <a:spcPts val="0"/>
              </a:spcAft>
              <a:buNone/>
            </a:pPr>
            <a:r>
              <a:rPr lang="en-GB">
                <a:latin typeface="Open Sans"/>
                <a:ea typeface="Open Sans"/>
                <a:cs typeface="Open Sans"/>
                <a:sym typeface="Open Sans"/>
              </a:rPr>
              <a:t>O </a:t>
            </a:r>
            <a:r>
              <a:rPr lang="en-GB" sz="1200">
                <a:solidFill>
                  <a:schemeClr val="dk1"/>
                </a:solidFill>
                <a:latin typeface="Open Sans"/>
                <a:ea typeface="Open Sans"/>
                <a:cs typeface="Open Sans"/>
                <a:sym typeface="Open Sans"/>
              </a:rPr>
              <a:t>tipo de tecnologia incluída: por exemplo</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tecnologia renovável, tecnologias de armazenamento.</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A abordagem analítica: por exemplo</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de cima para baixo e de baixo para cima.</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A metodologia subjacente: por exemplo</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equilíbrio econômico, simulação, </a:t>
            </a:r>
            <a:r>
              <a:rPr lang="en-GB">
                <a:latin typeface="Open Sans"/>
                <a:ea typeface="Open Sans"/>
                <a:cs typeface="Open Sans"/>
                <a:sym typeface="Open Sans"/>
              </a:rPr>
              <a:t>otimização</a:t>
            </a:r>
            <a:r>
              <a:rPr lang="en-GB" sz="1200">
                <a:solidFill>
                  <a:schemeClr val="dk1"/>
                </a:solidFill>
                <a:latin typeface="Open Sans"/>
                <a:ea typeface="Open Sans"/>
                <a:cs typeface="Open Sans"/>
                <a:sym typeface="Open Sans"/>
              </a:rPr>
              <a:t>, estocástica.</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A abordagem matemática: por exemplo, programação linear, programação linear de números inteiros mistos, programação dinâmica, lógica difusa, programação baseada em agentes.</a:t>
            </a:r>
            <a:endParaRPr/>
          </a:p>
          <a:p>
            <a:pPr marL="0" lvl="0" indent="0" algn="l" rtl="0">
              <a:spcBef>
                <a:spcPts val="360"/>
              </a:spcBef>
              <a:spcAft>
                <a:spcPts val="0"/>
              </a:spcAft>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1200">
                <a:solidFill>
                  <a:schemeClr val="dk1"/>
                </a:solidFill>
                <a:latin typeface="Open Sans"/>
                <a:ea typeface="Open Sans"/>
                <a:cs typeface="Open Sans"/>
                <a:sym typeface="Open Sans"/>
              </a:rPr>
              <a:t>Os modelos de sistemas de energia são uma representação matemática de vários problemas possíveis relacionados à energia. O nível de detalhe da representação matemática depende do problema em questão.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O tamanho e a complexidade do modelo dependem do nível de detalhe da análise necessária, da disponibilidade de dados e da escala do problema.</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A escala pode</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por exemplo</a:t>
            </a:r>
            <a:r>
              <a:rPr lang="en-GB">
                <a:latin typeface="Open Sans"/>
                <a:ea typeface="Open Sans"/>
                <a:cs typeface="Open Sans"/>
                <a:sym typeface="Open Sans"/>
              </a:rPr>
              <a:t>, variar de </a:t>
            </a:r>
            <a:r>
              <a:rPr lang="en-GB" sz="1200">
                <a:solidFill>
                  <a:schemeClr val="dk1"/>
                </a:solidFill>
                <a:latin typeface="Open Sans"/>
                <a:ea typeface="Open Sans"/>
                <a:cs typeface="Open Sans"/>
                <a:sym typeface="Open Sans"/>
              </a:rPr>
              <a:t>uma unidade específica em uma fábrica até o planejamento do fornecimento de energia de um país inteiro.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A disponibilidade de dados sobre tecnologia, eficiência, oferta, demanda, emprego e disponibilidade de recursos funcionam como restrições para o desenvolvimento e o uso do modelo.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Normalmente, os modelos de sistemas de energia de longo prazo não tentam modelar todas as horas em um ano, mas exploram algumas fatias de tempo temporalmente independentes. Para horizontes de tempo de longo prazo, uma resolução temporal grosseira é aplicada </a:t>
            </a:r>
            <a:r>
              <a:rPr lang="en-GB">
                <a:latin typeface="Open Sans"/>
                <a:ea typeface="Open Sans"/>
                <a:cs typeface="Open Sans"/>
                <a:sym typeface="Open Sans"/>
              </a:rPr>
              <a:t>porque uma </a:t>
            </a:r>
            <a:r>
              <a:rPr lang="en-GB" sz="1200">
                <a:solidFill>
                  <a:schemeClr val="dk1"/>
                </a:solidFill>
                <a:latin typeface="Open Sans"/>
                <a:ea typeface="Open Sans"/>
                <a:cs typeface="Open Sans"/>
                <a:sym typeface="Open Sans"/>
              </a:rPr>
              <a:t>resolução fina em longos períodos de tempo seria muito cara do ponto de vista computacional. Além disso, avaliar o despacho diário em detalhes poderia criar uma falsa precisão em comparação com as incertezas muito grandes das projeções de longo prazo.</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Um modelo muito simples estará errado. Um modelo muito complicado será inútil.</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a:latin typeface="Open Sans"/>
                <a:ea typeface="Open Sans"/>
                <a:cs typeface="Open Sans"/>
                <a:sym typeface="Open Sans"/>
              </a:rPr>
              <a:t>Entre todas as ferramentas analíticas de energia, há duas abordagens possíveis para estimar a demanda e o suprimento futuros de energia. Normalmente, uma simulação é usada para a análise da demanda de energia e a otimização para o projeto da cadeia de suprimentos.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O método usado depende das necessidades específicas do modelador.</a:t>
            </a:r>
            <a:endParaRPr/>
          </a:p>
          <a:p>
            <a:pPr marL="0" lvl="0" indent="0" algn="l" rtl="0">
              <a:spcBef>
                <a:spcPts val="360"/>
              </a:spcBef>
              <a:spcAft>
                <a:spcPts val="0"/>
              </a:spcAft>
              <a:buNone/>
            </a:pPr>
            <a:r>
              <a:rPr lang="en-GB">
                <a:latin typeface="Open Sans"/>
                <a:ea typeface="Open Sans"/>
                <a:cs typeface="Open Sans"/>
                <a:sym typeface="Open Sans"/>
              </a:rPr>
              <a:t>A abordagem de simulação baseia-se na imitação do sistema real para observar os fluxos de energia, dependendo de valores diferentes para os parâmetros dos elementos do modelo. Ela é usada quando se tenta avaliar a resposta do sistema a alguns parâmetros determinantes. Por exemplo, na análise da demanda de energia, você precisa saber como a demanda de eletricidade cresce no setor se o PIB industrial dobrar. Os modelos de simulação fornecem percepções sobre a resposta do sistema às mudanças em seus elementos.</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Por outro lado, a otimização é mais adequada para selecionar a melhor combinação de parâmetros sobre os quais o formulador de políticas tem controle, dado um conjunto de restrições e uma função objetiva.</a:t>
            </a:r>
            <a:endParaRPr/>
          </a:p>
          <a:p>
            <a:pPr marL="0" lvl="0" indent="0" algn="l" rtl="0">
              <a:spcBef>
                <a:spcPts val="360"/>
              </a:spcBef>
              <a:spcAft>
                <a:spcPts val="0"/>
              </a:spcAft>
              <a:buNone/>
            </a:pPr>
            <a:r>
              <a:rPr lang="en-GB">
                <a:latin typeface="Open Sans"/>
                <a:ea typeface="Open Sans"/>
                <a:cs typeface="Open Sans"/>
                <a:sym typeface="Open Sans"/>
              </a:rPr>
              <a:t>A otimização pode fornecer recomendações aos analistas de sistemas de energia sobre como um sistema deve ser construído para ser "ideal". Geralmente, ela é usada para análise de fornecimento de energia, ou seja, a parte do sistema de energia que pode ser projetada por planejadores de energia.</a:t>
            </a:r>
            <a:endParaRPr/>
          </a:p>
          <a:p>
            <a:pPr marL="0" lvl="0" indent="0" algn="l" rtl="0">
              <a:spcBef>
                <a:spcPts val="36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1200">
                <a:solidFill>
                  <a:schemeClr val="dk1"/>
                </a:solidFill>
                <a:latin typeface="Open Sans"/>
                <a:ea typeface="Open Sans"/>
                <a:cs typeface="Open Sans"/>
                <a:sym typeface="Open Sans"/>
              </a:rPr>
              <a:t>A utilidade do modelo depende da qualidade e da disponibilidade dos dados de entrada, da solidez teórica do modelo e das habilidades do intérprete.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Primeiro, os resultados de qualquer esforço de modelagem dependem dos dados de entrada. Dados de entrada imprecisos produzirão resultados imprecisos. Alguns dados de entrada estão diretamente disponíveis, como a população total de um país, enquanto outros </a:t>
            </a:r>
            <a:r>
              <a:rPr lang="en-GB">
                <a:latin typeface="Open Sans"/>
                <a:ea typeface="Open Sans"/>
                <a:cs typeface="Open Sans"/>
                <a:sym typeface="Open Sans"/>
              </a:rPr>
              <a:t>se baseiam </a:t>
            </a:r>
            <a:r>
              <a:rPr lang="en-GB" sz="1200">
                <a:solidFill>
                  <a:schemeClr val="dk1"/>
                </a:solidFill>
                <a:latin typeface="Open Sans"/>
                <a:ea typeface="Open Sans"/>
                <a:cs typeface="Open Sans"/>
                <a:sym typeface="Open Sans"/>
              </a:rPr>
              <a:t>em suposições ou até mesmo em julgamentos éticos, como o preço do carbono em uma </a:t>
            </a:r>
            <a:r>
              <a:rPr lang="en-GB">
                <a:latin typeface="Open Sans"/>
                <a:ea typeface="Open Sans"/>
                <a:cs typeface="Open Sans"/>
                <a:sym typeface="Open Sans"/>
              </a:rPr>
              <a:t>otimização</a:t>
            </a:r>
            <a:r>
              <a:rPr lang="en-GB" sz="1200">
                <a:solidFill>
                  <a:schemeClr val="dk1"/>
                </a:solidFill>
                <a:latin typeface="Open Sans"/>
                <a:ea typeface="Open Sans"/>
                <a:cs typeface="Open Sans"/>
                <a:sym typeface="Open Sans"/>
              </a:rPr>
              <a:t>, que tem implicações de amplo alcance em termos de responsabilidade intergeracional. As fontes de dados de entrada e as suposições devem ser claramente declaradas e justificadas para que os resultados do modelo possam ser compreendidos adequadamente.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Em segundo lugar, a utilidade de um modelo depende da solidez teórica de sua estrutura. Um modelo é uma série de relações matemáticas entre variáveis, que são necessariamente simplificações do mundo real. Essas simplificações podem afetar significativamente os resultados. Um modelo só pode responder à pergunta para a qual foi originalmente projetado. Por exemplo, um modelo que não represente os desenvolvimentos tecnológicos </a:t>
            </a:r>
            <a:r>
              <a:rPr lang="en-GB">
                <a:latin typeface="Open Sans"/>
                <a:ea typeface="Open Sans"/>
                <a:cs typeface="Open Sans"/>
                <a:sym typeface="Open Sans"/>
              </a:rPr>
              <a:t>será </a:t>
            </a:r>
            <a:r>
              <a:rPr lang="en-GB" sz="1200">
                <a:solidFill>
                  <a:schemeClr val="dk1"/>
                </a:solidFill>
                <a:latin typeface="Open Sans"/>
                <a:ea typeface="Open Sans"/>
                <a:cs typeface="Open Sans"/>
                <a:sym typeface="Open Sans"/>
              </a:rPr>
              <a:t>válido para a operação diária, mas não para o planejamento de longo prazo, para o qual as melhorias de eficiência e as reduções </a:t>
            </a:r>
            <a:r>
              <a:rPr lang="en-GB">
                <a:latin typeface="Open Sans"/>
                <a:ea typeface="Open Sans"/>
                <a:cs typeface="Open Sans"/>
                <a:sym typeface="Open Sans"/>
              </a:rPr>
              <a:t>de custo </a:t>
            </a:r>
            <a:r>
              <a:rPr lang="en-GB" sz="1200">
                <a:solidFill>
                  <a:schemeClr val="dk1"/>
                </a:solidFill>
                <a:latin typeface="Open Sans"/>
                <a:ea typeface="Open Sans"/>
                <a:cs typeface="Open Sans"/>
                <a:sym typeface="Open Sans"/>
              </a:rPr>
              <a:t>são fundamentais. Um modelo de planejamento nacional que não inclua os custos das externalidades, como o impacto sobre o clima e o meio ambiente, pode levar ao investimento em tecnologias que emitem carbono e que incorrem em custos mais altos no longo prazo. Ser claro sobre o que não está incluído no modelo é tão importante quanto entender o que está no modelo.</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Por fim, os resultados de um modelo precisam ser interpretados. Os modelos não devem ser usados como caixas pretas, mas sim com base em uma compreensão das suposições dos dados de entrada e do modelo. Os resultados devem ser verificados com base em sua experiência no campo. Os possíveis impactos sobre a economia, o meio ambiente e o desenvolvimento social que não foram incluídos no modelo precisam ser ponderados para a tomada de decisões.</a:t>
            </a:r>
            <a:endParaRPr/>
          </a:p>
          <a:p>
            <a:pPr marL="0" lvl="0" indent="0" algn="l" rtl="0">
              <a:spcBef>
                <a:spcPts val="36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Na terceira mini-aula, veremos a diferença entre as abordagens de cima para baixo e de baixo para cima.</a:t>
            </a:r>
            <a:endParaRPr>
              <a:latin typeface="Open Sans"/>
              <a:ea typeface="Open Sans"/>
              <a:cs typeface="Open Sans"/>
              <a:sym typeface="Open Sans"/>
            </a:endParaRPr>
          </a:p>
          <a:p>
            <a:pPr marL="0" lvl="0" indent="0" algn="l" rtl="0">
              <a:spcBef>
                <a:spcPts val="360"/>
              </a:spcBef>
              <a:spcAft>
                <a:spcPts val="0"/>
              </a:spcAft>
              <a:buNone/>
            </a:pPr>
            <a:r>
              <a:rPr lang="en-GB"/>
              <a:t>A primeira etapa de uma análise de sistema de energia é o cálculo do consumo futuro de energia. Para realizar projeções de demanda de energia, o planejador de energia pode usar uma abordagem de cima para baixo ou de baixo para cima.</a:t>
            </a:r>
            <a:endParaRPr/>
          </a:p>
          <a:p>
            <a:pPr marL="0" lvl="0" indent="0" algn="l" rtl="0">
              <a:spcBef>
                <a:spcPts val="360"/>
              </a:spcBef>
              <a:spcAft>
                <a:spcPts val="0"/>
              </a:spcAft>
              <a:buNone/>
            </a:pP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No caso da abordagem top-down, ou agregada, projetamos a evolução da demanda total de energia. A abordagem top-down baseia-se em relações históricas gerais entre os consumos de energia e alguns parâmetros ou indicadores bem conhecidos, como a população e alguns fatores econômicos, como a elasticidade de preço e renda da demanda. Em geral, as relações são identificadas por meio de análise estatística. A demanda de energia é calculada com base nas tendências históricas e nas relações entre essas variáveis. Normalmente, são usadas séries temporais, </a:t>
            </a:r>
            <a:r>
              <a:rPr lang="en-GB" sz="1200" b="0" i="0">
                <a:solidFill>
                  <a:schemeClr val="dk1"/>
                </a:solidFill>
                <a:latin typeface="Open Sans"/>
                <a:ea typeface="Open Sans"/>
                <a:cs typeface="Open Sans"/>
                <a:sym typeface="Open Sans"/>
              </a:rPr>
              <a:t>valores de uma quantidade obtidos em momentos sucessivos ou em intervalos iguais, </a:t>
            </a:r>
            <a:r>
              <a:rPr lang="en-GB">
                <a:latin typeface="Open Sans"/>
                <a:ea typeface="Open Sans"/>
                <a:cs typeface="Open Sans"/>
                <a:sym typeface="Open Sans"/>
              </a:rPr>
              <a:t>e métodos econométricos, que usam </a:t>
            </a:r>
            <a:r>
              <a:rPr lang="en-GB" sz="1200" b="0" i="0">
                <a:solidFill>
                  <a:schemeClr val="dk1"/>
                </a:solidFill>
                <a:latin typeface="Open Sans"/>
                <a:ea typeface="Open Sans"/>
                <a:cs typeface="Open Sans"/>
                <a:sym typeface="Open Sans"/>
              </a:rPr>
              <a:t>dados quantitativos para desenvolver teorias ou testar hipóteses</a:t>
            </a:r>
            <a:r>
              <a:rPr lang="en-GB">
                <a:latin typeface="Open Sans"/>
                <a:ea typeface="Open Sans"/>
                <a:cs typeface="Open Sans"/>
                <a:sym typeface="Open Sans"/>
              </a:rPr>
              <a:t>.</a:t>
            </a:r>
            <a:endParaRPr/>
          </a:p>
          <a:p>
            <a:pPr marL="0" lvl="0" indent="0" algn="l" rtl="0">
              <a:spcBef>
                <a:spcPts val="36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No caso da abordagem de baixo para cima, ou desagregada, projetamos a evolução dos padrões de uso de energia de uma sociedade e, em seguida, deduzimos a demanda de energia. A abordagem de baixo para cima geralmente é realizada por meio do método de uso final, que é usado no modelo MAED. Começa-se com a evolução da demanda de energia útil de cada subsetor para construir a evolução da demanda total de energia final. A abordagem de baixo para cima analisa a estrutura fina do consumo de energia, identificando a demanda de energia por setores econômicos ou até mesmo por processos, como aquecimento, iluminação etc. Essa abordagem também pode usar a análise estatística de dados históricos, mas no nível dos usuários finais e não no nível nacional. </a:t>
            </a:r>
            <a:endParaRPr/>
          </a:p>
        </p:txBody>
      </p:sp>
      <p:sp>
        <p:nvSpPr>
          <p:cNvPr id="169" name="Google Shape;16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Depois de conhecermos o consumo total de energia, a partir do método agregado (ou top-down), devemos desagregar a demanda de energia por distribuição para analisar o consumo de cada setor. </a:t>
            </a:r>
            <a:endParaRPr/>
          </a:p>
          <a:p>
            <a:pPr marL="0" lvl="0" indent="0" algn="l" rtl="0">
              <a:spcBef>
                <a:spcPts val="360"/>
              </a:spcBef>
              <a:spcAft>
                <a:spcPts val="0"/>
              </a:spcAft>
              <a:buNone/>
            </a:pP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Em vez disso, a abordagem de baixo para cima analisa a estrutura fina do consumo de energia, identificando e projetando a demanda futura de energia por setores econômicos, subsetores e até mesmo por processos, como aquecimento de água, iluminação, e a demanda de energia é encontrada para cada processo, cada subsetor e cada setor. Essa é uma abordagem desagregada, como </a:t>
            </a:r>
            <a:r>
              <a:rPr lang="en-GB" sz="1200">
                <a:solidFill>
                  <a:schemeClr val="dk1"/>
                </a:solidFill>
                <a:latin typeface="Open Sans"/>
                <a:ea typeface="Open Sans"/>
                <a:cs typeface="Open Sans"/>
                <a:sym typeface="Open Sans"/>
              </a:rPr>
              <a:t>foi dito no slide anterior</a:t>
            </a:r>
            <a:r>
              <a:rPr lang="en-GB">
                <a:latin typeface="Open Sans"/>
                <a:ea typeface="Open Sans"/>
                <a:cs typeface="Open Sans"/>
                <a:sym typeface="Open Sans"/>
              </a:rPr>
              <a:t>. A demanda é então agregada em setores maiores. No final da cadeia, o consumo de cada setor é somado e a demanda total de energia é estimada. </a:t>
            </a:r>
            <a:endParaRPr/>
          </a:p>
          <a:p>
            <a:pPr marL="0" lvl="0" indent="0" algn="l" rtl="0">
              <a:spcBef>
                <a:spcPts val="360"/>
              </a:spcBef>
              <a:spcAft>
                <a:spcPts val="0"/>
              </a:spcAft>
              <a:buNone/>
            </a:pP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Essa forma esquemática oferece uma representação visual de como as duas abordagens diferem. Ele mostra onde a energia é usada e como cada subsetor contribui para a demanda de energia do setor e, em seguida, para a demanda total de energia.</a:t>
            </a:r>
            <a:endParaRPr/>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p:nvPr/>
        </p:nvSpPr>
        <p:spPr>
          <a:xfrm>
            <a:off x="11701463" y="6456363"/>
            <a:ext cx="45402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7" name="Google Shape;17;p25"/>
          <p:cNvSpPr txBox="1"/>
          <p:nvPr/>
        </p:nvSpPr>
        <p:spPr>
          <a:xfrm>
            <a:off x="11798300" y="6492875"/>
            <a:ext cx="3937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Open Sans"/>
                <a:ea typeface="Open Sans"/>
                <a:cs typeface="Open Sans"/>
                <a:sym typeface="Open Sans"/>
              </a:rPr>
              <a:t>‹#›</a:t>
            </a:fld>
            <a:endParaRPr sz="1200" b="0" i="0" u="none" strike="noStrike" cap="none">
              <a:solidFill>
                <a:srgbClr val="888888"/>
              </a:solidFill>
              <a:latin typeface="Open Sans"/>
              <a:ea typeface="Open Sans"/>
              <a:cs typeface="Open Sans"/>
              <a:sym typeface="Open Sans"/>
            </a:endParaRPr>
          </a:p>
        </p:txBody>
      </p:sp>
      <p:pic>
        <p:nvPicPr>
          <p:cNvPr id="18" name="Google Shape;18;p25" descr="A picture containing 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b="0" i="0">
                <a:latin typeface="Open Sans"/>
                <a:ea typeface="Open Sans"/>
                <a:cs typeface="Open Sans"/>
                <a:sym typeface="Open Sans"/>
              </a:defRPr>
            </a:lvl1pPr>
            <a:lvl2pPr marL="914400" lvl="1" indent="-406400" algn="l">
              <a:lnSpc>
                <a:spcPct val="90000"/>
              </a:lnSpc>
              <a:spcBef>
                <a:spcPts val="500"/>
              </a:spcBef>
              <a:spcAft>
                <a:spcPts val="0"/>
              </a:spcAft>
              <a:buClr>
                <a:schemeClr val="dk1"/>
              </a:buClr>
              <a:buSzPts val="2800"/>
              <a:buChar char="•"/>
              <a:defRPr sz="2800" b="0" i="0">
                <a:latin typeface="Open Sans"/>
                <a:ea typeface="Open Sans"/>
                <a:cs typeface="Open Sans"/>
                <a:sym typeface="Open Sans"/>
              </a:defRPr>
            </a:lvl2pPr>
            <a:lvl3pPr marL="1371600" lvl="2"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3pPr>
            <a:lvl4pPr marL="1828800" lvl="3"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4pPr>
            <a:lvl5pPr marL="2286000" lvl="4"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35"/>
          <p:cNvSpPr>
            <a:spLocks noGrp="1"/>
          </p:cNvSpPr>
          <p:nvPr>
            <p:ph type="pic" idx="2"/>
          </p:nvPr>
        </p:nvSpPr>
        <p:spPr>
          <a:xfrm>
            <a:off x="5183188" y="987425"/>
            <a:ext cx="6172200" cy="4873625"/>
          </a:xfrm>
          <a:prstGeom prst="rect">
            <a:avLst/>
          </a:prstGeom>
          <a:noFill/>
          <a:ln>
            <a:noFill/>
          </a:ln>
        </p:spPr>
      </p:sp>
      <p:sp>
        <p:nvSpPr>
          <p:cNvPr id="90" name="Google Shape;90;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
        <p:cNvGrpSpPr/>
        <p:nvPr/>
      </p:nvGrpSpPr>
      <p:grpSpPr>
        <a:xfrm>
          <a:off x="0" y="0"/>
          <a:ext cx="0" cy="0"/>
          <a:chOff x="0" y="0"/>
          <a:chExt cx="0" cy="0"/>
        </a:xfrm>
      </p:grpSpPr>
      <p:pic>
        <p:nvPicPr>
          <p:cNvPr id="24" name="Google Shape;24;p2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26"/>
          <p:cNvSpPr txBox="1">
            <a:spLocks noGrp="1"/>
          </p:cNvSpPr>
          <p:nvPr>
            <p:ph type="title"/>
          </p:nvPr>
        </p:nvSpPr>
        <p:spPr>
          <a:xfrm>
            <a:off x="838200" y="207808"/>
            <a:ext cx="105156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None/>
              <a:defRPr sz="12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None/>
              <a:defRPr sz="12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None/>
              <a:defRPr sz="12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None/>
              <a:defRPr sz="12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None/>
              <a:defRPr sz="12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None/>
              <a:defRPr sz="12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None/>
              <a:defRPr sz="12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pic>
        <p:nvPicPr>
          <p:cNvPr id="41" name="Google Shape;41;p29" descr="Graphical user interface, text&#10;&#10;Description automatically generated"/>
          <p:cNvPicPr preferRelativeResize="0"/>
          <p:nvPr/>
        </p:nvPicPr>
        <p:blipFill rotWithShape="1">
          <a:blip r:embed="rId2">
            <a:alphaModFix/>
          </a:blip>
          <a:srcRect/>
          <a:stretch/>
        </p:blipFill>
        <p:spPr>
          <a:xfrm>
            <a:off x="0" y="277813"/>
            <a:ext cx="12192000" cy="6858000"/>
          </a:xfrm>
          <a:prstGeom prst="rect">
            <a:avLst/>
          </a:prstGeom>
          <a:noFill/>
          <a:ln>
            <a:noFill/>
          </a:ln>
        </p:spPr>
      </p:pic>
      <p:sp>
        <p:nvSpPr>
          <p:cNvPr id="42" name="Google Shape;42;p29"/>
          <p:cNvSpPr txBox="1"/>
          <p:nvPr/>
        </p:nvSpPr>
        <p:spPr>
          <a:xfrm>
            <a:off x="887413" y="11113"/>
            <a:ext cx="7651750" cy="137001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a:solidFill>
                <a:schemeClr val="dk1"/>
              </a:solidFill>
              <a:latin typeface="Open Sans"/>
              <a:ea typeface="Open Sans"/>
              <a:cs typeface="Open Sans"/>
              <a:sym typeface="Open Sans"/>
            </a:endParaRPr>
          </a:p>
        </p:txBody>
      </p:sp>
      <p:sp>
        <p:nvSpPr>
          <p:cNvPr id="43" name="Google Shape;43;p29"/>
          <p:cNvSpPr txBox="1"/>
          <p:nvPr/>
        </p:nvSpPr>
        <p:spPr>
          <a:xfrm>
            <a:off x="835025" y="46038"/>
            <a:ext cx="7651750" cy="1362075"/>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4400">
              <a:solidFill>
                <a:schemeClr val="dk1"/>
              </a:solidFill>
              <a:latin typeface="Open Sans"/>
              <a:ea typeface="Open Sans"/>
              <a:cs typeface="Open Sans"/>
              <a:sym typeface="Open Sans"/>
            </a:endParaRPr>
          </a:p>
        </p:txBody>
      </p:sp>
      <p:sp>
        <p:nvSpPr>
          <p:cNvPr id="44" name="Google Shape;4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11785600" y="6497638"/>
            <a:ext cx="406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9"/>
        <p:cNvGrpSpPr/>
        <p:nvPr/>
      </p:nvGrpSpPr>
      <p:grpSpPr>
        <a:xfrm>
          <a:off x="0" y="0"/>
          <a:ext cx="0" cy="0"/>
          <a:chOff x="0" y="0"/>
          <a:chExt cx="0" cy="0"/>
        </a:xfrm>
      </p:grpSpPr>
      <p:pic>
        <p:nvPicPr>
          <p:cNvPr id="50" name="Google Shape;50;p3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0"/>
          <p:cNvSpPr txBox="1"/>
          <p:nvPr/>
        </p:nvSpPr>
        <p:spPr>
          <a:xfrm>
            <a:off x="865188" y="1425575"/>
            <a:ext cx="5992812" cy="34893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2000" b="0" i="0">
              <a:solidFill>
                <a:srgbClr val="9CC2E5"/>
              </a:solidFill>
              <a:latin typeface="Open Sans"/>
              <a:ea typeface="Open Sans"/>
              <a:cs typeface="Open Sans"/>
              <a:sym typeface="Open Sans"/>
            </a:endParaRPr>
          </a:p>
        </p:txBody>
      </p:sp>
      <p:sp>
        <p:nvSpPr>
          <p:cNvPr id="52" name="Google Shape;52;p30"/>
          <p:cNvSpPr txBox="1"/>
          <p:nvPr/>
        </p:nvSpPr>
        <p:spPr>
          <a:xfrm>
            <a:off x="987425" y="198438"/>
            <a:ext cx="10515600" cy="13255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GB" sz="4400" b="0" i="0">
                <a:solidFill>
                  <a:schemeClr val="dk1"/>
                </a:solidFill>
                <a:latin typeface="Open Sans"/>
                <a:ea typeface="Open Sans"/>
                <a:cs typeface="Open Sans"/>
                <a:sym typeface="Open Sans"/>
              </a:rPr>
              <a:t>Click to edit Master title style</a:t>
            </a:r>
            <a:endParaRPr sz="4400" b="0" i="0">
              <a:solidFill>
                <a:schemeClr val="dk1"/>
              </a:solidFill>
              <a:latin typeface="Open Sans"/>
              <a:ea typeface="Open Sans"/>
              <a:cs typeface="Open Sans"/>
              <a:sym typeface="Open Sans"/>
            </a:endParaRPr>
          </a:p>
        </p:txBody>
      </p:sp>
      <p:sp>
        <p:nvSpPr>
          <p:cNvPr id="53" name="Google Shape;5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30"/>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56" name="Google Shape;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1pPr>
            <a:lvl2pPr marR="0" lvl="1"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2pPr>
            <a:lvl3pPr marR="0" lvl="2"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3pPr>
            <a:lvl4pPr marR="0" lvl="3"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4pPr>
            <a:lvl5pPr marR="0" lvl="4"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 descr="A picture containing background pattern&#10;&#10;Description automatically generated"/>
          <p:cNvPicPr preferRelativeResize="0"/>
          <p:nvPr/>
        </p:nvPicPr>
        <p:blipFill rotWithShape="1">
          <a:blip r:embed="rId3">
            <a:alphaModFix/>
          </a:blip>
          <a:srcRect/>
          <a:stretch/>
        </p:blipFill>
        <p:spPr>
          <a:xfrm>
            <a:off x="0" y="-54"/>
            <a:ext cx="12192000" cy="6858108"/>
          </a:xfrm>
          <a:prstGeom prst="rect">
            <a:avLst/>
          </a:prstGeom>
          <a:noFill/>
          <a:ln>
            <a:noFill/>
          </a:ln>
        </p:spPr>
      </p:pic>
      <p:sp>
        <p:nvSpPr>
          <p:cNvPr id="112" name="Google Shape;112;p1"/>
          <p:cNvSpPr txBox="1"/>
          <p:nvPr/>
        </p:nvSpPr>
        <p:spPr>
          <a:xfrm>
            <a:off x="8975475" y="630025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Open Sans"/>
                <a:ea typeface="Open Sans"/>
                <a:cs typeface="Open Sans"/>
                <a:sym typeface="Open Sans"/>
              </a:rPr>
              <a:t>Versão 2.0</a:t>
            </a:r>
            <a:endParaRPr sz="1050" b="0" i="0" u="none" strike="noStrike" cap="none">
              <a:solidFill>
                <a:schemeClr val="lt1"/>
              </a:solidFill>
              <a:latin typeface="Open Sans"/>
              <a:ea typeface="Open Sans"/>
              <a:cs typeface="Open Sans"/>
              <a:sym typeface="Open Sans"/>
            </a:endParaRPr>
          </a:p>
        </p:txBody>
      </p:sp>
      <p:sp>
        <p:nvSpPr>
          <p:cNvPr id="113" name="Google Shape;113;p1"/>
          <p:cNvSpPr txBox="1"/>
          <p:nvPr/>
        </p:nvSpPr>
        <p:spPr>
          <a:xfrm>
            <a:off x="610325" y="3590632"/>
            <a:ext cx="7659262" cy="280076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400" b="1" i="0" u="none" strike="noStrike" cap="none">
                <a:solidFill>
                  <a:schemeClr val="lt1"/>
                </a:solidFill>
                <a:latin typeface="Open Sans ExtraBold"/>
                <a:ea typeface="Open Sans ExtraBold"/>
                <a:cs typeface="Open Sans ExtraBold"/>
                <a:sym typeface="Open Sans ExtraBold"/>
              </a:rPr>
              <a:t>AULA 2 </a:t>
            </a:r>
            <a:br>
              <a:rPr lang="en-GB" sz="4400" b="1" i="0" u="none" strike="noStrike" cap="none">
                <a:solidFill>
                  <a:schemeClr val="dk1"/>
                </a:solidFill>
                <a:latin typeface="Open Sans ExtraBold"/>
                <a:ea typeface="Open Sans ExtraBold"/>
                <a:cs typeface="Open Sans ExtraBold"/>
                <a:sym typeface="Open Sans ExtraBold"/>
              </a:rPr>
            </a:br>
            <a:r>
              <a:rPr lang="en-GB" sz="4400" b="1" i="0" u="none" strike="noStrike" cap="none">
                <a:solidFill>
                  <a:schemeClr val="dk1"/>
                </a:solidFill>
                <a:latin typeface="Open Sans ExtraBold"/>
                <a:ea typeface="Open Sans ExtraBold"/>
                <a:cs typeface="Open Sans ExtraBold"/>
                <a:sym typeface="Open Sans ExtraBold"/>
              </a:rPr>
              <a:t>FERRAMENTAS DE MODELAGEM E ANÁLISE DE SISTEMAS DE ENERGIA </a:t>
            </a:r>
            <a:endParaRPr sz="4400" b="1" i="0" u="none" strike="noStrike" cap="non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610325" y="3015929"/>
            <a:ext cx="2716841"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800" b="1" i="0" u="none" strike="noStrike" cap="none">
                <a:solidFill>
                  <a:schemeClr val="dk1"/>
                </a:solidFill>
                <a:latin typeface="Open Sans ExtraBold"/>
                <a:ea typeface="Open Sans ExtraBold"/>
                <a:cs typeface="Open Sans ExtraBold"/>
                <a:sym typeface="Open Sans ExtraBold"/>
              </a:rPr>
              <a:t>Modelo para análise da demanda de energia</a:t>
            </a:r>
            <a:endParaRPr sz="1800" b="1" i="0" u="none" strike="noStrike" cap="none">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0" descr="Graphical user interface, text&#10;&#10;Description automatically generated"/>
          <p:cNvPicPr preferRelativeResize="0"/>
          <p:nvPr/>
        </p:nvPicPr>
        <p:blipFill rotWithShape="1">
          <a:blip r:embed="rId3">
            <a:alphaModFix/>
          </a:blip>
          <a:srcRect/>
          <a:stretch/>
        </p:blipFill>
        <p:spPr>
          <a:xfrm>
            <a:off x="0" y="2422"/>
            <a:ext cx="12192000" cy="6858000"/>
          </a:xfrm>
          <a:prstGeom prst="rect">
            <a:avLst/>
          </a:prstGeom>
          <a:noFill/>
          <a:ln>
            <a:noFill/>
          </a:ln>
        </p:spPr>
      </p:pic>
      <p:pic>
        <p:nvPicPr>
          <p:cNvPr id="263" name="Google Shape;263;p10"/>
          <p:cNvPicPr preferRelativeResize="0"/>
          <p:nvPr/>
        </p:nvPicPr>
        <p:blipFill rotWithShape="1">
          <a:blip r:embed="rId4">
            <a:alphaModFix/>
          </a:blip>
          <a:srcRect t="18764" r="22856"/>
          <a:stretch/>
        </p:blipFill>
        <p:spPr>
          <a:xfrm>
            <a:off x="7995945" y="2864881"/>
            <a:ext cx="2516514" cy="1759359"/>
          </a:xfrm>
          <a:prstGeom prst="rect">
            <a:avLst/>
          </a:prstGeom>
          <a:noFill/>
          <a:ln>
            <a:noFill/>
          </a:ln>
        </p:spPr>
      </p:pic>
      <p:sp>
        <p:nvSpPr>
          <p:cNvPr id="264" name="Google Shape;264;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65" name="Google Shape;265;p10"/>
          <p:cNvSpPr txBox="1"/>
          <p:nvPr/>
        </p:nvSpPr>
        <p:spPr>
          <a:xfrm>
            <a:off x="887215" y="2150297"/>
            <a:ext cx="7027071" cy="38823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a:solidFill>
                <a:srgbClr val="000000"/>
              </a:solidFill>
              <a:latin typeface="Open Sans"/>
              <a:ea typeface="Open Sans"/>
              <a:cs typeface="Open Sans"/>
              <a:sym typeface="Open Sans"/>
            </a:endParaRPr>
          </a:p>
        </p:txBody>
      </p:sp>
      <p:grpSp>
        <p:nvGrpSpPr>
          <p:cNvPr id="266" name="Google Shape;266;p10"/>
          <p:cNvGrpSpPr/>
          <p:nvPr/>
        </p:nvGrpSpPr>
        <p:grpSpPr>
          <a:xfrm>
            <a:off x="8021424" y="2149864"/>
            <a:ext cx="3738443" cy="2376007"/>
            <a:chOff x="5527623" y="1582249"/>
            <a:chExt cx="4017342" cy="2376007"/>
          </a:xfrm>
        </p:grpSpPr>
        <p:grpSp>
          <p:nvGrpSpPr>
            <p:cNvPr id="267" name="Google Shape;267;p10"/>
            <p:cNvGrpSpPr/>
            <p:nvPr/>
          </p:nvGrpSpPr>
          <p:grpSpPr>
            <a:xfrm>
              <a:off x="5527623" y="2314822"/>
              <a:ext cx="1709081" cy="1643434"/>
              <a:chOff x="3957638" y="1870075"/>
              <a:chExt cx="2460840" cy="2058988"/>
            </a:xfrm>
          </p:grpSpPr>
          <p:cxnSp>
            <p:nvCxnSpPr>
              <p:cNvPr id="268" name="Google Shape;268;p10"/>
              <p:cNvCxnSpPr/>
              <p:nvPr/>
            </p:nvCxnSpPr>
            <p:spPr>
              <a:xfrm rot="5400000">
                <a:off x="5219700" y="2898775"/>
                <a:ext cx="2058988" cy="1588"/>
              </a:xfrm>
              <a:prstGeom prst="straightConnector1">
                <a:avLst/>
              </a:prstGeom>
              <a:noFill/>
              <a:ln w="25400" cap="flat" cmpd="sng">
                <a:solidFill>
                  <a:srgbClr val="B02634"/>
                </a:solidFill>
                <a:prstDash val="solid"/>
                <a:miter lim="800000"/>
                <a:headEnd type="none" w="sm" len="sm"/>
                <a:tailEnd type="none" w="sm" len="sm"/>
              </a:ln>
            </p:spPr>
          </p:cxnSp>
          <p:grpSp>
            <p:nvGrpSpPr>
              <p:cNvPr id="269" name="Google Shape;269;p10"/>
              <p:cNvGrpSpPr/>
              <p:nvPr/>
            </p:nvGrpSpPr>
            <p:grpSpPr>
              <a:xfrm>
                <a:off x="3957638" y="2401341"/>
                <a:ext cx="2460840" cy="997497"/>
                <a:chOff x="3957638" y="2401341"/>
                <a:chExt cx="2460840" cy="997497"/>
              </a:xfrm>
            </p:grpSpPr>
            <p:sp>
              <p:nvSpPr>
                <p:cNvPr id="270" name="Google Shape;270;p10"/>
                <p:cNvSpPr/>
                <p:nvPr/>
              </p:nvSpPr>
              <p:spPr>
                <a:xfrm>
                  <a:off x="3957638" y="2840038"/>
                  <a:ext cx="2325687" cy="558800"/>
                </a:xfrm>
                <a:custGeom>
                  <a:avLst/>
                  <a:gdLst/>
                  <a:ahLst/>
                  <a:cxnLst/>
                  <a:rect l="l" t="t" r="r" b="b"/>
                  <a:pathLst>
                    <a:path w="2326640" h="558800" extrusionOk="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sp>
              <p:nvSpPr>
                <p:cNvPr id="271" name="Google Shape;271;p10"/>
                <p:cNvSpPr txBox="1"/>
                <p:nvPr/>
              </p:nvSpPr>
              <p:spPr>
                <a:xfrm>
                  <a:off x="4097554" y="2401341"/>
                  <a:ext cx="2320924" cy="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Histórico</a:t>
                  </a:r>
                  <a:endParaRPr/>
                </a:p>
              </p:txBody>
            </p:sp>
          </p:grpSp>
        </p:grpSp>
        <p:grpSp>
          <p:nvGrpSpPr>
            <p:cNvPr id="272" name="Google Shape;272;p10"/>
            <p:cNvGrpSpPr/>
            <p:nvPr/>
          </p:nvGrpSpPr>
          <p:grpSpPr>
            <a:xfrm>
              <a:off x="7162652" y="2183677"/>
              <a:ext cx="1719661" cy="1740340"/>
              <a:chOff x="6324600" y="1676400"/>
              <a:chExt cx="2476073" cy="2180397"/>
            </a:xfrm>
          </p:grpSpPr>
          <p:sp>
            <p:nvSpPr>
              <p:cNvPr id="273" name="Google Shape;273;p10"/>
              <p:cNvSpPr/>
              <p:nvPr/>
            </p:nvSpPr>
            <p:spPr>
              <a:xfrm>
                <a:off x="6324600" y="1676400"/>
                <a:ext cx="1173163" cy="1193800"/>
              </a:xfrm>
              <a:custGeom>
                <a:avLst/>
                <a:gdLst/>
                <a:ahLst/>
                <a:cxnLst/>
                <a:rect l="l" t="t" r="r" b="b"/>
                <a:pathLst>
                  <a:path w="1173480" h="1194388" extrusionOk="0">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sp>
            <p:nvSpPr>
              <p:cNvPr id="274" name="Google Shape;274;p10"/>
              <p:cNvSpPr txBox="1"/>
              <p:nvPr/>
            </p:nvSpPr>
            <p:spPr>
              <a:xfrm>
                <a:off x="6553200" y="3394077"/>
                <a:ext cx="2247473" cy="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Projetado</a:t>
                </a:r>
                <a:endParaRPr/>
              </a:p>
            </p:txBody>
          </p:sp>
        </p:grpSp>
        <p:grpSp>
          <p:nvGrpSpPr>
            <p:cNvPr id="275" name="Google Shape;275;p10"/>
            <p:cNvGrpSpPr/>
            <p:nvPr/>
          </p:nvGrpSpPr>
          <p:grpSpPr>
            <a:xfrm>
              <a:off x="7118582" y="1920314"/>
              <a:ext cx="2426383" cy="1629801"/>
              <a:chOff x="4764183" y="1544587"/>
              <a:chExt cx="5489567" cy="2798813"/>
            </a:xfrm>
          </p:grpSpPr>
          <p:pic>
            <p:nvPicPr>
              <p:cNvPr id="276" name="Google Shape;276;p10"/>
              <p:cNvPicPr preferRelativeResize="0"/>
              <p:nvPr/>
            </p:nvPicPr>
            <p:blipFill rotWithShape="1">
              <a:blip r:embed="rId5">
                <a:alphaModFix/>
              </a:blip>
              <a:srcRect r="2179"/>
              <a:stretch/>
            </p:blipFill>
            <p:spPr>
              <a:xfrm>
                <a:off x="4764183" y="3543300"/>
                <a:ext cx="2474816" cy="800100"/>
              </a:xfrm>
              <a:prstGeom prst="rect">
                <a:avLst/>
              </a:prstGeom>
              <a:noFill/>
              <a:ln>
                <a:noFill/>
              </a:ln>
            </p:spPr>
          </p:pic>
          <p:pic>
            <p:nvPicPr>
              <p:cNvPr id="277" name="Google Shape;277;p10"/>
              <p:cNvPicPr preferRelativeResize="0"/>
              <p:nvPr/>
            </p:nvPicPr>
            <p:blipFill rotWithShape="1">
              <a:blip r:embed="rId6">
                <a:alphaModFix/>
              </a:blip>
              <a:srcRect r="4300"/>
              <a:stretch/>
            </p:blipFill>
            <p:spPr>
              <a:xfrm>
                <a:off x="4819061" y="2667000"/>
                <a:ext cx="2419938" cy="1476376"/>
              </a:xfrm>
              <a:prstGeom prst="rect">
                <a:avLst/>
              </a:prstGeom>
              <a:noFill/>
              <a:ln>
                <a:noFill/>
              </a:ln>
            </p:spPr>
          </p:pic>
          <p:pic>
            <p:nvPicPr>
              <p:cNvPr id="278" name="Google Shape;278;p10"/>
              <p:cNvPicPr preferRelativeResize="0"/>
              <p:nvPr/>
            </p:nvPicPr>
            <p:blipFill rotWithShape="1">
              <a:blip r:embed="rId7">
                <a:alphaModFix/>
              </a:blip>
              <a:srcRect r="4371"/>
              <a:stretch/>
            </p:blipFill>
            <p:spPr>
              <a:xfrm>
                <a:off x="4764183" y="2038349"/>
                <a:ext cx="2474816" cy="2076451"/>
              </a:xfrm>
              <a:prstGeom prst="rect">
                <a:avLst/>
              </a:prstGeom>
              <a:noFill/>
              <a:ln>
                <a:noFill/>
              </a:ln>
            </p:spPr>
          </p:pic>
          <p:sp>
            <p:nvSpPr>
              <p:cNvPr id="279" name="Google Shape;279;p10"/>
              <p:cNvSpPr txBox="1"/>
              <p:nvPr/>
            </p:nvSpPr>
            <p:spPr>
              <a:xfrm>
                <a:off x="7451725" y="1628775"/>
                <a:ext cx="720727" cy="634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0" name="Google Shape;280;p10"/>
              <p:cNvSpPr txBox="1"/>
              <p:nvPr/>
            </p:nvSpPr>
            <p:spPr>
              <a:xfrm>
                <a:off x="6871854" y="1544587"/>
                <a:ext cx="3381896" cy="1004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5% de </a:t>
                </a:r>
                <a:r>
                  <a:rPr lang="en-GB" sz="1600" dirty="0" err="1">
                    <a:solidFill>
                      <a:schemeClr val="dk1"/>
                    </a:solidFill>
                    <a:latin typeface="Open Sans"/>
                    <a:ea typeface="Open Sans"/>
                    <a:cs typeface="Open Sans"/>
                    <a:sym typeface="Open Sans"/>
                  </a:rPr>
                  <a:t>crescimento</a:t>
                </a:r>
                <a:endParaRPr dirty="0"/>
              </a:p>
            </p:txBody>
          </p:sp>
          <p:sp>
            <p:nvSpPr>
              <p:cNvPr id="281" name="Google Shape;281;p10"/>
              <p:cNvSpPr txBox="1"/>
              <p:nvPr/>
            </p:nvSpPr>
            <p:spPr>
              <a:xfrm>
                <a:off x="6864653" y="2408430"/>
                <a:ext cx="3389097" cy="1004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B02634"/>
                    </a:solidFill>
                    <a:latin typeface="Open Sans"/>
                    <a:ea typeface="Open Sans"/>
                    <a:cs typeface="Open Sans"/>
                    <a:sym typeface="Open Sans"/>
                  </a:rPr>
                  <a:t>2,8% de </a:t>
                </a:r>
                <a:r>
                  <a:rPr lang="en-GB" sz="1600" dirty="0" err="1">
                    <a:solidFill>
                      <a:srgbClr val="B02634"/>
                    </a:solidFill>
                    <a:latin typeface="Open Sans"/>
                    <a:ea typeface="Open Sans"/>
                    <a:cs typeface="Open Sans"/>
                    <a:sym typeface="Open Sans"/>
                  </a:rPr>
                  <a:t>crescimento</a:t>
                </a:r>
                <a:endParaRPr dirty="0"/>
              </a:p>
            </p:txBody>
          </p:sp>
        </p:grpSp>
        <p:sp>
          <p:nvSpPr>
            <p:cNvPr id="282" name="Google Shape;282;p10"/>
            <p:cNvSpPr txBox="1"/>
            <p:nvPr/>
          </p:nvSpPr>
          <p:spPr>
            <a:xfrm>
              <a:off x="5595115" y="1582249"/>
              <a:ext cx="22479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Total de eletricidade</a:t>
              </a:r>
              <a:endParaRPr/>
            </a:p>
            <a:p>
              <a:pPr marL="0" marR="0" lvl="0" indent="0" algn="l" rtl="0">
                <a:spcBef>
                  <a:spcPts val="0"/>
                </a:spcBef>
                <a:spcAft>
                  <a:spcPts val="0"/>
                </a:spcAft>
                <a:buNone/>
              </a:pPr>
              <a:r>
                <a:rPr lang="en-GB" sz="1800">
                  <a:solidFill>
                    <a:schemeClr val="dk1"/>
                  </a:solidFill>
                  <a:latin typeface="Open Sans"/>
                  <a:ea typeface="Open Sans"/>
                  <a:cs typeface="Open Sans"/>
                  <a:sym typeface="Open Sans"/>
                </a:rPr>
                <a:t>Consumo [kWh]</a:t>
              </a:r>
              <a:endParaRPr/>
            </a:p>
          </p:txBody>
        </p:sp>
      </p:grpSp>
      <p:cxnSp>
        <p:nvCxnSpPr>
          <p:cNvPr id="283" name="Google Shape;283;p10"/>
          <p:cNvCxnSpPr/>
          <p:nvPr/>
        </p:nvCxnSpPr>
        <p:spPr>
          <a:xfrm rot="10800000">
            <a:off x="8023169" y="2797012"/>
            <a:ext cx="0" cy="388073"/>
          </a:xfrm>
          <a:prstGeom prst="straightConnector1">
            <a:avLst/>
          </a:prstGeom>
          <a:noFill/>
          <a:ln w="9525" cap="flat" cmpd="sng">
            <a:solidFill>
              <a:srgbClr val="298EFF"/>
            </a:solidFill>
            <a:prstDash val="solid"/>
            <a:miter lim="800000"/>
            <a:headEnd type="none" w="sm" len="sm"/>
            <a:tailEnd type="triangle" w="med" len="med"/>
          </a:ln>
        </p:spPr>
      </p:cxnSp>
      <p:cxnSp>
        <p:nvCxnSpPr>
          <p:cNvPr id="284" name="Google Shape;284;p10"/>
          <p:cNvCxnSpPr/>
          <p:nvPr/>
        </p:nvCxnSpPr>
        <p:spPr>
          <a:xfrm rot="10800000" flipH="1">
            <a:off x="10026943" y="4518473"/>
            <a:ext cx="551736" cy="1"/>
          </a:xfrm>
          <a:prstGeom prst="straightConnector1">
            <a:avLst/>
          </a:prstGeom>
          <a:noFill/>
          <a:ln w="9525" cap="flat" cmpd="sng">
            <a:solidFill>
              <a:srgbClr val="298EFF"/>
            </a:solidFill>
            <a:prstDash val="solid"/>
            <a:miter lim="800000"/>
            <a:headEnd type="none" w="sm" len="sm"/>
            <a:tailEnd type="triangle" w="med" len="med"/>
          </a:ln>
        </p:spPr>
      </p:cxnSp>
      <p:sp>
        <p:nvSpPr>
          <p:cNvPr id="285" name="Google Shape;285;p10"/>
          <p:cNvSpPr txBox="1">
            <a:spLocks noGrp="1"/>
          </p:cNvSpPr>
          <p:nvPr>
            <p:ph type="body" idx="1"/>
          </p:nvPr>
        </p:nvSpPr>
        <p:spPr>
          <a:xfrm>
            <a:off x="839919" y="1507672"/>
            <a:ext cx="7233992" cy="4528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CC2E5"/>
              </a:buClr>
              <a:buSzPts val="2000"/>
              <a:buNone/>
            </a:pPr>
            <a:r>
              <a:rPr lang="en-GB" sz="2000" b="1" dirty="0">
                <a:solidFill>
                  <a:srgbClr val="9CC2E5"/>
                </a:solidFill>
                <a:latin typeface="Open Sans"/>
                <a:ea typeface="Open Sans"/>
                <a:cs typeface="Open Sans"/>
                <a:sym typeface="Open Sans"/>
              </a:rPr>
              <a:t>2.2.3. As </a:t>
            </a:r>
            <a:r>
              <a:rPr lang="en-GB" sz="2000" b="1" dirty="0" err="1">
                <a:solidFill>
                  <a:srgbClr val="9CC2E5"/>
                </a:solidFill>
                <a:latin typeface="Open Sans"/>
                <a:ea typeface="Open Sans"/>
                <a:cs typeface="Open Sans"/>
                <a:sym typeface="Open Sans"/>
              </a:rPr>
              <a:t>projeções</a:t>
            </a:r>
            <a:r>
              <a:rPr lang="en-GB" sz="2000" b="1" dirty="0">
                <a:solidFill>
                  <a:srgbClr val="9CC2E5"/>
                </a:solidFill>
                <a:latin typeface="Open Sans"/>
                <a:ea typeface="Open Sans"/>
                <a:cs typeface="Open Sans"/>
                <a:sym typeface="Open Sans"/>
              </a:rPr>
              <a:t> top-down </a:t>
            </a:r>
            <a:r>
              <a:rPr lang="en-GB" sz="2000" b="1" dirty="0" err="1">
                <a:solidFill>
                  <a:srgbClr val="9CC2E5"/>
                </a:solidFill>
                <a:latin typeface="Open Sans"/>
                <a:ea typeface="Open Sans"/>
                <a:cs typeface="Open Sans"/>
                <a:sym typeface="Open Sans"/>
              </a:rPr>
              <a:t>começam</a:t>
            </a:r>
            <a:r>
              <a:rPr lang="en-GB" sz="2000" b="1" dirty="0">
                <a:solidFill>
                  <a:srgbClr val="9CC2E5"/>
                </a:solidFill>
                <a:latin typeface="Open Sans"/>
                <a:ea typeface="Open Sans"/>
                <a:cs typeface="Open Sans"/>
                <a:sym typeface="Open Sans"/>
              </a:rPr>
              <a:t> com a </a:t>
            </a:r>
            <a:r>
              <a:rPr lang="en-GB" sz="2000" b="1" dirty="0" err="1">
                <a:solidFill>
                  <a:srgbClr val="9CC2E5"/>
                </a:solidFill>
                <a:latin typeface="Open Sans"/>
                <a:ea typeface="Open Sans"/>
                <a:cs typeface="Open Sans"/>
                <a:sym typeface="Open Sans"/>
              </a:rPr>
              <a:t>análise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histórica</a:t>
            </a:r>
            <a:r>
              <a:rPr lang="en-GB" sz="2000" b="1" dirty="0">
                <a:solidFill>
                  <a:srgbClr val="9CC2E5"/>
                </a:solidFill>
                <a:latin typeface="Open Sans"/>
                <a:ea typeface="Open Sans"/>
                <a:cs typeface="Open Sans"/>
                <a:sym typeface="Open Sans"/>
              </a:rPr>
              <a:t> do </a:t>
            </a:r>
            <a:r>
              <a:rPr lang="en-GB" sz="2000" b="1" dirty="0" err="1">
                <a:solidFill>
                  <a:srgbClr val="9CC2E5"/>
                </a:solidFill>
                <a:latin typeface="Open Sans"/>
                <a:ea typeface="Open Sans"/>
                <a:cs typeface="Open Sans"/>
                <a:sym typeface="Open Sans"/>
              </a:rPr>
              <a:t>consumo</a:t>
            </a:r>
            <a:r>
              <a:rPr lang="en-GB" sz="2000" b="1" dirty="0">
                <a:solidFill>
                  <a:srgbClr val="9CC2E5"/>
                </a:solidFill>
                <a:latin typeface="Open Sans"/>
                <a:ea typeface="Open Sans"/>
                <a:cs typeface="Open Sans"/>
                <a:sym typeface="Open Sans"/>
              </a:rPr>
              <a:t> total de </a:t>
            </a:r>
            <a:r>
              <a:rPr lang="en-GB" sz="2000" b="1" dirty="0" err="1">
                <a:solidFill>
                  <a:srgbClr val="9CC2E5"/>
                </a:solidFill>
                <a:latin typeface="Open Sans"/>
                <a:ea typeface="Open Sans"/>
                <a:cs typeface="Open Sans"/>
                <a:sym typeface="Open Sans"/>
              </a:rPr>
              <a:t>energia</a:t>
            </a:r>
            <a:endParaRPr sz="2000" dirty="0">
              <a:solidFill>
                <a:srgbClr val="9CC2E5"/>
              </a:solidFill>
            </a:endParaRPr>
          </a:p>
          <a:p>
            <a:pPr marL="0" lvl="0" indent="0" algn="l" rtl="0">
              <a:lnSpc>
                <a:spcPct val="100000"/>
              </a:lnSpc>
              <a:spcBef>
                <a:spcPts val="1000"/>
              </a:spcBef>
              <a:spcAft>
                <a:spcPts val="0"/>
              </a:spcAft>
              <a:buClr>
                <a:srgbClr val="333333"/>
              </a:buClr>
              <a:buSzPts val="2000"/>
              <a:buNone/>
            </a:pPr>
            <a:r>
              <a:rPr lang="en-GB" sz="2000" b="1" dirty="0">
                <a:latin typeface="Open Sans"/>
                <a:ea typeface="Open Sans"/>
                <a:cs typeface="Open Sans"/>
                <a:sym typeface="Open Sans"/>
              </a:rPr>
              <a:t>A </a:t>
            </a:r>
            <a:r>
              <a:rPr lang="en-GB" sz="2000" b="1" dirty="0" err="1">
                <a:latin typeface="Open Sans"/>
                <a:ea typeface="Open Sans"/>
                <a:cs typeface="Open Sans"/>
                <a:sym typeface="Open Sans"/>
              </a:rPr>
              <a:t>abordagem</a:t>
            </a:r>
            <a:r>
              <a:rPr lang="en-GB" sz="2000" b="1" dirty="0">
                <a:latin typeface="Open Sans"/>
                <a:ea typeface="Open Sans"/>
                <a:cs typeface="Open Sans"/>
                <a:sym typeface="Open Sans"/>
              </a:rPr>
              <a:t> top-down é </a:t>
            </a:r>
            <a:r>
              <a:rPr lang="en-GB" sz="2000" b="1" dirty="0" err="1">
                <a:latin typeface="Open Sans"/>
                <a:ea typeface="Open Sans"/>
                <a:cs typeface="Open Sans"/>
                <a:sym typeface="Open Sans"/>
              </a:rPr>
              <a:t>baseada</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em</a:t>
            </a:r>
            <a:r>
              <a:rPr lang="en-GB" sz="2000" b="1" dirty="0">
                <a:latin typeface="Open Sans"/>
                <a:ea typeface="Open Sans"/>
                <a:cs typeface="Open Sans"/>
                <a:sym typeface="Open Sans"/>
              </a:rPr>
              <a:t> </a:t>
            </a:r>
            <a:endParaRPr sz="2000" b="1"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Relações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históricas</a:t>
            </a:r>
            <a:r>
              <a:rPr lang="en-GB" sz="2000" dirty="0">
                <a:latin typeface="Open Sans"/>
                <a:ea typeface="Open Sans"/>
                <a:cs typeface="Open Sans"/>
                <a:sym typeface="Open Sans"/>
              </a:rPr>
              <a:t> entre </a:t>
            </a:r>
            <a:r>
              <a:rPr lang="en-GB" sz="2000" dirty="0" err="1">
                <a:latin typeface="Open Sans"/>
                <a:ea typeface="Open Sans"/>
                <a:cs typeface="Open Sans"/>
                <a:sym typeface="Open Sans"/>
              </a:rPr>
              <a:t>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consumos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Parâmetros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ou</a:t>
            </a:r>
            <a:r>
              <a:rPr lang="en-GB" sz="2000" dirty="0">
                <a:latin typeface="Open Sans"/>
                <a:ea typeface="Open Sans"/>
                <a:cs typeface="Open Sans"/>
                <a:sym typeface="Open Sans"/>
              </a:rPr>
              <a:t> </a:t>
            </a:r>
            <a:r>
              <a:rPr lang="en-GB" sz="2000" dirty="0" err="1">
                <a:latin typeface="Open Sans"/>
                <a:ea typeface="Open Sans"/>
                <a:cs typeface="Open Sans"/>
                <a:sym typeface="Open Sans"/>
              </a:rPr>
              <a:t>indicadores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bem</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conhecidos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como</a:t>
            </a:r>
            <a:r>
              <a:rPr lang="en-GB" sz="2000" dirty="0">
                <a:latin typeface="Open Sans"/>
                <a:ea typeface="Open Sans"/>
                <a:cs typeface="Open Sans"/>
                <a:sym typeface="Open Sans"/>
              </a:rPr>
              <a:t> </a:t>
            </a:r>
            <a:br>
              <a:rPr lang="en-GB" sz="2000" dirty="0">
                <a:latin typeface="Open Sans"/>
                <a:ea typeface="Open Sans"/>
                <a:cs typeface="Open Sans"/>
                <a:sym typeface="Open Sans"/>
              </a:rPr>
            </a:br>
            <a:r>
              <a:rPr lang="en-GB" sz="2000" dirty="0" err="1">
                <a:latin typeface="Open Sans"/>
                <a:ea typeface="Open Sans"/>
                <a:cs typeface="Open Sans"/>
                <a:sym typeface="Open Sans"/>
              </a:rPr>
              <a:t>como</a:t>
            </a:r>
            <a:r>
              <a:rPr lang="en-GB" sz="2000" dirty="0">
                <a:latin typeface="Open Sans"/>
                <a:ea typeface="Open Sans"/>
                <a:cs typeface="Open Sans"/>
                <a:sym typeface="Open Sans"/>
              </a:rPr>
              <a:t> a </a:t>
            </a:r>
            <a:r>
              <a:rPr lang="en-GB" sz="2000" dirty="0" err="1">
                <a:latin typeface="Open Sans"/>
                <a:ea typeface="Open Sans"/>
                <a:cs typeface="Open Sans"/>
                <a:sym typeface="Open Sans"/>
              </a:rPr>
              <a:t>população</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Alguns</a:t>
            </a:r>
            <a:r>
              <a:rPr lang="en-GB" sz="2000" dirty="0">
                <a:latin typeface="Open Sans"/>
                <a:ea typeface="Open Sans"/>
                <a:cs typeface="Open Sans"/>
                <a:sym typeface="Open Sans"/>
              </a:rPr>
              <a:t> </a:t>
            </a:r>
            <a:r>
              <a:rPr lang="en-GB" sz="2000" dirty="0" err="1">
                <a:latin typeface="Open Sans"/>
                <a:ea typeface="Open Sans"/>
                <a:cs typeface="Open Sans"/>
                <a:sym typeface="Open Sans"/>
              </a:rPr>
              <a:t>fatores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econômicos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como</a:t>
            </a:r>
            <a:r>
              <a:rPr lang="en-GB" sz="2000" dirty="0">
                <a:latin typeface="Open Sans"/>
                <a:ea typeface="Open Sans"/>
                <a:cs typeface="Open Sans"/>
                <a:sym typeface="Open Sans"/>
              </a:rPr>
              <a:t> </a:t>
            </a:r>
            <a:r>
              <a:rPr lang="en-GB" sz="2000" dirty="0" err="1">
                <a:latin typeface="Open Sans"/>
                <a:ea typeface="Open Sans"/>
                <a:cs typeface="Open Sans"/>
                <a:sym typeface="Open Sans"/>
              </a:rPr>
              <a:t>preço</a:t>
            </a:r>
            <a:r>
              <a:rPr lang="en-GB" sz="2000" dirty="0">
                <a:latin typeface="Open Sans"/>
                <a:ea typeface="Open Sans"/>
                <a:cs typeface="Open Sans"/>
                <a:sym typeface="Open Sans"/>
              </a:rPr>
              <a:t> e </a:t>
            </a:r>
            <a:r>
              <a:rPr lang="en-GB" sz="2000" dirty="0" err="1">
                <a:latin typeface="Open Sans"/>
                <a:ea typeface="Open Sans"/>
                <a:cs typeface="Open Sans"/>
                <a:sym typeface="Open Sans"/>
              </a:rPr>
              <a:t>renda</a:t>
            </a:r>
            <a:r>
              <a:rPr lang="en-GB" sz="2000" dirty="0">
                <a:latin typeface="Open Sans"/>
                <a:ea typeface="Open Sans"/>
                <a:cs typeface="Open Sans"/>
                <a:sym typeface="Open Sans"/>
              </a:rPr>
              <a:t>, </a:t>
            </a:r>
            <a:br>
              <a:rPr lang="en-GB" sz="2000" dirty="0">
                <a:latin typeface="Open Sans"/>
                <a:ea typeface="Open Sans"/>
                <a:cs typeface="Open Sans"/>
                <a:sym typeface="Open Sans"/>
              </a:rPr>
            </a:br>
            <a:r>
              <a:rPr lang="en-GB" sz="2000" dirty="0" err="1">
                <a:latin typeface="Open Sans"/>
                <a:ea typeface="Open Sans"/>
                <a:cs typeface="Open Sans"/>
                <a:sym typeface="Open Sans"/>
              </a:rPr>
              <a:t>elasticidade</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demanda</a:t>
            </a:r>
            <a:r>
              <a:rPr lang="en-GB" sz="2000" dirty="0">
                <a:latin typeface="Open Sans"/>
                <a:ea typeface="Open Sans"/>
                <a:cs typeface="Open Sans"/>
                <a:sym typeface="Open Sans"/>
              </a:rPr>
              <a:t>. </a:t>
            </a:r>
            <a:endParaRPr sz="2000" dirty="0"/>
          </a:p>
          <a:p>
            <a:pPr marL="0" lvl="0" indent="0" algn="l" rtl="0">
              <a:lnSpc>
                <a:spcPct val="100000"/>
              </a:lnSpc>
              <a:spcBef>
                <a:spcPts val="1000"/>
              </a:spcBef>
              <a:spcAft>
                <a:spcPts val="0"/>
              </a:spcAft>
              <a:buClr>
                <a:srgbClr val="333333"/>
              </a:buClr>
              <a:buSzPts val="2000"/>
              <a:buNone/>
            </a:pPr>
            <a:r>
              <a:rPr lang="en-GB" sz="2000" b="1" dirty="0">
                <a:latin typeface="Open Sans"/>
                <a:ea typeface="Open Sans"/>
                <a:cs typeface="Open Sans"/>
                <a:sym typeface="Open Sans"/>
              </a:rPr>
              <a:t>As </a:t>
            </a:r>
            <a:r>
              <a:rPr lang="en-GB" sz="2000" b="1" dirty="0" err="1">
                <a:latin typeface="Open Sans"/>
                <a:ea typeface="Open Sans"/>
                <a:cs typeface="Open Sans"/>
                <a:sym typeface="Open Sans"/>
              </a:rPr>
              <a:t>relações</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são</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geralmente</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identificadas</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por</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meio</a:t>
            </a:r>
            <a:r>
              <a:rPr lang="en-GB" sz="2000" b="1" dirty="0">
                <a:latin typeface="Open Sans"/>
                <a:ea typeface="Open Sans"/>
                <a:cs typeface="Open Sans"/>
                <a:sym typeface="Open Sans"/>
              </a:rPr>
              <a:t> de </a:t>
            </a:r>
            <a:r>
              <a:rPr lang="en-GB" sz="2000" b="1" dirty="0" err="1">
                <a:latin typeface="Open Sans"/>
                <a:ea typeface="Open Sans"/>
                <a:cs typeface="Open Sans"/>
                <a:sym typeface="Open Sans"/>
              </a:rPr>
              <a:t>análise</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estatística</a:t>
            </a:r>
            <a:endParaRPr sz="2000" b="1"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Aplicar</a:t>
            </a:r>
            <a:r>
              <a:rPr lang="en-GB" sz="2000" dirty="0">
                <a:latin typeface="Open Sans"/>
                <a:ea typeface="Open Sans"/>
                <a:cs typeface="Open Sans"/>
                <a:sym typeface="Open Sans"/>
              </a:rPr>
              <a:t> </a:t>
            </a:r>
            <a:r>
              <a:rPr lang="en-GB" sz="2000" dirty="0" err="1">
                <a:latin typeface="Open Sans"/>
                <a:ea typeface="Open Sans"/>
                <a:cs typeface="Open Sans"/>
                <a:sym typeface="Open Sans"/>
              </a:rPr>
              <a:t>taxas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crescimento</a:t>
            </a:r>
            <a:endParaRPr sz="2000"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Correlacionar</a:t>
            </a:r>
            <a:r>
              <a:rPr lang="en-GB" sz="2000" dirty="0">
                <a:latin typeface="Open Sans"/>
                <a:ea typeface="Open Sans"/>
                <a:cs typeface="Open Sans"/>
                <a:sym typeface="Open Sans"/>
              </a:rPr>
              <a:t> com </a:t>
            </a:r>
            <a:r>
              <a:rPr lang="en-GB" sz="2000" dirty="0" err="1">
                <a:latin typeface="Open Sans"/>
                <a:ea typeface="Open Sans"/>
                <a:cs typeface="Open Sans"/>
                <a:sym typeface="Open Sans"/>
              </a:rPr>
              <a:t>uma</a:t>
            </a:r>
            <a:r>
              <a:rPr lang="en-GB" sz="2000" dirty="0">
                <a:latin typeface="Open Sans"/>
                <a:ea typeface="Open Sans"/>
                <a:cs typeface="Open Sans"/>
                <a:sym typeface="Open Sans"/>
              </a:rPr>
              <a:t> </a:t>
            </a:r>
            <a:r>
              <a:rPr lang="en-GB" sz="2000" dirty="0" err="1">
                <a:latin typeface="Open Sans"/>
                <a:ea typeface="Open Sans"/>
                <a:cs typeface="Open Sans"/>
                <a:sym typeface="Open Sans"/>
              </a:rPr>
              <a:t>variável</a:t>
            </a:r>
            <a:r>
              <a:rPr lang="en-GB" sz="2000" dirty="0">
                <a:latin typeface="Open Sans"/>
                <a:ea typeface="Open Sans"/>
                <a:cs typeface="Open Sans"/>
                <a:sym typeface="Open Sans"/>
              </a:rPr>
              <a:t> </a:t>
            </a:r>
            <a:r>
              <a:rPr lang="en-GB" sz="2000" dirty="0" err="1">
                <a:latin typeface="Open Sans"/>
                <a:ea typeface="Open Sans"/>
                <a:cs typeface="Open Sans"/>
                <a:sym typeface="Open Sans"/>
              </a:rPr>
              <a:t>macroeconômica</a:t>
            </a:r>
            <a:endParaRPr sz="2000"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Aplicar</a:t>
            </a:r>
            <a:r>
              <a:rPr lang="en-GB" sz="2000" dirty="0">
                <a:latin typeface="Open Sans"/>
                <a:ea typeface="Open Sans"/>
                <a:cs typeface="Open Sans"/>
                <a:sym typeface="Open Sans"/>
              </a:rPr>
              <a:t> um </a:t>
            </a:r>
            <a:r>
              <a:rPr lang="en-GB" sz="2000" dirty="0" err="1">
                <a:latin typeface="Open Sans"/>
                <a:ea typeface="Open Sans"/>
                <a:cs typeface="Open Sans"/>
                <a:sym typeface="Open Sans"/>
              </a:rPr>
              <a:t>modelo</a:t>
            </a:r>
            <a:r>
              <a:rPr lang="en-GB" sz="2000" dirty="0">
                <a:latin typeface="Open Sans"/>
                <a:ea typeface="Open Sans"/>
                <a:cs typeface="Open Sans"/>
                <a:sym typeface="Open Sans"/>
              </a:rPr>
              <a:t> </a:t>
            </a:r>
            <a:r>
              <a:rPr lang="en-GB" sz="2000" dirty="0" err="1">
                <a:latin typeface="Open Sans"/>
                <a:ea typeface="Open Sans"/>
                <a:cs typeface="Open Sans"/>
                <a:sym typeface="Open Sans"/>
              </a:rPr>
              <a:t>econométrico</a:t>
            </a:r>
            <a:endParaRPr sz="2000" dirty="0"/>
          </a:p>
          <a:p>
            <a:pPr marL="228600" lvl="0" indent="-101600" algn="l" rtl="0">
              <a:lnSpc>
                <a:spcPct val="100000"/>
              </a:lnSpc>
              <a:spcBef>
                <a:spcPts val="1000"/>
              </a:spcBef>
              <a:spcAft>
                <a:spcPts val="0"/>
              </a:spcAft>
              <a:buClr>
                <a:schemeClr val="dk1"/>
              </a:buClr>
              <a:buSzPts val="2000"/>
              <a:buNone/>
            </a:pPr>
            <a:endParaRPr sz="2000" dirty="0"/>
          </a:p>
        </p:txBody>
      </p:sp>
      <p:sp>
        <p:nvSpPr>
          <p:cNvPr id="286" name="Google Shape;286;p10"/>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2.2 </a:t>
            </a:r>
            <a:r>
              <a:rPr lang="en-GB" sz="4400" dirty="0" err="1">
                <a:solidFill>
                  <a:schemeClr val="dk1"/>
                </a:solidFill>
                <a:latin typeface="Open Sans"/>
                <a:ea typeface="Open Sans"/>
                <a:cs typeface="Open Sans"/>
                <a:sym typeface="Open Sans"/>
              </a:rPr>
              <a:t>Abordagens</a:t>
            </a:r>
            <a:r>
              <a:rPr lang="en-GB" sz="4400" dirty="0">
                <a:solidFill>
                  <a:schemeClr val="dk1"/>
                </a:solidFill>
                <a:latin typeface="Open Sans"/>
                <a:ea typeface="Open Sans"/>
                <a:cs typeface="Open Sans"/>
                <a:sym typeface="Open Sans"/>
              </a:rPr>
              <a:t> top-down e bottom-up</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1" descr="Graphical user interface, text&#10;&#10;Description automatically generated"/>
          <p:cNvPicPr preferRelativeResize="0"/>
          <p:nvPr/>
        </p:nvPicPr>
        <p:blipFill rotWithShape="1">
          <a:blip r:embed="rId3">
            <a:alphaModFix/>
          </a:blip>
          <a:srcRect/>
          <a:stretch/>
        </p:blipFill>
        <p:spPr>
          <a:xfrm>
            <a:off x="456" y="679"/>
            <a:ext cx="12192000" cy="6858000"/>
          </a:xfrm>
          <a:prstGeom prst="rect">
            <a:avLst/>
          </a:prstGeom>
          <a:noFill/>
          <a:ln>
            <a:noFill/>
          </a:ln>
        </p:spPr>
      </p:pic>
      <p:sp>
        <p:nvSpPr>
          <p:cNvPr id="293" name="Google Shape;293;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294" name="Google Shape;294;p11"/>
          <p:cNvSpPr/>
          <p:nvPr/>
        </p:nvSpPr>
        <p:spPr>
          <a:xfrm>
            <a:off x="887214" y="1491219"/>
            <a:ext cx="953694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9CC2E5"/>
                </a:solidFill>
                <a:latin typeface="Open Sans"/>
                <a:ea typeface="Open Sans"/>
                <a:cs typeface="Open Sans"/>
                <a:sym typeface="Open Sans"/>
              </a:rPr>
              <a:t>2.2.4 As </a:t>
            </a:r>
            <a:r>
              <a:rPr lang="en-GB" sz="2000" b="1" dirty="0" err="1">
                <a:solidFill>
                  <a:srgbClr val="9CC2E5"/>
                </a:solidFill>
                <a:latin typeface="Open Sans"/>
                <a:ea typeface="Open Sans"/>
                <a:cs typeface="Open Sans"/>
                <a:sym typeface="Open Sans"/>
              </a:rPr>
              <a:t>projeções</a:t>
            </a:r>
            <a:r>
              <a:rPr lang="en-GB" sz="2000" b="1" dirty="0">
                <a:solidFill>
                  <a:srgbClr val="9CC2E5"/>
                </a:solidFill>
                <a:latin typeface="Open Sans"/>
                <a:ea typeface="Open Sans"/>
                <a:cs typeface="Open Sans"/>
                <a:sym typeface="Open Sans"/>
              </a:rPr>
              <a:t> bottom-up </a:t>
            </a:r>
            <a:r>
              <a:rPr lang="en-GB" sz="2000" b="1" dirty="0" err="1">
                <a:solidFill>
                  <a:srgbClr val="9CC2E5"/>
                </a:solidFill>
                <a:latin typeface="Open Sans"/>
                <a:ea typeface="Open Sans"/>
                <a:cs typeface="Open Sans"/>
                <a:sym typeface="Open Sans"/>
              </a:rPr>
              <a:t>começam</a:t>
            </a:r>
            <a:r>
              <a:rPr lang="en-GB" sz="2000" b="1" dirty="0">
                <a:solidFill>
                  <a:srgbClr val="9CC2E5"/>
                </a:solidFill>
                <a:latin typeface="Open Sans"/>
                <a:ea typeface="Open Sans"/>
                <a:cs typeface="Open Sans"/>
                <a:sym typeface="Open Sans"/>
              </a:rPr>
              <a:t> com </a:t>
            </a:r>
            <a:r>
              <a:rPr lang="en-GB" sz="2000" b="1" dirty="0" err="1">
                <a:solidFill>
                  <a:srgbClr val="9CC2E5"/>
                </a:solidFill>
                <a:latin typeface="Open Sans"/>
                <a:ea typeface="Open Sans"/>
                <a:cs typeface="Open Sans"/>
                <a:sym typeface="Open Sans"/>
              </a:rPr>
              <a:t>os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detalhes</a:t>
            </a:r>
            <a:r>
              <a:rPr lang="en-GB" sz="2000" b="1" dirty="0">
                <a:solidFill>
                  <a:srgbClr val="9CC2E5"/>
                </a:solidFill>
                <a:latin typeface="Open Sans"/>
                <a:ea typeface="Open Sans"/>
                <a:cs typeface="Open Sans"/>
                <a:sym typeface="Open Sans"/>
              </a:rPr>
              <a:t> do </a:t>
            </a:r>
            <a:r>
              <a:rPr lang="en-GB" sz="2000" b="1" dirty="0" err="1">
                <a:solidFill>
                  <a:srgbClr val="9CC2E5"/>
                </a:solidFill>
                <a:latin typeface="Open Sans"/>
                <a:ea typeface="Open Sans"/>
                <a:cs typeface="Open Sans"/>
                <a:sym typeface="Open Sans"/>
              </a:rPr>
              <a:t>uso</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energia</a:t>
            </a:r>
            <a:endParaRPr dirty="0"/>
          </a:p>
        </p:txBody>
      </p:sp>
      <p:grpSp>
        <p:nvGrpSpPr>
          <p:cNvPr id="295" name="Google Shape;295;p11"/>
          <p:cNvGrpSpPr/>
          <p:nvPr/>
        </p:nvGrpSpPr>
        <p:grpSpPr>
          <a:xfrm>
            <a:off x="976338" y="2096519"/>
            <a:ext cx="3750665" cy="3960381"/>
            <a:chOff x="976338" y="2096520"/>
            <a:chExt cx="2144504" cy="2264413"/>
          </a:xfrm>
        </p:grpSpPr>
        <p:sp>
          <p:nvSpPr>
            <p:cNvPr id="296" name="Google Shape;296;p11"/>
            <p:cNvSpPr/>
            <p:nvPr/>
          </p:nvSpPr>
          <p:spPr>
            <a:xfrm>
              <a:off x="976338" y="2096520"/>
              <a:ext cx="571500" cy="273844"/>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97" name="Google Shape;297;p11"/>
            <p:cNvSpPr/>
            <p:nvPr/>
          </p:nvSpPr>
          <p:spPr>
            <a:xfrm>
              <a:off x="2320742" y="2844457"/>
              <a:ext cx="571500" cy="548878"/>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98" name="Google Shape;298;p11"/>
            <p:cNvSpPr/>
            <p:nvPr/>
          </p:nvSpPr>
          <p:spPr>
            <a:xfrm>
              <a:off x="976338" y="3000543"/>
              <a:ext cx="571500" cy="205978"/>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99" name="Google Shape;299;p11"/>
            <p:cNvSpPr/>
            <p:nvPr/>
          </p:nvSpPr>
          <p:spPr>
            <a:xfrm>
              <a:off x="976338" y="3756777"/>
              <a:ext cx="571500" cy="187482"/>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0" name="Google Shape;300;p11"/>
            <p:cNvSpPr txBox="1"/>
            <p:nvPr/>
          </p:nvSpPr>
          <p:spPr>
            <a:xfrm>
              <a:off x="2092142" y="3374639"/>
              <a:ext cx="1028700" cy="686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Consumo doméstico urbano, GWh,</a:t>
              </a:r>
              <a:endParaRPr/>
            </a:p>
          </p:txBody>
        </p:sp>
        <p:sp>
          <p:nvSpPr>
            <p:cNvPr id="301" name="Google Shape;301;p11"/>
            <p:cNvSpPr txBox="1"/>
            <p:nvPr/>
          </p:nvSpPr>
          <p:spPr>
            <a:xfrm>
              <a:off x="976338" y="2376657"/>
              <a:ext cx="1256100" cy="369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Eletrodomésticos</a:t>
              </a:r>
              <a:r>
                <a:rPr lang="en-GB" sz="1800" dirty="0">
                  <a:solidFill>
                    <a:schemeClr val="dk1"/>
                  </a:solidFill>
                  <a:latin typeface="Open Sans"/>
                  <a:ea typeface="Open Sans"/>
                  <a:cs typeface="Open Sans"/>
                  <a:sym typeface="Open Sans"/>
                </a:rPr>
                <a:t>, </a:t>
              </a:r>
              <a:endParaRPr dirty="0"/>
            </a:p>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kWh,</a:t>
              </a:r>
              <a:endParaRPr dirty="0"/>
            </a:p>
          </p:txBody>
        </p:sp>
        <p:sp>
          <p:nvSpPr>
            <p:cNvPr id="302" name="Google Shape;302;p11"/>
            <p:cNvSpPr txBox="1"/>
            <p:nvPr/>
          </p:nvSpPr>
          <p:spPr>
            <a:xfrm>
              <a:off x="976338" y="3211419"/>
              <a:ext cx="1028700" cy="369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Iluminação, </a:t>
              </a:r>
              <a:endParaRPr/>
            </a:p>
            <a:p>
              <a:pPr marL="0" marR="0" lvl="0" indent="0" algn="l" rtl="0">
                <a:spcBef>
                  <a:spcPts val="0"/>
                </a:spcBef>
                <a:spcAft>
                  <a:spcPts val="0"/>
                </a:spcAft>
                <a:buNone/>
              </a:pPr>
              <a:r>
                <a:rPr lang="en-GB" sz="1800">
                  <a:solidFill>
                    <a:schemeClr val="dk1"/>
                  </a:solidFill>
                  <a:latin typeface="Open Sans"/>
                  <a:ea typeface="Open Sans"/>
                  <a:cs typeface="Open Sans"/>
                  <a:sym typeface="Open Sans"/>
                </a:rPr>
                <a:t>kWh,</a:t>
              </a:r>
              <a:endParaRPr/>
            </a:p>
          </p:txBody>
        </p:sp>
        <p:sp>
          <p:nvSpPr>
            <p:cNvPr id="303" name="Google Shape;303;p11"/>
            <p:cNvSpPr txBox="1"/>
            <p:nvPr/>
          </p:nvSpPr>
          <p:spPr>
            <a:xfrm>
              <a:off x="976338" y="3991383"/>
              <a:ext cx="1028700" cy="369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Aquecimento de água, kWh,</a:t>
              </a:r>
              <a:endParaRPr/>
            </a:p>
          </p:txBody>
        </p:sp>
        <p:cxnSp>
          <p:nvCxnSpPr>
            <p:cNvPr id="304" name="Google Shape;304;p11"/>
            <p:cNvCxnSpPr>
              <a:stCxn id="296" idx="3"/>
            </p:cNvCxnSpPr>
            <p:nvPr/>
          </p:nvCxnSpPr>
          <p:spPr>
            <a:xfrm>
              <a:off x="1547838" y="2233442"/>
              <a:ext cx="684600" cy="767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11"/>
            <p:cNvCxnSpPr/>
            <p:nvPr/>
          </p:nvCxnSpPr>
          <p:spPr>
            <a:xfrm>
              <a:off x="1558775" y="3102044"/>
              <a:ext cx="684684" cy="7682"/>
            </a:xfrm>
            <a:prstGeom prst="straightConnector1">
              <a:avLst/>
            </a:prstGeom>
            <a:noFill/>
            <a:ln w="9525" cap="flat" cmpd="sng">
              <a:solidFill>
                <a:schemeClr val="accent1"/>
              </a:solidFill>
              <a:prstDash val="solid"/>
              <a:miter lim="800000"/>
              <a:headEnd type="none" w="sm" len="sm"/>
              <a:tailEnd type="triangle" w="med" len="med"/>
            </a:ln>
          </p:spPr>
        </p:cxnSp>
        <p:cxnSp>
          <p:nvCxnSpPr>
            <p:cNvPr id="306" name="Google Shape;306;p11"/>
            <p:cNvCxnSpPr>
              <a:stCxn id="299" idx="3"/>
            </p:cNvCxnSpPr>
            <p:nvPr/>
          </p:nvCxnSpPr>
          <p:spPr>
            <a:xfrm rot="10800000" flipH="1">
              <a:off x="1547838" y="3211518"/>
              <a:ext cx="684600" cy="639000"/>
            </a:xfrm>
            <a:prstGeom prst="straightConnector1">
              <a:avLst/>
            </a:prstGeom>
            <a:noFill/>
            <a:ln w="9525" cap="flat" cmpd="sng">
              <a:solidFill>
                <a:schemeClr val="accent1"/>
              </a:solidFill>
              <a:prstDash val="solid"/>
              <a:miter lim="800000"/>
              <a:headEnd type="none" w="sm" len="sm"/>
              <a:tailEnd type="triangle" w="med" len="med"/>
            </a:ln>
          </p:spPr>
        </p:cxnSp>
      </p:grpSp>
      <p:graphicFrame>
        <p:nvGraphicFramePr>
          <p:cNvPr id="307" name="Google Shape;307;p11"/>
          <p:cNvGraphicFramePr/>
          <p:nvPr/>
        </p:nvGraphicFramePr>
        <p:xfrm>
          <a:off x="5378534" y="4752600"/>
          <a:ext cx="5585975" cy="708680"/>
        </p:xfrm>
        <a:graphic>
          <a:graphicData uri="http://schemas.openxmlformats.org/drawingml/2006/table">
            <a:tbl>
              <a:tblPr>
                <a:noFill/>
                <a:tableStyleId>{D40A4885-2A02-4D66-A85C-848607B14C74}</a:tableStyleId>
              </a:tblPr>
              <a:tblGrid>
                <a:gridCol w="2250225">
                  <a:extLst>
                    <a:ext uri="{9D8B030D-6E8A-4147-A177-3AD203B41FA5}">
                      <a16:colId xmlns:a16="http://schemas.microsoft.com/office/drawing/2014/main" val="20000"/>
                    </a:ext>
                  </a:extLst>
                </a:gridCol>
                <a:gridCol w="667150">
                  <a:extLst>
                    <a:ext uri="{9D8B030D-6E8A-4147-A177-3AD203B41FA5}">
                      <a16:colId xmlns:a16="http://schemas.microsoft.com/office/drawing/2014/main" val="20001"/>
                    </a:ext>
                  </a:extLst>
                </a:gridCol>
                <a:gridCol w="667150">
                  <a:extLst>
                    <a:ext uri="{9D8B030D-6E8A-4147-A177-3AD203B41FA5}">
                      <a16:colId xmlns:a16="http://schemas.microsoft.com/office/drawing/2014/main" val="20002"/>
                    </a:ext>
                  </a:extLst>
                </a:gridCol>
                <a:gridCol w="667150">
                  <a:extLst>
                    <a:ext uri="{9D8B030D-6E8A-4147-A177-3AD203B41FA5}">
                      <a16:colId xmlns:a16="http://schemas.microsoft.com/office/drawing/2014/main" val="20003"/>
                    </a:ext>
                  </a:extLst>
                </a:gridCol>
                <a:gridCol w="667150">
                  <a:extLst>
                    <a:ext uri="{9D8B030D-6E8A-4147-A177-3AD203B41FA5}">
                      <a16:colId xmlns:a16="http://schemas.microsoft.com/office/drawing/2014/main" val="20004"/>
                    </a:ext>
                  </a:extLst>
                </a:gridCol>
                <a:gridCol w="667150">
                  <a:extLst>
                    <a:ext uri="{9D8B030D-6E8A-4147-A177-3AD203B41FA5}">
                      <a16:colId xmlns:a16="http://schemas.microsoft.com/office/drawing/2014/main" val="20005"/>
                    </a:ext>
                  </a:extLst>
                </a:gridCol>
              </a:tblGrid>
              <a:tr h="345150">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Uso total de eletricidade em residências urbanas GWh</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39759</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41541</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44348</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47435</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50340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extLst>
                  <a:ext uri="{0D108BD9-81ED-4DB2-BD59-A6C34878D82A}">
                    <a16:rowId xmlns:a16="http://schemas.microsoft.com/office/drawing/2014/main" val="10000"/>
                  </a:ext>
                </a:extLst>
              </a:tr>
            </a:tbl>
          </a:graphicData>
        </a:graphic>
      </p:graphicFrame>
      <p:graphicFrame>
        <p:nvGraphicFramePr>
          <p:cNvPr id="308" name="Google Shape;308;p11"/>
          <p:cNvGraphicFramePr/>
          <p:nvPr>
            <p:extLst>
              <p:ext uri="{D42A27DB-BD31-4B8C-83A1-F6EECF244321}">
                <p14:modId xmlns:p14="http://schemas.microsoft.com/office/powerpoint/2010/main" val="3366129478"/>
              </p:ext>
            </p:extLst>
          </p:nvPr>
        </p:nvGraphicFramePr>
        <p:xfrm>
          <a:off x="5378534" y="2995838"/>
          <a:ext cx="5585975" cy="3116680"/>
        </p:xfrm>
        <a:graphic>
          <a:graphicData uri="http://schemas.openxmlformats.org/drawingml/2006/table">
            <a:tbl>
              <a:tblPr>
                <a:noFill/>
                <a:tableStyleId>{D40A4885-2A02-4D66-A85C-848607B14C74}</a:tableStyleId>
              </a:tblPr>
              <a:tblGrid>
                <a:gridCol w="2250225">
                  <a:extLst>
                    <a:ext uri="{9D8B030D-6E8A-4147-A177-3AD203B41FA5}">
                      <a16:colId xmlns:a16="http://schemas.microsoft.com/office/drawing/2014/main" val="20000"/>
                    </a:ext>
                  </a:extLst>
                </a:gridCol>
                <a:gridCol w="667150">
                  <a:extLst>
                    <a:ext uri="{9D8B030D-6E8A-4147-A177-3AD203B41FA5}">
                      <a16:colId xmlns:a16="http://schemas.microsoft.com/office/drawing/2014/main" val="20001"/>
                    </a:ext>
                  </a:extLst>
                </a:gridCol>
                <a:gridCol w="667150">
                  <a:extLst>
                    <a:ext uri="{9D8B030D-6E8A-4147-A177-3AD203B41FA5}">
                      <a16:colId xmlns:a16="http://schemas.microsoft.com/office/drawing/2014/main" val="20002"/>
                    </a:ext>
                  </a:extLst>
                </a:gridCol>
                <a:gridCol w="667150">
                  <a:extLst>
                    <a:ext uri="{9D8B030D-6E8A-4147-A177-3AD203B41FA5}">
                      <a16:colId xmlns:a16="http://schemas.microsoft.com/office/drawing/2014/main" val="20003"/>
                    </a:ext>
                  </a:extLst>
                </a:gridCol>
                <a:gridCol w="667150">
                  <a:extLst>
                    <a:ext uri="{9D8B030D-6E8A-4147-A177-3AD203B41FA5}">
                      <a16:colId xmlns:a16="http://schemas.microsoft.com/office/drawing/2014/main" val="20004"/>
                    </a:ext>
                  </a:extLst>
                </a:gridCol>
                <a:gridCol w="667150">
                  <a:extLst>
                    <a:ext uri="{9D8B030D-6E8A-4147-A177-3AD203B41FA5}">
                      <a16:colId xmlns:a16="http://schemas.microsoft.com/office/drawing/2014/main" val="20005"/>
                    </a:ext>
                  </a:extLst>
                </a:gridCol>
              </a:tblGrid>
              <a:tr h="276225">
                <a:tc gridSpan="6">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Intensidades de energia</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65100">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dirty="0" err="1">
                          <a:solidFill>
                            <a:srgbClr val="000000"/>
                          </a:solidFill>
                          <a:latin typeface="Open Sans Light"/>
                          <a:ea typeface="Open Sans Light"/>
                          <a:cs typeface="Open Sans Light"/>
                          <a:sym typeface="Open Sans Light"/>
                        </a:rPr>
                        <a:t>Uso</a:t>
                      </a:r>
                      <a:r>
                        <a:rPr lang="en-GB" sz="1400" b="0" i="0" u="none" strike="noStrike" cap="none" dirty="0">
                          <a:solidFill>
                            <a:srgbClr val="000000"/>
                          </a:solidFill>
                          <a:latin typeface="Open Sans Light"/>
                          <a:ea typeface="Open Sans Light"/>
                          <a:cs typeface="Open Sans Light"/>
                          <a:sym typeface="Open Sans Light"/>
                        </a:rPr>
                        <a:t> de </a:t>
                      </a:r>
                      <a:r>
                        <a:rPr lang="en-GB" sz="1400" b="0" i="0" u="none" strike="noStrike" cap="none" dirty="0" err="1">
                          <a:solidFill>
                            <a:srgbClr val="000000"/>
                          </a:solidFill>
                          <a:latin typeface="Open Sans Light"/>
                          <a:ea typeface="Open Sans Light"/>
                          <a:cs typeface="Open Sans Light"/>
                          <a:sym typeface="Open Sans Light"/>
                        </a:rPr>
                        <a:t>eletricidade</a:t>
                      </a:r>
                      <a:r>
                        <a:rPr lang="en-GB" sz="1400" b="0" i="0" u="none" strike="noStrike" cap="none" dirty="0">
                          <a:solidFill>
                            <a:srgbClr val="000000"/>
                          </a:solidFill>
                          <a:latin typeface="Open Sans Light"/>
                          <a:ea typeface="Open Sans Light"/>
                          <a:cs typeface="Open Sans Light"/>
                          <a:sym typeface="Open Sans Light"/>
                        </a:rPr>
                        <a:t> de </a:t>
                      </a:r>
                      <a:r>
                        <a:rPr lang="en-GB" sz="1400" b="0" i="0" u="none" strike="noStrike" cap="none" dirty="0" err="1">
                          <a:solidFill>
                            <a:srgbClr val="000000"/>
                          </a:solidFill>
                          <a:latin typeface="Open Sans Light"/>
                          <a:ea typeface="Open Sans Light"/>
                          <a:cs typeface="Open Sans Light"/>
                          <a:sym typeface="Open Sans Light"/>
                        </a:rPr>
                        <a:t>aparelhos</a:t>
                      </a:r>
                      <a:r>
                        <a:rPr lang="en-GB" sz="1400" b="0" i="0" u="none" strike="noStrike" cap="none" dirty="0">
                          <a:solidFill>
                            <a:srgbClr val="000000"/>
                          </a:solidFill>
                          <a:latin typeface="Open Sans Light"/>
                          <a:ea typeface="Open Sans Light"/>
                          <a:cs typeface="Open Sans Light"/>
                          <a:sym typeface="Open Sans Light"/>
                        </a:rPr>
                        <a:t>, kWh </a:t>
                      </a:r>
                      <a:r>
                        <a:rPr lang="en-GB" sz="1400" b="0" i="0" u="none" strike="noStrike" cap="none" dirty="0" err="1">
                          <a:solidFill>
                            <a:srgbClr val="000000"/>
                          </a:solidFill>
                          <a:latin typeface="Open Sans Light"/>
                          <a:ea typeface="Open Sans Light"/>
                          <a:cs typeface="Open Sans Light"/>
                          <a:sym typeface="Open Sans Light"/>
                        </a:rPr>
                        <a:t>por</a:t>
                      </a:r>
                      <a:r>
                        <a:rPr lang="en-GB" sz="1400" b="0" i="0" u="none" strike="noStrike" cap="none" dirty="0">
                          <a:solidFill>
                            <a:srgbClr val="000000"/>
                          </a:solidFill>
                          <a:latin typeface="Open Sans Light"/>
                          <a:ea typeface="Open Sans Light"/>
                          <a:cs typeface="Open Sans Light"/>
                          <a:sym typeface="Open Sans Light"/>
                        </a:rPr>
                        <a:t> </a:t>
                      </a:r>
                      <a:r>
                        <a:rPr lang="en-GB" sz="1400" b="0" i="0" u="none" strike="noStrike" cap="none" dirty="0" err="1">
                          <a:solidFill>
                            <a:srgbClr val="000000"/>
                          </a:solidFill>
                          <a:latin typeface="Open Sans Light"/>
                          <a:ea typeface="Open Sans Light"/>
                          <a:cs typeface="Open Sans Light"/>
                          <a:sym typeface="Open Sans Light"/>
                        </a:rPr>
                        <a:t>residência</a:t>
                      </a:r>
                      <a:endParaRPr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2818</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2819</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2822</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2824</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2826</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365100">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dirty="0" err="1">
                          <a:solidFill>
                            <a:srgbClr val="000000"/>
                          </a:solidFill>
                          <a:latin typeface="Open Sans Light"/>
                          <a:ea typeface="Open Sans Light"/>
                          <a:cs typeface="Open Sans Light"/>
                          <a:sym typeface="Open Sans Light"/>
                        </a:rPr>
                        <a:t>Uso</a:t>
                      </a:r>
                      <a:r>
                        <a:rPr lang="en-GB" sz="1400" b="0" i="0" u="none" strike="noStrike" cap="none" dirty="0">
                          <a:solidFill>
                            <a:srgbClr val="000000"/>
                          </a:solidFill>
                          <a:latin typeface="Open Sans Light"/>
                          <a:ea typeface="Open Sans Light"/>
                          <a:cs typeface="Open Sans Light"/>
                          <a:sym typeface="Open Sans Light"/>
                        </a:rPr>
                        <a:t> de </a:t>
                      </a:r>
                      <a:r>
                        <a:rPr lang="en-GB" sz="1400" b="0" i="0" u="none" strike="noStrike" cap="none" dirty="0" err="1">
                          <a:solidFill>
                            <a:srgbClr val="000000"/>
                          </a:solidFill>
                          <a:latin typeface="Open Sans Light"/>
                          <a:ea typeface="Open Sans Light"/>
                          <a:cs typeface="Open Sans Light"/>
                          <a:sym typeface="Open Sans Light"/>
                        </a:rPr>
                        <a:t>eletricidade</a:t>
                      </a:r>
                      <a:r>
                        <a:rPr lang="en-GB" sz="1400" b="0" i="0" u="none" strike="noStrike" cap="none" dirty="0">
                          <a:solidFill>
                            <a:srgbClr val="000000"/>
                          </a:solidFill>
                          <a:latin typeface="Open Sans Light"/>
                          <a:ea typeface="Open Sans Light"/>
                          <a:cs typeface="Open Sans Light"/>
                          <a:sym typeface="Open Sans Light"/>
                        </a:rPr>
                        <a:t> para </a:t>
                      </a:r>
                      <a:r>
                        <a:rPr lang="en-GB" sz="1400" b="0" i="0" u="none" strike="noStrike" cap="none" dirty="0" err="1">
                          <a:solidFill>
                            <a:srgbClr val="000000"/>
                          </a:solidFill>
                          <a:latin typeface="Open Sans Light"/>
                          <a:ea typeface="Open Sans Light"/>
                          <a:cs typeface="Open Sans Light"/>
                          <a:sym typeface="Open Sans Light"/>
                        </a:rPr>
                        <a:t>iluminação</a:t>
                      </a:r>
                      <a:r>
                        <a:rPr lang="en-GB" sz="1400" b="0" i="0" u="none" strike="noStrike" cap="none" dirty="0">
                          <a:solidFill>
                            <a:srgbClr val="000000"/>
                          </a:solidFill>
                          <a:latin typeface="Open Sans Light"/>
                          <a:ea typeface="Open Sans Light"/>
                          <a:cs typeface="Open Sans Light"/>
                          <a:sym typeface="Open Sans Light"/>
                        </a:rPr>
                        <a:t>, kWh </a:t>
                      </a:r>
                      <a:r>
                        <a:rPr lang="en-GB" sz="1400" b="0" i="0" u="none" strike="noStrike" cap="none" dirty="0" err="1">
                          <a:solidFill>
                            <a:srgbClr val="000000"/>
                          </a:solidFill>
                          <a:latin typeface="Open Sans Light"/>
                          <a:ea typeface="Open Sans Light"/>
                          <a:cs typeface="Open Sans Light"/>
                          <a:sym typeface="Open Sans Light"/>
                        </a:rPr>
                        <a:t>por</a:t>
                      </a:r>
                      <a:r>
                        <a:rPr lang="en-GB" sz="1400" b="0" i="0" u="none" strike="noStrike" cap="none" dirty="0">
                          <a:solidFill>
                            <a:srgbClr val="000000"/>
                          </a:solidFill>
                          <a:latin typeface="Open Sans Light"/>
                          <a:ea typeface="Open Sans Light"/>
                          <a:cs typeface="Open Sans Light"/>
                          <a:sym typeface="Open Sans Light"/>
                        </a:rPr>
                        <a:t> </a:t>
                      </a:r>
                      <a:r>
                        <a:rPr lang="en-GB" sz="1400" b="0" i="0" u="none" strike="noStrike" cap="none" dirty="0" err="1">
                          <a:solidFill>
                            <a:srgbClr val="000000"/>
                          </a:solidFill>
                          <a:latin typeface="Open Sans Light"/>
                          <a:ea typeface="Open Sans Light"/>
                          <a:cs typeface="Open Sans Light"/>
                          <a:sym typeface="Open Sans Light"/>
                        </a:rPr>
                        <a:t>residência</a:t>
                      </a:r>
                      <a:endParaRPr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6E6FF"/>
                    </a:solidFill>
                  </a:tcPr>
                </a:tc>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1201</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1200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1180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1160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1140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extLst>
                  <a:ext uri="{0D108BD9-81ED-4DB2-BD59-A6C34878D82A}">
                    <a16:rowId xmlns:a16="http://schemas.microsoft.com/office/drawing/2014/main" val="10002"/>
                  </a:ext>
                </a:extLst>
              </a:tr>
              <a:tr h="293875">
                <a:tc>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dirty="0" err="1">
                          <a:solidFill>
                            <a:srgbClr val="000000"/>
                          </a:solidFill>
                          <a:latin typeface="Open Sans Light"/>
                          <a:ea typeface="Open Sans Light"/>
                          <a:cs typeface="Open Sans Light"/>
                          <a:sym typeface="Open Sans Light"/>
                        </a:rPr>
                        <a:t>Uso</a:t>
                      </a:r>
                      <a:r>
                        <a:rPr lang="en-GB" sz="1400" b="0" i="0" u="none" strike="noStrike" cap="none" dirty="0">
                          <a:solidFill>
                            <a:srgbClr val="000000"/>
                          </a:solidFill>
                          <a:latin typeface="Open Sans Light"/>
                          <a:ea typeface="Open Sans Light"/>
                          <a:cs typeface="Open Sans Light"/>
                          <a:sym typeface="Open Sans Light"/>
                        </a:rPr>
                        <a:t> de </a:t>
                      </a:r>
                      <a:r>
                        <a:rPr lang="en-GB" sz="1400" b="0" i="0" u="none" strike="noStrike" cap="none" dirty="0" err="1">
                          <a:solidFill>
                            <a:srgbClr val="000000"/>
                          </a:solidFill>
                          <a:latin typeface="Open Sans Light"/>
                          <a:ea typeface="Open Sans Light"/>
                          <a:cs typeface="Open Sans Light"/>
                          <a:sym typeface="Open Sans Light"/>
                        </a:rPr>
                        <a:t>eletricidade</a:t>
                      </a:r>
                      <a:r>
                        <a:rPr lang="en-GB" sz="1400" b="0" i="0" u="none" strike="noStrike" cap="none" dirty="0">
                          <a:solidFill>
                            <a:srgbClr val="000000"/>
                          </a:solidFill>
                          <a:latin typeface="Open Sans Light"/>
                          <a:ea typeface="Open Sans Light"/>
                          <a:cs typeface="Open Sans Light"/>
                          <a:sym typeface="Open Sans Light"/>
                        </a:rPr>
                        <a:t> para </a:t>
                      </a:r>
                      <a:r>
                        <a:rPr lang="en-GB" sz="1400" b="0" i="0" u="none" strike="noStrike" cap="none" dirty="0" err="1">
                          <a:solidFill>
                            <a:srgbClr val="000000"/>
                          </a:solidFill>
                          <a:latin typeface="Open Sans Light"/>
                          <a:ea typeface="Open Sans Light"/>
                          <a:cs typeface="Open Sans Light"/>
                          <a:sym typeface="Open Sans Light"/>
                        </a:rPr>
                        <a:t>aquecimento</a:t>
                      </a:r>
                      <a:r>
                        <a:rPr lang="en-GB" sz="1400" b="0" i="0" u="none" strike="noStrike" cap="none" dirty="0">
                          <a:solidFill>
                            <a:srgbClr val="000000"/>
                          </a:solidFill>
                          <a:latin typeface="Open Sans Light"/>
                          <a:ea typeface="Open Sans Light"/>
                          <a:cs typeface="Open Sans Light"/>
                          <a:sym typeface="Open Sans Light"/>
                        </a:rPr>
                        <a:t> de </a:t>
                      </a:r>
                      <a:r>
                        <a:rPr lang="en-GB" sz="1400" b="0" i="0" u="none" strike="noStrike" cap="none" dirty="0" err="1">
                          <a:solidFill>
                            <a:srgbClr val="000000"/>
                          </a:solidFill>
                          <a:latin typeface="Open Sans Light"/>
                          <a:ea typeface="Open Sans Light"/>
                          <a:cs typeface="Open Sans Light"/>
                          <a:sym typeface="Open Sans Light"/>
                        </a:rPr>
                        <a:t>água</a:t>
                      </a:r>
                      <a:r>
                        <a:rPr lang="en-GB" sz="1400" b="0" i="0" u="none" strike="noStrike" cap="none" dirty="0">
                          <a:solidFill>
                            <a:srgbClr val="000000"/>
                          </a:solidFill>
                          <a:latin typeface="Open Sans Light"/>
                          <a:ea typeface="Open Sans Light"/>
                          <a:cs typeface="Open Sans Light"/>
                          <a:sym typeface="Open Sans Light"/>
                        </a:rPr>
                        <a:t>, kWh </a:t>
                      </a:r>
                      <a:r>
                        <a:rPr lang="en-GB" sz="1400" b="0" i="0" u="none" strike="noStrike" cap="none" dirty="0" err="1">
                          <a:solidFill>
                            <a:srgbClr val="000000"/>
                          </a:solidFill>
                          <a:latin typeface="Open Sans Light"/>
                          <a:ea typeface="Open Sans Light"/>
                          <a:cs typeface="Open Sans Light"/>
                          <a:sym typeface="Open Sans Light"/>
                        </a:rPr>
                        <a:t>por</a:t>
                      </a:r>
                      <a:r>
                        <a:rPr lang="en-GB" sz="1400" b="0" i="0" u="none" strike="noStrike" cap="none" dirty="0">
                          <a:solidFill>
                            <a:srgbClr val="000000"/>
                          </a:solidFill>
                          <a:latin typeface="Open Sans Light"/>
                          <a:ea typeface="Open Sans Light"/>
                          <a:cs typeface="Open Sans Light"/>
                          <a:sym typeface="Open Sans Light"/>
                        </a:rPr>
                        <a:t> </a:t>
                      </a:r>
                      <a:r>
                        <a:rPr lang="en-GB" sz="1400" b="0" i="0" u="none" strike="noStrike" cap="none" dirty="0" err="1">
                          <a:solidFill>
                            <a:srgbClr val="000000"/>
                          </a:solidFill>
                          <a:latin typeface="Open Sans Light"/>
                          <a:ea typeface="Open Sans Light"/>
                          <a:cs typeface="Open Sans Light"/>
                          <a:sym typeface="Open Sans Light"/>
                        </a:rPr>
                        <a:t>residência</a:t>
                      </a:r>
                      <a:endParaRPr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408.5</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405</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402</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400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400</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r h="293875">
                <a:tc>
                  <a:txBody>
                    <a:bodyPr/>
                    <a:lstStyle/>
                    <a:p>
                      <a:pPr marL="0" marR="0" lvl="0" indent="0" algn="l" rtl="0">
                        <a:lnSpc>
                          <a:spcPct val="100000"/>
                        </a:lnSpc>
                        <a:spcBef>
                          <a:spcPts val="0"/>
                        </a:spcBef>
                        <a:spcAft>
                          <a:spcPts val="0"/>
                        </a:spcAft>
                        <a:buClr>
                          <a:srgbClr val="000000"/>
                        </a:buClr>
                        <a:buSzPts val="1400"/>
                        <a:buFont typeface="Open Sans Light"/>
                        <a:buNone/>
                      </a:pPr>
                      <a:r>
                        <a:rPr lang="pt-BR" sz="1400" b="0" i="0" u="none" strike="noStrike" cap="none" dirty="0">
                          <a:solidFill>
                            <a:srgbClr val="000000"/>
                          </a:solidFill>
                          <a:latin typeface="Open Sans Light"/>
                          <a:ea typeface="Open Sans Light"/>
                          <a:cs typeface="Open Sans Light"/>
                          <a:sym typeface="Arial"/>
                        </a:rPr>
                        <a:t>Consumo total de eletricidade residencial urbana, </a:t>
                      </a:r>
                      <a:r>
                        <a:rPr lang="pt-BR" sz="1400" b="0" i="0" u="none" strike="noStrike" cap="none" dirty="0" err="1">
                          <a:solidFill>
                            <a:srgbClr val="000000"/>
                          </a:solidFill>
                          <a:latin typeface="Open Sans Light"/>
                          <a:ea typeface="Open Sans Light"/>
                          <a:cs typeface="Open Sans Light"/>
                          <a:sym typeface="Arial"/>
                        </a:rPr>
                        <a:t>GWh</a:t>
                      </a:r>
                      <a:endParaRPr sz="1400" b="0" i="0" u="none" strike="noStrike" cap="none" dirty="0">
                        <a:solidFill>
                          <a:srgbClr val="000000"/>
                        </a:solidFill>
                        <a:latin typeface="Open Sans Light"/>
                        <a:ea typeface="Open Sans Light"/>
                        <a:cs typeface="Open Sans Light"/>
                        <a:sym typeface="Arial"/>
                      </a:endParaRPr>
                    </a:p>
                  </a:txBody>
                  <a:tcPr marL="68575" marR="68575" marT="34300" marB="34300">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6E6FF"/>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39759</a:t>
                      </a:r>
                      <a:endParaRPr dirty="0"/>
                    </a:p>
                  </a:txBody>
                  <a:tcPr marL="68575" marR="68575" marT="34300" marB="3430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6E6FF"/>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41541</a:t>
                      </a:r>
                      <a:endParaRPr dirty="0"/>
                    </a:p>
                  </a:txBody>
                  <a:tcPr marL="68575" marR="68575" marT="34300" marB="3430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6E6FF"/>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44348</a:t>
                      </a:r>
                      <a:endParaRPr dirty="0"/>
                    </a:p>
                  </a:txBody>
                  <a:tcPr marL="68575" marR="68575" marT="34300" marB="3430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6E6FF"/>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47435</a:t>
                      </a:r>
                      <a:endParaRPr dirty="0"/>
                    </a:p>
                  </a:txBody>
                  <a:tcPr marL="68575" marR="68575" marT="34300" marB="3430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6E6FF"/>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50340</a:t>
                      </a:r>
                      <a:endParaRPr dirty="0"/>
                    </a:p>
                  </a:txBody>
                  <a:tcPr marL="68575" marR="68575" marT="34300" marB="3430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6E6FF"/>
                    </a:solidFill>
                  </a:tcPr>
                </a:tc>
                <a:extLst>
                  <a:ext uri="{0D108BD9-81ED-4DB2-BD59-A6C34878D82A}">
                    <a16:rowId xmlns:a16="http://schemas.microsoft.com/office/drawing/2014/main" val="3886082092"/>
                  </a:ext>
                </a:extLst>
              </a:tr>
            </a:tbl>
          </a:graphicData>
        </a:graphic>
      </p:graphicFrame>
      <p:graphicFrame>
        <p:nvGraphicFramePr>
          <p:cNvPr id="309" name="Google Shape;309;p11"/>
          <p:cNvGraphicFramePr/>
          <p:nvPr>
            <p:extLst>
              <p:ext uri="{D42A27DB-BD31-4B8C-83A1-F6EECF244321}">
                <p14:modId xmlns:p14="http://schemas.microsoft.com/office/powerpoint/2010/main" val="270537588"/>
              </p:ext>
            </p:extLst>
          </p:nvPr>
        </p:nvGraphicFramePr>
        <p:xfrm>
          <a:off x="5378388" y="1945689"/>
          <a:ext cx="5607175" cy="1059240"/>
        </p:xfrm>
        <a:graphic>
          <a:graphicData uri="http://schemas.openxmlformats.org/drawingml/2006/table">
            <a:tbl>
              <a:tblPr>
                <a:noFill/>
                <a:tableStyleId>{D40A4885-2A02-4D66-A85C-848607B14C74}</a:tableStyleId>
              </a:tblPr>
              <a:tblGrid>
                <a:gridCol w="2099500">
                  <a:extLst>
                    <a:ext uri="{9D8B030D-6E8A-4147-A177-3AD203B41FA5}">
                      <a16:colId xmlns:a16="http://schemas.microsoft.com/office/drawing/2014/main" val="20000"/>
                    </a:ext>
                  </a:extLst>
                </a:gridCol>
                <a:gridCol w="229675">
                  <a:extLst>
                    <a:ext uri="{9D8B030D-6E8A-4147-A177-3AD203B41FA5}">
                      <a16:colId xmlns:a16="http://schemas.microsoft.com/office/drawing/2014/main" val="20001"/>
                    </a:ext>
                  </a:extLst>
                </a:gridCol>
                <a:gridCol w="655600">
                  <a:extLst>
                    <a:ext uri="{9D8B030D-6E8A-4147-A177-3AD203B41FA5}">
                      <a16:colId xmlns:a16="http://schemas.microsoft.com/office/drawing/2014/main" val="20002"/>
                    </a:ext>
                  </a:extLst>
                </a:gridCol>
                <a:gridCol w="655600">
                  <a:extLst>
                    <a:ext uri="{9D8B030D-6E8A-4147-A177-3AD203B41FA5}">
                      <a16:colId xmlns:a16="http://schemas.microsoft.com/office/drawing/2014/main" val="20003"/>
                    </a:ext>
                  </a:extLst>
                </a:gridCol>
                <a:gridCol w="655600">
                  <a:extLst>
                    <a:ext uri="{9D8B030D-6E8A-4147-A177-3AD203B41FA5}">
                      <a16:colId xmlns:a16="http://schemas.microsoft.com/office/drawing/2014/main" val="20004"/>
                    </a:ext>
                  </a:extLst>
                </a:gridCol>
                <a:gridCol w="655600">
                  <a:extLst>
                    <a:ext uri="{9D8B030D-6E8A-4147-A177-3AD203B41FA5}">
                      <a16:colId xmlns:a16="http://schemas.microsoft.com/office/drawing/2014/main" val="20005"/>
                    </a:ext>
                  </a:extLst>
                </a:gridCol>
                <a:gridCol w="655600">
                  <a:extLst>
                    <a:ext uri="{9D8B030D-6E8A-4147-A177-3AD203B41FA5}">
                      <a16:colId xmlns:a16="http://schemas.microsoft.com/office/drawing/2014/main" val="20006"/>
                    </a:ext>
                  </a:extLst>
                </a:gridCol>
              </a:tblGrid>
              <a:tr h="224450">
                <a:tc>
                  <a:txBody>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Open Sans Light"/>
                        <a:ea typeface="Open Sans Light"/>
                        <a:cs typeface="Open Sans Light"/>
                        <a:sym typeface="Open Sans Light"/>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gridSpan="2">
                  <a:txBody>
                    <a:bodyPr/>
                    <a:lstStyle/>
                    <a:p>
                      <a:pPr marL="0" marR="0" lvl="0" indent="0" algn="l" rtl="0">
                        <a:lnSpc>
                          <a:spcPct val="100000"/>
                        </a:lnSpc>
                        <a:spcBef>
                          <a:spcPts val="0"/>
                        </a:spcBef>
                        <a:spcAft>
                          <a:spcPts val="0"/>
                        </a:spcAft>
                        <a:buClr>
                          <a:srgbClr val="FFFFFF"/>
                        </a:buClr>
                        <a:buSzPts val="1100"/>
                        <a:buFont typeface="Open Sans Light"/>
                        <a:buNone/>
                      </a:pPr>
                      <a:r>
                        <a:rPr lang="en-GB" sz="1100" b="0" i="0" u="none" strike="noStrike" cap="none">
                          <a:solidFill>
                            <a:srgbClr val="FFFFFF"/>
                          </a:solidFill>
                          <a:latin typeface="Open Sans Light"/>
                          <a:ea typeface="Open Sans Light"/>
                          <a:cs typeface="Open Sans Light"/>
                          <a:sym typeface="Open Sans Light"/>
                        </a:rPr>
                        <a:t>Atual</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hMerge="1">
                  <a:txBody>
                    <a:bodyPr/>
                    <a:lstStyle/>
                    <a:p>
                      <a:endParaRPr lang="pt-BR"/>
                    </a:p>
                  </a:txBody>
                  <a:tcPr/>
                </a:tc>
                <a:tc>
                  <a:txBody>
                    <a:bodyPr/>
                    <a:lstStyle/>
                    <a:p>
                      <a:pPr marL="0" marR="0" lvl="0" indent="0" algn="l" rtl="0">
                        <a:lnSpc>
                          <a:spcPct val="100000"/>
                        </a:lnSpc>
                        <a:spcBef>
                          <a:spcPts val="0"/>
                        </a:spcBef>
                        <a:spcAft>
                          <a:spcPts val="0"/>
                        </a:spcAft>
                        <a:buClr>
                          <a:srgbClr val="FFFFFF"/>
                        </a:buClr>
                        <a:buSzPts val="1400"/>
                        <a:buFont typeface="Open Sans Light"/>
                        <a:buNone/>
                      </a:pPr>
                      <a:r>
                        <a:rPr lang="en-GB" sz="1400" b="0" i="0" u="none" strike="noStrike" cap="none">
                          <a:solidFill>
                            <a:srgbClr val="FFFFFF"/>
                          </a:solidFill>
                          <a:latin typeface="Open Sans Light"/>
                          <a:ea typeface="Open Sans Light"/>
                          <a:cs typeface="Open Sans Light"/>
                          <a:sym typeface="Open Sans Light"/>
                        </a:rPr>
                        <a:t>2010</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a:txBody>
                    <a:bodyPr/>
                    <a:lstStyle/>
                    <a:p>
                      <a:pPr marL="0" marR="0" lvl="0" indent="0" algn="l" rtl="0">
                        <a:lnSpc>
                          <a:spcPct val="100000"/>
                        </a:lnSpc>
                        <a:spcBef>
                          <a:spcPts val="0"/>
                        </a:spcBef>
                        <a:spcAft>
                          <a:spcPts val="0"/>
                        </a:spcAft>
                        <a:buClr>
                          <a:srgbClr val="FFFFFF"/>
                        </a:buClr>
                        <a:buSzPts val="1400"/>
                        <a:buFont typeface="Open Sans Light"/>
                        <a:buNone/>
                      </a:pPr>
                      <a:r>
                        <a:rPr lang="en-GB" sz="1400" b="0" i="0" u="none" strike="noStrike" cap="none">
                          <a:solidFill>
                            <a:srgbClr val="FFFFFF"/>
                          </a:solidFill>
                          <a:latin typeface="Open Sans Light"/>
                          <a:ea typeface="Open Sans Light"/>
                          <a:cs typeface="Open Sans Light"/>
                          <a:sym typeface="Open Sans Light"/>
                        </a:rPr>
                        <a:t>2015</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a:txBody>
                    <a:bodyPr/>
                    <a:lstStyle/>
                    <a:p>
                      <a:pPr marL="0" marR="0" lvl="0" indent="0" algn="l" rtl="0">
                        <a:lnSpc>
                          <a:spcPct val="100000"/>
                        </a:lnSpc>
                        <a:spcBef>
                          <a:spcPts val="0"/>
                        </a:spcBef>
                        <a:spcAft>
                          <a:spcPts val="0"/>
                        </a:spcAft>
                        <a:buClr>
                          <a:srgbClr val="FFFFFF"/>
                        </a:buClr>
                        <a:buSzPts val="1400"/>
                        <a:buFont typeface="Open Sans Light"/>
                        <a:buNone/>
                      </a:pPr>
                      <a:r>
                        <a:rPr lang="en-GB" sz="1400" b="0" i="0" u="none" strike="noStrike" cap="none">
                          <a:solidFill>
                            <a:srgbClr val="FFFFFF"/>
                          </a:solidFill>
                          <a:latin typeface="Open Sans Light"/>
                          <a:ea typeface="Open Sans Light"/>
                          <a:cs typeface="Open Sans Light"/>
                          <a:sym typeface="Open Sans Light"/>
                        </a:rPr>
                        <a:t>2020</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a:txBody>
                    <a:bodyPr/>
                    <a:lstStyle/>
                    <a:p>
                      <a:pPr marL="0" marR="0" lvl="0" indent="0" algn="l" rtl="0">
                        <a:lnSpc>
                          <a:spcPct val="100000"/>
                        </a:lnSpc>
                        <a:spcBef>
                          <a:spcPts val="0"/>
                        </a:spcBef>
                        <a:spcAft>
                          <a:spcPts val="0"/>
                        </a:spcAft>
                        <a:buClr>
                          <a:srgbClr val="FFFFFF"/>
                        </a:buClr>
                        <a:buSzPts val="1400"/>
                        <a:buFont typeface="Open Sans Light"/>
                        <a:buNone/>
                      </a:pPr>
                      <a:r>
                        <a:rPr lang="en-GB" sz="1400" b="0" i="0" u="none" strike="noStrike" cap="none">
                          <a:solidFill>
                            <a:srgbClr val="FFFFFF"/>
                          </a:solidFill>
                          <a:latin typeface="Open Sans Light"/>
                          <a:ea typeface="Open Sans Light"/>
                          <a:cs typeface="Open Sans Light"/>
                          <a:sym typeface="Open Sans Light"/>
                        </a:rPr>
                        <a:t>2025</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extLst>
                  <a:ext uri="{0D108BD9-81ED-4DB2-BD59-A6C34878D82A}">
                    <a16:rowId xmlns:a16="http://schemas.microsoft.com/office/drawing/2014/main" val="10000"/>
                  </a:ext>
                </a:extLst>
              </a:tr>
              <a:tr h="187725">
                <a:tc gridSpan="7">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Serviço prestado</a:t>
                      </a:r>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DBDB"/>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405225">
                <a:tc gridSpan="2">
                  <a:txBody>
                    <a:bodyPr/>
                    <a:lstStyle/>
                    <a:p>
                      <a:pPr marL="0" marR="0" lvl="0" indent="0" algn="l" rtl="0">
                        <a:lnSpc>
                          <a:spcPct val="100000"/>
                        </a:lnSpc>
                        <a:spcBef>
                          <a:spcPts val="0"/>
                        </a:spcBef>
                        <a:spcAft>
                          <a:spcPts val="0"/>
                        </a:spcAft>
                        <a:buClr>
                          <a:srgbClr val="000000"/>
                        </a:buClr>
                        <a:buSzPts val="1400"/>
                        <a:buFont typeface="Open Sans Light"/>
                        <a:buNone/>
                      </a:pPr>
                      <a:r>
                        <a:rPr lang="en-GB" sz="1400" b="0" i="0" u="none" strike="noStrike" cap="none" dirty="0" err="1">
                          <a:solidFill>
                            <a:srgbClr val="000000"/>
                          </a:solidFill>
                          <a:latin typeface="Open Sans Light"/>
                          <a:ea typeface="Open Sans Light"/>
                          <a:cs typeface="Open Sans Light"/>
                          <a:sym typeface="Open Sans Light"/>
                        </a:rPr>
                        <a:t>Número</a:t>
                      </a:r>
                      <a:r>
                        <a:rPr lang="en-GB" sz="1400" b="0" i="0" u="none" strike="noStrike" cap="none" dirty="0">
                          <a:solidFill>
                            <a:srgbClr val="000000"/>
                          </a:solidFill>
                          <a:latin typeface="Open Sans Light"/>
                          <a:ea typeface="Open Sans Light"/>
                          <a:cs typeface="Open Sans Light"/>
                          <a:sym typeface="Open Sans Light"/>
                        </a:rPr>
                        <a:t> de </a:t>
                      </a:r>
                      <a:r>
                        <a:rPr lang="en-GB" sz="1400" b="0" i="0" u="none" strike="noStrike" cap="none" dirty="0" err="1">
                          <a:solidFill>
                            <a:srgbClr val="000000"/>
                          </a:solidFill>
                          <a:latin typeface="Open Sans Light"/>
                          <a:ea typeface="Open Sans Light"/>
                          <a:cs typeface="Open Sans Light"/>
                          <a:sym typeface="Open Sans Light"/>
                        </a:rPr>
                        <a:t>domicílios</a:t>
                      </a:r>
                      <a:r>
                        <a:rPr lang="en-GB" sz="1400" b="0" i="0" u="none" strike="noStrike" cap="none" dirty="0">
                          <a:solidFill>
                            <a:srgbClr val="000000"/>
                          </a:solidFill>
                          <a:latin typeface="Open Sans Light"/>
                          <a:ea typeface="Open Sans Light"/>
                          <a:cs typeface="Open Sans Light"/>
                          <a:sym typeface="Open Sans Light"/>
                        </a:rPr>
                        <a:t> </a:t>
                      </a:r>
                      <a:r>
                        <a:rPr lang="en-GB" sz="1400" b="0" i="0" u="none" strike="noStrike" cap="none" dirty="0" err="1">
                          <a:solidFill>
                            <a:srgbClr val="000000"/>
                          </a:solidFill>
                          <a:latin typeface="Open Sans Light"/>
                          <a:ea typeface="Open Sans Light"/>
                          <a:cs typeface="Open Sans Light"/>
                          <a:sym typeface="Open Sans Light"/>
                        </a:rPr>
                        <a:t>urbanos</a:t>
                      </a:r>
                      <a:r>
                        <a:rPr lang="en-GB" sz="1400" b="0" i="0" u="none" strike="noStrike" cap="none" dirty="0">
                          <a:solidFill>
                            <a:srgbClr val="000000"/>
                          </a:solidFill>
                          <a:latin typeface="Open Sans Light"/>
                          <a:ea typeface="Open Sans Light"/>
                          <a:cs typeface="Open Sans Light"/>
                          <a:sym typeface="Open Sans Light"/>
                        </a:rPr>
                        <a:t>, </a:t>
                      </a:r>
                      <a:r>
                        <a:rPr lang="en-GB" sz="1400" b="0" i="0" u="none" strike="noStrike" cap="none" dirty="0" err="1">
                          <a:solidFill>
                            <a:srgbClr val="000000"/>
                          </a:solidFill>
                          <a:latin typeface="Open Sans Light"/>
                          <a:ea typeface="Open Sans Light"/>
                          <a:cs typeface="Open Sans Light"/>
                          <a:sym typeface="Open Sans Light"/>
                        </a:rPr>
                        <a:t>milhões</a:t>
                      </a:r>
                      <a:endParaRPr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h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8.98</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9.39</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10.07</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a:solidFill>
                            <a:srgbClr val="000000"/>
                          </a:solidFill>
                          <a:latin typeface="Open Sans Light"/>
                          <a:ea typeface="Open Sans Light"/>
                          <a:cs typeface="Open Sans Light"/>
                          <a:sym typeface="Open Sans Light"/>
                        </a:rPr>
                        <a:t>10.82</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400"/>
                        <a:buFont typeface="Open Sans Light"/>
                        <a:buNone/>
                      </a:pPr>
                      <a:r>
                        <a:rPr lang="en-GB" sz="1400" b="0" i="0" u="none" strike="noStrike" cap="none" dirty="0">
                          <a:solidFill>
                            <a:srgbClr val="000000"/>
                          </a:solidFill>
                          <a:latin typeface="Open Sans Light"/>
                          <a:ea typeface="Open Sans Light"/>
                          <a:cs typeface="Open Sans Light"/>
                          <a:sym typeface="Open Sans Light"/>
                        </a:rPr>
                        <a:t>11.53</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extLst>
                  <a:ext uri="{0D108BD9-81ED-4DB2-BD59-A6C34878D82A}">
                    <a16:rowId xmlns:a16="http://schemas.microsoft.com/office/drawing/2014/main" val="10002"/>
                  </a:ext>
                </a:extLst>
              </a:tr>
            </a:tbl>
          </a:graphicData>
        </a:graphic>
      </p:graphicFrame>
      <p:sp>
        <p:nvSpPr>
          <p:cNvPr id="310" name="Google Shape;310;p11"/>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Aula 2.2 Abordagens top-down e bottom-up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7" name="Google Shape;317;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318" name="Google Shape;318;p12"/>
          <p:cNvSpPr txBox="1">
            <a:spLocks noGrp="1"/>
          </p:cNvSpPr>
          <p:nvPr>
            <p:ph type="body" idx="1"/>
          </p:nvPr>
        </p:nvSpPr>
        <p:spPr>
          <a:xfrm>
            <a:off x="889000" y="1564368"/>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a:solidFill>
                  <a:srgbClr val="9CC2E5"/>
                </a:solidFill>
                <a:latin typeface="Open Sans"/>
                <a:ea typeface="Open Sans"/>
                <a:cs typeface="Open Sans"/>
                <a:sym typeface="Open Sans"/>
              </a:rPr>
              <a:t>2.2.5. Considerações importantes sobre a realização de uma análise de demanda de energia</a:t>
            </a:r>
            <a:endParaRPr sz="2000" b="1">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A disponibilidade de dados pode ser uma restrição considerável para a análise</a:t>
            </a:r>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Mudanças rápidas e abrangentes na estrutura e no crescimento da economia podem afetar drasticamente a demanda de energia</a:t>
            </a:r>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Os avanços na disponibilidade, no desempenho e no custo da tecnologia de uso de energia podem afetar drasticamente a demanda de energia</a:t>
            </a:r>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Os cálculos da demanda futura de energia sempre têm um grau de incerteza</a:t>
            </a:r>
            <a:endParaRPr/>
          </a:p>
          <a:p>
            <a:pPr marL="228600" lvl="0" indent="-101600" algn="l" rtl="0">
              <a:lnSpc>
                <a:spcPct val="90000"/>
              </a:lnSpc>
              <a:spcBef>
                <a:spcPts val="1000"/>
              </a:spcBef>
              <a:spcAft>
                <a:spcPts val="0"/>
              </a:spcAft>
              <a:buClr>
                <a:schemeClr val="dk1"/>
              </a:buClr>
              <a:buSzPts val="2000"/>
              <a:buNone/>
            </a:pPr>
            <a:endParaRPr sz="2000"/>
          </a:p>
        </p:txBody>
      </p:sp>
      <p:sp>
        <p:nvSpPr>
          <p:cNvPr id="319" name="Google Shape;319;p12"/>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2.2 </a:t>
            </a:r>
            <a:r>
              <a:rPr lang="en-GB" sz="4400" dirty="0" err="1">
                <a:solidFill>
                  <a:schemeClr val="dk1"/>
                </a:solidFill>
                <a:latin typeface="Open Sans"/>
                <a:ea typeface="Open Sans"/>
                <a:cs typeface="Open Sans"/>
                <a:sym typeface="Open Sans"/>
              </a:rPr>
              <a:t>Abordagens</a:t>
            </a:r>
            <a:r>
              <a:rPr lang="en-GB" sz="4400" dirty="0">
                <a:solidFill>
                  <a:schemeClr val="dk1"/>
                </a:solidFill>
                <a:latin typeface="Open Sans"/>
                <a:ea typeface="Open Sans"/>
                <a:cs typeface="Open Sans"/>
                <a:sym typeface="Open Sans"/>
              </a:rPr>
              <a:t> top-down e bottom-up</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6" name="Google Shape;326;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327" name="Google Shape;327;p13"/>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2.3 </a:t>
            </a:r>
            <a:r>
              <a:rPr lang="en-GB" sz="4400" dirty="0" err="1">
                <a:solidFill>
                  <a:schemeClr val="dk1"/>
                </a:solidFill>
                <a:latin typeface="Open Sans"/>
                <a:ea typeface="Open Sans"/>
                <a:cs typeface="Open Sans"/>
                <a:sym typeface="Open Sans"/>
              </a:rPr>
              <a:t>Cenários</a:t>
            </a:r>
            <a:endParaRPr dirty="0"/>
          </a:p>
        </p:txBody>
      </p:sp>
      <p:sp>
        <p:nvSpPr>
          <p:cNvPr id="328" name="Google Shape;328;p13"/>
          <p:cNvSpPr txBox="1">
            <a:spLocks noGrp="1"/>
          </p:cNvSpPr>
          <p:nvPr>
            <p:ph type="body" idx="1"/>
          </p:nvPr>
        </p:nvSpPr>
        <p:spPr>
          <a:xfrm>
            <a:off x="938684" y="1426587"/>
            <a:ext cx="9535886" cy="4373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CC2E5"/>
              </a:buClr>
              <a:buSzPts val="2000"/>
              <a:buNone/>
            </a:pPr>
            <a:r>
              <a:rPr lang="en-GB" sz="2000" b="1" dirty="0">
                <a:solidFill>
                  <a:srgbClr val="9CC2E5"/>
                </a:solidFill>
                <a:latin typeface="Open Sans"/>
                <a:ea typeface="Open Sans"/>
                <a:cs typeface="Open Sans"/>
                <a:sym typeface="Open Sans"/>
              </a:rPr>
              <a:t>2.3.1. Técnica de </a:t>
            </a:r>
            <a:r>
              <a:rPr lang="en-GB" sz="2000" b="1" dirty="0" err="1">
                <a:solidFill>
                  <a:srgbClr val="9CC2E5"/>
                </a:solidFill>
                <a:latin typeface="Open Sans"/>
                <a:ea typeface="Open Sans"/>
                <a:cs typeface="Open Sans"/>
                <a:sym typeface="Open Sans"/>
              </a:rPr>
              <a:t>simulação</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cenários</a:t>
            </a:r>
            <a:endParaRPr sz="2000" b="1" dirty="0">
              <a:solidFill>
                <a:srgbClr val="9CC2E5"/>
              </a:solidFill>
              <a:latin typeface="Open Sans"/>
              <a:ea typeface="Open Sans"/>
              <a:cs typeface="Open Sans"/>
              <a:sym typeface="Open Sans"/>
            </a:endParaRPr>
          </a:p>
          <a:p>
            <a:pPr marL="0" lvl="0" indent="0" algn="l" rtl="0">
              <a:lnSpc>
                <a:spcPct val="100000"/>
              </a:lnSpc>
              <a:spcBef>
                <a:spcPts val="1000"/>
              </a:spcBef>
              <a:spcAft>
                <a:spcPts val="0"/>
              </a:spcAft>
              <a:buClr>
                <a:schemeClr val="dk1"/>
              </a:buClr>
              <a:buSzPts val="2000"/>
              <a:buNone/>
            </a:pPr>
            <a:r>
              <a:rPr lang="en-GB" sz="2000" dirty="0">
                <a:latin typeface="Open Sans"/>
                <a:ea typeface="Open Sans"/>
                <a:cs typeface="Open Sans"/>
                <a:sym typeface="Open Sans"/>
              </a:rPr>
              <a:t>O MAED </a:t>
            </a:r>
            <a:r>
              <a:rPr lang="en-GB" sz="2000" dirty="0" err="1">
                <a:latin typeface="Open Sans"/>
                <a:ea typeface="Open Sans"/>
                <a:cs typeface="Open Sans"/>
                <a:sym typeface="Open Sans"/>
              </a:rPr>
              <a:t>baseia</a:t>
            </a:r>
            <a:r>
              <a:rPr lang="en-GB" sz="2000" dirty="0">
                <a:latin typeface="Open Sans"/>
                <a:ea typeface="Open Sans"/>
                <a:cs typeface="Open Sans"/>
                <a:sym typeface="Open Sans"/>
              </a:rPr>
              <a:t>-se </a:t>
            </a:r>
            <a:r>
              <a:rPr lang="en-GB" sz="2000" dirty="0" err="1">
                <a:latin typeface="Open Sans"/>
                <a:ea typeface="Open Sans"/>
                <a:cs typeface="Open Sans"/>
                <a:sym typeface="Open Sans"/>
              </a:rPr>
              <a:t>na</a:t>
            </a:r>
            <a:r>
              <a:rPr lang="en-GB" sz="2000" dirty="0">
                <a:latin typeface="Open Sans"/>
                <a:ea typeface="Open Sans"/>
                <a:cs typeface="Open Sans"/>
                <a:sym typeface="Open Sans"/>
              </a:rPr>
              <a:t> </a:t>
            </a:r>
            <a:r>
              <a:rPr lang="en-GB" sz="2000" dirty="0" err="1">
                <a:latin typeface="Open Sans"/>
                <a:ea typeface="Open Sans"/>
                <a:cs typeface="Open Sans"/>
                <a:sym typeface="Open Sans"/>
              </a:rPr>
              <a:t>técnica</a:t>
            </a:r>
            <a:r>
              <a:rPr lang="en-GB" sz="2000" dirty="0">
                <a:latin typeface="Open Sans"/>
                <a:ea typeface="Open Sans"/>
                <a:cs typeface="Open Sans"/>
                <a:sym typeface="Open Sans"/>
              </a:rPr>
              <a:t> </a:t>
            </a:r>
            <a:r>
              <a:rPr lang="en-GB" sz="2000" b="1" dirty="0">
                <a:latin typeface="Open Sans"/>
                <a:ea typeface="Open Sans"/>
                <a:cs typeface="Open Sans"/>
                <a:sym typeface="Open Sans"/>
              </a:rPr>
              <a:t>de </a:t>
            </a:r>
            <a:r>
              <a:rPr lang="en-GB" sz="2000" b="1" dirty="0" err="1">
                <a:latin typeface="Open Sans"/>
                <a:ea typeface="Open Sans"/>
                <a:cs typeface="Open Sans"/>
                <a:sym typeface="Open Sans"/>
              </a:rPr>
              <a:t>simulação</a:t>
            </a:r>
            <a:r>
              <a:rPr lang="en-GB" sz="2000" b="1" dirty="0">
                <a:latin typeface="Open Sans"/>
                <a:ea typeface="Open Sans"/>
                <a:cs typeface="Open Sans"/>
                <a:sym typeface="Open Sans"/>
              </a:rPr>
              <a:t> 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cenários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segundo</a:t>
            </a:r>
            <a:r>
              <a:rPr lang="en-GB" sz="2000" dirty="0">
                <a:latin typeface="Open Sans"/>
                <a:ea typeface="Open Sans"/>
                <a:cs typeface="Open Sans"/>
                <a:sym typeface="Open Sans"/>
              </a:rPr>
              <a:t> a qual:</a:t>
            </a:r>
            <a:endParaRPr dirty="0"/>
          </a:p>
          <a:p>
            <a:pPr marL="342900" lvl="0" indent="-342900" algn="l" rtl="0">
              <a:lnSpc>
                <a:spcPct val="100000"/>
              </a:lnSpc>
              <a:spcBef>
                <a:spcPts val="1000"/>
              </a:spcBef>
              <a:spcAft>
                <a:spcPts val="0"/>
              </a:spcAft>
              <a:buClr>
                <a:srgbClr val="333333"/>
              </a:buClr>
              <a:buSzPts val="2000"/>
              <a:buChar char="•"/>
            </a:pPr>
            <a:r>
              <a:rPr lang="en-GB" sz="2000" b="1" dirty="0" err="1">
                <a:latin typeface="Open Sans"/>
                <a:ea typeface="Open Sans"/>
                <a:cs typeface="Open Sans"/>
                <a:sym typeface="Open Sans"/>
              </a:rPr>
              <a:t>Poucas</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suposições</a:t>
            </a:r>
            <a:r>
              <a:rPr lang="en-GB" sz="2000" b="1" dirty="0">
                <a:latin typeface="Open Sans"/>
                <a:ea typeface="Open Sans"/>
                <a:cs typeface="Open Sans"/>
                <a:sym typeface="Open Sans"/>
              </a:rPr>
              <a:t> </a:t>
            </a:r>
            <a:r>
              <a:rPr lang="en-GB" sz="2000" dirty="0" err="1">
                <a:latin typeface="Open Sans"/>
                <a:ea typeface="Open Sans"/>
                <a:cs typeface="Open Sans"/>
                <a:sym typeface="Open Sans"/>
              </a:rPr>
              <a:t>são</a:t>
            </a:r>
            <a:r>
              <a:rPr lang="en-GB" sz="2000" dirty="0">
                <a:latin typeface="Open Sans"/>
                <a:ea typeface="Open Sans"/>
                <a:cs typeface="Open Sans"/>
                <a:sym typeface="Open Sans"/>
              </a:rPr>
              <a:t> </a:t>
            </a:r>
            <a:r>
              <a:rPr lang="en-GB" sz="2000" dirty="0" err="1">
                <a:latin typeface="Open Sans"/>
                <a:ea typeface="Open Sans"/>
                <a:cs typeface="Open Sans"/>
                <a:sym typeface="Open Sans"/>
              </a:rPr>
              <a:t>incorporadas</a:t>
            </a:r>
            <a:r>
              <a:rPr lang="en-GB" sz="2000" dirty="0">
                <a:latin typeface="Open Sans"/>
                <a:ea typeface="Open Sans"/>
                <a:cs typeface="Open Sans"/>
                <a:sym typeface="Open Sans"/>
              </a:rPr>
              <a:t> </a:t>
            </a:r>
            <a:r>
              <a:rPr lang="en-GB" sz="2000" dirty="0" err="1">
                <a:latin typeface="Open Sans"/>
                <a:ea typeface="Open Sans"/>
                <a:cs typeface="Open Sans"/>
                <a:sym typeface="Open Sans"/>
              </a:rPr>
              <a:t>ao</a:t>
            </a:r>
            <a:r>
              <a:rPr lang="en-GB" sz="2000" dirty="0">
                <a:latin typeface="Open Sans"/>
                <a:ea typeface="Open Sans"/>
                <a:cs typeface="Open Sans"/>
                <a:sym typeface="Open Sans"/>
              </a:rPr>
              <a:t> </a:t>
            </a:r>
            <a:r>
              <a:rPr lang="en-GB" sz="2000" dirty="0" err="1">
                <a:latin typeface="Open Sans"/>
                <a:ea typeface="Open Sans"/>
                <a:cs typeface="Open Sans"/>
                <a:sym typeface="Open Sans"/>
              </a:rPr>
              <a:t>modelo</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dirty="0">
                <a:latin typeface="Open Sans"/>
                <a:ea typeface="Open Sans"/>
                <a:cs typeface="Open Sans"/>
                <a:sym typeface="Open Sans"/>
              </a:rPr>
              <a:t>A </a:t>
            </a:r>
            <a:r>
              <a:rPr lang="en-GB" sz="2000" dirty="0" err="1">
                <a:latin typeface="Open Sans"/>
                <a:ea typeface="Open Sans"/>
                <a:cs typeface="Open Sans"/>
                <a:sym typeface="Open Sans"/>
              </a:rPr>
              <a:t>evolução</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demanda</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 </a:t>
            </a:r>
            <a:r>
              <a:rPr lang="en-GB" sz="2000" dirty="0" err="1">
                <a:latin typeface="Open Sans"/>
                <a:ea typeface="Open Sans"/>
                <a:cs typeface="Open Sans"/>
                <a:sym typeface="Open Sans"/>
              </a:rPr>
              <a:t>deve</a:t>
            </a:r>
            <a:r>
              <a:rPr lang="en-GB" sz="2000" dirty="0">
                <a:latin typeface="Open Sans"/>
                <a:ea typeface="Open Sans"/>
                <a:cs typeface="Open Sans"/>
                <a:sym typeface="Open Sans"/>
              </a:rPr>
              <a:t> ser </a:t>
            </a:r>
            <a:r>
              <a:rPr lang="en-GB" sz="2000" dirty="0" err="1">
                <a:latin typeface="Open Sans"/>
                <a:ea typeface="Open Sans"/>
                <a:cs typeface="Open Sans"/>
                <a:sym typeface="Open Sans"/>
              </a:rPr>
              <a:t>analisada</a:t>
            </a:r>
            <a:r>
              <a:rPr lang="en-GB" sz="2000" dirty="0">
                <a:latin typeface="Open Sans"/>
                <a:ea typeface="Open Sans"/>
                <a:cs typeface="Open Sans"/>
                <a:sym typeface="Open Sans"/>
              </a:rPr>
              <a:t> </a:t>
            </a:r>
            <a:r>
              <a:rPr lang="en-GB" sz="2000" dirty="0" err="1">
                <a:latin typeface="Open Sans"/>
                <a:ea typeface="Open Sans"/>
                <a:cs typeface="Open Sans"/>
                <a:sym typeface="Open Sans"/>
              </a:rPr>
              <a:t>por</a:t>
            </a:r>
            <a:r>
              <a:rPr lang="en-GB" sz="2000" dirty="0">
                <a:latin typeface="Open Sans"/>
                <a:ea typeface="Open Sans"/>
                <a:cs typeface="Open Sans"/>
                <a:sym typeface="Open Sans"/>
              </a:rPr>
              <a:t> </a:t>
            </a:r>
            <a:r>
              <a:rPr lang="en-GB" sz="2000" dirty="0" err="1">
                <a:latin typeface="Open Sans"/>
                <a:ea typeface="Open Sans"/>
                <a:cs typeface="Open Sans"/>
                <a:sym typeface="Open Sans"/>
              </a:rPr>
              <a:t>meio</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construção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cenários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futuros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desenvolvimento</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Cada</a:t>
            </a:r>
            <a:r>
              <a:rPr lang="en-GB" sz="2000" dirty="0">
                <a:latin typeface="Open Sans"/>
                <a:ea typeface="Open Sans"/>
                <a:cs typeface="Open Sans"/>
                <a:sym typeface="Open Sans"/>
              </a:rPr>
              <a:t> </a:t>
            </a:r>
            <a:r>
              <a:rPr lang="en-GB" sz="2000" dirty="0" err="1">
                <a:latin typeface="Open Sans"/>
                <a:ea typeface="Open Sans"/>
                <a:cs typeface="Open Sans"/>
                <a:sym typeface="Open Sans"/>
              </a:rPr>
              <a:t>cenário</a:t>
            </a:r>
            <a:r>
              <a:rPr lang="en-GB" sz="2000" dirty="0">
                <a:latin typeface="Open Sans"/>
                <a:ea typeface="Open Sans"/>
                <a:cs typeface="Open Sans"/>
                <a:sym typeface="Open Sans"/>
              </a:rPr>
              <a:t> </a:t>
            </a:r>
            <a:r>
              <a:rPr lang="en-GB" sz="2000" dirty="0" err="1">
                <a:latin typeface="Open Sans"/>
                <a:ea typeface="Open Sans"/>
                <a:cs typeface="Open Sans"/>
                <a:sym typeface="Open Sans"/>
              </a:rPr>
              <a:t>pode</a:t>
            </a:r>
            <a:r>
              <a:rPr lang="en-GB" sz="2000" dirty="0">
                <a:latin typeface="Open Sans"/>
                <a:ea typeface="Open Sans"/>
                <a:cs typeface="Open Sans"/>
                <a:sym typeface="Open Sans"/>
              </a:rPr>
              <a:t> ser </a:t>
            </a:r>
            <a:r>
              <a:rPr lang="en-GB" sz="2000" dirty="0" err="1">
                <a:latin typeface="Open Sans"/>
                <a:ea typeface="Open Sans"/>
                <a:cs typeface="Open Sans"/>
                <a:sym typeface="Open Sans"/>
              </a:rPr>
              <a:t>considerado</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como</a:t>
            </a:r>
            <a:r>
              <a:rPr lang="en-GB" sz="2000" dirty="0">
                <a:latin typeface="Open Sans"/>
                <a:ea typeface="Open Sans"/>
                <a:cs typeface="Open Sans"/>
                <a:sym typeface="Open Sans"/>
              </a:rPr>
              <a:t> </a:t>
            </a:r>
            <a:r>
              <a:rPr lang="en-GB" sz="2000" dirty="0" err="1">
                <a:latin typeface="Open Sans"/>
                <a:ea typeface="Open Sans"/>
                <a:cs typeface="Open Sans"/>
                <a:sym typeface="Open Sans"/>
              </a:rPr>
              <a:t>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valores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futuros</a:t>
            </a:r>
            <a:r>
              <a:rPr lang="en-GB" sz="2000" dirty="0">
                <a:latin typeface="Open Sans"/>
                <a:ea typeface="Open Sans"/>
                <a:cs typeface="Open Sans"/>
                <a:sym typeface="Open Sans"/>
              </a:rPr>
              <a:t> de um conjunto de </a:t>
            </a:r>
            <a:r>
              <a:rPr lang="en-GB" sz="2000" dirty="0" err="1">
                <a:latin typeface="Open Sans"/>
                <a:ea typeface="Open Sans"/>
                <a:cs typeface="Open Sans"/>
                <a:sym typeface="Open Sans"/>
              </a:rPr>
              <a:t>fatores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econômicos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técnicos</a:t>
            </a:r>
            <a:r>
              <a:rPr lang="en-GB" sz="2000" dirty="0">
                <a:latin typeface="Open Sans"/>
                <a:ea typeface="Open Sans"/>
                <a:cs typeface="Open Sans"/>
                <a:sym typeface="Open Sans"/>
              </a:rPr>
              <a:t> e </a:t>
            </a:r>
            <a:r>
              <a:rPr lang="en-GB" sz="2000" dirty="0" err="1">
                <a:latin typeface="Open Sans"/>
                <a:ea typeface="Open Sans"/>
                <a:cs typeface="Open Sans"/>
                <a:sym typeface="Open Sans"/>
              </a:rPr>
              <a:t>sociais</a:t>
            </a:r>
            <a:r>
              <a:rPr lang="en-GB" sz="2000" dirty="0">
                <a:latin typeface="Open Sans"/>
                <a:ea typeface="Open Sans"/>
                <a:cs typeface="Open Sans"/>
                <a:sym typeface="Open Sans"/>
              </a:rPr>
              <a:t> que </a:t>
            </a:r>
            <a:r>
              <a:rPr lang="en-GB" sz="2000" dirty="0" err="1">
                <a:latin typeface="Open Sans"/>
                <a:ea typeface="Open Sans"/>
                <a:cs typeface="Open Sans"/>
                <a:sym typeface="Open Sans"/>
              </a:rPr>
              <a:t>afetam</a:t>
            </a:r>
            <a:r>
              <a:rPr lang="en-GB" sz="2000" dirty="0">
                <a:latin typeface="Open Sans"/>
                <a:ea typeface="Open Sans"/>
                <a:cs typeface="Open Sans"/>
                <a:sym typeface="Open Sans"/>
              </a:rPr>
              <a:t> </a:t>
            </a:r>
            <a:r>
              <a:rPr lang="en-GB" sz="2000" dirty="0" err="1">
                <a:latin typeface="Open Sans"/>
                <a:ea typeface="Open Sans"/>
                <a:cs typeface="Open Sans"/>
                <a:sym typeface="Open Sans"/>
              </a:rPr>
              <a:t>diretamente</a:t>
            </a:r>
            <a:r>
              <a:rPr lang="en-GB" sz="2000" dirty="0">
                <a:latin typeface="Open Sans"/>
                <a:ea typeface="Open Sans"/>
                <a:cs typeface="Open Sans"/>
                <a:sym typeface="Open Sans"/>
              </a:rPr>
              <a:t> a </a:t>
            </a:r>
            <a:r>
              <a:rPr lang="en-GB" sz="2000" dirty="0" err="1">
                <a:latin typeface="Open Sans"/>
                <a:ea typeface="Open Sans"/>
                <a:cs typeface="Open Sans"/>
                <a:sym typeface="Open Sans"/>
              </a:rPr>
              <a:t>demanda</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 </a:t>
            </a:r>
            <a:r>
              <a:rPr lang="en-GB" sz="2000" dirty="0" err="1">
                <a:latin typeface="Open Sans"/>
                <a:ea typeface="Open Sans"/>
                <a:cs typeface="Open Sans"/>
                <a:sym typeface="Open Sans"/>
              </a:rPr>
              <a:t>em</a:t>
            </a:r>
            <a:r>
              <a:rPr lang="en-GB" sz="2000" dirty="0">
                <a:latin typeface="Open Sans"/>
                <a:ea typeface="Open Sans"/>
                <a:cs typeface="Open Sans"/>
                <a:sym typeface="Open Sans"/>
              </a:rPr>
              <a:t> </a:t>
            </a:r>
            <a:r>
              <a:rPr lang="en-GB" sz="2000" dirty="0" err="1">
                <a:latin typeface="Open Sans"/>
                <a:ea typeface="Open Sans"/>
                <a:cs typeface="Open Sans"/>
                <a:sym typeface="Open Sans"/>
              </a:rPr>
              <a:t>outras</a:t>
            </a:r>
            <a:r>
              <a:rPr lang="en-GB" sz="2000" dirty="0">
                <a:latin typeface="Open Sans"/>
                <a:ea typeface="Open Sans"/>
                <a:cs typeface="Open Sans"/>
                <a:sym typeface="Open Sans"/>
              </a:rPr>
              <a:t> </a:t>
            </a:r>
            <a:r>
              <a:rPr lang="en-GB" sz="2000" dirty="0" err="1">
                <a:latin typeface="Open Sans"/>
                <a:ea typeface="Open Sans"/>
                <a:cs typeface="Open Sans"/>
                <a:sym typeface="Open Sans"/>
              </a:rPr>
              <a:t>palavras</a:t>
            </a:r>
            <a:r>
              <a:rPr lang="en-GB" sz="2000" dirty="0">
                <a:solidFill>
                  <a:srgbClr val="000000"/>
                </a:solidFill>
                <a:latin typeface="Open Sans"/>
                <a:ea typeface="Open Sans"/>
                <a:cs typeface="Open Sans"/>
                <a:sym typeface="Open Sans"/>
              </a:rPr>
              <a:t>, é </a:t>
            </a:r>
            <a:r>
              <a:rPr lang="en-GB" sz="2000" dirty="0" err="1">
                <a:solidFill>
                  <a:srgbClr val="000000"/>
                </a:solidFill>
                <a:latin typeface="Open Sans"/>
                <a:ea typeface="Open Sans"/>
                <a:cs typeface="Open Sans"/>
                <a:sym typeface="Open Sans"/>
              </a:rPr>
              <a:t>uma</a:t>
            </a:r>
            <a:r>
              <a:rPr lang="en-GB" sz="2000" dirty="0">
                <a:solidFill>
                  <a:srgbClr val="000000"/>
                </a:solidFill>
                <a:latin typeface="Open Sans"/>
                <a:ea typeface="Open Sans"/>
                <a:cs typeface="Open Sans"/>
                <a:sym typeface="Open Sans"/>
              </a:rPr>
              <a:t> </a:t>
            </a:r>
            <a:r>
              <a:rPr lang="en-GB" sz="2000" dirty="0" err="1">
                <a:solidFill>
                  <a:srgbClr val="000000"/>
                </a:solidFill>
                <a:latin typeface="Open Sans"/>
                <a:ea typeface="Open Sans"/>
                <a:cs typeface="Open Sans"/>
                <a:sym typeface="Open Sans"/>
              </a:rPr>
              <a:t>descrição</a:t>
            </a:r>
            <a:r>
              <a:rPr lang="en-GB" sz="2000" dirty="0">
                <a:solidFill>
                  <a:srgbClr val="000000"/>
                </a:solidFill>
                <a:latin typeface="Open Sans"/>
                <a:ea typeface="Open Sans"/>
                <a:cs typeface="Open Sans"/>
                <a:sym typeface="Open Sans"/>
              </a:rPr>
              <a:t> da </a:t>
            </a:r>
            <a:r>
              <a:rPr lang="en-GB" sz="2000" b="1" dirty="0" err="1">
                <a:solidFill>
                  <a:srgbClr val="000000"/>
                </a:solidFill>
                <a:latin typeface="Open Sans"/>
                <a:ea typeface="Open Sans"/>
                <a:cs typeface="Open Sans"/>
                <a:sym typeface="Open Sans"/>
              </a:rPr>
              <a:t>possível</a:t>
            </a:r>
            <a:r>
              <a:rPr lang="en-GB" sz="2000" b="1" dirty="0">
                <a:solidFill>
                  <a:srgbClr val="000000"/>
                </a:solidFill>
                <a:latin typeface="Open Sans"/>
                <a:ea typeface="Open Sans"/>
                <a:cs typeface="Open Sans"/>
                <a:sym typeface="Open Sans"/>
              </a:rPr>
              <a:t> </a:t>
            </a:r>
            <a:r>
              <a:rPr lang="en-GB" sz="2000" b="1" dirty="0" err="1">
                <a:solidFill>
                  <a:srgbClr val="000000"/>
                </a:solidFill>
                <a:latin typeface="Open Sans"/>
                <a:ea typeface="Open Sans"/>
                <a:cs typeface="Open Sans"/>
                <a:sym typeface="Open Sans"/>
              </a:rPr>
              <a:t>evolução</a:t>
            </a:r>
            <a:r>
              <a:rPr lang="en-GB" sz="2000" b="1" dirty="0">
                <a:solidFill>
                  <a:srgbClr val="000000"/>
                </a:solidFill>
                <a:latin typeface="Open Sans"/>
                <a:ea typeface="Open Sans"/>
                <a:cs typeface="Open Sans"/>
                <a:sym typeface="Open Sans"/>
              </a:rPr>
              <a:t> de um </a:t>
            </a:r>
            <a:r>
              <a:rPr lang="en-GB" sz="2000" b="1" dirty="0" err="1">
                <a:solidFill>
                  <a:srgbClr val="000000"/>
                </a:solidFill>
                <a:latin typeface="Open Sans"/>
                <a:ea typeface="Open Sans"/>
                <a:cs typeface="Open Sans"/>
                <a:sym typeface="Open Sans"/>
              </a:rPr>
              <a:t>país</a:t>
            </a:r>
            <a:r>
              <a:rPr lang="en-GB" sz="2000" b="1" dirty="0">
                <a:solidFill>
                  <a:srgbClr val="000000"/>
                </a:solidFill>
                <a:latin typeface="Open Sans"/>
                <a:ea typeface="Open Sans"/>
                <a:cs typeface="Open Sans"/>
                <a:sym typeface="Open Sans"/>
              </a:rPr>
              <a:t> </a:t>
            </a:r>
            <a:r>
              <a:rPr lang="en-GB" sz="2000" dirty="0">
                <a:solidFill>
                  <a:srgbClr val="000000"/>
                </a:solidFill>
                <a:latin typeface="Open Sans"/>
                <a:ea typeface="Open Sans"/>
                <a:cs typeface="Open Sans"/>
                <a:sym typeface="Open Sans"/>
              </a:rPr>
              <a:t>e de</a:t>
            </a:r>
            <a:r>
              <a:rPr lang="en-GB" sz="2000" b="1" dirty="0">
                <a:solidFill>
                  <a:srgbClr val="000000"/>
                </a:solidFill>
                <a:latin typeface="Open Sans"/>
                <a:ea typeface="Open Sans"/>
                <a:cs typeface="Open Sans"/>
                <a:sym typeface="Open Sans"/>
              </a:rPr>
              <a:t> </a:t>
            </a:r>
            <a:r>
              <a:rPr lang="en-GB" sz="2000" dirty="0" err="1">
                <a:solidFill>
                  <a:srgbClr val="000000"/>
                </a:solidFill>
                <a:latin typeface="Open Sans"/>
                <a:ea typeface="Open Sans"/>
                <a:cs typeface="Open Sans"/>
                <a:sym typeface="Open Sans"/>
              </a:rPr>
              <a:t>sua</a:t>
            </a:r>
            <a:r>
              <a:rPr lang="en-GB" sz="2000" dirty="0">
                <a:solidFill>
                  <a:srgbClr val="000000"/>
                </a:solidFill>
                <a:latin typeface="Open Sans"/>
                <a:ea typeface="Open Sans"/>
                <a:cs typeface="Open Sans"/>
                <a:sym typeface="Open Sans"/>
              </a:rPr>
              <a:t> </a:t>
            </a:r>
            <a:r>
              <a:rPr lang="en-GB" sz="2000" dirty="0" err="1">
                <a:solidFill>
                  <a:srgbClr val="000000"/>
                </a:solidFill>
                <a:latin typeface="Open Sans"/>
                <a:ea typeface="Open Sans"/>
                <a:cs typeface="Open Sans"/>
                <a:sym typeface="Open Sans"/>
              </a:rPr>
              <a:t>sociedade</a:t>
            </a:r>
            <a:r>
              <a:rPr lang="en-GB" sz="2000" dirty="0">
                <a:solidFill>
                  <a:srgbClr val="000000"/>
                </a:solidFill>
                <a:latin typeface="Open Sans"/>
                <a:ea typeface="Open Sans"/>
                <a:cs typeface="Open Sans"/>
                <a:sym typeface="Open Sans"/>
              </a:rPr>
              <a:t>.</a:t>
            </a:r>
            <a:endParaRPr dirty="0"/>
          </a:p>
          <a:p>
            <a:pPr marL="342900" lvl="0" indent="-342900" algn="l" rtl="0">
              <a:lnSpc>
                <a:spcPct val="100000"/>
              </a:lnSpc>
              <a:spcBef>
                <a:spcPts val="1000"/>
              </a:spcBef>
              <a:spcAft>
                <a:spcPts val="0"/>
              </a:spcAft>
              <a:buClr>
                <a:srgbClr val="333333"/>
              </a:buClr>
              <a:buSzPts val="2000"/>
              <a:buChar char="•"/>
            </a:pPr>
            <a:r>
              <a:rPr lang="en-GB" sz="2000" dirty="0">
                <a:latin typeface="Open Sans"/>
                <a:ea typeface="Open Sans"/>
                <a:cs typeface="Open Sans"/>
                <a:sym typeface="Open Sans"/>
              </a:rPr>
              <a:t>A </a:t>
            </a:r>
            <a:r>
              <a:rPr lang="en-GB" sz="2000" dirty="0" err="1">
                <a:latin typeface="Open Sans"/>
                <a:ea typeface="Open Sans"/>
                <a:cs typeface="Open Sans"/>
                <a:sym typeface="Open Sans"/>
              </a:rPr>
              <a:t>construção</a:t>
            </a:r>
            <a:r>
              <a:rPr lang="en-GB" sz="2000" dirty="0">
                <a:latin typeface="Open Sans"/>
                <a:ea typeface="Open Sans"/>
                <a:cs typeface="Open Sans"/>
                <a:sym typeface="Open Sans"/>
              </a:rPr>
              <a:t> de </a:t>
            </a:r>
            <a:r>
              <a:rPr lang="en-GB" sz="2000" b="1" dirty="0" err="1">
                <a:latin typeface="Open Sans"/>
                <a:ea typeface="Open Sans"/>
                <a:cs typeface="Open Sans"/>
                <a:sym typeface="Open Sans"/>
              </a:rPr>
              <a:t>cenários</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contrastantes</a:t>
            </a:r>
            <a:r>
              <a:rPr lang="en-GB" sz="2000" b="1" dirty="0">
                <a:latin typeface="Open Sans"/>
                <a:ea typeface="Open Sans"/>
                <a:cs typeface="Open Sans"/>
                <a:sym typeface="Open Sans"/>
              </a:rPr>
              <a:t> </a:t>
            </a:r>
            <a:r>
              <a:rPr lang="en-GB" sz="2000" dirty="0" err="1">
                <a:latin typeface="Open Sans"/>
                <a:ea typeface="Open Sans"/>
                <a:cs typeface="Open Sans"/>
                <a:sym typeface="Open Sans"/>
              </a:rPr>
              <a:t>permitiria</a:t>
            </a:r>
            <a:r>
              <a:rPr lang="en-GB" sz="2000" dirty="0">
                <a:latin typeface="Open Sans"/>
                <a:ea typeface="Open Sans"/>
                <a:cs typeface="Open Sans"/>
                <a:sym typeface="Open Sans"/>
              </a:rPr>
              <a:t> </a:t>
            </a:r>
            <a:r>
              <a:rPr lang="en-GB" sz="2000" dirty="0" err="1">
                <a:latin typeface="Open Sans"/>
                <a:ea typeface="Open Sans"/>
                <a:cs typeface="Open Sans"/>
                <a:sym typeface="Open Sans"/>
              </a:rPr>
              <a:t>capturar</a:t>
            </a:r>
            <a:r>
              <a:rPr lang="en-GB" sz="2000" dirty="0">
                <a:latin typeface="Open Sans"/>
                <a:ea typeface="Open Sans"/>
                <a:cs typeface="Open Sans"/>
                <a:sym typeface="Open Sans"/>
              </a:rPr>
              <a:t> as </a:t>
            </a:r>
            <a:r>
              <a:rPr lang="en-GB" sz="2000" dirty="0" err="1">
                <a:latin typeface="Open Sans"/>
                <a:ea typeface="Open Sans"/>
                <a:cs typeface="Open Sans"/>
                <a:sym typeface="Open Sans"/>
              </a:rPr>
              <a:t>possíveis</a:t>
            </a:r>
            <a:r>
              <a:rPr lang="en-GB" sz="2000" dirty="0">
                <a:latin typeface="Open Sans"/>
                <a:ea typeface="Open Sans"/>
                <a:cs typeface="Open Sans"/>
                <a:sym typeface="Open Sans"/>
              </a:rPr>
              <a:t> </a:t>
            </a:r>
            <a:r>
              <a:rPr lang="en-GB" sz="2000" dirty="0" err="1">
                <a:latin typeface="Open Sans"/>
                <a:ea typeface="Open Sans"/>
                <a:cs typeface="Open Sans"/>
                <a:sym typeface="Open Sans"/>
              </a:rPr>
              <a:t>evoluções</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demanda</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 no </a:t>
            </a:r>
            <a:r>
              <a:rPr lang="en-GB" sz="2000" dirty="0" err="1">
                <a:latin typeface="Open Sans"/>
                <a:ea typeface="Open Sans"/>
                <a:cs typeface="Open Sans"/>
                <a:sym typeface="Open Sans"/>
              </a:rPr>
              <a:t>país</a:t>
            </a:r>
            <a:r>
              <a:rPr lang="en-GB" sz="2000" dirty="0">
                <a:latin typeface="Open Sans"/>
                <a:ea typeface="Open Sans"/>
                <a:cs typeface="Open Sans"/>
                <a:sym typeface="Open Sans"/>
              </a:rPr>
              <a:t>.</a:t>
            </a:r>
            <a:endParaRPr sz="2000" dirty="0"/>
          </a:p>
          <a:p>
            <a:pPr marL="228600" lvl="0" indent="-10160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5" name="Google Shape;335;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336" name="Google Shape;336;p14"/>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2.3 </a:t>
            </a:r>
            <a:r>
              <a:rPr lang="en-GB" sz="4400" dirty="0" err="1">
                <a:solidFill>
                  <a:schemeClr val="dk1"/>
                </a:solidFill>
                <a:latin typeface="Open Sans"/>
                <a:ea typeface="Open Sans"/>
                <a:cs typeface="Open Sans"/>
                <a:sym typeface="Open Sans"/>
              </a:rPr>
              <a:t>Cenários</a:t>
            </a:r>
            <a:endParaRPr dirty="0"/>
          </a:p>
        </p:txBody>
      </p:sp>
      <p:sp>
        <p:nvSpPr>
          <p:cNvPr id="337" name="Google Shape;337;p14"/>
          <p:cNvSpPr txBox="1">
            <a:spLocks noGrp="1"/>
          </p:cNvSpPr>
          <p:nvPr>
            <p:ph type="body" idx="1"/>
          </p:nvPr>
        </p:nvSpPr>
        <p:spPr>
          <a:xfrm>
            <a:off x="930310" y="1403280"/>
            <a:ext cx="9226062" cy="45894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CC2E5"/>
              </a:buClr>
              <a:buSzPts val="2000"/>
              <a:buNone/>
            </a:pPr>
            <a:r>
              <a:rPr lang="en-GB" sz="2000" b="1">
                <a:solidFill>
                  <a:srgbClr val="9CC2E5"/>
                </a:solidFill>
                <a:latin typeface="Open Sans"/>
                <a:ea typeface="Open Sans"/>
                <a:cs typeface="Open Sans"/>
                <a:sym typeface="Open Sans"/>
              </a:rPr>
              <a:t>2.3.2. Abordagem de cenário</a:t>
            </a:r>
            <a:endParaRPr sz="2000" b="1">
              <a:solidFill>
                <a:srgbClr val="9CC2E5"/>
              </a:solidFill>
            </a:endParaRPr>
          </a:p>
          <a:p>
            <a:pPr marL="0" lvl="0" indent="0" algn="l" rtl="0">
              <a:lnSpc>
                <a:spcPct val="100000"/>
              </a:lnSpc>
              <a:spcBef>
                <a:spcPts val="1000"/>
              </a:spcBef>
              <a:spcAft>
                <a:spcPts val="0"/>
              </a:spcAft>
              <a:buClr>
                <a:schemeClr val="dk1"/>
              </a:buClr>
              <a:buSzPts val="2000"/>
              <a:buNone/>
            </a:pPr>
            <a:r>
              <a:rPr lang="en-GB" sz="2000" b="1">
                <a:latin typeface="Open Sans"/>
                <a:ea typeface="Open Sans"/>
                <a:cs typeface="Open Sans"/>
                <a:sym typeface="Open Sans"/>
              </a:rPr>
              <a:t>Cada cenário incorpora um conjunto de parâmetros consistentes que descrevem possíveis padrões de longo prazo do desenvolvimento econômico, demográfico, social e tecnológico de um país</a:t>
            </a:r>
            <a:endParaRPr/>
          </a:p>
          <a:p>
            <a:pPr marL="342900" lvl="0" indent="-342900" algn="l" rtl="0">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Em um modelo de simulação, nosso objetivo é avaliar a resposta do sistema às mudanças em seus elementos. </a:t>
            </a:r>
            <a:endParaRPr sz="2000"/>
          </a:p>
          <a:p>
            <a:pPr marL="342900" lvl="0" indent="-342900" algn="l" rtl="0">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No MAED, é avaliada a resposta do sistema de energia a cenários sobre a evolução da sociedade e da economia.</a:t>
            </a:r>
            <a:endParaRPr sz="2000"/>
          </a:p>
          <a:p>
            <a:pPr marL="342900" lvl="0" indent="-342900" algn="l" rtl="0">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Em outras palavras, o modelador pode construir um cenário possível de desenvolvimento e ver o que acontece com a demanda de energia.</a:t>
            </a:r>
            <a:endParaRPr/>
          </a:p>
          <a:p>
            <a:pPr marL="0" lvl="0" indent="0" algn="l" rtl="0">
              <a:lnSpc>
                <a:spcPct val="100000"/>
              </a:lnSpc>
              <a:spcBef>
                <a:spcPts val="1000"/>
              </a:spcBef>
              <a:spcAft>
                <a:spcPts val="0"/>
              </a:spcAft>
              <a:buClr>
                <a:schemeClr val="dk1"/>
              </a:buClr>
              <a:buSzPts val="2000"/>
              <a:buNone/>
            </a:pPr>
            <a:r>
              <a:rPr lang="en-GB" sz="2000" b="1">
                <a:latin typeface="Open Sans"/>
                <a:ea typeface="Open Sans"/>
                <a:cs typeface="Open Sans"/>
                <a:sym typeface="Open Sans"/>
              </a:rPr>
              <a:t>Esses cenários são usados para determinar qual poderia ser a quantidade e a estrutura da demanda de energia no futuro... </a:t>
            </a:r>
            <a:endParaRPr/>
          </a:p>
          <a:p>
            <a:pPr marL="228600" lvl="0" indent="-101600" algn="l" rtl="0">
              <a:lnSpc>
                <a:spcPct val="10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5" descr="Graphical user interface, sunburst chart&#10;&#10;Description automatically generated"/>
          <p:cNvPicPr preferRelativeResize="0"/>
          <p:nvPr/>
        </p:nvPicPr>
        <p:blipFill rotWithShape="1">
          <a:blip r:embed="rId3">
            <a:alphaModFix/>
          </a:blip>
          <a:srcRect/>
          <a:stretch/>
        </p:blipFill>
        <p:spPr>
          <a:xfrm>
            <a:off x="0" y="1361"/>
            <a:ext cx="12191999" cy="6869792"/>
          </a:xfrm>
          <a:prstGeom prst="rect">
            <a:avLst/>
          </a:prstGeom>
          <a:noFill/>
          <a:ln>
            <a:noFill/>
          </a:ln>
        </p:spPr>
      </p:pic>
      <p:sp>
        <p:nvSpPr>
          <p:cNvPr id="344" name="Google Shape;344;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345" name="Google Shape;345;p15"/>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2.3 </a:t>
            </a:r>
            <a:r>
              <a:rPr lang="en-GB" sz="4400" dirty="0" err="1">
                <a:solidFill>
                  <a:schemeClr val="dk1"/>
                </a:solidFill>
                <a:latin typeface="Open Sans"/>
                <a:ea typeface="Open Sans"/>
                <a:cs typeface="Open Sans"/>
                <a:sym typeface="Open Sans"/>
              </a:rPr>
              <a:t>Cenários</a:t>
            </a:r>
            <a:endParaRPr dirty="0"/>
          </a:p>
        </p:txBody>
      </p:sp>
      <p:sp>
        <p:nvSpPr>
          <p:cNvPr id="346" name="Google Shape;346;p15"/>
          <p:cNvSpPr txBox="1">
            <a:spLocks noGrp="1"/>
          </p:cNvSpPr>
          <p:nvPr>
            <p:ph type="body" idx="1"/>
          </p:nvPr>
        </p:nvSpPr>
        <p:spPr>
          <a:xfrm>
            <a:off x="939800" y="1448254"/>
            <a:ext cx="10079892" cy="28200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CC2E5"/>
              </a:buClr>
              <a:buSzPts val="2000"/>
              <a:buNone/>
            </a:pPr>
            <a:r>
              <a:rPr lang="en-GB" sz="2000" b="1">
                <a:solidFill>
                  <a:srgbClr val="9CC2E5"/>
                </a:solidFill>
                <a:latin typeface="Open Sans"/>
                <a:ea typeface="Open Sans"/>
                <a:cs typeface="Open Sans"/>
                <a:sym typeface="Open Sans"/>
              </a:rPr>
              <a:t>2.3.3. Limitações do uso de cenários</a:t>
            </a:r>
            <a:endParaRPr/>
          </a:p>
          <a:p>
            <a:pPr marL="0" lvl="0" indent="0" algn="l" rtl="0">
              <a:lnSpc>
                <a:spcPct val="90000"/>
              </a:lnSpc>
              <a:spcBef>
                <a:spcPts val="1000"/>
              </a:spcBef>
              <a:spcAft>
                <a:spcPts val="0"/>
              </a:spcAft>
              <a:buClr>
                <a:schemeClr val="dk1"/>
              </a:buClr>
              <a:buSzPts val="2000"/>
              <a:buNone/>
            </a:pPr>
            <a:endParaRPr sz="2000" b="1">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Os cenários não são previsões ou prognósticos.</a:t>
            </a:r>
            <a:endParaRPr/>
          </a:p>
          <a:p>
            <a:pPr marL="342900" lvl="0" indent="-215900" algn="l" rtl="0">
              <a:lnSpc>
                <a:spcPct val="90000"/>
              </a:lnSpc>
              <a:spcBef>
                <a:spcPts val="1000"/>
              </a:spcBef>
              <a:spcAft>
                <a:spcPts val="0"/>
              </a:spcAft>
              <a:buClr>
                <a:srgbClr val="333333"/>
              </a:buClr>
              <a:buSzPts val="2000"/>
              <a:buNone/>
            </a:pPr>
            <a:endParaRPr sz="2000"/>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Os cenários são descrições de imagens do futuro criadas a partir de mapas mentais,</a:t>
            </a:r>
            <a:endParaRPr/>
          </a:p>
          <a:p>
            <a:pPr marL="342900" lvl="0" indent="-215900" algn="l" rtl="0">
              <a:lnSpc>
                <a:spcPct val="90000"/>
              </a:lnSpc>
              <a:spcBef>
                <a:spcPts val="1000"/>
              </a:spcBef>
              <a:spcAft>
                <a:spcPts val="0"/>
              </a:spcAft>
              <a:buClr>
                <a:srgbClr val="333333"/>
              </a:buClr>
              <a:buSzPts val="2000"/>
              <a:buNone/>
            </a:pPr>
            <a:endParaRPr sz="2000">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...ou modelos que refletem diferentes perspectivas sobre o passado, o presente e o futuro.</a:t>
            </a:r>
            <a:endParaRPr/>
          </a:p>
          <a:p>
            <a:pPr marL="285750" lvl="0" indent="-158750" algn="l" rtl="0">
              <a:lnSpc>
                <a:spcPct val="10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6" descr="Graphical user interface, text&#10;&#10;Description automatically generated"/>
          <p:cNvPicPr preferRelativeResize="0"/>
          <p:nvPr/>
        </p:nvPicPr>
        <p:blipFill rotWithShape="1">
          <a:blip r:embed="rId3">
            <a:alphaModFix/>
          </a:blip>
          <a:srcRect/>
          <a:stretch/>
        </p:blipFill>
        <p:spPr>
          <a:xfrm>
            <a:off x="456" y="4676"/>
            <a:ext cx="12192000" cy="6858000"/>
          </a:xfrm>
          <a:prstGeom prst="rect">
            <a:avLst/>
          </a:prstGeom>
          <a:noFill/>
          <a:ln>
            <a:noFill/>
          </a:ln>
        </p:spPr>
      </p:pic>
      <p:sp>
        <p:nvSpPr>
          <p:cNvPr id="353" name="Google Shape;353;p16"/>
          <p:cNvSpPr txBox="1"/>
          <p:nvPr/>
        </p:nvSpPr>
        <p:spPr>
          <a:xfrm>
            <a:off x="11775994" y="647425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54" name="Google Shape;354;p16"/>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2.3 </a:t>
            </a:r>
            <a:r>
              <a:rPr lang="en-GB" sz="4400" dirty="0" err="1">
                <a:solidFill>
                  <a:schemeClr val="dk1"/>
                </a:solidFill>
                <a:latin typeface="Open Sans"/>
                <a:ea typeface="Open Sans"/>
                <a:cs typeface="Open Sans"/>
                <a:sym typeface="Open Sans"/>
              </a:rPr>
              <a:t>Cenários</a:t>
            </a:r>
            <a:endParaRPr dirty="0"/>
          </a:p>
        </p:txBody>
      </p:sp>
      <p:sp>
        <p:nvSpPr>
          <p:cNvPr id="355" name="Google Shape;355;p16"/>
          <p:cNvSpPr txBox="1">
            <a:spLocks noGrp="1"/>
          </p:cNvSpPr>
          <p:nvPr>
            <p:ph type="body" idx="1"/>
          </p:nvPr>
        </p:nvSpPr>
        <p:spPr>
          <a:xfrm>
            <a:off x="918029" y="1426482"/>
            <a:ext cx="829491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1600"/>
              <a:buNone/>
            </a:pPr>
            <a:r>
              <a:rPr lang="en-GB" sz="2000" b="1">
                <a:solidFill>
                  <a:srgbClr val="9CC2E5"/>
                </a:solidFill>
                <a:latin typeface="Open Sans"/>
                <a:ea typeface="Open Sans"/>
                <a:cs typeface="Open Sans"/>
                <a:sym typeface="Open Sans"/>
              </a:rPr>
              <a:t>2.3.4. Cenários qualitativos e quantitativos</a:t>
            </a:r>
            <a:endParaRPr sz="2000" b="1">
              <a:solidFill>
                <a:srgbClr val="9CC2E5"/>
              </a:solidFill>
            </a:endParaRPr>
          </a:p>
          <a:p>
            <a:pPr marL="342900" lvl="0" indent="-342900" algn="l" rtl="0">
              <a:lnSpc>
                <a:spcPct val="100000"/>
              </a:lnSpc>
              <a:spcBef>
                <a:spcPts val="1000"/>
              </a:spcBef>
              <a:spcAft>
                <a:spcPts val="0"/>
              </a:spcAft>
              <a:buClr>
                <a:srgbClr val="333333"/>
              </a:buClr>
              <a:buSzPts val="1600"/>
              <a:buChar char="•"/>
            </a:pPr>
            <a:r>
              <a:rPr lang="en-GB" sz="2000">
                <a:latin typeface="Open Sans"/>
                <a:ea typeface="Open Sans"/>
                <a:cs typeface="Open Sans"/>
                <a:sym typeface="Open Sans"/>
              </a:rPr>
              <a:t>Os cenários </a:t>
            </a:r>
            <a:r>
              <a:rPr lang="en-GB" sz="2000" b="1">
                <a:latin typeface="Open Sans"/>
                <a:ea typeface="Open Sans"/>
                <a:cs typeface="Open Sans"/>
                <a:sym typeface="Open Sans"/>
              </a:rPr>
              <a:t>qualitativos </a:t>
            </a:r>
            <a:r>
              <a:rPr lang="en-GB" sz="2000">
                <a:latin typeface="Open Sans"/>
                <a:ea typeface="Open Sans"/>
                <a:cs typeface="Open Sans"/>
                <a:sym typeface="Open Sans"/>
              </a:rPr>
              <a:t>são baseados em narrativas - como histórias - que descrevem qualitativamente o futuro.</a:t>
            </a:r>
            <a:endParaRPr/>
          </a:p>
          <a:p>
            <a:pPr marL="342900" lvl="0" indent="-342900" algn="l" rtl="0">
              <a:lnSpc>
                <a:spcPct val="100000"/>
              </a:lnSpc>
              <a:spcBef>
                <a:spcPts val="1000"/>
              </a:spcBef>
              <a:spcAft>
                <a:spcPts val="0"/>
              </a:spcAft>
              <a:buClr>
                <a:srgbClr val="333333"/>
              </a:buClr>
              <a:buSzPts val="1600"/>
              <a:buChar char="•"/>
            </a:pPr>
            <a:r>
              <a:rPr lang="en-GB" sz="2000">
                <a:latin typeface="Open Sans"/>
                <a:ea typeface="Open Sans"/>
                <a:cs typeface="Open Sans"/>
                <a:sym typeface="Open Sans"/>
              </a:rPr>
              <a:t>Os cenários </a:t>
            </a:r>
            <a:r>
              <a:rPr lang="en-GB" sz="2000" b="1">
                <a:latin typeface="Open Sans"/>
                <a:ea typeface="Open Sans"/>
                <a:cs typeface="Open Sans"/>
                <a:sym typeface="Open Sans"/>
              </a:rPr>
              <a:t>quantitativos </a:t>
            </a:r>
            <a:r>
              <a:rPr lang="en-GB" sz="2000">
                <a:latin typeface="Open Sans"/>
                <a:ea typeface="Open Sans"/>
                <a:cs typeface="Open Sans"/>
                <a:sym typeface="Open Sans"/>
              </a:rPr>
              <a:t>são baseados em modelos com informações quantificadas sobre estados e consequências.</a:t>
            </a:r>
            <a:endParaRPr/>
          </a:p>
          <a:p>
            <a:pPr marL="0" lvl="0" indent="0" algn="l" rtl="0">
              <a:lnSpc>
                <a:spcPct val="100000"/>
              </a:lnSpc>
              <a:spcBef>
                <a:spcPts val="1000"/>
              </a:spcBef>
              <a:spcAft>
                <a:spcPts val="0"/>
              </a:spcAft>
              <a:buClr>
                <a:srgbClr val="333333"/>
              </a:buClr>
              <a:buSzPts val="1600"/>
              <a:buNone/>
            </a:pPr>
            <a:endParaRPr sz="2000"/>
          </a:p>
          <a:p>
            <a:pPr marL="0" lvl="0" indent="0" algn="l" rtl="0">
              <a:lnSpc>
                <a:spcPct val="100000"/>
              </a:lnSpc>
              <a:spcBef>
                <a:spcPts val="1000"/>
              </a:spcBef>
              <a:spcAft>
                <a:spcPts val="0"/>
              </a:spcAft>
              <a:buClr>
                <a:srgbClr val="333333"/>
              </a:buClr>
              <a:buSzPts val="1600"/>
              <a:buNone/>
            </a:pPr>
            <a:r>
              <a:rPr lang="en-GB" sz="2000" b="1">
                <a:latin typeface="Open Sans"/>
                <a:ea typeface="Open Sans"/>
                <a:cs typeface="Open Sans"/>
                <a:sym typeface="Open Sans"/>
              </a:rPr>
              <a:t>Exemplos de dados de entrada para um cenário:</a:t>
            </a:r>
            <a:endParaRPr/>
          </a:p>
          <a:p>
            <a:pPr marL="342900" lvl="0" indent="-342900" algn="l" rtl="0">
              <a:lnSpc>
                <a:spcPct val="100000"/>
              </a:lnSpc>
              <a:spcBef>
                <a:spcPts val="1000"/>
              </a:spcBef>
              <a:spcAft>
                <a:spcPts val="0"/>
              </a:spcAft>
              <a:buClr>
                <a:srgbClr val="333333"/>
              </a:buClr>
              <a:buSzPts val="1600"/>
              <a:buChar char="•"/>
            </a:pPr>
            <a:r>
              <a:rPr lang="en-GB" sz="2000">
                <a:latin typeface="Open Sans"/>
                <a:ea typeface="Open Sans"/>
                <a:cs typeface="Open Sans"/>
                <a:sym typeface="Open Sans"/>
              </a:rPr>
              <a:t>Um conjunto de dados socioeconômicos e técnicos futuros para examinar a demanda de energia: Taxa de crescimento populacional, taxa de crescimento do PIB, mudanças estruturais na economia, melhoria no tamanho das famílias, melhoria na eficiência, etc.</a:t>
            </a:r>
            <a:endParaRPr sz="2000"/>
          </a:p>
          <a:p>
            <a:pPr marL="285750" lvl="0" indent="-158750" algn="l" rtl="0">
              <a:lnSpc>
                <a:spcPct val="100000"/>
              </a:lnSpc>
              <a:spcBef>
                <a:spcPts val="1000"/>
              </a:spcBef>
              <a:spcAft>
                <a:spcPts val="0"/>
              </a:spcAft>
              <a:buClr>
                <a:schemeClr val="dk1"/>
              </a:buClr>
              <a:buSzPts val="2000"/>
              <a:buNone/>
            </a:pPr>
            <a:endParaRPr sz="2000"/>
          </a:p>
          <a:p>
            <a:pPr marL="228600" lvl="0" indent="-101600" algn="l" rtl="0">
              <a:lnSpc>
                <a:spcPct val="100000"/>
              </a:lnSpc>
              <a:spcBef>
                <a:spcPts val="1000"/>
              </a:spcBef>
              <a:spcAft>
                <a:spcPts val="0"/>
              </a:spcAft>
              <a:buClr>
                <a:schemeClr val="dk1"/>
              </a:buClr>
              <a:buSzPts val="2000"/>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2" name="Google Shape;362;p17"/>
          <p:cNvSpPr txBox="1"/>
          <p:nvPr/>
        </p:nvSpPr>
        <p:spPr>
          <a:xfrm>
            <a:off x="887215" y="2150297"/>
            <a:ext cx="10466585" cy="38823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a:solidFill>
                <a:srgbClr val="000000"/>
              </a:solidFill>
              <a:latin typeface="Open Sans"/>
              <a:ea typeface="Open Sans"/>
              <a:cs typeface="Open Sans"/>
              <a:sym typeface="Open Sans"/>
            </a:endParaRPr>
          </a:p>
        </p:txBody>
      </p:sp>
      <p:sp>
        <p:nvSpPr>
          <p:cNvPr id="363" name="Google Shape;363;p17"/>
          <p:cNvSpPr txBox="1"/>
          <p:nvPr/>
        </p:nvSpPr>
        <p:spPr>
          <a:xfrm>
            <a:off x="1036950" y="2890970"/>
            <a:ext cx="3323751" cy="29238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dirty="0" err="1">
                <a:solidFill>
                  <a:schemeClr val="dk1"/>
                </a:solidFill>
                <a:latin typeface="Open Sans"/>
                <a:ea typeface="Open Sans"/>
                <a:cs typeface="Open Sans"/>
                <a:sym typeface="Open Sans"/>
              </a:rPr>
              <a:t>Cenários</a:t>
            </a:r>
            <a:r>
              <a:rPr lang="en-GB" sz="1600" b="1" u="sng" dirty="0">
                <a:solidFill>
                  <a:schemeClr val="dk1"/>
                </a:solidFill>
                <a:latin typeface="Open Sans"/>
                <a:ea typeface="Open Sans"/>
                <a:cs typeface="Open Sans"/>
                <a:sym typeface="Open Sans"/>
              </a:rPr>
              <a:t> </a:t>
            </a:r>
            <a:r>
              <a:rPr lang="en-GB" sz="1600" b="1" dirty="0">
                <a:solidFill>
                  <a:schemeClr val="dk1"/>
                </a:solidFill>
                <a:latin typeface="Open Sans"/>
                <a:ea typeface="Open Sans"/>
                <a:cs typeface="Open Sans"/>
                <a:sym typeface="Open Sans"/>
              </a:rPr>
              <a:t>de </a:t>
            </a:r>
            <a:r>
              <a:rPr lang="en-GB" sz="1600" b="1" dirty="0" err="1">
                <a:solidFill>
                  <a:schemeClr val="dk1"/>
                </a:solidFill>
                <a:latin typeface="Open Sans"/>
                <a:ea typeface="Open Sans"/>
                <a:cs typeface="Open Sans"/>
                <a:sym typeface="Open Sans"/>
              </a:rPr>
              <a:t>crescimento</a:t>
            </a:r>
            <a:r>
              <a:rPr lang="en-GB" sz="1600" b="1" dirty="0">
                <a:solidFill>
                  <a:schemeClr val="dk1"/>
                </a:solidFill>
                <a:latin typeface="Open Sans"/>
                <a:ea typeface="Open Sans"/>
                <a:cs typeface="Open Sans"/>
                <a:sym typeface="Open Sans"/>
              </a:rPr>
              <a:t> </a:t>
            </a:r>
            <a:r>
              <a:rPr lang="en-GB" sz="1600" b="1" dirty="0" err="1">
                <a:solidFill>
                  <a:schemeClr val="dk1"/>
                </a:solidFill>
                <a:latin typeface="Open Sans"/>
                <a:ea typeface="Open Sans"/>
                <a:cs typeface="Open Sans"/>
                <a:sym typeface="Open Sans"/>
              </a:rPr>
              <a:t>econômico</a:t>
            </a:r>
            <a:endParaRPr dirty="0"/>
          </a:p>
          <a:p>
            <a:pPr marL="0" marR="0" lvl="0" indent="-101600" algn="l" rtl="0">
              <a:spcBef>
                <a:spcPts val="800"/>
              </a:spcBef>
              <a:spcAft>
                <a:spcPts val="0"/>
              </a:spcAft>
              <a:buClr>
                <a:schemeClr val="dk1"/>
              </a:buClr>
              <a:buSzPts val="1600"/>
              <a:buFont typeface="Open Sans"/>
              <a:buChar char="•"/>
            </a:pPr>
            <a:r>
              <a:rPr lang="en-GB" sz="1600" dirty="0">
                <a:solidFill>
                  <a:schemeClr val="dk1"/>
                </a:solidFill>
                <a:latin typeface="Open Sans"/>
                <a:ea typeface="Open Sans"/>
                <a:cs typeface="Open Sans"/>
                <a:sym typeface="Open Sans"/>
              </a:rPr>
              <a:t>Alto </a:t>
            </a:r>
            <a:r>
              <a:rPr lang="en-GB" sz="1600" dirty="0" err="1">
                <a:solidFill>
                  <a:schemeClr val="dk1"/>
                </a:solidFill>
                <a:latin typeface="Open Sans"/>
                <a:ea typeface="Open Sans"/>
                <a:cs typeface="Open Sans"/>
                <a:sym typeface="Open Sans"/>
              </a:rPr>
              <a:t>crescimento</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Crescimento</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moderado</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Baixo</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crescimento</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Industrialização</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Desenvolvimento</a:t>
            </a:r>
            <a:r>
              <a:rPr lang="en-GB" sz="1600" dirty="0">
                <a:solidFill>
                  <a:schemeClr val="dk1"/>
                </a:solidFill>
                <a:latin typeface="Open Sans"/>
                <a:ea typeface="Open Sans"/>
                <a:cs typeface="Open Sans"/>
                <a:sym typeface="Open Sans"/>
              </a:rPr>
              <a:t> da</a:t>
            </a:r>
            <a:br>
              <a:rPr lang="en-GB" sz="1600" dirty="0">
                <a:solidFill>
                  <a:schemeClr val="dk1"/>
                </a:solidFill>
                <a:latin typeface="Open Sans"/>
                <a:ea typeface="Open Sans"/>
                <a:cs typeface="Open Sans"/>
                <a:sym typeface="Open Sans"/>
              </a:rPr>
            </a:br>
            <a:r>
              <a:rPr lang="en-GB" sz="1600" dirty="0">
                <a:solidFill>
                  <a:schemeClr val="dk1"/>
                </a:solidFill>
                <a:latin typeface="Open Sans"/>
                <a:ea typeface="Open Sans"/>
                <a:cs typeface="Open Sans"/>
                <a:sym typeface="Open Sans"/>
              </a:rPr>
              <a:t>Agricultura </a:t>
            </a:r>
            <a:endParaRPr lang="pt-BR" dirty="0"/>
          </a:p>
          <a:p>
            <a:pPr marL="0" marR="0" lvl="0" indent="-101600" algn="l" rtl="0">
              <a:spcBef>
                <a:spcPts val="800"/>
              </a:spcBef>
              <a:spcAft>
                <a:spcPts val="0"/>
              </a:spcAft>
              <a:buClr>
                <a:schemeClr val="dk1"/>
              </a:buClr>
              <a:buSzPts val="1600"/>
              <a:buFont typeface="Open Sans"/>
              <a:buChar char="•"/>
            </a:pPr>
            <a:r>
              <a:rPr lang="pt-BR" sz="1600" dirty="0">
                <a:solidFill>
                  <a:schemeClr val="dk1"/>
                </a:solidFill>
                <a:latin typeface="Open Sans"/>
                <a:ea typeface="Open Sans"/>
                <a:cs typeface="Open Sans"/>
                <a:sym typeface="Open Sans"/>
              </a:rPr>
              <a:t>...etc.</a:t>
            </a:r>
          </a:p>
        </p:txBody>
      </p:sp>
      <p:sp>
        <p:nvSpPr>
          <p:cNvPr id="364" name="Google Shape;364;p17"/>
          <p:cNvSpPr txBox="1"/>
          <p:nvPr/>
        </p:nvSpPr>
        <p:spPr>
          <a:xfrm>
            <a:off x="5602671" y="2890970"/>
            <a:ext cx="379088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a:solidFill>
                  <a:schemeClr val="dk1"/>
                </a:solidFill>
                <a:latin typeface="Open Sans"/>
                <a:ea typeface="Open Sans"/>
                <a:cs typeface="Open Sans"/>
                <a:sym typeface="Open Sans"/>
              </a:rPr>
              <a:t>Configurações </a:t>
            </a:r>
            <a:r>
              <a:rPr lang="en-GB" sz="1600" b="1">
                <a:solidFill>
                  <a:schemeClr val="dk1"/>
                </a:solidFill>
                <a:latin typeface="Open Sans"/>
                <a:ea typeface="Open Sans"/>
                <a:cs typeface="Open Sans"/>
                <a:sym typeface="Open Sans"/>
              </a:rPr>
              <a:t>do sistema de energia</a:t>
            </a:r>
            <a:endParaRPr/>
          </a:p>
          <a:p>
            <a:pPr marL="0" marR="0" lvl="0" indent="-101600" algn="l" rtl="0">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Nenhuma alteração técnica</a:t>
            </a:r>
            <a:endParaRPr/>
          </a:p>
          <a:p>
            <a:pPr marL="0" marR="0" lvl="0" indent="-101600" algn="l" rtl="0">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Ênfase nos recursos domésticos</a:t>
            </a:r>
            <a:endParaRPr/>
          </a:p>
          <a:p>
            <a:pPr marL="0" marR="0" lvl="0" indent="-101600" algn="l" rtl="0">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Ênfase em recursos renováveis</a:t>
            </a:r>
            <a:endParaRPr/>
          </a:p>
          <a:p>
            <a:pPr marL="0" marR="0" lvl="0" indent="-101600" algn="l" rtl="0">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Desregulamentação</a:t>
            </a:r>
            <a:endParaRPr/>
          </a:p>
          <a:p>
            <a:pPr marL="0" marR="0" lvl="0" indent="-101600" algn="l" rtl="0">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Sistema diversificado</a:t>
            </a:r>
            <a:endParaRPr/>
          </a:p>
          <a:p>
            <a:pPr marL="0" marR="0" lvl="0" indent="-101600" algn="l" rtl="0">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 ...etc.</a:t>
            </a:r>
            <a:endParaRPr/>
          </a:p>
        </p:txBody>
      </p:sp>
      <p:cxnSp>
        <p:nvCxnSpPr>
          <p:cNvPr id="365" name="Google Shape;365;p17"/>
          <p:cNvCxnSpPr/>
          <p:nvPr/>
        </p:nvCxnSpPr>
        <p:spPr>
          <a:xfrm>
            <a:off x="3760179" y="3418125"/>
            <a:ext cx="1674000" cy="0"/>
          </a:xfrm>
          <a:prstGeom prst="straightConnector1">
            <a:avLst/>
          </a:prstGeom>
          <a:noFill/>
          <a:ln w="44450" cap="flat" cmpd="sng">
            <a:solidFill>
              <a:srgbClr val="C00000"/>
            </a:solidFill>
            <a:prstDash val="solid"/>
            <a:miter lim="800000"/>
            <a:headEnd type="oval" w="med" len="med"/>
            <a:tailEnd type="stealth" w="med" len="med"/>
          </a:ln>
        </p:spPr>
      </p:cxnSp>
      <p:cxnSp>
        <p:nvCxnSpPr>
          <p:cNvPr id="366" name="Google Shape;366;p17"/>
          <p:cNvCxnSpPr/>
          <p:nvPr/>
        </p:nvCxnSpPr>
        <p:spPr>
          <a:xfrm rot="10800000" flipH="1">
            <a:off x="3591687" y="3807925"/>
            <a:ext cx="1846838" cy="698342"/>
          </a:xfrm>
          <a:prstGeom prst="straightConnector1">
            <a:avLst/>
          </a:prstGeom>
          <a:noFill/>
          <a:ln w="44450" cap="flat" cmpd="sng">
            <a:solidFill>
              <a:srgbClr val="C00000"/>
            </a:solidFill>
            <a:prstDash val="solid"/>
            <a:miter lim="800000"/>
            <a:headEnd type="oval" w="med" len="med"/>
            <a:tailEnd type="stealth" w="med" len="med"/>
          </a:ln>
        </p:spPr>
      </p:cxnSp>
      <p:cxnSp>
        <p:nvCxnSpPr>
          <p:cNvPr id="367" name="Google Shape;367;p17"/>
          <p:cNvCxnSpPr/>
          <p:nvPr/>
        </p:nvCxnSpPr>
        <p:spPr>
          <a:xfrm rot="10800000" flipH="1">
            <a:off x="3760179" y="4183456"/>
            <a:ext cx="1674000" cy="833077"/>
          </a:xfrm>
          <a:prstGeom prst="straightConnector1">
            <a:avLst/>
          </a:prstGeom>
          <a:noFill/>
          <a:ln w="44450" cap="flat" cmpd="sng">
            <a:solidFill>
              <a:srgbClr val="C00000"/>
            </a:solidFill>
            <a:prstDash val="solid"/>
            <a:miter lim="800000"/>
            <a:headEnd type="oval" w="med" len="med"/>
            <a:tailEnd type="stealth" w="med" len="med"/>
          </a:ln>
        </p:spPr>
      </p:cxnSp>
      <p:cxnSp>
        <p:nvCxnSpPr>
          <p:cNvPr id="368" name="Google Shape;368;p17"/>
          <p:cNvCxnSpPr/>
          <p:nvPr/>
        </p:nvCxnSpPr>
        <p:spPr>
          <a:xfrm>
            <a:off x="3766467" y="3810861"/>
            <a:ext cx="1674000" cy="972000"/>
          </a:xfrm>
          <a:prstGeom prst="straightConnector1">
            <a:avLst/>
          </a:prstGeom>
          <a:noFill/>
          <a:ln w="44450" cap="flat" cmpd="sng">
            <a:solidFill>
              <a:srgbClr val="C00000"/>
            </a:solidFill>
            <a:prstDash val="solid"/>
            <a:miter lim="800000"/>
            <a:headEnd type="oval" w="med" len="med"/>
            <a:tailEnd type="stealth" w="med" len="med"/>
          </a:ln>
        </p:spPr>
      </p:cxnSp>
      <p:sp>
        <p:nvSpPr>
          <p:cNvPr id="369" name="Google Shape;369;p17"/>
          <p:cNvSpPr txBox="1">
            <a:spLocks noGrp="1"/>
          </p:cNvSpPr>
          <p:nvPr>
            <p:ph type="body" idx="1"/>
          </p:nvPr>
        </p:nvSpPr>
        <p:spPr>
          <a:xfrm>
            <a:off x="930310" y="1415317"/>
            <a:ext cx="7995139" cy="12827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1600"/>
              <a:buNone/>
            </a:pPr>
            <a:r>
              <a:rPr lang="en-GB" sz="2000" b="1">
                <a:solidFill>
                  <a:srgbClr val="9CC2E5"/>
                </a:solidFill>
                <a:latin typeface="Open Sans"/>
                <a:ea typeface="Open Sans"/>
                <a:cs typeface="Open Sans"/>
                <a:sym typeface="Open Sans"/>
              </a:rPr>
              <a:t>2.3.5. Criação de diferentes cenários</a:t>
            </a:r>
            <a:endParaRPr>
              <a:solidFill>
                <a:srgbClr val="9CC2E5"/>
              </a:solidFill>
            </a:endParaRPr>
          </a:p>
          <a:p>
            <a:pPr marL="228600" lvl="0" indent="-228600" algn="l" rtl="0">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Os cenários são criados para vários futuros e casos possíveis → é melhor considerar vários casos.</a:t>
            </a:r>
            <a:endParaRPr sz="2000"/>
          </a:p>
          <a:p>
            <a:pPr marL="228600" lvl="0" indent="-101600" algn="l" rtl="0">
              <a:lnSpc>
                <a:spcPct val="100000"/>
              </a:lnSpc>
              <a:spcBef>
                <a:spcPts val="1000"/>
              </a:spcBef>
              <a:spcAft>
                <a:spcPts val="0"/>
              </a:spcAft>
              <a:buClr>
                <a:schemeClr val="dk1"/>
              </a:buClr>
              <a:buSzPts val="2000"/>
              <a:buNone/>
            </a:pPr>
            <a:endParaRPr sz="2000" b="1"/>
          </a:p>
        </p:txBody>
      </p:sp>
      <p:sp>
        <p:nvSpPr>
          <p:cNvPr id="370" name="Google Shape;370;p17"/>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2.3 </a:t>
            </a:r>
            <a:r>
              <a:rPr lang="en-GB" sz="4400" dirty="0" err="1">
                <a:solidFill>
                  <a:schemeClr val="dk1"/>
                </a:solidFill>
                <a:latin typeface="Open Sans"/>
                <a:ea typeface="Open Sans"/>
                <a:cs typeface="Open Sans"/>
                <a:sym typeface="Open Sans"/>
              </a:rPr>
              <a:t>Cenários</a:t>
            </a:r>
            <a:endParaRPr dirty="0"/>
          </a:p>
        </p:txBody>
      </p:sp>
      <p:sp>
        <p:nvSpPr>
          <p:cNvPr id="371" name="Google Shape;371;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8" name="Google Shape;378;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79" name="Google Shape;379;p18"/>
          <p:cNvSpPr txBox="1"/>
          <p:nvPr/>
        </p:nvSpPr>
        <p:spPr>
          <a:xfrm>
            <a:off x="859252" y="172420"/>
            <a:ext cx="9817800" cy="102818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2.4 </a:t>
            </a:r>
            <a:r>
              <a:rPr lang="en-GB" sz="4400" dirty="0" err="1">
                <a:solidFill>
                  <a:schemeClr val="dk1"/>
                </a:solidFill>
                <a:latin typeface="Open Sans"/>
                <a:ea typeface="Open Sans"/>
                <a:cs typeface="Open Sans"/>
                <a:sym typeface="Open Sans"/>
              </a:rPr>
              <a:t>Introdução</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ao</a:t>
            </a:r>
            <a:r>
              <a:rPr lang="en-GB" sz="4400" dirty="0">
                <a:solidFill>
                  <a:schemeClr val="dk1"/>
                </a:solidFill>
                <a:latin typeface="Open Sans"/>
                <a:ea typeface="Open Sans"/>
                <a:cs typeface="Open Sans"/>
                <a:sym typeface="Open Sans"/>
              </a:rPr>
              <a:t> MAED</a:t>
            </a:r>
            <a:endParaRPr dirty="0"/>
          </a:p>
        </p:txBody>
      </p:sp>
      <p:sp>
        <p:nvSpPr>
          <p:cNvPr id="380" name="Google Shape;380;p18"/>
          <p:cNvSpPr txBox="1">
            <a:spLocks noGrp="1"/>
          </p:cNvSpPr>
          <p:nvPr>
            <p:ph type="body" idx="1"/>
          </p:nvPr>
        </p:nvSpPr>
        <p:spPr>
          <a:xfrm>
            <a:off x="911571" y="1536205"/>
            <a:ext cx="9526103"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2000"/>
              <a:buNone/>
            </a:pPr>
            <a:r>
              <a:rPr lang="en-GB" sz="2000" b="1" dirty="0">
                <a:solidFill>
                  <a:srgbClr val="9CC2E5"/>
                </a:solidFill>
                <a:latin typeface="Open Sans"/>
                <a:ea typeface="Open Sans"/>
                <a:cs typeface="Open Sans"/>
                <a:sym typeface="Open Sans"/>
              </a:rPr>
              <a:t>2.4.1. MAED: </a:t>
            </a:r>
            <a:r>
              <a:rPr lang="en-GB" sz="2000" b="1" dirty="0" err="1">
                <a:solidFill>
                  <a:srgbClr val="9CC2E5"/>
                </a:solidFill>
                <a:latin typeface="Open Sans"/>
                <a:ea typeface="Open Sans"/>
                <a:cs typeface="Open Sans"/>
                <a:sym typeface="Open Sans"/>
              </a:rPr>
              <a:t>Modelo</a:t>
            </a:r>
            <a:r>
              <a:rPr lang="en-GB" sz="2000" b="1" dirty="0">
                <a:solidFill>
                  <a:srgbClr val="9CC2E5"/>
                </a:solidFill>
                <a:latin typeface="Open Sans"/>
                <a:ea typeface="Open Sans"/>
                <a:cs typeface="Open Sans"/>
                <a:sym typeface="Open Sans"/>
              </a:rPr>
              <a:t> para </a:t>
            </a:r>
            <a:r>
              <a:rPr lang="en-GB" sz="2000" b="1" dirty="0" err="1">
                <a:solidFill>
                  <a:srgbClr val="9CC2E5"/>
                </a:solidFill>
                <a:latin typeface="Open Sans"/>
                <a:ea typeface="Open Sans"/>
                <a:cs typeface="Open Sans"/>
                <a:sym typeface="Open Sans"/>
              </a:rPr>
              <a:t>análise</a:t>
            </a:r>
            <a:r>
              <a:rPr lang="en-GB" sz="2000" b="1" dirty="0">
                <a:solidFill>
                  <a:srgbClr val="9CC2E5"/>
                </a:solidFill>
                <a:latin typeface="Open Sans"/>
                <a:ea typeface="Open Sans"/>
                <a:cs typeface="Open Sans"/>
                <a:sym typeface="Open Sans"/>
              </a:rPr>
              <a:t> da </a:t>
            </a:r>
            <a:r>
              <a:rPr lang="en-GB" sz="2000" b="1" dirty="0" err="1">
                <a:solidFill>
                  <a:srgbClr val="9CC2E5"/>
                </a:solidFill>
                <a:latin typeface="Open Sans"/>
                <a:ea typeface="Open Sans"/>
                <a:cs typeface="Open Sans"/>
                <a:sym typeface="Open Sans"/>
              </a:rPr>
              <a:t>demanda</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energia</a:t>
            </a:r>
            <a:endParaRPr dirty="0">
              <a:solidFill>
                <a:srgbClr val="9CC2E5"/>
              </a:solidFill>
            </a:endParaRPr>
          </a:p>
          <a:p>
            <a:pPr marL="0" lvl="0" indent="0" algn="l" rtl="0">
              <a:lnSpc>
                <a:spcPct val="100000"/>
              </a:lnSpc>
              <a:spcBef>
                <a:spcPts val="700"/>
              </a:spcBef>
              <a:spcAft>
                <a:spcPts val="0"/>
              </a:spcAft>
              <a:buClr>
                <a:srgbClr val="333333"/>
              </a:buClr>
              <a:buSzPts val="2000"/>
              <a:buNone/>
            </a:pPr>
            <a:r>
              <a:rPr lang="en-GB" sz="2000" b="1" dirty="0">
                <a:latin typeface="Open Sans"/>
                <a:ea typeface="Open Sans"/>
                <a:cs typeface="Open Sans"/>
                <a:sym typeface="Open Sans"/>
              </a:rPr>
              <a:t>A </a:t>
            </a:r>
            <a:r>
              <a:rPr lang="en-GB" sz="2000" b="1" dirty="0" err="1">
                <a:latin typeface="Open Sans"/>
                <a:ea typeface="Open Sans"/>
                <a:cs typeface="Open Sans"/>
                <a:sym typeface="Open Sans"/>
              </a:rPr>
              <a:t>abordagem</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usada</a:t>
            </a:r>
            <a:r>
              <a:rPr lang="en-GB" sz="2000" b="1" dirty="0">
                <a:latin typeface="Open Sans"/>
                <a:ea typeface="Open Sans"/>
                <a:cs typeface="Open Sans"/>
                <a:sym typeface="Open Sans"/>
              </a:rPr>
              <a:t> no MAED é </a:t>
            </a:r>
            <a:r>
              <a:rPr lang="en-GB" sz="2000" b="1" dirty="0" err="1">
                <a:latin typeface="Open Sans"/>
                <a:ea typeface="Open Sans"/>
                <a:cs typeface="Open Sans"/>
                <a:sym typeface="Open Sans"/>
              </a:rPr>
              <a:t>baseada</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em</a:t>
            </a:r>
            <a:r>
              <a:rPr lang="en-GB" sz="2000" b="1" dirty="0">
                <a:latin typeface="Open Sans"/>
                <a:ea typeface="Open Sans"/>
                <a:cs typeface="Open Sans"/>
                <a:sym typeface="Open Sans"/>
              </a:rPr>
              <a:t>:</a:t>
            </a:r>
            <a:endParaRPr sz="2000" b="1"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Modelo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simulação</a:t>
            </a:r>
            <a:r>
              <a:rPr lang="en-GB" sz="2000" dirty="0">
                <a:latin typeface="Open Sans"/>
                <a:ea typeface="Open Sans"/>
                <a:cs typeface="Open Sans"/>
                <a:sym typeface="Open Sans"/>
              </a:rPr>
              <a:t> (</a:t>
            </a:r>
            <a:r>
              <a:rPr lang="en-GB" sz="2000" dirty="0" err="1">
                <a:latin typeface="Open Sans"/>
                <a:ea typeface="Open Sans"/>
                <a:cs typeface="Open Sans"/>
                <a:sym typeface="Open Sans"/>
              </a:rPr>
              <a:t>não</a:t>
            </a:r>
            <a:r>
              <a:rPr lang="en-GB" sz="2000" dirty="0">
                <a:latin typeface="Open Sans"/>
                <a:ea typeface="Open Sans"/>
                <a:cs typeface="Open Sans"/>
                <a:sym typeface="Open Sans"/>
              </a:rPr>
              <a:t> </a:t>
            </a:r>
            <a:r>
              <a:rPr lang="en-GB" sz="2000" dirty="0" err="1">
                <a:latin typeface="Open Sans"/>
                <a:ea typeface="Open Sans"/>
                <a:cs typeface="Open Sans"/>
                <a:sym typeface="Open Sans"/>
              </a:rPr>
              <a:t>otimização</a:t>
            </a:r>
            <a:r>
              <a:rPr lang="en-GB" sz="2000" dirty="0">
                <a:latin typeface="Open Sans"/>
                <a:ea typeface="Open Sans"/>
                <a:cs typeface="Open Sans"/>
                <a:sym typeface="Open Sans"/>
              </a:rPr>
              <a:t>)</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Abordagem</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cenário</a:t>
            </a:r>
            <a:r>
              <a:rPr lang="en-GB" sz="2000" dirty="0">
                <a:latin typeface="Open Sans"/>
                <a:ea typeface="Open Sans"/>
                <a:cs typeface="Open Sans"/>
                <a:sym typeface="Open Sans"/>
              </a:rPr>
              <a:t> bottom-up (</a:t>
            </a:r>
            <a:r>
              <a:rPr lang="en-GB" sz="2000" dirty="0" err="1">
                <a:latin typeface="Open Sans"/>
                <a:ea typeface="Open Sans"/>
                <a:cs typeface="Open Sans"/>
                <a:sym typeface="Open Sans"/>
              </a:rPr>
              <a:t>não</a:t>
            </a:r>
            <a:r>
              <a:rPr lang="en-GB" sz="2000" dirty="0">
                <a:latin typeface="Open Sans"/>
                <a:ea typeface="Open Sans"/>
                <a:cs typeface="Open Sans"/>
                <a:sym typeface="Open Sans"/>
              </a:rPr>
              <a:t> </a:t>
            </a:r>
            <a:r>
              <a:rPr lang="en-GB" sz="2000" dirty="0" err="1">
                <a:latin typeface="Open Sans"/>
                <a:ea typeface="Open Sans"/>
                <a:cs typeface="Open Sans"/>
                <a:sym typeface="Open Sans"/>
              </a:rPr>
              <a:t>econométrica</a:t>
            </a:r>
            <a:r>
              <a:rPr lang="en-GB" sz="2000" dirty="0">
                <a:latin typeface="Open Sans"/>
                <a:ea typeface="Open Sans"/>
                <a:cs typeface="Open Sans"/>
                <a:sym typeface="Open Sans"/>
              </a:rPr>
              <a:t>)</a:t>
            </a:r>
            <a:endParaRPr sz="2000" dirty="0"/>
          </a:p>
          <a:p>
            <a:pPr marL="0" lvl="0" indent="0" algn="l" rtl="0">
              <a:lnSpc>
                <a:spcPct val="100000"/>
              </a:lnSpc>
              <a:spcBef>
                <a:spcPts val="700"/>
              </a:spcBef>
              <a:spcAft>
                <a:spcPts val="0"/>
              </a:spcAft>
              <a:buClr>
                <a:srgbClr val="333333"/>
              </a:buClr>
              <a:buSzPts val="2000"/>
              <a:buNone/>
            </a:pPr>
            <a:r>
              <a:rPr lang="en-GB" sz="2000" i="1" dirty="0">
                <a:latin typeface="Open Sans"/>
                <a:ea typeface="Open Sans"/>
                <a:cs typeface="Open Sans"/>
                <a:sym typeface="Open Sans"/>
              </a:rPr>
              <a:t>O MAED </a:t>
            </a:r>
            <a:r>
              <a:rPr lang="en-GB" sz="2000" i="1" dirty="0" err="1">
                <a:latin typeface="Open Sans"/>
                <a:ea typeface="Open Sans"/>
                <a:cs typeface="Open Sans"/>
                <a:sym typeface="Open Sans"/>
              </a:rPr>
              <a:t>usa</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uma</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abordagem</a:t>
            </a:r>
            <a:r>
              <a:rPr lang="en-GB" sz="2000" i="1" dirty="0">
                <a:latin typeface="Open Sans"/>
                <a:ea typeface="Open Sans"/>
                <a:cs typeface="Open Sans"/>
                <a:sym typeface="Open Sans"/>
              </a:rPr>
              <a:t> de </a:t>
            </a:r>
            <a:r>
              <a:rPr lang="en-GB" sz="2000" i="1" dirty="0" err="1">
                <a:latin typeface="Open Sans"/>
                <a:ea typeface="Open Sans"/>
                <a:cs typeface="Open Sans"/>
                <a:sym typeface="Open Sans"/>
              </a:rPr>
              <a:t>cenário</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ou</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seja</a:t>
            </a:r>
            <a:r>
              <a:rPr lang="en-GB" sz="2000" i="1" dirty="0">
                <a:latin typeface="Open Sans"/>
                <a:ea typeface="Open Sans"/>
                <a:cs typeface="Open Sans"/>
                <a:sym typeface="Open Sans"/>
              </a:rPr>
              <a:t>, o que [</a:t>
            </a:r>
            <a:r>
              <a:rPr lang="en-GB" sz="2000" i="1" dirty="0" err="1">
                <a:latin typeface="Open Sans"/>
                <a:ea typeface="Open Sans"/>
                <a:cs typeface="Open Sans"/>
                <a:sym typeface="Open Sans"/>
              </a:rPr>
              <a:t>aconteceria</a:t>
            </a:r>
            <a:r>
              <a:rPr lang="en-GB" sz="2000" i="1" dirty="0">
                <a:latin typeface="Open Sans"/>
                <a:ea typeface="Open Sans"/>
                <a:cs typeface="Open Sans"/>
                <a:sym typeface="Open Sans"/>
              </a:rPr>
              <a:t>] se ...). Essa é </a:t>
            </a:r>
            <a:r>
              <a:rPr lang="en-GB" sz="2000" i="1" dirty="0" err="1">
                <a:latin typeface="Open Sans"/>
                <a:ea typeface="Open Sans"/>
                <a:cs typeface="Open Sans"/>
                <a:sym typeface="Open Sans"/>
              </a:rPr>
              <a:t>uma</a:t>
            </a:r>
            <a:r>
              <a:rPr lang="en-GB" sz="2000" i="1" dirty="0">
                <a:latin typeface="Open Sans"/>
                <a:ea typeface="Open Sans"/>
                <a:cs typeface="Open Sans"/>
                <a:sym typeface="Open Sans"/>
              </a:rPr>
              <a:t> das </a:t>
            </a:r>
            <a:r>
              <a:rPr lang="en-GB" sz="2000" i="1" dirty="0" err="1">
                <a:latin typeface="Open Sans"/>
                <a:ea typeface="Open Sans"/>
                <a:cs typeface="Open Sans"/>
                <a:sym typeface="Open Sans"/>
              </a:rPr>
              <a:t>principais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vantagens</a:t>
            </a:r>
            <a:r>
              <a:rPr lang="en-GB" sz="2000" i="1" dirty="0">
                <a:latin typeface="Open Sans"/>
                <a:ea typeface="Open Sans"/>
                <a:cs typeface="Open Sans"/>
                <a:sym typeface="Open Sans"/>
              </a:rPr>
              <a:t> do </a:t>
            </a:r>
            <a:r>
              <a:rPr lang="en-GB" sz="2000" i="1" dirty="0" err="1">
                <a:latin typeface="Open Sans"/>
                <a:ea typeface="Open Sans"/>
                <a:cs typeface="Open Sans"/>
                <a:sym typeface="Open Sans"/>
              </a:rPr>
              <a:t>modelo</a:t>
            </a:r>
            <a:r>
              <a:rPr lang="en-GB" sz="2000" i="1" dirty="0">
                <a:latin typeface="Open Sans"/>
                <a:ea typeface="Open Sans"/>
                <a:cs typeface="Open Sans"/>
                <a:sym typeface="Open Sans"/>
              </a:rPr>
              <a:t>, pois </a:t>
            </a:r>
            <a:r>
              <a:rPr lang="en-GB" sz="2000" i="1" dirty="0" err="1">
                <a:latin typeface="Open Sans"/>
                <a:ea typeface="Open Sans"/>
                <a:cs typeface="Open Sans"/>
                <a:sym typeface="Open Sans"/>
              </a:rPr>
              <a:t>permite</a:t>
            </a:r>
            <a:r>
              <a:rPr lang="en-GB" sz="2000" i="1" dirty="0">
                <a:latin typeface="Open Sans"/>
                <a:ea typeface="Open Sans"/>
                <a:cs typeface="Open Sans"/>
                <a:sym typeface="Open Sans"/>
              </a:rPr>
              <a:t> a </a:t>
            </a:r>
            <a:r>
              <a:rPr lang="en-GB" sz="2000" i="1" dirty="0" err="1">
                <a:latin typeface="Open Sans"/>
                <a:ea typeface="Open Sans"/>
                <a:cs typeface="Open Sans"/>
                <a:sym typeface="Open Sans"/>
              </a:rPr>
              <a:t>análise</a:t>
            </a:r>
            <a:r>
              <a:rPr lang="en-GB" sz="2000" i="1" dirty="0">
                <a:latin typeface="Open Sans"/>
                <a:ea typeface="Open Sans"/>
                <a:cs typeface="Open Sans"/>
                <a:sym typeface="Open Sans"/>
              </a:rPr>
              <a:t> de:</a:t>
            </a:r>
            <a:endParaRPr sz="2000" i="1"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Diferentes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políticas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desenvolvimento</a:t>
            </a:r>
            <a:r>
              <a:rPr lang="en-GB" sz="2000" dirty="0">
                <a:latin typeface="Open Sans"/>
                <a:ea typeface="Open Sans"/>
                <a:cs typeface="Open Sans"/>
                <a:sym typeface="Open Sans"/>
              </a:rPr>
              <a:t> </a:t>
            </a:r>
            <a:r>
              <a:rPr lang="en-GB" sz="2000" dirty="0" err="1">
                <a:latin typeface="Open Sans"/>
                <a:ea typeface="Open Sans"/>
                <a:cs typeface="Open Sans"/>
                <a:sym typeface="Open Sans"/>
              </a:rPr>
              <a:t>socioeconômico</a:t>
            </a:r>
            <a:r>
              <a:rPr lang="en-GB" sz="2000" dirty="0">
                <a:latin typeface="Open Sans"/>
                <a:ea typeface="Open Sans"/>
                <a:cs typeface="Open Sans"/>
                <a:sym typeface="Open Sans"/>
              </a:rPr>
              <a:t> para o </a:t>
            </a:r>
            <a:r>
              <a:rPr lang="en-GB" sz="2000" dirty="0" err="1">
                <a:latin typeface="Open Sans"/>
                <a:ea typeface="Open Sans"/>
                <a:cs typeface="Open Sans"/>
                <a:sym typeface="Open Sans"/>
              </a:rPr>
              <a:t>país</a:t>
            </a:r>
            <a:r>
              <a:rPr lang="en-GB" sz="2000" dirty="0">
                <a:latin typeface="Open Sans"/>
                <a:ea typeface="Open Sans"/>
                <a:cs typeface="Open Sans"/>
                <a:sym typeface="Open Sans"/>
              </a:rPr>
              <a:t>;</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Políticas</a:t>
            </a:r>
            <a:r>
              <a:rPr lang="en-GB" sz="2000" dirty="0">
                <a:latin typeface="Open Sans"/>
                <a:ea typeface="Open Sans"/>
                <a:cs typeface="Open Sans"/>
                <a:sym typeface="Open Sans"/>
              </a:rPr>
              <a:t> </a:t>
            </a:r>
            <a:r>
              <a:rPr lang="en-GB" sz="2000" dirty="0" err="1">
                <a:latin typeface="Open Sans"/>
                <a:ea typeface="Open Sans"/>
                <a:cs typeface="Open Sans"/>
                <a:sym typeface="Open Sans"/>
              </a:rPr>
              <a:t>alternativas</a:t>
            </a:r>
            <a:r>
              <a:rPr lang="en-GB" sz="2000" dirty="0">
                <a:latin typeface="Open Sans"/>
                <a:ea typeface="Open Sans"/>
                <a:cs typeface="Open Sans"/>
                <a:sym typeface="Open Sans"/>
              </a:rPr>
              <a:t> para o </a:t>
            </a:r>
            <a:r>
              <a:rPr lang="en-GB" sz="2000" dirty="0" err="1">
                <a:latin typeface="Open Sans"/>
                <a:ea typeface="Open Sans"/>
                <a:cs typeface="Open Sans"/>
                <a:sym typeface="Open Sans"/>
              </a:rPr>
              <a:t>uso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Impacto</a:t>
            </a:r>
            <a:r>
              <a:rPr lang="en-GB" sz="2000" dirty="0">
                <a:latin typeface="Open Sans"/>
                <a:ea typeface="Open Sans"/>
                <a:cs typeface="Open Sans"/>
                <a:sym typeface="Open Sans"/>
              </a:rPr>
              <a:t> do </a:t>
            </a:r>
            <a:r>
              <a:rPr lang="en-GB" sz="2000" dirty="0" err="1">
                <a:latin typeface="Open Sans"/>
                <a:ea typeface="Open Sans"/>
                <a:cs typeface="Open Sans"/>
                <a:sym typeface="Open Sans"/>
              </a:rPr>
              <a:t>desenvolvimento</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tecnológico</a:t>
            </a:r>
            <a:r>
              <a:rPr lang="en-GB" sz="2000" dirty="0">
                <a:latin typeface="Open Sans"/>
                <a:ea typeface="Open Sans"/>
                <a:cs typeface="Open Sans"/>
                <a:sym typeface="Open Sans"/>
              </a:rPr>
              <a:t>; e</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Efeito</a:t>
            </a:r>
            <a:r>
              <a:rPr lang="en-GB" sz="2000" dirty="0">
                <a:latin typeface="Open Sans"/>
                <a:ea typeface="Open Sans"/>
                <a:cs typeface="Open Sans"/>
                <a:sym typeface="Open Sans"/>
              </a:rPr>
              <a:t> das </a:t>
            </a:r>
            <a:r>
              <a:rPr lang="en-GB" sz="2000" dirty="0" err="1">
                <a:latin typeface="Open Sans"/>
                <a:ea typeface="Open Sans"/>
                <a:cs typeface="Open Sans"/>
                <a:sym typeface="Open Sans"/>
              </a:rPr>
              <a:t>mudanças</a:t>
            </a:r>
            <a:r>
              <a:rPr lang="en-GB" sz="2000" dirty="0">
                <a:latin typeface="Open Sans"/>
                <a:ea typeface="Open Sans"/>
                <a:cs typeface="Open Sans"/>
                <a:sym typeface="Open Sans"/>
              </a:rPr>
              <a:t> no </a:t>
            </a:r>
            <a:r>
              <a:rPr lang="en-GB" sz="2000" dirty="0" err="1">
                <a:latin typeface="Open Sans"/>
                <a:ea typeface="Open Sans"/>
                <a:cs typeface="Open Sans"/>
                <a:sym typeface="Open Sans"/>
              </a:rPr>
              <a:t>estilo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vida</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sociedade</a:t>
            </a:r>
            <a:r>
              <a:rPr lang="en-GB" sz="2000" dirty="0">
                <a:latin typeface="Open Sans"/>
                <a:ea typeface="Open Sans"/>
                <a:cs typeface="Open Sans"/>
                <a:sym typeface="Open Sans"/>
              </a:rPr>
              <a:t>.</a:t>
            </a:r>
            <a:endParaRPr sz="2000" dirty="0"/>
          </a:p>
          <a:p>
            <a:pPr marL="0" lvl="0" indent="0" algn="l" rtl="0">
              <a:lnSpc>
                <a:spcPct val="100000"/>
              </a:lnSpc>
              <a:spcBef>
                <a:spcPts val="700"/>
              </a:spcBef>
              <a:spcAft>
                <a:spcPts val="0"/>
              </a:spcAft>
              <a:buClr>
                <a:srgbClr val="333333"/>
              </a:buClr>
              <a:buSzPts val="2000"/>
              <a:buNone/>
            </a:pPr>
            <a:r>
              <a:rPr lang="en-GB" sz="2000" i="1" dirty="0">
                <a:latin typeface="Open Sans"/>
                <a:ea typeface="Open Sans"/>
                <a:cs typeface="Open Sans"/>
                <a:sym typeface="Open Sans"/>
              </a:rPr>
              <a:t>Por </a:t>
            </a:r>
            <a:r>
              <a:rPr lang="en-GB" sz="2000" i="1" dirty="0" err="1">
                <a:latin typeface="Open Sans"/>
                <a:ea typeface="Open Sans"/>
                <a:cs typeface="Open Sans"/>
                <a:sym typeface="Open Sans"/>
              </a:rPr>
              <a:t>meio</a:t>
            </a:r>
            <a:r>
              <a:rPr lang="en-GB" sz="2000" i="1" dirty="0">
                <a:latin typeface="Open Sans"/>
                <a:ea typeface="Open Sans"/>
                <a:cs typeface="Open Sans"/>
                <a:sym typeface="Open Sans"/>
              </a:rPr>
              <a:t> de </a:t>
            </a:r>
            <a:r>
              <a:rPr lang="en-GB" sz="2000" i="1" dirty="0" err="1">
                <a:latin typeface="Open Sans"/>
                <a:ea typeface="Open Sans"/>
                <a:cs typeface="Open Sans"/>
                <a:sym typeface="Open Sans"/>
              </a:rPr>
              <a:t>diferentes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cenários</a:t>
            </a:r>
            <a:r>
              <a:rPr lang="en-GB" sz="2000" i="1" dirty="0">
                <a:latin typeface="Open Sans"/>
                <a:ea typeface="Open Sans"/>
                <a:cs typeface="Open Sans"/>
                <a:sym typeface="Open Sans"/>
              </a:rPr>
              <a:t>, esses </a:t>
            </a:r>
            <a:r>
              <a:rPr lang="en-GB" sz="2000" i="1" dirty="0" err="1">
                <a:latin typeface="Open Sans"/>
                <a:ea typeface="Open Sans"/>
                <a:cs typeface="Open Sans"/>
                <a:sym typeface="Open Sans"/>
              </a:rPr>
              <a:t>modelos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tentam</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capturar</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diferentes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trajetórias</a:t>
            </a:r>
            <a:r>
              <a:rPr lang="en-GB" sz="2000" i="1" dirty="0">
                <a:latin typeface="Open Sans"/>
                <a:ea typeface="Open Sans"/>
                <a:cs typeface="Open Sans"/>
                <a:sym typeface="Open Sans"/>
              </a:rPr>
              <a:t> de </a:t>
            </a:r>
            <a:r>
              <a:rPr lang="en-GB" sz="2000" i="1" dirty="0" err="1">
                <a:latin typeface="Open Sans"/>
                <a:ea typeface="Open Sans"/>
                <a:cs typeface="Open Sans"/>
                <a:sym typeface="Open Sans"/>
              </a:rPr>
              <a:t>desenvolvimento</a:t>
            </a:r>
            <a:r>
              <a:rPr lang="en-GB" sz="2000" i="1" dirty="0">
                <a:latin typeface="Open Sans"/>
                <a:ea typeface="Open Sans"/>
                <a:cs typeface="Open Sans"/>
                <a:sym typeface="Open Sans"/>
              </a:rPr>
              <a:t> e as </a:t>
            </a:r>
            <a:r>
              <a:rPr lang="en-GB" sz="2000" i="1" dirty="0" err="1">
                <a:latin typeface="Open Sans"/>
                <a:ea typeface="Open Sans"/>
                <a:cs typeface="Open Sans"/>
                <a:sym typeface="Open Sans"/>
              </a:rPr>
              <a:t>influências</a:t>
            </a:r>
            <a:r>
              <a:rPr lang="en-GB" sz="2000" i="1" dirty="0">
                <a:latin typeface="Open Sans"/>
                <a:ea typeface="Open Sans"/>
                <a:cs typeface="Open Sans"/>
                <a:sym typeface="Open Sans"/>
              </a:rPr>
              <a:t> da </a:t>
            </a:r>
            <a:r>
              <a:rPr lang="en-GB" sz="2000" i="1" dirty="0" err="1">
                <a:latin typeface="Open Sans"/>
                <a:ea typeface="Open Sans"/>
                <a:cs typeface="Open Sans"/>
                <a:sym typeface="Open Sans"/>
              </a:rPr>
              <a:t>implementação</a:t>
            </a:r>
            <a:r>
              <a:rPr lang="en-GB" sz="2000" i="1" dirty="0">
                <a:latin typeface="Open Sans"/>
                <a:ea typeface="Open Sans"/>
                <a:cs typeface="Open Sans"/>
                <a:sym typeface="Open Sans"/>
              </a:rPr>
              <a:t> de </a:t>
            </a:r>
            <a:r>
              <a:rPr lang="en-GB" sz="2000" i="1" dirty="0" err="1">
                <a:latin typeface="Open Sans"/>
                <a:ea typeface="Open Sans"/>
                <a:cs typeface="Open Sans"/>
                <a:sym typeface="Open Sans"/>
              </a:rPr>
              <a:t>várias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políticas</a:t>
            </a:r>
            <a:r>
              <a:rPr lang="en-GB" sz="2000" i="1" dirty="0">
                <a:latin typeface="Open Sans"/>
                <a:ea typeface="Open Sans"/>
                <a:cs typeface="Open Sans"/>
                <a:sym typeface="Open Sans"/>
              </a:rPr>
              <a:t>.</a:t>
            </a:r>
            <a:endParaRPr sz="2000" i="1" dirty="0"/>
          </a:p>
          <a:p>
            <a:pPr marL="0" lvl="0" indent="0" algn="l" rtl="0">
              <a:lnSpc>
                <a:spcPct val="100000"/>
              </a:lnSpc>
              <a:spcBef>
                <a:spcPts val="700"/>
              </a:spcBef>
              <a:spcAft>
                <a:spcPts val="0"/>
              </a:spcAft>
              <a:buClr>
                <a:srgbClr val="333333"/>
              </a:buClr>
              <a:buSzPts val="2000"/>
              <a:buNone/>
            </a:pPr>
            <a:endParaRPr sz="2000" i="1" dirty="0"/>
          </a:p>
          <a:p>
            <a:pPr marL="228600" lvl="0" indent="-50800" algn="l" rtl="0">
              <a:lnSpc>
                <a:spcPct val="100000"/>
              </a:lnSpc>
              <a:spcBef>
                <a:spcPts val="700"/>
              </a:spcBef>
              <a:spcAft>
                <a:spcPts val="0"/>
              </a:spcAft>
              <a:buClr>
                <a:schemeClr val="dk1"/>
              </a:buClr>
              <a:buSzPts val="2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7" name="Google Shape;387;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88" name="Google Shape;388;p19"/>
          <p:cNvSpPr txBox="1"/>
          <p:nvPr/>
        </p:nvSpPr>
        <p:spPr>
          <a:xfrm>
            <a:off x="887215" y="2150297"/>
            <a:ext cx="10626498" cy="3882368"/>
          </a:xfrm>
          <a:prstGeom prst="rect">
            <a:avLst/>
          </a:prstGeom>
          <a:noFill/>
          <a:ln>
            <a:noFill/>
          </a:ln>
        </p:spPr>
        <p:txBody>
          <a:bodyPr spcFirstLastPara="1" wrap="square" lIns="91425" tIns="45700" rIns="91425" bIns="45700" anchor="t" anchorCtr="0">
            <a:noAutofit/>
          </a:bodyPr>
          <a:lstStyle/>
          <a:p>
            <a:pPr marL="285750" marR="0" lvl="0" indent="-171450" algn="l" rtl="0">
              <a:lnSpc>
                <a:spcPct val="90000"/>
              </a:lnSpc>
              <a:spcBef>
                <a:spcPts val="0"/>
              </a:spcBef>
              <a:spcAft>
                <a:spcPts val="0"/>
              </a:spcAft>
              <a:buClr>
                <a:schemeClr val="dk1"/>
              </a:buClr>
              <a:buSzPts val="1800"/>
              <a:buFont typeface="Arial"/>
              <a:buNone/>
            </a:pPr>
            <a:endParaRPr sz="1800">
              <a:solidFill>
                <a:srgbClr val="000000"/>
              </a:solidFill>
              <a:latin typeface="Open Sans"/>
              <a:ea typeface="Open Sans"/>
              <a:cs typeface="Open Sans"/>
              <a:sym typeface="Open Sans"/>
            </a:endParaRPr>
          </a:p>
        </p:txBody>
      </p:sp>
      <p:sp>
        <p:nvSpPr>
          <p:cNvPr id="389" name="Google Shape;389;p19"/>
          <p:cNvSpPr txBox="1">
            <a:spLocks noGrp="1"/>
          </p:cNvSpPr>
          <p:nvPr>
            <p:ph type="body" idx="1"/>
          </p:nvPr>
        </p:nvSpPr>
        <p:spPr>
          <a:xfrm>
            <a:off x="926617" y="1515232"/>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2000"/>
              <a:buNone/>
            </a:pPr>
            <a:r>
              <a:rPr lang="en-GB" sz="2000" b="1" dirty="0">
                <a:solidFill>
                  <a:srgbClr val="9CC2E5"/>
                </a:solidFill>
                <a:latin typeface="Open Sans"/>
                <a:ea typeface="Open Sans"/>
                <a:cs typeface="Open Sans"/>
                <a:sym typeface="Open Sans"/>
              </a:rPr>
              <a:t>2.4.2. O </a:t>
            </a:r>
            <a:r>
              <a:rPr lang="en-GB" sz="2000" b="1" dirty="0" err="1">
                <a:solidFill>
                  <a:srgbClr val="9CC2E5"/>
                </a:solidFill>
                <a:latin typeface="Open Sans"/>
                <a:ea typeface="Open Sans"/>
                <a:cs typeface="Open Sans"/>
                <a:sym typeface="Open Sans"/>
              </a:rPr>
              <a:t>modelo</a:t>
            </a:r>
            <a:r>
              <a:rPr lang="en-GB" sz="2000" b="1" dirty="0">
                <a:solidFill>
                  <a:srgbClr val="9CC2E5"/>
                </a:solidFill>
                <a:latin typeface="Open Sans"/>
                <a:ea typeface="Open Sans"/>
                <a:cs typeface="Open Sans"/>
                <a:sym typeface="Open Sans"/>
              </a:rPr>
              <a:t> MAED </a:t>
            </a:r>
            <a:r>
              <a:rPr lang="en-GB" sz="2000" b="1" dirty="0" err="1">
                <a:solidFill>
                  <a:srgbClr val="9CC2E5"/>
                </a:solidFill>
                <a:latin typeface="Open Sans"/>
                <a:ea typeface="Open Sans"/>
                <a:cs typeface="Open Sans"/>
                <a:sym typeface="Open Sans"/>
              </a:rPr>
              <a:t>usa</a:t>
            </a:r>
            <a:r>
              <a:rPr lang="en-GB" sz="2000" b="1" dirty="0">
                <a:solidFill>
                  <a:srgbClr val="9CC2E5"/>
                </a:solidFill>
                <a:latin typeface="Open Sans"/>
                <a:ea typeface="Open Sans"/>
                <a:cs typeface="Open Sans"/>
                <a:sym typeface="Open Sans"/>
              </a:rPr>
              <a:t> a </a:t>
            </a:r>
            <a:r>
              <a:rPr lang="en-GB" sz="2000" b="1" dirty="0" err="1">
                <a:solidFill>
                  <a:srgbClr val="9CC2E5"/>
                </a:solidFill>
                <a:latin typeface="Open Sans"/>
                <a:ea typeface="Open Sans"/>
                <a:cs typeface="Open Sans"/>
                <a:sym typeface="Open Sans"/>
              </a:rPr>
              <a:t>abordagem</a:t>
            </a:r>
            <a:r>
              <a:rPr lang="en-GB" sz="2000" b="1" dirty="0">
                <a:solidFill>
                  <a:srgbClr val="9CC2E5"/>
                </a:solidFill>
                <a:latin typeface="Open Sans"/>
                <a:ea typeface="Open Sans"/>
                <a:cs typeface="Open Sans"/>
                <a:sym typeface="Open Sans"/>
              </a:rPr>
              <a:t> bottom-up</a:t>
            </a:r>
            <a:endParaRPr dirty="0">
              <a:solidFill>
                <a:srgbClr val="9CC2E5"/>
              </a:solidFill>
            </a:endParaRPr>
          </a:p>
          <a:p>
            <a:pPr marL="482600" lvl="0" indent="-482600" algn="l" rtl="0">
              <a:lnSpc>
                <a:spcPct val="100000"/>
              </a:lnSpc>
              <a:spcBef>
                <a:spcPts val="1000"/>
              </a:spcBef>
              <a:spcAft>
                <a:spcPts val="0"/>
              </a:spcAft>
              <a:buClr>
                <a:srgbClr val="333333"/>
              </a:buClr>
              <a:buSzPts val="2000"/>
              <a:buNone/>
            </a:pPr>
            <a:r>
              <a:rPr lang="en-GB" sz="2000" dirty="0">
                <a:latin typeface="Open Sans"/>
                <a:ea typeface="Open Sans"/>
                <a:cs typeface="Open Sans"/>
                <a:sym typeface="Open Sans"/>
              </a:rPr>
              <a:t>→ A </a:t>
            </a:r>
            <a:r>
              <a:rPr lang="en-GB" sz="2000" dirty="0" err="1">
                <a:latin typeface="Open Sans"/>
                <a:ea typeface="Open Sans"/>
                <a:cs typeface="Open Sans"/>
                <a:sym typeface="Open Sans"/>
              </a:rPr>
              <a:t>partir</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evolução</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demanda</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 </a:t>
            </a:r>
            <a:r>
              <a:rPr lang="en-GB" sz="2000" dirty="0" err="1">
                <a:latin typeface="Open Sans"/>
                <a:ea typeface="Open Sans"/>
                <a:cs typeface="Open Sans"/>
                <a:sym typeface="Open Sans"/>
              </a:rPr>
              <a:t>útil</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cada</a:t>
            </a:r>
            <a:r>
              <a:rPr lang="en-GB" sz="2000" dirty="0">
                <a:latin typeface="Open Sans"/>
                <a:ea typeface="Open Sans"/>
                <a:cs typeface="Open Sans"/>
                <a:sym typeface="Open Sans"/>
              </a:rPr>
              <a:t> </a:t>
            </a:r>
            <a:r>
              <a:rPr lang="en-GB" sz="2000" dirty="0" err="1">
                <a:latin typeface="Open Sans"/>
                <a:ea typeface="Open Sans"/>
                <a:cs typeface="Open Sans"/>
                <a:sym typeface="Open Sans"/>
              </a:rPr>
              <a:t>subsetor</a:t>
            </a:r>
            <a:r>
              <a:rPr lang="en-GB" sz="2000" dirty="0">
                <a:latin typeface="Open Sans"/>
                <a:ea typeface="Open Sans"/>
                <a:cs typeface="Open Sans"/>
                <a:sym typeface="Open Sans"/>
              </a:rPr>
              <a:t> para </a:t>
            </a:r>
            <a:r>
              <a:rPr lang="en-GB" sz="2000" dirty="0" err="1">
                <a:latin typeface="Open Sans"/>
                <a:ea typeface="Open Sans"/>
                <a:cs typeface="Open Sans"/>
                <a:sym typeface="Open Sans"/>
              </a:rPr>
              <a:t>construir</a:t>
            </a:r>
            <a:r>
              <a:rPr lang="en-GB" sz="2000" dirty="0">
                <a:latin typeface="Open Sans"/>
                <a:ea typeface="Open Sans"/>
                <a:cs typeface="Open Sans"/>
                <a:sym typeface="Open Sans"/>
              </a:rPr>
              <a:t> a </a:t>
            </a:r>
            <a:r>
              <a:rPr lang="en-GB" sz="2000" dirty="0" err="1">
                <a:latin typeface="Open Sans"/>
                <a:ea typeface="Open Sans"/>
                <a:cs typeface="Open Sans"/>
                <a:sym typeface="Open Sans"/>
              </a:rPr>
              <a:t>evolução</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demanda</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 final total.</a:t>
            </a:r>
            <a:endParaRPr sz="2000" dirty="0"/>
          </a:p>
          <a:p>
            <a:pPr marL="0" lvl="0" indent="0" algn="l" rtl="0">
              <a:lnSpc>
                <a:spcPct val="100000"/>
              </a:lnSpc>
              <a:spcBef>
                <a:spcPts val="1000"/>
              </a:spcBef>
              <a:spcAft>
                <a:spcPts val="0"/>
              </a:spcAft>
              <a:buClr>
                <a:srgbClr val="333333"/>
              </a:buClr>
              <a:buSzPts val="2000"/>
              <a:buNone/>
            </a:pPr>
            <a:r>
              <a:rPr lang="en-GB" sz="2000" dirty="0" err="1">
                <a:latin typeface="Open Sans"/>
                <a:ea typeface="Open Sans"/>
                <a:cs typeface="Open Sans"/>
                <a:sym typeface="Open Sans"/>
              </a:rPr>
              <a:t>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modelos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cenário</a:t>
            </a:r>
            <a:r>
              <a:rPr lang="en-GB" sz="2000" dirty="0">
                <a:latin typeface="Open Sans"/>
                <a:ea typeface="Open Sans"/>
                <a:cs typeface="Open Sans"/>
                <a:sym typeface="Open Sans"/>
              </a:rPr>
              <a:t> bottom-up e de </a:t>
            </a:r>
            <a:r>
              <a:rPr lang="en-GB" sz="2000" dirty="0" err="1">
                <a:latin typeface="Open Sans"/>
                <a:ea typeface="Open Sans"/>
                <a:cs typeface="Open Sans"/>
                <a:sym typeface="Open Sans"/>
              </a:rPr>
              <a:t>uso</a:t>
            </a:r>
            <a:r>
              <a:rPr lang="en-GB" sz="2000" dirty="0">
                <a:latin typeface="Open Sans"/>
                <a:ea typeface="Open Sans"/>
                <a:cs typeface="Open Sans"/>
                <a:sym typeface="Open Sans"/>
              </a:rPr>
              <a:t> final </a:t>
            </a:r>
            <a:r>
              <a:rPr lang="en-GB" sz="2000" dirty="0" err="1">
                <a:latin typeface="Open Sans"/>
                <a:ea typeface="Open Sans"/>
                <a:cs typeface="Open Sans"/>
                <a:sym typeface="Open Sans"/>
              </a:rPr>
              <a:t>são</a:t>
            </a:r>
            <a:r>
              <a:rPr lang="en-GB" sz="2000" dirty="0">
                <a:latin typeface="Open Sans"/>
                <a:ea typeface="Open Sans"/>
                <a:cs typeface="Open Sans"/>
                <a:sym typeface="Open Sans"/>
              </a:rPr>
              <a:t> </a:t>
            </a:r>
            <a:r>
              <a:rPr lang="en-GB" sz="2000" dirty="0" err="1">
                <a:latin typeface="Open Sans"/>
                <a:ea typeface="Open Sans"/>
                <a:cs typeface="Open Sans"/>
                <a:sym typeface="Open Sans"/>
              </a:rPr>
              <a:t>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mais</a:t>
            </a:r>
            <a:r>
              <a:rPr lang="en-GB" sz="2000" dirty="0">
                <a:latin typeface="Open Sans"/>
                <a:ea typeface="Open Sans"/>
                <a:cs typeface="Open Sans"/>
                <a:sym typeface="Open Sans"/>
              </a:rPr>
              <a:t> </a:t>
            </a:r>
            <a:r>
              <a:rPr lang="en-GB" sz="2000" dirty="0" err="1">
                <a:latin typeface="Open Sans"/>
                <a:ea typeface="Open Sans"/>
                <a:cs typeface="Open Sans"/>
                <a:sym typeface="Open Sans"/>
              </a:rPr>
              <a:t>adequados</a:t>
            </a:r>
            <a:r>
              <a:rPr lang="en-GB" sz="2000" dirty="0">
                <a:latin typeface="Open Sans"/>
                <a:ea typeface="Open Sans"/>
                <a:cs typeface="Open Sans"/>
                <a:sym typeface="Open Sans"/>
              </a:rPr>
              <a:t> para </a:t>
            </a:r>
            <a:r>
              <a:rPr lang="en-GB" sz="2000" dirty="0" err="1">
                <a:latin typeface="Open Sans"/>
                <a:ea typeface="Open Sans"/>
                <a:cs typeface="Open Sans"/>
                <a:sym typeface="Open Sans"/>
              </a:rPr>
              <a:t>análises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médio</a:t>
            </a:r>
            <a:r>
              <a:rPr lang="en-GB" sz="2000" dirty="0">
                <a:latin typeface="Open Sans"/>
                <a:ea typeface="Open Sans"/>
                <a:cs typeface="Open Sans"/>
                <a:sym typeface="Open Sans"/>
              </a:rPr>
              <a:t> e </a:t>
            </a:r>
            <a:r>
              <a:rPr lang="en-GB" sz="2000" dirty="0" err="1">
                <a:latin typeface="Open Sans"/>
                <a:ea typeface="Open Sans"/>
                <a:cs typeface="Open Sans"/>
                <a:sym typeface="Open Sans"/>
              </a:rPr>
              <a:t>longo</a:t>
            </a:r>
            <a:r>
              <a:rPr lang="en-GB" sz="2000" dirty="0">
                <a:latin typeface="Open Sans"/>
                <a:ea typeface="Open Sans"/>
                <a:cs typeface="Open Sans"/>
                <a:sym typeface="Open Sans"/>
              </a:rPr>
              <a:t> </a:t>
            </a:r>
            <a:r>
              <a:rPr lang="en-GB" sz="2000" dirty="0" err="1">
                <a:latin typeface="Open Sans"/>
                <a:ea typeface="Open Sans"/>
                <a:cs typeface="Open Sans"/>
                <a:sym typeface="Open Sans"/>
              </a:rPr>
              <a:t>prazo</a:t>
            </a:r>
            <a:r>
              <a:rPr lang="en-GB" sz="2000" dirty="0">
                <a:latin typeface="Open Sans"/>
                <a:ea typeface="Open Sans"/>
                <a:cs typeface="Open Sans"/>
                <a:sym typeface="Open Sans"/>
              </a:rPr>
              <a:t> e </a:t>
            </a:r>
            <a:r>
              <a:rPr lang="en-GB" sz="2000" dirty="0" err="1">
                <a:latin typeface="Open Sans"/>
                <a:ea typeface="Open Sans"/>
                <a:cs typeface="Open Sans"/>
                <a:sym typeface="Open Sans"/>
              </a:rPr>
              <a:t>projeções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demanda</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 Eles </a:t>
            </a:r>
            <a:r>
              <a:rPr lang="en-GB" sz="2000" dirty="0" err="1">
                <a:latin typeface="Open Sans"/>
                <a:ea typeface="Open Sans"/>
                <a:cs typeface="Open Sans"/>
                <a:sym typeface="Open Sans"/>
              </a:rPr>
              <a:t>são</a:t>
            </a:r>
            <a:r>
              <a:rPr lang="en-GB" sz="2000" dirty="0">
                <a:latin typeface="Open Sans"/>
                <a:ea typeface="Open Sans"/>
                <a:cs typeface="Open Sans"/>
                <a:sym typeface="Open Sans"/>
              </a:rPr>
              <a:t> </a:t>
            </a:r>
            <a:r>
              <a:rPr lang="en-GB" sz="2000" dirty="0" err="1">
                <a:latin typeface="Open Sans"/>
                <a:ea typeface="Open Sans"/>
                <a:cs typeface="Open Sans"/>
                <a:sym typeface="Open Sans"/>
              </a:rPr>
              <a:t>capazes</a:t>
            </a:r>
            <a:r>
              <a:rPr lang="en-GB" sz="2000" dirty="0">
                <a:latin typeface="Open Sans"/>
                <a:ea typeface="Open Sans"/>
                <a:cs typeface="Open Sans"/>
                <a:sym typeface="Open Sans"/>
              </a:rPr>
              <a:t> de:</a:t>
            </a:r>
            <a:endParaRPr sz="2000" dirty="0"/>
          </a:p>
          <a:p>
            <a:pPr marL="342900" lvl="0" indent="-342900" algn="l" rtl="0">
              <a:lnSpc>
                <a:spcPct val="100000"/>
              </a:lnSpc>
              <a:spcBef>
                <a:spcPts val="1000"/>
              </a:spcBef>
              <a:spcAft>
                <a:spcPts val="0"/>
              </a:spcAft>
              <a:buClr>
                <a:srgbClr val="333333"/>
              </a:buClr>
              <a:buSzPts val="2000"/>
              <a:buChar char="•"/>
            </a:pPr>
            <a:r>
              <a:rPr lang="en-GB" sz="2000" b="1" dirty="0" err="1">
                <a:latin typeface="Open Sans"/>
                <a:ea typeface="Open Sans"/>
                <a:cs typeface="Open Sans"/>
                <a:sym typeface="Open Sans"/>
              </a:rPr>
              <a:t>Considera</a:t>
            </a:r>
            <a:r>
              <a:rPr lang="en-GB" sz="2000" b="1" dirty="0">
                <a:latin typeface="Open Sans"/>
                <a:ea typeface="Open Sans"/>
                <a:cs typeface="Open Sans"/>
                <a:sym typeface="Open Sans"/>
              </a:rPr>
              <a:t> </a:t>
            </a:r>
            <a:r>
              <a:rPr lang="en-GB" sz="2000" dirty="0">
                <a:latin typeface="Open Sans"/>
                <a:ea typeface="Open Sans"/>
                <a:cs typeface="Open Sans"/>
                <a:sym typeface="Open Sans"/>
              </a:rPr>
              <a:t>a </a:t>
            </a:r>
            <a:r>
              <a:rPr lang="en-GB" sz="2000" dirty="0" err="1">
                <a:latin typeface="Open Sans"/>
                <a:ea typeface="Open Sans"/>
                <a:cs typeface="Open Sans"/>
                <a:sym typeface="Open Sans"/>
              </a:rPr>
              <a:t>diversidade</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processos</a:t>
            </a:r>
            <a:r>
              <a:rPr lang="en-GB" sz="2000" dirty="0">
                <a:latin typeface="Open Sans"/>
                <a:ea typeface="Open Sans"/>
                <a:cs typeface="Open Sans"/>
                <a:sym typeface="Open Sans"/>
              </a:rPr>
              <a:t> e </a:t>
            </a:r>
            <a:r>
              <a:rPr lang="en-GB" sz="2000" dirty="0" err="1">
                <a:latin typeface="Open Sans"/>
                <a:ea typeface="Open Sans"/>
                <a:cs typeface="Open Sans"/>
                <a:sym typeface="Open Sans"/>
              </a:rPr>
              <a:t>tecnologias</a:t>
            </a:r>
            <a:r>
              <a:rPr lang="en-GB" sz="2000" dirty="0">
                <a:latin typeface="Open Sans"/>
                <a:ea typeface="Open Sans"/>
                <a:cs typeface="Open Sans"/>
                <a:sym typeface="Open Sans"/>
              </a:rPr>
              <a:t> reais de </a:t>
            </a:r>
            <a:r>
              <a:rPr lang="en-GB" sz="2000" dirty="0" err="1">
                <a:latin typeface="Open Sans"/>
                <a:ea typeface="Open Sans"/>
                <a:cs typeface="Open Sans"/>
                <a:sym typeface="Open Sans"/>
              </a:rPr>
              <a:t>uso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b="1" dirty="0" err="1">
                <a:latin typeface="Open Sans"/>
                <a:ea typeface="Open Sans"/>
                <a:cs typeface="Open Sans"/>
                <a:sym typeface="Open Sans"/>
              </a:rPr>
              <a:t>Inclui</a:t>
            </a:r>
            <a:r>
              <a:rPr lang="en-GB" sz="2000" b="1" dirty="0">
                <a:latin typeface="Open Sans"/>
                <a:ea typeface="Open Sans"/>
                <a:cs typeface="Open Sans"/>
                <a:sym typeface="Open Sans"/>
              </a:rPr>
              <a:t> </a:t>
            </a:r>
            <a:r>
              <a:rPr lang="en-GB" sz="2000" dirty="0">
                <a:latin typeface="Open Sans"/>
                <a:ea typeface="Open Sans"/>
                <a:cs typeface="Open Sans"/>
                <a:sym typeface="Open Sans"/>
              </a:rPr>
              <a:t>a </a:t>
            </a:r>
            <a:r>
              <a:rPr lang="en-GB" sz="2000" dirty="0" err="1">
                <a:latin typeface="Open Sans"/>
                <a:ea typeface="Open Sans"/>
                <a:cs typeface="Open Sans"/>
                <a:sym typeface="Open Sans"/>
              </a:rPr>
              <a:t>divisão</a:t>
            </a:r>
            <a:r>
              <a:rPr lang="en-GB" sz="2000" dirty="0">
                <a:latin typeface="Open Sans"/>
                <a:ea typeface="Open Sans"/>
                <a:cs typeface="Open Sans"/>
                <a:sym typeface="Open Sans"/>
              </a:rPr>
              <a:t> rural-</a:t>
            </a:r>
            <a:r>
              <a:rPr lang="en-GB" sz="2000" dirty="0" err="1">
                <a:latin typeface="Open Sans"/>
                <a:ea typeface="Open Sans"/>
                <a:cs typeface="Open Sans"/>
                <a:sym typeface="Open Sans"/>
              </a:rPr>
              <a:t>urbana</a:t>
            </a:r>
            <a:r>
              <a:rPr lang="en-GB" sz="2000" dirty="0">
                <a:latin typeface="Open Sans"/>
                <a:ea typeface="Open Sans"/>
                <a:cs typeface="Open Sans"/>
                <a:sym typeface="Open Sans"/>
              </a:rPr>
              <a:t> e </a:t>
            </a:r>
            <a:r>
              <a:rPr lang="en-GB" sz="2000" dirty="0" err="1">
                <a:latin typeface="Open Sans"/>
                <a:ea typeface="Open Sans"/>
                <a:cs typeface="Open Sans"/>
                <a:sym typeface="Open Sans"/>
              </a:rPr>
              <a:t>atividades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informais</a:t>
            </a:r>
            <a:r>
              <a:rPr lang="en-GB" sz="2000" dirty="0">
                <a:latin typeface="Open Sans"/>
                <a:ea typeface="Open Sans"/>
                <a:cs typeface="Open Sans"/>
                <a:sym typeface="Open Sans"/>
              </a:rPr>
              <a:t>; e</a:t>
            </a:r>
            <a:endParaRPr sz="2000" dirty="0"/>
          </a:p>
          <a:p>
            <a:pPr marL="342900" lvl="0" indent="-342900" algn="l" rtl="0">
              <a:lnSpc>
                <a:spcPct val="100000"/>
              </a:lnSpc>
              <a:spcBef>
                <a:spcPts val="1000"/>
              </a:spcBef>
              <a:spcAft>
                <a:spcPts val="0"/>
              </a:spcAft>
              <a:buClr>
                <a:srgbClr val="333333"/>
              </a:buClr>
              <a:buSzPts val="2000"/>
              <a:buChar char="•"/>
            </a:pPr>
            <a:r>
              <a:rPr lang="en-GB" sz="2000" b="1" dirty="0" err="1">
                <a:latin typeface="Open Sans"/>
                <a:ea typeface="Open Sans"/>
                <a:cs typeface="Open Sans"/>
                <a:sym typeface="Open Sans"/>
              </a:rPr>
              <a:t>Captura</a:t>
            </a:r>
            <a:r>
              <a:rPr lang="en-GB" sz="2000" b="1" dirty="0">
                <a:latin typeface="Open Sans"/>
                <a:ea typeface="Open Sans"/>
                <a:cs typeface="Open Sans"/>
                <a:sym typeface="Open Sans"/>
              </a:rPr>
              <a:t> </a:t>
            </a:r>
            <a:r>
              <a:rPr lang="en-GB" sz="2000" dirty="0" err="1">
                <a:latin typeface="Open Sans"/>
                <a:ea typeface="Open Sans"/>
                <a:cs typeface="Open Sans"/>
                <a:sym typeface="Open Sans"/>
              </a:rPr>
              <a:t>mudanças</a:t>
            </a:r>
            <a:r>
              <a:rPr lang="en-GB" sz="2000" dirty="0">
                <a:latin typeface="Open Sans"/>
                <a:ea typeface="Open Sans"/>
                <a:cs typeface="Open Sans"/>
                <a:sym typeface="Open Sans"/>
              </a:rPr>
              <a:t> </a:t>
            </a:r>
            <a:r>
              <a:rPr lang="en-GB" sz="2000" dirty="0" err="1">
                <a:latin typeface="Open Sans"/>
                <a:ea typeface="Open Sans"/>
                <a:cs typeface="Open Sans"/>
                <a:sym typeface="Open Sans"/>
              </a:rPr>
              <a:t>estruturais</a:t>
            </a:r>
            <a:r>
              <a:rPr lang="en-GB" sz="2000" dirty="0">
                <a:latin typeface="Open Sans"/>
                <a:ea typeface="Open Sans"/>
                <a:cs typeface="Open Sans"/>
                <a:sym typeface="Open Sans"/>
              </a:rPr>
              <a:t> e </a:t>
            </a:r>
            <a:r>
              <a:rPr lang="en-GB" sz="2000" dirty="0" err="1">
                <a:latin typeface="Open Sans"/>
                <a:ea typeface="Open Sans"/>
                <a:cs typeface="Open Sans"/>
                <a:sym typeface="Open Sans"/>
              </a:rPr>
              <a:t>novos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desenvolvimentos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tecnológicos</a:t>
            </a:r>
            <a:r>
              <a:rPr lang="en-GB" sz="2000" dirty="0">
                <a:latin typeface="Open Sans"/>
                <a:ea typeface="Open Sans"/>
                <a:cs typeface="Open Sans"/>
                <a:sym typeface="Open Sans"/>
              </a:rPr>
              <a:t>.</a:t>
            </a:r>
            <a:endParaRPr sz="2000" dirty="0"/>
          </a:p>
          <a:p>
            <a:pPr marL="228600" lvl="0" indent="-10160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a:p>
            <a:pPr marL="285750" lvl="0" indent="-15875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p:txBody>
      </p:sp>
      <p:sp>
        <p:nvSpPr>
          <p:cNvPr id="390" name="Google Shape;390;p19"/>
          <p:cNvSpPr txBox="1"/>
          <p:nvPr/>
        </p:nvSpPr>
        <p:spPr>
          <a:xfrm>
            <a:off x="879304" y="172420"/>
            <a:ext cx="9797748" cy="102818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2.4 </a:t>
            </a:r>
            <a:r>
              <a:rPr lang="en-GB" sz="4400" dirty="0" err="1">
                <a:solidFill>
                  <a:schemeClr val="dk1"/>
                </a:solidFill>
                <a:latin typeface="Open Sans"/>
                <a:ea typeface="Open Sans"/>
                <a:cs typeface="Open Sans"/>
                <a:sym typeface="Open Sans"/>
              </a:rPr>
              <a:t>Introdução</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ao</a:t>
            </a:r>
            <a:r>
              <a:rPr lang="en-GB" sz="4400" dirty="0">
                <a:solidFill>
                  <a:schemeClr val="dk1"/>
                </a:solidFill>
                <a:latin typeface="Open Sans"/>
                <a:ea typeface="Open Sans"/>
                <a:cs typeface="Open Sans"/>
                <a:sym typeface="Open Sans"/>
              </a:rPr>
              <a:t> MAED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853141" y="133257"/>
            <a:ext cx="10515600" cy="132556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None/>
            </a:pPr>
            <a:r>
              <a:rPr lang="en-GB" dirty="0" err="1">
                <a:latin typeface="Open Sans"/>
                <a:ea typeface="Open Sans"/>
                <a:cs typeface="Open Sans"/>
                <a:sym typeface="Open Sans"/>
              </a:rPr>
              <a:t>Resultados</a:t>
            </a:r>
            <a:r>
              <a:rPr lang="en-GB" dirty="0">
                <a:latin typeface="Open Sans"/>
                <a:ea typeface="Open Sans"/>
                <a:cs typeface="Open Sans"/>
                <a:sym typeface="Open Sans"/>
              </a:rPr>
              <a:t> </a:t>
            </a:r>
            <a:r>
              <a:rPr lang="en-GB" dirty="0" err="1">
                <a:latin typeface="Open Sans"/>
                <a:ea typeface="Open Sans"/>
                <a:cs typeface="Open Sans"/>
                <a:sym typeface="Open Sans"/>
              </a:rPr>
              <a:t>pretendidos</a:t>
            </a:r>
            <a:r>
              <a:rPr lang="en-GB" dirty="0">
                <a:latin typeface="Open Sans"/>
                <a:ea typeface="Open Sans"/>
                <a:cs typeface="Open Sans"/>
                <a:sym typeface="Open Sans"/>
              </a:rPr>
              <a:t> de </a:t>
            </a:r>
            <a:r>
              <a:rPr lang="en-GB" dirty="0" err="1">
                <a:latin typeface="Open Sans"/>
                <a:ea typeface="Open Sans"/>
                <a:cs typeface="Open Sans"/>
                <a:sym typeface="Open Sans"/>
              </a:rPr>
              <a:t>aprendizagem</a:t>
            </a:r>
            <a:r>
              <a:rPr lang="en-GB" dirty="0">
                <a:latin typeface="Open Sans"/>
                <a:ea typeface="Open Sans"/>
                <a:cs typeface="Open Sans"/>
                <a:sym typeface="Open Sans"/>
              </a:rPr>
              <a:t> (RPA)</a:t>
            </a:r>
            <a:endParaRPr dirty="0"/>
          </a:p>
        </p:txBody>
      </p:sp>
      <p:sp>
        <p:nvSpPr>
          <p:cNvPr id="120" name="Google Shape;120;p2"/>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2</a:t>
            </a:fld>
            <a:endParaRPr sz="1400" b="1" i="0" u="none" strike="noStrike" cap="none">
              <a:solidFill>
                <a:schemeClr val="lt1"/>
              </a:solidFill>
              <a:latin typeface="Open Sans ExtraBold"/>
              <a:ea typeface="Open Sans ExtraBold"/>
              <a:cs typeface="Open Sans ExtraBold"/>
              <a:sym typeface="Open Sans ExtraBold"/>
            </a:endParaRPr>
          </a:p>
        </p:txBody>
      </p:sp>
      <p:grpSp>
        <p:nvGrpSpPr>
          <p:cNvPr id="121" name="Google Shape;121;p2"/>
          <p:cNvGrpSpPr/>
          <p:nvPr/>
        </p:nvGrpSpPr>
        <p:grpSpPr>
          <a:xfrm>
            <a:off x="6948865" y="1578528"/>
            <a:ext cx="4196748" cy="3538984"/>
            <a:chOff x="5517950" y="1528650"/>
            <a:chExt cx="2898300" cy="2447800"/>
          </a:xfrm>
        </p:grpSpPr>
        <p:sp>
          <p:nvSpPr>
            <p:cNvPr id="122" name="Google Shape;122;p2"/>
            <p:cNvSpPr/>
            <p:nvPr/>
          </p:nvSpPr>
          <p:spPr>
            <a:xfrm>
              <a:off x="5517950" y="15286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b="0" i="0" u="none" strike="noStrike" cap="none">
                  <a:solidFill>
                    <a:schemeClr val="dk1"/>
                  </a:solidFill>
                  <a:latin typeface="Open Sans"/>
                  <a:ea typeface="Open Sans"/>
                  <a:cs typeface="Open Sans"/>
                  <a:sym typeface="Open Sans"/>
                </a:rPr>
                <a:t>5.1. Modelos de sistemas de energia</a:t>
              </a:r>
              <a:endParaRPr sz="1600">
                <a:solidFill>
                  <a:schemeClr val="dk1"/>
                </a:solidFill>
                <a:latin typeface="Open Sans"/>
                <a:ea typeface="Open Sans"/>
                <a:cs typeface="Open Sans"/>
                <a:sym typeface="Open Sans"/>
              </a:endParaRPr>
            </a:p>
          </p:txBody>
        </p:sp>
        <p:sp>
          <p:nvSpPr>
            <p:cNvPr id="123" name="Google Shape;123;p2"/>
            <p:cNvSpPr/>
            <p:nvPr/>
          </p:nvSpPr>
          <p:spPr>
            <a:xfrm>
              <a:off x="5517950" y="22123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5.2. Abordagens top-down e bottom-up</a:t>
              </a:r>
              <a:endParaRPr sz="1800">
                <a:solidFill>
                  <a:schemeClr val="dk1"/>
                </a:solidFill>
                <a:latin typeface="Open Sans"/>
                <a:ea typeface="Open Sans"/>
                <a:cs typeface="Open Sans"/>
                <a:sym typeface="Open Sans"/>
              </a:endParaRPr>
            </a:p>
          </p:txBody>
        </p:sp>
        <p:sp>
          <p:nvSpPr>
            <p:cNvPr id="124" name="Google Shape;124;p2"/>
            <p:cNvSpPr/>
            <p:nvPr/>
          </p:nvSpPr>
          <p:spPr>
            <a:xfrm>
              <a:off x="5517950" y="2861138"/>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5.3. Cenários</a:t>
              </a:r>
              <a:endParaRPr sz="1800">
                <a:solidFill>
                  <a:schemeClr val="dk1"/>
                </a:solidFill>
                <a:latin typeface="Open Sans"/>
                <a:ea typeface="Open Sans"/>
                <a:cs typeface="Open Sans"/>
                <a:sym typeface="Open Sans"/>
              </a:endParaRPr>
            </a:p>
          </p:txBody>
        </p:sp>
        <p:sp>
          <p:nvSpPr>
            <p:cNvPr id="125" name="Google Shape;125;p2"/>
            <p:cNvSpPr/>
            <p:nvPr/>
          </p:nvSpPr>
          <p:spPr>
            <a:xfrm>
              <a:off x="5517950" y="35099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5.4. Características do modelo MAED</a:t>
              </a:r>
              <a:endParaRPr sz="1600">
                <a:solidFill>
                  <a:schemeClr val="dk1"/>
                </a:solidFill>
                <a:latin typeface="Open Sans"/>
                <a:ea typeface="Open Sans"/>
                <a:cs typeface="Open Sans"/>
                <a:sym typeface="Open Sans"/>
              </a:endParaRPr>
            </a:p>
          </p:txBody>
        </p:sp>
        <p:cxnSp>
          <p:nvCxnSpPr>
            <p:cNvPr id="126" name="Google Shape;126;p2"/>
            <p:cNvCxnSpPr/>
            <p:nvPr/>
          </p:nvCxnSpPr>
          <p:spPr>
            <a:xfrm>
              <a:off x="6967100" y="1995150"/>
              <a:ext cx="0" cy="217200"/>
            </a:xfrm>
            <a:prstGeom prst="straightConnector1">
              <a:avLst/>
            </a:prstGeom>
            <a:noFill/>
            <a:ln w="9525" cap="flat" cmpd="sng">
              <a:solidFill>
                <a:schemeClr val="dk2"/>
              </a:solidFill>
              <a:prstDash val="solid"/>
              <a:round/>
              <a:headEnd type="none" w="sm" len="sm"/>
              <a:tailEnd type="triangle" w="med" len="med"/>
            </a:ln>
          </p:spPr>
        </p:cxnSp>
        <p:cxnSp>
          <p:nvCxnSpPr>
            <p:cNvPr id="127" name="Google Shape;127;p2"/>
            <p:cNvCxnSpPr/>
            <p:nvPr/>
          </p:nvCxnSpPr>
          <p:spPr>
            <a:xfrm>
              <a:off x="6967100" y="2678850"/>
              <a:ext cx="0" cy="182400"/>
            </a:xfrm>
            <a:prstGeom prst="straightConnector1">
              <a:avLst/>
            </a:prstGeom>
            <a:noFill/>
            <a:ln w="9525" cap="flat" cmpd="sng">
              <a:solidFill>
                <a:schemeClr val="dk2"/>
              </a:solidFill>
              <a:prstDash val="solid"/>
              <a:round/>
              <a:headEnd type="none" w="sm" len="sm"/>
              <a:tailEnd type="triangle" w="med" len="med"/>
            </a:ln>
          </p:spPr>
        </p:cxnSp>
        <p:cxnSp>
          <p:nvCxnSpPr>
            <p:cNvPr id="128" name="Google Shape;128;p2"/>
            <p:cNvCxnSpPr/>
            <p:nvPr/>
          </p:nvCxnSpPr>
          <p:spPr>
            <a:xfrm>
              <a:off x="6967100" y="3327638"/>
              <a:ext cx="0" cy="182400"/>
            </a:xfrm>
            <a:prstGeom prst="straightConnector1">
              <a:avLst/>
            </a:prstGeom>
            <a:noFill/>
            <a:ln w="9525" cap="flat" cmpd="sng">
              <a:solidFill>
                <a:schemeClr val="dk2"/>
              </a:solidFill>
              <a:prstDash val="solid"/>
              <a:round/>
              <a:headEnd type="none" w="sm" len="sm"/>
              <a:tailEnd type="triangle" w="med" len="med"/>
            </a:ln>
          </p:spPr>
        </p:cxnSp>
      </p:grpSp>
      <p:sp>
        <p:nvSpPr>
          <p:cNvPr id="129" name="Google Shape;129;p2"/>
          <p:cNvSpPr txBox="1">
            <a:spLocks noGrp="1"/>
          </p:cNvSpPr>
          <p:nvPr>
            <p:ph type="body" idx="1"/>
          </p:nvPr>
        </p:nvSpPr>
        <p:spPr>
          <a:xfrm>
            <a:off x="909627" y="1406371"/>
            <a:ext cx="5814071" cy="4262298"/>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rgbClr val="9CC2E5"/>
              </a:buClr>
              <a:buSzPts val="1300"/>
              <a:buNone/>
            </a:pPr>
            <a:r>
              <a:rPr lang="en-GB" b="1" dirty="0">
                <a:solidFill>
                  <a:srgbClr val="9CC2E5"/>
                </a:solidFill>
                <a:latin typeface="Open Sans"/>
                <a:ea typeface="Open Sans"/>
                <a:cs typeface="Open Sans"/>
                <a:sym typeface="Open Sans"/>
              </a:rPr>
              <a:t>Ao final da aula, </a:t>
            </a:r>
            <a:r>
              <a:rPr lang="en-GB" b="1" dirty="0" err="1">
                <a:solidFill>
                  <a:srgbClr val="9CC2E5"/>
                </a:solidFill>
                <a:latin typeface="Open Sans"/>
                <a:ea typeface="Open Sans"/>
                <a:cs typeface="Open Sans"/>
                <a:sym typeface="Open Sans"/>
              </a:rPr>
              <a:t>você</a:t>
            </a:r>
            <a:r>
              <a:rPr lang="en-GB" b="1" dirty="0">
                <a:solidFill>
                  <a:srgbClr val="9CC2E5"/>
                </a:solidFill>
                <a:latin typeface="Open Sans"/>
                <a:ea typeface="Open Sans"/>
                <a:cs typeface="Open Sans"/>
                <a:sym typeface="Open Sans"/>
              </a:rPr>
              <a:t> </a:t>
            </a:r>
            <a:r>
              <a:rPr lang="en-GB" b="1" dirty="0" err="1">
                <a:solidFill>
                  <a:srgbClr val="9CC2E5"/>
                </a:solidFill>
                <a:latin typeface="Open Sans"/>
                <a:ea typeface="Open Sans"/>
                <a:cs typeface="Open Sans"/>
                <a:sym typeface="Open Sans"/>
              </a:rPr>
              <a:t>irá</a:t>
            </a:r>
            <a:r>
              <a:rPr lang="en-GB" b="1" dirty="0">
                <a:solidFill>
                  <a:srgbClr val="9CC2E5"/>
                </a:solidFill>
                <a:latin typeface="Open Sans"/>
                <a:ea typeface="Open Sans"/>
                <a:cs typeface="Open Sans"/>
                <a:sym typeface="Open Sans"/>
              </a:rPr>
              <a:t>:</a:t>
            </a:r>
            <a:endParaRPr b="1" dirty="0">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RPA1: </a:t>
            </a:r>
            <a:r>
              <a:rPr lang="en-GB" dirty="0" err="1">
                <a:latin typeface="Open Sans"/>
                <a:ea typeface="Open Sans"/>
                <a:cs typeface="Open Sans"/>
                <a:sym typeface="Open Sans"/>
              </a:rPr>
              <a:t>conhecer</a:t>
            </a:r>
            <a:r>
              <a:rPr lang="en-GB" dirty="0">
                <a:latin typeface="Open Sans"/>
                <a:ea typeface="Open Sans"/>
                <a:cs typeface="Open Sans"/>
                <a:sym typeface="Open Sans"/>
              </a:rPr>
              <a:t> </a:t>
            </a:r>
            <a:r>
              <a:rPr lang="en-GB" dirty="0" err="1">
                <a:latin typeface="Open Sans"/>
                <a:ea typeface="Open Sans"/>
                <a:cs typeface="Open Sans"/>
                <a:sym typeface="Open Sans"/>
              </a:rPr>
              <a:t>os</a:t>
            </a:r>
            <a:r>
              <a:rPr lang="en-GB" dirty="0">
                <a:latin typeface="Open Sans"/>
                <a:ea typeface="Open Sans"/>
                <a:cs typeface="Open Sans"/>
                <a:sym typeface="Open Sans"/>
              </a:rPr>
              <a:t> </a:t>
            </a:r>
            <a:r>
              <a:rPr lang="en-GB" dirty="0" err="1">
                <a:latin typeface="Open Sans"/>
                <a:ea typeface="Open Sans"/>
                <a:cs typeface="Open Sans"/>
                <a:sym typeface="Open Sans"/>
              </a:rPr>
              <a:t>tipos</a:t>
            </a:r>
            <a:r>
              <a:rPr lang="en-GB" dirty="0">
                <a:latin typeface="Open Sans"/>
                <a:ea typeface="Open Sans"/>
                <a:cs typeface="Open Sans"/>
                <a:sym typeface="Open Sans"/>
              </a:rPr>
              <a:t> de </a:t>
            </a:r>
            <a:r>
              <a:rPr lang="en-GB" dirty="0" err="1">
                <a:latin typeface="Open Sans"/>
                <a:ea typeface="Open Sans"/>
                <a:cs typeface="Open Sans"/>
                <a:sym typeface="Open Sans"/>
              </a:rPr>
              <a:t>modelos</a:t>
            </a:r>
            <a:r>
              <a:rPr lang="en-GB" dirty="0">
                <a:latin typeface="Open Sans"/>
                <a:ea typeface="Open Sans"/>
                <a:cs typeface="Open Sans"/>
                <a:sym typeface="Open Sans"/>
              </a:rPr>
              <a:t> de </a:t>
            </a:r>
            <a:r>
              <a:rPr lang="en-GB" dirty="0" err="1">
                <a:latin typeface="Open Sans"/>
                <a:ea typeface="Open Sans"/>
                <a:cs typeface="Open Sans"/>
                <a:sym typeface="Open Sans"/>
              </a:rPr>
              <a:t>sistemas</a:t>
            </a:r>
            <a:r>
              <a:rPr lang="en-GB" dirty="0">
                <a:latin typeface="Open Sans"/>
                <a:ea typeface="Open Sans"/>
                <a:cs typeface="Open Sans"/>
                <a:sym typeface="Open Sans"/>
              </a:rPr>
              <a:t> de </a:t>
            </a:r>
            <a:r>
              <a:rPr lang="en-GB" dirty="0" err="1">
                <a:latin typeface="Open Sans"/>
                <a:ea typeface="Open Sans"/>
                <a:cs typeface="Open Sans"/>
                <a:sym typeface="Open Sans"/>
              </a:rPr>
              <a:t>energia</a:t>
            </a:r>
            <a:endParaRPr dirty="0">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RPA2: </a:t>
            </a:r>
            <a:r>
              <a:rPr lang="en-GB" dirty="0" err="1">
                <a:latin typeface="Open Sans"/>
                <a:ea typeface="Open Sans"/>
                <a:cs typeface="Open Sans"/>
                <a:sym typeface="Open Sans"/>
              </a:rPr>
              <a:t>Compreender</a:t>
            </a:r>
            <a:r>
              <a:rPr lang="en-GB" dirty="0">
                <a:latin typeface="Open Sans"/>
                <a:ea typeface="Open Sans"/>
                <a:cs typeface="Open Sans"/>
                <a:sym typeface="Open Sans"/>
              </a:rPr>
              <a:t> as </a:t>
            </a:r>
            <a:r>
              <a:rPr lang="en-GB" dirty="0" err="1">
                <a:latin typeface="Open Sans"/>
                <a:ea typeface="Open Sans"/>
                <a:cs typeface="Open Sans"/>
                <a:sym typeface="Open Sans"/>
              </a:rPr>
              <a:t>abordagens</a:t>
            </a:r>
            <a:r>
              <a:rPr lang="en-GB" dirty="0">
                <a:latin typeface="Open Sans"/>
                <a:ea typeface="Open Sans"/>
                <a:cs typeface="Open Sans"/>
                <a:sym typeface="Open Sans"/>
              </a:rPr>
              <a:t> top-down e bottom-up</a:t>
            </a:r>
            <a:endParaRPr dirty="0"/>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RPA3: </a:t>
            </a:r>
            <a:r>
              <a:rPr lang="en-GB" dirty="0" err="1">
                <a:latin typeface="Open Sans"/>
                <a:ea typeface="Open Sans"/>
                <a:cs typeface="Open Sans"/>
                <a:sym typeface="Open Sans"/>
              </a:rPr>
              <a:t>estar</a:t>
            </a:r>
            <a:r>
              <a:rPr lang="en-GB" dirty="0">
                <a:latin typeface="Open Sans"/>
                <a:ea typeface="Open Sans"/>
                <a:cs typeface="Open Sans"/>
                <a:sym typeface="Open Sans"/>
              </a:rPr>
              <a:t> </a:t>
            </a:r>
            <a:r>
              <a:rPr lang="en-GB" dirty="0" err="1">
                <a:latin typeface="Open Sans"/>
                <a:ea typeface="Open Sans"/>
                <a:cs typeface="Open Sans"/>
                <a:sym typeface="Open Sans"/>
              </a:rPr>
              <a:t>ciente</a:t>
            </a:r>
            <a:r>
              <a:rPr lang="en-GB" dirty="0">
                <a:latin typeface="Open Sans"/>
                <a:ea typeface="Open Sans"/>
                <a:cs typeface="Open Sans"/>
                <a:sym typeface="Open Sans"/>
              </a:rPr>
              <a:t> do </a:t>
            </a:r>
            <a:r>
              <a:rPr lang="en-GB" dirty="0" err="1">
                <a:latin typeface="Open Sans"/>
                <a:ea typeface="Open Sans"/>
                <a:cs typeface="Open Sans"/>
                <a:sym typeface="Open Sans"/>
              </a:rPr>
              <a:t>uso</a:t>
            </a:r>
            <a:r>
              <a:rPr lang="en-GB" dirty="0">
                <a:latin typeface="Open Sans"/>
                <a:ea typeface="Open Sans"/>
                <a:cs typeface="Open Sans"/>
                <a:sym typeface="Open Sans"/>
              </a:rPr>
              <a:t> de </a:t>
            </a:r>
            <a:r>
              <a:rPr lang="en-GB" dirty="0" err="1">
                <a:latin typeface="Open Sans"/>
                <a:ea typeface="Open Sans"/>
                <a:cs typeface="Open Sans"/>
                <a:sym typeface="Open Sans"/>
              </a:rPr>
              <a:t>cenários</a:t>
            </a:r>
            <a:endParaRPr dirty="0">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RPA4: </a:t>
            </a:r>
            <a:r>
              <a:rPr lang="en-GB" dirty="0" err="1">
                <a:latin typeface="Open Sans"/>
                <a:ea typeface="Open Sans"/>
                <a:cs typeface="Open Sans"/>
                <a:sym typeface="Open Sans"/>
              </a:rPr>
              <a:t>ter</a:t>
            </a:r>
            <a:r>
              <a:rPr lang="en-GB" dirty="0">
                <a:latin typeface="Open Sans"/>
                <a:ea typeface="Open Sans"/>
                <a:cs typeface="Open Sans"/>
                <a:sym typeface="Open Sans"/>
              </a:rPr>
              <a:t> </a:t>
            </a:r>
            <a:r>
              <a:rPr lang="en-GB" dirty="0" err="1">
                <a:latin typeface="Open Sans"/>
                <a:ea typeface="Open Sans"/>
                <a:cs typeface="Open Sans"/>
                <a:sym typeface="Open Sans"/>
              </a:rPr>
              <a:t>tido</a:t>
            </a:r>
            <a:r>
              <a:rPr lang="en-GB" dirty="0">
                <a:latin typeface="Open Sans"/>
                <a:ea typeface="Open Sans"/>
                <a:cs typeface="Open Sans"/>
                <a:sym typeface="Open Sans"/>
              </a:rPr>
              <a:t> </a:t>
            </a:r>
            <a:r>
              <a:rPr lang="en-GB" dirty="0" err="1">
                <a:latin typeface="Open Sans"/>
                <a:ea typeface="Open Sans"/>
                <a:cs typeface="Open Sans"/>
                <a:sym typeface="Open Sans"/>
              </a:rPr>
              <a:t>uma</a:t>
            </a:r>
            <a:r>
              <a:rPr lang="en-GB" dirty="0">
                <a:latin typeface="Open Sans"/>
                <a:ea typeface="Open Sans"/>
                <a:cs typeface="Open Sans"/>
                <a:sym typeface="Open Sans"/>
              </a:rPr>
              <a:t> </a:t>
            </a:r>
            <a:r>
              <a:rPr lang="en-GB" dirty="0" err="1">
                <a:latin typeface="Open Sans"/>
                <a:ea typeface="Open Sans"/>
                <a:cs typeface="Open Sans"/>
                <a:sym typeface="Open Sans"/>
              </a:rPr>
              <a:t>introdução</a:t>
            </a:r>
            <a:r>
              <a:rPr lang="en-GB" dirty="0">
                <a:latin typeface="Open Sans"/>
                <a:ea typeface="Open Sans"/>
                <a:cs typeface="Open Sans"/>
                <a:sym typeface="Open Sans"/>
              </a:rPr>
              <a:t> </a:t>
            </a:r>
            <a:r>
              <a:rPr lang="en-GB" dirty="0" err="1">
                <a:latin typeface="Open Sans"/>
                <a:ea typeface="Open Sans"/>
                <a:cs typeface="Open Sans"/>
                <a:sym typeface="Open Sans"/>
              </a:rPr>
              <a:t>ao</a:t>
            </a:r>
            <a:r>
              <a:rPr lang="en-GB" dirty="0">
                <a:latin typeface="Open Sans"/>
                <a:ea typeface="Open Sans"/>
                <a:cs typeface="Open Sans"/>
                <a:sym typeface="Open Sans"/>
              </a:rPr>
              <a:t> </a:t>
            </a:r>
            <a:r>
              <a:rPr lang="en-GB" dirty="0" err="1">
                <a:latin typeface="Open Sans"/>
                <a:ea typeface="Open Sans"/>
                <a:cs typeface="Open Sans"/>
                <a:sym typeface="Open Sans"/>
              </a:rPr>
              <a:t>modelo</a:t>
            </a:r>
            <a:r>
              <a:rPr lang="en-GB" dirty="0">
                <a:latin typeface="Open Sans"/>
                <a:ea typeface="Open Sans"/>
                <a:cs typeface="Open Sans"/>
                <a:sym typeface="Open Sans"/>
              </a:rPr>
              <a:t> MAED</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0" descr="Graphical user interface, text&#10;&#10;Description automatically generated"/>
          <p:cNvPicPr preferRelativeResize="0"/>
          <p:nvPr/>
        </p:nvPicPr>
        <p:blipFill rotWithShape="1">
          <a:blip r:embed="rId3">
            <a:alphaModFix/>
          </a:blip>
          <a:srcRect/>
          <a:stretch/>
        </p:blipFill>
        <p:spPr>
          <a:xfrm>
            <a:off x="-2750" y="-13759"/>
            <a:ext cx="12192000" cy="6858000"/>
          </a:xfrm>
          <a:prstGeom prst="rect">
            <a:avLst/>
          </a:prstGeom>
          <a:noFill/>
          <a:ln>
            <a:noFill/>
          </a:ln>
        </p:spPr>
      </p:pic>
      <p:sp>
        <p:nvSpPr>
          <p:cNvPr id="397" name="Google Shape;397;p20"/>
          <p:cNvSpPr/>
          <p:nvPr/>
        </p:nvSpPr>
        <p:spPr>
          <a:xfrm>
            <a:off x="393700" y="3103979"/>
            <a:ext cx="4571999" cy="3030121"/>
          </a:xfrm>
          <a:prstGeom prst="trapezoid">
            <a:avLst>
              <a:gd name="adj" fmla="val 27515"/>
            </a:avLst>
          </a:prstGeom>
          <a:solidFill>
            <a:srgbClr val="D9D9D9">
              <a:alpha val="3725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99" name="Google Shape;399;p20"/>
          <p:cNvSpPr txBox="1"/>
          <p:nvPr/>
        </p:nvSpPr>
        <p:spPr>
          <a:xfrm>
            <a:off x="907267" y="4640"/>
            <a:ext cx="10374626" cy="107831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2.4 </a:t>
            </a:r>
            <a:r>
              <a:rPr lang="en-GB" sz="4400" dirty="0" err="1">
                <a:solidFill>
                  <a:schemeClr val="dk1"/>
                </a:solidFill>
                <a:latin typeface="Open Sans"/>
                <a:ea typeface="Open Sans"/>
                <a:cs typeface="Open Sans"/>
                <a:sym typeface="Open Sans"/>
              </a:rPr>
              <a:t>Introdução</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ao</a:t>
            </a:r>
            <a:r>
              <a:rPr lang="en-GB" sz="4400" dirty="0">
                <a:solidFill>
                  <a:schemeClr val="dk1"/>
                </a:solidFill>
                <a:latin typeface="Open Sans"/>
                <a:ea typeface="Open Sans"/>
                <a:cs typeface="Open Sans"/>
                <a:sym typeface="Open Sans"/>
              </a:rPr>
              <a:t> MAED</a:t>
            </a:r>
            <a:endParaRPr dirty="0"/>
          </a:p>
        </p:txBody>
      </p:sp>
      <p:grpSp>
        <p:nvGrpSpPr>
          <p:cNvPr id="400" name="Google Shape;400;p20"/>
          <p:cNvGrpSpPr/>
          <p:nvPr/>
        </p:nvGrpSpPr>
        <p:grpSpPr>
          <a:xfrm>
            <a:off x="1207494" y="2117490"/>
            <a:ext cx="9437724" cy="986489"/>
            <a:chOff x="4149" y="0"/>
            <a:chExt cx="9437724" cy="986489"/>
          </a:xfrm>
        </p:grpSpPr>
        <p:sp>
          <p:nvSpPr>
            <p:cNvPr id="401" name="Google Shape;401;p20"/>
            <p:cNvSpPr/>
            <p:nvPr/>
          </p:nvSpPr>
          <p:spPr>
            <a:xfrm>
              <a:off x="4149" y="0"/>
              <a:ext cx="3628298" cy="986489"/>
            </a:xfrm>
            <a:prstGeom prst="homePlate">
              <a:avLst>
                <a:gd name="adj" fmla="val 50000"/>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txBox="1"/>
            <p:nvPr/>
          </p:nvSpPr>
          <p:spPr>
            <a:xfrm>
              <a:off x="4149" y="0"/>
              <a:ext cx="3381676" cy="986489"/>
            </a:xfrm>
            <a:prstGeom prst="rect">
              <a:avLst/>
            </a:prstGeom>
            <a:noFill/>
            <a:ln>
              <a:noFill/>
            </a:ln>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GB" sz="1600" b="1" i="0">
                  <a:solidFill>
                    <a:schemeClr val="lt1"/>
                  </a:solidFill>
                  <a:latin typeface="Open Sans"/>
                  <a:ea typeface="Open Sans"/>
                  <a:cs typeface="Open Sans"/>
                  <a:sym typeface="Open Sans"/>
                </a:rPr>
                <a:t>Curto prazo </a:t>
              </a:r>
              <a:endParaRPr/>
            </a:p>
            <a:p>
              <a:pPr marL="0" marR="0" lvl="0" indent="0" algn="ctr" rtl="0">
                <a:lnSpc>
                  <a:spcPct val="90000"/>
                </a:lnSpc>
                <a:spcBef>
                  <a:spcPts val="560"/>
                </a:spcBef>
                <a:spcAft>
                  <a:spcPts val="0"/>
                </a:spcAft>
                <a:buClr>
                  <a:schemeClr val="lt1"/>
                </a:buClr>
                <a:buSzPts val="1600"/>
                <a:buFont typeface="Open Sans"/>
                <a:buNone/>
              </a:pPr>
              <a:r>
                <a:rPr lang="en-GB" sz="1600" b="0" i="0">
                  <a:solidFill>
                    <a:schemeClr val="lt1"/>
                  </a:solidFill>
                  <a:latin typeface="Open Sans"/>
                  <a:ea typeface="Open Sans"/>
                  <a:cs typeface="Open Sans"/>
                  <a:sym typeface="Open Sans"/>
                </a:rPr>
                <a:t>(semanas e meses)</a:t>
              </a:r>
              <a:endParaRPr/>
            </a:p>
          </p:txBody>
        </p:sp>
        <p:sp>
          <p:nvSpPr>
            <p:cNvPr id="403" name="Google Shape;403;p20"/>
            <p:cNvSpPr/>
            <p:nvPr/>
          </p:nvSpPr>
          <p:spPr>
            <a:xfrm>
              <a:off x="2906787" y="0"/>
              <a:ext cx="3628298" cy="986489"/>
            </a:xfrm>
            <a:prstGeom prst="chevron">
              <a:avLst>
                <a:gd name="adj" fmla="val 50000"/>
              </a:avLst>
            </a:prstGeom>
            <a:solidFill>
              <a:srgbClr val="B0263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p:nvPr/>
          </p:nvSpPr>
          <p:spPr>
            <a:xfrm>
              <a:off x="3400032" y="0"/>
              <a:ext cx="2641809" cy="986489"/>
            </a:xfrm>
            <a:prstGeom prst="rect">
              <a:avLst/>
            </a:prstGeom>
            <a:noFill/>
            <a:ln>
              <a:noFill/>
            </a:ln>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GB" sz="1600" b="1" i="0">
                  <a:solidFill>
                    <a:schemeClr val="lt1"/>
                  </a:solidFill>
                  <a:latin typeface="Open Sans"/>
                  <a:ea typeface="Open Sans"/>
                  <a:cs typeface="Open Sans"/>
                  <a:sym typeface="Open Sans"/>
                </a:rPr>
                <a:t>Médio prazo </a:t>
              </a:r>
              <a:endParaRPr/>
            </a:p>
            <a:p>
              <a:pPr marL="0" marR="0" lvl="0" indent="0" algn="ctr" rtl="0">
                <a:lnSpc>
                  <a:spcPct val="90000"/>
                </a:lnSpc>
                <a:spcBef>
                  <a:spcPts val="560"/>
                </a:spcBef>
                <a:spcAft>
                  <a:spcPts val="0"/>
                </a:spcAft>
                <a:buClr>
                  <a:schemeClr val="lt1"/>
                </a:buClr>
                <a:buSzPts val="1600"/>
                <a:buFont typeface="Open Sans"/>
                <a:buNone/>
              </a:pPr>
              <a:r>
                <a:rPr lang="en-GB" sz="1600" b="0" i="0">
                  <a:solidFill>
                    <a:schemeClr val="lt1"/>
                  </a:solidFill>
                  <a:latin typeface="Open Sans"/>
                  <a:ea typeface="Open Sans"/>
                  <a:cs typeface="Open Sans"/>
                  <a:sym typeface="Open Sans"/>
                </a:rPr>
                <a:t>(vários anos)</a:t>
              </a:r>
              <a:endParaRPr/>
            </a:p>
          </p:txBody>
        </p:sp>
        <p:sp>
          <p:nvSpPr>
            <p:cNvPr id="405" name="Google Shape;405;p20"/>
            <p:cNvSpPr/>
            <p:nvPr/>
          </p:nvSpPr>
          <p:spPr>
            <a:xfrm>
              <a:off x="5813575" y="0"/>
              <a:ext cx="3628298" cy="986489"/>
            </a:xfrm>
            <a:prstGeom prst="chevron">
              <a:avLst>
                <a:gd name="adj" fmla="val 50000"/>
              </a:avLst>
            </a:prstGeom>
            <a:solidFill>
              <a:srgbClr val="B0263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txBox="1"/>
            <p:nvPr/>
          </p:nvSpPr>
          <p:spPr>
            <a:xfrm>
              <a:off x="6306820" y="0"/>
              <a:ext cx="2641809" cy="986489"/>
            </a:xfrm>
            <a:prstGeom prst="rect">
              <a:avLst/>
            </a:prstGeom>
            <a:noFill/>
            <a:ln>
              <a:noFill/>
            </a:ln>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GB" sz="1600" b="1" i="0">
                  <a:solidFill>
                    <a:schemeClr val="lt1"/>
                  </a:solidFill>
                  <a:latin typeface="Open Sans"/>
                  <a:ea typeface="Open Sans"/>
                  <a:cs typeface="Open Sans"/>
                  <a:sym typeface="Open Sans"/>
                </a:rPr>
                <a:t>Longo prazo </a:t>
              </a:r>
              <a:endParaRPr/>
            </a:p>
            <a:p>
              <a:pPr marL="0" marR="0" lvl="0" indent="0" algn="ctr" rtl="0">
                <a:lnSpc>
                  <a:spcPct val="90000"/>
                </a:lnSpc>
                <a:spcBef>
                  <a:spcPts val="560"/>
                </a:spcBef>
                <a:spcAft>
                  <a:spcPts val="0"/>
                </a:spcAft>
                <a:buClr>
                  <a:schemeClr val="lt1"/>
                </a:buClr>
                <a:buSzPts val="1600"/>
                <a:buFont typeface="Open Sans"/>
                <a:buNone/>
              </a:pPr>
              <a:r>
                <a:rPr lang="en-GB" sz="1600" b="0" i="0">
                  <a:solidFill>
                    <a:schemeClr val="lt1"/>
                  </a:solidFill>
                  <a:latin typeface="Open Sans"/>
                  <a:ea typeface="Open Sans"/>
                  <a:cs typeface="Open Sans"/>
                  <a:sym typeface="Open Sans"/>
                </a:rPr>
                <a:t>(15-30+ anos)</a:t>
              </a:r>
              <a:endParaRPr/>
            </a:p>
          </p:txBody>
        </p:sp>
      </p:grpSp>
      <p:sp>
        <p:nvSpPr>
          <p:cNvPr id="407" name="Google Shape;407;p20"/>
          <p:cNvSpPr txBox="1"/>
          <p:nvPr/>
        </p:nvSpPr>
        <p:spPr>
          <a:xfrm>
            <a:off x="970076" y="3766722"/>
            <a:ext cx="3628298" cy="2436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Se </a:t>
            </a:r>
            <a:r>
              <a:rPr lang="en-GB" sz="1800" dirty="0" err="1">
                <a:solidFill>
                  <a:schemeClr val="dk1"/>
                </a:solidFill>
                <a:latin typeface="Open Sans"/>
                <a:ea typeface="Open Sans"/>
                <a:cs typeface="Open Sans"/>
                <a:sym typeface="Open Sans"/>
              </a:rPr>
              <a:t>encaixa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melhor</a:t>
            </a:r>
            <a:r>
              <a:rPr lang="en-GB" sz="1800" dirty="0">
                <a:solidFill>
                  <a:schemeClr val="dk1"/>
                </a:solidFill>
                <a:latin typeface="Open Sans"/>
                <a:ea typeface="Open Sans"/>
                <a:cs typeface="Open Sans"/>
                <a:sym typeface="Open Sans"/>
              </a:rPr>
              <a:t> para </a:t>
            </a:r>
            <a:r>
              <a:rPr lang="en-GB" sz="1800" b="1" dirty="0" err="1">
                <a:solidFill>
                  <a:schemeClr val="dk1"/>
                </a:solidFill>
                <a:latin typeface="Open Sans"/>
                <a:ea typeface="Open Sans"/>
                <a:cs typeface="Open Sans"/>
                <a:sym typeface="Open Sans"/>
              </a:rPr>
              <a:t>curto</a:t>
            </a:r>
            <a:r>
              <a:rPr lang="en-GB" sz="1800" b="1" dirty="0">
                <a:solidFill>
                  <a:schemeClr val="dk1"/>
                </a:solidFill>
                <a:latin typeface="Open Sans"/>
                <a:ea typeface="Open Sans"/>
                <a:cs typeface="Open Sans"/>
                <a:sym typeface="Open Sans"/>
              </a:rPr>
              <a:t> </a:t>
            </a:r>
            <a:r>
              <a:rPr lang="en-GB" sz="1800" b="1" dirty="0" err="1">
                <a:solidFill>
                  <a:schemeClr val="dk1"/>
                </a:solidFill>
                <a:latin typeface="Open Sans"/>
                <a:ea typeface="Open Sans"/>
                <a:cs typeface="Open Sans"/>
                <a:sym typeface="Open Sans"/>
              </a:rPr>
              <a:t>prazo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agregado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cima</a:t>
            </a:r>
            <a:r>
              <a:rPr lang="en-GB" sz="1800" dirty="0">
                <a:solidFill>
                  <a:schemeClr val="dk1"/>
                </a:solidFill>
                <a:latin typeface="Open Sans"/>
                <a:ea typeface="Open Sans"/>
                <a:cs typeface="Open Sans"/>
                <a:sym typeface="Open Sans"/>
              </a:rPr>
              <a:t> para </a:t>
            </a:r>
            <a:r>
              <a:rPr lang="en-GB" sz="1800" dirty="0" err="1">
                <a:solidFill>
                  <a:schemeClr val="dk1"/>
                </a:solidFill>
                <a:latin typeface="Open Sans"/>
                <a:ea typeface="Open Sans"/>
                <a:cs typeface="Open Sans"/>
                <a:sym typeface="Open Sans"/>
              </a:rPr>
              <a:t>baixo</a:t>
            </a:r>
            <a:r>
              <a:rPr lang="en-GB" sz="1800" dirty="0">
                <a:solidFill>
                  <a:schemeClr val="dk1"/>
                </a:solidFill>
                <a:latin typeface="Open Sans"/>
                <a:ea typeface="Open Sans"/>
                <a:cs typeface="Open Sans"/>
                <a:sym typeface="Open Sans"/>
              </a:rPr>
              <a:t>. </a:t>
            </a:r>
            <a:endParaRPr sz="1800" dirty="0">
              <a:solidFill>
                <a:schemeClr val="dk1"/>
              </a:solidFill>
              <a:latin typeface="Open Sans"/>
              <a:ea typeface="Open Sans"/>
              <a:cs typeface="Open Sans"/>
              <a:sym typeface="Open Sans"/>
            </a:endParaRPr>
          </a:p>
          <a:p>
            <a:pPr marL="342900" marR="0" lvl="0" indent="-342900" algn="l" rtl="0">
              <a:spcBef>
                <a:spcPts val="1000"/>
              </a:spcBef>
              <a:spcAft>
                <a:spcPts val="0"/>
              </a:spcAft>
              <a:buClr>
                <a:srgbClr val="333333"/>
              </a:buClr>
              <a:buSzPts val="1800"/>
              <a:buFont typeface="Arial"/>
              <a:buChar char="•"/>
            </a:pPr>
            <a:r>
              <a:rPr lang="en-GB" sz="1800" dirty="0">
                <a:solidFill>
                  <a:schemeClr val="dk1"/>
                </a:solidFill>
                <a:latin typeface="Open Sans"/>
                <a:ea typeface="Open Sans"/>
                <a:cs typeface="Open Sans"/>
                <a:sym typeface="Open Sans"/>
              </a:rPr>
              <a:t>A </a:t>
            </a:r>
            <a:r>
              <a:rPr lang="en-GB" sz="1800" dirty="0" err="1">
                <a:solidFill>
                  <a:schemeClr val="dk1"/>
                </a:solidFill>
                <a:latin typeface="Open Sans"/>
                <a:ea typeface="Open Sans"/>
                <a:cs typeface="Open Sans"/>
                <a:sym typeface="Open Sans"/>
              </a:rPr>
              <a:t>estrutura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socioeconômica</a:t>
            </a:r>
            <a:r>
              <a:rPr lang="en-GB" sz="1800" dirty="0">
                <a:solidFill>
                  <a:schemeClr val="dk1"/>
                </a:solidFill>
                <a:latin typeface="Open Sans"/>
                <a:ea typeface="Open Sans"/>
                <a:cs typeface="Open Sans"/>
                <a:sym typeface="Open Sans"/>
              </a:rPr>
              <a:t> de um </a:t>
            </a:r>
            <a:r>
              <a:rPr lang="en-GB" sz="1800" dirty="0" err="1">
                <a:solidFill>
                  <a:schemeClr val="dk1"/>
                </a:solidFill>
                <a:latin typeface="Open Sans"/>
                <a:ea typeface="Open Sans"/>
                <a:cs typeface="Open Sans"/>
                <a:sym typeface="Open Sans"/>
              </a:rPr>
              <a:t>país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ou</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os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hábitos</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consumo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energia</a:t>
            </a:r>
            <a:r>
              <a:rPr lang="en-GB" sz="1800" dirty="0">
                <a:solidFill>
                  <a:schemeClr val="dk1"/>
                </a:solidFill>
                <a:latin typeface="Open Sans"/>
                <a:ea typeface="Open Sans"/>
                <a:cs typeface="Open Sans"/>
                <a:sym typeface="Open Sans"/>
              </a:rPr>
              <a:t> das </a:t>
            </a:r>
            <a:r>
              <a:rPr lang="en-GB" sz="1800" dirty="0" err="1">
                <a:solidFill>
                  <a:schemeClr val="dk1"/>
                </a:solidFill>
                <a:latin typeface="Open Sans"/>
                <a:ea typeface="Open Sans"/>
                <a:cs typeface="Open Sans"/>
                <a:sym typeface="Open Sans"/>
              </a:rPr>
              <a:t>pessoas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não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podem</a:t>
            </a:r>
            <a:r>
              <a:rPr lang="en-GB" sz="1800" dirty="0">
                <a:solidFill>
                  <a:schemeClr val="dk1"/>
                </a:solidFill>
                <a:latin typeface="Open Sans"/>
                <a:ea typeface="Open Sans"/>
                <a:cs typeface="Open Sans"/>
                <a:sym typeface="Open Sans"/>
              </a:rPr>
              <a:t> mudar </a:t>
            </a:r>
            <a:r>
              <a:rPr lang="en-GB" sz="1800" dirty="0" err="1">
                <a:solidFill>
                  <a:schemeClr val="dk1"/>
                </a:solidFill>
                <a:latin typeface="Open Sans"/>
                <a:ea typeface="Open Sans"/>
                <a:cs typeface="Open Sans"/>
                <a:sym typeface="Open Sans"/>
              </a:rPr>
              <a:t>em</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poucos</a:t>
            </a:r>
            <a:r>
              <a:rPr lang="en-GB" sz="1800" dirty="0">
                <a:solidFill>
                  <a:schemeClr val="dk1"/>
                </a:solidFill>
                <a:latin typeface="Open Sans"/>
                <a:ea typeface="Open Sans"/>
                <a:cs typeface="Open Sans"/>
                <a:sym typeface="Open Sans"/>
              </a:rPr>
              <a:t> meses.</a:t>
            </a:r>
            <a:endParaRPr sz="1800" dirty="0">
              <a:solidFill>
                <a:schemeClr val="dk1"/>
              </a:solidFill>
              <a:latin typeface="Open Sans"/>
              <a:ea typeface="Open Sans"/>
              <a:cs typeface="Open Sans"/>
              <a:sym typeface="Open Sans"/>
            </a:endParaRPr>
          </a:p>
        </p:txBody>
      </p:sp>
      <p:sp>
        <p:nvSpPr>
          <p:cNvPr id="408" name="Google Shape;408;p20"/>
          <p:cNvSpPr txBox="1">
            <a:spLocks noGrp="1"/>
          </p:cNvSpPr>
          <p:nvPr>
            <p:ph type="body" idx="1"/>
          </p:nvPr>
        </p:nvSpPr>
        <p:spPr>
          <a:xfrm>
            <a:off x="905189" y="1366594"/>
            <a:ext cx="10515600"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a:solidFill>
                  <a:srgbClr val="9CC2E5"/>
                </a:solidFill>
                <a:latin typeface="Open Sans"/>
                <a:ea typeface="Open Sans"/>
                <a:cs typeface="Open Sans"/>
                <a:sym typeface="Open Sans"/>
              </a:rPr>
              <a:t>2.4.3. O MAED é aplicável a horizontes de tempo de médio e longo prazo no planejamento energético</a:t>
            </a:r>
            <a:endParaRPr/>
          </a:p>
          <a:p>
            <a:pPr marL="1600200" lvl="3" indent="-114300" algn="l" rtl="0">
              <a:lnSpc>
                <a:spcPct val="90000"/>
              </a:lnSpc>
              <a:spcBef>
                <a:spcPts val="500"/>
              </a:spcBef>
              <a:spcAft>
                <a:spcPts val="0"/>
              </a:spcAft>
              <a:buClr>
                <a:schemeClr val="dk1"/>
              </a:buClr>
              <a:buSzPts val="1800"/>
              <a:buNone/>
            </a:pPr>
            <a:endParaRPr/>
          </a:p>
        </p:txBody>
      </p:sp>
      <p:sp>
        <p:nvSpPr>
          <p:cNvPr id="409" name="Google Shape;409;p20"/>
          <p:cNvSpPr/>
          <p:nvPr/>
        </p:nvSpPr>
        <p:spPr>
          <a:xfrm>
            <a:off x="6304175" y="3103979"/>
            <a:ext cx="4571999" cy="3030121"/>
          </a:xfrm>
          <a:prstGeom prst="trapezoid">
            <a:avLst>
              <a:gd name="adj" fmla="val 24581"/>
            </a:avLst>
          </a:prstGeom>
          <a:solidFill>
            <a:srgbClr val="C00000">
              <a:alpha val="3725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20"/>
          <p:cNvSpPr txBox="1"/>
          <p:nvPr/>
        </p:nvSpPr>
        <p:spPr>
          <a:xfrm>
            <a:off x="6867331" y="3766722"/>
            <a:ext cx="3433665" cy="2159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Se </a:t>
            </a:r>
            <a:r>
              <a:rPr lang="en-GB" sz="1800" dirty="0" err="1">
                <a:solidFill>
                  <a:schemeClr val="dk1"/>
                </a:solidFill>
                <a:latin typeface="Open Sans"/>
                <a:ea typeface="Open Sans"/>
                <a:cs typeface="Open Sans"/>
                <a:sym typeface="Open Sans"/>
              </a:rPr>
              <a:t>encaixa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melhor</a:t>
            </a:r>
            <a:r>
              <a:rPr lang="en-GB" sz="1800" dirty="0">
                <a:solidFill>
                  <a:schemeClr val="dk1"/>
                </a:solidFill>
                <a:latin typeface="Open Sans"/>
                <a:ea typeface="Open Sans"/>
                <a:cs typeface="Open Sans"/>
                <a:sym typeface="Open Sans"/>
              </a:rPr>
              <a:t> para </a:t>
            </a:r>
            <a:r>
              <a:rPr lang="en-GB" sz="1800" b="1" dirty="0" err="1">
                <a:solidFill>
                  <a:schemeClr val="dk1"/>
                </a:solidFill>
                <a:latin typeface="Open Sans"/>
                <a:ea typeface="Open Sans"/>
                <a:cs typeface="Open Sans"/>
                <a:sym typeface="Open Sans"/>
              </a:rPr>
              <a:t>longo</a:t>
            </a:r>
            <a:r>
              <a:rPr lang="en-GB" sz="1800" b="1" dirty="0">
                <a:solidFill>
                  <a:schemeClr val="dk1"/>
                </a:solidFill>
                <a:latin typeface="Open Sans"/>
                <a:ea typeface="Open Sans"/>
                <a:cs typeface="Open Sans"/>
                <a:sym typeface="Open Sans"/>
              </a:rPr>
              <a:t> </a:t>
            </a:r>
            <a:r>
              <a:rPr lang="en-GB" sz="1800" b="1" dirty="0" err="1">
                <a:solidFill>
                  <a:schemeClr val="dk1"/>
                </a:solidFill>
                <a:latin typeface="Open Sans"/>
                <a:ea typeface="Open Sans"/>
                <a:cs typeface="Open Sans"/>
                <a:sym typeface="Open Sans"/>
              </a:rPr>
              <a:t>prazo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desagregado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baixo</a:t>
            </a:r>
            <a:r>
              <a:rPr lang="en-GB" sz="1800" dirty="0">
                <a:solidFill>
                  <a:schemeClr val="dk1"/>
                </a:solidFill>
                <a:latin typeface="Open Sans"/>
                <a:ea typeface="Open Sans"/>
                <a:cs typeface="Open Sans"/>
                <a:sym typeface="Open Sans"/>
              </a:rPr>
              <a:t> para </a:t>
            </a:r>
            <a:r>
              <a:rPr lang="en-GB" sz="1800" dirty="0" err="1">
                <a:solidFill>
                  <a:schemeClr val="dk1"/>
                </a:solidFill>
                <a:latin typeface="Open Sans"/>
                <a:ea typeface="Open Sans"/>
                <a:cs typeface="Open Sans"/>
                <a:sym typeface="Open Sans"/>
              </a:rPr>
              <a:t>cima</a:t>
            </a:r>
            <a:r>
              <a:rPr lang="en-GB" sz="1800" dirty="0">
                <a:solidFill>
                  <a:schemeClr val="dk1"/>
                </a:solidFill>
                <a:latin typeface="Open Sans"/>
                <a:ea typeface="Open Sans"/>
                <a:cs typeface="Open Sans"/>
                <a:sym typeface="Open Sans"/>
              </a:rPr>
              <a:t>. </a:t>
            </a:r>
            <a:endParaRPr dirty="0"/>
          </a:p>
          <a:p>
            <a:pPr marL="342900" marR="0" lvl="0" indent="-342900" algn="l" rtl="0">
              <a:spcBef>
                <a:spcPts val="1000"/>
              </a:spcBef>
              <a:spcAft>
                <a:spcPts val="0"/>
              </a:spcAft>
              <a:buClr>
                <a:srgbClr val="333333"/>
              </a:buClr>
              <a:buSzPts val="1800"/>
              <a:buFont typeface="Arial"/>
              <a:buChar char="•"/>
            </a:pPr>
            <a:r>
              <a:rPr lang="en-GB" sz="1800" dirty="0">
                <a:solidFill>
                  <a:schemeClr val="dk1"/>
                </a:solidFill>
                <a:latin typeface="Open Sans"/>
                <a:ea typeface="Open Sans"/>
                <a:cs typeface="Open Sans"/>
                <a:sym typeface="Open Sans"/>
              </a:rPr>
              <a:t>O </a:t>
            </a:r>
            <a:r>
              <a:rPr lang="en-GB" sz="1800" dirty="0" err="1">
                <a:solidFill>
                  <a:schemeClr val="dk1"/>
                </a:solidFill>
                <a:latin typeface="Open Sans"/>
                <a:ea typeface="Open Sans"/>
                <a:cs typeface="Open Sans"/>
                <a:sym typeface="Open Sans"/>
              </a:rPr>
              <a:t>desenvolvimento</a:t>
            </a:r>
            <a:r>
              <a:rPr lang="en-GB" sz="1800" dirty="0">
                <a:solidFill>
                  <a:schemeClr val="dk1"/>
                </a:solidFill>
                <a:latin typeface="Open Sans"/>
                <a:ea typeface="Open Sans"/>
                <a:cs typeface="Open Sans"/>
                <a:sym typeface="Open Sans"/>
              </a:rPr>
              <a:t> de </a:t>
            </a:r>
            <a:br>
              <a:rPr lang="en-GB" sz="1800" dirty="0">
                <a:solidFill>
                  <a:schemeClr val="lt2"/>
                </a:solidFill>
                <a:latin typeface="Open Sans"/>
                <a:ea typeface="Open Sans"/>
                <a:cs typeface="Open Sans"/>
                <a:sym typeface="Open Sans"/>
              </a:rPr>
            </a:br>
            <a:r>
              <a:rPr lang="en-GB" sz="1800" dirty="0" err="1">
                <a:solidFill>
                  <a:schemeClr val="dk1"/>
                </a:solidFill>
                <a:latin typeface="Open Sans"/>
                <a:ea typeface="Open Sans"/>
                <a:cs typeface="Open Sans"/>
                <a:sym typeface="Open Sans"/>
              </a:rPr>
              <a:t>relações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relevantes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pode</a:t>
            </a:r>
            <a:r>
              <a:rPr lang="en-GB" sz="1800" dirty="0">
                <a:solidFill>
                  <a:schemeClr val="dk1"/>
                </a:solidFill>
                <a:latin typeface="Open Sans"/>
                <a:ea typeface="Open Sans"/>
                <a:cs typeface="Open Sans"/>
                <a:sym typeface="Open Sans"/>
              </a:rPr>
              <a:t> ser </a:t>
            </a:r>
            <a:r>
              <a:rPr lang="en-GB" sz="1800" dirty="0" err="1">
                <a:solidFill>
                  <a:schemeClr val="dk1"/>
                </a:solidFill>
                <a:latin typeface="Open Sans"/>
                <a:ea typeface="Open Sans"/>
                <a:cs typeface="Open Sans"/>
                <a:sym typeface="Open Sans"/>
              </a:rPr>
              <a:t>melhor</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projetado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individualmente</a:t>
            </a:r>
            <a:r>
              <a:rPr lang="en-GB" sz="1800" dirty="0">
                <a:solidFill>
                  <a:schemeClr val="dk1"/>
                </a:solidFill>
                <a:latin typeface="Open Sans"/>
                <a:ea typeface="Open Sans"/>
                <a:cs typeface="Open Sans"/>
                <a:sym typeface="Open Sans"/>
              </a:rPr>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1" descr="Graphical user interface, sunburst chart&#10;&#10;Description automatically generated"/>
          <p:cNvPicPr preferRelativeResize="0"/>
          <p:nvPr/>
        </p:nvPicPr>
        <p:blipFill rotWithShape="1">
          <a:blip r:embed="rId3">
            <a:alphaModFix/>
          </a:blip>
          <a:srcRect/>
          <a:stretch/>
        </p:blipFill>
        <p:spPr>
          <a:xfrm>
            <a:off x="0" y="1361"/>
            <a:ext cx="12191999" cy="6869792"/>
          </a:xfrm>
          <a:prstGeom prst="rect">
            <a:avLst/>
          </a:prstGeom>
          <a:noFill/>
          <a:ln>
            <a:noFill/>
          </a:ln>
        </p:spPr>
      </p:pic>
      <p:sp>
        <p:nvSpPr>
          <p:cNvPr id="417" name="Google Shape;417;p21"/>
          <p:cNvSpPr txBox="1"/>
          <p:nvPr/>
        </p:nvSpPr>
        <p:spPr>
          <a:xfrm>
            <a:off x="887215" y="4640"/>
            <a:ext cx="10626498" cy="103820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2.4 </a:t>
            </a:r>
            <a:r>
              <a:rPr lang="en-GB" sz="4400" dirty="0" err="1">
                <a:solidFill>
                  <a:schemeClr val="dk1"/>
                </a:solidFill>
                <a:latin typeface="Open Sans"/>
                <a:ea typeface="Open Sans"/>
                <a:cs typeface="Open Sans"/>
                <a:sym typeface="Open Sans"/>
              </a:rPr>
              <a:t>Introdução</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ao</a:t>
            </a:r>
            <a:r>
              <a:rPr lang="en-GB" sz="4400" dirty="0">
                <a:solidFill>
                  <a:schemeClr val="dk1"/>
                </a:solidFill>
                <a:latin typeface="Open Sans"/>
                <a:ea typeface="Open Sans"/>
                <a:cs typeface="Open Sans"/>
                <a:sym typeface="Open Sans"/>
              </a:rPr>
              <a:t> MAED</a:t>
            </a:r>
            <a:endParaRPr dirty="0"/>
          </a:p>
        </p:txBody>
      </p:sp>
      <p:sp>
        <p:nvSpPr>
          <p:cNvPr id="418" name="Google Shape;418;p21"/>
          <p:cNvSpPr txBox="1">
            <a:spLocks noGrp="1"/>
          </p:cNvSpPr>
          <p:nvPr>
            <p:ph type="body" idx="1"/>
          </p:nvPr>
        </p:nvSpPr>
        <p:spPr>
          <a:xfrm>
            <a:off x="947057" y="1375823"/>
            <a:ext cx="9885066" cy="43439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a:solidFill>
                  <a:srgbClr val="9CC2E5"/>
                </a:solidFill>
                <a:latin typeface="Open Sans"/>
                <a:ea typeface="Open Sans"/>
                <a:cs typeface="Open Sans"/>
                <a:sym typeface="Open Sans"/>
              </a:rPr>
              <a:t>2.4.4. Considerações importantes ao usar o MAED</a:t>
            </a:r>
            <a:endParaRPr/>
          </a:p>
          <a:p>
            <a:pPr marL="0" lvl="0" indent="0" algn="l" rtl="0">
              <a:lnSpc>
                <a:spcPct val="90000"/>
              </a:lnSpc>
              <a:spcBef>
                <a:spcPts val="1000"/>
              </a:spcBef>
              <a:spcAft>
                <a:spcPts val="0"/>
              </a:spcAft>
              <a:buClr>
                <a:srgbClr val="333333"/>
              </a:buClr>
              <a:buSzPts val="2000"/>
              <a:buNone/>
            </a:pPr>
            <a:endParaRPr sz="2000" b="1">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t>O futuro é incerto.</a:t>
            </a:r>
            <a:endParaRPr/>
          </a:p>
          <a:p>
            <a:pPr marL="342900" lvl="0" indent="-215900" algn="l" rtl="0">
              <a:lnSpc>
                <a:spcPct val="90000"/>
              </a:lnSpc>
              <a:spcBef>
                <a:spcPts val="1000"/>
              </a:spcBef>
              <a:spcAft>
                <a:spcPts val="0"/>
              </a:spcAft>
              <a:buClr>
                <a:srgbClr val="333333"/>
              </a:buClr>
              <a:buSzPts val="2000"/>
              <a:buNone/>
            </a:pPr>
            <a:endParaRPr sz="2000"/>
          </a:p>
          <a:p>
            <a:pPr marL="342900" lvl="0" indent="-342900" algn="l" rtl="0">
              <a:lnSpc>
                <a:spcPct val="90000"/>
              </a:lnSpc>
              <a:spcBef>
                <a:spcPts val="1000"/>
              </a:spcBef>
              <a:spcAft>
                <a:spcPts val="0"/>
              </a:spcAft>
              <a:buClr>
                <a:srgbClr val="333333"/>
              </a:buClr>
              <a:buSzPts val="2000"/>
              <a:buChar char="•"/>
            </a:pPr>
            <a:r>
              <a:rPr lang="en-GB" sz="2000"/>
              <a:t>O futuro pode ou não se parecer com o passado.</a:t>
            </a:r>
            <a:endParaRPr/>
          </a:p>
          <a:p>
            <a:pPr marL="342900" lvl="0" indent="-215900" algn="l" rtl="0">
              <a:lnSpc>
                <a:spcPct val="90000"/>
              </a:lnSpc>
              <a:spcBef>
                <a:spcPts val="1000"/>
              </a:spcBef>
              <a:spcAft>
                <a:spcPts val="0"/>
              </a:spcAft>
              <a:buClr>
                <a:srgbClr val="333333"/>
              </a:buClr>
              <a:buSzPts val="2000"/>
              <a:buNone/>
            </a:pPr>
            <a:endParaRPr sz="2000"/>
          </a:p>
          <a:p>
            <a:pPr marL="342900" lvl="0" indent="-342900" algn="l" rtl="0">
              <a:lnSpc>
                <a:spcPct val="90000"/>
              </a:lnSpc>
              <a:spcBef>
                <a:spcPts val="1000"/>
              </a:spcBef>
              <a:spcAft>
                <a:spcPts val="0"/>
              </a:spcAft>
              <a:buClr>
                <a:srgbClr val="333333"/>
              </a:buClr>
              <a:buSzPts val="2000"/>
              <a:buChar char="•"/>
            </a:pPr>
            <a:r>
              <a:rPr lang="en-GB" sz="2000"/>
              <a:t>As projeções de longo prazo são muito mais incertas do que as de curto prazo.</a:t>
            </a:r>
            <a:endParaRPr/>
          </a:p>
          <a:p>
            <a:pPr marL="342900" lvl="0" indent="-215900" algn="l" rtl="0">
              <a:lnSpc>
                <a:spcPct val="90000"/>
              </a:lnSpc>
              <a:spcBef>
                <a:spcPts val="1000"/>
              </a:spcBef>
              <a:spcAft>
                <a:spcPts val="0"/>
              </a:spcAft>
              <a:buClr>
                <a:srgbClr val="333333"/>
              </a:buClr>
              <a:buSzPts val="2000"/>
              <a:buNone/>
            </a:pPr>
            <a:endParaRPr sz="2000"/>
          </a:p>
          <a:p>
            <a:pPr marL="228600" lvl="0" indent="-50800" algn="l" rtl="0">
              <a:lnSpc>
                <a:spcPct val="90000"/>
              </a:lnSpc>
              <a:spcBef>
                <a:spcPts val="1000"/>
              </a:spcBef>
              <a:spcAft>
                <a:spcPts val="0"/>
              </a:spcAft>
              <a:buClr>
                <a:schemeClr val="dk1"/>
              </a:buClr>
              <a:buSzPts val="2800"/>
              <a:buNone/>
            </a:pPr>
            <a:endParaRPr>
              <a:solidFill>
                <a:srgbClr val="000000"/>
              </a:solidFill>
            </a:endParaRPr>
          </a:p>
          <a:p>
            <a:pPr marL="285750" lvl="0" indent="-10795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sp>
        <p:nvSpPr>
          <p:cNvPr id="419" name="Google Shape;419;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22" descr="Graphical user interface, text&#10;&#10;Description automatically generated"/>
          <p:cNvPicPr preferRelativeResize="0"/>
          <p:nvPr/>
        </p:nvPicPr>
        <p:blipFill rotWithShape="1">
          <a:blip r:embed="rId3">
            <a:alphaModFix/>
          </a:blip>
          <a:srcRect/>
          <a:stretch/>
        </p:blipFill>
        <p:spPr>
          <a:xfrm>
            <a:off x="0" y="25121"/>
            <a:ext cx="12192000" cy="6858000"/>
          </a:xfrm>
          <a:prstGeom prst="rect">
            <a:avLst/>
          </a:prstGeom>
          <a:noFill/>
          <a:ln>
            <a:noFill/>
          </a:ln>
        </p:spPr>
      </p:pic>
      <p:sp>
        <p:nvSpPr>
          <p:cNvPr id="426" name="Google Shape;426;p22"/>
          <p:cNvSpPr txBox="1"/>
          <p:nvPr/>
        </p:nvSpPr>
        <p:spPr>
          <a:xfrm>
            <a:off x="887215" y="4640"/>
            <a:ext cx="10626498" cy="114849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2.4 </a:t>
            </a:r>
            <a:r>
              <a:rPr lang="en-GB" sz="4400" dirty="0" err="1">
                <a:solidFill>
                  <a:schemeClr val="dk1"/>
                </a:solidFill>
                <a:latin typeface="Open Sans"/>
                <a:ea typeface="Open Sans"/>
                <a:cs typeface="Open Sans"/>
                <a:sym typeface="Open Sans"/>
              </a:rPr>
              <a:t>Introdução</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ao</a:t>
            </a:r>
            <a:r>
              <a:rPr lang="en-GB" sz="4400" dirty="0">
                <a:solidFill>
                  <a:schemeClr val="dk1"/>
                </a:solidFill>
                <a:latin typeface="Open Sans"/>
                <a:ea typeface="Open Sans"/>
                <a:cs typeface="Open Sans"/>
                <a:sym typeface="Open Sans"/>
              </a:rPr>
              <a:t> MAED</a:t>
            </a:r>
            <a:endParaRPr dirty="0"/>
          </a:p>
        </p:txBody>
      </p:sp>
      <p:sp>
        <p:nvSpPr>
          <p:cNvPr id="427" name="Google Shape;427;p22"/>
          <p:cNvSpPr txBox="1">
            <a:spLocks noGrp="1"/>
          </p:cNvSpPr>
          <p:nvPr>
            <p:ph type="body" idx="1"/>
          </p:nvPr>
        </p:nvSpPr>
        <p:spPr>
          <a:xfrm>
            <a:off x="947057" y="1368425"/>
            <a:ext cx="9746343"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dirty="0">
                <a:solidFill>
                  <a:srgbClr val="9CC2E5"/>
                </a:solidFill>
                <a:latin typeface="Open Sans"/>
                <a:ea typeface="Open Sans"/>
                <a:cs typeface="Open Sans"/>
                <a:sym typeface="Open Sans"/>
              </a:rPr>
              <a:t>2.4.5 </a:t>
            </a:r>
            <a:r>
              <a:rPr lang="en-GB" sz="2000" b="1" dirty="0" err="1">
                <a:solidFill>
                  <a:srgbClr val="9CC2E5"/>
                </a:solidFill>
                <a:latin typeface="Open Sans"/>
                <a:ea typeface="Open Sans"/>
                <a:cs typeface="Open Sans"/>
                <a:sym typeface="Open Sans"/>
              </a:rPr>
              <a:t>Considerações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importantes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ao</a:t>
            </a:r>
            <a:r>
              <a:rPr lang="en-GB" sz="2000" b="1" dirty="0">
                <a:solidFill>
                  <a:srgbClr val="9CC2E5"/>
                </a:solidFill>
                <a:latin typeface="Open Sans"/>
                <a:ea typeface="Open Sans"/>
                <a:cs typeface="Open Sans"/>
                <a:sym typeface="Open Sans"/>
              </a:rPr>
              <a:t> usar o MAED</a:t>
            </a:r>
            <a:endParaRPr sz="2000" b="1" dirty="0">
              <a:solidFill>
                <a:srgbClr val="9CC2E5"/>
              </a:solidFill>
              <a:latin typeface="Open Sans"/>
              <a:ea typeface="Open Sans"/>
              <a:cs typeface="Open Sans"/>
              <a:sym typeface="Open Sans"/>
            </a:endParaRPr>
          </a:p>
          <a:p>
            <a:pPr marL="0" lvl="0" indent="0" algn="l" rtl="0">
              <a:lnSpc>
                <a:spcPct val="90000"/>
              </a:lnSpc>
              <a:spcBef>
                <a:spcPts val="1000"/>
              </a:spcBef>
              <a:spcAft>
                <a:spcPts val="0"/>
              </a:spcAft>
              <a:buClr>
                <a:srgbClr val="333333"/>
              </a:buClr>
              <a:buSzPts val="2000"/>
              <a:buNone/>
            </a:pPr>
            <a:r>
              <a:rPr lang="en-GB" sz="2000" dirty="0" err="1">
                <a:latin typeface="Open Sans"/>
                <a:ea typeface="Open Sans"/>
                <a:cs typeface="Open Sans"/>
                <a:sym typeface="Open Sans"/>
              </a:rPr>
              <a:t>Especificidades</a:t>
            </a:r>
            <a:r>
              <a:rPr lang="en-GB" sz="2000" dirty="0">
                <a:latin typeface="Open Sans"/>
                <a:ea typeface="Open Sans"/>
                <a:cs typeface="Open Sans"/>
                <a:sym typeface="Open Sans"/>
              </a:rPr>
              <a:t> dos </a:t>
            </a:r>
            <a:r>
              <a:rPr lang="en-GB" sz="2000" dirty="0" err="1">
                <a:latin typeface="Open Sans"/>
                <a:ea typeface="Open Sans"/>
                <a:cs typeface="Open Sans"/>
                <a:sym typeface="Open Sans"/>
              </a:rPr>
              <a:t>países</a:t>
            </a:r>
            <a:r>
              <a:rPr lang="en-GB" sz="2000" dirty="0">
                <a:latin typeface="Open Sans"/>
                <a:ea typeface="Open Sans"/>
                <a:cs typeface="Open Sans"/>
                <a:sym typeface="Open Sans"/>
              </a:rPr>
              <a:t> do Sul Global a </a:t>
            </a:r>
            <a:r>
              <a:rPr lang="en-GB" sz="2000" dirty="0" err="1">
                <a:latin typeface="Open Sans"/>
                <a:ea typeface="Open Sans"/>
                <a:cs typeface="Open Sans"/>
                <a:sym typeface="Open Sans"/>
              </a:rPr>
              <a:t>serem</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consideradas</a:t>
            </a:r>
            <a:r>
              <a:rPr lang="en-GB" sz="2000" dirty="0">
                <a:latin typeface="Open Sans"/>
                <a:ea typeface="Open Sans"/>
                <a:cs typeface="Open Sans"/>
                <a:sym typeface="Open Sans"/>
              </a:rPr>
              <a:t> no </a:t>
            </a:r>
            <a:r>
              <a:rPr lang="en-GB" sz="2000" dirty="0" err="1">
                <a:latin typeface="Open Sans"/>
                <a:ea typeface="Open Sans"/>
                <a:cs typeface="Open Sans"/>
                <a:sym typeface="Open Sans"/>
              </a:rPr>
              <a:t>Planejamento</a:t>
            </a:r>
            <a:r>
              <a:rPr lang="en-GB" sz="2000" dirty="0">
                <a:latin typeface="Open Sans"/>
                <a:ea typeface="Open Sans"/>
                <a:cs typeface="Open Sans"/>
                <a:sym typeface="Open Sans"/>
              </a:rPr>
              <a:t> </a:t>
            </a:r>
            <a:r>
              <a:rPr lang="en-GB" sz="2000" dirty="0" err="1">
                <a:latin typeface="Open Sans"/>
                <a:ea typeface="Open Sans"/>
                <a:cs typeface="Open Sans"/>
                <a:sym typeface="Open Sans"/>
              </a:rPr>
              <a:t>Energético</a:t>
            </a:r>
            <a:endParaRPr dirty="0"/>
          </a:p>
          <a:p>
            <a:pPr marL="342900" lvl="0" indent="-342900" algn="l" rtl="0">
              <a:lnSpc>
                <a:spcPct val="90000"/>
              </a:lnSpc>
              <a:spcBef>
                <a:spcPts val="1000"/>
              </a:spcBef>
              <a:spcAft>
                <a:spcPts val="0"/>
              </a:spcAft>
              <a:buClr>
                <a:srgbClr val="333333"/>
              </a:buClr>
              <a:buSzPts val="2000"/>
              <a:buChar char="•"/>
            </a:pPr>
            <a:r>
              <a:rPr lang="en-GB" sz="2000" dirty="0">
                <a:latin typeface="Open Sans"/>
                <a:ea typeface="Open Sans"/>
                <a:cs typeface="Open Sans"/>
                <a:sym typeface="Open Sans"/>
              </a:rPr>
              <a:t>Falta de dados </a:t>
            </a:r>
            <a:r>
              <a:rPr lang="en-GB" sz="2000" dirty="0" err="1">
                <a:latin typeface="Open Sans"/>
                <a:ea typeface="Open Sans"/>
                <a:cs typeface="Open Sans"/>
                <a:sym typeface="Open Sans"/>
              </a:rPr>
              <a:t>consistentes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séries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temporais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longo</a:t>
            </a:r>
            <a:r>
              <a:rPr lang="en-GB" sz="2000" dirty="0">
                <a:latin typeface="Open Sans"/>
                <a:ea typeface="Open Sans"/>
                <a:cs typeface="Open Sans"/>
                <a:sym typeface="Open Sans"/>
              </a:rPr>
              <a:t> </a:t>
            </a:r>
            <a:r>
              <a:rPr lang="en-GB" sz="2000" dirty="0" err="1">
                <a:latin typeface="Open Sans"/>
                <a:ea typeface="Open Sans"/>
                <a:cs typeface="Open Sans"/>
                <a:sym typeface="Open Sans"/>
              </a:rPr>
              <a:t>prazo</a:t>
            </a:r>
            <a:r>
              <a:rPr lang="en-GB" sz="2000" dirty="0">
                <a:latin typeface="Open Sans"/>
                <a:ea typeface="Open Sans"/>
                <a:cs typeface="Open Sans"/>
                <a:sym typeface="Open Sans"/>
              </a:rPr>
              <a:t> para </a:t>
            </a:r>
            <a:r>
              <a:rPr lang="en-GB" sz="2000" dirty="0" err="1">
                <a:latin typeface="Open Sans"/>
                <a:ea typeface="Open Sans"/>
                <a:cs typeface="Open Sans"/>
                <a:sym typeface="Open Sans"/>
              </a:rPr>
              <a:t>vários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setores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atividade</a:t>
            </a:r>
            <a:r>
              <a:rPr lang="en-GB" sz="20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2000"/>
              <a:buChar char="•"/>
            </a:pPr>
            <a:r>
              <a:rPr lang="en-GB" sz="2000" dirty="0">
                <a:latin typeface="Open Sans"/>
                <a:ea typeface="Open Sans"/>
                <a:cs typeface="Open Sans"/>
                <a:sym typeface="Open Sans"/>
              </a:rPr>
              <a:t>Grande </a:t>
            </a:r>
            <a:r>
              <a:rPr lang="en-GB" sz="2000" dirty="0" err="1">
                <a:latin typeface="Open Sans"/>
                <a:ea typeface="Open Sans"/>
                <a:cs typeface="Open Sans"/>
                <a:sym typeface="Open Sans"/>
              </a:rPr>
              <a:t>diferença</a:t>
            </a:r>
            <a:r>
              <a:rPr lang="en-GB" sz="2000" dirty="0">
                <a:latin typeface="Open Sans"/>
                <a:ea typeface="Open Sans"/>
                <a:cs typeface="Open Sans"/>
                <a:sym typeface="Open Sans"/>
              </a:rPr>
              <a:t> no </a:t>
            </a:r>
            <a:r>
              <a:rPr lang="en-GB" sz="2000" dirty="0" err="1">
                <a:latin typeface="Open Sans"/>
                <a:ea typeface="Open Sans"/>
                <a:cs typeface="Open Sans"/>
                <a:sym typeface="Open Sans"/>
              </a:rPr>
              <a:t>padrão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consumo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energia</a:t>
            </a:r>
            <a:r>
              <a:rPr lang="en-GB" sz="2000" dirty="0">
                <a:latin typeface="Open Sans"/>
                <a:ea typeface="Open Sans"/>
                <a:cs typeface="Open Sans"/>
                <a:sym typeface="Open Sans"/>
              </a:rPr>
              <a:t> </a:t>
            </a:r>
            <a:r>
              <a:rPr lang="en-GB" sz="2000" dirty="0" err="1">
                <a:latin typeface="Open Sans"/>
                <a:ea typeface="Open Sans"/>
                <a:cs typeface="Open Sans"/>
                <a:sym typeface="Open Sans"/>
              </a:rPr>
              <a:t>urbano</a:t>
            </a:r>
            <a:r>
              <a:rPr lang="en-GB" sz="2000" dirty="0">
                <a:latin typeface="Open Sans"/>
                <a:ea typeface="Open Sans"/>
                <a:cs typeface="Open Sans"/>
                <a:sym typeface="Open Sans"/>
              </a:rPr>
              <a:t> e rural.</a:t>
            </a:r>
            <a:endParaRPr dirty="0"/>
          </a:p>
          <a:p>
            <a:pPr marL="342900" lvl="0" indent="-342900" algn="l" rtl="0">
              <a:lnSpc>
                <a:spcPct val="90000"/>
              </a:lnSpc>
              <a:spcBef>
                <a:spcPts val="1000"/>
              </a:spcBef>
              <a:spcAft>
                <a:spcPts val="0"/>
              </a:spcAft>
              <a:buClr>
                <a:srgbClr val="333333"/>
              </a:buClr>
              <a:buSzPts val="2000"/>
              <a:buChar char="•"/>
            </a:pPr>
            <a:r>
              <a:rPr lang="en-GB" sz="2000" dirty="0" err="1">
                <a:latin typeface="Open Sans"/>
                <a:ea typeface="Open Sans"/>
                <a:cs typeface="Open Sans"/>
                <a:sym typeface="Open Sans"/>
              </a:rPr>
              <a:t>Mudanças</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consideráveis</a:t>
            </a:r>
            <a:r>
              <a:rPr lang="en-GB" sz="2000" dirty="0">
                <a:latin typeface="Open Sans"/>
                <a:ea typeface="Open Sans"/>
                <a:cs typeface="Open Sans"/>
                <a:sym typeface="Open Sans"/>
              </a:rPr>
              <a:t> </a:t>
            </a:r>
            <a:r>
              <a:rPr lang="en-GB" sz="2000" dirty="0" err="1">
                <a:latin typeface="Open Sans"/>
                <a:ea typeface="Open Sans"/>
                <a:cs typeface="Open Sans"/>
                <a:sym typeface="Open Sans"/>
              </a:rPr>
              <a:t>na</a:t>
            </a:r>
            <a:r>
              <a:rPr lang="en-GB" sz="2000" dirty="0">
                <a:latin typeface="Open Sans"/>
                <a:ea typeface="Open Sans"/>
                <a:cs typeface="Open Sans"/>
                <a:sym typeface="Open Sans"/>
              </a:rPr>
              <a:t> </a:t>
            </a:r>
            <a:r>
              <a:rPr lang="en-GB" sz="2000" dirty="0" err="1">
                <a:latin typeface="Open Sans"/>
                <a:ea typeface="Open Sans"/>
                <a:cs typeface="Open Sans"/>
                <a:sym typeface="Open Sans"/>
              </a:rPr>
              <a:t>estrutura</a:t>
            </a:r>
            <a:r>
              <a:rPr lang="en-GB" sz="2000" dirty="0">
                <a:latin typeface="Open Sans"/>
                <a:ea typeface="Open Sans"/>
                <a:cs typeface="Open Sans"/>
                <a:sym typeface="Open Sans"/>
              </a:rPr>
              <a:t> </a:t>
            </a:r>
            <a:r>
              <a:rPr lang="en-GB" sz="2000" dirty="0" err="1">
                <a:latin typeface="Open Sans"/>
                <a:ea typeface="Open Sans"/>
                <a:cs typeface="Open Sans"/>
                <a:sym typeface="Open Sans"/>
              </a:rPr>
              <a:t>econômica</a:t>
            </a:r>
            <a:r>
              <a:rPr lang="en-GB" sz="20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2000"/>
              <a:buChar char="•"/>
            </a:pPr>
            <a:r>
              <a:rPr lang="en-GB" sz="2000" dirty="0" err="1">
                <a:latin typeface="Open Sans"/>
                <a:ea typeface="Open Sans"/>
                <a:cs typeface="Open Sans"/>
                <a:sym typeface="Open Sans"/>
              </a:rPr>
              <a:t>Rápido</a:t>
            </a:r>
            <a:r>
              <a:rPr lang="en-GB" sz="2000" dirty="0">
                <a:latin typeface="Open Sans"/>
                <a:ea typeface="Open Sans"/>
                <a:cs typeface="Open Sans"/>
                <a:sym typeface="Open Sans"/>
              </a:rPr>
              <a:t> </a:t>
            </a:r>
            <a:r>
              <a:rPr lang="en-GB" sz="2000" dirty="0" err="1">
                <a:latin typeface="Open Sans"/>
                <a:ea typeface="Open Sans"/>
                <a:cs typeface="Open Sans"/>
                <a:sym typeface="Open Sans"/>
              </a:rPr>
              <a:t>aprimoramento</a:t>
            </a:r>
            <a:r>
              <a:rPr lang="en-GB" sz="2000" dirty="0">
                <a:latin typeface="Open Sans"/>
                <a:ea typeface="Open Sans"/>
                <a:cs typeface="Open Sans"/>
                <a:sym typeface="Open Sans"/>
              </a:rPr>
              <a:t> da </a:t>
            </a:r>
            <a:r>
              <a:rPr lang="en-GB" sz="2000" dirty="0" err="1">
                <a:latin typeface="Open Sans"/>
                <a:ea typeface="Open Sans"/>
                <a:cs typeface="Open Sans"/>
                <a:sym typeface="Open Sans"/>
              </a:rPr>
              <a:t>tecnologia</a:t>
            </a:r>
            <a:r>
              <a:rPr lang="en-GB" sz="2000" dirty="0">
                <a:latin typeface="Open Sans"/>
                <a:ea typeface="Open Sans"/>
                <a:cs typeface="Open Sans"/>
                <a:sym typeface="Open Sans"/>
              </a:rPr>
              <a:t> (</a:t>
            </a:r>
            <a:r>
              <a:rPr lang="en-GB" sz="2000" dirty="0" err="1">
                <a:latin typeface="Open Sans"/>
                <a:ea typeface="Open Sans"/>
                <a:cs typeface="Open Sans"/>
                <a:sym typeface="Open Sans"/>
              </a:rPr>
              <a:t>transferências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tecnologia</a:t>
            </a:r>
            <a:r>
              <a:rPr lang="en-GB" sz="20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2000"/>
              <a:buChar char="•"/>
            </a:pPr>
            <a:r>
              <a:rPr lang="en-GB" sz="2000" dirty="0" err="1">
                <a:latin typeface="Open Sans"/>
                <a:ea typeface="Open Sans"/>
                <a:cs typeface="Open Sans"/>
                <a:sym typeface="Open Sans"/>
              </a:rPr>
              <a:t>Aparecimento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novos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processos</a:t>
            </a:r>
            <a:r>
              <a:rPr lang="en-GB" sz="20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2000"/>
              <a:buChar char="•"/>
            </a:pPr>
            <a:r>
              <a:rPr lang="en-GB" sz="2000" dirty="0" err="1">
                <a:latin typeface="Open Sans"/>
                <a:ea typeface="Open Sans"/>
                <a:cs typeface="Open Sans"/>
                <a:sym typeface="Open Sans"/>
              </a:rPr>
              <a:t>Mudanças</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consideráveis</a:t>
            </a:r>
            <a:r>
              <a:rPr lang="en-GB" sz="2000" dirty="0">
                <a:latin typeface="Open Sans"/>
                <a:ea typeface="Open Sans"/>
                <a:cs typeface="Open Sans"/>
                <a:sym typeface="Open Sans"/>
              </a:rPr>
              <a:t> no </a:t>
            </a:r>
            <a:r>
              <a:rPr lang="en-GB" sz="2000" dirty="0" err="1">
                <a:latin typeface="Open Sans"/>
                <a:ea typeface="Open Sans"/>
                <a:cs typeface="Open Sans"/>
                <a:sym typeface="Open Sans"/>
              </a:rPr>
              <a:t>comportamento</a:t>
            </a:r>
            <a:r>
              <a:rPr lang="en-GB" sz="2000" dirty="0">
                <a:latin typeface="Open Sans"/>
                <a:ea typeface="Open Sans"/>
                <a:cs typeface="Open Sans"/>
                <a:sym typeface="Open Sans"/>
              </a:rPr>
              <a:t> social e no </a:t>
            </a:r>
            <a:r>
              <a:rPr lang="en-GB" sz="2000" dirty="0" err="1">
                <a:latin typeface="Open Sans"/>
                <a:ea typeface="Open Sans"/>
                <a:cs typeface="Open Sans"/>
                <a:sym typeface="Open Sans"/>
              </a:rPr>
              <a:t>estilo</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vida</a:t>
            </a:r>
            <a:r>
              <a:rPr lang="en-GB" sz="2000" dirty="0">
                <a:latin typeface="Open Sans"/>
                <a:ea typeface="Open Sans"/>
                <a:cs typeface="Open Sans"/>
                <a:sym typeface="Open Sans"/>
              </a:rPr>
              <a:t>.</a:t>
            </a:r>
            <a:endParaRPr dirty="0"/>
          </a:p>
          <a:p>
            <a:pPr marL="342900" lvl="0" indent="-215900" algn="l" rtl="0">
              <a:lnSpc>
                <a:spcPct val="90000"/>
              </a:lnSpc>
              <a:spcBef>
                <a:spcPts val="1000"/>
              </a:spcBef>
              <a:spcAft>
                <a:spcPts val="0"/>
              </a:spcAft>
              <a:buClr>
                <a:srgbClr val="333333"/>
              </a:buClr>
              <a:buSzPts val="2000"/>
              <a:buNone/>
            </a:pPr>
            <a:endParaRPr sz="2000" dirty="0">
              <a:latin typeface="Open Sans"/>
              <a:ea typeface="Open Sans"/>
              <a:cs typeface="Open Sans"/>
              <a:sym typeface="Open Sans"/>
            </a:endParaRPr>
          </a:p>
          <a:p>
            <a:pPr marL="0" lvl="0" indent="0" algn="l" rtl="0">
              <a:lnSpc>
                <a:spcPct val="100000"/>
              </a:lnSpc>
              <a:spcBef>
                <a:spcPts val="1000"/>
              </a:spcBef>
              <a:spcAft>
                <a:spcPts val="0"/>
              </a:spcAft>
              <a:buClr>
                <a:srgbClr val="333333"/>
              </a:buClr>
              <a:buSzPts val="2000"/>
              <a:buNone/>
            </a:pPr>
            <a:r>
              <a:rPr lang="en-GB" sz="2000" dirty="0" err="1">
                <a:solidFill>
                  <a:srgbClr val="AF2533"/>
                </a:solidFill>
                <a:latin typeface="Open Sans"/>
                <a:ea typeface="Open Sans"/>
                <a:cs typeface="Open Sans"/>
                <a:sym typeface="Open Sans"/>
              </a:rPr>
              <a:t>Essas</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especificidades</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podem</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fazer</a:t>
            </a:r>
            <a:r>
              <a:rPr lang="en-GB" sz="2000" dirty="0">
                <a:solidFill>
                  <a:srgbClr val="AF2533"/>
                </a:solidFill>
                <a:latin typeface="Open Sans"/>
                <a:ea typeface="Open Sans"/>
                <a:cs typeface="Open Sans"/>
                <a:sym typeface="Open Sans"/>
              </a:rPr>
              <a:t> com que o </a:t>
            </a:r>
            <a:r>
              <a:rPr lang="en-GB" sz="2000" dirty="0" err="1">
                <a:solidFill>
                  <a:srgbClr val="AF2533"/>
                </a:solidFill>
                <a:latin typeface="Open Sans"/>
                <a:ea typeface="Open Sans"/>
                <a:cs typeface="Open Sans"/>
                <a:sym typeface="Open Sans"/>
              </a:rPr>
              <a:t>aumento</a:t>
            </a:r>
            <a:r>
              <a:rPr lang="en-GB" sz="2000" dirty="0">
                <a:solidFill>
                  <a:srgbClr val="AF2533"/>
                </a:solidFill>
                <a:latin typeface="Open Sans"/>
                <a:ea typeface="Open Sans"/>
                <a:cs typeface="Open Sans"/>
                <a:sym typeface="Open Sans"/>
              </a:rPr>
              <a:t> da </a:t>
            </a:r>
            <a:r>
              <a:rPr lang="en-GB" sz="2000" dirty="0" err="1">
                <a:solidFill>
                  <a:srgbClr val="AF2533"/>
                </a:solidFill>
                <a:latin typeface="Open Sans"/>
                <a:ea typeface="Open Sans"/>
                <a:cs typeface="Open Sans"/>
                <a:sym typeface="Open Sans"/>
              </a:rPr>
              <a:t>demanda</a:t>
            </a:r>
            <a:r>
              <a:rPr lang="en-GB" sz="2000" dirty="0">
                <a:solidFill>
                  <a:srgbClr val="AF2533"/>
                </a:solidFill>
                <a:latin typeface="Open Sans"/>
                <a:ea typeface="Open Sans"/>
                <a:cs typeface="Open Sans"/>
                <a:sym typeface="Open Sans"/>
              </a:rPr>
              <a:t> de </a:t>
            </a:r>
            <a:r>
              <a:rPr lang="en-GB" sz="2000" dirty="0" err="1">
                <a:solidFill>
                  <a:srgbClr val="AF2533"/>
                </a:solidFill>
                <a:latin typeface="Open Sans"/>
                <a:ea typeface="Open Sans"/>
                <a:cs typeface="Open Sans"/>
                <a:sym typeface="Open Sans"/>
              </a:rPr>
              <a:t>energia</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seja</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mais</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rápido</a:t>
            </a:r>
            <a:r>
              <a:rPr lang="en-GB" sz="2000" dirty="0">
                <a:solidFill>
                  <a:srgbClr val="AF2533"/>
                </a:solidFill>
                <a:latin typeface="Open Sans"/>
                <a:ea typeface="Open Sans"/>
                <a:cs typeface="Open Sans"/>
                <a:sym typeface="Open Sans"/>
              </a:rPr>
              <a:t> do que </a:t>
            </a:r>
            <a:r>
              <a:rPr lang="en-GB" sz="2000" dirty="0" err="1">
                <a:solidFill>
                  <a:srgbClr val="AF2533"/>
                </a:solidFill>
                <a:latin typeface="Open Sans"/>
                <a:ea typeface="Open Sans"/>
                <a:cs typeface="Open Sans"/>
                <a:sym typeface="Open Sans"/>
              </a:rPr>
              <a:t>sua</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tendência</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histórica</a:t>
            </a:r>
            <a:r>
              <a:rPr lang="en-GB" sz="2000" dirty="0">
                <a:solidFill>
                  <a:srgbClr val="AF2533"/>
                </a:solidFill>
                <a:latin typeface="Open Sans"/>
                <a:ea typeface="Open Sans"/>
                <a:cs typeface="Open Sans"/>
                <a:sym typeface="Open Sans"/>
              </a:rPr>
              <a:t> e a </a:t>
            </a:r>
            <a:r>
              <a:rPr lang="en-GB" sz="2000" dirty="0" err="1">
                <a:solidFill>
                  <a:srgbClr val="AF2533"/>
                </a:solidFill>
                <a:latin typeface="Open Sans"/>
                <a:ea typeface="Open Sans"/>
                <a:cs typeface="Open Sans"/>
                <a:sym typeface="Open Sans"/>
              </a:rPr>
              <a:t>própria</a:t>
            </a:r>
            <a:r>
              <a:rPr lang="en-GB" sz="2000" dirty="0">
                <a:solidFill>
                  <a:srgbClr val="AF2533"/>
                </a:solidFill>
                <a:latin typeface="Open Sans"/>
                <a:ea typeface="Open Sans"/>
                <a:cs typeface="Open Sans"/>
                <a:sym typeface="Open Sans"/>
              </a:rPr>
              <a:t> taxa de </a:t>
            </a:r>
            <a:r>
              <a:rPr lang="en-GB" sz="2000" dirty="0" err="1">
                <a:solidFill>
                  <a:srgbClr val="AF2533"/>
                </a:solidFill>
                <a:latin typeface="Open Sans"/>
                <a:ea typeface="Open Sans"/>
                <a:cs typeface="Open Sans"/>
                <a:sym typeface="Open Sans"/>
              </a:rPr>
              <a:t>crescimento</a:t>
            </a:r>
            <a:r>
              <a:rPr lang="en-GB" sz="2000" dirty="0">
                <a:solidFill>
                  <a:srgbClr val="AF2533"/>
                </a:solidFill>
                <a:latin typeface="Open Sans"/>
                <a:ea typeface="Open Sans"/>
                <a:cs typeface="Open Sans"/>
                <a:sym typeface="Open Sans"/>
              </a:rPr>
              <a:t> </a:t>
            </a:r>
            <a:r>
              <a:rPr lang="en-GB" sz="2000" dirty="0" err="1">
                <a:solidFill>
                  <a:srgbClr val="AF2533"/>
                </a:solidFill>
                <a:latin typeface="Open Sans"/>
                <a:ea typeface="Open Sans"/>
                <a:cs typeface="Open Sans"/>
                <a:sym typeface="Open Sans"/>
              </a:rPr>
              <a:t>econômico</a:t>
            </a:r>
            <a:r>
              <a:rPr lang="en-GB" sz="2000" dirty="0">
                <a:solidFill>
                  <a:srgbClr val="AF2533"/>
                </a:solidFill>
                <a:latin typeface="Open Sans"/>
                <a:ea typeface="Open Sans"/>
                <a:cs typeface="Open Sans"/>
                <a:sym typeface="Open Sans"/>
              </a:rPr>
              <a:t>.</a:t>
            </a:r>
            <a:endParaRPr dirty="0"/>
          </a:p>
          <a:p>
            <a:pPr marL="342900" lvl="0" indent="-215900" algn="l" rtl="0">
              <a:lnSpc>
                <a:spcPct val="90000"/>
              </a:lnSpc>
              <a:spcBef>
                <a:spcPts val="1000"/>
              </a:spcBef>
              <a:spcAft>
                <a:spcPts val="0"/>
              </a:spcAft>
              <a:buClr>
                <a:srgbClr val="333333"/>
              </a:buClr>
              <a:buSzPts val="2000"/>
              <a:buNone/>
            </a:pPr>
            <a:endParaRPr sz="2000" dirty="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dirty="0">
              <a:solidFill>
                <a:srgbClr val="000000"/>
              </a:solidFill>
            </a:endParaRPr>
          </a:p>
          <a:p>
            <a:pPr marL="285750" lvl="0" indent="-107950" algn="l" rtl="0">
              <a:lnSpc>
                <a:spcPct val="90000"/>
              </a:lnSpc>
              <a:spcBef>
                <a:spcPts val="1000"/>
              </a:spcBef>
              <a:spcAft>
                <a:spcPts val="0"/>
              </a:spcAft>
              <a:buClr>
                <a:schemeClr val="dk1"/>
              </a:buClr>
              <a:buSzPts val="2800"/>
              <a:buNone/>
            </a:pPr>
            <a:endParaRPr dirty="0">
              <a:solidFill>
                <a:srgbClr val="000000"/>
              </a:solidFill>
            </a:endParaRPr>
          </a:p>
          <a:p>
            <a:pPr marL="228600" lvl="0" indent="-50800" algn="l" rtl="0">
              <a:lnSpc>
                <a:spcPct val="90000"/>
              </a:lnSpc>
              <a:spcBef>
                <a:spcPts val="1000"/>
              </a:spcBef>
              <a:spcAft>
                <a:spcPts val="0"/>
              </a:spcAft>
              <a:buClr>
                <a:schemeClr val="dk1"/>
              </a:buClr>
              <a:buSzPts val="2800"/>
              <a:buNone/>
            </a:pPr>
            <a:endParaRPr dirty="0"/>
          </a:p>
        </p:txBody>
      </p:sp>
      <p:sp>
        <p:nvSpPr>
          <p:cNvPr id="428" name="Google Shape;428;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22</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23" descr="Graphical user interface, website&#10;&#10;Description automatically generated"/>
          <p:cNvPicPr preferRelativeResize="0"/>
          <p:nvPr/>
        </p:nvPicPr>
        <p:blipFill rotWithShape="1">
          <a:blip r:embed="rId3">
            <a:alphaModFix/>
          </a:blip>
          <a:srcRect/>
          <a:stretch/>
        </p:blipFill>
        <p:spPr>
          <a:xfrm>
            <a:off x="708" y="-19299"/>
            <a:ext cx="12190521" cy="6892739"/>
          </a:xfrm>
          <a:prstGeom prst="rect">
            <a:avLst/>
          </a:prstGeom>
          <a:noFill/>
          <a:ln>
            <a:noFill/>
          </a:ln>
        </p:spPr>
      </p:pic>
      <p:sp>
        <p:nvSpPr>
          <p:cNvPr id="435" name="Google Shape;435;p23"/>
          <p:cNvSpPr txBox="1"/>
          <p:nvPr/>
        </p:nvSpPr>
        <p:spPr>
          <a:xfrm>
            <a:off x="9899301" y="5905083"/>
            <a:ext cx="193095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Cursos do CCG (isso o levará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para o link do site http://www.ClimateCompatibleGrowth.com/teachingmaterials)</a:t>
            </a:r>
            <a:endParaRPr/>
          </a:p>
        </p:txBody>
      </p:sp>
      <p:sp>
        <p:nvSpPr>
          <p:cNvPr id="436" name="Google Shape;436;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23</a:t>
            </a:fld>
            <a:endParaRPr sz="1400" b="1">
              <a:solidFill>
                <a:schemeClr val="lt1"/>
              </a:solidFill>
              <a:latin typeface="Open Sans ExtraBold"/>
              <a:ea typeface="Open Sans ExtraBold"/>
              <a:cs typeface="Open Sans ExtraBold"/>
              <a:sym typeface="Open Sans ExtraBold"/>
            </a:endParaRPr>
          </a:p>
        </p:txBody>
      </p:sp>
      <p:sp>
        <p:nvSpPr>
          <p:cNvPr id="437" name="Google Shape;437;p23"/>
          <p:cNvSpPr txBox="1"/>
          <p:nvPr/>
        </p:nvSpPr>
        <p:spPr>
          <a:xfrm>
            <a:off x="8811492" y="4675914"/>
            <a:ext cx="323120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Palestra 2: "MODELLING TOOLS AND ENERGY SYSTEM ANALYSIS", Projeções de demanda de energia com o MAED (Model for Analysis of Energy Demand). Versão de lançamento 2.0.  [apresentação on-line]. Programa e Crescimento Compatível com o Clima e Agência Internacional de Energia Atômica.</a:t>
            </a:r>
            <a:endParaRPr sz="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857305" y="106062"/>
            <a:ext cx="10918769" cy="132556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None/>
            </a:pPr>
            <a:r>
              <a:rPr lang="en-GB" dirty="0">
                <a:latin typeface="Open Sans"/>
                <a:ea typeface="Open Sans"/>
                <a:cs typeface="Open Sans"/>
                <a:sym typeface="Open Sans"/>
              </a:rPr>
              <a:t>Aula 2.1 </a:t>
            </a:r>
            <a:r>
              <a:rPr lang="en-GB" dirty="0" err="1">
                <a:latin typeface="Open Sans"/>
                <a:ea typeface="Open Sans"/>
                <a:cs typeface="Open Sans"/>
                <a:sym typeface="Open Sans"/>
              </a:rPr>
              <a:t>Modelos</a:t>
            </a:r>
            <a:r>
              <a:rPr lang="en-GB" dirty="0">
                <a:latin typeface="Open Sans"/>
                <a:ea typeface="Open Sans"/>
                <a:cs typeface="Open Sans"/>
                <a:sym typeface="Open Sans"/>
              </a:rPr>
              <a:t> de </a:t>
            </a:r>
            <a:r>
              <a:rPr lang="en-GB" dirty="0" err="1">
                <a:latin typeface="Open Sans"/>
                <a:ea typeface="Open Sans"/>
                <a:cs typeface="Open Sans"/>
                <a:sym typeface="Open Sans"/>
              </a:rPr>
              <a:t>sistemas</a:t>
            </a:r>
            <a:r>
              <a:rPr lang="en-GB" dirty="0">
                <a:latin typeface="Open Sans"/>
                <a:ea typeface="Open Sans"/>
                <a:cs typeface="Open Sans"/>
                <a:sym typeface="Open Sans"/>
              </a:rPr>
              <a:t> de </a:t>
            </a:r>
            <a:r>
              <a:rPr lang="en-GB" dirty="0" err="1">
                <a:latin typeface="Open Sans"/>
                <a:ea typeface="Open Sans"/>
                <a:cs typeface="Open Sans"/>
                <a:sym typeface="Open Sans"/>
              </a:rPr>
              <a:t>energia</a:t>
            </a:r>
            <a:endParaRPr dirty="0"/>
          </a:p>
        </p:txBody>
      </p:sp>
      <p:sp>
        <p:nvSpPr>
          <p:cNvPr id="135" name="Google Shape;135;p3"/>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36" name="Google Shape;136;p3"/>
          <p:cNvSpPr txBox="1">
            <a:spLocks noGrp="1"/>
          </p:cNvSpPr>
          <p:nvPr>
            <p:ph type="body" idx="1"/>
          </p:nvPr>
        </p:nvSpPr>
        <p:spPr>
          <a:xfrm>
            <a:off x="887215" y="1304031"/>
            <a:ext cx="9837751" cy="4262298"/>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90000"/>
              </a:lnSpc>
              <a:spcBef>
                <a:spcPts val="1000"/>
              </a:spcBef>
              <a:spcAft>
                <a:spcPts val="0"/>
              </a:spcAft>
              <a:buClr>
                <a:srgbClr val="333333"/>
              </a:buClr>
              <a:buSzPts val="1300"/>
              <a:buNone/>
            </a:pPr>
            <a:r>
              <a:rPr lang="en-GB" b="1" dirty="0">
                <a:solidFill>
                  <a:srgbClr val="9CC2E5"/>
                </a:solidFill>
                <a:latin typeface="Open Sans"/>
                <a:ea typeface="Open Sans"/>
                <a:cs typeface="Open Sans"/>
                <a:sym typeface="Open Sans"/>
              </a:rPr>
              <a:t>2.1.1. </a:t>
            </a:r>
            <a:r>
              <a:rPr lang="en-GB" b="1" dirty="0" err="1">
                <a:solidFill>
                  <a:srgbClr val="9CC2E5"/>
                </a:solidFill>
                <a:latin typeface="Open Sans"/>
                <a:ea typeface="Open Sans"/>
                <a:cs typeface="Open Sans"/>
                <a:sym typeface="Open Sans"/>
              </a:rPr>
              <a:t>Modelos</a:t>
            </a:r>
            <a:r>
              <a:rPr lang="en-GB" b="1" dirty="0">
                <a:solidFill>
                  <a:srgbClr val="9CC2E5"/>
                </a:solidFill>
                <a:latin typeface="Open Sans"/>
                <a:ea typeface="Open Sans"/>
                <a:cs typeface="Open Sans"/>
                <a:sym typeface="Open Sans"/>
              </a:rPr>
              <a:t> de </a:t>
            </a:r>
            <a:r>
              <a:rPr lang="en-GB" b="1" dirty="0" err="1">
                <a:solidFill>
                  <a:srgbClr val="9CC2E5"/>
                </a:solidFill>
                <a:latin typeface="Open Sans"/>
                <a:ea typeface="Open Sans"/>
                <a:cs typeface="Open Sans"/>
                <a:sym typeface="Open Sans"/>
              </a:rPr>
              <a:t>sistemas</a:t>
            </a:r>
            <a:r>
              <a:rPr lang="en-GB" b="1" dirty="0">
                <a:solidFill>
                  <a:srgbClr val="9CC2E5"/>
                </a:solidFill>
                <a:latin typeface="Open Sans"/>
                <a:ea typeface="Open Sans"/>
                <a:cs typeface="Open Sans"/>
                <a:sym typeface="Open Sans"/>
              </a:rPr>
              <a:t> de </a:t>
            </a:r>
            <a:r>
              <a:rPr lang="en-GB" b="1" dirty="0" err="1">
                <a:solidFill>
                  <a:srgbClr val="9CC2E5"/>
                </a:solidFill>
                <a:latin typeface="Open Sans"/>
                <a:ea typeface="Open Sans"/>
                <a:cs typeface="Open Sans"/>
                <a:sym typeface="Open Sans"/>
              </a:rPr>
              <a:t>energia</a:t>
            </a:r>
            <a:r>
              <a:rPr lang="en-GB" b="1" dirty="0">
                <a:solidFill>
                  <a:srgbClr val="9CC2E5"/>
                </a:solidFill>
                <a:latin typeface="Open Sans"/>
                <a:ea typeface="Open Sans"/>
                <a:cs typeface="Open Sans"/>
                <a:sym typeface="Open Sans"/>
              </a:rPr>
              <a:t> </a:t>
            </a:r>
            <a:r>
              <a:rPr lang="en-GB" b="1" dirty="0" err="1">
                <a:solidFill>
                  <a:srgbClr val="9CC2E5"/>
                </a:solidFill>
                <a:latin typeface="Open Sans"/>
                <a:ea typeface="Open Sans"/>
                <a:cs typeface="Open Sans"/>
                <a:sym typeface="Open Sans"/>
              </a:rPr>
              <a:t>como</a:t>
            </a:r>
            <a:r>
              <a:rPr lang="en-GB" b="1" dirty="0">
                <a:solidFill>
                  <a:srgbClr val="9CC2E5"/>
                </a:solidFill>
                <a:latin typeface="Open Sans"/>
                <a:ea typeface="Open Sans"/>
                <a:cs typeface="Open Sans"/>
                <a:sym typeface="Open Sans"/>
              </a:rPr>
              <a:t> </a:t>
            </a:r>
            <a:r>
              <a:rPr lang="en-GB" b="1" dirty="0" err="1">
                <a:solidFill>
                  <a:srgbClr val="9CC2E5"/>
                </a:solidFill>
                <a:latin typeface="Open Sans"/>
                <a:ea typeface="Open Sans"/>
                <a:cs typeface="Open Sans"/>
                <a:sym typeface="Open Sans"/>
              </a:rPr>
              <a:t>representações</a:t>
            </a:r>
            <a:r>
              <a:rPr lang="en-GB" b="1" dirty="0">
                <a:solidFill>
                  <a:srgbClr val="9CC2E5"/>
                </a:solidFill>
                <a:latin typeface="Open Sans"/>
                <a:ea typeface="Open Sans"/>
                <a:cs typeface="Open Sans"/>
                <a:sym typeface="Open Sans"/>
              </a:rPr>
              <a:t> </a:t>
            </a:r>
            <a:r>
              <a:rPr lang="en-GB" b="1" dirty="0" err="1">
                <a:solidFill>
                  <a:srgbClr val="9CC2E5"/>
                </a:solidFill>
                <a:latin typeface="Open Sans"/>
                <a:ea typeface="Open Sans"/>
                <a:cs typeface="Open Sans"/>
                <a:sym typeface="Open Sans"/>
              </a:rPr>
              <a:t>conceituais</a:t>
            </a:r>
            <a:r>
              <a:rPr lang="en-GB" b="1" dirty="0">
                <a:solidFill>
                  <a:srgbClr val="9CC2E5"/>
                </a:solidFill>
                <a:latin typeface="Open Sans"/>
                <a:ea typeface="Open Sans"/>
                <a:cs typeface="Open Sans"/>
                <a:sym typeface="Open Sans"/>
              </a:rPr>
              <a:t> do </a:t>
            </a:r>
            <a:r>
              <a:rPr lang="en-GB" b="1" dirty="0" err="1">
                <a:solidFill>
                  <a:srgbClr val="9CC2E5"/>
                </a:solidFill>
                <a:latin typeface="Open Sans"/>
                <a:ea typeface="Open Sans"/>
                <a:cs typeface="Open Sans"/>
                <a:sym typeface="Open Sans"/>
              </a:rPr>
              <a:t>mundo</a:t>
            </a:r>
            <a:r>
              <a:rPr lang="en-GB" b="1" dirty="0">
                <a:solidFill>
                  <a:srgbClr val="9CC2E5"/>
                </a:solidFill>
                <a:latin typeface="Open Sans"/>
                <a:ea typeface="Open Sans"/>
                <a:cs typeface="Open Sans"/>
                <a:sym typeface="Open Sans"/>
              </a:rPr>
              <a:t> real</a:t>
            </a:r>
            <a:endParaRPr dirty="0"/>
          </a:p>
          <a:p>
            <a:pPr marL="0" lvl="0" indent="0" algn="l" rtl="0">
              <a:lnSpc>
                <a:spcPct val="90000"/>
              </a:lnSpc>
              <a:spcBef>
                <a:spcPts val="1000"/>
              </a:spcBef>
              <a:spcAft>
                <a:spcPts val="0"/>
              </a:spcAft>
              <a:buClr>
                <a:srgbClr val="333333"/>
              </a:buClr>
              <a:buSzPts val="1300"/>
              <a:buNone/>
            </a:pPr>
            <a:endParaRPr b="1" dirty="0">
              <a:solidFill>
                <a:srgbClr val="9CC2E5"/>
              </a:solidFill>
              <a:latin typeface="Open Sans"/>
              <a:ea typeface="Open Sans"/>
              <a:cs typeface="Open Sans"/>
              <a:sym typeface="Open Sans"/>
            </a:endParaRPr>
          </a:p>
          <a:p>
            <a:pPr marL="0" lvl="0" indent="0" algn="l" rtl="0">
              <a:lnSpc>
                <a:spcPct val="90000"/>
              </a:lnSpc>
              <a:spcBef>
                <a:spcPts val="600"/>
              </a:spcBef>
              <a:spcAft>
                <a:spcPts val="0"/>
              </a:spcAft>
              <a:buClr>
                <a:srgbClr val="333333"/>
              </a:buClr>
              <a:buSzPts val="1300"/>
              <a:buNone/>
            </a:pPr>
            <a:r>
              <a:rPr lang="en-GB" dirty="0">
                <a:latin typeface="Open Sans"/>
                <a:ea typeface="Open Sans"/>
                <a:cs typeface="Open Sans"/>
                <a:sym typeface="Open Sans"/>
              </a:rPr>
              <a:t>A </a:t>
            </a:r>
            <a:r>
              <a:rPr lang="en-GB" dirty="0" err="1">
                <a:latin typeface="Open Sans"/>
                <a:ea typeface="Open Sans"/>
                <a:cs typeface="Open Sans"/>
                <a:sym typeface="Open Sans"/>
              </a:rPr>
              <a:t>análise</a:t>
            </a:r>
            <a:r>
              <a:rPr lang="en-GB" dirty="0">
                <a:latin typeface="Open Sans"/>
                <a:ea typeface="Open Sans"/>
                <a:cs typeface="Open Sans"/>
                <a:sym typeface="Open Sans"/>
              </a:rPr>
              <a:t> do </a:t>
            </a:r>
            <a:r>
              <a:rPr lang="en-GB" dirty="0" err="1">
                <a:latin typeface="Open Sans"/>
                <a:ea typeface="Open Sans"/>
                <a:cs typeface="Open Sans"/>
                <a:sym typeface="Open Sans"/>
              </a:rPr>
              <a:t>sistema</a:t>
            </a:r>
            <a:r>
              <a:rPr lang="en-GB" dirty="0">
                <a:latin typeface="Open Sans"/>
                <a:ea typeface="Open Sans"/>
                <a:cs typeface="Open Sans"/>
                <a:sym typeface="Open Sans"/>
              </a:rPr>
              <a:t> de </a:t>
            </a:r>
            <a:r>
              <a:rPr lang="en-GB" dirty="0" err="1">
                <a:latin typeface="Open Sans"/>
                <a:ea typeface="Open Sans"/>
                <a:cs typeface="Open Sans"/>
                <a:sym typeface="Open Sans"/>
              </a:rPr>
              <a:t>energia</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qualquer</a:t>
            </a:r>
            <a:r>
              <a:rPr lang="en-GB" dirty="0">
                <a:latin typeface="Open Sans"/>
                <a:ea typeface="Open Sans"/>
                <a:cs typeface="Open Sans"/>
                <a:sym typeface="Open Sans"/>
              </a:rPr>
              <a:t> </a:t>
            </a:r>
            <a:r>
              <a:rPr lang="en-GB" dirty="0" err="1">
                <a:latin typeface="Open Sans"/>
                <a:ea typeface="Open Sans"/>
                <a:cs typeface="Open Sans"/>
                <a:sym typeface="Open Sans"/>
              </a:rPr>
              <a:t>tarefa</a:t>
            </a:r>
            <a:r>
              <a:rPr lang="en-GB" dirty="0">
                <a:latin typeface="Open Sans"/>
                <a:ea typeface="Open Sans"/>
                <a:cs typeface="Open Sans"/>
                <a:sym typeface="Open Sans"/>
              </a:rPr>
              <a:t> de </a:t>
            </a:r>
            <a:r>
              <a:rPr lang="en-GB" dirty="0" err="1">
                <a:latin typeface="Open Sans"/>
                <a:ea typeface="Open Sans"/>
                <a:cs typeface="Open Sans"/>
                <a:sym typeface="Open Sans"/>
              </a:rPr>
              <a:t>planejamento</a:t>
            </a:r>
            <a:r>
              <a:rPr lang="en-GB" dirty="0">
                <a:latin typeface="Open Sans"/>
                <a:ea typeface="Open Sans"/>
                <a:cs typeface="Open Sans"/>
                <a:sym typeface="Open Sans"/>
              </a:rPr>
              <a:t> </a:t>
            </a:r>
            <a:r>
              <a:rPr lang="en-GB" dirty="0" err="1">
                <a:latin typeface="Open Sans"/>
                <a:ea typeface="Open Sans"/>
                <a:cs typeface="Open Sans"/>
                <a:sym typeface="Open Sans"/>
              </a:rPr>
              <a:t>energético</a:t>
            </a:r>
            <a:r>
              <a:rPr lang="en-GB" dirty="0">
                <a:latin typeface="Open Sans"/>
                <a:ea typeface="Open Sans"/>
                <a:cs typeface="Open Sans"/>
                <a:sym typeface="Open Sans"/>
              </a:rPr>
              <a:t>, </a:t>
            </a:r>
            <a:r>
              <a:rPr lang="en-GB" dirty="0" err="1">
                <a:latin typeface="Open Sans"/>
                <a:ea typeface="Open Sans"/>
                <a:cs typeface="Open Sans"/>
                <a:sym typeface="Open Sans"/>
              </a:rPr>
              <a:t>lida</a:t>
            </a:r>
            <a:r>
              <a:rPr lang="en-GB" dirty="0">
                <a:latin typeface="Open Sans"/>
                <a:ea typeface="Open Sans"/>
                <a:cs typeface="Open Sans"/>
                <a:sym typeface="Open Sans"/>
              </a:rPr>
              <a:t> com </a:t>
            </a:r>
            <a:r>
              <a:rPr lang="en-GB" dirty="0" err="1">
                <a:latin typeface="Open Sans"/>
                <a:ea typeface="Open Sans"/>
                <a:cs typeface="Open Sans"/>
                <a:sym typeface="Open Sans"/>
              </a:rPr>
              <a:t>muitas</a:t>
            </a:r>
            <a:r>
              <a:rPr lang="en-GB" dirty="0">
                <a:latin typeface="Open Sans"/>
                <a:ea typeface="Open Sans"/>
                <a:cs typeface="Open Sans"/>
                <a:sym typeface="Open Sans"/>
              </a:rPr>
              <a:t> </a:t>
            </a:r>
            <a:r>
              <a:rPr lang="en-GB" dirty="0" err="1">
                <a:latin typeface="Open Sans"/>
                <a:ea typeface="Open Sans"/>
                <a:cs typeface="Open Sans"/>
                <a:sym typeface="Open Sans"/>
              </a:rPr>
              <a:t>variáveis</a:t>
            </a:r>
            <a:r>
              <a:rPr lang="en-GB" dirty="0">
                <a:latin typeface="Open Sans"/>
                <a:ea typeface="Open Sans"/>
                <a:cs typeface="Open Sans"/>
                <a:sym typeface="Open Sans"/>
              </a:rPr>
              <a:t> e </a:t>
            </a:r>
            <a:r>
              <a:rPr lang="en-GB" dirty="0" err="1">
                <a:latin typeface="Open Sans"/>
                <a:ea typeface="Open Sans"/>
                <a:cs typeface="Open Sans"/>
                <a:sym typeface="Open Sans"/>
              </a:rPr>
              <a:t>fatores</a:t>
            </a:r>
            <a:r>
              <a:rPr lang="en-GB" dirty="0">
                <a:latin typeface="Open Sans"/>
                <a:ea typeface="Open Sans"/>
                <a:cs typeface="Open Sans"/>
                <a:sym typeface="Open Sans"/>
              </a:rPr>
              <a:t> </a:t>
            </a:r>
            <a:r>
              <a:rPr lang="en-GB" dirty="0" err="1">
                <a:latin typeface="Open Sans"/>
                <a:ea typeface="Open Sans"/>
                <a:cs typeface="Open Sans"/>
                <a:sym typeface="Open Sans"/>
              </a:rPr>
              <a:t>incertos</a:t>
            </a:r>
            <a:r>
              <a:rPr lang="en-GB" dirty="0">
                <a:latin typeface="Open Sans"/>
                <a:ea typeface="Open Sans"/>
                <a:cs typeface="Open Sans"/>
                <a:sym typeface="Open Sans"/>
              </a:rPr>
              <a:t> → </a:t>
            </a:r>
            <a:r>
              <a:rPr lang="en-GB" b="1" i="1" dirty="0" err="1">
                <a:latin typeface="Open Sans"/>
                <a:ea typeface="Open Sans"/>
                <a:cs typeface="Open Sans"/>
                <a:sym typeface="Open Sans"/>
              </a:rPr>
              <a:t>os</a:t>
            </a:r>
            <a:r>
              <a:rPr lang="en-GB" b="1" i="1" dirty="0">
                <a:latin typeface="Open Sans"/>
                <a:ea typeface="Open Sans"/>
                <a:cs typeface="Open Sans"/>
                <a:sym typeface="Open Sans"/>
              </a:rPr>
              <a:t> </a:t>
            </a:r>
            <a:r>
              <a:rPr lang="en-GB" b="1" i="1" dirty="0" err="1">
                <a:latin typeface="Open Sans"/>
                <a:ea typeface="Open Sans"/>
                <a:cs typeface="Open Sans"/>
                <a:sym typeface="Open Sans"/>
              </a:rPr>
              <a:t>modelos</a:t>
            </a:r>
            <a:r>
              <a:rPr lang="en-GB" b="1" i="1" dirty="0">
                <a:latin typeface="Open Sans"/>
                <a:ea typeface="Open Sans"/>
                <a:cs typeface="Open Sans"/>
                <a:sym typeface="Open Sans"/>
              </a:rPr>
              <a:t> de </a:t>
            </a:r>
            <a:r>
              <a:rPr lang="en-GB" b="1" i="1" dirty="0" err="1">
                <a:latin typeface="Open Sans"/>
                <a:ea typeface="Open Sans"/>
                <a:cs typeface="Open Sans"/>
                <a:sym typeface="Open Sans"/>
              </a:rPr>
              <a:t>energia</a:t>
            </a:r>
            <a:r>
              <a:rPr lang="en-GB" b="1" i="1" dirty="0">
                <a:latin typeface="Open Sans"/>
                <a:ea typeface="Open Sans"/>
                <a:cs typeface="Open Sans"/>
                <a:sym typeface="Open Sans"/>
              </a:rPr>
              <a:t> </a:t>
            </a:r>
            <a:r>
              <a:rPr lang="en-GB" b="1" i="1" dirty="0" err="1">
                <a:latin typeface="Open Sans"/>
                <a:ea typeface="Open Sans"/>
                <a:cs typeface="Open Sans"/>
                <a:sym typeface="Open Sans"/>
              </a:rPr>
              <a:t>são</a:t>
            </a:r>
            <a:r>
              <a:rPr lang="en-GB" b="1" i="1" dirty="0">
                <a:latin typeface="Open Sans"/>
                <a:ea typeface="Open Sans"/>
                <a:cs typeface="Open Sans"/>
                <a:sym typeface="Open Sans"/>
              </a:rPr>
              <a:t> </a:t>
            </a:r>
            <a:r>
              <a:rPr lang="en-GB" b="1" i="1" dirty="0" err="1">
                <a:latin typeface="Open Sans"/>
                <a:ea typeface="Open Sans"/>
                <a:cs typeface="Open Sans"/>
                <a:sym typeface="Open Sans"/>
              </a:rPr>
              <a:t>criados</a:t>
            </a:r>
            <a:r>
              <a:rPr lang="en-GB" b="1" i="1" dirty="0">
                <a:latin typeface="Open Sans"/>
                <a:ea typeface="Open Sans"/>
                <a:cs typeface="Open Sans"/>
                <a:sym typeface="Open Sans"/>
              </a:rPr>
              <a:t> para </a:t>
            </a:r>
            <a:r>
              <a:rPr lang="en-GB" b="1" i="1" dirty="0" err="1">
                <a:latin typeface="Open Sans"/>
                <a:ea typeface="Open Sans"/>
                <a:cs typeface="Open Sans"/>
                <a:sym typeface="Open Sans"/>
              </a:rPr>
              <a:t>gerenciar</a:t>
            </a:r>
            <a:r>
              <a:rPr lang="en-GB" b="1" i="1" dirty="0">
                <a:latin typeface="Open Sans"/>
                <a:ea typeface="Open Sans"/>
                <a:cs typeface="Open Sans"/>
                <a:sym typeface="Open Sans"/>
              </a:rPr>
              <a:t> </a:t>
            </a:r>
            <a:r>
              <a:rPr lang="en-GB" b="1" i="1" dirty="0" err="1">
                <a:latin typeface="Open Sans"/>
                <a:ea typeface="Open Sans"/>
                <a:cs typeface="Open Sans"/>
                <a:sym typeface="Open Sans"/>
              </a:rPr>
              <a:t>sistemas</a:t>
            </a:r>
            <a:r>
              <a:rPr lang="en-GB" b="1" i="1" dirty="0">
                <a:latin typeface="Open Sans"/>
                <a:ea typeface="Open Sans"/>
                <a:cs typeface="Open Sans"/>
                <a:sym typeface="Open Sans"/>
              </a:rPr>
              <a:t> </a:t>
            </a:r>
            <a:r>
              <a:rPr lang="en-GB" b="1" i="1" dirty="0" err="1">
                <a:latin typeface="Open Sans"/>
                <a:ea typeface="Open Sans"/>
                <a:cs typeface="Open Sans"/>
                <a:sym typeface="Open Sans"/>
              </a:rPr>
              <a:t>tão</a:t>
            </a:r>
            <a:r>
              <a:rPr lang="en-GB" b="1" i="1" dirty="0">
                <a:latin typeface="Open Sans"/>
                <a:ea typeface="Open Sans"/>
                <a:cs typeface="Open Sans"/>
                <a:sym typeface="Open Sans"/>
              </a:rPr>
              <a:t> </a:t>
            </a:r>
            <a:r>
              <a:rPr lang="en-GB" b="1" i="1" dirty="0" err="1">
                <a:latin typeface="Open Sans"/>
                <a:ea typeface="Open Sans"/>
                <a:cs typeface="Open Sans"/>
                <a:sym typeface="Open Sans"/>
              </a:rPr>
              <a:t>grandes</a:t>
            </a:r>
            <a:r>
              <a:rPr lang="en-GB" i="1" dirty="0">
                <a:latin typeface="Open Sans"/>
                <a:ea typeface="Open Sans"/>
                <a:cs typeface="Open Sans"/>
                <a:sym typeface="Open Sans"/>
              </a:rPr>
              <a:t>.</a:t>
            </a:r>
            <a:endParaRPr dirty="0"/>
          </a:p>
          <a:p>
            <a:pPr marL="0" lvl="0" indent="0" algn="l" rtl="0">
              <a:lnSpc>
                <a:spcPct val="90000"/>
              </a:lnSpc>
              <a:spcBef>
                <a:spcPts val="600"/>
              </a:spcBef>
              <a:spcAft>
                <a:spcPts val="0"/>
              </a:spcAft>
              <a:buClr>
                <a:srgbClr val="333333"/>
              </a:buClr>
              <a:buSzPts val="1300"/>
              <a:buNone/>
            </a:pPr>
            <a:endParaRPr i="1" dirty="0">
              <a:latin typeface="Open Sans"/>
              <a:ea typeface="Open Sans"/>
              <a:cs typeface="Open Sans"/>
              <a:sym typeface="Open Sans"/>
            </a:endParaRPr>
          </a:p>
          <a:p>
            <a:pPr marL="342900" lvl="0" indent="-342900" algn="l" rtl="0">
              <a:lnSpc>
                <a:spcPct val="90000"/>
              </a:lnSpc>
              <a:spcBef>
                <a:spcPts val="600"/>
              </a:spcBef>
              <a:spcAft>
                <a:spcPts val="0"/>
              </a:spcAft>
              <a:buClr>
                <a:srgbClr val="333333"/>
              </a:buClr>
              <a:buSzPts val="1300"/>
              <a:buFont typeface="Arial"/>
              <a:buChar char="•"/>
            </a:pPr>
            <a:r>
              <a:rPr lang="en-GB" dirty="0"/>
              <a:t>Um </a:t>
            </a:r>
            <a:r>
              <a:rPr lang="en-GB" dirty="0" err="1"/>
              <a:t>modelo</a:t>
            </a:r>
            <a:r>
              <a:rPr lang="en-GB" dirty="0"/>
              <a:t> é </a:t>
            </a:r>
            <a:r>
              <a:rPr lang="en-GB" dirty="0" err="1"/>
              <a:t>uma</a:t>
            </a:r>
            <a:r>
              <a:rPr lang="en-GB" dirty="0"/>
              <a:t> </a:t>
            </a:r>
            <a:r>
              <a:rPr lang="en-GB" dirty="0" err="1"/>
              <a:t>representação</a:t>
            </a:r>
            <a:r>
              <a:rPr lang="en-GB" dirty="0"/>
              <a:t> </a:t>
            </a:r>
            <a:r>
              <a:rPr lang="en-GB" dirty="0" err="1"/>
              <a:t>conceitual</a:t>
            </a:r>
            <a:r>
              <a:rPr lang="en-GB" dirty="0"/>
              <a:t> de </a:t>
            </a:r>
            <a:r>
              <a:rPr lang="en-GB" dirty="0" err="1"/>
              <a:t>fatos</a:t>
            </a:r>
            <a:r>
              <a:rPr lang="en-GB" dirty="0"/>
              <a:t> de interface do </a:t>
            </a:r>
            <a:r>
              <a:rPr lang="en-GB" dirty="0" err="1"/>
              <a:t>mundo</a:t>
            </a:r>
            <a:r>
              <a:rPr lang="en-GB" dirty="0"/>
              <a:t> real, </a:t>
            </a:r>
            <a:r>
              <a:rPr lang="en-GB" dirty="0" err="1"/>
              <a:t>originados</a:t>
            </a:r>
            <a:r>
              <a:rPr lang="en-GB" dirty="0"/>
              <a:t> de </a:t>
            </a:r>
            <a:r>
              <a:rPr lang="en-GB" dirty="0" err="1"/>
              <a:t>ações</a:t>
            </a:r>
            <a:r>
              <a:rPr lang="en-GB" dirty="0"/>
              <a:t> </a:t>
            </a:r>
            <a:r>
              <a:rPr lang="en-GB" dirty="0" err="1"/>
              <a:t>físicas</a:t>
            </a:r>
            <a:r>
              <a:rPr lang="en-GB" dirty="0"/>
              <a:t> e </a:t>
            </a:r>
            <a:r>
              <a:rPr lang="en-GB" dirty="0" err="1"/>
              <a:t>humanas</a:t>
            </a:r>
            <a:r>
              <a:rPr lang="en-GB" dirty="0"/>
              <a:t>. </a:t>
            </a:r>
            <a:endParaRPr dirty="0"/>
          </a:p>
          <a:p>
            <a:pPr marL="342900" lvl="0" indent="-260350" algn="l" rtl="0">
              <a:lnSpc>
                <a:spcPct val="90000"/>
              </a:lnSpc>
              <a:spcBef>
                <a:spcPts val="600"/>
              </a:spcBef>
              <a:spcAft>
                <a:spcPts val="0"/>
              </a:spcAft>
              <a:buClr>
                <a:srgbClr val="333333"/>
              </a:buClr>
              <a:buSzPts val="1300"/>
              <a:buFont typeface="Arial"/>
              <a:buNone/>
            </a:pPr>
            <a:endParaRPr dirty="0"/>
          </a:p>
          <a:p>
            <a:pPr marL="342900" lvl="0" indent="-342900" algn="l" rtl="0">
              <a:lnSpc>
                <a:spcPct val="90000"/>
              </a:lnSpc>
              <a:spcBef>
                <a:spcPts val="600"/>
              </a:spcBef>
              <a:spcAft>
                <a:spcPts val="0"/>
              </a:spcAft>
              <a:buClr>
                <a:srgbClr val="333333"/>
              </a:buClr>
              <a:buSzPts val="1300"/>
              <a:buFont typeface="Arial"/>
              <a:buChar char="•"/>
            </a:pPr>
            <a:r>
              <a:rPr lang="en-GB" dirty="0" err="1">
                <a:latin typeface="Open Sans"/>
                <a:ea typeface="Open Sans"/>
                <a:cs typeface="Open Sans"/>
                <a:sym typeface="Open Sans"/>
              </a:rPr>
              <a:t>Os</a:t>
            </a:r>
            <a:r>
              <a:rPr lang="en-GB" dirty="0">
                <a:latin typeface="Open Sans"/>
                <a:ea typeface="Open Sans"/>
                <a:cs typeface="Open Sans"/>
                <a:sym typeface="Open Sans"/>
              </a:rPr>
              <a:t> </a:t>
            </a:r>
            <a:r>
              <a:rPr lang="en-GB" dirty="0" err="1">
                <a:latin typeface="Open Sans"/>
                <a:ea typeface="Open Sans"/>
                <a:cs typeface="Open Sans"/>
                <a:sym typeface="Open Sans"/>
              </a:rPr>
              <a:t>modelos</a:t>
            </a:r>
            <a:r>
              <a:rPr lang="en-GB" dirty="0">
                <a:latin typeface="Open Sans"/>
                <a:ea typeface="Open Sans"/>
                <a:cs typeface="Open Sans"/>
                <a:sym typeface="Open Sans"/>
              </a:rPr>
              <a:t> </a:t>
            </a:r>
            <a:r>
              <a:rPr lang="en-GB" dirty="0" err="1">
                <a:latin typeface="Open Sans"/>
                <a:ea typeface="Open Sans"/>
                <a:cs typeface="Open Sans"/>
                <a:sym typeface="Open Sans"/>
              </a:rPr>
              <a:t>não</a:t>
            </a:r>
            <a:r>
              <a:rPr lang="en-GB" dirty="0">
                <a:latin typeface="Open Sans"/>
                <a:ea typeface="Open Sans"/>
                <a:cs typeface="Open Sans"/>
                <a:sym typeface="Open Sans"/>
              </a:rPr>
              <a:t> </a:t>
            </a:r>
            <a:r>
              <a:rPr lang="en-GB" dirty="0" err="1">
                <a:latin typeface="Open Sans"/>
                <a:ea typeface="Open Sans"/>
                <a:cs typeface="Open Sans"/>
                <a:sym typeface="Open Sans"/>
              </a:rPr>
              <a:t>tomam</a:t>
            </a:r>
            <a:r>
              <a:rPr lang="en-GB" dirty="0">
                <a:latin typeface="Open Sans"/>
                <a:ea typeface="Open Sans"/>
                <a:cs typeface="Open Sans"/>
                <a:sym typeface="Open Sans"/>
              </a:rPr>
              <a:t> </a:t>
            </a:r>
            <a:r>
              <a:rPr lang="en-GB" dirty="0" err="1">
                <a:latin typeface="Open Sans"/>
                <a:ea typeface="Open Sans"/>
                <a:cs typeface="Open Sans"/>
                <a:sym typeface="Open Sans"/>
              </a:rPr>
              <a:t>decisões</a:t>
            </a:r>
            <a:r>
              <a:rPr lang="en-GB" dirty="0">
                <a:latin typeface="Open Sans"/>
                <a:ea typeface="Open Sans"/>
                <a:cs typeface="Open Sans"/>
                <a:sym typeface="Open Sans"/>
              </a:rPr>
              <a:t>; </a:t>
            </a:r>
            <a:r>
              <a:rPr lang="en-GB" dirty="0" err="1">
                <a:latin typeface="Open Sans"/>
                <a:ea typeface="Open Sans"/>
                <a:cs typeface="Open Sans"/>
                <a:sym typeface="Open Sans"/>
              </a:rPr>
              <a:t>eles</a:t>
            </a:r>
            <a:r>
              <a:rPr lang="en-GB" dirty="0">
                <a:latin typeface="Open Sans"/>
                <a:ea typeface="Open Sans"/>
                <a:cs typeface="Open Sans"/>
                <a:sym typeface="Open Sans"/>
              </a:rPr>
              <a:t> </a:t>
            </a:r>
            <a:r>
              <a:rPr lang="en-GB" dirty="0" err="1">
                <a:latin typeface="Open Sans"/>
                <a:ea typeface="Open Sans"/>
                <a:cs typeface="Open Sans"/>
                <a:sym typeface="Open Sans"/>
              </a:rPr>
              <a:t>são</a:t>
            </a:r>
            <a:r>
              <a:rPr lang="en-GB" dirty="0">
                <a:latin typeface="Open Sans"/>
                <a:ea typeface="Open Sans"/>
                <a:cs typeface="Open Sans"/>
                <a:sym typeface="Open Sans"/>
              </a:rPr>
              <a:t> ferramentas que </a:t>
            </a:r>
            <a:r>
              <a:rPr lang="en-GB" b="1" i="1" dirty="0" err="1">
                <a:latin typeface="Open Sans"/>
                <a:ea typeface="Open Sans"/>
                <a:cs typeface="Open Sans"/>
                <a:sym typeface="Open Sans"/>
              </a:rPr>
              <a:t>mostram</a:t>
            </a:r>
            <a:r>
              <a:rPr lang="en-GB" b="1" i="1" dirty="0">
                <a:latin typeface="Open Sans"/>
                <a:ea typeface="Open Sans"/>
                <a:cs typeface="Open Sans"/>
                <a:sym typeface="Open Sans"/>
              </a:rPr>
              <a:t> </a:t>
            </a:r>
            <a:r>
              <a:rPr lang="en-GB" b="1" i="1" dirty="0" err="1">
                <a:latin typeface="Open Sans"/>
                <a:ea typeface="Open Sans"/>
                <a:cs typeface="Open Sans"/>
                <a:sym typeface="Open Sans"/>
              </a:rPr>
              <a:t>os</a:t>
            </a:r>
            <a:r>
              <a:rPr lang="en-GB" b="1" i="1" dirty="0">
                <a:latin typeface="Open Sans"/>
                <a:ea typeface="Open Sans"/>
                <a:cs typeface="Open Sans"/>
                <a:sym typeface="Open Sans"/>
              </a:rPr>
              <a:t> </a:t>
            </a:r>
            <a:r>
              <a:rPr lang="en-GB" b="1" i="1" dirty="0" err="1">
                <a:latin typeface="Open Sans"/>
                <a:ea typeface="Open Sans"/>
                <a:cs typeface="Open Sans"/>
                <a:sym typeface="Open Sans"/>
              </a:rPr>
              <a:t>caminhos</a:t>
            </a:r>
            <a:r>
              <a:rPr lang="en-GB" b="1" i="1" dirty="0">
                <a:latin typeface="Open Sans"/>
                <a:ea typeface="Open Sans"/>
                <a:cs typeface="Open Sans"/>
                <a:sym typeface="Open Sans"/>
              </a:rPr>
              <a:t> e as </a:t>
            </a:r>
            <a:r>
              <a:rPr lang="en-GB" b="1" i="1" dirty="0" err="1">
                <a:latin typeface="Open Sans"/>
                <a:ea typeface="Open Sans"/>
                <a:cs typeface="Open Sans"/>
                <a:sym typeface="Open Sans"/>
              </a:rPr>
              <a:t>consequências</a:t>
            </a:r>
            <a:r>
              <a:rPr lang="en-GB" b="1" i="1" dirty="0">
                <a:latin typeface="Open Sans"/>
                <a:ea typeface="Open Sans"/>
                <a:cs typeface="Open Sans"/>
                <a:sym typeface="Open Sans"/>
              </a:rPr>
              <a:t> da </a:t>
            </a:r>
            <a:r>
              <a:rPr lang="en-GB" b="1" i="1" dirty="0" err="1">
                <a:latin typeface="Open Sans"/>
                <a:ea typeface="Open Sans"/>
                <a:cs typeface="Open Sans"/>
                <a:sym typeface="Open Sans"/>
              </a:rPr>
              <a:t>tomada</a:t>
            </a:r>
            <a:r>
              <a:rPr lang="en-GB" b="1" i="1" dirty="0">
                <a:latin typeface="Open Sans"/>
                <a:ea typeface="Open Sans"/>
                <a:cs typeface="Open Sans"/>
                <a:sym typeface="Open Sans"/>
              </a:rPr>
              <a:t> de </a:t>
            </a:r>
            <a:r>
              <a:rPr lang="en-GB" b="1" i="1" dirty="0" err="1">
                <a:latin typeface="Open Sans"/>
                <a:ea typeface="Open Sans"/>
                <a:cs typeface="Open Sans"/>
                <a:sym typeface="Open Sans"/>
              </a:rPr>
              <a:t>decisões</a:t>
            </a:r>
            <a:r>
              <a:rPr lang="en-GB" dirty="0">
                <a:latin typeface="Open Sans"/>
                <a:ea typeface="Open Sans"/>
                <a:cs typeface="Open Sans"/>
                <a:sym typeface="Open Sans"/>
              </a:rPr>
              <a:t>. </a:t>
            </a:r>
            <a:endParaRPr dirty="0"/>
          </a:p>
          <a:p>
            <a:pPr marL="342900" lvl="0" indent="-260350" algn="l" rtl="0">
              <a:lnSpc>
                <a:spcPct val="90000"/>
              </a:lnSpc>
              <a:spcBef>
                <a:spcPts val="600"/>
              </a:spcBef>
              <a:spcAft>
                <a:spcPts val="0"/>
              </a:spcAft>
              <a:buClr>
                <a:srgbClr val="333333"/>
              </a:buClr>
              <a:buSzPts val="1300"/>
              <a:buFont typeface="Arial"/>
              <a:buNone/>
            </a:pPr>
            <a:endParaRPr dirty="0">
              <a:latin typeface="Open Sans"/>
              <a:ea typeface="Open Sans"/>
              <a:cs typeface="Open Sans"/>
              <a:sym typeface="Open Sans"/>
            </a:endParaRPr>
          </a:p>
          <a:p>
            <a:pPr marL="342900" lvl="0" indent="-342900" algn="l" rtl="0">
              <a:lnSpc>
                <a:spcPct val="90000"/>
              </a:lnSpc>
              <a:spcBef>
                <a:spcPts val="600"/>
              </a:spcBef>
              <a:spcAft>
                <a:spcPts val="0"/>
              </a:spcAft>
              <a:buClr>
                <a:srgbClr val="333333"/>
              </a:buClr>
              <a:buSzPts val="1300"/>
              <a:buFont typeface="Arial"/>
              <a:buChar char="•"/>
            </a:pPr>
            <a:r>
              <a:rPr lang="en-GB" dirty="0"/>
              <a:t>Um </a:t>
            </a:r>
            <a:r>
              <a:rPr lang="en-GB" dirty="0" err="1"/>
              <a:t>modelo</a:t>
            </a:r>
            <a:r>
              <a:rPr lang="en-GB" dirty="0"/>
              <a:t> </a:t>
            </a:r>
            <a:r>
              <a:rPr lang="en-GB" dirty="0" err="1"/>
              <a:t>só</a:t>
            </a:r>
            <a:r>
              <a:rPr lang="en-GB" dirty="0"/>
              <a:t> </a:t>
            </a:r>
            <a:r>
              <a:rPr lang="en-GB" dirty="0" err="1"/>
              <a:t>pode</a:t>
            </a:r>
            <a:r>
              <a:rPr lang="en-GB" dirty="0"/>
              <a:t> responder à </a:t>
            </a:r>
            <a:r>
              <a:rPr lang="en-GB" dirty="0" err="1"/>
              <a:t>pergunta</a:t>
            </a:r>
            <a:r>
              <a:rPr lang="en-GB" dirty="0"/>
              <a:t> para a qual </a:t>
            </a:r>
            <a:r>
              <a:rPr lang="en-GB" dirty="0" err="1"/>
              <a:t>foi</a:t>
            </a:r>
            <a:r>
              <a:rPr lang="en-GB" dirty="0"/>
              <a:t> </a:t>
            </a:r>
            <a:r>
              <a:rPr lang="en-GB" dirty="0" err="1"/>
              <a:t>originalmente</a:t>
            </a:r>
            <a:r>
              <a:rPr lang="en-GB" dirty="0"/>
              <a:t> </a:t>
            </a:r>
            <a:r>
              <a:rPr lang="en-GB" dirty="0" err="1"/>
              <a:t>projetado</a:t>
            </a:r>
            <a:r>
              <a:rPr lang="en-GB" dirty="0"/>
              <a:t>.</a:t>
            </a:r>
            <a:endParaRPr dirty="0"/>
          </a:p>
          <a:p>
            <a:pPr marL="194310" lvl="0" indent="0" algn="l" rtl="0">
              <a:lnSpc>
                <a:spcPct val="90000"/>
              </a:lnSpc>
              <a:spcBef>
                <a:spcPts val="0"/>
              </a:spcBef>
              <a:spcAft>
                <a:spcPts val="0"/>
              </a:spcAft>
              <a:buClr>
                <a:srgbClr val="333333"/>
              </a:buClr>
              <a:buSzPts val="1300"/>
              <a:buNone/>
            </a:pPr>
            <a:endParaRPr dirty="0">
              <a:solidFill>
                <a:srgbClr val="C00000"/>
              </a:solidFill>
            </a:endParaRPr>
          </a:p>
          <a:p>
            <a:pPr marL="0" lvl="0" indent="0" algn="l" rtl="0">
              <a:lnSpc>
                <a:spcPct val="90000"/>
              </a:lnSpc>
              <a:spcBef>
                <a:spcPts val="1000"/>
              </a:spcBef>
              <a:spcAft>
                <a:spcPts val="0"/>
              </a:spcAft>
              <a:buClr>
                <a:srgbClr val="333333"/>
              </a:buClr>
              <a:buSzPts val="13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858078" y="107944"/>
            <a:ext cx="10842510" cy="1044826"/>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None/>
            </a:pPr>
            <a:r>
              <a:rPr lang="en-GB" dirty="0">
                <a:latin typeface="Open Sans"/>
                <a:ea typeface="Open Sans"/>
                <a:cs typeface="Open Sans"/>
                <a:sym typeface="Open Sans"/>
              </a:rPr>
              <a:t>Aula 2.1 </a:t>
            </a:r>
            <a:r>
              <a:rPr lang="en-GB" dirty="0" err="1">
                <a:latin typeface="Open Sans"/>
                <a:ea typeface="Open Sans"/>
                <a:cs typeface="Open Sans"/>
                <a:sym typeface="Open Sans"/>
              </a:rPr>
              <a:t>Modelos</a:t>
            </a:r>
            <a:r>
              <a:rPr lang="en-GB" dirty="0">
                <a:latin typeface="Open Sans"/>
                <a:ea typeface="Open Sans"/>
                <a:cs typeface="Open Sans"/>
                <a:sym typeface="Open Sans"/>
              </a:rPr>
              <a:t> de </a:t>
            </a:r>
            <a:r>
              <a:rPr lang="en-GB" dirty="0" err="1">
                <a:latin typeface="Open Sans"/>
                <a:ea typeface="Open Sans"/>
                <a:cs typeface="Open Sans"/>
                <a:sym typeface="Open Sans"/>
              </a:rPr>
              <a:t>sistemas</a:t>
            </a:r>
            <a:r>
              <a:rPr lang="en-GB" dirty="0">
                <a:latin typeface="Open Sans"/>
                <a:ea typeface="Open Sans"/>
                <a:cs typeface="Open Sans"/>
                <a:sym typeface="Open Sans"/>
              </a:rPr>
              <a:t> de </a:t>
            </a:r>
            <a:r>
              <a:rPr lang="en-GB" dirty="0" err="1">
                <a:latin typeface="Open Sans"/>
                <a:ea typeface="Open Sans"/>
                <a:cs typeface="Open Sans"/>
                <a:sym typeface="Open Sans"/>
              </a:rPr>
              <a:t>energia</a:t>
            </a:r>
            <a:endParaRPr dirty="0"/>
          </a:p>
        </p:txBody>
      </p:sp>
      <p:sp>
        <p:nvSpPr>
          <p:cNvPr id="142" name="Google Shape;142;p4"/>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43" name="Google Shape;143;p4"/>
          <p:cNvSpPr txBox="1">
            <a:spLocks noGrp="1"/>
          </p:cNvSpPr>
          <p:nvPr>
            <p:ph type="body" idx="1"/>
          </p:nvPr>
        </p:nvSpPr>
        <p:spPr>
          <a:xfrm>
            <a:off x="922064" y="1046947"/>
            <a:ext cx="10778524" cy="5484741"/>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0000"/>
              </a:lnSpc>
              <a:spcBef>
                <a:spcPts val="0"/>
              </a:spcBef>
              <a:spcAft>
                <a:spcPts val="0"/>
              </a:spcAft>
              <a:buClr>
                <a:srgbClr val="333333"/>
              </a:buClr>
              <a:buSzPts val="1300"/>
              <a:buNone/>
            </a:pPr>
            <a:r>
              <a:rPr lang="en-GB" b="1" dirty="0">
                <a:solidFill>
                  <a:srgbClr val="9CC2E5"/>
                </a:solidFill>
                <a:latin typeface="Open Sans"/>
                <a:ea typeface="Open Sans"/>
                <a:cs typeface="Open Sans"/>
                <a:sym typeface="Open Sans"/>
              </a:rPr>
              <a:t>2.1.2. </a:t>
            </a:r>
            <a:r>
              <a:rPr lang="en-GB" b="1" dirty="0" err="1">
                <a:solidFill>
                  <a:srgbClr val="9CC2E5"/>
                </a:solidFill>
                <a:latin typeface="Open Sans"/>
                <a:ea typeface="Open Sans"/>
                <a:cs typeface="Open Sans"/>
                <a:sym typeface="Open Sans"/>
              </a:rPr>
              <a:t>Classificação</a:t>
            </a:r>
            <a:r>
              <a:rPr lang="en-GB" b="1" dirty="0">
                <a:solidFill>
                  <a:srgbClr val="9CC2E5"/>
                </a:solidFill>
                <a:latin typeface="Open Sans"/>
                <a:ea typeface="Open Sans"/>
                <a:cs typeface="Open Sans"/>
                <a:sym typeface="Open Sans"/>
              </a:rPr>
              <a:t> do </a:t>
            </a:r>
            <a:r>
              <a:rPr lang="en-GB" b="1" dirty="0" err="1">
                <a:solidFill>
                  <a:srgbClr val="9CC2E5"/>
                </a:solidFill>
                <a:latin typeface="Open Sans"/>
                <a:ea typeface="Open Sans"/>
                <a:cs typeface="Open Sans"/>
                <a:sym typeface="Open Sans"/>
              </a:rPr>
              <a:t>modelo</a:t>
            </a:r>
            <a:r>
              <a:rPr lang="en-GB" b="1" dirty="0">
                <a:solidFill>
                  <a:srgbClr val="9CC2E5"/>
                </a:solidFill>
                <a:latin typeface="Open Sans"/>
                <a:ea typeface="Open Sans"/>
                <a:cs typeface="Open Sans"/>
                <a:sym typeface="Open Sans"/>
              </a:rPr>
              <a:t> do </a:t>
            </a:r>
            <a:r>
              <a:rPr lang="en-GB" b="1" dirty="0" err="1">
                <a:solidFill>
                  <a:srgbClr val="9CC2E5"/>
                </a:solidFill>
                <a:latin typeface="Open Sans"/>
                <a:ea typeface="Open Sans"/>
                <a:cs typeface="Open Sans"/>
                <a:sym typeface="Open Sans"/>
              </a:rPr>
              <a:t>sistema</a:t>
            </a:r>
            <a:r>
              <a:rPr lang="en-GB" b="1" dirty="0">
                <a:solidFill>
                  <a:srgbClr val="9CC2E5"/>
                </a:solidFill>
                <a:latin typeface="Open Sans"/>
                <a:ea typeface="Open Sans"/>
                <a:cs typeface="Open Sans"/>
                <a:sym typeface="Open Sans"/>
              </a:rPr>
              <a:t> de </a:t>
            </a:r>
            <a:r>
              <a:rPr lang="en-GB" b="1" dirty="0" err="1">
                <a:solidFill>
                  <a:srgbClr val="9CC2E5"/>
                </a:solidFill>
                <a:latin typeface="Open Sans"/>
                <a:ea typeface="Open Sans"/>
                <a:cs typeface="Open Sans"/>
                <a:sym typeface="Open Sans"/>
              </a:rPr>
              <a:t>energia</a:t>
            </a:r>
            <a:endParaRPr dirty="0">
              <a:solidFill>
                <a:srgbClr val="9CC2E5"/>
              </a:solidFill>
            </a:endParaRPr>
          </a:p>
          <a:p>
            <a:pPr marL="0" lvl="0" indent="0" algn="l" rtl="0">
              <a:lnSpc>
                <a:spcPct val="110000"/>
              </a:lnSpc>
              <a:spcBef>
                <a:spcPts val="600"/>
              </a:spcBef>
              <a:spcAft>
                <a:spcPts val="0"/>
              </a:spcAft>
              <a:buClr>
                <a:srgbClr val="333333"/>
              </a:buClr>
              <a:buSzPts val="1300"/>
              <a:buNone/>
            </a:pPr>
            <a:r>
              <a:rPr lang="en-GB" dirty="0" err="1">
                <a:latin typeface="Open Sans"/>
                <a:ea typeface="Open Sans"/>
                <a:cs typeface="Open Sans"/>
                <a:sym typeface="Open Sans"/>
              </a:rPr>
              <a:t>Não</a:t>
            </a:r>
            <a:r>
              <a:rPr lang="en-GB" dirty="0">
                <a:latin typeface="Open Sans"/>
                <a:ea typeface="Open Sans"/>
                <a:cs typeface="Open Sans"/>
                <a:sym typeface="Open Sans"/>
              </a:rPr>
              <a:t> </a:t>
            </a:r>
            <a:r>
              <a:rPr lang="en-GB" dirty="0" err="1">
                <a:latin typeface="Open Sans"/>
                <a:ea typeface="Open Sans"/>
                <a:cs typeface="Open Sans"/>
                <a:sym typeface="Open Sans"/>
              </a:rPr>
              <a:t>existe</a:t>
            </a:r>
            <a:r>
              <a:rPr lang="en-GB" dirty="0">
                <a:latin typeface="Open Sans"/>
                <a:ea typeface="Open Sans"/>
                <a:cs typeface="Open Sans"/>
                <a:sym typeface="Open Sans"/>
              </a:rPr>
              <a:t> </a:t>
            </a:r>
            <a:r>
              <a:rPr lang="en-GB" dirty="0" err="1">
                <a:latin typeface="Open Sans"/>
                <a:ea typeface="Open Sans"/>
                <a:cs typeface="Open Sans"/>
                <a:sym typeface="Open Sans"/>
              </a:rPr>
              <a:t>uma</a:t>
            </a:r>
            <a:r>
              <a:rPr lang="en-GB" dirty="0">
                <a:latin typeface="Open Sans"/>
                <a:ea typeface="Open Sans"/>
                <a:cs typeface="Open Sans"/>
                <a:sym typeface="Open Sans"/>
              </a:rPr>
              <a:t> </a:t>
            </a:r>
            <a:r>
              <a:rPr lang="en-GB" dirty="0" err="1">
                <a:latin typeface="Open Sans"/>
                <a:ea typeface="Open Sans"/>
                <a:cs typeface="Open Sans"/>
                <a:sym typeface="Open Sans"/>
              </a:rPr>
              <a:t>categorização</a:t>
            </a:r>
            <a:r>
              <a:rPr lang="en-GB" dirty="0">
                <a:latin typeface="Open Sans"/>
                <a:ea typeface="Open Sans"/>
                <a:cs typeface="Open Sans"/>
                <a:sym typeface="Open Sans"/>
              </a:rPr>
              <a:t> </a:t>
            </a:r>
            <a:r>
              <a:rPr lang="en-GB" dirty="0" err="1">
                <a:latin typeface="Open Sans"/>
                <a:ea typeface="Open Sans"/>
                <a:cs typeface="Open Sans"/>
                <a:sym typeface="Open Sans"/>
              </a:rPr>
              <a:t>única</a:t>
            </a:r>
            <a:r>
              <a:rPr lang="en-GB" dirty="0">
                <a:latin typeface="Open Sans"/>
                <a:ea typeface="Open Sans"/>
                <a:cs typeface="Open Sans"/>
                <a:sym typeface="Open Sans"/>
              </a:rPr>
              <a:t>. </a:t>
            </a:r>
            <a:r>
              <a:rPr lang="en-GB" dirty="0" err="1">
                <a:latin typeface="Open Sans"/>
                <a:ea typeface="Open Sans"/>
                <a:cs typeface="Open Sans"/>
                <a:sym typeface="Open Sans"/>
              </a:rPr>
              <a:t>Os</a:t>
            </a:r>
            <a:r>
              <a:rPr lang="en-GB" dirty="0">
                <a:latin typeface="Open Sans"/>
                <a:ea typeface="Open Sans"/>
                <a:cs typeface="Open Sans"/>
                <a:sym typeface="Open Sans"/>
              </a:rPr>
              <a:t> </a:t>
            </a:r>
            <a:r>
              <a:rPr lang="en-GB" dirty="0" err="1">
                <a:latin typeface="Open Sans"/>
                <a:ea typeface="Open Sans"/>
                <a:cs typeface="Open Sans"/>
                <a:sym typeface="Open Sans"/>
              </a:rPr>
              <a:t>modelos</a:t>
            </a:r>
            <a:r>
              <a:rPr lang="en-GB" dirty="0">
                <a:latin typeface="Open Sans"/>
                <a:ea typeface="Open Sans"/>
                <a:cs typeface="Open Sans"/>
                <a:sym typeface="Open Sans"/>
              </a:rPr>
              <a:t> de </a:t>
            </a:r>
            <a:r>
              <a:rPr lang="en-GB" dirty="0" err="1">
                <a:latin typeface="Open Sans"/>
                <a:ea typeface="Open Sans"/>
                <a:cs typeface="Open Sans"/>
                <a:sym typeface="Open Sans"/>
              </a:rPr>
              <a:t>sistemas</a:t>
            </a:r>
            <a:r>
              <a:rPr lang="en-GB" dirty="0">
                <a:latin typeface="Open Sans"/>
                <a:ea typeface="Open Sans"/>
                <a:cs typeface="Open Sans"/>
                <a:sym typeface="Open Sans"/>
              </a:rPr>
              <a:t> de </a:t>
            </a:r>
            <a:r>
              <a:rPr lang="en-GB" dirty="0" err="1">
                <a:latin typeface="Open Sans"/>
                <a:ea typeface="Open Sans"/>
                <a:cs typeface="Open Sans"/>
                <a:sym typeface="Open Sans"/>
              </a:rPr>
              <a:t>energia</a:t>
            </a:r>
            <a:r>
              <a:rPr lang="en-GB" dirty="0">
                <a:latin typeface="Open Sans"/>
                <a:ea typeface="Open Sans"/>
                <a:cs typeface="Open Sans"/>
                <a:sym typeface="Open Sans"/>
              </a:rPr>
              <a:t> </a:t>
            </a:r>
            <a:r>
              <a:rPr lang="en-GB" dirty="0" err="1">
                <a:latin typeface="Open Sans"/>
                <a:ea typeface="Open Sans"/>
                <a:cs typeface="Open Sans"/>
                <a:sym typeface="Open Sans"/>
              </a:rPr>
              <a:t>podem</a:t>
            </a:r>
            <a:r>
              <a:rPr lang="en-GB" dirty="0">
                <a:latin typeface="Open Sans"/>
                <a:ea typeface="Open Sans"/>
                <a:cs typeface="Open Sans"/>
                <a:sym typeface="Open Sans"/>
              </a:rPr>
              <a:t> ser </a:t>
            </a:r>
            <a:r>
              <a:rPr lang="en-GB" dirty="0" err="1">
                <a:latin typeface="Open Sans"/>
                <a:ea typeface="Open Sans"/>
                <a:cs typeface="Open Sans"/>
                <a:sym typeface="Open Sans"/>
              </a:rPr>
              <a:t>classificados</a:t>
            </a:r>
            <a:r>
              <a:rPr lang="en-GB" dirty="0">
                <a:latin typeface="Open Sans"/>
                <a:ea typeface="Open Sans"/>
                <a:cs typeface="Open Sans"/>
                <a:sym typeface="Open Sans"/>
              </a:rPr>
              <a:t> com base </a:t>
            </a:r>
            <a:r>
              <a:rPr lang="en-GB" dirty="0" err="1">
                <a:latin typeface="Open Sans"/>
                <a:ea typeface="Open Sans"/>
                <a:cs typeface="Open Sans"/>
                <a:sym typeface="Open Sans"/>
              </a:rPr>
              <a:t>em</a:t>
            </a:r>
            <a:r>
              <a:rPr lang="en-GB" dirty="0">
                <a:latin typeface="Open Sans"/>
                <a:ea typeface="Open Sans"/>
                <a:cs typeface="Open Sans"/>
                <a:sym typeface="Open Sans"/>
              </a:rPr>
              <a:t> [1]:</a:t>
            </a:r>
            <a:endParaRPr dirty="0"/>
          </a:p>
          <a:p>
            <a:pPr marL="537210" lvl="0" indent="-342900" algn="l" rtl="0">
              <a:lnSpc>
                <a:spcPct val="110000"/>
              </a:lnSpc>
              <a:spcBef>
                <a:spcPts val="600"/>
              </a:spcBef>
              <a:spcAft>
                <a:spcPts val="0"/>
              </a:spcAft>
              <a:buClr>
                <a:schemeClr val="dk1"/>
              </a:buClr>
              <a:buSzPts val="1300"/>
              <a:buFont typeface="Arial"/>
              <a:buChar char="•"/>
            </a:pPr>
            <a:r>
              <a:rPr lang="en-GB" b="1" dirty="0" err="1">
                <a:latin typeface="Open Sans"/>
                <a:ea typeface="Open Sans"/>
                <a:cs typeface="Open Sans"/>
                <a:sym typeface="Open Sans"/>
              </a:rPr>
              <a:t>Finalidade</a:t>
            </a:r>
            <a:r>
              <a:rPr lang="en-GB" dirty="0">
                <a:latin typeface="Open Sans"/>
                <a:ea typeface="Open Sans"/>
                <a:cs typeface="Open Sans"/>
                <a:sym typeface="Open Sans"/>
              </a:rPr>
              <a:t>: </a:t>
            </a:r>
            <a:r>
              <a:rPr lang="en-GB" dirty="0" err="1">
                <a:latin typeface="Open Sans"/>
                <a:ea typeface="Open Sans"/>
                <a:cs typeface="Open Sans"/>
                <a:sym typeface="Open Sans"/>
              </a:rPr>
              <a:t>previsão</a:t>
            </a:r>
            <a:r>
              <a:rPr lang="en-GB" dirty="0">
                <a:latin typeface="Open Sans"/>
                <a:ea typeface="Open Sans"/>
                <a:cs typeface="Open Sans"/>
                <a:sym typeface="Open Sans"/>
              </a:rPr>
              <a:t>, </a:t>
            </a:r>
            <a:r>
              <a:rPr lang="en-GB" dirty="0" err="1">
                <a:latin typeface="Open Sans"/>
                <a:ea typeface="Open Sans"/>
                <a:cs typeface="Open Sans"/>
                <a:sym typeface="Open Sans"/>
              </a:rPr>
              <a:t>planejamento</a:t>
            </a:r>
            <a:r>
              <a:rPr lang="en-GB" dirty="0">
                <a:latin typeface="Open Sans"/>
                <a:ea typeface="Open Sans"/>
                <a:cs typeface="Open Sans"/>
                <a:sym typeface="Open Sans"/>
              </a:rPr>
              <a:t>, </a:t>
            </a:r>
            <a:r>
              <a:rPr lang="en-GB" dirty="0" err="1">
                <a:latin typeface="Open Sans"/>
                <a:ea typeface="Open Sans"/>
                <a:cs typeface="Open Sans"/>
                <a:sym typeface="Open Sans"/>
              </a:rPr>
              <a:t>avaliação</a:t>
            </a:r>
            <a:r>
              <a:rPr lang="en-GB" dirty="0">
                <a:latin typeface="Open Sans"/>
                <a:ea typeface="Open Sans"/>
                <a:cs typeface="Open Sans"/>
                <a:sym typeface="Open Sans"/>
              </a:rPr>
              <a:t> </a:t>
            </a:r>
            <a:r>
              <a:rPr lang="en-GB" dirty="0" err="1">
                <a:latin typeface="Open Sans"/>
                <a:ea typeface="Open Sans"/>
                <a:cs typeface="Open Sans"/>
                <a:sym typeface="Open Sans"/>
              </a:rPr>
              <a:t>ambiental</a:t>
            </a:r>
            <a:r>
              <a:rPr lang="en-GB" dirty="0">
                <a:latin typeface="Open Sans"/>
                <a:ea typeface="Open Sans"/>
                <a:cs typeface="Open Sans"/>
                <a:sym typeface="Open Sans"/>
              </a:rPr>
              <a:t>, ...</a:t>
            </a:r>
            <a:endParaRPr dirty="0"/>
          </a:p>
          <a:p>
            <a:pPr marL="537210" lvl="0" indent="-342900" algn="l" rtl="0">
              <a:lnSpc>
                <a:spcPct val="110000"/>
              </a:lnSpc>
              <a:spcBef>
                <a:spcPts val="0"/>
              </a:spcBef>
              <a:spcAft>
                <a:spcPts val="0"/>
              </a:spcAft>
              <a:buClr>
                <a:schemeClr val="dk1"/>
              </a:buClr>
              <a:buSzPts val="1300"/>
              <a:buFont typeface="Arial"/>
              <a:buChar char="•"/>
            </a:pPr>
            <a:r>
              <a:rPr lang="en-GB" b="1" dirty="0" err="1"/>
              <a:t>Estrutura</a:t>
            </a:r>
            <a:r>
              <a:rPr lang="en-GB" b="1" dirty="0"/>
              <a:t> e </a:t>
            </a:r>
            <a:r>
              <a:rPr lang="en-GB" b="1" dirty="0" err="1"/>
              <a:t>escopo</a:t>
            </a:r>
            <a:r>
              <a:rPr lang="en-GB" dirty="0"/>
              <a:t>: </a:t>
            </a:r>
            <a:r>
              <a:rPr lang="en-GB" dirty="0" err="1"/>
              <a:t>descrição</a:t>
            </a:r>
            <a:r>
              <a:rPr lang="en-GB" dirty="0"/>
              <a:t> dos </a:t>
            </a:r>
            <a:r>
              <a:rPr lang="en-GB" dirty="0" err="1"/>
              <a:t>setores</a:t>
            </a:r>
            <a:r>
              <a:rPr lang="en-GB" dirty="0"/>
              <a:t> </a:t>
            </a:r>
            <a:r>
              <a:rPr lang="en-GB" dirty="0" err="1"/>
              <a:t>não</a:t>
            </a:r>
            <a:r>
              <a:rPr lang="en-GB" dirty="0"/>
              <a:t> </a:t>
            </a:r>
            <a:r>
              <a:rPr lang="en-GB" dirty="0" err="1"/>
              <a:t>energéticos</a:t>
            </a:r>
            <a:r>
              <a:rPr lang="en-GB" dirty="0"/>
              <a:t>, </a:t>
            </a:r>
            <a:r>
              <a:rPr lang="en-GB" dirty="0" err="1"/>
              <a:t>lado</a:t>
            </a:r>
            <a:r>
              <a:rPr lang="en-GB" dirty="0"/>
              <a:t> da </a:t>
            </a:r>
            <a:r>
              <a:rPr lang="en-GB" dirty="0" err="1"/>
              <a:t>oferta</a:t>
            </a:r>
            <a:r>
              <a:rPr lang="en-GB" dirty="0"/>
              <a:t>/</a:t>
            </a:r>
            <a:r>
              <a:rPr lang="en-GB" dirty="0" err="1"/>
              <a:t>demanda</a:t>
            </a:r>
            <a:r>
              <a:rPr lang="en-GB" dirty="0"/>
              <a:t>, ...</a:t>
            </a:r>
            <a:endParaRPr dirty="0"/>
          </a:p>
          <a:p>
            <a:pPr marL="537210" lvl="0" indent="-342900" algn="l" rtl="0">
              <a:lnSpc>
                <a:spcPct val="110000"/>
              </a:lnSpc>
              <a:spcBef>
                <a:spcPts val="0"/>
              </a:spcBef>
              <a:spcAft>
                <a:spcPts val="0"/>
              </a:spcAft>
              <a:buClr>
                <a:schemeClr val="dk1"/>
              </a:buClr>
              <a:buSzPts val="1300"/>
              <a:buFont typeface="Arial"/>
              <a:buChar char="•"/>
            </a:pPr>
            <a:r>
              <a:rPr lang="en-GB" b="1" dirty="0" err="1">
                <a:latin typeface="Open Sans"/>
                <a:ea typeface="Open Sans"/>
                <a:cs typeface="Open Sans"/>
                <a:sym typeface="Open Sans"/>
              </a:rPr>
              <a:t>Cobertura</a:t>
            </a:r>
            <a:r>
              <a:rPr lang="en-GB" b="1" dirty="0">
                <a:latin typeface="Open Sans"/>
                <a:ea typeface="Open Sans"/>
                <a:cs typeface="Open Sans"/>
                <a:sym typeface="Open Sans"/>
              </a:rPr>
              <a:t> </a:t>
            </a:r>
            <a:r>
              <a:rPr lang="en-GB" b="1" dirty="0" err="1">
                <a:latin typeface="Open Sans"/>
                <a:ea typeface="Open Sans"/>
                <a:cs typeface="Open Sans"/>
                <a:sym typeface="Open Sans"/>
              </a:rPr>
              <a:t>geográfica</a:t>
            </a:r>
            <a:r>
              <a:rPr lang="en-GB" dirty="0">
                <a:latin typeface="Open Sans"/>
                <a:ea typeface="Open Sans"/>
                <a:cs typeface="Open Sans"/>
                <a:sym typeface="Open Sans"/>
              </a:rPr>
              <a:t>: de um </a:t>
            </a:r>
            <a:r>
              <a:rPr lang="en-GB" dirty="0" err="1">
                <a:latin typeface="Open Sans"/>
                <a:ea typeface="Open Sans"/>
                <a:cs typeface="Open Sans"/>
                <a:sym typeface="Open Sans"/>
              </a:rPr>
              <a:t>único</a:t>
            </a:r>
            <a:r>
              <a:rPr lang="en-GB" dirty="0">
                <a:latin typeface="Open Sans"/>
                <a:ea typeface="Open Sans"/>
                <a:cs typeface="Open Sans"/>
                <a:sym typeface="Open Sans"/>
              </a:rPr>
              <a:t> </a:t>
            </a:r>
            <a:r>
              <a:rPr lang="en-GB" dirty="0" err="1">
                <a:latin typeface="Open Sans"/>
                <a:ea typeface="Open Sans"/>
                <a:cs typeface="Open Sans"/>
                <a:sym typeface="Open Sans"/>
              </a:rPr>
              <a:t>projeto</a:t>
            </a:r>
            <a:r>
              <a:rPr lang="en-GB" dirty="0">
                <a:latin typeface="Open Sans"/>
                <a:ea typeface="Open Sans"/>
                <a:cs typeface="Open Sans"/>
                <a:sym typeface="Open Sans"/>
              </a:rPr>
              <a:t> a global </a:t>
            </a:r>
            <a:endParaRPr dirty="0"/>
          </a:p>
          <a:p>
            <a:pPr marL="537210" lvl="0" indent="-342900" algn="l" rtl="0">
              <a:lnSpc>
                <a:spcPct val="110000"/>
              </a:lnSpc>
              <a:spcBef>
                <a:spcPts val="0"/>
              </a:spcBef>
              <a:spcAft>
                <a:spcPts val="0"/>
              </a:spcAft>
              <a:buClr>
                <a:schemeClr val="dk1"/>
              </a:buClr>
              <a:buSzPts val="1300"/>
              <a:buFont typeface="Arial"/>
              <a:buChar char="•"/>
            </a:pPr>
            <a:r>
              <a:rPr lang="en-GB" b="1" dirty="0">
                <a:latin typeface="Open Sans"/>
                <a:ea typeface="Open Sans"/>
                <a:cs typeface="Open Sans"/>
                <a:sym typeface="Open Sans"/>
              </a:rPr>
              <a:t>Horizonte de tempo</a:t>
            </a:r>
            <a:r>
              <a:rPr lang="en-GB" dirty="0">
                <a:latin typeface="Open Sans"/>
                <a:ea typeface="Open Sans"/>
                <a:cs typeface="Open Sans"/>
                <a:sym typeface="Open Sans"/>
              </a:rPr>
              <a:t>: </a:t>
            </a:r>
            <a:r>
              <a:rPr lang="en-GB" dirty="0" err="1">
                <a:latin typeface="Open Sans"/>
                <a:ea typeface="Open Sans"/>
                <a:cs typeface="Open Sans"/>
                <a:sym typeface="Open Sans"/>
              </a:rPr>
              <a:t>curto</a:t>
            </a:r>
            <a:r>
              <a:rPr lang="en-GB" dirty="0">
                <a:latin typeface="Open Sans"/>
                <a:ea typeface="Open Sans"/>
                <a:cs typeface="Open Sans"/>
                <a:sym typeface="Open Sans"/>
              </a:rPr>
              <a:t>, </a:t>
            </a:r>
            <a:r>
              <a:rPr lang="en-GB" dirty="0" err="1">
                <a:latin typeface="Open Sans"/>
                <a:ea typeface="Open Sans"/>
                <a:cs typeface="Open Sans"/>
                <a:sym typeface="Open Sans"/>
              </a:rPr>
              <a:t>médio</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longo</a:t>
            </a:r>
            <a:r>
              <a:rPr lang="en-GB" dirty="0">
                <a:latin typeface="Open Sans"/>
                <a:ea typeface="Open Sans"/>
                <a:cs typeface="Open Sans"/>
                <a:sym typeface="Open Sans"/>
              </a:rPr>
              <a:t> </a:t>
            </a:r>
            <a:r>
              <a:rPr lang="en-GB" dirty="0" err="1">
                <a:latin typeface="Open Sans"/>
                <a:ea typeface="Open Sans"/>
                <a:cs typeface="Open Sans"/>
                <a:sym typeface="Open Sans"/>
              </a:rPr>
              <a:t>prazo</a:t>
            </a:r>
            <a:endParaRPr dirty="0"/>
          </a:p>
          <a:p>
            <a:pPr marL="537210" lvl="0" indent="-342900" algn="l" rtl="0">
              <a:lnSpc>
                <a:spcPct val="110000"/>
              </a:lnSpc>
              <a:spcBef>
                <a:spcPts val="0"/>
              </a:spcBef>
              <a:spcAft>
                <a:spcPts val="0"/>
              </a:spcAft>
              <a:buClr>
                <a:schemeClr val="dk1"/>
              </a:buClr>
              <a:buSzPts val="1300"/>
              <a:buFont typeface="Arial"/>
              <a:buChar char="•"/>
            </a:pPr>
            <a:r>
              <a:rPr lang="en-GB" b="1" dirty="0">
                <a:latin typeface="Open Sans"/>
                <a:ea typeface="Open Sans"/>
                <a:cs typeface="Open Sans"/>
                <a:sym typeface="Open Sans"/>
              </a:rPr>
              <a:t>Etapa de tempo</a:t>
            </a:r>
            <a:r>
              <a:rPr lang="en-GB" dirty="0">
                <a:latin typeface="Open Sans"/>
                <a:ea typeface="Open Sans"/>
                <a:cs typeface="Open Sans"/>
                <a:sym typeface="Open Sans"/>
              </a:rPr>
              <a:t>: </a:t>
            </a:r>
            <a:r>
              <a:rPr lang="en-GB" dirty="0" err="1">
                <a:latin typeface="Open Sans"/>
                <a:ea typeface="Open Sans"/>
                <a:cs typeface="Open Sans"/>
                <a:sym typeface="Open Sans"/>
              </a:rPr>
              <a:t>pode</a:t>
            </a:r>
            <a:r>
              <a:rPr lang="en-GB" dirty="0">
                <a:latin typeface="Open Sans"/>
                <a:ea typeface="Open Sans"/>
                <a:cs typeface="Open Sans"/>
                <a:sym typeface="Open Sans"/>
              </a:rPr>
              <a:t> </a:t>
            </a:r>
            <a:r>
              <a:rPr lang="en-GB" dirty="0" err="1">
                <a:latin typeface="Open Sans"/>
                <a:ea typeface="Open Sans"/>
                <a:cs typeface="Open Sans"/>
                <a:sym typeface="Open Sans"/>
              </a:rPr>
              <a:t>variar</a:t>
            </a:r>
            <a:r>
              <a:rPr lang="en-GB" dirty="0">
                <a:latin typeface="Open Sans"/>
                <a:ea typeface="Open Sans"/>
                <a:cs typeface="Open Sans"/>
                <a:sym typeface="Open Sans"/>
              </a:rPr>
              <a:t> de </a:t>
            </a:r>
            <a:r>
              <a:rPr lang="en-GB" dirty="0" err="1">
                <a:latin typeface="Open Sans"/>
                <a:ea typeface="Open Sans"/>
                <a:cs typeface="Open Sans"/>
                <a:sym typeface="Open Sans"/>
              </a:rPr>
              <a:t>minuto</a:t>
            </a:r>
            <a:r>
              <a:rPr lang="en-GB" dirty="0">
                <a:latin typeface="Open Sans"/>
                <a:ea typeface="Open Sans"/>
                <a:cs typeface="Open Sans"/>
                <a:sym typeface="Open Sans"/>
              </a:rPr>
              <a:t> a </a:t>
            </a:r>
            <a:r>
              <a:rPr lang="en-GB" dirty="0" err="1">
                <a:latin typeface="Open Sans"/>
                <a:ea typeface="Open Sans"/>
                <a:cs typeface="Open Sans"/>
                <a:sym typeface="Open Sans"/>
              </a:rPr>
              <a:t>minuto</a:t>
            </a:r>
            <a:r>
              <a:rPr lang="en-GB" dirty="0">
                <a:latin typeface="Open Sans"/>
                <a:ea typeface="Open Sans"/>
                <a:cs typeface="Open Sans"/>
                <a:sym typeface="Open Sans"/>
              </a:rPr>
              <a:t> a </a:t>
            </a:r>
            <a:r>
              <a:rPr lang="en-GB" dirty="0" err="1">
                <a:latin typeface="Open Sans"/>
                <a:ea typeface="Open Sans"/>
                <a:cs typeface="Open Sans"/>
                <a:sym typeface="Open Sans"/>
              </a:rPr>
              <a:t>vários</a:t>
            </a:r>
            <a:r>
              <a:rPr lang="en-GB" dirty="0">
                <a:latin typeface="Open Sans"/>
                <a:ea typeface="Open Sans"/>
                <a:cs typeface="Open Sans"/>
                <a:sym typeface="Open Sans"/>
              </a:rPr>
              <a:t> </a:t>
            </a:r>
            <a:r>
              <a:rPr lang="en-GB" dirty="0" err="1">
                <a:latin typeface="Open Sans"/>
                <a:ea typeface="Open Sans"/>
                <a:cs typeface="Open Sans"/>
                <a:sym typeface="Open Sans"/>
              </a:rPr>
              <a:t>anos</a:t>
            </a:r>
            <a:r>
              <a:rPr lang="en-GB" dirty="0">
                <a:latin typeface="Open Sans"/>
                <a:ea typeface="Open Sans"/>
                <a:cs typeface="Open Sans"/>
                <a:sym typeface="Open Sans"/>
              </a:rPr>
              <a:t> </a:t>
            </a:r>
            <a:endParaRPr dirty="0">
              <a:latin typeface="Open Sans"/>
              <a:ea typeface="Open Sans"/>
              <a:cs typeface="Open Sans"/>
              <a:sym typeface="Open Sans"/>
            </a:endParaRPr>
          </a:p>
          <a:p>
            <a:pPr marL="537210" lvl="0" indent="-342900" algn="l" rtl="0">
              <a:lnSpc>
                <a:spcPct val="110000"/>
              </a:lnSpc>
              <a:spcBef>
                <a:spcPts val="0"/>
              </a:spcBef>
              <a:spcAft>
                <a:spcPts val="0"/>
              </a:spcAft>
              <a:buClr>
                <a:schemeClr val="dk1"/>
              </a:buClr>
              <a:buSzPts val="1300"/>
              <a:buFont typeface="Arial"/>
              <a:buChar char="•"/>
            </a:pPr>
            <a:r>
              <a:rPr lang="en-GB" b="1" dirty="0" err="1">
                <a:latin typeface="Open Sans"/>
                <a:ea typeface="Open Sans"/>
                <a:cs typeface="Open Sans"/>
                <a:sym typeface="Open Sans"/>
              </a:rPr>
              <a:t>Tipos</a:t>
            </a:r>
            <a:r>
              <a:rPr lang="en-GB" b="1" dirty="0">
                <a:latin typeface="Open Sans"/>
                <a:ea typeface="Open Sans"/>
                <a:cs typeface="Open Sans"/>
                <a:sym typeface="Open Sans"/>
              </a:rPr>
              <a:t> de </a:t>
            </a:r>
            <a:r>
              <a:rPr lang="en-GB" b="1" dirty="0" err="1">
                <a:latin typeface="Open Sans"/>
                <a:ea typeface="Open Sans"/>
                <a:cs typeface="Open Sans"/>
                <a:sym typeface="Open Sans"/>
              </a:rPr>
              <a:t>tecnologia</a:t>
            </a:r>
            <a:r>
              <a:rPr lang="en-GB" b="1" dirty="0">
                <a:latin typeface="Open Sans"/>
                <a:ea typeface="Open Sans"/>
                <a:cs typeface="Open Sans"/>
                <a:sym typeface="Open Sans"/>
              </a:rPr>
              <a:t> </a:t>
            </a:r>
            <a:r>
              <a:rPr lang="en-GB" b="1" dirty="0" err="1">
                <a:latin typeface="Open Sans"/>
                <a:ea typeface="Open Sans"/>
                <a:cs typeface="Open Sans"/>
                <a:sym typeface="Open Sans"/>
              </a:rPr>
              <a:t>incluídos</a:t>
            </a:r>
            <a:r>
              <a:rPr lang="en-GB" dirty="0">
                <a:latin typeface="Open Sans"/>
                <a:ea typeface="Open Sans"/>
                <a:cs typeface="Open Sans"/>
                <a:sym typeface="Open Sans"/>
              </a:rPr>
              <a:t>: </a:t>
            </a:r>
            <a:r>
              <a:rPr lang="en-GB" dirty="0" err="1">
                <a:latin typeface="Open Sans"/>
                <a:ea typeface="Open Sans"/>
                <a:cs typeface="Open Sans"/>
                <a:sym typeface="Open Sans"/>
              </a:rPr>
              <a:t>tecnologia</a:t>
            </a:r>
            <a:r>
              <a:rPr lang="en-GB" dirty="0">
                <a:latin typeface="Open Sans"/>
                <a:ea typeface="Open Sans"/>
                <a:cs typeface="Open Sans"/>
                <a:sym typeface="Open Sans"/>
              </a:rPr>
              <a:t> </a:t>
            </a:r>
            <a:r>
              <a:rPr lang="en-GB" dirty="0" err="1">
                <a:latin typeface="Open Sans"/>
                <a:ea typeface="Open Sans"/>
                <a:cs typeface="Open Sans"/>
                <a:sym typeface="Open Sans"/>
              </a:rPr>
              <a:t>renovável</a:t>
            </a:r>
            <a:r>
              <a:rPr lang="en-GB" dirty="0">
                <a:latin typeface="Open Sans"/>
                <a:ea typeface="Open Sans"/>
                <a:cs typeface="Open Sans"/>
                <a:sym typeface="Open Sans"/>
              </a:rPr>
              <a:t>, </a:t>
            </a:r>
            <a:r>
              <a:rPr lang="en-GB" dirty="0" err="1">
                <a:latin typeface="Open Sans"/>
                <a:ea typeface="Open Sans"/>
                <a:cs typeface="Open Sans"/>
                <a:sym typeface="Open Sans"/>
              </a:rPr>
              <a:t>tecnologias</a:t>
            </a:r>
            <a:r>
              <a:rPr lang="en-GB" dirty="0">
                <a:latin typeface="Open Sans"/>
                <a:ea typeface="Open Sans"/>
                <a:cs typeface="Open Sans"/>
                <a:sym typeface="Open Sans"/>
              </a:rPr>
              <a:t> de </a:t>
            </a:r>
            <a:r>
              <a:rPr lang="en-GB" dirty="0" err="1">
                <a:latin typeface="Open Sans"/>
                <a:ea typeface="Open Sans"/>
                <a:cs typeface="Open Sans"/>
                <a:sym typeface="Open Sans"/>
              </a:rPr>
              <a:t>armazenamento</a:t>
            </a:r>
            <a:r>
              <a:rPr lang="en-GB" dirty="0">
                <a:latin typeface="Open Sans"/>
                <a:ea typeface="Open Sans"/>
                <a:cs typeface="Open Sans"/>
                <a:sym typeface="Open Sans"/>
              </a:rPr>
              <a:t>, ...</a:t>
            </a:r>
            <a:endParaRPr dirty="0"/>
          </a:p>
          <a:p>
            <a:pPr marL="537210" lvl="0" indent="-342900" algn="l" rtl="0">
              <a:lnSpc>
                <a:spcPct val="110000"/>
              </a:lnSpc>
              <a:spcBef>
                <a:spcPts val="0"/>
              </a:spcBef>
              <a:spcAft>
                <a:spcPts val="0"/>
              </a:spcAft>
              <a:buClr>
                <a:schemeClr val="dk1"/>
              </a:buClr>
              <a:buSzPts val="1300"/>
              <a:buFont typeface="Arial"/>
              <a:buChar char="•"/>
            </a:pPr>
            <a:r>
              <a:rPr lang="en-GB" b="1" dirty="0" err="1"/>
              <a:t>Abordagem</a:t>
            </a:r>
            <a:r>
              <a:rPr lang="en-GB" b="1" dirty="0"/>
              <a:t> </a:t>
            </a:r>
            <a:r>
              <a:rPr lang="en-GB" b="1" dirty="0" err="1"/>
              <a:t>analítica</a:t>
            </a:r>
            <a:r>
              <a:rPr lang="en-GB" dirty="0"/>
              <a:t>: top-down, bottom-up, ...</a:t>
            </a:r>
            <a:endParaRPr dirty="0"/>
          </a:p>
          <a:p>
            <a:pPr marL="537210" lvl="0" indent="-342900" algn="l" rtl="0">
              <a:lnSpc>
                <a:spcPct val="110000"/>
              </a:lnSpc>
              <a:spcBef>
                <a:spcPts val="0"/>
              </a:spcBef>
              <a:spcAft>
                <a:spcPts val="0"/>
              </a:spcAft>
              <a:buClr>
                <a:schemeClr val="dk1"/>
              </a:buClr>
              <a:buSzPts val="1300"/>
              <a:buFont typeface="Arial"/>
              <a:buChar char="•"/>
            </a:pPr>
            <a:r>
              <a:rPr lang="en-GB" b="1" dirty="0" err="1">
                <a:latin typeface="Open Sans"/>
                <a:ea typeface="Open Sans"/>
                <a:cs typeface="Open Sans"/>
                <a:sym typeface="Open Sans"/>
              </a:rPr>
              <a:t>Metodologia</a:t>
            </a:r>
            <a:r>
              <a:rPr lang="en-GB" b="1" dirty="0">
                <a:latin typeface="Open Sans"/>
                <a:ea typeface="Open Sans"/>
                <a:cs typeface="Open Sans"/>
                <a:sym typeface="Open Sans"/>
              </a:rPr>
              <a:t> </a:t>
            </a:r>
            <a:r>
              <a:rPr lang="en-GB" b="1" dirty="0" err="1">
                <a:latin typeface="Open Sans"/>
                <a:ea typeface="Open Sans"/>
                <a:cs typeface="Open Sans"/>
                <a:sym typeface="Open Sans"/>
              </a:rPr>
              <a:t>subjacente</a:t>
            </a:r>
            <a:r>
              <a:rPr lang="en-GB" dirty="0">
                <a:latin typeface="Open Sans"/>
                <a:ea typeface="Open Sans"/>
                <a:cs typeface="Open Sans"/>
                <a:sym typeface="Open Sans"/>
              </a:rPr>
              <a:t>: </a:t>
            </a:r>
            <a:r>
              <a:rPr lang="en-GB" dirty="0" err="1">
                <a:latin typeface="Open Sans"/>
                <a:ea typeface="Open Sans"/>
                <a:cs typeface="Open Sans"/>
                <a:sym typeface="Open Sans"/>
              </a:rPr>
              <a:t>equilíbrio</a:t>
            </a:r>
            <a:r>
              <a:rPr lang="en-GB" dirty="0">
                <a:latin typeface="Open Sans"/>
                <a:ea typeface="Open Sans"/>
                <a:cs typeface="Open Sans"/>
                <a:sym typeface="Open Sans"/>
              </a:rPr>
              <a:t> </a:t>
            </a:r>
            <a:r>
              <a:rPr lang="en-GB" dirty="0" err="1">
                <a:latin typeface="Open Sans"/>
                <a:ea typeface="Open Sans"/>
                <a:cs typeface="Open Sans"/>
                <a:sym typeface="Open Sans"/>
              </a:rPr>
              <a:t>econômico</a:t>
            </a:r>
            <a:r>
              <a:rPr lang="en-GB" dirty="0">
                <a:latin typeface="Open Sans"/>
                <a:ea typeface="Open Sans"/>
                <a:cs typeface="Open Sans"/>
                <a:sym typeface="Open Sans"/>
              </a:rPr>
              <a:t>, </a:t>
            </a:r>
            <a:r>
              <a:rPr lang="en-GB" dirty="0" err="1">
                <a:latin typeface="Open Sans"/>
                <a:ea typeface="Open Sans"/>
                <a:cs typeface="Open Sans"/>
                <a:sym typeface="Open Sans"/>
              </a:rPr>
              <a:t>simulação</a:t>
            </a:r>
            <a:r>
              <a:rPr lang="en-GB" dirty="0">
                <a:latin typeface="Open Sans"/>
                <a:ea typeface="Open Sans"/>
                <a:cs typeface="Open Sans"/>
                <a:sym typeface="Open Sans"/>
              </a:rPr>
              <a:t>, </a:t>
            </a:r>
            <a:r>
              <a:rPr lang="en-GB" dirty="0" err="1">
                <a:latin typeface="Open Sans"/>
                <a:ea typeface="Open Sans"/>
                <a:cs typeface="Open Sans"/>
                <a:sym typeface="Open Sans"/>
              </a:rPr>
              <a:t>otimização</a:t>
            </a:r>
            <a:r>
              <a:rPr lang="en-GB" dirty="0">
                <a:latin typeface="Open Sans"/>
                <a:ea typeface="Open Sans"/>
                <a:cs typeface="Open Sans"/>
                <a:sym typeface="Open Sans"/>
              </a:rPr>
              <a:t>, </a:t>
            </a:r>
            <a:r>
              <a:rPr lang="en-GB" dirty="0" err="1">
                <a:latin typeface="Open Sans"/>
                <a:ea typeface="Open Sans"/>
                <a:cs typeface="Open Sans"/>
                <a:sym typeface="Open Sans"/>
              </a:rPr>
              <a:t>estocástica</a:t>
            </a:r>
            <a:r>
              <a:rPr lang="en-GB" dirty="0">
                <a:latin typeface="Open Sans"/>
                <a:ea typeface="Open Sans"/>
                <a:cs typeface="Open Sans"/>
                <a:sym typeface="Open Sans"/>
              </a:rPr>
              <a:t>, ...</a:t>
            </a:r>
            <a:endParaRPr dirty="0"/>
          </a:p>
          <a:p>
            <a:pPr marL="537210" lvl="0" indent="-342900" algn="l" rtl="0">
              <a:lnSpc>
                <a:spcPct val="110000"/>
              </a:lnSpc>
              <a:spcBef>
                <a:spcPts val="0"/>
              </a:spcBef>
              <a:spcAft>
                <a:spcPts val="0"/>
              </a:spcAft>
              <a:buClr>
                <a:schemeClr val="dk1"/>
              </a:buClr>
              <a:buSzPts val="1300"/>
              <a:buFont typeface="Arial"/>
              <a:buChar char="•"/>
            </a:pPr>
            <a:r>
              <a:rPr lang="en-GB" b="1" dirty="0" err="1">
                <a:latin typeface="Open Sans"/>
                <a:ea typeface="Open Sans"/>
                <a:cs typeface="Open Sans"/>
                <a:sym typeface="Open Sans"/>
              </a:rPr>
              <a:t>Abordagem</a:t>
            </a:r>
            <a:r>
              <a:rPr lang="en-GB" b="1" dirty="0">
                <a:latin typeface="Open Sans"/>
                <a:ea typeface="Open Sans"/>
                <a:cs typeface="Open Sans"/>
                <a:sym typeface="Open Sans"/>
              </a:rPr>
              <a:t> </a:t>
            </a:r>
            <a:r>
              <a:rPr lang="en-GB" b="1" dirty="0" err="1">
                <a:latin typeface="Open Sans"/>
                <a:ea typeface="Open Sans"/>
                <a:cs typeface="Open Sans"/>
                <a:sym typeface="Open Sans"/>
              </a:rPr>
              <a:t>matemática</a:t>
            </a:r>
            <a:r>
              <a:rPr lang="en-GB" dirty="0">
                <a:latin typeface="Open Sans"/>
                <a:ea typeface="Open Sans"/>
                <a:cs typeface="Open Sans"/>
                <a:sym typeface="Open Sans"/>
              </a:rPr>
              <a:t>: </a:t>
            </a:r>
            <a:r>
              <a:rPr lang="en-GB" dirty="0" err="1">
                <a:latin typeface="Open Sans"/>
                <a:ea typeface="Open Sans"/>
                <a:cs typeface="Open Sans"/>
                <a:sym typeface="Open Sans"/>
              </a:rPr>
              <a:t>programação</a:t>
            </a:r>
            <a:r>
              <a:rPr lang="en-GB" dirty="0">
                <a:latin typeface="Open Sans"/>
                <a:ea typeface="Open Sans"/>
                <a:cs typeface="Open Sans"/>
                <a:sym typeface="Open Sans"/>
              </a:rPr>
              <a:t> linear, </a:t>
            </a:r>
            <a:r>
              <a:rPr lang="en-GB" dirty="0" err="1">
                <a:latin typeface="Open Sans"/>
                <a:ea typeface="Open Sans"/>
                <a:cs typeface="Open Sans"/>
                <a:sym typeface="Open Sans"/>
              </a:rPr>
              <a:t>programação</a:t>
            </a:r>
            <a:r>
              <a:rPr lang="en-GB" dirty="0">
                <a:latin typeface="Open Sans"/>
                <a:ea typeface="Open Sans"/>
                <a:cs typeface="Open Sans"/>
                <a:sym typeface="Open Sans"/>
              </a:rPr>
              <a:t> linear </a:t>
            </a:r>
            <a:r>
              <a:rPr lang="en-GB" dirty="0" err="1">
                <a:latin typeface="Open Sans"/>
                <a:ea typeface="Open Sans"/>
                <a:cs typeface="Open Sans"/>
                <a:sym typeface="Open Sans"/>
              </a:rPr>
              <a:t>inteira</a:t>
            </a:r>
            <a:r>
              <a:rPr lang="en-GB" dirty="0">
                <a:latin typeface="Open Sans"/>
                <a:ea typeface="Open Sans"/>
                <a:cs typeface="Open Sans"/>
                <a:sym typeface="Open Sans"/>
              </a:rPr>
              <a:t> </a:t>
            </a:r>
            <a:r>
              <a:rPr lang="en-GB" dirty="0" err="1">
                <a:latin typeface="Open Sans"/>
                <a:ea typeface="Open Sans"/>
                <a:cs typeface="Open Sans"/>
                <a:sym typeface="Open Sans"/>
              </a:rPr>
              <a:t>mista</a:t>
            </a:r>
            <a:r>
              <a:rPr lang="en-GB" dirty="0">
                <a:latin typeface="Open Sans"/>
                <a:ea typeface="Open Sans"/>
                <a:cs typeface="Open Sans"/>
                <a:sym typeface="Open Sans"/>
              </a:rPr>
              <a:t>, </a:t>
            </a:r>
            <a:r>
              <a:rPr lang="en-GB" dirty="0" err="1">
                <a:latin typeface="Open Sans"/>
                <a:ea typeface="Open Sans"/>
                <a:cs typeface="Open Sans"/>
                <a:sym typeface="Open Sans"/>
              </a:rPr>
              <a:t>programação</a:t>
            </a:r>
            <a:r>
              <a:rPr lang="en-GB" dirty="0">
                <a:latin typeface="Open Sans"/>
                <a:ea typeface="Open Sans"/>
                <a:cs typeface="Open Sans"/>
                <a:sym typeface="Open Sans"/>
              </a:rPr>
              <a:t> </a:t>
            </a:r>
            <a:r>
              <a:rPr lang="en-GB" dirty="0" err="1">
                <a:latin typeface="Open Sans"/>
                <a:ea typeface="Open Sans"/>
                <a:cs typeface="Open Sans"/>
                <a:sym typeface="Open Sans"/>
              </a:rPr>
              <a:t>dinâmica</a:t>
            </a:r>
            <a:r>
              <a:rPr lang="en-GB" dirty="0">
                <a:latin typeface="Open Sans"/>
                <a:ea typeface="Open Sans"/>
                <a:cs typeface="Open Sans"/>
                <a:sym typeface="Open Sans"/>
              </a:rPr>
              <a:t>, </a:t>
            </a:r>
            <a:r>
              <a:rPr lang="en-GB" dirty="0" err="1">
                <a:latin typeface="Open Sans"/>
                <a:ea typeface="Open Sans"/>
                <a:cs typeface="Open Sans"/>
                <a:sym typeface="Open Sans"/>
              </a:rPr>
              <a:t>lógica</a:t>
            </a:r>
            <a:r>
              <a:rPr lang="en-GB" dirty="0">
                <a:latin typeface="Open Sans"/>
                <a:ea typeface="Open Sans"/>
                <a:cs typeface="Open Sans"/>
                <a:sym typeface="Open Sans"/>
              </a:rPr>
              <a:t> </a:t>
            </a:r>
            <a:r>
              <a:rPr lang="en-GB" dirty="0" err="1">
                <a:latin typeface="Open Sans"/>
                <a:ea typeface="Open Sans"/>
                <a:cs typeface="Open Sans"/>
                <a:sym typeface="Open Sans"/>
              </a:rPr>
              <a:t>difusa</a:t>
            </a:r>
            <a:r>
              <a:rPr lang="en-GB" dirty="0">
                <a:latin typeface="Open Sans"/>
                <a:ea typeface="Open Sans"/>
                <a:cs typeface="Open Sans"/>
                <a:sym typeface="Open Sans"/>
              </a:rPr>
              <a:t>, </a:t>
            </a:r>
            <a:r>
              <a:rPr lang="en-GB" dirty="0" err="1">
                <a:latin typeface="Open Sans"/>
                <a:ea typeface="Open Sans"/>
                <a:cs typeface="Open Sans"/>
                <a:sym typeface="Open Sans"/>
              </a:rPr>
              <a:t>programação</a:t>
            </a:r>
            <a:r>
              <a:rPr lang="en-GB" dirty="0">
                <a:latin typeface="Open Sans"/>
                <a:ea typeface="Open Sans"/>
                <a:cs typeface="Open Sans"/>
                <a:sym typeface="Open Sans"/>
              </a:rPr>
              <a:t> </a:t>
            </a:r>
            <a:r>
              <a:rPr lang="en-GB" dirty="0" err="1">
                <a:latin typeface="Open Sans"/>
                <a:ea typeface="Open Sans"/>
                <a:cs typeface="Open Sans"/>
                <a:sym typeface="Open Sans"/>
              </a:rPr>
              <a:t>baseada</a:t>
            </a:r>
            <a:r>
              <a:rPr lang="en-GB" dirty="0">
                <a:latin typeface="Open Sans"/>
                <a:ea typeface="Open Sans"/>
                <a:cs typeface="Open Sans"/>
                <a:sym typeface="Open Sans"/>
              </a:rPr>
              <a:t> </a:t>
            </a:r>
            <a:r>
              <a:rPr lang="en-GB" dirty="0" err="1">
                <a:latin typeface="Open Sans"/>
                <a:ea typeface="Open Sans"/>
                <a:cs typeface="Open Sans"/>
                <a:sym typeface="Open Sans"/>
              </a:rPr>
              <a:t>em</a:t>
            </a:r>
            <a:r>
              <a:rPr lang="en-GB" dirty="0">
                <a:latin typeface="Open Sans"/>
                <a:ea typeface="Open Sans"/>
                <a:cs typeface="Open Sans"/>
                <a:sym typeface="Open Sans"/>
              </a:rPr>
              <a:t> </a:t>
            </a:r>
            <a:r>
              <a:rPr lang="en-GB" dirty="0" err="1">
                <a:latin typeface="Open Sans"/>
                <a:ea typeface="Open Sans"/>
                <a:cs typeface="Open Sans"/>
                <a:sym typeface="Open Sans"/>
              </a:rPr>
              <a:t>agentes</a:t>
            </a:r>
            <a:r>
              <a:rPr lang="en-GB" dirty="0">
                <a:latin typeface="Open Sans"/>
                <a:ea typeface="Open Sans"/>
                <a:cs typeface="Open Sans"/>
                <a:sym typeface="Open Sans"/>
              </a:rPr>
              <a:t>, ...</a:t>
            </a:r>
            <a:endParaRPr dirty="0"/>
          </a:p>
          <a:p>
            <a:pPr marL="537210" lvl="0" indent="-342900" algn="l" rtl="0">
              <a:lnSpc>
                <a:spcPct val="110000"/>
              </a:lnSpc>
              <a:spcBef>
                <a:spcPts val="0"/>
              </a:spcBef>
              <a:spcAft>
                <a:spcPts val="0"/>
              </a:spcAft>
              <a:buClr>
                <a:schemeClr val="dk1"/>
              </a:buClr>
              <a:buSzPts val="1300"/>
              <a:buFont typeface="Arial"/>
              <a:buChar char="•"/>
            </a:pPr>
            <a:r>
              <a:rPr lang="en-GB" dirty="0"/>
              <a:t>Etc.</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GB" sz="1400" b="1">
                <a:solidFill>
                  <a:schemeClr val="lt1"/>
                </a:solidFill>
                <a:latin typeface="Open Sans ExtraBold"/>
                <a:ea typeface="Open Sans ExtraBold"/>
                <a:cs typeface="Open Sans ExtraBold"/>
                <a:sym typeface="Open Sans ExtraBold"/>
              </a:rPr>
              <a:t>2</a:t>
            </a:r>
            <a:endParaRPr/>
          </a:p>
        </p:txBody>
      </p:sp>
      <p:sp>
        <p:nvSpPr>
          <p:cNvPr id="149" name="Google Shape;149;p5"/>
          <p:cNvSpPr txBox="1">
            <a:spLocks noGrp="1"/>
          </p:cNvSpPr>
          <p:nvPr>
            <p:ph type="body" idx="1"/>
          </p:nvPr>
        </p:nvSpPr>
        <p:spPr>
          <a:xfrm>
            <a:off x="887215" y="1326224"/>
            <a:ext cx="8543090" cy="3420684"/>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Clr>
                <a:srgbClr val="333333"/>
              </a:buClr>
              <a:buSzPts val="1300"/>
              <a:buNone/>
            </a:pPr>
            <a:r>
              <a:rPr lang="en-GB" b="1">
                <a:solidFill>
                  <a:srgbClr val="9CC2E5"/>
                </a:solidFill>
                <a:latin typeface="Open Sans"/>
                <a:ea typeface="Open Sans"/>
                <a:cs typeface="Open Sans"/>
                <a:sym typeface="Open Sans"/>
              </a:rPr>
              <a:t>2.1.3. Nível de detalhe</a:t>
            </a:r>
            <a:endParaRPr b="1">
              <a:solidFill>
                <a:srgbClr val="9CC2E5"/>
              </a:solidFill>
            </a:endParaRPr>
          </a:p>
          <a:p>
            <a:pPr marL="0" lvl="0" indent="0" algn="l" rtl="0">
              <a:lnSpc>
                <a:spcPct val="100000"/>
              </a:lnSpc>
              <a:spcBef>
                <a:spcPts val="1000"/>
              </a:spcBef>
              <a:spcAft>
                <a:spcPts val="0"/>
              </a:spcAft>
              <a:buClr>
                <a:schemeClr val="dk1"/>
              </a:buClr>
              <a:buSzPts val="2000"/>
              <a:buNone/>
            </a:pPr>
            <a:r>
              <a:rPr lang="en-GB">
                <a:latin typeface="Open Sans"/>
                <a:ea typeface="Open Sans"/>
                <a:cs typeface="Open Sans"/>
                <a:sym typeface="Open Sans"/>
              </a:rPr>
              <a:t>O nível de detalhe da representação matemática depende do problema em questão. Ele depende de:</a:t>
            </a:r>
            <a:endParaRPr/>
          </a:p>
          <a:p>
            <a:pPr marL="228600" lvl="0" indent="-228600" algn="l" rtl="0">
              <a:lnSpc>
                <a:spcPct val="100000"/>
              </a:lnSpc>
              <a:spcBef>
                <a:spcPts val="1000"/>
              </a:spcBef>
              <a:spcAft>
                <a:spcPts val="0"/>
              </a:spcAft>
              <a:buClr>
                <a:schemeClr val="dk1"/>
              </a:buClr>
              <a:buSzPts val="2000"/>
              <a:buFont typeface="Arial"/>
              <a:buChar char="•"/>
            </a:pPr>
            <a:r>
              <a:rPr lang="en-GB" b="1">
                <a:latin typeface="Open Sans"/>
                <a:ea typeface="Open Sans"/>
                <a:cs typeface="Open Sans"/>
                <a:sym typeface="Open Sans"/>
              </a:rPr>
              <a:t>A escala do problema</a:t>
            </a:r>
            <a:r>
              <a:rPr lang="en-GB">
                <a:latin typeface="Open Sans"/>
                <a:ea typeface="Open Sans"/>
                <a:cs typeface="Open Sans"/>
                <a:sym typeface="Open Sans"/>
              </a:rPr>
              <a:t>: de uma unidade de uma fábrica a um país inteiro</a:t>
            </a:r>
            <a:endParaRPr/>
          </a:p>
          <a:p>
            <a:pPr marL="228600" lvl="0" indent="-228600" algn="l" rtl="0">
              <a:lnSpc>
                <a:spcPct val="100000"/>
              </a:lnSpc>
              <a:spcBef>
                <a:spcPts val="2000"/>
              </a:spcBef>
              <a:spcAft>
                <a:spcPts val="0"/>
              </a:spcAft>
              <a:buClr>
                <a:schemeClr val="dk1"/>
              </a:buClr>
              <a:buSzPts val="2000"/>
              <a:buFont typeface="Arial"/>
              <a:buChar char="•"/>
            </a:pPr>
            <a:r>
              <a:rPr lang="en-GB" b="1">
                <a:latin typeface="Open Sans"/>
                <a:ea typeface="Open Sans"/>
                <a:cs typeface="Open Sans"/>
                <a:sym typeface="Open Sans"/>
              </a:rPr>
              <a:t>A disponibilidade de dados</a:t>
            </a:r>
            <a:r>
              <a:rPr lang="en-GB">
                <a:latin typeface="Open Sans"/>
                <a:ea typeface="Open Sans"/>
                <a:cs typeface="Open Sans"/>
                <a:sym typeface="Open Sans"/>
              </a:rPr>
              <a:t>: por exemplo, parâmetros técnicos específicos necessários para a modelagem detalhada</a:t>
            </a:r>
            <a:endParaRPr/>
          </a:p>
          <a:p>
            <a:pPr marL="228600" lvl="0" indent="-228600" algn="l" rtl="0">
              <a:lnSpc>
                <a:spcPct val="100000"/>
              </a:lnSpc>
              <a:spcBef>
                <a:spcPts val="2000"/>
              </a:spcBef>
              <a:spcAft>
                <a:spcPts val="0"/>
              </a:spcAft>
              <a:buClr>
                <a:schemeClr val="dk1"/>
              </a:buClr>
              <a:buSzPts val="2000"/>
              <a:buFont typeface="Arial"/>
              <a:buChar char="•"/>
            </a:pPr>
            <a:r>
              <a:rPr lang="en-GB" b="1">
                <a:latin typeface="Open Sans"/>
                <a:ea typeface="Open Sans"/>
                <a:cs typeface="Open Sans"/>
                <a:sym typeface="Open Sans"/>
              </a:rPr>
              <a:t>O nível de detalhe da análise necessária</a:t>
            </a:r>
            <a:r>
              <a:rPr lang="en-GB">
                <a:latin typeface="Open Sans"/>
                <a:ea typeface="Open Sans"/>
                <a:cs typeface="Open Sans"/>
                <a:sym typeface="Open Sans"/>
              </a:rPr>
              <a:t>: por exemplo, não modele todas as horas do ano para o planejamento de longo prazo.</a:t>
            </a:r>
            <a:endParaRPr/>
          </a:p>
          <a:p>
            <a:pPr marL="228600" lvl="0" indent="-101600" algn="l" rtl="0">
              <a:lnSpc>
                <a:spcPct val="100000"/>
              </a:lnSpc>
              <a:spcBef>
                <a:spcPts val="2000"/>
              </a:spcBef>
              <a:spcAft>
                <a:spcPts val="0"/>
              </a:spcAft>
              <a:buClr>
                <a:schemeClr val="dk1"/>
              </a:buClr>
              <a:buSzPts val="2000"/>
              <a:buFont typeface="Arial"/>
              <a:buNone/>
            </a:pPr>
            <a:endParaRPr>
              <a:solidFill>
                <a:srgbClr val="000000"/>
              </a:solidFill>
            </a:endParaRPr>
          </a:p>
          <a:p>
            <a:pPr marL="228600" lvl="0" indent="-101600" algn="l" rtl="0">
              <a:lnSpc>
                <a:spcPct val="100000"/>
              </a:lnSpc>
              <a:spcBef>
                <a:spcPts val="2000"/>
              </a:spcBef>
              <a:spcAft>
                <a:spcPts val="0"/>
              </a:spcAft>
              <a:buClr>
                <a:schemeClr val="dk1"/>
              </a:buClr>
              <a:buSzPts val="2000"/>
              <a:buFont typeface="Arial"/>
              <a:buNone/>
            </a:pPr>
            <a:endParaRPr>
              <a:solidFill>
                <a:srgbClr val="000000"/>
              </a:solidFill>
            </a:endParaRPr>
          </a:p>
          <a:p>
            <a:pPr marL="0" lvl="0" indent="0" algn="l" rtl="0">
              <a:lnSpc>
                <a:spcPct val="100000"/>
              </a:lnSpc>
              <a:spcBef>
                <a:spcPts val="2000"/>
              </a:spcBef>
              <a:spcAft>
                <a:spcPts val="0"/>
              </a:spcAft>
              <a:buClr>
                <a:srgbClr val="333333"/>
              </a:buClr>
              <a:buSzPts val="1300"/>
              <a:buNone/>
            </a:pPr>
            <a:endParaRPr b="1">
              <a:solidFill>
                <a:srgbClr val="9CC2E5"/>
              </a:solidFill>
            </a:endParaRPr>
          </a:p>
        </p:txBody>
      </p:sp>
      <p:sp>
        <p:nvSpPr>
          <p:cNvPr id="150" name="Google Shape;150;p5"/>
          <p:cNvSpPr txBox="1"/>
          <p:nvPr/>
        </p:nvSpPr>
        <p:spPr>
          <a:xfrm>
            <a:off x="858078" y="107944"/>
            <a:ext cx="10515600" cy="1325562"/>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None/>
            </a:pPr>
            <a:r>
              <a:rPr lang="en-GB" sz="4400" dirty="0">
                <a:solidFill>
                  <a:schemeClr val="dk1"/>
                </a:solidFill>
                <a:latin typeface="Open Sans"/>
                <a:ea typeface="Open Sans"/>
                <a:cs typeface="Open Sans"/>
                <a:sym typeface="Open Sans"/>
              </a:rPr>
              <a:t>Aula 2.1 </a:t>
            </a:r>
            <a:r>
              <a:rPr lang="en-GB" sz="4400" dirty="0" err="1">
                <a:solidFill>
                  <a:schemeClr val="dk1"/>
                </a:solidFill>
                <a:latin typeface="Open Sans"/>
                <a:ea typeface="Open Sans"/>
                <a:cs typeface="Open Sans"/>
                <a:sym typeface="Open Sans"/>
              </a:rPr>
              <a:t>Modelos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sistemas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energia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56" name="Google Shape;156;p6"/>
          <p:cNvSpPr txBox="1">
            <a:spLocks noGrp="1"/>
          </p:cNvSpPr>
          <p:nvPr>
            <p:ph type="body" idx="1"/>
          </p:nvPr>
        </p:nvSpPr>
        <p:spPr>
          <a:xfrm>
            <a:off x="946850" y="1367718"/>
            <a:ext cx="10466585" cy="4633965"/>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9CC2E5"/>
              </a:buClr>
              <a:buSzPts val="1300"/>
              <a:buNone/>
            </a:pPr>
            <a:r>
              <a:rPr lang="en-GB" b="1">
                <a:solidFill>
                  <a:srgbClr val="9CC2E5"/>
                </a:solidFill>
                <a:latin typeface="Open Sans"/>
                <a:ea typeface="Open Sans"/>
                <a:cs typeface="Open Sans"/>
                <a:sym typeface="Open Sans"/>
              </a:rPr>
              <a:t>2.1.4. Simulação e otimização</a:t>
            </a:r>
            <a:endParaRPr/>
          </a:p>
          <a:p>
            <a:pPr marL="0" lvl="0" indent="0" algn="l" rtl="0">
              <a:lnSpc>
                <a:spcPct val="90000"/>
              </a:lnSpc>
              <a:spcBef>
                <a:spcPts val="1000"/>
              </a:spcBef>
              <a:spcAft>
                <a:spcPts val="0"/>
              </a:spcAft>
              <a:buClr>
                <a:srgbClr val="333333"/>
              </a:buClr>
              <a:buSzPts val="1300"/>
              <a:buNone/>
            </a:pPr>
            <a:r>
              <a:rPr lang="en-GB">
                <a:latin typeface="Open Sans"/>
                <a:ea typeface="Open Sans"/>
                <a:cs typeface="Open Sans"/>
                <a:sym typeface="Open Sans"/>
              </a:rPr>
              <a:t>O método a ser usado depende de suas necessidades específicas.</a:t>
            </a:r>
            <a:endParaRPr/>
          </a:p>
          <a:p>
            <a:pPr marL="0" lvl="0" indent="0" algn="l" rtl="0">
              <a:lnSpc>
                <a:spcPct val="90000"/>
              </a:lnSpc>
              <a:spcBef>
                <a:spcPts val="1000"/>
              </a:spcBef>
              <a:spcAft>
                <a:spcPts val="0"/>
              </a:spcAft>
              <a:buClr>
                <a:srgbClr val="333333"/>
              </a:buClr>
              <a:buSzPts val="1300"/>
              <a:buNone/>
            </a:pPr>
            <a:endParaRPr b="1">
              <a:solidFill>
                <a:srgbClr val="9CC2E5"/>
              </a:solidFill>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000"/>
              <a:buNone/>
            </a:pPr>
            <a:endParaRPr>
              <a:solidFill>
                <a:srgbClr val="000000"/>
              </a:solidFill>
            </a:endParaRPr>
          </a:p>
          <a:p>
            <a:pPr marL="228600" lvl="0" indent="-101600" algn="l" rtl="0">
              <a:lnSpc>
                <a:spcPct val="90000"/>
              </a:lnSpc>
              <a:spcBef>
                <a:spcPts val="2000"/>
              </a:spcBef>
              <a:spcAft>
                <a:spcPts val="0"/>
              </a:spcAft>
              <a:buClr>
                <a:schemeClr val="dk1"/>
              </a:buClr>
              <a:buSzPts val="2000"/>
              <a:buFont typeface="Arial"/>
              <a:buNone/>
            </a:pPr>
            <a:endParaRPr>
              <a:solidFill>
                <a:srgbClr val="000000"/>
              </a:solidFill>
            </a:endParaRPr>
          </a:p>
          <a:p>
            <a:pPr marL="0" lvl="0" indent="0" algn="l" rtl="0">
              <a:lnSpc>
                <a:spcPct val="90000"/>
              </a:lnSpc>
              <a:spcBef>
                <a:spcPts val="2000"/>
              </a:spcBef>
              <a:spcAft>
                <a:spcPts val="0"/>
              </a:spcAft>
              <a:buClr>
                <a:srgbClr val="333333"/>
              </a:buClr>
              <a:buSzPts val="1300"/>
              <a:buNone/>
            </a:pPr>
            <a:endParaRPr b="1">
              <a:solidFill>
                <a:srgbClr val="9CC2E5"/>
              </a:solidFill>
              <a:latin typeface="Open Sans"/>
              <a:ea typeface="Open Sans"/>
              <a:cs typeface="Open Sans"/>
              <a:sym typeface="Open Sans"/>
            </a:endParaRPr>
          </a:p>
        </p:txBody>
      </p:sp>
      <p:graphicFrame>
        <p:nvGraphicFramePr>
          <p:cNvPr id="157" name="Google Shape;157;p6"/>
          <p:cNvGraphicFramePr/>
          <p:nvPr/>
        </p:nvGraphicFramePr>
        <p:xfrm>
          <a:off x="1049851" y="2439151"/>
          <a:ext cx="9132500" cy="3840400"/>
        </p:xfrm>
        <a:graphic>
          <a:graphicData uri="http://schemas.openxmlformats.org/drawingml/2006/table">
            <a:tbl>
              <a:tblPr>
                <a:noFill/>
                <a:tableStyleId>{D40A4885-2A02-4D66-A85C-848607B14C74}</a:tableStyleId>
              </a:tblPr>
              <a:tblGrid>
                <a:gridCol w="2465250">
                  <a:extLst>
                    <a:ext uri="{9D8B030D-6E8A-4147-A177-3AD203B41FA5}">
                      <a16:colId xmlns:a16="http://schemas.microsoft.com/office/drawing/2014/main" val="20000"/>
                    </a:ext>
                  </a:extLst>
                </a:gridCol>
                <a:gridCol w="3053600">
                  <a:extLst>
                    <a:ext uri="{9D8B030D-6E8A-4147-A177-3AD203B41FA5}">
                      <a16:colId xmlns:a16="http://schemas.microsoft.com/office/drawing/2014/main" val="20001"/>
                    </a:ext>
                  </a:extLst>
                </a:gridCol>
                <a:gridCol w="3613650">
                  <a:extLst>
                    <a:ext uri="{9D8B030D-6E8A-4147-A177-3AD203B41FA5}">
                      <a16:colId xmlns:a16="http://schemas.microsoft.com/office/drawing/2014/main" val="20002"/>
                    </a:ext>
                  </a:extLst>
                </a:gridCol>
              </a:tblGrid>
              <a:tr h="433650">
                <a:tc>
                  <a:txBody>
                    <a:bodyPr/>
                    <a:lstStyle/>
                    <a:p>
                      <a:pPr marL="0" marR="0" lvl="0" indent="0" algn="l" rtl="0">
                        <a:spcBef>
                          <a:spcPts val="0"/>
                        </a:spcBef>
                        <a:spcAft>
                          <a:spcPts val="0"/>
                        </a:spcAft>
                        <a:buNone/>
                      </a:pPr>
                      <a:endParaRPr sz="1600" b="0" i="0" u="none" strike="noStrike" cap="none">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r>
                        <a:rPr lang="en-GB" sz="1800" b="1" i="0" u="none" strike="noStrike" cap="none">
                          <a:solidFill>
                            <a:schemeClr val="dk1"/>
                          </a:solidFill>
                          <a:latin typeface="Open Sans"/>
                          <a:ea typeface="Open Sans"/>
                          <a:cs typeface="Open Sans"/>
                          <a:sym typeface="Open Sans"/>
                        </a:rPr>
                        <a:t>Modelos de simulação (por exemplo, MAED)</a:t>
                      </a:r>
                      <a:endParaRPr sz="1800" b="1" i="0" u="none" strike="noStrike" cap="none">
                        <a:solidFill>
                          <a:schemeClr val="dk1"/>
                        </a:solidFill>
                        <a:latin typeface="Open Sans"/>
                        <a:ea typeface="Open Sans"/>
                        <a:cs typeface="Open Sans"/>
                        <a:sym typeface="Open Sans"/>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Open Sans"/>
                          <a:ea typeface="Open Sans"/>
                          <a:cs typeface="Open Sans"/>
                          <a:sym typeface="Open Sans"/>
                        </a:rPr>
                        <a:t>Modelos de otimização (por exemplo, OSeMOSYS)</a:t>
                      </a:r>
                      <a:endParaRPr sz="1800" b="1" i="0" u="none" strike="noStrike" cap="none">
                        <a:solidFill>
                          <a:schemeClr val="dk1"/>
                        </a:solidFill>
                        <a:latin typeface="Open Sans"/>
                        <a:ea typeface="Open Sans"/>
                        <a:cs typeface="Open Sans"/>
                        <a:sym typeface="Open Sans"/>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962375">
                <a:tc>
                  <a:txBody>
                    <a:bodyPr/>
                    <a:lstStyle/>
                    <a:p>
                      <a:pPr marL="0" marR="0" lvl="0" indent="0" algn="l" rtl="0">
                        <a:spcBef>
                          <a:spcPts val="0"/>
                        </a:spcBef>
                        <a:spcAft>
                          <a:spcPts val="0"/>
                        </a:spcAft>
                        <a:buNone/>
                      </a:pPr>
                      <a:r>
                        <a:rPr lang="en-GB" sz="1800" b="1" i="0" u="none" strike="noStrike" cap="none">
                          <a:solidFill>
                            <a:schemeClr val="dk1"/>
                          </a:solidFill>
                          <a:latin typeface="Open Sans"/>
                          <a:ea typeface="Open Sans"/>
                          <a:cs typeface="Open Sans"/>
                          <a:sym typeface="Open Sans"/>
                        </a:rPr>
                        <a:t>Oferece </a:t>
                      </a:r>
                      <a:br>
                        <a:rPr lang="en-GB" sz="1800" b="1" i="0" u="none" strike="noStrike" cap="none">
                          <a:solidFill>
                            <a:srgbClr val="000000"/>
                          </a:solidFill>
                          <a:latin typeface="Open Sans"/>
                          <a:ea typeface="Open Sans"/>
                          <a:cs typeface="Open Sans"/>
                          <a:sym typeface="Open Sans"/>
                        </a:rPr>
                      </a:br>
                      <a:r>
                        <a:rPr lang="en-GB" sz="1800" b="1" i="0" u="none" strike="noStrike" cap="none">
                          <a:solidFill>
                            <a:schemeClr val="dk1"/>
                          </a:solidFill>
                          <a:latin typeface="Open Sans"/>
                          <a:ea typeface="Open Sans"/>
                          <a:cs typeface="Open Sans"/>
                          <a:sym typeface="Open Sans"/>
                        </a:rPr>
                        <a:t>percepções sobre</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900"/>
                        <a:buFont typeface="Arial"/>
                        <a:buNone/>
                      </a:pPr>
                      <a:r>
                        <a:rPr lang="en-GB" sz="1800" b="0" i="0" u="none" strike="noStrike" cap="none">
                          <a:solidFill>
                            <a:schemeClr val="dk1"/>
                          </a:solidFill>
                          <a:latin typeface="Open Sans Light"/>
                          <a:ea typeface="Open Sans Light"/>
                          <a:cs typeface="Open Sans Light"/>
                          <a:sym typeface="Open Sans Light"/>
                        </a:rPr>
                        <a:t>Qual é a resposta do sistema às mudanças em seus elementos?</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Open Sans Light"/>
                          <a:ea typeface="Open Sans Light"/>
                          <a:cs typeface="Open Sans Light"/>
                          <a:sym typeface="Open Sans Light"/>
                        </a:rPr>
                        <a:t>Qual é o "melhor valor" de um parâmetro objetivo do sistema sob um conjunto de restrições?</a:t>
                      </a:r>
                      <a:endParaRPr sz="1800" b="0" i="0" u="none" strike="noStrike" cap="none">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677225">
                <a:tc>
                  <a:txBody>
                    <a:bodyPr/>
                    <a:lstStyle/>
                    <a:p>
                      <a:pPr marL="0" marR="0" lvl="0" indent="0" algn="l" rtl="0">
                        <a:lnSpc>
                          <a:spcPct val="100000"/>
                        </a:lnSpc>
                        <a:spcBef>
                          <a:spcPts val="0"/>
                        </a:spcBef>
                        <a:spcAft>
                          <a:spcPts val="0"/>
                        </a:spcAft>
                        <a:buNone/>
                      </a:pPr>
                      <a:r>
                        <a:rPr lang="en-GB" sz="1800" b="1" i="0" u="none" strike="noStrike" cap="none">
                          <a:solidFill>
                            <a:schemeClr val="dk1"/>
                          </a:solidFill>
                          <a:latin typeface="Open Sans"/>
                          <a:ea typeface="Open Sans"/>
                          <a:cs typeface="Open Sans"/>
                          <a:sym typeface="Open Sans"/>
                        </a:rPr>
                        <a:t>Fornecer recomendações sobre</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900"/>
                        <a:buFont typeface="Arial"/>
                        <a:buNone/>
                      </a:pPr>
                      <a:r>
                        <a:rPr lang="en-GB" sz="1800" b="0" i="0" u="none" strike="noStrike" cap="none">
                          <a:solidFill>
                            <a:schemeClr val="dk1"/>
                          </a:solidFill>
                          <a:latin typeface="Open Sans Light"/>
                          <a:ea typeface="Open Sans Light"/>
                          <a:cs typeface="Open Sans Light"/>
                          <a:sym typeface="Open Sans Light"/>
                        </a:rPr>
                        <a:t>Como fazer com que o sistema forneça uma determinada resposta</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Open Sans Light"/>
                          <a:ea typeface="Open Sans Light"/>
                          <a:cs typeface="Open Sans Light"/>
                          <a:sym typeface="Open Sans Light"/>
                        </a:rPr>
                        <a:t>Como um sistema deve ser construído para ser "ideal"</a:t>
                      </a:r>
                      <a:endParaRPr sz="1800" b="0" i="0" u="none" strike="noStrike" cap="none">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433650">
                <a:tc>
                  <a:txBody>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Open Sans"/>
                          <a:ea typeface="Open Sans"/>
                          <a:cs typeface="Open Sans"/>
                          <a:sym typeface="Open Sans"/>
                        </a:rPr>
                        <a:t>Normalmente usado para</a:t>
                      </a:r>
                      <a:endParaRPr sz="1800" b="1" i="0" u="none" strike="noStrike" cap="none">
                        <a:solidFill>
                          <a:schemeClr val="dk1"/>
                        </a:solidFill>
                        <a:latin typeface="Open Sans"/>
                        <a:ea typeface="Open Sans"/>
                        <a:cs typeface="Open Sans"/>
                        <a:sym typeface="Open Sans"/>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900"/>
                        <a:buFont typeface="Arial"/>
                        <a:buNone/>
                      </a:pPr>
                      <a:r>
                        <a:rPr lang="en-GB" sz="1800" b="0" i="0" u="none" strike="noStrike" cap="none">
                          <a:solidFill>
                            <a:schemeClr val="dk1"/>
                          </a:solidFill>
                          <a:latin typeface="Open Sans Light"/>
                          <a:ea typeface="Open Sans Light"/>
                          <a:cs typeface="Open Sans Light"/>
                          <a:sym typeface="Open Sans Light"/>
                        </a:rPr>
                        <a:t>Análise da demanda de energia</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Open Sans Light"/>
                          <a:ea typeface="Open Sans Light"/>
                          <a:cs typeface="Open Sans Light"/>
                          <a:sym typeface="Open Sans Light"/>
                        </a:rPr>
                        <a:t>Análise do suprimento de energia</a:t>
                      </a:r>
                      <a:endParaRPr sz="1800" b="0" i="0" u="none" strike="noStrike" cap="none">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8" name="Google Shape;158;p6"/>
          <p:cNvSpPr txBox="1"/>
          <p:nvPr/>
        </p:nvSpPr>
        <p:spPr>
          <a:xfrm>
            <a:off x="858078" y="107944"/>
            <a:ext cx="10515600" cy="1325562"/>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None/>
            </a:pPr>
            <a:r>
              <a:rPr lang="en-GB" sz="4400" dirty="0">
                <a:solidFill>
                  <a:schemeClr val="dk1"/>
                </a:solidFill>
                <a:latin typeface="Open Sans"/>
                <a:ea typeface="Open Sans"/>
                <a:cs typeface="Open Sans"/>
                <a:sym typeface="Open Sans"/>
              </a:rPr>
              <a:t>Aula 2.1 </a:t>
            </a:r>
            <a:r>
              <a:rPr lang="en-GB" sz="4400" dirty="0" err="1">
                <a:solidFill>
                  <a:schemeClr val="dk1"/>
                </a:solidFill>
                <a:latin typeface="Open Sans"/>
                <a:ea typeface="Open Sans"/>
                <a:cs typeface="Open Sans"/>
                <a:sym typeface="Open Sans"/>
              </a:rPr>
              <a:t>Modelos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sistemas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energia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64" name="Google Shape;164;p7"/>
          <p:cNvSpPr txBox="1">
            <a:spLocks noGrp="1"/>
          </p:cNvSpPr>
          <p:nvPr>
            <p:ph type="body" idx="1"/>
          </p:nvPr>
        </p:nvSpPr>
        <p:spPr>
          <a:xfrm>
            <a:off x="940224" y="1380970"/>
            <a:ext cx="9453052" cy="4633965"/>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9CC2E5"/>
              </a:buClr>
              <a:buSzPts val="1300"/>
              <a:buNone/>
            </a:pPr>
            <a:r>
              <a:rPr lang="en-GB" b="1">
                <a:solidFill>
                  <a:srgbClr val="9CC2E5"/>
                </a:solidFill>
                <a:latin typeface="Open Sans"/>
                <a:ea typeface="Open Sans"/>
                <a:cs typeface="Open Sans"/>
                <a:sym typeface="Open Sans"/>
              </a:rPr>
              <a:t>2.1.5. Limitações dos modelos de sistemas de energia</a:t>
            </a:r>
            <a:endParaRPr/>
          </a:p>
          <a:p>
            <a:pPr marL="0" lvl="0" indent="0" algn="l" rtl="0">
              <a:lnSpc>
                <a:spcPct val="90000"/>
              </a:lnSpc>
              <a:spcBef>
                <a:spcPts val="0"/>
              </a:spcBef>
              <a:spcAft>
                <a:spcPts val="0"/>
              </a:spcAft>
              <a:buClr>
                <a:schemeClr val="dk1"/>
              </a:buClr>
              <a:buSzPts val="1300"/>
              <a:buNone/>
            </a:pPr>
            <a:endParaRPr b="1">
              <a:solidFill>
                <a:srgbClr val="9CC2E5"/>
              </a:solidFill>
            </a:endParaRPr>
          </a:p>
          <a:p>
            <a:pPr marL="0" lvl="0" indent="0" algn="l" rtl="0">
              <a:lnSpc>
                <a:spcPct val="90000"/>
              </a:lnSpc>
              <a:spcBef>
                <a:spcPts val="0"/>
              </a:spcBef>
              <a:spcAft>
                <a:spcPts val="0"/>
              </a:spcAft>
              <a:buClr>
                <a:srgbClr val="333333"/>
              </a:buClr>
              <a:buSzPts val="1300"/>
              <a:buNone/>
            </a:pPr>
            <a:r>
              <a:rPr lang="en-GB">
                <a:latin typeface="Open Sans"/>
                <a:ea typeface="Open Sans"/>
                <a:cs typeface="Open Sans"/>
                <a:sym typeface="Open Sans"/>
              </a:rPr>
              <a:t>A utilidade de um modelo depende de:</a:t>
            </a:r>
            <a:endParaRPr/>
          </a:p>
          <a:p>
            <a:pPr marL="0" lvl="0" indent="0" algn="l" rtl="0">
              <a:lnSpc>
                <a:spcPct val="90000"/>
              </a:lnSpc>
              <a:spcBef>
                <a:spcPts val="0"/>
              </a:spcBef>
              <a:spcAft>
                <a:spcPts val="0"/>
              </a:spcAft>
              <a:buClr>
                <a:srgbClr val="333333"/>
              </a:buClr>
              <a:buSzPts val="1300"/>
              <a:buNone/>
            </a:pPr>
            <a:endParaRPr/>
          </a:p>
          <a:p>
            <a:pPr marL="342900" lvl="0" indent="-342900" algn="l" rtl="0">
              <a:lnSpc>
                <a:spcPct val="90000"/>
              </a:lnSpc>
              <a:spcBef>
                <a:spcPts val="0"/>
              </a:spcBef>
              <a:spcAft>
                <a:spcPts val="0"/>
              </a:spcAft>
              <a:buClr>
                <a:srgbClr val="333333"/>
              </a:buClr>
              <a:buSzPts val="1300"/>
              <a:buFont typeface="Arial"/>
              <a:buChar char="•"/>
            </a:pPr>
            <a:r>
              <a:rPr lang="en-GB" b="1">
                <a:latin typeface="Open Sans"/>
                <a:ea typeface="Open Sans"/>
                <a:cs typeface="Open Sans"/>
                <a:sym typeface="Open Sans"/>
              </a:rPr>
              <a:t>Os dados de entrada: </a:t>
            </a:r>
            <a:r>
              <a:rPr lang="en-GB">
                <a:latin typeface="Open Sans"/>
                <a:ea typeface="Open Sans"/>
                <a:cs typeface="Open Sans"/>
                <a:sym typeface="Open Sans"/>
              </a:rPr>
              <a:t>podem ser imprecisos ou baseados em suposições que devem ser claramente declaradas.</a:t>
            </a:r>
            <a:endParaRPr/>
          </a:p>
          <a:p>
            <a:pPr marL="342900" lvl="0" indent="-260350" algn="l" rtl="0">
              <a:lnSpc>
                <a:spcPct val="90000"/>
              </a:lnSpc>
              <a:spcBef>
                <a:spcPts val="0"/>
              </a:spcBef>
              <a:spcAft>
                <a:spcPts val="0"/>
              </a:spcAft>
              <a:buClr>
                <a:srgbClr val="333333"/>
              </a:buClr>
              <a:buSzPts val="1300"/>
              <a:buFont typeface="Arial"/>
              <a:buNone/>
            </a:pPr>
            <a:endParaRPr b="1">
              <a:latin typeface="Open Sans"/>
              <a:ea typeface="Open Sans"/>
              <a:cs typeface="Open Sans"/>
              <a:sym typeface="Open Sans"/>
            </a:endParaRPr>
          </a:p>
          <a:p>
            <a:pPr marL="342900" lvl="0" indent="-342900" algn="l" rtl="0">
              <a:lnSpc>
                <a:spcPct val="90000"/>
              </a:lnSpc>
              <a:spcBef>
                <a:spcPts val="0"/>
              </a:spcBef>
              <a:spcAft>
                <a:spcPts val="0"/>
              </a:spcAft>
              <a:buClr>
                <a:srgbClr val="333333"/>
              </a:buClr>
              <a:buSzPts val="1300"/>
              <a:buFont typeface="Arial"/>
              <a:buChar char="•"/>
            </a:pPr>
            <a:r>
              <a:rPr lang="en-GB" b="1">
                <a:latin typeface="Open Sans"/>
                <a:ea typeface="Open Sans"/>
                <a:cs typeface="Open Sans"/>
                <a:sym typeface="Open Sans"/>
              </a:rPr>
              <a:t>A estrutura do modelo: </a:t>
            </a:r>
            <a:r>
              <a:rPr lang="en-GB">
                <a:latin typeface="Open Sans"/>
                <a:ea typeface="Open Sans"/>
                <a:cs typeface="Open Sans"/>
                <a:sym typeface="Open Sans"/>
              </a:rPr>
              <a:t>ser claro sobre o que não está incluído no modelo é tão importante quanto entender o que está no modelo.</a:t>
            </a:r>
            <a:endParaRPr/>
          </a:p>
          <a:p>
            <a:pPr marL="342900" lvl="0" indent="-260350" algn="l" rtl="0">
              <a:lnSpc>
                <a:spcPct val="90000"/>
              </a:lnSpc>
              <a:spcBef>
                <a:spcPts val="0"/>
              </a:spcBef>
              <a:spcAft>
                <a:spcPts val="0"/>
              </a:spcAft>
              <a:buClr>
                <a:srgbClr val="333333"/>
              </a:buClr>
              <a:buSzPts val="1300"/>
              <a:buFont typeface="Arial"/>
              <a:buNone/>
            </a:pPr>
            <a:endParaRPr b="1">
              <a:latin typeface="Open Sans"/>
              <a:ea typeface="Open Sans"/>
              <a:cs typeface="Open Sans"/>
              <a:sym typeface="Open Sans"/>
            </a:endParaRPr>
          </a:p>
          <a:p>
            <a:pPr marL="342900" lvl="0" indent="-342900" algn="l" rtl="0">
              <a:lnSpc>
                <a:spcPct val="90000"/>
              </a:lnSpc>
              <a:spcBef>
                <a:spcPts val="0"/>
              </a:spcBef>
              <a:spcAft>
                <a:spcPts val="0"/>
              </a:spcAft>
              <a:buClr>
                <a:srgbClr val="333333"/>
              </a:buClr>
              <a:buSzPts val="1300"/>
              <a:buFont typeface="Arial"/>
              <a:buChar char="•"/>
            </a:pPr>
            <a:r>
              <a:rPr lang="en-GB" b="1">
                <a:latin typeface="Open Sans"/>
                <a:ea typeface="Open Sans"/>
                <a:cs typeface="Open Sans"/>
                <a:sym typeface="Open Sans"/>
              </a:rPr>
              <a:t>A interpretação do modelo: </a:t>
            </a:r>
            <a:r>
              <a:rPr lang="en-GB">
                <a:latin typeface="Open Sans"/>
                <a:ea typeface="Open Sans"/>
                <a:cs typeface="Open Sans"/>
                <a:sym typeface="Open Sans"/>
              </a:rPr>
              <a:t>com base em uma compreensão das suposições dos dados de entrada e do modelo, são avaliados os possíveis impactos na economia, no meio ambiente e no desenvolvimento social que não foram incluídos no modelo.</a:t>
            </a:r>
            <a:endParaRPr/>
          </a:p>
          <a:p>
            <a:pPr marL="0" lvl="0" indent="0" algn="l" rtl="0">
              <a:lnSpc>
                <a:spcPct val="90000"/>
              </a:lnSpc>
              <a:spcBef>
                <a:spcPts val="0"/>
              </a:spcBef>
              <a:spcAft>
                <a:spcPts val="0"/>
              </a:spcAft>
              <a:buClr>
                <a:srgbClr val="333333"/>
              </a:buClr>
              <a:buSzPts val="1300"/>
              <a:buNone/>
            </a:pPr>
            <a:endParaRPr>
              <a:latin typeface="Open Sans"/>
              <a:ea typeface="Open Sans"/>
              <a:cs typeface="Open Sans"/>
              <a:sym typeface="Open Sans"/>
            </a:endParaRPr>
          </a:p>
          <a:p>
            <a:pPr marL="342900" lvl="0" indent="-342900" algn="l" rtl="0">
              <a:lnSpc>
                <a:spcPct val="90000"/>
              </a:lnSpc>
              <a:spcBef>
                <a:spcPts val="0"/>
              </a:spcBef>
              <a:spcAft>
                <a:spcPts val="0"/>
              </a:spcAft>
              <a:buClr>
                <a:srgbClr val="333333"/>
              </a:buClr>
              <a:buSzPts val="1300"/>
              <a:buNone/>
            </a:pPr>
            <a:r>
              <a:rPr lang="en-GB">
                <a:latin typeface="Open Sans"/>
                <a:ea typeface="Open Sans"/>
                <a:cs typeface="Open Sans"/>
                <a:sym typeface="Open Sans"/>
              </a:rPr>
              <a:t>Os modelos não devem ser usados como "caixas pretas". </a:t>
            </a:r>
            <a:endParaRPr/>
          </a:p>
          <a:p>
            <a:pPr marL="0" lvl="0" indent="0" algn="l" rtl="0">
              <a:lnSpc>
                <a:spcPct val="90000"/>
              </a:lnSpc>
              <a:spcBef>
                <a:spcPts val="0"/>
              </a:spcBef>
              <a:spcAft>
                <a:spcPts val="0"/>
              </a:spcAft>
              <a:buClr>
                <a:schemeClr val="dk1"/>
              </a:buClr>
              <a:buSzPts val="1300"/>
              <a:buNone/>
            </a:pPr>
            <a:endParaRPr b="1">
              <a:solidFill>
                <a:srgbClr val="9CC2E5"/>
              </a:solidFill>
            </a:endParaRPr>
          </a:p>
          <a:p>
            <a:pPr marL="0" lvl="0" indent="0" algn="l" rtl="0">
              <a:lnSpc>
                <a:spcPct val="90000"/>
              </a:lnSpc>
              <a:spcBef>
                <a:spcPts val="1000"/>
              </a:spcBef>
              <a:spcAft>
                <a:spcPts val="0"/>
              </a:spcAft>
              <a:buClr>
                <a:srgbClr val="333333"/>
              </a:buClr>
              <a:buSzPts val="1300"/>
              <a:buNone/>
            </a:pPr>
            <a:endParaRPr b="1">
              <a:solidFill>
                <a:srgbClr val="9CC2E5"/>
              </a:solidFill>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000"/>
              <a:buNone/>
            </a:pPr>
            <a:endParaRPr>
              <a:solidFill>
                <a:srgbClr val="000000"/>
              </a:solidFill>
            </a:endParaRPr>
          </a:p>
          <a:p>
            <a:pPr marL="228600" lvl="0" indent="-101600" algn="l" rtl="0">
              <a:lnSpc>
                <a:spcPct val="90000"/>
              </a:lnSpc>
              <a:spcBef>
                <a:spcPts val="2000"/>
              </a:spcBef>
              <a:spcAft>
                <a:spcPts val="0"/>
              </a:spcAft>
              <a:buClr>
                <a:schemeClr val="dk1"/>
              </a:buClr>
              <a:buSzPts val="2000"/>
              <a:buFont typeface="Arial"/>
              <a:buNone/>
            </a:pPr>
            <a:endParaRPr>
              <a:solidFill>
                <a:srgbClr val="000000"/>
              </a:solidFill>
            </a:endParaRPr>
          </a:p>
          <a:p>
            <a:pPr marL="0" lvl="0" indent="0" algn="l" rtl="0">
              <a:lnSpc>
                <a:spcPct val="90000"/>
              </a:lnSpc>
              <a:spcBef>
                <a:spcPts val="2000"/>
              </a:spcBef>
              <a:spcAft>
                <a:spcPts val="0"/>
              </a:spcAft>
              <a:buClr>
                <a:srgbClr val="333333"/>
              </a:buClr>
              <a:buSzPts val="1300"/>
              <a:buNone/>
            </a:pPr>
            <a:endParaRPr b="1">
              <a:solidFill>
                <a:srgbClr val="9CC2E5"/>
              </a:solidFill>
              <a:latin typeface="Open Sans"/>
              <a:ea typeface="Open Sans"/>
              <a:cs typeface="Open Sans"/>
              <a:sym typeface="Open Sans"/>
            </a:endParaRPr>
          </a:p>
        </p:txBody>
      </p:sp>
      <p:sp>
        <p:nvSpPr>
          <p:cNvPr id="165" name="Google Shape;165;p7"/>
          <p:cNvSpPr txBox="1"/>
          <p:nvPr/>
        </p:nvSpPr>
        <p:spPr>
          <a:xfrm>
            <a:off x="858078" y="107944"/>
            <a:ext cx="10515600" cy="1325562"/>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None/>
            </a:pPr>
            <a:r>
              <a:rPr lang="en-GB" sz="4400" dirty="0">
                <a:solidFill>
                  <a:schemeClr val="dk1"/>
                </a:solidFill>
                <a:latin typeface="Open Sans"/>
                <a:ea typeface="Open Sans"/>
                <a:cs typeface="Open Sans"/>
                <a:sym typeface="Open Sans"/>
              </a:rPr>
              <a:t>Aula 2.1 </a:t>
            </a:r>
            <a:r>
              <a:rPr lang="en-GB" sz="4400" dirty="0" err="1">
                <a:solidFill>
                  <a:schemeClr val="dk1"/>
                </a:solidFill>
                <a:latin typeface="Open Sans"/>
                <a:ea typeface="Open Sans"/>
                <a:cs typeface="Open Sans"/>
                <a:sym typeface="Open Sans"/>
              </a:rPr>
              <a:t>Modelos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sistemas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energia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2" name="Google Shape;172;p8"/>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2.2 </a:t>
            </a:r>
            <a:r>
              <a:rPr lang="en-GB" sz="4400" dirty="0" err="1">
                <a:solidFill>
                  <a:schemeClr val="dk1"/>
                </a:solidFill>
                <a:latin typeface="Open Sans"/>
                <a:ea typeface="Open Sans"/>
                <a:cs typeface="Open Sans"/>
                <a:sym typeface="Open Sans"/>
              </a:rPr>
              <a:t>Abordagens</a:t>
            </a:r>
            <a:r>
              <a:rPr lang="en-GB" sz="4400" dirty="0">
                <a:solidFill>
                  <a:schemeClr val="dk1"/>
                </a:solidFill>
                <a:latin typeface="Open Sans"/>
                <a:ea typeface="Open Sans"/>
                <a:cs typeface="Open Sans"/>
                <a:sym typeface="Open Sans"/>
              </a:rPr>
              <a:t> top-down e bottom-up</a:t>
            </a:r>
            <a:endParaRPr dirty="0"/>
          </a:p>
        </p:txBody>
      </p:sp>
      <p:sp>
        <p:nvSpPr>
          <p:cNvPr id="173" name="Google Shape;173;p8"/>
          <p:cNvSpPr txBox="1">
            <a:spLocks noGrp="1"/>
          </p:cNvSpPr>
          <p:nvPr>
            <p:ph type="body" idx="1"/>
          </p:nvPr>
        </p:nvSpPr>
        <p:spPr>
          <a:xfrm>
            <a:off x="838200" y="1543671"/>
            <a:ext cx="10498915" cy="46332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1700"/>
              <a:buNone/>
            </a:pPr>
            <a:r>
              <a:rPr lang="en-GB" sz="1700" b="1" dirty="0">
                <a:solidFill>
                  <a:srgbClr val="9CC2E5"/>
                </a:solidFill>
                <a:latin typeface="Open Sans"/>
                <a:ea typeface="Open Sans"/>
                <a:cs typeface="Open Sans"/>
                <a:sym typeface="Open Sans"/>
              </a:rPr>
              <a:t>2.2.1. </a:t>
            </a:r>
            <a:r>
              <a:rPr lang="en-GB" sz="1700" b="1" dirty="0" err="1">
                <a:solidFill>
                  <a:srgbClr val="9CC2E5"/>
                </a:solidFill>
                <a:latin typeface="Open Sans"/>
                <a:ea typeface="Open Sans"/>
                <a:cs typeface="Open Sans"/>
                <a:sym typeface="Open Sans"/>
              </a:rPr>
              <a:t>Definições</a:t>
            </a:r>
            <a:endParaRPr sz="1700" dirty="0">
              <a:solidFill>
                <a:srgbClr val="9CC2E5"/>
              </a:solidFill>
            </a:endParaRPr>
          </a:p>
          <a:p>
            <a:pPr marL="0" lvl="0" indent="0" algn="l" rtl="0">
              <a:lnSpc>
                <a:spcPct val="100000"/>
              </a:lnSpc>
              <a:spcBef>
                <a:spcPts val="1000"/>
              </a:spcBef>
              <a:spcAft>
                <a:spcPts val="0"/>
              </a:spcAft>
              <a:buClr>
                <a:srgbClr val="333333"/>
              </a:buClr>
              <a:buSzPts val="1700"/>
              <a:buNone/>
            </a:pPr>
            <a:r>
              <a:rPr lang="en-GB" sz="1700" dirty="0">
                <a:latin typeface="Open Sans"/>
                <a:ea typeface="Open Sans"/>
                <a:cs typeface="Open Sans"/>
                <a:sym typeface="Open Sans"/>
              </a:rPr>
              <a:t>Para </a:t>
            </a:r>
            <a:r>
              <a:rPr lang="en-GB" sz="1700" dirty="0" err="1">
                <a:latin typeface="Open Sans"/>
                <a:ea typeface="Open Sans"/>
                <a:cs typeface="Open Sans"/>
                <a:sym typeface="Open Sans"/>
              </a:rPr>
              <a:t>realizar</a:t>
            </a:r>
            <a:r>
              <a:rPr lang="en-GB" sz="1700" dirty="0">
                <a:latin typeface="Open Sans"/>
                <a:ea typeface="Open Sans"/>
                <a:cs typeface="Open Sans"/>
                <a:sym typeface="Open Sans"/>
              </a:rPr>
              <a:t> </a:t>
            </a:r>
            <a:r>
              <a:rPr lang="en-GB" sz="1700" dirty="0" err="1">
                <a:latin typeface="Open Sans"/>
                <a:ea typeface="Open Sans"/>
                <a:cs typeface="Open Sans"/>
                <a:sym typeface="Open Sans"/>
              </a:rPr>
              <a:t>projeções</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demanda</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energia</a:t>
            </a:r>
            <a:r>
              <a:rPr lang="en-GB" sz="1700" dirty="0">
                <a:latin typeface="Open Sans"/>
                <a:ea typeface="Open Sans"/>
                <a:cs typeface="Open Sans"/>
                <a:sym typeface="Open Sans"/>
              </a:rPr>
              <a:t>, o </a:t>
            </a:r>
            <a:r>
              <a:rPr lang="en-GB" sz="1700" dirty="0" err="1">
                <a:latin typeface="Open Sans"/>
                <a:ea typeface="Open Sans"/>
                <a:cs typeface="Open Sans"/>
                <a:sym typeface="Open Sans"/>
              </a:rPr>
              <a:t>planejador</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energia</a:t>
            </a:r>
            <a:r>
              <a:rPr lang="en-GB" sz="1700" dirty="0">
                <a:latin typeface="Open Sans"/>
                <a:ea typeface="Open Sans"/>
                <a:cs typeface="Open Sans"/>
                <a:sym typeface="Open Sans"/>
              </a:rPr>
              <a:t> </a:t>
            </a:r>
            <a:r>
              <a:rPr lang="en-GB" sz="1700" dirty="0" err="1">
                <a:latin typeface="Open Sans"/>
                <a:ea typeface="Open Sans"/>
                <a:cs typeface="Open Sans"/>
                <a:sym typeface="Open Sans"/>
              </a:rPr>
              <a:t>pode</a:t>
            </a:r>
            <a:r>
              <a:rPr lang="en-GB" sz="1700" dirty="0">
                <a:latin typeface="Open Sans"/>
                <a:ea typeface="Open Sans"/>
                <a:cs typeface="Open Sans"/>
                <a:sym typeface="Open Sans"/>
              </a:rPr>
              <a:t> usar </a:t>
            </a:r>
            <a:r>
              <a:rPr lang="en-GB" sz="1700" dirty="0" err="1">
                <a:latin typeface="Open Sans"/>
                <a:ea typeface="Open Sans"/>
                <a:cs typeface="Open Sans"/>
                <a:sym typeface="Open Sans"/>
              </a:rPr>
              <a:t>uma</a:t>
            </a:r>
            <a:r>
              <a:rPr lang="en-GB" sz="1700" dirty="0">
                <a:latin typeface="Open Sans"/>
                <a:ea typeface="Open Sans"/>
                <a:cs typeface="Open Sans"/>
                <a:sym typeface="Open Sans"/>
              </a:rPr>
              <a:t> de duas </a:t>
            </a:r>
            <a:r>
              <a:rPr lang="en-GB" sz="1700" dirty="0" err="1">
                <a:latin typeface="Open Sans"/>
                <a:ea typeface="Open Sans"/>
                <a:cs typeface="Open Sans"/>
                <a:sym typeface="Open Sans"/>
              </a:rPr>
              <a:t>abordagens</a:t>
            </a:r>
            <a:r>
              <a:rPr lang="en-GB" sz="1700" dirty="0">
                <a:latin typeface="Open Sans"/>
                <a:ea typeface="Open Sans"/>
                <a:cs typeface="Open Sans"/>
                <a:sym typeface="Open Sans"/>
              </a:rPr>
              <a:t>:</a:t>
            </a:r>
            <a:endParaRPr sz="1700" dirty="0"/>
          </a:p>
          <a:p>
            <a:pPr marL="0" lvl="0" indent="0" algn="l" rtl="0">
              <a:lnSpc>
                <a:spcPct val="100000"/>
              </a:lnSpc>
              <a:spcBef>
                <a:spcPts val="1000"/>
              </a:spcBef>
              <a:spcAft>
                <a:spcPts val="0"/>
              </a:spcAft>
              <a:buClr>
                <a:srgbClr val="333333"/>
              </a:buClr>
              <a:buSzPts val="1700"/>
              <a:buNone/>
            </a:pPr>
            <a:r>
              <a:rPr lang="en-GB" sz="1700" b="1" dirty="0" err="1">
                <a:latin typeface="Open Sans"/>
                <a:ea typeface="Open Sans"/>
                <a:cs typeface="Open Sans"/>
                <a:sym typeface="Open Sans"/>
              </a:rPr>
              <a:t>Abordagem</a:t>
            </a:r>
            <a:r>
              <a:rPr lang="en-GB" sz="1700" b="1" dirty="0">
                <a:latin typeface="Open Sans"/>
                <a:ea typeface="Open Sans"/>
                <a:cs typeface="Open Sans"/>
                <a:sym typeface="Open Sans"/>
              </a:rPr>
              <a:t> top-down </a:t>
            </a:r>
            <a:r>
              <a:rPr lang="en-GB" sz="1700" b="1" dirty="0" err="1">
                <a:latin typeface="Open Sans"/>
                <a:ea typeface="Open Sans"/>
                <a:cs typeface="Open Sans"/>
                <a:sym typeface="Open Sans"/>
              </a:rPr>
              <a:t>ou</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agregada</a:t>
            </a:r>
            <a:r>
              <a:rPr lang="en-GB" sz="1700" b="1" dirty="0">
                <a:latin typeface="Open Sans"/>
                <a:ea typeface="Open Sans"/>
                <a:cs typeface="Open Sans"/>
                <a:sym typeface="Open Sans"/>
              </a:rPr>
              <a:t> </a:t>
            </a:r>
            <a:endParaRPr sz="1700" b="1" dirty="0"/>
          </a:p>
          <a:p>
            <a:pPr marL="0" lvl="0" indent="0" algn="l" rtl="0">
              <a:lnSpc>
                <a:spcPct val="100000"/>
              </a:lnSpc>
              <a:spcBef>
                <a:spcPts val="1000"/>
              </a:spcBef>
              <a:spcAft>
                <a:spcPts val="0"/>
              </a:spcAft>
              <a:buClr>
                <a:srgbClr val="333333"/>
              </a:buClr>
              <a:buSzPts val="1700"/>
              <a:buNone/>
            </a:pPr>
            <a:r>
              <a:rPr lang="en-GB" sz="1700" dirty="0" err="1">
                <a:latin typeface="Open Sans"/>
                <a:ea typeface="Open Sans"/>
                <a:cs typeface="Open Sans"/>
                <a:sym typeface="Open Sans"/>
              </a:rPr>
              <a:t>Projetar</a:t>
            </a:r>
            <a:r>
              <a:rPr lang="en-GB" sz="1700" dirty="0">
                <a:latin typeface="Open Sans"/>
                <a:ea typeface="Open Sans"/>
                <a:cs typeface="Open Sans"/>
                <a:sym typeface="Open Sans"/>
              </a:rPr>
              <a:t> a </a:t>
            </a:r>
            <a:r>
              <a:rPr lang="en-GB" sz="1700" dirty="0" err="1">
                <a:latin typeface="Open Sans"/>
                <a:ea typeface="Open Sans"/>
                <a:cs typeface="Open Sans"/>
                <a:sym typeface="Open Sans"/>
              </a:rPr>
              <a:t>evolução</a:t>
            </a:r>
            <a:r>
              <a:rPr lang="en-GB" sz="1700" dirty="0">
                <a:latin typeface="Open Sans"/>
                <a:ea typeface="Open Sans"/>
                <a:cs typeface="Open Sans"/>
                <a:sym typeface="Open Sans"/>
              </a:rPr>
              <a:t> da </a:t>
            </a:r>
            <a:r>
              <a:rPr lang="en-GB" sz="1700" dirty="0" err="1">
                <a:latin typeface="Open Sans"/>
                <a:ea typeface="Open Sans"/>
                <a:cs typeface="Open Sans"/>
                <a:sym typeface="Open Sans"/>
              </a:rPr>
              <a:t>demanda</a:t>
            </a:r>
            <a:r>
              <a:rPr lang="en-GB" sz="1700" dirty="0">
                <a:latin typeface="Open Sans"/>
                <a:ea typeface="Open Sans"/>
                <a:cs typeface="Open Sans"/>
                <a:sym typeface="Open Sans"/>
              </a:rPr>
              <a:t> total de </a:t>
            </a:r>
            <a:r>
              <a:rPr lang="en-GB" sz="1700" dirty="0" err="1">
                <a:latin typeface="Open Sans"/>
                <a:ea typeface="Open Sans"/>
                <a:cs typeface="Open Sans"/>
                <a:sym typeface="Open Sans"/>
              </a:rPr>
              <a:t>energia</a:t>
            </a:r>
            <a:r>
              <a:rPr lang="en-GB" sz="1700" dirty="0">
                <a:latin typeface="Open Sans"/>
                <a:ea typeface="Open Sans"/>
                <a:cs typeface="Open Sans"/>
                <a:sym typeface="Open Sans"/>
              </a:rPr>
              <a:t> </a:t>
            </a:r>
            <a:endParaRPr sz="1700"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Relações</a:t>
            </a:r>
            <a:r>
              <a:rPr lang="en-GB" sz="1700" dirty="0">
                <a:latin typeface="Open Sans"/>
                <a:ea typeface="Open Sans"/>
                <a:cs typeface="Open Sans"/>
                <a:sym typeface="Open Sans"/>
              </a:rPr>
              <a:t> </a:t>
            </a:r>
            <a:r>
              <a:rPr lang="en-GB" sz="1700" dirty="0" err="1">
                <a:latin typeface="Open Sans"/>
                <a:ea typeface="Open Sans"/>
                <a:cs typeface="Open Sans"/>
                <a:sym typeface="Open Sans"/>
              </a:rPr>
              <a:t>históricas</a:t>
            </a:r>
            <a:endParaRPr sz="1700"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Método</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séries</a:t>
            </a:r>
            <a:r>
              <a:rPr lang="en-GB" sz="1700" dirty="0">
                <a:latin typeface="Open Sans"/>
                <a:ea typeface="Open Sans"/>
                <a:cs typeface="Open Sans"/>
                <a:sym typeface="Open Sans"/>
              </a:rPr>
              <a:t> </a:t>
            </a:r>
            <a:r>
              <a:rPr lang="en-GB" sz="1700" dirty="0" err="1">
                <a:latin typeface="Open Sans"/>
                <a:ea typeface="Open Sans"/>
                <a:cs typeface="Open Sans"/>
                <a:sym typeface="Open Sans"/>
              </a:rPr>
              <a:t>temporais</a:t>
            </a:r>
            <a:r>
              <a:rPr lang="en-GB" sz="1700" dirty="0">
                <a:latin typeface="Open Sans"/>
                <a:ea typeface="Open Sans"/>
                <a:cs typeface="Open Sans"/>
                <a:sym typeface="Open Sans"/>
              </a:rPr>
              <a:t>, </a:t>
            </a:r>
            <a:r>
              <a:rPr lang="en-GB" sz="1700" dirty="0" err="1">
                <a:latin typeface="Open Sans"/>
                <a:ea typeface="Open Sans"/>
                <a:cs typeface="Open Sans"/>
                <a:sym typeface="Open Sans"/>
              </a:rPr>
              <a:t>método</a:t>
            </a:r>
            <a:r>
              <a:rPr lang="en-GB" sz="1700" dirty="0">
                <a:latin typeface="Open Sans"/>
                <a:ea typeface="Open Sans"/>
                <a:cs typeface="Open Sans"/>
                <a:sym typeface="Open Sans"/>
              </a:rPr>
              <a:t> </a:t>
            </a:r>
            <a:r>
              <a:rPr lang="en-GB" sz="1700" dirty="0" err="1">
                <a:latin typeface="Open Sans"/>
                <a:ea typeface="Open Sans"/>
                <a:cs typeface="Open Sans"/>
                <a:sym typeface="Open Sans"/>
              </a:rPr>
              <a:t>econométrico</a:t>
            </a:r>
            <a:endParaRPr sz="1700" dirty="0"/>
          </a:p>
          <a:p>
            <a:pPr marL="0" lvl="0" indent="0" algn="l" rtl="0">
              <a:lnSpc>
                <a:spcPct val="100000"/>
              </a:lnSpc>
              <a:spcBef>
                <a:spcPts val="1000"/>
              </a:spcBef>
              <a:spcAft>
                <a:spcPts val="0"/>
              </a:spcAft>
              <a:buClr>
                <a:srgbClr val="333333"/>
              </a:buClr>
              <a:buSzPts val="1700"/>
              <a:buNone/>
            </a:pPr>
            <a:r>
              <a:rPr lang="en-GB" sz="1700" b="1" dirty="0" err="1">
                <a:latin typeface="Open Sans"/>
                <a:ea typeface="Open Sans"/>
                <a:cs typeface="Open Sans"/>
                <a:sym typeface="Open Sans"/>
              </a:rPr>
              <a:t>Abordagem</a:t>
            </a:r>
            <a:r>
              <a:rPr lang="en-GB" sz="1700" b="1" dirty="0">
                <a:latin typeface="Open Sans"/>
                <a:ea typeface="Open Sans"/>
                <a:cs typeface="Open Sans"/>
                <a:sym typeface="Open Sans"/>
              </a:rPr>
              <a:t> bottom-up </a:t>
            </a:r>
            <a:r>
              <a:rPr lang="en-GB" sz="1700" b="1" dirty="0" err="1">
                <a:latin typeface="Open Sans"/>
                <a:ea typeface="Open Sans"/>
                <a:cs typeface="Open Sans"/>
                <a:sym typeface="Open Sans"/>
              </a:rPr>
              <a:t>ou</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desagregada</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por</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exemplo</a:t>
            </a:r>
            <a:r>
              <a:rPr lang="en-GB" sz="1700" b="1" dirty="0">
                <a:latin typeface="Open Sans"/>
                <a:ea typeface="Open Sans"/>
                <a:cs typeface="Open Sans"/>
                <a:sym typeface="Open Sans"/>
              </a:rPr>
              <a:t>, MAED)</a:t>
            </a:r>
            <a:endParaRPr sz="1700" b="1"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Projetar</a:t>
            </a:r>
            <a:r>
              <a:rPr lang="en-GB" sz="1700" dirty="0">
                <a:latin typeface="Open Sans"/>
                <a:ea typeface="Open Sans"/>
                <a:cs typeface="Open Sans"/>
                <a:sym typeface="Open Sans"/>
              </a:rPr>
              <a:t> a </a:t>
            </a:r>
            <a:r>
              <a:rPr lang="en-GB" sz="1700" dirty="0" err="1">
                <a:latin typeface="Open Sans"/>
                <a:ea typeface="Open Sans"/>
                <a:cs typeface="Open Sans"/>
                <a:sym typeface="Open Sans"/>
              </a:rPr>
              <a:t>evolução</a:t>
            </a:r>
            <a:r>
              <a:rPr lang="en-GB" sz="1700" dirty="0">
                <a:latin typeface="Open Sans"/>
                <a:ea typeface="Open Sans"/>
                <a:cs typeface="Open Sans"/>
                <a:sym typeface="Open Sans"/>
              </a:rPr>
              <a:t> dos </a:t>
            </a:r>
            <a:r>
              <a:rPr lang="en-GB" sz="1700" dirty="0" err="1">
                <a:latin typeface="Open Sans"/>
                <a:ea typeface="Open Sans"/>
                <a:cs typeface="Open Sans"/>
                <a:sym typeface="Open Sans"/>
              </a:rPr>
              <a:t>padrões</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uso</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energia</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uma</a:t>
            </a:r>
            <a:r>
              <a:rPr lang="en-GB" sz="1700" dirty="0">
                <a:latin typeface="Open Sans"/>
                <a:ea typeface="Open Sans"/>
                <a:cs typeface="Open Sans"/>
                <a:sym typeface="Open Sans"/>
              </a:rPr>
              <a:t> </a:t>
            </a:r>
            <a:r>
              <a:rPr lang="en-GB" sz="1700" dirty="0" err="1">
                <a:latin typeface="Open Sans"/>
                <a:ea typeface="Open Sans"/>
                <a:cs typeface="Open Sans"/>
                <a:sym typeface="Open Sans"/>
              </a:rPr>
              <a:t>sociedade</a:t>
            </a:r>
            <a:r>
              <a:rPr lang="en-GB" sz="1700" dirty="0">
                <a:latin typeface="Open Sans"/>
                <a:ea typeface="Open Sans"/>
                <a:cs typeface="Open Sans"/>
                <a:sym typeface="Open Sans"/>
              </a:rPr>
              <a:t> e, </a:t>
            </a:r>
            <a:r>
              <a:rPr lang="en-GB" sz="1700" dirty="0" err="1">
                <a:latin typeface="Open Sans"/>
                <a:ea typeface="Open Sans"/>
                <a:cs typeface="Open Sans"/>
                <a:sym typeface="Open Sans"/>
              </a:rPr>
              <a:t>em</a:t>
            </a:r>
            <a:r>
              <a:rPr lang="en-GB" sz="1700" dirty="0">
                <a:latin typeface="Open Sans"/>
                <a:ea typeface="Open Sans"/>
                <a:cs typeface="Open Sans"/>
                <a:sym typeface="Open Sans"/>
              </a:rPr>
              <a:t> </a:t>
            </a:r>
            <a:r>
              <a:rPr lang="en-GB" sz="1700" dirty="0" err="1">
                <a:latin typeface="Open Sans"/>
                <a:ea typeface="Open Sans"/>
                <a:cs typeface="Open Sans"/>
                <a:sym typeface="Open Sans"/>
              </a:rPr>
              <a:t>seguida</a:t>
            </a:r>
            <a:r>
              <a:rPr lang="en-GB" sz="1700" dirty="0">
                <a:latin typeface="Open Sans"/>
                <a:ea typeface="Open Sans"/>
                <a:cs typeface="Open Sans"/>
                <a:sym typeface="Open Sans"/>
              </a:rPr>
              <a:t>, </a:t>
            </a:r>
            <a:r>
              <a:rPr lang="en-GB" sz="1700" dirty="0" err="1">
                <a:latin typeface="Open Sans"/>
                <a:ea typeface="Open Sans"/>
                <a:cs typeface="Open Sans"/>
                <a:sym typeface="Open Sans"/>
              </a:rPr>
              <a:t>deduz</a:t>
            </a:r>
            <a:r>
              <a:rPr lang="en-GB" sz="1700" dirty="0">
                <a:latin typeface="Open Sans"/>
                <a:ea typeface="Open Sans"/>
                <a:cs typeface="Open Sans"/>
                <a:sym typeface="Open Sans"/>
              </a:rPr>
              <a:t> a </a:t>
            </a:r>
            <a:r>
              <a:rPr lang="en-GB" sz="1700" dirty="0" err="1">
                <a:latin typeface="Open Sans"/>
                <a:ea typeface="Open Sans"/>
                <a:cs typeface="Open Sans"/>
                <a:sym typeface="Open Sans"/>
              </a:rPr>
              <a:t>demanda</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energia</a:t>
            </a:r>
            <a:endParaRPr sz="1700"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Método</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uso</a:t>
            </a:r>
            <a:r>
              <a:rPr lang="en-GB" sz="1700" dirty="0">
                <a:latin typeface="Open Sans"/>
                <a:ea typeface="Open Sans"/>
                <a:cs typeface="Open Sans"/>
                <a:sym typeface="Open Sans"/>
              </a:rPr>
              <a:t> final</a:t>
            </a:r>
            <a:endParaRPr sz="1700"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Começa</a:t>
            </a:r>
            <a:r>
              <a:rPr lang="en-GB" sz="1700" dirty="0">
                <a:latin typeface="Open Sans"/>
                <a:ea typeface="Open Sans"/>
                <a:cs typeface="Open Sans"/>
                <a:sym typeface="Open Sans"/>
              </a:rPr>
              <a:t> com a </a:t>
            </a:r>
            <a:r>
              <a:rPr lang="en-GB" sz="1700" dirty="0" err="1">
                <a:latin typeface="Open Sans"/>
                <a:ea typeface="Open Sans"/>
                <a:cs typeface="Open Sans"/>
                <a:sym typeface="Open Sans"/>
              </a:rPr>
              <a:t>evolução</a:t>
            </a:r>
            <a:r>
              <a:rPr lang="en-GB" sz="1700" dirty="0">
                <a:latin typeface="Open Sans"/>
                <a:ea typeface="Open Sans"/>
                <a:cs typeface="Open Sans"/>
                <a:sym typeface="Open Sans"/>
              </a:rPr>
              <a:t> da </a:t>
            </a:r>
            <a:r>
              <a:rPr lang="en-GB" sz="1700" dirty="0" err="1">
                <a:latin typeface="Open Sans"/>
                <a:ea typeface="Open Sans"/>
                <a:cs typeface="Open Sans"/>
                <a:sym typeface="Open Sans"/>
              </a:rPr>
              <a:t>demanda</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energia</a:t>
            </a:r>
            <a:r>
              <a:rPr lang="en-GB" sz="1700" dirty="0">
                <a:latin typeface="Open Sans"/>
                <a:ea typeface="Open Sans"/>
                <a:cs typeface="Open Sans"/>
                <a:sym typeface="Open Sans"/>
              </a:rPr>
              <a:t> </a:t>
            </a:r>
            <a:r>
              <a:rPr lang="en-GB" sz="1700" dirty="0" err="1">
                <a:latin typeface="Open Sans"/>
                <a:ea typeface="Open Sans"/>
                <a:cs typeface="Open Sans"/>
                <a:sym typeface="Open Sans"/>
              </a:rPr>
              <a:t>útil</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cada</a:t>
            </a:r>
            <a:r>
              <a:rPr lang="en-GB" sz="1700" dirty="0">
                <a:latin typeface="Open Sans"/>
                <a:ea typeface="Open Sans"/>
                <a:cs typeface="Open Sans"/>
                <a:sym typeface="Open Sans"/>
              </a:rPr>
              <a:t> </a:t>
            </a:r>
            <a:r>
              <a:rPr lang="en-GB" sz="1700" dirty="0" err="1">
                <a:latin typeface="Open Sans"/>
                <a:ea typeface="Open Sans"/>
                <a:cs typeface="Open Sans"/>
                <a:sym typeface="Open Sans"/>
              </a:rPr>
              <a:t>subsetor</a:t>
            </a:r>
            <a:r>
              <a:rPr lang="en-GB" sz="1700" dirty="0">
                <a:latin typeface="Open Sans"/>
                <a:ea typeface="Open Sans"/>
                <a:cs typeface="Open Sans"/>
                <a:sym typeface="Open Sans"/>
              </a:rPr>
              <a:t> para </a:t>
            </a:r>
            <a:r>
              <a:rPr lang="en-GB" sz="1700" dirty="0" err="1">
                <a:latin typeface="Open Sans"/>
                <a:ea typeface="Open Sans"/>
                <a:cs typeface="Open Sans"/>
                <a:sym typeface="Open Sans"/>
              </a:rPr>
              <a:t>construir</a:t>
            </a:r>
            <a:r>
              <a:rPr lang="en-GB" sz="1700" dirty="0">
                <a:latin typeface="Open Sans"/>
                <a:ea typeface="Open Sans"/>
                <a:cs typeface="Open Sans"/>
                <a:sym typeface="Open Sans"/>
              </a:rPr>
              <a:t> a </a:t>
            </a:r>
            <a:r>
              <a:rPr lang="en-GB" sz="1700" dirty="0" err="1">
                <a:latin typeface="Open Sans"/>
                <a:ea typeface="Open Sans"/>
                <a:cs typeface="Open Sans"/>
                <a:sym typeface="Open Sans"/>
              </a:rPr>
              <a:t>evolução</a:t>
            </a:r>
            <a:r>
              <a:rPr lang="en-GB" sz="1700" dirty="0">
                <a:latin typeface="Open Sans"/>
                <a:ea typeface="Open Sans"/>
                <a:cs typeface="Open Sans"/>
                <a:sym typeface="Open Sans"/>
              </a:rPr>
              <a:t> da </a:t>
            </a:r>
            <a:r>
              <a:rPr lang="en-GB" sz="1700" dirty="0" err="1">
                <a:latin typeface="Open Sans"/>
                <a:ea typeface="Open Sans"/>
                <a:cs typeface="Open Sans"/>
                <a:sym typeface="Open Sans"/>
              </a:rPr>
              <a:t>demanda</a:t>
            </a:r>
            <a:r>
              <a:rPr lang="en-GB" sz="1700" dirty="0">
                <a:latin typeface="Open Sans"/>
                <a:ea typeface="Open Sans"/>
                <a:cs typeface="Open Sans"/>
                <a:sym typeface="Open Sans"/>
              </a:rPr>
              <a:t> total de </a:t>
            </a:r>
            <a:r>
              <a:rPr lang="en-GB" sz="1700" dirty="0" err="1">
                <a:latin typeface="Open Sans"/>
                <a:ea typeface="Open Sans"/>
                <a:cs typeface="Open Sans"/>
                <a:sym typeface="Open Sans"/>
              </a:rPr>
              <a:t>energia</a:t>
            </a:r>
            <a:r>
              <a:rPr lang="en-GB" sz="1700" dirty="0">
                <a:latin typeface="Open Sans"/>
                <a:ea typeface="Open Sans"/>
                <a:cs typeface="Open Sans"/>
                <a:sym typeface="Open Sans"/>
              </a:rPr>
              <a:t> final </a:t>
            </a:r>
            <a:endParaRPr sz="1700" dirty="0">
              <a:latin typeface="Open Sans"/>
              <a:ea typeface="Open Sans"/>
              <a:cs typeface="Open Sans"/>
              <a:sym typeface="Open Sans"/>
            </a:endParaRPr>
          </a:p>
        </p:txBody>
      </p:sp>
      <p:sp>
        <p:nvSpPr>
          <p:cNvPr id="174" name="Google Shape;174;p8"/>
          <p:cNvSpPr txBox="1"/>
          <p:nvPr/>
        </p:nvSpPr>
        <p:spPr>
          <a:xfrm>
            <a:off x="11775994" y="647425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9" descr="Graphical user interface, text&#10;&#10;Description automatically generated"/>
          <p:cNvPicPr preferRelativeResize="0"/>
          <p:nvPr/>
        </p:nvPicPr>
        <p:blipFill rotWithShape="1">
          <a:blip r:embed="rId3">
            <a:alphaModFix/>
          </a:blip>
          <a:srcRect/>
          <a:stretch/>
        </p:blipFill>
        <p:spPr>
          <a:xfrm>
            <a:off x="0" y="2992"/>
            <a:ext cx="12192000" cy="6858000"/>
          </a:xfrm>
          <a:prstGeom prst="rect">
            <a:avLst/>
          </a:prstGeom>
          <a:noFill/>
          <a:ln>
            <a:noFill/>
          </a:ln>
        </p:spPr>
      </p:pic>
      <p:sp>
        <p:nvSpPr>
          <p:cNvPr id="181" name="Google Shape;181;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182" name="Google Shape;182;p9"/>
          <p:cNvSpPr/>
          <p:nvPr/>
        </p:nvSpPr>
        <p:spPr>
          <a:xfrm>
            <a:off x="887215" y="1512990"/>
            <a:ext cx="764113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2.2.2. Desagregação e agregação da demanda de energia</a:t>
            </a:r>
            <a:endParaRPr/>
          </a:p>
        </p:txBody>
      </p:sp>
      <p:sp>
        <p:nvSpPr>
          <p:cNvPr id="183" name="Google Shape;183;p9"/>
          <p:cNvSpPr txBox="1"/>
          <p:nvPr/>
        </p:nvSpPr>
        <p:spPr>
          <a:xfrm>
            <a:off x="865322" y="2075910"/>
            <a:ext cx="4920103" cy="496052"/>
          </a:xfrm>
          <a:prstGeom prst="rect">
            <a:avLst/>
          </a:prstGeom>
          <a:noFill/>
          <a:ln>
            <a:noFill/>
          </a:ln>
        </p:spPr>
        <p:txBody>
          <a:bodyPr spcFirstLastPara="1" wrap="square" lIns="91425" tIns="45700" rIns="91425" bIns="45700" anchor="t" anchorCtr="0">
            <a:noAutofit/>
          </a:bodyPr>
          <a:lstStyle/>
          <a:p>
            <a:pPr marL="76200" marR="0" lvl="0" indent="0" algn="l" rtl="0">
              <a:spcBef>
                <a:spcPts val="0"/>
              </a:spcBef>
              <a:spcAft>
                <a:spcPts val="0"/>
              </a:spcAft>
              <a:buNone/>
            </a:pPr>
            <a:r>
              <a:rPr lang="en-GB" sz="1400" b="1" dirty="0">
                <a:solidFill>
                  <a:schemeClr val="dk1"/>
                </a:solidFill>
                <a:latin typeface="Open Sans"/>
                <a:ea typeface="Open Sans"/>
                <a:cs typeface="Open Sans"/>
                <a:sym typeface="Open Sans"/>
              </a:rPr>
              <a:t>As </a:t>
            </a:r>
            <a:r>
              <a:rPr lang="en-GB" sz="1400" b="1" dirty="0" err="1">
                <a:solidFill>
                  <a:schemeClr val="dk1"/>
                </a:solidFill>
                <a:latin typeface="Open Sans"/>
                <a:ea typeface="Open Sans"/>
                <a:cs typeface="Open Sans"/>
                <a:sym typeface="Open Sans"/>
              </a:rPr>
              <a:t>projeções</a:t>
            </a:r>
            <a:r>
              <a:rPr lang="en-GB" sz="1400" b="1" dirty="0">
                <a:solidFill>
                  <a:schemeClr val="dk1"/>
                </a:solidFill>
                <a:latin typeface="Open Sans"/>
                <a:ea typeface="Open Sans"/>
                <a:cs typeface="Open Sans"/>
                <a:sym typeface="Open Sans"/>
              </a:rPr>
              <a:t> top-down </a:t>
            </a:r>
            <a:r>
              <a:rPr lang="en-GB" sz="1400" b="1" dirty="0" err="1">
                <a:solidFill>
                  <a:schemeClr val="dk1"/>
                </a:solidFill>
                <a:latin typeface="Open Sans"/>
                <a:ea typeface="Open Sans"/>
                <a:cs typeface="Open Sans"/>
                <a:sym typeface="Open Sans"/>
              </a:rPr>
              <a:t>são</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conduzidas</a:t>
            </a:r>
            <a:r>
              <a:rPr lang="en-GB" sz="1400" b="1" dirty="0">
                <a:solidFill>
                  <a:schemeClr val="dk1"/>
                </a:solidFill>
                <a:latin typeface="Open Sans"/>
                <a:ea typeface="Open Sans"/>
                <a:cs typeface="Open Sans"/>
                <a:sym typeface="Open Sans"/>
              </a:rPr>
              <a:t> de forma </a:t>
            </a:r>
            <a:r>
              <a:rPr lang="en-GB" sz="1400" b="1" dirty="0" err="1">
                <a:solidFill>
                  <a:schemeClr val="dk1"/>
                </a:solidFill>
                <a:latin typeface="Open Sans"/>
                <a:ea typeface="Open Sans"/>
                <a:cs typeface="Open Sans"/>
                <a:sym typeface="Open Sans"/>
              </a:rPr>
              <a:t>agregada</a:t>
            </a:r>
            <a:r>
              <a:rPr lang="en-GB" sz="1400" b="1" dirty="0">
                <a:solidFill>
                  <a:schemeClr val="dk1"/>
                </a:solidFill>
                <a:latin typeface="Open Sans"/>
                <a:ea typeface="Open Sans"/>
                <a:cs typeface="Open Sans"/>
                <a:sym typeface="Open Sans"/>
              </a:rPr>
              <a:t> e, </a:t>
            </a:r>
            <a:r>
              <a:rPr lang="en-GB" sz="1400" b="1" dirty="0" err="1">
                <a:solidFill>
                  <a:schemeClr val="dk1"/>
                </a:solidFill>
                <a:latin typeface="Open Sans"/>
                <a:ea typeface="Open Sans"/>
                <a:cs typeface="Open Sans"/>
                <a:sym typeface="Open Sans"/>
              </a:rPr>
              <a:t>em</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seguida</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devem</a:t>
            </a:r>
            <a:r>
              <a:rPr lang="en-GB" sz="1400" b="1" dirty="0">
                <a:solidFill>
                  <a:schemeClr val="dk1"/>
                </a:solidFill>
                <a:latin typeface="Open Sans"/>
                <a:ea typeface="Open Sans"/>
                <a:cs typeface="Open Sans"/>
                <a:sym typeface="Open Sans"/>
              </a:rPr>
              <a:t> ser </a:t>
            </a:r>
            <a:r>
              <a:rPr lang="en-GB" sz="1400" b="1" dirty="0" err="1">
                <a:solidFill>
                  <a:schemeClr val="dk1"/>
                </a:solidFill>
                <a:latin typeface="Open Sans"/>
                <a:ea typeface="Open Sans"/>
                <a:cs typeface="Open Sans"/>
                <a:sym typeface="Open Sans"/>
              </a:rPr>
              <a:t>desagregadas</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por</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distribuição</a:t>
            </a:r>
            <a:endParaRPr sz="1800" dirty="0">
              <a:solidFill>
                <a:schemeClr val="dk1"/>
              </a:solidFill>
              <a:latin typeface="Calibri"/>
              <a:ea typeface="Calibri"/>
              <a:cs typeface="Calibri"/>
              <a:sym typeface="Calibri"/>
            </a:endParaRPr>
          </a:p>
          <a:p>
            <a:pPr marL="76200" marR="0" lvl="0" indent="0" algn="l" rtl="0">
              <a:spcBef>
                <a:spcPts val="0"/>
              </a:spcBef>
              <a:spcAft>
                <a:spcPts val="0"/>
              </a:spcAft>
              <a:buNone/>
            </a:pPr>
            <a:endParaRPr sz="1400" dirty="0">
              <a:solidFill>
                <a:schemeClr val="dk1"/>
              </a:solidFill>
              <a:latin typeface="Open Sans"/>
              <a:ea typeface="Open Sans"/>
              <a:cs typeface="Open Sans"/>
              <a:sym typeface="Open Sans"/>
            </a:endParaRPr>
          </a:p>
        </p:txBody>
      </p:sp>
      <p:grpSp>
        <p:nvGrpSpPr>
          <p:cNvPr id="184" name="Google Shape;184;p9"/>
          <p:cNvGrpSpPr/>
          <p:nvPr/>
        </p:nvGrpSpPr>
        <p:grpSpPr>
          <a:xfrm>
            <a:off x="1045181" y="2617430"/>
            <a:ext cx="4850006" cy="3600000"/>
            <a:chOff x="1486323" y="1801367"/>
            <a:chExt cx="7321610" cy="3045012"/>
          </a:xfrm>
        </p:grpSpPr>
        <p:grpSp>
          <p:nvGrpSpPr>
            <p:cNvPr id="185" name="Google Shape;185;p9"/>
            <p:cNvGrpSpPr/>
            <p:nvPr/>
          </p:nvGrpSpPr>
          <p:grpSpPr>
            <a:xfrm>
              <a:off x="1486323" y="2406190"/>
              <a:ext cx="1993339" cy="2191648"/>
              <a:chOff x="458956" y="2102915"/>
              <a:chExt cx="2357862" cy="3806261"/>
            </a:xfrm>
          </p:grpSpPr>
          <p:sp>
            <p:nvSpPr>
              <p:cNvPr id="186" name="Google Shape;186;p9"/>
              <p:cNvSpPr/>
              <p:nvPr/>
            </p:nvSpPr>
            <p:spPr>
              <a:xfrm>
                <a:off x="468313" y="2102915"/>
                <a:ext cx="2348505" cy="3806261"/>
              </a:xfrm>
              <a:prstGeom prst="rightArrow">
                <a:avLst>
                  <a:gd name="adj1" fmla="val 50000"/>
                  <a:gd name="adj2" fmla="val 50000"/>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87" name="Google Shape;187;p9"/>
              <p:cNvSpPr txBox="1"/>
              <p:nvPr/>
            </p:nvSpPr>
            <p:spPr>
              <a:xfrm>
                <a:off x="458956" y="3663796"/>
                <a:ext cx="2038636" cy="8138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Consumo total de eletricidade </a:t>
                </a:r>
                <a:r>
                  <a:rPr lang="en-GB" sz="1000">
                    <a:solidFill>
                      <a:srgbClr val="FF0066"/>
                    </a:solidFill>
                    <a:latin typeface="Open Sans"/>
                    <a:ea typeface="Open Sans"/>
                    <a:cs typeface="Open Sans"/>
                    <a:sym typeface="Open Sans"/>
                  </a:rPr>
                  <a:t>100%</a:t>
                </a:r>
                <a:endParaRPr sz="1800">
                  <a:solidFill>
                    <a:schemeClr val="dk1"/>
                  </a:solidFill>
                  <a:latin typeface="Arial"/>
                  <a:ea typeface="Arial"/>
                  <a:cs typeface="Arial"/>
                  <a:sym typeface="Arial"/>
                </a:endParaRPr>
              </a:p>
            </p:txBody>
          </p:sp>
        </p:grpSp>
        <p:sp>
          <p:nvSpPr>
            <p:cNvPr id="188" name="Google Shape;188;p9"/>
            <p:cNvSpPr/>
            <p:nvPr/>
          </p:nvSpPr>
          <p:spPr>
            <a:xfrm>
              <a:off x="5847008" y="2164260"/>
              <a:ext cx="661809" cy="439092"/>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89" name="Google Shape;189;p9"/>
            <p:cNvSpPr/>
            <p:nvPr/>
          </p:nvSpPr>
          <p:spPr>
            <a:xfrm>
              <a:off x="5847008" y="3312947"/>
              <a:ext cx="661809" cy="106677"/>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0" name="Google Shape;190;p9"/>
            <p:cNvSpPr txBox="1"/>
            <p:nvPr/>
          </p:nvSpPr>
          <p:spPr>
            <a:xfrm>
              <a:off x="5396138" y="2563226"/>
              <a:ext cx="1479421" cy="468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Domicílio urbano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90%</a:t>
              </a:r>
              <a:endParaRPr/>
            </a:p>
          </p:txBody>
        </p:sp>
        <p:sp>
          <p:nvSpPr>
            <p:cNvPr id="191" name="Google Shape;191;p9"/>
            <p:cNvSpPr txBox="1"/>
            <p:nvPr/>
          </p:nvSpPr>
          <p:spPr>
            <a:xfrm>
              <a:off x="5338067" y="3427329"/>
              <a:ext cx="1596616" cy="468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Domicílio rural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10 %</a:t>
              </a:r>
              <a:endParaRPr/>
            </a:p>
          </p:txBody>
        </p:sp>
        <p:cxnSp>
          <p:nvCxnSpPr>
            <p:cNvPr id="192" name="Google Shape;192;p9"/>
            <p:cNvCxnSpPr>
              <a:stCxn id="193" idx="3"/>
              <a:endCxn id="189" idx="1"/>
            </p:cNvCxnSpPr>
            <p:nvPr/>
          </p:nvCxnSpPr>
          <p:spPr>
            <a:xfrm>
              <a:off x="5081798" y="2385236"/>
              <a:ext cx="765300" cy="9810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sp>
          <p:nvSpPr>
            <p:cNvPr id="194" name="Google Shape;194;p9"/>
            <p:cNvSpPr/>
            <p:nvPr/>
          </p:nvSpPr>
          <p:spPr>
            <a:xfrm>
              <a:off x="7160977" y="1801367"/>
              <a:ext cx="661810" cy="219070"/>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5" name="Google Shape;195;p9"/>
            <p:cNvSpPr/>
            <p:nvPr/>
          </p:nvSpPr>
          <p:spPr>
            <a:xfrm>
              <a:off x="7160977" y="2301417"/>
              <a:ext cx="661810" cy="164779"/>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6" name="Google Shape;196;p9"/>
            <p:cNvSpPr/>
            <p:nvPr/>
          </p:nvSpPr>
          <p:spPr>
            <a:xfrm>
              <a:off x="7160977" y="2967198"/>
              <a:ext cx="529448" cy="57149"/>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7" name="Google Shape;197;p9"/>
            <p:cNvSpPr txBox="1"/>
            <p:nvPr/>
          </p:nvSpPr>
          <p:spPr>
            <a:xfrm>
              <a:off x="6887757" y="1973766"/>
              <a:ext cx="1920176"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err="1">
                  <a:solidFill>
                    <a:schemeClr val="dk1"/>
                  </a:solidFill>
                  <a:latin typeface="Open Sans"/>
                  <a:ea typeface="Open Sans"/>
                  <a:cs typeface="Open Sans"/>
                  <a:sym typeface="Open Sans"/>
                </a:rPr>
                <a:t>Eletrodomésticos</a:t>
              </a: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GB" sz="1000" dirty="0">
                  <a:solidFill>
                    <a:srgbClr val="FF0066"/>
                  </a:solidFill>
                  <a:latin typeface="Open Sans"/>
                  <a:ea typeface="Open Sans"/>
                  <a:cs typeface="Open Sans"/>
                  <a:sym typeface="Open Sans"/>
                </a:rPr>
                <a:t> 60%</a:t>
              </a:r>
              <a:endParaRPr dirty="0"/>
            </a:p>
          </p:txBody>
        </p:sp>
        <p:sp>
          <p:nvSpPr>
            <p:cNvPr id="198" name="Google Shape;198;p9"/>
            <p:cNvSpPr txBox="1"/>
            <p:nvPr/>
          </p:nvSpPr>
          <p:spPr>
            <a:xfrm>
              <a:off x="6918247" y="2441613"/>
              <a:ext cx="1479419"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err="1">
                  <a:solidFill>
                    <a:schemeClr val="dk1"/>
                  </a:solidFill>
                  <a:latin typeface="Open Sans"/>
                  <a:ea typeface="Open Sans"/>
                  <a:cs typeface="Open Sans"/>
                  <a:sym typeface="Open Sans"/>
                </a:rPr>
                <a:t>Iluminação</a:t>
              </a: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GB" sz="1000" dirty="0">
                  <a:solidFill>
                    <a:srgbClr val="FF0066"/>
                  </a:solidFill>
                  <a:latin typeface="Open Sans"/>
                  <a:ea typeface="Open Sans"/>
                  <a:cs typeface="Open Sans"/>
                  <a:sym typeface="Open Sans"/>
                </a:rPr>
                <a:t>30%</a:t>
              </a:r>
              <a:endParaRPr dirty="0"/>
            </a:p>
          </p:txBody>
        </p:sp>
        <p:sp>
          <p:nvSpPr>
            <p:cNvPr id="199" name="Google Shape;199;p9"/>
            <p:cNvSpPr txBox="1"/>
            <p:nvPr/>
          </p:nvSpPr>
          <p:spPr>
            <a:xfrm>
              <a:off x="6683213" y="3021197"/>
              <a:ext cx="1479421" cy="468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Aquecimento de água</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10%</a:t>
              </a:r>
              <a:endParaRPr/>
            </a:p>
          </p:txBody>
        </p:sp>
        <p:cxnSp>
          <p:nvCxnSpPr>
            <p:cNvPr id="200" name="Google Shape;200;p9"/>
            <p:cNvCxnSpPr>
              <a:stCxn id="188" idx="3"/>
              <a:endCxn id="194" idx="1"/>
            </p:cNvCxnSpPr>
            <p:nvPr/>
          </p:nvCxnSpPr>
          <p:spPr>
            <a:xfrm rot="10800000" flipH="1">
              <a:off x="6508817" y="1911006"/>
              <a:ext cx="652200" cy="4728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1" name="Google Shape;201;p9"/>
            <p:cNvCxnSpPr>
              <a:stCxn id="188" idx="3"/>
              <a:endCxn id="195" idx="1"/>
            </p:cNvCxnSpPr>
            <p:nvPr/>
          </p:nvCxnSpPr>
          <p:spPr>
            <a:xfrm>
              <a:off x="6508817" y="2383806"/>
              <a:ext cx="652200" cy="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2" name="Google Shape;202;p9"/>
            <p:cNvCxnSpPr>
              <a:stCxn id="188" idx="3"/>
              <a:endCxn id="196" idx="1"/>
            </p:cNvCxnSpPr>
            <p:nvPr/>
          </p:nvCxnSpPr>
          <p:spPr>
            <a:xfrm>
              <a:off x="6508817" y="2383806"/>
              <a:ext cx="652200" cy="6120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sp>
          <p:nvSpPr>
            <p:cNvPr id="193" name="Google Shape;193;p9"/>
            <p:cNvSpPr/>
            <p:nvPr/>
          </p:nvSpPr>
          <p:spPr>
            <a:xfrm>
              <a:off x="3864343" y="2016627"/>
              <a:ext cx="1217455" cy="737217"/>
            </a:xfrm>
            <a:prstGeom prst="rightArrow">
              <a:avLst>
                <a:gd name="adj1" fmla="val 50000"/>
                <a:gd name="adj2" fmla="val 50000"/>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03" name="Google Shape;203;p9"/>
            <p:cNvSpPr/>
            <p:nvPr/>
          </p:nvSpPr>
          <p:spPr>
            <a:xfrm>
              <a:off x="3846419" y="2942434"/>
              <a:ext cx="1596616" cy="1137257"/>
            </a:xfrm>
            <a:prstGeom prst="rightArrow">
              <a:avLst>
                <a:gd name="adj1" fmla="val 50000"/>
                <a:gd name="adj2" fmla="val 50000"/>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04" name="Google Shape;204;p9"/>
            <p:cNvSpPr/>
            <p:nvPr/>
          </p:nvSpPr>
          <p:spPr>
            <a:xfrm>
              <a:off x="3846419" y="4306379"/>
              <a:ext cx="727991" cy="540000"/>
            </a:xfrm>
            <a:prstGeom prst="rightArrow">
              <a:avLst>
                <a:gd name="adj1" fmla="val 50000"/>
                <a:gd name="adj2" fmla="val 50000"/>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05" name="Google Shape;205;p9"/>
            <p:cNvSpPr txBox="1"/>
            <p:nvPr/>
          </p:nvSpPr>
          <p:spPr>
            <a:xfrm>
              <a:off x="3708543" y="2251745"/>
              <a:ext cx="1444943"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Casa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40%</a:t>
              </a:r>
              <a:endParaRPr/>
            </a:p>
          </p:txBody>
        </p:sp>
        <p:sp>
          <p:nvSpPr>
            <p:cNvPr id="206" name="Google Shape;206;p9"/>
            <p:cNvSpPr txBox="1"/>
            <p:nvPr/>
          </p:nvSpPr>
          <p:spPr>
            <a:xfrm>
              <a:off x="3908462" y="3312948"/>
              <a:ext cx="1349810"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Industrial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50%</a:t>
              </a:r>
              <a:endParaRPr/>
            </a:p>
          </p:txBody>
        </p:sp>
        <p:cxnSp>
          <p:nvCxnSpPr>
            <p:cNvPr id="207" name="Google Shape;207;p9"/>
            <p:cNvCxnSpPr>
              <a:stCxn id="186" idx="3"/>
              <a:endCxn id="193" idx="1"/>
            </p:cNvCxnSpPr>
            <p:nvPr/>
          </p:nvCxnSpPr>
          <p:spPr>
            <a:xfrm rot="10800000" flipH="1">
              <a:off x="3479662" y="2385114"/>
              <a:ext cx="384600" cy="11169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8" name="Google Shape;208;p9"/>
            <p:cNvCxnSpPr>
              <a:stCxn id="186" idx="3"/>
              <a:endCxn id="203" idx="1"/>
            </p:cNvCxnSpPr>
            <p:nvPr/>
          </p:nvCxnSpPr>
          <p:spPr>
            <a:xfrm>
              <a:off x="3479662" y="3502014"/>
              <a:ext cx="366900" cy="90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9" name="Google Shape;209;p9"/>
            <p:cNvCxnSpPr>
              <a:stCxn id="186" idx="3"/>
              <a:endCxn id="204" idx="1"/>
            </p:cNvCxnSpPr>
            <p:nvPr/>
          </p:nvCxnSpPr>
          <p:spPr>
            <a:xfrm>
              <a:off x="3479662" y="3502014"/>
              <a:ext cx="366900" cy="10743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sp>
          <p:nvSpPr>
            <p:cNvPr id="210" name="Google Shape;210;p9"/>
            <p:cNvSpPr txBox="1"/>
            <p:nvPr/>
          </p:nvSpPr>
          <p:spPr>
            <a:xfrm>
              <a:off x="4289489" y="4368217"/>
              <a:ext cx="1191258"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Outros</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10%</a:t>
              </a:r>
              <a:endParaRPr/>
            </a:p>
          </p:txBody>
        </p:sp>
        <p:cxnSp>
          <p:nvCxnSpPr>
            <p:cNvPr id="211" name="Google Shape;211;p9"/>
            <p:cNvCxnSpPr/>
            <p:nvPr/>
          </p:nvCxnSpPr>
          <p:spPr>
            <a:xfrm>
              <a:off x="5082481" y="2382377"/>
              <a:ext cx="743156" cy="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grpSp>
      <p:sp>
        <p:nvSpPr>
          <p:cNvPr id="212" name="Google Shape;212;p9"/>
          <p:cNvSpPr/>
          <p:nvPr/>
        </p:nvSpPr>
        <p:spPr>
          <a:xfrm>
            <a:off x="6179731" y="3381055"/>
            <a:ext cx="1063499" cy="23142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Open Sans"/>
              <a:ea typeface="Open Sans"/>
              <a:cs typeface="Open Sans"/>
              <a:sym typeface="Open Sans"/>
            </a:endParaRPr>
          </a:p>
        </p:txBody>
      </p:sp>
      <p:sp>
        <p:nvSpPr>
          <p:cNvPr id="213" name="Google Shape;213;p9"/>
          <p:cNvSpPr/>
          <p:nvPr/>
        </p:nvSpPr>
        <p:spPr>
          <a:xfrm rot="10800000">
            <a:off x="7535770" y="2866283"/>
            <a:ext cx="1070775" cy="874205"/>
          </a:xfrm>
          <a:prstGeom prst="rightArrow">
            <a:avLst>
              <a:gd name="adj1" fmla="val 50000"/>
              <a:gd name="adj2" fmla="val 57263"/>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p:nvPr/>
        </p:nvSpPr>
        <p:spPr>
          <a:xfrm>
            <a:off x="7786048" y="3084826"/>
            <a:ext cx="820477" cy="4371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15" name="Google Shape;215;p9"/>
          <p:cNvSpPr/>
          <p:nvPr/>
        </p:nvSpPr>
        <p:spPr>
          <a:xfrm rot="10800000">
            <a:off x="7464224" y="3740488"/>
            <a:ext cx="1407892" cy="1353826"/>
          </a:xfrm>
          <a:prstGeom prst="rightArrow">
            <a:avLst>
              <a:gd name="adj1" fmla="val 50000"/>
              <a:gd name="adj2" fmla="val 50000"/>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txBox="1"/>
          <p:nvPr/>
        </p:nvSpPr>
        <p:spPr>
          <a:xfrm>
            <a:off x="7802657" y="4078932"/>
            <a:ext cx="1069435" cy="6769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17" name="Google Shape;217;p9"/>
          <p:cNvSpPr/>
          <p:nvPr/>
        </p:nvSpPr>
        <p:spPr>
          <a:xfrm rot="10800000">
            <a:off x="7794066" y="5078441"/>
            <a:ext cx="640282" cy="522709"/>
          </a:xfrm>
          <a:prstGeom prst="rightArrow">
            <a:avLst>
              <a:gd name="adj1" fmla="val 50000"/>
              <a:gd name="adj2" fmla="val 42950"/>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txBox="1"/>
          <p:nvPr/>
        </p:nvSpPr>
        <p:spPr>
          <a:xfrm>
            <a:off x="7906302" y="5209102"/>
            <a:ext cx="528030" cy="2613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19" name="Google Shape;219;p9"/>
          <p:cNvSpPr/>
          <p:nvPr/>
        </p:nvSpPr>
        <p:spPr>
          <a:xfrm rot="10800000">
            <a:off x="10435230" y="2610031"/>
            <a:ext cx="582075" cy="260788"/>
          </a:xfrm>
          <a:prstGeom prst="rightArrow">
            <a:avLst>
              <a:gd name="adj1" fmla="val 50000"/>
              <a:gd name="adj2" fmla="val 50000"/>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txBox="1"/>
          <p:nvPr/>
        </p:nvSpPr>
        <p:spPr>
          <a:xfrm>
            <a:off x="10500422" y="2675222"/>
            <a:ext cx="516878" cy="130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21" name="Google Shape;221;p9"/>
          <p:cNvSpPr/>
          <p:nvPr/>
        </p:nvSpPr>
        <p:spPr>
          <a:xfrm rot="10800000">
            <a:off x="9279569" y="3042031"/>
            <a:ext cx="582075" cy="522709"/>
          </a:xfrm>
          <a:prstGeom prst="rightArrow">
            <a:avLst>
              <a:gd name="adj1" fmla="val 50000"/>
              <a:gd name="adj2" fmla="val 50002"/>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p:nvPr/>
        </p:nvSpPr>
        <p:spPr>
          <a:xfrm>
            <a:off x="9410232" y="3172702"/>
            <a:ext cx="451393" cy="2613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23" name="Google Shape;223;p9"/>
          <p:cNvSpPr/>
          <p:nvPr/>
        </p:nvSpPr>
        <p:spPr>
          <a:xfrm rot="10800000">
            <a:off x="9335351" y="4101055"/>
            <a:ext cx="582075" cy="233575"/>
          </a:xfrm>
          <a:prstGeom prst="rightArrow">
            <a:avLst>
              <a:gd name="adj1" fmla="val 50000"/>
              <a:gd name="adj2" fmla="val 27918"/>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txBox="1"/>
          <p:nvPr/>
        </p:nvSpPr>
        <p:spPr>
          <a:xfrm>
            <a:off x="9367955" y="4159444"/>
            <a:ext cx="549470" cy="1167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25" name="Google Shape;225;p9"/>
          <p:cNvSpPr txBox="1"/>
          <p:nvPr/>
        </p:nvSpPr>
        <p:spPr>
          <a:xfrm>
            <a:off x="6139200" y="4069138"/>
            <a:ext cx="11150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Total </a:t>
            </a:r>
            <a:endParaRPr sz="1000">
              <a:solidFill>
                <a:schemeClr val="dk1"/>
              </a:solidFill>
              <a:latin typeface="Arial"/>
              <a:ea typeface="Arial"/>
              <a:cs typeface="Arial"/>
              <a:sym typeface="Arial"/>
            </a:endParaRPr>
          </a:p>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Eletricidade</a:t>
            </a:r>
            <a:endParaRPr/>
          </a:p>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Consumo</a:t>
            </a:r>
            <a:endParaRPr/>
          </a:p>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kWh</a:t>
            </a:r>
            <a:endParaRPr/>
          </a:p>
        </p:txBody>
      </p:sp>
      <p:sp>
        <p:nvSpPr>
          <p:cNvPr id="226" name="Google Shape;226;p9"/>
          <p:cNvSpPr txBox="1"/>
          <p:nvPr/>
        </p:nvSpPr>
        <p:spPr>
          <a:xfrm>
            <a:off x="7555213" y="3034251"/>
            <a:ext cx="11768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Consumo doméstico kWh</a:t>
            </a:r>
            <a:endParaRPr sz="1800">
              <a:solidFill>
                <a:schemeClr val="dk1"/>
              </a:solidFill>
              <a:latin typeface="Arial"/>
              <a:ea typeface="Arial"/>
              <a:cs typeface="Arial"/>
              <a:sym typeface="Arial"/>
            </a:endParaRPr>
          </a:p>
        </p:txBody>
      </p:sp>
      <p:sp>
        <p:nvSpPr>
          <p:cNvPr id="227" name="Google Shape;227;p9"/>
          <p:cNvSpPr txBox="1"/>
          <p:nvPr/>
        </p:nvSpPr>
        <p:spPr>
          <a:xfrm>
            <a:off x="7793872" y="4152078"/>
            <a:ext cx="102454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Consumo industrial, kWh</a:t>
            </a:r>
            <a:endParaRPr sz="1800">
              <a:solidFill>
                <a:schemeClr val="dk1"/>
              </a:solidFill>
              <a:latin typeface="Arial"/>
              <a:ea typeface="Arial"/>
              <a:cs typeface="Arial"/>
              <a:sym typeface="Arial"/>
            </a:endParaRPr>
          </a:p>
        </p:txBody>
      </p:sp>
      <p:sp>
        <p:nvSpPr>
          <p:cNvPr id="228" name="Google Shape;228;p9"/>
          <p:cNvSpPr txBox="1"/>
          <p:nvPr/>
        </p:nvSpPr>
        <p:spPr>
          <a:xfrm>
            <a:off x="8452538" y="5392520"/>
            <a:ext cx="119931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err="1">
                <a:solidFill>
                  <a:schemeClr val="dk1"/>
                </a:solidFill>
                <a:latin typeface="Open Sans"/>
                <a:ea typeface="Open Sans"/>
                <a:cs typeface="Open Sans"/>
                <a:sym typeface="Open Sans"/>
              </a:rPr>
              <a:t>Consumo</a:t>
            </a:r>
            <a:r>
              <a:rPr lang="en-GB" sz="1000" dirty="0">
                <a:solidFill>
                  <a:schemeClr val="dk1"/>
                </a:solidFill>
                <a:latin typeface="Open Sans"/>
                <a:ea typeface="Open Sans"/>
                <a:cs typeface="Open Sans"/>
                <a:sym typeface="Open Sans"/>
              </a:rPr>
              <a:t> do </a:t>
            </a:r>
            <a:r>
              <a:rPr lang="en-GB" sz="1000" dirty="0" err="1">
                <a:solidFill>
                  <a:schemeClr val="dk1"/>
                </a:solidFill>
                <a:latin typeface="Open Sans"/>
                <a:ea typeface="Open Sans"/>
                <a:cs typeface="Open Sans"/>
                <a:sym typeface="Open Sans"/>
              </a:rPr>
              <a:t>setor</a:t>
            </a:r>
            <a:r>
              <a:rPr lang="en-GB" sz="1000" dirty="0">
                <a:solidFill>
                  <a:schemeClr val="dk1"/>
                </a:solidFill>
                <a:latin typeface="Open Sans"/>
                <a:ea typeface="Open Sans"/>
                <a:cs typeface="Open Sans"/>
                <a:sym typeface="Open Sans"/>
              </a:rPr>
              <a:t>, kWh</a:t>
            </a:r>
            <a:endParaRPr dirty="0"/>
          </a:p>
        </p:txBody>
      </p:sp>
      <p:sp>
        <p:nvSpPr>
          <p:cNvPr id="229" name="Google Shape;229;p9"/>
          <p:cNvSpPr/>
          <p:nvPr/>
        </p:nvSpPr>
        <p:spPr>
          <a:xfrm rot="10800000">
            <a:off x="10435230" y="3205306"/>
            <a:ext cx="582075" cy="196158"/>
          </a:xfrm>
          <a:prstGeom prst="rightArrow">
            <a:avLst>
              <a:gd name="adj1" fmla="val 50000"/>
              <a:gd name="adj2" fmla="val 50006"/>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txBox="1"/>
          <p:nvPr/>
        </p:nvSpPr>
        <p:spPr>
          <a:xfrm>
            <a:off x="10484270" y="3254340"/>
            <a:ext cx="533030" cy="9807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31" name="Google Shape;231;p9"/>
          <p:cNvSpPr/>
          <p:nvPr/>
        </p:nvSpPr>
        <p:spPr>
          <a:xfrm rot="10800000">
            <a:off x="10435230" y="3997874"/>
            <a:ext cx="465660" cy="65763"/>
          </a:xfrm>
          <a:prstGeom prst="rightArrow">
            <a:avLst>
              <a:gd name="adj1" fmla="val 50000"/>
              <a:gd name="adj2" fmla="val 49992"/>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txBox="1"/>
          <p:nvPr/>
        </p:nvSpPr>
        <p:spPr>
          <a:xfrm>
            <a:off x="10451663" y="4014291"/>
            <a:ext cx="449222" cy="3288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33" name="Google Shape;233;p9"/>
          <p:cNvSpPr txBox="1"/>
          <p:nvPr/>
        </p:nvSpPr>
        <p:spPr>
          <a:xfrm>
            <a:off x="8848374" y="2577965"/>
            <a:ext cx="146700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Consumo doméstico urbano, </a:t>
            </a:r>
            <a:br>
              <a:rPr lang="en-GB" sz="1000">
                <a:solidFill>
                  <a:schemeClr val="dk1"/>
                </a:solidFill>
                <a:latin typeface="Open Sans"/>
                <a:ea typeface="Open Sans"/>
                <a:cs typeface="Open Sans"/>
                <a:sym typeface="Open Sans"/>
              </a:rPr>
            </a:br>
            <a:r>
              <a:rPr lang="en-GB" sz="1000">
                <a:solidFill>
                  <a:schemeClr val="dk1"/>
                </a:solidFill>
                <a:latin typeface="Open Sans"/>
                <a:ea typeface="Open Sans"/>
                <a:cs typeface="Open Sans"/>
                <a:sym typeface="Open Sans"/>
              </a:rPr>
              <a:t>kWh,</a:t>
            </a:r>
            <a:endParaRPr sz="1000">
              <a:solidFill>
                <a:schemeClr val="dk1"/>
              </a:solidFill>
              <a:latin typeface="Open Sans"/>
              <a:ea typeface="Open Sans"/>
              <a:cs typeface="Open Sans"/>
              <a:sym typeface="Open Sans"/>
            </a:endParaRPr>
          </a:p>
        </p:txBody>
      </p:sp>
      <p:sp>
        <p:nvSpPr>
          <p:cNvPr id="234" name="Google Shape;234;p9"/>
          <p:cNvSpPr txBox="1"/>
          <p:nvPr/>
        </p:nvSpPr>
        <p:spPr>
          <a:xfrm>
            <a:off x="9046154" y="4297132"/>
            <a:ext cx="127769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Consumo doméstico rural, kWh</a:t>
            </a:r>
            <a:endParaRPr/>
          </a:p>
        </p:txBody>
      </p:sp>
      <p:sp>
        <p:nvSpPr>
          <p:cNvPr id="235" name="Google Shape;235;p9"/>
          <p:cNvSpPr txBox="1"/>
          <p:nvPr/>
        </p:nvSpPr>
        <p:spPr>
          <a:xfrm>
            <a:off x="10425528" y="2825720"/>
            <a:ext cx="125974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err="1">
                <a:solidFill>
                  <a:schemeClr val="dk1"/>
                </a:solidFill>
                <a:latin typeface="Open Sans"/>
                <a:ea typeface="Open Sans"/>
                <a:cs typeface="Open Sans"/>
                <a:sym typeface="Open Sans"/>
              </a:rPr>
              <a:t>Eletrodomésticos</a:t>
            </a:r>
            <a:r>
              <a:rPr lang="en-GB" sz="1000" dirty="0">
                <a:solidFill>
                  <a:schemeClr val="dk1"/>
                </a:solidFill>
                <a:latin typeface="Open Sans"/>
                <a:ea typeface="Open Sans"/>
                <a:cs typeface="Open Sans"/>
                <a:sym typeface="Open Sans"/>
              </a:rPr>
              <a:t>, kWh</a:t>
            </a:r>
            <a:endParaRPr dirty="0"/>
          </a:p>
        </p:txBody>
      </p:sp>
      <p:sp>
        <p:nvSpPr>
          <p:cNvPr id="236" name="Google Shape;236;p9"/>
          <p:cNvSpPr txBox="1"/>
          <p:nvPr/>
        </p:nvSpPr>
        <p:spPr>
          <a:xfrm>
            <a:off x="10425527" y="3383306"/>
            <a:ext cx="104773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a:solidFill>
                  <a:schemeClr val="dk1"/>
                </a:solidFill>
                <a:latin typeface="Open Sans"/>
                <a:ea typeface="Open Sans"/>
                <a:cs typeface="Open Sans"/>
                <a:sym typeface="Open Sans"/>
              </a:rPr>
              <a:t>Iluminação, </a:t>
            </a:r>
            <a:endParaRPr sz="1000" b="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000" b="0">
                <a:solidFill>
                  <a:schemeClr val="dk1"/>
                </a:solidFill>
                <a:latin typeface="Open Sans"/>
                <a:ea typeface="Open Sans"/>
                <a:cs typeface="Open Sans"/>
                <a:sym typeface="Open Sans"/>
              </a:rPr>
              <a:t>kWh</a:t>
            </a:r>
            <a:endParaRPr/>
          </a:p>
        </p:txBody>
      </p:sp>
      <p:sp>
        <p:nvSpPr>
          <p:cNvPr id="237" name="Google Shape;237;p9"/>
          <p:cNvSpPr txBox="1"/>
          <p:nvPr/>
        </p:nvSpPr>
        <p:spPr>
          <a:xfrm>
            <a:off x="10420079" y="4065443"/>
            <a:ext cx="11820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err="1">
                <a:solidFill>
                  <a:schemeClr val="dk1"/>
                </a:solidFill>
                <a:latin typeface="Open Sans"/>
                <a:ea typeface="Open Sans"/>
                <a:cs typeface="Open Sans"/>
                <a:sym typeface="Open Sans"/>
              </a:rPr>
              <a:t>Aquecimento</a:t>
            </a:r>
            <a:r>
              <a:rPr lang="en-GB" sz="1000" dirty="0">
                <a:solidFill>
                  <a:schemeClr val="dk1"/>
                </a:solidFill>
                <a:latin typeface="Open Sans"/>
                <a:ea typeface="Open Sans"/>
                <a:cs typeface="Open Sans"/>
                <a:sym typeface="Open Sans"/>
              </a:rPr>
              <a:t> de </a:t>
            </a:r>
            <a:r>
              <a:rPr lang="en-GB" sz="1000" dirty="0" err="1">
                <a:solidFill>
                  <a:schemeClr val="dk1"/>
                </a:solidFill>
                <a:latin typeface="Open Sans"/>
                <a:ea typeface="Open Sans"/>
                <a:cs typeface="Open Sans"/>
                <a:sym typeface="Open Sans"/>
              </a:rPr>
              <a:t>água</a:t>
            </a:r>
            <a:r>
              <a:rPr lang="en-GB" sz="1000" dirty="0">
                <a:solidFill>
                  <a:schemeClr val="dk1"/>
                </a:solidFill>
                <a:latin typeface="Open Sans"/>
                <a:ea typeface="Open Sans"/>
                <a:cs typeface="Open Sans"/>
                <a:sym typeface="Open Sans"/>
              </a:rPr>
              <a:t>, kWh</a:t>
            </a:r>
            <a:endParaRPr dirty="0"/>
          </a:p>
        </p:txBody>
      </p:sp>
      <p:cxnSp>
        <p:nvCxnSpPr>
          <p:cNvPr id="238" name="Google Shape;238;p9"/>
          <p:cNvCxnSpPr>
            <a:stCxn id="223" idx="3"/>
            <a:endCxn id="213" idx="1"/>
          </p:cNvCxnSpPr>
          <p:nvPr/>
        </p:nvCxnSpPr>
        <p:spPr>
          <a:xfrm rot="10800000">
            <a:off x="8606651" y="3303443"/>
            <a:ext cx="728700" cy="914400"/>
          </a:xfrm>
          <a:prstGeom prst="straightConnector1">
            <a:avLst/>
          </a:prstGeom>
          <a:noFill/>
          <a:ln w="9525" cap="flat" cmpd="sng">
            <a:solidFill>
              <a:srgbClr val="575757"/>
            </a:solidFill>
            <a:prstDash val="solid"/>
            <a:round/>
            <a:headEnd type="none" w="med" len="med"/>
            <a:tailEnd type="triangle" w="med" len="med"/>
          </a:ln>
        </p:spPr>
      </p:cxnSp>
      <p:cxnSp>
        <p:nvCxnSpPr>
          <p:cNvPr id="239" name="Google Shape;239;p9"/>
          <p:cNvCxnSpPr>
            <a:stCxn id="215" idx="3"/>
          </p:cNvCxnSpPr>
          <p:nvPr/>
        </p:nvCxnSpPr>
        <p:spPr>
          <a:xfrm rot="10800000">
            <a:off x="7244624" y="4413501"/>
            <a:ext cx="219600" cy="3900"/>
          </a:xfrm>
          <a:prstGeom prst="straightConnector1">
            <a:avLst/>
          </a:prstGeom>
          <a:noFill/>
          <a:ln w="9525" cap="flat" cmpd="sng">
            <a:solidFill>
              <a:srgbClr val="575757"/>
            </a:solidFill>
            <a:prstDash val="solid"/>
            <a:round/>
            <a:headEnd type="none" w="med" len="med"/>
            <a:tailEnd type="triangle" w="med" len="med"/>
          </a:ln>
        </p:spPr>
      </p:cxnSp>
      <p:cxnSp>
        <p:nvCxnSpPr>
          <p:cNvPr id="240" name="Google Shape;240;p9"/>
          <p:cNvCxnSpPr>
            <a:stCxn id="217" idx="3"/>
          </p:cNvCxnSpPr>
          <p:nvPr/>
        </p:nvCxnSpPr>
        <p:spPr>
          <a:xfrm rot="10800000">
            <a:off x="7253166" y="4820496"/>
            <a:ext cx="540900" cy="519300"/>
          </a:xfrm>
          <a:prstGeom prst="straightConnector1">
            <a:avLst/>
          </a:prstGeom>
          <a:noFill/>
          <a:ln w="9525" cap="flat" cmpd="sng">
            <a:solidFill>
              <a:srgbClr val="575757"/>
            </a:solidFill>
            <a:prstDash val="solid"/>
            <a:round/>
            <a:headEnd type="none" w="med" len="med"/>
            <a:tailEnd type="triangle" w="med" len="med"/>
          </a:ln>
        </p:spPr>
      </p:cxnSp>
      <p:cxnSp>
        <p:nvCxnSpPr>
          <p:cNvPr id="241" name="Google Shape;241;p9"/>
          <p:cNvCxnSpPr>
            <a:stCxn id="221" idx="3"/>
          </p:cNvCxnSpPr>
          <p:nvPr/>
        </p:nvCxnSpPr>
        <p:spPr>
          <a:xfrm rot="10800000">
            <a:off x="8629469" y="3277286"/>
            <a:ext cx="650100" cy="26100"/>
          </a:xfrm>
          <a:prstGeom prst="straightConnector1">
            <a:avLst/>
          </a:prstGeom>
          <a:noFill/>
          <a:ln w="9525" cap="flat" cmpd="sng">
            <a:solidFill>
              <a:srgbClr val="575757"/>
            </a:solidFill>
            <a:prstDash val="solid"/>
            <a:round/>
            <a:headEnd type="none" w="med" len="med"/>
            <a:tailEnd type="triangle" w="med" len="med"/>
          </a:ln>
        </p:spPr>
      </p:cxnSp>
      <p:cxnSp>
        <p:nvCxnSpPr>
          <p:cNvPr id="242" name="Google Shape;242;p9"/>
          <p:cNvCxnSpPr>
            <a:stCxn id="213" idx="3"/>
          </p:cNvCxnSpPr>
          <p:nvPr/>
        </p:nvCxnSpPr>
        <p:spPr>
          <a:xfrm flipH="1">
            <a:off x="7253170" y="3303386"/>
            <a:ext cx="282600" cy="231300"/>
          </a:xfrm>
          <a:prstGeom prst="straightConnector1">
            <a:avLst/>
          </a:prstGeom>
          <a:solidFill>
            <a:srgbClr val="9CC2E5"/>
          </a:solidFill>
          <a:ln w="9525" cap="flat" cmpd="sng">
            <a:solidFill>
              <a:srgbClr val="575757"/>
            </a:solidFill>
            <a:prstDash val="solid"/>
            <a:miter lim="800000"/>
            <a:headEnd type="none" w="sm" len="sm"/>
            <a:tailEnd type="triangle" w="med" len="med"/>
          </a:ln>
        </p:spPr>
      </p:cxnSp>
      <p:cxnSp>
        <p:nvCxnSpPr>
          <p:cNvPr id="243" name="Google Shape;243;p9"/>
          <p:cNvCxnSpPr>
            <a:stCxn id="229" idx="3"/>
          </p:cNvCxnSpPr>
          <p:nvPr/>
        </p:nvCxnSpPr>
        <p:spPr>
          <a:xfrm flipH="1">
            <a:off x="9939330" y="3303385"/>
            <a:ext cx="495900" cy="600"/>
          </a:xfrm>
          <a:prstGeom prst="straightConnector1">
            <a:avLst/>
          </a:prstGeom>
          <a:noFill/>
          <a:ln w="9525" cap="flat" cmpd="sng">
            <a:solidFill>
              <a:srgbClr val="575757"/>
            </a:solidFill>
            <a:prstDash val="solid"/>
            <a:round/>
            <a:headEnd type="none" w="med" len="med"/>
            <a:tailEnd type="triangle" w="med" len="med"/>
          </a:ln>
        </p:spPr>
      </p:cxnSp>
      <p:cxnSp>
        <p:nvCxnSpPr>
          <p:cNvPr id="244" name="Google Shape;244;p9"/>
          <p:cNvCxnSpPr>
            <a:stCxn id="231" idx="3"/>
          </p:cNvCxnSpPr>
          <p:nvPr/>
        </p:nvCxnSpPr>
        <p:spPr>
          <a:xfrm rot="10800000">
            <a:off x="9948930" y="3329956"/>
            <a:ext cx="486300" cy="700800"/>
          </a:xfrm>
          <a:prstGeom prst="straightConnector1">
            <a:avLst/>
          </a:prstGeom>
          <a:noFill/>
          <a:ln w="9525" cap="flat" cmpd="sng">
            <a:solidFill>
              <a:srgbClr val="575757"/>
            </a:solidFill>
            <a:prstDash val="solid"/>
            <a:round/>
            <a:headEnd type="none" w="med" len="med"/>
            <a:tailEnd type="triangle" w="med" len="med"/>
          </a:ln>
        </p:spPr>
      </p:cxnSp>
      <p:sp>
        <p:nvSpPr>
          <p:cNvPr id="245" name="Google Shape;245;p9"/>
          <p:cNvSpPr txBox="1"/>
          <p:nvPr/>
        </p:nvSpPr>
        <p:spPr>
          <a:xfrm>
            <a:off x="7863832" y="5217030"/>
            <a:ext cx="10477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Outros</a:t>
            </a:r>
            <a:endParaRPr/>
          </a:p>
        </p:txBody>
      </p:sp>
      <p:sp>
        <p:nvSpPr>
          <p:cNvPr id="246" name="Google Shape;246;p9"/>
          <p:cNvSpPr/>
          <p:nvPr/>
        </p:nvSpPr>
        <p:spPr>
          <a:xfrm rot="10800000">
            <a:off x="10458270" y="4563669"/>
            <a:ext cx="582075" cy="196158"/>
          </a:xfrm>
          <a:prstGeom prst="rightArrow">
            <a:avLst>
              <a:gd name="adj1" fmla="val 50000"/>
              <a:gd name="adj2" fmla="val 50006"/>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txBox="1"/>
          <p:nvPr/>
        </p:nvSpPr>
        <p:spPr>
          <a:xfrm>
            <a:off x="10507295" y="4612689"/>
            <a:ext cx="533030" cy="9807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48" name="Google Shape;248;p9"/>
          <p:cNvSpPr txBox="1"/>
          <p:nvPr/>
        </p:nvSpPr>
        <p:spPr>
          <a:xfrm>
            <a:off x="10421419" y="4728775"/>
            <a:ext cx="11820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Culinária, </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000">
                <a:solidFill>
                  <a:schemeClr val="dk1"/>
                </a:solidFill>
                <a:latin typeface="Open Sans"/>
                <a:ea typeface="Open Sans"/>
                <a:cs typeface="Open Sans"/>
                <a:sym typeface="Open Sans"/>
              </a:rPr>
              <a:t>kWh</a:t>
            </a:r>
            <a:endParaRPr/>
          </a:p>
        </p:txBody>
      </p:sp>
      <p:cxnSp>
        <p:nvCxnSpPr>
          <p:cNvPr id="249" name="Google Shape;249;p9"/>
          <p:cNvCxnSpPr/>
          <p:nvPr/>
        </p:nvCxnSpPr>
        <p:spPr>
          <a:xfrm rot="10800000">
            <a:off x="9917426" y="3453622"/>
            <a:ext cx="531143" cy="1208693"/>
          </a:xfrm>
          <a:prstGeom prst="straightConnector1">
            <a:avLst/>
          </a:prstGeom>
          <a:noFill/>
          <a:ln w="9525" cap="flat" cmpd="sng">
            <a:solidFill>
              <a:srgbClr val="575757"/>
            </a:solidFill>
            <a:prstDash val="solid"/>
            <a:round/>
            <a:headEnd type="none" w="med" len="med"/>
            <a:tailEnd type="triangle" w="med" len="med"/>
          </a:ln>
        </p:spPr>
      </p:cxnSp>
      <p:sp>
        <p:nvSpPr>
          <p:cNvPr id="250" name="Google Shape;250;p9"/>
          <p:cNvSpPr/>
          <p:nvPr/>
        </p:nvSpPr>
        <p:spPr>
          <a:xfrm rot="10800000">
            <a:off x="7794066" y="5687323"/>
            <a:ext cx="640282" cy="522708"/>
          </a:xfrm>
          <a:prstGeom prst="rightArrow">
            <a:avLst>
              <a:gd name="adj1" fmla="val 50000"/>
              <a:gd name="adj2" fmla="val 42950"/>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txBox="1"/>
          <p:nvPr/>
        </p:nvSpPr>
        <p:spPr>
          <a:xfrm>
            <a:off x="7906302" y="5817977"/>
            <a:ext cx="528030" cy="2613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cxnSp>
        <p:nvCxnSpPr>
          <p:cNvPr id="252" name="Google Shape;252;p9"/>
          <p:cNvCxnSpPr/>
          <p:nvPr/>
        </p:nvCxnSpPr>
        <p:spPr>
          <a:xfrm rot="10800000">
            <a:off x="7244732" y="5386850"/>
            <a:ext cx="540845" cy="519307"/>
          </a:xfrm>
          <a:prstGeom prst="straightConnector1">
            <a:avLst/>
          </a:prstGeom>
          <a:noFill/>
          <a:ln w="9525" cap="flat" cmpd="sng">
            <a:solidFill>
              <a:srgbClr val="575757"/>
            </a:solidFill>
            <a:prstDash val="solid"/>
            <a:round/>
            <a:headEnd type="none" w="med" len="med"/>
            <a:tailEnd type="triangle" w="med" len="med"/>
          </a:ln>
        </p:spPr>
      </p:cxnSp>
      <p:sp>
        <p:nvSpPr>
          <p:cNvPr id="253" name="Google Shape;253;p9"/>
          <p:cNvSpPr txBox="1"/>
          <p:nvPr/>
        </p:nvSpPr>
        <p:spPr>
          <a:xfrm>
            <a:off x="7876653" y="5818586"/>
            <a:ext cx="10477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Outros</a:t>
            </a:r>
            <a:endParaRPr/>
          </a:p>
        </p:txBody>
      </p:sp>
      <p:cxnSp>
        <p:nvCxnSpPr>
          <p:cNvPr id="254" name="Google Shape;254;p9"/>
          <p:cNvCxnSpPr>
            <a:stCxn id="219" idx="3"/>
          </p:cNvCxnSpPr>
          <p:nvPr/>
        </p:nvCxnSpPr>
        <p:spPr>
          <a:xfrm flipH="1">
            <a:off x="9939330" y="2740425"/>
            <a:ext cx="495900" cy="425100"/>
          </a:xfrm>
          <a:prstGeom prst="straightConnector1">
            <a:avLst/>
          </a:prstGeom>
          <a:noFill/>
          <a:ln w="9525" cap="flat" cmpd="sng">
            <a:solidFill>
              <a:srgbClr val="575757"/>
            </a:solidFill>
            <a:prstDash val="solid"/>
            <a:round/>
            <a:headEnd type="none" w="med" len="med"/>
            <a:tailEnd type="triangle" w="med" len="med"/>
          </a:ln>
        </p:spPr>
      </p:cxnSp>
      <p:sp>
        <p:nvSpPr>
          <p:cNvPr id="255" name="Google Shape;255;p9"/>
          <p:cNvSpPr/>
          <p:nvPr/>
        </p:nvSpPr>
        <p:spPr>
          <a:xfrm>
            <a:off x="6191857" y="2075931"/>
            <a:ext cx="5061268" cy="477658"/>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0"/>
              </a:spcBef>
              <a:spcAft>
                <a:spcPts val="0"/>
              </a:spcAft>
              <a:buNone/>
            </a:pPr>
            <a:r>
              <a:rPr lang="en-GB" sz="1400" b="1" dirty="0">
                <a:solidFill>
                  <a:schemeClr val="dk1"/>
                </a:solidFill>
                <a:latin typeface="Open Sans"/>
                <a:ea typeface="Open Sans"/>
                <a:cs typeface="Open Sans"/>
                <a:sym typeface="Open Sans"/>
              </a:rPr>
              <a:t>As </a:t>
            </a:r>
            <a:r>
              <a:rPr lang="en-GB" sz="1400" b="1" dirty="0" err="1">
                <a:solidFill>
                  <a:schemeClr val="dk1"/>
                </a:solidFill>
                <a:latin typeface="Open Sans"/>
                <a:ea typeface="Open Sans"/>
                <a:cs typeface="Open Sans"/>
                <a:sym typeface="Open Sans"/>
              </a:rPr>
              <a:t>projeções</a:t>
            </a:r>
            <a:r>
              <a:rPr lang="en-GB" sz="1400" b="1" dirty="0">
                <a:solidFill>
                  <a:schemeClr val="dk1"/>
                </a:solidFill>
                <a:latin typeface="Open Sans"/>
                <a:ea typeface="Open Sans"/>
                <a:cs typeface="Open Sans"/>
                <a:sym typeface="Open Sans"/>
              </a:rPr>
              <a:t> bottom-up </a:t>
            </a:r>
            <a:r>
              <a:rPr lang="en-GB" sz="1400" b="1" dirty="0" err="1">
                <a:solidFill>
                  <a:schemeClr val="dk1"/>
                </a:solidFill>
                <a:latin typeface="Open Sans"/>
                <a:ea typeface="Open Sans"/>
                <a:cs typeface="Open Sans"/>
                <a:sym typeface="Open Sans"/>
              </a:rPr>
              <a:t>começam</a:t>
            </a:r>
            <a:r>
              <a:rPr lang="en-GB" sz="1400" b="1" dirty="0">
                <a:solidFill>
                  <a:schemeClr val="dk1"/>
                </a:solidFill>
                <a:latin typeface="Open Sans"/>
                <a:ea typeface="Open Sans"/>
                <a:cs typeface="Open Sans"/>
                <a:sym typeface="Open Sans"/>
              </a:rPr>
              <a:t> com </a:t>
            </a:r>
            <a:r>
              <a:rPr lang="en-GB" sz="1400" b="1" dirty="0" err="1">
                <a:solidFill>
                  <a:schemeClr val="dk1"/>
                </a:solidFill>
                <a:latin typeface="Open Sans"/>
                <a:ea typeface="Open Sans"/>
                <a:cs typeface="Open Sans"/>
                <a:sym typeface="Open Sans"/>
              </a:rPr>
              <a:t>os</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detalhes</a:t>
            </a:r>
            <a:r>
              <a:rPr lang="en-GB" sz="1400" b="1" dirty="0">
                <a:solidFill>
                  <a:schemeClr val="dk1"/>
                </a:solidFill>
                <a:latin typeface="Open Sans"/>
                <a:ea typeface="Open Sans"/>
                <a:cs typeface="Open Sans"/>
                <a:sym typeface="Open Sans"/>
              </a:rPr>
              <a:t> do </a:t>
            </a:r>
            <a:r>
              <a:rPr lang="en-GB" sz="1400" b="1" dirty="0" err="1">
                <a:solidFill>
                  <a:schemeClr val="dk1"/>
                </a:solidFill>
                <a:latin typeface="Open Sans"/>
                <a:ea typeface="Open Sans"/>
                <a:cs typeface="Open Sans"/>
                <a:sym typeface="Open Sans"/>
              </a:rPr>
              <a:t>uso</a:t>
            </a:r>
            <a:r>
              <a:rPr lang="en-GB" sz="1400" b="1" dirty="0">
                <a:solidFill>
                  <a:schemeClr val="dk1"/>
                </a:solidFill>
                <a:latin typeface="Open Sans"/>
                <a:ea typeface="Open Sans"/>
                <a:cs typeface="Open Sans"/>
                <a:sym typeface="Open Sans"/>
              </a:rPr>
              <a:t> de </a:t>
            </a:r>
            <a:r>
              <a:rPr lang="en-GB" sz="1400" b="1" dirty="0" err="1">
                <a:solidFill>
                  <a:schemeClr val="dk1"/>
                </a:solidFill>
                <a:latin typeface="Open Sans"/>
                <a:ea typeface="Open Sans"/>
                <a:cs typeface="Open Sans"/>
                <a:sym typeface="Open Sans"/>
              </a:rPr>
              <a:t>energia</a:t>
            </a:r>
            <a:r>
              <a:rPr lang="en-GB" sz="1400" b="1" dirty="0">
                <a:solidFill>
                  <a:schemeClr val="dk1"/>
                </a:solidFill>
                <a:latin typeface="Open Sans"/>
                <a:ea typeface="Open Sans"/>
                <a:cs typeface="Open Sans"/>
                <a:sym typeface="Open Sans"/>
              </a:rPr>
              <a:t> e, </a:t>
            </a:r>
            <a:r>
              <a:rPr lang="en-GB" sz="1400" b="1" dirty="0" err="1">
                <a:solidFill>
                  <a:schemeClr val="dk1"/>
                </a:solidFill>
                <a:latin typeface="Open Sans"/>
                <a:ea typeface="Open Sans"/>
                <a:cs typeface="Open Sans"/>
                <a:sym typeface="Open Sans"/>
              </a:rPr>
              <a:t>em</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seguida</a:t>
            </a:r>
            <a:r>
              <a:rPr lang="en-GB" sz="1400" b="1" dirty="0">
                <a:solidFill>
                  <a:schemeClr val="dk1"/>
                </a:solidFill>
                <a:latin typeface="Open Sans"/>
                <a:ea typeface="Open Sans"/>
                <a:cs typeface="Open Sans"/>
                <a:sym typeface="Open Sans"/>
              </a:rPr>
              <a:t>, </a:t>
            </a:r>
            <a:r>
              <a:rPr lang="en-GB" sz="1400" b="1" dirty="0" err="1">
                <a:solidFill>
                  <a:schemeClr val="dk1"/>
                </a:solidFill>
                <a:latin typeface="Open Sans"/>
                <a:ea typeface="Open Sans"/>
                <a:cs typeface="Open Sans"/>
                <a:sym typeface="Open Sans"/>
              </a:rPr>
              <a:t>devem</a:t>
            </a:r>
            <a:r>
              <a:rPr lang="en-GB" sz="1400" b="1" dirty="0">
                <a:solidFill>
                  <a:schemeClr val="dk1"/>
                </a:solidFill>
                <a:latin typeface="Open Sans"/>
                <a:ea typeface="Open Sans"/>
                <a:cs typeface="Open Sans"/>
                <a:sym typeface="Open Sans"/>
              </a:rPr>
              <a:t> ser </a:t>
            </a:r>
            <a:r>
              <a:rPr lang="en-GB" sz="1400" b="1" dirty="0" err="1">
                <a:solidFill>
                  <a:schemeClr val="dk1"/>
                </a:solidFill>
                <a:latin typeface="Open Sans"/>
                <a:ea typeface="Open Sans"/>
                <a:cs typeface="Open Sans"/>
                <a:sym typeface="Open Sans"/>
              </a:rPr>
              <a:t>agregadas</a:t>
            </a:r>
            <a:endParaRPr sz="1400" b="1" dirty="0">
              <a:solidFill>
                <a:schemeClr val="dk1"/>
              </a:solidFill>
              <a:latin typeface="Open Sans"/>
              <a:ea typeface="Open Sans"/>
              <a:cs typeface="Open Sans"/>
              <a:sym typeface="Open Sans"/>
            </a:endParaRPr>
          </a:p>
        </p:txBody>
      </p:sp>
      <p:sp>
        <p:nvSpPr>
          <p:cNvPr id="256" name="Google Shape;256;p9"/>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Aula 2.2 </a:t>
            </a:r>
            <a:r>
              <a:rPr lang="en-GB" sz="4400" dirty="0" err="1">
                <a:solidFill>
                  <a:schemeClr val="dk1"/>
                </a:solidFill>
                <a:latin typeface="Open Sans"/>
                <a:ea typeface="Open Sans"/>
                <a:cs typeface="Open Sans"/>
                <a:sym typeface="Open Sans"/>
              </a:rPr>
              <a:t>Abordagens</a:t>
            </a:r>
            <a:r>
              <a:rPr lang="en-GB" sz="4400" dirty="0">
                <a:solidFill>
                  <a:schemeClr val="dk1"/>
                </a:solidFill>
                <a:latin typeface="Open Sans"/>
                <a:ea typeface="Open Sans"/>
                <a:cs typeface="Open Sans"/>
                <a:sym typeface="Open Sans"/>
              </a:rPr>
              <a:t> top-down e bottom-up</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6602</Words>
  <Application>Microsoft Office PowerPoint</Application>
  <PresentationFormat>Widescreen</PresentationFormat>
  <Paragraphs>463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Open Sans ExtraBold</vt:lpstr>
      <vt:lpstr>Open Sans Light</vt:lpstr>
      <vt:lpstr>Open Sans</vt:lpstr>
      <vt:lpstr>Arial</vt:lpstr>
      <vt:lpstr>Calibri</vt:lpstr>
      <vt:lpstr>Office Theme</vt:lpstr>
      <vt:lpstr>PowerPoint Presentation</vt:lpstr>
      <vt:lpstr>Resultados pretendidos de aprendizagem (RPA)</vt:lpstr>
      <vt:lpstr>Aula 2.1 Modelos de sistemas de energia</vt:lpstr>
      <vt:lpstr>Aula 2.1 Modelos de sistemas de energia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Sarel Greyling</dc:creator>
  <cp:keywords>, docId:966ED03D00C36FD00FFC1D5EC6591CA0</cp:keywords>
  <cp:lastModifiedBy>Ashutosh.Bhagurkar</cp:lastModifiedBy>
  <cp:revision>5</cp:revision>
  <dcterms:created xsi:type="dcterms:W3CDTF">2021-02-10T16:48:02Z</dcterms:created>
  <dcterms:modified xsi:type="dcterms:W3CDTF">2025-09-04T11:11:10Z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