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89" r:id="rId6"/>
    <p:sldId id="296" r:id="rId7"/>
    <p:sldId id="258" r:id="rId8"/>
    <p:sldId id="337" r:id="rId9"/>
    <p:sldId id="338" r:id="rId10"/>
    <p:sldId id="339" r:id="rId11"/>
    <p:sldId id="304" r:id="rId12"/>
    <p:sldId id="340" r:id="rId13"/>
    <p:sldId id="341" r:id="rId14"/>
    <p:sldId id="342" r:id="rId15"/>
    <p:sldId id="343" r:id="rId16"/>
    <p:sldId id="344" r:id="rId17"/>
    <p:sldId id="345" r:id="rId18"/>
    <p:sldId id="346" r:id="rId19"/>
    <p:sldId id="347" r:id="rId20"/>
    <p:sldId id="348" r:id="rId21"/>
    <p:sldId id="350" r:id="rId22"/>
    <p:sldId id="349" r:id="rId23"/>
    <p:sldId id="352" r:id="rId24"/>
    <p:sldId id="353" r:id="rId25"/>
    <p:sldId id="354" r:id="rId26"/>
    <p:sldId id="336" r:id="rId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ETLwX+6lr+AQvb+QsXLRaA==" hashData="TCyWnPWDSW2pohgfo1vQdaO55aCmz9qo9PWMwxhvOlH+EywA4/xAJGpOf5L66IAqNIMvKwmnmb1T1UM/UTdiGw=="/>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3541"/>
    <a:srgbClr val="FFFFFF"/>
    <a:srgbClr val="66C8FF"/>
    <a:srgbClr val="A5A5A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15"/>
    <p:restoredTop sz="77584"/>
  </p:normalViewPr>
  <p:slideViewPr>
    <p:cSldViewPr snapToGrid="0">
      <p:cViewPr>
        <p:scale>
          <a:sx n="90" d="100"/>
          <a:sy n="90" d="100"/>
        </p:scale>
        <p:origin x="1944" y="2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 userId="57662196-1ff7-4fef-ad5f-ca819cd64cbc" providerId="ADAL" clId="{DA296CC3-32B7-A34B-B3F4-50C049383A9D}"/>
    <pc:docChg chg="modSld">
      <pc:chgData name=" " userId="57662196-1ff7-4fef-ad5f-ca819cd64cbc" providerId="ADAL" clId="{DA296CC3-32B7-A34B-B3F4-50C049383A9D}" dt="2021-03-17T07:52:44.718" v="52" actId="20577"/>
      <pc:docMkLst>
        <pc:docMk/>
      </pc:docMkLst>
      <pc:sldChg chg="modNotesTx">
        <pc:chgData name=" " userId="57662196-1ff7-4fef-ad5f-ca819cd64cbc" providerId="ADAL" clId="{DA296CC3-32B7-A34B-B3F4-50C049383A9D}" dt="2021-03-17T07:47:07.777" v="48" actId="20577"/>
        <pc:sldMkLst>
          <pc:docMk/>
          <pc:sldMk cId="3472603095" sldId="348"/>
        </pc:sldMkLst>
      </pc:sldChg>
      <pc:sldChg chg="modNotesTx">
        <pc:chgData name=" " userId="57662196-1ff7-4fef-ad5f-ca819cd64cbc" providerId="ADAL" clId="{DA296CC3-32B7-A34B-B3F4-50C049383A9D}" dt="2021-03-17T07:52:44.718" v="52" actId="20577"/>
        <pc:sldMkLst>
          <pc:docMk/>
          <pc:sldMk cId="2910430488" sldId="35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t>11/8/22</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Haga clic para editar los estilos de texto maestro</a:t>
            </a:r>
          </a:p>
          <a:p>
            <a:pPr lvl="1"/>
            <a:r>
              <a:rPr lang="en-GB" noProof="0"/>
              <a:t>Segundo nivel</a:t>
            </a:r>
          </a:p>
          <a:p>
            <a:pPr lvl="2"/>
            <a:r>
              <a:rPr lang="en-GB" noProof="0"/>
              <a:t>Tercer nivel</a:t>
            </a:r>
          </a:p>
          <a:p>
            <a:pPr lvl="3"/>
            <a:r>
              <a:rPr lang="en-GB" noProof="0"/>
              <a:t>Cuarto nivel</a:t>
            </a:r>
          </a:p>
          <a:p>
            <a:pPr lvl="4"/>
            <a:r>
              <a:rPr lang="en-GB" noProof="0"/>
              <a:t>Quinto nivel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Clase 7: los sectores.</a:t>
            </a:r>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t>1</a:t>
            </a:fld>
            <a:endParaRPr lang="en-US" altLang="en-US">
              <a:latin typeface="Open Sans" panose="020B0606030504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En el MAED se consideran los desplazamientos urbanos de las personas que viven en las grandes </a:t>
            </a:r>
            <a:r>
              <a:rPr lang="en-GB" dirty="0">
                <a:latin typeface="Open Sans"/>
              </a:rPr>
              <a:t>ciudades, (donde </a:t>
            </a:r>
            <a:r>
              <a:rPr lang="en-GB" sz="1200" kern="1200" dirty="0">
                <a:solidFill>
                  <a:schemeClr val="tx1"/>
                </a:solidFill>
                <a:effectLst/>
                <a:latin typeface="Open Sans"/>
              </a:rPr>
              <a:t>existe el transporte público o podría considerarse en el futuro</a:t>
            </a:r>
            <a:r>
              <a:rPr lang="en-GB" dirty="0">
                <a:latin typeface="Open Sans"/>
              </a:rPr>
              <a:t>) </a:t>
            </a:r>
            <a:r>
              <a:rPr lang="en-GB" sz="1200" kern="1200" dirty="0">
                <a:solidFill>
                  <a:schemeClr val="tx1"/>
                </a:solidFill>
                <a:effectLst/>
                <a:latin typeface="Open Sans"/>
              </a:rPr>
              <a:t>y los viajes que se realizan como parte de la rutina diaria normal, (por ejemplo, el desplazamiento diario al trabajo)</a:t>
            </a:r>
            <a:r>
              <a:rPr lang="en-GB" dirty="0">
                <a:latin typeface="Open Sans"/>
              </a:rPr>
              <a:t>. </a:t>
            </a:r>
            <a:endParaRPr lang="en-GB" sz="1200" kern="1200" dirty="0">
              <a:solidFill>
                <a:schemeClr val="tx1"/>
              </a:solidFill>
              <a:effectLst/>
              <a:ea typeface="+mn-ea"/>
              <a:cs typeface="+mn-cs"/>
            </a:endParaRPr>
          </a:p>
          <a:p>
            <a:r>
              <a:rPr lang="en-GB" sz="1200" kern="1200" dirty="0">
                <a:solidFill>
                  <a:schemeClr val="tx1"/>
                </a:solidFill>
                <a:effectLst/>
                <a:latin typeface="Open Sans"/>
              </a:rPr>
              <a:t>La demanda de transporte urbano de pasajeros se calcula en función de la población que vive en las grandes ciudades y de la distancia media recorrida por persona.</a:t>
            </a:r>
          </a:p>
          <a:p>
            <a:r>
              <a:rPr lang="en-GB" sz="1200" kern="1200" dirty="0">
                <a:solidFill>
                  <a:schemeClr val="tx1"/>
                </a:solidFill>
                <a:effectLst/>
                <a:latin typeface="Open Sans"/>
              </a:rPr>
              <a:t>A continuación, la demanda urbana se divide en los modos </a:t>
            </a:r>
            <a:r>
              <a:rPr lang="en-GB" sz="1200" kern="1200" dirty="0" err="1">
                <a:solidFill>
                  <a:schemeClr val="tx1"/>
                </a:solidFill>
                <a:effectLst/>
                <a:latin typeface="Open Sans"/>
              </a:rPr>
              <a:t>i </a:t>
            </a:r>
            <a:r>
              <a:rPr lang="en-GB" sz="1200" kern="1200" dirty="0">
                <a:solidFill>
                  <a:schemeClr val="tx1"/>
                </a:solidFill>
                <a:effectLst/>
                <a:latin typeface="Open Sans"/>
              </a:rPr>
              <a:t>como el producto total de pasajeros urbanos kilométricos multiplicado por la cuota del modo urbano </a:t>
            </a:r>
            <a:r>
              <a:rPr lang="en-GB" sz="1200" kern="1200" dirty="0" err="1">
                <a:solidFill>
                  <a:schemeClr val="tx1"/>
                </a:solidFill>
                <a:effectLst/>
                <a:latin typeface="Open Sans"/>
              </a:rPr>
              <a:t>i</a:t>
            </a:r>
            <a:r>
              <a:rPr lang="en-GB" sz="1200" kern="1200" dirty="0">
                <a:solidFill>
                  <a:schemeClr val="tx1"/>
                </a:solidFill>
                <a:effectLst/>
                <a:latin typeface="Open Sans"/>
              </a:rPr>
              <a:t>.</a:t>
            </a:r>
          </a:p>
          <a:p>
            <a:r>
              <a:rPr lang="en-GB" sz="1200" kern="1200" dirty="0">
                <a:solidFill>
                  <a:schemeClr val="tx1"/>
                </a:solidFill>
                <a:effectLst/>
                <a:latin typeface="Open Sans"/>
              </a:rPr>
              <a:t>Cada modo de transporte urbano tiene asignado un tipo de combustible y una intensidad energética específica</a:t>
            </a:r>
            <a:r>
              <a:rPr lang="en-GB" dirty="0">
                <a:latin typeface="Open Sans"/>
              </a:rPr>
              <a:t>, que se expresa </a:t>
            </a:r>
            <a:r>
              <a:rPr lang="en-GB" sz="1200" kern="1200" dirty="0">
                <a:solidFill>
                  <a:schemeClr val="tx1"/>
                </a:solidFill>
                <a:effectLst/>
                <a:latin typeface="Open Sans"/>
              </a:rPr>
              <a:t>en unidades de energía por cada 100 </a:t>
            </a:r>
            <a:r>
              <a:rPr lang="en-GB" dirty="0">
                <a:latin typeface="Open Sans"/>
              </a:rPr>
              <a:t>kilómetros. </a:t>
            </a:r>
            <a:endParaRPr lang="en-GB" sz="1200" kern="1200" dirty="0">
              <a:solidFill>
                <a:schemeClr val="tx1"/>
              </a:solidFill>
              <a:effectLst/>
            </a:endParaRPr>
          </a:p>
          <a:p>
            <a:r>
              <a:rPr lang="en-US" sz="1200" kern="1200" dirty="0">
                <a:solidFill>
                  <a:schemeClr val="tx1"/>
                </a:solidFill>
                <a:effectLst/>
                <a:latin typeface="Open Sans"/>
              </a:rPr>
              <a:t>La demanda total de energía es una función de la intensidad energética de los modos de transporte urbano </a:t>
            </a:r>
            <a:r>
              <a:rPr lang="en-US" sz="1200" kern="1200" dirty="0" err="1">
                <a:solidFill>
                  <a:schemeClr val="tx1"/>
                </a:solidFill>
                <a:effectLst/>
                <a:latin typeface="Open Sans"/>
              </a:rPr>
              <a:t>i </a:t>
            </a:r>
            <a:r>
              <a:rPr lang="en-US" sz="1200" kern="1200" dirty="0">
                <a:solidFill>
                  <a:schemeClr val="tx1"/>
                </a:solidFill>
                <a:effectLst/>
                <a:latin typeface="Open Sans"/>
              </a:rPr>
              <a:t>en unidad de energía por kilómetro y el factor de carga de cada modo de transporte.</a:t>
            </a:r>
            <a:endParaRPr lang="en-GB" sz="1200" kern="1200" dirty="0">
              <a:solidFill>
                <a:schemeClr val="tx1"/>
              </a:solidFill>
              <a:effectLst/>
              <a:latin typeface="Open Sans"/>
            </a:endParaRPr>
          </a:p>
          <a:p>
            <a:pPr eaLnBrk="1" hangingPunct="1">
              <a:spcBef>
                <a:spcPct val="0"/>
              </a:spcBef>
            </a:pPr>
            <a:endParaRPr lang="en-GB" altLang="en-US" dirty="0"/>
          </a:p>
        </p:txBody>
      </p:sp>
    </p:spTree>
    <p:extLst>
      <p:ext uri="{BB962C8B-B14F-4D97-AF65-F5344CB8AC3E}">
        <p14:creationId xmlns:p14="http://schemas.microsoft.com/office/powerpoint/2010/main" val="3848323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La demanda de energía de los pasajeros interurbanos es similar a la de las zonas urbanas.</a:t>
            </a:r>
            <a:endParaRPr lang="en-US" dirty="0">
              <a:latin typeface="Open Sans"/>
            </a:endParaRPr>
          </a:p>
          <a:p>
            <a:r>
              <a:rPr lang="en-GB" dirty="0">
                <a:latin typeface="Open Sans"/>
              </a:rPr>
              <a:t>En primer lugar, el usuario proporciona datos sobre la distancia media recorrida por una persona al año. La actividad de viaje en pasajeros-km se obtiene utilizando datos demográficos.</a:t>
            </a:r>
          </a:p>
          <a:p>
            <a:r>
              <a:rPr lang="en-GB" dirty="0">
                <a:latin typeface="Open Sans"/>
              </a:rPr>
              <a:t>La actividad total del tráfico interurbano es igual a la población total multiplicada por la distancia media recorrida por una persona al año. </a:t>
            </a:r>
          </a:p>
          <a:p>
            <a:r>
              <a:rPr lang="en-US" dirty="0">
                <a:latin typeface="Open Sans"/>
              </a:rPr>
              <a:t>La parte de la actividad de tráfico cubierta por los coches se calcula entonces mediante el producto de la población total, </a:t>
            </a:r>
            <a:r>
              <a:rPr lang="en-US" b="0" dirty="0">
                <a:latin typeface="Open Sans"/>
              </a:rPr>
              <a:t>la distancia media interurbana recorrida por coche al año, el factor de carga de los coches y la </a:t>
            </a:r>
            <a:r>
              <a:rPr lang="en-US" dirty="0">
                <a:latin typeface="Open Sans"/>
              </a:rPr>
              <a:t>inversa del ratio de propiedad de los coches en pasajeros por coche. Se asume el mismo factor de carga para todos los tipos de coches en el transporte interurbano de pasajeros. El resto de la demanda se cubre con los modos públicos.</a:t>
            </a:r>
            <a:endParaRPr lang="en-GB" dirty="0">
              <a:latin typeface="Open Sans"/>
            </a:endParaRPr>
          </a:p>
        </p:txBody>
      </p:sp>
    </p:spTree>
    <p:extLst>
      <p:ext uri="{BB962C8B-B14F-4D97-AF65-F5344CB8AC3E}">
        <p14:creationId xmlns:p14="http://schemas.microsoft.com/office/powerpoint/2010/main" val="2954692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El modelo divide la demanda total de energía por modos, tanto para el coche como para el transporte público, utilizando las proporciones dadas por el usuario.</a:t>
            </a:r>
            <a:endParaRPr lang="en-US" dirty="0">
              <a:latin typeface="Open Sans"/>
            </a:endParaRPr>
          </a:p>
          <a:p>
            <a:r>
              <a:rPr lang="en-GB" dirty="0">
                <a:latin typeface="Open Sans"/>
              </a:rPr>
              <a:t>Cada modo de transporte tiene asignado un tipo de combustible, un consumo específico de energía o intensidad energética y un factor de carga dado por el usuario en unidades de energía por km</a:t>
            </a:r>
            <a:r>
              <a:rPr lang="en-GB" b="1" dirty="0">
                <a:latin typeface="Open Sans"/>
              </a:rPr>
              <a:t>. </a:t>
            </a:r>
          </a:p>
          <a:p>
            <a:r>
              <a:rPr lang="en-GB" dirty="0">
                <a:latin typeface="Open Sans"/>
              </a:rPr>
              <a:t>Sumando todos los modos, tanto para el coche como para el transporte público, se obtiene la demanda final de energía para el transporte interurbano.</a:t>
            </a:r>
          </a:p>
        </p:txBody>
      </p:sp>
    </p:spTree>
    <p:extLst>
      <p:ext uri="{BB962C8B-B14F-4D97-AF65-F5344CB8AC3E}">
        <p14:creationId xmlns:p14="http://schemas.microsoft.com/office/powerpoint/2010/main" val="259222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10;gb649170e4b_0_77:notes">
            <a:extLst>
              <a:ext uri="{FF2B5EF4-FFF2-40B4-BE49-F238E27FC236}">
                <a16:creationId xmlns:a16="http://schemas.microsoft.com/office/drawing/2014/main" id="{70A11EBD-0CF2-4E3F-AC5D-B74A7092D86A}"/>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2530" name="Google Shape;111;gb649170e4b_0_77:notes">
            <a:extLst>
              <a:ext uri="{FF2B5EF4-FFF2-40B4-BE49-F238E27FC236}">
                <a16:creationId xmlns:a16="http://schemas.microsoft.com/office/drawing/2014/main" id="{1BB92E56-E136-466B-8388-F65E85C7AAB4}"/>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Los cálculos para el sector de los hogares se realizan teniendo en cuenta las condiciones de vida de la población. </a:t>
            </a:r>
            <a:r>
              <a:rPr lang="en-US" dirty="0">
                <a:latin typeface="Open Sans"/>
              </a:rPr>
              <a:t>En el MAED, el sector de los hogares se divide principalmente en zonas urbanas y rurales. </a:t>
            </a:r>
            <a:r>
              <a:rPr lang="en-GB" dirty="0">
                <a:latin typeface="Open Sans"/>
              </a:rPr>
              <a:t>El tipo de residencia puede especificarse más, con diferentes tipos de viviendas que pueden definirse tanto para las zonas urbanas como para las rurales. Esto permite una mejor representación de las necesidades propias de los individuos y de su estilo de vida.</a:t>
            </a:r>
            <a:endParaRPr lang="en-US" dirty="0">
              <a:latin typeface="Open Sans"/>
            </a:endParaRPr>
          </a:p>
          <a:p>
            <a:r>
              <a:rPr lang="en-US" dirty="0">
                <a:latin typeface="Open Sans"/>
              </a:rPr>
              <a:t>En ambas áreas, los electrodomésticos, la iluminación, el aire acondicionado, la calefacción de espacios, el calentamiento del agua y la cocina son los usos finales predefinidos.</a:t>
            </a:r>
            <a:endParaRPr lang="en-GB" dirty="0">
              <a:latin typeface="Open Sans"/>
            </a:endParaRPr>
          </a:p>
          <a:p>
            <a:r>
              <a:rPr lang="en-GB" dirty="0">
                <a:latin typeface="Open Sans"/>
              </a:rPr>
              <a:t>La demanda de una categoría de uso final determinada puede satisfacerse utilizando varias formas de energía calculadas en términos de energía útil. La demanda final de energía se calcula en función de la penetración de cada forma de energía en el mercado potencial y de la eficiencia de cada forma de energía en relación con la de la electricidad para el mismo uso, tal como se especifica en el escenario.</a:t>
            </a:r>
          </a:p>
          <a:p>
            <a:r>
              <a:rPr lang="en-US" dirty="0">
                <a:latin typeface="Open Sans"/>
              </a:rPr>
              <a:t>Las formas de energía final son las mismas en las zonas urbanas y rurales: electricidad, combustibles fósiles, calefacción urbana, bombas de calor, sistemas solares, combustibles tradicionales y biomasa moderna.</a:t>
            </a:r>
            <a:endParaRPr lang="en-GB" dirty="0">
              <a:latin typeface="Open Sans"/>
            </a:endParaRPr>
          </a:p>
          <a:p>
            <a:r>
              <a:rPr lang="en-US" dirty="0">
                <a:latin typeface="Open Sans"/>
              </a:rPr>
              <a:t>La electricidad puede utilizarse para los electrodomésticos, en la climatización y en los usos térmicos, la cocina y el calentamiento de espacios y del agua. </a:t>
            </a:r>
            <a:r>
              <a:rPr lang="en-GB" dirty="0">
                <a:latin typeface="Open Sans"/>
              </a:rPr>
              <a:t>La energía necesaria para los usos térmicos </a:t>
            </a:r>
            <a:r>
              <a:rPr lang="en-US" dirty="0">
                <a:latin typeface="Open Sans"/>
              </a:rPr>
              <a:t>también puede ser suministrada por la energía solar, los combustibles tradicionales, la biomasa moderna, la calefacción urbana y las bombas de calor.</a:t>
            </a:r>
            <a:endParaRPr lang="en-GB" dirty="0">
              <a:latin typeface="Open Sans"/>
            </a:endParaRPr>
          </a:p>
          <a:p>
            <a:r>
              <a:rPr lang="en-US" dirty="0">
                <a:latin typeface="Open Sans"/>
              </a:rPr>
              <a:t>Los combustibles fósiles también pueden proporcionar usos térmicos para la cocina, el agua y la calefacción, así como para el aire acondicionado y para algunos aparatos, como la iluminación con queroseno en las zonas rurales</a:t>
            </a:r>
            <a:r>
              <a:rPr lang="en-GB" dirty="0">
                <a:latin typeface="Open Sans"/>
              </a:rPr>
              <a:t>.</a:t>
            </a:r>
          </a:p>
          <a:p>
            <a:r>
              <a:rPr lang="en-GB" dirty="0">
                <a:latin typeface="Open Sans"/>
              </a:rPr>
              <a:t>Para la calefacción de espacios, y el calentamiento del agua, se pueden utilizar bombas de calor. En este caso, se incluyen en la ecuación de la electricidad, incluyendo su coeficiente de rendimiento.</a:t>
            </a:r>
          </a:p>
        </p:txBody>
      </p:sp>
    </p:spTree>
    <p:extLst>
      <p:ext uri="{BB962C8B-B14F-4D97-AF65-F5344CB8AC3E}">
        <p14:creationId xmlns:p14="http://schemas.microsoft.com/office/powerpoint/2010/main" val="648919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El principal parámetro impulsor de los cálculos del sector de los hogares es el número de viviendas, que es un parámetro derivado de la población total.</a:t>
            </a:r>
            <a:endParaRPr lang="en-US" dirty="0">
              <a:latin typeface="Open Sans"/>
            </a:endParaRPr>
          </a:p>
          <a:p>
            <a:r>
              <a:rPr lang="en-GB" dirty="0">
                <a:latin typeface="Open Sans"/>
              </a:rPr>
              <a:t>Algunos parámetros demográficos, como la proporción de población urbana y el tamaño medio de los hogares en las zonas urbanas y rurales, son definidos exógenamente en el modelo por el usuario. </a:t>
            </a:r>
          </a:p>
          <a:p>
            <a:r>
              <a:rPr lang="en-GB" dirty="0">
                <a:latin typeface="Open Sans"/>
              </a:rPr>
              <a:t>A partir de ellos, se puede derivar el número de hogares urbanos, la proporción de población rural y el número de hogares rurales.</a:t>
            </a:r>
          </a:p>
          <a:p>
            <a:r>
              <a:rPr lang="en-GB" dirty="0">
                <a:latin typeface="Open Sans"/>
              </a:rPr>
              <a:t>Se supone que el número de viviendas es igual al número de hogares en las zonas urbanas y rurales.</a:t>
            </a:r>
          </a:p>
          <a:p>
            <a:r>
              <a:rPr lang="en-GB" dirty="0">
                <a:latin typeface="Open Sans"/>
              </a:rPr>
              <a:t>En las siguientes diapositivas, presentamos las ecuaciones para obtener la demanda de energía útil de los subsectores. Las ecuaciones son las mismas para las zonas urbanas y rurales. La demanda de energía útil (D.E.U.) puede convertirse en demanda de energía final (D.E.F.) en función de la eficiencia del proceso y de la penetración del mercado de los transportistas (P.M.), de forma similar al sector industrial.</a:t>
            </a:r>
          </a:p>
          <a:p>
            <a:r>
              <a:rPr lang="en-GB" dirty="0">
                <a:latin typeface="Open Sans"/>
              </a:rPr>
              <a:t>La penetración en el mercado y las eficiencias se especifican como parámetros del escenario.</a:t>
            </a:r>
          </a:p>
          <a:p>
            <a:r>
              <a:rPr lang="en-US" dirty="0">
                <a:latin typeface="Open Sans"/>
              </a:rPr>
              <a:t>Cabe mencionar que todas las eficiencias del modelo MAED se expresan en términos relativos frente a la eficiencia de la electricidad para el mismo uso final.</a:t>
            </a:r>
            <a:endParaRPr lang="en-GB" dirty="0">
              <a:latin typeface="Open Sans"/>
            </a:endParaRPr>
          </a:p>
        </p:txBody>
      </p:sp>
    </p:spTree>
    <p:extLst>
      <p:ext uri="{BB962C8B-B14F-4D97-AF65-F5344CB8AC3E}">
        <p14:creationId xmlns:p14="http://schemas.microsoft.com/office/powerpoint/2010/main" val="3499094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dirty="0">
                <a:latin typeface="Open Sans"/>
              </a:rPr>
              <a:t>La demanda de energía útil para el agua caliente es igual al producto de: el número total de viviendas en zonas urbanas y rurales (n), el número de personas por hogar (S), la fracción de viviendas con agua caliente (w) y el consumo específico de energía por persona para el agua caliente (S.E.C. agua). </a:t>
            </a:r>
          </a:p>
          <a:p>
            <a:endParaRPr lang="en-US" dirty="0">
              <a:latin typeface="Open Sans"/>
            </a:endParaRPr>
          </a:p>
          <a:p>
            <a:r>
              <a:rPr lang="en-US" dirty="0">
                <a:latin typeface="Open Sans"/>
              </a:rPr>
              <a:t>La demanda de energía útil para cocinar es igual al producto de: el número total de viviendas para las zonas urbanas o rurales (n), el consumo específico de energía por vivienda para cocinar (S.E.C. cook). </a:t>
            </a:r>
          </a:p>
          <a:p>
            <a:endParaRPr lang="en-US" dirty="0">
              <a:latin typeface="Open Sans"/>
            </a:endParaRPr>
          </a:p>
          <a:p>
            <a:r>
              <a:rPr lang="en-US" dirty="0">
                <a:latin typeface="Open Sans"/>
              </a:rPr>
              <a:t>Utilizamos un coeficiente de consumo específico medio, sin distinción de consumo energético para cocinar entre personas y viviendas.</a:t>
            </a:r>
          </a:p>
          <a:p>
            <a:r>
              <a:rPr lang="en-US" dirty="0">
                <a:latin typeface="Open Sans"/>
              </a:rPr>
              <a:t>La demanda de energía para la climatización dependerá del tipo de vivienda.</a:t>
            </a:r>
          </a:p>
          <a:p>
            <a:r>
              <a:rPr lang="en-US" dirty="0">
                <a:latin typeface="Open Sans"/>
              </a:rPr>
              <a:t>En MAED, el usuario puede definir hasta 10 tipos diferentes de viviendas. Esta característica puede utilizarse para representar viviendas en diferentes pisos térmicos, así como casas con diferentes tipos de aislamientos térmicos.</a:t>
            </a:r>
          </a:p>
          <a:p>
            <a:r>
              <a:rPr lang="en-US" dirty="0">
                <a:latin typeface="Open Sans"/>
              </a:rPr>
              <a:t>La demanda de energía útil para la climatización es igual al producto de: el número total de viviendas (n), la fracción de viviendas del tipo d con aire acondicionado (</a:t>
            </a:r>
            <a:r>
              <a:rPr lang="en-US" dirty="0" err="1">
                <a:latin typeface="Open Sans"/>
              </a:rPr>
              <a:t>a.d. </a:t>
            </a:r>
            <a:r>
              <a:rPr lang="en-US" dirty="0">
                <a:latin typeface="Open Sans"/>
              </a:rPr>
              <a:t>), las necesidades específicas de climatización de la vivienda del tipo d (S.E.C. d. air </a:t>
            </a:r>
            <a:r>
              <a:rPr lang="en-US" dirty="0" err="1">
                <a:latin typeface="Open Sans"/>
              </a:rPr>
              <a:t>cond</a:t>
            </a:r>
            <a:r>
              <a:rPr lang="en-US" dirty="0">
                <a:latin typeface="Open Sans"/>
              </a:rPr>
              <a:t>). </a:t>
            </a:r>
          </a:p>
          <a:p>
            <a:r>
              <a:rPr lang="en-US" dirty="0">
                <a:latin typeface="Open Sans"/>
              </a:rPr>
              <a:t>La demanda total de energía útil para la climatización se obtiene sumando la contribución de cada tipo de vivienda.</a:t>
            </a:r>
          </a:p>
        </p:txBody>
      </p:sp>
    </p:spTree>
    <p:extLst>
      <p:ext uri="{BB962C8B-B14F-4D97-AF65-F5344CB8AC3E}">
        <p14:creationId xmlns:p14="http://schemas.microsoft.com/office/powerpoint/2010/main" val="3842109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La demanda de energía útil para la calefacción de espacios es igual al producto de: el número total de viviendas (n), la fracción de hogares con calefacción (h), el tamaño medio del tipo de vivienda d en metros cuadrados (S), la fracción de superficie realmente calentada (A), el coeficiente de pérdida de calor (K) y el coeficiente de grados día (D). </a:t>
            </a:r>
            <a:endParaRPr lang="en-US" dirty="0">
              <a:latin typeface="Open Sans"/>
            </a:endParaRPr>
          </a:p>
          <a:p>
            <a:r>
              <a:rPr lang="en-GB" dirty="0">
                <a:latin typeface="Open Sans"/>
              </a:rPr>
              <a:t>La demanda total de energía útil para la calefacción de espacios se obtiene sumando la contribución de cada tipo de vivienda.</a:t>
            </a:r>
          </a:p>
          <a:p>
            <a:r>
              <a:rPr lang="en-GB" dirty="0">
                <a:latin typeface="Open Sans"/>
              </a:rPr>
              <a:t> </a:t>
            </a:r>
          </a:p>
          <a:p>
            <a:r>
              <a:rPr lang="en-US" dirty="0">
                <a:latin typeface="Open Sans"/>
              </a:rPr>
              <a:t>En general, la calefacción de espacios es necesaria sólo durante los meses de invierno; en el MAED se define un factor llamado Grado-Día para representar este comportamiento estacional. </a:t>
            </a:r>
            <a:endParaRPr lang="en-GB" dirty="0">
              <a:latin typeface="Open Sans"/>
            </a:endParaRPr>
          </a:p>
          <a:p>
            <a:r>
              <a:rPr lang="en-US" dirty="0">
                <a:latin typeface="Open Sans"/>
              </a:rPr>
              <a:t>El coeficiente de grados-día se define como la suma de los meses en los que la temperatura media es inferior a 18 grados centígrados, o la diferencia entre 18 grados centígrados y la temperatura media mensual (T.M.A.), multiplicada por el número de días del mes (</a:t>
            </a:r>
            <a:r>
              <a:rPr lang="en-US" dirty="0" err="1">
                <a:latin typeface="Open Sans"/>
              </a:rPr>
              <a:t>N.D.m.</a:t>
            </a:r>
            <a:r>
              <a:rPr lang="en-US" dirty="0">
                <a:latin typeface="Open Sans"/>
              </a:rPr>
              <a:t>). La calefacción sólo es necesaria en los meses en los que la temperatura media es inferior a 18 grados Celsius.</a:t>
            </a:r>
            <a:endParaRPr lang="en-GB" dirty="0">
              <a:latin typeface="Open Sans"/>
            </a:endParaRPr>
          </a:p>
        </p:txBody>
      </p:sp>
    </p:spTree>
    <p:extLst>
      <p:ext uri="{BB962C8B-B14F-4D97-AF65-F5344CB8AC3E}">
        <p14:creationId xmlns:p14="http://schemas.microsoft.com/office/powerpoint/2010/main" val="1760172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kern="1200" dirty="0">
                <a:effectLst/>
                <a:latin typeface="Open Sans"/>
              </a:rPr>
              <a:t>La electricidad para usos específicos y la iluminación se calcula directamente como demanda de energía final</a:t>
            </a:r>
            <a:r>
              <a:rPr lang="en-GB" dirty="0">
                <a:latin typeface="Open Sans"/>
              </a:rPr>
              <a:t>. </a:t>
            </a:r>
            <a:endParaRPr lang="en-US" dirty="0">
              <a:latin typeface="Open Sans"/>
            </a:endParaRPr>
          </a:p>
          <a:p>
            <a:r>
              <a:rPr lang="en-GB" kern="1200" dirty="0">
                <a:effectLst/>
                <a:latin typeface="Open Sans"/>
              </a:rPr>
              <a:t>La electricidad para usos específicos es igual </a:t>
            </a:r>
            <a:r>
              <a:rPr lang="en-GB" dirty="0">
                <a:latin typeface="Open Sans"/>
              </a:rPr>
              <a:t>al </a:t>
            </a:r>
            <a:r>
              <a:rPr lang="en-GB" kern="1200" dirty="0">
                <a:effectLst/>
                <a:latin typeface="Open Sans"/>
              </a:rPr>
              <a:t>producto del número total de viviendas, la fracción de viviendas con electricidad y el consumo específico de electricidad por vivienda. La ecuación para la iluminación es la misma.</a:t>
            </a:r>
            <a:endParaRPr lang="en-GB" dirty="0">
              <a:latin typeface="Open Sans"/>
            </a:endParaRPr>
          </a:p>
          <a:p>
            <a:r>
              <a:rPr lang="en-GB" kern="1200" dirty="0">
                <a:effectLst/>
                <a:latin typeface="Open Sans"/>
              </a:rPr>
              <a:t>A partir de la fracción de viviendas electrificadas, se utiliza la fracción de viviendas no electrificadas para obtener la demanda energética final de combustibles fósiles para alimentar los aparatos de los hogares no conectados.</a:t>
            </a:r>
            <a:r>
              <a:rPr lang="en-GB" dirty="0">
                <a:latin typeface="Open Sans"/>
              </a:rPr>
              <a:t>   </a:t>
            </a:r>
          </a:p>
          <a:p>
            <a:pPr eaLnBrk="1" hangingPunct="1">
              <a:spcBef>
                <a:spcPct val="0"/>
              </a:spcBef>
            </a:pPr>
            <a:endParaRPr lang="en-GB" altLang="en-US" dirty="0"/>
          </a:p>
        </p:txBody>
      </p:sp>
    </p:spTree>
    <p:extLst>
      <p:ext uri="{BB962C8B-B14F-4D97-AF65-F5344CB8AC3E}">
        <p14:creationId xmlns:p14="http://schemas.microsoft.com/office/powerpoint/2010/main" val="1103311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10;gb649170e4b_0_77:notes">
            <a:extLst>
              <a:ext uri="{FF2B5EF4-FFF2-40B4-BE49-F238E27FC236}">
                <a16:creationId xmlns:a16="http://schemas.microsoft.com/office/drawing/2014/main" id="{70A11EBD-0CF2-4E3F-AC5D-B74A7092D86A}"/>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2530" name="Google Shape;111;gb649170e4b_0_77:notes">
            <a:extLst>
              <a:ext uri="{FF2B5EF4-FFF2-40B4-BE49-F238E27FC236}">
                <a16:creationId xmlns:a16="http://schemas.microsoft.com/office/drawing/2014/main" id="{1BB92E56-E136-466B-8388-F65E85C7AAB4}"/>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El sector de servicios combina actividades bastante diferentes, por ejemplo, tiendas comerciales, oficinas gubernamentales y privadas, escuelas y hospitales. Puede considerarse como un sector unificado o desglosado en subsectores.</a:t>
            </a:r>
            <a:endParaRPr lang="en-US" dirty="0">
              <a:latin typeface="Open Sans"/>
            </a:endParaRPr>
          </a:p>
          <a:p>
            <a:r>
              <a:rPr lang="en-GB" dirty="0">
                <a:latin typeface="Open Sans"/>
              </a:rPr>
              <a:t>El usuario puede dividir el sector de servicios en subsectores, según la disponibilidad de información. En este ejemplo, hemos elegido comercial, público y otros.</a:t>
            </a:r>
          </a:p>
          <a:p>
            <a:r>
              <a:rPr lang="en-GB" dirty="0">
                <a:latin typeface="Open Sans"/>
              </a:rPr>
              <a:t>Hay cinco grupos de usos finales. Electrodomésticos (por ejemplo, iluminación y amplificación del sonido), aire acondicionado, calefacción, varios tipos de usos térmicos (por ejemplo, cocinar y calentar agua) y energía motriz (para hacer funcionar varios tipos de motores no eléctricos). </a:t>
            </a:r>
          </a:p>
          <a:p>
            <a:r>
              <a:rPr lang="en-GB" dirty="0">
                <a:latin typeface="Open Sans"/>
              </a:rPr>
              <a:t>La electricidad, los combustibles fósiles, la calefacción urbana, las bombas de calor, los sistemas de calefacción solar, los combustibles tradicionales y la biomasa moderna pueden utilizarse para proporcionar los usos térmicos.</a:t>
            </a:r>
          </a:p>
          <a:p>
            <a:r>
              <a:rPr lang="en-GB" dirty="0">
                <a:latin typeface="Open Sans"/>
              </a:rPr>
              <a:t>En los servicios, no se consideran los aparatos que utilizan combustibles fósiles. Pero en el caso del aire acondicionado, se puede considerar la electricidad y los combustibles fósiles.</a:t>
            </a:r>
          </a:p>
          <a:p>
            <a:r>
              <a:rPr lang="en-GB" dirty="0">
                <a:latin typeface="Open Sans"/>
              </a:rPr>
              <a:t>Los carburantes se utilizan para proporcionar fuerza motriz. Sin embargo, cualquier tipo de transporte del sector servicios, por ejemplo, el transporte turístico, debe contabilizarse en el sector del transporte.</a:t>
            </a:r>
          </a:p>
          <a:p>
            <a:r>
              <a:rPr lang="en-GB" dirty="0">
                <a:latin typeface="Open Sans"/>
              </a:rPr>
              <a:t>Cuando la demanda de una categoría de uso final determinada puede ser suministrada por varias formas de energía (calefacción, otros usos térmicos y aire acondicionado), se calcula en términos de energía útil. La demanda final de energía se calcula entonces a partir de la penetración en el mercado potencial y la eficiencia de cada forma de energía (en relación con la de la electricidad para el mismo uso), tal como se especifica en el escenario.</a:t>
            </a:r>
          </a:p>
        </p:txBody>
      </p:sp>
    </p:spTree>
    <p:extLst>
      <p:ext uri="{BB962C8B-B14F-4D97-AF65-F5344CB8AC3E}">
        <p14:creationId xmlns:p14="http://schemas.microsoft.com/office/powerpoint/2010/main" val="14161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Los parámetros del escenario y las ecuaciones relacionadas que caracterizan el consumo de energía en el sector servicios. Están relacionados con el nivel de actividad económica de este sector, el valor añadido del subsector y la mano de obra del sector. La mano de obra se utilizará para calcular la superficie del sector.</a:t>
            </a:r>
            <a:endParaRPr lang="en-US" dirty="0">
              <a:latin typeface="Open Sans"/>
            </a:endParaRPr>
          </a:p>
          <a:p>
            <a:r>
              <a:rPr lang="en-GB" dirty="0">
                <a:latin typeface="Open Sans"/>
              </a:rPr>
              <a:t>Este sector combina actividades bastante diferentes. Así que, por razones prácticas, la única opción para seleccionar un parámetro de conducción es el valor añadido. </a:t>
            </a:r>
          </a:p>
          <a:p>
            <a:r>
              <a:rPr lang="en-GB" dirty="0">
                <a:latin typeface="Open Sans"/>
              </a:rPr>
              <a:t>Pero, al mismo tiempo, el consumo de energía para usos finales como el aire acondicionado y la calefacción no está definido por la actividad económica del sector. Por lo tanto, se ha seleccionado el número de metros cuadrados de superficie del sector servicios como parámetro determinante para estos dos usos finales. El valor añadido es el parámetro determinante para cualquier otro uso final.</a:t>
            </a:r>
          </a:p>
          <a:p>
            <a:r>
              <a:rPr lang="en-GB" dirty="0">
                <a:latin typeface="Open Sans"/>
              </a:rPr>
              <a:t>La superficie está relacionada con el nivel de actividad económica del sector. El número de empleados del sector está relacionado con su actividad económica. Se puede estimar una superficie media por empleado. De este modo, se puede determinar la superficie total.</a:t>
            </a:r>
          </a:p>
          <a:p>
            <a:r>
              <a:rPr lang="en-US" dirty="0">
                <a:latin typeface="Open Sans"/>
              </a:rPr>
              <a:t>En primer lugar, la población </a:t>
            </a:r>
            <a:r>
              <a:rPr lang="en-US" dirty="0" err="1">
                <a:latin typeface="Open Sans"/>
              </a:rPr>
              <a:t>activa </a:t>
            </a:r>
            <a:r>
              <a:rPr lang="en-US" dirty="0">
                <a:latin typeface="Open Sans"/>
              </a:rPr>
              <a:t>en el sector servicios se calcula a partir de la población total, la fracción de población activa y la fracción en el sector servicios. La superficie total no es más que el total de la mano </a:t>
            </a:r>
            <a:r>
              <a:rPr lang="en-US" dirty="0" err="1">
                <a:latin typeface="Open Sans"/>
              </a:rPr>
              <a:t>de obra del sector servicios</a:t>
            </a:r>
            <a:r>
              <a:rPr lang="en-US" dirty="0">
                <a:latin typeface="Open Sans"/>
              </a:rPr>
              <a:t>, multiplicado por la superficie media por empleado.</a:t>
            </a:r>
            <a:endParaRPr lang="en-GB" dirty="0">
              <a:latin typeface="Open Sans"/>
            </a:endParaRPr>
          </a:p>
        </p:txBody>
      </p:sp>
    </p:spTree>
    <p:extLst>
      <p:ext uri="{BB962C8B-B14F-4D97-AF65-F5344CB8AC3E}">
        <p14:creationId xmlns:p14="http://schemas.microsoft.com/office/powerpoint/2010/main" val="2703741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spcBef>
                <a:spcPts val="0"/>
              </a:spcBef>
              <a:spcAft>
                <a:spcPts val="0"/>
              </a:spcAft>
              <a:defRPr/>
            </a:pPr>
            <a:r>
              <a:rPr lang="en-GB" dirty="0">
                <a:latin typeface="Open Sans"/>
              </a:rPr>
              <a:t>Esta clase tiene cuatro resultados previstos para el alumno: </a:t>
            </a:r>
            <a:r>
              <a:rPr lang="en-US" dirty="0">
                <a:latin typeface="Open Sans"/>
              </a:rPr>
              <a:t>conocer el sector industrial, el sector del transporte, el sector doméstico y, por último, el sector de los servicios.</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dirty="0">
                <a:latin typeface="Open Sans"/>
              </a:rPr>
              <a:t>La demanda de energía útil para la calefacción y el aire acondicionado es el producto de la superficie total que se va a calentar o enfriar (A)</a:t>
            </a:r>
            <a:r>
              <a:rPr lang="en-US" b="1" dirty="0">
                <a:latin typeface="Open Sans"/>
              </a:rPr>
              <a:t>, </a:t>
            </a:r>
            <a:r>
              <a:rPr lang="en-US" dirty="0">
                <a:latin typeface="Open Sans"/>
              </a:rPr>
              <a:t>la fracción de la superficie total que se va a calentar o enfriar (representada por el símbolo sigma) y las necesidades energéticas específicas para la calefacción o el aire acondicionado (calor S.E.C.).</a:t>
            </a:r>
          </a:p>
          <a:p>
            <a:endParaRPr lang="en-US" dirty="0">
              <a:latin typeface="Open Sans"/>
            </a:endParaRPr>
          </a:p>
          <a:p>
            <a:r>
              <a:rPr lang="en-US" dirty="0">
                <a:latin typeface="Open Sans"/>
              </a:rPr>
              <a:t>Los otros usos térmicos se calculan en términos de demanda de energía útil para cada subsector. Estos usos dependen de cada subsector. Por ejemplo, las necesidades de cocción son muy diferentes en el sector comercial que en el público. </a:t>
            </a:r>
          </a:p>
          <a:p>
            <a:r>
              <a:rPr lang="en-US" dirty="0">
                <a:latin typeface="Open Sans"/>
              </a:rPr>
              <a:t>El parámetro impulsor es el valor añadido. La demanda de energía útil para otros usos térmicos en el subsector j es el producto de la intensidad energética de otros usos térmicos en el subsector j y el valor añadido para ese subsector. </a:t>
            </a:r>
          </a:p>
          <a:p>
            <a:r>
              <a:rPr lang="en-US" dirty="0">
                <a:latin typeface="Open Sans"/>
              </a:rPr>
              <a:t>La demanda total de energía útil para otros usos térmicos en el sector servicios se obtiene sumando la contribución de cada subsector.</a:t>
            </a:r>
          </a:p>
        </p:txBody>
      </p:sp>
    </p:spTree>
    <p:extLst>
      <p:ext uri="{BB962C8B-B14F-4D97-AF65-F5344CB8AC3E}">
        <p14:creationId xmlns:p14="http://schemas.microsoft.com/office/powerpoint/2010/main" val="1823678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Los usos específicos de la electricidad para electrodomésticos y los combustibles para motores también se calculan por subsector. En este caso, se calculan directamente en términos de demanda de energía final. </a:t>
            </a:r>
            <a:r>
              <a:rPr lang="en-US" dirty="0">
                <a:latin typeface="Open Sans"/>
              </a:rPr>
              <a:t>Las ecuaciones son de la misma forma. La demanda energética final de electricidad o combustibles para motores es igual a la intensidad energética de la electricidad o los combustibles para motores en cada subsector multiplicada por el valor añadido de cada subsector. </a:t>
            </a:r>
            <a:r>
              <a:rPr lang="en-GB" dirty="0">
                <a:latin typeface="Open Sans"/>
              </a:rPr>
              <a:t>La demanda total de energía final en el sector servicios para usos específicos de la electricidad y los combustibles de automoción se encuentra sumando la contribución de cada subsector.</a:t>
            </a:r>
            <a:endParaRPr lang="en-US" dirty="0">
              <a:latin typeface="Open Sans"/>
            </a:endParaRPr>
          </a:p>
          <a:p>
            <a:r>
              <a:rPr lang="en-GB" dirty="0">
                <a:latin typeface="Open Sans"/>
              </a:rPr>
              <a:t> </a:t>
            </a:r>
          </a:p>
          <a:p>
            <a:r>
              <a:rPr lang="en-GB" dirty="0">
                <a:latin typeface="Open Sans"/>
              </a:rPr>
              <a:t>Para los usos en los que se ha obtenido la demanda de energía útil, esa energía útil se convierte en energía final, teniendo en cuenta la penetración de cada vector energético en el mercado y la eficiencia de cada fuente de energía alternativa. La penetración en el mercado y la eficiencia se especifican como parámetros del escenario.</a:t>
            </a:r>
          </a:p>
          <a:p>
            <a:r>
              <a:rPr lang="en-US" dirty="0">
                <a:latin typeface="Open Sans"/>
              </a:rPr>
              <a:t>Cabe mencionar que todas las eficiencias del modelo MAED se expresan en términos relativos frente a la eficiencia de la electricidad para el mismo uso final.</a:t>
            </a:r>
            <a:endParaRPr lang="en-GB" dirty="0">
              <a:latin typeface="Open Sans"/>
            </a:endParaRPr>
          </a:p>
          <a:p>
            <a:r>
              <a:rPr lang="en-US" dirty="0">
                <a:latin typeface="Open Sans"/>
              </a:rPr>
              <a:t> </a:t>
            </a:r>
            <a:endParaRPr lang="en-GB" dirty="0">
              <a:latin typeface="Open Sans"/>
            </a:endParaRPr>
          </a:p>
          <a:p>
            <a:r>
              <a:rPr lang="en-US" dirty="0">
                <a:latin typeface="Open Sans"/>
              </a:rPr>
              <a:t>Por ejemplo, la demanda de energía final de la biomasa moderna para la calefacción de espacios </a:t>
            </a:r>
            <a:r>
              <a:rPr lang="en-GB" dirty="0">
                <a:latin typeface="Open Sans"/>
              </a:rPr>
              <a:t>es igual a la demanda de energía útil para la calefacción de espacios multiplicada por la penetración en el mercado de la biomasa moderna para la calefacción de espacios, multiplicada por la inversa de la eficiencia de la calefacción de espacios con biomasa.</a:t>
            </a:r>
          </a:p>
          <a:p>
            <a:r>
              <a:rPr lang="en-GB" dirty="0">
                <a:latin typeface="Open Sans"/>
              </a:rPr>
              <a:t> </a:t>
            </a:r>
          </a:p>
          <a:p>
            <a:r>
              <a:rPr lang="en-US" dirty="0">
                <a:latin typeface="Open Sans"/>
              </a:rPr>
              <a:t>Para la calefacción de espacios, se pueden utilizar bombas de calor. En este caso, se incluyen en la ecuación de la electricidad utilizando su coeficiente de rendimiento.</a:t>
            </a:r>
            <a:endParaRPr lang="en-GB" dirty="0">
              <a:latin typeface="Open Sans"/>
            </a:endParaRPr>
          </a:p>
        </p:txBody>
      </p:sp>
    </p:spTree>
    <p:extLst>
      <p:ext uri="{BB962C8B-B14F-4D97-AF65-F5344CB8AC3E}">
        <p14:creationId xmlns:p14="http://schemas.microsoft.com/office/powerpoint/2010/main" val="2670612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dirty="0">
                <a:latin typeface="Open Sans"/>
              </a:rPr>
              <a:t>Al convertir la demanda de energía útil para la calefacción de espacios en demanda de energía final para el vector energético de la electricidad, debe considerarse la fracción de esa demanda de energía útil que se satisface con bombas de calor.</a:t>
            </a:r>
          </a:p>
          <a:p>
            <a:r>
              <a:rPr lang="en-US" dirty="0">
                <a:latin typeface="Open Sans"/>
              </a:rPr>
              <a:t>En el MAED, se supone que la electricidad tiene un rendimiento de 1. Sin embargo, las bombas de calor suelen tener un rendimiento, que en este contexto se denomina coeficiente de rendimiento (C.O.P.), mayor que 1. Los coeficientes de rendimiento suelen oscilar entre 3 y 5. En el caso de las bombas de calor, el coeficiente de rendimiento es la relación entre el número de unidades de energía obtenidas en la producción de calor y el número de unidades de energía introducidas. Esto significa que cuando se utilizan bombas de calor, una unidad de electricidad introducida produce más de una unidad de energía térmica.</a:t>
            </a:r>
          </a:p>
          <a:p>
            <a:r>
              <a:rPr lang="en-US" dirty="0">
                <a:latin typeface="Open Sans"/>
              </a:rPr>
              <a:t>Al calcular la demanda final de energía para la calefacción de espacios con electricidad, utilizamos la fórmula habitual teniendo en cuenta la penetración en el mercado de la electricidad para calefacción, pero reducimos la cantidad total en una fracción resaltada en rojo en la diapositiva.</a:t>
            </a:r>
          </a:p>
          <a:p>
            <a:r>
              <a:rPr lang="en-US" dirty="0">
                <a:latin typeface="Open Sans"/>
              </a:rPr>
              <a:t> </a:t>
            </a:r>
          </a:p>
          <a:p>
            <a:r>
              <a:rPr lang="en-US" dirty="0">
                <a:latin typeface="Open Sans"/>
              </a:rPr>
              <a:t>Por ejemplo, si el 25 por ciento de la demanda de energía útil para calefacción de espacios es suministrada por bombas de calor con un coeficiente de rendimiento igual a 4 (lo que significa que con una unidad de entrada de energía eléctrica se obtienen 4 unidades de energía térmica), el 25 por ciento de la demanda total de energía útil requerida para el calor requiere un 75 por ciento menos de energía final en relación con un rendimiento 1 con electricidad. Por tanto, la demanda total de energía final se reduce por la penetración en el mercado de las bombas de calor (M) multiplicada por la diferencia entre el coeficiente de rendimiento y 1, dividida por el coeficiente de rendimiento. En este ejemplo, es uno sobre cuatro por tres sobre cuatro, lo que equivale a tres sobre dieciséis.</a:t>
            </a:r>
          </a:p>
          <a:p>
            <a:endParaRPr lang="en-US" dirty="0"/>
          </a:p>
          <a:p>
            <a:r>
              <a:rPr lang="en-US" dirty="0">
                <a:latin typeface="Open Sans"/>
              </a:rPr>
              <a:t>Con esto concluye la conferencia 7 sobre los sectores del MAED-D.</a:t>
            </a:r>
            <a:endParaRPr lang="en-US" dirty="0"/>
          </a:p>
        </p:txBody>
      </p:sp>
    </p:spTree>
    <p:extLst>
      <p:ext uri="{BB962C8B-B14F-4D97-AF65-F5344CB8AC3E}">
        <p14:creationId xmlns:p14="http://schemas.microsoft.com/office/powerpoint/2010/main" val="1644759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10;gb649170e4b_0_77:notes">
            <a:extLst>
              <a:ext uri="{FF2B5EF4-FFF2-40B4-BE49-F238E27FC236}">
                <a16:creationId xmlns:a16="http://schemas.microsoft.com/office/drawing/2014/main" id="{70A11EBD-0CF2-4E3F-AC5D-B74A7092D86A}"/>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2530" name="Google Shape;111;gb649170e4b_0_77:notes">
            <a:extLst>
              <a:ext uri="{FF2B5EF4-FFF2-40B4-BE49-F238E27FC236}">
                <a16:creationId xmlns:a16="http://schemas.microsoft.com/office/drawing/2014/main" id="{1BB92E56-E136-466B-8388-F65E85C7AAB4}"/>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En primer lugar, definiremos los componentes del sector industrial</a:t>
            </a:r>
            <a:endParaRPr lang="en-US" dirty="0">
              <a:latin typeface="Open Sans"/>
            </a:endParaRPr>
          </a:p>
          <a:p>
            <a:r>
              <a:rPr lang="en-GB" dirty="0">
                <a:latin typeface="Open Sans"/>
              </a:rPr>
              <a:t> </a:t>
            </a:r>
          </a:p>
          <a:p>
            <a:r>
              <a:rPr lang="en-GB" dirty="0">
                <a:latin typeface="Open Sans"/>
              </a:rPr>
              <a:t>Esta diapositiva muestra la estructura de la industria, tal y como está predefinida en el MAED. Cada uno de estos sectores, puede ser desagregado en subsectores, por el usuario, según la disponibilidad de información. En este ejemplo, la industria manufacturera se ha desagregado en 4 subsectores.</a:t>
            </a:r>
          </a:p>
          <a:p>
            <a:r>
              <a:rPr lang="en-GB" dirty="0">
                <a:latin typeface="Open Sans"/>
              </a:rPr>
              <a:t>Se especifican tres tipos de usos finales para todos los sectores y subsectores. Los usos específicos de la electricidad se refieren a las aplicaciones en las que la electricidad no puede ser sustituida por ningún otro vector energético, por ejemplo, para los aparatos eléctricos. El calor para uso térmico se utiliza para diversos fines tecnológicos, por ejemplo, la generación de vapor. La fuerza motriz es necesaria para hacer funcionar varios tipos de motores, pero los motores eléctricos no se consideran aquí, sino en la categoría de usos específicos de la electricidad. </a:t>
            </a:r>
          </a:p>
          <a:p>
            <a:r>
              <a:rPr lang="en-GB" dirty="0">
                <a:latin typeface="Open Sans"/>
              </a:rPr>
              <a:t>Los vectores energéticos considerados en el modelo también se muestran en la diapositiva. Por materia prima se entiende un vector energético que no se utiliza como combustible energético sino como materia prima para procesos tecnológicos, por ejemplo, la producción de fertilizantes. El coque se utiliza para la producción de acero.</a:t>
            </a:r>
          </a:p>
          <a:p>
            <a:r>
              <a:rPr lang="en-GB" dirty="0">
                <a:latin typeface="Open Sans"/>
              </a:rPr>
              <a:t>El modelo también permite tener en cuenta los combustibles tradicionales como el carbón vegetal o la leña.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Los combustibles para motores y los usos específicos de la electricidad se calculan en términos de energía final. Ambas cantidades se hallan utilizando la ecuación general de MAED.</a:t>
            </a:r>
            <a:endParaRPr lang="en-US" dirty="0"/>
          </a:p>
          <a:p>
            <a:r>
              <a:rPr lang="en-GB" dirty="0">
                <a:latin typeface="Open Sans"/>
              </a:rPr>
              <a:t>La demanda energética final (o D.E.F.) es igual a la intensidad energética (o I.E.) multiplicada por el parámetro de conducción. </a:t>
            </a:r>
          </a:p>
          <a:p>
            <a:r>
              <a:rPr lang="en-GB" dirty="0">
                <a:latin typeface="Open Sans"/>
              </a:rPr>
              <a:t>Por ejemplo, los combustibles de automoción en la agricultura son iguales a la suma de la intensidad energética multiplicada por el valor añadido (o V.A.) en todos los subsectores de combustibles de automoción.  </a:t>
            </a:r>
            <a:endParaRPr lang="en-GB" dirty="0"/>
          </a:p>
          <a:p>
            <a:r>
              <a:rPr lang="en-GB" dirty="0">
                <a:latin typeface="Open Sans"/>
              </a:rPr>
              <a:t>Las mismas ecuaciones pueden aplicarse para el uso de la electricidad, y para la Construcción y la Minería.</a:t>
            </a:r>
          </a:p>
          <a:p>
            <a:r>
              <a:rPr lang="en-US" dirty="0">
                <a:latin typeface="Open Sans"/>
              </a:rPr>
              <a:t>Para el resto de la demanda energética, que es para usos térmicos, el modelo encuentra primero la demanda de energía útil (o D.E.U.) utilizando la ecuación general:</a:t>
            </a:r>
            <a:endParaRPr lang="en-GB" dirty="0"/>
          </a:p>
          <a:p>
            <a:r>
              <a:rPr lang="en-US" dirty="0">
                <a:latin typeface="Open Sans"/>
              </a:rPr>
              <a:t>Así, la demanda de energía útil es igual a la intensidad energética multiplicada por el parámetro de conducción respectivo.</a:t>
            </a:r>
            <a:endParaRPr lang="en-GB" dirty="0"/>
          </a:p>
          <a:p>
            <a:r>
              <a:rPr lang="en-US" dirty="0">
                <a:latin typeface="Open Sans"/>
              </a:rPr>
              <a:t>Por ejemplo, la energía útil en la agricultura es igual a la suma de todos los subsectores de la intensidad energética multiplicada por el valor añadido.</a:t>
            </a:r>
            <a:endParaRPr lang="en-GB" dirty="0"/>
          </a:p>
          <a:p>
            <a:r>
              <a:rPr lang="en-US" dirty="0">
                <a:latin typeface="Open Sans"/>
              </a:rPr>
              <a:t> </a:t>
            </a:r>
            <a:endParaRPr lang="en-GB" dirty="0">
              <a:latin typeface="Open Sans"/>
            </a:endParaRPr>
          </a:p>
          <a:p>
            <a:r>
              <a:rPr lang="en-US" dirty="0">
                <a:latin typeface="Open Sans"/>
              </a:rPr>
              <a:t>Las intensidades energéticas de los subsectores se basan en datos históricos. Por ejemplo, la producción de acero y el consumo de materias primas se calculan mediante una ecuación lineal con el valor añadido como variable independiente. Los coeficientes se encuentran ajustando una tendencia lineal a los datos históricos. Así, por ejemplo, se puede obtener la cantidad de coque necesaria por unidad de valor añadido.</a:t>
            </a:r>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La demanda de energía útil se convierte entonces en demanda de energía final, teniendo en cuenta la penetración de cada vector energético en el mercado y la eficiencia de cada fuente de energía alternativa. La penetración en el mercado (P.M.) y la eficiencia se especifican como parámetros del escenario. La demanda energética final se calcula como 1 sobre la eficiencia y se multiplica por la penetración en el mercado y la demanda energética útil. </a:t>
            </a:r>
            <a:endParaRPr lang="en-US" dirty="0"/>
          </a:p>
          <a:p>
            <a:endParaRPr lang="en-GB" dirty="0">
              <a:latin typeface="Open Sans"/>
            </a:endParaRPr>
          </a:p>
          <a:p>
            <a:r>
              <a:rPr lang="en-GB" dirty="0">
                <a:latin typeface="Open Sans"/>
              </a:rPr>
              <a:t>Los vectores energéticos para usos térmicos en la agricultura son: los combustibles fósiles, la energía solar blanda, la electricidad para calefacción, los combustibles tradicionales, la biomasa moderna y la electricidad.</a:t>
            </a:r>
            <a:r>
              <a:rPr lang="en-US" dirty="0">
                <a:latin typeface="Open Sans"/>
              </a:rPr>
              <a:t> Cabe mencionar que todas las eficiencias del modelo MAED se expresan en términos relativos frente a la eficiencia de la electricidad para el mismo uso final.</a:t>
            </a:r>
            <a:endParaRPr lang="en-US" dirty="0"/>
          </a:p>
        </p:txBody>
      </p:sp>
    </p:spTree>
    <p:extLst>
      <p:ext uri="{BB962C8B-B14F-4D97-AF65-F5344CB8AC3E}">
        <p14:creationId xmlns:p14="http://schemas.microsoft.com/office/powerpoint/2010/main" val="3620655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Para el cálculo de la demanda de energía para usos térmicos en cada subsector de la industria manufacturera se utiliza el mismo enfoque que el que acabamos de ver. </a:t>
            </a:r>
            <a:endParaRPr lang="en-US" dirty="0">
              <a:latin typeface="Open Sans"/>
            </a:endParaRPr>
          </a:p>
          <a:p>
            <a:r>
              <a:rPr lang="en-GB" dirty="0">
                <a:latin typeface="Open Sans"/>
              </a:rPr>
              <a:t>Sin embargo, en la fabricación se definen tres rangos de usos térmicos. Baja temperatura, para el calentamiento de espacios y agua. Temperatura media, para la generación de vapor.  Y las altas temperaturas, para los hornos industriales.</a:t>
            </a:r>
          </a:p>
          <a:p>
            <a:r>
              <a:rPr lang="en-US" dirty="0">
                <a:latin typeface="Open Sans"/>
              </a:rPr>
              <a:t>Cada subsector tiene sus propios procesos industriales. Por ello, en cada subsector las necesidades de temperaturas bajas, medias y altas son diferentes.  La parte de la demanda de energía térmica útil de cada subsector debe separarse por rangos de temperatura.</a:t>
            </a:r>
            <a:endParaRPr lang="en-GB" dirty="0">
              <a:latin typeface="Open Sans"/>
            </a:endParaRPr>
          </a:p>
          <a:p>
            <a:r>
              <a:rPr lang="en-US" dirty="0">
                <a:latin typeface="Open Sans"/>
              </a:rPr>
              <a:t>En cada subsector, la suma de los porcentajes de temperaturas bajas, medias y altas debe ser igual a 1.</a:t>
            </a:r>
            <a:endParaRPr lang="en-GB" dirty="0">
              <a:latin typeface="Open Sans"/>
            </a:endParaRPr>
          </a:p>
          <a:p>
            <a:r>
              <a:rPr lang="en-US" dirty="0">
                <a:latin typeface="Open Sans"/>
              </a:rPr>
              <a:t>La ecuación general debe incluir ahora un factor relativo a la gama de temperaturas.</a:t>
            </a:r>
            <a:endParaRPr lang="en-GB" dirty="0">
              <a:latin typeface="Open Sans"/>
            </a:endParaRPr>
          </a:p>
          <a:p>
            <a:r>
              <a:rPr lang="en-US" dirty="0">
                <a:latin typeface="Open Sans"/>
              </a:rPr>
              <a:t>La demanda de energía útil por rango de temperatura, baja, media y alta, es igual a la suma en todos los subsectores de la intensidad de energía útil multiplicada por el valor añadido y la cuota de demanda de energía útil en cada subsector, por rango de temperatura.</a:t>
            </a:r>
            <a:endParaRPr lang="en-GB" dirty="0">
              <a:latin typeface="Open Sans"/>
            </a:endParaRPr>
          </a:p>
        </p:txBody>
      </p:sp>
    </p:spTree>
    <p:extLst>
      <p:ext uri="{BB962C8B-B14F-4D97-AF65-F5344CB8AC3E}">
        <p14:creationId xmlns:p14="http://schemas.microsoft.com/office/powerpoint/2010/main" val="4079149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dirty="0">
                <a:latin typeface="Open Sans"/>
              </a:rPr>
              <a:t>La energía útil, por rango de temperatura, también se convierte en demanda energética final, teniendo en cuenta la penetración en el mercado y la eficiencia de cada fuente de energía alternativa. </a:t>
            </a:r>
          </a:p>
          <a:p>
            <a:r>
              <a:rPr lang="en-US" dirty="0">
                <a:latin typeface="Open Sans"/>
              </a:rPr>
              <a:t>La demanda final de energía para una fuente determinada se encuentra entonces sumando la contribución de cada rango de temperatura.</a:t>
            </a:r>
          </a:p>
          <a:p>
            <a:r>
              <a:rPr lang="en-US" dirty="0">
                <a:latin typeface="Open Sans"/>
              </a:rPr>
              <a:t>La demanda de energía final para una fuente determinada en la fabricación, es igual a la suma de todos los rangos de temperatura, baja, media y alta. </a:t>
            </a:r>
          </a:p>
          <a:p>
            <a:r>
              <a:rPr lang="en-US" dirty="0">
                <a:latin typeface="Open Sans"/>
              </a:rPr>
              <a:t>En la industria, el calor puede provenir de la electricidad, las bombas de calor, el calor de la cogeneración, la calefacción urbana, los sistemas térmicos solares, los combustibles fósiles y la biomasa.</a:t>
            </a:r>
            <a:endParaRPr lang="en-US" dirty="0"/>
          </a:p>
          <a:p>
            <a:endParaRPr lang="en-US" dirty="0">
              <a:latin typeface="Open Sans"/>
            </a:endParaRPr>
          </a:p>
          <a:p>
            <a:r>
              <a:rPr lang="en-US" dirty="0">
                <a:latin typeface="Open Sans"/>
              </a:rPr>
              <a:t>La ecuación de los combustibles fósiles y de la electricidad se da como ejemplo. </a:t>
            </a:r>
            <a:endParaRPr lang="en-US" dirty="0"/>
          </a:p>
          <a:p>
            <a:r>
              <a:rPr lang="en-US" dirty="0">
                <a:latin typeface="Open Sans"/>
              </a:rPr>
              <a:t>En la ecuación de los combustibles fósiles (F.F.), la cogeneración (C.G.) alimentada por combustibles fósiles, debe considerarse en función de la relación calor/electricidad (</a:t>
            </a:r>
            <a:r>
              <a:rPr lang="en-US" dirty="0" err="1">
                <a:latin typeface="Open Sans"/>
              </a:rPr>
              <a:t>H.t.E. </a:t>
            </a:r>
            <a:r>
              <a:rPr lang="en-US" dirty="0">
                <a:latin typeface="Open Sans"/>
              </a:rPr>
              <a:t>) de la cogeneración.</a:t>
            </a:r>
            <a:endParaRPr lang="en-US" dirty="0"/>
          </a:p>
          <a:p>
            <a:r>
              <a:rPr lang="en-US" dirty="0">
                <a:latin typeface="Open Sans"/>
              </a:rPr>
              <a:t>En la ecuación de la electricidad se tienen en cuenta las bombas de calor. También se tiene en cuenta la electricidad producida en el proceso de cogeneración. Recuerde que la eficiencia de la electricidad es igual a 1 en MAED.</a:t>
            </a:r>
          </a:p>
          <a:p>
            <a:r>
              <a:rPr lang="en-US" dirty="0">
                <a:latin typeface="Open Sans"/>
              </a:rPr>
              <a:t> </a:t>
            </a:r>
          </a:p>
          <a:p>
            <a:pPr>
              <a:spcBef>
                <a:spcPct val="0"/>
              </a:spcBef>
            </a:pPr>
            <a:r>
              <a:rPr lang="en-US" dirty="0">
                <a:latin typeface="Open Sans"/>
              </a:rPr>
              <a:t>Las definiciones de la relación calor/electricidad y la eficiencia de los procesos de cogeneración en MAED se presentan en el diagrama de la derecha. </a:t>
            </a:r>
          </a:p>
        </p:txBody>
      </p:sp>
    </p:spTree>
    <p:extLst>
      <p:ext uri="{BB962C8B-B14F-4D97-AF65-F5344CB8AC3E}">
        <p14:creationId xmlns:p14="http://schemas.microsoft.com/office/powerpoint/2010/main" val="1740104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En la segunda minilección definiremos los componentes del sector del transporte</a:t>
            </a:r>
            <a:endParaRPr lang="en-US" dirty="0">
              <a:latin typeface="Open Sans"/>
            </a:endParaRPr>
          </a:p>
          <a:p>
            <a:r>
              <a:rPr lang="en-GB" dirty="0">
                <a:latin typeface="Open Sans"/>
              </a:rPr>
              <a:t> </a:t>
            </a:r>
          </a:p>
          <a:p>
            <a:r>
              <a:rPr lang="en-GB" dirty="0">
                <a:latin typeface="Open Sans"/>
              </a:rPr>
              <a:t>En el MAED, la demanda energética del sector del transporte se calcula directamente en términos de energía final, en función de la demanda total de transporte de pasajeros, mercancías y viajes internacionales. </a:t>
            </a:r>
          </a:p>
          <a:p>
            <a:r>
              <a:rPr lang="en-GB" dirty="0">
                <a:latin typeface="Open Sans"/>
              </a:rPr>
              <a:t>Para el transporte de pasajeros, se distingue el transporte urbano y el interurbano.</a:t>
            </a:r>
          </a:p>
          <a:p>
            <a:r>
              <a:rPr lang="en-GB" dirty="0">
                <a:latin typeface="Open Sans"/>
              </a:rPr>
              <a:t>Los combustibles son definidos por el usuario según sus necesidades. Cada modo se define para un solo tipo de combustible. Por ejemplo, los coches de gasolina, diésel y eléctricos deben definirse como tres modos diferentes para poder calcular los tipos de combustible por separado.</a:t>
            </a:r>
          </a:p>
          <a:p>
            <a:r>
              <a:rPr lang="en-GB" dirty="0">
                <a:latin typeface="Open Sans"/>
              </a:rPr>
              <a:t>Cada modo de transporte lleva asociado un combustible.</a:t>
            </a:r>
          </a:p>
          <a:p>
            <a:r>
              <a:rPr lang="en-GB" dirty="0">
                <a:latin typeface="Open Sans"/>
              </a:rPr>
              <a:t> </a:t>
            </a:r>
          </a:p>
          <a:p>
            <a:r>
              <a:rPr lang="en-US" dirty="0">
                <a:latin typeface="Open Sans"/>
              </a:rPr>
              <a:t>El consumo de combustible internacional y de otros tipos en el transporte se calcula como una función lineal del P.D.G. total. Los coeficientes se encuentran ajustando los datos históricos.</a:t>
            </a:r>
            <a:endParaRPr lang="en-GB" dirty="0">
              <a:latin typeface="Open Sans"/>
            </a:endParaRPr>
          </a:p>
          <a:p>
            <a:r>
              <a:rPr lang="en-GB" dirty="0">
                <a:latin typeface="Open Sans"/>
              </a:rPr>
              <a:t>La demanda de energía se satisface con modos que compiten entre sí, como el coche, el autobús, el avión, el camión, el tren, etc.  Se especifican las necesidades energéticas específicas y los factores de carga de cada modo. Para el transporte de pasajeros en zonas urbanas e interurbanas, y para el transporte de mercancías, debe definirse al menos un modo de transporte.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La demanda de energía para el modo de transporte de mercancías </a:t>
            </a:r>
            <a:r>
              <a:rPr lang="en-GB" dirty="0" err="1">
                <a:latin typeface="Open Sans"/>
              </a:rPr>
              <a:t>i </a:t>
            </a:r>
            <a:r>
              <a:rPr lang="en-GB" dirty="0">
                <a:latin typeface="Open Sans"/>
              </a:rPr>
              <a:t>se calcula en función de la demanda de mercancías en toneladas-kilómetro, la parte de la demanda satisfecha por este modo de transporte </a:t>
            </a:r>
            <a:r>
              <a:rPr lang="en-GB" dirty="0" err="1">
                <a:latin typeface="Open Sans"/>
              </a:rPr>
              <a:t>i</a:t>
            </a:r>
            <a:r>
              <a:rPr lang="en-GB" dirty="0">
                <a:latin typeface="Open Sans"/>
              </a:rPr>
              <a:t>, y la intensidad energética del modo respectivo, dada en unidades de energía por tonelada-kilómetro. </a:t>
            </a:r>
            <a:endParaRPr lang="en-US" dirty="0">
              <a:latin typeface="Open Sans"/>
            </a:endParaRPr>
          </a:p>
          <a:p>
            <a:r>
              <a:rPr lang="en-GB" dirty="0">
                <a:latin typeface="Open Sans"/>
              </a:rPr>
              <a:t>La demanda total de transporte de mercancías se calcula en función del valor añadido de los sectores económicos que producen bienes que necesitan ser transportados, como la agricultura, la construcción, la minería, la industria manufacturera, los servicios y el sector energético. </a:t>
            </a:r>
          </a:p>
          <a:p>
            <a:r>
              <a:rPr lang="en-GB" dirty="0">
                <a:latin typeface="Open Sans"/>
              </a:rPr>
              <a:t>El total de toneladas-kilómetro de mercancías es igual a un valor base (aquí </a:t>
            </a:r>
            <a:r>
              <a:rPr lang="en-GB" dirty="0" err="1">
                <a:latin typeface="Open Sans"/>
              </a:rPr>
              <a:t>A.i. </a:t>
            </a:r>
            <a:r>
              <a:rPr lang="en-GB" dirty="0">
                <a:latin typeface="Open Sans"/>
              </a:rPr>
              <a:t>) más la suma en todos los sectores económicos de una variable (B.i</a:t>
            </a:r>
            <a:r>
              <a:rPr lang="en-GB" dirty="0" err="1">
                <a:latin typeface="Open Sans"/>
              </a:rPr>
              <a:t>. </a:t>
            </a:r>
            <a:r>
              <a:rPr lang="en-GB" dirty="0">
                <a:latin typeface="Open Sans"/>
              </a:rPr>
              <a:t>) que representa la actividad de transporte multiplicada por el valor añadido de cada sector respectivo. La variable B.i</a:t>
            </a:r>
            <a:r>
              <a:rPr lang="en-GB" dirty="0" err="1">
                <a:latin typeface="Open Sans"/>
              </a:rPr>
              <a:t>. </a:t>
            </a:r>
            <a:r>
              <a:rPr lang="en-GB" dirty="0">
                <a:latin typeface="Open Sans"/>
              </a:rPr>
              <a:t>se expresa en términos de toneladas-kilómetro por unidad de valor añadido.</a:t>
            </a:r>
          </a:p>
        </p:txBody>
      </p:sp>
    </p:spTree>
    <p:extLst>
      <p:ext uri="{BB962C8B-B14F-4D97-AF65-F5344CB8AC3E}">
        <p14:creationId xmlns:p14="http://schemas.microsoft.com/office/powerpoint/2010/main" val="41688617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11/8/22</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11/8/22</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11/8/22</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11/8/22</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11/8/22</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11/8/22</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11/8/22</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11/8/22</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11/8/22</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11/8/22</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11/8/22</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11/8/22</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Haga clic para editar el estilo del título principal</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Haga clic para editar los estilos de texto maestro</a:t>
            </a:r>
          </a:p>
          <a:p>
            <a:pPr lvl="1"/>
            <a:r>
              <a:rPr lang="en-GB" altLang="en-US"/>
              <a:t>Segundo nivel</a:t>
            </a:r>
          </a:p>
          <a:p>
            <a:pPr lvl="2"/>
            <a:r>
              <a:rPr lang="en-GB" altLang="en-US"/>
              <a:t>Tercer nivel</a:t>
            </a:r>
          </a:p>
          <a:p>
            <a:pPr lvl="3"/>
            <a:r>
              <a:rPr lang="en-GB" altLang="en-US"/>
              <a:t>Cuarto nivel</a:t>
            </a:r>
          </a:p>
          <a:p>
            <a:pPr lvl="4"/>
            <a:r>
              <a:rPr lang="en-GB" altLang="en-US"/>
              <a:t>Quinto nivel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t>11/8/22</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png"/><Relationship Id="rId5" Type="http://schemas.openxmlformats.org/officeDocument/2006/relationships/image" Target="../media/image218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26282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image" Target="../media/image309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hyperlink" Target="https://www.open.edu/openlearncreate/mod/quiz/view.php?id=173959"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0222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1121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01313.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618963C7-C4EB-4513-9801-602E768061C2}"/>
              </a:ext>
            </a:extLst>
          </p:cNvPr>
          <p:cNvPicPr>
            <a:picLocks noChangeAspect="1"/>
          </p:cNvPicPr>
          <p:nvPr/>
        </p:nvPicPr>
        <p:blipFill>
          <a:blip r:embed="rId5"/>
          <a:stretch>
            <a:fillRect/>
          </a:stretch>
        </p:blipFill>
        <p:spPr>
          <a:xfrm>
            <a:off x="1186" y="2174"/>
            <a:ext cx="12193506" cy="6852602"/>
          </a:xfrm>
          <a:prstGeom prst="rect">
            <a:avLst/>
          </a:prstGeom>
        </p:spPr>
      </p:pic>
      <p:pic>
        <p:nvPicPr>
          <p:cNvPr id="5" name="Picture 4" descr="A picture containing background pattern&#10;&#10;Description automatically generated">
            <a:extLst>
              <a:ext uri="{FF2B5EF4-FFF2-40B4-BE49-F238E27FC236}">
                <a16:creationId xmlns:a16="http://schemas.microsoft.com/office/drawing/2014/main" id="{618963C7-C4EB-4513-9801-602E768061C2}"/>
              </a:ext>
            </a:extLst>
          </p:cNvPr>
          <p:cNvPicPr>
            <a:picLocks noChangeAspect="1"/>
          </p:cNvPicPr>
          <p:nvPr/>
        </p:nvPicPr>
        <p:blipFill>
          <a:blip r:embed="rId5"/>
          <a:stretch>
            <a:fillRect/>
          </a:stretch>
        </p:blipFill>
        <p:spPr>
          <a:xfrm>
            <a:off x="1186" y="2174"/>
            <a:ext cx="12193506" cy="6852602"/>
          </a:xfrm>
          <a:prstGeom prst="rect">
            <a:avLst/>
          </a:prstGeom>
        </p:spPr>
      </p:pic>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10325" y="4944849"/>
            <a:ext cx="728828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dirty="0">
                <a:solidFill>
                  <a:schemeClr val="bg1"/>
                </a:solidFill>
                <a:latin typeface="Arial" panose="020B0604020202020204" pitchFamily="34" charset="0"/>
                <a:ea typeface="Open Sans ExtraBold"/>
                <a:cs typeface="Arial" panose="020B0604020202020204" pitchFamily="34" charset="0"/>
              </a:rPr>
              <a:t>LECTURA 7</a:t>
            </a:r>
            <a:r>
              <a:rPr lang="en-ZA" altLang="en-US" sz="4400" b="1" dirty="0">
                <a:latin typeface="Arial" panose="020B0604020202020204" pitchFamily="34" charset="0"/>
                <a:ea typeface="Open Sans ExtraBold"/>
                <a:cs typeface="Arial" panose="020B0604020202020204" pitchFamily="34" charset="0"/>
              </a:rPr>
              <a:t> </a:t>
            </a:r>
            <a:br>
              <a:rPr lang="en-ZA" altLang="en-US" sz="4400" b="1" dirty="0">
                <a:latin typeface="Arial" panose="020B0604020202020204" pitchFamily="34" charset="0"/>
                <a:ea typeface="Open Sans ExtraBold"/>
                <a:cs typeface="Arial" panose="020B0604020202020204" pitchFamily="34" charset="0"/>
              </a:rPr>
            </a:br>
            <a:r>
              <a:rPr lang="en-GB" altLang="en-US" sz="4400" b="1" dirty="0">
                <a:latin typeface="Arial" panose="020B0604020202020204" pitchFamily="34" charset="0"/>
                <a:ea typeface="Open Sans ExtraBold"/>
                <a:cs typeface="Arial" panose="020B0604020202020204" pitchFamily="34" charset="0"/>
              </a:rPr>
              <a:t>LOS SECTORES</a:t>
            </a:r>
            <a:endParaRPr lang="en-US" altLang="en-US" sz="4400" b="1" dirty="0">
              <a:latin typeface="Arial" panose="020B0604020202020204" pitchFamily="34" charset="0"/>
              <a:ea typeface="Open Sans ExtraBold"/>
              <a:cs typeface="Arial" panose="020B0604020202020204" pitchFamily="34" charset="0"/>
            </a:endParaRPr>
          </a:p>
        </p:txBody>
      </p:sp>
      <p:sp>
        <p:nvSpPr>
          <p:cNvPr id="6" name="TextBox 1">
            <a:extLst>
              <a:ext uri="{FF2B5EF4-FFF2-40B4-BE49-F238E27FC236}">
                <a16:creationId xmlns:a16="http://schemas.microsoft.com/office/drawing/2014/main" id="{F3BCD3B0-3648-480F-82BD-C8D845EDB3C6}"/>
              </a:ext>
            </a:extLst>
          </p:cNvPr>
          <p:cNvSpPr txBox="1"/>
          <p:nvPr/>
        </p:nvSpPr>
        <p:spPr>
          <a:xfrm>
            <a:off x="8856491"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a:solidFill>
                  <a:schemeClr val="bg1"/>
                </a:solidFill>
                <a:latin typeface="Open Sans"/>
                <a:ea typeface="+mn-lt"/>
                <a:cs typeface="+mn-lt"/>
              </a:rPr>
              <a:t>Versión 1.0</a:t>
            </a:r>
            <a:endParaRPr lang="en-US" sz="1050">
              <a:solidFill>
                <a:schemeClr val="bg1"/>
              </a:solidFill>
              <a:latin typeface="Open Sans"/>
              <a:ea typeface="+mn-lt"/>
              <a:cs typeface="+mn-lt"/>
            </a:endParaRPr>
          </a:p>
        </p:txBody>
      </p:sp>
      <p:sp>
        <p:nvSpPr>
          <p:cNvPr id="7" name="TextBox 6">
            <a:extLst>
              <a:ext uri="{FF2B5EF4-FFF2-40B4-BE49-F238E27FC236}">
                <a16:creationId xmlns:a16="http://schemas.microsoft.com/office/drawing/2014/main" id="{A30B8E22-AB78-BA4E-A699-F7241C1EC8AE}"/>
              </a:ext>
            </a:extLst>
          </p:cNvPr>
          <p:cNvSpPr txBox="1"/>
          <p:nvPr/>
        </p:nvSpPr>
        <p:spPr>
          <a:xfrm>
            <a:off x="640805" y="4636161"/>
            <a:ext cx="1861942"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Arial" panose="020B0604020202020204" pitchFamily="34" charset="0"/>
                <a:ea typeface="Open Sans ExtraBold" panose="020B0606030504020204" pitchFamily="34" charset="0"/>
                <a:cs typeface="Arial" panose="020B0604020202020204" pitchFamily="34" charset="0"/>
              </a:rPr>
              <a:t>EBS Y MAED</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Open Sans ExtraBold" panose="020B0606030504020204" pitchFamily="34" charset="0"/>
              <a:cs typeface="Arial" panose="020B0604020202020204" pitchFamily="34" charset="0"/>
            </a:endParaRPr>
          </a:p>
        </p:txBody>
      </p:sp>
      <p:sp>
        <p:nvSpPr>
          <p:cNvPr id="8" name="Oval 7">
            <a:extLst>
              <a:ext uri="{FF2B5EF4-FFF2-40B4-BE49-F238E27FC236}">
                <a16:creationId xmlns:a16="http://schemas.microsoft.com/office/drawing/2014/main" id="{0FB2AB0A-E02F-6E4E-B306-97B99C699F37}"/>
              </a:ext>
            </a:extLst>
          </p:cNvPr>
          <p:cNvSpPr/>
          <p:nvPr/>
        </p:nvSpPr>
        <p:spPr>
          <a:xfrm>
            <a:off x="4940901" y="519035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1.mp3" descr="Track7_Lecture7_Slide1.mp3">
            <a:hlinkClick r:id="" action="ppaction://media"/>
            <a:extLst>
              <a:ext uri="{FF2B5EF4-FFF2-40B4-BE49-F238E27FC236}">
                <a16:creationId xmlns:a16="http://schemas.microsoft.com/office/drawing/2014/main" id="{C66E7FCE-E291-7A48-9B1D-8B15BA612C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12266" y="5261724"/>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 name="Google Shape;115;p16">
                <a:extLst>
                  <a:ext uri="{FF2B5EF4-FFF2-40B4-BE49-F238E27FC236}">
                    <a16:creationId xmlns:a16="http://schemas.microsoft.com/office/drawing/2014/main" id="{1C0EB07B-EF55-8A4A-A559-3218267C9FE8}"/>
                  </a:ext>
                </a:extLst>
              </p:cNvPr>
              <p:cNvSpPr txBox="1"/>
              <p:nvPr/>
            </p:nvSpPr>
            <p:spPr>
              <a:xfrm>
                <a:off x="686928" y="1471520"/>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Transporte urbano</a:t>
                </a:r>
              </a:p>
              <a:p>
                <a:pPr marL="342900" lvl="1" indent="-342900"/>
                <a:r>
                  <a:rPr lang="en-GB" sz="2000" dirty="0">
                    <a:latin typeface="Arial" panose="020B0604020202020204" pitchFamily="34" charset="0"/>
                    <a:ea typeface="Open Sans" panose="020B0606030504020204" pitchFamily="34" charset="0"/>
                    <a:cs typeface="Arial" panose="020B0604020202020204" pitchFamily="34" charset="0"/>
                  </a:rPr>
                  <a:t>La demanda de transporte urbano de pasajeros en pasajeros-km es:</a:t>
                </a:r>
              </a:p>
              <a:p>
                <a:pPr marL="0" lvl="1" indent="0">
                  <a:buNone/>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𝐷</m:t>
                          </m:r>
                        </m:e>
                        <m:sub>
                          <m:r>
                            <a:rPr lang="en-GB" sz="2000" smtClean="0">
                              <a:latin typeface="Cambria Math" panose="02040503050406030204" pitchFamily="18" charset="0"/>
                              <a:cs typeface="Times New Roman" pitchFamily="18" charset="0"/>
                            </a:rPr>
                            <m:t>𝑢𝑟𝑏𝑎𝑛</m:t>
                          </m:r>
                        </m:sub>
                      </m:sSub>
                      <m:r>
                        <a:rPr lang="en-GB" sz="2000" smtClean="0">
                          <a:latin typeface="Cambria Math" panose="02040503050406030204" pitchFamily="18" charset="0"/>
                          <a:cs typeface="Times New Roman" pitchFamily="18" charset="0"/>
                        </a:rPr>
                        <m:t>=</m:t>
                      </m:r>
                      <m:acc>
                        <m:accPr>
                          <m:chr m:val="̅"/>
                          <m:ctrlPr>
                            <a:rPr lang="en-GB" sz="2000" i="1" smtClean="0">
                              <a:latin typeface="Cambria Math" panose="02040503050406030204" pitchFamily="18" charset="0"/>
                              <a:cs typeface="Times New Roman" pitchFamily="18" charset="0"/>
                            </a:rPr>
                          </m:ctrlPr>
                        </m:accPr>
                        <m:e>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𝐷</m:t>
                              </m:r>
                            </m:e>
                            <m:sub>
                              <m:r>
                                <a:rPr lang="en-GB" sz="2000" smtClean="0">
                                  <a:latin typeface="Cambria Math" panose="02040503050406030204" pitchFamily="18" charset="0"/>
                                  <a:cs typeface="Times New Roman" pitchFamily="18" charset="0"/>
                                </a:rPr>
                                <m:t>𝑢𝑟𝑏𝑎𝑛</m:t>
                              </m:r>
                            </m:sub>
                          </m:sSub>
                        </m:e>
                      </m:acc>
                      <m:sSub>
                        <m:sSubPr>
                          <m:ctrlPr>
                            <a:rPr lang="en-GB" sz="2000" i="1" smtClean="0">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𝑃</m:t>
                          </m:r>
                        </m:e>
                        <m:sub>
                          <m:r>
                            <a:rPr lang="en-GB" sz="2000" smtClean="0">
                              <a:latin typeface="Cambria Math" panose="02040503050406030204" pitchFamily="18" charset="0"/>
                              <a:cs typeface="Times New Roman" pitchFamily="18" charset="0"/>
                            </a:rPr>
                            <m:t>𝑢𝑟𝑏𝑎𝑛</m:t>
                          </m:r>
                        </m:sub>
                      </m:sSub>
                    </m:oMath>
                  </m:oMathPara>
                </a14:m>
                <a:endParaRPr lang="en-GB" sz="2000" dirty="0">
                  <a:latin typeface="Arial" panose="020B0604020202020204" pitchFamily="34" charset="0"/>
                  <a:ea typeface="Open Sans" panose="020B0606030504020204" pitchFamily="34" charset="0"/>
                  <a:cs typeface="Arial" panose="020B0604020202020204" pitchFamily="34" charset="0"/>
                </a:endParaRPr>
              </a:p>
              <a:p>
                <a:pPr marL="914400" lvl="2" indent="0">
                  <a:buNone/>
                </a:pPr>
                <a:endParaRPr lang="en-GB"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0"/>
                  </a:spcAft>
                  <a:buNone/>
                </a:pPr>
                <a:endParaRPr lang="en-GB"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0"/>
                  </a:spcAft>
                  <a:buNone/>
                </a:pPr>
                <a:endParaRPr lang="en-GB" sz="2000" dirty="0">
                  <a:latin typeface="Arial" panose="020B0604020202020204" pitchFamily="34" charset="0"/>
                  <a:ea typeface="Open Sans" panose="020B0606030504020204" pitchFamily="34" charset="0"/>
                  <a:cs typeface="Arial" panose="020B0604020202020204" pitchFamily="34" charset="0"/>
                </a:endParaRPr>
              </a:p>
              <a:p>
                <a:pPr marL="342900" indent="-342900" eaLnBrk="1" hangingPunct="1">
                  <a:lnSpc>
                    <a:spcPct val="100000"/>
                  </a:lnSpc>
                  <a:spcAft>
                    <a:spcPts val="0"/>
                  </a:spcAft>
                </a:pPr>
                <a:r>
                  <a:rPr lang="en-GB" sz="2000" dirty="0">
                    <a:latin typeface="Arial" panose="020B0604020202020204" pitchFamily="34" charset="0"/>
                    <a:ea typeface="Open Sans" panose="020B0606030504020204" pitchFamily="34" charset="0"/>
                    <a:cs typeface="Arial" panose="020B0604020202020204" pitchFamily="34" charset="0"/>
                  </a:rPr>
                  <a:t>La demanda [pasajero-km] se divide entonces en los modos </a:t>
                </a:r>
              </a:p>
              <a:p>
                <a:pPr eaLnBrk="1" hangingPunct="1">
                  <a:lnSpc>
                    <a:spcPct val="100000"/>
                  </a:lnSpc>
                  <a:spcAft>
                    <a:spcPts val="0"/>
                  </a:spcAft>
                  <a:buNone/>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𝑢𝑟𝑏𝑎𝑛</m:t>
                          </m:r>
                          <m:r>
                            <a:rPr lang="en-GB" sz="2000" smtClean="0">
                              <a:latin typeface="Cambria Math" panose="02040503050406030204" pitchFamily="18" charset="0"/>
                              <a:cs typeface="Times New Roman" pitchFamily="18" charset="0"/>
                            </a:rPr>
                            <m:t>, </m:t>
                          </m:r>
                          <m:r>
                            <a:rPr lang="en-GB" sz="2000" smtClean="0">
                              <a:latin typeface="Cambria Math" panose="02040503050406030204" pitchFamily="18" charset="0"/>
                              <a:cs typeface="Times New Roman" pitchFamily="18" charset="0"/>
                            </a:rPr>
                            <m:t>𝑖</m:t>
                          </m:r>
                        </m:sub>
                      </m:sSub>
                      <m:r>
                        <a:rPr lang="en-GB" sz="2000">
                          <a:latin typeface="Cambria Math" panose="02040503050406030204" pitchFamily="18" charset="0"/>
                          <a:cs typeface="Times New Roman" pitchFamily="18" charset="0"/>
                        </a:rPr>
                        <m:t>=</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𝑢𝑟𝑏𝑎𝑛</m:t>
                          </m:r>
                        </m:sub>
                      </m:sSub>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𝜆</m:t>
                          </m:r>
                        </m:e>
                        <m:sub>
                          <m:r>
                            <a:rPr lang="en-GB" sz="2000">
                              <a:latin typeface="Cambria Math" panose="02040503050406030204" pitchFamily="18" charset="0"/>
                              <a:cs typeface="Times New Roman" pitchFamily="18" charset="0"/>
                            </a:rPr>
                            <m:t>𝑖</m:t>
                          </m:r>
                        </m:sub>
                      </m:sSub>
                    </m:oMath>
                  </m:oMathPara>
                </a14:m>
                <a:endParaRPr lang="en-GB" sz="2000" dirty="0">
                  <a:latin typeface="Arial" panose="020B0604020202020204" pitchFamily="34" charset="0"/>
                  <a:ea typeface="Open Sans" panose="020B0606030504020204" pitchFamily="34" charset="0"/>
                  <a:cs typeface="Arial" panose="020B0604020202020204" pitchFamily="34" charset="0"/>
                </a:endParaRPr>
              </a:p>
              <a:p>
                <a:pPr marL="342900" indent="-342900" eaLnBrk="1" hangingPunct="1">
                  <a:lnSpc>
                    <a:spcPct val="100000"/>
                  </a:lnSpc>
                  <a:spcAft>
                    <a:spcPts val="0"/>
                  </a:spcAft>
                </a:pPr>
                <a:r>
                  <a:rPr lang="en-GB" sz="2000" dirty="0">
                    <a:latin typeface="Arial" panose="020B0604020202020204" pitchFamily="34" charset="0"/>
                    <a:ea typeface="Open Sans" panose="020B0606030504020204" pitchFamily="34" charset="0"/>
                    <a:cs typeface="Arial" panose="020B0604020202020204" pitchFamily="34" charset="0"/>
                  </a:rPr>
                  <a:t>A su vez, la demanda de energía final para el transporte urbano se obtiene como</a:t>
                </a:r>
              </a:p>
              <a:p>
                <a:pPr eaLnBrk="1" hangingPunct="1">
                  <a:lnSpc>
                    <a:spcPct val="100000"/>
                  </a:lnSpc>
                  <a:spcAft>
                    <a:spcPts val="0"/>
                  </a:spcAft>
                  <a:buNone/>
                </a:pPr>
                <a:endParaRPr lang="en-US" sz="2000" i="1" dirty="0">
                  <a:latin typeface="Cambria Math" panose="02040503050406030204" pitchFamily="18" charset="0"/>
                  <a:cs typeface="Times New Roman" pitchFamily="18" charset="0"/>
                </a:endParaRPr>
              </a:p>
              <a:p>
                <a:pPr eaLnBrk="1" hangingPunct="1">
                  <a:lnSpc>
                    <a:spcPct val="100000"/>
                  </a:lnSpc>
                  <a:spcAft>
                    <a:spcPts val="0"/>
                  </a:spcAft>
                  <a:buNone/>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𝐹𝐸𝐷</m:t>
                          </m:r>
                        </m:e>
                        <m:sub>
                          <m:r>
                            <a:rPr lang="en-GB" sz="2000">
                              <a:latin typeface="Cambria Math" panose="02040503050406030204" pitchFamily="18" charset="0"/>
                              <a:cs typeface="Times New Roman" pitchFamily="18" charset="0"/>
                            </a:rPr>
                            <m:t>𝑢𝑟𝑏𝑎𝑛</m:t>
                          </m:r>
                        </m:sub>
                      </m:sSub>
                      <m:r>
                        <a:rPr lang="en-GB" sz="2000">
                          <a:latin typeface="Cambria Math" panose="02040503050406030204" pitchFamily="18" charset="0"/>
                          <a:cs typeface="Times New Roman" pitchFamily="18" charset="0"/>
                        </a:rPr>
                        <m:t>=</m:t>
                      </m:r>
                      <m:nary>
                        <m:naryPr>
                          <m:chr m:val="∑"/>
                          <m:supHide m:val="on"/>
                          <m:ctrlPr>
                            <a:rPr lang="en-GB" sz="2000" i="1" smtClean="0">
                              <a:latin typeface="Cambria Math" panose="02040503050406030204" pitchFamily="18" charset="0"/>
                              <a:cs typeface="Times New Roman" pitchFamily="18" charset="0"/>
                            </a:rPr>
                          </m:ctrlPr>
                        </m:naryPr>
                        <m:sub>
                          <m:r>
                            <a:rPr lang="en-GB" sz="2000" smtClean="0">
                              <a:latin typeface="Cambria Math" panose="02040503050406030204" pitchFamily="18" charset="0"/>
                              <a:cs typeface="Times New Roman" pitchFamily="18" charset="0"/>
                            </a:rPr>
                            <m:t>𝑖</m:t>
                          </m:r>
                        </m:sub>
                        <m:sup/>
                        <m:e>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𝑢𝑟𝑏𝑎𝑛</m:t>
                              </m:r>
                              <m:r>
                                <a:rPr lang="en-GB" sz="2000">
                                  <a:latin typeface="Cambria Math" panose="02040503050406030204" pitchFamily="18" charset="0"/>
                                  <a:cs typeface="Times New Roman" pitchFamily="18" charset="0"/>
                                </a:rPr>
                                <m:t>, </m:t>
                              </m:r>
                              <m:r>
                                <a:rPr lang="en-GB" sz="2000">
                                  <a:latin typeface="Cambria Math" panose="02040503050406030204" pitchFamily="18" charset="0"/>
                                  <a:cs typeface="Times New Roman" pitchFamily="18" charset="0"/>
                                </a:rPr>
                                <m:t>𝑖</m:t>
                              </m:r>
                            </m:sub>
                          </m:sSub>
                          <m:r>
                            <a:rPr lang="en-GB" sz="2000" smtClean="0">
                              <a:latin typeface="Cambria Math" panose="02040503050406030204" pitchFamily="18" charset="0"/>
                              <a:cs typeface="Times New Roman" pitchFamily="18" charset="0"/>
                            </a:rPr>
                            <m:t>×</m:t>
                          </m:r>
                          <m:f>
                            <m:fPr>
                              <m:ctrlPr>
                                <a:rPr lang="en-GB" sz="2000" i="1" smtClean="0">
                                  <a:latin typeface="Cambria Math" panose="02040503050406030204" pitchFamily="18" charset="0"/>
                                  <a:cs typeface="Times New Roman" pitchFamily="18" charset="0"/>
                                </a:rPr>
                              </m:ctrlPr>
                            </m:fPr>
                            <m:num>
                              <m:r>
                                <a:rPr lang="en-GB" sz="2000" smtClean="0">
                                  <a:latin typeface="Cambria Math" panose="02040503050406030204" pitchFamily="18" charset="0"/>
                                  <a:cs typeface="Times New Roman" pitchFamily="18" charset="0"/>
                                </a:rPr>
                                <m:t>𝐸</m:t>
                              </m:r>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𝐼</m:t>
                                  </m:r>
                                </m:e>
                                <m:sub>
                                  <m:r>
                                    <a:rPr lang="en-GB" sz="2000" smtClean="0">
                                      <a:latin typeface="Cambria Math" panose="02040503050406030204" pitchFamily="18" charset="0"/>
                                      <a:cs typeface="Times New Roman" pitchFamily="18" charset="0"/>
                                    </a:rPr>
                                    <m:t>𝑖</m:t>
                                  </m:r>
                                </m:sub>
                              </m:sSub>
                            </m:num>
                            <m:den>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𝐿</m:t>
                                  </m:r>
                                </m:e>
                                <m:sub>
                                  <m:r>
                                    <a:rPr lang="en-GB" sz="2000" smtClean="0">
                                      <a:latin typeface="Cambria Math" panose="02040503050406030204" pitchFamily="18" charset="0"/>
                                      <a:cs typeface="Times New Roman" pitchFamily="18" charset="0"/>
                                    </a:rPr>
                                    <m:t>𝑖</m:t>
                                  </m:r>
                                </m:sub>
                              </m:sSub>
                            </m:den>
                          </m:f>
                        </m:e>
                      </m:nary>
                    </m:oMath>
                  </m:oMathPara>
                </a14:m>
                <a:endParaRPr lang="en-GB" sz="2000" dirty="0">
                  <a:latin typeface="Arial" panose="020B0604020202020204" pitchFamily="34" charset="0"/>
                  <a:ea typeface="Open Sans" panose="020B0606030504020204" pitchFamily="34" charset="0"/>
                  <a:cs typeface="Arial" panose="020B0604020202020204" pitchFamily="34" charset="0"/>
                </a:endParaRPr>
              </a:p>
            </p:txBody>
          </p:sp>
        </mc:Choice>
        <mc:Fallback xmlns="">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686928" y="1471520"/>
                <a:ext cx="10439494" cy="4427538"/>
              </a:xfrm>
              <a:prstGeom prst="rect">
                <a:avLst/>
              </a:prstGeom>
              <a:blipFill>
                <a:blip r:embed="rId5"/>
                <a:stretch>
                  <a:fillRect l="-350" t="-275" b="-5640"/>
                </a:stretch>
              </a:blipFill>
              <a:ln>
                <a:noFill/>
              </a:ln>
            </p:spPr>
            <p:txBody>
              <a:bodyPr/>
              <a:lstStyle/>
              <a:p>
                <a:r>
                  <a:rPr lang="en-US">
                    <a:noFill/>
                  </a:rPr>
                  <a:t> </a:t>
                </a:r>
              </a:p>
            </p:txBody>
          </p:sp>
        </mc:Fallback>
      </mc:AlternateContent>
      <p:sp>
        <p:nvSpPr>
          <p:cNvPr id="35" name="Slide Number Placeholder 5">
            <a:extLst>
              <a:ext uri="{FF2B5EF4-FFF2-40B4-BE49-F238E27FC236}">
                <a16:creationId xmlns:a16="http://schemas.microsoft.com/office/drawing/2014/main" id="{29B7CE80-32F0-EA44-ABA6-004A9942842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10</a:t>
            </a:fld>
            <a:endParaRPr lang="en-US" altLang="en-US" sz="1400" b="1">
              <a:solidFill>
                <a:schemeClr val="bg1"/>
              </a:solidFill>
              <a:latin typeface="Open Sans ExtraBold"/>
              <a:ea typeface="Open Sans ExtraBold"/>
              <a:cs typeface="Open Sans ExtraBold"/>
            </a:endParaRPr>
          </a:p>
        </p:txBody>
      </p:sp>
      <p:sp>
        <p:nvSpPr>
          <p:cNvPr id="4" name="TextBox 3">
            <a:extLst>
              <a:ext uri="{FF2B5EF4-FFF2-40B4-BE49-F238E27FC236}">
                <a16:creationId xmlns:a16="http://schemas.microsoft.com/office/drawing/2014/main" id="{88D97686-819B-014A-BB83-A962234C7082}"/>
              </a:ext>
            </a:extLst>
          </p:cNvPr>
          <p:cNvSpPr txBox="1"/>
          <p:nvPr/>
        </p:nvSpPr>
        <p:spPr>
          <a:xfrm>
            <a:off x="5658397" y="3015538"/>
            <a:ext cx="4211409" cy="615553"/>
          </a:xfrm>
          <a:prstGeom prst="rect">
            <a:avLst/>
          </a:prstGeom>
          <a:noFill/>
        </p:spPr>
        <p:txBody>
          <a:bodyPr wrap="none" rtlCol="0">
            <a:spAutoFit/>
          </a:bodyPr>
          <a:lstStyle/>
          <a:p>
            <a:pPr lvl="2"/>
            <a:r>
              <a:rPr lang="en-GB"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Población que </a:t>
            </a:r>
            <a:r>
              <a:rPr lang="en-GB" dirty="0" err="1">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vive</a:t>
            </a:r>
            <a:r>
              <a:rPr lang="en-GB"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 </a:t>
            </a:r>
            <a:r>
              <a:rPr lang="en-GB" dirty="0" err="1">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en</a:t>
            </a:r>
            <a:r>
              <a:rPr lang="en-GB"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 </a:t>
            </a:r>
            <a:r>
              <a:rPr lang="en-GB" dirty="0" err="1">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grandes</a:t>
            </a:r>
            <a:r>
              <a:rPr lang="en-GB"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 </a:t>
            </a:r>
            <a:r>
              <a:rPr lang="en-GB" dirty="0" err="1">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ciudades</a:t>
            </a:r>
            <a:endParaRPr lang="en-GB"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n-GB"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1AAB60C8-1BE3-EF48-9A12-9DFC7FF9BAE7}"/>
              </a:ext>
            </a:extLst>
          </p:cNvPr>
          <p:cNvSpPr/>
          <p:nvPr/>
        </p:nvSpPr>
        <p:spPr>
          <a:xfrm>
            <a:off x="2595139" y="3105834"/>
            <a:ext cx="4138056" cy="646331"/>
          </a:xfrm>
          <a:prstGeom prst="rect">
            <a:avLst/>
          </a:prstGeom>
        </p:spPr>
        <p:txBody>
          <a:bodyPr wrap="square">
            <a:spAutoFit/>
          </a:bodyPr>
          <a:lstStyle/>
          <a:p>
            <a:r>
              <a:rPr lang="en-GB"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Distancia media recorrida por una persona que vive en una gran ciudad</a:t>
            </a:r>
          </a:p>
        </p:txBody>
      </p:sp>
      <p:cxnSp>
        <p:nvCxnSpPr>
          <p:cNvPr id="20" name="Straight Connector 19">
            <a:extLst>
              <a:ext uri="{FF2B5EF4-FFF2-40B4-BE49-F238E27FC236}">
                <a16:creationId xmlns:a16="http://schemas.microsoft.com/office/drawing/2014/main" id="{5D3FBC13-35BD-874F-8A6B-1A5C562577F9}"/>
              </a:ext>
            </a:extLst>
          </p:cNvPr>
          <p:cNvCxnSpPr>
            <a:cxnSpLocks/>
          </p:cNvCxnSpPr>
          <p:nvPr/>
        </p:nvCxnSpPr>
        <p:spPr>
          <a:xfrm flipV="1">
            <a:off x="5855875" y="2567693"/>
            <a:ext cx="383639" cy="3234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E25A901-7E35-184C-8065-BAAE37CEF7B1}"/>
              </a:ext>
            </a:extLst>
          </p:cNvPr>
          <p:cNvCxnSpPr>
            <a:cxnSpLocks/>
          </p:cNvCxnSpPr>
          <p:nvPr/>
        </p:nvCxnSpPr>
        <p:spPr>
          <a:xfrm>
            <a:off x="7184543" y="2588120"/>
            <a:ext cx="511792" cy="2133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62A1FA7-03A2-B643-9F1C-90DEE0B4D657}"/>
              </a:ext>
            </a:extLst>
          </p:cNvPr>
          <p:cNvSpPr txBox="1"/>
          <p:nvPr/>
        </p:nvSpPr>
        <p:spPr>
          <a:xfrm>
            <a:off x="7696335" y="4142646"/>
            <a:ext cx="1653017" cy="584775"/>
          </a:xfrm>
          <a:prstGeom prst="rect">
            <a:avLst/>
          </a:prstGeom>
          <a:noFill/>
        </p:spPr>
        <p:txBody>
          <a:bodyPr wrap="none" rtlCol="0">
            <a:spAutoFit/>
          </a:bodyPr>
          <a:lstStyle>
            <a:defPPr>
              <a:defRPr lang="en-US"/>
            </a:defPPr>
            <a:lvl1pPr algn="ctr">
              <a:defRPr sz="2000">
                <a:latin typeface="Open Sans"/>
                <a:ea typeface="Open Sans"/>
                <a:cs typeface="Open Sans"/>
              </a:defRPr>
            </a:lvl1pPr>
          </a:lstStyle>
          <a:p>
            <a:r>
              <a:rPr lang="en-GB" sz="1600" dirty="0">
                <a:latin typeface="Open Sans Light" panose="020B0306030504020204" pitchFamily="34" charset="0"/>
                <a:ea typeface="Open Sans Light" panose="020B0306030504020204" pitchFamily="34" charset="0"/>
                <a:cs typeface="Open Sans Light" panose="020B0306030504020204" pitchFamily="34" charset="0"/>
              </a:rPr>
              <a:t>Cuota del modo </a:t>
            </a:r>
          </a:p>
          <a:p>
            <a:r>
              <a:rPr lang="en-GB" sz="1600" dirty="0">
                <a:latin typeface="Open Sans Light" panose="020B0306030504020204" pitchFamily="34" charset="0"/>
                <a:ea typeface="Open Sans Light" panose="020B0306030504020204" pitchFamily="34" charset="0"/>
                <a:cs typeface="Open Sans Light" panose="020B0306030504020204" pitchFamily="34" charset="0"/>
              </a:rPr>
              <a:t>[-]</a:t>
            </a:r>
          </a:p>
        </p:txBody>
      </p:sp>
      <p:cxnSp>
        <p:nvCxnSpPr>
          <p:cNvPr id="24" name="Straight Connector 23">
            <a:extLst>
              <a:ext uri="{FF2B5EF4-FFF2-40B4-BE49-F238E27FC236}">
                <a16:creationId xmlns:a16="http://schemas.microsoft.com/office/drawing/2014/main" id="{FB933CBC-A291-FC48-A31B-18AEEB1689A7}"/>
              </a:ext>
            </a:extLst>
          </p:cNvPr>
          <p:cNvCxnSpPr>
            <a:cxnSpLocks/>
          </p:cNvCxnSpPr>
          <p:nvPr/>
        </p:nvCxnSpPr>
        <p:spPr>
          <a:xfrm flipV="1">
            <a:off x="7114766" y="4345522"/>
            <a:ext cx="471326" cy="1347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DC60253-C12F-4A47-BB91-47E52E39741A}"/>
              </a:ext>
            </a:extLst>
          </p:cNvPr>
          <p:cNvSpPr txBox="1"/>
          <p:nvPr/>
        </p:nvSpPr>
        <p:spPr>
          <a:xfrm>
            <a:off x="7703937" y="4967425"/>
            <a:ext cx="3238101" cy="584775"/>
          </a:xfrm>
          <a:prstGeom prst="rect">
            <a:avLst/>
          </a:prstGeom>
          <a:noFill/>
        </p:spPr>
        <p:txBody>
          <a:bodyPr wrap="square" rtlCol="0">
            <a:spAutoFit/>
          </a:bodyPr>
          <a:lstStyle>
            <a:defPPr>
              <a:defRPr lang="en-US"/>
            </a:defPPr>
            <a:lvl1pPr algn="ctr">
              <a:defRPr sz="2000">
                <a:latin typeface="Open Sans"/>
                <a:ea typeface="Open Sans"/>
                <a:cs typeface="Open Sans"/>
              </a:defRPr>
            </a:lvl1pPr>
          </a:lstStyle>
          <a:p>
            <a:r>
              <a:rPr lang="en-GB" sz="1600" dirty="0">
                <a:latin typeface="Open Sans Light" panose="020B0306030504020204" pitchFamily="34" charset="0"/>
                <a:ea typeface="Open Sans Light" panose="020B0306030504020204" pitchFamily="34" charset="0"/>
                <a:cs typeface="Open Sans Light" panose="020B0306030504020204" pitchFamily="34" charset="0"/>
              </a:rPr>
              <a:t>Intensidad energética del modo [energía/km]</a:t>
            </a:r>
          </a:p>
        </p:txBody>
      </p:sp>
      <p:cxnSp>
        <p:nvCxnSpPr>
          <p:cNvPr id="29" name="Straight Connector 28">
            <a:extLst>
              <a:ext uri="{FF2B5EF4-FFF2-40B4-BE49-F238E27FC236}">
                <a16:creationId xmlns:a16="http://schemas.microsoft.com/office/drawing/2014/main" id="{AFC0F178-8492-E140-88EC-8CE114A7631C}"/>
              </a:ext>
            </a:extLst>
          </p:cNvPr>
          <p:cNvCxnSpPr>
            <a:cxnSpLocks/>
          </p:cNvCxnSpPr>
          <p:nvPr/>
        </p:nvCxnSpPr>
        <p:spPr>
          <a:xfrm flipV="1">
            <a:off x="7619854" y="5417441"/>
            <a:ext cx="471326" cy="1347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1340E51-05F8-E843-A88A-9B4BBBED8150}"/>
              </a:ext>
            </a:extLst>
          </p:cNvPr>
          <p:cNvSpPr txBox="1"/>
          <p:nvPr/>
        </p:nvSpPr>
        <p:spPr>
          <a:xfrm>
            <a:off x="7820038" y="5802960"/>
            <a:ext cx="3238101" cy="584775"/>
          </a:xfrm>
          <a:prstGeom prst="rect">
            <a:avLst/>
          </a:prstGeom>
          <a:noFill/>
        </p:spPr>
        <p:txBody>
          <a:bodyPr wrap="square" rtlCol="0">
            <a:spAutoFit/>
          </a:bodyPr>
          <a:lstStyle>
            <a:defPPr>
              <a:defRPr lang="en-US"/>
            </a:defPPr>
            <a:lvl1pPr algn="ctr">
              <a:defRPr sz="2000">
                <a:latin typeface="Open Sans"/>
                <a:ea typeface="Open Sans"/>
                <a:cs typeface="Open Sans"/>
              </a:defRPr>
            </a:lvl1pPr>
          </a:lstStyle>
          <a:p>
            <a:r>
              <a:rPr lang="en-GB" sz="1600" dirty="0">
                <a:latin typeface="Open Sans Light" panose="020B0306030504020204" pitchFamily="34" charset="0"/>
                <a:ea typeface="Open Sans Light" panose="020B0306030504020204" pitchFamily="34" charset="0"/>
                <a:cs typeface="Open Sans Light" panose="020B0306030504020204" pitchFamily="34" charset="0"/>
              </a:rPr>
              <a:t>Factor de carga del modo [pasajero/vehículo]</a:t>
            </a:r>
          </a:p>
        </p:txBody>
      </p:sp>
      <p:cxnSp>
        <p:nvCxnSpPr>
          <p:cNvPr id="31" name="Straight Connector 30">
            <a:extLst>
              <a:ext uri="{FF2B5EF4-FFF2-40B4-BE49-F238E27FC236}">
                <a16:creationId xmlns:a16="http://schemas.microsoft.com/office/drawing/2014/main" id="{8DDC0C5B-B386-0646-8503-9044F398DD4E}"/>
              </a:ext>
            </a:extLst>
          </p:cNvPr>
          <p:cNvCxnSpPr>
            <a:cxnSpLocks/>
          </p:cNvCxnSpPr>
          <p:nvPr/>
        </p:nvCxnSpPr>
        <p:spPr>
          <a:xfrm>
            <a:off x="7550613" y="5924793"/>
            <a:ext cx="538851" cy="1705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FF504896-0E93-8048-A532-597640B092B4}"/>
              </a:ext>
            </a:extLst>
          </p:cNvPr>
          <p:cNvSpPr/>
          <p:nvPr/>
        </p:nvSpPr>
        <p:spPr>
          <a:xfrm>
            <a:off x="10464273" y="22835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10.mp3" descr="Track7_Lecture7_Slide10.mp3">
            <a:hlinkClick r:id="" action="ppaction://media"/>
            <a:extLst>
              <a:ext uri="{FF2B5EF4-FFF2-40B4-BE49-F238E27FC236}">
                <a16:creationId xmlns:a16="http://schemas.microsoft.com/office/drawing/2014/main" id="{C92DF48B-C384-FD46-A819-F95A95CE53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77974" y="299721"/>
            <a:ext cx="812800" cy="812800"/>
          </a:xfrm>
          <a:prstGeom prst="rect">
            <a:avLst/>
          </a:prstGeom>
        </p:spPr>
      </p:pic>
      <p:sp>
        <p:nvSpPr>
          <p:cNvPr id="19" name="Google Shape;339;p22">
            <a:extLst>
              <a:ext uri="{FF2B5EF4-FFF2-40B4-BE49-F238E27FC236}">
                <a16:creationId xmlns:a16="http://schemas.microsoft.com/office/drawing/2014/main" id="{8912D6DF-408D-FA43-B5C7-8F02AA77E3E0}"/>
              </a:ext>
            </a:extLst>
          </p:cNvPr>
          <p:cNvSpPr>
            <a:spLocks noGrp="1" noChangeArrowheads="1"/>
          </p:cNvSpPr>
          <p:nvPr>
            <p:ph type="title"/>
          </p:nvPr>
        </p:nvSpPr>
        <p:spPr>
          <a:xfrm>
            <a:off x="439086" y="39109"/>
            <a:ext cx="9169609" cy="1325562"/>
          </a:xfrm>
        </p:spPr>
        <p:txBody>
          <a:bodyPr lIns="121900" tIns="121900" rIns="121900" bIns="121900"/>
          <a:lstStyle/>
          <a:p>
            <a:pPr eaLnBrk="1" hangingPunct="1"/>
            <a:r>
              <a:rPr lang="en-GB" altLang="en-US" dirty="0">
                <a:latin typeface="Arial" panose="020B0604020202020204" pitchFamily="34" charset="0"/>
                <a:cs typeface="Arial" panose="020B0604020202020204" pitchFamily="34" charset="0"/>
              </a:rPr>
              <a:t>Clase 7.2 Sector del transporte</a:t>
            </a: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629167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 name="Google Shape;115;p16">
                <a:extLst>
                  <a:ext uri="{FF2B5EF4-FFF2-40B4-BE49-F238E27FC236}">
                    <a16:creationId xmlns:a16="http://schemas.microsoft.com/office/drawing/2014/main" id="{1C0EB07B-EF55-8A4A-A559-3218267C9FE8}"/>
                  </a:ext>
                </a:extLst>
              </p:cNvPr>
              <p:cNvSpPr txBox="1"/>
              <p:nvPr/>
            </p:nvSpPr>
            <p:spPr>
              <a:xfrm>
                <a:off x="928052" y="1429534"/>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Transporte interurbano: actividad de tráfico</a:t>
                </a:r>
              </a:p>
              <a:p>
                <a:pPr marL="342900" lvl="1" indent="-342900"/>
                <a:r>
                  <a:rPr lang="en-GB" sz="2000" dirty="0">
                    <a:latin typeface="Arial" panose="020B0604020202020204" pitchFamily="34" charset="0"/>
                    <a:ea typeface="Open Sans" panose="020B0606030504020204" pitchFamily="34" charset="0"/>
                    <a:cs typeface="Arial" panose="020B0604020202020204" pitchFamily="34" charset="0"/>
                  </a:rPr>
                  <a:t>Actividad total de viajes interurbanos [pasajeros-km]:</a:t>
                </a:r>
              </a:p>
              <a:p>
                <a:pPr marL="0" lvl="1" indent="0">
                  <a:buNone/>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𝐷</m:t>
                          </m:r>
                        </m:e>
                        <m:sub>
                          <m:r>
                            <a:rPr lang="en-GB" sz="2000" smtClean="0">
                              <a:latin typeface="Cambria Math" panose="02040503050406030204" pitchFamily="18" charset="0"/>
                              <a:cs typeface="Times New Roman" pitchFamily="18" charset="0"/>
                            </a:rPr>
                            <m:t>𝑖𝑛𝑡𝑒𝑟𝑐𝑖𝑡𝑦</m:t>
                          </m:r>
                        </m:sub>
                      </m:sSub>
                      <m:r>
                        <a:rPr lang="en-GB" sz="2000">
                          <a:latin typeface="Cambria Math" panose="02040503050406030204" pitchFamily="18" charset="0"/>
                          <a:cs typeface="Times New Roman" pitchFamily="18" charset="0"/>
                        </a:rPr>
                        <m:t>=</m:t>
                      </m:r>
                      <m:acc>
                        <m:accPr>
                          <m:chr m:val="̅"/>
                          <m:ctrlPr>
                            <a:rPr lang="en-GB" sz="2000" i="1">
                              <a:latin typeface="Cambria Math" panose="02040503050406030204" pitchFamily="18" charset="0"/>
                              <a:cs typeface="Times New Roman" pitchFamily="18" charset="0"/>
                            </a:rPr>
                          </m:ctrlPr>
                        </m:accPr>
                        <m:e>
                          <m:sSub>
                            <m:sSubPr>
                              <m:ctrlPr>
                                <a:rPr lang="en-GB" sz="2000" i="1" smtClean="0">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𝐷</m:t>
                              </m:r>
                            </m:e>
                            <m:sub>
                              <m:r>
                                <a:rPr lang="en-GB" sz="2000" smtClean="0">
                                  <a:latin typeface="Cambria Math" panose="02040503050406030204" pitchFamily="18" charset="0"/>
                                  <a:cs typeface="Times New Roman" pitchFamily="18" charset="0"/>
                                </a:rPr>
                                <m:t>𝑖𝑛𝑡𝑒𝑟𝑐𝑖𝑡𝑦</m:t>
                              </m:r>
                            </m:sub>
                          </m:sSub>
                        </m:e>
                      </m:acc>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𝑃</m:t>
                          </m:r>
                        </m:e>
                        <m:sub>
                          <m:r>
                            <a:rPr lang="en-GB" sz="2000" smtClean="0">
                              <a:latin typeface="Cambria Math" panose="02040503050406030204" pitchFamily="18" charset="0"/>
                              <a:cs typeface="Times New Roman" pitchFamily="18" charset="0"/>
                            </a:rPr>
                            <m:t>𝑡𝑜𝑡</m:t>
                          </m:r>
                        </m:sub>
                      </m:sSub>
                    </m:oMath>
                  </m:oMathPara>
                </a14:m>
                <a:endParaRPr lang="en-GB" sz="2000" dirty="0">
                  <a:latin typeface="Arial" panose="020B0604020202020204" pitchFamily="34" charset="0"/>
                  <a:ea typeface="Open Sans" panose="020B0606030504020204" pitchFamily="34" charset="0"/>
                  <a:cs typeface="Arial" panose="020B0604020202020204" pitchFamily="34" charset="0"/>
                </a:endParaRPr>
              </a:p>
              <a:p>
                <a:pPr marL="0" lvl="1" indent="0">
                  <a:buNone/>
                </a:pPr>
                <a:endParaRPr lang="en-GB" sz="2000" dirty="0">
                  <a:latin typeface="Arial" panose="020B0604020202020204" pitchFamily="34" charset="0"/>
                  <a:ea typeface="Open Sans" panose="020B0606030504020204" pitchFamily="34" charset="0"/>
                  <a:cs typeface="Arial" panose="020B0604020202020204" pitchFamily="34" charset="0"/>
                </a:endParaRPr>
              </a:p>
              <a:p>
                <a:pPr marL="0" lvl="1" indent="0">
                  <a:buNone/>
                </a:pPr>
                <a:endParaRPr lang="en-GB" sz="2000" dirty="0">
                  <a:latin typeface="Arial" panose="020B0604020202020204" pitchFamily="34" charset="0"/>
                  <a:ea typeface="Open Sans" panose="020B0606030504020204" pitchFamily="34" charset="0"/>
                  <a:cs typeface="Arial" panose="020B0604020202020204" pitchFamily="34" charset="0"/>
                </a:endParaRPr>
              </a:p>
              <a:p>
                <a:pPr marL="342900" lvl="1" indent="-342900"/>
                <a:r>
                  <a:rPr lang="en-GB" sz="2000" dirty="0">
                    <a:latin typeface="Arial" panose="020B0604020202020204" pitchFamily="34" charset="0"/>
                    <a:ea typeface="Open Sans" panose="020B0606030504020204" pitchFamily="34" charset="0"/>
                    <a:cs typeface="Arial" panose="020B0604020202020204" pitchFamily="34" charset="0"/>
                  </a:rPr>
                  <a:t>Actividad de viajes interurbanos en coche [pasajeros-km]:</a:t>
                </a:r>
              </a:p>
              <a:p>
                <a:pPr marL="0" lvl="1" indent="0">
                  <a:buNone/>
                </a:pPr>
                <a14:m>
                  <m:oMathPara xmlns:m="http://schemas.openxmlformats.org/officeDocument/2006/math">
                    <m:oMathParaPr>
                      <m:jc m:val="centerGroup"/>
                    </m:oMathParaPr>
                    <m:oMath xmlns:m="http://schemas.openxmlformats.org/officeDocument/2006/math">
                      <m:sSubSup>
                        <m:sSubSupPr>
                          <m:ctrlPr>
                            <a:rPr lang="en-GB" sz="2000" i="1">
                              <a:latin typeface="Cambria Math" panose="02040503050406030204" pitchFamily="18" charset="0"/>
                              <a:cs typeface="Times New Roman" pitchFamily="18" charset="0"/>
                            </a:rPr>
                          </m:ctrlPr>
                        </m:sSubSup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𝑖𝑛𝑡𝑒𝑟𝑐𝑖𝑡𝑦</m:t>
                          </m:r>
                        </m:sub>
                        <m:sup>
                          <m:r>
                            <a:rPr lang="en-GB" sz="2000">
                              <a:latin typeface="Cambria Math" panose="02040503050406030204" pitchFamily="18" charset="0"/>
                              <a:cs typeface="Times New Roman" pitchFamily="18" charset="0"/>
                            </a:rPr>
                            <m:t>𝑐𝑎𝑟</m:t>
                          </m:r>
                        </m:sup>
                      </m:sSubSup>
                      <m:r>
                        <a:rPr lang="en-GB" sz="2000" smtClean="0">
                          <a:latin typeface="Cambria Math" panose="02040503050406030204" pitchFamily="18" charset="0"/>
                          <a:cs typeface="Times New Roman" pitchFamily="18" charset="0"/>
                        </a:rPr>
                        <m:t>=</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𝑃</m:t>
                          </m:r>
                        </m:e>
                        <m:sub>
                          <m:r>
                            <a:rPr lang="en-GB" sz="2000">
                              <a:latin typeface="Cambria Math" panose="02040503050406030204" pitchFamily="18" charset="0"/>
                              <a:cs typeface="Times New Roman" pitchFamily="18" charset="0"/>
                            </a:rPr>
                            <m:t>𝑡𝑜𝑡</m:t>
                          </m:r>
                        </m:sub>
                      </m:sSub>
                      <m:r>
                        <a:rPr lang="en-GB" sz="2000" smtClean="0">
                          <a:latin typeface="Cambria Math" panose="02040503050406030204" pitchFamily="18" charset="0"/>
                          <a:cs typeface="Times New Roman" pitchFamily="18" charset="0"/>
                        </a:rPr>
                        <m:t>×</m:t>
                      </m:r>
                      <m:acc>
                        <m:accPr>
                          <m:chr m:val="̅"/>
                          <m:ctrlPr>
                            <a:rPr lang="en-GB" sz="2000" i="1">
                              <a:latin typeface="Cambria Math" panose="02040503050406030204" pitchFamily="18" charset="0"/>
                              <a:cs typeface="Times New Roman" pitchFamily="18" charset="0"/>
                            </a:rPr>
                          </m:ctrlPr>
                        </m:accPr>
                        <m:e>
                          <m:sSubSup>
                            <m:sSubSupPr>
                              <m:ctrlPr>
                                <a:rPr lang="en-GB" sz="2000" i="1" smtClean="0">
                                  <a:latin typeface="Cambria Math" panose="02040503050406030204" pitchFamily="18" charset="0"/>
                                  <a:cs typeface="Times New Roman" pitchFamily="18" charset="0"/>
                                </a:rPr>
                              </m:ctrlPr>
                            </m:sSubSup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𝑖𝑛𝑡𝑒𝑟𝑐𝑖𝑡𝑦</m:t>
                              </m:r>
                            </m:sub>
                            <m:sup>
                              <m:r>
                                <a:rPr lang="en-GB" sz="2000" smtClean="0">
                                  <a:latin typeface="Cambria Math" panose="02040503050406030204" pitchFamily="18" charset="0"/>
                                  <a:cs typeface="Times New Roman" pitchFamily="18" charset="0"/>
                                </a:rPr>
                                <m:t>𝑐𝑎𝑟</m:t>
                              </m:r>
                            </m:sup>
                          </m:sSubSup>
                        </m:e>
                      </m:acc>
                      <m:r>
                        <a:rPr lang="en-GB" sz="2000" smtClean="0">
                          <a:latin typeface="Cambria Math" panose="02040503050406030204" pitchFamily="18" charset="0"/>
                          <a:cs typeface="Times New Roman" pitchFamily="18" charset="0"/>
                        </a:rPr>
                        <m:t>×</m:t>
                      </m:r>
                      <m:f>
                        <m:fPr>
                          <m:ctrlPr>
                            <a:rPr lang="en-GB" sz="2000" i="1">
                              <a:latin typeface="Cambria Math" panose="02040503050406030204" pitchFamily="18" charset="0"/>
                              <a:cs typeface="Times New Roman" pitchFamily="18" charset="0"/>
                            </a:rPr>
                          </m:ctrlPr>
                        </m:fPr>
                        <m:num>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𝐿</m:t>
                              </m:r>
                            </m:e>
                            <m:sub>
                              <m:r>
                                <a:rPr lang="en-GB" sz="2000" smtClean="0">
                                  <a:latin typeface="Cambria Math" panose="02040503050406030204" pitchFamily="18" charset="0"/>
                                  <a:cs typeface="Times New Roman" pitchFamily="18" charset="0"/>
                                </a:rPr>
                                <m:t>𝑐𝑎𝑟</m:t>
                              </m:r>
                            </m:sub>
                          </m:sSub>
                        </m:num>
                        <m:den>
                          <m:sSub>
                            <m:sSubPr>
                              <m:ctrlPr>
                                <a:rPr lang="en-GB" sz="2000" i="1" smtClean="0">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𝑂</m:t>
                              </m:r>
                            </m:e>
                            <m:sub>
                              <m:r>
                                <a:rPr lang="en-GB" sz="2000" smtClean="0">
                                  <a:latin typeface="Cambria Math" panose="02040503050406030204" pitchFamily="18" charset="0"/>
                                  <a:cs typeface="Times New Roman" pitchFamily="18" charset="0"/>
                                </a:rPr>
                                <m:t>𝑐𝑎𝑟</m:t>
                              </m:r>
                            </m:sub>
                          </m:sSub>
                        </m:den>
                      </m:f>
                    </m:oMath>
                  </m:oMathPara>
                </a14:m>
                <a:endParaRPr lang="en-GB" sz="2000" dirty="0">
                  <a:latin typeface="Arial" panose="020B0604020202020204" pitchFamily="34" charset="0"/>
                  <a:ea typeface="Open Sans" panose="020B0606030504020204" pitchFamily="34" charset="0"/>
                  <a:cs typeface="Arial" panose="020B0604020202020204" pitchFamily="34" charset="0"/>
                </a:endParaRPr>
              </a:p>
              <a:p>
                <a:pPr marL="342900" lvl="1" indent="-342900"/>
                <a:endParaRPr lang="en-GB" sz="2000" dirty="0">
                  <a:latin typeface="Arial" panose="020B0604020202020204" pitchFamily="34" charset="0"/>
                  <a:ea typeface="Open Sans" panose="020B0606030504020204" pitchFamily="34" charset="0"/>
                  <a:cs typeface="Arial" panose="020B0604020202020204" pitchFamily="34" charset="0"/>
                </a:endParaRPr>
              </a:p>
              <a:p>
                <a:pPr marL="0" lvl="1" indent="0">
                  <a:buNone/>
                </a:pPr>
                <a:endParaRPr lang="en-GB" sz="2000" dirty="0">
                  <a:latin typeface="Arial" panose="020B0604020202020204" pitchFamily="34" charset="0"/>
                  <a:ea typeface="Open Sans" panose="020B0606030504020204" pitchFamily="34" charset="0"/>
                  <a:cs typeface="Arial" panose="020B0604020202020204" pitchFamily="34" charset="0"/>
                </a:endParaRPr>
              </a:p>
              <a:p>
                <a:pPr marL="342900" lvl="1" indent="-342900"/>
                <a:r>
                  <a:rPr lang="en-GB" sz="2000" dirty="0">
                    <a:latin typeface="Arial" panose="020B0604020202020204" pitchFamily="34" charset="0"/>
                    <a:ea typeface="Open Sans" panose="020B0606030504020204" pitchFamily="34" charset="0"/>
                    <a:cs typeface="Arial" panose="020B0604020202020204" pitchFamily="34" charset="0"/>
                  </a:rPr>
                  <a:t>Actividad de viajes interurbanos en modos públicos [pasajeros-km]:</a:t>
                </a:r>
              </a:p>
              <a:p>
                <a:pPr marL="0" lvl="1" indent="0">
                  <a:buNone/>
                </a:pPr>
                <a14:m>
                  <m:oMathPara xmlns:m="http://schemas.openxmlformats.org/officeDocument/2006/math">
                    <m:oMathParaPr>
                      <m:jc m:val="centerGroup"/>
                    </m:oMathParaPr>
                    <m:oMath xmlns:m="http://schemas.openxmlformats.org/officeDocument/2006/math">
                      <m:sSubSup>
                        <m:sSubSupPr>
                          <m:ctrlPr>
                            <a:rPr lang="en-GB" sz="2000" i="1">
                              <a:latin typeface="Cambria Math" panose="02040503050406030204" pitchFamily="18" charset="0"/>
                              <a:cs typeface="Times New Roman" pitchFamily="18" charset="0"/>
                            </a:rPr>
                          </m:ctrlPr>
                        </m:sSubSup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𝑖𝑛𝑡𝑒𝑟𝑐𝑖𝑡𝑦</m:t>
                          </m:r>
                        </m:sub>
                        <m:sup>
                          <m:r>
                            <a:rPr lang="en-GB" sz="2000">
                              <a:latin typeface="Cambria Math" panose="02040503050406030204" pitchFamily="18" charset="0"/>
                              <a:cs typeface="Times New Roman" pitchFamily="18" charset="0"/>
                            </a:rPr>
                            <m:t>𝑝𝑢𝑏𝑙𝑖𝑐</m:t>
                          </m:r>
                        </m:sup>
                      </m:sSubSup>
                      <m:r>
                        <a:rPr lang="en-GB" sz="2000" smtClean="0">
                          <a:latin typeface="Cambria Math" panose="02040503050406030204" pitchFamily="18" charset="0"/>
                          <a:cs typeface="Times New Roman" pitchFamily="18" charset="0"/>
                        </a:rPr>
                        <m:t>=</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𝑖𝑛𝑡𝑒𝑟𝑐𝑖𝑡𝑦</m:t>
                          </m:r>
                        </m:sub>
                      </m:sSub>
                      <m:r>
                        <a:rPr lang="en-GB" sz="2000" smtClean="0">
                          <a:latin typeface="Cambria Math" panose="02040503050406030204" pitchFamily="18" charset="0"/>
                          <a:cs typeface="Times New Roman" pitchFamily="18" charset="0"/>
                        </a:rPr>
                        <m:t>−</m:t>
                      </m:r>
                      <m:sSubSup>
                        <m:sSubSupPr>
                          <m:ctrlPr>
                            <a:rPr lang="en-GB" sz="2000" i="1">
                              <a:latin typeface="Cambria Math" panose="02040503050406030204" pitchFamily="18" charset="0"/>
                              <a:cs typeface="Times New Roman" pitchFamily="18" charset="0"/>
                            </a:rPr>
                          </m:ctrlPr>
                        </m:sSubSup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𝑖𝑛𝑡𝑒𝑟𝑐𝑖𝑡𝑦</m:t>
                          </m:r>
                        </m:sub>
                        <m:sup>
                          <m:r>
                            <a:rPr lang="en-GB" sz="2000">
                              <a:latin typeface="Cambria Math" panose="02040503050406030204" pitchFamily="18" charset="0"/>
                              <a:cs typeface="Times New Roman" pitchFamily="18" charset="0"/>
                            </a:rPr>
                            <m:t>𝑐𝑎𝑟</m:t>
                          </m:r>
                        </m:sup>
                      </m:sSubSup>
                    </m:oMath>
                  </m:oMathPara>
                </a14:m>
                <a:endParaRPr lang="en-GB" sz="2000" dirty="0">
                  <a:latin typeface="Arial" panose="020B0604020202020204" pitchFamily="34" charset="0"/>
                  <a:ea typeface="Open Sans" panose="020B0606030504020204" pitchFamily="34" charset="0"/>
                  <a:cs typeface="Arial" panose="020B0604020202020204" pitchFamily="34" charset="0"/>
                </a:endParaRPr>
              </a:p>
              <a:p>
                <a:pPr marL="342900" lvl="1" indent="-342900"/>
                <a:endParaRPr lang="en-GB" sz="2000" dirty="0">
                  <a:latin typeface="Arial" panose="020B0604020202020204" pitchFamily="34" charset="0"/>
                  <a:ea typeface="Open Sans" panose="020B0606030504020204" pitchFamily="34" charset="0"/>
                  <a:cs typeface="Arial" panose="020B0604020202020204" pitchFamily="34" charset="0"/>
                </a:endParaRPr>
              </a:p>
            </p:txBody>
          </p:sp>
        </mc:Choice>
        <mc:Fallback xmlns="">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928052" y="1429534"/>
                <a:ext cx="10439494" cy="4427538"/>
              </a:xfrm>
              <a:prstGeom prst="rect">
                <a:avLst/>
              </a:prstGeom>
              <a:blipFill>
                <a:blip r:embed="rId5"/>
                <a:stretch>
                  <a:fillRect l="-292" t="-275"/>
                </a:stretch>
              </a:blipFill>
              <a:ln>
                <a:no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FA569CFF-89A9-3645-B13A-24EDD91C3B7E}"/>
              </a:ext>
            </a:extLst>
          </p:cNvPr>
          <p:cNvSpPr txBox="1"/>
          <p:nvPr/>
        </p:nvSpPr>
        <p:spPr>
          <a:xfrm>
            <a:off x="7155774" y="2284024"/>
            <a:ext cx="2611612" cy="553998"/>
          </a:xfrm>
          <a:prstGeom prst="rect">
            <a:avLst/>
          </a:prstGeom>
          <a:noFill/>
        </p:spPr>
        <p:txBody>
          <a:bodyPr wrap="none" rtlCol="0">
            <a:spAutoFit/>
          </a:bodyPr>
          <a:lstStyle/>
          <a:p>
            <a:pPr lvl="2"/>
            <a:r>
              <a:rPr lang="en-GB" sz="1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Población total</a:t>
            </a:r>
          </a:p>
          <a:p>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Rectangle 15">
            <a:extLst>
              <a:ext uri="{FF2B5EF4-FFF2-40B4-BE49-F238E27FC236}">
                <a16:creationId xmlns:a16="http://schemas.microsoft.com/office/drawing/2014/main" id="{0289B6BB-598B-8440-8247-C0E91BA2EFB0}"/>
              </a:ext>
            </a:extLst>
          </p:cNvPr>
          <p:cNvSpPr/>
          <p:nvPr/>
        </p:nvSpPr>
        <p:spPr>
          <a:xfrm>
            <a:off x="2731731" y="2763611"/>
            <a:ext cx="5070693" cy="338554"/>
          </a:xfrm>
          <a:prstGeom prst="rect">
            <a:avLst/>
          </a:prstGeom>
        </p:spPr>
        <p:txBody>
          <a:bodyPr wrap="square">
            <a:spAutoFit/>
          </a:bodyPr>
          <a:lstStyle/>
          <a:p>
            <a:r>
              <a:rPr lang="en-GB" sz="1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Distancia media recorrida/persona/año</a:t>
            </a:r>
          </a:p>
        </p:txBody>
      </p:sp>
      <p:cxnSp>
        <p:nvCxnSpPr>
          <p:cNvPr id="17" name="Straight Connector 16">
            <a:extLst>
              <a:ext uri="{FF2B5EF4-FFF2-40B4-BE49-F238E27FC236}">
                <a16:creationId xmlns:a16="http://schemas.microsoft.com/office/drawing/2014/main" id="{9A2D703C-AE5E-E947-BCFD-81596DABC3F5}"/>
              </a:ext>
            </a:extLst>
          </p:cNvPr>
          <p:cNvCxnSpPr>
            <a:cxnSpLocks/>
          </p:cNvCxnSpPr>
          <p:nvPr/>
        </p:nvCxnSpPr>
        <p:spPr>
          <a:xfrm flipV="1">
            <a:off x="5844540" y="2620247"/>
            <a:ext cx="292100" cy="1617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58D781B-952C-5042-B666-86913E0756E3}"/>
              </a:ext>
            </a:extLst>
          </p:cNvPr>
          <p:cNvCxnSpPr>
            <a:cxnSpLocks/>
          </p:cNvCxnSpPr>
          <p:nvPr/>
        </p:nvCxnSpPr>
        <p:spPr>
          <a:xfrm flipV="1">
            <a:off x="7584440" y="2426086"/>
            <a:ext cx="435968" cy="381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E6C8119-139F-6647-ABE2-7088AF1AE0E9}"/>
              </a:ext>
            </a:extLst>
          </p:cNvPr>
          <p:cNvSpPr/>
          <p:nvPr/>
        </p:nvSpPr>
        <p:spPr>
          <a:xfrm>
            <a:off x="2731731" y="4325297"/>
            <a:ext cx="5873875" cy="338554"/>
          </a:xfrm>
          <a:prstGeom prst="rect">
            <a:avLst/>
          </a:prstGeom>
        </p:spPr>
        <p:txBody>
          <a:bodyPr wrap="square">
            <a:spAutoFit/>
          </a:bodyPr>
          <a:lstStyle/>
          <a:p>
            <a:r>
              <a:rPr lang="en-GB" sz="1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Distancia media recorrida/persona/año en coche</a:t>
            </a:r>
          </a:p>
        </p:txBody>
      </p:sp>
      <p:cxnSp>
        <p:nvCxnSpPr>
          <p:cNvPr id="25" name="Straight Connector 24">
            <a:extLst>
              <a:ext uri="{FF2B5EF4-FFF2-40B4-BE49-F238E27FC236}">
                <a16:creationId xmlns:a16="http://schemas.microsoft.com/office/drawing/2014/main" id="{F78B32A6-452F-CD46-B02D-45329736BBD4}"/>
              </a:ext>
            </a:extLst>
          </p:cNvPr>
          <p:cNvCxnSpPr>
            <a:cxnSpLocks/>
          </p:cNvCxnSpPr>
          <p:nvPr/>
        </p:nvCxnSpPr>
        <p:spPr>
          <a:xfrm flipV="1">
            <a:off x="6001749" y="4141420"/>
            <a:ext cx="292100" cy="1617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A2862E4-DEDD-6340-AAA9-573FD178282E}"/>
              </a:ext>
            </a:extLst>
          </p:cNvPr>
          <p:cNvSpPr/>
          <p:nvPr/>
        </p:nvSpPr>
        <p:spPr>
          <a:xfrm>
            <a:off x="8292372" y="3262303"/>
            <a:ext cx="3292568" cy="338554"/>
          </a:xfrm>
          <a:prstGeom prst="rect">
            <a:avLst/>
          </a:prstGeom>
        </p:spPr>
        <p:txBody>
          <a:bodyPr wrap="square">
            <a:spAutoFit/>
          </a:bodyPr>
          <a:lstStyle/>
          <a:p>
            <a:r>
              <a:rPr lang="en-GB" sz="160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Factor de carga [persona/coche]</a:t>
            </a:r>
          </a:p>
        </p:txBody>
      </p:sp>
      <p:cxnSp>
        <p:nvCxnSpPr>
          <p:cNvPr id="27" name="Straight Connector 26">
            <a:extLst>
              <a:ext uri="{FF2B5EF4-FFF2-40B4-BE49-F238E27FC236}">
                <a16:creationId xmlns:a16="http://schemas.microsoft.com/office/drawing/2014/main" id="{4621A189-C52D-174D-8F1A-5290CE340763}"/>
              </a:ext>
            </a:extLst>
          </p:cNvPr>
          <p:cNvCxnSpPr>
            <a:cxnSpLocks/>
          </p:cNvCxnSpPr>
          <p:nvPr/>
        </p:nvCxnSpPr>
        <p:spPr>
          <a:xfrm flipV="1">
            <a:off x="8020408" y="3555876"/>
            <a:ext cx="292100" cy="1617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20EDDDDC-1421-4D4B-B95A-8765D276043D}"/>
              </a:ext>
            </a:extLst>
          </p:cNvPr>
          <p:cNvSpPr/>
          <p:nvPr/>
        </p:nvSpPr>
        <p:spPr>
          <a:xfrm>
            <a:off x="8292372" y="4067465"/>
            <a:ext cx="4138056" cy="338554"/>
          </a:xfrm>
          <a:prstGeom prst="rect">
            <a:avLst/>
          </a:prstGeom>
        </p:spPr>
        <p:txBody>
          <a:bodyPr wrap="square">
            <a:spAutoFit/>
          </a:bodyPr>
          <a:lstStyle/>
          <a:p>
            <a:r>
              <a:rPr lang="en-GB" sz="160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Propiedad del coche [coche/pasajero]</a:t>
            </a:r>
          </a:p>
        </p:txBody>
      </p:sp>
      <p:cxnSp>
        <p:nvCxnSpPr>
          <p:cNvPr id="33" name="Straight Connector 32">
            <a:extLst>
              <a:ext uri="{FF2B5EF4-FFF2-40B4-BE49-F238E27FC236}">
                <a16:creationId xmlns:a16="http://schemas.microsoft.com/office/drawing/2014/main" id="{10344F5A-FEC1-BF47-96C7-75FD6CD9A8DE}"/>
              </a:ext>
            </a:extLst>
          </p:cNvPr>
          <p:cNvCxnSpPr>
            <a:cxnSpLocks/>
          </p:cNvCxnSpPr>
          <p:nvPr/>
        </p:nvCxnSpPr>
        <p:spPr>
          <a:xfrm>
            <a:off x="8020408" y="4222292"/>
            <a:ext cx="292100" cy="1387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72CDE4A-1409-425D-919B-435D7F3002FE}"/>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11</a:t>
            </a:fld>
            <a:endParaRPr lang="en-US" altLang="en-US" sz="1400" b="1">
              <a:solidFill>
                <a:schemeClr val="bg1"/>
              </a:solidFill>
              <a:latin typeface="Open Sans ExtraBold"/>
              <a:ea typeface="Open Sans ExtraBold"/>
              <a:cs typeface="Open Sans ExtraBold"/>
            </a:endParaRPr>
          </a:p>
        </p:txBody>
      </p:sp>
      <p:sp>
        <p:nvSpPr>
          <p:cNvPr id="20" name="Oval 19">
            <a:extLst>
              <a:ext uri="{FF2B5EF4-FFF2-40B4-BE49-F238E27FC236}">
                <a16:creationId xmlns:a16="http://schemas.microsoft.com/office/drawing/2014/main" id="{2FC48B04-9D62-FD4F-B8DF-2B8A45B02902}"/>
              </a:ext>
            </a:extLst>
          </p:cNvPr>
          <p:cNvSpPr/>
          <p:nvPr/>
        </p:nvSpPr>
        <p:spPr>
          <a:xfrm>
            <a:off x="10494373" y="10535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7_Slide11.mp3" descr="Track7_Lecture7_Slide11.mp3">
            <a:hlinkClick r:id="" action="ppaction://media"/>
            <a:extLst>
              <a:ext uri="{FF2B5EF4-FFF2-40B4-BE49-F238E27FC236}">
                <a16:creationId xmlns:a16="http://schemas.microsoft.com/office/drawing/2014/main" id="{9103E19D-4B88-664B-BC84-BBAFE57143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5738" y="197398"/>
            <a:ext cx="812800" cy="812800"/>
          </a:xfrm>
          <a:prstGeom prst="rect">
            <a:avLst/>
          </a:prstGeom>
        </p:spPr>
      </p:pic>
      <p:sp>
        <p:nvSpPr>
          <p:cNvPr id="21" name="Google Shape;339;p22">
            <a:extLst>
              <a:ext uri="{FF2B5EF4-FFF2-40B4-BE49-F238E27FC236}">
                <a16:creationId xmlns:a16="http://schemas.microsoft.com/office/drawing/2014/main" id="{5652C866-323D-5F46-90B2-BA65A4A0B307}"/>
              </a:ext>
            </a:extLst>
          </p:cNvPr>
          <p:cNvSpPr txBox="1">
            <a:spLocks noChangeArrowheads="1"/>
          </p:cNvSpPr>
          <p:nvPr/>
        </p:nvSpPr>
        <p:spPr bwMode="auto">
          <a:xfrm>
            <a:off x="509666" y="-81425"/>
            <a:ext cx="8949128"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err="1">
                <a:latin typeface="Arial" panose="020B0604020202020204" pitchFamily="34" charset="0"/>
                <a:cs typeface="Arial" panose="020B0604020202020204" pitchFamily="34" charset="0"/>
              </a:rPr>
              <a:t>Clase</a:t>
            </a:r>
            <a:r>
              <a:rPr lang="en-GB" altLang="en-US" dirty="0">
                <a:latin typeface="Arial" panose="020B0604020202020204" pitchFamily="34" charset="0"/>
                <a:cs typeface="Arial" panose="020B0604020202020204" pitchFamily="34" charset="0"/>
              </a:rPr>
              <a:t> 7.2 Sector del </a:t>
            </a:r>
            <a:r>
              <a:rPr lang="en-GB" altLang="en-US" dirty="0" err="1">
                <a:latin typeface="Arial" panose="020B0604020202020204" pitchFamily="34" charset="0"/>
                <a:cs typeface="Arial" panose="020B0604020202020204" pitchFamily="34" charset="0"/>
              </a:rPr>
              <a:t>transporte</a:t>
            </a: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216606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 name="Google Shape;115;p16">
                <a:extLst>
                  <a:ext uri="{FF2B5EF4-FFF2-40B4-BE49-F238E27FC236}">
                    <a16:creationId xmlns:a16="http://schemas.microsoft.com/office/drawing/2014/main" id="{1C0EB07B-EF55-8A4A-A559-3218267C9FE8}"/>
                  </a:ext>
                </a:extLst>
              </p:cNvPr>
              <p:cNvSpPr txBox="1"/>
              <p:nvPr/>
            </p:nvSpPr>
            <p:spPr>
              <a:xfrm>
                <a:off x="917892" y="1350052"/>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Transporte interurbano: demanda de energía</a:t>
                </a:r>
              </a:p>
              <a:p>
                <a:pPr eaLnBrk="1" hangingPunct="1">
                  <a:lnSpc>
                    <a:spcPct val="100000"/>
                  </a:lnSpc>
                  <a:spcAft>
                    <a:spcPts val="1200"/>
                  </a:spcAft>
                  <a:buNone/>
                </a:pPr>
                <a:r>
                  <a:rPr lang="en-GB" altLang="en-US" sz="2000" dirty="0">
                    <a:latin typeface="Arial" panose="020B0604020202020204" pitchFamily="34" charset="0"/>
                    <a:ea typeface="Open Sans" panose="020B0606030504020204" pitchFamily="34" charset="0"/>
                    <a:cs typeface="Arial" panose="020B0604020202020204" pitchFamily="34" charset="0"/>
                  </a:rPr>
                  <a:t>El consumo final de energía por modo se obtiene como</a:t>
                </a:r>
              </a:p>
              <a:p>
                <a:pPr eaLnBrk="1" hangingPunct="1">
                  <a:lnSpc>
                    <a:spcPct val="100000"/>
                  </a:lnSpc>
                  <a:spcAft>
                    <a:spcPts val="1200"/>
                  </a:spcAft>
                  <a:buNone/>
                </a:pPr>
                <a14:m>
                  <m:oMathPara xmlns:m="http://schemas.openxmlformats.org/officeDocument/2006/math">
                    <m:oMathParaPr>
                      <m:jc m:val="centerGroup"/>
                    </m:oMathParaPr>
                    <m:oMath xmlns:m="http://schemas.openxmlformats.org/officeDocument/2006/math">
                      <m:r>
                        <a:rPr lang="en-GB" sz="2000">
                          <a:latin typeface="Cambria Math" panose="02040503050406030204" pitchFamily="18" charset="0"/>
                          <a:cs typeface="Times New Roman" pitchFamily="18" charset="0"/>
                        </a:rPr>
                        <m:t>𝐹𝐸</m:t>
                      </m:r>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𝐷</m:t>
                          </m:r>
                        </m:e>
                        <m:sub>
                          <m:r>
                            <a:rPr lang="en-GB" sz="2000" smtClean="0">
                              <a:latin typeface="Cambria Math" panose="02040503050406030204" pitchFamily="18" charset="0"/>
                              <a:cs typeface="Times New Roman" pitchFamily="18" charset="0"/>
                            </a:rPr>
                            <m:t>𝑖𝑛𝑡𝑒𝑟𝑐𝑖𝑡𝑦</m:t>
                          </m:r>
                        </m:sub>
                      </m:sSub>
                      <m:r>
                        <a:rPr lang="en-GB" sz="2000" smtClean="0">
                          <a:latin typeface="Cambria Math" panose="02040503050406030204" pitchFamily="18" charset="0"/>
                          <a:cs typeface="Times New Roman" pitchFamily="18" charset="0"/>
                        </a:rPr>
                        <m:t>=</m:t>
                      </m:r>
                      <m:sSubSup>
                        <m:sSubSupPr>
                          <m:ctrlPr>
                            <a:rPr lang="en-GB" sz="2000" i="1">
                              <a:latin typeface="Cambria Math" panose="02040503050406030204" pitchFamily="18" charset="0"/>
                              <a:cs typeface="Times New Roman" pitchFamily="18" charset="0"/>
                            </a:rPr>
                          </m:ctrlPr>
                        </m:sSubSup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𝑖𝑛𝑡𝑒𝑟𝑐𝑖𝑡𝑦</m:t>
                          </m:r>
                        </m:sub>
                        <m:sup>
                          <m:r>
                            <a:rPr lang="en-GB" sz="2000">
                              <a:latin typeface="Cambria Math" panose="02040503050406030204" pitchFamily="18" charset="0"/>
                              <a:cs typeface="Times New Roman" pitchFamily="18" charset="0"/>
                            </a:rPr>
                            <m:t>𝑐𝑎𝑟</m:t>
                          </m:r>
                        </m:sup>
                      </m:sSubSup>
                      <m:nary>
                        <m:naryPr>
                          <m:chr m:val="∑"/>
                          <m:supHide m:val="on"/>
                          <m:ctrlPr>
                            <a:rPr lang="en-GB" sz="2000" i="1" smtClean="0">
                              <a:latin typeface="Cambria Math" panose="02040503050406030204" pitchFamily="18" charset="0"/>
                              <a:cs typeface="Times New Roman" pitchFamily="18" charset="0"/>
                            </a:rPr>
                          </m:ctrlPr>
                        </m:naryPr>
                        <m:sub>
                          <m:r>
                            <a:rPr lang="en-GB" sz="2000" smtClean="0">
                              <a:latin typeface="Cambria Math" panose="02040503050406030204" pitchFamily="18" charset="0"/>
                              <a:cs typeface="Times New Roman" pitchFamily="18" charset="0"/>
                            </a:rPr>
                            <m:t>𝑖</m:t>
                          </m:r>
                        </m:sub>
                        <m:sup/>
                        <m:e>
                          <m:sSubSup>
                            <m:sSubSupPr>
                              <m:ctrlPr>
                                <a:rPr lang="en-GB" sz="2000" i="1" smtClean="0">
                                  <a:latin typeface="Cambria Math" panose="02040503050406030204" pitchFamily="18" charset="0"/>
                                  <a:cs typeface="Times New Roman" pitchFamily="18" charset="0"/>
                                </a:rPr>
                              </m:ctrlPr>
                            </m:sSubSupPr>
                            <m:e>
                              <m:r>
                                <a:rPr lang="en-GB" sz="2000" smtClean="0">
                                  <a:latin typeface="Cambria Math" panose="02040503050406030204" pitchFamily="18" charset="0"/>
                                  <a:cs typeface="Times New Roman" pitchFamily="18" charset="0"/>
                                </a:rPr>
                                <m:t>𝜆</m:t>
                              </m:r>
                            </m:e>
                            <m:sub>
                              <m:r>
                                <a:rPr lang="en-GB" sz="2000" smtClean="0">
                                  <a:latin typeface="Cambria Math" panose="02040503050406030204" pitchFamily="18" charset="0"/>
                                  <a:cs typeface="Times New Roman" pitchFamily="18" charset="0"/>
                                </a:rPr>
                                <m:t>𝑖</m:t>
                              </m:r>
                            </m:sub>
                            <m:sup>
                              <m:r>
                                <a:rPr lang="en-GB" sz="2000" smtClean="0">
                                  <a:latin typeface="Cambria Math" panose="02040503050406030204" pitchFamily="18" charset="0"/>
                                  <a:cs typeface="Times New Roman" pitchFamily="18" charset="0"/>
                                </a:rPr>
                                <m:t>𝑐𝑎𝑟</m:t>
                              </m:r>
                            </m:sup>
                          </m:sSubSup>
                          <m:r>
                            <a:rPr lang="en-GB" sz="2000">
                              <a:latin typeface="Cambria Math" panose="02040503050406030204" pitchFamily="18" charset="0"/>
                              <a:cs typeface="Times New Roman" pitchFamily="18" charset="0"/>
                            </a:rPr>
                            <m:t>×</m:t>
                          </m:r>
                          <m:f>
                            <m:fPr>
                              <m:ctrlPr>
                                <a:rPr lang="en-GB" sz="2000" i="1">
                                  <a:latin typeface="Cambria Math" panose="02040503050406030204" pitchFamily="18" charset="0"/>
                                  <a:cs typeface="Times New Roman" pitchFamily="18" charset="0"/>
                                </a:rPr>
                              </m:ctrlPr>
                            </m:fPr>
                            <m:num>
                              <m:r>
                                <a:rPr lang="en-GB" sz="2000">
                                  <a:latin typeface="Cambria Math" panose="02040503050406030204" pitchFamily="18" charset="0"/>
                                  <a:cs typeface="Times New Roman" pitchFamily="18" charset="0"/>
                                </a:rPr>
                                <m:t>𝐸</m:t>
                              </m:r>
                              <m:sSup>
                                <m:sSupPr>
                                  <m:ctrlPr>
                                    <a:rPr lang="en-GB" sz="2000" i="1">
                                      <a:latin typeface="Cambria Math" panose="02040503050406030204" pitchFamily="18" charset="0"/>
                                      <a:cs typeface="Times New Roman" pitchFamily="18" charset="0"/>
                                    </a:rPr>
                                  </m:ctrlPr>
                                </m:sSupPr>
                                <m:e>
                                  <m:r>
                                    <a:rPr lang="en-GB" sz="2000">
                                      <a:latin typeface="Cambria Math" panose="02040503050406030204" pitchFamily="18" charset="0"/>
                                      <a:cs typeface="Times New Roman" pitchFamily="18" charset="0"/>
                                    </a:rPr>
                                    <m:t>𝐼</m:t>
                                  </m:r>
                                </m:e>
                                <m:sup>
                                  <m:r>
                                    <a:rPr lang="en-GB" sz="2000">
                                      <a:latin typeface="Cambria Math" panose="02040503050406030204" pitchFamily="18" charset="0"/>
                                      <a:cs typeface="Times New Roman" pitchFamily="18" charset="0"/>
                                    </a:rPr>
                                    <m:t>𝑖</m:t>
                                  </m:r>
                                </m:sup>
                              </m:sSup>
                            </m:num>
                            <m:den>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𝐿</m:t>
                                  </m:r>
                                </m:e>
                                <m:sub>
                                  <m:r>
                                    <a:rPr lang="en-GB" sz="2000">
                                      <a:latin typeface="Cambria Math" panose="02040503050406030204" pitchFamily="18" charset="0"/>
                                      <a:cs typeface="Times New Roman" pitchFamily="18" charset="0"/>
                                    </a:rPr>
                                    <m:t>𝑖</m:t>
                                  </m:r>
                                </m:sub>
                              </m:sSub>
                            </m:den>
                          </m:f>
                        </m:e>
                      </m:nary>
                      <m:r>
                        <a:rPr lang="en-GB" sz="2000" smtClean="0">
                          <a:latin typeface="Cambria Math" panose="02040503050406030204" pitchFamily="18" charset="0"/>
                          <a:cs typeface="Times New Roman" pitchFamily="18" charset="0"/>
                        </a:rPr>
                        <m:t>+</m:t>
                      </m:r>
                      <m:sSubSup>
                        <m:sSubSupPr>
                          <m:ctrlPr>
                            <a:rPr lang="en-GB" sz="2000" i="1">
                              <a:latin typeface="Cambria Math" panose="02040503050406030204" pitchFamily="18" charset="0"/>
                              <a:cs typeface="Times New Roman" pitchFamily="18" charset="0"/>
                            </a:rPr>
                          </m:ctrlPr>
                        </m:sSubSup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𝑖𝑛𝑡𝑒𝑟𝑐𝑖𝑡𝑦</m:t>
                          </m:r>
                        </m:sub>
                        <m:sup>
                          <m:r>
                            <a:rPr lang="en-GB" sz="2000" smtClean="0">
                              <a:latin typeface="Cambria Math" panose="02040503050406030204" pitchFamily="18" charset="0"/>
                              <a:cs typeface="Times New Roman" pitchFamily="18" charset="0"/>
                            </a:rPr>
                            <m:t>𝑝𝑢𝑏𝑙𝑖𝑐</m:t>
                          </m:r>
                        </m:sup>
                      </m:sSubSup>
                      <m:nary>
                        <m:naryPr>
                          <m:chr m:val="∑"/>
                          <m:supHide m:val="on"/>
                          <m:ctrlPr>
                            <a:rPr lang="en-GB" sz="2000" i="1">
                              <a:latin typeface="Cambria Math" panose="02040503050406030204" pitchFamily="18" charset="0"/>
                              <a:cs typeface="Times New Roman" pitchFamily="18" charset="0"/>
                            </a:rPr>
                          </m:ctrlPr>
                        </m:naryPr>
                        <m:sub>
                          <m:r>
                            <a:rPr lang="en-GB" sz="2000">
                              <a:latin typeface="Cambria Math" panose="02040503050406030204" pitchFamily="18" charset="0"/>
                              <a:cs typeface="Times New Roman" pitchFamily="18" charset="0"/>
                            </a:rPr>
                            <m:t>𝑖</m:t>
                          </m:r>
                        </m:sub>
                        <m:sup/>
                        <m:e>
                          <m:sSubSup>
                            <m:sSubSupPr>
                              <m:ctrlPr>
                                <a:rPr lang="en-GB" sz="2000" i="1">
                                  <a:latin typeface="Cambria Math" panose="02040503050406030204" pitchFamily="18" charset="0"/>
                                  <a:cs typeface="Times New Roman" pitchFamily="18" charset="0"/>
                                </a:rPr>
                              </m:ctrlPr>
                            </m:sSubSupPr>
                            <m:e>
                              <m:r>
                                <a:rPr lang="en-GB" sz="2000">
                                  <a:latin typeface="Cambria Math" panose="02040503050406030204" pitchFamily="18" charset="0"/>
                                  <a:cs typeface="Times New Roman" pitchFamily="18" charset="0"/>
                                </a:rPr>
                                <m:t>𝜆</m:t>
                              </m:r>
                            </m:e>
                            <m:sub>
                              <m:r>
                                <a:rPr lang="en-GB" sz="2000">
                                  <a:latin typeface="Cambria Math" panose="02040503050406030204" pitchFamily="18" charset="0"/>
                                  <a:cs typeface="Times New Roman" pitchFamily="18" charset="0"/>
                                </a:rPr>
                                <m:t>𝑖</m:t>
                              </m:r>
                            </m:sub>
                            <m:sup>
                              <m:r>
                                <a:rPr lang="en-GB" sz="2000" smtClean="0">
                                  <a:latin typeface="Cambria Math" panose="02040503050406030204" pitchFamily="18" charset="0"/>
                                  <a:cs typeface="Times New Roman" pitchFamily="18" charset="0"/>
                                </a:rPr>
                                <m:t>𝑝𝑢𝑏𝑙𝑖𝑐</m:t>
                              </m:r>
                            </m:sup>
                          </m:sSubSup>
                          <m:r>
                            <a:rPr lang="en-GB" sz="2000">
                              <a:latin typeface="Cambria Math" panose="02040503050406030204" pitchFamily="18" charset="0"/>
                              <a:cs typeface="Times New Roman" pitchFamily="18" charset="0"/>
                            </a:rPr>
                            <m:t>×</m:t>
                          </m:r>
                          <m:f>
                            <m:fPr>
                              <m:ctrlPr>
                                <a:rPr lang="en-GB" sz="2000" i="1">
                                  <a:latin typeface="Cambria Math" panose="02040503050406030204" pitchFamily="18" charset="0"/>
                                  <a:cs typeface="Times New Roman" pitchFamily="18" charset="0"/>
                                </a:rPr>
                              </m:ctrlPr>
                            </m:fPr>
                            <m:num>
                              <m:r>
                                <a:rPr lang="en-GB" sz="2000">
                                  <a:latin typeface="Cambria Math" panose="02040503050406030204" pitchFamily="18" charset="0"/>
                                  <a:cs typeface="Times New Roman" pitchFamily="18" charset="0"/>
                                </a:rPr>
                                <m:t>𝐸</m:t>
                              </m:r>
                              <m:sSup>
                                <m:sSupPr>
                                  <m:ctrlPr>
                                    <a:rPr lang="en-GB" sz="2000" i="1">
                                      <a:latin typeface="Cambria Math" panose="02040503050406030204" pitchFamily="18" charset="0"/>
                                      <a:cs typeface="Times New Roman" pitchFamily="18" charset="0"/>
                                    </a:rPr>
                                  </m:ctrlPr>
                                </m:sSupPr>
                                <m:e>
                                  <m:r>
                                    <a:rPr lang="en-GB" sz="2000">
                                      <a:latin typeface="Cambria Math" panose="02040503050406030204" pitchFamily="18" charset="0"/>
                                      <a:cs typeface="Times New Roman" pitchFamily="18" charset="0"/>
                                    </a:rPr>
                                    <m:t>𝐼</m:t>
                                  </m:r>
                                </m:e>
                                <m:sup>
                                  <m:r>
                                    <a:rPr lang="en-GB" sz="2000">
                                      <a:latin typeface="Cambria Math" panose="02040503050406030204" pitchFamily="18" charset="0"/>
                                      <a:cs typeface="Times New Roman" pitchFamily="18" charset="0"/>
                                    </a:rPr>
                                    <m:t>𝑖</m:t>
                                  </m:r>
                                </m:sup>
                              </m:sSup>
                            </m:num>
                            <m:den>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𝐿</m:t>
                                  </m:r>
                                </m:e>
                                <m:sub>
                                  <m:r>
                                    <a:rPr lang="en-GB" sz="2000">
                                      <a:latin typeface="Cambria Math" panose="02040503050406030204" pitchFamily="18" charset="0"/>
                                      <a:cs typeface="Times New Roman" pitchFamily="18" charset="0"/>
                                    </a:rPr>
                                    <m:t>𝑖</m:t>
                                  </m:r>
                                </m:sub>
                              </m:sSub>
                            </m:den>
                          </m:f>
                        </m:e>
                      </m:nary>
                    </m:oMath>
                  </m:oMathPara>
                </a14:m>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0"/>
                  </a:spcAft>
                  <a:buNone/>
                </a:pPr>
                <a:r>
                  <a:rPr lang="en-GB" altLang="en-US" sz="1800" dirty="0">
                    <a:latin typeface="Arial" panose="020B0604020202020204" pitchFamily="34" charset="0"/>
                    <a:ea typeface="Open Sans Light" panose="020B0306030504020204" pitchFamily="34" charset="0"/>
                    <a:cs typeface="Arial" panose="020B0604020202020204" pitchFamily="34" charset="0"/>
                  </a:rPr>
                  <a:t> es la </a:t>
                </a:r>
                <a:r>
                  <a:rPr lang="en-GB" sz="1800" dirty="0">
                    <a:latin typeface="Arial" panose="020B0604020202020204" pitchFamily="34" charset="0"/>
                    <a:ea typeface="Open Sans Light" panose="020B0306030504020204" pitchFamily="34" charset="0"/>
                    <a:cs typeface="Arial" panose="020B0604020202020204" pitchFamily="34" charset="0"/>
                  </a:rPr>
                  <a:t>intensidad energética del modo [energía/km]</a:t>
                </a:r>
              </a:p>
              <a:p>
                <a:pPr eaLnBrk="1" hangingPunct="1">
                  <a:lnSpc>
                    <a:spcPct val="100000"/>
                  </a:lnSpc>
                  <a:spcAft>
                    <a:spcPts val="0"/>
                  </a:spcAft>
                  <a:buNone/>
                </a:pPr>
                <a:r>
                  <a:rPr lang="en-GB" altLang="en-US" sz="1800" dirty="0">
                    <a:latin typeface="Arial" panose="020B0604020202020204" pitchFamily="34" charset="0"/>
                    <a:ea typeface="Open Sans Light" panose="020B0306030504020204" pitchFamily="34" charset="0"/>
                    <a:cs typeface="Arial" panose="020B0604020202020204" pitchFamily="34" charset="0"/>
                  </a:rPr>
                  <a:t> es el </a:t>
                </a:r>
                <a:r>
                  <a:rPr lang="en-GB" sz="1800" dirty="0">
                    <a:latin typeface="Arial" panose="020B0604020202020204" pitchFamily="34" charset="0"/>
                    <a:ea typeface="Open Sans Light" panose="020B0306030504020204" pitchFamily="34" charset="0"/>
                    <a:cs typeface="Arial" panose="020B0604020202020204" pitchFamily="34" charset="0"/>
                  </a:rPr>
                  <a:t>factor de carga del modo [pasajero/vehículo]</a:t>
                </a:r>
              </a:p>
              <a:p>
                <a:pPr eaLnBrk="1" hangingPunct="1">
                  <a:lnSpc>
                    <a:spcPct val="100000"/>
                  </a:lnSpc>
                  <a:spcAft>
                    <a:spcPts val="0"/>
                  </a:spcAft>
                  <a:buNone/>
                </a:pPr>
                <a:r>
                  <a:rPr lang="en-GB" sz="1800" dirty="0">
                    <a:latin typeface="Arial" panose="020B0604020202020204" pitchFamily="34" charset="0"/>
                    <a:ea typeface="Open Sans Light" panose="020B0306030504020204" pitchFamily="34" charset="0"/>
                    <a:cs typeface="Arial" panose="020B0604020202020204" pitchFamily="34" charset="0"/>
                  </a:rPr>
                  <a:t> y los porcentajes de demanda de coche y transporte público por modo </a:t>
                </a:r>
              </a:p>
              <a:p>
                <a:pPr eaLnBrk="1" hangingPunct="1">
                  <a:lnSpc>
                    <a:spcPct val="100000"/>
                  </a:lnSpc>
                  <a:spcAft>
                    <a:spcPts val="1200"/>
                  </a:spcAft>
                  <a:buNone/>
                </a:pPr>
                <a:endParaRPr lang="en-GB"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None/>
                </a:pP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None/>
                </a:pPr>
                <a:r>
                  <a:rPr lang="en-GB" altLang="en-US" sz="2000" dirty="0">
                    <a:latin typeface="Arial" panose="020B0604020202020204" pitchFamily="34" charset="0"/>
                    <a:ea typeface="Open Sans" panose="020B0606030504020204" pitchFamily="34" charset="0"/>
                    <a:cs typeface="Arial" panose="020B0604020202020204" pitchFamily="34" charset="0"/>
                  </a:rPr>
                  <a:t>  </a:t>
                </a:r>
                <a:endParaRPr lang="en-GB" altLang="en-US" sz="2000" dirty="0">
                  <a:solidFill>
                    <a:srgbClr val="9DC3E6"/>
                  </a:solidFill>
                  <a:latin typeface="Arial" panose="020B0604020202020204" pitchFamily="34" charset="0"/>
                  <a:ea typeface="Open Sans" panose="020B0606030504020204" pitchFamily="34" charset="0"/>
                  <a:cs typeface="Arial" panose="020B0604020202020204" pitchFamily="34" charset="0"/>
                </a:endParaRPr>
              </a:p>
              <a:p>
                <a:pPr marL="342900" lvl="1" indent="-342900"/>
                <a:endParaRPr lang="en-GB" sz="2000" dirty="0">
                  <a:latin typeface="Arial" panose="020B0604020202020204" pitchFamily="34" charset="0"/>
                  <a:ea typeface="Open Sans" panose="020B0606030504020204" pitchFamily="34" charset="0"/>
                  <a:cs typeface="Arial" panose="020B0604020202020204" pitchFamily="34" charset="0"/>
                </a:endParaRPr>
              </a:p>
            </p:txBody>
          </p:sp>
        </mc:Choice>
        <mc:Fallback xmlns="">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917892" y="1350052"/>
                <a:ext cx="10439494" cy="4427538"/>
              </a:xfrm>
              <a:prstGeom prst="rect">
                <a:avLst/>
              </a:prstGeom>
              <a:blipFill>
                <a:blip r:embed="rId5"/>
                <a:stretch>
                  <a:fillRect l="-350" t="-275"/>
                </a:stretch>
              </a:blipFill>
              <a:ln>
                <a:noFill/>
              </a:ln>
            </p:spPr>
            <p:txBody>
              <a:bodyPr/>
              <a:lstStyle/>
              <a:p>
                <a:r>
                  <a:rPr lang="en-US">
                    <a:noFill/>
                  </a:rPr>
                  <a:t> </a:t>
                </a:r>
              </a:p>
            </p:txBody>
          </p:sp>
        </mc:Fallback>
      </mc:AlternateContent>
      <p:sp>
        <p:nvSpPr>
          <p:cNvPr id="2" name="Slide Number Placeholder 5">
            <a:extLst>
              <a:ext uri="{FF2B5EF4-FFF2-40B4-BE49-F238E27FC236}">
                <a16:creationId xmlns:a16="http://schemas.microsoft.com/office/drawing/2014/main" id="{07ABBCD8-4283-4DE2-9151-83317641FDED}"/>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12</a:t>
            </a:fld>
            <a:endParaRPr lang="en-US" altLang="en-US" sz="1400" b="1">
              <a:solidFill>
                <a:schemeClr val="bg1"/>
              </a:solidFill>
              <a:latin typeface="Open Sans ExtraBold"/>
              <a:ea typeface="Open Sans ExtraBold"/>
              <a:cs typeface="Open Sans ExtraBold"/>
            </a:endParaRPr>
          </a:p>
        </p:txBody>
      </p:sp>
      <p:sp>
        <p:nvSpPr>
          <p:cNvPr id="11" name="Slide Number Placeholder 5">
            <a:extLst>
              <a:ext uri="{FF2B5EF4-FFF2-40B4-BE49-F238E27FC236}">
                <a16:creationId xmlns:a16="http://schemas.microsoft.com/office/drawing/2014/main" id="{2D301576-F8F7-4EC7-98A9-D6349F85637B}"/>
              </a:ext>
            </a:extLst>
          </p:cNvPr>
          <p:cNvSpPr txBox="1">
            <a:spLocks noChangeArrowheads="1"/>
          </p:cNvSpPr>
          <p:nvPr/>
        </p:nvSpPr>
        <p:spPr bwMode="auto">
          <a:xfrm>
            <a:off x="12385675" y="70643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dirty="0">
                <a:solidFill>
                  <a:schemeClr val="bg1"/>
                </a:solidFill>
                <a:latin typeface="Open Sans ExtraBold"/>
                <a:ea typeface="Open Sans ExtraBold"/>
                <a:cs typeface="Open Sans ExtraBold"/>
              </a:rPr>
              <a:t>12</a:t>
            </a:fld>
            <a:endParaRPr lang="en-US" altLang="en-US" sz="1400" b="1">
              <a:solidFill>
                <a:schemeClr val="bg1"/>
              </a:solidFill>
              <a:latin typeface="Open Sans ExtraBold"/>
              <a:ea typeface="Open Sans ExtraBold"/>
              <a:cs typeface="Open Sans ExtraBold"/>
            </a:endParaRPr>
          </a:p>
        </p:txBody>
      </p:sp>
      <p:sp>
        <p:nvSpPr>
          <p:cNvPr id="6" name="Oval 5">
            <a:extLst>
              <a:ext uri="{FF2B5EF4-FFF2-40B4-BE49-F238E27FC236}">
                <a16:creationId xmlns:a16="http://schemas.microsoft.com/office/drawing/2014/main" id="{E747776C-21E0-2249-AB3D-DEB552533720}"/>
              </a:ext>
            </a:extLst>
          </p:cNvPr>
          <p:cNvSpPr/>
          <p:nvPr/>
        </p:nvSpPr>
        <p:spPr>
          <a:xfrm>
            <a:off x="10251194" y="1962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7_Slide12.mp3" descr="Track7_Lecture7_Slide12.mp3">
            <a:hlinkClick r:id="" action="ppaction://media"/>
            <a:extLst>
              <a:ext uri="{FF2B5EF4-FFF2-40B4-BE49-F238E27FC236}">
                <a16:creationId xmlns:a16="http://schemas.microsoft.com/office/drawing/2014/main" id="{1C77545B-E307-A24D-8E59-DFC3A8D8ED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22559" y="267610"/>
            <a:ext cx="812800" cy="812800"/>
          </a:xfrm>
          <a:prstGeom prst="rect">
            <a:avLst/>
          </a:prstGeom>
        </p:spPr>
      </p:pic>
      <p:sp>
        <p:nvSpPr>
          <p:cNvPr id="9" name="Google Shape;339;p22">
            <a:extLst>
              <a:ext uri="{FF2B5EF4-FFF2-40B4-BE49-F238E27FC236}">
                <a16:creationId xmlns:a16="http://schemas.microsoft.com/office/drawing/2014/main" id="{0CCAD677-1095-064C-B071-2A3159D6AA82}"/>
              </a:ext>
            </a:extLst>
          </p:cNvPr>
          <p:cNvSpPr txBox="1">
            <a:spLocks noChangeArrowheads="1"/>
          </p:cNvSpPr>
          <p:nvPr/>
        </p:nvSpPr>
        <p:spPr bwMode="auto">
          <a:xfrm>
            <a:off x="524656" y="-173787"/>
            <a:ext cx="9009089"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err="1">
                <a:latin typeface="Arial" panose="020B0604020202020204" pitchFamily="34" charset="0"/>
                <a:cs typeface="Arial" panose="020B0604020202020204" pitchFamily="34" charset="0"/>
              </a:rPr>
              <a:t>Clase</a:t>
            </a:r>
            <a:r>
              <a:rPr lang="en-GB" altLang="en-US" dirty="0">
                <a:latin typeface="Arial" panose="020B0604020202020204" pitchFamily="34" charset="0"/>
                <a:cs typeface="Arial" panose="020B0604020202020204" pitchFamily="34" charset="0"/>
              </a:rPr>
              <a:t> 7.2 Sector del </a:t>
            </a:r>
            <a:r>
              <a:rPr lang="en-GB" altLang="en-US" dirty="0" err="1">
                <a:latin typeface="Arial" panose="020B0604020202020204" pitchFamily="34" charset="0"/>
                <a:cs typeface="Arial" panose="020B0604020202020204" pitchFamily="34" charset="0"/>
              </a:rPr>
              <a:t>transporte</a:t>
            </a: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04715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Google Shape;113;p16">
            <a:extLst>
              <a:ext uri="{FF2B5EF4-FFF2-40B4-BE49-F238E27FC236}">
                <a16:creationId xmlns:a16="http://schemas.microsoft.com/office/drawing/2014/main" id="{33897C99-2967-44F2-BD1A-E23B842E01A4}"/>
              </a:ext>
            </a:extLst>
          </p:cNvPr>
          <p:cNvSpPr>
            <a:spLocks noGrp="1" noChangeArrowheads="1"/>
          </p:cNvSpPr>
          <p:nvPr>
            <p:ph type="title"/>
          </p:nvPr>
        </p:nvSpPr>
        <p:spPr>
          <a:xfrm>
            <a:off x="856129" y="-1556"/>
            <a:ext cx="10384300" cy="1343491"/>
          </a:xfrm>
        </p:spPr>
        <p:txBody>
          <a:bodyPr lIns="121900" tIns="121900" rIns="121900" bIns="121900"/>
          <a:lstStyle/>
          <a:p>
            <a:pPr eaLnBrk="1" hangingPunct="1"/>
            <a:r>
              <a:rPr lang="en-GB" altLang="en-US" dirty="0">
                <a:latin typeface="Arial" panose="020B0604020202020204" pitchFamily="34" charset="0"/>
                <a:cs typeface="Arial" panose="020B0604020202020204" pitchFamily="34" charset="0"/>
              </a:rPr>
              <a:t>Clase 7.3 Sector doméstico</a:t>
            </a:r>
          </a:p>
        </p:txBody>
      </p:sp>
      <p:sp>
        <p:nvSpPr>
          <p:cNvPr id="115" name="Google Shape;115;p16">
            <a:extLst>
              <a:ext uri="{FF2B5EF4-FFF2-40B4-BE49-F238E27FC236}">
                <a16:creationId xmlns:a16="http://schemas.microsoft.com/office/drawing/2014/main" id="{00BCECBB-3355-482D-B837-0284A2B8BD89}"/>
              </a:ext>
            </a:extLst>
          </p:cNvPr>
          <p:cNvSpPr txBox="1"/>
          <p:nvPr/>
        </p:nvSpPr>
        <p:spPr>
          <a:xfrm>
            <a:off x="869349" y="1269320"/>
            <a:ext cx="9891713" cy="533400"/>
          </a:xfrm>
          <a:prstGeom prst="rect">
            <a:avLst/>
          </a:prstGeom>
          <a:noFill/>
          <a:ln>
            <a:noFill/>
          </a:ln>
        </p:spPr>
        <p:txBody>
          <a:bodyPr spcFirstLastPara="1" lIns="121900" tIns="60933" rIns="121900" bIns="60933" anchor="t"/>
          <a:lstStyle/>
          <a:p>
            <a:pPr eaLnBrk="1" fontAlgn="auto" hangingPunct="1">
              <a:spcBef>
                <a:spcPts val="1000"/>
              </a:spcBef>
              <a:spcAft>
                <a:spcPts val="0"/>
              </a:spcAft>
              <a:defRPr/>
            </a:pPr>
            <a:r>
              <a:rPr lang="en-GB" sz="2000" b="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Resumen</a:t>
            </a:r>
          </a:p>
        </p:txBody>
      </p:sp>
      <p:sp>
        <p:nvSpPr>
          <p:cNvPr id="154" name="Text Box 31">
            <a:extLst>
              <a:ext uri="{FF2B5EF4-FFF2-40B4-BE49-F238E27FC236}">
                <a16:creationId xmlns:a16="http://schemas.microsoft.com/office/drawing/2014/main" id="{71F6B97E-AB4B-8F48-AE36-061BE4A65600}"/>
              </a:ext>
            </a:extLst>
          </p:cNvPr>
          <p:cNvSpPr txBox="1">
            <a:spLocks noChangeArrowheads="1"/>
          </p:cNvSpPr>
          <p:nvPr/>
        </p:nvSpPr>
        <p:spPr bwMode="auto">
          <a:xfrm>
            <a:off x="238465" y="2752736"/>
            <a:ext cx="1908000" cy="374571"/>
          </a:xfrm>
          <a:prstGeom prst="roundRect">
            <a:avLst/>
          </a:prstGeom>
          <a:noFill/>
          <a:ln w="9525">
            <a:noFill/>
            <a:miter lim="800000"/>
            <a:headEnd/>
            <a:tailEnd/>
          </a:ln>
          <a:effectLst/>
        </p:spPr>
        <p:txBody>
          <a:bodyPr wrap="square">
            <a:spAutoFit/>
          </a:bodyPr>
          <a:lstStyle/>
          <a:p>
            <a:pPr algn="r">
              <a:spcBef>
                <a:spcPct val="50000"/>
              </a:spcBef>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Subsector</a:t>
            </a:r>
          </a:p>
        </p:txBody>
      </p:sp>
      <p:sp>
        <p:nvSpPr>
          <p:cNvPr id="155" name="Text Box 31">
            <a:extLst>
              <a:ext uri="{FF2B5EF4-FFF2-40B4-BE49-F238E27FC236}">
                <a16:creationId xmlns:a16="http://schemas.microsoft.com/office/drawing/2014/main" id="{A65C72E6-C98B-CA4C-A879-F1DE62380CB9}"/>
              </a:ext>
            </a:extLst>
          </p:cNvPr>
          <p:cNvSpPr txBox="1">
            <a:spLocks noChangeArrowheads="1"/>
          </p:cNvSpPr>
          <p:nvPr/>
        </p:nvSpPr>
        <p:spPr bwMode="auto">
          <a:xfrm>
            <a:off x="188589" y="3529644"/>
            <a:ext cx="1908000" cy="374571"/>
          </a:xfrm>
          <a:prstGeom prst="roundRect">
            <a:avLst/>
          </a:prstGeom>
          <a:noFill/>
          <a:ln w="9525">
            <a:noFill/>
            <a:miter lim="800000"/>
            <a:headEnd/>
            <a:tailEnd/>
          </a:ln>
          <a:effectLst/>
        </p:spPr>
        <p:txBody>
          <a:bodyPr wrap="square">
            <a:spAutoFit/>
          </a:bodyPr>
          <a:lstStyle/>
          <a:p>
            <a:pPr algn="r">
              <a:spcBef>
                <a:spcPct val="50000"/>
              </a:spcBef>
            </a:pP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Uso</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 final</a:t>
            </a:r>
          </a:p>
        </p:txBody>
      </p:sp>
      <p:sp>
        <p:nvSpPr>
          <p:cNvPr id="156" name="Text Box 31">
            <a:extLst>
              <a:ext uri="{FF2B5EF4-FFF2-40B4-BE49-F238E27FC236}">
                <a16:creationId xmlns:a16="http://schemas.microsoft.com/office/drawing/2014/main" id="{7C3FE3EC-F88C-5248-9FDC-161BAC81D473}"/>
              </a:ext>
            </a:extLst>
          </p:cNvPr>
          <p:cNvSpPr txBox="1">
            <a:spLocks noChangeArrowheads="1"/>
          </p:cNvSpPr>
          <p:nvPr/>
        </p:nvSpPr>
        <p:spPr bwMode="auto">
          <a:xfrm>
            <a:off x="254246" y="4309665"/>
            <a:ext cx="2431461" cy="374571"/>
          </a:xfrm>
          <a:prstGeom prst="roundRect">
            <a:avLst/>
          </a:prstGeom>
          <a:noFill/>
          <a:ln w="9525">
            <a:noFill/>
            <a:miter lim="800000"/>
            <a:headEnd/>
            <a:tailEnd/>
          </a:ln>
          <a:effectLst/>
        </p:spPr>
        <p:txBody>
          <a:bodyPr wrap="square">
            <a:spAutoFit/>
          </a:bodyPr>
          <a:lstStyle/>
          <a:p>
            <a:pPr algn="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Forma de energía final</a:t>
            </a:r>
          </a:p>
        </p:txBody>
      </p:sp>
      <p:grpSp>
        <p:nvGrpSpPr>
          <p:cNvPr id="10" name="Group 9">
            <a:extLst>
              <a:ext uri="{FF2B5EF4-FFF2-40B4-BE49-F238E27FC236}">
                <a16:creationId xmlns:a16="http://schemas.microsoft.com/office/drawing/2014/main" id="{DBEB15A9-226E-DA45-9AC7-04002FBDE955}"/>
              </a:ext>
            </a:extLst>
          </p:cNvPr>
          <p:cNvGrpSpPr/>
          <p:nvPr/>
        </p:nvGrpSpPr>
        <p:grpSpPr>
          <a:xfrm>
            <a:off x="5157143" y="4113381"/>
            <a:ext cx="1414382" cy="638865"/>
            <a:chOff x="5264149" y="4484266"/>
            <a:chExt cx="1414382" cy="638865"/>
          </a:xfrm>
        </p:grpSpPr>
        <p:sp>
          <p:nvSpPr>
            <p:cNvPr id="42" name="Rectangle 11">
              <a:extLst>
                <a:ext uri="{FF2B5EF4-FFF2-40B4-BE49-F238E27FC236}">
                  <a16:creationId xmlns:a16="http://schemas.microsoft.com/office/drawing/2014/main" id="{30449F18-41AD-4C4D-88C5-109DFA6F3FD8}"/>
                </a:ext>
              </a:extLst>
            </p:cNvPr>
            <p:cNvSpPr>
              <a:spLocks noChangeArrowheads="1"/>
            </p:cNvSpPr>
            <p:nvPr/>
          </p:nvSpPr>
          <p:spPr bwMode="auto">
            <a:xfrm>
              <a:off x="5264149" y="4655131"/>
              <a:ext cx="1414382"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dirty="0">
                  <a:latin typeface="Open Sans Light" panose="020B0306030504020204" pitchFamily="34" charset="0"/>
                  <a:ea typeface="Open Sans Light" panose="020B0306030504020204" pitchFamily="34" charset="0"/>
                  <a:cs typeface="Open Sans Light" panose="020B0306030504020204" pitchFamily="34" charset="0"/>
                </a:rPr>
                <a:t>Combustibles</a:t>
              </a:r>
            </a:p>
            <a:p>
              <a:pPr algn="ctr"/>
              <a:r>
                <a:rPr lang="en-US" sz="16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fósiles</a:t>
              </a: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94" name="Straight Connector 93">
              <a:extLst>
                <a:ext uri="{FF2B5EF4-FFF2-40B4-BE49-F238E27FC236}">
                  <a16:creationId xmlns:a16="http://schemas.microsoft.com/office/drawing/2014/main" id="{DFF091F1-D423-854E-8995-737A666E517E}"/>
                </a:ext>
              </a:extLst>
            </p:cNvPr>
            <p:cNvCxnSpPr>
              <a:cxnSpLocks/>
            </p:cNvCxnSpPr>
            <p:nvPr/>
          </p:nvCxnSpPr>
          <p:spPr>
            <a:xfrm flipV="1">
              <a:off x="5960215" y="4484266"/>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F428884F-F8F4-F845-9CD0-BD432611E16F}"/>
              </a:ext>
            </a:extLst>
          </p:cNvPr>
          <p:cNvGrpSpPr/>
          <p:nvPr/>
        </p:nvGrpSpPr>
        <p:grpSpPr>
          <a:xfrm>
            <a:off x="9374377" y="4929472"/>
            <a:ext cx="1567420" cy="648119"/>
            <a:chOff x="6538603" y="4474521"/>
            <a:chExt cx="1567420" cy="648119"/>
          </a:xfrm>
        </p:grpSpPr>
        <p:sp>
          <p:nvSpPr>
            <p:cNvPr id="38" name="Rectangle 7">
              <a:extLst>
                <a:ext uri="{FF2B5EF4-FFF2-40B4-BE49-F238E27FC236}">
                  <a16:creationId xmlns:a16="http://schemas.microsoft.com/office/drawing/2014/main" id="{302DBAA6-A522-7842-85F6-4CD3283E05D0}"/>
                </a:ext>
              </a:extLst>
            </p:cNvPr>
            <p:cNvSpPr>
              <a:spLocks noChangeArrowheads="1"/>
            </p:cNvSpPr>
            <p:nvPr/>
          </p:nvSpPr>
          <p:spPr bwMode="auto">
            <a:xfrm>
              <a:off x="6538603" y="4654640"/>
              <a:ext cx="1567420"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Sistema Solar</a:t>
              </a:r>
            </a:p>
          </p:txBody>
        </p:sp>
        <p:cxnSp>
          <p:nvCxnSpPr>
            <p:cNvPr id="95" name="Straight Connector 94">
              <a:extLst>
                <a:ext uri="{FF2B5EF4-FFF2-40B4-BE49-F238E27FC236}">
                  <a16:creationId xmlns:a16="http://schemas.microsoft.com/office/drawing/2014/main" id="{C22A2995-DBF1-9443-8644-7F2F29D79564}"/>
                </a:ext>
              </a:extLst>
            </p:cNvPr>
            <p:cNvCxnSpPr>
              <a:cxnSpLocks/>
            </p:cNvCxnSpPr>
            <p:nvPr/>
          </p:nvCxnSpPr>
          <p:spPr>
            <a:xfrm flipV="1">
              <a:off x="7305524" y="447452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21507" name="Slide Number Placeholder 5">
            <a:extLst>
              <a:ext uri="{FF2B5EF4-FFF2-40B4-BE49-F238E27FC236}">
                <a16:creationId xmlns:a16="http://schemas.microsoft.com/office/drawing/2014/main" id="{E30EBFD3-3421-4D06-87F3-FFAF72BF280F}"/>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t>13</a:t>
            </a:fld>
            <a:endParaRPr lang="en-US" altLang="en-US" sz="1400" b="1">
              <a:solidFill>
                <a:schemeClr val="bg1"/>
              </a:solidFill>
              <a:latin typeface="Open Sans ExtraBold"/>
              <a:ea typeface="Open Sans ExtraBold"/>
              <a:cs typeface="Open Sans ExtraBold"/>
            </a:endParaRPr>
          </a:p>
        </p:txBody>
      </p:sp>
      <p:sp>
        <p:nvSpPr>
          <p:cNvPr id="28" name="Rectangle 4">
            <a:extLst>
              <a:ext uri="{FF2B5EF4-FFF2-40B4-BE49-F238E27FC236}">
                <a16:creationId xmlns:a16="http://schemas.microsoft.com/office/drawing/2014/main" id="{ED436443-8BCE-B249-B94D-9E642ABF5D46}"/>
              </a:ext>
            </a:extLst>
          </p:cNvPr>
          <p:cNvSpPr>
            <a:spLocks noChangeArrowheads="1"/>
          </p:cNvSpPr>
          <p:nvPr/>
        </p:nvSpPr>
        <p:spPr bwMode="auto">
          <a:xfrm>
            <a:off x="2744267" y="3455637"/>
            <a:ext cx="2592716"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Electrodomésticos</a:t>
            </a: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600" dirty="0">
                <a:latin typeface="Open Sans Light" panose="020B0306030504020204" pitchFamily="34" charset="0"/>
                <a:ea typeface="Open Sans Light" panose="020B0306030504020204" pitchFamily="34" charset="0"/>
                <a:cs typeface="Open Sans Light" panose="020B0306030504020204" pitchFamily="34" charset="0"/>
              </a:rPr>
              <a:t> e </a:t>
            </a: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iluminación</a:t>
            </a: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Rectangle 35">
            <a:extLst>
              <a:ext uri="{FF2B5EF4-FFF2-40B4-BE49-F238E27FC236}">
                <a16:creationId xmlns:a16="http://schemas.microsoft.com/office/drawing/2014/main" id="{ACA483F7-6D0A-1247-87A5-86C2A2D3AC2D}"/>
              </a:ext>
            </a:extLst>
          </p:cNvPr>
          <p:cNvSpPr>
            <a:spLocks noChangeArrowheads="1"/>
          </p:cNvSpPr>
          <p:nvPr/>
        </p:nvSpPr>
        <p:spPr bwMode="auto">
          <a:xfrm>
            <a:off x="6777637" y="2626935"/>
            <a:ext cx="1101731"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Urbano</a:t>
            </a:r>
          </a:p>
        </p:txBody>
      </p:sp>
      <p:sp>
        <p:nvSpPr>
          <p:cNvPr id="15" name="Rectangle 36">
            <a:extLst>
              <a:ext uri="{FF2B5EF4-FFF2-40B4-BE49-F238E27FC236}">
                <a16:creationId xmlns:a16="http://schemas.microsoft.com/office/drawing/2014/main" id="{F692E89D-3FC6-964F-B608-1A6CCD8F534D}"/>
              </a:ext>
            </a:extLst>
          </p:cNvPr>
          <p:cNvSpPr>
            <a:spLocks noChangeArrowheads="1"/>
          </p:cNvSpPr>
          <p:nvPr/>
        </p:nvSpPr>
        <p:spPr bwMode="auto">
          <a:xfrm>
            <a:off x="7943710" y="2626935"/>
            <a:ext cx="1016148"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Rural</a:t>
            </a:r>
          </a:p>
        </p:txBody>
      </p:sp>
      <p:sp>
        <p:nvSpPr>
          <p:cNvPr id="31" name="Rectangle 15">
            <a:extLst>
              <a:ext uri="{FF2B5EF4-FFF2-40B4-BE49-F238E27FC236}">
                <a16:creationId xmlns:a16="http://schemas.microsoft.com/office/drawing/2014/main" id="{E177A9D7-5318-F047-84E2-9CFC974C30A0}"/>
              </a:ext>
            </a:extLst>
          </p:cNvPr>
          <p:cNvSpPr>
            <a:spLocks noChangeArrowheads="1"/>
          </p:cNvSpPr>
          <p:nvPr/>
        </p:nvSpPr>
        <p:spPr bwMode="auto">
          <a:xfrm>
            <a:off x="5392975" y="3455636"/>
            <a:ext cx="1842510"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Aire acondicionado</a:t>
            </a:r>
          </a:p>
        </p:txBody>
      </p:sp>
      <p:sp>
        <p:nvSpPr>
          <p:cNvPr id="34" name="Rectangle 16">
            <a:extLst>
              <a:ext uri="{FF2B5EF4-FFF2-40B4-BE49-F238E27FC236}">
                <a16:creationId xmlns:a16="http://schemas.microsoft.com/office/drawing/2014/main" id="{DC791116-BBD3-5A4A-AE98-8247FD202041}"/>
              </a:ext>
            </a:extLst>
          </p:cNvPr>
          <p:cNvSpPr>
            <a:spLocks noChangeArrowheads="1"/>
          </p:cNvSpPr>
          <p:nvPr/>
        </p:nvSpPr>
        <p:spPr bwMode="auto">
          <a:xfrm>
            <a:off x="7291477" y="3455636"/>
            <a:ext cx="1607971"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Calefacción</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 </a:t>
            </a:r>
          </a:p>
          <a:p>
            <a:pPr algn="ctr"/>
            <a:r>
              <a:rPr lang="en-US" sz="1600" dirty="0">
                <a:latin typeface="Open Sans Light" panose="020B0306030504020204" pitchFamily="34" charset="0"/>
                <a:ea typeface="Open Sans Light" panose="020B0306030504020204" pitchFamily="34" charset="0"/>
                <a:cs typeface="Open Sans Light" panose="020B0306030504020204" pitchFamily="34" charset="0"/>
              </a:rPr>
              <a:t>de </a:t>
            </a: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espacios</a:t>
            </a: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83" name="Straight Connector 82">
            <a:extLst>
              <a:ext uri="{FF2B5EF4-FFF2-40B4-BE49-F238E27FC236}">
                <a16:creationId xmlns:a16="http://schemas.microsoft.com/office/drawing/2014/main" id="{105190B7-0CA1-2B49-A603-9B6E673EE323}"/>
              </a:ext>
            </a:extLst>
          </p:cNvPr>
          <p:cNvCxnSpPr>
            <a:cxnSpLocks/>
          </p:cNvCxnSpPr>
          <p:nvPr/>
        </p:nvCxnSpPr>
        <p:spPr>
          <a:xfrm>
            <a:off x="4244126" y="4929472"/>
            <a:ext cx="590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64D5F18-4FFA-AA4D-8D7A-25674F8193DD}"/>
              </a:ext>
            </a:extLst>
          </p:cNvPr>
          <p:cNvGrpSpPr/>
          <p:nvPr/>
        </p:nvGrpSpPr>
        <p:grpSpPr>
          <a:xfrm>
            <a:off x="3491320" y="4133702"/>
            <a:ext cx="1197413" cy="648119"/>
            <a:chOff x="4139569" y="4474521"/>
            <a:chExt cx="1197413" cy="648119"/>
          </a:xfrm>
        </p:grpSpPr>
        <p:sp>
          <p:nvSpPr>
            <p:cNvPr id="41" name="Rectangle 10">
              <a:extLst>
                <a:ext uri="{FF2B5EF4-FFF2-40B4-BE49-F238E27FC236}">
                  <a16:creationId xmlns:a16="http://schemas.microsoft.com/office/drawing/2014/main" id="{EE466D6C-1D13-ED43-AC8F-EE2544EB59D3}"/>
                </a:ext>
              </a:extLst>
            </p:cNvPr>
            <p:cNvSpPr>
              <a:spLocks noChangeArrowheads="1"/>
            </p:cNvSpPr>
            <p:nvPr/>
          </p:nvSpPr>
          <p:spPr bwMode="auto">
            <a:xfrm>
              <a:off x="4139569" y="4654640"/>
              <a:ext cx="1197413"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Electricidad</a:t>
              </a:r>
            </a:p>
          </p:txBody>
        </p:sp>
        <p:cxnSp>
          <p:nvCxnSpPr>
            <p:cNvPr id="93" name="Straight Connector 92">
              <a:extLst>
                <a:ext uri="{FF2B5EF4-FFF2-40B4-BE49-F238E27FC236}">
                  <a16:creationId xmlns:a16="http://schemas.microsoft.com/office/drawing/2014/main" id="{1435F91D-708A-AF43-B16A-5A7F8702F1A3}"/>
                </a:ext>
              </a:extLst>
            </p:cNvPr>
            <p:cNvCxnSpPr>
              <a:cxnSpLocks/>
            </p:cNvCxnSpPr>
            <p:nvPr/>
          </p:nvCxnSpPr>
          <p:spPr>
            <a:xfrm flipV="1">
              <a:off x="5087355" y="447452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123" name="Straight Connector 122">
            <a:extLst>
              <a:ext uri="{FF2B5EF4-FFF2-40B4-BE49-F238E27FC236}">
                <a16:creationId xmlns:a16="http://schemas.microsoft.com/office/drawing/2014/main" id="{D99EE464-FC19-7144-9E28-FF5314086032}"/>
              </a:ext>
            </a:extLst>
          </p:cNvPr>
          <p:cNvCxnSpPr>
            <a:cxnSpLocks/>
          </p:cNvCxnSpPr>
          <p:nvPr/>
        </p:nvCxnSpPr>
        <p:spPr>
          <a:xfrm flipH="1" flipV="1">
            <a:off x="4090027" y="3265537"/>
            <a:ext cx="7056000" cy="194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97F58B03-5BA4-5A4F-963D-37258B25A565}"/>
              </a:ext>
            </a:extLst>
          </p:cNvPr>
          <p:cNvCxnSpPr>
            <a:cxnSpLocks/>
          </p:cNvCxnSpPr>
          <p:nvPr/>
        </p:nvCxnSpPr>
        <p:spPr>
          <a:xfrm flipH="1">
            <a:off x="7264864" y="309528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B540BE5A-89EC-244E-A56C-9A0BB5453BBC}"/>
              </a:ext>
            </a:extLst>
          </p:cNvPr>
          <p:cNvCxnSpPr>
            <a:cxnSpLocks/>
          </p:cNvCxnSpPr>
          <p:nvPr/>
        </p:nvCxnSpPr>
        <p:spPr>
          <a:xfrm flipH="1">
            <a:off x="8400020" y="309528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78AED4AF-3A26-2A49-ABBF-12F2036FF98E}"/>
              </a:ext>
            </a:extLst>
          </p:cNvPr>
          <p:cNvCxnSpPr>
            <a:cxnSpLocks/>
          </p:cNvCxnSpPr>
          <p:nvPr/>
        </p:nvCxnSpPr>
        <p:spPr>
          <a:xfrm flipH="1">
            <a:off x="11146129" y="3280798"/>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EF9DFB38-5709-7649-85CA-063862575A51}"/>
              </a:ext>
            </a:extLst>
          </p:cNvPr>
          <p:cNvCxnSpPr>
            <a:cxnSpLocks/>
          </p:cNvCxnSpPr>
          <p:nvPr/>
        </p:nvCxnSpPr>
        <p:spPr>
          <a:xfrm flipH="1">
            <a:off x="8095461" y="3282723"/>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E4FE7449-FD47-F14C-9A1A-E5EF8E031F94}"/>
              </a:ext>
            </a:extLst>
          </p:cNvPr>
          <p:cNvCxnSpPr>
            <a:cxnSpLocks/>
          </p:cNvCxnSpPr>
          <p:nvPr/>
        </p:nvCxnSpPr>
        <p:spPr>
          <a:xfrm flipH="1">
            <a:off x="6314230" y="3276579"/>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1240094C-E5F3-344A-B93B-22F8617713B9}"/>
              </a:ext>
            </a:extLst>
          </p:cNvPr>
          <p:cNvCxnSpPr>
            <a:cxnSpLocks/>
          </p:cNvCxnSpPr>
          <p:nvPr/>
        </p:nvCxnSpPr>
        <p:spPr>
          <a:xfrm flipH="1">
            <a:off x="4097617" y="3272109"/>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16">
            <a:extLst>
              <a:ext uri="{FF2B5EF4-FFF2-40B4-BE49-F238E27FC236}">
                <a16:creationId xmlns:a16="http://schemas.microsoft.com/office/drawing/2014/main" id="{CF16D149-B73D-7D4F-9D5B-8566BB3F9BA6}"/>
              </a:ext>
            </a:extLst>
          </p:cNvPr>
          <p:cNvSpPr>
            <a:spLocks noChangeArrowheads="1"/>
          </p:cNvSpPr>
          <p:nvPr/>
        </p:nvSpPr>
        <p:spPr bwMode="auto">
          <a:xfrm>
            <a:off x="8955440" y="3460798"/>
            <a:ext cx="1607971"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Calentamiento</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 </a:t>
            </a:r>
          </a:p>
          <a:p>
            <a:pPr algn="ctr"/>
            <a:r>
              <a:rPr lang="en-US" sz="1600" dirty="0">
                <a:latin typeface="Open Sans Light" panose="020B0306030504020204" pitchFamily="34" charset="0"/>
                <a:ea typeface="Open Sans Light" panose="020B0306030504020204" pitchFamily="34" charset="0"/>
                <a:cs typeface="Open Sans Light" panose="020B0306030504020204" pitchFamily="34" charset="0"/>
              </a:rPr>
              <a:t>del </a:t>
            </a: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agua</a:t>
            </a: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5" name="Rectangle 16">
            <a:extLst>
              <a:ext uri="{FF2B5EF4-FFF2-40B4-BE49-F238E27FC236}">
                <a16:creationId xmlns:a16="http://schemas.microsoft.com/office/drawing/2014/main" id="{15BA9F59-3689-8848-B883-73E236CD0CAB}"/>
              </a:ext>
            </a:extLst>
          </p:cNvPr>
          <p:cNvSpPr>
            <a:spLocks noChangeArrowheads="1"/>
          </p:cNvSpPr>
          <p:nvPr/>
        </p:nvSpPr>
        <p:spPr bwMode="auto">
          <a:xfrm>
            <a:off x="10619403" y="3454468"/>
            <a:ext cx="1076412"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Cocinar</a:t>
            </a:r>
          </a:p>
        </p:txBody>
      </p:sp>
      <p:grpSp>
        <p:nvGrpSpPr>
          <p:cNvPr id="22" name="Group 21">
            <a:extLst>
              <a:ext uri="{FF2B5EF4-FFF2-40B4-BE49-F238E27FC236}">
                <a16:creationId xmlns:a16="http://schemas.microsoft.com/office/drawing/2014/main" id="{4E871761-8636-AF47-A052-8C2E527BB63E}"/>
              </a:ext>
            </a:extLst>
          </p:cNvPr>
          <p:cNvGrpSpPr/>
          <p:nvPr/>
        </p:nvGrpSpPr>
        <p:grpSpPr>
          <a:xfrm>
            <a:off x="6290841" y="4929472"/>
            <a:ext cx="1817088" cy="670635"/>
            <a:chOff x="6062275" y="5300357"/>
            <a:chExt cx="1817088" cy="670635"/>
          </a:xfrm>
        </p:grpSpPr>
        <p:cxnSp>
          <p:nvCxnSpPr>
            <p:cNvPr id="77" name="Straight Connector 76">
              <a:extLst>
                <a:ext uri="{FF2B5EF4-FFF2-40B4-BE49-F238E27FC236}">
                  <a16:creationId xmlns:a16="http://schemas.microsoft.com/office/drawing/2014/main" id="{A1C7450B-7D81-9B46-9FDB-DA6577F58CE4}"/>
                </a:ext>
              </a:extLst>
            </p:cNvPr>
            <p:cNvCxnSpPr>
              <a:cxnSpLocks/>
            </p:cNvCxnSpPr>
            <p:nvPr/>
          </p:nvCxnSpPr>
          <p:spPr>
            <a:xfrm>
              <a:off x="6983351" y="5300357"/>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6" name="Rectangle 9">
              <a:extLst>
                <a:ext uri="{FF2B5EF4-FFF2-40B4-BE49-F238E27FC236}">
                  <a16:creationId xmlns:a16="http://schemas.microsoft.com/office/drawing/2014/main" id="{8DCEB86C-00CB-814D-B209-56FD9E18B33B}"/>
                </a:ext>
              </a:extLst>
            </p:cNvPr>
            <p:cNvSpPr>
              <a:spLocks noChangeArrowheads="1"/>
            </p:cNvSpPr>
            <p:nvPr/>
          </p:nvSpPr>
          <p:spPr bwMode="auto">
            <a:xfrm>
              <a:off x="6062275" y="5502992"/>
              <a:ext cx="1817088"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dirty="0">
                  <a:latin typeface="Open Sans Light" panose="020B0306030504020204" pitchFamily="34" charset="0"/>
                  <a:ea typeface="Open Sans Light" panose="020B0306030504020204" pitchFamily="34" charset="0"/>
                  <a:cs typeface="Open Sans Light" panose="020B0306030504020204" pitchFamily="34" charset="0"/>
                </a:rPr>
                <a:t>Combustibles </a:t>
              </a:r>
            </a:p>
            <a:p>
              <a:pPr algn="ct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tradicionales</a:t>
              </a: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20" name="Group 19">
            <a:extLst>
              <a:ext uri="{FF2B5EF4-FFF2-40B4-BE49-F238E27FC236}">
                <a16:creationId xmlns:a16="http://schemas.microsoft.com/office/drawing/2014/main" id="{BAC526C3-E33D-5E48-9B20-48AC24525FD1}"/>
              </a:ext>
            </a:extLst>
          </p:cNvPr>
          <p:cNvGrpSpPr/>
          <p:nvPr/>
        </p:nvGrpSpPr>
        <p:grpSpPr>
          <a:xfrm>
            <a:off x="3491320" y="4929472"/>
            <a:ext cx="1533073" cy="648584"/>
            <a:chOff x="2744267" y="4474640"/>
            <a:chExt cx="1533073" cy="648584"/>
          </a:xfrm>
        </p:grpSpPr>
        <p:sp>
          <p:nvSpPr>
            <p:cNvPr id="63" name="Rectangle 14">
              <a:extLst>
                <a:ext uri="{FF2B5EF4-FFF2-40B4-BE49-F238E27FC236}">
                  <a16:creationId xmlns:a16="http://schemas.microsoft.com/office/drawing/2014/main" id="{7582E2BA-44D4-BB44-8902-DC4EAB9CE9E8}"/>
                </a:ext>
              </a:extLst>
            </p:cNvPr>
            <p:cNvSpPr>
              <a:spLocks noChangeArrowheads="1"/>
            </p:cNvSpPr>
            <p:nvPr/>
          </p:nvSpPr>
          <p:spPr bwMode="auto">
            <a:xfrm>
              <a:off x="2744267" y="4655224"/>
              <a:ext cx="1533073"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Calefacción</a:t>
              </a: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600" dirty="0">
                  <a:latin typeface="Open Sans Light" panose="020B0306030504020204" pitchFamily="34" charset="0"/>
                  <a:ea typeface="Open Sans Light" panose="020B0306030504020204" pitchFamily="34" charset="0"/>
                  <a:cs typeface="Open Sans Light" panose="020B0306030504020204" pitchFamily="34" charset="0"/>
                </a:rPr>
                <a:t> de </a:t>
              </a: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distrito</a:t>
              </a: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67" name="Straight Connector 66">
              <a:extLst>
                <a:ext uri="{FF2B5EF4-FFF2-40B4-BE49-F238E27FC236}">
                  <a16:creationId xmlns:a16="http://schemas.microsoft.com/office/drawing/2014/main" id="{A1482B52-EAE7-F142-8826-D33D342E298B}"/>
                </a:ext>
              </a:extLst>
            </p:cNvPr>
            <p:cNvCxnSpPr>
              <a:cxnSpLocks/>
            </p:cNvCxnSpPr>
            <p:nvPr/>
          </p:nvCxnSpPr>
          <p:spPr>
            <a:xfrm flipV="1">
              <a:off x="3523886" y="4474640"/>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102171DB-2E4A-1846-BD88-45DDC34C076A}"/>
              </a:ext>
            </a:extLst>
          </p:cNvPr>
          <p:cNvCxnSpPr>
            <a:cxnSpLocks/>
          </p:cNvCxnSpPr>
          <p:nvPr/>
        </p:nvCxnSpPr>
        <p:spPr>
          <a:xfrm flipH="1">
            <a:off x="4428134" y="4128463"/>
            <a:ext cx="673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68E65F2-91F1-D645-94EE-2DA1C4BA20C6}"/>
              </a:ext>
            </a:extLst>
          </p:cNvPr>
          <p:cNvGrpSpPr/>
          <p:nvPr/>
        </p:nvGrpSpPr>
        <p:grpSpPr>
          <a:xfrm>
            <a:off x="7039935" y="4133702"/>
            <a:ext cx="1414383" cy="641421"/>
            <a:chOff x="7997839" y="4481219"/>
            <a:chExt cx="1414383" cy="641421"/>
          </a:xfrm>
        </p:grpSpPr>
        <p:sp>
          <p:nvSpPr>
            <p:cNvPr id="39" name="Rectangle 8">
              <a:extLst>
                <a:ext uri="{FF2B5EF4-FFF2-40B4-BE49-F238E27FC236}">
                  <a16:creationId xmlns:a16="http://schemas.microsoft.com/office/drawing/2014/main" id="{2A3CF595-4B96-5D49-B741-D678E437F91A}"/>
                </a:ext>
              </a:extLst>
            </p:cNvPr>
            <p:cNvSpPr>
              <a:spLocks noChangeArrowheads="1"/>
            </p:cNvSpPr>
            <p:nvPr/>
          </p:nvSpPr>
          <p:spPr bwMode="auto">
            <a:xfrm>
              <a:off x="7997839" y="4654640"/>
              <a:ext cx="1414383"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Bomba de calor</a:t>
              </a:r>
            </a:p>
          </p:txBody>
        </p:sp>
        <p:cxnSp>
          <p:nvCxnSpPr>
            <p:cNvPr id="70" name="Straight Connector 69">
              <a:extLst>
                <a:ext uri="{FF2B5EF4-FFF2-40B4-BE49-F238E27FC236}">
                  <a16:creationId xmlns:a16="http://schemas.microsoft.com/office/drawing/2014/main" id="{C5E5F553-7329-6F4E-B272-8911409ACC71}"/>
                </a:ext>
              </a:extLst>
            </p:cNvPr>
            <p:cNvCxnSpPr>
              <a:cxnSpLocks/>
            </p:cNvCxnSpPr>
            <p:nvPr/>
          </p:nvCxnSpPr>
          <p:spPr>
            <a:xfrm flipV="1">
              <a:off x="8692733" y="4481219"/>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5DB23E9A-A418-034C-B810-1B3C11D87E11}"/>
              </a:ext>
            </a:extLst>
          </p:cNvPr>
          <p:cNvGrpSpPr/>
          <p:nvPr/>
        </p:nvGrpSpPr>
        <p:grpSpPr>
          <a:xfrm>
            <a:off x="8922727" y="4125570"/>
            <a:ext cx="2019070" cy="648000"/>
            <a:chOff x="9675630" y="4470737"/>
            <a:chExt cx="2019070" cy="648000"/>
          </a:xfrm>
        </p:grpSpPr>
        <p:sp>
          <p:nvSpPr>
            <p:cNvPr id="40" name="Rectangle 9">
              <a:extLst>
                <a:ext uri="{FF2B5EF4-FFF2-40B4-BE49-F238E27FC236}">
                  <a16:creationId xmlns:a16="http://schemas.microsoft.com/office/drawing/2014/main" id="{08968371-1D91-4B4F-9825-4E8C2DA312C2}"/>
                </a:ext>
              </a:extLst>
            </p:cNvPr>
            <p:cNvSpPr>
              <a:spLocks noChangeArrowheads="1"/>
            </p:cNvSpPr>
            <p:nvPr/>
          </p:nvSpPr>
          <p:spPr bwMode="auto">
            <a:xfrm>
              <a:off x="9675630" y="4650737"/>
              <a:ext cx="2019070"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Biomasa moderna</a:t>
              </a:r>
            </a:p>
          </p:txBody>
        </p:sp>
        <p:cxnSp>
          <p:nvCxnSpPr>
            <p:cNvPr id="72" name="Straight Connector 71">
              <a:extLst>
                <a:ext uri="{FF2B5EF4-FFF2-40B4-BE49-F238E27FC236}">
                  <a16:creationId xmlns:a16="http://schemas.microsoft.com/office/drawing/2014/main" id="{413CCB47-9587-6043-B424-10902B37BC2F}"/>
                </a:ext>
              </a:extLst>
            </p:cNvPr>
            <p:cNvCxnSpPr>
              <a:cxnSpLocks/>
            </p:cNvCxnSpPr>
            <p:nvPr/>
          </p:nvCxnSpPr>
          <p:spPr>
            <a:xfrm flipV="1">
              <a:off x="10707898" y="4470737"/>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84" name="Straight Arrow Connector 83">
            <a:extLst>
              <a:ext uri="{FF2B5EF4-FFF2-40B4-BE49-F238E27FC236}">
                <a16:creationId xmlns:a16="http://schemas.microsoft.com/office/drawing/2014/main" id="{36C32BF0-F517-F443-A0F7-484BF09C603E}"/>
              </a:ext>
            </a:extLst>
          </p:cNvPr>
          <p:cNvCxnSpPr>
            <a:cxnSpLocks/>
          </p:cNvCxnSpPr>
          <p:nvPr/>
        </p:nvCxnSpPr>
        <p:spPr>
          <a:xfrm flipH="1">
            <a:off x="9756107" y="3285035"/>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736867EA-D464-F343-A0C8-0FCC550A4755}"/>
              </a:ext>
            </a:extLst>
          </p:cNvPr>
          <p:cNvCxnSpPr>
            <a:cxnSpLocks/>
          </p:cNvCxnSpPr>
          <p:nvPr/>
        </p:nvCxnSpPr>
        <p:spPr>
          <a:xfrm flipV="1">
            <a:off x="6807443" y="4125570"/>
            <a:ext cx="0" cy="792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2056C41-4442-8849-9284-2FCDFCA05172}"/>
              </a:ext>
            </a:extLst>
          </p:cNvPr>
          <p:cNvCxnSpPr>
            <a:cxnSpLocks/>
          </p:cNvCxnSpPr>
          <p:nvPr/>
        </p:nvCxnSpPr>
        <p:spPr>
          <a:xfrm flipV="1">
            <a:off x="3800671" y="3910417"/>
            <a:ext cx="0" cy="396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5F811546-1C7E-2346-B9E0-AEB97AB1BE61}"/>
              </a:ext>
            </a:extLst>
          </p:cNvPr>
          <p:cNvCxnSpPr>
            <a:cxnSpLocks/>
          </p:cNvCxnSpPr>
          <p:nvPr/>
        </p:nvCxnSpPr>
        <p:spPr>
          <a:xfrm rot="5400000" flipH="1" flipV="1">
            <a:off x="4677488" y="3380037"/>
            <a:ext cx="388800" cy="1476000"/>
          </a:xfrm>
          <a:prstGeom prst="bentConnector3">
            <a:avLst>
              <a:gd name="adj1" fmla="val 6583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1A3CB689-A595-7045-BF1C-BDD964C8F7B7}"/>
              </a:ext>
            </a:extLst>
          </p:cNvPr>
          <p:cNvCxnSpPr>
            <a:cxnSpLocks/>
          </p:cNvCxnSpPr>
          <p:nvPr/>
        </p:nvCxnSpPr>
        <p:spPr>
          <a:xfrm flipV="1">
            <a:off x="8105262" y="3923636"/>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A84632FD-5071-4B45-806E-795146DA70B0}"/>
              </a:ext>
            </a:extLst>
          </p:cNvPr>
          <p:cNvCxnSpPr>
            <a:cxnSpLocks/>
          </p:cNvCxnSpPr>
          <p:nvPr/>
        </p:nvCxnSpPr>
        <p:spPr>
          <a:xfrm flipV="1">
            <a:off x="9756108" y="3923636"/>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C4E8FA3C-2CD2-424D-B95B-16D2C15DCDC8}"/>
              </a:ext>
            </a:extLst>
          </p:cNvPr>
          <p:cNvCxnSpPr>
            <a:cxnSpLocks/>
          </p:cNvCxnSpPr>
          <p:nvPr/>
        </p:nvCxnSpPr>
        <p:spPr>
          <a:xfrm flipV="1">
            <a:off x="11146130" y="3922774"/>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34CFB53-0EFA-E641-9A61-8DD5E81108D1}"/>
              </a:ext>
            </a:extLst>
          </p:cNvPr>
          <p:cNvCxnSpPr>
            <a:cxnSpLocks/>
          </p:cNvCxnSpPr>
          <p:nvPr/>
        </p:nvCxnSpPr>
        <p:spPr>
          <a:xfrm flipH="1" flipV="1">
            <a:off x="5024135" y="3947448"/>
            <a:ext cx="489167" cy="324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490C25CC-9A43-0C4D-A224-54AFED85D421}"/>
              </a:ext>
            </a:extLst>
          </p:cNvPr>
          <p:cNvCxnSpPr>
            <a:cxnSpLocks/>
          </p:cNvCxnSpPr>
          <p:nvPr/>
        </p:nvCxnSpPr>
        <p:spPr>
          <a:xfrm flipH="1" flipV="1">
            <a:off x="6314230" y="3923636"/>
            <a:ext cx="0" cy="3606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 name="Rectangle 25">
                <a:extLst>
                  <a:ext uri="{FF2B5EF4-FFF2-40B4-BE49-F238E27FC236}">
                    <a16:creationId xmlns:a16="http://schemas.microsoft.com/office/drawing/2014/main" id="{52641488-05A6-A841-B1E3-604AF8655077}"/>
                  </a:ext>
                </a:extLst>
              </p:cNvPr>
              <p:cNvSpPr>
                <a:spLocks noChangeArrowheads="1"/>
              </p:cNvSpPr>
              <p:nvPr/>
            </p:nvSpPr>
            <p:spPr bwMode="auto">
              <a:xfrm>
                <a:off x="16235" y="5027756"/>
                <a:ext cx="4260461" cy="65934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nchor="ctr">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F</m:t>
                      </m:r>
                      <m:r>
                        <m:rPr>
                          <m:sty m:val="p"/>
                        </m:rPr>
                        <a:rPr kumimoji="0" lang="en-US"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E</m:t>
                      </m:r>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D</m:t>
                      </m:r>
                      <m:r>
                        <a:rPr kumimoji="0" lang="en-US" b="0" i="0" u="none" strike="noStrike" kern="0" cap="none" spc="0" normalizeH="0" baseline="-2500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m:t>
                      </m:r>
                      <m:r>
                        <a:rPr kumimoji="0" lang="en-US"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m:t>
                      </m:r>
                      <m:f>
                        <m:fPr>
                          <m:ctrlPr>
                            <a:rPr kumimoji="0" lang="en-US"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ctrlPr>
                        </m:fPr>
                        <m:num>
                          <m: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1</m:t>
                          </m:r>
                        </m:num>
                        <m:den>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η</m:t>
                          </m:r>
                        </m:den>
                      </m:f>
                      <m: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 </m:t>
                      </m:r>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MP</m:t>
                      </m:r>
                      <m: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m:t>
                      </m:r>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UED</m:t>
                      </m:r>
                    </m:oMath>
                  </m:oMathPara>
                </a14:m>
                <a:endParaRPr kumimoji="0" lang="en-GB" u="none" strike="noStrike" kern="0" cap="none" spc="0" normalizeH="0" baseline="0" noProof="0">
                  <a:ln>
                    <a:noFill/>
                  </a:ln>
                  <a:solidFill>
                    <a:srgbClr val="1A1A1A"/>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mc:Choice>
        <mc:Fallback xmlns="" xmlns:a16="http://schemas.microsoft.com/office/drawing/2014/main" xmlns:p14="http://schemas.microsoft.com/office/powerpoint/2010/main">
          <p:sp>
            <p:nvSpPr>
              <p:cNvPr id="108" name="Rectangle 25">
                <a:extLst>
                  <a:ext uri="{FF2B5EF4-FFF2-40B4-BE49-F238E27FC236}">
                    <a16:creationId xmlns:a16="http://schemas.microsoft.com/office/drawing/2014/main" id="{52641488-05A6-A841-B1E3-604AF8655077}"/>
                  </a:ext>
                </a:extLst>
              </p:cNvPr>
              <p:cNvSpPr>
                <a:spLocks noRot="1" noChangeAspect="1" noMove="1" noResize="1" noEditPoints="1" noAdjustHandles="1" noChangeArrowheads="1" noChangeShapeType="1" noTextEdit="1"/>
              </p:cNvSpPr>
              <p:nvPr/>
            </p:nvSpPr>
            <p:spPr bwMode="auto">
              <a:xfrm>
                <a:off x="16235" y="5027756"/>
                <a:ext cx="4260461" cy="659348"/>
              </a:xfrm>
              <a:prstGeom prst="rect">
                <a:avLst/>
              </a:prstGeom>
              <a:blipFill>
                <a:blip r:embed="rId5"/>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55" name="Oval 54">
            <a:extLst>
              <a:ext uri="{FF2B5EF4-FFF2-40B4-BE49-F238E27FC236}">
                <a16:creationId xmlns:a16="http://schemas.microsoft.com/office/drawing/2014/main" id="{5290687A-F57B-C14C-83DB-6AAA6702E69A}"/>
              </a:ext>
            </a:extLst>
          </p:cNvPr>
          <p:cNvSpPr/>
          <p:nvPr/>
        </p:nvSpPr>
        <p:spPr>
          <a:xfrm>
            <a:off x="8896612" y="4355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13.mp3" descr="Track7_Lecture7_Slide13.mp3">
            <a:hlinkClick r:id="" action="ppaction://media"/>
            <a:extLst>
              <a:ext uri="{FF2B5EF4-FFF2-40B4-BE49-F238E27FC236}">
                <a16:creationId xmlns:a16="http://schemas.microsoft.com/office/drawing/2014/main" id="{EB9D68BE-7A37-A74A-A402-C6DF1B4F46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77174" y="506912"/>
            <a:ext cx="812800" cy="812800"/>
          </a:xfrm>
          <a:prstGeom prst="rect">
            <a:avLst/>
          </a:prstGeom>
        </p:spPr>
      </p:pic>
    </p:spTree>
    <p:extLst>
      <p:ext uri="{BB962C8B-B14F-4D97-AF65-F5344CB8AC3E}">
        <p14:creationId xmlns:p14="http://schemas.microsoft.com/office/powerpoint/2010/main" val="85785768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 name="Google Shape;115;p16">
                <a:extLst>
                  <a:ext uri="{FF2B5EF4-FFF2-40B4-BE49-F238E27FC236}">
                    <a16:creationId xmlns:a16="http://schemas.microsoft.com/office/drawing/2014/main" id="{1C0EB07B-EF55-8A4A-A559-3218267C9FE8}"/>
                  </a:ext>
                </a:extLst>
              </p:cNvPr>
              <p:cNvSpPr txBox="1"/>
              <p:nvPr/>
            </p:nvSpPr>
            <p:spPr>
              <a:xfrm>
                <a:off x="887412" y="1279022"/>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Número</a:t>
                </a: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 de </a:t>
                </a: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viviendas</a:t>
                </a:r>
                <a:endPar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None/>
                </a:pPr>
                <a:r>
                  <a:rPr lang="en-GB" altLang="en-US" sz="2000" dirty="0" err="1">
                    <a:latin typeface="Arial" panose="020B0604020202020204" pitchFamily="34" charset="0"/>
                    <a:ea typeface="Open Sans" panose="020B0606030504020204" pitchFamily="34" charset="0"/>
                    <a:cs typeface="Arial" panose="020B0604020202020204" pitchFamily="34" charset="0"/>
                  </a:rPr>
                  <a:t>Número</a:t>
                </a:r>
                <a:r>
                  <a:rPr lang="en-GB" altLang="en-US" sz="2000" dirty="0">
                    <a:latin typeface="Arial" panose="020B0604020202020204" pitchFamily="34" charset="0"/>
                    <a:ea typeface="Open Sans" panose="020B0606030504020204" pitchFamily="34" charset="0"/>
                    <a:cs typeface="Arial" panose="020B0604020202020204" pitchFamily="34" charset="0"/>
                  </a:rPr>
                  <a:t> de </a:t>
                </a:r>
                <a:r>
                  <a:rPr lang="en-GB" altLang="en-US" sz="2000" dirty="0" err="1">
                    <a:latin typeface="Arial" panose="020B0604020202020204" pitchFamily="34" charset="0"/>
                    <a:ea typeface="Open Sans" panose="020B0606030504020204" pitchFamily="34" charset="0"/>
                    <a:cs typeface="Arial" panose="020B0604020202020204" pitchFamily="34" charset="0"/>
                  </a:rPr>
                  <a:t>hogares</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urbanos</a:t>
                </a: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None/>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𝑛</m:t>
                          </m:r>
                        </m:e>
                        <m:sub>
                          <m:r>
                            <a:rPr lang="en-GB" sz="2000" smtClean="0">
                              <a:latin typeface="Cambria Math" panose="02040503050406030204" pitchFamily="18" charset="0"/>
                              <a:cs typeface="Times New Roman" pitchFamily="18" charset="0"/>
                            </a:rPr>
                            <m:t>𝑢𝑟𝑏𝑎𝑛</m:t>
                          </m:r>
                        </m:sub>
                      </m:sSub>
                      <m:r>
                        <a:rPr lang="en-GB" sz="2000" smtClean="0">
                          <a:latin typeface="Cambria Math" panose="02040503050406030204" pitchFamily="18" charset="0"/>
                          <a:cs typeface="Times New Roman" pitchFamily="18" charset="0"/>
                        </a:rPr>
                        <m:t>=</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𝑃</m:t>
                          </m:r>
                        </m:e>
                        <m:sub>
                          <m:r>
                            <a:rPr lang="en-GB" sz="2000">
                              <a:latin typeface="Cambria Math" panose="02040503050406030204" pitchFamily="18" charset="0"/>
                              <a:cs typeface="Times New Roman" pitchFamily="18" charset="0"/>
                            </a:rPr>
                            <m:t>𝑡𝑜𝑡</m:t>
                          </m:r>
                        </m:sub>
                      </m:sSub>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𝜎</m:t>
                          </m:r>
                        </m:e>
                        <m:sub>
                          <m:r>
                            <a:rPr lang="en-GB" sz="2000">
                              <a:latin typeface="Cambria Math" panose="02040503050406030204" pitchFamily="18" charset="0"/>
                              <a:cs typeface="Times New Roman" pitchFamily="18" charset="0"/>
                            </a:rPr>
                            <m:t>𝑢𝑟𝑏𝑎𝑛</m:t>
                          </m:r>
                        </m:sub>
                      </m:sSub>
                      <m:f>
                        <m:fPr>
                          <m:ctrlPr>
                            <a:rPr lang="en-GB" sz="2000" i="1" smtClean="0">
                              <a:latin typeface="Cambria Math" panose="02040503050406030204" pitchFamily="18" charset="0"/>
                              <a:cs typeface="Times New Roman" pitchFamily="18" charset="0"/>
                            </a:rPr>
                          </m:ctrlPr>
                        </m:fPr>
                        <m:num>
                          <m:r>
                            <a:rPr lang="en-GB" sz="2000" smtClean="0">
                              <a:latin typeface="Cambria Math" panose="02040503050406030204" pitchFamily="18" charset="0"/>
                              <a:cs typeface="Times New Roman" pitchFamily="18" charset="0"/>
                            </a:rPr>
                            <m:t>1</m:t>
                          </m:r>
                        </m:num>
                        <m:den>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𝑆</m:t>
                              </m:r>
                            </m:e>
                            <m:sub>
                              <m:r>
                                <a:rPr lang="en-GB" sz="2000">
                                  <a:latin typeface="Cambria Math" panose="02040503050406030204" pitchFamily="18" charset="0"/>
                                  <a:cs typeface="Times New Roman" pitchFamily="18" charset="0"/>
                                </a:rPr>
                                <m:t>𝑢𝑟𝑏𝑎𝑛</m:t>
                              </m:r>
                            </m:sub>
                          </m:sSub>
                        </m:den>
                      </m:f>
                    </m:oMath>
                  </m:oMathPara>
                </a14:m>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None/>
                </a:pP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None/>
                </a:pP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None/>
                </a:pPr>
                <a:r>
                  <a:rPr lang="en-GB" altLang="en-US" sz="2000" dirty="0" err="1">
                    <a:latin typeface="Arial" panose="020B0604020202020204" pitchFamily="34" charset="0"/>
                    <a:ea typeface="Open Sans" panose="020B0606030504020204" pitchFamily="34" charset="0"/>
                    <a:cs typeface="Arial" panose="020B0604020202020204" pitchFamily="34" charset="0"/>
                  </a:rPr>
                  <a:t>Número</a:t>
                </a:r>
                <a:r>
                  <a:rPr lang="en-GB" altLang="en-US" sz="2000" dirty="0">
                    <a:latin typeface="Arial" panose="020B0604020202020204" pitchFamily="34" charset="0"/>
                    <a:ea typeface="Open Sans" panose="020B0606030504020204" pitchFamily="34" charset="0"/>
                    <a:cs typeface="Arial" panose="020B0604020202020204" pitchFamily="34" charset="0"/>
                  </a:rPr>
                  <a:t> de </a:t>
                </a:r>
                <a:r>
                  <a:rPr lang="en-GB" altLang="en-US" sz="2000" dirty="0" err="1">
                    <a:latin typeface="Arial" panose="020B0604020202020204" pitchFamily="34" charset="0"/>
                    <a:ea typeface="Open Sans" panose="020B0606030504020204" pitchFamily="34" charset="0"/>
                    <a:cs typeface="Arial" panose="020B0604020202020204" pitchFamily="34" charset="0"/>
                  </a:rPr>
                  <a:t>hogares</a:t>
                </a:r>
                <a:r>
                  <a:rPr lang="en-GB" altLang="en-US" sz="2000" dirty="0">
                    <a:latin typeface="Arial" panose="020B0604020202020204" pitchFamily="34" charset="0"/>
                    <a:ea typeface="Open Sans" panose="020B0606030504020204" pitchFamily="34" charset="0"/>
                    <a:cs typeface="Arial" panose="020B0604020202020204" pitchFamily="34" charset="0"/>
                  </a:rPr>
                  <a:t> rurales</a:t>
                </a:r>
              </a:p>
              <a:p>
                <a:pPr eaLnBrk="1" hangingPunct="1">
                  <a:lnSpc>
                    <a:spcPct val="100000"/>
                  </a:lnSpc>
                  <a:spcAft>
                    <a:spcPts val="1200"/>
                  </a:spcAft>
                  <a:buNone/>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𝑛</m:t>
                          </m:r>
                        </m:e>
                        <m:sub>
                          <m:r>
                            <a:rPr lang="en-GB" sz="2000" smtClean="0">
                              <a:latin typeface="Cambria Math" panose="02040503050406030204" pitchFamily="18" charset="0"/>
                              <a:cs typeface="Times New Roman" pitchFamily="18" charset="0"/>
                            </a:rPr>
                            <m:t>𝑟𝑢𝑟𝑎𝑙</m:t>
                          </m:r>
                        </m:sub>
                      </m:sSub>
                      <m:r>
                        <a:rPr lang="en-GB" sz="2000">
                          <a:latin typeface="Cambria Math" panose="02040503050406030204" pitchFamily="18" charset="0"/>
                          <a:cs typeface="Times New Roman" pitchFamily="18" charset="0"/>
                        </a:rPr>
                        <m:t>=</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𝑃</m:t>
                          </m:r>
                        </m:e>
                        <m:sub>
                          <m:r>
                            <a:rPr lang="en-GB" sz="2000">
                              <a:latin typeface="Cambria Math" panose="02040503050406030204" pitchFamily="18" charset="0"/>
                              <a:cs typeface="Times New Roman" pitchFamily="18" charset="0"/>
                            </a:rPr>
                            <m:t>𝑡𝑜𝑡</m:t>
                          </m:r>
                        </m:sub>
                      </m:sSub>
                      <m:d>
                        <m:dPr>
                          <m:ctrlPr>
                            <a:rPr lang="en-GB" sz="2000" i="1" smtClean="0">
                              <a:latin typeface="Cambria Math" panose="02040503050406030204" pitchFamily="18" charset="0"/>
                              <a:cs typeface="Times New Roman" pitchFamily="18" charset="0"/>
                            </a:rPr>
                          </m:ctrlPr>
                        </m:dPr>
                        <m:e>
                          <m:r>
                            <a:rPr lang="en-GB" sz="2000" smtClean="0">
                              <a:latin typeface="Cambria Math" panose="02040503050406030204" pitchFamily="18" charset="0"/>
                              <a:cs typeface="Times New Roman" pitchFamily="18" charset="0"/>
                            </a:rPr>
                            <m:t>1−</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𝜎</m:t>
                              </m:r>
                            </m:e>
                            <m:sub>
                              <m:r>
                                <a:rPr lang="en-GB" sz="2000">
                                  <a:latin typeface="Cambria Math" panose="02040503050406030204" pitchFamily="18" charset="0"/>
                                  <a:cs typeface="Times New Roman" pitchFamily="18" charset="0"/>
                                </a:rPr>
                                <m:t>𝑢𝑟𝑏𝑎𝑛</m:t>
                              </m:r>
                            </m:sub>
                          </m:sSub>
                        </m:e>
                      </m:d>
                      <m:f>
                        <m:fPr>
                          <m:ctrlPr>
                            <a:rPr lang="en-GB" sz="2000" i="1">
                              <a:latin typeface="Cambria Math" panose="02040503050406030204" pitchFamily="18" charset="0"/>
                              <a:cs typeface="Times New Roman" pitchFamily="18" charset="0"/>
                            </a:rPr>
                          </m:ctrlPr>
                        </m:fPr>
                        <m:num>
                          <m:r>
                            <a:rPr lang="en-GB" sz="2000">
                              <a:latin typeface="Cambria Math" panose="02040503050406030204" pitchFamily="18" charset="0"/>
                              <a:cs typeface="Times New Roman" pitchFamily="18" charset="0"/>
                            </a:rPr>
                            <m:t>1</m:t>
                          </m:r>
                        </m:num>
                        <m:den>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𝑆</m:t>
                              </m:r>
                            </m:e>
                            <m:sub>
                              <m:r>
                                <a:rPr lang="en-GB" sz="2000" smtClean="0">
                                  <a:latin typeface="Cambria Math" panose="02040503050406030204" pitchFamily="18" charset="0"/>
                                  <a:cs typeface="Times New Roman" pitchFamily="18" charset="0"/>
                                </a:rPr>
                                <m:t>𝑟𝑢𝑟𝑎𝑙</m:t>
                              </m:r>
                            </m:sub>
                          </m:sSub>
                        </m:den>
                      </m:f>
                    </m:oMath>
                  </m:oMathPara>
                </a14:m>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None/>
                </a:pPr>
                <a:endParaRPr lang="en-GB" altLang="en-US" sz="2000" dirty="0">
                  <a:solidFill>
                    <a:srgbClr val="9DC3E6"/>
                  </a:solidFill>
                  <a:latin typeface="Arial" panose="020B0604020202020204" pitchFamily="34" charset="0"/>
                  <a:ea typeface="Open Sans" panose="020B0606030504020204" pitchFamily="34" charset="0"/>
                  <a:cs typeface="Arial" panose="020B0604020202020204" pitchFamily="34" charset="0"/>
                </a:endParaRPr>
              </a:p>
              <a:p>
                <a:pPr marL="342900" lvl="1" indent="-342900"/>
                <a:endParaRPr lang="en-GB" sz="2000" dirty="0">
                  <a:latin typeface="Arial" panose="020B0604020202020204" pitchFamily="34" charset="0"/>
                  <a:ea typeface="Open Sans" panose="020B0606030504020204" pitchFamily="34" charset="0"/>
                  <a:cs typeface="Arial" panose="020B0604020202020204" pitchFamily="34" charset="0"/>
                </a:endParaRPr>
              </a:p>
            </p:txBody>
          </p:sp>
        </mc:Choice>
        <mc:Fallback xmlns="">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887412" y="1279022"/>
                <a:ext cx="10439494" cy="4427538"/>
              </a:xfrm>
              <a:prstGeom prst="rect">
                <a:avLst/>
              </a:prstGeom>
              <a:blipFill>
                <a:blip r:embed="rId5"/>
                <a:stretch>
                  <a:fillRect l="-350" t="-275"/>
                </a:stretch>
              </a:blipFill>
              <a:ln>
                <a:noFill/>
              </a:ln>
            </p:spPr>
            <p:txBody>
              <a:bodyPr/>
              <a:lstStyle/>
              <a:p>
                <a:r>
                  <a:rPr lang="en-US">
                    <a:noFill/>
                  </a:rPr>
                  <a:t> </a:t>
                </a:r>
              </a:p>
            </p:txBody>
          </p:sp>
        </mc:Fallback>
      </mc:AlternateContent>
      <p:sp>
        <p:nvSpPr>
          <p:cNvPr id="7" name="TextBox 6">
            <a:extLst>
              <a:ext uri="{FF2B5EF4-FFF2-40B4-BE49-F238E27FC236}">
                <a16:creationId xmlns:a16="http://schemas.microsoft.com/office/drawing/2014/main" id="{CA510C60-D253-F14C-BBC2-7F5B6B8A099D}"/>
              </a:ext>
            </a:extLst>
          </p:cNvPr>
          <p:cNvSpPr txBox="1"/>
          <p:nvPr/>
        </p:nvSpPr>
        <p:spPr>
          <a:xfrm>
            <a:off x="2370297" y="3056141"/>
            <a:ext cx="3964242" cy="369332"/>
          </a:xfrm>
          <a:prstGeom prst="rect">
            <a:avLst/>
          </a:prstGeom>
          <a:noFill/>
        </p:spPr>
        <p:txBody>
          <a:bodyPr wrap="square" rtlCol="0">
            <a:spAutoFit/>
          </a:bodyPr>
          <a:lstStyle/>
          <a:p>
            <a:pPr lvl="2"/>
            <a:r>
              <a:rPr lang="en-GB">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Población total [personas]</a:t>
            </a:r>
          </a:p>
        </p:txBody>
      </p:sp>
      <p:cxnSp>
        <p:nvCxnSpPr>
          <p:cNvPr id="8" name="Straight Connector 7">
            <a:extLst>
              <a:ext uri="{FF2B5EF4-FFF2-40B4-BE49-F238E27FC236}">
                <a16:creationId xmlns:a16="http://schemas.microsoft.com/office/drawing/2014/main" id="{9276A450-EEF3-6344-9E03-17684FA2F250}"/>
              </a:ext>
            </a:extLst>
          </p:cNvPr>
          <p:cNvCxnSpPr>
            <a:cxnSpLocks/>
          </p:cNvCxnSpPr>
          <p:nvPr/>
        </p:nvCxnSpPr>
        <p:spPr>
          <a:xfrm>
            <a:off x="5758249" y="2899137"/>
            <a:ext cx="0" cy="2100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4019C4D-B7E7-7049-AA9E-E193A13FA20F}"/>
              </a:ext>
            </a:extLst>
          </p:cNvPr>
          <p:cNvSpPr txBox="1"/>
          <p:nvPr/>
        </p:nvSpPr>
        <p:spPr>
          <a:xfrm>
            <a:off x="3748831" y="3454041"/>
            <a:ext cx="5399893" cy="369332"/>
          </a:xfrm>
          <a:prstGeom prst="rect">
            <a:avLst/>
          </a:prstGeom>
          <a:noFill/>
        </p:spPr>
        <p:txBody>
          <a:bodyPr wrap="square" rtlCol="0">
            <a:spAutoFit/>
          </a:bodyPr>
          <a:lstStyle/>
          <a:p>
            <a:pPr lvl="2"/>
            <a:r>
              <a:rPr lang="en-GB">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Proporción de población en zonas urbanas </a:t>
            </a:r>
            <a:r>
              <a:rPr lang="en-GB" sz="160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a:t>
            </a:r>
            <a:endParaRPr lang="en-GB">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15" name="Straight Connector 14">
            <a:extLst>
              <a:ext uri="{FF2B5EF4-FFF2-40B4-BE49-F238E27FC236}">
                <a16:creationId xmlns:a16="http://schemas.microsoft.com/office/drawing/2014/main" id="{C3920A1F-7ECE-7245-8617-CD800EE465FA}"/>
              </a:ext>
            </a:extLst>
          </p:cNvPr>
          <p:cNvCxnSpPr>
            <a:cxnSpLocks/>
          </p:cNvCxnSpPr>
          <p:nvPr/>
        </p:nvCxnSpPr>
        <p:spPr>
          <a:xfrm>
            <a:off x="6620130" y="2917672"/>
            <a:ext cx="0" cy="5904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AAA74F7-FC11-3A46-A1F4-EDB784BFF6AF}"/>
              </a:ext>
            </a:extLst>
          </p:cNvPr>
          <p:cNvSpPr txBox="1"/>
          <p:nvPr/>
        </p:nvSpPr>
        <p:spPr>
          <a:xfrm>
            <a:off x="7191313" y="2868075"/>
            <a:ext cx="5399890" cy="892552"/>
          </a:xfrm>
          <a:prstGeom prst="rect">
            <a:avLst/>
          </a:prstGeom>
          <a:noFill/>
        </p:spPr>
        <p:txBody>
          <a:bodyPr wrap="square" rtlCol="0">
            <a:spAutoFit/>
          </a:bodyPr>
          <a:lstStyle/>
          <a:p>
            <a:pPr lvl="2"/>
            <a:r>
              <a:rPr lang="en-GB">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Tamaño medio de los hogares urbanos [persona/hogar]</a:t>
            </a:r>
          </a:p>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19" name="Straight Connector 18">
            <a:extLst>
              <a:ext uri="{FF2B5EF4-FFF2-40B4-BE49-F238E27FC236}">
                <a16:creationId xmlns:a16="http://schemas.microsoft.com/office/drawing/2014/main" id="{8808370D-373B-4448-9CF6-99C481655507}"/>
              </a:ext>
            </a:extLst>
          </p:cNvPr>
          <p:cNvCxnSpPr>
            <a:cxnSpLocks/>
          </p:cNvCxnSpPr>
          <p:nvPr/>
        </p:nvCxnSpPr>
        <p:spPr>
          <a:xfrm>
            <a:off x="7636476" y="2917672"/>
            <a:ext cx="457200" cy="1384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47188E9-004B-AE4B-8085-E5777BB0C817}"/>
              </a:ext>
            </a:extLst>
          </p:cNvPr>
          <p:cNvSpPr txBox="1"/>
          <p:nvPr/>
        </p:nvSpPr>
        <p:spPr>
          <a:xfrm>
            <a:off x="7417854" y="5019702"/>
            <a:ext cx="5399890" cy="892552"/>
          </a:xfrm>
          <a:prstGeom prst="rect">
            <a:avLst/>
          </a:prstGeom>
          <a:noFill/>
        </p:spPr>
        <p:txBody>
          <a:bodyPr wrap="square" rtlCol="0">
            <a:spAutoFit/>
          </a:bodyPr>
          <a:lstStyle/>
          <a:p>
            <a:pPr lvl="2"/>
            <a:r>
              <a:rPr lang="en-GB">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Tamaño medio de los hogares rurales [persona/hogar]</a:t>
            </a:r>
          </a:p>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3" name="Straight Connector 22">
            <a:extLst>
              <a:ext uri="{FF2B5EF4-FFF2-40B4-BE49-F238E27FC236}">
                <a16:creationId xmlns:a16="http://schemas.microsoft.com/office/drawing/2014/main" id="{123D5001-D9E5-D749-BD23-86C981735261}"/>
              </a:ext>
            </a:extLst>
          </p:cNvPr>
          <p:cNvCxnSpPr>
            <a:cxnSpLocks/>
          </p:cNvCxnSpPr>
          <p:nvPr/>
        </p:nvCxnSpPr>
        <p:spPr>
          <a:xfrm>
            <a:off x="7863017" y="5069298"/>
            <a:ext cx="457200" cy="1384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Slide Number Placeholder 5">
            <a:extLst>
              <a:ext uri="{FF2B5EF4-FFF2-40B4-BE49-F238E27FC236}">
                <a16:creationId xmlns:a16="http://schemas.microsoft.com/office/drawing/2014/main" id="{1991717D-9290-2F48-8887-B08C19591758}"/>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t>14</a:t>
            </a:fld>
            <a:endParaRPr lang="en-US" altLang="en-US" sz="1400" b="1">
              <a:solidFill>
                <a:schemeClr val="bg1"/>
              </a:solidFill>
              <a:latin typeface="Open Sans ExtraBold"/>
              <a:ea typeface="Open Sans ExtraBold"/>
              <a:cs typeface="Open Sans ExtraBold"/>
            </a:endParaRPr>
          </a:p>
        </p:txBody>
      </p:sp>
      <p:sp>
        <p:nvSpPr>
          <p:cNvPr id="17" name="Google Shape;113;p16">
            <a:extLst>
              <a:ext uri="{FF2B5EF4-FFF2-40B4-BE49-F238E27FC236}">
                <a16:creationId xmlns:a16="http://schemas.microsoft.com/office/drawing/2014/main" id="{18C9BB2E-6B8A-FA4A-96DB-2CB379047E46}"/>
              </a:ext>
            </a:extLst>
          </p:cNvPr>
          <p:cNvSpPr>
            <a:spLocks noGrp="1" noChangeArrowheads="1"/>
          </p:cNvSpPr>
          <p:nvPr>
            <p:ph type="title"/>
          </p:nvPr>
        </p:nvSpPr>
        <p:spPr>
          <a:xfrm>
            <a:off x="856129" y="-1556"/>
            <a:ext cx="10470776" cy="1343491"/>
          </a:xfrm>
        </p:spPr>
        <p:txBody>
          <a:bodyPr lIns="121900" tIns="121900" rIns="121900" bIns="121900"/>
          <a:lstStyle/>
          <a:p>
            <a:pPr eaLnBrk="1" hangingPunct="1"/>
            <a:r>
              <a:rPr lang="en-GB" altLang="en-US" dirty="0">
                <a:latin typeface="Arial" panose="020B0604020202020204" pitchFamily="34" charset="0"/>
                <a:cs typeface="Arial" panose="020B0604020202020204" pitchFamily="34" charset="0"/>
              </a:rPr>
              <a:t>Clase 7.3 Sector doméstico</a:t>
            </a:r>
          </a:p>
        </p:txBody>
      </p:sp>
      <p:sp>
        <p:nvSpPr>
          <p:cNvPr id="13" name="Oval 12">
            <a:extLst>
              <a:ext uri="{FF2B5EF4-FFF2-40B4-BE49-F238E27FC236}">
                <a16:creationId xmlns:a16="http://schemas.microsoft.com/office/drawing/2014/main" id="{9776BFA2-3847-AE4F-B053-1349B77738C3}"/>
              </a:ext>
            </a:extLst>
          </p:cNvPr>
          <p:cNvSpPr/>
          <p:nvPr/>
        </p:nvSpPr>
        <p:spPr>
          <a:xfrm>
            <a:off x="8896612" y="4355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14.mp3" descr="Track7_Lecture7_Slide14.mp3">
            <a:hlinkClick r:id="" action="ppaction://media"/>
            <a:extLst>
              <a:ext uri="{FF2B5EF4-FFF2-40B4-BE49-F238E27FC236}">
                <a16:creationId xmlns:a16="http://schemas.microsoft.com/office/drawing/2014/main" id="{C30DF198-DDCE-7D43-B827-35E18BEF8D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7977" y="506912"/>
            <a:ext cx="812800" cy="812800"/>
          </a:xfrm>
          <a:prstGeom prst="rect">
            <a:avLst/>
          </a:prstGeom>
        </p:spPr>
      </p:pic>
    </p:spTree>
    <p:extLst>
      <p:ext uri="{BB962C8B-B14F-4D97-AF65-F5344CB8AC3E}">
        <p14:creationId xmlns:p14="http://schemas.microsoft.com/office/powerpoint/2010/main" val="3862409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Google Shape;115;p16">
            <a:extLst>
              <a:ext uri="{FF2B5EF4-FFF2-40B4-BE49-F238E27FC236}">
                <a16:creationId xmlns:a16="http://schemas.microsoft.com/office/drawing/2014/main" id="{1C0EB07B-EF55-8A4A-A559-3218267C9FE8}"/>
              </a:ext>
            </a:extLst>
          </p:cNvPr>
          <p:cNvSpPr txBox="1"/>
          <p:nvPr/>
        </p:nvSpPr>
        <p:spPr>
          <a:xfrm>
            <a:off x="856129" y="1572811"/>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Calentamiento</a:t>
            </a: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 de </a:t>
            </a: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agua</a:t>
            </a: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 </a:t>
            </a: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cocina</a:t>
            </a: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 y </a:t>
            </a: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aire</a:t>
            </a: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 </a:t>
            </a: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acondicionado</a:t>
            </a:r>
            <a:endPar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None/>
            </a:pP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Demanda</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de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energía</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útil</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para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el</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calentamiento</a:t>
            </a:r>
            <a:r>
              <a:rPr lang="en-GB" altLang="en-US" sz="2000" dirty="0">
                <a:latin typeface="Arial" panose="020B0604020202020204" pitchFamily="34" charset="0"/>
                <a:ea typeface="Open Sans" panose="020B0606030504020204" pitchFamily="34" charset="0"/>
                <a:cs typeface="Arial" panose="020B0604020202020204" pitchFamily="34" charset="0"/>
              </a:rPr>
              <a:t> del </a:t>
            </a:r>
            <a:r>
              <a:rPr lang="en-GB" altLang="en-US" sz="2000" dirty="0" err="1">
                <a:latin typeface="Arial" panose="020B0604020202020204" pitchFamily="34" charset="0"/>
                <a:ea typeface="Open Sans" panose="020B0606030504020204" pitchFamily="34" charset="0"/>
                <a:cs typeface="Arial" panose="020B0604020202020204" pitchFamily="34" charset="0"/>
              </a:rPr>
              <a:t>agua</a:t>
            </a:r>
            <a:r>
              <a:rPr lang="en-GB" altLang="en-US" sz="2000" dirty="0">
                <a:latin typeface="Arial" panose="020B0604020202020204" pitchFamily="34" charset="0"/>
                <a:ea typeface="Open Sans" panose="020B0606030504020204" pitchFamily="34" charset="0"/>
                <a:cs typeface="Arial" panose="020B0604020202020204" pitchFamily="34" charset="0"/>
              </a:rPr>
              <a:t>: </a:t>
            </a:r>
          </a:p>
          <a:p>
            <a:pPr eaLnBrk="1" hangingPunct="1">
              <a:lnSpc>
                <a:spcPct val="100000"/>
              </a:lnSpc>
              <a:spcAft>
                <a:spcPts val="1200"/>
              </a:spcAft>
              <a:buNone/>
            </a:pPr>
            <a:r>
              <a:rPr lang="en-GB" altLang="en-US" sz="2000" dirty="0" err="1">
                <a:latin typeface="Arial" panose="020B0604020202020204" pitchFamily="34" charset="0"/>
                <a:ea typeface="Open Sans" panose="020B0606030504020204" pitchFamily="34" charset="0"/>
                <a:cs typeface="Arial" panose="020B0604020202020204" pitchFamily="34" charset="0"/>
              </a:rPr>
              <a:t>Demanda</a:t>
            </a:r>
            <a:r>
              <a:rPr lang="en-GB" altLang="en-US" sz="2000" dirty="0">
                <a:latin typeface="Arial" panose="020B0604020202020204" pitchFamily="34" charset="0"/>
                <a:ea typeface="Open Sans" panose="020B0606030504020204" pitchFamily="34" charset="0"/>
                <a:cs typeface="Arial" panose="020B0604020202020204" pitchFamily="34" charset="0"/>
              </a:rPr>
              <a:t> de </a:t>
            </a:r>
            <a:r>
              <a:rPr lang="en-GB" altLang="en-US" sz="2000" dirty="0" err="1">
                <a:latin typeface="Arial" panose="020B0604020202020204" pitchFamily="34" charset="0"/>
                <a:ea typeface="Open Sans" panose="020B0606030504020204" pitchFamily="34" charset="0"/>
                <a:cs typeface="Arial" panose="020B0604020202020204" pitchFamily="34" charset="0"/>
              </a:rPr>
              <a:t>energía</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útil</a:t>
            </a:r>
            <a:r>
              <a:rPr lang="en-GB" altLang="en-US" sz="2000" dirty="0">
                <a:latin typeface="Arial" panose="020B0604020202020204" pitchFamily="34" charset="0"/>
                <a:ea typeface="Open Sans" panose="020B0606030504020204" pitchFamily="34" charset="0"/>
                <a:cs typeface="Arial" panose="020B0604020202020204" pitchFamily="34" charset="0"/>
              </a:rPr>
              <a:t> para </a:t>
            </a:r>
            <a:r>
              <a:rPr lang="en-GB" altLang="en-US" sz="2000" dirty="0" err="1">
                <a:latin typeface="Arial" panose="020B0604020202020204" pitchFamily="34" charset="0"/>
                <a:ea typeface="Open Sans" panose="020B0606030504020204" pitchFamily="34" charset="0"/>
                <a:cs typeface="Arial" panose="020B0604020202020204" pitchFamily="34" charset="0"/>
              </a:rPr>
              <a:t>cocinar</a:t>
            </a:r>
            <a:r>
              <a:rPr lang="en-GB" altLang="en-US" sz="2000" dirty="0">
                <a:latin typeface="Arial" panose="020B0604020202020204" pitchFamily="34" charset="0"/>
                <a:ea typeface="Open Sans" panose="020B0606030504020204" pitchFamily="34" charset="0"/>
                <a:cs typeface="Arial" panose="020B0604020202020204" pitchFamily="34" charset="0"/>
              </a:rPr>
              <a:t> </a:t>
            </a:r>
            <a:endParaRPr lang="en-GB" altLang="en-US" sz="2000" dirty="0">
              <a:solidFill>
                <a:srgbClr val="9DC3E6"/>
              </a:solidFill>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None/>
            </a:pPr>
            <a:r>
              <a:rPr lang="en-GB" altLang="en-US" sz="2000" dirty="0" err="1">
                <a:latin typeface="Arial" panose="020B0604020202020204" pitchFamily="34" charset="0"/>
                <a:ea typeface="Open Sans" panose="020B0606030504020204" pitchFamily="34" charset="0"/>
                <a:cs typeface="Arial" panose="020B0604020202020204" pitchFamily="34" charset="0"/>
              </a:rPr>
              <a:t>Demanda</a:t>
            </a:r>
            <a:r>
              <a:rPr lang="en-GB" altLang="en-US" sz="2000" dirty="0">
                <a:latin typeface="Arial" panose="020B0604020202020204" pitchFamily="34" charset="0"/>
                <a:ea typeface="Open Sans" panose="020B0606030504020204" pitchFamily="34" charset="0"/>
                <a:cs typeface="Arial" panose="020B0604020202020204" pitchFamily="34" charset="0"/>
              </a:rPr>
              <a:t> de </a:t>
            </a:r>
            <a:r>
              <a:rPr lang="en-GB" altLang="en-US" sz="2000" dirty="0" err="1">
                <a:latin typeface="Arial" panose="020B0604020202020204" pitchFamily="34" charset="0"/>
                <a:ea typeface="Open Sans" panose="020B0606030504020204" pitchFamily="34" charset="0"/>
                <a:cs typeface="Arial" panose="020B0604020202020204" pitchFamily="34" charset="0"/>
              </a:rPr>
              <a:t>energía</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útil</a:t>
            </a:r>
            <a:r>
              <a:rPr lang="en-GB" altLang="en-US" sz="2000" dirty="0">
                <a:latin typeface="Arial" panose="020B0604020202020204" pitchFamily="34" charset="0"/>
                <a:ea typeface="Open Sans" panose="020B0606030504020204" pitchFamily="34" charset="0"/>
                <a:cs typeface="Arial" panose="020B0604020202020204" pitchFamily="34" charset="0"/>
              </a:rPr>
              <a:t> para la </a:t>
            </a:r>
            <a:r>
              <a:rPr lang="en-GB" altLang="en-US" sz="2000" dirty="0" err="1">
                <a:latin typeface="Arial" panose="020B0604020202020204" pitchFamily="34" charset="0"/>
                <a:ea typeface="Open Sans" panose="020B0606030504020204" pitchFamily="34" charset="0"/>
                <a:cs typeface="Arial" panose="020B0604020202020204" pitchFamily="34" charset="0"/>
              </a:rPr>
              <a:t>climatización</a:t>
            </a:r>
            <a:r>
              <a:rPr lang="en-GB" altLang="en-US" sz="2000" dirty="0">
                <a:latin typeface="Arial" panose="020B0604020202020204" pitchFamily="34" charset="0"/>
                <a:ea typeface="Open Sans" panose="020B0606030504020204" pitchFamily="34" charset="0"/>
                <a:cs typeface="Arial" panose="020B0604020202020204" pitchFamily="34" charset="0"/>
              </a:rPr>
              <a:t> </a:t>
            </a:r>
            <a:endParaRPr lang="en-GB" altLang="en-US" sz="2000" dirty="0">
              <a:solidFill>
                <a:srgbClr val="9DC3E6"/>
              </a:solidFill>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Bef>
                <a:spcPts val="0"/>
              </a:spcBef>
              <a:spcAft>
                <a:spcPts val="0"/>
              </a:spcAft>
              <a:buNone/>
            </a:pP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número</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de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hogares</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hogar</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a:t>
            </a:r>
          </a:p>
          <a:p>
            <a:pPr eaLnBrk="1" hangingPunct="1">
              <a:lnSpc>
                <a:spcPct val="100000"/>
              </a:lnSpc>
              <a:spcBef>
                <a:spcPts val="0"/>
              </a:spcBef>
              <a:spcAft>
                <a:spcPts val="0"/>
              </a:spcAft>
              <a:buNone/>
            </a:pP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Tamaño</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medio del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hogar</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[persona/</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hogar</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a:t>
            </a:r>
          </a:p>
          <a:p>
            <a:pPr eaLnBrk="1" hangingPunct="1">
              <a:lnSpc>
                <a:spcPct val="100000"/>
              </a:lnSpc>
              <a:spcBef>
                <a:spcPts val="0"/>
              </a:spcBef>
              <a:spcAft>
                <a:spcPts val="0"/>
              </a:spcAft>
              <a:buNone/>
            </a:pP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Fracción</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de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hogares</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con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agua</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caliente/con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aire</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acondicionado</a:t>
            </a:r>
            <a:endPar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Bef>
                <a:spcPts val="0"/>
              </a:spcBef>
              <a:spcAft>
                <a:spcPts val="0"/>
              </a:spcAft>
              <a:buNone/>
            </a:pP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Consumo</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específico</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de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energía</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para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agua</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caliente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energía</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/persona]</a:t>
            </a:r>
          </a:p>
          <a:p>
            <a:pPr eaLnBrk="1" hangingPunct="1">
              <a:lnSpc>
                <a:spcPct val="100000"/>
              </a:lnSpc>
              <a:spcBef>
                <a:spcPts val="0"/>
              </a:spcBef>
              <a:spcAft>
                <a:spcPts val="0"/>
              </a:spcAft>
              <a:buNone/>
            </a:pP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Consumo</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específico</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de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energía</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para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cocinar</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aire</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acondicionado</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energía</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hogar</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a:t>
            </a:r>
          </a:p>
          <a:p>
            <a:pPr eaLnBrk="1" hangingPunct="1">
              <a:lnSpc>
                <a:spcPct val="100000"/>
              </a:lnSpc>
              <a:spcAft>
                <a:spcPts val="1200"/>
              </a:spcAft>
              <a:buNone/>
            </a:pPr>
            <a:endPar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None/>
            </a:pPr>
            <a:endParaRPr lang="en-GB" altLang="en-US" sz="2000" dirty="0">
              <a:solidFill>
                <a:srgbClr val="9DC3E6"/>
              </a:solidFill>
              <a:latin typeface="Arial" panose="020B0604020202020204" pitchFamily="34" charset="0"/>
              <a:ea typeface="Open Sans" panose="020B0606030504020204" pitchFamily="34" charset="0"/>
              <a:cs typeface="Arial" panose="020B0604020202020204" pitchFamily="34" charset="0"/>
            </a:endParaRPr>
          </a:p>
          <a:p>
            <a:pPr marL="342900" lvl="1" indent="-342900"/>
            <a:endParaRPr lang="en-GB" sz="2000" dirty="0">
              <a:latin typeface="Arial" panose="020B0604020202020204" pitchFamily="34" charset="0"/>
              <a:ea typeface="Open Sans" panose="020B0606030504020204" pitchFamily="34" charset="0"/>
              <a:cs typeface="Arial" panose="020B0604020202020204" pitchFamily="34" charset="0"/>
            </a:endParaRPr>
          </a:p>
        </p:txBody>
      </p:sp>
      <p:sp>
        <p:nvSpPr>
          <p:cNvPr id="29" name="Slide Number Placeholder 5">
            <a:extLst>
              <a:ext uri="{FF2B5EF4-FFF2-40B4-BE49-F238E27FC236}">
                <a16:creationId xmlns:a16="http://schemas.microsoft.com/office/drawing/2014/main" id="{D6871B33-F17E-1347-8124-DDF2CF4E68C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t>15</a:t>
            </a:fld>
            <a:endParaRPr lang="en-US" altLang="en-US" sz="1400" b="1">
              <a:solidFill>
                <a:schemeClr val="bg1"/>
              </a:solidFill>
              <a:latin typeface="Open Sans ExtraBold"/>
              <a:ea typeface="Open Sans ExtraBold"/>
              <a:cs typeface="Open Sans ExtraBold"/>
            </a:endParaRPr>
          </a:p>
        </p:txBody>
      </p:sp>
      <p:sp>
        <p:nvSpPr>
          <p:cNvPr id="7" name="Google Shape;113;p16">
            <a:extLst>
              <a:ext uri="{FF2B5EF4-FFF2-40B4-BE49-F238E27FC236}">
                <a16:creationId xmlns:a16="http://schemas.microsoft.com/office/drawing/2014/main" id="{B3A7AEA0-BFA4-AE43-B20E-4560BF00B432}"/>
              </a:ext>
            </a:extLst>
          </p:cNvPr>
          <p:cNvSpPr>
            <a:spLocks noGrp="1" noChangeArrowheads="1"/>
          </p:cNvSpPr>
          <p:nvPr>
            <p:ph type="title"/>
          </p:nvPr>
        </p:nvSpPr>
        <p:spPr>
          <a:xfrm>
            <a:off x="856129" y="-1556"/>
            <a:ext cx="9570261" cy="1343491"/>
          </a:xfrm>
        </p:spPr>
        <p:txBody>
          <a:bodyPr lIns="121900" tIns="121900" rIns="121900" bIns="121900"/>
          <a:lstStyle/>
          <a:p>
            <a:pPr eaLnBrk="1" hangingPunct="1"/>
            <a:r>
              <a:rPr lang="en-GB" altLang="en-US" dirty="0">
                <a:latin typeface="Arial" panose="020B0604020202020204" pitchFamily="34" charset="0"/>
                <a:cs typeface="Arial" panose="020B0604020202020204" pitchFamily="34" charset="0"/>
              </a:rPr>
              <a:t>Clase 7.3 Sector doméstico</a:t>
            </a:r>
            <a:endParaRPr lang="en-US" dirty="0">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6B809D53-85BD-1B4E-AE53-7BC1CECF8A93}"/>
              </a:ext>
            </a:extLst>
          </p:cNvPr>
          <p:cNvSpPr/>
          <p:nvPr/>
        </p:nvSpPr>
        <p:spPr>
          <a:xfrm>
            <a:off x="8896612" y="4355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15.mp3" descr="Track7_Lecture7_Slide15.mp3">
            <a:hlinkClick r:id="" action="ppaction://media"/>
            <a:extLst>
              <a:ext uri="{FF2B5EF4-FFF2-40B4-BE49-F238E27FC236}">
                <a16:creationId xmlns:a16="http://schemas.microsoft.com/office/drawing/2014/main" id="{C8588921-08A6-E340-B7AA-ED0B1EC7D6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67977" y="506912"/>
            <a:ext cx="812800" cy="812800"/>
          </a:xfrm>
          <a:prstGeom prst="rect">
            <a:avLst/>
          </a:prstGeom>
        </p:spPr>
      </p:pic>
    </p:spTree>
    <p:extLst>
      <p:ext uri="{BB962C8B-B14F-4D97-AF65-F5344CB8AC3E}">
        <p14:creationId xmlns:p14="http://schemas.microsoft.com/office/powerpoint/2010/main" val="26198723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5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 name="Google Shape;115;p16">
                <a:extLst>
                  <a:ext uri="{FF2B5EF4-FFF2-40B4-BE49-F238E27FC236}">
                    <a16:creationId xmlns:a16="http://schemas.microsoft.com/office/drawing/2014/main" id="{1C0EB07B-EF55-8A4A-A559-3218267C9FE8}"/>
                  </a:ext>
                </a:extLst>
              </p:cNvPr>
              <p:cNvSpPr txBox="1"/>
              <p:nvPr/>
            </p:nvSpPr>
            <p:spPr>
              <a:xfrm>
                <a:off x="617666" y="1314716"/>
                <a:ext cx="5432092"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Calefacción de espacios</a:t>
                </a:r>
                <a:endParaRPr lang="en-GB" altLang="en-US" sz="2000" b="1" dirty="0">
                  <a:latin typeface="Arial" panose="020B0604020202020204" pitchFamily="34" charset="0"/>
                  <a:ea typeface="Open Sans" panose="020B0606030504020204" pitchFamily="34" charset="0"/>
                  <a:cs typeface="Arial" panose="020B0604020202020204" pitchFamily="34" charset="0"/>
                </a:endParaRPr>
              </a:p>
              <a:p>
                <a:pPr algn="ctr" eaLnBrk="1" hangingPunct="1">
                  <a:lnSpc>
                    <a:spcPct val="100000"/>
                  </a:lnSpc>
                  <a:spcAft>
                    <a:spcPts val="1200"/>
                  </a:spcAft>
                  <a:buNone/>
                </a:pPr>
                <a14:m>
                  <m:oMath xmlns:m="http://schemas.openxmlformats.org/officeDocument/2006/math">
                    <m:r>
                      <a:rPr lang="en-GB" altLang="en-US" sz="2000">
                        <a:latin typeface="Cambria Math" panose="02040503050406030204" pitchFamily="18" charset="0"/>
                        <a:cs typeface="Calibri" panose="020F0502020204030204" pitchFamily="34" charset="0"/>
                      </a:rPr>
                      <m:t>𝑈𝐸</m:t>
                    </m:r>
                    <m:sSub>
                      <m:sSubPr>
                        <m:ctrlPr>
                          <a:rPr lang="en-GB" altLang="en-US" sz="2000" i="1">
                            <a:latin typeface="Cambria Math" panose="02040503050406030204" pitchFamily="18" charset="0"/>
                            <a:cs typeface="Calibri" panose="020F0502020204030204" pitchFamily="34" charset="0"/>
                          </a:rPr>
                        </m:ctrlPr>
                      </m:sSubPr>
                      <m:e>
                        <m:r>
                          <a:rPr lang="en-GB" altLang="en-US" sz="2000">
                            <a:latin typeface="Cambria Math" panose="02040503050406030204" pitchFamily="18" charset="0"/>
                            <a:cs typeface="Calibri" panose="020F0502020204030204" pitchFamily="34" charset="0"/>
                          </a:rPr>
                          <m:t>𝐷</m:t>
                        </m:r>
                      </m:e>
                      <m:sub>
                        <m:r>
                          <a:rPr lang="en-GB" altLang="en-US" sz="2000" smtClean="0">
                            <a:latin typeface="Cambria Math" panose="02040503050406030204" pitchFamily="18" charset="0"/>
                            <a:cs typeface="Calibri" panose="020F0502020204030204" pitchFamily="34" charset="0"/>
                          </a:rPr>
                          <m:t>h𝑒𝑎𝑡𝑖𝑛𝑔</m:t>
                        </m:r>
                      </m:sub>
                    </m:sSub>
                    <m:r>
                      <a:rPr lang="en-GB" sz="2000">
                        <a:latin typeface="Cambria Math" panose="02040503050406030204" pitchFamily="18" charset="0"/>
                        <a:cs typeface="Times New Roman" pitchFamily="18" charset="0"/>
                      </a:rPr>
                      <m:t>=</m:t>
                    </m:r>
                    <m:nary>
                      <m:naryPr>
                        <m:chr m:val="∑"/>
                        <m:supHide m:val="on"/>
                        <m:ctrlPr>
                          <a:rPr lang="en-GB" sz="2000" i="1">
                            <a:latin typeface="Cambria Math" panose="02040503050406030204" pitchFamily="18" charset="0"/>
                            <a:cs typeface="Times New Roman" pitchFamily="18" charset="0"/>
                          </a:rPr>
                        </m:ctrlPr>
                      </m:naryPr>
                      <m:sub>
                        <m:r>
                          <m:rPr>
                            <m:brk m:alnAt="7"/>
                          </m:rPr>
                          <a:rPr lang="en-GB" sz="2000">
                            <a:latin typeface="Cambria Math" panose="02040503050406030204" pitchFamily="18" charset="0"/>
                            <a:cs typeface="Times New Roman" pitchFamily="18" charset="0"/>
                          </a:rPr>
                          <m:t>𝑑</m:t>
                        </m:r>
                        <m:r>
                          <a:rPr lang="en-GB" sz="2000">
                            <a:latin typeface="Cambria Math" panose="02040503050406030204" pitchFamily="18" charset="0"/>
                            <a:cs typeface="Times New Roman" pitchFamily="18" charset="0"/>
                          </a:rPr>
                          <m:t> ∈ </m:t>
                        </m:r>
                        <m:r>
                          <a:rPr lang="en-GB" sz="2000">
                            <a:latin typeface="Cambria Math" panose="02040503050406030204" pitchFamily="18" charset="0"/>
                            <a:cs typeface="Times New Roman" pitchFamily="18" charset="0"/>
                          </a:rPr>
                          <m:t>𝑑𝑤𝑒𝑙𝑙𝑖𝑛𝑔𝑠</m:t>
                        </m:r>
                      </m:sub>
                      <m:sup/>
                      <m:e>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𝑛</m:t>
                            </m:r>
                          </m:e>
                          <m:sub>
                            <m:r>
                              <a:rPr lang="en-GB" sz="2000" smtClean="0">
                                <a:latin typeface="Cambria Math" panose="02040503050406030204" pitchFamily="18" charset="0"/>
                                <a:cs typeface="Times New Roman" pitchFamily="18" charset="0"/>
                              </a:rPr>
                              <m:t>𝑑</m:t>
                            </m:r>
                          </m:sub>
                        </m:sSub>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h</m:t>
                            </m:r>
                          </m:e>
                          <m:sub>
                            <m:r>
                              <a:rPr lang="en-GB" sz="2000" smtClean="0">
                                <a:latin typeface="Cambria Math" panose="02040503050406030204" pitchFamily="18" charset="0"/>
                                <a:cs typeface="Times New Roman" pitchFamily="18" charset="0"/>
                              </a:rPr>
                              <m:t>𝑑</m:t>
                            </m:r>
                          </m:sub>
                        </m:sSub>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𝑆</m:t>
                            </m:r>
                          </m:e>
                          <m:sub>
                            <m:r>
                              <a:rPr lang="en-GB" sz="2000" smtClean="0">
                                <a:latin typeface="Cambria Math" panose="02040503050406030204" pitchFamily="18" charset="0"/>
                                <a:cs typeface="Times New Roman" pitchFamily="18" charset="0"/>
                              </a:rPr>
                              <m:t>𝑑</m:t>
                            </m:r>
                          </m:sub>
                        </m:sSub>
                        <m:sSub>
                          <m:sSubPr>
                            <m:ctrlPr>
                              <a:rPr lang="en-GB" sz="2000" i="1">
                                <a:latin typeface="Cambria Math" panose="02040503050406030204" pitchFamily="18" charset="0"/>
                                <a:cs typeface="Times New Roman" pitchFamily="18" charset="0"/>
                              </a:rPr>
                            </m:ctrlPr>
                          </m:sSubPr>
                          <m:e>
                            <m:r>
                              <a:rPr lang="en-GB" sz="2000" b="0" i="1" smtClean="0">
                                <a:latin typeface="Cambria Math" panose="02040503050406030204" pitchFamily="18" charset="0"/>
                                <a:cs typeface="Times New Roman" pitchFamily="18" charset="0"/>
                              </a:rPr>
                              <m:t>𝐴</m:t>
                            </m:r>
                          </m:e>
                          <m:sub>
                            <m:r>
                              <a:rPr lang="en-GB" sz="2000">
                                <a:latin typeface="Cambria Math" panose="02040503050406030204" pitchFamily="18" charset="0"/>
                                <a:cs typeface="Times New Roman" pitchFamily="18" charset="0"/>
                              </a:rPr>
                              <m:t>𝑑</m:t>
                            </m:r>
                          </m:sub>
                        </m:sSub>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𝐾</m:t>
                            </m:r>
                          </m:e>
                          <m:sub>
                            <m:r>
                              <a:rPr lang="en-GB" sz="2000" smtClean="0">
                                <a:latin typeface="Cambria Math" panose="02040503050406030204" pitchFamily="18" charset="0"/>
                                <a:cs typeface="Times New Roman" pitchFamily="18" charset="0"/>
                              </a:rPr>
                              <m:t>𝑑</m:t>
                            </m:r>
                          </m:sub>
                        </m:sSub>
                        <m:r>
                          <a:rPr lang="en-GB" sz="2000" smtClean="0">
                            <a:latin typeface="Cambria Math" panose="02040503050406030204" pitchFamily="18" charset="0"/>
                            <a:cs typeface="Times New Roman" pitchFamily="18" charset="0"/>
                          </a:rPr>
                          <m:t>𝐷</m:t>
                        </m:r>
                      </m:e>
                    </m:nary>
                  </m:oMath>
                </a14:m>
                <a:r>
                  <a:rPr lang="en-GB" sz="2000" dirty="0">
                    <a:latin typeface="Arial" panose="020B0604020202020204" pitchFamily="34" charset="0"/>
                    <a:ea typeface="Open Sans" panose="020B0606030504020204" pitchFamily="34" charset="0"/>
                    <a:cs typeface="Arial" panose="020B0604020202020204" pitchFamily="34" charset="0"/>
                  </a:rPr>
                  <a:t> </a:t>
                </a:r>
              </a:p>
              <a:p>
                <a:pPr eaLnBrk="1" hangingPunct="1">
                  <a:lnSpc>
                    <a:spcPct val="100000"/>
                  </a:lnSpc>
                  <a:spcBef>
                    <a:spcPts val="0"/>
                  </a:spcBef>
                  <a:spcAft>
                    <a:spcPts val="0"/>
                  </a:spcAft>
                  <a:buNone/>
                </a:pP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número de hogares [hogar]</a:t>
                </a:r>
              </a:p>
              <a:p>
                <a:pPr eaLnBrk="1" hangingPunct="1">
                  <a:lnSpc>
                    <a:spcPct val="100000"/>
                  </a:lnSpc>
                  <a:spcBef>
                    <a:spcPts val="0"/>
                  </a:spcBef>
                  <a:spcAft>
                    <a:spcPts val="0"/>
                  </a:spcAft>
                  <a:buNone/>
                </a:pP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Fracción de hogares con calefacción</a:t>
                </a:r>
              </a:p>
              <a:p>
                <a:pPr eaLnBrk="1" hangingPunct="1">
                  <a:lnSpc>
                    <a:spcPct val="100000"/>
                  </a:lnSpc>
                  <a:spcBef>
                    <a:spcPts val="0"/>
                  </a:spcBef>
                  <a:spcAft>
                    <a:spcPts val="0"/>
                  </a:spcAft>
                  <a:buNone/>
                </a:pP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Tamaño medio de las viviendas [m</a:t>
                </a:r>
                <a:r>
                  <a:rPr lang="en-GB" sz="2000" baseline="30000" dirty="0">
                    <a:solidFill>
                      <a:prstClr val="black"/>
                    </a:solidFill>
                    <a:latin typeface="Arial" panose="020B0604020202020204" pitchFamily="34" charset="0"/>
                    <a:ea typeface="Open Sans" panose="020B0606030504020204" pitchFamily="34" charset="0"/>
                    <a:cs typeface="Arial" panose="020B0604020202020204" pitchFamily="34" charset="0"/>
                  </a:rPr>
                  <a:t>2</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a:t>
                </a:r>
              </a:p>
              <a:p>
                <a:pPr eaLnBrk="1" hangingPunct="1">
                  <a:lnSpc>
                    <a:spcPct val="100000"/>
                  </a:lnSpc>
                  <a:spcBef>
                    <a:spcPts val="0"/>
                  </a:spcBef>
                  <a:spcAft>
                    <a:spcPts val="0"/>
                  </a:spcAft>
                  <a:buNone/>
                </a:pP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Fracción de la superficie del suelo calentada [-]</a:t>
                </a:r>
              </a:p>
              <a:p>
                <a:pPr eaLnBrk="1" hangingPunct="1">
                  <a:lnSpc>
                    <a:spcPct val="100000"/>
                  </a:lnSpc>
                  <a:spcBef>
                    <a:spcPts val="0"/>
                  </a:spcBef>
                  <a:spcAft>
                    <a:spcPts val="0"/>
                  </a:spcAft>
                  <a:buNone/>
                </a:pP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Índice de pérdida de calor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Wh/Δt</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m</a:t>
                </a:r>
                <a:r>
                  <a:rPr lang="en-GB" sz="2000" baseline="30000" dirty="0">
                    <a:solidFill>
                      <a:prstClr val="black"/>
                    </a:solidFill>
                    <a:latin typeface="Arial" panose="020B0604020202020204" pitchFamily="34" charset="0"/>
                    <a:ea typeface="Open Sans" panose="020B0606030504020204" pitchFamily="34" charset="0"/>
                    <a:cs typeface="Arial" panose="020B0604020202020204" pitchFamily="34" charset="0"/>
                  </a:rPr>
                  <a:t>2</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a:t>
                </a:r>
              </a:p>
              <a:p>
                <a:pPr eaLnBrk="1" hangingPunct="1">
                  <a:lnSpc>
                    <a:spcPct val="100000"/>
                  </a:lnSpc>
                  <a:spcBef>
                    <a:spcPts val="0"/>
                  </a:spcBef>
                  <a:spcAft>
                    <a:spcPts val="0"/>
                  </a:spcAft>
                  <a:buNone/>
                </a:pP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Coeficiente de grado-día [-]</a:t>
                </a:r>
              </a:p>
              <a:p>
                <a:pPr eaLnBrk="1" hangingPunct="1">
                  <a:lnSpc>
                    <a:spcPct val="100000"/>
                  </a:lnSpc>
                  <a:spcBef>
                    <a:spcPts val="0"/>
                  </a:spcBef>
                  <a:spcAft>
                    <a:spcPts val="0"/>
                  </a:spcAft>
                  <a:buNone/>
                </a:pPr>
                <a14:m>
                  <m:oMath xmlns:m="http://schemas.openxmlformats.org/officeDocument/2006/math">
                    <m:r>
                      <a:rPr lang="en-US" sz="2000">
                        <a:latin typeface="Cambria Math"/>
                      </a:rPr>
                      <m:t>𝐷𝐷</m:t>
                    </m:r>
                    <m:r>
                      <a:rPr lang="en-US" sz="2000">
                        <a:latin typeface="Cambria Math"/>
                      </a:rPr>
                      <m:t>= </m:t>
                    </m:r>
                    <m:nary>
                      <m:naryPr>
                        <m:chr m:val="∑"/>
                        <m:supHide m:val="on"/>
                        <m:ctrlPr>
                          <a:rPr lang="en-US" sz="2000" i="1">
                            <a:latin typeface="Cambria Math" panose="02040503050406030204" pitchFamily="18" charset="0"/>
                          </a:rPr>
                        </m:ctrlPr>
                      </m:naryPr>
                      <m:sub>
                        <m:r>
                          <m:rPr>
                            <m:brk m:alnAt="7"/>
                          </m:rPr>
                          <a:rPr lang="en-US" sz="2000">
                            <a:latin typeface="Cambria Math"/>
                          </a:rPr>
                          <m:t>𝑚</m:t>
                        </m:r>
                      </m:sub>
                      <m:sup/>
                      <m:e>
                        <m:sSub>
                          <m:sSubPr>
                            <m:ctrlPr>
                              <a:rPr lang="en-US" sz="2000" i="1">
                                <a:latin typeface="Cambria Math" panose="02040503050406030204" pitchFamily="18" charset="0"/>
                              </a:rPr>
                            </m:ctrlPr>
                          </m:sSubPr>
                          <m:e>
                            <m:r>
                              <a:rPr lang="en-US" sz="2000">
                                <a:latin typeface="Cambria Math"/>
                              </a:rPr>
                              <m:t>𝑁𝐷</m:t>
                            </m:r>
                          </m:e>
                          <m:sub>
                            <m:r>
                              <a:rPr lang="en-US" sz="2000">
                                <a:latin typeface="Cambria Math"/>
                              </a:rPr>
                              <m:t>𝑚</m:t>
                            </m:r>
                          </m:sub>
                        </m:sSub>
                        <m:d>
                          <m:dPr>
                            <m:ctrlPr>
                              <a:rPr lang="en-US" sz="2000" i="1">
                                <a:latin typeface="Cambria Math" panose="02040503050406030204" pitchFamily="18" charset="0"/>
                              </a:rPr>
                            </m:ctrlPr>
                          </m:dPr>
                          <m:e>
                            <m:r>
                              <a:rPr lang="en-US" sz="2000">
                                <a:latin typeface="Cambria Math"/>
                              </a:rPr>
                              <m:t>18</m:t>
                            </m:r>
                            <m:r>
                              <a:rPr lang="en-US" sz="2000">
                                <a:latin typeface="Cambria Math"/>
                                <a:ea typeface="Cambria Math"/>
                              </a:rPr>
                              <m:t>℃ −</m:t>
                            </m:r>
                            <m:r>
                              <a:rPr lang="en-US" sz="2000">
                                <a:latin typeface="Cambria Math"/>
                                <a:ea typeface="Cambria Math"/>
                              </a:rPr>
                              <m:t>𝑀𝐴</m:t>
                            </m:r>
                            <m:sSub>
                              <m:sSubPr>
                                <m:ctrlPr>
                                  <a:rPr lang="en-US" sz="2000" i="1">
                                    <a:latin typeface="Cambria Math" panose="02040503050406030204" pitchFamily="18" charset="0"/>
                                    <a:ea typeface="Cambria Math"/>
                                  </a:rPr>
                                </m:ctrlPr>
                              </m:sSubPr>
                              <m:e>
                                <m:r>
                                  <a:rPr lang="en-US" sz="2000">
                                    <a:latin typeface="Cambria Math"/>
                                    <a:ea typeface="Cambria Math"/>
                                  </a:rPr>
                                  <m:t>𝑇</m:t>
                                </m:r>
                              </m:e>
                              <m:sub>
                                <m:r>
                                  <a:rPr lang="en-US" sz="2000">
                                    <a:latin typeface="Cambria Math"/>
                                    <a:ea typeface="Cambria Math"/>
                                  </a:rPr>
                                  <m:t>𝑚</m:t>
                                </m:r>
                              </m:sub>
                            </m:sSub>
                          </m:e>
                        </m:d>
                      </m:e>
                    </m:nary>
                  </m:oMath>
                </a14:m>
                <a:r>
                  <a:rPr lang="en-GB" sz="2000" baseline="30000" dirty="0">
                    <a:solidFill>
                      <a:prstClr val="black"/>
                    </a:solidFill>
                    <a:latin typeface="Arial" panose="020B0604020202020204" pitchFamily="34" charset="0"/>
                    <a:ea typeface="Open Sans" panose="020B0606030504020204" pitchFamily="34" charset="0"/>
                    <a:cs typeface="Arial" panose="020B0604020202020204" pitchFamily="34" charset="0"/>
                  </a:rPr>
                  <a:t> </a:t>
                </a:r>
              </a:p>
              <a:p>
                <a:pPr>
                  <a:buNone/>
                </a:pPr>
                <a:r>
                  <a:rPr lang="en-US" sz="2000" dirty="0" err="1">
                    <a:latin typeface="Arial" panose="020B0604020202020204" pitchFamily="34" charset="0"/>
                    <a:ea typeface="Open Sans" panose="020B0606030504020204" pitchFamily="34" charset="0"/>
                    <a:cs typeface="Arial" panose="020B0604020202020204" pitchFamily="34" charset="0"/>
                  </a:rPr>
                  <a:t>ND</a:t>
                </a:r>
                <a:r>
                  <a:rPr lang="en-US" sz="2000" baseline="-25000" dirty="0" err="1">
                    <a:latin typeface="Arial" panose="020B0604020202020204" pitchFamily="34" charset="0"/>
                    <a:ea typeface="Open Sans" panose="020B0606030504020204" pitchFamily="34" charset="0"/>
                    <a:cs typeface="Arial" panose="020B0604020202020204" pitchFamily="34" charset="0"/>
                  </a:rPr>
                  <a:t>m</a:t>
                </a:r>
                <a:r>
                  <a:rPr lang="en-US" sz="2000" dirty="0">
                    <a:latin typeface="Arial" panose="020B0604020202020204" pitchFamily="34" charset="0"/>
                    <a:ea typeface="Open Sans" panose="020B0606030504020204" pitchFamily="34" charset="0"/>
                    <a:cs typeface="Arial" panose="020B0604020202020204" pitchFamily="34" charset="0"/>
                  </a:rPr>
                  <a:t> : Número de días al mes</a:t>
                </a:r>
              </a:p>
              <a:p>
                <a:pPr>
                  <a:buNone/>
                </a:pPr>
                <a:r>
                  <a:rPr lang="en-US" sz="2000" dirty="0">
                    <a:latin typeface="Arial" panose="020B0604020202020204" pitchFamily="34" charset="0"/>
                    <a:ea typeface="Open Sans" panose="020B0606030504020204" pitchFamily="34" charset="0"/>
                    <a:cs typeface="Arial" panose="020B0604020202020204" pitchFamily="34" charset="0"/>
                  </a:rPr>
                  <a:t>MAT: Temperatura media mensual</a:t>
                </a:r>
              </a:p>
              <a:p>
                <a:pPr>
                  <a:buNone/>
                </a:pPr>
                <a:r>
                  <a:rPr lang="en-US" sz="2000" dirty="0">
                    <a:latin typeface="Arial" panose="020B0604020202020204" pitchFamily="34" charset="0"/>
                    <a:ea typeface="Open Sans" panose="020B0606030504020204" pitchFamily="34" charset="0"/>
                    <a:cs typeface="Arial" panose="020B0604020202020204" pitchFamily="34" charset="0"/>
                  </a:rPr>
                  <a:t>m: meses cuando la TMA &lt; 18℃</a:t>
                </a:r>
              </a:p>
              <a:p>
                <a:pPr eaLnBrk="1" hangingPunct="1">
                  <a:lnSpc>
                    <a:spcPct val="100000"/>
                  </a:lnSpc>
                  <a:spcBef>
                    <a:spcPts val="0"/>
                  </a:spcBef>
                  <a:spcAft>
                    <a:spcPts val="0"/>
                  </a:spcAft>
                  <a:buNone/>
                </a:pPr>
                <a:endParaRPr lang="en-GB" sz="2000" baseline="30000"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None/>
                </a:pPr>
                <a:endParaRPr lang="en-GB" sz="2000" baseline="30000"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None/>
                </a:pPr>
                <a:endPar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None/>
                </a:pPr>
                <a:endPar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None/>
                </a:pPr>
                <a:endPar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None/>
                </a:pPr>
                <a:endParaRPr lang="en-GB" altLang="en-US" sz="2000" dirty="0">
                  <a:solidFill>
                    <a:srgbClr val="9DC3E6"/>
                  </a:solidFill>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None/>
                </a:pPr>
                <a:endParaRPr lang="en-GB" altLang="en-US" sz="2000" dirty="0">
                  <a:solidFill>
                    <a:srgbClr val="9DC3E6"/>
                  </a:solidFill>
                  <a:latin typeface="Arial" panose="020B0604020202020204" pitchFamily="34" charset="0"/>
                  <a:ea typeface="Open Sans" panose="020B0606030504020204" pitchFamily="34" charset="0"/>
                  <a:cs typeface="Arial" panose="020B0604020202020204" pitchFamily="34" charset="0"/>
                </a:endParaRPr>
              </a:p>
              <a:p>
                <a:pPr marL="342900" lvl="1" indent="-342900"/>
                <a:endParaRPr lang="en-GB" sz="2000" dirty="0">
                  <a:latin typeface="Arial" panose="020B0604020202020204" pitchFamily="34" charset="0"/>
                  <a:ea typeface="Open Sans" panose="020B0606030504020204" pitchFamily="34" charset="0"/>
                  <a:cs typeface="Arial" panose="020B0604020202020204" pitchFamily="34" charset="0"/>
                </a:endParaRPr>
              </a:p>
            </p:txBody>
          </p:sp>
        </mc:Choice>
        <mc:Fallback xmlns="">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617666" y="1314716"/>
                <a:ext cx="5432092" cy="4427538"/>
              </a:xfrm>
              <a:prstGeom prst="rect">
                <a:avLst/>
              </a:prstGeom>
              <a:blipFill>
                <a:blip r:embed="rId5"/>
                <a:stretch>
                  <a:fillRect l="-561" t="-275" b="-11295"/>
                </a:stretch>
              </a:blipFill>
              <a:ln>
                <a:noFill/>
              </a:ln>
            </p:spPr>
            <p:txBody>
              <a:bodyPr/>
              <a:lstStyle/>
              <a:p>
                <a:r>
                  <a:rPr lang="en-US">
                    <a:noFill/>
                  </a:rPr>
                  <a:t> </a:t>
                </a:r>
              </a:p>
            </p:txBody>
          </p:sp>
        </mc:Fallback>
      </mc:AlternateContent>
      <p:sp>
        <p:nvSpPr>
          <p:cNvPr id="33" name="Slide Number Placeholder 5">
            <a:extLst>
              <a:ext uri="{FF2B5EF4-FFF2-40B4-BE49-F238E27FC236}">
                <a16:creationId xmlns:a16="http://schemas.microsoft.com/office/drawing/2014/main" id="{6E2D3A1F-844D-814D-90CC-696542C0BE8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t>16</a:t>
            </a:fld>
            <a:endParaRPr lang="en-US" altLang="en-US" sz="1400" b="1">
              <a:solidFill>
                <a:schemeClr val="bg1"/>
              </a:solidFill>
              <a:latin typeface="Open Sans ExtraBold"/>
              <a:ea typeface="Open Sans ExtraBold"/>
              <a:cs typeface="Open Sans ExtraBold"/>
            </a:endParaRPr>
          </a:p>
        </p:txBody>
      </p:sp>
      <p:grpSp>
        <p:nvGrpSpPr>
          <p:cNvPr id="34" name="Group 33">
            <a:extLst>
              <a:ext uri="{FF2B5EF4-FFF2-40B4-BE49-F238E27FC236}">
                <a16:creationId xmlns:a16="http://schemas.microsoft.com/office/drawing/2014/main" id="{A24FC39D-D506-4C4B-B1BB-2156245B8B20}"/>
              </a:ext>
            </a:extLst>
          </p:cNvPr>
          <p:cNvGrpSpPr/>
          <p:nvPr/>
        </p:nvGrpSpPr>
        <p:grpSpPr>
          <a:xfrm>
            <a:off x="6054569" y="2567739"/>
            <a:ext cx="5826816" cy="3085348"/>
            <a:chOff x="1430774" y="1524000"/>
            <a:chExt cx="6343088" cy="3897032"/>
          </a:xfrm>
        </p:grpSpPr>
        <p:sp>
          <p:nvSpPr>
            <p:cNvPr id="35" name="Line 2">
              <a:extLst>
                <a:ext uri="{FF2B5EF4-FFF2-40B4-BE49-F238E27FC236}">
                  <a16:creationId xmlns:a16="http://schemas.microsoft.com/office/drawing/2014/main" id="{5C31F992-3781-824E-9B22-1BC73275345E}"/>
                </a:ext>
              </a:extLst>
            </p:cNvPr>
            <p:cNvSpPr>
              <a:spLocks noChangeShapeType="1"/>
            </p:cNvSpPr>
            <p:nvPr/>
          </p:nvSpPr>
          <p:spPr bwMode="auto">
            <a:xfrm>
              <a:off x="1905000" y="16764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36" name="Line 3">
              <a:extLst>
                <a:ext uri="{FF2B5EF4-FFF2-40B4-BE49-F238E27FC236}">
                  <a16:creationId xmlns:a16="http://schemas.microsoft.com/office/drawing/2014/main" id="{A1B5516D-BB69-C947-889B-FD22AC01ADE3}"/>
                </a:ext>
              </a:extLst>
            </p:cNvPr>
            <p:cNvSpPr>
              <a:spLocks noChangeShapeType="1"/>
            </p:cNvSpPr>
            <p:nvPr/>
          </p:nvSpPr>
          <p:spPr bwMode="auto">
            <a:xfrm>
              <a:off x="1447800" y="4876800"/>
              <a:ext cx="6096000" cy="0"/>
            </a:xfrm>
            <a:prstGeom prst="line">
              <a:avLst/>
            </a:prstGeom>
            <a:noFill/>
            <a:ln w="9525">
              <a:solidFill>
                <a:schemeClr val="tx1"/>
              </a:solidFill>
              <a:round/>
              <a:headEnd/>
              <a:tailEnd type="triangle" w="med" len="med"/>
            </a:ln>
            <a:effectLst/>
          </p:spPr>
          <p:txBody>
            <a:bodyPr/>
            <a:lstStyle/>
            <a:p>
              <a:endParaRPr lang="ru-RU">
                <a:latin typeface="Open Sans" panose="020B0606030504020204" pitchFamily="34" charset="0"/>
              </a:endParaRPr>
            </a:p>
          </p:txBody>
        </p:sp>
        <p:sp>
          <p:nvSpPr>
            <p:cNvPr id="37" name="Line 4">
              <a:extLst>
                <a:ext uri="{FF2B5EF4-FFF2-40B4-BE49-F238E27FC236}">
                  <a16:creationId xmlns:a16="http://schemas.microsoft.com/office/drawing/2014/main" id="{B19D254D-9C5E-CB40-8DD6-8C19693A04C3}"/>
                </a:ext>
              </a:extLst>
            </p:cNvPr>
            <p:cNvSpPr>
              <a:spLocks noChangeShapeType="1"/>
            </p:cNvSpPr>
            <p:nvPr/>
          </p:nvSpPr>
          <p:spPr bwMode="auto">
            <a:xfrm flipV="1">
              <a:off x="1447800" y="1524000"/>
              <a:ext cx="0" cy="3352800"/>
            </a:xfrm>
            <a:prstGeom prst="line">
              <a:avLst/>
            </a:prstGeom>
            <a:noFill/>
            <a:ln w="9525">
              <a:solidFill>
                <a:schemeClr val="tx1"/>
              </a:solidFill>
              <a:round/>
              <a:headEnd/>
              <a:tailEnd type="triangle" w="med" len="med"/>
            </a:ln>
            <a:effectLst/>
          </p:spPr>
          <p:txBody>
            <a:bodyPr/>
            <a:lstStyle/>
            <a:p>
              <a:endParaRPr lang="ru-RU">
                <a:latin typeface="Open Sans" panose="020B0606030504020204" pitchFamily="34" charset="0"/>
              </a:endParaRPr>
            </a:p>
          </p:txBody>
        </p:sp>
        <p:sp>
          <p:nvSpPr>
            <p:cNvPr id="38" name="Line 11">
              <a:extLst>
                <a:ext uri="{FF2B5EF4-FFF2-40B4-BE49-F238E27FC236}">
                  <a16:creationId xmlns:a16="http://schemas.microsoft.com/office/drawing/2014/main" id="{AEFDA987-66D2-B943-B2B1-CA73FCC8B4D0}"/>
                </a:ext>
              </a:extLst>
            </p:cNvPr>
            <p:cNvSpPr>
              <a:spLocks noChangeShapeType="1"/>
            </p:cNvSpPr>
            <p:nvPr/>
          </p:nvSpPr>
          <p:spPr bwMode="auto">
            <a:xfrm>
              <a:off x="28194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39" name="Line 12">
              <a:extLst>
                <a:ext uri="{FF2B5EF4-FFF2-40B4-BE49-F238E27FC236}">
                  <a16:creationId xmlns:a16="http://schemas.microsoft.com/office/drawing/2014/main" id="{6504AE7B-0D5F-6B47-8FCC-B5A580BA310E}"/>
                </a:ext>
              </a:extLst>
            </p:cNvPr>
            <p:cNvSpPr>
              <a:spLocks noChangeShapeType="1"/>
            </p:cNvSpPr>
            <p:nvPr/>
          </p:nvSpPr>
          <p:spPr bwMode="auto">
            <a:xfrm>
              <a:off x="41910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40" name="Line 13">
              <a:extLst>
                <a:ext uri="{FF2B5EF4-FFF2-40B4-BE49-F238E27FC236}">
                  <a16:creationId xmlns:a16="http://schemas.microsoft.com/office/drawing/2014/main" id="{B99C6FDC-AEE8-B04D-B9E6-17294CF13732}"/>
                </a:ext>
              </a:extLst>
            </p:cNvPr>
            <p:cNvSpPr>
              <a:spLocks noChangeShapeType="1"/>
            </p:cNvSpPr>
            <p:nvPr/>
          </p:nvSpPr>
          <p:spPr bwMode="auto">
            <a:xfrm>
              <a:off x="55626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41" name="Line 14">
              <a:extLst>
                <a:ext uri="{FF2B5EF4-FFF2-40B4-BE49-F238E27FC236}">
                  <a16:creationId xmlns:a16="http://schemas.microsoft.com/office/drawing/2014/main" id="{E607105D-C157-9244-81EE-0260564991EC}"/>
                </a:ext>
              </a:extLst>
            </p:cNvPr>
            <p:cNvSpPr>
              <a:spLocks noChangeShapeType="1"/>
            </p:cNvSpPr>
            <p:nvPr/>
          </p:nvSpPr>
          <p:spPr bwMode="auto">
            <a:xfrm>
              <a:off x="69342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42" name="Line 15">
              <a:extLst>
                <a:ext uri="{FF2B5EF4-FFF2-40B4-BE49-F238E27FC236}">
                  <a16:creationId xmlns:a16="http://schemas.microsoft.com/office/drawing/2014/main" id="{444527C3-BF58-AD47-891C-7D38DAA7EB51}"/>
                </a:ext>
              </a:extLst>
            </p:cNvPr>
            <p:cNvSpPr>
              <a:spLocks noChangeShapeType="1"/>
            </p:cNvSpPr>
            <p:nvPr/>
          </p:nvSpPr>
          <p:spPr bwMode="auto">
            <a:xfrm>
              <a:off x="51054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43" name="Line 16">
              <a:extLst>
                <a:ext uri="{FF2B5EF4-FFF2-40B4-BE49-F238E27FC236}">
                  <a16:creationId xmlns:a16="http://schemas.microsoft.com/office/drawing/2014/main" id="{B205EA2E-85D9-DF45-8A1F-8420103B86D8}"/>
                </a:ext>
              </a:extLst>
            </p:cNvPr>
            <p:cNvSpPr>
              <a:spLocks noChangeShapeType="1"/>
            </p:cNvSpPr>
            <p:nvPr/>
          </p:nvSpPr>
          <p:spPr bwMode="auto">
            <a:xfrm>
              <a:off x="60198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44" name="Line 17">
              <a:extLst>
                <a:ext uri="{FF2B5EF4-FFF2-40B4-BE49-F238E27FC236}">
                  <a16:creationId xmlns:a16="http://schemas.microsoft.com/office/drawing/2014/main" id="{62494C92-020D-B344-9F27-D057A42D1BB9}"/>
                </a:ext>
              </a:extLst>
            </p:cNvPr>
            <p:cNvSpPr>
              <a:spLocks noChangeShapeType="1"/>
            </p:cNvSpPr>
            <p:nvPr/>
          </p:nvSpPr>
          <p:spPr bwMode="auto">
            <a:xfrm>
              <a:off x="64770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45" name="Line 18">
              <a:extLst>
                <a:ext uri="{FF2B5EF4-FFF2-40B4-BE49-F238E27FC236}">
                  <a16:creationId xmlns:a16="http://schemas.microsoft.com/office/drawing/2014/main" id="{70775E53-DA7C-E246-ABC0-65E1CD9AAA9C}"/>
                </a:ext>
              </a:extLst>
            </p:cNvPr>
            <p:cNvSpPr>
              <a:spLocks noChangeShapeType="1"/>
            </p:cNvSpPr>
            <p:nvPr/>
          </p:nvSpPr>
          <p:spPr bwMode="auto">
            <a:xfrm>
              <a:off x="32766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46" name="Line 19">
              <a:extLst>
                <a:ext uri="{FF2B5EF4-FFF2-40B4-BE49-F238E27FC236}">
                  <a16:creationId xmlns:a16="http://schemas.microsoft.com/office/drawing/2014/main" id="{0E048EBB-5519-FD43-8E84-60E3DEB3A258}"/>
                </a:ext>
              </a:extLst>
            </p:cNvPr>
            <p:cNvSpPr>
              <a:spLocks noChangeShapeType="1"/>
            </p:cNvSpPr>
            <p:nvPr/>
          </p:nvSpPr>
          <p:spPr bwMode="auto">
            <a:xfrm>
              <a:off x="37338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47" name="Line 20">
              <a:extLst>
                <a:ext uri="{FF2B5EF4-FFF2-40B4-BE49-F238E27FC236}">
                  <a16:creationId xmlns:a16="http://schemas.microsoft.com/office/drawing/2014/main" id="{926C5431-8C9B-2D43-A5C3-27C0D014BE08}"/>
                </a:ext>
              </a:extLst>
            </p:cNvPr>
            <p:cNvSpPr>
              <a:spLocks noChangeShapeType="1"/>
            </p:cNvSpPr>
            <p:nvPr/>
          </p:nvSpPr>
          <p:spPr bwMode="auto">
            <a:xfrm>
              <a:off x="46482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49" name="Line 22">
              <a:extLst>
                <a:ext uri="{FF2B5EF4-FFF2-40B4-BE49-F238E27FC236}">
                  <a16:creationId xmlns:a16="http://schemas.microsoft.com/office/drawing/2014/main" id="{8CE7C14C-BF26-D54C-91BB-AE177E8D1194}"/>
                </a:ext>
              </a:extLst>
            </p:cNvPr>
            <p:cNvSpPr>
              <a:spLocks noChangeShapeType="1"/>
            </p:cNvSpPr>
            <p:nvPr/>
          </p:nvSpPr>
          <p:spPr bwMode="auto">
            <a:xfrm>
              <a:off x="23622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50" name="Line 23">
              <a:extLst>
                <a:ext uri="{FF2B5EF4-FFF2-40B4-BE49-F238E27FC236}">
                  <a16:creationId xmlns:a16="http://schemas.microsoft.com/office/drawing/2014/main" id="{FCE957EE-53D1-DA4A-BF05-92350ED386C9}"/>
                </a:ext>
              </a:extLst>
            </p:cNvPr>
            <p:cNvSpPr>
              <a:spLocks noChangeShapeType="1"/>
            </p:cNvSpPr>
            <p:nvPr/>
          </p:nvSpPr>
          <p:spPr bwMode="auto">
            <a:xfrm>
              <a:off x="1447800" y="2971800"/>
              <a:ext cx="5943600" cy="0"/>
            </a:xfrm>
            <a:prstGeom prst="line">
              <a:avLst/>
            </a:prstGeom>
            <a:noFill/>
            <a:ln w="28575">
              <a:solidFill>
                <a:srgbClr val="FF0000"/>
              </a:solidFill>
              <a:round/>
              <a:headEnd/>
              <a:tailEnd/>
            </a:ln>
            <a:effectLst/>
          </p:spPr>
          <p:txBody>
            <a:bodyPr/>
            <a:lstStyle/>
            <a:p>
              <a:endParaRPr lang="ru-RU">
                <a:latin typeface="Open Sans" panose="020B0606030504020204" pitchFamily="34" charset="0"/>
              </a:endParaRPr>
            </a:p>
          </p:txBody>
        </p:sp>
        <p:sp>
          <p:nvSpPr>
            <p:cNvPr id="51" name="Rectangle 25">
              <a:extLst>
                <a:ext uri="{FF2B5EF4-FFF2-40B4-BE49-F238E27FC236}">
                  <a16:creationId xmlns:a16="http://schemas.microsoft.com/office/drawing/2014/main" id="{253F57D8-A456-C545-9253-14BD978F8D79}"/>
                </a:ext>
              </a:extLst>
            </p:cNvPr>
            <p:cNvSpPr>
              <a:spLocks noChangeArrowheads="1"/>
            </p:cNvSpPr>
            <p:nvPr/>
          </p:nvSpPr>
          <p:spPr bwMode="auto">
            <a:xfrm>
              <a:off x="1447800" y="2971800"/>
              <a:ext cx="457200" cy="609600"/>
            </a:xfrm>
            <a:prstGeom prst="rect">
              <a:avLst/>
            </a:prstGeom>
            <a:solidFill>
              <a:schemeClr val="accent1"/>
            </a:solidFill>
            <a:ln w="9525">
              <a:solidFill>
                <a:schemeClr val="tx1"/>
              </a:solidFill>
              <a:miter lim="800000"/>
              <a:headEnd/>
              <a:tailEnd/>
            </a:ln>
            <a:effectLst/>
          </p:spPr>
          <p:txBody>
            <a:bodyPr wrap="none" anchor="ctr"/>
            <a:lstStyle/>
            <a:p>
              <a:endParaRPr lang="ru-RU">
                <a:latin typeface="Open Sans" panose="020B0606030504020204" pitchFamily="34" charset="0"/>
              </a:endParaRPr>
            </a:p>
          </p:txBody>
        </p:sp>
        <p:sp>
          <p:nvSpPr>
            <p:cNvPr id="52" name="Rectangle 26">
              <a:extLst>
                <a:ext uri="{FF2B5EF4-FFF2-40B4-BE49-F238E27FC236}">
                  <a16:creationId xmlns:a16="http://schemas.microsoft.com/office/drawing/2014/main" id="{45E13093-6BF6-FD4B-8864-FDF6BE62229C}"/>
                </a:ext>
              </a:extLst>
            </p:cNvPr>
            <p:cNvSpPr>
              <a:spLocks noChangeArrowheads="1"/>
            </p:cNvSpPr>
            <p:nvPr/>
          </p:nvSpPr>
          <p:spPr bwMode="auto">
            <a:xfrm>
              <a:off x="1905000" y="2971800"/>
              <a:ext cx="457200" cy="762000"/>
            </a:xfrm>
            <a:prstGeom prst="rect">
              <a:avLst/>
            </a:prstGeom>
            <a:solidFill>
              <a:schemeClr val="accent1"/>
            </a:solidFill>
            <a:ln w="9525">
              <a:solidFill>
                <a:schemeClr val="tx1"/>
              </a:solidFill>
              <a:miter lim="800000"/>
              <a:headEnd/>
              <a:tailEnd/>
            </a:ln>
            <a:effectLst/>
          </p:spPr>
          <p:txBody>
            <a:bodyPr wrap="none" anchor="ctr"/>
            <a:lstStyle/>
            <a:p>
              <a:endParaRPr lang="ru-RU">
                <a:latin typeface="Open Sans" panose="020B0606030504020204" pitchFamily="34" charset="0"/>
              </a:endParaRPr>
            </a:p>
          </p:txBody>
        </p:sp>
        <p:sp>
          <p:nvSpPr>
            <p:cNvPr id="53" name="Rectangle 27">
              <a:extLst>
                <a:ext uri="{FF2B5EF4-FFF2-40B4-BE49-F238E27FC236}">
                  <a16:creationId xmlns:a16="http://schemas.microsoft.com/office/drawing/2014/main" id="{2B58A8BE-D9C4-414E-A006-2C7F9C560A65}"/>
                </a:ext>
              </a:extLst>
            </p:cNvPr>
            <p:cNvSpPr>
              <a:spLocks noChangeArrowheads="1"/>
            </p:cNvSpPr>
            <p:nvPr/>
          </p:nvSpPr>
          <p:spPr bwMode="auto">
            <a:xfrm>
              <a:off x="2362200" y="2971800"/>
              <a:ext cx="457200" cy="304800"/>
            </a:xfrm>
            <a:prstGeom prst="rect">
              <a:avLst/>
            </a:prstGeom>
            <a:solidFill>
              <a:schemeClr val="accent1"/>
            </a:solidFill>
            <a:ln w="9525">
              <a:solidFill>
                <a:schemeClr val="tx1"/>
              </a:solidFill>
              <a:miter lim="800000"/>
              <a:headEnd/>
              <a:tailEnd/>
            </a:ln>
            <a:effectLst/>
          </p:spPr>
          <p:txBody>
            <a:bodyPr wrap="none" anchor="ctr"/>
            <a:lstStyle/>
            <a:p>
              <a:endParaRPr lang="ru-RU">
                <a:latin typeface="Open Sans" panose="020B0606030504020204" pitchFamily="34" charset="0"/>
              </a:endParaRPr>
            </a:p>
          </p:txBody>
        </p:sp>
        <p:sp>
          <p:nvSpPr>
            <p:cNvPr id="54" name="Rectangle 28">
              <a:extLst>
                <a:ext uri="{FF2B5EF4-FFF2-40B4-BE49-F238E27FC236}">
                  <a16:creationId xmlns:a16="http://schemas.microsoft.com/office/drawing/2014/main" id="{033FBB08-9E0E-C44D-A474-2386BF34962C}"/>
                </a:ext>
              </a:extLst>
            </p:cNvPr>
            <p:cNvSpPr>
              <a:spLocks noChangeArrowheads="1"/>
            </p:cNvSpPr>
            <p:nvPr/>
          </p:nvSpPr>
          <p:spPr bwMode="auto">
            <a:xfrm>
              <a:off x="6019800" y="2971800"/>
              <a:ext cx="457200" cy="228600"/>
            </a:xfrm>
            <a:prstGeom prst="rect">
              <a:avLst/>
            </a:prstGeom>
            <a:solidFill>
              <a:schemeClr val="accent1"/>
            </a:solidFill>
            <a:ln w="9525">
              <a:solidFill>
                <a:schemeClr val="tx1"/>
              </a:solidFill>
              <a:miter lim="800000"/>
              <a:headEnd/>
              <a:tailEnd/>
            </a:ln>
            <a:effectLst/>
          </p:spPr>
          <p:txBody>
            <a:bodyPr wrap="none" anchor="ctr"/>
            <a:lstStyle/>
            <a:p>
              <a:endParaRPr lang="ru-RU">
                <a:latin typeface="Open Sans" panose="020B0606030504020204" pitchFamily="34" charset="0"/>
              </a:endParaRPr>
            </a:p>
          </p:txBody>
        </p:sp>
        <p:sp>
          <p:nvSpPr>
            <p:cNvPr id="55" name="Rectangle 29">
              <a:extLst>
                <a:ext uri="{FF2B5EF4-FFF2-40B4-BE49-F238E27FC236}">
                  <a16:creationId xmlns:a16="http://schemas.microsoft.com/office/drawing/2014/main" id="{37F90A89-03B2-BB45-A096-051FA339B728}"/>
                </a:ext>
              </a:extLst>
            </p:cNvPr>
            <p:cNvSpPr>
              <a:spLocks noChangeArrowheads="1"/>
            </p:cNvSpPr>
            <p:nvPr/>
          </p:nvSpPr>
          <p:spPr bwMode="auto">
            <a:xfrm>
              <a:off x="6477000" y="2971800"/>
              <a:ext cx="457200" cy="457200"/>
            </a:xfrm>
            <a:prstGeom prst="rect">
              <a:avLst/>
            </a:prstGeom>
            <a:solidFill>
              <a:schemeClr val="accent1"/>
            </a:solidFill>
            <a:ln w="9525">
              <a:solidFill>
                <a:schemeClr val="tx1"/>
              </a:solidFill>
              <a:miter lim="800000"/>
              <a:headEnd/>
              <a:tailEnd/>
            </a:ln>
            <a:effectLst/>
          </p:spPr>
          <p:txBody>
            <a:bodyPr wrap="none" anchor="ctr"/>
            <a:lstStyle/>
            <a:p>
              <a:endParaRPr lang="ru-RU">
                <a:latin typeface="Open Sans" panose="020B0606030504020204" pitchFamily="34" charset="0"/>
              </a:endParaRPr>
            </a:p>
          </p:txBody>
        </p:sp>
        <p:sp>
          <p:nvSpPr>
            <p:cNvPr id="56" name="Line 30">
              <a:extLst>
                <a:ext uri="{FF2B5EF4-FFF2-40B4-BE49-F238E27FC236}">
                  <a16:creationId xmlns:a16="http://schemas.microsoft.com/office/drawing/2014/main" id="{CDE8A3C4-A4A7-F341-89E2-1C127FA7A62F}"/>
                </a:ext>
              </a:extLst>
            </p:cNvPr>
            <p:cNvSpPr>
              <a:spLocks noChangeShapeType="1"/>
            </p:cNvSpPr>
            <p:nvPr/>
          </p:nvSpPr>
          <p:spPr bwMode="auto">
            <a:xfrm>
              <a:off x="2819400" y="2667000"/>
              <a:ext cx="457200" cy="0"/>
            </a:xfrm>
            <a:prstGeom prst="line">
              <a:avLst/>
            </a:prstGeom>
            <a:noFill/>
            <a:ln w="9525">
              <a:solidFill>
                <a:schemeClr val="tx1"/>
              </a:solidFill>
              <a:round/>
              <a:headEnd/>
              <a:tailEnd/>
            </a:ln>
            <a:effectLst/>
          </p:spPr>
          <p:txBody>
            <a:bodyPr/>
            <a:lstStyle/>
            <a:p>
              <a:endParaRPr lang="ru-RU">
                <a:latin typeface="Open Sans" panose="020B0606030504020204" pitchFamily="34" charset="0"/>
              </a:endParaRPr>
            </a:p>
          </p:txBody>
        </p:sp>
        <p:sp>
          <p:nvSpPr>
            <p:cNvPr id="57" name="Line 31">
              <a:extLst>
                <a:ext uri="{FF2B5EF4-FFF2-40B4-BE49-F238E27FC236}">
                  <a16:creationId xmlns:a16="http://schemas.microsoft.com/office/drawing/2014/main" id="{C8E3B187-F7F7-6640-8B2D-7C3CA7766438}"/>
                </a:ext>
              </a:extLst>
            </p:cNvPr>
            <p:cNvSpPr>
              <a:spLocks noChangeShapeType="1"/>
            </p:cNvSpPr>
            <p:nvPr/>
          </p:nvSpPr>
          <p:spPr bwMode="auto">
            <a:xfrm>
              <a:off x="3276600" y="2514600"/>
              <a:ext cx="457200" cy="0"/>
            </a:xfrm>
            <a:prstGeom prst="line">
              <a:avLst/>
            </a:prstGeom>
            <a:noFill/>
            <a:ln w="9525">
              <a:solidFill>
                <a:schemeClr val="tx1"/>
              </a:solidFill>
              <a:round/>
              <a:headEnd/>
              <a:tailEnd/>
            </a:ln>
            <a:effectLst/>
          </p:spPr>
          <p:txBody>
            <a:bodyPr/>
            <a:lstStyle/>
            <a:p>
              <a:endParaRPr lang="ru-RU">
                <a:latin typeface="Open Sans" panose="020B0606030504020204" pitchFamily="34" charset="0"/>
              </a:endParaRPr>
            </a:p>
          </p:txBody>
        </p:sp>
        <p:sp>
          <p:nvSpPr>
            <p:cNvPr id="58" name="Line 32">
              <a:extLst>
                <a:ext uri="{FF2B5EF4-FFF2-40B4-BE49-F238E27FC236}">
                  <a16:creationId xmlns:a16="http://schemas.microsoft.com/office/drawing/2014/main" id="{23F17AB6-CAD7-5B4D-95ED-BF27C01FDABF}"/>
                </a:ext>
              </a:extLst>
            </p:cNvPr>
            <p:cNvSpPr>
              <a:spLocks noChangeShapeType="1"/>
            </p:cNvSpPr>
            <p:nvPr/>
          </p:nvSpPr>
          <p:spPr bwMode="auto">
            <a:xfrm>
              <a:off x="3733800" y="2286000"/>
              <a:ext cx="457200" cy="0"/>
            </a:xfrm>
            <a:prstGeom prst="line">
              <a:avLst/>
            </a:prstGeom>
            <a:noFill/>
            <a:ln w="9525">
              <a:solidFill>
                <a:schemeClr val="tx1"/>
              </a:solidFill>
              <a:round/>
              <a:headEnd/>
              <a:tailEnd/>
            </a:ln>
            <a:effectLst/>
          </p:spPr>
          <p:txBody>
            <a:bodyPr/>
            <a:lstStyle/>
            <a:p>
              <a:endParaRPr lang="ru-RU">
                <a:latin typeface="Open Sans" panose="020B0606030504020204" pitchFamily="34" charset="0"/>
              </a:endParaRPr>
            </a:p>
          </p:txBody>
        </p:sp>
        <p:sp>
          <p:nvSpPr>
            <p:cNvPr id="59" name="Line 33">
              <a:extLst>
                <a:ext uri="{FF2B5EF4-FFF2-40B4-BE49-F238E27FC236}">
                  <a16:creationId xmlns:a16="http://schemas.microsoft.com/office/drawing/2014/main" id="{7C4D2998-8C34-9647-BC38-882C1FB42FBD}"/>
                </a:ext>
              </a:extLst>
            </p:cNvPr>
            <p:cNvSpPr>
              <a:spLocks noChangeShapeType="1"/>
            </p:cNvSpPr>
            <p:nvPr/>
          </p:nvSpPr>
          <p:spPr bwMode="auto">
            <a:xfrm>
              <a:off x="4191000" y="2057400"/>
              <a:ext cx="914400" cy="0"/>
            </a:xfrm>
            <a:prstGeom prst="line">
              <a:avLst/>
            </a:prstGeom>
            <a:noFill/>
            <a:ln w="9525">
              <a:solidFill>
                <a:schemeClr val="tx1"/>
              </a:solidFill>
              <a:round/>
              <a:headEnd/>
              <a:tailEnd/>
            </a:ln>
            <a:effectLst/>
          </p:spPr>
          <p:txBody>
            <a:bodyPr/>
            <a:lstStyle/>
            <a:p>
              <a:endParaRPr lang="ru-RU">
                <a:latin typeface="Open Sans" panose="020B0606030504020204" pitchFamily="34" charset="0"/>
              </a:endParaRPr>
            </a:p>
          </p:txBody>
        </p:sp>
        <p:sp>
          <p:nvSpPr>
            <p:cNvPr id="60" name="Line 34">
              <a:extLst>
                <a:ext uri="{FF2B5EF4-FFF2-40B4-BE49-F238E27FC236}">
                  <a16:creationId xmlns:a16="http://schemas.microsoft.com/office/drawing/2014/main" id="{984358E6-C4F8-E245-B503-28DF961D99C4}"/>
                </a:ext>
              </a:extLst>
            </p:cNvPr>
            <p:cNvSpPr>
              <a:spLocks noChangeShapeType="1"/>
            </p:cNvSpPr>
            <p:nvPr/>
          </p:nvSpPr>
          <p:spPr bwMode="auto">
            <a:xfrm>
              <a:off x="5105400" y="2209800"/>
              <a:ext cx="457200" cy="0"/>
            </a:xfrm>
            <a:prstGeom prst="line">
              <a:avLst/>
            </a:prstGeom>
            <a:noFill/>
            <a:ln w="9525">
              <a:solidFill>
                <a:schemeClr val="tx1"/>
              </a:solidFill>
              <a:round/>
              <a:headEnd/>
              <a:tailEnd/>
            </a:ln>
            <a:effectLst/>
          </p:spPr>
          <p:txBody>
            <a:bodyPr/>
            <a:lstStyle/>
            <a:p>
              <a:endParaRPr lang="ru-RU">
                <a:latin typeface="Open Sans" panose="020B0606030504020204" pitchFamily="34" charset="0"/>
              </a:endParaRPr>
            </a:p>
          </p:txBody>
        </p:sp>
        <p:sp>
          <p:nvSpPr>
            <p:cNvPr id="61" name="Line 35">
              <a:extLst>
                <a:ext uri="{FF2B5EF4-FFF2-40B4-BE49-F238E27FC236}">
                  <a16:creationId xmlns:a16="http://schemas.microsoft.com/office/drawing/2014/main" id="{F66E2A60-C129-7B45-BAC5-C259CBA6C1EB}"/>
                </a:ext>
              </a:extLst>
            </p:cNvPr>
            <p:cNvSpPr>
              <a:spLocks noChangeShapeType="1"/>
            </p:cNvSpPr>
            <p:nvPr/>
          </p:nvSpPr>
          <p:spPr bwMode="auto">
            <a:xfrm>
              <a:off x="5562600" y="2590800"/>
              <a:ext cx="457200" cy="0"/>
            </a:xfrm>
            <a:prstGeom prst="line">
              <a:avLst/>
            </a:prstGeom>
            <a:noFill/>
            <a:ln w="9525">
              <a:solidFill>
                <a:schemeClr val="tx1"/>
              </a:solidFill>
              <a:round/>
              <a:headEnd/>
              <a:tailEnd/>
            </a:ln>
            <a:effectLst/>
          </p:spPr>
          <p:txBody>
            <a:bodyPr/>
            <a:lstStyle/>
            <a:p>
              <a:endParaRPr lang="ru-RU">
                <a:latin typeface="Open Sans" panose="020B0606030504020204" pitchFamily="34" charset="0"/>
              </a:endParaRPr>
            </a:p>
          </p:txBody>
        </p:sp>
        <p:sp>
          <p:nvSpPr>
            <p:cNvPr id="62" name="Text Box 38">
              <a:extLst>
                <a:ext uri="{FF2B5EF4-FFF2-40B4-BE49-F238E27FC236}">
                  <a16:creationId xmlns:a16="http://schemas.microsoft.com/office/drawing/2014/main" id="{F7DCD816-F515-0744-BB9D-0BFD569A21C1}"/>
                </a:ext>
              </a:extLst>
            </p:cNvPr>
            <p:cNvSpPr txBox="1">
              <a:spLocks noChangeArrowheads="1"/>
            </p:cNvSpPr>
            <p:nvPr/>
          </p:nvSpPr>
          <p:spPr bwMode="auto">
            <a:xfrm>
              <a:off x="1430774" y="4954537"/>
              <a:ext cx="6343088" cy="466495"/>
            </a:xfrm>
            <a:prstGeom prst="rect">
              <a:avLst/>
            </a:prstGeom>
            <a:noFill/>
            <a:ln w="9525">
              <a:noFill/>
              <a:miter lim="800000"/>
              <a:headEnd/>
              <a:tailEnd/>
            </a:ln>
            <a:effectLst/>
          </p:spPr>
          <p:txBody>
            <a:bodyPr wrap="square" lIns="91440" tIns="45720" rIns="91440" bIns="45720" anchor="t">
              <a:spAutoFit/>
            </a:bodyPr>
            <a:lstStyle/>
            <a:p>
              <a:pPr>
                <a:spcBef>
                  <a:spcPct val="50000"/>
                </a:spcBef>
              </a:pPr>
              <a:endParaRPr lang="en-US" sz="1800">
                <a:latin typeface="Open Sans"/>
              </a:endParaRPr>
            </a:p>
          </p:txBody>
        </p:sp>
      </p:grpSp>
      <p:sp>
        <p:nvSpPr>
          <p:cNvPr id="64" name="Google Shape;113;p16">
            <a:extLst>
              <a:ext uri="{FF2B5EF4-FFF2-40B4-BE49-F238E27FC236}">
                <a16:creationId xmlns:a16="http://schemas.microsoft.com/office/drawing/2014/main" id="{7484DAF6-F202-FD4A-B242-5E503AEE1C96}"/>
              </a:ext>
            </a:extLst>
          </p:cNvPr>
          <p:cNvSpPr>
            <a:spLocks noGrp="1" noChangeArrowheads="1"/>
          </p:cNvSpPr>
          <p:nvPr>
            <p:ph type="title"/>
          </p:nvPr>
        </p:nvSpPr>
        <p:spPr>
          <a:xfrm>
            <a:off x="856129" y="-1556"/>
            <a:ext cx="9942071" cy="1343491"/>
          </a:xfrm>
        </p:spPr>
        <p:txBody>
          <a:bodyPr lIns="121900" tIns="121900" rIns="121900" bIns="121900"/>
          <a:lstStyle/>
          <a:p>
            <a:pPr eaLnBrk="1" hangingPunct="1"/>
            <a:r>
              <a:rPr lang="en-GB" altLang="en-US" dirty="0">
                <a:latin typeface="Arial" panose="020B0604020202020204" pitchFamily="34" charset="0"/>
                <a:cs typeface="Arial" panose="020B0604020202020204" pitchFamily="34" charset="0"/>
              </a:rPr>
              <a:t>Clase 7.3 Sector doméstico</a:t>
            </a:r>
          </a:p>
        </p:txBody>
      </p:sp>
      <p:sp>
        <p:nvSpPr>
          <p:cNvPr id="63" name="Oval 62">
            <a:extLst>
              <a:ext uri="{FF2B5EF4-FFF2-40B4-BE49-F238E27FC236}">
                <a16:creationId xmlns:a16="http://schemas.microsoft.com/office/drawing/2014/main" id="{62F1EB17-3FA2-9242-AAD8-E9FACFBAADCB}"/>
              </a:ext>
            </a:extLst>
          </p:cNvPr>
          <p:cNvSpPr/>
          <p:nvPr/>
        </p:nvSpPr>
        <p:spPr>
          <a:xfrm>
            <a:off x="8896612" y="4355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7_Slide16.mp3" descr="Track7_Lecture7_Slide16.mp3">
            <a:hlinkClick r:id="" action="ppaction://media"/>
            <a:extLst>
              <a:ext uri="{FF2B5EF4-FFF2-40B4-BE49-F238E27FC236}">
                <a16:creationId xmlns:a16="http://schemas.microsoft.com/office/drawing/2014/main" id="{700E674B-02ED-A249-A9D1-86C6BEFD98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7977" y="501916"/>
            <a:ext cx="812800" cy="812800"/>
          </a:xfrm>
          <a:prstGeom prst="rect">
            <a:avLst/>
          </a:prstGeom>
        </p:spPr>
      </p:pic>
    </p:spTree>
    <p:extLst>
      <p:ext uri="{BB962C8B-B14F-4D97-AF65-F5344CB8AC3E}">
        <p14:creationId xmlns:p14="http://schemas.microsoft.com/office/powerpoint/2010/main" val="12882304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 name="Google Shape;115;p16">
                <a:extLst>
                  <a:ext uri="{FF2B5EF4-FFF2-40B4-BE49-F238E27FC236}">
                    <a16:creationId xmlns:a16="http://schemas.microsoft.com/office/drawing/2014/main" id="{1C0EB07B-EF55-8A4A-A559-3218267C9FE8}"/>
                  </a:ext>
                </a:extLst>
              </p:cNvPr>
              <p:cNvSpPr txBox="1"/>
              <p:nvPr/>
            </p:nvSpPr>
            <p:spPr>
              <a:xfrm>
                <a:off x="887412" y="1339712"/>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Electricidad</a:t>
                </a: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 </a:t>
                </a: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frente</a:t>
                </a: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 a combustibles </a:t>
                </a: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fósiles</a:t>
                </a:r>
                <a:endPar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None/>
                </a:pP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Demanda</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final de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electricidad</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para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usos</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específicos</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e </a:t>
                </a:r>
                <a:r>
                  <a:rPr lang="en-GB" altLang="en-US" sz="2000" dirty="0" err="1">
                    <a:latin typeface="Arial" panose="020B0604020202020204" pitchFamily="34" charset="0"/>
                    <a:ea typeface="Open Sans" panose="020B0606030504020204" pitchFamily="34" charset="0"/>
                    <a:cs typeface="Arial" panose="020B0604020202020204" pitchFamily="34" charset="0"/>
                  </a:rPr>
                  <a:t>iluminación</a:t>
                </a:r>
                <a:r>
                  <a:rPr lang="en-GB" altLang="en-US" sz="2000" dirty="0">
                    <a:latin typeface="Arial" panose="020B0604020202020204" pitchFamily="34" charset="0"/>
                    <a:ea typeface="Open Sans" panose="020B0606030504020204" pitchFamily="34" charset="0"/>
                    <a:cs typeface="Arial" panose="020B0604020202020204" pitchFamily="34" charset="0"/>
                  </a:rPr>
                  <a:t> </a:t>
                </a:r>
              </a:p>
              <a:p>
                <a:pPr eaLnBrk="1" hangingPunct="1">
                  <a:lnSpc>
                    <a:spcPct val="100000"/>
                  </a:lnSpc>
                  <a:spcAft>
                    <a:spcPts val="1200"/>
                  </a:spcAft>
                  <a:buNone/>
                </a:pPr>
                <a14:m>
                  <m:oMathPara xmlns:m="http://schemas.openxmlformats.org/officeDocument/2006/math">
                    <m:oMathParaPr>
                      <m:jc m:val="centerGroup"/>
                    </m:oMathParaPr>
                    <m:oMath xmlns:m="http://schemas.openxmlformats.org/officeDocument/2006/math">
                      <m:r>
                        <a:rPr lang="en-GB" altLang="en-US" sz="2000" smtClean="0">
                          <a:latin typeface="Cambria Math" panose="02040503050406030204" pitchFamily="18" charset="0"/>
                          <a:cs typeface="Calibri" panose="020F0502020204030204" pitchFamily="34" charset="0"/>
                        </a:rPr>
                        <m:t>𝐹</m:t>
                      </m:r>
                      <m:r>
                        <a:rPr lang="en-GB" altLang="en-US" sz="2000">
                          <a:latin typeface="Cambria Math" panose="02040503050406030204" pitchFamily="18" charset="0"/>
                          <a:cs typeface="Calibri" panose="020F0502020204030204" pitchFamily="34" charset="0"/>
                        </a:rPr>
                        <m:t>𝐸</m:t>
                      </m:r>
                      <m:sSub>
                        <m:sSubPr>
                          <m:ctrlPr>
                            <a:rPr lang="en-GB" altLang="en-US" sz="2000" i="1" smtClean="0">
                              <a:latin typeface="Cambria Math" panose="02040503050406030204" pitchFamily="18" charset="0"/>
                              <a:cs typeface="Calibri" panose="020F0502020204030204" pitchFamily="34" charset="0"/>
                            </a:rPr>
                          </m:ctrlPr>
                        </m:sSubPr>
                        <m:e>
                          <m:r>
                            <a:rPr lang="en-GB" altLang="en-US" sz="2000" smtClean="0">
                              <a:latin typeface="Cambria Math" panose="02040503050406030204" pitchFamily="18" charset="0"/>
                              <a:cs typeface="Calibri" panose="020F0502020204030204" pitchFamily="34" charset="0"/>
                            </a:rPr>
                            <m:t>𝐷</m:t>
                          </m:r>
                        </m:e>
                        <m:sub>
                          <m:r>
                            <a:rPr lang="en-GB" altLang="en-US" sz="2000" smtClean="0">
                              <a:latin typeface="Cambria Math" panose="02040503050406030204" pitchFamily="18" charset="0"/>
                              <a:cs typeface="Calibri" panose="020F0502020204030204" pitchFamily="34" charset="0"/>
                            </a:rPr>
                            <m:t>𝑒𝑙𝑒𝑐</m:t>
                          </m:r>
                        </m:sub>
                      </m:sSub>
                      <m:r>
                        <a:rPr lang="en-GB" sz="2000" smtClean="0">
                          <a:latin typeface="Cambria Math" panose="02040503050406030204" pitchFamily="18" charset="0"/>
                          <a:cs typeface="Times New Roman" pitchFamily="18" charset="0"/>
                        </a:rPr>
                        <m:t>=</m:t>
                      </m:r>
                      <m:nary>
                        <m:naryPr>
                          <m:chr m:val="∑"/>
                          <m:supHide m:val="on"/>
                          <m:ctrlPr>
                            <a:rPr lang="en-GB" sz="2000" i="1" smtClean="0">
                              <a:latin typeface="Cambria Math" panose="02040503050406030204" pitchFamily="18" charset="0"/>
                              <a:cs typeface="Times New Roman" pitchFamily="18" charset="0"/>
                            </a:rPr>
                          </m:ctrlPr>
                        </m:naryPr>
                        <m:sub>
                          <m:r>
                            <a:rPr lang="en-GB" sz="2000" smtClean="0">
                              <a:latin typeface="Cambria Math" panose="02040503050406030204" pitchFamily="18" charset="0"/>
                              <a:cs typeface="Times New Roman" pitchFamily="18" charset="0"/>
                            </a:rPr>
                            <m:t>h</m:t>
                          </m:r>
                          <m:r>
                            <a:rPr lang="en-GB" sz="2000" smtClean="0">
                              <a:latin typeface="Cambria Math" panose="02040503050406030204" pitchFamily="18" charset="0"/>
                              <a:cs typeface="Times New Roman" pitchFamily="18" charset="0"/>
                            </a:rPr>
                            <m:t> ∈ {</m:t>
                          </m:r>
                          <m:r>
                            <a:rPr lang="en-GB" sz="2000" smtClean="0">
                              <a:latin typeface="Cambria Math" panose="02040503050406030204" pitchFamily="18" charset="0"/>
                              <a:cs typeface="Times New Roman" pitchFamily="18" charset="0"/>
                            </a:rPr>
                            <m:t>𝑢𝑟𝑏𝑎𝑛</m:t>
                          </m:r>
                          <m:r>
                            <a:rPr lang="en-GB" sz="2000" smtClean="0">
                              <a:latin typeface="Cambria Math" panose="02040503050406030204" pitchFamily="18" charset="0"/>
                              <a:cs typeface="Times New Roman" pitchFamily="18" charset="0"/>
                            </a:rPr>
                            <m:t>, </m:t>
                          </m:r>
                          <m:r>
                            <a:rPr lang="en-GB" sz="2000" smtClean="0">
                              <a:latin typeface="Cambria Math" panose="02040503050406030204" pitchFamily="18" charset="0"/>
                              <a:cs typeface="Times New Roman" pitchFamily="18" charset="0"/>
                            </a:rPr>
                            <m:t>𝑟𝑢𝑟𝑎𝑙</m:t>
                          </m:r>
                          <m:r>
                            <a:rPr lang="en-GB" sz="2000" smtClean="0">
                              <a:latin typeface="Cambria Math" panose="02040503050406030204" pitchFamily="18" charset="0"/>
                              <a:cs typeface="Times New Roman" pitchFamily="18" charset="0"/>
                            </a:rPr>
                            <m:t>}</m:t>
                          </m:r>
                        </m:sub>
                        <m:sup/>
                        <m:e>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𝑛</m:t>
                              </m:r>
                            </m:e>
                            <m:sub>
                              <m:r>
                                <a:rPr lang="en-GB" sz="2000" smtClean="0">
                                  <a:latin typeface="Cambria Math" panose="02040503050406030204" pitchFamily="18" charset="0"/>
                                  <a:cs typeface="Times New Roman" pitchFamily="18" charset="0"/>
                                </a:rPr>
                                <m:t>h</m:t>
                              </m:r>
                            </m:sub>
                          </m:sSub>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𝑒</m:t>
                              </m:r>
                            </m:e>
                            <m:sub>
                              <m:r>
                                <a:rPr lang="en-GB" sz="2000" smtClean="0">
                                  <a:latin typeface="Cambria Math" panose="02040503050406030204" pitchFamily="18" charset="0"/>
                                  <a:cs typeface="Times New Roman" pitchFamily="18" charset="0"/>
                                </a:rPr>
                                <m:t>h</m:t>
                              </m:r>
                            </m:sub>
                          </m:sSub>
                          <m:r>
                            <a:rPr lang="en-GB" sz="2000" smtClean="0">
                              <a:latin typeface="Cambria Math" panose="02040503050406030204" pitchFamily="18" charset="0"/>
                              <a:cs typeface="Times New Roman" pitchFamily="18" charset="0"/>
                            </a:rPr>
                            <m:t>𝑆𝐸</m:t>
                          </m:r>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𝐶</m:t>
                              </m:r>
                            </m:e>
                            <m:sub>
                              <m:r>
                                <a:rPr lang="en-GB" sz="2000" smtClean="0">
                                  <a:latin typeface="Cambria Math" panose="02040503050406030204" pitchFamily="18" charset="0"/>
                                  <a:cs typeface="Times New Roman" pitchFamily="18" charset="0"/>
                                </a:rPr>
                                <m:t>𝑒𝑙𝑒𝑐</m:t>
                              </m:r>
                            </m:sub>
                          </m:sSub>
                        </m:e>
                      </m:nary>
                    </m:oMath>
                  </m:oMathPara>
                </a14:m>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None/>
                </a:pP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Demanda</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final de combustibles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fósiles</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para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aparatos</a:t>
                </a: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None/>
                </a:pPr>
                <a14:m>
                  <m:oMathPara xmlns:m="http://schemas.openxmlformats.org/officeDocument/2006/math">
                    <m:oMathParaPr>
                      <m:jc m:val="centerGroup"/>
                    </m:oMathParaPr>
                    <m:oMath xmlns:m="http://schemas.openxmlformats.org/officeDocument/2006/math">
                      <m:r>
                        <a:rPr lang="en-GB" altLang="en-US" sz="2000">
                          <a:latin typeface="Cambria Math" panose="02040503050406030204" pitchFamily="18" charset="0"/>
                          <a:cs typeface="Calibri" panose="020F0502020204030204" pitchFamily="34" charset="0"/>
                        </a:rPr>
                        <m:t>𝐹𝐸</m:t>
                      </m:r>
                      <m:sSub>
                        <m:sSubPr>
                          <m:ctrlPr>
                            <a:rPr lang="en-GB" altLang="en-US" sz="2000" i="1">
                              <a:latin typeface="Cambria Math" panose="02040503050406030204" pitchFamily="18" charset="0"/>
                              <a:cs typeface="Calibri" panose="020F0502020204030204" pitchFamily="34" charset="0"/>
                            </a:rPr>
                          </m:ctrlPr>
                        </m:sSubPr>
                        <m:e>
                          <m:r>
                            <a:rPr lang="en-GB" altLang="en-US" sz="2000">
                              <a:latin typeface="Cambria Math" panose="02040503050406030204" pitchFamily="18" charset="0"/>
                              <a:cs typeface="Calibri" panose="020F0502020204030204" pitchFamily="34" charset="0"/>
                            </a:rPr>
                            <m:t>𝐷</m:t>
                          </m:r>
                        </m:e>
                        <m:sub>
                          <m:r>
                            <a:rPr lang="en-GB" altLang="en-US" sz="2000" smtClean="0">
                              <a:latin typeface="Cambria Math" panose="02040503050406030204" pitchFamily="18" charset="0"/>
                              <a:cs typeface="Calibri" panose="020F0502020204030204" pitchFamily="34" charset="0"/>
                            </a:rPr>
                            <m:t>𝑓𝑜𝑠𝑠𝑖𝑙</m:t>
                          </m:r>
                        </m:sub>
                      </m:sSub>
                      <m:r>
                        <a:rPr lang="en-GB" sz="2000">
                          <a:latin typeface="Cambria Math" panose="02040503050406030204" pitchFamily="18" charset="0"/>
                          <a:cs typeface="Times New Roman" pitchFamily="18" charset="0"/>
                        </a:rPr>
                        <m:t>=</m:t>
                      </m:r>
                      <m:nary>
                        <m:naryPr>
                          <m:chr m:val="∑"/>
                          <m:supHide m:val="on"/>
                          <m:ctrlPr>
                            <a:rPr lang="en-GB" sz="2000" i="1">
                              <a:latin typeface="Cambria Math" panose="02040503050406030204" pitchFamily="18" charset="0"/>
                              <a:cs typeface="Times New Roman" pitchFamily="18" charset="0"/>
                            </a:rPr>
                          </m:ctrlPr>
                        </m:naryPr>
                        <m:sub>
                          <m:r>
                            <a:rPr lang="en-GB" sz="2000">
                              <a:latin typeface="Cambria Math" panose="02040503050406030204" pitchFamily="18" charset="0"/>
                              <a:cs typeface="Times New Roman" pitchFamily="18" charset="0"/>
                            </a:rPr>
                            <m:t>h</m:t>
                          </m:r>
                          <m:r>
                            <a:rPr lang="en-GB" sz="2000">
                              <a:latin typeface="Cambria Math" panose="02040503050406030204" pitchFamily="18" charset="0"/>
                              <a:cs typeface="Times New Roman" pitchFamily="18" charset="0"/>
                            </a:rPr>
                            <m:t> ∈ {</m:t>
                          </m:r>
                          <m:r>
                            <a:rPr lang="en-GB" sz="2000">
                              <a:latin typeface="Cambria Math" panose="02040503050406030204" pitchFamily="18" charset="0"/>
                              <a:cs typeface="Times New Roman" pitchFamily="18" charset="0"/>
                            </a:rPr>
                            <m:t>𝑢𝑟𝑏𝑎𝑛</m:t>
                          </m:r>
                          <m:r>
                            <a:rPr lang="en-GB" sz="2000">
                              <a:latin typeface="Cambria Math" panose="02040503050406030204" pitchFamily="18" charset="0"/>
                              <a:cs typeface="Times New Roman" pitchFamily="18" charset="0"/>
                            </a:rPr>
                            <m:t>, </m:t>
                          </m:r>
                          <m:r>
                            <a:rPr lang="en-GB" sz="2000">
                              <a:latin typeface="Cambria Math" panose="02040503050406030204" pitchFamily="18" charset="0"/>
                              <a:cs typeface="Times New Roman" pitchFamily="18" charset="0"/>
                            </a:rPr>
                            <m:t>𝑟𝑢𝑟𝑎𝑙</m:t>
                          </m:r>
                          <m:r>
                            <a:rPr lang="en-GB" sz="2000">
                              <a:latin typeface="Cambria Math" panose="02040503050406030204" pitchFamily="18" charset="0"/>
                              <a:cs typeface="Times New Roman" pitchFamily="18" charset="0"/>
                            </a:rPr>
                            <m:t>}</m:t>
                          </m:r>
                        </m:sub>
                        <m:sup/>
                        <m:e>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𝑛</m:t>
                              </m:r>
                            </m:e>
                            <m:sub>
                              <m:r>
                                <a:rPr lang="en-GB" sz="2000">
                                  <a:latin typeface="Cambria Math" panose="02040503050406030204" pitchFamily="18" charset="0"/>
                                  <a:cs typeface="Times New Roman" pitchFamily="18" charset="0"/>
                                </a:rPr>
                                <m:t>h</m:t>
                              </m:r>
                            </m:sub>
                          </m:sSub>
                          <m:r>
                            <a:rPr lang="en-GB" sz="2000" smtClean="0">
                              <a:latin typeface="Cambria Math" panose="02040503050406030204" pitchFamily="18" charset="0"/>
                              <a:cs typeface="Times New Roman" pitchFamily="18" charset="0"/>
                            </a:rPr>
                            <m:t>(1−</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𝑒</m:t>
                              </m:r>
                            </m:e>
                            <m:sub>
                              <m:r>
                                <a:rPr lang="en-GB" sz="2000">
                                  <a:latin typeface="Cambria Math" panose="02040503050406030204" pitchFamily="18" charset="0"/>
                                  <a:cs typeface="Times New Roman" pitchFamily="18" charset="0"/>
                                </a:rPr>
                                <m:t>h</m:t>
                              </m:r>
                            </m:sub>
                          </m:sSub>
                          <m:r>
                            <a:rPr lang="en-GB" sz="2000" smtClean="0">
                              <a:latin typeface="Cambria Math" panose="02040503050406030204" pitchFamily="18" charset="0"/>
                              <a:cs typeface="Times New Roman" pitchFamily="18" charset="0"/>
                            </a:rPr>
                            <m:t>)</m:t>
                          </m:r>
                          <m:r>
                            <a:rPr lang="en-GB" sz="2000">
                              <a:latin typeface="Cambria Math" panose="02040503050406030204" pitchFamily="18" charset="0"/>
                              <a:cs typeface="Times New Roman" pitchFamily="18" charset="0"/>
                            </a:rPr>
                            <m:t>𝑆𝐸</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𝐶</m:t>
                              </m:r>
                            </m:e>
                            <m:sub>
                              <m:r>
                                <a:rPr lang="en-GB" sz="2000" smtClean="0">
                                  <a:latin typeface="Cambria Math" panose="02040503050406030204" pitchFamily="18" charset="0"/>
                                  <a:cs typeface="Times New Roman" pitchFamily="18" charset="0"/>
                                </a:rPr>
                                <m:t>𝑓𝑜𝑠𝑠𝑖𝑙</m:t>
                              </m:r>
                            </m:sub>
                          </m:sSub>
                        </m:e>
                      </m:nary>
                    </m:oMath>
                  </m:oMathPara>
                </a14:m>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Bef>
                    <a:spcPts val="0"/>
                  </a:spcBef>
                  <a:spcAft>
                    <a:spcPts val="0"/>
                  </a:spcAft>
                  <a:buNone/>
                </a:pP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número</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de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hogares</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hogar</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a:t>
                </a:r>
              </a:p>
              <a:p>
                <a:pPr eaLnBrk="1" hangingPunct="1">
                  <a:lnSpc>
                    <a:spcPct val="100000"/>
                  </a:lnSpc>
                  <a:spcBef>
                    <a:spcPts val="0"/>
                  </a:spcBef>
                  <a:spcAft>
                    <a:spcPts val="0"/>
                  </a:spcAft>
                  <a:buNone/>
                </a:pP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Fracción</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de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hogares</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con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electricidad</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a:t>
                </a:r>
              </a:p>
              <a:p>
                <a:pPr eaLnBrk="1" hangingPunct="1">
                  <a:lnSpc>
                    <a:spcPct val="100000"/>
                  </a:lnSpc>
                  <a:spcBef>
                    <a:spcPts val="0"/>
                  </a:spcBef>
                  <a:spcAft>
                    <a:spcPts val="0"/>
                  </a:spcAft>
                  <a:buNone/>
                </a:pP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Consumo</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específico</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de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electricidad</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/combustible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fósil</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energía</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a:t>
                </a:r>
                <a:r>
                  <a:rPr lang="en-GB" sz="2000" dirty="0" err="1">
                    <a:solidFill>
                      <a:prstClr val="black"/>
                    </a:solidFill>
                    <a:latin typeface="Arial" panose="020B0604020202020204" pitchFamily="34" charset="0"/>
                    <a:ea typeface="Open Sans" panose="020B0606030504020204" pitchFamily="34" charset="0"/>
                    <a:cs typeface="Arial" panose="020B0604020202020204" pitchFamily="34" charset="0"/>
                  </a:rPr>
                  <a:t>hogar</a:t>
                </a:r>
                <a:r>
                  <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rPr>
                  <a:t>]</a:t>
                </a:r>
              </a:p>
              <a:p>
                <a:pPr eaLnBrk="1" hangingPunct="1">
                  <a:lnSpc>
                    <a:spcPct val="100000"/>
                  </a:lnSpc>
                  <a:spcAft>
                    <a:spcPts val="1200"/>
                  </a:spcAft>
                  <a:buNone/>
                </a:pPr>
                <a:endParaRPr lang="en-GB" sz="2000"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None/>
                </a:pPr>
                <a:endParaRPr lang="en-GB" altLang="en-US" sz="2000" dirty="0">
                  <a:solidFill>
                    <a:srgbClr val="9DC3E6"/>
                  </a:solidFill>
                  <a:latin typeface="Arial" panose="020B0604020202020204" pitchFamily="34" charset="0"/>
                  <a:ea typeface="Open Sans" panose="020B0606030504020204" pitchFamily="34" charset="0"/>
                  <a:cs typeface="Arial" panose="020B0604020202020204" pitchFamily="34" charset="0"/>
                </a:endParaRPr>
              </a:p>
              <a:p>
                <a:pPr marL="342900" lvl="1" indent="-342900"/>
                <a:endParaRPr lang="en-GB" sz="2000" dirty="0">
                  <a:latin typeface="Arial" panose="020B0604020202020204" pitchFamily="34" charset="0"/>
                  <a:ea typeface="Open Sans" panose="020B0606030504020204" pitchFamily="34" charset="0"/>
                  <a:cs typeface="Arial" panose="020B0604020202020204" pitchFamily="34" charset="0"/>
                </a:endParaRPr>
              </a:p>
            </p:txBody>
          </p:sp>
        </mc:Choice>
        <mc:Fallback xmlns="">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887412" y="1339712"/>
                <a:ext cx="10439494" cy="4427538"/>
              </a:xfrm>
              <a:prstGeom prst="rect">
                <a:avLst/>
              </a:prstGeom>
              <a:blipFill>
                <a:blip r:embed="rId5"/>
                <a:stretch>
                  <a:fillRect l="-350" t="-275" b="-4408"/>
                </a:stretch>
              </a:blipFill>
              <a:ln>
                <a:noFill/>
              </a:ln>
            </p:spPr>
            <p:txBody>
              <a:bodyPr/>
              <a:lstStyle/>
              <a:p>
                <a:r>
                  <a:rPr lang="en-US">
                    <a:noFill/>
                  </a:rPr>
                  <a:t> </a:t>
                </a:r>
              </a:p>
            </p:txBody>
          </p:sp>
        </mc:Fallback>
      </mc:AlternateContent>
      <p:sp>
        <p:nvSpPr>
          <p:cNvPr id="29" name="Slide Number Placeholder 5">
            <a:extLst>
              <a:ext uri="{FF2B5EF4-FFF2-40B4-BE49-F238E27FC236}">
                <a16:creationId xmlns:a16="http://schemas.microsoft.com/office/drawing/2014/main" id="{D6871B33-F17E-1347-8124-DDF2CF4E68C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t>17</a:t>
            </a:fld>
            <a:endParaRPr lang="en-US" altLang="en-US" sz="1400" b="1">
              <a:solidFill>
                <a:schemeClr val="bg1"/>
              </a:solidFill>
              <a:latin typeface="Open Sans ExtraBold"/>
              <a:ea typeface="Open Sans ExtraBold"/>
              <a:cs typeface="Open Sans ExtraBold"/>
            </a:endParaRPr>
          </a:p>
        </p:txBody>
      </p:sp>
      <p:sp>
        <p:nvSpPr>
          <p:cNvPr id="7" name="Google Shape;113;p16">
            <a:extLst>
              <a:ext uri="{FF2B5EF4-FFF2-40B4-BE49-F238E27FC236}">
                <a16:creationId xmlns:a16="http://schemas.microsoft.com/office/drawing/2014/main" id="{1E4F1164-E947-604A-81CA-32B6D5BC9BE0}"/>
              </a:ext>
            </a:extLst>
          </p:cNvPr>
          <p:cNvSpPr>
            <a:spLocks noGrp="1" noChangeArrowheads="1"/>
          </p:cNvSpPr>
          <p:nvPr>
            <p:ph type="title"/>
          </p:nvPr>
        </p:nvSpPr>
        <p:spPr>
          <a:xfrm>
            <a:off x="856129" y="5187"/>
            <a:ext cx="10339695" cy="1343491"/>
          </a:xfrm>
        </p:spPr>
        <p:txBody>
          <a:bodyPr lIns="121900" tIns="121900" rIns="121900" bIns="121900"/>
          <a:lstStyle/>
          <a:p>
            <a:pPr eaLnBrk="1" hangingPunct="1"/>
            <a:r>
              <a:rPr lang="en-GB" altLang="en-US" dirty="0">
                <a:latin typeface="Arial" panose="020B0604020202020204" pitchFamily="34" charset="0"/>
                <a:cs typeface="Arial" panose="020B0604020202020204" pitchFamily="34" charset="0"/>
              </a:rPr>
              <a:t>Clase 7.3 Sector doméstico</a:t>
            </a:r>
            <a:endParaRPr lang="en-US" dirty="0">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89A2F9BF-37D2-CB47-8C62-6F3F12D932DA}"/>
              </a:ext>
            </a:extLst>
          </p:cNvPr>
          <p:cNvSpPr/>
          <p:nvPr/>
        </p:nvSpPr>
        <p:spPr>
          <a:xfrm>
            <a:off x="8896612" y="4355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7_Slide17.mp3" descr="Track7_Lecture7_Slide17.mp3">
            <a:hlinkClick r:id="" action="ppaction://media"/>
            <a:extLst>
              <a:ext uri="{FF2B5EF4-FFF2-40B4-BE49-F238E27FC236}">
                <a16:creationId xmlns:a16="http://schemas.microsoft.com/office/drawing/2014/main" id="{753AE5DD-A872-0E4C-94B7-E4093BCE8D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4345" y="506912"/>
            <a:ext cx="812800" cy="812800"/>
          </a:xfrm>
          <a:prstGeom prst="rect">
            <a:avLst/>
          </a:prstGeom>
        </p:spPr>
      </p:pic>
    </p:spTree>
    <p:extLst>
      <p:ext uri="{BB962C8B-B14F-4D97-AF65-F5344CB8AC3E}">
        <p14:creationId xmlns:p14="http://schemas.microsoft.com/office/powerpoint/2010/main" val="34726030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8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Google Shape;113;p16">
            <a:extLst>
              <a:ext uri="{FF2B5EF4-FFF2-40B4-BE49-F238E27FC236}">
                <a16:creationId xmlns:a16="http://schemas.microsoft.com/office/drawing/2014/main" id="{33897C99-2967-44F2-BD1A-E23B842E01A4}"/>
              </a:ext>
            </a:extLst>
          </p:cNvPr>
          <p:cNvSpPr>
            <a:spLocks noGrp="1" noChangeArrowheads="1"/>
          </p:cNvSpPr>
          <p:nvPr>
            <p:ph type="title"/>
          </p:nvPr>
        </p:nvSpPr>
        <p:spPr>
          <a:xfrm>
            <a:off x="737025" y="434179"/>
            <a:ext cx="9098866" cy="1343491"/>
          </a:xfrm>
        </p:spPr>
        <p:txBody>
          <a:bodyPr lIns="121900" tIns="121900" rIns="121900" bIns="121900"/>
          <a:lstStyle/>
          <a:p>
            <a:pPr eaLnBrk="1" hangingPunct="1"/>
            <a:r>
              <a:rPr lang="en-GB" altLang="en-US" dirty="0">
                <a:latin typeface="Arial" panose="020B0604020202020204" pitchFamily="34" charset="0"/>
                <a:cs typeface="Arial" panose="020B0604020202020204" pitchFamily="34" charset="0"/>
              </a:rPr>
              <a:t>Conferencia 7.4 Sector de los servicios</a:t>
            </a:r>
          </a:p>
        </p:txBody>
      </p:sp>
      <p:sp>
        <p:nvSpPr>
          <p:cNvPr id="115" name="Google Shape;115;p16">
            <a:extLst>
              <a:ext uri="{FF2B5EF4-FFF2-40B4-BE49-F238E27FC236}">
                <a16:creationId xmlns:a16="http://schemas.microsoft.com/office/drawing/2014/main" id="{00BCECBB-3355-482D-B837-0284A2B8BD89}"/>
              </a:ext>
            </a:extLst>
          </p:cNvPr>
          <p:cNvSpPr txBox="1"/>
          <p:nvPr/>
        </p:nvSpPr>
        <p:spPr>
          <a:xfrm>
            <a:off x="750245" y="1705055"/>
            <a:ext cx="8995696" cy="533400"/>
          </a:xfrm>
          <a:prstGeom prst="rect">
            <a:avLst/>
          </a:prstGeom>
          <a:noFill/>
          <a:ln>
            <a:noFill/>
          </a:ln>
        </p:spPr>
        <p:txBody>
          <a:bodyPr spcFirstLastPara="1" lIns="121900" tIns="60933" rIns="121900" bIns="60933" anchor="t"/>
          <a:lstStyle/>
          <a:p>
            <a:pPr eaLnBrk="1" fontAlgn="auto" hangingPunct="1">
              <a:spcBef>
                <a:spcPts val="1000"/>
              </a:spcBef>
              <a:spcAft>
                <a:spcPts val="0"/>
              </a:spcAft>
              <a:defRPr/>
            </a:pPr>
            <a:r>
              <a:rPr lang="en-GB" sz="2000" b="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Resumen</a:t>
            </a:r>
          </a:p>
        </p:txBody>
      </p:sp>
      <p:sp>
        <p:nvSpPr>
          <p:cNvPr id="154" name="Text Box 31">
            <a:extLst>
              <a:ext uri="{FF2B5EF4-FFF2-40B4-BE49-F238E27FC236}">
                <a16:creationId xmlns:a16="http://schemas.microsoft.com/office/drawing/2014/main" id="{71F6B97E-AB4B-8F48-AE36-061BE4A65600}"/>
              </a:ext>
            </a:extLst>
          </p:cNvPr>
          <p:cNvSpPr txBox="1">
            <a:spLocks noChangeArrowheads="1"/>
          </p:cNvSpPr>
          <p:nvPr/>
        </p:nvSpPr>
        <p:spPr bwMode="auto">
          <a:xfrm>
            <a:off x="777707" y="2621672"/>
            <a:ext cx="1908000" cy="442674"/>
          </a:xfrm>
          <a:prstGeom prst="roundRect">
            <a:avLst/>
          </a:prstGeom>
          <a:noFill/>
          <a:ln w="9525">
            <a:noFill/>
            <a:miter lim="800000"/>
            <a:headEnd/>
            <a:tailEnd/>
          </a:ln>
          <a:effectLst/>
        </p:spPr>
        <p:txBody>
          <a:bodyPr wrap="square">
            <a:spAutoFit/>
          </a:bodyPr>
          <a:lstStyle/>
          <a:p>
            <a:pPr algn="r">
              <a:spcBef>
                <a:spcPct val="50000"/>
              </a:spcBef>
            </a:pPr>
            <a:r>
              <a:rPr lang="en-US" sz="2000">
                <a:latin typeface="Open Sans Light" panose="020B0306030504020204" pitchFamily="34" charset="0"/>
                <a:ea typeface="Open Sans Light" panose="020B0306030504020204" pitchFamily="34" charset="0"/>
                <a:cs typeface="Open Sans Light" panose="020B0306030504020204" pitchFamily="34" charset="0"/>
              </a:rPr>
              <a:t>Subsector</a:t>
            </a:r>
          </a:p>
        </p:txBody>
      </p:sp>
      <p:sp>
        <p:nvSpPr>
          <p:cNvPr id="155" name="Text Box 31">
            <a:extLst>
              <a:ext uri="{FF2B5EF4-FFF2-40B4-BE49-F238E27FC236}">
                <a16:creationId xmlns:a16="http://schemas.microsoft.com/office/drawing/2014/main" id="{A65C72E6-C98B-CA4C-A879-F1DE62380CB9}"/>
              </a:ext>
            </a:extLst>
          </p:cNvPr>
          <p:cNvSpPr txBox="1">
            <a:spLocks noChangeArrowheads="1"/>
          </p:cNvSpPr>
          <p:nvPr/>
        </p:nvSpPr>
        <p:spPr bwMode="auto">
          <a:xfrm>
            <a:off x="777707" y="3484630"/>
            <a:ext cx="1908000" cy="442674"/>
          </a:xfrm>
          <a:prstGeom prst="roundRect">
            <a:avLst/>
          </a:prstGeom>
          <a:noFill/>
          <a:ln w="9525">
            <a:noFill/>
            <a:miter lim="800000"/>
            <a:headEnd/>
            <a:tailEnd/>
          </a:ln>
          <a:effectLst/>
        </p:spPr>
        <p:txBody>
          <a:bodyPr wrap="square">
            <a:spAutoFit/>
          </a:bodyPr>
          <a:lstStyle/>
          <a:p>
            <a:pPr algn="r">
              <a:spcBef>
                <a:spcPct val="50000"/>
              </a:spcBef>
            </a:pPr>
            <a:r>
              <a:rPr lang="en-US" sz="2000">
                <a:latin typeface="Open Sans Light" panose="020B0306030504020204" pitchFamily="34" charset="0"/>
                <a:ea typeface="Open Sans Light" panose="020B0306030504020204" pitchFamily="34" charset="0"/>
                <a:cs typeface="Open Sans Light" panose="020B0306030504020204" pitchFamily="34" charset="0"/>
              </a:rPr>
              <a:t>Uso final</a:t>
            </a:r>
          </a:p>
        </p:txBody>
      </p:sp>
      <p:sp>
        <p:nvSpPr>
          <p:cNvPr id="156" name="Text Box 31">
            <a:extLst>
              <a:ext uri="{FF2B5EF4-FFF2-40B4-BE49-F238E27FC236}">
                <a16:creationId xmlns:a16="http://schemas.microsoft.com/office/drawing/2014/main" id="{7C3FE3EC-F88C-5248-9FDC-161BAC81D473}"/>
              </a:ext>
            </a:extLst>
          </p:cNvPr>
          <p:cNvSpPr txBox="1">
            <a:spLocks noChangeArrowheads="1"/>
          </p:cNvSpPr>
          <p:nvPr/>
        </p:nvSpPr>
        <p:spPr bwMode="auto">
          <a:xfrm>
            <a:off x="658437" y="4309665"/>
            <a:ext cx="2431461" cy="442674"/>
          </a:xfrm>
          <a:prstGeom prst="roundRect">
            <a:avLst/>
          </a:prstGeom>
          <a:noFill/>
          <a:ln w="9525">
            <a:noFill/>
            <a:miter lim="800000"/>
            <a:headEnd/>
            <a:tailEnd/>
          </a:ln>
          <a:effectLst/>
        </p:spPr>
        <p:txBody>
          <a:bodyPr wrap="square">
            <a:spAutoFit/>
          </a:bodyPr>
          <a:lstStyle/>
          <a:p>
            <a:pPr algn="r">
              <a:spcBef>
                <a:spcPct val="50000"/>
              </a:spcBef>
            </a:pPr>
            <a:r>
              <a:rPr lang="en-US" sz="2000">
                <a:latin typeface="Open Sans Light" panose="020B0306030504020204" pitchFamily="34" charset="0"/>
                <a:ea typeface="Open Sans Light" panose="020B0306030504020204" pitchFamily="34" charset="0"/>
                <a:cs typeface="Open Sans Light" panose="020B0306030504020204" pitchFamily="34" charset="0"/>
              </a:rPr>
              <a:t>Forma de energía final</a:t>
            </a:r>
          </a:p>
        </p:txBody>
      </p:sp>
      <p:grpSp>
        <p:nvGrpSpPr>
          <p:cNvPr id="10" name="Group 9">
            <a:extLst>
              <a:ext uri="{FF2B5EF4-FFF2-40B4-BE49-F238E27FC236}">
                <a16:creationId xmlns:a16="http://schemas.microsoft.com/office/drawing/2014/main" id="{DBEB15A9-226E-DA45-9AC7-04002FBDE955}"/>
              </a:ext>
            </a:extLst>
          </p:cNvPr>
          <p:cNvGrpSpPr/>
          <p:nvPr/>
        </p:nvGrpSpPr>
        <p:grpSpPr>
          <a:xfrm>
            <a:off x="5157143" y="4241717"/>
            <a:ext cx="1457156" cy="638865"/>
            <a:chOff x="5264149" y="4484266"/>
            <a:chExt cx="1457156" cy="638865"/>
          </a:xfrm>
        </p:grpSpPr>
        <p:sp>
          <p:nvSpPr>
            <p:cNvPr id="42" name="Rectangle 11">
              <a:extLst>
                <a:ext uri="{FF2B5EF4-FFF2-40B4-BE49-F238E27FC236}">
                  <a16:creationId xmlns:a16="http://schemas.microsoft.com/office/drawing/2014/main" id="{30449F18-41AD-4C4D-88C5-109DFA6F3FD8}"/>
                </a:ext>
              </a:extLst>
            </p:cNvPr>
            <p:cNvSpPr>
              <a:spLocks noChangeArrowheads="1"/>
            </p:cNvSpPr>
            <p:nvPr/>
          </p:nvSpPr>
          <p:spPr bwMode="auto">
            <a:xfrm>
              <a:off x="5264149" y="4655131"/>
              <a:ext cx="1457156" cy="468000"/>
            </a:xfrm>
            <a:prstGeom prst="roundRect">
              <a:avLst/>
            </a:prstGeom>
            <a:solidFill>
              <a:srgbClr val="66C8FF">
                <a:alpha val="51373"/>
              </a:srgbClr>
            </a:solidFill>
            <a:ln w="9525">
              <a:noFill/>
              <a:miter lim="800000"/>
              <a:headEnd/>
              <a:tailEnd/>
            </a:ln>
            <a:effectLst/>
          </p:spPr>
          <p:txBody>
            <a:bodyPr wrap="square" lIns="90000" anchor="ctr"/>
            <a:lstStyle/>
            <a:p>
              <a:pPr algn="ctr"/>
              <a:r>
                <a:rPr lang="en-US" sz="1400" dirty="0">
                  <a:latin typeface="Open Sans Light" panose="020B0306030504020204" pitchFamily="34" charset="0"/>
                  <a:ea typeface="Open Sans Light" panose="020B0306030504020204" pitchFamily="34" charset="0"/>
                  <a:cs typeface="Open Sans Light" panose="020B0306030504020204" pitchFamily="34" charset="0"/>
                </a:rPr>
                <a:t>Combustibles </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fósiles</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94" name="Straight Connector 93">
              <a:extLst>
                <a:ext uri="{FF2B5EF4-FFF2-40B4-BE49-F238E27FC236}">
                  <a16:creationId xmlns:a16="http://schemas.microsoft.com/office/drawing/2014/main" id="{DFF091F1-D423-854E-8995-737A666E517E}"/>
                </a:ext>
              </a:extLst>
            </p:cNvPr>
            <p:cNvCxnSpPr>
              <a:cxnSpLocks/>
            </p:cNvCxnSpPr>
            <p:nvPr/>
          </p:nvCxnSpPr>
          <p:spPr>
            <a:xfrm flipV="1">
              <a:off x="5960215" y="4484266"/>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F428884F-F8F4-F845-9CD0-BD432611E16F}"/>
              </a:ext>
            </a:extLst>
          </p:cNvPr>
          <p:cNvGrpSpPr/>
          <p:nvPr/>
        </p:nvGrpSpPr>
        <p:grpSpPr>
          <a:xfrm>
            <a:off x="9374376" y="5057808"/>
            <a:ext cx="1674525" cy="648119"/>
            <a:chOff x="6538602" y="4474521"/>
            <a:chExt cx="1674525" cy="648119"/>
          </a:xfrm>
        </p:grpSpPr>
        <p:sp>
          <p:nvSpPr>
            <p:cNvPr id="38" name="Rectangle 7">
              <a:extLst>
                <a:ext uri="{FF2B5EF4-FFF2-40B4-BE49-F238E27FC236}">
                  <a16:creationId xmlns:a16="http://schemas.microsoft.com/office/drawing/2014/main" id="{302DBAA6-A522-7842-85F6-4CD3283E05D0}"/>
                </a:ext>
              </a:extLst>
            </p:cNvPr>
            <p:cNvSpPr>
              <a:spLocks noChangeArrowheads="1"/>
            </p:cNvSpPr>
            <p:nvPr/>
          </p:nvSpPr>
          <p:spPr bwMode="auto">
            <a:xfrm>
              <a:off x="6538602" y="4654640"/>
              <a:ext cx="1674525" cy="468000"/>
            </a:xfrm>
            <a:prstGeom prst="roundRect">
              <a:avLst/>
            </a:prstGeom>
            <a:solidFill>
              <a:srgbClr val="66C8FF">
                <a:alpha val="51373"/>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Sistema Solar</a:t>
              </a:r>
            </a:p>
          </p:txBody>
        </p:sp>
        <p:cxnSp>
          <p:nvCxnSpPr>
            <p:cNvPr id="95" name="Straight Connector 94">
              <a:extLst>
                <a:ext uri="{FF2B5EF4-FFF2-40B4-BE49-F238E27FC236}">
                  <a16:creationId xmlns:a16="http://schemas.microsoft.com/office/drawing/2014/main" id="{C22A2995-DBF1-9443-8644-7F2F29D79564}"/>
                </a:ext>
              </a:extLst>
            </p:cNvPr>
            <p:cNvCxnSpPr>
              <a:cxnSpLocks/>
            </p:cNvCxnSpPr>
            <p:nvPr/>
          </p:nvCxnSpPr>
          <p:spPr>
            <a:xfrm flipV="1">
              <a:off x="7305524" y="447452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21507" name="Slide Number Placeholder 5">
            <a:extLst>
              <a:ext uri="{FF2B5EF4-FFF2-40B4-BE49-F238E27FC236}">
                <a16:creationId xmlns:a16="http://schemas.microsoft.com/office/drawing/2014/main" id="{E30EBFD3-3421-4D06-87F3-FFAF72BF280F}"/>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t>18</a:t>
            </a:fld>
            <a:endParaRPr lang="en-US" altLang="en-US" sz="1400" b="1">
              <a:solidFill>
                <a:schemeClr val="bg1"/>
              </a:solidFill>
              <a:latin typeface="Open Sans ExtraBold"/>
              <a:ea typeface="Open Sans ExtraBold"/>
              <a:cs typeface="Open Sans ExtraBold"/>
            </a:endParaRPr>
          </a:p>
        </p:txBody>
      </p:sp>
      <p:sp>
        <p:nvSpPr>
          <p:cNvPr id="28" name="Rectangle 4">
            <a:extLst>
              <a:ext uri="{FF2B5EF4-FFF2-40B4-BE49-F238E27FC236}">
                <a16:creationId xmlns:a16="http://schemas.microsoft.com/office/drawing/2014/main" id="{ED436443-8BCE-B249-B94D-9E642ABF5D46}"/>
              </a:ext>
            </a:extLst>
          </p:cNvPr>
          <p:cNvSpPr>
            <a:spLocks noChangeArrowheads="1"/>
          </p:cNvSpPr>
          <p:nvPr/>
        </p:nvSpPr>
        <p:spPr bwMode="auto">
          <a:xfrm>
            <a:off x="3352921" y="3456578"/>
            <a:ext cx="1475999" cy="589983"/>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Electrodomésticos</a:t>
            </a:r>
          </a:p>
        </p:txBody>
      </p:sp>
      <p:sp>
        <p:nvSpPr>
          <p:cNvPr id="14" name="Rectangle 35">
            <a:extLst>
              <a:ext uri="{FF2B5EF4-FFF2-40B4-BE49-F238E27FC236}">
                <a16:creationId xmlns:a16="http://schemas.microsoft.com/office/drawing/2014/main" id="{ACA483F7-6D0A-1247-87A5-86C2A2D3AC2D}"/>
              </a:ext>
            </a:extLst>
          </p:cNvPr>
          <p:cNvSpPr>
            <a:spLocks noChangeArrowheads="1"/>
          </p:cNvSpPr>
          <p:nvPr/>
        </p:nvSpPr>
        <p:spPr bwMode="auto">
          <a:xfrm>
            <a:off x="5728220" y="2626935"/>
            <a:ext cx="1594558" cy="468000"/>
          </a:xfrm>
          <a:prstGeom prst="roundRect">
            <a:avLst/>
          </a:prstGeom>
          <a:solidFill>
            <a:srgbClr val="A5A5A5">
              <a:alpha val="50196"/>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Comercial</a:t>
            </a:r>
          </a:p>
        </p:txBody>
      </p:sp>
      <p:sp>
        <p:nvSpPr>
          <p:cNvPr id="15" name="Rectangle 36">
            <a:extLst>
              <a:ext uri="{FF2B5EF4-FFF2-40B4-BE49-F238E27FC236}">
                <a16:creationId xmlns:a16="http://schemas.microsoft.com/office/drawing/2014/main" id="{F692E89D-3FC6-964F-B608-1A6CCD8F534D}"/>
              </a:ext>
            </a:extLst>
          </p:cNvPr>
          <p:cNvSpPr>
            <a:spLocks noChangeArrowheads="1"/>
          </p:cNvSpPr>
          <p:nvPr/>
        </p:nvSpPr>
        <p:spPr bwMode="auto">
          <a:xfrm>
            <a:off x="7387119" y="2626935"/>
            <a:ext cx="1016148" cy="468000"/>
          </a:xfrm>
          <a:prstGeom prst="roundRect">
            <a:avLst/>
          </a:prstGeom>
          <a:solidFill>
            <a:srgbClr val="A5A5A5">
              <a:alpha val="50196"/>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Público</a:t>
            </a:r>
          </a:p>
        </p:txBody>
      </p:sp>
      <p:sp>
        <p:nvSpPr>
          <p:cNvPr id="31" name="Rectangle 15">
            <a:extLst>
              <a:ext uri="{FF2B5EF4-FFF2-40B4-BE49-F238E27FC236}">
                <a16:creationId xmlns:a16="http://schemas.microsoft.com/office/drawing/2014/main" id="{E177A9D7-5318-F047-84E2-9CFC974C30A0}"/>
              </a:ext>
            </a:extLst>
          </p:cNvPr>
          <p:cNvSpPr>
            <a:spLocks noChangeArrowheads="1"/>
          </p:cNvSpPr>
          <p:nvPr/>
        </p:nvSpPr>
        <p:spPr bwMode="auto">
          <a:xfrm>
            <a:off x="5069255" y="3455636"/>
            <a:ext cx="1577510" cy="594000"/>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400" dirty="0">
                <a:latin typeface="Open Sans Light" panose="020B0306030504020204" pitchFamily="34" charset="0"/>
                <a:ea typeface="Open Sans Light" panose="020B0306030504020204" pitchFamily="34" charset="0"/>
                <a:cs typeface="Open Sans Light" panose="020B0306030504020204" pitchFamily="34" charset="0"/>
              </a:rPr>
              <a:t>Aire </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acondicionado</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 name="Rectangle 16">
            <a:extLst>
              <a:ext uri="{FF2B5EF4-FFF2-40B4-BE49-F238E27FC236}">
                <a16:creationId xmlns:a16="http://schemas.microsoft.com/office/drawing/2014/main" id="{DC791116-BBD3-5A4A-AE98-8247FD202041}"/>
              </a:ext>
            </a:extLst>
          </p:cNvPr>
          <p:cNvSpPr>
            <a:spLocks noChangeArrowheads="1"/>
          </p:cNvSpPr>
          <p:nvPr/>
        </p:nvSpPr>
        <p:spPr bwMode="auto">
          <a:xfrm>
            <a:off x="6887100" y="3455635"/>
            <a:ext cx="1607971" cy="597257"/>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Calefacción de espacios</a:t>
            </a:r>
          </a:p>
        </p:txBody>
      </p:sp>
      <p:cxnSp>
        <p:nvCxnSpPr>
          <p:cNvPr id="83" name="Straight Connector 82">
            <a:extLst>
              <a:ext uri="{FF2B5EF4-FFF2-40B4-BE49-F238E27FC236}">
                <a16:creationId xmlns:a16="http://schemas.microsoft.com/office/drawing/2014/main" id="{105190B7-0CA1-2B49-A603-9B6E673EE323}"/>
              </a:ext>
            </a:extLst>
          </p:cNvPr>
          <p:cNvCxnSpPr>
            <a:cxnSpLocks/>
          </p:cNvCxnSpPr>
          <p:nvPr/>
        </p:nvCxnSpPr>
        <p:spPr>
          <a:xfrm>
            <a:off x="4244126" y="5057808"/>
            <a:ext cx="590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64D5F18-4FFA-AA4D-8D7A-25674F8193DD}"/>
              </a:ext>
            </a:extLst>
          </p:cNvPr>
          <p:cNvGrpSpPr/>
          <p:nvPr/>
        </p:nvGrpSpPr>
        <p:grpSpPr>
          <a:xfrm>
            <a:off x="3491320" y="4262038"/>
            <a:ext cx="1328449" cy="648119"/>
            <a:chOff x="4139569" y="4474521"/>
            <a:chExt cx="1328449" cy="648119"/>
          </a:xfrm>
        </p:grpSpPr>
        <p:sp>
          <p:nvSpPr>
            <p:cNvPr id="41" name="Rectangle 10">
              <a:extLst>
                <a:ext uri="{FF2B5EF4-FFF2-40B4-BE49-F238E27FC236}">
                  <a16:creationId xmlns:a16="http://schemas.microsoft.com/office/drawing/2014/main" id="{EE466D6C-1D13-ED43-AC8F-EE2544EB59D3}"/>
                </a:ext>
              </a:extLst>
            </p:cNvPr>
            <p:cNvSpPr>
              <a:spLocks noChangeArrowheads="1"/>
            </p:cNvSpPr>
            <p:nvPr/>
          </p:nvSpPr>
          <p:spPr bwMode="auto">
            <a:xfrm>
              <a:off x="4139569" y="4654640"/>
              <a:ext cx="1328449" cy="468000"/>
            </a:xfrm>
            <a:prstGeom prst="roundRect">
              <a:avLst/>
            </a:prstGeom>
            <a:solidFill>
              <a:srgbClr val="66C8FF">
                <a:alpha val="51373"/>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Electricidad</a:t>
              </a:r>
            </a:p>
          </p:txBody>
        </p:sp>
        <p:cxnSp>
          <p:nvCxnSpPr>
            <p:cNvPr id="93" name="Straight Connector 92">
              <a:extLst>
                <a:ext uri="{FF2B5EF4-FFF2-40B4-BE49-F238E27FC236}">
                  <a16:creationId xmlns:a16="http://schemas.microsoft.com/office/drawing/2014/main" id="{1435F91D-708A-AF43-B16A-5A7F8702F1A3}"/>
                </a:ext>
              </a:extLst>
            </p:cNvPr>
            <p:cNvCxnSpPr>
              <a:cxnSpLocks/>
            </p:cNvCxnSpPr>
            <p:nvPr/>
          </p:nvCxnSpPr>
          <p:spPr>
            <a:xfrm flipV="1">
              <a:off x="5087355" y="447452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123" name="Straight Connector 122">
            <a:extLst>
              <a:ext uri="{FF2B5EF4-FFF2-40B4-BE49-F238E27FC236}">
                <a16:creationId xmlns:a16="http://schemas.microsoft.com/office/drawing/2014/main" id="{D99EE464-FC19-7144-9E28-FF5314086032}"/>
              </a:ext>
            </a:extLst>
          </p:cNvPr>
          <p:cNvCxnSpPr>
            <a:cxnSpLocks/>
          </p:cNvCxnSpPr>
          <p:nvPr/>
        </p:nvCxnSpPr>
        <p:spPr>
          <a:xfrm flipH="1" flipV="1">
            <a:off x="4090027" y="3265537"/>
            <a:ext cx="7056000" cy="194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97F58B03-5BA4-5A4F-963D-37258B25A565}"/>
              </a:ext>
            </a:extLst>
          </p:cNvPr>
          <p:cNvCxnSpPr>
            <a:cxnSpLocks/>
          </p:cNvCxnSpPr>
          <p:nvPr/>
        </p:nvCxnSpPr>
        <p:spPr>
          <a:xfrm flipH="1">
            <a:off x="6614299" y="309528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B540BE5A-89EC-244E-A56C-9A0BB5453BBC}"/>
              </a:ext>
            </a:extLst>
          </p:cNvPr>
          <p:cNvCxnSpPr>
            <a:cxnSpLocks/>
          </p:cNvCxnSpPr>
          <p:nvPr/>
        </p:nvCxnSpPr>
        <p:spPr>
          <a:xfrm flipH="1">
            <a:off x="7900411" y="309528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78AED4AF-3A26-2A49-ABBF-12F2036FF98E}"/>
              </a:ext>
            </a:extLst>
          </p:cNvPr>
          <p:cNvCxnSpPr>
            <a:cxnSpLocks/>
          </p:cNvCxnSpPr>
          <p:nvPr/>
        </p:nvCxnSpPr>
        <p:spPr>
          <a:xfrm flipH="1">
            <a:off x="11146129" y="3280798"/>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EF9DFB38-5709-7649-85CA-063862575A51}"/>
              </a:ext>
            </a:extLst>
          </p:cNvPr>
          <p:cNvCxnSpPr>
            <a:cxnSpLocks/>
          </p:cNvCxnSpPr>
          <p:nvPr/>
        </p:nvCxnSpPr>
        <p:spPr>
          <a:xfrm flipH="1">
            <a:off x="7726495" y="3282723"/>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E4FE7449-FD47-F14C-9A1A-E5EF8E031F94}"/>
              </a:ext>
            </a:extLst>
          </p:cNvPr>
          <p:cNvCxnSpPr>
            <a:cxnSpLocks/>
          </p:cNvCxnSpPr>
          <p:nvPr/>
        </p:nvCxnSpPr>
        <p:spPr>
          <a:xfrm flipH="1">
            <a:off x="5881096" y="3276579"/>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1240094C-E5F3-344A-B93B-22F8617713B9}"/>
              </a:ext>
            </a:extLst>
          </p:cNvPr>
          <p:cNvCxnSpPr>
            <a:cxnSpLocks/>
          </p:cNvCxnSpPr>
          <p:nvPr/>
        </p:nvCxnSpPr>
        <p:spPr>
          <a:xfrm flipH="1">
            <a:off x="4097617" y="3272109"/>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16">
            <a:extLst>
              <a:ext uri="{FF2B5EF4-FFF2-40B4-BE49-F238E27FC236}">
                <a16:creationId xmlns:a16="http://schemas.microsoft.com/office/drawing/2014/main" id="{CF16D149-B73D-7D4F-9D5B-8566BB3F9BA6}"/>
              </a:ext>
            </a:extLst>
          </p:cNvPr>
          <p:cNvSpPr>
            <a:spLocks noChangeArrowheads="1"/>
          </p:cNvSpPr>
          <p:nvPr/>
        </p:nvSpPr>
        <p:spPr bwMode="auto">
          <a:xfrm>
            <a:off x="8735406" y="3460798"/>
            <a:ext cx="1643663" cy="592094"/>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Otros usos térmicos</a:t>
            </a:r>
          </a:p>
        </p:txBody>
      </p:sp>
      <p:sp>
        <p:nvSpPr>
          <p:cNvPr id="65" name="Rectangle 16">
            <a:extLst>
              <a:ext uri="{FF2B5EF4-FFF2-40B4-BE49-F238E27FC236}">
                <a16:creationId xmlns:a16="http://schemas.microsoft.com/office/drawing/2014/main" id="{15BA9F59-3689-8848-B883-73E236CD0CAB}"/>
              </a:ext>
            </a:extLst>
          </p:cNvPr>
          <p:cNvSpPr>
            <a:spLocks noChangeArrowheads="1"/>
          </p:cNvSpPr>
          <p:nvPr/>
        </p:nvSpPr>
        <p:spPr bwMode="auto">
          <a:xfrm>
            <a:off x="10619403" y="3454468"/>
            <a:ext cx="1076412" cy="592094"/>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Fuerza motriz</a:t>
            </a:r>
          </a:p>
        </p:txBody>
      </p:sp>
      <p:grpSp>
        <p:nvGrpSpPr>
          <p:cNvPr id="22" name="Group 21">
            <a:extLst>
              <a:ext uri="{FF2B5EF4-FFF2-40B4-BE49-F238E27FC236}">
                <a16:creationId xmlns:a16="http://schemas.microsoft.com/office/drawing/2014/main" id="{4E871761-8636-AF47-A052-8C2E527BB63E}"/>
              </a:ext>
            </a:extLst>
          </p:cNvPr>
          <p:cNvGrpSpPr/>
          <p:nvPr/>
        </p:nvGrpSpPr>
        <p:grpSpPr>
          <a:xfrm>
            <a:off x="6290841" y="5057808"/>
            <a:ext cx="1817088" cy="670635"/>
            <a:chOff x="6062275" y="5300357"/>
            <a:chExt cx="1817088" cy="670635"/>
          </a:xfrm>
        </p:grpSpPr>
        <p:cxnSp>
          <p:nvCxnSpPr>
            <p:cNvPr id="77" name="Straight Connector 76">
              <a:extLst>
                <a:ext uri="{FF2B5EF4-FFF2-40B4-BE49-F238E27FC236}">
                  <a16:creationId xmlns:a16="http://schemas.microsoft.com/office/drawing/2014/main" id="{A1C7450B-7D81-9B46-9FDB-DA6577F58CE4}"/>
                </a:ext>
              </a:extLst>
            </p:cNvPr>
            <p:cNvCxnSpPr>
              <a:cxnSpLocks/>
            </p:cNvCxnSpPr>
            <p:nvPr/>
          </p:nvCxnSpPr>
          <p:spPr>
            <a:xfrm>
              <a:off x="6983351" y="5300357"/>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6" name="Rectangle 9">
              <a:extLst>
                <a:ext uri="{FF2B5EF4-FFF2-40B4-BE49-F238E27FC236}">
                  <a16:creationId xmlns:a16="http://schemas.microsoft.com/office/drawing/2014/main" id="{8DCEB86C-00CB-814D-B209-56FD9E18B33B}"/>
                </a:ext>
              </a:extLst>
            </p:cNvPr>
            <p:cNvSpPr>
              <a:spLocks noChangeArrowheads="1"/>
            </p:cNvSpPr>
            <p:nvPr/>
          </p:nvSpPr>
          <p:spPr bwMode="auto">
            <a:xfrm>
              <a:off x="6062275" y="5502992"/>
              <a:ext cx="1817088" cy="468000"/>
            </a:xfrm>
            <a:prstGeom prst="roundRect">
              <a:avLst/>
            </a:prstGeom>
            <a:solidFill>
              <a:srgbClr val="66C8FF">
                <a:alpha val="51373"/>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Combustible para motores</a:t>
              </a:r>
            </a:p>
          </p:txBody>
        </p:sp>
      </p:grpSp>
      <p:grpSp>
        <p:nvGrpSpPr>
          <p:cNvPr id="20" name="Group 19">
            <a:extLst>
              <a:ext uri="{FF2B5EF4-FFF2-40B4-BE49-F238E27FC236}">
                <a16:creationId xmlns:a16="http://schemas.microsoft.com/office/drawing/2014/main" id="{BAC526C3-E33D-5E48-9B20-48AC24525FD1}"/>
              </a:ext>
            </a:extLst>
          </p:cNvPr>
          <p:cNvGrpSpPr/>
          <p:nvPr/>
        </p:nvGrpSpPr>
        <p:grpSpPr>
          <a:xfrm>
            <a:off x="3491320" y="5057808"/>
            <a:ext cx="1665818" cy="648584"/>
            <a:chOff x="2744267" y="4474640"/>
            <a:chExt cx="1665818" cy="648584"/>
          </a:xfrm>
        </p:grpSpPr>
        <p:sp>
          <p:nvSpPr>
            <p:cNvPr id="63" name="Rectangle 14">
              <a:extLst>
                <a:ext uri="{FF2B5EF4-FFF2-40B4-BE49-F238E27FC236}">
                  <a16:creationId xmlns:a16="http://schemas.microsoft.com/office/drawing/2014/main" id="{7582E2BA-44D4-BB44-8902-DC4EAB9CE9E8}"/>
                </a:ext>
              </a:extLst>
            </p:cNvPr>
            <p:cNvSpPr>
              <a:spLocks noChangeArrowheads="1"/>
            </p:cNvSpPr>
            <p:nvPr/>
          </p:nvSpPr>
          <p:spPr bwMode="auto">
            <a:xfrm>
              <a:off x="2744267" y="4655224"/>
              <a:ext cx="1665818" cy="468000"/>
            </a:xfrm>
            <a:prstGeom prst="roundRect">
              <a:avLst/>
            </a:prstGeom>
            <a:solidFill>
              <a:srgbClr val="66C8FF">
                <a:alpha val="51373"/>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Calefacción de distrito</a:t>
              </a:r>
            </a:p>
          </p:txBody>
        </p:sp>
        <p:cxnSp>
          <p:nvCxnSpPr>
            <p:cNvPr id="67" name="Straight Connector 66">
              <a:extLst>
                <a:ext uri="{FF2B5EF4-FFF2-40B4-BE49-F238E27FC236}">
                  <a16:creationId xmlns:a16="http://schemas.microsoft.com/office/drawing/2014/main" id="{A1482B52-EAE7-F142-8826-D33D342E298B}"/>
                </a:ext>
              </a:extLst>
            </p:cNvPr>
            <p:cNvCxnSpPr>
              <a:cxnSpLocks/>
            </p:cNvCxnSpPr>
            <p:nvPr/>
          </p:nvCxnSpPr>
          <p:spPr>
            <a:xfrm flipV="1">
              <a:off x="3523886" y="4474640"/>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102171DB-2E4A-1846-BD88-45DDC34C076A}"/>
              </a:ext>
            </a:extLst>
          </p:cNvPr>
          <p:cNvCxnSpPr>
            <a:cxnSpLocks/>
          </p:cNvCxnSpPr>
          <p:nvPr/>
        </p:nvCxnSpPr>
        <p:spPr>
          <a:xfrm flipH="1">
            <a:off x="4428134" y="4256799"/>
            <a:ext cx="673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68E65F2-91F1-D645-94EE-2DA1C4BA20C6}"/>
              </a:ext>
            </a:extLst>
          </p:cNvPr>
          <p:cNvGrpSpPr/>
          <p:nvPr/>
        </p:nvGrpSpPr>
        <p:grpSpPr>
          <a:xfrm>
            <a:off x="7039935" y="4262038"/>
            <a:ext cx="1427671" cy="641421"/>
            <a:chOff x="7997839" y="4481219"/>
            <a:chExt cx="1427671" cy="641421"/>
          </a:xfrm>
        </p:grpSpPr>
        <p:sp>
          <p:nvSpPr>
            <p:cNvPr id="39" name="Rectangle 8">
              <a:extLst>
                <a:ext uri="{FF2B5EF4-FFF2-40B4-BE49-F238E27FC236}">
                  <a16:creationId xmlns:a16="http://schemas.microsoft.com/office/drawing/2014/main" id="{2A3CF595-4B96-5D49-B741-D678E437F91A}"/>
                </a:ext>
              </a:extLst>
            </p:cNvPr>
            <p:cNvSpPr>
              <a:spLocks noChangeArrowheads="1"/>
            </p:cNvSpPr>
            <p:nvPr/>
          </p:nvSpPr>
          <p:spPr bwMode="auto">
            <a:xfrm>
              <a:off x="7997839" y="4654640"/>
              <a:ext cx="1427671" cy="468000"/>
            </a:xfrm>
            <a:prstGeom prst="roundRect">
              <a:avLst/>
            </a:prstGeom>
            <a:solidFill>
              <a:srgbClr val="66C8FF">
                <a:alpha val="51373"/>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Bomba de calor</a:t>
              </a:r>
            </a:p>
          </p:txBody>
        </p:sp>
        <p:cxnSp>
          <p:nvCxnSpPr>
            <p:cNvPr id="70" name="Straight Connector 69">
              <a:extLst>
                <a:ext uri="{FF2B5EF4-FFF2-40B4-BE49-F238E27FC236}">
                  <a16:creationId xmlns:a16="http://schemas.microsoft.com/office/drawing/2014/main" id="{C5E5F553-7329-6F4E-B272-8911409ACC71}"/>
                </a:ext>
              </a:extLst>
            </p:cNvPr>
            <p:cNvCxnSpPr>
              <a:cxnSpLocks/>
            </p:cNvCxnSpPr>
            <p:nvPr/>
          </p:nvCxnSpPr>
          <p:spPr>
            <a:xfrm flipV="1">
              <a:off x="8692733" y="4481219"/>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5DB23E9A-A418-034C-B810-1B3C11D87E11}"/>
              </a:ext>
            </a:extLst>
          </p:cNvPr>
          <p:cNvGrpSpPr/>
          <p:nvPr/>
        </p:nvGrpSpPr>
        <p:grpSpPr>
          <a:xfrm>
            <a:off x="8922727" y="4253906"/>
            <a:ext cx="2223300" cy="648000"/>
            <a:chOff x="9675630" y="4470737"/>
            <a:chExt cx="2223300" cy="648000"/>
          </a:xfrm>
        </p:grpSpPr>
        <p:sp>
          <p:nvSpPr>
            <p:cNvPr id="40" name="Rectangle 9">
              <a:extLst>
                <a:ext uri="{FF2B5EF4-FFF2-40B4-BE49-F238E27FC236}">
                  <a16:creationId xmlns:a16="http://schemas.microsoft.com/office/drawing/2014/main" id="{08968371-1D91-4B4F-9825-4E8C2DA312C2}"/>
                </a:ext>
              </a:extLst>
            </p:cNvPr>
            <p:cNvSpPr>
              <a:spLocks noChangeArrowheads="1"/>
            </p:cNvSpPr>
            <p:nvPr/>
          </p:nvSpPr>
          <p:spPr bwMode="auto">
            <a:xfrm>
              <a:off x="9675630" y="4650737"/>
              <a:ext cx="2223300" cy="468000"/>
            </a:xfrm>
            <a:prstGeom prst="roundRect">
              <a:avLst/>
            </a:prstGeom>
            <a:solidFill>
              <a:srgbClr val="66C8FF">
                <a:alpha val="51373"/>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Biomasa moderna</a:t>
              </a:r>
            </a:p>
          </p:txBody>
        </p:sp>
        <p:cxnSp>
          <p:nvCxnSpPr>
            <p:cNvPr id="72" name="Straight Connector 71">
              <a:extLst>
                <a:ext uri="{FF2B5EF4-FFF2-40B4-BE49-F238E27FC236}">
                  <a16:creationId xmlns:a16="http://schemas.microsoft.com/office/drawing/2014/main" id="{413CCB47-9587-6043-B424-10902B37BC2F}"/>
                </a:ext>
              </a:extLst>
            </p:cNvPr>
            <p:cNvCxnSpPr>
              <a:cxnSpLocks/>
            </p:cNvCxnSpPr>
            <p:nvPr/>
          </p:nvCxnSpPr>
          <p:spPr>
            <a:xfrm flipV="1">
              <a:off x="10707898" y="4470737"/>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84" name="Straight Arrow Connector 83">
            <a:extLst>
              <a:ext uri="{FF2B5EF4-FFF2-40B4-BE49-F238E27FC236}">
                <a16:creationId xmlns:a16="http://schemas.microsoft.com/office/drawing/2014/main" id="{36C32BF0-F517-F443-A0F7-484BF09C603E}"/>
              </a:ext>
            </a:extLst>
          </p:cNvPr>
          <p:cNvCxnSpPr>
            <a:cxnSpLocks/>
          </p:cNvCxnSpPr>
          <p:nvPr/>
        </p:nvCxnSpPr>
        <p:spPr>
          <a:xfrm flipH="1">
            <a:off x="9563603" y="3285035"/>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736867EA-D464-F343-A0C8-0FCC550A4755}"/>
              </a:ext>
            </a:extLst>
          </p:cNvPr>
          <p:cNvCxnSpPr>
            <a:cxnSpLocks/>
          </p:cNvCxnSpPr>
          <p:nvPr/>
        </p:nvCxnSpPr>
        <p:spPr>
          <a:xfrm flipV="1">
            <a:off x="6807443" y="4253906"/>
            <a:ext cx="0" cy="792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2056C41-4442-8849-9284-2FCDFCA05172}"/>
              </a:ext>
            </a:extLst>
          </p:cNvPr>
          <p:cNvCxnSpPr>
            <a:cxnSpLocks/>
          </p:cNvCxnSpPr>
          <p:nvPr/>
        </p:nvCxnSpPr>
        <p:spPr>
          <a:xfrm flipV="1">
            <a:off x="3800671" y="4038753"/>
            <a:ext cx="0" cy="396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5F811546-1C7E-2346-B9E0-AEB97AB1BE61}"/>
              </a:ext>
            </a:extLst>
          </p:cNvPr>
          <p:cNvCxnSpPr>
            <a:cxnSpLocks/>
          </p:cNvCxnSpPr>
          <p:nvPr/>
        </p:nvCxnSpPr>
        <p:spPr>
          <a:xfrm rot="5400000" flipH="1" flipV="1">
            <a:off x="4677488" y="3508373"/>
            <a:ext cx="388800" cy="1476000"/>
          </a:xfrm>
          <a:prstGeom prst="bentConnector3">
            <a:avLst>
              <a:gd name="adj1" fmla="val 6583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1A3CB689-A595-7045-BF1C-BDD964C8F7B7}"/>
              </a:ext>
            </a:extLst>
          </p:cNvPr>
          <p:cNvCxnSpPr>
            <a:cxnSpLocks/>
          </p:cNvCxnSpPr>
          <p:nvPr/>
        </p:nvCxnSpPr>
        <p:spPr>
          <a:xfrm flipV="1">
            <a:off x="7694411" y="4082038"/>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A84632FD-5071-4B45-806E-795146DA70B0}"/>
              </a:ext>
            </a:extLst>
          </p:cNvPr>
          <p:cNvCxnSpPr>
            <a:cxnSpLocks/>
          </p:cNvCxnSpPr>
          <p:nvPr/>
        </p:nvCxnSpPr>
        <p:spPr>
          <a:xfrm flipV="1">
            <a:off x="9550069" y="4082038"/>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C4E8FA3C-2CD2-424D-B95B-16D2C15DCDC8}"/>
              </a:ext>
            </a:extLst>
          </p:cNvPr>
          <p:cNvCxnSpPr>
            <a:cxnSpLocks/>
          </p:cNvCxnSpPr>
          <p:nvPr/>
        </p:nvCxnSpPr>
        <p:spPr>
          <a:xfrm flipV="1">
            <a:off x="11146130" y="4051110"/>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490C25CC-9A43-0C4D-A224-54AFED85D421}"/>
              </a:ext>
            </a:extLst>
          </p:cNvPr>
          <p:cNvCxnSpPr>
            <a:cxnSpLocks/>
          </p:cNvCxnSpPr>
          <p:nvPr/>
        </p:nvCxnSpPr>
        <p:spPr>
          <a:xfrm flipV="1">
            <a:off x="5684428" y="4049636"/>
            <a:ext cx="173582" cy="3629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 name="Rectangle 25">
                <a:extLst>
                  <a:ext uri="{FF2B5EF4-FFF2-40B4-BE49-F238E27FC236}">
                    <a16:creationId xmlns:a16="http://schemas.microsoft.com/office/drawing/2014/main" id="{52641488-05A6-A841-B1E3-604AF8655077}"/>
                  </a:ext>
                </a:extLst>
              </p:cNvPr>
              <p:cNvSpPr>
                <a:spLocks noChangeArrowheads="1"/>
              </p:cNvSpPr>
              <p:nvPr/>
            </p:nvSpPr>
            <p:spPr bwMode="auto">
              <a:xfrm>
                <a:off x="30540" y="5173190"/>
                <a:ext cx="4260461" cy="65960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nchor="ctr">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F</m:t>
                      </m:r>
                      <m:r>
                        <m:rPr>
                          <m:sty m:val="p"/>
                        </m:rPr>
                        <a:rPr kumimoji="0" lang="en-US"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E</m:t>
                      </m:r>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D</m:t>
                      </m:r>
                      <m:r>
                        <a:rPr kumimoji="0" lang="en-US" b="0" i="0" u="none" strike="noStrike" kern="0" cap="none" spc="0" normalizeH="0" baseline="-2500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m:t>
                      </m:r>
                      <m:r>
                        <a:rPr kumimoji="0" lang="en-US"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m:t>
                      </m:r>
                      <m:f>
                        <m:fPr>
                          <m:ctrlPr>
                            <a:rPr kumimoji="0" lang="en-US"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ctrlPr>
                        </m:fPr>
                        <m:num>
                          <m: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1</m:t>
                          </m:r>
                        </m:num>
                        <m:den>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η</m:t>
                          </m:r>
                        </m:den>
                      </m:f>
                      <m: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 </m:t>
                      </m:r>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MP</m:t>
                      </m:r>
                      <m: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m:t>
                      </m:r>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UED</m:t>
                      </m:r>
                    </m:oMath>
                  </m:oMathPara>
                </a14:m>
                <a:endParaRPr kumimoji="0" lang="en-GB" u="none" strike="noStrike" kern="0" cap="none" spc="0" normalizeH="0" baseline="0" noProof="0">
                  <a:ln>
                    <a:noFill/>
                  </a:ln>
                  <a:solidFill>
                    <a:srgbClr val="1A1A1A"/>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mc:Choice>
        <mc:Fallback xmlns="" xmlns:a16="http://schemas.microsoft.com/office/drawing/2014/main" xmlns:p14="http://schemas.microsoft.com/office/powerpoint/2010/main">
          <p:sp>
            <p:nvSpPr>
              <p:cNvPr id="108" name="Rectangle 25">
                <a:extLst>
                  <a:ext uri="{FF2B5EF4-FFF2-40B4-BE49-F238E27FC236}">
                    <a16:creationId xmlns:a16="http://schemas.microsoft.com/office/drawing/2014/main" id="{52641488-05A6-A841-B1E3-604AF8655077}"/>
                  </a:ext>
                </a:extLst>
              </p:cNvPr>
              <p:cNvSpPr>
                <a:spLocks noRot="1" noChangeAspect="1" noMove="1" noResize="1" noEditPoints="1" noAdjustHandles="1" noChangeArrowheads="1" noChangeShapeType="1" noTextEdit="1"/>
              </p:cNvSpPr>
              <p:nvPr/>
            </p:nvSpPr>
            <p:spPr bwMode="auto">
              <a:xfrm>
                <a:off x="30540" y="5173190"/>
                <a:ext cx="4260461" cy="659604"/>
              </a:xfrm>
              <a:prstGeom prst="rect">
                <a:avLst/>
              </a:prstGeom>
              <a:blipFill>
                <a:blip r:embed="rId5"/>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55" name="Rectangle 36">
            <a:extLst>
              <a:ext uri="{FF2B5EF4-FFF2-40B4-BE49-F238E27FC236}">
                <a16:creationId xmlns:a16="http://schemas.microsoft.com/office/drawing/2014/main" id="{41188F49-F942-5546-B6E7-ACDD3B755C3A}"/>
              </a:ext>
            </a:extLst>
          </p:cNvPr>
          <p:cNvSpPr>
            <a:spLocks noChangeArrowheads="1"/>
          </p:cNvSpPr>
          <p:nvPr/>
        </p:nvSpPr>
        <p:spPr bwMode="auto">
          <a:xfrm>
            <a:off x="8467608" y="2613564"/>
            <a:ext cx="1016148" cy="468000"/>
          </a:xfrm>
          <a:prstGeom prst="roundRect">
            <a:avLst/>
          </a:prstGeom>
          <a:solidFill>
            <a:srgbClr val="A5A5A5">
              <a:alpha val="50196"/>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Otros</a:t>
            </a:r>
          </a:p>
        </p:txBody>
      </p:sp>
      <p:cxnSp>
        <p:nvCxnSpPr>
          <p:cNvPr id="56" name="Straight Arrow Connector 55">
            <a:extLst>
              <a:ext uri="{FF2B5EF4-FFF2-40B4-BE49-F238E27FC236}">
                <a16:creationId xmlns:a16="http://schemas.microsoft.com/office/drawing/2014/main" id="{252F672F-B8AB-B944-AEA1-290F46D35F1E}"/>
              </a:ext>
            </a:extLst>
          </p:cNvPr>
          <p:cNvCxnSpPr>
            <a:cxnSpLocks/>
          </p:cNvCxnSpPr>
          <p:nvPr/>
        </p:nvCxnSpPr>
        <p:spPr>
          <a:xfrm flipH="1">
            <a:off x="8973835" y="3082307"/>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848BEFDA-D76B-E04F-9EF2-84076A8045D4}"/>
              </a:ext>
            </a:extLst>
          </p:cNvPr>
          <p:cNvSpPr/>
          <p:nvPr/>
        </p:nvSpPr>
        <p:spPr>
          <a:xfrm>
            <a:off x="10148126" y="26790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18.mp3" descr="Track7_Lecture7_Slide18.mp3">
            <a:hlinkClick r:id="" action="ppaction://media"/>
            <a:extLst>
              <a:ext uri="{FF2B5EF4-FFF2-40B4-BE49-F238E27FC236}">
                <a16:creationId xmlns:a16="http://schemas.microsoft.com/office/drawing/2014/main" id="{78FE3B38-0497-7E4C-BAE3-E03DF5C428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49928" y="339273"/>
            <a:ext cx="812800" cy="812800"/>
          </a:xfrm>
          <a:prstGeom prst="rect">
            <a:avLst/>
          </a:prstGeom>
        </p:spPr>
      </p:pic>
    </p:spTree>
    <p:extLst>
      <p:ext uri="{BB962C8B-B14F-4D97-AF65-F5344CB8AC3E}">
        <p14:creationId xmlns:p14="http://schemas.microsoft.com/office/powerpoint/2010/main" val="40161260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 name="Google Shape;115;p16">
                <a:extLst>
                  <a:ext uri="{FF2B5EF4-FFF2-40B4-BE49-F238E27FC236}">
                    <a16:creationId xmlns:a16="http://schemas.microsoft.com/office/drawing/2014/main" id="{1C0EB07B-EF55-8A4A-A559-3218267C9FE8}"/>
                  </a:ext>
                </a:extLst>
              </p:cNvPr>
              <p:cNvSpPr txBox="1"/>
              <p:nvPr/>
            </p:nvSpPr>
            <p:spPr>
              <a:xfrm>
                <a:off x="856665" y="1622291"/>
                <a:ext cx="10021270"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Parámetros</a:t>
                </a: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 de </a:t>
                </a: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conducción</a:t>
                </a:r>
                <a:endPar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None/>
                </a:pPr>
                <a:r>
                  <a:rPr lang="en-GB" altLang="en-US" sz="2000" dirty="0" err="1">
                    <a:latin typeface="Arial" panose="020B0604020202020204" pitchFamily="34" charset="0"/>
                    <a:ea typeface="Open Sans" panose="020B0606030504020204" pitchFamily="34" charset="0"/>
                    <a:cs typeface="Arial" panose="020B0604020202020204" pitchFamily="34" charset="0"/>
                  </a:rPr>
                  <a:t>Superficie</a:t>
                </a:r>
                <a:r>
                  <a:rPr lang="en-GB" altLang="en-US" sz="2000" dirty="0">
                    <a:latin typeface="Arial" panose="020B0604020202020204" pitchFamily="34" charset="0"/>
                    <a:ea typeface="Open Sans" panose="020B0606030504020204" pitchFamily="34" charset="0"/>
                    <a:cs typeface="Arial" panose="020B0604020202020204" pitchFamily="34" charset="0"/>
                  </a:rPr>
                  <a:t> total del </a:t>
                </a:r>
                <a:r>
                  <a:rPr lang="en-GB" altLang="en-US" sz="2000" dirty="0" err="1">
                    <a:latin typeface="Arial" panose="020B0604020202020204" pitchFamily="34" charset="0"/>
                    <a:ea typeface="Open Sans" panose="020B0606030504020204" pitchFamily="34" charset="0"/>
                    <a:cs typeface="Arial" panose="020B0604020202020204" pitchFamily="34" charset="0"/>
                  </a:rPr>
                  <a:t>suelo</a:t>
                </a:r>
                <a:r>
                  <a:rPr lang="en-GB" altLang="en-US" sz="2000" dirty="0">
                    <a:latin typeface="Arial" panose="020B0604020202020204" pitchFamily="34" charset="0"/>
                    <a:ea typeface="Open Sans" panose="020B0606030504020204" pitchFamily="34" charset="0"/>
                    <a:cs typeface="Arial" panose="020B0604020202020204" pitchFamily="34" charset="0"/>
                  </a:rPr>
                  <a:t> </a:t>
                </a:r>
              </a:p>
              <a:p>
                <a:pPr eaLnBrk="1" hangingPunct="1">
                  <a:lnSpc>
                    <a:spcPct val="100000"/>
                  </a:lnSpc>
                  <a:spcAft>
                    <a:spcPts val="1200"/>
                  </a:spcAft>
                  <a:buNone/>
                </a:pPr>
                <a14:m>
                  <m:oMath xmlns:m="http://schemas.openxmlformats.org/officeDocument/2006/math">
                    <m:r>
                      <a:rPr lang="en-GB" altLang="en-US" sz="2000" smtClean="0">
                        <a:latin typeface="Cambria Math" panose="02040503050406030204" pitchFamily="18" charset="0"/>
                      </a:rPr>
                      <m:t>𝐴</m:t>
                    </m:r>
                    <m:r>
                      <a:rPr lang="en-GB" altLang="en-US" sz="2000" smtClean="0">
                        <a:latin typeface="Cambria Math" panose="02040503050406030204" pitchFamily="18" charset="0"/>
                      </a:rPr>
                      <m:t>=</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𝑃</m:t>
                        </m:r>
                      </m:e>
                      <m:sub>
                        <m:r>
                          <a:rPr lang="en-GB" sz="2000">
                            <a:latin typeface="Cambria Math" panose="02040503050406030204" pitchFamily="18" charset="0"/>
                            <a:cs typeface="Times New Roman" pitchFamily="18" charset="0"/>
                          </a:rPr>
                          <m:t>𝑡𝑜𝑡</m:t>
                        </m:r>
                      </m:sub>
                    </m:sSub>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𝜎</m:t>
                        </m:r>
                      </m:e>
                      <m:sub>
                        <m:r>
                          <a:rPr lang="en-GB" sz="2000" smtClean="0">
                            <a:latin typeface="Cambria Math" panose="02040503050406030204" pitchFamily="18" charset="0"/>
                            <a:cs typeface="Times New Roman" pitchFamily="18" charset="0"/>
                          </a:rPr>
                          <m:t>𝑙𝑎𝑏𝑜𝑟</m:t>
                        </m:r>
                      </m:sub>
                    </m:sSub>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𝜎</m:t>
                        </m:r>
                      </m:e>
                      <m:sub>
                        <m:r>
                          <a:rPr lang="en-GB" sz="2000" smtClean="0">
                            <a:latin typeface="Cambria Math" panose="02040503050406030204" pitchFamily="18" charset="0"/>
                            <a:cs typeface="Times New Roman" pitchFamily="18" charset="0"/>
                          </a:rPr>
                          <m:t>𝑠𝑒𝑟𝑣𝑖𝑐𝑒</m:t>
                        </m:r>
                      </m:sub>
                    </m:sSub>
                    <m:acc>
                      <m:accPr>
                        <m:chr m:val="̅"/>
                        <m:ctrlPr>
                          <a:rPr lang="en-GB" sz="2000" i="1" smtClean="0">
                            <a:latin typeface="Cambria Math" panose="02040503050406030204" pitchFamily="18" charset="0"/>
                            <a:cs typeface="Times New Roman" pitchFamily="18" charset="0"/>
                          </a:rPr>
                        </m:ctrlPr>
                      </m:accPr>
                      <m:e>
                        <m:r>
                          <a:rPr lang="en-GB" sz="2000" smtClean="0">
                            <a:latin typeface="Cambria Math" panose="02040503050406030204" pitchFamily="18" charset="0"/>
                            <a:cs typeface="Times New Roman" pitchFamily="18" charset="0"/>
                          </a:rPr>
                          <m:t>𝐴</m:t>
                        </m:r>
                      </m:e>
                    </m:acc>
                  </m:oMath>
                </a14:m>
                <a:r>
                  <a:rPr lang="en-GB" altLang="en-US" sz="2000" dirty="0">
                    <a:latin typeface="Arial" panose="020B0604020202020204" pitchFamily="34" charset="0"/>
                    <a:ea typeface="Open Sans" panose="020B0606030504020204" pitchFamily="34" charset="0"/>
                    <a:cs typeface="Arial" panose="020B0604020202020204" pitchFamily="34" charset="0"/>
                  </a:rPr>
                  <a:t> </a:t>
                </a:r>
              </a:p>
              <a:p>
                <a:pPr eaLnBrk="1" hangingPunct="1">
                  <a:lnSpc>
                    <a:spcPct val="100000"/>
                  </a:lnSpc>
                  <a:spcBef>
                    <a:spcPts val="0"/>
                  </a:spcBef>
                  <a:spcAft>
                    <a:spcPts val="0"/>
                  </a:spcAft>
                  <a:buNone/>
                </a:pP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Bef>
                    <a:spcPts val="0"/>
                  </a:spcBef>
                  <a:spcAft>
                    <a:spcPts val="0"/>
                  </a:spcAft>
                  <a:buNone/>
                </a:pP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None/>
                </a:pP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marL="342900" lvl="1" indent="-342900"/>
                <a:endParaRPr lang="en-GB" sz="2000" dirty="0">
                  <a:latin typeface="Arial" panose="020B0604020202020204" pitchFamily="34" charset="0"/>
                  <a:ea typeface="Open Sans" panose="020B0606030504020204" pitchFamily="34" charset="0"/>
                  <a:cs typeface="Arial" panose="020B0604020202020204" pitchFamily="34" charset="0"/>
                </a:endParaRPr>
              </a:p>
            </p:txBody>
          </p:sp>
        </mc:Choice>
        <mc:Fallback xmlns="">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856665" y="1622291"/>
                <a:ext cx="10021270" cy="4427538"/>
              </a:xfrm>
              <a:prstGeom prst="rect">
                <a:avLst/>
              </a:prstGeom>
              <a:blipFill>
                <a:blip r:embed="rId5"/>
                <a:stretch>
                  <a:fillRect l="-365" t="-275"/>
                </a:stretch>
              </a:blipFill>
              <a:ln>
                <a:noFill/>
              </a:ln>
            </p:spPr>
            <p:txBody>
              <a:bodyPr/>
              <a:lstStyle/>
              <a:p>
                <a:r>
                  <a:rPr lang="en-US">
                    <a:noFill/>
                  </a:rPr>
                  <a:t> </a:t>
                </a:r>
              </a:p>
            </p:txBody>
          </p:sp>
        </mc:Fallback>
      </mc:AlternateContent>
      <p:sp>
        <p:nvSpPr>
          <p:cNvPr id="24" name="Slide Number Placeholder 5">
            <a:extLst>
              <a:ext uri="{FF2B5EF4-FFF2-40B4-BE49-F238E27FC236}">
                <a16:creationId xmlns:a16="http://schemas.microsoft.com/office/drawing/2014/main" id="{1991717D-9290-2F48-8887-B08C19591758}"/>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t>19</a:t>
            </a:fld>
            <a:endParaRPr lang="en-US" altLang="en-US" sz="1400" b="1">
              <a:solidFill>
                <a:schemeClr val="bg1"/>
              </a:solidFill>
              <a:latin typeface="Open Sans ExtraBold"/>
              <a:ea typeface="Open Sans ExtraBold"/>
              <a:cs typeface="Open Sans ExtraBold"/>
            </a:endParaRPr>
          </a:p>
        </p:txBody>
      </p:sp>
      <p:sp>
        <p:nvSpPr>
          <p:cNvPr id="16" name="Google Shape;113;p16">
            <a:extLst>
              <a:ext uri="{FF2B5EF4-FFF2-40B4-BE49-F238E27FC236}">
                <a16:creationId xmlns:a16="http://schemas.microsoft.com/office/drawing/2014/main" id="{E4F177E8-304A-A340-B388-1E536C1795B6}"/>
              </a:ext>
            </a:extLst>
          </p:cNvPr>
          <p:cNvSpPr>
            <a:spLocks noGrp="1" noChangeArrowheads="1"/>
          </p:cNvSpPr>
          <p:nvPr>
            <p:ph type="title"/>
          </p:nvPr>
        </p:nvSpPr>
        <p:spPr>
          <a:xfrm>
            <a:off x="825382" y="287766"/>
            <a:ext cx="9722084" cy="1343491"/>
          </a:xfrm>
        </p:spPr>
        <p:txBody>
          <a:bodyPr lIns="121900" tIns="121900" rIns="121900" bIns="121900"/>
          <a:lstStyle/>
          <a:p>
            <a:pPr eaLnBrk="1" hangingPunct="1"/>
            <a:r>
              <a:rPr lang="en-GB" altLang="en-US" dirty="0" err="1">
                <a:latin typeface="Arial" panose="020B0604020202020204" pitchFamily="34" charset="0"/>
                <a:cs typeface="Arial" panose="020B0604020202020204" pitchFamily="34" charset="0"/>
              </a:rPr>
              <a:t>Conferencia</a:t>
            </a:r>
            <a:r>
              <a:rPr lang="en-GB" altLang="en-US" dirty="0">
                <a:latin typeface="Arial" panose="020B0604020202020204" pitchFamily="34" charset="0"/>
                <a:cs typeface="Arial" panose="020B0604020202020204" pitchFamily="34" charset="0"/>
              </a:rPr>
              <a:t> 7.4 Sector de </a:t>
            </a:r>
            <a:r>
              <a:rPr lang="en-GB" altLang="en-US" dirty="0" err="1">
                <a:latin typeface="Arial" panose="020B0604020202020204" pitchFamily="34" charset="0"/>
                <a:cs typeface="Arial" panose="020B0604020202020204" pitchFamily="34" charset="0"/>
              </a:rPr>
              <a:t>los</a:t>
            </a:r>
            <a:r>
              <a:rPr lang="en-GB" altLang="en-US" dirty="0">
                <a:latin typeface="Arial" panose="020B0604020202020204" pitchFamily="34" charset="0"/>
                <a:cs typeface="Arial" panose="020B0604020202020204" pitchFamily="34" charset="0"/>
              </a:rPr>
              <a:t> </a:t>
            </a:r>
            <a:r>
              <a:rPr lang="en-GB" altLang="en-US" dirty="0" err="1">
                <a:latin typeface="Arial" panose="020B0604020202020204" pitchFamily="34" charset="0"/>
                <a:cs typeface="Arial" panose="020B0604020202020204" pitchFamily="34" charset="0"/>
              </a:rPr>
              <a:t>servicios</a:t>
            </a:r>
            <a:endParaRPr lang="en-GB" altLang="en-US" dirty="0">
              <a:latin typeface="Arial" panose="020B0604020202020204" pitchFamily="34" charset="0"/>
              <a:cs typeface="Arial" panose="020B0604020202020204" pitchFamily="34" charset="0"/>
            </a:endParaRPr>
          </a:p>
        </p:txBody>
      </p:sp>
      <p:sp>
        <p:nvSpPr>
          <p:cNvPr id="44" name="Rectangle 35">
            <a:extLst>
              <a:ext uri="{FF2B5EF4-FFF2-40B4-BE49-F238E27FC236}">
                <a16:creationId xmlns:a16="http://schemas.microsoft.com/office/drawing/2014/main" id="{8F13DE0A-C6ED-9E47-B7A4-7D4A8872BFC0}"/>
              </a:ext>
            </a:extLst>
          </p:cNvPr>
          <p:cNvSpPr>
            <a:spLocks noChangeArrowheads="1"/>
          </p:cNvSpPr>
          <p:nvPr/>
        </p:nvSpPr>
        <p:spPr bwMode="auto">
          <a:xfrm>
            <a:off x="4414452" y="3287467"/>
            <a:ext cx="2543944" cy="594000"/>
          </a:xfrm>
          <a:prstGeom prst="roundRect">
            <a:avLst/>
          </a:prstGeom>
          <a:solidFill>
            <a:srgbClr val="A5A5A5">
              <a:alpha val="50196"/>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Superficie total del sector servicios</a:t>
            </a:r>
          </a:p>
        </p:txBody>
      </p:sp>
      <p:sp>
        <p:nvSpPr>
          <p:cNvPr id="45" name="Rectangle 4">
            <a:extLst>
              <a:ext uri="{FF2B5EF4-FFF2-40B4-BE49-F238E27FC236}">
                <a16:creationId xmlns:a16="http://schemas.microsoft.com/office/drawing/2014/main" id="{CB730FD0-8FB2-F240-A562-0357638ADDEE}"/>
              </a:ext>
            </a:extLst>
          </p:cNvPr>
          <p:cNvSpPr>
            <a:spLocks noChangeArrowheads="1"/>
          </p:cNvSpPr>
          <p:nvPr/>
        </p:nvSpPr>
        <p:spPr bwMode="auto">
          <a:xfrm>
            <a:off x="2235319" y="4254595"/>
            <a:ext cx="1475999" cy="589983"/>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Electrodomésticos</a:t>
            </a:r>
          </a:p>
        </p:txBody>
      </p:sp>
      <p:sp>
        <p:nvSpPr>
          <p:cNvPr id="46" name="Rectangle 15">
            <a:extLst>
              <a:ext uri="{FF2B5EF4-FFF2-40B4-BE49-F238E27FC236}">
                <a16:creationId xmlns:a16="http://schemas.microsoft.com/office/drawing/2014/main" id="{89DA5224-3233-6A46-8D0A-E96F1ED43C18}"/>
              </a:ext>
            </a:extLst>
          </p:cNvPr>
          <p:cNvSpPr>
            <a:spLocks noChangeArrowheads="1"/>
          </p:cNvSpPr>
          <p:nvPr/>
        </p:nvSpPr>
        <p:spPr bwMode="auto">
          <a:xfrm>
            <a:off x="3951653" y="4253653"/>
            <a:ext cx="1577510" cy="597258"/>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400" dirty="0">
                <a:latin typeface="Open Sans Light" panose="020B0306030504020204" pitchFamily="34" charset="0"/>
                <a:ea typeface="Open Sans Light" panose="020B0306030504020204" pitchFamily="34" charset="0"/>
                <a:cs typeface="Open Sans Light" panose="020B0306030504020204" pitchFamily="34" charset="0"/>
              </a:rPr>
              <a:t>Aire </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acondicionado</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7" name="Rectangle 16">
            <a:extLst>
              <a:ext uri="{FF2B5EF4-FFF2-40B4-BE49-F238E27FC236}">
                <a16:creationId xmlns:a16="http://schemas.microsoft.com/office/drawing/2014/main" id="{7FBFBC62-2D2B-4D45-821A-98EE85EE857F}"/>
              </a:ext>
            </a:extLst>
          </p:cNvPr>
          <p:cNvSpPr>
            <a:spLocks noChangeArrowheads="1"/>
          </p:cNvSpPr>
          <p:nvPr/>
        </p:nvSpPr>
        <p:spPr bwMode="auto">
          <a:xfrm>
            <a:off x="5769498" y="4253652"/>
            <a:ext cx="1607971" cy="597257"/>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Calefacción de espacios</a:t>
            </a:r>
          </a:p>
        </p:txBody>
      </p:sp>
      <p:cxnSp>
        <p:nvCxnSpPr>
          <p:cNvPr id="49" name="Straight Connector 48">
            <a:extLst>
              <a:ext uri="{FF2B5EF4-FFF2-40B4-BE49-F238E27FC236}">
                <a16:creationId xmlns:a16="http://schemas.microsoft.com/office/drawing/2014/main" id="{E0C4E1A6-DCE1-6D49-971D-67AA26B3BE3D}"/>
              </a:ext>
            </a:extLst>
          </p:cNvPr>
          <p:cNvCxnSpPr>
            <a:cxnSpLocks/>
          </p:cNvCxnSpPr>
          <p:nvPr/>
        </p:nvCxnSpPr>
        <p:spPr>
          <a:xfrm flipH="1" flipV="1">
            <a:off x="4750425" y="4063554"/>
            <a:ext cx="1872000" cy="194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222C9616-3C24-CD40-8385-9726F9F59143}"/>
              </a:ext>
            </a:extLst>
          </p:cNvPr>
          <p:cNvCxnSpPr>
            <a:cxnSpLocks/>
          </p:cNvCxnSpPr>
          <p:nvPr/>
        </p:nvCxnSpPr>
        <p:spPr>
          <a:xfrm flipH="1">
            <a:off x="6608893" y="4080740"/>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CFDFDAA-94BF-C149-A031-C8E2F8257217}"/>
              </a:ext>
            </a:extLst>
          </p:cNvPr>
          <p:cNvCxnSpPr>
            <a:cxnSpLocks/>
          </p:cNvCxnSpPr>
          <p:nvPr/>
        </p:nvCxnSpPr>
        <p:spPr>
          <a:xfrm flipH="1">
            <a:off x="4763494" y="407459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16">
            <a:extLst>
              <a:ext uri="{FF2B5EF4-FFF2-40B4-BE49-F238E27FC236}">
                <a16:creationId xmlns:a16="http://schemas.microsoft.com/office/drawing/2014/main" id="{231D860E-B516-A345-A68F-B809B1B24A94}"/>
              </a:ext>
            </a:extLst>
          </p:cNvPr>
          <p:cNvSpPr>
            <a:spLocks noChangeArrowheads="1"/>
          </p:cNvSpPr>
          <p:nvPr/>
        </p:nvSpPr>
        <p:spPr bwMode="auto">
          <a:xfrm>
            <a:off x="7617804" y="4258815"/>
            <a:ext cx="1643663" cy="592094"/>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Otros usos térmicos</a:t>
            </a:r>
          </a:p>
        </p:txBody>
      </p:sp>
      <p:sp>
        <p:nvSpPr>
          <p:cNvPr id="55" name="Rectangle 16">
            <a:extLst>
              <a:ext uri="{FF2B5EF4-FFF2-40B4-BE49-F238E27FC236}">
                <a16:creationId xmlns:a16="http://schemas.microsoft.com/office/drawing/2014/main" id="{22EA0DCC-E4A5-EE4C-B900-E54B3B6A9A81}"/>
              </a:ext>
            </a:extLst>
          </p:cNvPr>
          <p:cNvSpPr>
            <a:spLocks noChangeArrowheads="1"/>
          </p:cNvSpPr>
          <p:nvPr/>
        </p:nvSpPr>
        <p:spPr bwMode="auto">
          <a:xfrm>
            <a:off x="9501801" y="4252485"/>
            <a:ext cx="1076412" cy="592094"/>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Fuerza motriz</a:t>
            </a:r>
          </a:p>
        </p:txBody>
      </p:sp>
      <p:cxnSp>
        <p:nvCxnSpPr>
          <p:cNvPr id="56" name="Straight Connector 55">
            <a:extLst>
              <a:ext uri="{FF2B5EF4-FFF2-40B4-BE49-F238E27FC236}">
                <a16:creationId xmlns:a16="http://schemas.microsoft.com/office/drawing/2014/main" id="{7103891D-ADE9-E649-BD82-3D376C9C671F}"/>
              </a:ext>
            </a:extLst>
          </p:cNvPr>
          <p:cNvCxnSpPr>
            <a:cxnSpLocks/>
          </p:cNvCxnSpPr>
          <p:nvPr/>
        </p:nvCxnSpPr>
        <p:spPr>
          <a:xfrm flipH="1">
            <a:off x="2914161" y="5054816"/>
            <a:ext cx="712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58D8216-88D1-FC4F-8F86-0333F694B543}"/>
              </a:ext>
            </a:extLst>
          </p:cNvPr>
          <p:cNvCxnSpPr>
            <a:cxnSpLocks/>
          </p:cNvCxnSpPr>
          <p:nvPr/>
        </p:nvCxnSpPr>
        <p:spPr>
          <a:xfrm flipV="1">
            <a:off x="6576809" y="4880055"/>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18F0B6F7-E5D7-4F4F-9DF5-FE2436359840}"/>
              </a:ext>
            </a:extLst>
          </p:cNvPr>
          <p:cNvCxnSpPr>
            <a:cxnSpLocks/>
          </p:cNvCxnSpPr>
          <p:nvPr/>
        </p:nvCxnSpPr>
        <p:spPr>
          <a:xfrm flipV="1">
            <a:off x="8432467" y="4880055"/>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CFF16646-090D-1243-B555-ED5F0F302D35}"/>
              </a:ext>
            </a:extLst>
          </p:cNvPr>
          <p:cNvCxnSpPr>
            <a:cxnSpLocks/>
          </p:cNvCxnSpPr>
          <p:nvPr/>
        </p:nvCxnSpPr>
        <p:spPr>
          <a:xfrm flipV="1">
            <a:off x="10028528" y="4861827"/>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35">
            <a:extLst>
              <a:ext uri="{FF2B5EF4-FFF2-40B4-BE49-F238E27FC236}">
                <a16:creationId xmlns:a16="http://schemas.microsoft.com/office/drawing/2014/main" id="{A297FA9F-AB3F-ED43-B17C-567D780D34A6}"/>
              </a:ext>
            </a:extLst>
          </p:cNvPr>
          <p:cNvSpPr>
            <a:spLocks noChangeArrowheads="1"/>
          </p:cNvSpPr>
          <p:nvPr/>
        </p:nvSpPr>
        <p:spPr bwMode="auto">
          <a:xfrm>
            <a:off x="5107652" y="5228673"/>
            <a:ext cx="2931661" cy="594000"/>
          </a:xfrm>
          <a:prstGeom prst="roundRect">
            <a:avLst/>
          </a:prstGeom>
          <a:solidFill>
            <a:srgbClr val="A5A5A5">
              <a:alpha val="50196"/>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Contribución del subsector al valor añadido</a:t>
            </a:r>
          </a:p>
        </p:txBody>
      </p:sp>
      <p:cxnSp>
        <p:nvCxnSpPr>
          <p:cNvPr id="63" name="Straight Arrow Connector 62">
            <a:extLst>
              <a:ext uri="{FF2B5EF4-FFF2-40B4-BE49-F238E27FC236}">
                <a16:creationId xmlns:a16="http://schemas.microsoft.com/office/drawing/2014/main" id="{CCB8F02B-2814-ED41-8602-D34916747753}"/>
              </a:ext>
            </a:extLst>
          </p:cNvPr>
          <p:cNvCxnSpPr>
            <a:cxnSpLocks/>
          </p:cNvCxnSpPr>
          <p:nvPr/>
        </p:nvCxnSpPr>
        <p:spPr>
          <a:xfrm flipV="1">
            <a:off x="4731969" y="4864014"/>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C4DF50F2-3F1E-1F47-82CD-F6F0420932B5}"/>
              </a:ext>
            </a:extLst>
          </p:cNvPr>
          <p:cNvCxnSpPr>
            <a:cxnSpLocks/>
          </p:cNvCxnSpPr>
          <p:nvPr/>
        </p:nvCxnSpPr>
        <p:spPr>
          <a:xfrm flipV="1">
            <a:off x="2927229" y="4865349"/>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3F6E252D-3941-3542-A881-9436EEECAAB0}"/>
              </a:ext>
            </a:extLst>
          </p:cNvPr>
          <p:cNvCxnSpPr>
            <a:cxnSpLocks/>
          </p:cNvCxnSpPr>
          <p:nvPr/>
        </p:nvCxnSpPr>
        <p:spPr>
          <a:xfrm flipH="1">
            <a:off x="5686424" y="3878977"/>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55696EF-9495-8C4B-8976-2103834B5DE1}"/>
              </a:ext>
            </a:extLst>
          </p:cNvPr>
          <p:cNvCxnSpPr>
            <a:cxnSpLocks/>
          </p:cNvCxnSpPr>
          <p:nvPr/>
        </p:nvCxnSpPr>
        <p:spPr>
          <a:xfrm flipV="1">
            <a:off x="6586330" y="5046743"/>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7ED19B3-6EAB-C94E-9186-9732B751E4A5}"/>
              </a:ext>
            </a:extLst>
          </p:cNvPr>
          <p:cNvSpPr txBox="1"/>
          <p:nvPr/>
        </p:nvSpPr>
        <p:spPr>
          <a:xfrm>
            <a:off x="5308877" y="1702208"/>
            <a:ext cx="6378669" cy="1323439"/>
          </a:xfrm>
          <a:prstGeom prst="rect">
            <a:avLst/>
          </a:prstGeom>
          <a:noFill/>
        </p:spPr>
        <p:txBody>
          <a:bodyPr wrap="none" rtlCol="0">
            <a:spAutoFit/>
          </a:bodyPr>
          <a:lstStyle/>
          <a:p>
            <a:pPr eaLnBrk="1" hangingPunct="1">
              <a:lnSpc>
                <a:spcPct val="100000"/>
              </a:lnSpc>
              <a:spcBef>
                <a:spcPts val="0"/>
              </a:spcBef>
              <a:spcAft>
                <a:spcPts val="0"/>
              </a:spcAft>
              <a:buNone/>
            </a:pPr>
            <a:r>
              <a:rPr lang="en-GB" altLang="en-US" sz="2000" dirty="0">
                <a:latin typeface="Arial" panose="020B0604020202020204" pitchFamily="34" charset="0"/>
                <a:ea typeface="Open Sans" panose="020B0606030504020204" pitchFamily="34" charset="0"/>
                <a:cs typeface="Arial" panose="020B0604020202020204" pitchFamily="34" charset="0"/>
              </a:rPr>
              <a:t> población total</a:t>
            </a:r>
          </a:p>
          <a:p>
            <a:pPr eaLnBrk="1" hangingPunct="1">
              <a:lnSpc>
                <a:spcPct val="100000"/>
              </a:lnSpc>
              <a:spcBef>
                <a:spcPts val="0"/>
              </a:spcBef>
              <a:spcAft>
                <a:spcPts val="0"/>
              </a:spcAft>
              <a:buNone/>
            </a:pP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fracción</a:t>
            </a:r>
            <a:r>
              <a:rPr lang="en-GB" altLang="en-US" sz="2000" dirty="0">
                <a:latin typeface="Arial" panose="020B0604020202020204" pitchFamily="34" charset="0"/>
                <a:ea typeface="Open Sans" panose="020B0606030504020204" pitchFamily="34" charset="0"/>
                <a:cs typeface="Arial" panose="020B0604020202020204" pitchFamily="34" charset="0"/>
              </a:rPr>
              <a:t> de la población total </a:t>
            </a:r>
            <a:r>
              <a:rPr lang="en-GB" altLang="en-US" sz="2000" dirty="0" err="1">
                <a:latin typeface="Arial" panose="020B0604020202020204" pitchFamily="34" charset="0"/>
                <a:ea typeface="Open Sans" panose="020B0606030504020204" pitchFamily="34" charset="0"/>
                <a:cs typeface="Arial" panose="020B0604020202020204" pitchFamily="34" charset="0"/>
              </a:rPr>
              <a:t>en</a:t>
            </a:r>
            <a:r>
              <a:rPr lang="en-GB" altLang="en-US" sz="2000" dirty="0">
                <a:latin typeface="Arial" panose="020B0604020202020204" pitchFamily="34" charset="0"/>
                <a:ea typeface="Open Sans" panose="020B0606030504020204" pitchFamily="34" charset="0"/>
                <a:cs typeface="Arial" panose="020B0604020202020204" pitchFamily="34" charset="0"/>
              </a:rPr>
              <a:t> la </a:t>
            </a:r>
            <a:r>
              <a:rPr lang="en-GB" altLang="en-US" sz="2000" dirty="0" err="1">
                <a:latin typeface="Arial" panose="020B0604020202020204" pitchFamily="34" charset="0"/>
                <a:ea typeface="Open Sans" panose="020B0606030504020204" pitchFamily="34" charset="0"/>
                <a:cs typeface="Arial" panose="020B0604020202020204" pitchFamily="34" charset="0"/>
              </a:rPr>
              <a:t>fuerza</a:t>
            </a:r>
            <a:r>
              <a:rPr lang="en-GB" altLang="en-US" sz="2000" dirty="0">
                <a:latin typeface="Arial" panose="020B0604020202020204" pitchFamily="34" charset="0"/>
                <a:ea typeface="Open Sans" panose="020B0606030504020204" pitchFamily="34" charset="0"/>
                <a:cs typeface="Arial" panose="020B0604020202020204" pitchFamily="34" charset="0"/>
              </a:rPr>
              <a:t> de </a:t>
            </a:r>
            <a:r>
              <a:rPr lang="en-GB" altLang="en-US" sz="2000" dirty="0" err="1">
                <a:latin typeface="Arial" panose="020B0604020202020204" pitchFamily="34" charset="0"/>
                <a:ea typeface="Open Sans" panose="020B0606030504020204" pitchFamily="34" charset="0"/>
                <a:cs typeface="Arial" panose="020B0604020202020204" pitchFamily="34" charset="0"/>
              </a:rPr>
              <a:t>trabajo</a:t>
            </a: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Bef>
                <a:spcPts val="0"/>
              </a:spcBef>
              <a:spcAft>
                <a:spcPts val="0"/>
              </a:spcAft>
              <a:buNone/>
            </a:pP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fracción</a:t>
            </a:r>
            <a:r>
              <a:rPr lang="en-GB" altLang="en-US" sz="2000" dirty="0">
                <a:latin typeface="Arial" panose="020B0604020202020204" pitchFamily="34" charset="0"/>
                <a:ea typeface="Open Sans" panose="020B0606030504020204" pitchFamily="34" charset="0"/>
                <a:cs typeface="Arial" panose="020B0604020202020204" pitchFamily="34" charset="0"/>
              </a:rPr>
              <a:t> de mano de </a:t>
            </a:r>
            <a:r>
              <a:rPr lang="en-GB" altLang="en-US" sz="2000" dirty="0" err="1">
                <a:latin typeface="Arial" panose="020B0604020202020204" pitchFamily="34" charset="0"/>
                <a:ea typeface="Open Sans" panose="020B0606030504020204" pitchFamily="34" charset="0"/>
                <a:cs typeface="Arial" panose="020B0604020202020204" pitchFamily="34" charset="0"/>
              </a:rPr>
              <a:t>obra</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en</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el</a:t>
            </a:r>
            <a:r>
              <a:rPr lang="en-GB" altLang="en-US" sz="2000" dirty="0">
                <a:latin typeface="Arial" panose="020B0604020202020204" pitchFamily="34" charset="0"/>
                <a:ea typeface="Open Sans" panose="020B0606030504020204" pitchFamily="34" charset="0"/>
                <a:cs typeface="Arial" panose="020B0604020202020204" pitchFamily="34" charset="0"/>
              </a:rPr>
              <a:t> sector de </a:t>
            </a:r>
            <a:r>
              <a:rPr lang="en-GB" altLang="en-US" sz="2000" dirty="0" err="1">
                <a:latin typeface="Arial" panose="020B0604020202020204" pitchFamily="34" charset="0"/>
                <a:ea typeface="Open Sans" panose="020B0606030504020204" pitchFamily="34" charset="0"/>
                <a:cs typeface="Arial" panose="020B0604020202020204" pitchFamily="34" charset="0"/>
              </a:rPr>
              <a:t>los</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servicios</a:t>
            </a: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Bef>
                <a:spcPts val="0"/>
              </a:spcBef>
              <a:spcAft>
                <a:spcPts val="0"/>
              </a:spcAft>
              <a:buNone/>
            </a:pP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superficie</a:t>
            </a:r>
            <a:r>
              <a:rPr lang="en-GB" altLang="en-US" sz="2000" dirty="0">
                <a:latin typeface="Arial" panose="020B0604020202020204" pitchFamily="34" charset="0"/>
                <a:ea typeface="Open Sans" panose="020B0606030504020204" pitchFamily="34" charset="0"/>
                <a:cs typeface="Arial" panose="020B0604020202020204" pitchFamily="34" charset="0"/>
              </a:rPr>
              <a:t> media </a:t>
            </a:r>
            <a:r>
              <a:rPr lang="en-GB" altLang="en-US" sz="2000" dirty="0" err="1">
                <a:latin typeface="Arial" panose="020B0604020202020204" pitchFamily="34" charset="0"/>
                <a:ea typeface="Open Sans" panose="020B0606030504020204" pitchFamily="34" charset="0"/>
                <a:cs typeface="Arial" panose="020B0604020202020204" pitchFamily="34" charset="0"/>
              </a:rPr>
              <a:t>por</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empleado</a:t>
            </a:r>
            <a:endParaRPr lang="en-GB" altLang="en-US" sz="2000" dirty="0">
              <a:latin typeface="Arial" panose="020B0604020202020204" pitchFamily="34" charset="0"/>
              <a:ea typeface="Open Sans" panose="020B0606030504020204" pitchFamily="34" charset="0"/>
              <a:cs typeface="Arial" panose="020B0604020202020204" pitchFamily="34" charset="0"/>
            </a:endParaRPr>
          </a:p>
        </p:txBody>
      </p:sp>
      <p:sp>
        <p:nvSpPr>
          <p:cNvPr id="25" name="Oval 24">
            <a:extLst>
              <a:ext uri="{FF2B5EF4-FFF2-40B4-BE49-F238E27FC236}">
                <a16:creationId xmlns:a16="http://schemas.microsoft.com/office/drawing/2014/main" id="{8C274F85-71FB-5F4D-8E51-F106B9BAF6E6}"/>
              </a:ext>
            </a:extLst>
          </p:cNvPr>
          <p:cNvSpPr/>
          <p:nvPr/>
        </p:nvSpPr>
        <p:spPr>
          <a:xfrm>
            <a:off x="10146790" y="35464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7_Lecture7_Slide19.mp3" descr="Track7_Lecture7_Slide19.mp3">
            <a:hlinkClick r:id="" action="ppaction://media"/>
            <a:extLst>
              <a:ext uri="{FF2B5EF4-FFF2-40B4-BE49-F238E27FC236}">
                <a16:creationId xmlns:a16="http://schemas.microsoft.com/office/drawing/2014/main" id="{B15A4997-3F2B-844D-8118-7F727C7A39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18155" y="420681"/>
            <a:ext cx="812800" cy="812800"/>
          </a:xfrm>
          <a:prstGeom prst="rect">
            <a:avLst/>
          </a:prstGeom>
        </p:spPr>
      </p:pic>
    </p:spTree>
    <p:extLst>
      <p:ext uri="{BB962C8B-B14F-4D97-AF65-F5344CB8AC3E}">
        <p14:creationId xmlns:p14="http://schemas.microsoft.com/office/powerpoint/2010/main" val="362278341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Google Shape;98;p15">
            <a:extLst>
              <a:ext uri="{FF2B5EF4-FFF2-40B4-BE49-F238E27FC236}">
                <a16:creationId xmlns:a16="http://schemas.microsoft.com/office/drawing/2014/main" id="{17269629-B354-48FF-8C19-69CDE510F51A}"/>
              </a:ext>
            </a:extLst>
          </p:cNvPr>
          <p:cNvSpPr txBox="1">
            <a:spLocks noGrp="1"/>
          </p:cNvSpPr>
          <p:nvPr>
            <p:ph type="title"/>
          </p:nvPr>
        </p:nvSpPr>
        <p:spPr>
          <a:xfrm>
            <a:off x="988102" y="1037506"/>
            <a:ext cx="5848350" cy="1325562"/>
          </a:xfrm>
        </p:spPr>
        <p:txBody>
          <a:bodyPr lIns="121900" tIns="121900" rIns="121900" bIns="121900" rtlCol="0"/>
          <a:lstStyle/>
          <a:p>
            <a:pPr eaLnBrk="1" fontAlgn="auto" hangingPunct="1">
              <a:defRPr/>
            </a:pPr>
            <a:r>
              <a:rPr lang="en-GB" dirty="0">
                <a:latin typeface="Arial" panose="020B0604020202020204" pitchFamily="34" charset="0"/>
                <a:cs typeface="Arial" panose="020B0604020202020204" pitchFamily="34" charset="0"/>
              </a:rPr>
              <a:t>Resultados de aprendizaje previstos (OIT)</a:t>
            </a:r>
          </a:p>
        </p:txBody>
      </p:sp>
      <p:grpSp>
        <p:nvGrpSpPr>
          <p:cNvPr id="17411" name="Google Shape;101;p15">
            <a:extLst>
              <a:ext uri="{FF2B5EF4-FFF2-40B4-BE49-F238E27FC236}">
                <a16:creationId xmlns:a16="http://schemas.microsoft.com/office/drawing/2014/main" id="{50AF0A54-DD91-4D21-AC26-B9FD7792B12E}"/>
              </a:ext>
            </a:extLst>
          </p:cNvPr>
          <p:cNvGrpSpPr>
            <a:grpSpLocks/>
          </p:cNvGrpSpPr>
          <p:nvPr/>
        </p:nvGrpSpPr>
        <p:grpSpPr bwMode="auto">
          <a:xfrm>
            <a:off x="6836452" y="2485332"/>
            <a:ext cx="4286250" cy="3589338"/>
            <a:chOff x="5322277" y="1528650"/>
            <a:chExt cx="3214025" cy="2447800"/>
          </a:xfrm>
        </p:grpSpPr>
        <p:sp>
          <p:nvSpPr>
            <p:cNvPr id="17413" name="Google Shape;102;p15">
              <a:extLst>
                <a:ext uri="{FF2B5EF4-FFF2-40B4-BE49-F238E27FC236}">
                  <a16:creationId xmlns:a16="http://schemas.microsoft.com/office/drawing/2014/main" id="{43DE169F-8A22-4F54-8370-B010F0F75E08}"/>
                </a:ext>
              </a:extLst>
            </p:cNvPr>
            <p:cNvSpPr>
              <a:spLocks noChangeArrowheads="1"/>
            </p:cNvSpPr>
            <p:nvPr/>
          </p:nvSpPr>
          <p:spPr bwMode="auto">
            <a:xfrm>
              <a:off x="5322277" y="15286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a:latin typeface="Arial" panose="020B0604020202020204" pitchFamily="34" charset="0"/>
                  <a:ea typeface="Open Sans" panose="020B0606030504020204" pitchFamily="34" charset="0"/>
                  <a:cs typeface="Arial" panose="020B0604020202020204" pitchFamily="34" charset="0"/>
                </a:rPr>
                <a:t>7.1 Sector industrial</a:t>
              </a:r>
              <a:endParaRPr lang="en-US" altLang="en-US" sz="1600">
                <a:latin typeface="Arial" panose="020B0604020202020204" pitchFamily="34" charset="0"/>
                <a:ea typeface="Open Sans" panose="020B0606030504020204" pitchFamily="34" charset="0"/>
                <a:cs typeface="Arial" panose="020B0604020202020204" pitchFamily="34" charset="0"/>
              </a:endParaRPr>
            </a:p>
          </p:txBody>
        </p:sp>
        <p:sp>
          <p:nvSpPr>
            <p:cNvPr id="17414" name="Google Shape;103;p15">
              <a:extLst>
                <a:ext uri="{FF2B5EF4-FFF2-40B4-BE49-F238E27FC236}">
                  <a16:creationId xmlns:a16="http://schemas.microsoft.com/office/drawing/2014/main" id="{FF516A10-E762-428F-A161-36388C652F50}"/>
                </a:ext>
              </a:extLst>
            </p:cNvPr>
            <p:cNvSpPr>
              <a:spLocks noChangeArrowheads="1"/>
            </p:cNvSpPr>
            <p:nvPr/>
          </p:nvSpPr>
          <p:spPr bwMode="auto">
            <a:xfrm>
              <a:off x="5322277" y="22123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a:latin typeface="Arial" panose="020B0604020202020204" pitchFamily="34" charset="0"/>
                  <a:ea typeface="Open Sans" panose="020B0606030504020204" pitchFamily="34" charset="0"/>
                  <a:cs typeface="Arial" panose="020B0604020202020204" pitchFamily="34" charset="0"/>
                </a:rPr>
                <a:t>7.2 Sector del transporte</a:t>
              </a:r>
            </a:p>
          </p:txBody>
        </p:sp>
        <p:sp>
          <p:nvSpPr>
            <p:cNvPr id="17415" name="Google Shape;104;p15">
              <a:extLst>
                <a:ext uri="{FF2B5EF4-FFF2-40B4-BE49-F238E27FC236}">
                  <a16:creationId xmlns:a16="http://schemas.microsoft.com/office/drawing/2014/main" id="{D2280B66-129D-46C5-9D99-2DE8D5C0F5F5}"/>
                </a:ext>
              </a:extLst>
            </p:cNvPr>
            <p:cNvSpPr>
              <a:spLocks noChangeArrowheads="1"/>
            </p:cNvSpPr>
            <p:nvPr/>
          </p:nvSpPr>
          <p:spPr bwMode="auto">
            <a:xfrm>
              <a:off x="5322277" y="2861138"/>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dirty="0">
                  <a:latin typeface="Arial" panose="020B0604020202020204" pitchFamily="34" charset="0"/>
                  <a:ea typeface="Open Sans" panose="020B0606030504020204" pitchFamily="34" charset="0"/>
                  <a:cs typeface="Arial" panose="020B0604020202020204" pitchFamily="34" charset="0"/>
                </a:rPr>
                <a:t>7.3 Sector doméstico</a:t>
              </a:r>
              <a:endParaRPr lang="en-US" altLang="en-US" sz="1600" dirty="0">
                <a:latin typeface="Arial" panose="020B0604020202020204" pitchFamily="34" charset="0"/>
                <a:ea typeface="Open Sans" panose="020B0606030504020204" pitchFamily="34" charset="0"/>
                <a:cs typeface="Arial" panose="020B0604020202020204" pitchFamily="34" charset="0"/>
              </a:endParaRPr>
            </a:p>
          </p:txBody>
        </p:sp>
        <p:sp>
          <p:nvSpPr>
            <p:cNvPr id="17416" name="Google Shape;105;p15">
              <a:extLst>
                <a:ext uri="{FF2B5EF4-FFF2-40B4-BE49-F238E27FC236}">
                  <a16:creationId xmlns:a16="http://schemas.microsoft.com/office/drawing/2014/main" id="{EB596C1E-F79E-4C65-B8F2-C5B8F6BC4800}"/>
                </a:ext>
              </a:extLst>
            </p:cNvPr>
            <p:cNvSpPr>
              <a:spLocks noChangeArrowheads="1"/>
            </p:cNvSpPr>
            <p:nvPr/>
          </p:nvSpPr>
          <p:spPr bwMode="auto">
            <a:xfrm>
              <a:off x="5322277" y="35099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a:latin typeface="Arial" panose="020B0604020202020204" pitchFamily="34" charset="0"/>
                  <a:ea typeface="Open Sans" panose="020B0606030504020204" pitchFamily="34" charset="0"/>
                  <a:cs typeface="Arial" panose="020B0604020202020204" pitchFamily="34" charset="0"/>
                </a:rPr>
                <a:t>7.4 Sector de servicios</a:t>
              </a:r>
              <a:endParaRPr lang="en-US" altLang="en-US" sz="1600">
                <a:latin typeface="Arial" panose="020B0604020202020204" pitchFamily="34" charset="0"/>
                <a:ea typeface="Open Sans" panose="020B0606030504020204" pitchFamily="34" charset="0"/>
                <a:cs typeface="Arial" panose="020B0604020202020204" pitchFamily="34" charset="0"/>
              </a:endParaRPr>
            </a:p>
          </p:txBody>
        </p:sp>
        <p:cxnSp>
          <p:nvCxnSpPr>
            <p:cNvPr id="17417" name="Google Shape;106;p15">
              <a:extLst>
                <a:ext uri="{FF2B5EF4-FFF2-40B4-BE49-F238E27FC236}">
                  <a16:creationId xmlns:a16="http://schemas.microsoft.com/office/drawing/2014/main" id="{84BDB13C-FFA0-4C75-A1AC-96BCF3C7EB47}"/>
                </a:ext>
              </a:extLst>
            </p:cNvPr>
            <p:cNvCxnSpPr>
              <a:cxnSpLocks/>
              <a:stCxn id="17413" idx="2"/>
              <a:endCxn id="17414" idx="0"/>
            </p:cNvCxnSpPr>
            <p:nvPr/>
          </p:nvCxnSpPr>
          <p:spPr bwMode="auto">
            <a:xfrm>
              <a:off x="6929290" y="1995150"/>
              <a:ext cx="0" cy="217200"/>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8" name="Google Shape;107;p15">
              <a:extLst>
                <a:ext uri="{FF2B5EF4-FFF2-40B4-BE49-F238E27FC236}">
                  <a16:creationId xmlns:a16="http://schemas.microsoft.com/office/drawing/2014/main" id="{3A9123C5-FE65-478A-B07F-D16BE6167BAA}"/>
                </a:ext>
              </a:extLst>
            </p:cNvPr>
            <p:cNvCxnSpPr>
              <a:cxnSpLocks/>
              <a:stCxn id="17414" idx="2"/>
              <a:endCxn id="17415" idx="0"/>
            </p:cNvCxnSpPr>
            <p:nvPr/>
          </p:nvCxnSpPr>
          <p:spPr bwMode="auto">
            <a:xfrm>
              <a:off x="6929290" y="2678850"/>
              <a:ext cx="0" cy="182288"/>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9" name="Google Shape;108;p15">
              <a:extLst>
                <a:ext uri="{FF2B5EF4-FFF2-40B4-BE49-F238E27FC236}">
                  <a16:creationId xmlns:a16="http://schemas.microsoft.com/office/drawing/2014/main" id="{F9EE0391-02BF-4681-B20F-4C1D82E09179}"/>
                </a:ext>
              </a:extLst>
            </p:cNvPr>
            <p:cNvCxnSpPr>
              <a:cxnSpLocks/>
              <a:stCxn id="17415" idx="2"/>
              <a:endCxn id="17416" idx="0"/>
            </p:cNvCxnSpPr>
            <p:nvPr/>
          </p:nvCxnSpPr>
          <p:spPr bwMode="auto">
            <a:xfrm>
              <a:off x="6929290" y="3327638"/>
              <a:ext cx="0" cy="182312"/>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grpSp>
      <p:sp>
        <p:nvSpPr>
          <p:cNvPr id="17412" name="Slide Number Placeholder 5">
            <a:extLst>
              <a:ext uri="{FF2B5EF4-FFF2-40B4-BE49-F238E27FC236}">
                <a16:creationId xmlns:a16="http://schemas.microsoft.com/office/drawing/2014/main" id="{39C6A332-1736-4706-B224-5C266A46469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0F23F1D-DA3A-4EC4-90BA-A96E0FFF1E51}" type="slidenum">
              <a:rPr lang="en-US" altLang="en-US" sz="1400" b="1">
                <a:solidFill>
                  <a:schemeClr val="bg1"/>
                </a:solidFill>
                <a:latin typeface="Open Sans ExtraBold"/>
                <a:ea typeface="Open Sans ExtraBold"/>
                <a:cs typeface="Open Sans ExtraBold"/>
              </a:rPr>
              <a:t>2</a:t>
            </a:fld>
            <a:endParaRPr lang="en-US" altLang="en-US" sz="1400" b="1">
              <a:solidFill>
                <a:schemeClr val="bg1"/>
              </a:solidFill>
              <a:latin typeface="Open Sans ExtraBold"/>
              <a:ea typeface="Open Sans ExtraBold"/>
              <a:cs typeface="Open Sans ExtraBold"/>
            </a:endParaRPr>
          </a:p>
        </p:txBody>
      </p:sp>
      <p:sp>
        <p:nvSpPr>
          <p:cNvPr id="14" name="Google Shape;115;p16">
            <a:extLst>
              <a:ext uri="{FF2B5EF4-FFF2-40B4-BE49-F238E27FC236}">
                <a16:creationId xmlns:a16="http://schemas.microsoft.com/office/drawing/2014/main" id="{42847172-80C9-2B4A-9198-9C40FF4A0EA5}"/>
              </a:ext>
            </a:extLst>
          </p:cNvPr>
          <p:cNvSpPr txBox="1"/>
          <p:nvPr/>
        </p:nvSpPr>
        <p:spPr>
          <a:xfrm>
            <a:off x="1032837" y="2273300"/>
            <a:ext cx="5746750" cy="4584700"/>
          </a:xfrm>
          <a:prstGeom prst="rect">
            <a:avLst/>
          </a:prstGeom>
          <a:noFill/>
          <a:ln>
            <a:noFill/>
          </a:ln>
        </p:spPr>
        <p:txBody>
          <a:bodyPr spcFirstLastPara="1" lIns="121900" tIns="60933" rIns="121900" bIns="60933" anchor="t"/>
          <a:lstStyle/>
          <a:p>
            <a:pPr eaLnBrk="1" fontAlgn="auto" hangingPunct="1">
              <a:spcBef>
                <a:spcPts val="1000"/>
              </a:spcBef>
              <a:spcAft>
                <a:spcPts val="0"/>
              </a:spcAft>
              <a:defRPr/>
            </a:pPr>
            <a:r>
              <a:rPr lang="en-GB"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Esta clase tiene cuatro resultados de aprendizaje previstos (OIT):</a:t>
            </a:r>
          </a:p>
          <a:p>
            <a:pPr marL="342900" indent="-342900" eaLnBrk="1" fontAlgn="auto" hangingPunct="1">
              <a:spcBef>
                <a:spcPts val="1000"/>
              </a:spcBef>
              <a:spcAft>
                <a:spcPts val="0"/>
              </a:spcAft>
              <a:buFont typeface="Arial" panose="020B0604020202020204" pitchFamily="34" charset="0"/>
              <a:buChar char="•"/>
              <a:defRPr/>
            </a:pPr>
            <a:r>
              <a:rPr lang="en-GB" sz="2100" dirty="0">
                <a:latin typeface="Arial" panose="020B0604020202020204" pitchFamily="34" charset="0"/>
                <a:cs typeface="Arial" panose="020B0604020202020204" pitchFamily="34" charset="0"/>
              </a:rPr>
              <a:t>OIT1: conocer el sector industrial</a:t>
            </a:r>
          </a:p>
          <a:p>
            <a:pPr marL="342900" indent="-342900" eaLnBrk="1" fontAlgn="auto" hangingPunct="1">
              <a:spcBef>
                <a:spcPts val="1000"/>
              </a:spcBef>
              <a:spcAft>
                <a:spcPts val="0"/>
              </a:spcAft>
              <a:buFont typeface="Arial" panose="020B0604020202020204" pitchFamily="34" charset="0"/>
              <a:buChar char="•"/>
              <a:defRPr/>
            </a:pPr>
            <a:r>
              <a:rPr lang="en-GB" sz="2100" dirty="0">
                <a:latin typeface="Arial" panose="020B0604020202020204" pitchFamily="34" charset="0"/>
                <a:cs typeface="Arial" panose="020B0604020202020204" pitchFamily="34" charset="0"/>
              </a:rPr>
              <a:t>OIT2: aprender sobre el sector del transporte</a:t>
            </a:r>
          </a:p>
          <a:p>
            <a:pPr marL="342900" indent="-342900" eaLnBrk="1" fontAlgn="auto" hangingPunct="1">
              <a:spcBef>
                <a:spcPts val="1000"/>
              </a:spcBef>
              <a:spcAft>
                <a:spcPts val="0"/>
              </a:spcAft>
              <a:buFont typeface="Arial" panose="020B0604020202020204" pitchFamily="34" charset="0"/>
              <a:buChar char="•"/>
              <a:defRPr/>
            </a:pPr>
            <a:r>
              <a:rPr lang="en-GB" sz="2100" dirty="0">
                <a:latin typeface="Arial" panose="020B0604020202020204" pitchFamily="34" charset="0"/>
                <a:cs typeface="Arial" panose="020B0604020202020204" pitchFamily="34" charset="0"/>
              </a:rPr>
              <a:t>OIT3: aprender sobre el sector doméstico</a:t>
            </a:r>
          </a:p>
          <a:p>
            <a:pPr marL="342900" indent="-342900" eaLnBrk="1" fontAlgn="auto" hangingPunct="1">
              <a:spcBef>
                <a:spcPts val="1000"/>
              </a:spcBef>
              <a:spcAft>
                <a:spcPts val="0"/>
              </a:spcAft>
              <a:buFont typeface="Arial" panose="020B0604020202020204" pitchFamily="34" charset="0"/>
              <a:buChar char="•"/>
              <a:defRPr/>
            </a:pPr>
            <a:r>
              <a:rPr lang="en-GB" sz="2100" dirty="0">
                <a:latin typeface="Arial" panose="020B0604020202020204" pitchFamily="34" charset="0"/>
                <a:cs typeface="Arial" panose="020B0604020202020204" pitchFamily="34" charset="0"/>
              </a:rPr>
              <a:t>OIT4: aprender sobre el sector de los servicios</a:t>
            </a:r>
          </a:p>
          <a:p>
            <a:pPr marL="342900" indent="-342900" eaLnBrk="1" fontAlgn="auto" hangingPunct="1">
              <a:spcBef>
                <a:spcPts val="0"/>
              </a:spcBef>
              <a:spcAft>
                <a:spcPts val="0"/>
              </a:spcAft>
              <a:buFont typeface="Arial" panose="020B0604020202020204" pitchFamily="34" charset="0"/>
              <a:buChar char="•"/>
              <a:defRPr/>
            </a:pPr>
            <a:endParaRPr lang="en-GB" sz="2133" dirty="0">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5E4AB687-B7EE-D643-877B-E8E0228EE468}"/>
              </a:ext>
            </a:extLst>
          </p:cNvPr>
          <p:cNvSpPr/>
          <p:nvPr/>
        </p:nvSpPr>
        <p:spPr>
          <a:xfrm>
            <a:off x="10413707" y="1533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2.mp3" descr="Track7_Lecture7_Slide2.mp3">
            <a:hlinkClick r:id="" action="ppaction://media"/>
            <a:extLst>
              <a:ext uri="{FF2B5EF4-FFF2-40B4-BE49-F238E27FC236}">
                <a16:creationId xmlns:a16="http://schemas.microsoft.com/office/drawing/2014/main" id="{B1EDEC8A-4158-364A-AFD4-8D4501CAB3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85072" y="224706"/>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Google Shape;115;p16">
            <a:extLst>
              <a:ext uri="{FF2B5EF4-FFF2-40B4-BE49-F238E27FC236}">
                <a16:creationId xmlns:a16="http://schemas.microsoft.com/office/drawing/2014/main" id="{1C0EB07B-EF55-8A4A-A559-3218267C9FE8}"/>
              </a:ext>
            </a:extLst>
          </p:cNvPr>
          <p:cNvSpPr txBox="1"/>
          <p:nvPr/>
        </p:nvSpPr>
        <p:spPr>
          <a:xfrm>
            <a:off x="887412" y="1339712"/>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Usos</a:t>
            </a: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 </a:t>
            </a: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térmicos</a:t>
            </a:r>
            <a:endPar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None/>
            </a:pPr>
            <a:r>
              <a:rPr lang="en-GB" altLang="en-US" sz="2000" dirty="0" err="1">
                <a:latin typeface="Arial" panose="020B0604020202020204" pitchFamily="34" charset="0"/>
                <a:ea typeface="Open Sans" panose="020B0606030504020204" pitchFamily="34" charset="0"/>
                <a:cs typeface="Arial" panose="020B0604020202020204" pitchFamily="34" charset="0"/>
              </a:rPr>
              <a:t>Calefacción</a:t>
            </a:r>
            <a:r>
              <a:rPr lang="en-GB" altLang="en-US" sz="2000" dirty="0">
                <a:latin typeface="Arial" panose="020B0604020202020204" pitchFamily="34" charset="0"/>
                <a:ea typeface="Open Sans" panose="020B0606030504020204" pitchFamily="34" charset="0"/>
                <a:cs typeface="Arial" panose="020B0604020202020204" pitchFamily="34" charset="0"/>
              </a:rPr>
              <a:t> de </a:t>
            </a:r>
            <a:r>
              <a:rPr lang="en-GB" altLang="en-US" sz="2000" dirty="0" err="1">
                <a:latin typeface="Arial" panose="020B0604020202020204" pitchFamily="34" charset="0"/>
                <a:ea typeface="Open Sans" panose="020B0606030504020204" pitchFamily="34" charset="0"/>
                <a:cs typeface="Arial" panose="020B0604020202020204" pitchFamily="34" charset="0"/>
              </a:rPr>
              <a:t>espacios</a:t>
            </a:r>
            <a:r>
              <a:rPr lang="en-GB" altLang="en-US" sz="2000" dirty="0">
                <a:latin typeface="Arial" panose="020B0604020202020204" pitchFamily="34" charset="0"/>
                <a:ea typeface="Open Sans" panose="020B0606030504020204" pitchFamily="34" charset="0"/>
                <a:cs typeface="Arial" panose="020B0604020202020204" pitchFamily="34" charset="0"/>
              </a:rPr>
              <a:t> </a:t>
            </a:r>
            <a:endParaRPr lang="en-GB"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None/>
            </a:pPr>
            <a:r>
              <a:rPr lang="en-GB" altLang="en-US" sz="2000" dirty="0">
                <a:latin typeface="Arial" panose="020B0604020202020204" pitchFamily="34" charset="0"/>
                <a:ea typeface="Open Sans" panose="020B0606030504020204" pitchFamily="34" charset="0"/>
                <a:cs typeface="Arial" panose="020B0604020202020204" pitchFamily="34" charset="0"/>
              </a:rPr>
              <a:t>Aire </a:t>
            </a:r>
            <a:r>
              <a:rPr lang="en-GB" altLang="en-US" sz="2000" dirty="0" err="1">
                <a:latin typeface="Arial" panose="020B0604020202020204" pitchFamily="34" charset="0"/>
                <a:ea typeface="Open Sans" panose="020B0606030504020204" pitchFamily="34" charset="0"/>
                <a:cs typeface="Arial" panose="020B0604020202020204" pitchFamily="34" charset="0"/>
              </a:rPr>
              <a:t>acondicionado</a:t>
            </a:r>
            <a:r>
              <a:rPr lang="en-GB" altLang="en-US" sz="2000" dirty="0">
                <a:latin typeface="Arial" panose="020B0604020202020204" pitchFamily="34" charset="0"/>
                <a:ea typeface="Open Sans" panose="020B0606030504020204" pitchFamily="34" charset="0"/>
                <a:cs typeface="Arial" panose="020B0604020202020204" pitchFamily="34" charset="0"/>
              </a:rPr>
              <a:t> </a:t>
            </a:r>
            <a:endParaRPr lang="en-GB"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None/>
            </a:pPr>
            <a:r>
              <a:rPr lang="en-GB" sz="2000" dirty="0" err="1">
                <a:latin typeface="Arial" panose="020B0604020202020204" pitchFamily="34" charset="0"/>
                <a:ea typeface="Open Sans" panose="020B0606030504020204" pitchFamily="34" charset="0"/>
                <a:cs typeface="Arial" panose="020B0604020202020204" pitchFamily="34" charset="0"/>
              </a:rPr>
              <a:t>Otros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usos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térmicos</a:t>
            </a:r>
            <a:r>
              <a:rPr lang="en-GB" sz="2000" dirty="0">
                <a:latin typeface="Arial" panose="020B0604020202020204" pitchFamily="34" charset="0"/>
                <a:ea typeface="Open Sans" panose="020B0606030504020204" pitchFamily="34" charset="0"/>
                <a:cs typeface="Arial" panose="020B0604020202020204" pitchFamily="34" charset="0"/>
              </a:rPr>
              <a:t> </a:t>
            </a:r>
          </a:p>
          <a:p>
            <a:pPr eaLnBrk="1" hangingPunct="1">
              <a:lnSpc>
                <a:spcPct val="100000"/>
              </a:lnSpc>
              <a:spcAft>
                <a:spcPts val="1200"/>
              </a:spcAft>
              <a:buNone/>
            </a:pPr>
            <a:endParaRPr lang="en-GB"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Bef>
                <a:spcPts val="0"/>
              </a:spcBef>
              <a:spcAft>
                <a:spcPts val="0"/>
              </a:spcAft>
              <a:buNone/>
            </a:pP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superficie</a:t>
            </a:r>
            <a:r>
              <a:rPr lang="en-GB" altLang="en-US" sz="2000" dirty="0">
                <a:latin typeface="Arial" panose="020B0604020202020204" pitchFamily="34" charset="0"/>
                <a:ea typeface="Open Sans" panose="020B0606030504020204" pitchFamily="34" charset="0"/>
                <a:cs typeface="Arial" panose="020B0604020202020204" pitchFamily="34" charset="0"/>
              </a:rPr>
              <a:t> total del sector </a:t>
            </a:r>
            <a:r>
              <a:rPr lang="en-GB" altLang="en-US" sz="2000" dirty="0" err="1">
                <a:latin typeface="Arial" panose="020B0604020202020204" pitchFamily="34" charset="0"/>
                <a:ea typeface="Open Sans" panose="020B0606030504020204" pitchFamily="34" charset="0"/>
                <a:cs typeface="Arial" panose="020B0604020202020204" pitchFamily="34" charset="0"/>
              </a:rPr>
              <a:t>servicios</a:t>
            </a: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Bef>
                <a:spcPts val="0"/>
              </a:spcBef>
              <a:spcAft>
                <a:spcPts val="0"/>
              </a:spcAft>
              <a:buNone/>
            </a:pP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Fracción</a:t>
            </a:r>
            <a:r>
              <a:rPr lang="en-GB" altLang="en-US" sz="2000" dirty="0">
                <a:latin typeface="Arial" panose="020B0604020202020204" pitchFamily="34" charset="0"/>
                <a:ea typeface="Open Sans" panose="020B0606030504020204" pitchFamily="34" charset="0"/>
                <a:cs typeface="Arial" panose="020B0604020202020204" pitchFamily="34" charset="0"/>
              </a:rPr>
              <a:t> de la </a:t>
            </a:r>
            <a:r>
              <a:rPr lang="en-GB" altLang="en-US" sz="2000" dirty="0" err="1">
                <a:latin typeface="Arial" panose="020B0604020202020204" pitchFamily="34" charset="0"/>
                <a:ea typeface="Open Sans" panose="020B0606030504020204" pitchFamily="34" charset="0"/>
                <a:cs typeface="Arial" panose="020B0604020202020204" pitchFamily="34" charset="0"/>
              </a:rPr>
              <a:t>superficie</a:t>
            </a:r>
            <a:r>
              <a:rPr lang="en-GB" altLang="en-US" sz="2000" dirty="0">
                <a:latin typeface="Arial" panose="020B0604020202020204" pitchFamily="34" charset="0"/>
                <a:ea typeface="Open Sans" panose="020B0606030504020204" pitchFamily="34" charset="0"/>
                <a:cs typeface="Arial" panose="020B0604020202020204" pitchFamily="34" charset="0"/>
              </a:rPr>
              <a:t> total a </a:t>
            </a:r>
            <a:r>
              <a:rPr lang="en-GB" altLang="en-US" sz="2000" dirty="0" err="1">
                <a:latin typeface="Arial" panose="020B0604020202020204" pitchFamily="34" charset="0"/>
                <a:ea typeface="Open Sans" panose="020B0606030504020204" pitchFamily="34" charset="0"/>
                <a:cs typeface="Arial" panose="020B0604020202020204" pitchFamily="34" charset="0"/>
              </a:rPr>
              <a:t>calentar</a:t>
            </a:r>
            <a:r>
              <a:rPr lang="en-GB" altLang="en-US" sz="2000" dirty="0">
                <a:latin typeface="Arial" panose="020B0604020202020204" pitchFamily="34" charset="0"/>
                <a:ea typeface="Open Sans" panose="020B0606030504020204" pitchFamily="34" charset="0"/>
                <a:cs typeface="Arial" panose="020B0604020202020204" pitchFamily="34" charset="0"/>
              </a:rPr>
              <a:t>/</a:t>
            </a:r>
            <a:r>
              <a:rPr lang="en-GB" altLang="en-US" sz="2000" dirty="0" err="1">
                <a:latin typeface="Arial" panose="020B0604020202020204" pitchFamily="34" charset="0"/>
                <a:ea typeface="Open Sans" panose="020B0606030504020204" pitchFamily="34" charset="0"/>
                <a:cs typeface="Arial" panose="020B0604020202020204" pitchFamily="34" charset="0"/>
              </a:rPr>
              <a:t>enfriar</a:t>
            </a: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Bef>
                <a:spcPts val="0"/>
              </a:spcBef>
              <a:spcAft>
                <a:spcPts val="0"/>
              </a:spcAft>
              <a:buNone/>
            </a:pPr>
            <a:r>
              <a:rPr lang="en-GB" altLang="en-US" sz="2000" dirty="0" err="1">
                <a:latin typeface="Arial" panose="020B0604020202020204" pitchFamily="34" charset="0"/>
                <a:ea typeface="Open Sans" panose="020B0606030504020204" pitchFamily="34" charset="0"/>
                <a:cs typeface="Arial" panose="020B0604020202020204" pitchFamily="34" charset="0"/>
              </a:rPr>
              <a:t>consumo</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específico</a:t>
            </a:r>
            <a:r>
              <a:rPr lang="en-GB" altLang="en-US" sz="2000" dirty="0">
                <a:latin typeface="Arial" panose="020B0604020202020204" pitchFamily="34" charset="0"/>
                <a:ea typeface="Open Sans" panose="020B0606030504020204" pitchFamily="34" charset="0"/>
                <a:cs typeface="Arial" panose="020B0604020202020204" pitchFamily="34" charset="0"/>
              </a:rPr>
              <a:t> de </a:t>
            </a:r>
            <a:r>
              <a:rPr lang="en-GB" altLang="en-US" sz="2000" dirty="0" err="1">
                <a:latin typeface="Arial" panose="020B0604020202020204" pitchFamily="34" charset="0"/>
                <a:ea typeface="Open Sans" panose="020B0606030504020204" pitchFamily="34" charset="0"/>
                <a:cs typeface="Arial" panose="020B0604020202020204" pitchFamily="34" charset="0"/>
              </a:rPr>
              <a:t>energía</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por</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superficie</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calentada</a:t>
            </a:r>
            <a:r>
              <a:rPr lang="en-GB" altLang="en-US" sz="2000" dirty="0">
                <a:latin typeface="Arial" panose="020B0604020202020204" pitchFamily="34" charset="0"/>
                <a:ea typeface="Open Sans" panose="020B0606030504020204" pitchFamily="34" charset="0"/>
                <a:cs typeface="Arial" panose="020B0604020202020204" pitchFamily="34" charset="0"/>
              </a:rPr>
              <a:t>/</a:t>
            </a:r>
            <a:r>
              <a:rPr lang="en-GB" altLang="en-US" sz="2000" dirty="0" err="1">
                <a:latin typeface="Arial" panose="020B0604020202020204" pitchFamily="34" charset="0"/>
                <a:ea typeface="Open Sans" panose="020B0606030504020204" pitchFamily="34" charset="0"/>
                <a:cs typeface="Arial" panose="020B0604020202020204" pitchFamily="34" charset="0"/>
              </a:rPr>
              <a:t>enfriada</a:t>
            </a: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Bef>
                <a:spcPts val="0"/>
              </a:spcBef>
              <a:spcAft>
                <a:spcPts val="0"/>
              </a:spcAft>
              <a:buNone/>
            </a:pPr>
            <a:r>
              <a:rPr lang="en-GB" altLang="en-US" sz="2000" dirty="0" err="1">
                <a:latin typeface="Arial" panose="020B0604020202020204" pitchFamily="34" charset="0"/>
                <a:ea typeface="Open Sans" panose="020B0606030504020204" pitchFamily="34" charset="0"/>
                <a:cs typeface="Arial" panose="020B0604020202020204" pitchFamily="34" charset="0"/>
              </a:rPr>
              <a:t>intensidad</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energética</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por</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unidad</a:t>
            </a:r>
            <a:r>
              <a:rPr lang="en-GB" altLang="en-US" sz="2000" dirty="0">
                <a:latin typeface="Arial" panose="020B0604020202020204" pitchFamily="34" charset="0"/>
                <a:ea typeface="Open Sans" panose="020B0606030504020204" pitchFamily="34" charset="0"/>
                <a:cs typeface="Arial" panose="020B0604020202020204" pitchFamily="34" charset="0"/>
              </a:rPr>
              <a:t> de </a:t>
            </a:r>
            <a:r>
              <a:rPr lang="en-GB" altLang="en-US" sz="2000" dirty="0" err="1">
                <a:latin typeface="Arial" panose="020B0604020202020204" pitchFamily="34" charset="0"/>
                <a:ea typeface="Open Sans" panose="020B0606030504020204" pitchFamily="34" charset="0"/>
                <a:cs typeface="Arial" panose="020B0604020202020204" pitchFamily="34" charset="0"/>
              </a:rPr>
              <a:t>superficie</a:t>
            </a:r>
            <a:r>
              <a:rPr lang="en-GB" altLang="en-US" sz="2000" dirty="0">
                <a:latin typeface="Arial" panose="020B0604020202020204" pitchFamily="34" charset="0"/>
                <a:ea typeface="Open Sans" panose="020B0606030504020204" pitchFamily="34" charset="0"/>
                <a:cs typeface="Arial" panose="020B0604020202020204" pitchFamily="34" charset="0"/>
              </a:rPr>
              <a:t> de </a:t>
            </a:r>
            <a:r>
              <a:rPr lang="en-GB" altLang="en-US" sz="2000" dirty="0" err="1">
                <a:latin typeface="Arial" panose="020B0604020202020204" pitchFamily="34" charset="0"/>
                <a:ea typeface="Open Sans" panose="020B0606030504020204" pitchFamily="34" charset="0"/>
                <a:cs typeface="Arial" panose="020B0604020202020204" pitchFamily="34" charset="0"/>
              </a:rPr>
              <a:t>valor</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añadido</a:t>
            </a:r>
            <a:r>
              <a:rPr lang="en-GB" altLang="en-US" sz="2000" dirty="0">
                <a:latin typeface="Arial" panose="020B0604020202020204" pitchFamily="34" charset="0"/>
                <a:ea typeface="Open Sans" panose="020B0606030504020204" pitchFamily="34" charset="0"/>
                <a:cs typeface="Arial" panose="020B0604020202020204" pitchFamily="34" charset="0"/>
              </a:rPr>
              <a:t> para </a:t>
            </a:r>
            <a:r>
              <a:rPr lang="en-GB" altLang="en-US" sz="2000" dirty="0" err="1">
                <a:latin typeface="Arial" panose="020B0604020202020204" pitchFamily="34" charset="0"/>
                <a:ea typeface="Open Sans" panose="020B0606030504020204" pitchFamily="34" charset="0"/>
                <a:cs typeface="Arial" panose="020B0604020202020204" pitchFamily="34" charset="0"/>
              </a:rPr>
              <a:t>el</a:t>
            </a:r>
            <a:r>
              <a:rPr lang="en-GB" altLang="en-US" sz="2000" dirty="0">
                <a:latin typeface="Arial" panose="020B0604020202020204" pitchFamily="34" charset="0"/>
                <a:ea typeface="Open Sans" panose="020B0606030504020204" pitchFamily="34" charset="0"/>
                <a:cs typeface="Arial" panose="020B0604020202020204" pitchFamily="34" charset="0"/>
              </a:rPr>
              <a:t> subsector </a:t>
            </a:r>
          </a:p>
          <a:p>
            <a:pPr eaLnBrk="1" hangingPunct="1">
              <a:lnSpc>
                <a:spcPct val="100000"/>
              </a:lnSpc>
              <a:spcBef>
                <a:spcPts val="0"/>
              </a:spcBef>
              <a:spcAft>
                <a:spcPts val="0"/>
              </a:spcAft>
              <a:buNone/>
            </a:pP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valor</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añadido</a:t>
            </a:r>
            <a:r>
              <a:rPr lang="en-GB" altLang="en-US" sz="2000" dirty="0">
                <a:latin typeface="Arial" panose="020B0604020202020204" pitchFamily="34" charset="0"/>
                <a:ea typeface="Open Sans" panose="020B0606030504020204" pitchFamily="34" charset="0"/>
                <a:cs typeface="Arial" panose="020B0604020202020204" pitchFamily="34" charset="0"/>
              </a:rPr>
              <a:t> del subsector </a:t>
            </a:r>
          </a:p>
          <a:p>
            <a:pPr eaLnBrk="1" hangingPunct="1">
              <a:lnSpc>
                <a:spcPct val="100000"/>
              </a:lnSpc>
              <a:spcAft>
                <a:spcPts val="1200"/>
              </a:spcAft>
              <a:buNone/>
            </a:pP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Bef>
                <a:spcPts val="0"/>
              </a:spcBef>
              <a:spcAft>
                <a:spcPts val="0"/>
              </a:spcAft>
              <a:buNone/>
            </a:pP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Bef>
                <a:spcPts val="0"/>
              </a:spcBef>
              <a:spcAft>
                <a:spcPts val="0"/>
              </a:spcAft>
              <a:buNone/>
            </a:pP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None/>
            </a:pP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marL="342900" lvl="1" indent="-342900"/>
            <a:endParaRPr lang="en-GB" sz="2000" dirty="0">
              <a:latin typeface="Arial" panose="020B0604020202020204" pitchFamily="34" charset="0"/>
              <a:ea typeface="Open Sans" panose="020B0606030504020204" pitchFamily="34" charset="0"/>
              <a:cs typeface="Arial" panose="020B0604020202020204" pitchFamily="34" charset="0"/>
            </a:endParaRPr>
          </a:p>
        </p:txBody>
      </p:sp>
      <p:sp>
        <p:nvSpPr>
          <p:cNvPr id="24" name="Slide Number Placeholder 5">
            <a:extLst>
              <a:ext uri="{FF2B5EF4-FFF2-40B4-BE49-F238E27FC236}">
                <a16:creationId xmlns:a16="http://schemas.microsoft.com/office/drawing/2014/main" id="{1991717D-9290-2F48-8887-B08C19591758}"/>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t>20</a:t>
            </a:fld>
            <a:endParaRPr lang="en-US" altLang="en-US" sz="1400" b="1">
              <a:solidFill>
                <a:schemeClr val="bg1"/>
              </a:solidFill>
              <a:latin typeface="Open Sans ExtraBold"/>
              <a:ea typeface="Open Sans ExtraBold"/>
              <a:cs typeface="Open Sans ExtraBold"/>
            </a:endParaRPr>
          </a:p>
        </p:txBody>
      </p:sp>
      <p:sp>
        <p:nvSpPr>
          <p:cNvPr id="16" name="Google Shape;113;p16">
            <a:extLst>
              <a:ext uri="{FF2B5EF4-FFF2-40B4-BE49-F238E27FC236}">
                <a16:creationId xmlns:a16="http://schemas.microsoft.com/office/drawing/2014/main" id="{E4F177E8-304A-A340-B388-1E536C1795B6}"/>
              </a:ext>
            </a:extLst>
          </p:cNvPr>
          <p:cNvSpPr>
            <a:spLocks noGrp="1" noChangeArrowheads="1"/>
          </p:cNvSpPr>
          <p:nvPr>
            <p:ph type="title"/>
          </p:nvPr>
        </p:nvSpPr>
        <p:spPr>
          <a:xfrm>
            <a:off x="856129" y="5187"/>
            <a:ext cx="9871344" cy="1343491"/>
          </a:xfrm>
        </p:spPr>
        <p:txBody>
          <a:bodyPr lIns="121900" tIns="121900" rIns="121900" bIns="121900"/>
          <a:lstStyle/>
          <a:p>
            <a:pPr eaLnBrk="1" hangingPunct="1"/>
            <a:r>
              <a:rPr lang="en-GB" altLang="en-US">
                <a:latin typeface="Arial" panose="020B0604020202020204" pitchFamily="34" charset="0"/>
                <a:cs typeface="Arial" panose="020B0604020202020204" pitchFamily="34" charset="0"/>
              </a:rPr>
              <a:t>Clase 7.4 Sector de servicios</a:t>
            </a:r>
          </a:p>
        </p:txBody>
      </p:sp>
      <p:sp>
        <p:nvSpPr>
          <p:cNvPr id="5" name="Oval 4">
            <a:extLst>
              <a:ext uri="{FF2B5EF4-FFF2-40B4-BE49-F238E27FC236}">
                <a16:creationId xmlns:a16="http://schemas.microsoft.com/office/drawing/2014/main" id="{7D86C07A-6189-1E4B-B9BB-F79D01ED3173}"/>
              </a:ext>
            </a:extLst>
          </p:cNvPr>
          <p:cNvSpPr/>
          <p:nvPr/>
        </p:nvSpPr>
        <p:spPr>
          <a:xfrm>
            <a:off x="7812157" y="4355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20.mp3" descr="Track7_Lecture7_Slide20.mp3">
            <a:hlinkClick r:id="" action="ppaction://media"/>
            <a:extLst>
              <a:ext uri="{FF2B5EF4-FFF2-40B4-BE49-F238E27FC236}">
                <a16:creationId xmlns:a16="http://schemas.microsoft.com/office/drawing/2014/main" id="{7B8564BB-D3C9-F74F-BA08-1E1169F9EB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3522" y="509913"/>
            <a:ext cx="812800" cy="812800"/>
          </a:xfrm>
          <a:prstGeom prst="rect">
            <a:avLst/>
          </a:prstGeom>
        </p:spPr>
      </p:pic>
    </p:spTree>
    <p:extLst>
      <p:ext uri="{BB962C8B-B14F-4D97-AF65-F5344CB8AC3E}">
        <p14:creationId xmlns:p14="http://schemas.microsoft.com/office/powerpoint/2010/main" val="29104304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 name="Google Shape;115;p16">
                <a:extLst>
                  <a:ext uri="{FF2B5EF4-FFF2-40B4-BE49-F238E27FC236}">
                    <a16:creationId xmlns:a16="http://schemas.microsoft.com/office/drawing/2014/main" id="{1C0EB07B-EF55-8A4A-A559-3218267C9FE8}"/>
                  </a:ext>
                </a:extLst>
              </p:cNvPr>
              <p:cNvSpPr txBox="1"/>
              <p:nvPr/>
            </p:nvSpPr>
            <p:spPr>
              <a:xfrm>
                <a:off x="887412" y="1332969"/>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a:solidFill>
                      <a:srgbClr val="9DC3E6"/>
                    </a:solidFill>
                    <a:latin typeface="Open Sans" panose="020B0606030504020204" pitchFamily="34" charset="0"/>
                    <a:ea typeface="Open Sans" panose="020B0606030504020204" pitchFamily="34" charset="0"/>
                    <a:cs typeface="Open Sans" panose="020B0606030504020204" pitchFamily="34" charset="0"/>
                  </a:rPr>
                  <a:t>Demanda de energía final</a:t>
                </a:r>
              </a:p>
              <a:p>
                <a:pPr eaLnBrk="1" hangingPunct="1">
                  <a:lnSpc>
                    <a:spcPct val="100000"/>
                  </a:lnSpc>
                  <a:spcBef>
                    <a:spcPts val="0"/>
                  </a:spcBef>
                  <a:spcAft>
                    <a:spcPts val="1200"/>
                  </a:spcAft>
                  <a:buNone/>
                </a:pPr>
                <a:r>
                  <a:rPr lang="en-GB" altLang="en-US" sz="2000">
                    <a:latin typeface="Open Sans" panose="020B0606030504020204" pitchFamily="34" charset="0"/>
                    <a:ea typeface="Open Sans" panose="020B0606030504020204" pitchFamily="34" charset="0"/>
                    <a:cs typeface="Open Sans" panose="020B0606030504020204" pitchFamily="34" charset="0"/>
                  </a:rPr>
                  <a:t>Electricidad </a:t>
                </a:r>
                <a:endParaRPr lang="en-GB" sz="2000">
                  <a:latin typeface="Cambria Math" panose="02040503050406030204" pitchFamily="18" charset="0"/>
                  <a:ea typeface="Open Sans" panose="020B0606030504020204" pitchFamily="34" charset="0"/>
                  <a:cs typeface="Times New Roman" pitchFamily="18" charset="0"/>
                </a:endParaRPr>
              </a:p>
              <a:p>
                <a:pPr eaLnBrk="1" hangingPunct="1">
                  <a:lnSpc>
                    <a:spcPct val="100000"/>
                  </a:lnSpc>
                  <a:spcAft>
                    <a:spcPts val="1200"/>
                  </a:spcAft>
                  <a:buNone/>
                </a:pPr>
                <a:r>
                  <a:rPr lang="en-GB" altLang="en-US" sz="2000">
                    <a:latin typeface="Open Sans" panose="020B0606030504020204" pitchFamily="34" charset="0"/>
                    <a:ea typeface="Open Sans" panose="020B0606030504020204" pitchFamily="34" charset="0"/>
                    <a:cs typeface="Open Sans" panose="020B0606030504020204" pitchFamily="34" charset="0"/>
                  </a:rPr>
                  <a:t>Combustibles para motores </a:t>
                </a:r>
                <a:endParaRPr lang="en-GB" sz="2000">
                  <a:latin typeface="Cambria Math" panose="02040503050406030204" pitchFamily="18" charset="0"/>
                  <a:ea typeface="Open Sans" panose="020B0606030504020204" pitchFamily="34" charset="0"/>
                  <a:cs typeface="Times New Roman" pitchFamily="18" charset="0"/>
                </a:endParaRPr>
              </a:p>
              <a:p>
                <a:pPr eaLnBrk="1" hangingPunct="1">
                  <a:lnSpc>
                    <a:spcPct val="100000"/>
                  </a:lnSpc>
                  <a:spcAft>
                    <a:spcPts val="0"/>
                  </a:spcAft>
                  <a:buNone/>
                </a:pPr>
                <a:r>
                  <a:rPr lang="en-GB" altLang="en-US" sz="2000">
                    <a:latin typeface="Open Sans" panose="020B0606030504020204" pitchFamily="34" charset="0"/>
                    <a:ea typeface="Open Sans" panose="020B0606030504020204" pitchFamily="34" charset="0"/>
                    <a:cs typeface="Open Sans" panose="020B0606030504020204" pitchFamily="34" charset="0"/>
                  </a:rPr>
                  <a:t>Otros: Demanda de energía final (FED) para el vector energético y el uso final , a partir de la demanda de energía útil (UED)</a:t>
                </a:r>
              </a:p>
              <a:p>
                <a:pPr eaLnBrk="1" hangingPunct="1">
                  <a:lnSpc>
                    <a:spcPct val="100000"/>
                  </a:lnSpc>
                  <a:spcBef>
                    <a:spcPts val="0"/>
                  </a:spcBef>
                  <a:spcAft>
                    <a:spcPts val="1200"/>
                  </a:spcAft>
                  <a:buNone/>
                </a:pPr>
                <a14:m>
                  <m:oMathPara xmlns:m="http://schemas.openxmlformats.org/officeDocument/2006/math">
                    <m:oMathParaPr>
                      <m:jc m:val="centerGroup"/>
                    </m:oMathParaPr>
                    <m:oMath xmlns:m="http://schemas.openxmlformats.org/officeDocument/2006/math">
                      <m:r>
                        <a:rPr lang="en-GB" altLang="en-US" sz="2000" smtClean="0">
                          <a:latin typeface="Cambria Math" panose="02040503050406030204" pitchFamily="18" charset="0"/>
                        </a:rPr>
                        <m:t>𝐹𝐸</m:t>
                      </m:r>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𝐷</m:t>
                          </m:r>
                        </m:e>
                        <m:sub>
                          <m:r>
                            <a:rPr lang="en-GB" altLang="en-US" sz="2000" smtClean="0">
                              <a:latin typeface="Cambria Math" panose="02040503050406030204" pitchFamily="18" charset="0"/>
                            </a:rPr>
                            <m:t>𝑒</m:t>
                          </m:r>
                          <m:r>
                            <a:rPr lang="en-GB" altLang="en-US" sz="2000" smtClean="0">
                              <a:latin typeface="Cambria Math" panose="02040503050406030204" pitchFamily="18" charset="0"/>
                            </a:rPr>
                            <m:t>,</m:t>
                          </m:r>
                          <m:r>
                            <a:rPr lang="en-GB" altLang="en-US" sz="2000" smtClean="0">
                              <a:latin typeface="Cambria Math" panose="02040503050406030204" pitchFamily="18" charset="0"/>
                            </a:rPr>
                            <m:t>𝑢</m:t>
                          </m:r>
                        </m:sub>
                      </m:sSub>
                      <m:r>
                        <a:rPr lang="en-GB" altLang="en-US" sz="2000" smtClean="0">
                          <a:latin typeface="Cambria Math" panose="02040503050406030204" pitchFamily="18" charset="0"/>
                        </a:rPr>
                        <m:t>=</m:t>
                      </m:r>
                      <m:r>
                        <a:rPr lang="en-GB" altLang="en-US" sz="2000" smtClean="0">
                          <a:latin typeface="Cambria Math" panose="02040503050406030204" pitchFamily="18" charset="0"/>
                        </a:rPr>
                        <m:t>𝑈𝐸</m:t>
                      </m:r>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𝐷</m:t>
                          </m:r>
                        </m:e>
                        <m:sub>
                          <m:r>
                            <a:rPr lang="en-GB" altLang="en-US" sz="2000" smtClean="0">
                              <a:latin typeface="Cambria Math" panose="02040503050406030204" pitchFamily="18" charset="0"/>
                            </a:rPr>
                            <m:t>𝑢</m:t>
                          </m:r>
                        </m:sub>
                      </m:sSub>
                      <m:f>
                        <m:fPr>
                          <m:ctrlPr>
                            <a:rPr lang="en-GB" altLang="en-US" sz="2000" i="1" smtClean="0">
                              <a:latin typeface="Cambria Math" panose="02040503050406030204" pitchFamily="18" charset="0"/>
                            </a:rPr>
                          </m:ctrlPr>
                        </m:fPr>
                        <m:num>
                          <m:r>
                            <a:rPr lang="en-GB" altLang="en-US" sz="2000" smtClean="0">
                              <a:latin typeface="Cambria Math" panose="02040503050406030204" pitchFamily="18" charset="0"/>
                            </a:rPr>
                            <m:t>1</m:t>
                          </m:r>
                        </m:num>
                        <m:den>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𝜂</m:t>
                              </m:r>
                            </m:e>
                            <m:sub>
                              <m:r>
                                <a:rPr lang="en-GB" altLang="en-US" sz="2000" smtClean="0">
                                  <a:latin typeface="Cambria Math" panose="02040503050406030204" pitchFamily="18" charset="0"/>
                                </a:rPr>
                                <m:t>𝑒</m:t>
                              </m:r>
                              <m:r>
                                <a:rPr lang="en-GB" altLang="en-US" sz="2000" smtClean="0">
                                  <a:latin typeface="Cambria Math" panose="02040503050406030204" pitchFamily="18" charset="0"/>
                                </a:rPr>
                                <m:t>,</m:t>
                              </m:r>
                              <m:r>
                                <a:rPr lang="en-GB" altLang="en-US" sz="2000" smtClean="0">
                                  <a:latin typeface="Cambria Math" panose="02040503050406030204" pitchFamily="18" charset="0"/>
                                </a:rPr>
                                <m:t>𝑢</m:t>
                              </m:r>
                            </m:sub>
                          </m:sSub>
                        </m:den>
                      </m:f>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𝑀</m:t>
                          </m:r>
                        </m:e>
                        <m:sub>
                          <m:r>
                            <a:rPr lang="en-GB" altLang="en-US" sz="2000" smtClean="0">
                              <a:latin typeface="Cambria Math" panose="02040503050406030204" pitchFamily="18" charset="0"/>
                            </a:rPr>
                            <m:t>𝑒</m:t>
                          </m:r>
                          <m:r>
                            <a:rPr lang="en-GB" altLang="en-US" sz="2000" smtClean="0">
                              <a:latin typeface="Cambria Math" panose="02040503050406030204" pitchFamily="18" charset="0"/>
                            </a:rPr>
                            <m:t>,</m:t>
                          </m:r>
                          <m:r>
                            <a:rPr lang="en-GB" altLang="en-US" sz="2000" smtClean="0">
                              <a:latin typeface="Cambria Math" panose="02040503050406030204" pitchFamily="18" charset="0"/>
                            </a:rPr>
                            <m:t>𝑢</m:t>
                          </m:r>
                        </m:sub>
                      </m:sSub>
                    </m:oMath>
                  </m:oMathPara>
                </a14:m>
                <a:endParaRPr lang="en-GB"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r>
                  <a:rPr lang="en-GB" altLang="en-US" sz="2000">
                    <a:latin typeface="Open Sans" panose="020B0606030504020204" pitchFamily="34" charset="0"/>
                    <a:ea typeface="Open Sans" panose="020B0606030504020204" pitchFamily="34" charset="0"/>
                    <a:cs typeface="Open Sans" panose="020B0606030504020204" pitchFamily="34" charset="0"/>
                  </a:rPr>
                  <a:t>, Intensidad energética de los usos específicos electricidad/motores en el subsector </a:t>
                </a:r>
              </a:p>
              <a:p>
                <a:pPr eaLnBrk="1" hangingPunct="1">
                  <a:lnSpc>
                    <a:spcPct val="100000"/>
                  </a:lnSpc>
                  <a:spcBef>
                    <a:spcPts val="0"/>
                  </a:spcBef>
                  <a:spcAft>
                    <a:spcPts val="0"/>
                  </a:spcAft>
                  <a:buNone/>
                </a:pPr>
                <a:r>
                  <a:rPr lang="en-GB" altLang="en-US" sz="2000">
                    <a:latin typeface="Open Sans" panose="020B0606030504020204" pitchFamily="34" charset="0"/>
                    <a:ea typeface="Open Sans" panose="020B0606030504020204" pitchFamily="34" charset="0"/>
                    <a:cs typeface="Open Sans" panose="020B0606030504020204" pitchFamily="34" charset="0"/>
                  </a:rPr>
                  <a:t> valor añadido del subsector </a:t>
                </a:r>
              </a:p>
              <a:p>
                <a:pPr eaLnBrk="1" hangingPunct="1">
                  <a:lnSpc>
                    <a:spcPct val="100000"/>
                  </a:lnSpc>
                  <a:spcBef>
                    <a:spcPts val="0"/>
                  </a:spcBef>
                  <a:spcAft>
                    <a:spcPts val="0"/>
                  </a:spcAft>
                  <a:buNone/>
                </a:pPr>
                <a:r>
                  <a:rPr lang="en-GB" altLang="en-US" sz="2000">
                    <a:latin typeface="Open Sans" panose="020B0606030504020204" pitchFamily="34" charset="0"/>
                    <a:ea typeface="Open Sans" panose="020B0606030504020204" pitchFamily="34" charset="0"/>
                    <a:cs typeface="Open Sans" panose="020B0606030504020204" pitchFamily="34" charset="0"/>
                  </a:rPr>
                  <a:t> penetración en el mercado del portador de energía para uso final </a:t>
                </a:r>
              </a:p>
              <a:p>
                <a:pPr eaLnBrk="1" hangingPunct="1">
                  <a:lnSpc>
                    <a:spcPct val="100000"/>
                  </a:lnSpc>
                  <a:spcBef>
                    <a:spcPts val="0"/>
                  </a:spcBef>
                  <a:spcAft>
                    <a:spcPts val="0"/>
                  </a:spcAft>
                  <a:buNone/>
                </a:pPr>
                <a:r>
                  <a:rPr lang="en-GB" altLang="en-US" sz="2000">
                    <a:latin typeface="Open Sans" panose="020B0606030504020204" pitchFamily="34" charset="0"/>
                    <a:ea typeface="Open Sans" panose="020B0606030504020204" pitchFamily="34" charset="0"/>
                    <a:cs typeface="Open Sans" panose="020B0606030504020204" pitchFamily="34" charset="0"/>
                  </a:rPr>
                  <a:t>eficiencia del portador de energía para uso final </a:t>
                </a:r>
              </a:p>
              <a:p>
                <a:pPr eaLnBrk="1" hangingPunct="1">
                  <a:lnSpc>
                    <a:spcPct val="100000"/>
                  </a:lnSpc>
                  <a:spcBef>
                    <a:spcPts val="0"/>
                  </a:spcBef>
                  <a:spcAft>
                    <a:spcPts val="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marL="342900" lvl="1" indent="-342900"/>
                <a:endParaRPr lang="en-GB" sz="2000">
                  <a:latin typeface="Open Sans" panose="020B0606030504020204" pitchFamily="34" charset="0"/>
                  <a:ea typeface="Open Sans" panose="020B0606030504020204" pitchFamily="34" charset="0"/>
                  <a:cs typeface="Open Sans" panose="020B0606030504020204" pitchFamily="34" charset="0"/>
                </a:endParaRPr>
              </a:p>
            </p:txBody>
          </p:sp>
        </mc:Choice>
        <mc:Fallback xmlns="" xmlns:a16="http://schemas.microsoft.com/office/drawing/2014/main" xmlns:p14="http://schemas.microsoft.com/office/powerpoint/2010/main">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887412" y="1332969"/>
                <a:ext cx="10439494" cy="4427538"/>
              </a:xfrm>
              <a:prstGeom prst="rect">
                <a:avLst/>
              </a:prstGeom>
              <a:blipFill>
                <a:blip r:embed="rId5"/>
                <a:stretch>
                  <a:fillRect l="-350" t="-413" b="-3857"/>
                </a:stretch>
              </a:blipFill>
              <a:ln>
                <a:noFill/>
              </a:ln>
            </p:spPr>
            <p:txBody>
              <a:bodyPr/>
              <a:lstStyle/>
              <a:p>
                <a:r>
                  <a:rPr lang="en-US">
                    <a:noFill/>
                  </a:rPr>
                  <a:t> </a:t>
                </a:r>
              </a:p>
            </p:txBody>
          </p:sp>
        </mc:Fallback>
      </mc:AlternateContent>
      <p:sp>
        <p:nvSpPr>
          <p:cNvPr id="24" name="Slide Number Placeholder 5">
            <a:extLst>
              <a:ext uri="{FF2B5EF4-FFF2-40B4-BE49-F238E27FC236}">
                <a16:creationId xmlns:a16="http://schemas.microsoft.com/office/drawing/2014/main" id="{1991717D-9290-2F48-8887-B08C19591758}"/>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t>21</a:t>
            </a:fld>
            <a:endParaRPr lang="en-US" altLang="en-US" sz="1400" b="1">
              <a:solidFill>
                <a:schemeClr val="bg1"/>
              </a:solidFill>
              <a:latin typeface="Open Sans ExtraBold"/>
              <a:ea typeface="Open Sans ExtraBold"/>
              <a:cs typeface="Open Sans ExtraBold"/>
            </a:endParaRPr>
          </a:p>
        </p:txBody>
      </p:sp>
      <p:sp>
        <p:nvSpPr>
          <p:cNvPr id="16" name="Google Shape;113;p16">
            <a:extLst>
              <a:ext uri="{FF2B5EF4-FFF2-40B4-BE49-F238E27FC236}">
                <a16:creationId xmlns:a16="http://schemas.microsoft.com/office/drawing/2014/main" id="{E4F177E8-304A-A340-B388-1E536C1795B6}"/>
              </a:ext>
            </a:extLst>
          </p:cNvPr>
          <p:cNvSpPr>
            <a:spLocks noGrp="1" noChangeArrowheads="1"/>
          </p:cNvSpPr>
          <p:nvPr>
            <p:ph type="title"/>
          </p:nvPr>
        </p:nvSpPr>
        <p:spPr>
          <a:xfrm>
            <a:off x="856129" y="-1556"/>
            <a:ext cx="10217032" cy="1343491"/>
          </a:xfrm>
        </p:spPr>
        <p:txBody>
          <a:bodyPr lIns="121900" tIns="121900" rIns="121900" bIns="121900"/>
          <a:lstStyle/>
          <a:p>
            <a:pPr eaLnBrk="1" hangingPunct="1"/>
            <a:r>
              <a:rPr lang="en-GB" altLang="en-US">
                <a:latin typeface="Open Sans"/>
              </a:rPr>
              <a:t>Conferencia 7.4 Sector de los servicios</a:t>
            </a:r>
          </a:p>
        </p:txBody>
      </p:sp>
      <p:sp>
        <p:nvSpPr>
          <p:cNvPr id="5" name="Oval 4">
            <a:extLst>
              <a:ext uri="{FF2B5EF4-FFF2-40B4-BE49-F238E27FC236}">
                <a16:creationId xmlns:a16="http://schemas.microsoft.com/office/drawing/2014/main" id="{3B855215-E0C8-3341-8DEB-44C59B0F3A69}"/>
              </a:ext>
            </a:extLst>
          </p:cNvPr>
          <p:cNvSpPr/>
          <p:nvPr/>
        </p:nvSpPr>
        <p:spPr>
          <a:xfrm>
            <a:off x="7812157" y="4355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21.mp3" descr="Track7_Lecture7_Slide21.mp3">
            <a:hlinkClick r:id="" action="ppaction://media"/>
            <a:extLst>
              <a:ext uri="{FF2B5EF4-FFF2-40B4-BE49-F238E27FC236}">
                <a16:creationId xmlns:a16="http://schemas.microsoft.com/office/drawing/2014/main" id="{479FC8E4-F4CE-F742-95AA-64C361C6AF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83522" y="506912"/>
            <a:ext cx="812800" cy="812800"/>
          </a:xfrm>
          <a:prstGeom prst="rect">
            <a:avLst/>
          </a:prstGeom>
        </p:spPr>
      </p:pic>
    </p:spTree>
    <p:extLst>
      <p:ext uri="{BB962C8B-B14F-4D97-AF65-F5344CB8AC3E}">
        <p14:creationId xmlns:p14="http://schemas.microsoft.com/office/powerpoint/2010/main" val="150322615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 name="Google Shape;115;p16">
                <a:extLst>
                  <a:ext uri="{FF2B5EF4-FFF2-40B4-BE49-F238E27FC236}">
                    <a16:creationId xmlns:a16="http://schemas.microsoft.com/office/drawing/2014/main" id="{1C0EB07B-EF55-8A4A-A559-3218267C9FE8}"/>
                  </a:ext>
                </a:extLst>
              </p:cNvPr>
              <p:cNvSpPr txBox="1"/>
              <p:nvPr/>
            </p:nvSpPr>
            <p:spPr>
              <a:xfrm>
                <a:off x="856129" y="1697414"/>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0"/>
                  </a:spcAft>
                  <a:buNone/>
                </a:pP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Demanda</a:t>
                </a: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 de </a:t>
                </a: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energía</a:t>
                </a: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 final: </a:t>
                </a: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uso</a:t>
                </a: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 de </a:t>
                </a: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electricidad</a:t>
                </a: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 para la </a:t>
                </a: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calefacción</a:t>
                </a: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 de </a:t>
                </a: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espacios</a:t>
                </a:r>
                <a:endPar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Bef>
                    <a:spcPts val="0"/>
                  </a:spcBef>
                  <a:spcAft>
                    <a:spcPts val="1200"/>
                  </a:spcAft>
                  <a:buNone/>
                </a:pPr>
                <a14:m>
                  <m:oMath xmlns:m="http://schemas.openxmlformats.org/officeDocument/2006/math">
                    <m:r>
                      <a:rPr lang="en-GB" altLang="en-US" sz="2000" smtClean="0">
                        <a:latin typeface="Cambria Math" panose="02040503050406030204" pitchFamily="18" charset="0"/>
                      </a:rPr>
                      <m:t>𝐹𝐸</m:t>
                    </m:r>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𝐷</m:t>
                        </m:r>
                      </m:e>
                      <m:sub>
                        <m:r>
                          <a:rPr lang="en-GB" altLang="en-US" sz="2000" smtClean="0">
                            <a:latin typeface="Cambria Math" panose="02040503050406030204" pitchFamily="18" charset="0"/>
                          </a:rPr>
                          <m:t>h𝑒𝑎𝑡</m:t>
                        </m:r>
                        <m:r>
                          <a:rPr lang="en-GB" altLang="en-US" sz="2000" smtClean="0">
                            <a:latin typeface="Cambria Math" panose="02040503050406030204" pitchFamily="18" charset="0"/>
                          </a:rPr>
                          <m:t>,</m:t>
                        </m:r>
                        <m:r>
                          <a:rPr lang="en-GB" altLang="en-US" sz="2000" smtClean="0">
                            <a:latin typeface="Cambria Math" panose="02040503050406030204" pitchFamily="18" charset="0"/>
                          </a:rPr>
                          <m:t>𝑒𝑙𝑒𝑐</m:t>
                        </m:r>
                      </m:sub>
                    </m:sSub>
                    <m:r>
                      <a:rPr lang="en-GB" altLang="en-US" sz="2000" smtClean="0">
                        <a:latin typeface="Cambria Math" panose="02040503050406030204" pitchFamily="18" charset="0"/>
                      </a:rPr>
                      <m:t>=</m:t>
                    </m:r>
                    <m:r>
                      <a:rPr lang="en-GB" altLang="en-US" sz="2000" smtClean="0">
                        <a:latin typeface="Cambria Math" panose="02040503050406030204" pitchFamily="18" charset="0"/>
                      </a:rPr>
                      <m:t>𝑈𝐸</m:t>
                    </m:r>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𝐷</m:t>
                        </m:r>
                      </m:e>
                      <m:sub>
                        <m:r>
                          <a:rPr lang="en-GB" altLang="en-US" sz="2000" smtClean="0">
                            <a:latin typeface="Cambria Math" panose="02040503050406030204" pitchFamily="18" charset="0"/>
                          </a:rPr>
                          <m:t>h𝑒𝑎𝑡</m:t>
                        </m:r>
                        <m:r>
                          <a:rPr lang="en-GB" altLang="en-US" sz="2000" smtClean="0">
                            <a:latin typeface="Cambria Math" panose="02040503050406030204" pitchFamily="18" charset="0"/>
                          </a:rPr>
                          <m:t> </m:t>
                        </m:r>
                      </m:sub>
                    </m:sSub>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𝑀</m:t>
                        </m:r>
                      </m:e>
                      <m:sub>
                        <m:r>
                          <a:rPr lang="en-GB" altLang="en-US" sz="2000" smtClean="0">
                            <a:latin typeface="Cambria Math" panose="02040503050406030204" pitchFamily="18" charset="0"/>
                          </a:rPr>
                          <m:t>h𝑒𝑎𝑡</m:t>
                        </m:r>
                        <m:r>
                          <a:rPr lang="en-GB" altLang="en-US" sz="2000" smtClean="0">
                            <a:latin typeface="Cambria Math" panose="02040503050406030204" pitchFamily="18" charset="0"/>
                          </a:rPr>
                          <m:t>,</m:t>
                        </m:r>
                        <m:r>
                          <a:rPr lang="en-GB" altLang="en-US" sz="2000" smtClean="0">
                            <a:latin typeface="Cambria Math" panose="02040503050406030204" pitchFamily="18" charset="0"/>
                          </a:rPr>
                          <m:t>𝑒𝑙𝑒𝑐</m:t>
                        </m:r>
                      </m:sub>
                    </m:sSub>
                    <m:d>
                      <m:dPr>
                        <m:ctrlPr>
                          <a:rPr lang="en-GB" altLang="en-US" sz="2000" i="1" smtClean="0">
                            <a:latin typeface="Cambria Math" panose="02040503050406030204" pitchFamily="18" charset="0"/>
                          </a:rPr>
                        </m:ctrlPr>
                      </m:dPr>
                      <m:e>
                        <m:r>
                          <a:rPr lang="en-GB" altLang="en-US" sz="2000" smtClean="0">
                            <a:latin typeface="Cambria Math" panose="02040503050406030204" pitchFamily="18" charset="0"/>
                          </a:rPr>
                          <m:t>1−</m:t>
                        </m:r>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𝑀</m:t>
                            </m:r>
                          </m:e>
                          <m:sub>
                            <m:r>
                              <a:rPr lang="en-GB" altLang="en-US" sz="2000" smtClean="0">
                                <a:latin typeface="Cambria Math" panose="02040503050406030204" pitchFamily="18" charset="0"/>
                              </a:rPr>
                              <m:t>h𝑒𝑎𝑡</m:t>
                            </m:r>
                            <m:r>
                              <a:rPr lang="en-GB" altLang="en-US" sz="2000" smtClean="0">
                                <a:latin typeface="Cambria Math" panose="02040503050406030204" pitchFamily="18" charset="0"/>
                              </a:rPr>
                              <m:t>,</m:t>
                            </m:r>
                            <m:r>
                              <a:rPr lang="en-GB" altLang="en-US" sz="2000" smtClean="0">
                                <a:latin typeface="Cambria Math" panose="02040503050406030204" pitchFamily="18" charset="0"/>
                              </a:rPr>
                              <m:t>h𝑒𝑎𝑡</m:t>
                            </m:r>
                            <m:r>
                              <a:rPr lang="en-GB" altLang="en-US" sz="2000" smtClean="0">
                                <a:latin typeface="Cambria Math" panose="02040503050406030204" pitchFamily="18" charset="0"/>
                              </a:rPr>
                              <m:t> </m:t>
                            </m:r>
                            <m:r>
                              <a:rPr lang="en-GB" altLang="en-US" sz="2000" smtClean="0">
                                <a:latin typeface="Cambria Math" panose="02040503050406030204" pitchFamily="18" charset="0"/>
                              </a:rPr>
                              <m:t>𝑝𝑢𝑚𝑝</m:t>
                            </m:r>
                          </m:sub>
                        </m:sSub>
                        <m:r>
                          <a:rPr lang="en-GB" altLang="en-US" sz="2000" smtClean="0">
                            <a:latin typeface="Cambria Math" panose="02040503050406030204" pitchFamily="18" charset="0"/>
                          </a:rPr>
                          <m:t> ×</m:t>
                        </m:r>
                        <m:f>
                          <m:fPr>
                            <m:ctrlPr>
                              <a:rPr lang="en-GB" altLang="en-US" sz="2000" i="1" smtClean="0">
                                <a:latin typeface="Cambria Math" panose="02040503050406030204" pitchFamily="18" charset="0"/>
                              </a:rPr>
                            </m:ctrlPr>
                          </m:fPr>
                          <m:num>
                            <m:r>
                              <a:rPr lang="en-GB" altLang="en-US" sz="2000" smtClean="0">
                                <a:latin typeface="Cambria Math" panose="02040503050406030204" pitchFamily="18" charset="0"/>
                              </a:rPr>
                              <m:t>𝐶𝑂𝑃</m:t>
                            </m:r>
                            <m:r>
                              <a:rPr lang="en-GB" altLang="en-US" sz="2000" smtClean="0">
                                <a:latin typeface="Cambria Math" panose="02040503050406030204" pitchFamily="18" charset="0"/>
                              </a:rPr>
                              <m:t>−1</m:t>
                            </m:r>
                          </m:num>
                          <m:den>
                            <m:r>
                              <a:rPr lang="en-GB" altLang="en-US" sz="2000" smtClean="0">
                                <a:latin typeface="Cambria Math" panose="02040503050406030204" pitchFamily="18" charset="0"/>
                              </a:rPr>
                              <m:t>𝐶𝑂𝑃</m:t>
                            </m:r>
                          </m:den>
                        </m:f>
                      </m:e>
                    </m:d>
                  </m:oMath>
                </a14:m>
                <a:r>
                  <a:rPr lang="en-GB" sz="2000" dirty="0">
                    <a:latin typeface="Arial" panose="020B0604020202020204" pitchFamily="34" charset="0"/>
                    <a:ea typeface="Open Sans" panose="020B0606030504020204" pitchFamily="34" charset="0"/>
                    <a:cs typeface="Arial" panose="020B0604020202020204" pitchFamily="34" charset="0"/>
                  </a:rPr>
                  <a:t> </a:t>
                </a:r>
              </a:p>
              <a:p>
                <a:pPr eaLnBrk="1" hangingPunct="1">
                  <a:lnSpc>
                    <a:spcPct val="100000"/>
                  </a:lnSpc>
                  <a:spcBef>
                    <a:spcPts val="0"/>
                  </a:spcBef>
                  <a:spcAft>
                    <a:spcPts val="0"/>
                  </a:spcAft>
                  <a:buNone/>
                </a:pP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demanda</a:t>
                </a:r>
                <a:r>
                  <a:rPr lang="en-GB" sz="2000" dirty="0">
                    <a:latin typeface="Arial" panose="020B0604020202020204" pitchFamily="34" charset="0"/>
                    <a:ea typeface="Open Sans" panose="020B0606030504020204" pitchFamily="34" charset="0"/>
                    <a:cs typeface="Arial" panose="020B0604020202020204" pitchFamily="34" charset="0"/>
                  </a:rPr>
                  <a:t> de </a:t>
                </a:r>
                <a:r>
                  <a:rPr lang="en-GB" sz="2000" dirty="0" err="1">
                    <a:latin typeface="Arial" panose="020B0604020202020204" pitchFamily="34" charset="0"/>
                    <a:ea typeface="Open Sans" panose="020B0606030504020204" pitchFamily="34" charset="0"/>
                    <a:cs typeface="Arial" panose="020B0604020202020204" pitchFamily="34" charset="0"/>
                  </a:rPr>
                  <a:t>energía</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útil</a:t>
                </a:r>
                <a:r>
                  <a:rPr lang="en-GB" sz="2000" dirty="0">
                    <a:latin typeface="Arial" panose="020B0604020202020204" pitchFamily="34" charset="0"/>
                    <a:ea typeface="Open Sans" panose="020B0606030504020204" pitchFamily="34" charset="0"/>
                    <a:cs typeface="Arial" panose="020B0604020202020204" pitchFamily="34" charset="0"/>
                  </a:rPr>
                  <a:t> para </a:t>
                </a:r>
                <a:r>
                  <a:rPr lang="en-GB" sz="2000" dirty="0" err="1">
                    <a:latin typeface="Arial" panose="020B0604020202020204" pitchFamily="34" charset="0"/>
                    <a:ea typeface="Open Sans" panose="020B0606030504020204" pitchFamily="34" charset="0"/>
                    <a:cs typeface="Arial" panose="020B0604020202020204" pitchFamily="34" charset="0"/>
                  </a:rPr>
                  <a:t>calefacción</a:t>
                </a:r>
                <a:endParaRPr lang="en-GB"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Bef>
                    <a:spcPts val="0"/>
                  </a:spcBef>
                  <a:spcAft>
                    <a:spcPts val="0"/>
                  </a:spcAft>
                  <a:buNone/>
                </a:pP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penetración</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en</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el</a:t>
                </a:r>
                <a:r>
                  <a:rPr lang="en-GB" sz="2000" dirty="0">
                    <a:latin typeface="Arial" panose="020B0604020202020204" pitchFamily="34" charset="0"/>
                    <a:ea typeface="Open Sans" panose="020B0606030504020204" pitchFamily="34" charset="0"/>
                    <a:cs typeface="Arial" panose="020B0604020202020204" pitchFamily="34" charset="0"/>
                  </a:rPr>
                  <a:t> mercado de la </a:t>
                </a:r>
                <a:r>
                  <a:rPr lang="en-GB" sz="2000" dirty="0" err="1">
                    <a:latin typeface="Arial" panose="020B0604020202020204" pitchFamily="34" charset="0"/>
                    <a:ea typeface="Open Sans" panose="020B0606030504020204" pitchFamily="34" charset="0"/>
                    <a:cs typeface="Arial" panose="020B0604020202020204" pitchFamily="34" charset="0"/>
                  </a:rPr>
                  <a:t>electricidad</a:t>
                </a:r>
                <a:r>
                  <a:rPr lang="en-GB" sz="2000" dirty="0">
                    <a:latin typeface="Arial" panose="020B0604020202020204" pitchFamily="34" charset="0"/>
                    <a:ea typeface="Open Sans" panose="020B0606030504020204" pitchFamily="34" charset="0"/>
                    <a:cs typeface="Arial" panose="020B0604020202020204" pitchFamily="34" charset="0"/>
                  </a:rPr>
                  <a:t> para </a:t>
                </a:r>
                <a:r>
                  <a:rPr lang="en-GB" sz="2000" dirty="0" err="1">
                    <a:latin typeface="Arial" panose="020B0604020202020204" pitchFamily="34" charset="0"/>
                    <a:ea typeface="Open Sans" panose="020B0606030504020204" pitchFamily="34" charset="0"/>
                    <a:cs typeface="Arial" panose="020B0604020202020204" pitchFamily="34" charset="0"/>
                  </a:rPr>
                  <a:t>calefacción</a:t>
                </a:r>
                <a:endParaRPr lang="en-GB"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Bef>
                    <a:spcPts val="0"/>
                  </a:spcBef>
                  <a:spcAft>
                    <a:spcPts val="0"/>
                  </a:spcAft>
                  <a:buNone/>
                </a:pP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penetración</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en</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el</a:t>
                </a:r>
                <a:r>
                  <a:rPr lang="en-GB" sz="2000" dirty="0">
                    <a:latin typeface="Arial" panose="020B0604020202020204" pitchFamily="34" charset="0"/>
                    <a:ea typeface="Open Sans" panose="020B0606030504020204" pitchFamily="34" charset="0"/>
                    <a:cs typeface="Arial" panose="020B0604020202020204" pitchFamily="34" charset="0"/>
                  </a:rPr>
                  <a:t> mercado de las </a:t>
                </a:r>
                <a:r>
                  <a:rPr lang="en-GB" sz="2000" dirty="0" err="1">
                    <a:latin typeface="Arial" panose="020B0604020202020204" pitchFamily="34" charset="0"/>
                    <a:ea typeface="Open Sans" panose="020B0606030504020204" pitchFamily="34" charset="0"/>
                    <a:cs typeface="Arial" panose="020B0604020202020204" pitchFamily="34" charset="0"/>
                  </a:rPr>
                  <a:t>bombas</a:t>
                </a:r>
                <a:r>
                  <a:rPr lang="en-GB" sz="2000" dirty="0">
                    <a:latin typeface="Arial" panose="020B0604020202020204" pitchFamily="34" charset="0"/>
                    <a:ea typeface="Open Sans" panose="020B0606030504020204" pitchFamily="34" charset="0"/>
                    <a:cs typeface="Arial" panose="020B0604020202020204" pitchFamily="34" charset="0"/>
                  </a:rPr>
                  <a:t> de </a:t>
                </a:r>
                <a:r>
                  <a:rPr lang="en-GB" sz="2000" dirty="0" err="1">
                    <a:latin typeface="Arial" panose="020B0604020202020204" pitchFamily="34" charset="0"/>
                    <a:ea typeface="Open Sans" panose="020B0606030504020204" pitchFamily="34" charset="0"/>
                    <a:cs typeface="Arial" panose="020B0604020202020204" pitchFamily="34" charset="0"/>
                  </a:rPr>
                  <a:t>calor</a:t>
                </a:r>
                <a:r>
                  <a:rPr lang="en-GB" sz="2000" dirty="0">
                    <a:latin typeface="Arial" panose="020B0604020202020204" pitchFamily="34" charset="0"/>
                    <a:ea typeface="Open Sans" panose="020B0606030504020204" pitchFamily="34" charset="0"/>
                    <a:cs typeface="Arial" panose="020B0604020202020204" pitchFamily="34" charset="0"/>
                  </a:rPr>
                  <a:t> para </a:t>
                </a:r>
                <a:r>
                  <a:rPr lang="en-GB" sz="2000" dirty="0" err="1">
                    <a:latin typeface="Arial" panose="020B0604020202020204" pitchFamily="34" charset="0"/>
                    <a:ea typeface="Open Sans" panose="020B0606030504020204" pitchFamily="34" charset="0"/>
                    <a:cs typeface="Arial" panose="020B0604020202020204" pitchFamily="34" charset="0"/>
                  </a:rPr>
                  <a:t>calefacción</a:t>
                </a:r>
                <a:endParaRPr lang="en-GB"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Bef>
                    <a:spcPts val="0"/>
                  </a:spcBef>
                  <a:spcAft>
                    <a:spcPts val="1200"/>
                  </a:spcAft>
                  <a:buNone/>
                </a:pP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coeficiente</a:t>
                </a:r>
                <a:r>
                  <a:rPr lang="en-GB" sz="2000" dirty="0">
                    <a:latin typeface="Arial" panose="020B0604020202020204" pitchFamily="34" charset="0"/>
                    <a:ea typeface="Open Sans" panose="020B0606030504020204" pitchFamily="34" charset="0"/>
                    <a:cs typeface="Arial" panose="020B0604020202020204" pitchFamily="34" charset="0"/>
                  </a:rPr>
                  <a:t> de </a:t>
                </a:r>
                <a:r>
                  <a:rPr lang="en-GB" sz="2000" dirty="0" err="1">
                    <a:latin typeface="Arial" panose="020B0604020202020204" pitchFamily="34" charset="0"/>
                    <a:ea typeface="Open Sans" panose="020B0606030504020204" pitchFamily="34" charset="0"/>
                    <a:cs typeface="Arial" panose="020B0604020202020204" pitchFamily="34" charset="0"/>
                  </a:rPr>
                  <a:t>rendimiento</a:t>
                </a:r>
                <a:r>
                  <a:rPr lang="en-GB" sz="2000" dirty="0">
                    <a:latin typeface="Arial" panose="020B0604020202020204" pitchFamily="34" charset="0"/>
                    <a:ea typeface="Open Sans" panose="020B0606030504020204" pitchFamily="34" charset="0"/>
                    <a:cs typeface="Arial" panose="020B0604020202020204" pitchFamily="34" charset="0"/>
                  </a:rPr>
                  <a:t> de las </a:t>
                </a:r>
                <a:r>
                  <a:rPr lang="en-GB" sz="2000" dirty="0" err="1">
                    <a:latin typeface="Arial" panose="020B0604020202020204" pitchFamily="34" charset="0"/>
                    <a:ea typeface="Open Sans" panose="020B0606030504020204" pitchFamily="34" charset="0"/>
                    <a:cs typeface="Arial" panose="020B0604020202020204" pitchFamily="34" charset="0"/>
                  </a:rPr>
                  <a:t>bombas</a:t>
                </a:r>
                <a:r>
                  <a:rPr lang="en-GB" sz="2000" dirty="0">
                    <a:latin typeface="Arial" panose="020B0604020202020204" pitchFamily="34" charset="0"/>
                    <a:ea typeface="Open Sans" panose="020B0606030504020204" pitchFamily="34" charset="0"/>
                    <a:cs typeface="Arial" panose="020B0604020202020204" pitchFamily="34" charset="0"/>
                  </a:rPr>
                  <a:t> de </a:t>
                </a:r>
                <a:r>
                  <a:rPr lang="en-GB" sz="2000" dirty="0" err="1">
                    <a:latin typeface="Arial" panose="020B0604020202020204" pitchFamily="34" charset="0"/>
                    <a:ea typeface="Open Sans" panose="020B0606030504020204" pitchFamily="34" charset="0"/>
                    <a:cs typeface="Arial" panose="020B0604020202020204" pitchFamily="34" charset="0"/>
                  </a:rPr>
                  <a:t>calor</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cuando</a:t>
                </a:r>
                <a:r>
                  <a:rPr lang="en-GB" sz="2000" dirty="0">
                    <a:latin typeface="Arial" panose="020B0604020202020204" pitchFamily="34" charset="0"/>
                    <a:ea typeface="Open Sans" panose="020B0606030504020204" pitchFamily="34" charset="0"/>
                    <a:cs typeface="Arial" panose="020B0604020202020204" pitchFamily="34" charset="0"/>
                  </a:rPr>
                  <a:t> </a:t>
                </a:r>
              </a:p>
              <a:p>
                <a:pPr eaLnBrk="1" hangingPunct="1">
                  <a:lnSpc>
                    <a:spcPct val="100000"/>
                  </a:lnSpc>
                  <a:spcBef>
                    <a:spcPts val="0"/>
                  </a:spcBef>
                  <a:spcAft>
                    <a:spcPts val="0"/>
                  </a:spcAft>
                  <a:buNone/>
                </a:pPr>
                <a:r>
                  <a:rPr lang="en-GB" sz="2000" dirty="0" err="1">
                    <a:latin typeface="Arial" panose="020B0604020202020204" pitchFamily="34" charset="0"/>
                    <a:ea typeface="Open Sans" panose="020B0606030504020204" pitchFamily="34" charset="0"/>
                    <a:cs typeface="Arial" panose="020B0604020202020204" pitchFamily="34" charset="0"/>
                  </a:rPr>
                  <a:t>Ejemplo</a:t>
                </a:r>
                <a:r>
                  <a:rPr lang="en-GB" sz="2000" dirty="0">
                    <a:latin typeface="Arial" panose="020B0604020202020204" pitchFamily="34" charset="0"/>
                    <a:ea typeface="Open Sans" panose="020B0606030504020204" pitchFamily="34" charset="0"/>
                    <a:cs typeface="Arial" panose="020B0604020202020204" pitchFamily="34" charset="0"/>
                  </a:rPr>
                  <a:t>: </a:t>
                </a: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marL="342900" indent="-342900" eaLnBrk="1" hangingPunct="1">
                  <a:lnSpc>
                    <a:spcPct val="100000"/>
                  </a:lnSpc>
                  <a:spcBef>
                    <a:spcPts val="0"/>
                  </a:spcBef>
                  <a:spcAft>
                    <a:spcPts val="0"/>
                  </a:spcAft>
                </a:pPr>
                <a:r>
                  <a:rPr lang="en-GB" sz="2000" dirty="0">
                    <a:latin typeface="Arial" panose="020B0604020202020204" pitchFamily="34" charset="0"/>
                    <a:ea typeface="Open Sans" panose="020B0606030504020204" pitchFamily="34" charset="0"/>
                    <a:cs typeface="Arial" panose="020B0604020202020204" pitchFamily="34" charset="0"/>
                  </a:rPr>
                  <a:t>El 25% de la </a:t>
                </a:r>
                <a:r>
                  <a:rPr lang="en-GB" sz="2000" dirty="0" err="1">
                    <a:latin typeface="Arial" panose="020B0604020202020204" pitchFamily="34" charset="0"/>
                    <a:ea typeface="Open Sans" panose="020B0606030504020204" pitchFamily="34" charset="0"/>
                    <a:cs typeface="Arial" panose="020B0604020202020204" pitchFamily="34" charset="0"/>
                  </a:rPr>
                  <a:t>calefacción</a:t>
                </a:r>
                <a:r>
                  <a:rPr lang="en-GB" sz="2000" dirty="0">
                    <a:latin typeface="Arial" panose="020B0604020202020204" pitchFamily="34" charset="0"/>
                    <a:ea typeface="Open Sans" panose="020B0606030504020204" pitchFamily="34" charset="0"/>
                    <a:cs typeface="Arial" panose="020B0604020202020204" pitchFamily="34" charset="0"/>
                  </a:rPr>
                  <a:t> de </a:t>
                </a:r>
                <a:r>
                  <a:rPr lang="en-GB" sz="2000" dirty="0" err="1">
                    <a:latin typeface="Arial" panose="020B0604020202020204" pitchFamily="34" charset="0"/>
                    <a:ea typeface="Open Sans" panose="020B0606030504020204" pitchFamily="34" charset="0"/>
                    <a:cs typeface="Arial" panose="020B0604020202020204" pitchFamily="34" charset="0"/>
                  </a:rPr>
                  <a:t>espacios</a:t>
                </a:r>
                <a:r>
                  <a:rPr lang="en-GB" sz="2000" dirty="0">
                    <a:latin typeface="Arial" panose="020B0604020202020204" pitchFamily="34" charset="0"/>
                    <a:ea typeface="Open Sans" panose="020B0606030504020204" pitchFamily="34" charset="0"/>
                    <a:cs typeface="Arial" panose="020B0604020202020204" pitchFamily="34" charset="0"/>
                  </a:rPr>
                  <a:t> con </a:t>
                </a:r>
                <a:r>
                  <a:rPr lang="en-GB" sz="2000" dirty="0" err="1">
                    <a:latin typeface="Arial" panose="020B0604020202020204" pitchFamily="34" charset="0"/>
                    <a:ea typeface="Open Sans" panose="020B0606030504020204" pitchFamily="34" charset="0"/>
                    <a:cs typeface="Arial" panose="020B0604020202020204" pitchFamily="34" charset="0"/>
                  </a:rPr>
                  <a:t>electricidad</a:t>
                </a:r>
                <a:r>
                  <a:rPr lang="en-GB" sz="2000" dirty="0">
                    <a:latin typeface="Arial" panose="020B0604020202020204" pitchFamily="34" charset="0"/>
                    <a:ea typeface="Open Sans" panose="020B0606030504020204" pitchFamily="34" charset="0"/>
                    <a:cs typeface="Arial" panose="020B0604020202020204" pitchFamily="34" charset="0"/>
                  </a:rPr>
                  <a:t> es </a:t>
                </a:r>
                <a:r>
                  <a:rPr lang="en-GB" sz="2000" dirty="0" err="1">
                    <a:latin typeface="Arial" panose="020B0604020202020204" pitchFamily="34" charset="0"/>
                    <a:ea typeface="Open Sans" panose="020B0606030504020204" pitchFamily="34" charset="0"/>
                    <a:cs typeface="Arial" panose="020B0604020202020204" pitchFamily="34" charset="0"/>
                  </a:rPr>
                  <a:t>proporcionada</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por</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bombas</a:t>
                </a:r>
                <a:r>
                  <a:rPr lang="en-GB" sz="2000" dirty="0">
                    <a:latin typeface="Arial" panose="020B0604020202020204" pitchFamily="34" charset="0"/>
                    <a:ea typeface="Open Sans" panose="020B0606030504020204" pitchFamily="34" charset="0"/>
                    <a:cs typeface="Arial" panose="020B0604020202020204" pitchFamily="34" charset="0"/>
                  </a:rPr>
                  <a:t> de </a:t>
                </a:r>
                <a:r>
                  <a:rPr lang="en-GB" sz="2000" dirty="0" err="1">
                    <a:latin typeface="Arial" panose="020B0604020202020204" pitchFamily="34" charset="0"/>
                    <a:ea typeface="Open Sans" panose="020B0606030504020204" pitchFamily="34" charset="0"/>
                    <a:cs typeface="Arial" panose="020B0604020202020204" pitchFamily="34" charset="0"/>
                  </a:rPr>
                  <a:t>calor</a:t>
                </a:r>
                <a:r>
                  <a:rPr lang="en-GB" sz="2000" dirty="0">
                    <a:latin typeface="Arial" panose="020B0604020202020204" pitchFamily="34" charset="0"/>
                    <a:ea typeface="Open Sans" panose="020B0606030504020204" pitchFamily="34" charset="0"/>
                    <a:cs typeface="Arial" panose="020B0604020202020204" pitchFamily="34" charset="0"/>
                  </a:rPr>
                  <a:t> con COP = 4: </a:t>
                </a:r>
                <a:r>
                  <a:rPr lang="en-GB" sz="2000" dirty="0" err="1">
                    <a:latin typeface="Arial" panose="020B0604020202020204" pitchFamily="34" charset="0"/>
                    <a:ea typeface="Open Sans" panose="020B0606030504020204" pitchFamily="34" charset="0"/>
                    <a:cs typeface="Arial" panose="020B0604020202020204" pitchFamily="34" charset="0"/>
                  </a:rPr>
                  <a:t>una</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unidad</a:t>
                </a:r>
                <a:r>
                  <a:rPr lang="en-GB" sz="2000" dirty="0">
                    <a:latin typeface="Arial" panose="020B0604020202020204" pitchFamily="34" charset="0"/>
                    <a:ea typeface="Open Sans" panose="020B0606030504020204" pitchFamily="34" charset="0"/>
                    <a:cs typeface="Arial" panose="020B0604020202020204" pitchFamily="34" charset="0"/>
                  </a:rPr>
                  <a:t> de entrada de </a:t>
                </a:r>
                <a:r>
                  <a:rPr lang="en-GB" sz="2000" dirty="0" err="1">
                    <a:latin typeface="Arial" panose="020B0604020202020204" pitchFamily="34" charset="0"/>
                    <a:ea typeface="Open Sans" panose="020B0606030504020204" pitchFamily="34" charset="0"/>
                    <a:cs typeface="Arial" panose="020B0604020202020204" pitchFamily="34" charset="0"/>
                  </a:rPr>
                  <a:t>energía</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eléctrica</a:t>
                </a:r>
                <a:r>
                  <a:rPr lang="en-GB" sz="2000" dirty="0">
                    <a:latin typeface="Arial" panose="020B0604020202020204" pitchFamily="34" charset="0"/>
                    <a:ea typeface="Open Sans" panose="020B0606030504020204" pitchFamily="34" charset="0"/>
                    <a:cs typeface="Arial" panose="020B0604020202020204" pitchFamily="34" charset="0"/>
                  </a:rPr>
                  <a:t> da 4 </a:t>
                </a:r>
                <a:r>
                  <a:rPr lang="en-GB" sz="2000" dirty="0" err="1">
                    <a:latin typeface="Arial" panose="020B0604020202020204" pitchFamily="34" charset="0"/>
                    <a:ea typeface="Open Sans" panose="020B0606030504020204" pitchFamily="34" charset="0"/>
                    <a:cs typeface="Arial" panose="020B0604020202020204" pitchFamily="34" charset="0"/>
                  </a:rPr>
                  <a:t>unidades</a:t>
                </a:r>
                <a:r>
                  <a:rPr lang="en-GB" sz="2000" dirty="0">
                    <a:latin typeface="Arial" panose="020B0604020202020204" pitchFamily="34" charset="0"/>
                    <a:ea typeface="Open Sans" panose="020B0606030504020204" pitchFamily="34" charset="0"/>
                    <a:cs typeface="Arial" panose="020B0604020202020204" pitchFamily="34" charset="0"/>
                  </a:rPr>
                  <a:t> de </a:t>
                </a:r>
                <a:r>
                  <a:rPr lang="en-GB" sz="2000" dirty="0" err="1">
                    <a:latin typeface="Arial" panose="020B0604020202020204" pitchFamily="34" charset="0"/>
                    <a:ea typeface="Open Sans" panose="020B0606030504020204" pitchFamily="34" charset="0"/>
                    <a:cs typeface="Arial" panose="020B0604020202020204" pitchFamily="34" charset="0"/>
                  </a:rPr>
                  <a:t>energía</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térmica</a:t>
                </a:r>
                <a:endParaRPr lang="en-GB" sz="2000" dirty="0">
                  <a:latin typeface="Arial" panose="020B0604020202020204" pitchFamily="34" charset="0"/>
                  <a:ea typeface="Open Sans" panose="020B0606030504020204" pitchFamily="34" charset="0"/>
                  <a:cs typeface="Arial" panose="020B0604020202020204" pitchFamily="34" charset="0"/>
                </a:endParaRPr>
              </a:p>
              <a:p>
                <a:pPr marL="342900" indent="-342900" eaLnBrk="1" hangingPunct="1">
                  <a:lnSpc>
                    <a:spcPct val="100000"/>
                  </a:lnSpc>
                  <a:spcBef>
                    <a:spcPts val="0"/>
                  </a:spcBef>
                  <a:spcAft>
                    <a:spcPts val="0"/>
                  </a:spcAft>
                </a:pPr>
                <a:r>
                  <a:rPr lang="en-GB" sz="2000" dirty="0" err="1">
                    <a:latin typeface="Arial" panose="020B0604020202020204" pitchFamily="34" charset="0"/>
                    <a:ea typeface="Open Sans" panose="020B0606030504020204" pitchFamily="34" charset="0"/>
                    <a:cs typeface="Arial" panose="020B0604020202020204" pitchFamily="34" charset="0"/>
                  </a:rPr>
                  <a:t>Así</a:t>
                </a:r>
                <a:r>
                  <a:rPr lang="en-GB" sz="2000" dirty="0">
                    <a:latin typeface="Arial" panose="020B0604020202020204" pitchFamily="34" charset="0"/>
                    <a:ea typeface="Open Sans" panose="020B0606030504020204" pitchFamily="34" charset="0"/>
                    <a:cs typeface="Arial" panose="020B0604020202020204" pitchFamily="34" charset="0"/>
                  </a:rPr>
                  <a:t>, para un 25% de la </a:t>
                </a:r>
                <a:r>
                  <a:rPr lang="en-GB" sz="2000" dirty="0" err="1">
                    <a:latin typeface="Arial" panose="020B0604020202020204" pitchFamily="34" charset="0"/>
                    <a:ea typeface="Open Sans" panose="020B0606030504020204" pitchFamily="34" charset="0"/>
                    <a:cs typeface="Arial" panose="020B0604020202020204" pitchFamily="34" charset="0"/>
                  </a:rPr>
                  <a:t>demanda</a:t>
                </a:r>
                <a:r>
                  <a:rPr lang="en-GB" sz="2000" dirty="0">
                    <a:latin typeface="Arial" panose="020B0604020202020204" pitchFamily="34" charset="0"/>
                    <a:ea typeface="Open Sans" panose="020B0606030504020204" pitchFamily="34" charset="0"/>
                    <a:cs typeface="Arial" panose="020B0604020202020204" pitchFamily="34" charset="0"/>
                  </a:rPr>
                  <a:t> de </a:t>
                </a:r>
                <a:r>
                  <a:rPr lang="en-GB" sz="2000" dirty="0" err="1">
                    <a:latin typeface="Arial" panose="020B0604020202020204" pitchFamily="34" charset="0"/>
                    <a:ea typeface="Open Sans" panose="020B0606030504020204" pitchFamily="34" charset="0"/>
                    <a:cs typeface="Arial" panose="020B0604020202020204" pitchFamily="34" charset="0"/>
                  </a:rPr>
                  <a:t>energía</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útil</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calor</a:t>
                </a:r>
                <a:r>
                  <a:rPr lang="en-GB" sz="2000" dirty="0">
                    <a:latin typeface="Arial" panose="020B0604020202020204" pitchFamily="34" charset="0"/>
                    <a:ea typeface="Open Sans" panose="020B0606030504020204" pitchFamily="34" charset="0"/>
                    <a:cs typeface="Arial" panose="020B0604020202020204" pitchFamily="34" charset="0"/>
                  </a:rPr>
                  <a:t>), se </a:t>
                </a:r>
                <a:r>
                  <a:rPr lang="en-GB" sz="2000" dirty="0" err="1">
                    <a:latin typeface="Arial" panose="020B0604020202020204" pitchFamily="34" charset="0"/>
                    <a:ea typeface="Open Sans" panose="020B0606030504020204" pitchFamily="34" charset="0"/>
                    <a:cs typeface="Arial" panose="020B0604020202020204" pitchFamily="34" charset="0"/>
                  </a:rPr>
                  <a:t>necesita</a:t>
                </a:r>
                <a:r>
                  <a:rPr lang="en-GB" sz="2000" dirty="0">
                    <a:latin typeface="Arial" panose="020B0604020202020204" pitchFamily="34" charset="0"/>
                    <a:ea typeface="Open Sans" panose="020B0606030504020204" pitchFamily="34" charset="0"/>
                    <a:cs typeface="Arial" panose="020B0604020202020204" pitchFamily="34" charset="0"/>
                  </a:rPr>
                  <a:t> un 75% </a:t>
                </a:r>
                <a:r>
                  <a:rPr lang="en-GB" sz="2000" dirty="0" err="1">
                    <a:latin typeface="Arial" panose="020B0604020202020204" pitchFamily="34" charset="0"/>
                    <a:ea typeface="Open Sans" panose="020B0606030504020204" pitchFamily="34" charset="0"/>
                    <a:cs typeface="Arial" panose="020B0604020202020204" pitchFamily="34" charset="0"/>
                  </a:rPr>
                  <a:t>menos</a:t>
                </a:r>
                <a:r>
                  <a:rPr lang="en-GB" sz="2000" dirty="0">
                    <a:latin typeface="Arial" panose="020B0604020202020204" pitchFamily="34" charset="0"/>
                    <a:ea typeface="Open Sans" panose="020B0606030504020204" pitchFamily="34" charset="0"/>
                    <a:cs typeface="Arial" panose="020B0604020202020204" pitchFamily="34" charset="0"/>
                  </a:rPr>
                  <a:t> de </a:t>
                </a:r>
                <a:r>
                  <a:rPr lang="en-GB" sz="2000" dirty="0" err="1">
                    <a:latin typeface="Arial" panose="020B0604020202020204" pitchFamily="34" charset="0"/>
                    <a:ea typeface="Open Sans" panose="020B0606030504020204" pitchFamily="34" charset="0"/>
                    <a:cs typeface="Arial" panose="020B0604020202020204" pitchFamily="34" charset="0"/>
                  </a:rPr>
                  <a:t>energía</a:t>
                </a:r>
                <a:r>
                  <a:rPr lang="en-GB" sz="2000" dirty="0">
                    <a:latin typeface="Arial" panose="020B0604020202020204" pitchFamily="34" charset="0"/>
                    <a:ea typeface="Open Sans" panose="020B0606030504020204" pitchFamily="34" charset="0"/>
                    <a:cs typeface="Arial" panose="020B0604020202020204" pitchFamily="34" charset="0"/>
                  </a:rPr>
                  <a:t> final </a:t>
                </a:r>
                <a:r>
                  <a:rPr lang="en-GB" sz="2000" dirty="0" err="1">
                    <a:latin typeface="Arial" panose="020B0604020202020204" pitchFamily="34" charset="0"/>
                    <a:ea typeface="Open Sans" panose="020B0606030504020204" pitchFamily="34" charset="0"/>
                    <a:cs typeface="Arial" panose="020B0604020202020204" pitchFamily="34" charset="0"/>
                  </a:rPr>
                  <a:t>en</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relación</a:t>
                </a:r>
                <a:r>
                  <a:rPr lang="en-GB" sz="2000" dirty="0">
                    <a:latin typeface="Arial" panose="020B0604020202020204" pitchFamily="34" charset="0"/>
                    <a:ea typeface="Open Sans" panose="020B0606030504020204" pitchFamily="34" charset="0"/>
                    <a:cs typeface="Arial" panose="020B0604020202020204" pitchFamily="34" charset="0"/>
                  </a:rPr>
                  <a:t> con </a:t>
                </a:r>
                <a:r>
                  <a:rPr lang="en-GB" sz="2000" dirty="0" err="1">
                    <a:latin typeface="Arial" panose="020B0604020202020204" pitchFamily="34" charset="0"/>
                    <a:ea typeface="Open Sans" panose="020B0606030504020204" pitchFamily="34" charset="0"/>
                    <a:cs typeface="Arial" panose="020B0604020202020204" pitchFamily="34" charset="0"/>
                  </a:rPr>
                  <a:t>una</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eficiencia</a:t>
                </a:r>
                <a:r>
                  <a:rPr lang="en-GB" sz="2000" dirty="0">
                    <a:latin typeface="Arial" panose="020B0604020202020204" pitchFamily="34" charset="0"/>
                    <a:ea typeface="Open Sans" panose="020B0606030504020204" pitchFamily="34" charset="0"/>
                    <a:cs typeface="Arial" panose="020B0604020202020204" pitchFamily="34" charset="0"/>
                  </a:rPr>
                  <a:t> 1 con la </a:t>
                </a:r>
                <a:r>
                  <a:rPr lang="en-GB" sz="2000" dirty="0" err="1">
                    <a:latin typeface="Arial" panose="020B0604020202020204" pitchFamily="34" charset="0"/>
                    <a:ea typeface="Open Sans" panose="020B0606030504020204" pitchFamily="34" charset="0"/>
                    <a:cs typeface="Arial" panose="020B0604020202020204" pitchFamily="34" charset="0"/>
                  </a:rPr>
                  <a:t>electricidad</a:t>
                </a:r>
                <a:endParaRPr lang="en-GB" sz="2000" dirty="0">
                  <a:latin typeface="Arial" panose="020B0604020202020204" pitchFamily="34" charset="0"/>
                  <a:ea typeface="Open Sans" panose="020B0606030504020204" pitchFamily="34" charset="0"/>
                  <a:cs typeface="Arial" panose="020B0604020202020204" pitchFamily="34" charset="0"/>
                </a:endParaRPr>
              </a:p>
              <a:p>
                <a:pPr marL="342900" indent="-342900" eaLnBrk="1" hangingPunct="1">
                  <a:lnSpc>
                    <a:spcPct val="100000"/>
                  </a:lnSpc>
                  <a:spcBef>
                    <a:spcPts val="0"/>
                  </a:spcBef>
                  <a:spcAft>
                    <a:spcPts val="0"/>
                  </a:spcAft>
                </a:pPr>
                <a:r>
                  <a:rPr lang="en-GB" sz="2000" dirty="0">
                    <a:latin typeface="Arial" panose="020B0604020202020204" pitchFamily="34" charset="0"/>
                    <a:ea typeface="Open Sans" panose="020B0606030504020204" pitchFamily="34" charset="0"/>
                    <a:cs typeface="Arial" panose="020B0604020202020204" pitchFamily="34" charset="0"/>
                  </a:rPr>
                  <a:t>La </a:t>
                </a:r>
                <a:r>
                  <a:rPr lang="en-GB" sz="2000" dirty="0" err="1">
                    <a:latin typeface="Arial" panose="020B0604020202020204" pitchFamily="34" charset="0"/>
                    <a:ea typeface="Open Sans" panose="020B0606030504020204" pitchFamily="34" charset="0"/>
                    <a:cs typeface="Arial" panose="020B0604020202020204" pitchFamily="34" charset="0"/>
                  </a:rPr>
                  <a:t>demanda</a:t>
                </a:r>
                <a:r>
                  <a:rPr lang="en-GB" sz="2000" dirty="0">
                    <a:latin typeface="Arial" panose="020B0604020202020204" pitchFamily="34" charset="0"/>
                    <a:ea typeface="Open Sans" panose="020B0606030504020204" pitchFamily="34" charset="0"/>
                    <a:cs typeface="Arial" panose="020B0604020202020204" pitchFamily="34" charset="0"/>
                  </a:rPr>
                  <a:t> de </a:t>
                </a:r>
                <a:r>
                  <a:rPr lang="en-GB" sz="2000" dirty="0" err="1">
                    <a:latin typeface="Arial" panose="020B0604020202020204" pitchFamily="34" charset="0"/>
                    <a:ea typeface="Open Sans" panose="020B0606030504020204" pitchFamily="34" charset="0"/>
                    <a:cs typeface="Arial" panose="020B0604020202020204" pitchFamily="34" charset="0"/>
                  </a:rPr>
                  <a:t>energía</a:t>
                </a:r>
                <a:r>
                  <a:rPr lang="en-GB" sz="2000" dirty="0">
                    <a:latin typeface="Arial" panose="020B0604020202020204" pitchFamily="34" charset="0"/>
                    <a:ea typeface="Open Sans" panose="020B0606030504020204" pitchFamily="34" charset="0"/>
                    <a:cs typeface="Arial" panose="020B0604020202020204" pitchFamily="34" charset="0"/>
                  </a:rPr>
                  <a:t> final se reduce </a:t>
                </a:r>
                <a:r>
                  <a:rPr lang="en-GB" sz="2000" dirty="0" err="1">
                    <a:latin typeface="Arial" panose="020B0604020202020204" pitchFamily="34" charset="0"/>
                    <a:ea typeface="Open Sans" panose="020B0606030504020204" pitchFamily="34" charset="0"/>
                    <a:cs typeface="Arial" panose="020B0604020202020204" pitchFamily="34" charset="0"/>
                  </a:rPr>
                  <a:t>en</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una</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fracción</a:t>
                </a:r>
                <a:r>
                  <a:rPr lang="en-GB" sz="2000" dirty="0">
                    <a:latin typeface="Arial" panose="020B0604020202020204" pitchFamily="34" charset="0"/>
                    <a:ea typeface="Open Sans" panose="020B0606030504020204" pitchFamily="34" charset="0"/>
                    <a:cs typeface="Arial" panose="020B0604020202020204" pitchFamily="34" charset="0"/>
                  </a:rPr>
                  <a:t> </a:t>
                </a: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Bef>
                    <a:spcPts val="0"/>
                  </a:spcBef>
                  <a:spcAft>
                    <a:spcPts val="0"/>
                  </a:spcAft>
                  <a:buNone/>
                </a:pP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Bef>
                    <a:spcPts val="0"/>
                  </a:spcBef>
                  <a:spcAft>
                    <a:spcPts val="0"/>
                  </a:spcAft>
                  <a:buNone/>
                </a:pP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None/>
                </a:pP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marL="342900" lvl="1" indent="-342900"/>
                <a:endParaRPr lang="en-GB" sz="2000" dirty="0">
                  <a:latin typeface="Arial" panose="020B0604020202020204" pitchFamily="34" charset="0"/>
                  <a:ea typeface="Open Sans" panose="020B0606030504020204" pitchFamily="34" charset="0"/>
                  <a:cs typeface="Arial" panose="020B0604020202020204" pitchFamily="34" charset="0"/>
                </a:endParaRPr>
              </a:p>
            </p:txBody>
          </p:sp>
        </mc:Choice>
        <mc:Fallback xmlns="">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856129" y="1697414"/>
                <a:ext cx="10439494" cy="4427538"/>
              </a:xfrm>
              <a:prstGeom prst="rect">
                <a:avLst/>
              </a:prstGeom>
              <a:blipFill>
                <a:blip r:embed="rId5"/>
                <a:stretch>
                  <a:fillRect l="-292" t="-275" r="-701" b="-4677"/>
                </a:stretch>
              </a:blipFill>
              <a:ln>
                <a:noFill/>
              </a:ln>
            </p:spPr>
            <p:txBody>
              <a:bodyPr/>
              <a:lstStyle/>
              <a:p>
                <a:r>
                  <a:rPr lang="en-US">
                    <a:noFill/>
                  </a:rPr>
                  <a:t> </a:t>
                </a:r>
              </a:p>
            </p:txBody>
          </p:sp>
        </mc:Fallback>
      </mc:AlternateContent>
      <p:sp>
        <p:nvSpPr>
          <p:cNvPr id="24" name="Slide Number Placeholder 5">
            <a:extLst>
              <a:ext uri="{FF2B5EF4-FFF2-40B4-BE49-F238E27FC236}">
                <a16:creationId xmlns:a16="http://schemas.microsoft.com/office/drawing/2014/main" id="{1991717D-9290-2F48-8887-B08C19591758}"/>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t>22</a:t>
            </a:fld>
            <a:endParaRPr lang="en-US" altLang="en-US" sz="1400" b="1">
              <a:solidFill>
                <a:schemeClr val="bg1"/>
              </a:solidFill>
              <a:latin typeface="Open Sans ExtraBold"/>
              <a:ea typeface="Open Sans ExtraBold"/>
              <a:cs typeface="Open Sans ExtraBold"/>
            </a:endParaRPr>
          </a:p>
        </p:txBody>
      </p:sp>
      <p:sp>
        <p:nvSpPr>
          <p:cNvPr id="16" name="Google Shape;113;p16">
            <a:extLst>
              <a:ext uri="{FF2B5EF4-FFF2-40B4-BE49-F238E27FC236}">
                <a16:creationId xmlns:a16="http://schemas.microsoft.com/office/drawing/2014/main" id="{E4F177E8-304A-A340-B388-1E536C1795B6}"/>
              </a:ext>
            </a:extLst>
          </p:cNvPr>
          <p:cNvSpPr>
            <a:spLocks noGrp="1" noChangeArrowheads="1"/>
          </p:cNvSpPr>
          <p:nvPr>
            <p:ph type="title"/>
          </p:nvPr>
        </p:nvSpPr>
        <p:spPr>
          <a:xfrm>
            <a:off x="856129" y="200754"/>
            <a:ext cx="9313783" cy="1343491"/>
          </a:xfrm>
        </p:spPr>
        <p:txBody>
          <a:bodyPr lIns="121900" tIns="121900" rIns="121900" bIns="121900"/>
          <a:lstStyle/>
          <a:p>
            <a:pPr eaLnBrk="1" hangingPunct="1"/>
            <a:r>
              <a:rPr lang="en-GB" altLang="en-US" dirty="0" err="1">
                <a:latin typeface="Arial" panose="020B0604020202020204" pitchFamily="34" charset="0"/>
                <a:cs typeface="Arial" panose="020B0604020202020204" pitchFamily="34" charset="0"/>
              </a:rPr>
              <a:t>Conferencia</a:t>
            </a:r>
            <a:r>
              <a:rPr lang="en-GB" altLang="en-US" dirty="0">
                <a:latin typeface="Arial" panose="020B0604020202020204" pitchFamily="34" charset="0"/>
                <a:cs typeface="Arial" panose="020B0604020202020204" pitchFamily="34" charset="0"/>
              </a:rPr>
              <a:t> 7.4 Sector de </a:t>
            </a:r>
            <a:r>
              <a:rPr lang="en-GB" altLang="en-US" dirty="0" err="1">
                <a:latin typeface="Arial" panose="020B0604020202020204" pitchFamily="34" charset="0"/>
                <a:cs typeface="Arial" panose="020B0604020202020204" pitchFamily="34" charset="0"/>
              </a:rPr>
              <a:t>los</a:t>
            </a:r>
            <a:r>
              <a:rPr lang="en-GB" altLang="en-US" dirty="0">
                <a:latin typeface="Arial" panose="020B0604020202020204" pitchFamily="34" charset="0"/>
                <a:cs typeface="Arial" panose="020B0604020202020204" pitchFamily="34" charset="0"/>
              </a:rPr>
              <a:t> </a:t>
            </a:r>
            <a:r>
              <a:rPr lang="en-GB" altLang="en-US" dirty="0" err="1">
                <a:latin typeface="Arial" panose="020B0604020202020204" pitchFamily="34" charset="0"/>
                <a:cs typeface="Arial" panose="020B0604020202020204" pitchFamily="34" charset="0"/>
              </a:rPr>
              <a:t>servicios</a:t>
            </a:r>
            <a:endParaRPr lang="en-GB" altLang="en-US" dirty="0">
              <a:latin typeface="Arial" panose="020B0604020202020204" pitchFamily="34" charset="0"/>
              <a:cs typeface="Arial" panose="020B0604020202020204" pitchFamily="34" charset="0"/>
            </a:endParaRPr>
          </a:p>
        </p:txBody>
      </p:sp>
      <p:sp>
        <p:nvSpPr>
          <p:cNvPr id="2" name="Rounded Rectangle 1">
            <a:extLst>
              <a:ext uri="{FF2B5EF4-FFF2-40B4-BE49-F238E27FC236}">
                <a16:creationId xmlns:a16="http://schemas.microsoft.com/office/drawing/2014/main" id="{B037A54F-6B04-6444-B11D-19A322BFABE0}"/>
              </a:ext>
            </a:extLst>
          </p:cNvPr>
          <p:cNvSpPr/>
          <p:nvPr/>
        </p:nvSpPr>
        <p:spPr>
          <a:xfrm>
            <a:off x="5210307" y="2030846"/>
            <a:ext cx="2676698" cy="482139"/>
          </a:xfrm>
          <a:prstGeom prst="roundRect">
            <a:avLst/>
          </a:prstGeom>
          <a:solidFill>
            <a:srgbClr val="B53541">
              <a:alpha val="494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sp>
        <p:nvSpPr>
          <p:cNvPr id="6" name="Oval 5">
            <a:extLst>
              <a:ext uri="{FF2B5EF4-FFF2-40B4-BE49-F238E27FC236}">
                <a16:creationId xmlns:a16="http://schemas.microsoft.com/office/drawing/2014/main" id="{F4C7CCAB-2592-FC4A-9B5E-B801F375A800}"/>
              </a:ext>
            </a:extLst>
          </p:cNvPr>
          <p:cNvSpPr/>
          <p:nvPr/>
        </p:nvSpPr>
        <p:spPr>
          <a:xfrm>
            <a:off x="10266255" y="2552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7_Slide22.mp3" descr="Track7_Lecture7_Slide22.mp3">
            <a:hlinkClick r:id="" action="ppaction://media"/>
            <a:extLst>
              <a:ext uri="{FF2B5EF4-FFF2-40B4-BE49-F238E27FC236}">
                <a16:creationId xmlns:a16="http://schemas.microsoft.com/office/drawing/2014/main" id="{3985DE1F-79AC-9748-B60C-3AA1C540EA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37620" y="326648"/>
            <a:ext cx="812800" cy="812800"/>
          </a:xfrm>
          <a:prstGeom prst="rect">
            <a:avLst/>
          </a:prstGeom>
        </p:spPr>
      </p:pic>
    </p:spTree>
    <p:extLst>
      <p:ext uri="{BB962C8B-B14F-4D97-AF65-F5344CB8AC3E}">
        <p14:creationId xmlns:p14="http://schemas.microsoft.com/office/powerpoint/2010/main" val="54401688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3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D2ACF271-E977-AC4A-9F73-A8CA11616829}"/>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2">
            <a:extLst>
              <a:ext uri="{FF2B5EF4-FFF2-40B4-BE49-F238E27FC236}">
                <a16:creationId xmlns:a16="http://schemas.microsoft.com/office/drawing/2014/main" id="{0F14E640-AA81-4C1E-828E-96338546CB07}"/>
              </a:ext>
            </a:extLst>
          </p:cNvPr>
          <p:cNvSpPr txBox="1"/>
          <p:nvPr/>
        </p:nvSpPr>
        <p:spPr>
          <a:xfrm>
            <a:off x="8834546" y="4692435"/>
            <a:ext cx="2992083"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800" dirty="0">
                <a:solidFill>
                  <a:schemeClr val="bg1"/>
                </a:solidFill>
                <a:latin typeface="Open Sans"/>
                <a:ea typeface="+mn-lt"/>
                <a:cs typeface="+mn-lt"/>
              </a:rPr>
              <a:t>Collett, K.A., </a:t>
            </a:r>
            <a:r>
              <a:rPr lang="en-US" sz="800" dirty="0" err="1">
                <a:solidFill>
                  <a:schemeClr val="bg1"/>
                </a:solidFill>
                <a:latin typeface="Open Sans"/>
                <a:ea typeface="+mn-lt"/>
                <a:cs typeface="+mn-lt"/>
              </a:rPr>
              <a:t>Charbonnier </a:t>
            </a:r>
            <a:r>
              <a:rPr lang="en-US" sz="800" dirty="0">
                <a:solidFill>
                  <a:schemeClr val="bg1"/>
                </a:solidFill>
                <a:latin typeface="Open Sans"/>
                <a:ea typeface="+mn-lt"/>
                <a:cs typeface="+mn-lt"/>
              </a:rPr>
              <a:t>F., Ahsan A., Halloran C., Vijay, A., </a:t>
            </a:r>
            <a:r>
              <a:rPr lang="en-US" sz="800" dirty="0" err="1">
                <a:solidFill>
                  <a:schemeClr val="bg1"/>
                </a:solidFill>
                <a:latin typeface="Open Sans"/>
                <a:ea typeface="+mn-lt"/>
                <a:cs typeface="+mn-lt"/>
              </a:rPr>
              <a:t>Berdellans </a:t>
            </a:r>
            <a:r>
              <a:rPr lang="en-US" sz="800" dirty="0">
                <a:solidFill>
                  <a:schemeClr val="bg1"/>
                </a:solidFill>
                <a:latin typeface="Open Sans"/>
                <a:ea typeface="+mn-lt"/>
                <a:cs typeface="+mn-lt"/>
              </a:rPr>
              <a:t>I., </a:t>
            </a:r>
            <a:r>
              <a:rPr lang="en-US" sz="800" dirty="0" err="1">
                <a:solidFill>
                  <a:schemeClr val="bg1"/>
                </a:solidFill>
                <a:latin typeface="Open Sans"/>
                <a:ea typeface="+mn-lt"/>
                <a:cs typeface="+mn-lt"/>
              </a:rPr>
              <a:t>Hasanovic </a:t>
            </a:r>
            <a:r>
              <a:rPr lang="en-US" sz="800" dirty="0">
                <a:solidFill>
                  <a:schemeClr val="bg1"/>
                </a:solidFill>
                <a:latin typeface="Open Sans"/>
                <a:ea typeface="+mn-lt"/>
                <a:cs typeface="+mn-lt"/>
              </a:rPr>
              <a:t>S., </a:t>
            </a:r>
            <a:r>
              <a:rPr lang="en-US" sz="800" dirty="0" err="1">
                <a:solidFill>
                  <a:schemeClr val="bg1"/>
                </a:solidFill>
                <a:latin typeface="Open Sans"/>
                <a:ea typeface="+mn-lt"/>
                <a:cs typeface="+mn-lt"/>
              </a:rPr>
              <a:t>Gritsevskyi </a:t>
            </a:r>
            <a:r>
              <a:rPr lang="en-US" sz="800" dirty="0">
                <a:solidFill>
                  <a:schemeClr val="bg1"/>
                </a:solidFill>
                <a:latin typeface="Open Sans"/>
                <a:ea typeface="+mn-lt"/>
                <a:cs typeface="+mn-lt"/>
              </a:rPr>
              <a:t>A, </a:t>
            </a:r>
            <a:r>
              <a:rPr lang="en-US" sz="800" dirty="0" err="1">
                <a:solidFill>
                  <a:schemeClr val="bg1"/>
                </a:solidFill>
                <a:latin typeface="Open Sans"/>
                <a:ea typeface="+mn-lt"/>
                <a:cs typeface="+mn-lt"/>
              </a:rPr>
              <a:t>Stankeviciute </a:t>
            </a:r>
            <a:r>
              <a:rPr lang="en-US" sz="800" dirty="0">
                <a:solidFill>
                  <a:schemeClr val="bg1"/>
                </a:solidFill>
                <a:latin typeface="Open Sans"/>
                <a:ea typeface="+mn-lt"/>
                <a:cs typeface="+mn-lt"/>
              </a:rPr>
              <a:t>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a:t>
            </a:r>
            <a:r>
              <a:rPr lang="en-US" sz="800" dirty="0" err="1">
                <a:solidFill>
                  <a:schemeClr val="bg1"/>
                </a:solidFill>
                <a:latin typeface="Open Sans"/>
                <a:ea typeface="+mn-lt"/>
                <a:cs typeface="+mn-lt"/>
              </a:rPr>
              <a:t>Welsch </a:t>
            </a:r>
            <a:r>
              <a:rPr lang="en-US" sz="800" dirty="0">
                <a:solidFill>
                  <a:schemeClr val="bg1"/>
                </a:solidFill>
                <a:latin typeface="Open Sans"/>
                <a:ea typeface="+mn-lt"/>
                <a:cs typeface="+mn-lt"/>
              </a:rPr>
              <a:t>M., </a:t>
            </a:r>
            <a:r>
              <a:rPr lang="en-US" sz="800" dirty="0" err="1">
                <a:solidFill>
                  <a:schemeClr val="bg1"/>
                </a:solidFill>
                <a:latin typeface="Open Sans"/>
                <a:ea typeface="+mn-lt"/>
                <a:cs typeface="+mn-lt"/>
              </a:rPr>
              <a:t>Hirmer </a:t>
            </a:r>
            <a:r>
              <a:rPr lang="en-US" sz="800" dirty="0">
                <a:solidFill>
                  <a:schemeClr val="bg1"/>
                </a:solidFill>
                <a:latin typeface="Open Sans"/>
                <a:ea typeface="+mn-lt"/>
                <a:cs typeface="+mn-lt"/>
              </a:rPr>
              <a:t>S., 2021. Conferencia 7: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Los sectores, el estudio del balance energético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 MAED (proyecciones de demanda). Versión 1.0.  [presentación en línea]. Crecimiento compatible con el clima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 el Organismo Internacional de Energía Atómica.</a:t>
            </a:r>
            <a:endParaRPr lang="en-US" sz="800" dirty="0">
              <a:solidFill>
                <a:schemeClr val="bg1"/>
              </a:solidFill>
              <a:cs typeface="Calibri"/>
            </a:endParaRPr>
          </a:p>
        </p:txBody>
      </p:sp>
      <p:sp>
        <p:nvSpPr>
          <p:cNvPr id="6" name="TextBox 3">
            <a:extLst>
              <a:ext uri="{FF2B5EF4-FFF2-40B4-BE49-F238E27FC236}">
                <a16:creationId xmlns:a16="http://schemas.microsoft.com/office/drawing/2014/main" id="{B55537A8-5987-48F2-9EB4-FAE3EA33E0E6}"/>
              </a:ext>
            </a:extLst>
          </p:cNvPr>
          <p:cNvSpPr txBox="1"/>
          <p:nvPr/>
        </p:nvSpPr>
        <p:spPr>
          <a:xfrm>
            <a:off x="9899301" y="5905083"/>
            <a:ext cx="2038699"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dirty="0">
                <a:solidFill>
                  <a:schemeClr val="bg1"/>
                </a:solidFill>
                <a:latin typeface="Open Sans"/>
                <a:ea typeface="+mn-lt"/>
                <a:cs typeface="+mn-lt"/>
              </a:rPr>
              <a:t>Cursos CCG (esto le llevará </a:t>
            </a:r>
            <a:br>
              <a:rPr lang="en-US" sz="800" dirty="0">
                <a:latin typeface="Open Sans"/>
                <a:ea typeface="+mn-lt"/>
                <a:cs typeface="+mn-lt"/>
              </a:rPr>
            </a:br>
            <a:r>
              <a:rPr lang="en-US" sz="800" dirty="0">
                <a:solidFill>
                  <a:schemeClr val="bg1"/>
                </a:solidFill>
                <a:latin typeface="Open Sans"/>
                <a:ea typeface="+mn-lt"/>
                <a:cs typeface="+mn-lt"/>
              </a:rPr>
              <a:t>a la página web http://www.ClimateCompatibleGrowth.com/teachingmaterials)</a:t>
            </a:r>
          </a:p>
        </p:txBody>
      </p:sp>
      <p:grpSp>
        <p:nvGrpSpPr>
          <p:cNvPr id="7" name="Group 6">
            <a:extLst>
              <a:ext uri="{FF2B5EF4-FFF2-40B4-BE49-F238E27FC236}">
                <a16:creationId xmlns:a16="http://schemas.microsoft.com/office/drawing/2014/main" id="{0F4C6A90-A0AF-FC40-A860-4C1322FD0629}"/>
              </a:ext>
            </a:extLst>
          </p:cNvPr>
          <p:cNvGrpSpPr/>
          <p:nvPr/>
        </p:nvGrpSpPr>
        <p:grpSpPr>
          <a:xfrm>
            <a:off x="3339465" y="4106175"/>
            <a:ext cx="1877504" cy="558800"/>
            <a:chOff x="929196" y="5461000"/>
            <a:chExt cx="1877504" cy="558800"/>
          </a:xfrm>
        </p:grpSpPr>
        <p:sp>
          <p:nvSpPr>
            <p:cNvPr id="8" name="Rounded Rectangle 7">
              <a:hlinkClick r:id="rId3"/>
              <a:extLst>
                <a:ext uri="{FF2B5EF4-FFF2-40B4-BE49-F238E27FC236}">
                  <a16:creationId xmlns:a16="http://schemas.microsoft.com/office/drawing/2014/main" id="{16A5A945-ADD8-4045-AB8A-E88F8151BC1D}"/>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56F516B-EEA0-034F-810D-076F9B4E52CA}"/>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10" name="Rounded Rectangle 9">
              <a:hlinkClick r:id="rId4"/>
              <a:extLst>
                <a:ext uri="{FF2B5EF4-FFF2-40B4-BE49-F238E27FC236}">
                  <a16:creationId xmlns:a16="http://schemas.microsoft.com/office/drawing/2014/main" id="{20A1740B-6B8F-3F4F-BC28-2E8204D2E6CF}"/>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469734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Google Shape;113;p16">
            <a:extLst>
              <a:ext uri="{FF2B5EF4-FFF2-40B4-BE49-F238E27FC236}">
                <a16:creationId xmlns:a16="http://schemas.microsoft.com/office/drawing/2014/main" id="{33897C99-2967-44F2-BD1A-E23B842E01A4}"/>
              </a:ext>
            </a:extLst>
          </p:cNvPr>
          <p:cNvSpPr>
            <a:spLocks noGrp="1" noChangeArrowheads="1"/>
          </p:cNvSpPr>
          <p:nvPr>
            <p:ph type="title"/>
          </p:nvPr>
        </p:nvSpPr>
        <p:spPr>
          <a:xfrm>
            <a:off x="856129" y="-5984"/>
            <a:ext cx="8898059" cy="1343491"/>
          </a:xfrm>
        </p:spPr>
        <p:txBody>
          <a:bodyPr lIns="121900" tIns="121900" rIns="121900" bIns="121900"/>
          <a:lstStyle/>
          <a:p>
            <a:pPr eaLnBrk="1" hangingPunct="1"/>
            <a:r>
              <a:rPr lang="en-GB" altLang="en-US" dirty="0">
                <a:latin typeface="Arial" panose="020B0604020202020204" pitchFamily="34" charset="0"/>
                <a:cs typeface="Arial" panose="020B0604020202020204" pitchFamily="34" charset="0"/>
              </a:rPr>
              <a:t>Clase 7.1 Sector industrial</a:t>
            </a:r>
          </a:p>
        </p:txBody>
      </p:sp>
      <p:sp>
        <p:nvSpPr>
          <p:cNvPr id="115" name="Google Shape;115;p16">
            <a:extLst>
              <a:ext uri="{FF2B5EF4-FFF2-40B4-BE49-F238E27FC236}">
                <a16:creationId xmlns:a16="http://schemas.microsoft.com/office/drawing/2014/main" id="{00BCECBB-3355-482D-B837-0284A2B8BD89}"/>
              </a:ext>
            </a:extLst>
          </p:cNvPr>
          <p:cNvSpPr txBox="1"/>
          <p:nvPr/>
        </p:nvSpPr>
        <p:spPr>
          <a:xfrm>
            <a:off x="903468" y="1264892"/>
            <a:ext cx="9891713" cy="533400"/>
          </a:xfrm>
          <a:prstGeom prst="rect">
            <a:avLst/>
          </a:prstGeom>
          <a:noFill/>
          <a:ln>
            <a:noFill/>
          </a:ln>
        </p:spPr>
        <p:txBody>
          <a:bodyPr spcFirstLastPara="1" lIns="121900" tIns="60933" rIns="121900" bIns="60933" anchor="t"/>
          <a:lstStyle/>
          <a:p>
            <a:pPr eaLnBrk="1" fontAlgn="auto" hangingPunct="1">
              <a:spcBef>
                <a:spcPts val="1000"/>
              </a:spcBef>
              <a:spcAft>
                <a:spcPts val="0"/>
              </a:spcAft>
              <a:defRPr/>
            </a:pPr>
            <a:r>
              <a:rPr lang="en-GB" sz="2000" b="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Resumen</a:t>
            </a:r>
          </a:p>
        </p:txBody>
      </p:sp>
      <p:sp>
        <p:nvSpPr>
          <p:cNvPr id="153" name="Text Box 31">
            <a:extLst>
              <a:ext uri="{FF2B5EF4-FFF2-40B4-BE49-F238E27FC236}">
                <a16:creationId xmlns:a16="http://schemas.microsoft.com/office/drawing/2014/main" id="{07AFA29E-65A4-CE40-B591-19907EBD5287}"/>
              </a:ext>
            </a:extLst>
          </p:cNvPr>
          <p:cNvSpPr txBox="1">
            <a:spLocks noChangeArrowheads="1"/>
          </p:cNvSpPr>
          <p:nvPr/>
        </p:nvSpPr>
        <p:spPr bwMode="auto">
          <a:xfrm>
            <a:off x="777707" y="1932837"/>
            <a:ext cx="1908000" cy="408623"/>
          </a:xfrm>
          <a:prstGeom prst="roundRect">
            <a:avLst/>
          </a:prstGeom>
          <a:noFill/>
          <a:ln w="9525">
            <a:noFill/>
            <a:miter lim="800000"/>
            <a:headEnd/>
            <a:tailEnd/>
          </a:ln>
          <a:effectLst/>
        </p:spPr>
        <p:txBody>
          <a:bodyPr wrap="square" lIns="91440" tIns="45720" rIns="91440" bIns="45720" anchor="t">
            <a:spAutoFit/>
          </a:bodyPr>
          <a:lstStyle/>
          <a:p>
            <a:pPr algn="r">
              <a:spcBef>
                <a:spcPct val="50000"/>
              </a:spcBef>
            </a:pPr>
            <a:r>
              <a:rPr lang="en-US">
                <a:latin typeface="Arial" panose="020B0604020202020204" pitchFamily="34" charset="0"/>
                <a:ea typeface="Open Sans Light" panose="020B0306030504020204" pitchFamily="34" charset="0"/>
                <a:cs typeface="Arial" panose="020B0604020202020204" pitchFamily="34" charset="0"/>
              </a:rPr>
              <a:t>Subsector</a:t>
            </a:r>
          </a:p>
        </p:txBody>
      </p:sp>
      <p:sp>
        <p:nvSpPr>
          <p:cNvPr id="155" name="Text Box 31">
            <a:extLst>
              <a:ext uri="{FF2B5EF4-FFF2-40B4-BE49-F238E27FC236}">
                <a16:creationId xmlns:a16="http://schemas.microsoft.com/office/drawing/2014/main" id="{A65C72E6-C98B-CA4C-A879-F1DE62380CB9}"/>
              </a:ext>
            </a:extLst>
          </p:cNvPr>
          <p:cNvSpPr txBox="1">
            <a:spLocks noChangeArrowheads="1"/>
          </p:cNvSpPr>
          <p:nvPr/>
        </p:nvSpPr>
        <p:spPr bwMode="auto">
          <a:xfrm>
            <a:off x="777707" y="3571187"/>
            <a:ext cx="1908000" cy="408623"/>
          </a:xfrm>
          <a:prstGeom prst="roundRect">
            <a:avLst/>
          </a:prstGeom>
          <a:noFill/>
          <a:ln w="9525">
            <a:noFill/>
            <a:miter lim="800000"/>
            <a:headEnd/>
            <a:tailEnd/>
          </a:ln>
          <a:effectLst/>
        </p:spPr>
        <p:txBody>
          <a:bodyPr wrap="square">
            <a:spAutoFit/>
          </a:bodyPr>
          <a:lstStyle/>
          <a:p>
            <a:pPr algn="r">
              <a:spcBef>
                <a:spcPct val="50000"/>
              </a:spcBef>
            </a:pPr>
            <a:r>
              <a:rPr lang="en-US">
                <a:latin typeface="Arial" panose="020B0604020202020204" pitchFamily="34" charset="0"/>
                <a:ea typeface="Open Sans Light" panose="020B0306030504020204" pitchFamily="34" charset="0"/>
                <a:cs typeface="Arial" panose="020B0604020202020204" pitchFamily="34" charset="0"/>
              </a:rPr>
              <a:t>Uso final</a:t>
            </a:r>
          </a:p>
        </p:txBody>
      </p:sp>
      <p:sp>
        <p:nvSpPr>
          <p:cNvPr id="21507" name="Slide Number Placeholder 5">
            <a:extLst>
              <a:ext uri="{FF2B5EF4-FFF2-40B4-BE49-F238E27FC236}">
                <a16:creationId xmlns:a16="http://schemas.microsoft.com/office/drawing/2014/main" id="{E30EBFD3-3421-4D06-87F3-FFAF72BF280F}"/>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dirty="0">
                <a:solidFill>
                  <a:schemeClr val="bg1"/>
                </a:solidFill>
                <a:latin typeface="Open Sans ExtraBold"/>
                <a:ea typeface="Open Sans ExtraBold"/>
                <a:cs typeface="Open Sans ExtraBold"/>
              </a:rPr>
              <a:t>3</a:t>
            </a:fld>
            <a:endParaRPr lang="en-US" altLang="en-US" sz="1400" b="1">
              <a:solidFill>
                <a:schemeClr val="bg1"/>
              </a:solidFill>
              <a:latin typeface="Open Sans ExtraBold"/>
              <a:ea typeface="Open Sans ExtraBold"/>
              <a:cs typeface="Open Sans ExtraBold"/>
            </a:endParaRPr>
          </a:p>
        </p:txBody>
      </p:sp>
      <p:sp>
        <p:nvSpPr>
          <p:cNvPr id="28" name="Rectangle 4">
            <a:extLst>
              <a:ext uri="{FF2B5EF4-FFF2-40B4-BE49-F238E27FC236}">
                <a16:creationId xmlns:a16="http://schemas.microsoft.com/office/drawing/2014/main" id="{ED436443-8BCE-B249-B94D-9E642ABF5D46}"/>
              </a:ext>
            </a:extLst>
          </p:cNvPr>
          <p:cNvSpPr>
            <a:spLocks noChangeArrowheads="1"/>
          </p:cNvSpPr>
          <p:nvPr/>
        </p:nvSpPr>
        <p:spPr bwMode="auto">
          <a:xfrm>
            <a:off x="2744266" y="3542194"/>
            <a:ext cx="3256695" cy="426084"/>
          </a:xfrm>
          <a:prstGeom prst="roundRect">
            <a:avLst/>
          </a:prstGeom>
          <a:solidFill>
            <a:srgbClr val="B53541">
              <a:alpha val="50588"/>
            </a:srgbClr>
          </a:solidFill>
          <a:ln w="9525">
            <a:noFill/>
            <a:miter lim="800000"/>
            <a:headEnd/>
            <a:tailEnd/>
          </a:ln>
          <a:effectLst/>
        </p:spPr>
        <p:txBody>
          <a:bodyPr wrap="none" anchor="ctr"/>
          <a:lstStyle/>
          <a:p>
            <a:pPr algn="ctr"/>
            <a:r>
              <a:rPr lang="en-US" sz="1600" dirty="0" err="1">
                <a:latin typeface="Arial" panose="020B0604020202020204" pitchFamily="34" charset="0"/>
                <a:ea typeface="Open Sans Light" panose="020B0306030504020204" pitchFamily="34" charset="0"/>
                <a:cs typeface="Arial" panose="020B0604020202020204" pitchFamily="34" charset="0"/>
              </a:rPr>
              <a:t>Uso</a:t>
            </a:r>
            <a:r>
              <a:rPr lang="en-US" sz="1600" dirty="0">
                <a:latin typeface="Arial" panose="020B0604020202020204" pitchFamily="34" charset="0"/>
                <a:ea typeface="Open Sans Light" panose="020B0306030504020204" pitchFamily="34" charset="0"/>
                <a:cs typeface="Arial" panose="020B0604020202020204" pitchFamily="34" charset="0"/>
              </a:rPr>
              <a:t> </a:t>
            </a:r>
            <a:r>
              <a:rPr lang="en-US" sz="1600" dirty="0" err="1">
                <a:latin typeface="Arial" panose="020B0604020202020204" pitchFamily="34" charset="0"/>
                <a:ea typeface="Open Sans Light" panose="020B0306030504020204" pitchFamily="34" charset="0"/>
                <a:cs typeface="Arial" panose="020B0604020202020204" pitchFamily="34" charset="0"/>
              </a:rPr>
              <a:t>específico</a:t>
            </a:r>
            <a:r>
              <a:rPr lang="en-US" sz="1600" dirty="0">
                <a:latin typeface="Arial" panose="020B0604020202020204" pitchFamily="34" charset="0"/>
                <a:ea typeface="Open Sans Light" panose="020B0306030504020204" pitchFamily="34" charset="0"/>
                <a:cs typeface="Arial" panose="020B0604020202020204" pitchFamily="34" charset="0"/>
              </a:rPr>
              <a:t> de la </a:t>
            </a:r>
            <a:r>
              <a:rPr lang="en-US" sz="1600" dirty="0" err="1">
                <a:latin typeface="Arial" panose="020B0604020202020204" pitchFamily="34" charset="0"/>
                <a:ea typeface="Open Sans Light" panose="020B0306030504020204" pitchFamily="34" charset="0"/>
                <a:cs typeface="Arial" panose="020B0604020202020204" pitchFamily="34" charset="0"/>
              </a:rPr>
              <a:t>electricidad</a:t>
            </a:r>
            <a:endParaRPr lang="en-US" sz="1600" dirty="0">
              <a:latin typeface="Arial" panose="020B0604020202020204" pitchFamily="34" charset="0"/>
              <a:ea typeface="Open Sans Light" panose="020B0306030504020204" pitchFamily="34" charset="0"/>
              <a:cs typeface="Arial" panose="020B0604020202020204" pitchFamily="34" charset="0"/>
            </a:endParaRPr>
          </a:p>
        </p:txBody>
      </p:sp>
      <p:sp>
        <p:nvSpPr>
          <p:cNvPr id="9" name="Rectangle 40">
            <a:extLst>
              <a:ext uri="{FF2B5EF4-FFF2-40B4-BE49-F238E27FC236}">
                <a16:creationId xmlns:a16="http://schemas.microsoft.com/office/drawing/2014/main" id="{973CA9F8-6074-AF42-81CA-6F2E8B97DC9F}"/>
              </a:ext>
            </a:extLst>
          </p:cNvPr>
          <p:cNvSpPr>
            <a:spLocks noChangeArrowheads="1"/>
          </p:cNvSpPr>
          <p:nvPr/>
        </p:nvSpPr>
        <p:spPr bwMode="auto">
          <a:xfrm>
            <a:off x="8102605" y="1884790"/>
            <a:ext cx="1651584"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a:latin typeface="Arial" panose="020B0604020202020204" pitchFamily="34" charset="0"/>
                <a:ea typeface="Open Sans Light" panose="020B0306030504020204" pitchFamily="34" charset="0"/>
                <a:cs typeface="Arial" panose="020B0604020202020204" pitchFamily="34" charset="0"/>
              </a:rPr>
              <a:t>Fabricación</a:t>
            </a:r>
          </a:p>
        </p:txBody>
      </p:sp>
      <p:sp>
        <p:nvSpPr>
          <p:cNvPr id="13" name="Rectangle 3">
            <a:extLst>
              <a:ext uri="{FF2B5EF4-FFF2-40B4-BE49-F238E27FC236}">
                <a16:creationId xmlns:a16="http://schemas.microsoft.com/office/drawing/2014/main" id="{2B3B697E-042D-4D46-A374-D0B952602238}"/>
              </a:ext>
            </a:extLst>
          </p:cNvPr>
          <p:cNvSpPr>
            <a:spLocks noChangeArrowheads="1"/>
          </p:cNvSpPr>
          <p:nvPr/>
        </p:nvSpPr>
        <p:spPr bwMode="auto">
          <a:xfrm>
            <a:off x="2755066" y="1889277"/>
            <a:ext cx="1240152"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a:latin typeface="Arial" panose="020B0604020202020204" pitchFamily="34" charset="0"/>
                <a:ea typeface="Open Sans Light" panose="020B0306030504020204" pitchFamily="34" charset="0"/>
                <a:cs typeface="Arial" panose="020B0604020202020204" pitchFamily="34" charset="0"/>
              </a:rPr>
              <a:t>Agricultura</a:t>
            </a:r>
          </a:p>
        </p:txBody>
      </p:sp>
      <p:sp>
        <p:nvSpPr>
          <p:cNvPr id="14" name="Rectangle 35">
            <a:extLst>
              <a:ext uri="{FF2B5EF4-FFF2-40B4-BE49-F238E27FC236}">
                <a16:creationId xmlns:a16="http://schemas.microsoft.com/office/drawing/2014/main" id="{ACA483F7-6D0A-1247-87A5-86C2A2D3AC2D}"/>
              </a:ext>
            </a:extLst>
          </p:cNvPr>
          <p:cNvSpPr>
            <a:spLocks noChangeArrowheads="1"/>
          </p:cNvSpPr>
          <p:nvPr/>
        </p:nvSpPr>
        <p:spPr bwMode="auto">
          <a:xfrm>
            <a:off x="7883421" y="2713492"/>
            <a:ext cx="1101731"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dirty="0" err="1">
                <a:latin typeface="Arial" panose="020B0604020202020204" pitchFamily="34" charset="0"/>
                <a:ea typeface="Open Sans Light" panose="020B0306030504020204" pitchFamily="34" charset="0"/>
                <a:cs typeface="Arial" panose="020B0604020202020204" pitchFamily="34" charset="0"/>
              </a:rPr>
              <a:t>Equipo</a:t>
            </a:r>
            <a:endParaRPr lang="en-US" sz="1600" dirty="0">
              <a:latin typeface="Arial" panose="020B0604020202020204" pitchFamily="34" charset="0"/>
              <a:ea typeface="Open Sans Light" panose="020B0306030504020204" pitchFamily="34" charset="0"/>
              <a:cs typeface="Arial" panose="020B0604020202020204" pitchFamily="34" charset="0"/>
            </a:endParaRPr>
          </a:p>
        </p:txBody>
      </p:sp>
      <p:sp>
        <p:nvSpPr>
          <p:cNvPr id="15" name="Rectangle 36">
            <a:extLst>
              <a:ext uri="{FF2B5EF4-FFF2-40B4-BE49-F238E27FC236}">
                <a16:creationId xmlns:a16="http://schemas.microsoft.com/office/drawing/2014/main" id="{F692E89D-3FC6-964F-B608-1A6CCD8F534D}"/>
              </a:ext>
            </a:extLst>
          </p:cNvPr>
          <p:cNvSpPr>
            <a:spLocks noChangeArrowheads="1"/>
          </p:cNvSpPr>
          <p:nvPr/>
        </p:nvSpPr>
        <p:spPr bwMode="auto">
          <a:xfrm>
            <a:off x="9006044" y="2713492"/>
            <a:ext cx="1059597"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dirty="0" err="1">
                <a:latin typeface="Arial" panose="020B0604020202020204" pitchFamily="34" charset="0"/>
                <a:ea typeface="Open Sans Light" panose="020B0306030504020204" pitchFamily="34" charset="0"/>
                <a:cs typeface="Arial" panose="020B0604020202020204" pitchFamily="34" charset="0"/>
              </a:rPr>
              <a:t>Bienes</a:t>
            </a:r>
            <a:r>
              <a:rPr lang="en-US" sz="1600" dirty="0">
                <a:latin typeface="Arial" panose="020B0604020202020204" pitchFamily="34" charset="0"/>
                <a:ea typeface="Open Sans Light" panose="020B0306030504020204" pitchFamily="34" charset="0"/>
                <a:cs typeface="Arial" panose="020B0604020202020204" pitchFamily="34" charset="0"/>
              </a:rPr>
              <a:t> </a:t>
            </a:r>
            <a:br>
              <a:rPr lang="en-US" sz="1600" dirty="0">
                <a:latin typeface="Arial" panose="020B0604020202020204" pitchFamily="34" charset="0"/>
                <a:ea typeface="Open Sans Light" panose="020B0306030504020204" pitchFamily="34" charset="0"/>
                <a:cs typeface="Arial" panose="020B0604020202020204" pitchFamily="34" charset="0"/>
              </a:rPr>
            </a:br>
            <a:r>
              <a:rPr lang="en-US" sz="1600" dirty="0" err="1">
                <a:latin typeface="Arial" panose="020B0604020202020204" pitchFamily="34" charset="0"/>
                <a:ea typeface="Open Sans Light" panose="020B0306030504020204" pitchFamily="34" charset="0"/>
                <a:cs typeface="Arial" panose="020B0604020202020204" pitchFamily="34" charset="0"/>
              </a:rPr>
              <a:t>duraderos</a:t>
            </a:r>
            <a:endParaRPr lang="en-US" sz="1600" dirty="0">
              <a:latin typeface="Arial" panose="020B0604020202020204" pitchFamily="34" charset="0"/>
              <a:ea typeface="Open Sans Light" panose="020B0306030504020204" pitchFamily="34" charset="0"/>
              <a:cs typeface="Arial" panose="020B0604020202020204" pitchFamily="34" charset="0"/>
            </a:endParaRPr>
          </a:p>
        </p:txBody>
      </p:sp>
      <p:sp>
        <p:nvSpPr>
          <p:cNvPr id="16" name="Rectangle 37">
            <a:extLst>
              <a:ext uri="{FF2B5EF4-FFF2-40B4-BE49-F238E27FC236}">
                <a16:creationId xmlns:a16="http://schemas.microsoft.com/office/drawing/2014/main" id="{C680688B-1973-4544-982C-DC96D0BEC224}"/>
              </a:ext>
            </a:extLst>
          </p:cNvPr>
          <p:cNvSpPr>
            <a:spLocks noChangeArrowheads="1"/>
          </p:cNvSpPr>
          <p:nvPr/>
        </p:nvSpPr>
        <p:spPr bwMode="auto">
          <a:xfrm>
            <a:off x="10129985" y="2713492"/>
            <a:ext cx="1016148" cy="468000"/>
          </a:xfrm>
          <a:prstGeom prst="roundRect">
            <a:avLst/>
          </a:prstGeom>
          <a:solidFill>
            <a:srgbClr val="A5A5A5">
              <a:alpha val="50196"/>
            </a:srgbClr>
          </a:solidFill>
          <a:ln w="9525">
            <a:noFill/>
            <a:miter lim="800000"/>
            <a:headEnd/>
            <a:tailEnd/>
          </a:ln>
          <a:effectLst/>
        </p:spPr>
        <p:txBody>
          <a:bodyPr wrap="none" anchor="ctr"/>
          <a:lstStyle/>
          <a:p>
            <a:pPr algn="ctr"/>
            <a:r>
              <a:rPr lang="en-US" sz="1400" dirty="0" err="1">
                <a:latin typeface="Arial" panose="020B0604020202020204" pitchFamily="34" charset="0"/>
                <a:ea typeface="Open Sans Light" panose="020B0306030504020204" pitchFamily="34" charset="0"/>
                <a:cs typeface="Arial" panose="020B0604020202020204" pitchFamily="34" charset="0"/>
              </a:rPr>
              <a:t>Miscelánea</a:t>
            </a:r>
            <a:endParaRPr lang="en-US" sz="1600" dirty="0">
              <a:latin typeface="Arial" panose="020B0604020202020204" pitchFamily="34" charset="0"/>
              <a:ea typeface="Open Sans Light" panose="020B0306030504020204" pitchFamily="34" charset="0"/>
              <a:cs typeface="Arial" panose="020B0604020202020204" pitchFamily="34" charset="0"/>
            </a:endParaRPr>
          </a:p>
        </p:txBody>
      </p:sp>
      <p:sp>
        <p:nvSpPr>
          <p:cNvPr id="17" name="Rectangle 38">
            <a:extLst>
              <a:ext uri="{FF2B5EF4-FFF2-40B4-BE49-F238E27FC236}">
                <a16:creationId xmlns:a16="http://schemas.microsoft.com/office/drawing/2014/main" id="{3F4735CD-4C52-6748-8858-95CFCA270293}"/>
              </a:ext>
            </a:extLst>
          </p:cNvPr>
          <p:cNvSpPr>
            <a:spLocks noChangeArrowheads="1"/>
          </p:cNvSpPr>
          <p:nvPr/>
        </p:nvSpPr>
        <p:spPr bwMode="auto">
          <a:xfrm>
            <a:off x="4057100" y="1889043"/>
            <a:ext cx="1370029"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a:latin typeface="Arial" panose="020B0604020202020204" pitchFamily="34" charset="0"/>
                <a:ea typeface="Open Sans Light" panose="020B0306030504020204" pitchFamily="34" charset="0"/>
                <a:cs typeface="Arial" panose="020B0604020202020204" pitchFamily="34" charset="0"/>
              </a:rPr>
              <a:t>Construcción</a:t>
            </a:r>
          </a:p>
        </p:txBody>
      </p:sp>
      <p:sp>
        <p:nvSpPr>
          <p:cNvPr id="18" name="Rectangle 39">
            <a:extLst>
              <a:ext uri="{FF2B5EF4-FFF2-40B4-BE49-F238E27FC236}">
                <a16:creationId xmlns:a16="http://schemas.microsoft.com/office/drawing/2014/main" id="{616AE34E-69F8-A44F-818E-6D9231CD6165}"/>
              </a:ext>
            </a:extLst>
          </p:cNvPr>
          <p:cNvSpPr>
            <a:spLocks noChangeArrowheads="1"/>
          </p:cNvSpPr>
          <p:nvPr/>
        </p:nvSpPr>
        <p:spPr bwMode="auto">
          <a:xfrm>
            <a:off x="5467825" y="1889277"/>
            <a:ext cx="1085718"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a:latin typeface="Arial" panose="020B0604020202020204" pitchFamily="34" charset="0"/>
                <a:ea typeface="Open Sans Light" panose="020B0306030504020204" pitchFamily="34" charset="0"/>
                <a:cs typeface="Arial" panose="020B0604020202020204" pitchFamily="34" charset="0"/>
              </a:rPr>
              <a:t>Minería</a:t>
            </a:r>
          </a:p>
        </p:txBody>
      </p:sp>
      <p:sp>
        <p:nvSpPr>
          <p:cNvPr id="19" name="Rectangle 40">
            <a:extLst>
              <a:ext uri="{FF2B5EF4-FFF2-40B4-BE49-F238E27FC236}">
                <a16:creationId xmlns:a16="http://schemas.microsoft.com/office/drawing/2014/main" id="{2E60AFA6-C42F-CB4D-AFC6-E17B01147E97}"/>
              </a:ext>
            </a:extLst>
          </p:cNvPr>
          <p:cNvSpPr>
            <a:spLocks noChangeArrowheads="1"/>
          </p:cNvSpPr>
          <p:nvPr/>
        </p:nvSpPr>
        <p:spPr bwMode="auto">
          <a:xfrm>
            <a:off x="6651906" y="2713492"/>
            <a:ext cx="1167172"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a:latin typeface="Arial" panose="020B0604020202020204" pitchFamily="34" charset="0"/>
                <a:ea typeface="Open Sans Light" panose="020B0306030504020204" pitchFamily="34" charset="0"/>
                <a:cs typeface="Arial" panose="020B0604020202020204" pitchFamily="34" charset="0"/>
              </a:rPr>
              <a:t>Materiales</a:t>
            </a:r>
          </a:p>
        </p:txBody>
      </p:sp>
      <p:sp>
        <p:nvSpPr>
          <p:cNvPr id="31" name="Rectangle 15">
            <a:extLst>
              <a:ext uri="{FF2B5EF4-FFF2-40B4-BE49-F238E27FC236}">
                <a16:creationId xmlns:a16="http://schemas.microsoft.com/office/drawing/2014/main" id="{E177A9D7-5318-F047-84E2-9CFC974C30A0}"/>
              </a:ext>
            </a:extLst>
          </p:cNvPr>
          <p:cNvSpPr>
            <a:spLocks noChangeArrowheads="1"/>
          </p:cNvSpPr>
          <p:nvPr/>
        </p:nvSpPr>
        <p:spPr bwMode="auto">
          <a:xfrm>
            <a:off x="6379142" y="3542194"/>
            <a:ext cx="2323354"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Arial" panose="020B0604020202020204" pitchFamily="34" charset="0"/>
                <a:ea typeface="Open Sans Light" panose="020B0306030504020204" pitchFamily="34" charset="0"/>
                <a:cs typeface="Arial" panose="020B0604020202020204" pitchFamily="34" charset="0"/>
              </a:rPr>
              <a:t>Calor para uso térmico</a:t>
            </a:r>
          </a:p>
        </p:txBody>
      </p:sp>
      <p:sp>
        <p:nvSpPr>
          <p:cNvPr id="34" name="Rectangle 16">
            <a:extLst>
              <a:ext uri="{FF2B5EF4-FFF2-40B4-BE49-F238E27FC236}">
                <a16:creationId xmlns:a16="http://schemas.microsoft.com/office/drawing/2014/main" id="{DC791116-BBD3-5A4A-AE98-8247FD202041}"/>
              </a:ext>
            </a:extLst>
          </p:cNvPr>
          <p:cNvSpPr>
            <a:spLocks noChangeArrowheads="1"/>
          </p:cNvSpPr>
          <p:nvPr/>
        </p:nvSpPr>
        <p:spPr bwMode="auto">
          <a:xfrm>
            <a:off x="9695898" y="3542194"/>
            <a:ext cx="1469817"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Arial" panose="020B0604020202020204" pitchFamily="34" charset="0"/>
                <a:ea typeface="Open Sans Light" panose="020B0306030504020204" pitchFamily="34" charset="0"/>
                <a:cs typeface="Arial" panose="020B0604020202020204" pitchFamily="34" charset="0"/>
              </a:rPr>
              <a:t>Fuerza motriz</a:t>
            </a:r>
          </a:p>
        </p:txBody>
      </p:sp>
      <p:sp>
        <p:nvSpPr>
          <p:cNvPr id="37" name="Rectangle 5">
            <a:extLst>
              <a:ext uri="{FF2B5EF4-FFF2-40B4-BE49-F238E27FC236}">
                <a16:creationId xmlns:a16="http://schemas.microsoft.com/office/drawing/2014/main" id="{96C2C952-490A-2442-AB51-34F9C56DCAD2}"/>
              </a:ext>
            </a:extLst>
          </p:cNvPr>
          <p:cNvSpPr>
            <a:spLocks noChangeArrowheads="1"/>
          </p:cNvSpPr>
          <p:nvPr/>
        </p:nvSpPr>
        <p:spPr bwMode="auto">
          <a:xfrm>
            <a:off x="2744815" y="4370896"/>
            <a:ext cx="1799352"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dirty="0">
                <a:latin typeface="Arial" panose="020B0604020202020204" pitchFamily="34" charset="0"/>
                <a:ea typeface="Open Sans Light" panose="020B0306030504020204" pitchFamily="34" charset="0"/>
                <a:cs typeface="Arial" panose="020B0604020202020204" pitchFamily="34" charset="0"/>
              </a:rPr>
              <a:t>Materia prima/</a:t>
            </a:r>
            <a:r>
              <a:rPr lang="en-US" sz="1600" dirty="0" err="1">
                <a:latin typeface="Arial" panose="020B0604020202020204" pitchFamily="34" charset="0"/>
                <a:ea typeface="Open Sans Light" panose="020B0306030504020204" pitchFamily="34" charset="0"/>
                <a:cs typeface="Arial" panose="020B0604020202020204" pitchFamily="34" charset="0"/>
              </a:rPr>
              <a:t>coque</a:t>
            </a:r>
            <a:endParaRPr lang="en-US" sz="1600" dirty="0">
              <a:latin typeface="Arial" panose="020B0604020202020204" pitchFamily="34" charset="0"/>
              <a:ea typeface="Open Sans Light" panose="020B0306030504020204" pitchFamily="34" charset="0"/>
              <a:cs typeface="Arial" panose="020B0604020202020204" pitchFamily="34" charset="0"/>
            </a:endParaRPr>
          </a:p>
        </p:txBody>
      </p:sp>
      <p:sp>
        <p:nvSpPr>
          <p:cNvPr id="38" name="Rectangle 7">
            <a:extLst>
              <a:ext uri="{FF2B5EF4-FFF2-40B4-BE49-F238E27FC236}">
                <a16:creationId xmlns:a16="http://schemas.microsoft.com/office/drawing/2014/main" id="{302DBAA6-A522-7842-85F6-4CD3283E05D0}"/>
              </a:ext>
            </a:extLst>
          </p:cNvPr>
          <p:cNvSpPr>
            <a:spLocks noChangeArrowheads="1"/>
          </p:cNvSpPr>
          <p:nvPr/>
        </p:nvSpPr>
        <p:spPr bwMode="auto">
          <a:xfrm>
            <a:off x="4614723" y="5199599"/>
            <a:ext cx="1470341"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Arial" panose="020B0604020202020204" pitchFamily="34" charset="0"/>
                <a:ea typeface="Open Sans Light" panose="020B0306030504020204" pitchFamily="34" charset="0"/>
                <a:cs typeface="Arial" panose="020B0604020202020204" pitchFamily="34" charset="0"/>
              </a:rPr>
              <a:t>Sistema Solar</a:t>
            </a:r>
          </a:p>
        </p:txBody>
      </p:sp>
      <p:sp>
        <p:nvSpPr>
          <p:cNvPr id="39" name="Rectangle 8">
            <a:extLst>
              <a:ext uri="{FF2B5EF4-FFF2-40B4-BE49-F238E27FC236}">
                <a16:creationId xmlns:a16="http://schemas.microsoft.com/office/drawing/2014/main" id="{2A3CF595-4B96-5D49-B741-D678E437F91A}"/>
              </a:ext>
            </a:extLst>
          </p:cNvPr>
          <p:cNvSpPr>
            <a:spLocks noChangeArrowheads="1"/>
          </p:cNvSpPr>
          <p:nvPr/>
        </p:nvSpPr>
        <p:spPr bwMode="auto">
          <a:xfrm>
            <a:off x="6195017" y="5199598"/>
            <a:ext cx="1688403" cy="471565"/>
          </a:xfrm>
          <a:prstGeom prst="roundRect">
            <a:avLst/>
          </a:prstGeom>
          <a:solidFill>
            <a:srgbClr val="66C8FF">
              <a:alpha val="51373"/>
            </a:srgbClr>
          </a:solidFill>
          <a:ln w="9525">
            <a:noFill/>
            <a:miter lim="800000"/>
            <a:headEnd/>
            <a:tailEnd/>
          </a:ln>
          <a:effectLst/>
        </p:spPr>
        <p:txBody>
          <a:bodyPr wrap="none" anchor="ctr"/>
          <a:lstStyle/>
          <a:p>
            <a:pPr algn="ctr"/>
            <a:r>
              <a:rPr lang="en-US" sz="1600" dirty="0">
                <a:latin typeface="Arial" panose="020B0604020202020204" pitchFamily="34" charset="0"/>
                <a:ea typeface="Open Sans Light" panose="020B0306030504020204" pitchFamily="34" charset="0"/>
                <a:cs typeface="Arial" panose="020B0604020202020204" pitchFamily="34" charset="0"/>
              </a:rPr>
              <a:t>Combustibles</a:t>
            </a:r>
          </a:p>
          <a:p>
            <a:pPr algn="ctr"/>
            <a:r>
              <a:rPr lang="en-US" sz="1600" dirty="0">
                <a:latin typeface="Arial" panose="020B0604020202020204" pitchFamily="34" charset="0"/>
                <a:ea typeface="Open Sans Light" panose="020B0306030504020204" pitchFamily="34" charset="0"/>
                <a:cs typeface="Arial" panose="020B0604020202020204" pitchFamily="34" charset="0"/>
              </a:rPr>
              <a:t> </a:t>
            </a:r>
            <a:r>
              <a:rPr lang="en-US" sz="1600" dirty="0" err="1">
                <a:latin typeface="Arial" panose="020B0604020202020204" pitchFamily="34" charset="0"/>
                <a:ea typeface="Open Sans Light" panose="020B0306030504020204" pitchFamily="34" charset="0"/>
                <a:cs typeface="Arial" panose="020B0604020202020204" pitchFamily="34" charset="0"/>
              </a:rPr>
              <a:t>fósiles</a:t>
            </a:r>
            <a:endParaRPr lang="en-US" sz="1600" dirty="0">
              <a:latin typeface="Arial" panose="020B0604020202020204" pitchFamily="34" charset="0"/>
              <a:ea typeface="Open Sans Light" panose="020B0306030504020204" pitchFamily="34" charset="0"/>
              <a:cs typeface="Arial" panose="020B0604020202020204" pitchFamily="34" charset="0"/>
            </a:endParaRPr>
          </a:p>
        </p:txBody>
      </p:sp>
      <p:sp>
        <p:nvSpPr>
          <p:cNvPr id="40" name="Rectangle 9">
            <a:extLst>
              <a:ext uri="{FF2B5EF4-FFF2-40B4-BE49-F238E27FC236}">
                <a16:creationId xmlns:a16="http://schemas.microsoft.com/office/drawing/2014/main" id="{08968371-1D91-4B4F-9825-4E8C2DA312C2}"/>
              </a:ext>
            </a:extLst>
          </p:cNvPr>
          <p:cNvSpPr>
            <a:spLocks noChangeArrowheads="1"/>
          </p:cNvSpPr>
          <p:nvPr/>
        </p:nvSpPr>
        <p:spPr bwMode="auto">
          <a:xfrm>
            <a:off x="8055391" y="5199599"/>
            <a:ext cx="3412425"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dirty="0" err="1">
                <a:latin typeface="Arial" panose="020B0604020202020204" pitchFamily="34" charset="0"/>
                <a:ea typeface="Open Sans Light" panose="020B0306030504020204" pitchFamily="34" charset="0"/>
                <a:cs typeface="Arial" panose="020B0604020202020204" pitchFamily="34" charset="0"/>
              </a:rPr>
              <a:t>Biomasa</a:t>
            </a:r>
            <a:r>
              <a:rPr lang="en-US" sz="1600" dirty="0">
                <a:latin typeface="Arial" panose="020B0604020202020204" pitchFamily="34" charset="0"/>
                <a:ea typeface="Open Sans Light" panose="020B0306030504020204" pitchFamily="34" charset="0"/>
                <a:cs typeface="Arial" panose="020B0604020202020204" pitchFamily="34" charset="0"/>
              </a:rPr>
              <a:t> </a:t>
            </a:r>
            <a:r>
              <a:rPr lang="en-US" sz="1600" dirty="0" err="1">
                <a:latin typeface="Arial" panose="020B0604020202020204" pitchFamily="34" charset="0"/>
                <a:ea typeface="Open Sans Light" panose="020B0306030504020204" pitchFamily="34" charset="0"/>
                <a:cs typeface="Arial" panose="020B0604020202020204" pitchFamily="34" charset="0"/>
              </a:rPr>
              <a:t>tradicional</a:t>
            </a:r>
            <a:r>
              <a:rPr lang="en-US" sz="1600" dirty="0">
                <a:latin typeface="Arial" panose="020B0604020202020204" pitchFamily="34" charset="0"/>
                <a:ea typeface="Open Sans Light" panose="020B0306030504020204" pitchFamily="34" charset="0"/>
                <a:cs typeface="Arial" panose="020B0604020202020204" pitchFamily="34" charset="0"/>
              </a:rPr>
              <a:t> y </a:t>
            </a:r>
            <a:r>
              <a:rPr lang="en-US" sz="1600" dirty="0" err="1">
                <a:latin typeface="Arial" panose="020B0604020202020204" pitchFamily="34" charset="0"/>
                <a:ea typeface="Open Sans Light" panose="020B0306030504020204" pitchFamily="34" charset="0"/>
                <a:cs typeface="Arial" panose="020B0604020202020204" pitchFamily="34" charset="0"/>
              </a:rPr>
              <a:t>moderna</a:t>
            </a:r>
            <a:endParaRPr lang="en-US" sz="1600" dirty="0">
              <a:latin typeface="Arial" panose="020B0604020202020204" pitchFamily="34" charset="0"/>
              <a:ea typeface="Open Sans Light" panose="020B0306030504020204" pitchFamily="34" charset="0"/>
              <a:cs typeface="Arial" panose="020B0604020202020204" pitchFamily="34" charset="0"/>
            </a:endParaRPr>
          </a:p>
        </p:txBody>
      </p:sp>
      <p:sp>
        <p:nvSpPr>
          <p:cNvPr id="41" name="Rectangle 10">
            <a:extLst>
              <a:ext uri="{FF2B5EF4-FFF2-40B4-BE49-F238E27FC236}">
                <a16:creationId xmlns:a16="http://schemas.microsoft.com/office/drawing/2014/main" id="{EE466D6C-1D13-ED43-AC8F-EE2544EB59D3}"/>
              </a:ext>
            </a:extLst>
          </p:cNvPr>
          <p:cNvSpPr>
            <a:spLocks noChangeArrowheads="1"/>
          </p:cNvSpPr>
          <p:nvPr/>
        </p:nvSpPr>
        <p:spPr bwMode="auto">
          <a:xfrm>
            <a:off x="4594901" y="4370896"/>
            <a:ext cx="1079731"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dirty="0" err="1">
                <a:latin typeface="Arial" panose="020B0604020202020204" pitchFamily="34" charset="0"/>
                <a:ea typeface="Open Sans Light" panose="020B0306030504020204" pitchFamily="34" charset="0"/>
                <a:cs typeface="Arial" panose="020B0604020202020204" pitchFamily="34" charset="0"/>
              </a:rPr>
              <a:t>Electricidad</a:t>
            </a:r>
            <a:endParaRPr lang="en-US" sz="1600" dirty="0">
              <a:latin typeface="Arial" panose="020B0604020202020204" pitchFamily="34" charset="0"/>
              <a:ea typeface="Open Sans Light" panose="020B0306030504020204" pitchFamily="34" charset="0"/>
              <a:cs typeface="Arial" panose="020B0604020202020204" pitchFamily="34" charset="0"/>
            </a:endParaRPr>
          </a:p>
        </p:txBody>
      </p:sp>
      <p:sp>
        <p:nvSpPr>
          <p:cNvPr id="42" name="Rectangle 11">
            <a:extLst>
              <a:ext uri="{FF2B5EF4-FFF2-40B4-BE49-F238E27FC236}">
                <a16:creationId xmlns:a16="http://schemas.microsoft.com/office/drawing/2014/main" id="{30449F18-41AD-4C4D-88C5-109DFA6F3FD8}"/>
              </a:ext>
            </a:extLst>
          </p:cNvPr>
          <p:cNvSpPr>
            <a:spLocks noChangeArrowheads="1"/>
          </p:cNvSpPr>
          <p:nvPr/>
        </p:nvSpPr>
        <p:spPr bwMode="auto">
          <a:xfrm>
            <a:off x="5827718" y="4370896"/>
            <a:ext cx="1229605" cy="468000"/>
          </a:xfrm>
          <a:prstGeom prst="roundRect">
            <a:avLst/>
          </a:prstGeom>
          <a:solidFill>
            <a:srgbClr val="66C8FF">
              <a:alpha val="51373"/>
            </a:srgbClr>
          </a:solidFill>
          <a:ln w="9525">
            <a:noFill/>
            <a:miter lim="800000"/>
            <a:headEnd/>
            <a:tailEnd/>
          </a:ln>
          <a:effectLst/>
        </p:spPr>
        <p:txBody>
          <a:bodyPr wrap="none" anchor="ctr"/>
          <a:lstStyle/>
          <a:p>
            <a:pPr algn="ctr"/>
            <a:r>
              <a:rPr lang="en-US" sz="1400" dirty="0" err="1">
                <a:latin typeface="Arial" panose="020B0604020202020204" pitchFamily="34" charset="0"/>
                <a:ea typeface="Open Sans Light" panose="020B0306030504020204" pitchFamily="34" charset="0"/>
                <a:cs typeface="Arial" panose="020B0604020202020204" pitchFamily="34" charset="0"/>
              </a:rPr>
              <a:t>Bomba</a:t>
            </a:r>
            <a:r>
              <a:rPr lang="en-US" sz="1400" dirty="0">
                <a:latin typeface="Arial" panose="020B0604020202020204" pitchFamily="34" charset="0"/>
                <a:ea typeface="Open Sans Light" panose="020B0306030504020204" pitchFamily="34" charset="0"/>
                <a:cs typeface="Arial" panose="020B0604020202020204" pitchFamily="34" charset="0"/>
              </a:rPr>
              <a:t> de </a:t>
            </a:r>
            <a:r>
              <a:rPr lang="en-US" sz="1400" dirty="0" err="1">
                <a:latin typeface="Arial" panose="020B0604020202020204" pitchFamily="34" charset="0"/>
                <a:ea typeface="Open Sans Light" panose="020B0306030504020204" pitchFamily="34" charset="0"/>
                <a:cs typeface="Arial" panose="020B0604020202020204" pitchFamily="34" charset="0"/>
              </a:rPr>
              <a:t>calor</a:t>
            </a:r>
            <a:endParaRPr lang="en-US" sz="1400" dirty="0">
              <a:latin typeface="Arial" panose="020B0604020202020204" pitchFamily="34" charset="0"/>
              <a:ea typeface="Open Sans Light" panose="020B0306030504020204" pitchFamily="34" charset="0"/>
              <a:cs typeface="Arial" panose="020B0604020202020204" pitchFamily="34" charset="0"/>
            </a:endParaRPr>
          </a:p>
        </p:txBody>
      </p:sp>
      <p:sp>
        <p:nvSpPr>
          <p:cNvPr id="43" name="Rectangle 12">
            <a:extLst>
              <a:ext uri="{FF2B5EF4-FFF2-40B4-BE49-F238E27FC236}">
                <a16:creationId xmlns:a16="http://schemas.microsoft.com/office/drawing/2014/main" id="{C162CF2A-A28F-9F4D-8C1F-85B93A519A55}"/>
              </a:ext>
            </a:extLst>
          </p:cNvPr>
          <p:cNvSpPr>
            <a:spLocks noChangeArrowheads="1"/>
          </p:cNvSpPr>
          <p:nvPr/>
        </p:nvSpPr>
        <p:spPr bwMode="auto">
          <a:xfrm>
            <a:off x="7107363" y="4370896"/>
            <a:ext cx="2588535"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Arial" panose="020B0604020202020204" pitchFamily="34" charset="0"/>
                <a:ea typeface="Open Sans Light" panose="020B0306030504020204" pitchFamily="34" charset="0"/>
                <a:cs typeface="Arial" panose="020B0604020202020204" pitchFamily="34" charset="0"/>
              </a:rPr>
              <a:t>Calor de la cogeneración</a:t>
            </a:r>
          </a:p>
        </p:txBody>
      </p:sp>
      <p:sp>
        <p:nvSpPr>
          <p:cNvPr id="44" name="Rectangle 13">
            <a:extLst>
              <a:ext uri="{FF2B5EF4-FFF2-40B4-BE49-F238E27FC236}">
                <a16:creationId xmlns:a16="http://schemas.microsoft.com/office/drawing/2014/main" id="{9D5CD483-7BDF-7D4C-B905-07D94737575A}"/>
              </a:ext>
            </a:extLst>
          </p:cNvPr>
          <p:cNvSpPr>
            <a:spLocks noChangeArrowheads="1"/>
          </p:cNvSpPr>
          <p:nvPr/>
        </p:nvSpPr>
        <p:spPr bwMode="auto">
          <a:xfrm>
            <a:off x="9754188" y="4370896"/>
            <a:ext cx="1411527"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dirty="0">
                <a:latin typeface="Arial" panose="020B0604020202020204" pitchFamily="34" charset="0"/>
                <a:ea typeface="Open Sans Light" panose="020B0306030504020204" pitchFamily="34" charset="0"/>
                <a:cs typeface="Arial" panose="020B0604020202020204" pitchFamily="34" charset="0"/>
              </a:rPr>
              <a:t>Combustible </a:t>
            </a:r>
            <a:br>
              <a:rPr lang="en-US" sz="1600" dirty="0">
                <a:latin typeface="Arial" panose="020B0604020202020204" pitchFamily="34" charset="0"/>
                <a:ea typeface="Open Sans Light" panose="020B0306030504020204" pitchFamily="34" charset="0"/>
                <a:cs typeface="Arial" panose="020B0604020202020204" pitchFamily="34" charset="0"/>
              </a:rPr>
            </a:br>
            <a:r>
              <a:rPr lang="en-US" sz="1600" dirty="0">
                <a:latin typeface="Arial" panose="020B0604020202020204" pitchFamily="34" charset="0"/>
                <a:ea typeface="Open Sans Light" panose="020B0306030504020204" pitchFamily="34" charset="0"/>
                <a:cs typeface="Arial" panose="020B0604020202020204" pitchFamily="34" charset="0"/>
              </a:rPr>
              <a:t>para </a:t>
            </a:r>
            <a:r>
              <a:rPr lang="en-US" sz="1600" dirty="0" err="1">
                <a:latin typeface="Arial" panose="020B0604020202020204" pitchFamily="34" charset="0"/>
                <a:ea typeface="Open Sans Light" panose="020B0306030504020204" pitchFamily="34" charset="0"/>
                <a:cs typeface="Arial" panose="020B0604020202020204" pitchFamily="34" charset="0"/>
              </a:rPr>
              <a:t>motores</a:t>
            </a:r>
            <a:endParaRPr lang="en-US" sz="1600" dirty="0">
              <a:latin typeface="Arial" panose="020B0604020202020204" pitchFamily="34" charset="0"/>
              <a:ea typeface="Open Sans Light" panose="020B0306030504020204" pitchFamily="34" charset="0"/>
              <a:cs typeface="Arial" panose="020B0604020202020204" pitchFamily="34" charset="0"/>
            </a:endParaRPr>
          </a:p>
        </p:txBody>
      </p:sp>
      <p:sp>
        <p:nvSpPr>
          <p:cNvPr id="63" name="Rectangle 14">
            <a:extLst>
              <a:ext uri="{FF2B5EF4-FFF2-40B4-BE49-F238E27FC236}">
                <a16:creationId xmlns:a16="http://schemas.microsoft.com/office/drawing/2014/main" id="{7582E2BA-44D4-BB44-8902-DC4EAB9CE9E8}"/>
              </a:ext>
            </a:extLst>
          </p:cNvPr>
          <p:cNvSpPr>
            <a:spLocks noChangeArrowheads="1"/>
          </p:cNvSpPr>
          <p:nvPr/>
        </p:nvSpPr>
        <p:spPr bwMode="auto">
          <a:xfrm>
            <a:off x="2503358" y="5205031"/>
            <a:ext cx="2040810" cy="462559"/>
          </a:xfrm>
          <a:prstGeom prst="roundRect">
            <a:avLst/>
          </a:prstGeom>
          <a:solidFill>
            <a:srgbClr val="66C8FF">
              <a:alpha val="51373"/>
            </a:srgbClr>
          </a:solidFill>
          <a:ln w="9525">
            <a:noFill/>
            <a:miter lim="800000"/>
            <a:headEnd/>
            <a:tailEnd/>
          </a:ln>
          <a:effectLst/>
        </p:spPr>
        <p:txBody>
          <a:bodyPr wrap="none" anchor="ctr"/>
          <a:lstStyle/>
          <a:p>
            <a:pPr algn="ctr"/>
            <a:r>
              <a:rPr lang="en-US" sz="1600" dirty="0" err="1">
                <a:latin typeface="Arial" panose="020B0604020202020204" pitchFamily="34" charset="0"/>
                <a:ea typeface="Open Sans Light" panose="020B0306030504020204" pitchFamily="34" charset="0"/>
                <a:cs typeface="Arial" panose="020B0604020202020204" pitchFamily="34" charset="0"/>
              </a:rPr>
              <a:t>Calefacción</a:t>
            </a:r>
            <a:r>
              <a:rPr lang="en-US" sz="1600" dirty="0">
                <a:latin typeface="Arial" panose="020B0604020202020204" pitchFamily="34" charset="0"/>
                <a:ea typeface="Open Sans Light" panose="020B0306030504020204" pitchFamily="34" charset="0"/>
                <a:cs typeface="Arial" panose="020B0604020202020204" pitchFamily="34" charset="0"/>
              </a:rPr>
              <a:t> de </a:t>
            </a:r>
            <a:r>
              <a:rPr lang="en-US" sz="1600" dirty="0" err="1">
                <a:latin typeface="Arial" panose="020B0604020202020204" pitchFamily="34" charset="0"/>
                <a:ea typeface="Open Sans Light" panose="020B0306030504020204" pitchFamily="34" charset="0"/>
                <a:cs typeface="Arial" panose="020B0604020202020204" pitchFamily="34" charset="0"/>
              </a:rPr>
              <a:t>distrito</a:t>
            </a:r>
            <a:endParaRPr lang="en-US" sz="1600" dirty="0">
              <a:latin typeface="Arial" panose="020B0604020202020204" pitchFamily="34" charset="0"/>
              <a:ea typeface="Open Sans Light" panose="020B0306030504020204" pitchFamily="34" charset="0"/>
              <a:cs typeface="Arial" panose="020B0604020202020204" pitchFamily="34" charset="0"/>
            </a:endParaRPr>
          </a:p>
        </p:txBody>
      </p:sp>
      <p:cxnSp>
        <p:nvCxnSpPr>
          <p:cNvPr id="21508" name="Straight Connector 21507">
            <a:extLst>
              <a:ext uri="{FF2B5EF4-FFF2-40B4-BE49-F238E27FC236}">
                <a16:creationId xmlns:a16="http://schemas.microsoft.com/office/drawing/2014/main" id="{4B3F7F4B-1440-084F-BA71-072E6493ED73}"/>
              </a:ext>
            </a:extLst>
          </p:cNvPr>
          <p:cNvCxnSpPr>
            <a:cxnSpLocks/>
          </p:cNvCxnSpPr>
          <p:nvPr/>
        </p:nvCxnSpPr>
        <p:spPr>
          <a:xfrm flipV="1">
            <a:off x="3808996" y="5016029"/>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243D781-91F7-8D4C-B924-2097960633BC}"/>
              </a:ext>
            </a:extLst>
          </p:cNvPr>
          <p:cNvCxnSpPr>
            <a:cxnSpLocks/>
          </p:cNvCxnSpPr>
          <p:nvPr/>
        </p:nvCxnSpPr>
        <p:spPr>
          <a:xfrm>
            <a:off x="9303257" y="5016029"/>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1C7450B-7D81-9B46-9FDB-DA6577F58CE4}"/>
              </a:ext>
            </a:extLst>
          </p:cNvPr>
          <p:cNvCxnSpPr>
            <a:cxnSpLocks/>
          </p:cNvCxnSpPr>
          <p:nvPr/>
        </p:nvCxnSpPr>
        <p:spPr>
          <a:xfrm>
            <a:off x="6930187" y="5016029"/>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79D2D13-D64D-AC46-AE33-76BE731D29E6}"/>
              </a:ext>
            </a:extLst>
          </p:cNvPr>
          <p:cNvCxnSpPr>
            <a:cxnSpLocks/>
          </p:cNvCxnSpPr>
          <p:nvPr/>
        </p:nvCxnSpPr>
        <p:spPr>
          <a:xfrm>
            <a:off x="5336984" y="5016029"/>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05190B7-0CA1-2B49-A603-9B6E673EE323}"/>
              </a:ext>
            </a:extLst>
          </p:cNvPr>
          <p:cNvCxnSpPr>
            <a:cxnSpLocks/>
          </p:cNvCxnSpPr>
          <p:nvPr/>
        </p:nvCxnSpPr>
        <p:spPr>
          <a:xfrm>
            <a:off x="3808996" y="5015561"/>
            <a:ext cx="549426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18" name="Straight Arrow Connector 21517">
            <a:extLst>
              <a:ext uri="{FF2B5EF4-FFF2-40B4-BE49-F238E27FC236}">
                <a16:creationId xmlns:a16="http://schemas.microsoft.com/office/drawing/2014/main" id="{27904420-8DFA-D146-A4C9-89658067F58F}"/>
              </a:ext>
            </a:extLst>
          </p:cNvPr>
          <p:cNvCxnSpPr>
            <a:cxnSpLocks/>
          </p:cNvCxnSpPr>
          <p:nvPr/>
        </p:nvCxnSpPr>
        <p:spPr>
          <a:xfrm flipV="1">
            <a:off x="5748506" y="4213296"/>
            <a:ext cx="0" cy="8027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435F91D-708A-AF43-B16A-5A7F8702F1A3}"/>
              </a:ext>
            </a:extLst>
          </p:cNvPr>
          <p:cNvCxnSpPr>
            <a:cxnSpLocks/>
          </p:cNvCxnSpPr>
          <p:nvPr/>
        </p:nvCxnSpPr>
        <p:spPr>
          <a:xfrm flipV="1">
            <a:off x="5147122" y="4199938"/>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FF091F1-D423-854E-8995-737A666E517E}"/>
              </a:ext>
            </a:extLst>
          </p:cNvPr>
          <p:cNvCxnSpPr>
            <a:cxnSpLocks/>
          </p:cNvCxnSpPr>
          <p:nvPr/>
        </p:nvCxnSpPr>
        <p:spPr>
          <a:xfrm flipV="1">
            <a:off x="6438678" y="4199938"/>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22A2995-DBF1-9443-8644-7F2F29D79564}"/>
              </a:ext>
            </a:extLst>
          </p:cNvPr>
          <p:cNvCxnSpPr>
            <a:cxnSpLocks/>
          </p:cNvCxnSpPr>
          <p:nvPr/>
        </p:nvCxnSpPr>
        <p:spPr>
          <a:xfrm flipV="1">
            <a:off x="8395330" y="4199938"/>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0539199-26E5-9B47-A82C-36F58E1CFF5E}"/>
              </a:ext>
            </a:extLst>
          </p:cNvPr>
          <p:cNvCxnSpPr>
            <a:cxnSpLocks/>
          </p:cNvCxnSpPr>
          <p:nvPr/>
        </p:nvCxnSpPr>
        <p:spPr>
          <a:xfrm flipH="1">
            <a:off x="5147123" y="4213296"/>
            <a:ext cx="325669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0F95BA86-2A03-E24F-B386-856513D3FF97}"/>
              </a:ext>
            </a:extLst>
          </p:cNvPr>
          <p:cNvCxnSpPr>
            <a:cxnSpLocks/>
          </p:cNvCxnSpPr>
          <p:nvPr/>
        </p:nvCxnSpPr>
        <p:spPr>
          <a:xfrm flipV="1">
            <a:off x="7540819" y="4010194"/>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A22ED6D5-7683-1344-A50D-4D7EC8EBD9BF}"/>
              </a:ext>
            </a:extLst>
          </p:cNvPr>
          <p:cNvCxnSpPr>
            <a:cxnSpLocks/>
          </p:cNvCxnSpPr>
          <p:nvPr/>
        </p:nvCxnSpPr>
        <p:spPr>
          <a:xfrm flipH="1" flipV="1">
            <a:off x="10430807" y="3987783"/>
            <a:ext cx="6734" cy="3831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884AEA22-EA74-8D4F-9A8A-7D33F2FDC623}"/>
              </a:ext>
            </a:extLst>
          </p:cNvPr>
          <p:cNvCxnSpPr>
            <a:cxnSpLocks/>
          </p:cNvCxnSpPr>
          <p:nvPr/>
        </p:nvCxnSpPr>
        <p:spPr>
          <a:xfrm flipV="1">
            <a:off x="4807783" y="4003736"/>
            <a:ext cx="0" cy="36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99EE464-FC19-7144-9E28-FF5314086032}"/>
              </a:ext>
            </a:extLst>
          </p:cNvPr>
          <p:cNvCxnSpPr>
            <a:cxnSpLocks/>
          </p:cNvCxnSpPr>
          <p:nvPr/>
        </p:nvCxnSpPr>
        <p:spPr>
          <a:xfrm flipH="1" flipV="1">
            <a:off x="3345750" y="3352094"/>
            <a:ext cx="7310535" cy="194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1BD6C584-299C-7A49-9FFC-DC6F88F3A876}"/>
              </a:ext>
            </a:extLst>
          </p:cNvPr>
          <p:cNvCxnSpPr>
            <a:cxnSpLocks/>
          </p:cNvCxnSpPr>
          <p:nvPr/>
        </p:nvCxnSpPr>
        <p:spPr>
          <a:xfrm>
            <a:off x="3361122" y="2357276"/>
            <a:ext cx="0" cy="99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2682DDCE-277C-624F-8AF8-685E4D4761F4}"/>
              </a:ext>
            </a:extLst>
          </p:cNvPr>
          <p:cNvCxnSpPr>
            <a:cxnSpLocks/>
          </p:cNvCxnSpPr>
          <p:nvPr/>
        </p:nvCxnSpPr>
        <p:spPr>
          <a:xfrm flipH="1">
            <a:off x="4741722" y="2357276"/>
            <a:ext cx="1" cy="99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C3A4F30A-E101-5742-A0F9-4A04C4698AAF}"/>
              </a:ext>
            </a:extLst>
          </p:cNvPr>
          <p:cNvCxnSpPr>
            <a:cxnSpLocks/>
          </p:cNvCxnSpPr>
          <p:nvPr/>
        </p:nvCxnSpPr>
        <p:spPr>
          <a:xfrm flipH="1">
            <a:off x="5970260" y="2357276"/>
            <a:ext cx="1" cy="99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5DECACAE-0CFD-DE4E-8247-2776FDE2E404}"/>
              </a:ext>
            </a:extLst>
          </p:cNvPr>
          <p:cNvCxnSpPr>
            <a:cxnSpLocks/>
          </p:cNvCxnSpPr>
          <p:nvPr/>
        </p:nvCxnSpPr>
        <p:spPr>
          <a:xfrm flipH="1" flipV="1">
            <a:off x="7227459" y="2533141"/>
            <a:ext cx="341119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46" name="Straight Connector 21545">
            <a:extLst>
              <a:ext uri="{FF2B5EF4-FFF2-40B4-BE49-F238E27FC236}">
                <a16:creationId xmlns:a16="http://schemas.microsoft.com/office/drawing/2014/main" id="{E43F0E41-D98D-5045-A4E5-136A28BE6EB9}"/>
              </a:ext>
            </a:extLst>
          </p:cNvPr>
          <p:cNvCxnSpPr>
            <a:cxnSpLocks/>
          </p:cNvCxnSpPr>
          <p:nvPr/>
        </p:nvCxnSpPr>
        <p:spPr>
          <a:xfrm>
            <a:off x="9006044" y="2334790"/>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00888C1-3E31-0847-8A32-9F0CE52387C6}"/>
              </a:ext>
            </a:extLst>
          </p:cNvPr>
          <p:cNvCxnSpPr>
            <a:cxnSpLocks/>
          </p:cNvCxnSpPr>
          <p:nvPr/>
        </p:nvCxnSpPr>
        <p:spPr>
          <a:xfrm>
            <a:off x="7235491" y="2539695"/>
            <a:ext cx="1"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6E2F087-43FC-C64E-B087-2F8C11BA032D}"/>
              </a:ext>
            </a:extLst>
          </p:cNvPr>
          <p:cNvCxnSpPr>
            <a:cxnSpLocks/>
          </p:cNvCxnSpPr>
          <p:nvPr/>
        </p:nvCxnSpPr>
        <p:spPr>
          <a:xfrm>
            <a:off x="8370648" y="2539695"/>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073C8A9D-5FA7-9E40-81BD-AEA002D35B17}"/>
              </a:ext>
            </a:extLst>
          </p:cNvPr>
          <p:cNvCxnSpPr>
            <a:cxnSpLocks/>
          </p:cNvCxnSpPr>
          <p:nvPr/>
        </p:nvCxnSpPr>
        <p:spPr>
          <a:xfrm>
            <a:off x="10640960" y="2539695"/>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A04D4613-40D9-F548-B7F7-6FB4B5C1950B}"/>
              </a:ext>
            </a:extLst>
          </p:cNvPr>
          <p:cNvCxnSpPr>
            <a:cxnSpLocks/>
          </p:cNvCxnSpPr>
          <p:nvPr/>
        </p:nvCxnSpPr>
        <p:spPr>
          <a:xfrm>
            <a:off x="9505805" y="2539695"/>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0AFE788F-4AB3-F641-94DB-529FFAF57A5A}"/>
              </a:ext>
            </a:extLst>
          </p:cNvPr>
          <p:cNvCxnSpPr>
            <a:cxnSpLocks/>
          </p:cNvCxnSpPr>
          <p:nvPr/>
        </p:nvCxnSpPr>
        <p:spPr>
          <a:xfrm flipH="1">
            <a:off x="7235491" y="3186977"/>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97F58B03-5BA4-5A4F-963D-37258B25A565}"/>
              </a:ext>
            </a:extLst>
          </p:cNvPr>
          <p:cNvCxnSpPr>
            <a:cxnSpLocks/>
          </p:cNvCxnSpPr>
          <p:nvPr/>
        </p:nvCxnSpPr>
        <p:spPr>
          <a:xfrm flipH="1">
            <a:off x="8370648" y="3181843"/>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B540BE5A-89EC-244E-A56C-9A0BB5453BBC}"/>
              </a:ext>
            </a:extLst>
          </p:cNvPr>
          <p:cNvCxnSpPr>
            <a:cxnSpLocks/>
          </p:cNvCxnSpPr>
          <p:nvPr/>
        </p:nvCxnSpPr>
        <p:spPr>
          <a:xfrm flipH="1">
            <a:off x="9505804" y="3181843"/>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78AED4AF-3A26-2A49-ABBF-12F2036FF98E}"/>
              </a:ext>
            </a:extLst>
          </p:cNvPr>
          <p:cNvCxnSpPr>
            <a:cxnSpLocks/>
          </p:cNvCxnSpPr>
          <p:nvPr/>
        </p:nvCxnSpPr>
        <p:spPr>
          <a:xfrm flipH="1">
            <a:off x="10638059" y="318017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EF9DFB38-5709-7649-85CA-063862575A51}"/>
              </a:ext>
            </a:extLst>
          </p:cNvPr>
          <p:cNvCxnSpPr>
            <a:cxnSpLocks/>
          </p:cNvCxnSpPr>
          <p:nvPr/>
        </p:nvCxnSpPr>
        <p:spPr>
          <a:xfrm flipH="1">
            <a:off x="10430805" y="3391187"/>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E4FE7449-FD47-F14C-9A1A-E5EF8E031F94}"/>
              </a:ext>
            </a:extLst>
          </p:cNvPr>
          <p:cNvCxnSpPr>
            <a:cxnSpLocks/>
          </p:cNvCxnSpPr>
          <p:nvPr/>
        </p:nvCxnSpPr>
        <p:spPr>
          <a:xfrm flipH="1">
            <a:off x="7540819" y="3383562"/>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1240094C-E5F3-344A-B93B-22F8617713B9}"/>
              </a:ext>
            </a:extLst>
          </p:cNvPr>
          <p:cNvCxnSpPr>
            <a:cxnSpLocks/>
          </p:cNvCxnSpPr>
          <p:nvPr/>
        </p:nvCxnSpPr>
        <p:spPr>
          <a:xfrm flipH="1">
            <a:off x="4097617" y="335866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 Box 31">
            <a:extLst>
              <a:ext uri="{FF2B5EF4-FFF2-40B4-BE49-F238E27FC236}">
                <a16:creationId xmlns:a16="http://schemas.microsoft.com/office/drawing/2014/main" id="{E9DF3167-759F-FF49-A517-073223B515CA}"/>
              </a:ext>
            </a:extLst>
          </p:cNvPr>
          <p:cNvSpPr txBox="1">
            <a:spLocks noChangeArrowheads="1"/>
          </p:cNvSpPr>
          <p:nvPr/>
        </p:nvSpPr>
        <p:spPr bwMode="auto">
          <a:xfrm>
            <a:off x="-157276" y="4396222"/>
            <a:ext cx="2842983" cy="408623"/>
          </a:xfrm>
          <a:prstGeom prst="roundRect">
            <a:avLst/>
          </a:prstGeom>
          <a:noFill/>
          <a:ln w="9525">
            <a:noFill/>
            <a:miter lim="800000"/>
            <a:headEnd/>
            <a:tailEnd/>
          </a:ln>
          <a:effectLst/>
        </p:spPr>
        <p:txBody>
          <a:bodyPr wrap="square">
            <a:spAutoFit/>
          </a:bodyPr>
          <a:lstStyle/>
          <a:p>
            <a:pPr algn="r">
              <a:spcBef>
                <a:spcPct val="50000"/>
              </a:spcBef>
            </a:pPr>
            <a:r>
              <a:rPr lang="en-US" dirty="0">
                <a:latin typeface="Arial" panose="020B0604020202020204" pitchFamily="34" charset="0"/>
                <a:ea typeface="Open Sans Light" panose="020B0306030504020204" pitchFamily="34" charset="0"/>
                <a:cs typeface="Arial" panose="020B0604020202020204" pitchFamily="34" charset="0"/>
              </a:rPr>
              <a:t>Forma de </a:t>
            </a:r>
            <a:r>
              <a:rPr lang="en-US" dirty="0" err="1">
                <a:latin typeface="Arial" panose="020B0604020202020204" pitchFamily="34" charset="0"/>
                <a:ea typeface="Open Sans Light" panose="020B0306030504020204" pitchFamily="34" charset="0"/>
                <a:cs typeface="Arial" panose="020B0604020202020204" pitchFamily="34" charset="0"/>
              </a:rPr>
              <a:t>energía</a:t>
            </a:r>
            <a:r>
              <a:rPr lang="en-US" dirty="0">
                <a:latin typeface="Arial" panose="020B0604020202020204" pitchFamily="34" charset="0"/>
                <a:ea typeface="Open Sans Light" panose="020B0306030504020204" pitchFamily="34" charset="0"/>
                <a:cs typeface="Arial" panose="020B0604020202020204" pitchFamily="34" charset="0"/>
              </a:rPr>
              <a:t> final</a:t>
            </a:r>
          </a:p>
        </p:txBody>
      </p:sp>
      <p:sp>
        <p:nvSpPr>
          <p:cNvPr id="59" name="Oval 58">
            <a:extLst>
              <a:ext uri="{FF2B5EF4-FFF2-40B4-BE49-F238E27FC236}">
                <a16:creationId xmlns:a16="http://schemas.microsoft.com/office/drawing/2014/main" id="{2896068F-BC7D-C34E-9D6F-54D11686EC58}"/>
              </a:ext>
            </a:extLst>
          </p:cNvPr>
          <p:cNvSpPr/>
          <p:nvPr/>
        </p:nvSpPr>
        <p:spPr>
          <a:xfrm>
            <a:off x="8055391" y="39736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3.mp3" descr="Track7_Lecture7_Slide3.mp3">
            <a:hlinkClick r:id="" action="ppaction://media"/>
            <a:extLst>
              <a:ext uri="{FF2B5EF4-FFF2-40B4-BE49-F238E27FC236}">
                <a16:creationId xmlns:a16="http://schemas.microsoft.com/office/drawing/2014/main" id="{60EF9089-F040-AB4B-AA17-E2AFD51024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26756" y="463033"/>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4</a:t>
            </a:fld>
            <a:endParaRPr lang="en-US" altLang="en-US" sz="1400" b="1">
              <a:solidFill>
                <a:schemeClr val="bg1"/>
              </a:solidFill>
              <a:latin typeface="Open Sans ExtraBold"/>
              <a:ea typeface="Open Sans ExtraBold"/>
              <a:cs typeface="Open Sans ExtraBold"/>
            </a:endParaRPr>
          </a:p>
        </p:txBody>
      </p:sp>
      <p:sp>
        <p:nvSpPr>
          <p:cNvPr id="6" name="Rounded Rectangle 5">
            <a:extLst>
              <a:ext uri="{FF2B5EF4-FFF2-40B4-BE49-F238E27FC236}">
                <a16:creationId xmlns:a16="http://schemas.microsoft.com/office/drawing/2014/main" id="{C77AFA9F-342B-D64B-A040-A3BC5C92BC84}"/>
              </a:ext>
            </a:extLst>
          </p:cNvPr>
          <p:cNvSpPr>
            <a:spLocks noChangeAspect="1"/>
          </p:cNvSpPr>
          <p:nvPr/>
        </p:nvSpPr>
        <p:spPr>
          <a:xfrm>
            <a:off x="2829624" y="2897594"/>
            <a:ext cx="1589976" cy="612000"/>
          </a:xfrm>
          <a:prstGeom prst="roundRect">
            <a:avLst/>
          </a:prstGeom>
          <a:solidFill>
            <a:srgbClr val="68C8FF">
              <a:alpha val="2627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2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7" name="TextBox 6">
            <a:extLst>
              <a:ext uri="{FF2B5EF4-FFF2-40B4-BE49-F238E27FC236}">
                <a16:creationId xmlns:a16="http://schemas.microsoft.com/office/drawing/2014/main" id="{37850284-76DC-754C-9BB5-0954568D377A}"/>
              </a:ext>
            </a:extLst>
          </p:cNvPr>
          <p:cNvSpPr txBox="1"/>
          <p:nvPr/>
        </p:nvSpPr>
        <p:spPr>
          <a:xfrm>
            <a:off x="2505314" y="3614383"/>
            <a:ext cx="2238595" cy="646331"/>
          </a:xfrm>
          <a:prstGeom prst="rect">
            <a:avLst/>
          </a:prstGeom>
          <a:noFill/>
        </p:spPr>
        <p:txBody>
          <a:bodyPr wrap="square" rtlCol="0">
            <a:spAutoFit/>
          </a:bodyPr>
          <a:lstStyle/>
          <a:p>
            <a:pPr algn="ctr">
              <a:buClr>
                <a:srgbClr val="000000"/>
              </a:buClr>
              <a:buFont typeface="Arial"/>
              <a:buNone/>
            </a:pPr>
            <a:r>
              <a:rPr lang="en-GB" sz="1600" kern="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sym typeface="Arial"/>
              </a:rPr>
              <a:t>Demanda de energía final</a:t>
            </a:r>
          </a:p>
        </p:txBody>
      </p:sp>
      <p:sp>
        <p:nvSpPr>
          <p:cNvPr id="8" name="Rounded Rectangle 7">
            <a:extLst>
              <a:ext uri="{FF2B5EF4-FFF2-40B4-BE49-F238E27FC236}">
                <a16:creationId xmlns:a16="http://schemas.microsoft.com/office/drawing/2014/main" id="{1A36F785-1CC3-D248-95A6-8D2EC3AD6D3F}"/>
              </a:ext>
            </a:extLst>
          </p:cNvPr>
          <p:cNvSpPr>
            <a:spLocks noChangeAspect="1"/>
          </p:cNvSpPr>
          <p:nvPr/>
        </p:nvSpPr>
        <p:spPr>
          <a:xfrm>
            <a:off x="7781958" y="2897594"/>
            <a:ext cx="1320800" cy="612000"/>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2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9" name="TextBox 8">
            <a:extLst>
              <a:ext uri="{FF2B5EF4-FFF2-40B4-BE49-F238E27FC236}">
                <a16:creationId xmlns:a16="http://schemas.microsoft.com/office/drawing/2014/main" id="{61D9A440-5115-6549-82EC-EAB385D028DE}"/>
              </a:ext>
            </a:extLst>
          </p:cNvPr>
          <p:cNvSpPr txBox="1"/>
          <p:nvPr/>
        </p:nvSpPr>
        <p:spPr>
          <a:xfrm>
            <a:off x="7794658" y="3627357"/>
            <a:ext cx="3220539" cy="338554"/>
          </a:xfrm>
          <a:prstGeom prst="rect">
            <a:avLst/>
          </a:prstGeom>
          <a:noFill/>
        </p:spPr>
        <p:txBody>
          <a:bodyPr wrap="square" rtlCol="0">
            <a:spAutoFit/>
          </a:bodyPr>
          <a:lstStyle/>
          <a:p>
            <a:pPr algn="ctr">
              <a:buClr>
                <a:srgbClr val="000000"/>
              </a:buClr>
              <a:buFont typeface="Arial"/>
              <a:buNone/>
            </a:pPr>
            <a:r>
              <a:rPr lang="en-GB" sz="1600" kern="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Parámetro conductor = valor añadido</a:t>
            </a:r>
          </a:p>
        </p:txBody>
      </p:sp>
      <p:sp>
        <p:nvSpPr>
          <p:cNvPr id="10" name="Rounded Rectangle 9">
            <a:extLst>
              <a:ext uri="{FF2B5EF4-FFF2-40B4-BE49-F238E27FC236}">
                <a16:creationId xmlns:a16="http://schemas.microsoft.com/office/drawing/2014/main" id="{8C45CC80-816E-724C-8EE6-7DF878D6013A}"/>
              </a:ext>
            </a:extLst>
          </p:cNvPr>
          <p:cNvSpPr>
            <a:spLocks noChangeAspect="1"/>
          </p:cNvSpPr>
          <p:nvPr/>
        </p:nvSpPr>
        <p:spPr>
          <a:xfrm>
            <a:off x="6438900" y="2897594"/>
            <a:ext cx="1320800" cy="612000"/>
          </a:xfrm>
          <a:prstGeom prst="roundRect">
            <a:avLst/>
          </a:prstGeom>
          <a:solidFill>
            <a:srgbClr val="A5A5A5">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2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1" name="TextBox 10">
            <a:extLst>
              <a:ext uri="{FF2B5EF4-FFF2-40B4-BE49-F238E27FC236}">
                <a16:creationId xmlns:a16="http://schemas.microsoft.com/office/drawing/2014/main" id="{FCED0D45-19FD-424C-9345-705CFD60F66F}"/>
              </a:ext>
            </a:extLst>
          </p:cNvPr>
          <p:cNvSpPr txBox="1"/>
          <p:nvPr/>
        </p:nvSpPr>
        <p:spPr>
          <a:xfrm>
            <a:off x="5716243" y="3614383"/>
            <a:ext cx="2816913" cy="369332"/>
          </a:xfrm>
          <a:prstGeom prst="rect">
            <a:avLst/>
          </a:prstGeom>
          <a:noFill/>
        </p:spPr>
        <p:txBody>
          <a:bodyPr wrap="square" rtlCol="0">
            <a:spAutoFit/>
          </a:bodyPr>
          <a:lstStyle/>
          <a:p>
            <a:pPr algn="ctr">
              <a:buClr>
                <a:srgbClr val="000000"/>
              </a:buClr>
              <a:buFont typeface="Arial"/>
              <a:buNone/>
            </a:pPr>
            <a:r>
              <a:rPr lang="en-GB" sz="1600" kern="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sym typeface="Arial"/>
              </a:rPr>
              <a:t>Intensidad energética</a:t>
            </a:r>
          </a:p>
        </p:txBody>
      </p:sp>
      <p:sp>
        <p:nvSpPr>
          <p:cNvPr id="18" name="Rounded Rectangle 17">
            <a:extLst>
              <a:ext uri="{FF2B5EF4-FFF2-40B4-BE49-F238E27FC236}">
                <a16:creationId xmlns:a16="http://schemas.microsoft.com/office/drawing/2014/main" id="{EF818336-70A3-7746-A714-1B39885E6A7B}"/>
              </a:ext>
            </a:extLst>
          </p:cNvPr>
          <p:cNvSpPr>
            <a:spLocks noChangeAspect="1"/>
          </p:cNvSpPr>
          <p:nvPr/>
        </p:nvSpPr>
        <p:spPr>
          <a:xfrm>
            <a:off x="2750948" y="4538119"/>
            <a:ext cx="1722233" cy="612000"/>
          </a:xfrm>
          <a:prstGeom prst="roundRect">
            <a:avLst/>
          </a:prstGeom>
          <a:solidFill>
            <a:srgbClr val="68C8FF">
              <a:alpha val="2627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2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9" name="TextBox 18">
            <a:extLst>
              <a:ext uri="{FF2B5EF4-FFF2-40B4-BE49-F238E27FC236}">
                <a16:creationId xmlns:a16="http://schemas.microsoft.com/office/drawing/2014/main" id="{FD626280-1964-4043-BC00-7FFF4B6A5EDC}"/>
              </a:ext>
            </a:extLst>
          </p:cNvPr>
          <p:cNvSpPr txBox="1"/>
          <p:nvPr/>
        </p:nvSpPr>
        <p:spPr>
          <a:xfrm>
            <a:off x="2386058" y="5231730"/>
            <a:ext cx="2477105" cy="646331"/>
          </a:xfrm>
          <a:prstGeom prst="rect">
            <a:avLst/>
          </a:prstGeom>
          <a:noFill/>
        </p:spPr>
        <p:txBody>
          <a:bodyPr wrap="square" rtlCol="0">
            <a:spAutoFit/>
          </a:bodyPr>
          <a:lstStyle/>
          <a:p>
            <a:pPr algn="ctr">
              <a:buClr>
                <a:srgbClr val="000000"/>
              </a:buClr>
              <a:buFont typeface="Arial"/>
              <a:buNone/>
            </a:pPr>
            <a:r>
              <a:rPr lang="en-GB" sz="1600" kern="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sym typeface="Arial"/>
              </a:rPr>
              <a:t>Demanda de energía útil</a:t>
            </a:r>
          </a:p>
        </p:txBody>
      </p:sp>
      <p:sp>
        <p:nvSpPr>
          <p:cNvPr id="20" name="Rounded Rectangle 19">
            <a:extLst>
              <a:ext uri="{FF2B5EF4-FFF2-40B4-BE49-F238E27FC236}">
                <a16:creationId xmlns:a16="http://schemas.microsoft.com/office/drawing/2014/main" id="{F028C7A0-4472-8248-87B4-0496DB580A08}"/>
              </a:ext>
            </a:extLst>
          </p:cNvPr>
          <p:cNvSpPr>
            <a:spLocks noChangeAspect="1"/>
          </p:cNvSpPr>
          <p:nvPr/>
        </p:nvSpPr>
        <p:spPr>
          <a:xfrm>
            <a:off x="7853675" y="4509333"/>
            <a:ext cx="1363383" cy="612000"/>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2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21" name="TextBox 20">
            <a:extLst>
              <a:ext uri="{FF2B5EF4-FFF2-40B4-BE49-F238E27FC236}">
                <a16:creationId xmlns:a16="http://schemas.microsoft.com/office/drawing/2014/main" id="{E32A75DF-626D-3644-BE39-B3F5618C9BC7}"/>
              </a:ext>
            </a:extLst>
          </p:cNvPr>
          <p:cNvSpPr txBox="1"/>
          <p:nvPr/>
        </p:nvSpPr>
        <p:spPr>
          <a:xfrm>
            <a:off x="7781958" y="5255607"/>
            <a:ext cx="3670300" cy="338554"/>
          </a:xfrm>
          <a:prstGeom prst="rect">
            <a:avLst/>
          </a:prstGeom>
          <a:noFill/>
        </p:spPr>
        <p:txBody>
          <a:bodyPr wrap="square" rtlCol="0">
            <a:spAutoFit/>
          </a:bodyPr>
          <a:lstStyle/>
          <a:p>
            <a:pPr algn="ctr">
              <a:buClr>
                <a:srgbClr val="000000"/>
              </a:buClr>
              <a:buFont typeface="Arial"/>
              <a:buNone/>
            </a:pPr>
            <a:r>
              <a:rPr lang="en-GB" sz="1600" kern="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Parámetro conductor = valor añadido</a:t>
            </a:r>
          </a:p>
        </p:txBody>
      </p:sp>
      <p:sp>
        <p:nvSpPr>
          <p:cNvPr id="22" name="Rounded Rectangle 21">
            <a:extLst>
              <a:ext uri="{FF2B5EF4-FFF2-40B4-BE49-F238E27FC236}">
                <a16:creationId xmlns:a16="http://schemas.microsoft.com/office/drawing/2014/main" id="{802718EB-024C-0B4B-A1D7-4544927A00F9}"/>
              </a:ext>
            </a:extLst>
          </p:cNvPr>
          <p:cNvSpPr>
            <a:spLocks noChangeAspect="1"/>
          </p:cNvSpPr>
          <p:nvPr/>
        </p:nvSpPr>
        <p:spPr>
          <a:xfrm>
            <a:off x="6413500" y="4538119"/>
            <a:ext cx="1440000" cy="596154"/>
          </a:xfrm>
          <a:prstGeom prst="roundRect">
            <a:avLst/>
          </a:prstGeom>
          <a:solidFill>
            <a:srgbClr val="A5A5A5">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2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23" name="TextBox 22">
            <a:extLst>
              <a:ext uri="{FF2B5EF4-FFF2-40B4-BE49-F238E27FC236}">
                <a16:creationId xmlns:a16="http://schemas.microsoft.com/office/drawing/2014/main" id="{2E03DA2C-C77E-7248-B4A6-D0E4D4D15248}"/>
              </a:ext>
            </a:extLst>
          </p:cNvPr>
          <p:cNvSpPr txBox="1"/>
          <p:nvPr/>
        </p:nvSpPr>
        <p:spPr>
          <a:xfrm>
            <a:off x="5279477" y="5255607"/>
            <a:ext cx="2816913" cy="369332"/>
          </a:xfrm>
          <a:prstGeom prst="rect">
            <a:avLst/>
          </a:prstGeom>
          <a:noFill/>
        </p:spPr>
        <p:txBody>
          <a:bodyPr wrap="square" rtlCol="0">
            <a:spAutoFit/>
          </a:bodyPr>
          <a:lstStyle/>
          <a:p>
            <a:pPr algn="ctr">
              <a:buClr>
                <a:srgbClr val="000000"/>
              </a:buClr>
              <a:buFont typeface="Arial"/>
              <a:buNone/>
            </a:pPr>
            <a:r>
              <a:rPr lang="en-GB" sz="1600" kern="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sym typeface="Arial"/>
              </a:rPr>
              <a:t>Intensidad energética útil</a:t>
            </a:r>
          </a:p>
        </p:txBody>
      </p:sp>
      <p:sp>
        <p:nvSpPr>
          <p:cNvPr id="24" name="Google Shape;113;p16">
            <a:extLst>
              <a:ext uri="{FF2B5EF4-FFF2-40B4-BE49-F238E27FC236}">
                <a16:creationId xmlns:a16="http://schemas.microsoft.com/office/drawing/2014/main" id="{BD052431-641E-1D48-935A-CEC66F721803}"/>
              </a:ext>
            </a:extLst>
          </p:cNvPr>
          <p:cNvSpPr>
            <a:spLocks noGrp="1" noChangeArrowheads="1"/>
          </p:cNvSpPr>
          <p:nvPr>
            <p:ph type="title"/>
          </p:nvPr>
        </p:nvSpPr>
        <p:spPr>
          <a:xfrm>
            <a:off x="856129" y="-5984"/>
            <a:ext cx="9369539" cy="1343491"/>
          </a:xfrm>
        </p:spPr>
        <p:txBody>
          <a:bodyPr lIns="121900" tIns="121900" rIns="121900" bIns="121900"/>
          <a:lstStyle/>
          <a:p>
            <a:pPr eaLnBrk="1" hangingPunct="1"/>
            <a:r>
              <a:rPr lang="en-GB" altLang="en-US" dirty="0" err="1">
                <a:latin typeface="Arial" panose="020B0604020202020204" pitchFamily="34" charset="0"/>
                <a:cs typeface="Arial" panose="020B0604020202020204" pitchFamily="34" charset="0"/>
              </a:rPr>
              <a:t>Clase</a:t>
            </a:r>
            <a:r>
              <a:rPr lang="en-GB" altLang="en-US" dirty="0">
                <a:latin typeface="Arial" panose="020B0604020202020204" pitchFamily="34" charset="0"/>
                <a:cs typeface="Arial" panose="020B0604020202020204" pitchFamily="34" charset="0"/>
              </a:rPr>
              <a:t> 7.1 Sector industrial</a:t>
            </a:r>
          </a:p>
        </p:txBody>
      </p:sp>
      <mc:AlternateContent xmlns:mc="http://schemas.openxmlformats.org/markup-compatibility/2006" xmlns:a14="http://schemas.microsoft.com/office/drawing/2010/main">
        <mc:Choice Requires="a14">
          <p:sp>
            <p:nvSpPr>
              <p:cNvPr id="17" name="Google Shape;115;p16">
                <a:extLst>
                  <a:ext uri="{FF2B5EF4-FFF2-40B4-BE49-F238E27FC236}">
                    <a16:creationId xmlns:a16="http://schemas.microsoft.com/office/drawing/2014/main" id="{7A73E830-0D96-134A-BD48-D56D10424447}"/>
                  </a:ext>
                </a:extLst>
              </p:cNvPr>
              <p:cNvSpPr txBox="1"/>
              <p:nvPr/>
            </p:nvSpPr>
            <p:spPr>
              <a:xfrm>
                <a:off x="922049" y="1335684"/>
                <a:ext cx="10096500"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Usos finales: Usos específicos de la electricidad, usos térmicos y fuerza motriz </a:t>
                </a:r>
              </a:p>
              <a:p>
                <a:pPr marL="342900" indent="-342900" eaLnBrk="1" hangingPunct="1">
                  <a:lnSpc>
                    <a:spcPct val="100000"/>
                  </a:lnSpc>
                  <a:buClr>
                    <a:srgbClr val="333333"/>
                  </a:buClr>
                  <a:buSzPts val="1600"/>
                </a:pPr>
                <a:r>
                  <a:rPr lang="en-GB" altLang="en-US" sz="2000" dirty="0">
                    <a:latin typeface="Arial" panose="020B0604020202020204" pitchFamily="34" charset="0"/>
                    <a:ea typeface="Open Sans" panose="020B0606030504020204" pitchFamily="34" charset="0"/>
                    <a:cs typeface="Arial" panose="020B0604020202020204" pitchFamily="34" charset="0"/>
                  </a:rPr>
                  <a:t>La demanda de energía para la fuerza motriz y los usos específicos de la electricidad se calcula en términos de energía final. Se utiliza la ecuación general del MAED, sumando sobre los subsectores. Por ejemplo, en la agricultura: </a:t>
                </a:r>
              </a:p>
              <a:p>
                <a:pPr eaLnBrk="1" hangingPunct="1">
                  <a:lnSpc>
                    <a:spcPct val="100000"/>
                  </a:lnSpc>
                  <a:buClr>
                    <a:srgbClr val="333333"/>
                  </a:buClr>
                  <a:buSzPts val="1600"/>
                  <a:buNone/>
                </a:pPr>
                <a14:m>
                  <m:oMathPara xmlns:m="http://schemas.openxmlformats.org/officeDocument/2006/math">
                    <m:oMathParaPr>
                      <m:jc m:val="centerGroup"/>
                    </m:oMathParaPr>
                    <m:oMath xmlns:m="http://schemas.openxmlformats.org/officeDocument/2006/math">
                      <m:r>
                        <a:rPr lang="en-GB" altLang="en-US" sz="2000" smtClean="0">
                          <a:latin typeface="Cambria Math" panose="02040503050406030204" pitchFamily="18" charset="0"/>
                          <a:cs typeface="Calibri" panose="020F0502020204030204" pitchFamily="34" charset="0"/>
                        </a:rPr>
                        <m:t>𝐹</m:t>
                      </m:r>
                      <m:sSubSup>
                        <m:sSubSupPr>
                          <m:ctrlPr>
                            <a:rPr lang="en-GB" altLang="en-US" sz="2000" i="1" smtClean="0">
                              <a:latin typeface="Cambria Math" panose="02040503050406030204" pitchFamily="18" charset="0"/>
                              <a:cs typeface="Calibri" panose="020F0502020204030204" pitchFamily="34" charset="0"/>
                            </a:rPr>
                          </m:ctrlPr>
                        </m:sSubSupPr>
                        <m:e>
                          <m:r>
                            <a:rPr lang="en-GB" altLang="en-US" sz="2000" smtClean="0">
                              <a:latin typeface="Cambria Math" panose="02040503050406030204" pitchFamily="18" charset="0"/>
                              <a:cs typeface="Calibri" panose="020F0502020204030204" pitchFamily="34" charset="0"/>
                            </a:rPr>
                            <m:t>𝐸𝐷</m:t>
                          </m:r>
                        </m:e>
                        <m:sub>
                          <m:r>
                            <a:rPr lang="en-GB" altLang="en-US" sz="2000" smtClean="0">
                              <a:latin typeface="Cambria Math" panose="02040503050406030204" pitchFamily="18" charset="0"/>
                              <a:cs typeface="Calibri" panose="020F0502020204030204" pitchFamily="34" charset="0"/>
                            </a:rPr>
                            <m:t>𝑠𝑒𝑐𝑡𝑜𝑟</m:t>
                          </m:r>
                        </m:sub>
                        <m:sup>
                          <m:r>
                            <a:rPr lang="en-GB" altLang="en-US" sz="2000" smtClean="0">
                              <a:latin typeface="Cambria Math" panose="02040503050406030204" pitchFamily="18" charset="0"/>
                              <a:cs typeface="Calibri" panose="020F0502020204030204" pitchFamily="34" charset="0"/>
                            </a:rPr>
                            <m:t>𝑚𝑜𝑡𝑜𝑟</m:t>
                          </m:r>
                          <m:r>
                            <a:rPr lang="en-GB" altLang="en-US" sz="2000" smtClean="0">
                              <a:latin typeface="Cambria Math" panose="02040503050406030204" pitchFamily="18" charset="0"/>
                              <a:cs typeface="Calibri" panose="020F0502020204030204" pitchFamily="34" charset="0"/>
                            </a:rPr>
                            <m:t> </m:t>
                          </m:r>
                          <m:r>
                            <a:rPr lang="en-GB" altLang="en-US" sz="2000" smtClean="0">
                              <a:latin typeface="Cambria Math" panose="02040503050406030204" pitchFamily="18" charset="0"/>
                              <a:cs typeface="Calibri" panose="020F0502020204030204" pitchFamily="34" charset="0"/>
                            </a:rPr>
                            <m:t>𝑓𝑢𝑒𝑙</m:t>
                          </m:r>
                        </m:sup>
                      </m:sSubSup>
                      <m:r>
                        <a:rPr lang="en-GB" altLang="en-US" sz="2000" smtClean="0">
                          <a:latin typeface="Cambria Math" panose="02040503050406030204" pitchFamily="18" charset="0"/>
                          <a:cs typeface="Calibri" panose="020F0502020204030204" pitchFamily="34" charset="0"/>
                        </a:rPr>
                        <m:t>=</m:t>
                      </m:r>
                      <m:nary>
                        <m:naryPr>
                          <m:chr m:val="∑"/>
                          <m:supHide m:val="on"/>
                          <m:ctrlPr>
                            <a:rPr lang="en-GB" altLang="en-US" sz="2000" i="1" smtClean="0">
                              <a:latin typeface="Cambria Math" panose="02040503050406030204" pitchFamily="18" charset="0"/>
                              <a:cs typeface="Calibri" panose="020F0502020204030204" pitchFamily="34" charset="0"/>
                            </a:rPr>
                          </m:ctrlPr>
                        </m:naryPr>
                        <m:sub>
                          <m:r>
                            <a:rPr lang="en-GB" altLang="en-US" sz="2000" smtClean="0">
                              <a:latin typeface="Cambria Math" panose="02040503050406030204" pitchFamily="18" charset="0"/>
                              <a:cs typeface="Calibri" panose="020F0502020204030204" pitchFamily="34" charset="0"/>
                            </a:rPr>
                            <m:t>𝑠𝑢𝑏𝑠𝑒𝑐𝑡𝑜𝑟</m:t>
                          </m:r>
                          <m:r>
                            <a:rPr lang="en-GB" altLang="en-US" sz="2000" smtClean="0">
                              <a:latin typeface="Cambria Math" panose="02040503050406030204" pitchFamily="18" charset="0"/>
                              <a:cs typeface="Calibri" panose="020F0502020204030204" pitchFamily="34" charset="0"/>
                            </a:rPr>
                            <m:t> ∈ </m:t>
                          </m:r>
                          <m:r>
                            <a:rPr lang="en-GB" altLang="en-US" sz="2000" smtClean="0">
                              <a:latin typeface="Cambria Math" panose="02040503050406030204" pitchFamily="18" charset="0"/>
                              <a:cs typeface="Calibri" panose="020F0502020204030204" pitchFamily="34" charset="0"/>
                            </a:rPr>
                            <m:t>𝑠𝑒𝑐𝑡𝑜𝑟</m:t>
                          </m:r>
                        </m:sub>
                        <m:sup/>
                        <m:e>
                          <m:r>
                            <a:rPr lang="en-GB" altLang="en-US" sz="2000">
                              <a:latin typeface="Cambria Math" panose="02040503050406030204" pitchFamily="18" charset="0"/>
                              <a:cs typeface="Calibri" panose="020F0502020204030204" pitchFamily="34" charset="0"/>
                            </a:rPr>
                            <m:t>𝐸</m:t>
                          </m:r>
                          <m:sSubSup>
                            <m:sSubSupPr>
                              <m:ctrlPr>
                                <a:rPr lang="en-GB" altLang="en-US" sz="2000" i="1">
                                  <a:latin typeface="Cambria Math" panose="02040503050406030204" pitchFamily="18" charset="0"/>
                                  <a:cs typeface="Calibri" panose="020F0502020204030204" pitchFamily="34" charset="0"/>
                                </a:rPr>
                              </m:ctrlPr>
                            </m:sSubSupPr>
                            <m:e>
                              <m:r>
                                <a:rPr lang="en-GB" altLang="en-US" sz="2000">
                                  <a:latin typeface="Cambria Math" panose="02040503050406030204" pitchFamily="18" charset="0"/>
                                  <a:cs typeface="Calibri" panose="020F0502020204030204" pitchFamily="34" charset="0"/>
                                </a:rPr>
                                <m:t>𝐼</m:t>
                              </m:r>
                            </m:e>
                            <m:sub>
                              <m:r>
                                <a:rPr lang="en-GB" altLang="en-US" sz="2000">
                                  <a:latin typeface="Cambria Math" panose="02040503050406030204" pitchFamily="18" charset="0"/>
                                  <a:cs typeface="Calibri" panose="020F0502020204030204" pitchFamily="34" charset="0"/>
                                </a:rPr>
                                <m:t>𝑠𝑢𝑏𝑠𝑒𝑐𝑡𝑜𝑟</m:t>
                              </m:r>
                            </m:sub>
                            <m:sup>
                              <m:r>
                                <a:rPr lang="en-GB" altLang="en-US" sz="2000">
                                  <a:latin typeface="Cambria Math" panose="02040503050406030204" pitchFamily="18" charset="0"/>
                                  <a:cs typeface="Calibri" panose="020F0502020204030204" pitchFamily="34" charset="0"/>
                                </a:rPr>
                                <m:t>𝑚𝑜𝑡𝑜𝑟</m:t>
                              </m:r>
                              <m:r>
                                <a:rPr lang="en-GB" altLang="en-US" sz="2000">
                                  <a:latin typeface="Cambria Math" panose="02040503050406030204" pitchFamily="18" charset="0"/>
                                  <a:cs typeface="Calibri" panose="020F0502020204030204" pitchFamily="34" charset="0"/>
                                </a:rPr>
                                <m:t> </m:t>
                              </m:r>
                              <m:r>
                                <a:rPr lang="en-GB" altLang="en-US" sz="2000">
                                  <a:latin typeface="Cambria Math" panose="02040503050406030204" pitchFamily="18" charset="0"/>
                                  <a:cs typeface="Calibri" panose="020F0502020204030204" pitchFamily="34" charset="0"/>
                                </a:rPr>
                                <m:t>𝑓𝑢𝑒𝑙</m:t>
                              </m:r>
                            </m:sup>
                          </m:sSubSup>
                          <m:r>
                            <a:rPr lang="en-GB" altLang="en-US" sz="2000">
                              <a:latin typeface="Cambria Math" panose="02040503050406030204" pitchFamily="18" charset="0"/>
                              <a:cs typeface="Calibri" panose="020F0502020204030204" pitchFamily="34" charset="0"/>
                            </a:rPr>
                            <m:t>𝑉</m:t>
                          </m:r>
                          <m:sSub>
                            <m:sSubPr>
                              <m:ctrlPr>
                                <a:rPr lang="en-GB" altLang="en-US" sz="2000" i="1">
                                  <a:latin typeface="Cambria Math" panose="02040503050406030204" pitchFamily="18" charset="0"/>
                                  <a:cs typeface="Calibri" panose="020F0502020204030204" pitchFamily="34" charset="0"/>
                                </a:rPr>
                              </m:ctrlPr>
                            </m:sSubPr>
                            <m:e>
                              <m:r>
                                <a:rPr lang="en-GB" altLang="en-US" sz="2000">
                                  <a:latin typeface="Cambria Math" panose="02040503050406030204" pitchFamily="18" charset="0"/>
                                  <a:cs typeface="Calibri" panose="020F0502020204030204" pitchFamily="34" charset="0"/>
                                </a:rPr>
                                <m:t>𝐴</m:t>
                              </m:r>
                            </m:e>
                            <m:sub>
                              <m:r>
                                <a:rPr lang="en-GB" altLang="en-US" sz="2000">
                                  <a:latin typeface="Cambria Math" panose="02040503050406030204" pitchFamily="18" charset="0"/>
                                  <a:cs typeface="Calibri" panose="020F0502020204030204" pitchFamily="34" charset="0"/>
                                </a:rPr>
                                <m:t>𝑠𝑢𝑏𝑠𝑒𝑐𝑡𝑜𝑟</m:t>
                              </m:r>
                            </m:sub>
                          </m:sSub>
                        </m:e>
                      </m:nary>
                    </m:oMath>
                  </m:oMathPara>
                </a14:m>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buClr>
                    <a:srgbClr val="333333"/>
                  </a:buClr>
                  <a:buSzPts val="1600"/>
                  <a:buNone/>
                </a:pP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marL="342900" indent="-342900" eaLnBrk="1" hangingPunct="1">
                  <a:lnSpc>
                    <a:spcPct val="100000"/>
                  </a:lnSpc>
                  <a:buClr>
                    <a:srgbClr val="333333"/>
                  </a:buClr>
                  <a:buSzPts val="1600"/>
                </a:pPr>
                <a:r>
                  <a:rPr lang="en-GB" altLang="en-US" sz="2000" dirty="0">
                    <a:latin typeface="Arial" panose="020B0604020202020204" pitchFamily="34" charset="0"/>
                    <a:ea typeface="Open Sans" panose="020B0606030504020204" pitchFamily="34" charset="0"/>
                    <a:cs typeface="Arial" panose="020B0604020202020204" pitchFamily="34" charset="0"/>
                  </a:rPr>
                  <a:t>La demanda de usos térmicos se calcula en términos de demanda de energía útil.</a:t>
                </a:r>
              </a:p>
              <a:p>
                <a:pPr eaLnBrk="1" hangingPunct="1">
                  <a:lnSpc>
                    <a:spcPct val="100000"/>
                  </a:lnSpc>
                  <a:buClr>
                    <a:srgbClr val="333333"/>
                  </a:buClr>
                  <a:buSzPts val="1600"/>
                  <a:buNone/>
                </a:pPr>
                <a14:m>
                  <m:oMathPara xmlns:m="http://schemas.openxmlformats.org/officeDocument/2006/math">
                    <m:oMathParaPr>
                      <m:jc m:val="centerGroup"/>
                    </m:oMathParaPr>
                    <m:oMath xmlns:m="http://schemas.openxmlformats.org/officeDocument/2006/math">
                      <m:sSubSup>
                        <m:sSubSupPr>
                          <m:ctrlPr>
                            <a:rPr lang="en-GB" altLang="en-US" sz="2000" i="1">
                              <a:latin typeface="Cambria Math" panose="02040503050406030204" pitchFamily="18" charset="0"/>
                              <a:cs typeface="Calibri" panose="020F0502020204030204" pitchFamily="34" charset="0"/>
                            </a:rPr>
                          </m:ctrlPr>
                        </m:sSubSupPr>
                        <m:e>
                          <m:r>
                            <a:rPr lang="en-GB" altLang="en-US" sz="2000" smtClean="0">
                              <a:latin typeface="Cambria Math" panose="02040503050406030204" pitchFamily="18" charset="0"/>
                              <a:cs typeface="Calibri" panose="020F0502020204030204" pitchFamily="34" charset="0"/>
                            </a:rPr>
                            <m:t>𝑈</m:t>
                          </m:r>
                          <m:r>
                            <a:rPr lang="en-GB" altLang="en-US" sz="2000">
                              <a:latin typeface="Cambria Math" panose="02040503050406030204" pitchFamily="18" charset="0"/>
                              <a:cs typeface="Calibri" panose="020F0502020204030204" pitchFamily="34" charset="0"/>
                            </a:rPr>
                            <m:t>𝐸𝐷</m:t>
                          </m:r>
                        </m:e>
                        <m:sub>
                          <m:r>
                            <a:rPr lang="en-GB" altLang="en-US" sz="2000" smtClean="0">
                              <a:latin typeface="Cambria Math" panose="02040503050406030204" pitchFamily="18" charset="0"/>
                              <a:cs typeface="Calibri" panose="020F0502020204030204" pitchFamily="34" charset="0"/>
                            </a:rPr>
                            <m:t>𝑠𝑒𝑐𝑡𝑜𝑟</m:t>
                          </m:r>
                        </m:sub>
                        <m:sup>
                          <m:r>
                            <a:rPr lang="en-GB" altLang="en-US" sz="2000" smtClean="0">
                              <a:latin typeface="Cambria Math" panose="02040503050406030204" pitchFamily="18" charset="0"/>
                              <a:cs typeface="Calibri" panose="020F0502020204030204" pitchFamily="34" charset="0"/>
                            </a:rPr>
                            <m:t>𝑡h𝑒𝑟𝑚𝑎𝑙</m:t>
                          </m:r>
                          <m:r>
                            <a:rPr lang="en-GB" altLang="en-US" sz="2000" smtClean="0">
                              <a:latin typeface="Cambria Math" panose="02040503050406030204" pitchFamily="18" charset="0"/>
                              <a:cs typeface="Calibri" panose="020F0502020204030204" pitchFamily="34" charset="0"/>
                            </a:rPr>
                            <m:t> </m:t>
                          </m:r>
                          <m:r>
                            <a:rPr lang="en-GB" altLang="en-US" sz="2000" smtClean="0">
                              <a:latin typeface="Cambria Math" panose="02040503050406030204" pitchFamily="18" charset="0"/>
                              <a:cs typeface="Calibri" panose="020F0502020204030204" pitchFamily="34" charset="0"/>
                            </a:rPr>
                            <m:t>𝑢𝑠𝑒</m:t>
                          </m:r>
                        </m:sup>
                      </m:sSubSup>
                      <m:r>
                        <a:rPr lang="en-GB" altLang="en-US" sz="2000">
                          <a:latin typeface="Cambria Math" panose="02040503050406030204" pitchFamily="18" charset="0"/>
                          <a:cs typeface="Calibri" panose="020F0502020204030204" pitchFamily="34" charset="0"/>
                        </a:rPr>
                        <m:t>=</m:t>
                      </m:r>
                      <m:nary>
                        <m:naryPr>
                          <m:chr m:val="∑"/>
                          <m:supHide m:val="on"/>
                          <m:ctrlPr>
                            <a:rPr lang="en-GB" altLang="en-US" sz="2000" i="1">
                              <a:latin typeface="Cambria Math" panose="02040503050406030204" pitchFamily="18" charset="0"/>
                              <a:cs typeface="Calibri" panose="020F0502020204030204" pitchFamily="34" charset="0"/>
                            </a:rPr>
                          </m:ctrlPr>
                        </m:naryPr>
                        <m:sub>
                          <m:r>
                            <a:rPr lang="en-GB" altLang="en-US" sz="2000">
                              <a:latin typeface="Cambria Math" panose="02040503050406030204" pitchFamily="18" charset="0"/>
                              <a:cs typeface="Calibri" panose="020F0502020204030204" pitchFamily="34" charset="0"/>
                            </a:rPr>
                            <m:t>𝑠𝑢𝑏𝑠𝑒𝑐𝑡𝑜𝑟</m:t>
                          </m:r>
                          <m:r>
                            <a:rPr lang="en-GB" altLang="en-US" sz="2000">
                              <a:latin typeface="Cambria Math" panose="02040503050406030204" pitchFamily="18" charset="0"/>
                              <a:cs typeface="Calibri" panose="020F0502020204030204" pitchFamily="34" charset="0"/>
                            </a:rPr>
                            <m:t> ∈ </m:t>
                          </m:r>
                          <m:r>
                            <a:rPr lang="en-GB" altLang="en-US" sz="2000" smtClean="0">
                              <a:latin typeface="Cambria Math" panose="02040503050406030204" pitchFamily="18" charset="0"/>
                              <a:cs typeface="Calibri" panose="020F0502020204030204" pitchFamily="34" charset="0"/>
                            </a:rPr>
                            <m:t>𝑠𝑒𝑐𝑡𝑜𝑟</m:t>
                          </m:r>
                        </m:sub>
                        <m:sup/>
                        <m:e>
                          <m:r>
                            <a:rPr lang="en-GB" altLang="en-US" sz="2000">
                              <a:latin typeface="Cambria Math" panose="02040503050406030204" pitchFamily="18" charset="0"/>
                              <a:cs typeface="Calibri" panose="020F0502020204030204" pitchFamily="34" charset="0"/>
                            </a:rPr>
                            <m:t>𝐸</m:t>
                          </m:r>
                          <m:sSubSup>
                            <m:sSubSupPr>
                              <m:ctrlPr>
                                <a:rPr lang="en-GB" altLang="en-US" sz="2000" i="1">
                                  <a:latin typeface="Cambria Math" panose="02040503050406030204" pitchFamily="18" charset="0"/>
                                  <a:cs typeface="Calibri" panose="020F0502020204030204" pitchFamily="34" charset="0"/>
                                </a:rPr>
                              </m:ctrlPr>
                            </m:sSubSupPr>
                            <m:e>
                              <m:r>
                                <a:rPr lang="en-GB" altLang="en-US" sz="2000">
                                  <a:latin typeface="Cambria Math" panose="02040503050406030204" pitchFamily="18" charset="0"/>
                                  <a:cs typeface="Calibri" panose="020F0502020204030204" pitchFamily="34" charset="0"/>
                                </a:rPr>
                                <m:t>𝐼</m:t>
                              </m:r>
                            </m:e>
                            <m:sub>
                              <m:r>
                                <a:rPr lang="en-GB" altLang="en-US" sz="2000">
                                  <a:latin typeface="Cambria Math" panose="02040503050406030204" pitchFamily="18" charset="0"/>
                                  <a:cs typeface="Calibri" panose="020F0502020204030204" pitchFamily="34" charset="0"/>
                                </a:rPr>
                                <m:t>𝑠𝑢𝑏𝑠𝑒𝑐𝑡𝑜𝑟</m:t>
                              </m:r>
                            </m:sub>
                            <m:sup>
                              <m:r>
                                <a:rPr lang="en-GB" altLang="en-US" sz="2000" smtClean="0">
                                  <a:latin typeface="Cambria Math" panose="02040503050406030204" pitchFamily="18" charset="0"/>
                                  <a:cs typeface="Calibri" panose="020F0502020204030204" pitchFamily="34" charset="0"/>
                                </a:rPr>
                                <m:t>𝑡h</m:t>
                              </m:r>
                              <m:r>
                                <a:rPr lang="en-GB" altLang="en-US" sz="2000">
                                  <a:latin typeface="Cambria Math" panose="02040503050406030204" pitchFamily="18" charset="0"/>
                                  <a:cs typeface="Calibri" panose="020F0502020204030204" pitchFamily="34" charset="0"/>
                                </a:rPr>
                                <m:t>𝑒𝑟𝑚𝑎𝑙</m:t>
                              </m:r>
                              <m:r>
                                <a:rPr lang="en-GB" altLang="en-US" sz="2000">
                                  <a:latin typeface="Cambria Math" panose="02040503050406030204" pitchFamily="18" charset="0"/>
                                  <a:cs typeface="Calibri" panose="020F0502020204030204" pitchFamily="34" charset="0"/>
                                </a:rPr>
                                <m:t> </m:t>
                              </m:r>
                              <m:r>
                                <a:rPr lang="en-GB" altLang="en-US" sz="2000">
                                  <a:latin typeface="Cambria Math" panose="02040503050406030204" pitchFamily="18" charset="0"/>
                                  <a:cs typeface="Calibri" panose="020F0502020204030204" pitchFamily="34" charset="0"/>
                                </a:rPr>
                                <m:t>𝑢𝑠𝑒</m:t>
                              </m:r>
                            </m:sup>
                          </m:sSubSup>
                          <m:r>
                            <a:rPr lang="en-GB" altLang="en-US" sz="2000">
                              <a:latin typeface="Cambria Math" panose="02040503050406030204" pitchFamily="18" charset="0"/>
                              <a:cs typeface="Calibri" panose="020F0502020204030204" pitchFamily="34" charset="0"/>
                            </a:rPr>
                            <m:t>𝑉</m:t>
                          </m:r>
                          <m:sSub>
                            <m:sSubPr>
                              <m:ctrlPr>
                                <a:rPr lang="en-GB" altLang="en-US" sz="2000" i="1">
                                  <a:latin typeface="Cambria Math" panose="02040503050406030204" pitchFamily="18" charset="0"/>
                                  <a:cs typeface="Calibri" panose="020F0502020204030204" pitchFamily="34" charset="0"/>
                                </a:rPr>
                              </m:ctrlPr>
                            </m:sSubPr>
                            <m:e>
                              <m:r>
                                <a:rPr lang="en-GB" altLang="en-US" sz="2000">
                                  <a:latin typeface="Cambria Math" panose="02040503050406030204" pitchFamily="18" charset="0"/>
                                  <a:cs typeface="Calibri" panose="020F0502020204030204" pitchFamily="34" charset="0"/>
                                </a:rPr>
                                <m:t>𝐴</m:t>
                              </m:r>
                            </m:e>
                            <m:sub>
                              <m:r>
                                <a:rPr lang="en-GB" altLang="en-US" sz="2000">
                                  <a:latin typeface="Cambria Math" panose="02040503050406030204" pitchFamily="18" charset="0"/>
                                  <a:cs typeface="Calibri" panose="020F0502020204030204" pitchFamily="34" charset="0"/>
                                </a:rPr>
                                <m:t>𝑠𝑢𝑏𝑠𝑒𝑐𝑡𝑜𝑟</m:t>
                              </m:r>
                            </m:sub>
                          </m:sSub>
                        </m:e>
                      </m:nary>
                    </m:oMath>
                  </m:oMathPara>
                </a14:m>
                <a:endParaRPr lang="en-GB" altLang="en-US" sz="2000" dirty="0">
                  <a:latin typeface="Arial" panose="020B0604020202020204" pitchFamily="34" charset="0"/>
                  <a:ea typeface="Open Sans" panose="020B0606030504020204" pitchFamily="34" charset="0"/>
                  <a:cs typeface="Arial" panose="020B0604020202020204" pitchFamily="34" charset="0"/>
                </a:endParaRPr>
              </a:p>
            </p:txBody>
          </p:sp>
        </mc:Choice>
        <mc:Fallback xmlns="">
          <p:sp>
            <p:nvSpPr>
              <p:cNvPr id="17" name="Google Shape;115;p16">
                <a:extLst>
                  <a:ext uri="{FF2B5EF4-FFF2-40B4-BE49-F238E27FC236}">
                    <a16:creationId xmlns:a16="http://schemas.microsoft.com/office/drawing/2014/main" id="{7A73E830-0D96-134A-BD48-D56D10424447}"/>
                  </a:ext>
                </a:extLst>
              </p:cNvPr>
              <p:cNvSpPr txBox="1">
                <a:spLocks noRot="1" noChangeAspect="1" noMove="1" noResize="1" noEditPoints="1" noAdjustHandles="1" noChangeArrowheads="1" noChangeShapeType="1" noTextEdit="1"/>
              </p:cNvSpPr>
              <p:nvPr/>
            </p:nvSpPr>
            <p:spPr>
              <a:xfrm>
                <a:off x="922049" y="1335684"/>
                <a:ext cx="10096500" cy="4427538"/>
              </a:xfrm>
              <a:prstGeom prst="rect">
                <a:avLst/>
              </a:prstGeom>
              <a:blipFill>
                <a:blip r:embed="rId5"/>
                <a:stretch>
                  <a:fillRect l="-302" t="-275"/>
                </a:stretch>
              </a:blipFill>
              <a:ln>
                <a:noFill/>
              </a:ln>
            </p:spPr>
            <p:txBody>
              <a:bodyPr/>
              <a:lstStyle/>
              <a:p>
                <a:r>
                  <a:rPr lang="en-US">
                    <a:noFill/>
                  </a:rPr>
                  <a:t> </a:t>
                </a:r>
              </a:p>
            </p:txBody>
          </p:sp>
        </mc:Fallback>
      </mc:AlternateContent>
      <p:sp>
        <p:nvSpPr>
          <p:cNvPr id="25" name="Oval 24">
            <a:extLst>
              <a:ext uri="{FF2B5EF4-FFF2-40B4-BE49-F238E27FC236}">
                <a16:creationId xmlns:a16="http://schemas.microsoft.com/office/drawing/2014/main" id="{ED0BF43B-E9BB-E94D-A0AA-70912B27F311}"/>
              </a:ext>
            </a:extLst>
          </p:cNvPr>
          <p:cNvSpPr/>
          <p:nvPr/>
        </p:nvSpPr>
        <p:spPr>
          <a:xfrm>
            <a:off x="10523071" y="18708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7_Slide4.mp3" descr="Track7_Lecture7_Slide4.mp3">
            <a:hlinkClick r:id="" action="ppaction://media"/>
            <a:extLst>
              <a:ext uri="{FF2B5EF4-FFF2-40B4-BE49-F238E27FC236}">
                <a16:creationId xmlns:a16="http://schemas.microsoft.com/office/drawing/2014/main" id="{160D24CA-6430-124B-9C82-3DB495ED66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23071" y="25845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5</a:t>
            </a:fld>
            <a:endParaRPr lang="en-US" altLang="en-US" sz="1400" b="1">
              <a:solidFill>
                <a:schemeClr val="bg1"/>
              </a:solidFill>
              <a:latin typeface="Open Sans ExtraBold"/>
              <a:ea typeface="Open Sans ExtraBold"/>
              <a:cs typeface="Open Sans ExtraBold"/>
            </a:endParaRPr>
          </a:p>
        </p:txBody>
      </p:sp>
      <p:sp>
        <p:nvSpPr>
          <p:cNvPr id="20" name="Google Shape;115;p16">
            <a:extLst>
              <a:ext uri="{FF2B5EF4-FFF2-40B4-BE49-F238E27FC236}">
                <a16:creationId xmlns:a16="http://schemas.microsoft.com/office/drawing/2014/main" id="{2E630E1F-8420-C94E-BCF2-4A38EEDA63C2}"/>
              </a:ext>
            </a:extLst>
          </p:cNvPr>
          <p:cNvSpPr txBox="1"/>
          <p:nvPr/>
        </p:nvSpPr>
        <p:spPr>
          <a:xfrm>
            <a:off x="662485" y="902324"/>
            <a:ext cx="10647158" cy="4931299"/>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Usos térmicos: útiles para la demanda de energía final</a:t>
            </a:r>
            <a:endParaRPr lang="en-GB" altLang="en-US" sz="2000" b="1"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buClr>
                <a:srgbClr val="333333"/>
              </a:buClr>
              <a:buSzPts val="1600"/>
              <a:buNone/>
            </a:pPr>
            <a:r>
              <a:rPr lang="en-GB" altLang="en-US" sz="2000" dirty="0">
                <a:latin typeface="Arial" panose="020B0604020202020204" pitchFamily="34" charset="0"/>
                <a:ea typeface="Open Sans" panose="020B0606030504020204" pitchFamily="34" charset="0"/>
                <a:cs typeface="Arial" panose="020B0604020202020204" pitchFamily="34" charset="0"/>
              </a:rPr>
              <a:t>La demanda de energía útil (DEU) para usos térmicos se convierte en demanda de energía final (DEF) en función de la eficiencia del proceso ( ) y de la penetración en el mercado de los portadores (MP)</a:t>
            </a:r>
          </a:p>
          <a:p>
            <a:pPr eaLnBrk="1" hangingPunct="1">
              <a:lnSpc>
                <a:spcPct val="100000"/>
              </a:lnSpc>
              <a:buClr>
                <a:srgbClr val="333333"/>
              </a:buClr>
              <a:buSzPts val="1600"/>
              <a:buNone/>
            </a:pP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marL="342900" indent="-342900" eaLnBrk="1" hangingPunct="1">
              <a:lnSpc>
                <a:spcPct val="100000"/>
              </a:lnSpc>
              <a:buClr>
                <a:srgbClr val="333333"/>
              </a:buClr>
              <a:buSzPts val="1600"/>
            </a:pP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marL="342900" indent="-342900" eaLnBrk="1" hangingPunct="1">
              <a:lnSpc>
                <a:spcPct val="100000"/>
              </a:lnSpc>
              <a:buClr>
                <a:srgbClr val="333333"/>
              </a:buClr>
              <a:buSzPts val="1600"/>
            </a:pP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marL="342900" indent="-342900" eaLnBrk="1" hangingPunct="1">
              <a:lnSpc>
                <a:spcPct val="100000"/>
              </a:lnSpc>
              <a:buClr>
                <a:srgbClr val="333333"/>
              </a:buClr>
              <a:buSzPts val="1600"/>
            </a:pP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buClr>
                <a:srgbClr val="333333"/>
              </a:buClr>
              <a:buSzPts val="1600"/>
              <a:buNone/>
            </a:pP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marL="342900" indent="-342900" eaLnBrk="1" hangingPunct="1">
              <a:lnSpc>
                <a:spcPct val="100000"/>
              </a:lnSpc>
              <a:buClr>
                <a:srgbClr val="333333"/>
              </a:buClr>
              <a:buSzPts val="1600"/>
            </a:pPr>
            <a:r>
              <a:rPr lang="en-GB" altLang="en-US" sz="2000" dirty="0">
                <a:latin typeface="Arial" panose="020B0604020202020204" pitchFamily="34" charset="0"/>
                <a:ea typeface="Open Sans" panose="020B0606030504020204" pitchFamily="34" charset="0"/>
                <a:cs typeface="Arial" panose="020B0604020202020204" pitchFamily="34" charset="0"/>
              </a:rPr>
              <a:t>Los portadores de energía para usos térmicos en la agricultura incluyen los combustibles fósiles, la energía solar blanda, la electricidad para calefacción, los combustibles tradicionales, la biomasa moderna y la electricidad.</a:t>
            </a:r>
          </a:p>
          <a:p>
            <a:pPr marL="342900" indent="-342900" eaLnBrk="1" hangingPunct="1">
              <a:lnSpc>
                <a:spcPct val="100000"/>
              </a:lnSpc>
              <a:buClr>
                <a:srgbClr val="333333"/>
              </a:buClr>
              <a:buSzPts val="1600"/>
            </a:pPr>
            <a:r>
              <a:rPr lang="en-GB" altLang="en-US" sz="2000" dirty="0">
                <a:latin typeface="Arial" panose="020B0604020202020204" pitchFamily="34" charset="0"/>
                <a:ea typeface="Open Sans" panose="020B0606030504020204" pitchFamily="34" charset="0"/>
                <a:cs typeface="Arial" panose="020B0604020202020204" pitchFamily="34" charset="0"/>
              </a:rPr>
              <a:t>Las eficiencias en el modelo MAED se expresan en términos relativos frente a la eficiencia de la electricidad para el mismo uso final, cuando compite.</a:t>
            </a:r>
          </a:p>
          <a:p>
            <a:pPr marL="342900" indent="-342900" eaLnBrk="1" hangingPunct="1">
              <a:lnSpc>
                <a:spcPct val="100000"/>
              </a:lnSpc>
              <a:buClr>
                <a:srgbClr val="333333"/>
              </a:buClr>
              <a:buSzPts val="1600"/>
            </a:pPr>
            <a:endParaRPr lang="en-GB" altLang="en-US" sz="2000" dirty="0">
              <a:latin typeface="Arial" panose="020B0604020202020204" pitchFamily="34" charset="0"/>
              <a:ea typeface="Open Sans" panose="020B0606030504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F2BC08A9-A6DB-B54F-92D5-2C5B8CDF1F2A}"/>
              </a:ext>
            </a:extLst>
          </p:cNvPr>
          <p:cNvGrpSpPr/>
          <p:nvPr/>
        </p:nvGrpSpPr>
        <p:grpSpPr>
          <a:xfrm>
            <a:off x="3001197" y="2392229"/>
            <a:ext cx="6283696" cy="2073542"/>
            <a:chOff x="1074227" y="231215"/>
            <a:chExt cx="4981665" cy="3523861"/>
          </a:xfrm>
        </p:grpSpPr>
        <p:grpSp>
          <p:nvGrpSpPr>
            <p:cNvPr id="24" name="Group 23">
              <a:extLst>
                <a:ext uri="{FF2B5EF4-FFF2-40B4-BE49-F238E27FC236}">
                  <a16:creationId xmlns:a16="http://schemas.microsoft.com/office/drawing/2014/main" id="{4054DD6C-B77F-2440-BF79-591BBCABB14C}"/>
                </a:ext>
              </a:extLst>
            </p:cNvPr>
            <p:cNvGrpSpPr/>
            <p:nvPr/>
          </p:nvGrpSpPr>
          <p:grpSpPr>
            <a:xfrm>
              <a:off x="1074227" y="1172219"/>
              <a:ext cx="4981665" cy="2582857"/>
              <a:chOff x="1771650" y="556717"/>
              <a:chExt cx="4981665" cy="4386758"/>
            </a:xfrm>
          </p:grpSpPr>
          <p:sp>
            <p:nvSpPr>
              <p:cNvPr id="27" name="Text Box 3">
                <a:extLst>
                  <a:ext uri="{FF2B5EF4-FFF2-40B4-BE49-F238E27FC236}">
                    <a16:creationId xmlns:a16="http://schemas.microsoft.com/office/drawing/2014/main" id="{4A28DA69-0018-C948-8860-86F0B63CCE38}"/>
                  </a:ext>
                </a:extLst>
              </p:cNvPr>
              <p:cNvSpPr txBox="1">
                <a:spLocks noChangeArrowheads="1"/>
              </p:cNvSpPr>
              <p:nvPr/>
            </p:nvSpPr>
            <p:spPr bwMode="auto">
              <a:xfrm>
                <a:off x="1785938" y="556717"/>
                <a:ext cx="1269206" cy="977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ct val="50000"/>
                  </a:spcBef>
                  <a:spcAft>
                    <a:spcPts val="0"/>
                  </a:spcAft>
                  <a:buClr>
                    <a:srgbClr val="000000"/>
                  </a:buClr>
                  <a:buSzTx/>
                  <a:buFont typeface="Arial"/>
                  <a:buNone/>
                  <a:tabLst/>
                  <a:defRPr/>
                </a:pPr>
                <a:endParaRPr kumimoji="0" lang="en-US" sz="1600" u="none" strike="noStrike" kern="0" cap="none" spc="0" normalizeH="0" baseline="0" noProof="0">
                  <a:ln>
                    <a:noFill/>
                  </a:ln>
                  <a:solidFill>
                    <a:srgbClr val="99003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28" name="Oval 4">
                <a:extLst>
                  <a:ext uri="{FF2B5EF4-FFF2-40B4-BE49-F238E27FC236}">
                    <a16:creationId xmlns:a16="http://schemas.microsoft.com/office/drawing/2014/main" id="{99318F0B-561E-444A-9459-8D29549E5462}"/>
                  </a:ext>
                </a:extLst>
              </p:cNvPr>
              <p:cNvSpPr>
                <a:spLocks noChangeArrowheads="1"/>
              </p:cNvSpPr>
              <p:nvPr/>
            </p:nvSpPr>
            <p:spPr bwMode="auto">
              <a:xfrm>
                <a:off x="3371850" y="1532863"/>
                <a:ext cx="1127632" cy="1440185"/>
              </a:xfrm>
              <a:prstGeom prst="ellipse">
                <a:avLst/>
              </a:prstGeom>
              <a:solidFill>
                <a:srgbClr val="FFFFFF">
                  <a:lumMod val="65000"/>
                  <a:alpha val="45882"/>
                </a:srgbClr>
              </a:solidFill>
              <a:ln w="9525">
                <a:noFill/>
                <a:round/>
                <a:headEnd/>
                <a:tailEnd/>
              </a:ln>
            </p:spPr>
            <p:txBody>
              <a:bodyPr wrap="none" anchor="ctr"/>
              <a:lstStyle/>
              <a:p>
                <a:pPr algn="ctr">
                  <a:buClr>
                    <a:srgbClr val="000000"/>
                  </a:buClr>
                </a:pPr>
                <a:r>
                  <a:rPr lang="en-US" sz="1600"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Carbón</a:t>
                </a:r>
                <a:br>
                  <a:rPr lang="en-US" sz="1600"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br>
                <a:r>
                  <a:rPr lang="en-US" sz="1600"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Caldera</a:t>
                </a:r>
              </a:p>
            </p:txBody>
          </p:sp>
          <p:sp>
            <p:nvSpPr>
              <p:cNvPr id="29" name="AutoShape 5">
                <a:extLst>
                  <a:ext uri="{FF2B5EF4-FFF2-40B4-BE49-F238E27FC236}">
                    <a16:creationId xmlns:a16="http://schemas.microsoft.com/office/drawing/2014/main" id="{4BA4E6F4-DE3E-614A-A2D0-3CF7AE1AC41A}"/>
                  </a:ext>
                </a:extLst>
              </p:cNvPr>
              <p:cNvSpPr>
                <a:spLocks noChangeArrowheads="1"/>
              </p:cNvSpPr>
              <p:nvPr/>
            </p:nvSpPr>
            <p:spPr bwMode="auto">
              <a:xfrm>
                <a:off x="1771650" y="1485900"/>
                <a:ext cx="1600200" cy="16573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6052 h 21600"/>
                  <a:gd name="T14" fmla="*/ 17924 w 21600"/>
                  <a:gd name="T15" fmla="*/ 15548 h 21600"/>
                </a:gdLst>
                <a:ahLst/>
                <a:cxnLst>
                  <a:cxn ang="T8">
                    <a:pos x="T0" y="T1"/>
                  </a:cxn>
                  <a:cxn ang="T9">
                    <a:pos x="T2" y="T3"/>
                  </a:cxn>
                  <a:cxn ang="T10">
                    <a:pos x="T4" y="T5"/>
                  </a:cxn>
                  <a:cxn ang="T11">
                    <a:pos x="T6" y="T7"/>
                  </a:cxn>
                </a:cxnLst>
                <a:rect l="T12" t="T13" r="T14" b="T15"/>
                <a:pathLst>
                  <a:path w="21600" h="21600">
                    <a:moveTo>
                      <a:pt x="13239" y="0"/>
                    </a:moveTo>
                    <a:lnTo>
                      <a:pt x="13239" y="6052"/>
                    </a:lnTo>
                    <a:lnTo>
                      <a:pt x="3375" y="6052"/>
                    </a:lnTo>
                    <a:lnTo>
                      <a:pt x="3375" y="15548"/>
                    </a:lnTo>
                    <a:lnTo>
                      <a:pt x="13239" y="15548"/>
                    </a:lnTo>
                    <a:lnTo>
                      <a:pt x="13239" y="21600"/>
                    </a:lnTo>
                    <a:lnTo>
                      <a:pt x="21600" y="10800"/>
                    </a:lnTo>
                    <a:close/>
                  </a:path>
                  <a:path w="21600" h="21600">
                    <a:moveTo>
                      <a:pt x="1350" y="6052"/>
                    </a:moveTo>
                    <a:lnTo>
                      <a:pt x="1350" y="15548"/>
                    </a:lnTo>
                    <a:lnTo>
                      <a:pt x="2700" y="15548"/>
                    </a:lnTo>
                    <a:lnTo>
                      <a:pt x="2700" y="6052"/>
                    </a:lnTo>
                    <a:close/>
                  </a:path>
                  <a:path w="21600" h="21600">
                    <a:moveTo>
                      <a:pt x="0" y="6052"/>
                    </a:moveTo>
                    <a:lnTo>
                      <a:pt x="0" y="15548"/>
                    </a:lnTo>
                    <a:lnTo>
                      <a:pt x="675" y="15548"/>
                    </a:lnTo>
                    <a:lnTo>
                      <a:pt x="675" y="6052"/>
                    </a:lnTo>
                    <a:close/>
                  </a:path>
                </a:pathLst>
              </a:custGeom>
              <a:solidFill>
                <a:srgbClr val="68C8FF">
                  <a:alpha val="50980"/>
                </a:srgbClr>
              </a:solidFill>
              <a:ln w="9525">
                <a:noFill/>
                <a:miter lim="800000"/>
                <a:headEnd/>
                <a:tailEnd/>
              </a:ln>
            </p:spPr>
            <p:txBody>
              <a:bodyPr wrap="none" anchor="ctr"/>
              <a:lstStyle/>
              <a:p>
                <a:pPr algn="ctr">
                  <a:buClr>
                    <a:srgbClr val="000000"/>
                  </a:buClr>
                </a:pPr>
                <a:r>
                  <a:rPr lang="en-US" sz="1600"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Combustible fósil</a:t>
                </a:r>
              </a:p>
            </p:txBody>
          </p:sp>
          <p:sp>
            <p:nvSpPr>
              <p:cNvPr id="30" name="AutoShape 7">
                <a:extLst>
                  <a:ext uri="{FF2B5EF4-FFF2-40B4-BE49-F238E27FC236}">
                    <a16:creationId xmlns:a16="http://schemas.microsoft.com/office/drawing/2014/main" id="{AC6E6258-C22B-F246-990A-2A0776E0899F}"/>
                  </a:ext>
                </a:extLst>
              </p:cNvPr>
              <p:cNvSpPr>
                <a:spLocks noChangeArrowheads="1"/>
              </p:cNvSpPr>
              <p:nvPr/>
            </p:nvSpPr>
            <p:spPr bwMode="auto">
              <a:xfrm>
                <a:off x="4524465" y="1440045"/>
                <a:ext cx="1314450" cy="1662539"/>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8C8FF">
                  <a:alpha val="50980"/>
                </a:srgbClr>
              </a:solidFill>
              <a:ln w="9525">
                <a:noFill/>
                <a:miter lim="800000"/>
                <a:headEnd/>
                <a:tailEnd/>
              </a:ln>
            </p:spPr>
            <p:txBody>
              <a:bodyPr wrap="none" anchor="ctr"/>
              <a:lstStyle/>
              <a:p>
                <a:pPr algn="ctr">
                  <a:buClr>
                    <a:srgbClr val="000000"/>
                  </a:buClr>
                </a:pPr>
                <a:r>
                  <a:rPr lang="en-US" sz="1600"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30 %</a:t>
                </a:r>
              </a:p>
            </p:txBody>
          </p:sp>
          <p:sp>
            <p:nvSpPr>
              <p:cNvPr id="31" name="AutoShape 9">
                <a:extLst>
                  <a:ext uri="{FF2B5EF4-FFF2-40B4-BE49-F238E27FC236}">
                    <a16:creationId xmlns:a16="http://schemas.microsoft.com/office/drawing/2014/main" id="{A61E6801-7458-BF42-8C2D-15133691C7A6}"/>
                  </a:ext>
                </a:extLst>
              </p:cNvPr>
              <p:cNvSpPr>
                <a:spLocks noChangeArrowheads="1"/>
              </p:cNvSpPr>
              <p:nvPr/>
            </p:nvSpPr>
            <p:spPr bwMode="auto">
              <a:xfrm>
                <a:off x="4524465" y="3000374"/>
                <a:ext cx="1314450" cy="1943101"/>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8C8FF">
                  <a:alpha val="50980"/>
                </a:srgbClr>
              </a:solidFill>
              <a:ln w="9525">
                <a:noFill/>
                <a:miter lim="800000"/>
                <a:headEnd/>
                <a:tailEnd/>
              </a:ln>
            </p:spPr>
            <p:txBody>
              <a:bodyPr wrap="none" anchor="ctr"/>
              <a:lstStyle/>
              <a:p>
                <a:pPr algn="ctr">
                  <a:buClr>
                    <a:srgbClr val="000000"/>
                  </a:buClr>
                </a:pPr>
                <a:r>
                  <a:rPr lang="en-US" sz="1600"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70 %</a:t>
                </a:r>
              </a:p>
            </p:txBody>
          </p:sp>
          <p:sp>
            <p:nvSpPr>
              <p:cNvPr id="32" name="Oval 13">
                <a:extLst>
                  <a:ext uri="{FF2B5EF4-FFF2-40B4-BE49-F238E27FC236}">
                    <a16:creationId xmlns:a16="http://schemas.microsoft.com/office/drawing/2014/main" id="{55D3628E-0EC2-A941-B686-F80CB2DD8266}"/>
                  </a:ext>
                </a:extLst>
              </p:cNvPr>
              <p:cNvSpPr>
                <a:spLocks noChangeArrowheads="1"/>
              </p:cNvSpPr>
              <p:nvPr/>
            </p:nvSpPr>
            <p:spPr bwMode="auto">
              <a:xfrm>
                <a:off x="3371850" y="3224943"/>
                <a:ext cx="1127632" cy="1440185"/>
              </a:xfrm>
              <a:prstGeom prst="ellipse">
                <a:avLst/>
              </a:prstGeom>
              <a:solidFill>
                <a:srgbClr val="FFFFFF">
                  <a:lumMod val="65000"/>
                  <a:alpha val="45882"/>
                </a:srgbClr>
              </a:solidFill>
              <a:ln w="9525">
                <a:noFill/>
                <a:round/>
                <a:headEnd/>
                <a:tailEnd/>
              </a:ln>
            </p:spPr>
            <p:txBody>
              <a:bodyPr wrap="none" anchor="ctr"/>
              <a:lstStyle/>
              <a:p>
                <a:pPr algn="ctr">
                  <a:buClr>
                    <a:srgbClr val="000000"/>
                  </a:buClr>
                </a:pPr>
                <a:r>
                  <a:rPr lang="en-US" sz="1600"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Eléctrico </a:t>
                </a:r>
              </a:p>
              <a:p>
                <a:pPr algn="ctr">
                  <a:buClr>
                    <a:srgbClr val="000000"/>
                  </a:buClr>
                </a:pPr>
                <a:r>
                  <a:rPr lang="en-US" sz="1600"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Caldera</a:t>
                </a:r>
              </a:p>
            </p:txBody>
          </p:sp>
          <p:sp>
            <p:nvSpPr>
              <p:cNvPr id="33" name="AutoShape 16">
                <a:extLst>
                  <a:ext uri="{FF2B5EF4-FFF2-40B4-BE49-F238E27FC236}">
                    <a16:creationId xmlns:a16="http://schemas.microsoft.com/office/drawing/2014/main" id="{B297598D-4C45-FC49-A401-3D5611E683F8}"/>
                  </a:ext>
                </a:extLst>
              </p:cNvPr>
              <p:cNvSpPr>
                <a:spLocks noChangeArrowheads="1"/>
              </p:cNvSpPr>
              <p:nvPr/>
            </p:nvSpPr>
            <p:spPr bwMode="auto">
              <a:xfrm>
                <a:off x="1771650" y="3086100"/>
                <a:ext cx="1600200" cy="17716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802 h 21600"/>
                  <a:gd name="T14" fmla="*/ 18461 w 21600"/>
                  <a:gd name="T15" fmla="*/ 15798 h 21600"/>
                </a:gdLst>
                <a:ahLst/>
                <a:cxnLst>
                  <a:cxn ang="T8">
                    <a:pos x="T0" y="T1"/>
                  </a:cxn>
                  <a:cxn ang="T9">
                    <a:pos x="T2" y="T3"/>
                  </a:cxn>
                  <a:cxn ang="T10">
                    <a:pos x="T4" y="T5"/>
                  </a:cxn>
                  <a:cxn ang="T11">
                    <a:pos x="T6" y="T7"/>
                  </a:cxn>
                </a:cxnLst>
                <a:rect l="T12" t="T13" r="T14" b="T15"/>
                <a:pathLst>
                  <a:path w="21600" h="21600">
                    <a:moveTo>
                      <a:pt x="14817" y="0"/>
                    </a:moveTo>
                    <a:lnTo>
                      <a:pt x="14817" y="5802"/>
                    </a:lnTo>
                    <a:lnTo>
                      <a:pt x="3375" y="5802"/>
                    </a:lnTo>
                    <a:lnTo>
                      <a:pt x="3375" y="15798"/>
                    </a:lnTo>
                    <a:lnTo>
                      <a:pt x="14817" y="15798"/>
                    </a:lnTo>
                    <a:lnTo>
                      <a:pt x="14817" y="21600"/>
                    </a:lnTo>
                    <a:lnTo>
                      <a:pt x="21600" y="10800"/>
                    </a:lnTo>
                    <a:close/>
                  </a:path>
                  <a:path w="21600" h="21600">
                    <a:moveTo>
                      <a:pt x="1350" y="5802"/>
                    </a:moveTo>
                    <a:lnTo>
                      <a:pt x="1350" y="15798"/>
                    </a:lnTo>
                    <a:lnTo>
                      <a:pt x="2700" y="15798"/>
                    </a:lnTo>
                    <a:lnTo>
                      <a:pt x="2700" y="5802"/>
                    </a:lnTo>
                    <a:close/>
                  </a:path>
                  <a:path w="21600" h="21600">
                    <a:moveTo>
                      <a:pt x="0" y="5802"/>
                    </a:moveTo>
                    <a:lnTo>
                      <a:pt x="0" y="15798"/>
                    </a:lnTo>
                    <a:lnTo>
                      <a:pt x="675" y="15798"/>
                    </a:lnTo>
                    <a:lnTo>
                      <a:pt x="675" y="5802"/>
                    </a:lnTo>
                    <a:close/>
                  </a:path>
                </a:pathLst>
              </a:custGeom>
              <a:solidFill>
                <a:srgbClr val="68C8FF">
                  <a:alpha val="50980"/>
                </a:srgbClr>
              </a:solidFill>
              <a:ln w="9525">
                <a:noFill/>
                <a:miter lim="800000"/>
                <a:headEnd/>
                <a:tailEnd/>
              </a:ln>
            </p:spPr>
            <p:txBody>
              <a:bodyPr wrap="none" anchor="ctr"/>
              <a:lstStyle/>
              <a:p>
                <a:pPr algn="ctr">
                  <a:buClr>
                    <a:srgbClr val="000000"/>
                  </a:buClr>
                </a:pPr>
                <a:r>
                  <a:rPr lang="en-US" sz="1600"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Electricidad</a:t>
                </a:r>
              </a:p>
            </p:txBody>
          </p:sp>
          <p:sp>
            <p:nvSpPr>
              <p:cNvPr id="36" name="Rectangle 25">
                <a:extLst>
                  <a:ext uri="{FF2B5EF4-FFF2-40B4-BE49-F238E27FC236}">
                    <a16:creationId xmlns:a16="http://schemas.microsoft.com/office/drawing/2014/main" id="{B4B05B45-F822-8844-A650-945D1F4078A3}"/>
                  </a:ext>
                </a:extLst>
              </p:cNvPr>
              <p:cNvSpPr>
                <a:spLocks noChangeArrowheads="1"/>
              </p:cNvSpPr>
              <p:nvPr/>
            </p:nvSpPr>
            <p:spPr bwMode="auto">
              <a:xfrm>
                <a:off x="5838915" y="1485902"/>
                <a:ext cx="914400" cy="3371851"/>
              </a:xfrm>
              <a:prstGeom prst="rect">
                <a:avLst/>
              </a:prstGeom>
              <a:solidFill>
                <a:srgbClr val="B4323F">
                  <a:alpha val="52157"/>
                </a:srgbClr>
              </a:solidFill>
              <a:ln w="9525">
                <a:noFill/>
                <a:miter lim="800000"/>
                <a:headEnd/>
                <a:tailEnd/>
              </a:ln>
            </p:spPr>
            <p:txBody>
              <a:bodyPr wrap="square" anchor="ctr"/>
              <a:lstStyle/>
              <a:p>
                <a:pPr algn="ctr">
                  <a:buClr>
                    <a:srgbClr val="000000"/>
                  </a:buClr>
                </a:pPr>
                <a:r>
                  <a:rPr lang="en-US" sz="1600"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100 % Calor de proceso</a:t>
                </a:r>
              </a:p>
            </p:txBody>
          </p:sp>
        </p:grpSp>
        <mc:AlternateContent xmlns:mc="http://schemas.openxmlformats.org/markup-compatibility/2006" xmlns:a14="http://schemas.microsoft.com/office/drawing/2010/main">
          <mc:Choice Requires="a14">
            <p:sp>
              <p:nvSpPr>
                <p:cNvPr id="25" name="Rectangle 25">
                  <a:extLst>
                    <a:ext uri="{FF2B5EF4-FFF2-40B4-BE49-F238E27FC236}">
                      <a16:creationId xmlns:a16="http://schemas.microsoft.com/office/drawing/2014/main" id="{A0E6775E-9C49-AE4A-B0E6-A170DEE0E4CA}"/>
                    </a:ext>
                  </a:extLst>
                </p:cNvPr>
                <p:cNvSpPr>
                  <a:spLocks noChangeArrowheads="1"/>
                </p:cNvSpPr>
                <p:nvPr/>
              </p:nvSpPr>
              <p:spPr bwMode="auto">
                <a:xfrm>
                  <a:off x="1874327" y="231215"/>
                  <a:ext cx="3377660" cy="101362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nchor="ctr">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sty m:val="p"/>
                          </m:rPr>
                          <a:rPr kumimoji="0" lang="en-GB"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F</m:t>
                        </m:r>
                        <m:r>
                          <m:rPr>
                            <m:sty m:val="p"/>
                          </m:rPr>
                          <a:rPr kumimoji="0" lang="en-US"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E</m:t>
                        </m:r>
                        <m:r>
                          <m:rPr>
                            <m:sty m:val="p"/>
                          </m:rPr>
                          <a:rPr kumimoji="0" lang="en-GB"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D</m:t>
                        </m:r>
                        <m:r>
                          <a:rPr kumimoji="0" lang="en-US" sz="1600" b="0" i="0" u="none" strike="noStrike" kern="0" cap="none" spc="0" normalizeH="0" baseline="-2500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m:t>
                        </m:r>
                        <m:r>
                          <a:rPr kumimoji="0" lang="en-US"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m:t>
                        </m:r>
                        <m:f>
                          <m:fPr>
                            <m:ctrlPr>
                              <a:rPr kumimoji="0" lang="en-US" sz="160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ctrlPr>
                          </m:fPr>
                          <m:num>
                            <m:r>
                              <a:rPr kumimoji="0" lang="en-GB"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1</m:t>
                            </m:r>
                          </m:num>
                          <m:den>
                            <m:r>
                              <m:rPr>
                                <m:sty m:val="p"/>
                              </m:rPr>
                              <a:rPr kumimoji="0" lang="en-GB"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η</m:t>
                            </m:r>
                          </m:den>
                        </m:f>
                        <m:r>
                          <a:rPr kumimoji="0" lang="en-GB"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 </m:t>
                        </m:r>
                        <m:r>
                          <m:rPr>
                            <m:sty m:val="p"/>
                          </m:rPr>
                          <a:rPr kumimoji="0" lang="en-GB"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MP</m:t>
                        </m:r>
                        <m:r>
                          <a:rPr kumimoji="0" lang="en-GB"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m:t>
                        </m:r>
                        <m:r>
                          <m:rPr>
                            <m:sty m:val="p"/>
                          </m:rPr>
                          <a:rPr kumimoji="0" lang="en-GB"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UED</m:t>
                        </m:r>
                      </m:oMath>
                    </m:oMathPara>
                  </a14:m>
                  <a:endParaRPr kumimoji="0" lang="en-GB" sz="1600" u="none" strike="noStrike" kern="0" cap="none" spc="0" normalizeH="0" baseline="0" noProof="0" dirty="0">
                    <a:ln>
                      <a:noFill/>
                    </a:ln>
                    <a:solidFill>
                      <a:srgbClr val="1A1A1A"/>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mc:Choice>
          <mc:Fallback xmlns="" xmlns:a16="http://schemas.microsoft.com/office/drawing/2014/main" xmlns:p14="http://schemas.microsoft.com/office/powerpoint/2010/main">
            <p:sp>
              <p:nvSpPr>
                <p:cNvPr id="25" name="Rectangle 25">
                  <a:extLst>
                    <a:ext uri="{FF2B5EF4-FFF2-40B4-BE49-F238E27FC236}">
                      <a16:creationId xmlns:a16="http://schemas.microsoft.com/office/drawing/2014/main" id="{A0E6775E-9C49-AE4A-B0E6-A170DEE0E4CA}"/>
                    </a:ext>
                  </a:extLst>
                </p:cNvPr>
                <p:cNvSpPr>
                  <a:spLocks noRot="1" noChangeAspect="1" noMove="1" noResize="1" noEditPoints="1" noAdjustHandles="1" noChangeArrowheads="1" noChangeShapeType="1" noTextEdit="1"/>
                </p:cNvSpPr>
                <p:nvPr/>
              </p:nvSpPr>
              <p:spPr bwMode="auto">
                <a:xfrm>
                  <a:off x="1874327" y="231215"/>
                  <a:ext cx="3377660" cy="1013623"/>
                </a:xfrm>
                <a:prstGeom prst="rect">
                  <a:avLst/>
                </a:prstGeom>
                <a:blipFill>
                  <a:blip r:embed="rId6"/>
                  <a:stretch>
                    <a:fillRect b="-41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grpSp>
      <p:sp>
        <p:nvSpPr>
          <p:cNvPr id="16" name="Oval 15">
            <a:extLst>
              <a:ext uri="{FF2B5EF4-FFF2-40B4-BE49-F238E27FC236}">
                <a16:creationId xmlns:a16="http://schemas.microsoft.com/office/drawing/2014/main" id="{94439AB0-286A-9E45-8437-BAFABAF4EA73}"/>
              </a:ext>
            </a:extLst>
          </p:cNvPr>
          <p:cNvSpPr/>
          <p:nvPr/>
        </p:nvSpPr>
        <p:spPr>
          <a:xfrm>
            <a:off x="10475074" y="13017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7_Lecture7_Slide5.mp3" descr="Track7_Lecture7_Slide5.mp3">
            <a:hlinkClick r:id="" action="ppaction://media"/>
            <a:extLst>
              <a:ext uri="{FF2B5EF4-FFF2-40B4-BE49-F238E27FC236}">
                <a16:creationId xmlns:a16="http://schemas.microsoft.com/office/drawing/2014/main" id="{3E3A5431-1BD7-1044-80D2-E6A1216EE8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96843" y="207236"/>
            <a:ext cx="812800" cy="812800"/>
          </a:xfrm>
          <a:prstGeom prst="rect">
            <a:avLst/>
          </a:prstGeom>
        </p:spPr>
      </p:pic>
      <p:sp>
        <p:nvSpPr>
          <p:cNvPr id="21" name="Google Shape;113;p16">
            <a:extLst>
              <a:ext uri="{FF2B5EF4-FFF2-40B4-BE49-F238E27FC236}">
                <a16:creationId xmlns:a16="http://schemas.microsoft.com/office/drawing/2014/main" id="{0876C9E3-1754-FC44-AC7C-AE759B99E6F3}"/>
              </a:ext>
            </a:extLst>
          </p:cNvPr>
          <p:cNvSpPr>
            <a:spLocks noGrp="1" noChangeArrowheads="1"/>
          </p:cNvSpPr>
          <p:nvPr>
            <p:ph type="title"/>
          </p:nvPr>
        </p:nvSpPr>
        <p:spPr>
          <a:xfrm>
            <a:off x="662485" y="-441167"/>
            <a:ext cx="8622408" cy="1343491"/>
          </a:xfrm>
        </p:spPr>
        <p:txBody>
          <a:bodyPr lIns="121900" tIns="121900" rIns="121900" bIns="121900"/>
          <a:lstStyle/>
          <a:p>
            <a:pPr eaLnBrk="1" hangingPunct="1"/>
            <a:r>
              <a:rPr lang="en-GB" altLang="en-US" dirty="0">
                <a:latin typeface="Arial" panose="020B0604020202020204" pitchFamily="34" charset="0"/>
                <a:cs typeface="Arial" panose="020B0604020202020204" pitchFamily="34" charset="0"/>
              </a:rPr>
              <a:t>Clase 7.1 Sector industrial</a:t>
            </a:r>
          </a:p>
        </p:txBody>
      </p:sp>
    </p:spTree>
    <p:extLst>
      <p:ext uri="{BB962C8B-B14F-4D97-AF65-F5344CB8AC3E}">
        <p14:creationId xmlns:p14="http://schemas.microsoft.com/office/powerpoint/2010/main" val="266372717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with low confidence">
            <a:extLst>
              <a:ext uri="{FF2B5EF4-FFF2-40B4-BE49-F238E27FC236}">
                <a16:creationId xmlns:a16="http://schemas.microsoft.com/office/drawing/2014/main" id="{7361A60B-0F66-2347-A4CB-3ED63452A898}"/>
              </a:ext>
            </a:extLst>
          </p:cNvPr>
          <p:cNvPicPr>
            <a:picLocks noChangeAspect="1"/>
          </p:cNvPicPr>
          <p:nvPr/>
        </p:nvPicPr>
        <p:blipFill>
          <a:blip r:embed="rId5"/>
          <a:stretch>
            <a:fillRect/>
          </a:stretch>
        </p:blipFill>
        <p:spPr>
          <a:xfrm>
            <a:off x="8193674" y="1052883"/>
            <a:ext cx="3028868" cy="4190424"/>
          </a:xfrm>
          <a:prstGeom prst="rect">
            <a:avLst/>
          </a:prstGeom>
        </p:spPr>
      </p:pic>
      <p:sp>
        <p:nvSpPr>
          <p:cNvPr id="89" name="Text Box 4">
            <a:extLst>
              <a:ext uri="{FF2B5EF4-FFF2-40B4-BE49-F238E27FC236}">
                <a16:creationId xmlns:a16="http://schemas.microsoft.com/office/drawing/2014/main" id="{D9752D37-ACD8-7846-87D4-AC2D6E59E00C}"/>
              </a:ext>
            </a:extLst>
          </p:cNvPr>
          <p:cNvSpPr txBox="1">
            <a:spLocks noChangeArrowheads="1"/>
          </p:cNvSpPr>
          <p:nvPr/>
        </p:nvSpPr>
        <p:spPr bwMode="auto">
          <a:xfrm>
            <a:off x="9040361" y="1036314"/>
            <a:ext cx="2003119" cy="338554"/>
          </a:xfrm>
          <a:prstGeom prst="rect">
            <a:avLst/>
          </a:prstGeom>
          <a:noFill/>
          <a:ln w="9525">
            <a:noFill/>
            <a:miter lim="800000"/>
            <a:headEnd/>
            <a:tailEnd/>
          </a:ln>
          <a:effectLst/>
        </p:spPr>
        <p:txBody>
          <a:bodyPr>
            <a:spAutoFit/>
          </a:bodyPr>
          <a:lstStyle/>
          <a:p>
            <a:pPr algn="ctr">
              <a:spcBef>
                <a:spcPct val="50000"/>
              </a:spcBef>
            </a:pPr>
            <a:r>
              <a:rPr lang="en-US" sz="1600">
                <a:latin typeface="Arial" panose="020B0604020202020204" pitchFamily="34" charset="0"/>
                <a:ea typeface="Open Sans Light" panose="020B0306030504020204" pitchFamily="34" charset="0"/>
                <a:cs typeface="Arial" panose="020B0604020202020204" pitchFamily="34" charset="0"/>
              </a:rPr>
              <a:t>Varios</a:t>
            </a:r>
          </a:p>
        </p:txBody>
      </p:sp>
      <p:sp>
        <p:nvSpPr>
          <p:cNvPr id="90" name="Text Box 9">
            <a:extLst>
              <a:ext uri="{FF2B5EF4-FFF2-40B4-BE49-F238E27FC236}">
                <a16:creationId xmlns:a16="http://schemas.microsoft.com/office/drawing/2014/main" id="{60530DD5-E61F-B44B-A142-7BC08DE1BCBA}"/>
              </a:ext>
            </a:extLst>
          </p:cNvPr>
          <p:cNvSpPr txBox="1">
            <a:spLocks noChangeArrowheads="1"/>
          </p:cNvSpPr>
          <p:nvPr/>
        </p:nvSpPr>
        <p:spPr bwMode="auto">
          <a:xfrm>
            <a:off x="8831938" y="1398313"/>
            <a:ext cx="2003119" cy="338554"/>
          </a:xfrm>
          <a:prstGeom prst="rect">
            <a:avLst/>
          </a:prstGeom>
          <a:noFill/>
          <a:ln w="9525">
            <a:noFill/>
            <a:miter lim="800000"/>
            <a:headEnd/>
            <a:tailEnd/>
          </a:ln>
          <a:effectLst/>
        </p:spPr>
        <p:txBody>
          <a:bodyPr>
            <a:spAutoFit/>
          </a:bodyPr>
          <a:lstStyle/>
          <a:p>
            <a:pPr algn="ctr">
              <a:spcBef>
                <a:spcPct val="50000"/>
              </a:spcBef>
            </a:pPr>
            <a:r>
              <a:rPr lang="en-US" sz="1600">
                <a:latin typeface="Arial" panose="020B0604020202020204" pitchFamily="34" charset="0"/>
                <a:ea typeface="Open Sans Light" panose="020B0306030504020204" pitchFamily="34" charset="0"/>
                <a:cs typeface="Arial" panose="020B0604020202020204" pitchFamily="34" charset="0"/>
              </a:rPr>
              <a:t>    Bienes duraderos</a:t>
            </a:r>
          </a:p>
        </p:txBody>
      </p:sp>
      <p:sp>
        <p:nvSpPr>
          <p:cNvPr id="91" name="Text Box 10">
            <a:extLst>
              <a:ext uri="{FF2B5EF4-FFF2-40B4-BE49-F238E27FC236}">
                <a16:creationId xmlns:a16="http://schemas.microsoft.com/office/drawing/2014/main" id="{20B1ED97-F1D0-B549-8F51-A8BF509EBD6D}"/>
              </a:ext>
            </a:extLst>
          </p:cNvPr>
          <p:cNvSpPr txBox="1">
            <a:spLocks noChangeArrowheads="1"/>
          </p:cNvSpPr>
          <p:nvPr/>
        </p:nvSpPr>
        <p:spPr bwMode="auto">
          <a:xfrm>
            <a:off x="8559800" y="1785256"/>
            <a:ext cx="2003119" cy="338554"/>
          </a:xfrm>
          <a:prstGeom prst="rect">
            <a:avLst/>
          </a:prstGeom>
          <a:noFill/>
          <a:ln w="9525">
            <a:noFill/>
            <a:miter lim="800000"/>
            <a:headEnd/>
            <a:tailEnd/>
          </a:ln>
          <a:effectLst/>
        </p:spPr>
        <p:txBody>
          <a:bodyPr wrap="square">
            <a:spAutoFit/>
          </a:bodyPr>
          <a:lstStyle/>
          <a:p>
            <a:pPr algn="ctr">
              <a:spcBef>
                <a:spcPct val="50000"/>
              </a:spcBef>
            </a:pPr>
            <a:r>
              <a:rPr lang="en-US" sz="1600">
                <a:latin typeface="Arial" panose="020B0604020202020204" pitchFamily="34" charset="0"/>
                <a:ea typeface="Open Sans Light" panose="020B0306030504020204" pitchFamily="34" charset="0"/>
                <a:cs typeface="Arial" panose="020B0604020202020204" pitchFamily="34" charset="0"/>
              </a:rPr>
              <a:t>        Equipo</a:t>
            </a:r>
          </a:p>
        </p:txBody>
      </p:sp>
      <p:sp>
        <p:nvSpPr>
          <p:cNvPr id="92" name="Text Box 11">
            <a:extLst>
              <a:ext uri="{FF2B5EF4-FFF2-40B4-BE49-F238E27FC236}">
                <a16:creationId xmlns:a16="http://schemas.microsoft.com/office/drawing/2014/main" id="{C34C54ED-E662-8C41-9FED-748A475F6D6A}"/>
              </a:ext>
            </a:extLst>
          </p:cNvPr>
          <p:cNvSpPr txBox="1">
            <a:spLocks noChangeArrowheads="1"/>
          </p:cNvSpPr>
          <p:nvPr/>
        </p:nvSpPr>
        <p:spPr bwMode="auto">
          <a:xfrm>
            <a:off x="8254999" y="2221720"/>
            <a:ext cx="2003119" cy="338554"/>
          </a:xfrm>
          <a:prstGeom prst="rect">
            <a:avLst/>
          </a:prstGeom>
          <a:noFill/>
          <a:ln w="9525">
            <a:noFill/>
            <a:miter lim="800000"/>
            <a:headEnd/>
            <a:tailEnd/>
          </a:ln>
          <a:effectLst/>
        </p:spPr>
        <p:txBody>
          <a:bodyPr wrap="square">
            <a:spAutoFit/>
          </a:bodyPr>
          <a:lstStyle/>
          <a:p>
            <a:pPr algn="ctr">
              <a:spcBef>
                <a:spcPct val="50000"/>
              </a:spcBef>
            </a:pPr>
            <a:r>
              <a:rPr lang="en-US" sz="1600">
                <a:latin typeface="Arial" panose="020B0604020202020204" pitchFamily="34" charset="0"/>
                <a:ea typeface="Open Sans Light" panose="020B0306030504020204" pitchFamily="34" charset="0"/>
                <a:cs typeface="Arial" panose="020B0604020202020204" pitchFamily="34" charset="0"/>
              </a:rPr>
              <a:t>         Materiales</a:t>
            </a:r>
          </a:p>
        </p:txBody>
      </p:sp>
      <p:sp>
        <p:nvSpPr>
          <p:cNvPr id="93" name="Text Box 14">
            <a:extLst>
              <a:ext uri="{FF2B5EF4-FFF2-40B4-BE49-F238E27FC236}">
                <a16:creationId xmlns:a16="http://schemas.microsoft.com/office/drawing/2014/main" id="{57EFB569-D345-7447-B572-A433DDA6E528}"/>
              </a:ext>
            </a:extLst>
          </p:cNvPr>
          <p:cNvSpPr txBox="1">
            <a:spLocks noChangeArrowheads="1"/>
          </p:cNvSpPr>
          <p:nvPr/>
        </p:nvSpPr>
        <p:spPr bwMode="auto">
          <a:xfrm>
            <a:off x="7323402" y="3546570"/>
            <a:ext cx="3720078" cy="584775"/>
          </a:xfrm>
          <a:prstGeom prst="rect">
            <a:avLst/>
          </a:prstGeom>
          <a:noFill/>
          <a:ln w="9525">
            <a:noFill/>
            <a:miter lim="800000"/>
            <a:headEnd/>
            <a:tailEnd/>
          </a:ln>
          <a:effectLst/>
        </p:spPr>
        <p:txBody>
          <a:bodyPr>
            <a:spAutoFit/>
          </a:bodyPr>
          <a:lstStyle/>
          <a:p>
            <a:pPr algn="ctr">
              <a:spcBef>
                <a:spcPts val="0"/>
              </a:spcBef>
            </a:pPr>
            <a:r>
              <a:rPr lang="en-US" sz="1600">
                <a:solidFill>
                  <a:srgbClr val="B53541"/>
                </a:solidFill>
                <a:latin typeface="Arial" panose="020B0604020202020204" pitchFamily="34" charset="0"/>
                <a:ea typeface="Open Sans Light" panose="020B0306030504020204" pitchFamily="34" charset="0"/>
                <a:cs typeface="Arial" panose="020B0604020202020204" pitchFamily="34" charset="0"/>
              </a:rPr>
              <a:t>Generación de vapor </a:t>
            </a:r>
          </a:p>
          <a:p>
            <a:pPr algn="ctr">
              <a:spcBef>
                <a:spcPts val="0"/>
              </a:spcBef>
            </a:pPr>
            <a:r>
              <a:rPr lang="en-US" sz="1600">
                <a:solidFill>
                  <a:srgbClr val="B53541"/>
                </a:solidFill>
                <a:latin typeface="Arial" panose="020B0604020202020204" pitchFamily="34" charset="0"/>
                <a:ea typeface="Open Sans Light" panose="020B0306030504020204" pitchFamily="34" charset="0"/>
                <a:cs typeface="Arial" panose="020B0604020202020204" pitchFamily="34" charset="0"/>
              </a:rPr>
              <a:t>(Medio)</a:t>
            </a:r>
          </a:p>
        </p:txBody>
      </p:sp>
      <p:sp>
        <p:nvSpPr>
          <p:cNvPr id="94" name="Text Box 15">
            <a:extLst>
              <a:ext uri="{FF2B5EF4-FFF2-40B4-BE49-F238E27FC236}">
                <a16:creationId xmlns:a16="http://schemas.microsoft.com/office/drawing/2014/main" id="{CB5D1C6A-A85C-CD42-95B6-9092C974F5F3}"/>
              </a:ext>
            </a:extLst>
          </p:cNvPr>
          <p:cNvSpPr txBox="1">
            <a:spLocks noChangeArrowheads="1"/>
          </p:cNvSpPr>
          <p:nvPr/>
        </p:nvSpPr>
        <p:spPr bwMode="auto">
          <a:xfrm>
            <a:off x="7575369" y="2623220"/>
            <a:ext cx="3362378" cy="584775"/>
          </a:xfrm>
          <a:prstGeom prst="rect">
            <a:avLst/>
          </a:prstGeom>
          <a:noFill/>
          <a:ln w="9525">
            <a:noFill/>
            <a:miter lim="800000"/>
            <a:headEnd/>
            <a:tailEnd/>
          </a:ln>
          <a:effectLst/>
        </p:spPr>
        <p:txBody>
          <a:bodyPr>
            <a:spAutoFit/>
          </a:bodyPr>
          <a:lstStyle/>
          <a:p>
            <a:pPr algn="ctr">
              <a:spcBef>
                <a:spcPct val="50000"/>
              </a:spcBef>
            </a:pPr>
            <a:r>
              <a:rPr lang="en-US" sz="1600">
                <a:solidFill>
                  <a:srgbClr val="B53541"/>
                </a:solidFill>
                <a:latin typeface="Arial" panose="020B0604020202020204" pitchFamily="34" charset="0"/>
                <a:ea typeface="Open Sans Light" panose="020B0306030504020204" pitchFamily="34" charset="0"/>
                <a:cs typeface="Arial" panose="020B0604020202020204" pitchFamily="34" charset="0"/>
              </a:rPr>
              <a:t>Hornos </a:t>
            </a:r>
            <a:br>
              <a:rPr lang="en-US" sz="1600">
                <a:solidFill>
                  <a:srgbClr val="B53541"/>
                </a:solidFill>
                <a:latin typeface="Arial" panose="020B0604020202020204" pitchFamily="34" charset="0"/>
                <a:ea typeface="Open Sans Light" panose="020B0306030504020204" pitchFamily="34" charset="0"/>
                <a:cs typeface="Arial" panose="020B0604020202020204" pitchFamily="34" charset="0"/>
              </a:rPr>
            </a:br>
            <a:r>
              <a:rPr lang="en-US" sz="1600">
                <a:solidFill>
                  <a:srgbClr val="B53541"/>
                </a:solidFill>
                <a:latin typeface="Arial" panose="020B0604020202020204" pitchFamily="34" charset="0"/>
                <a:ea typeface="Open Sans Light" panose="020B0306030504020204" pitchFamily="34" charset="0"/>
                <a:cs typeface="Arial" panose="020B0604020202020204" pitchFamily="34" charset="0"/>
              </a:rPr>
              <a:t>(Alta)</a:t>
            </a:r>
          </a:p>
        </p:txBody>
      </p:sp>
      <p:sp>
        <p:nvSpPr>
          <p:cNvPr id="95" name="Text Box 39">
            <a:extLst>
              <a:ext uri="{FF2B5EF4-FFF2-40B4-BE49-F238E27FC236}">
                <a16:creationId xmlns:a16="http://schemas.microsoft.com/office/drawing/2014/main" id="{24FAF268-B9C8-3E4B-852E-F35B39953C78}"/>
              </a:ext>
            </a:extLst>
          </p:cNvPr>
          <p:cNvSpPr txBox="1">
            <a:spLocks noChangeArrowheads="1"/>
          </p:cNvSpPr>
          <p:nvPr/>
        </p:nvSpPr>
        <p:spPr bwMode="auto">
          <a:xfrm>
            <a:off x="8116217" y="5246999"/>
            <a:ext cx="2366907" cy="338554"/>
          </a:xfrm>
          <a:prstGeom prst="rect">
            <a:avLst/>
          </a:prstGeom>
          <a:noFill/>
          <a:ln w="9525">
            <a:noFill/>
            <a:miter lim="800000"/>
            <a:headEnd/>
            <a:tailEnd/>
          </a:ln>
          <a:effectLst/>
        </p:spPr>
        <p:txBody>
          <a:bodyPr wrap="square">
            <a:spAutoFit/>
          </a:bodyPr>
          <a:lstStyle/>
          <a:p>
            <a:pPr algn="ctr"/>
            <a:r>
              <a:rPr lang="en-US" sz="1600">
                <a:solidFill>
                  <a:srgbClr val="B53541"/>
                </a:solidFill>
                <a:latin typeface="Arial" panose="020B0604020202020204" pitchFamily="34" charset="0"/>
                <a:ea typeface="Open Sans Light" panose="020B0306030504020204" pitchFamily="34" charset="0"/>
                <a:cs typeface="Arial" panose="020B0604020202020204" pitchFamily="34" charset="0"/>
              </a:rPr>
              <a:t>Proceso de uso térmico</a:t>
            </a:r>
          </a:p>
        </p:txBody>
      </p:sp>
      <p:sp>
        <p:nvSpPr>
          <p:cNvPr id="85" name="Text Box 14">
            <a:extLst>
              <a:ext uri="{FF2B5EF4-FFF2-40B4-BE49-F238E27FC236}">
                <a16:creationId xmlns:a16="http://schemas.microsoft.com/office/drawing/2014/main" id="{69746EE1-8414-7A43-BD98-1B146C072907}"/>
              </a:ext>
            </a:extLst>
          </p:cNvPr>
          <p:cNvSpPr txBox="1">
            <a:spLocks noChangeArrowheads="1"/>
          </p:cNvSpPr>
          <p:nvPr/>
        </p:nvSpPr>
        <p:spPr bwMode="auto">
          <a:xfrm>
            <a:off x="7439632" y="4411022"/>
            <a:ext cx="3720078" cy="584775"/>
          </a:xfrm>
          <a:prstGeom prst="rect">
            <a:avLst/>
          </a:prstGeom>
          <a:noFill/>
          <a:ln w="9525">
            <a:noFill/>
            <a:miter lim="800000"/>
            <a:headEnd/>
            <a:tailEnd/>
          </a:ln>
          <a:effectLst/>
        </p:spPr>
        <p:txBody>
          <a:bodyPr>
            <a:spAutoFit/>
          </a:bodyPr>
          <a:lstStyle>
            <a:defPPr>
              <a:defRPr lang="en-US"/>
            </a:defPPr>
            <a:lvl1pPr algn="ctr">
              <a:spcBef>
                <a:spcPts val="0"/>
              </a:spcBef>
              <a:defRPr>
                <a:solidFill>
                  <a:srgbClr val="B53541"/>
                </a:solidFill>
              </a:defRPr>
            </a:lvl1pPr>
          </a:lstStyle>
          <a:p>
            <a:r>
              <a:rPr lang="en-US" sz="1600">
                <a:latin typeface="Arial" panose="020B0604020202020204" pitchFamily="34" charset="0"/>
                <a:ea typeface="Open Sans Light" panose="020B0306030504020204" pitchFamily="34" charset="0"/>
                <a:cs typeface="Arial" panose="020B0604020202020204" pitchFamily="34" charset="0"/>
              </a:rPr>
              <a:t>Calefacción de espacios/agua </a:t>
            </a:r>
          </a:p>
          <a:p>
            <a:r>
              <a:rPr lang="en-US" sz="1600">
                <a:latin typeface="Arial" panose="020B0604020202020204" pitchFamily="34" charset="0"/>
                <a:ea typeface="Open Sans Light" panose="020B0306030504020204" pitchFamily="34" charset="0"/>
                <a:cs typeface="Arial" panose="020B0604020202020204" pitchFamily="34" charset="0"/>
              </a:rPr>
              <a:t>(Bajo)</a:t>
            </a:r>
          </a:p>
        </p:txBody>
      </p:sp>
      <p:sp>
        <p:nvSpPr>
          <p:cNvPr id="97" name="TextBox 96">
            <a:extLst>
              <a:ext uri="{FF2B5EF4-FFF2-40B4-BE49-F238E27FC236}">
                <a16:creationId xmlns:a16="http://schemas.microsoft.com/office/drawing/2014/main" id="{3AF0BF15-256A-844F-A633-0DFEA5295BD0}"/>
              </a:ext>
            </a:extLst>
          </p:cNvPr>
          <p:cNvSpPr txBox="1"/>
          <p:nvPr/>
        </p:nvSpPr>
        <p:spPr>
          <a:xfrm>
            <a:off x="9561359" y="696417"/>
            <a:ext cx="1839350" cy="338554"/>
          </a:xfrm>
          <a:prstGeom prst="rect">
            <a:avLst/>
          </a:prstGeom>
          <a:noFill/>
        </p:spPr>
        <p:txBody>
          <a:bodyPr wrap="none" rtlCol="0">
            <a:spAutoFit/>
          </a:bodyPr>
          <a:lstStyle/>
          <a:p>
            <a:r>
              <a:rPr lang="en-US" sz="1600">
                <a:latin typeface="Arial" panose="020B0604020202020204" pitchFamily="34" charset="0"/>
                <a:ea typeface="Open Sans Light" panose="020B0306030504020204" pitchFamily="34" charset="0"/>
                <a:cs typeface="Arial" panose="020B0604020202020204" pitchFamily="34" charset="0"/>
              </a:rPr>
              <a:t>SL + SM + SH = 1</a:t>
            </a:r>
            <a:endParaRPr lang="en-GB" sz="1600">
              <a:latin typeface="Arial" panose="020B0604020202020204" pitchFamily="34" charset="0"/>
              <a:ea typeface="Open Sans Light" panose="020B0306030504020204" pitchFamily="34" charset="0"/>
              <a:cs typeface="Arial" panose="020B0604020202020204" pitchFamily="34" charset="0"/>
            </a:endParaRPr>
          </a:p>
        </p:txBody>
      </p:sp>
      <p:sp>
        <p:nvSpPr>
          <p:cNvPr id="98" name="TextBox 97">
            <a:extLst>
              <a:ext uri="{FF2B5EF4-FFF2-40B4-BE49-F238E27FC236}">
                <a16:creationId xmlns:a16="http://schemas.microsoft.com/office/drawing/2014/main" id="{100A8655-57FE-5745-A4D4-C122FAFE3446}"/>
              </a:ext>
            </a:extLst>
          </p:cNvPr>
          <p:cNvSpPr txBox="1"/>
          <p:nvPr/>
        </p:nvSpPr>
        <p:spPr>
          <a:xfrm>
            <a:off x="11154955" y="3168759"/>
            <a:ext cx="402674" cy="338554"/>
          </a:xfrm>
          <a:prstGeom prst="rect">
            <a:avLst/>
          </a:prstGeom>
          <a:noFill/>
        </p:spPr>
        <p:txBody>
          <a:bodyPr wrap="none" rtlCol="0">
            <a:spAutoFit/>
          </a:bodyPr>
          <a:lstStyle/>
          <a:p>
            <a:r>
              <a:rPr lang="en-US"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SL</a:t>
            </a:r>
            <a:endParaRPr lang="en-GB"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9" name="TextBox 98">
            <a:extLst>
              <a:ext uri="{FF2B5EF4-FFF2-40B4-BE49-F238E27FC236}">
                <a16:creationId xmlns:a16="http://schemas.microsoft.com/office/drawing/2014/main" id="{88619F1D-D74D-0F49-BF46-526951BBFDA4}"/>
              </a:ext>
            </a:extLst>
          </p:cNvPr>
          <p:cNvSpPr txBox="1"/>
          <p:nvPr/>
        </p:nvSpPr>
        <p:spPr>
          <a:xfrm>
            <a:off x="11130590" y="1872994"/>
            <a:ext cx="492443" cy="338554"/>
          </a:xfrm>
          <a:prstGeom prst="rect">
            <a:avLst/>
          </a:prstGeom>
          <a:noFill/>
        </p:spPr>
        <p:txBody>
          <a:bodyPr wrap="none" rtlCol="0">
            <a:spAutoFit/>
          </a:bodyPr>
          <a:lstStyle/>
          <a:p>
            <a:r>
              <a:rPr lang="en-US" sz="1600">
                <a:solidFill>
                  <a:schemeClr val="tx2"/>
                </a:solidFill>
                <a:latin typeface="Arial" panose="020B0604020202020204" pitchFamily="34" charset="0"/>
                <a:ea typeface="Open Sans Light" panose="020B0306030504020204" pitchFamily="34" charset="0"/>
                <a:cs typeface="Arial" panose="020B0604020202020204" pitchFamily="34" charset="0"/>
              </a:rPr>
              <a:t>SM</a:t>
            </a:r>
            <a:endParaRPr lang="en-GB" sz="1600">
              <a:solidFill>
                <a:schemeClr val="tx2"/>
              </a:solidFill>
              <a:latin typeface="Arial" panose="020B0604020202020204" pitchFamily="34" charset="0"/>
              <a:ea typeface="Open Sans Light" panose="020B0306030504020204" pitchFamily="34" charset="0"/>
              <a:cs typeface="Arial" panose="020B0604020202020204" pitchFamily="34" charset="0"/>
            </a:endParaRPr>
          </a:p>
        </p:txBody>
      </p:sp>
      <p:sp>
        <p:nvSpPr>
          <p:cNvPr id="100" name="TextBox 99">
            <a:extLst>
              <a:ext uri="{FF2B5EF4-FFF2-40B4-BE49-F238E27FC236}">
                <a16:creationId xmlns:a16="http://schemas.microsoft.com/office/drawing/2014/main" id="{8B9E64C7-1CA6-544F-AAA2-3EA521FC5681}"/>
              </a:ext>
            </a:extLst>
          </p:cNvPr>
          <p:cNvSpPr txBox="1"/>
          <p:nvPr/>
        </p:nvSpPr>
        <p:spPr>
          <a:xfrm>
            <a:off x="11136614" y="1038969"/>
            <a:ext cx="444352" cy="338554"/>
          </a:xfrm>
          <a:prstGeom prst="rect">
            <a:avLst/>
          </a:prstGeom>
          <a:noFill/>
        </p:spPr>
        <p:txBody>
          <a:bodyPr wrap="none" rtlCol="0">
            <a:spAutoFit/>
          </a:bodyPr>
          <a:lstStyle/>
          <a:p>
            <a:r>
              <a:rPr lang="en-US"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SH</a:t>
            </a:r>
            <a:endParaRPr lang="en-GB"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1" name="Rounded Rectangle 100">
            <a:extLst>
              <a:ext uri="{FF2B5EF4-FFF2-40B4-BE49-F238E27FC236}">
                <a16:creationId xmlns:a16="http://schemas.microsoft.com/office/drawing/2014/main" id="{2CDBFF1A-AA53-4F4E-A1E3-C424C91A59E8}"/>
              </a:ext>
            </a:extLst>
          </p:cNvPr>
          <p:cNvSpPr>
            <a:spLocks noChangeAspect="1"/>
          </p:cNvSpPr>
          <p:nvPr/>
        </p:nvSpPr>
        <p:spPr>
          <a:xfrm>
            <a:off x="1280204" y="2708351"/>
            <a:ext cx="1722233" cy="612000"/>
          </a:xfrm>
          <a:prstGeom prst="roundRect">
            <a:avLst/>
          </a:prstGeom>
          <a:solidFill>
            <a:srgbClr val="68C8FF">
              <a:alpha val="2627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02" name="TextBox 101">
            <a:extLst>
              <a:ext uri="{FF2B5EF4-FFF2-40B4-BE49-F238E27FC236}">
                <a16:creationId xmlns:a16="http://schemas.microsoft.com/office/drawing/2014/main" id="{1464FFD5-E04D-F249-8F33-57F00702F56E}"/>
              </a:ext>
            </a:extLst>
          </p:cNvPr>
          <p:cNvSpPr txBox="1"/>
          <p:nvPr/>
        </p:nvSpPr>
        <p:spPr>
          <a:xfrm>
            <a:off x="650213" y="3401962"/>
            <a:ext cx="2477105" cy="707886"/>
          </a:xfrm>
          <a:prstGeom prst="rect">
            <a:avLst/>
          </a:prstGeom>
          <a:noFill/>
        </p:spPr>
        <p:txBody>
          <a:bodyPr wrap="square" rtlCol="0">
            <a:spAutoFit/>
          </a:bodyPr>
          <a:lstStyle/>
          <a:p>
            <a:pPr algn="ctr">
              <a:buClr>
                <a:srgbClr val="000000"/>
              </a:buClr>
              <a:buFont typeface="Arial"/>
              <a:buNone/>
            </a:pPr>
            <a:r>
              <a:rPr lang="en-GB" sz="2000" kern="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sym typeface="Arial"/>
              </a:rPr>
              <a:t>Demanda de energía útil</a:t>
            </a:r>
          </a:p>
        </p:txBody>
      </p:sp>
      <p:sp>
        <p:nvSpPr>
          <p:cNvPr id="103" name="Rounded Rectangle 102">
            <a:extLst>
              <a:ext uri="{FF2B5EF4-FFF2-40B4-BE49-F238E27FC236}">
                <a16:creationId xmlns:a16="http://schemas.microsoft.com/office/drawing/2014/main" id="{8C05B169-A63E-BF43-B37C-58627AAC10B8}"/>
              </a:ext>
            </a:extLst>
          </p:cNvPr>
          <p:cNvSpPr>
            <a:spLocks noChangeAspect="1"/>
          </p:cNvSpPr>
          <p:nvPr/>
        </p:nvSpPr>
        <p:spPr>
          <a:xfrm>
            <a:off x="5351014" y="2694437"/>
            <a:ext cx="1251104" cy="612000"/>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04" name="TextBox 103">
            <a:extLst>
              <a:ext uri="{FF2B5EF4-FFF2-40B4-BE49-F238E27FC236}">
                <a16:creationId xmlns:a16="http://schemas.microsoft.com/office/drawing/2014/main" id="{05E04B94-2B46-DA4D-95AF-BA539E21A807}"/>
              </a:ext>
            </a:extLst>
          </p:cNvPr>
          <p:cNvSpPr txBox="1"/>
          <p:nvPr/>
        </p:nvSpPr>
        <p:spPr>
          <a:xfrm>
            <a:off x="5284660" y="3416760"/>
            <a:ext cx="1405611" cy="707886"/>
          </a:xfrm>
          <a:prstGeom prst="rect">
            <a:avLst/>
          </a:prstGeom>
          <a:noFill/>
        </p:spPr>
        <p:txBody>
          <a:bodyPr wrap="square" rtlCol="0">
            <a:spAutoFit/>
          </a:bodyPr>
          <a:lstStyle/>
          <a:p>
            <a:pPr algn="ctr">
              <a:buClr>
                <a:srgbClr val="000000"/>
              </a:buClr>
              <a:buFont typeface="Arial"/>
              <a:buNone/>
            </a:pPr>
            <a:r>
              <a:rPr lang="en-GB" sz="2000" kern="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Valor añadido</a:t>
            </a:r>
          </a:p>
        </p:txBody>
      </p:sp>
      <p:sp>
        <p:nvSpPr>
          <p:cNvPr id="105" name="Rounded Rectangle 104">
            <a:extLst>
              <a:ext uri="{FF2B5EF4-FFF2-40B4-BE49-F238E27FC236}">
                <a16:creationId xmlns:a16="http://schemas.microsoft.com/office/drawing/2014/main" id="{0D9AA74F-8867-5F4E-9139-A56162A90CD1}"/>
              </a:ext>
            </a:extLst>
          </p:cNvPr>
          <p:cNvSpPr>
            <a:spLocks noChangeAspect="1"/>
          </p:cNvSpPr>
          <p:nvPr/>
        </p:nvSpPr>
        <p:spPr>
          <a:xfrm>
            <a:off x="4131581" y="2724197"/>
            <a:ext cx="1191179" cy="596154"/>
          </a:xfrm>
          <a:prstGeom prst="roundRect">
            <a:avLst/>
          </a:prstGeom>
          <a:solidFill>
            <a:srgbClr val="A5A5A5">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06" name="TextBox 105">
            <a:extLst>
              <a:ext uri="{FF2B5EF4-FFF2-40B4-BE49-F238E27FC236}">
                <a16:creationId xmlns:a16="http://schemas.microsoft.com/office/drawing/2014/main" id="{01B0AB75-C9C5-E94A-A24E-0404757A16F6}"/>
              </a:ext>
            </a:extLst>
          </p:cNvPr>
          <p:cNvSpPr txBox="1"/>
          <p:nvPr/>
        </p:nvSpPr>
        <p:spPr>
          <a:xfrm>
            <a:off x="3605428" y="3401962"/>
            <a:ext cx="2299636" cy="707886"/>
          </a:xfrm>
          <a:prstGeom prst="rect">
            <a:avLst/>
          </a:prstGeom>
          <a:noFill/>
        </p:spPr>
        <p:txBody>
          <a:bodyPr wrap="square" rtlCol="0">
            <a:spAutoFit/>
          </a:bodyPr>
          <a:lstStyle/>
          <a:p>
            <a:pPr algn="ctr">
              <a:buClr>
                <a:srgbClr val="000000"/>
              </a:buClr>
              <a:buFont typeface="Arial"/>
              <a:buNone/>
            </a:pPr>
            <a:r>
              <a:rPr lang="en-GB" sz="2000" kern="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sym typeface="Arial"/>
              </a:rPr>
              <a:t>Intensidad energética útil</a:t>
            </a:r>
          </a:p>
        </p:txBody>
      </p:sp>
      <p:grpSp>
        <p:nvGrpSpPr>
          <p:cNvPr id="107" name="Group 106">
            <a:extLst>
              <a:ext uri="{FF2B5EF4-FFF2-40B4-BE49-F238E27FC236}">
                <a16:creationId xmlns:a16="http://schemas.microsoft.com/office/drawing/2014/main" id="{7F6CDE73-5996-2D41-AF7E-66C5AA904505}"/>
              </a:ext>
            </a:extLst>
          </p:cNvPr>
          <p:cNvGrpSpPr/>
          <p:nvPr/>
        </p:nvGrpSpPr>
        <p:grpSpPr>
          <a:xfrm>
            <a:off x="3702994" y="3269552"/>
            <a:ext cx="4383515" cy="2074948"/>
            <a:chOff x="337993" y="3107493"/>
            <a:chExt cx="4383515" cy="2074948"/>
          </a:xfrm>
        </p:grpSpPr>
        <p:sp>
          <p:nvSpPr>
            <p:cNvPr id="108" name="TextBox 107">
              <a:extLst>
                <a:ext uri="{FF2B5EF4-FFF2-40B4-BE49-F238E27FC236}">
                  <a16:creationId xmlns:a16="http://schemas.microsoft.com/office/drawing/2014/main" id="{3AA43C38-8F53-E943-8678-CFB2C5E376C4}"/>
                </a:ext>
              </a:extLst>
            </p:cNvPr>
            <p:cNvSpPr txBox="1"/>
            <p:nvPr/>
          </p:nvSpPr>
          <p:spPr>
            <a:xfrm>
              <a:off x="337993" y="4166778"/>
              <a:ext cx="4383515" cy="1015663"/>
            </a:xfrm>
            <a:prstGeom prst="rect">
              <a:avLst/>
            </a:prstGeom>
            <a:noFill/>
          </p:spPr>
          <p:txBody>
            <a:bodyPr wrap="square" rtlCol="0">
              <a:spAutoFit/>
            </a:bodyPr>
            <a:lstStyle/>
            <a:p>
              <a:pPr algn="ctr"/>
              <a:r>
                <a:rPr lang="en-GB" sz="2000">
                  <a:latin typeface="Open Sans" panose="020B0606030504020204" pitchFamily="34" charset="0"/>
                </a:rPr>
                <a:t>Proporción de energía útil por subsector, </a:t>
              </a:r>
              <a:br>
                <a:rPr lang="en-GB" sz="2000">
                  <a:latin typeface="Open Sans" panose="020B0606030504020204" pitchFamily="34" charset="0"/>
                </a:rPr>
              </a:br>
              <a:r>
                <a:rPr lang="en-GB" sz="2000">
                  <a:latin typeface="Open Sans" panose="020B0606030504020204" pitchFamily="34" charset="0"/>
                </a:rPr>
                <a:t>y rango de temperatura T</a:t>
              </a:r>
            </a:p>
          </p:txBody>
        </p:sp>
        <p:cxnSp>
          <p:nvCxnSpPr>
            <p:cNvPr id="109" name="Straight Arrow Connector 108">
              <a:extLst>
                <a:ext uri="{FF2B5EF4-FFF2-40B4-BE49-F238E27FC236}">
                  <a16:creationId xmlns:a16="http://schemas.microsoft.com/office/drawing/2014/main" id="{EE7BB302-D6D0-A542-8238-C306BA18EC2C}"/>
                </a:ext>
              </a:extLst>
            </p:cNvPr>
            <p:cNvCxnSpPr>
              <a:cxnSpLocks/>
            </p:cNvCxnSpPr>
            <p:nvPr/>
          </p:nvCxnSpPr>
          <p:spPr bwMode="auto">
            <a:xfrm flipV="1">
              <a:off x="2867991" y="3107493"/>
              <a:ext cx="570876" cy="1038655"/>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grpSp>
      <p:sp>
        <p:nvSpPr>
          <p:cNvPr id="30" name="Google Shape;113;p16">
            <a:extLst>
              <a:ext uri="{FF2B5EF4-FFF2-40B4-BE49-F238E27FC236}">
                <a16:creationId xmlns:a16="http://schemas.microsoft.com/office/drawing/2014/main" id="{7E7B0C94-D0C3-734D-A4FA-054CBC604EEF}"/>
              </a:ext>
            </a:extLst>
          </p:cNvPr>
          <p:cNvSpPr>
            <a:spLocks noGrp="1" noChangeArrowheads="1"/>
          </p:cNvSpPr>
          <p:nvPr>
            <p:ph type="title"/>
          </p:nvPr>
        </p:nvSpPr>
        <p:spPr>
          <a:xfrm>
            <a:off x="856129" y="31406"/>
            <a:ext cx="7618798" cy="1343491"/>
          </a:xfrm>
        </p:spPr>
        <p:txBody>
          <a:bodyPr lIns="121900" tIns="121900" rIns="121900" bIns="121900"/>
          <a:lstStyle/>
          <a:p>
            <a:pPr eaLnBrk="1" hangingPunct="1"/>
            <a:r>
              <a:rPr lang="en-GB" altLang="en-US" dirty="0">
                <a:latin typeface="Arial" panose="020B0604020202020204" pitchFamily="34" charset="0"/>
                <a:cs typeface="Arial" panose="020B0604020202020204" pitchFamily="34" charset="0"/>
              </a:rPr>
              <a:t>Clase 7.1 Sector industrial</a:t>
            </a:r>
          </a:p>
        </p:txBody>
      </p:sp>
      <mc:AlternateContent xmlns:mc="http://schemas.openxmlformats.org/markup-compatibility/2006" xmlns:a14="http://schemas.microsoft.com/office/drawing/2010/main">
        <mc:Choice Requires="a14">
          <p:sp>
            <p:nvSpPr>
              <p:cNvPr id="27" name="Google Shape;115;p16">
                <a:extLst>
                  <a:ext uri="{FF2B5EF4-FFF2-40B4-BE49-F238E27FC236}">
                    <a16:creationId xmlns:a16="http://schemas.microsoft.com/office/drawing/2014/main" id="{D415855B-310A-EC4D-99C2-F6AE450E3053}"/>
                  </a:ext>
                </a:extLst>
              </p:cNvPr>
              <p:cNvSpPr txBox="1"/>
              <p:nvPr/>
            </p:nvSpPr>
            <p:spPr>
              <a:xfrm>
                <a:off x="927423" y="1293544"/>
                <a:ext cx="731163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Usos</a:t>
                </a: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 </a:t>
                </a: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térmicos</a:t>
                </a: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 para la </a:t>
                </a: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fabricación</a:t>
                </a:r>
                <a:endParaRPr lang="en-GB" altLang="en-US" sz="2000" b="1"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buClr>
                    <a:srgbClr val="333333"/>
                  </a:buClr>
                  <a:buSzPts val="1600"/>
                  <a:buNone/>
                </a:pPr>
                <a:r>
                  <a:rPr lang="en-GB" altLang="en-US" sz="2000" dirty="0" err="1">
                    <a:latin typeface="Arial" panose="020B0604020202020204" pitchFamily="34" charset="0"/>
                    <a:ea typeface="Open Sans" panose="020B0606030504020204" pitchFamily="34" charset="0"/>
                    <a:cs typeface="Arial" panose="020B0604020202020204" pitchFamily="34" charset="0"/>
                  </a:rPr>
                  <a:t>En</a:t>
                </a:r>
                <a:r>
                  <a:rPr lang="en-GB" altLang="en-US" sz="2000" dirty="0">
                    <a:latin typeface="Arial" panose="020B0604020202020204" pitchFamily="34" charset="0"/>
                    <a:ea typeface="Open Sans" panose="020B0606030504020204" pitchFamily="34" charset="0"/>
                    <a:cs typeface="Arial" panose="020B0604020202020204" pitchFamily="34" charset="0"/>
                  </a:rPr>
                  <a:t> la </a:t>
                </a:r>
                <a:r>
                  <a:rPr lang="en-GB" altLang="en-US" sz="2000" dirty="0" err="1">
                    <a:latin typeface="Arial" panose="020B0604020202020204" pitchFamily="34" charset="0"/>
                    <a:ea typeface="Open Sans" panose="020B0606030504020204" pitchFamily="34" charset="0"/>
                    <a:cs typeface="Arial" panose="020B0604020202020204" pitchFamily="34" charset="0"/>
                  </a:rPr>
                  <a:t>fabricación</a:t>
                </a:r>
                <a:r>
                  <a:rPr lang="en-GB" altLang="en-US" sz="2000" dirty="0">
                    <a:latin typeface="Arial" panose="020B0604020202020204" pitchFamily="34" charset="0"/>
                    <a:ea typeface="Open Sans" panose="020B0606030504020204" pitchFamily="34" charset="0"/>
                    <a:cs typeface="Arial" panose="020B0604020202020204" pitchFamily="34" charset="0"/>
                  </a:rPr>
                  <a:t>, se </a:t>
                </a:r>
                <a:r>
                  <a:rPr lang="en-GB" altLang="en-US" sz="2000" dirty="0" err="1">
                    <a:latin typeface="Arial" panose="020B0604020202020204" pitchFamily="34" charset="0"/>
                    <a:ea typeface="Open Sans" panose="020B0606030504020204" pitchFamily="34" charset="0"/>
                    <a:cs typeface="Arial" panose="020B0604020202020204" pitchFamily="34" charset="0"/>
                  </a:rPr>
                  <a:t>utilizan</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tres</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rangos</a:t>
                </a:r>
                <a:r>
                  <a:rPr lang="en-GB" altLang="en-US" sz="2000" dirty="0">
                    <a:latin typeface="Arial" panose="020B0604020202020204" pitchFamily="34" charset="0"/>
                    <a:ea typeface="Open Sans" panose="020B0606030504020204" pitchFamily="34" charset="0"/>
                    <a:cs typeface="Arial" panose="020B0604020202020204" pitchFamily="34" charset="0"/>
                  </a:rPr>
                  <a:t> de </a:t>
                </a:r>
                <a:r>
                  <a:rPr lang="en-GB" altLang="en-US" sz="2000" dirty="0" err="1">
                    <a:latin typeface="Arial" panose="020B0604020202020204" pitchFamily="34" charset="0"/>
                    <a:ea typeface="Open Sans" panose="020B0606030504020204" pitchFamily="34" charset="0"/>
                    <a:cs typeface="Arial" panose="020B0604020202020204" pitchFamily="34" charset="0"/>
                  </a:rPr>
                  <a:t>usos</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térmicos</a:t>
                </a: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buClr>
                    <a:srgbClr val="333333"/>
                  </a:buClr>
                  <a:buSzPts val="1600"/>
                  <a:buNone/>
                </a:pP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buClr>
                    <a:srgbClr val="333333"/>
                  </a:buClr>
                  <a:buSzPts val="1600"/>
                  <a:buNone/>
                </a:pPr>
                <a14:m>
                  <m:oMathPara xmlns:m="http://schemas.openxmlformats.org/officeDocument/2006/math">
                    <m:oMathParaPr>
                      <m:jc m:val="centerGroup"/>
                    </m:oMathParaPr>
                    <m:oMath xmlns:m="http://schemas.openxmlformats.org/officeDocument/2006/math">
                      <m:sSubSup>
                        <m:sSubSupPr>
                          <m:ctrlPr>
                            <a:rPr lang="en-GB" altLang="en-US" sz="2000" i="1">
                              <a:latin typeface="Cambria Math" panose="02040503050406030204" pitchFamily="18" charset="0"/>
                              <a:cs typeface="Calibri" panose="020F0502020204030204" pitchFamily="34" charset="0"/>
                            </a:rPr>
                          </m:ctrlPr>
                        </m:sSubSupPr>
                        <m:e>
                          <m:r>
                            <a:rPr lang="en-GB" altLang="en-US" sz="2000">
                              <a:latin typeface="Cambria Math" panose="02040503050406030204" pitchFamily="18" charset="0"/>
                              <a:cs typeface="Calibri" panose="020F0502020204030204" pitchFamily="34" charset="0"/>
                            </a:rPr>
                            <m:t>𝑈𝐸𝐷</m:t>
                          </m:r>
                        </m:e>
                        <m:sub>
                          <m:r>
                            <a:rPr lang="en-GB" altLang="en-US" sz="2000">
                              <a:latin typeface="Cambria Math" panose="02040503050406030204" pitchFamily="18" charset="0"/>
                              <a:cs typeface="Calibri" panose="020F0502020204030204" pitchFamily="34" charset="0"/>
                            </a:rPr>
                            <m:t>𝑠𝑒𝑐𝑡𝑜𝑟</m:t>
                          </m:r>
                        </m:sub>
                        <m:sup>
                          <m:r>
                            <a:rPr lang="en-GB" altLang="en-US" sz="2000">
                              <a:latin typeface="Cambria Math" panose="02040503050406030204" pitchFamily="18" charset="0"/>
                              <a:cs typeface="Calibri" panose="020F0502020204030204" pitchFamily="34" charset="0"/>
                            </a:rPr>
                            <m:t>𝑡h𝑒𝑟𝑚𝑎𝑙</m:t>
                          </m:r>
                          <m:r>
                            <a:rPr lang="en-GB" altLang="en-US" sz="2000" smtClean="0">
                              <a:latin typeface="Cambria Math" panose="02040503050406030204" pitchFamily="18" charset="0"/>
                              <a:cs typeface="Calibri" panose="020F0502020204030204" pitchFamily="34" charset="0"/>
                            </a:rPr>
                            <m:t>, </m:t>
                          </m:r>
                          <m:r>
                            <a:rPr lang="en-GB" altLang="en-US" sz="2000" smtClean="0">
                              <a:latin typeface="Cambria Math" panose="02040503050406030204" pitchFamily="18" charset="0"/>
                              <a:cs typeface="Calibri" panose="020F0502020204030204" pitchFamily="34" charset="0"/>
                            </a:rPr>
                            <m:t>𝑇</m:t>
                          </m:r>
                        </m:sup>
                      </m:sSubSup>
                      <m:r>
                        <a:rPr lang="en-GB" altLang="en-US" sz="2000">
                          <a:latin typeface="Cambria Math" panose="02040503050406030204" pitchFamily="18" charset="0"/>
                          <a:cs typeface="Calibri" panose="020F0502020204030204" pitchFamily="34" charset="0"/>
                        </a:rPr>
                        <m:t>=</m:t>
                      </m:r>
                      <m:nary>
                        <m:naryPr>
                          <m:chr m:val="∑"/>
                          <m:supHide m:val="on"/>
                          <m:ctrlPr>
                            <a:rPr lang="en-GB" altLang="en-US" sz="2000" i="1">
                              <a:latin typeface="Cambria Math" panose="02040503050406030204" pitchFamily="18" charset="0"/>
                              <a:cs typeface="Calibri" panose="020F0502020204030204" pitchFamily="34" charset="0"/>
                            </a:rPr>
                          </m:ctrlPr>
                        </m:naryPr>
                        <m:sub>
                          <m:r>
                            <a:rPr lang="en-GB" altLang="en-US" sz="2000">
                              <a:latin typeface="Cambria Math" panose="02040503050406030204" pitchFamily="18" charset="0"/>
                              <a:cs typeface="Calibri" panose="020F0502020204030204" pitchFamily="34" charset="0"/>
                            </a:rPr>
                            <m:t>𝑠𝑢𝑏𝑠𝑒𝑐𝑡𝑜𝑟</m:t>
                          </m:r>
                        </m:sub>
                        <m:sup/>
                        <m:e>
                          <m:r>
                            <a:rPr lang="en-GB" altLang="en-US" sz="2000">
                              <a:latin typeface="Cambria Math" panose="02040503050406030204" pitchFamily="18" charset="0"/>
                              <a:cs typeface="Calibri" panose="020F0502020204030204" pitchFamily="34" charset="0"/>
                            </a:rPr>
                            <m:t>𝐸</m:t>
                          </m:r>
                          <m:sSubSup>
                            <m:sSubSupPr>
                              <m:ctrlPr>
                                <a:rPr lang="en-GB" altLang="en-US" sz="2000" i="1">
                                  <a:latin typeface="Cambria Math" panose="02040503050406030204" pitchFamily="18" charset="0"/>
                                  <a:cs typeface="Calibri" panose="020F0502020204030204" pitchFamily="34" charset="0"/>
                                </a:rPr>
                              </m:ctrlPr>
                            </m:sSubSupPr>
                            <m:e>
                              <m:r>
                                <a:rPr lang="en-GB" altLang="en-US" sz="2000">
                                  <a:latin typeface="Cambria Math" panose="02040503050406030204" pitchFamily="18" charset="0"/>
                                  <a:cs typeface="Calibri" panose="020F0502020204030204" pitchFamily="34" charset="0"/>
                                </a:rPr>
                                <m:t>𝐼</m:t>
                              </m:r>
                            </m:e>
                            <m:sub>
                              <m:r>
                                <a:rPr lang="en-GB" altLang="en-US" sz="2000">
                                  <a:latin typeface="Cambria Math" panose="02040503050406030204" pitchFamily="18" charset="0"/>
                                  <a:cs typeface="Calibri" panose="020F0502020204030204" pitchFamily="34" charset="0"/>
                                </a:rPr>
                                <m:t>𝑠𝑢𝑏𝑠𝑒𝑐𝑡𝑜𝑟</m:t>
                              </m:r>
                            </m:sub>
                            <m:sup>
                              <m:r>
                                <a:rPr lang="en-GB" altLang="en-US" sz="2000">
                                  <a:latin typeface="Cambria Math" panose="02040503050406030204" pitchFamily="18" charset="0"/>
                                  <a:cs typeface="Calibri" panose="020F0502020204030204" pitchFamily="34" charset="0"/>
                                </a:rPr>
                                <m:t>𝑡h𝑒𝑟𝑚𝑎𝑙</m:t>
                              </m:r>
                              <m:r>
                                <a:rPr lang="en-GB" altLang="en-US" sz="2000" smtClean="0">
                                  <a:latin typeface="Cambria Math" panose="02040503050406030204" pitchFamily="18" charset="0"/>
                                  <a:cs typeface="Calibri" panose="020F0502020204030204" pitchFamily="34" charset="0"/>
                                </a:rPr>
                                <m:t>, </m:t>
                              </m:r>
                              <m:r>
                                <a:rPr lang="en-GB" altLang="en-US" sz="2000" smtClean="0">
                                  <a:latin typeface="Cambria Math" panose="02040503050406030204" pitchFamily="18" charset="0"/>
                                  <a:cs typeface="Calibri" panose="020F0502020204030204" pitchFamily="34" charset="0"/>
                                </a:rPr>
                                <m:t>𝑇</m:t>
                              </m:r>
                            </m:sup>
                          </m:sSubSup>
                          <m:r>
                            <a:rPr lang="en-GB" altLang="en-US" sz="2000">
                              <a:latin typeface="Cambria Math" panose="02040503050406030204" pitchFamily="18" charset="0"/>
                              <a:cs typeface="Calibri" panose="020F0502020204030204" pitchFamily="34" charset="0"/>
                            </a:rPr>
                            <m:t>𝑉</m:t>
                          </m:r>
                          <m:sSub>
                            <m:sSubPr>
                              <m:ctrlPr>
                                <a:rPr lang="en-GB" altLang="en-US" sz="2000" i="1">
                                  <a:latin typeface="Cambria Math" panose="02040503050406030204" pitchFamily="18" charset="0"/>
                                  <a:cs typeface="Calibri" panose="020F0502020204030204" pitchFamily="34" charset="0"/>
                                </a:rPr>
                              </m:ctrlPr>
                            </m:sSubPr>
                            <m:e>
                              <m:r>
                                <a:rPr lang="en-GB" altLang="en-US" sz="2000">
                                  <a:latin typeface="Cambria Math" panose="02040503050406030204" pitchFamily="18" charset="0"/>
                                  <a:cs typeface="Calibri" panose="020F0502020204030204" pitchFamily="34" charset="0"/>
                                </a:rPr>
                                <m:t>𝐴</m:t>
                              </m:r>
                            </m:e>
                            <m:sub>
                              <m:r>
                                <a:rPr lang="en-GB" altLang="en-US" sz="2000">
                                  <a:latin typeface="Cambria Math" panose="02040503050406030204" pitchFamily="18" charset="0"/>
                                  <a:cs typeface="Calibri" panose="020F0502020204030204" pitchFamily="34" charset="0"/>
                                </a:rPr>
                                <m:t>𝑠𝑢𝑏𝑠𝑒𝑐𝑡𝑜𝑟</m:t>
                              </m:r>
                            </m:sub>
                          </m:sSub>
                        </m:e>
                      </m:nary>
                      <m:sSubSup>
                        <m:sSubSupPr>
                          <m:ctrlPr>
                            <a:rPr lang="en-GB" altLang="en-US" sz="2000" i="1" smtClean="0">
                              <a:latin typeface="Cambria Math" panose="02040503050406030204" pitchFamily="18" charset="0"/>
                              <a:cs typeface="Calibri" panose="020F0502020204030204" pitchFamily="34" charset="0"/>
                            </a:rPr>
                          </m:ctrlPr>
                        </m:sSubSupPr>
                        <m:e>
                          <m:r>
                            <a:rPr lang="en-GB" altLang="en-US" sz="2000" smtClean="0">
                              <a:latin typeface="Cambria Math" panose="02040503050406030204" pitchFamily="18" charset="0"/>
                              <a:cs typeface="Calibri" panose="020F0502020204030204" pitchFamily="34" charset="0"/>
                            </a:rPr>
                            <m:t>𝑆</m:t>
                          </m:r>
                        </m:e>
                        <m:sub>
                          <m:r>
                            <a:rPr lang="en-GB" altLang="en-US" sz="2000" smtClean="0">
                              <a:latin typeface="Cambria Math" panose="02040503050406030204" pitchFamily="18" charset="0"/>
                              <a:cs typeface="Calibri" panose="020F0502020204030204" pitchFamily="34" charset="0"/>
                            </a:rPr>
                            <m:t>𝑠𝑢𝑏𝑠𝑒𝑐𝑡𝑜𝑟</m:t>
                          </m:r>
                        </m:sub>
                        <m:sup>
                          <m:r>
                            <a:rPr lang="en-GB" altLang="en-US" sz="2000" smtClean="0">
                              <a:latin typeface="Cambria Math" panose="02040503050406030204" pitchFamily="18" charset="0"/>
                              <a:cs typeface="Calibri" panose="020F0502020204030204" pitchFamily="34" charset="0"/>
                            </a:rPr>
                            <m:t>𝑡h𝑒𝑟𝑚𝑎𝑙</m:t>
                          </m:r>
                          <m:r>
                            <a:rPr lang="en-GB" altLang="en-US" sz="2000" smtClean="0">
                              <a:latin typeface="Cambria Math" panose="02040503050406030204" pitchFamily="18" charset="0"/>
                              <a:cs typeface="Calibri" panose="020F0502020204030204" pitchFamily="34" charset="0"/>
                            </a:rPr>
                            <m:t>, </m:t>
                          </m:r>
                          <m:r>
                            <a:rPr lang="en-GB" altLang="en-US" sz="2000" smtClean="0">
                              <a:latin typeface="Cambria Math" panose="02040503050406030204" pitchFamily="18" charset="0"/>
                              <a:cs typeface="Calibri" panose="020F0502020204030204" pitchFamily="34" charset="0"/>
                            </a:rPr>
                            <m:t>𝑇</m:t>
                          </m:r>
                        </m:sup>
                      </m:sSubSup>
                    </m:oMath>
                  </m:oMathPara>
                </a14:m>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buClr>
                    <a:srgbClr val="333333"/>
                  </a:buClr>
                  <a:buSzPts val="1600"/>
                  <a:buNone/>
                </a:pP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buClr>
                    <a:srgbClr val="333333"/>
                  </a:buClr>
                  <a:buSzPts val="1600"/>
                  <a:buNone/>
                </a:pP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buClr>
                    <a:srgbClr val="333333"/>
                  </a:buClr>
                  <a:buSzPts val="1600"/>
                  <a:buNone/>
                </a:pP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buClr>
                    <a:srgbClr val="333333"/>
                  </a:buClr>
                  <a:buSzPts val="1600"/>
                  <a:buNone/>
                </a:pPr>
                <a:endParaRPr lang="en-GB" altLang="en-US" sz="2000" dirty="0">
                  <a:latin typeface="Arial" panose="020B0604020202020204" pitchFamily="34" charset="0"/>
                  <a:ea typeface="Open Sans" panose="020B0606030504020204" pitchFamily="34" charset="0"/>
                  <a:cs typeface="Arial" panose="020B0604020202020204" pitchFamily="34" charset="0"/>
                </a:endParaRPr>
              </a:p>
            </p:txBody>
          </p:sp>
        </mc:Choice>
        <mc:Fallback xmlns="">
          <p:sp>
            <p:nvSpPr>
              <p:cNvPr id="27" name="Google Shape;115;p16">
                <a:extLst>
                  <a:ext uri="{FF2B5EF4-FFF2-40B4-BE49-F238E27FC236}">
                    <a16:creationId xmlns:a16="http://schemas.microsoft.com/office/drawing/2014/main" id="{D415855B-310A-EC4D-99C2-F6AE450E3053}"/>
                  </a:ext>
                </a:extLst>
              </p:cNvPr>
              <p:cNvSpPr txBox="1">
                <a:spLocks noRot="1" noChangeAspect="1" noMove="1" noResize="1" noEditPoints="1" noAdjustHandles="1" noChangeArrowheads="1" noChangeShapeType="1" noTextEdit="1"/>
              </p:cNvSpPr>
              <p:nvPr/>
            </p:nvSpPr>
            <p:spPr>
              <a:xfrm>
                <a:off x="927423" y="1293544"/>
                <a:ext cx="7311634" cy="4427538"/>
              </a:xfrm>
              <a:prstGeom prst="rect">
                <a:avLst/>
              </a:prstGeom>
              <a:blipFill>
                <a:blip r:embed="rId6"/>
                <a:stretch>
                  <a:fillRect l="-417" t="-275"/>
                </a:stretch>
              </a:blipFill>
              <a:ln>
                <a:noFill/>
              </a:ln>
            </p:spPr>
            <p:txBody>
              <a:bodyPr/>
              <a:lstStyle/>
              <a:p>
                <a:r>
                  <a:rPr lang="en-US">
                    <a:noFill/>
                  </a:rPr>
                  <a:t> </a:t>
                </a:r>
              </a:p>
            </p:txBody>
          </p:sp>
        </mc:Fallback>
      </mc:AlternateContent>
      <p:sp>
        <p:nvSpPr>
          <p:cNvPr id="2" name="Slide Number Placeholder 5">
            <a:extLst>
              <a:ext uri="{FF2B5EF4-FFF2-40B4-BE49-F238E27FC236}">
                <a16:creationId xmlns:a16="http://schemas.microsoft.com/office/drawing/2014/main" id="{A89EFC38-4587-490B-A343-9F2B1280429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6</a:t>
            </a:fld>
            <a:endParaRPr lang="en-US" altLang="en-US" sz="1400" b="1">
              <a:solidFill>
                <a:schemeClr val="bg1"/>
              </a:solidFill>
              <a:latin typeface="Open Sans ExtraBold"/>
              <a:ea typeface="Open Sans ExtraBold"/>
              <a:cs typeface="Open Sans ExtraBold"/>
            </a:endParaRPr>
          </a:p>
        </p:txBody>
      </p:sp>
      <p:sp>
        <p:nvSpPr>
          <p:cNvPr id="28" name="Oval 27">
            <a:extLst>
              <a:ext uri="{FF2B5EF4-FFF2-40B4-BE49-F238E27FC236}">
                <a16:creationId xmlns:a16="http://schemas.microsoft.com/office/drawing/2014/main" id="{0E0B55A8-9D21-5C4C-A3F6-5831BFBC9A32}"/>
              </a:ext>
            </a:extLst>
          </p:cNvPr>
          <p:cNvSpPr/>
          <p:nvPr/>
        </p:nvSpPr>
        <p:spPr>
          <a:xfrm>
            <a:off x="8055391" y="39736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7_Slide6.mp3" descr="Track7_Lecture7_Slide6.mp3">
            <a:hlinkClick r:id="" action="ppaction://media"/>
            <a:extLst>
              <a:ext uri="{FF2B5EF4-FFF2-40B4-BE49-F238E27FC236}">
                <a16:creationId xmlns:a16="http://schemas.microsoft.com/office/drawing/2014/main" id="{9A9BE289-420C-2848-A9E2-48AC2525F8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26756" y="466494"/>
            <a:ext cx="812800" cy="812800"/>
          </a:xfrm>
          <a:prstGeom prst="rect">
            <a:avLst/>
          </a:prstGeom>
        </p:spPr>
      </p:pic>
    </p:spTree>
    <p:extLst>
      <p:ext uri="{BB962C8B-B14F-4D97-AF65-F5344CB8AC3E}">
        <p14:creationId xmlns:p14="http://schemas.microsoft.com/office/powerpoint/2010/main" val="7502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7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5" name="Google Shape;115;p16">
                <a:extLst>
                  <a:ext uri="{FF2B5EF4-FFF2-40B4-BE49-F238E27FC236}">
                    <a16:creationId xmlns:a16="http://schemas.microsoft.com/office/drawing/2014/main" id="{BEED846D-A27C-4CE9-83AC-578F822929F2}"/>
                  </a:ext>
                </a:extLst>
              </p:cNvPr>
              <p:cNvSpPr txBox="1"/>
              <p:nvPr/>
            </p:nvSpPr>
            <p:spPr>
              <a:xfrm>
                <a:off x="773475" y="1003026"/>
                <a:ext cx="7584258"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Demanda de energía final para usos térmicos en la industria manufacturera</a:t>
                </a:r>
              </a:p>
              <a:p>
                <a:pPr eaLnBrk="1" hangingPunct="1">
                  <a:lnSpc>
                    <a:spcPct val="100000"/>
                  </a:lnSpc>
                  <a:spcAft>
                    <a:spcPts val="0"/>
                  </a:spcAft>
                  <a:buNone/>
                </a:pPr>
                <a:r>
                  <a:rPr lang="en-GB" sz="2000" dirty="0">
                    <a:latin typeface="Arial" panose="020B0604020202020204" pitchFamily="34" charset="0"/>
                    <a:ea typeface="Open Sans" panose="020B0606030504020204" pitchFamily="34" charset="0"/>
                    <a:cs typeface="Arial" panose="020B0604020202020204" pitchFamily="34" charset="0"/>
                  </a:rPr>
                  <a:t>La energía útil se convierte por el rango de temperatura</a:t>
                </a:r>
              </a:p>
              <a:p>
                <a:pPr eaLnBrk="1" hangingPunct="1">
                  <a:lnSpc>
                    <a:spcPct val="100000"/>
                  </a:lnSpc>
                  <a:spcAft>
                    <a:spcPts val="1200"/>
                  </a:spcAft>
                  <a:buNone/>
                </a:pPr>
                <a14:m>
                  <m:oMathPara xmlns:m="http://schemas.openxmlformats.org/officeDocument/2006/math">
                    <m:oMathParaPr>
                      <m:jc m:val="centerGroup"/>
                    </m:oMathParaPr>
                    <m:oMath xmlns:m="http://schemas.openxmlformats.org/officeDocument/2006/math">
                      <m:r>
                        <a:rPr lang="en-GB" sz="2000" kern="0" dirty="0">
                          <a:solidFill>
                            <a:srgbClr val="1A1A1A"/>
                          </a:solidFill>
                          <a:latin typeface="Cambria Math" panose="02040503050406030204" pitchFamily="18" charset="0"/>
                          <a:cs typeface="Calibri" panose="020F0502020204030204" pitchFamily="34" charset="0"/>
                          <a:sym typeface="Arial"/>
                        </a:rPr>
                        <m:t>𝐹</m:t>
                      </m:r>
                      <m:r>
                        <a:rPr lang="en-US" sz="2000" kern="0" dirty="0">
                          <a:solidFill>
                            <a:srgbClr val="1A1A1A"/>
                          </a:solidFill>
                          <a:latin typeface="Cambria Math" panose="02040503050406030204" pitchFamily="18" charset="0"/>
                          <a:cs typeface="Calibri" panose="020F0502020204030204" pitchFamily="34" charset="0"/>
                          <a:sym typeface="Arial"/>
                        </a:rPr>
                        <m:t>𝐸</m:t>
                      </m:r>
                      <m:r>
                        <a:rPr lang="en-GB" sz="2000" kern="0" dirty="0">
                          <a:solidFill>
                            <a:srgbClr val="1A1A1A"/>
                          </a:solidFill>
                          <a:latin typeface="Cambria Math" panose="02040503050406030204" pitchFamily="18" charset="0"/>
                          <a:cs typeface="Calibri" panose="020F0502020204030204" pitchFamily="34" charset="0"/>
                          <a:sym typeface="Arial"/>
                        </a:rPr>
                        <m:t>𝐷</m:t>
                      </m:r>
                      <m:r>
                        <a:rPr lang="en-US" sz="2000" kern="0" baseline="-25000" dirty="0">
                          <a:solidFill>
                            <a:srgbClr val="1A1A1A"/>
                          </a:solidFill>
                          <a:latin typeface="Cambria Math" panose="02040503050406030204" pitchFamily="18" charset="0"/>
                          <a:cs typeface="Calibri" panose="020F0502020204030204" pitchFamily="34" charset="0"/>
                          <a:sym typeface="Arial"/>
                        </a:rPr>
                        <m:t> </m:t>
                      </m:r>
                      <m:r>
                        <a:rPr lang="en-US" sz="2000" kern="0" dirty="0">
                          <a:solidFill>
                            <a:srgbClr val="1A1A1A"/>
                          </a:solidFill>
                          <a:latin typeface="Cambria Math" panose="02040503050406030204" pitchFamily="18" charset="0"/>
                          <a:cs typeface="Calibri" panose="020F0502020204030204" pitchFamily="34" charset="0"/>
                          <a:sym typeface="Arial"/>
                        </a:rPr>
                        <m:t>=</m:t>
                      </m:r>
                      <m:nary>
                        <m:naryPr>
                          <m:chr m:val="∑"/>
                          <m:supHide m:val="on"/>
                          <m:ctrlPr>
                            <a:rPr lang="en-GB" sz="2000" i="1" kern="0" dirty="0">
                              <a:solidFill>
                                <a:srgbClr val="1A1A1A"/>
                              </a:solidFill>
                              <a:latin typeface="Cambria Math" panose="02040503050406030204" pitchFamily="18" charset="0"/>
                              <a:cs typeface="Calibri" panose="020F0502020204030204" pitchFamily="34" charset="0"/>
                              <a:sym typeface="Arial"/>
                            </a:rPr>
                          </m:ctrlPr>
                        </m:naryPr>
                        <m:sub>
                          <m:r>
                            <m:rPr>
                              <m:brk m:alnAt="7"/>
                            </m:rPr>
                            <a:rPr lang="en-GB" sz="2000" kern="0" dirty="0">
                              <a:solidFill>
                                <a:srgbClr val="1A1A1A"/>
                              </a:solidFill>
                              <a:latin typeface="Cambria Math" panose="02040503050406030204" pitchFamily="18" charset="0"/>
                              <a:cs typeface="Calibri" panose="020F0502020204030204" pitchFamily="34" charset="0"/>
                              <a:sym typeface="Arial"/>
                            </a:rPr>
                            <m:t>𝑇</m:t>
                          </m:r>
                          <m:r>
                            <a:rPr lang="en-GB" sz="2000" kern="0" dirty="0">
                              <a:solidFill>
                                <a:srgbClr val="1A1A1A"/>
                              </a:solidFill>
                              <a:latin typeface="Cambria Math" panose="02040503050406030204" pitchFamily="18" charset="0"/>
                              <a:cs typeface="Calibri" panose="020F0502020204030204" pitchFamily="34" charset="0"/>
                              <a:sym typeface="Arial"/>
                            </a:rPr>
                            <m:t> ∈ </m:t>
                          </m:r>
                          <m:r>
                            <a:rPr lang="en-GB" sz="2000" kern="0" dirty="0">
                              <a:solidFill>
                                <a:srgbClr val="1A1A1A"/>
                              </a:solidFill>
                              <a:latin typeface="Cambria Math" panose="02040503050406030204" pitchFamily="18" charset="0"/>
                              <a:cs typeface="Calibri" panose="020F0502020204030204" pitchFamily="34" charset="0"/>
                              <a:sym typeface="Arial"/>
                            </a:rPr>
                            <m:t>𝑡𝑒𝑚𝑝</m:t>
                          </m:r>
                          <m:r>
                            <a:rPr lang="en-GB" sz="2000" kern="0" dirty="0" smtClean="0">
                              <a:solidFill>
                                <a:srgbClr val="1A1A1A"/>
                              </a:solidFill>
                              <a:latin typeface="Cambria Math" panose="02040503050406030204" pitchFamily="18" charset="0"/>
                              <a:cs typeface="Calibri" panose="020F0502020204030204" pitchFamily="34" charset="0"/>
                              <a:sym typeface="Arial"/>
                            </a:rPr>
                            <m:t>.</m:t>
                          </m:r>
                          <m:r>
                            <a:rPr lang="en-GB" sz="2000" kern="0" dirty="0">
                              <a:solidFill>
                                <a:srgbClr val="1A1A1A"/>
                              </a:solidFill>
                              <a:latin typeface="Cambria Math" panose="02040503050406030204" pitchFamily="18" charset="0"/>
                              <a:cs typeface="Calibri" panose="020F0502020204030204" pitchFamily="34" charset="0"/>
                              <a:sym typeface="Arial"/>
                            </a:rPr>
                            <m:t> </m:t>
                          </m:r>
                          <m:r>
                            <a:rPr lang="en-GB" sz="2000" kern="0" dirty="0">
                              <a:solidFill>
                                <a:srgbClr val="1A1A1A"/>
                              </a:solidFill>
                              <a:latin typeface="Cambria Math" panose="02040503050406030204" pitchFamily="18" charset="0"/>
                              <a:cs typeface="Calibri" panose="020F0502020204030204" pitchFamily="34" charset="0"/>
                              <a:sym typeface="Arial"/>
                            </a:rPr>
                            <m:t>𝑟𝑎𝑛𝑔𝑒</m:t>
                          </m:r>
                        </m:sub>
                        <m:sup/>
                        <m:e>
                          <m:f>
                            <m:fPr>
                              <m:ctrlPr>
                                <a:rPr lang="en-US" sz="2000" i="1" kern="0" dirty="0">
                                  <a:solidFill>
                                    <a:srgbClr val="1A1A1A"/>
                                  </a:solidFill>
                                  <a:latin typeface="Cambria Math" panose="02040503050406030204" pitchFamily="18" charset="0"/>
                                  <a:cs typeface="Calibri" panose="020F0502020204030204" pitchFamily="34" charset="0"/>
                                  <a:sym typeface="Arial"/>
                                </a:rPr>
                              </m:ctrlPr>
                            </m:fPr>
                            <m:num>
                              <m:r>
                                <a:rPr lang="en-GB" sz="2000" kern="0" dirty="0">
                                  <a:solidFill>
                                    <a:srgbClr val="1A1A1A"/>
                                  </a:solidFill>
                                  <a:latin typeface="Cambria Math" panose="02040503050406030204" pitchFamily="18" charset="0"/>
                                  <a:cs typeface="Calibri" panose="020F0502020204030204" pitchFamily="34" charset="0"/>
                                  <a:sym typeface="Arial"/>
                                </a:rPr>
                                <m:t>1</m:t>
                              </m:r>
                            </m:num>
                            <m:den>
                              <m:sSup>
                                <m:sSupPr>
                                  <m:ctrlPr>
                                    <a:rPr lang="en-GB" sz="2000" i="1" kern="0" dirty="0">
                                      <a:solidFill>
                                        <a:srgbClr val="1A1A1A"/>
                                      </a:solidFill>
                                      <a:latin typeface="Cambria Math" panose="02040503050406030204" pitchFamily="18" charset="0"/>
                                      <a:cs typeface="Calibri" panose="020F0502020204030204" pitchFamily="34" charset="0"/>
                                      <a:sym typeface="Arial"/>
                                    </a:rPr>
                                  </m:ctrlPr>
                                </m:sSupPr>
                                <m:e>
                                  <m:r>
                                    <a:rPr lang="en-GB" sz="2000" kern="0" dirty="0">
                                      <a:solidFill>
                                        <a:srgbClr val="1A1A1A"/>
                                      </a:solidFill>
                                      <a:latin typeface="Cambria Math" panose="02040503050406030204" pitchFamily="18" charset="0"/>
                                      <a:cs typeface="Calibri" panose="020F0502020204030204" pitchFamily="34" charset="0"/>
                                      <a:sym typeface="Arial"/>
                                    </a:rPr>
                                    <m:t>𝜂</m:t>
                                  </m:r>
                                </m:e>
                                <m:sup>
                                  <m:r>
                                    <a:rPr lang="en-GB" sz="2000" kern="0" dirty="0">
                                      <a:solidFill>
                                        <a:srgbClr val="1A1A1A"/>
                                      </a:solidFill>
                                      <a:latin typeface="Cambria Math" panose="02040503050406030204" pitchFamily="18" charset="0"/>
                                      <a:cs typeface="Calibri" panose="020F0502020204030204" pitchFamily="34" charset="0"/>
                                      <a:sym typeface="Arial"/>
                                    </a:rPr>
                                    <m:t>𝑇</m:t>
                                  </m:r>
                                </m:sup>
                              </m:sSup>
                            </m:den>
                          </m:f>
                          <m:r>
                            <a:rPr lang="en-GB" sz="2000" kern="0" dirty="0">
                              <a:solidFill>
                                <a:srgbClr val="1A1A1A"/>
                              </a:solidFill>
                              <a:latin typeface="Cambria Math" panose="02040503050406030204" pitchFamily="18" charset="0"/>
                              <a:cs typeface="Calibri" panose="020F0502020204030204" pitchFamily="34" charset="0"/>
                              <a:sym typeface="Arial"/>
                            </a:rPr>
                            <m:t> </m:t>
                          </m:r>
                          <m:sSup>
                            <m:sSupPr>
                              <m:ctrlPr>
                                <a:rPr lang="en-GB" sz="2000" i="1" kern="0" dirty="0">
                                  <a:solidFill>
                                    <a:srgbClr val="1A1A1A"/>
                                  </a:solidFill>
                                  <a:latin typeface="Cambria Math" panose="02040503050406030204" pitchFamily="18" charset="0"/>
                                  <a:cs typeface="Calibri" panose="020F0502020204030204" pitchFamily="34" charset="0"/>
                                  <a:sym typeface="Arial"/>
                                </a:rPr>
                              </m:ctrlPr>
                            </m:sSupPr>
                            <m:e>
                              <m:r>
                                <a:rPr lang="en-GB" sz="2000" kern="0" dirty="0" smtClean="0">
                                  <a:solidFill>
                                    <a:srgbClr val="1A1A1A"/>
                                  </a:solidFill>
                                  <a:latin typeface="Cambria Math" panose="02040503050406030204" pitchFamily="18" charset="0"/>
                                  <a:cs typeface="Calibri" panose="020F0502020204030204" pitchFamily="34" charset="0"/>
                                  <a:sym typeface="Arial"/>
                                </a:rPr>
                                <m:t>𝑀𝑃</m:t>
                              </m:r>
                            </m:e>
                            <m:sup>
                              <m:r>
                                <a:rPr lang="en-GB" sz="2000" kern="0" dirty="0">
                                  <a:solidFill>
                                    <a:srgbClr val="1A1A1A"/>
                                  </a:solidFill>
                                  <a:latin typeface="Cambria Math" panose="02040503050406030204" pitchFamily="18" charset="0"/>
                                  <a:cs typeface="Calibri" panose="020F0502020204030204" pitchFamily="34" charset="0"/>
                                  <a:sym typeface="Arial"/>
                                </a:rPr>
                                <m:t>𝑇</m:t>
                              </m:r>
                            </m:sup>
                          </m:sSup>
                          <m:r>
                            <a:rPr lang="en-GB" sz="2000" kern="0" dirty="0">
                              <a:solidFill>
                                <a:srgbClr val="1A1A1A"/>
                              </a:solidFill>
                              <a:latin typeface="Cambria Math" panose="02040503050406030204" pitchFamily="18" charset="0"/>
                              <a:cs typeface="Calibri" panose="020F0502020204030204" pitchFamily="34" charset="0"/>
                              <a:sym typeface="Arial"/>
                            </a:rPr>
                            <m:t> </m:t>
                          </m:r>
                          <m:r>
                            <a:rPr lang="en-GB" altLang="en-US" sz="2000">
                              <a:latin typeface="Cambria Math" panose="02040503050406030204" pitchFamily="18" charset="0"/>
                              <a:cs typeface="Calibri" panose="020F0502020204030204" pitchFamily="34" charset="0"/>
                            </a:rPr>
                            <m:t>𝑈𝐸</m:t>
                          </m:r>
                          <m:sSup>
                            <m:sSupPr>
                              <m:ctrlPr>
                                <a:rPr lang="en-GB" altLang="en-US" sz="2000" i="1">
                                  <a:latin typeface="Cambria Math" panose="02040503050406030204" pitchFamily="18" charset="0"/>
                                  <a:cs typeface="Calibri" panose="020F0502020204030204" pitchFamily="34" charset="0"/>
                                </a:rPr>
                              </m:ctrlPr>
                            </m:sSupPr>
                            <m:e>
                              <m:r>
                                <a:rPr lang="en-GB" altLang="en-US" sz="2000">
                                  <a:latin typeface="Cambria Math" panose="02040503050406030204" pitchFamily="18" charset="0"/>
                                  <a:cs typeface="Calibri" panose="020F0502020204030204" pitchFamily="34" charset="0"/>
                                </a:rPr>
                                <m:t>𝐷</m:t>
                              </m:r>
                            </m:e>
                            <m:sup>
                              <m:r>
                                <a:rPr lang="en-GB" altLang="en-US" sz="2000">
                                  <a:latin typeface="Cambria Math" panose="02040503050406030204" pitchFamily="18" charset="0"/>
                                  <a:cs typeface="Calibri" panose="020F0502020204030204" pitchFamily="34" charset="0"/>
                                </a:rPr>
                                <m:t>𝑇</m:t>
                              </m:r>
                            </m:sup>
                          </m:sSup>
                        </m:e>
                      </m:nary>
                    </m:oMath>
                  </m:oMathPara>
                </a14:m>
                <a:endParaRPr lang="en-GB" sz="2000" kern="0" dirty="0">
                  <a:solidFill>
                    <a:srgbClr val="1A1A1A"/>
                  </a:solidFill>
                  <a:latin typeface="Arial" panose="020B0604020202020204" pitchFamily="34" charset="0"/>
                  <a:ea typeface="Open Sans" panose="020B0606030504020204" pitchFamily="34" charset="0"/>
                  <a:cs typeface="Arial" panose="020B0604020202020204" pitchFamily="34" charset="0"/>
                  <a:sym typeface="Arial"/>
                </a:endParaRPr>
              </a:p>
              <a:p>
                <a:pPr eaLnBrk="1" hangingPunct="1">
                  <a:lnSpc>
                    <a:spcPct val="100000"/>
                  </a:lnSpc>
                  <a:spcAft>
                    <a:spcPts val="0"/>
                  </a:spcAft>
                  <a:buNone/>
                </a:pPr>
                <a:r>
                  <a:rPr lang="en-GB" altLang="en-US" sz="2000" dirty="0">
                    <a:latin typeface="Arial" panose="020B0604020202020204" pitchFamily="34" charset="0"/>
                    <a:ea typeface="Open Sans" panose="020B0606030504020204" pitchFamily="34" charset="0"/>
                    <a:cs typeface="Arial" panose="020B0604020202020204" pitchFamily="34" charset="0"/>
                  </a:rPr>
                  <a:t>Para los combustibles fósiles (FF), la cogeneración se considera</a:t>
                </a:r>
              </a:p>
              <a:p>
                <a:pPr eaLnBrk="1" hangingPunct="1">
                  <a:lnSpc>
                    <a:spcPct val="100000"/>
                  </a:lnSpc>
                  <a:spcAft>
                    <a:spcPts val="1200"/>
                  </a:spcAft>
                  <a:buNone/>
                </a:pPr>
                <a14:m>
                  <m:oMathPara xmlns:m="http://schemas.openxmlformats.org/officeDocument/2006/math">
                    <m:oMathParaPr>
                      <m:jc m:val="centerGroup"/>
                    </m:oMathParaPr>
                    <m:oMath xmlns:m="http://schemas.openxmlformats.org/officeDocument/2006/math">
                      <m:r>
                        <a:rPr lang="en-GB" sz="2000" kern="0" dirty="0">
                          <a:solidFill>
                            <a:srgbClr val="1A1A1A"/>
                          </a:solidFill>
                          <a:latin typeface="Cambria Math" panose="02040503050406030204" pitchFamily="18" charset="0"/>
                          <a:cs typeface="Calibri" panose="020F0502020204030204" pitchFamily="34" charset="0"/>
                          <a:sym typeface="Arial"/>
                        </a:rPr>
                        <m:t>𝐹</m:t>
                      </m:r>
                      <m:r>
                        <a:rPr lang="en-US" sz="2000" kern="0" dirty="0">
                          <a:solidFill>
                            <a:srgbClr val="1A1A1A"/>
                          </a:solidFill>
                          <a:latin typeface="Cambria Math" panose="02040503050406030204" pitchFamily="18" charset="0"/>
                          <a:cs typeface="Calibri" panose="020F0502020204030204" pitchFamily="34" charset="0"/>
                          <a:sym typeface="Arial"/>
                        </a:rPr>
                        <m:t>𝐸</m:t>
                      </m:r>
                      <m:sSub>
                        <m:sSubPr>
                          <m:ctrlPr>
                            <a:rPr lang="en-GB" sz="2000" i="1" kern="0" dirty="0" smtClean="0">
                              <a:solidFill>
                                <a:srgbClr val="1A1A1A"/>
                              </a:solidFill>
                              <a:latin typeface="Cambria Math" panose="02040503050406030204" pitchFamily="18" charset="0"/>
                              <a:cs typeface="Calibri" panose="020F0502020204030204" pitchFamily="34" charset="0"/>
                              <a:sym typeface="Arial"/>
                            </a:rPr>
                          </m:ctrlPr>
                        </m:sSubPr>
                        <m:e>
                          <m:r>
                            <a:rPr lang="en-GB" sz="2000" kern="0" dirty="0">
                              <a:solidFill>
                                <a:srgbClr val="1A1A1A"/>
                              </a:solidFill>
                              <a:latin typeface="Cambria Math" panose="02040503050406030204" pitchFamily="18" charset="0"/>
                              <a:cs typeface="Calibri" panose="020F0502020204030204" pitchFamily="34" charset="0"/>
                              <a:sym typeface="Arial"/>
                            </a:rPr>
                            <m:t>𝐷</m:t>
                          </m:r>
                        </m:e>
                        <m:sub>
                          <m:r>
                            <a:rPr lang="en-GB" sz="2000" kern="0" dirty="0" smtClean="0">
                              <a:solidFill>
                                <a:srgbClr val="1A1A1A"/>
                              </a:solidFill>
                              <a:latin typeface="Cambria Math" panose="02040503050406030204" pitchFamily="18" charset="0"/>
                              <a:cs typeface="Calibri" panose="020F0502020204030204" pitchFamily="34" charset="0"/>
                              <a:sym typeface="Arial"/>
                            </a:rPr>
                            <m:t>𝐹𝐹</m:t>
                          </m:r>
                        </m:sub>
                      </m:sSub>
                      <m:r>
                        <a:rPr lang="en-US" sz="2000" kern="0" baseline="-25000" dirty="0">
                          <a:solidFill>
                            <a:srgbClr val="1A1A1A"/>
                          </a:solidFill>
                          <a:latin typeface="Cambria Math" panose="02040503050406030204" pitchFamily="18" charset="0"/>
                          <a:cs typeface="Calibri" panose="020F0502020204030204" pitchFamily="34" charset="0"/>
                          <a:sym typeface="Arial"/>
                        </a:rPr>
                        <m:t> </m:t>
                      </m:r>
                      <m:r>
                        <a:rPr lang="en-US" sz="2000" kern="0" dirty="0">
                          <a:solidFill>
                            <a:srgbClr val="1A1A1A"/>
                          </a:solidFill>
                          <a:latin typeface="Cambria Math" panose="02040503050406030204" pitchFamily="18" charset="0"/>
                          <a:cs typeface="Calibri" panose="020F0502020204030204" pitchFamily="34" charset="0"/>
                          <a:sym typeface="Arial"/>
                        </a:rPr>
                        <m:t>=</m:t>
                      </m:r>
                      <m:nary>
                        <m:naryPr>
                          <m:chr m:val="∑"/>
                          <m:supHide m:val="on"/>
                          <m:ctrlPr>
                            <a:rPr lang="en-GB" sz="2000" i="1" kern="0" dirty="0">
                              <a:solidFill>
                                <a:srgbClr val="1A1A1A"/>
                              </a:solidFill>
                              <a:latin typeface="Cambria Math" panose="02040503050406030204" pitchFamily="18" charset="0"/>
                              <a:cs typeface="Calibri" panose="020F0502020204030204" pitchFamily="34" charset="0"/>
                              <a:sym typeface="Arial"/>
                            </a:rPr>
                          </m:ctrlPr>
                        </m:naryPr>
                        <m:sub>
                          <m:r>
                            <m:rPr>
                              <m:brk m:alnAt="7"/>
                            </m:rPr>
                            <a:rPr lang="en-GB" sz="2000" kern="0" dirty="0">
                              <a:solidFill>
                                <a:srgbClr val="1A1A1A"/>
                              </a:solidFill>
                              <a:latin typeface="Cambria Math" panose="02040503050406030204" pitchFamily="18" charset="0"/>
                              <a:cs typeface="Calibri" panose="020F0502020204030204" pitchFamily="34" charset="0"/>
                              <a:sym typeface="Arial"/>
                            </a:rPr>
                            <m:t>𝑇</m:t>
                          </m:r>
                          <m:r>
                            <a:rPr lang="en-GB" sz="2000" kern="0" dirty="0">
                              <a:solidFill>
                                <a:srgbClr val="1A1A1A"/>
                              </a:solidFill>
                              <a:latin typeface="Cambria Math" panose="02040503050406030204" pitchFamily="18" charset="0"/>
                              <a:cs typeface="Calibri" panose="020F0502020204030204" pitchFamily="34" charset="0"/>
                              <a:sym typeface="Arial"/>
                            </a:rPr>
                            <m:t> ∈ </m:t>
                          </m:r>
                          <m:r>
                            <a:rPr lang="en-GB" sz="2000" kern="0" dirty="0">
                              <a:solidFill>
                                <a:srgbClr val="1A1A1A"/>
                              </a:solidFill>
                              <a:latin typeface="Cambria Math" panose="02040503050406030204" pitchFamily="18" charset="0"/>
                              <a:cs typeface="Calibri" panose="020F0502020204030204" pitchFamily="34" charset="0"/>
                              <a:sym typeface="Arial"/>
                            </a:rPr>
                            <m:t>𝑡𝑒𝑚𝑝</m:t>
                          </m:r>
                          <m:r>
                            <a:rPr lang="en-GB" sz="2000" kern="0" dirty="0">
                              <a:solidFill>
                                <a:srgbClr val="1A1A1A"/>
                              </a:solidFill>
                              <a:latin typeface="Cambria Math" panose="02040503050406030204" pitchFamily="18" charset="0"/>
                              <a:cs typeface="Calibri" panose="020F0502020204030204" pitchFamily="34" charset="0"/>
                              <a:sym typeface="Arial"/>
                            </a:rPr>
                            <m:t>. </m:t>
                          </m:r>
                          <m:r>
                            <a:rPr lang="en-GB" sz="2000" kern="0" dirty="0">
                              <a:solidFill>
                                <a:srgbClr val="1A1A1A"/>
                              </a:solidFill>
                              <a:latin typeface="Cambria Math" panose="02040503050406030204" pitchFamily="18" charset="0"/>
                              <a:cs typeface="Calibri" panose="020F0502020204030204" pitchFamily="34" charset="0"/>
                              <a:sym typeface="Arial"/>
                            </a:rPr>
                            <m:t>𝑟𝑎𝑛𝑔𝑒</m:t>
                          </m:r>
                        </m:sub>
                        <m:sup/>
                        <m:e>
                          <m:r>
                            <a:rPr lang="en-GB" altLang="en-US" sz="2000">
                              <a:latin typeface="Cambria Math" panose="02040503050406030204" pitchFamily="18" charset="0"/>
                              <a:cs typeface="Calibri" panose="020F0502020204030204" pitchFamily="34" charset="0"/>
                            </a:rPr>
                            <m:t>𝑈𝐸</m:t>
                          </m:r>
                          <m:sSup>
                            <m:sSupPr>
                              <m:ctrlPr>
                                <a:rPr lang="en-GB" altLang="en-US" sz="2000" i="1">
                                  <a:latin typeface="Cambria Math" panose="02040503050406030204" pitchFamily="18" charset="0"/>
                                  <a:cs typeface="Calibri" panose="020F0502020204030204" pitchFamily="34" charset="0"/>
                                </a:rPr>
                              </m:ctrlPr>
                            </m:sSupPr>
                            <m:e>
                              <m:r>
                                <a:rPr lang="en-GB" altLang="en-US" sz="2000">
                                  <a:latin typeface="Cambria Math" panose="02040503050406030204" pitchFamily="18" charset="0"/>
                                  <a:cs typeface="Calibri" panose="020F0502020204030204" pitchFamily="34" charset="0"/>
                                </a:rPr>
                                <m:t>𝐷</m:t>
                              </m:r>
                            </m:e>
                            <m:sup>
                              <m:r>
                                <a:rPr lang="en-GB" altLang="en-US" sz="2000">
                                  <a:latin typeface="Cambria Math" panose="02040503050406030204" pitchFamily="18" charset="0"/>
                                  <a:cs typeface="Calibri" panose="020F0502020204030204" pitchFamily="34" charset="0"/>
                                </a:rPr>
                                <m:t>𝑇</m:t>
                              </m:r>
                            </m:sup>
                          </m:sSup>
                          <m:d>
                            <m:dPr>
                              <m:ctrlPr>
                                <a:rPr lang="en-GB" altLang="en-US" sz="2000" i="1" smtClean="0">
                                  <a:latin typeface="Cambria Math" panose="02040503050406030204" pitchFamily="18" charset="0"/>
                                  <a:cs typeface="Calibri" panose="020F0502020204030204" pitchFamily="34" charset="0"/>
                                </a:rPr>
                              </m:ctrlPr>
                            </m:dPr>
                            <m:e>
                              <m:f>
                                <m:fPr>
                                  <m:ctrlPr>
                                    <a:rPr lang="en-US" sz="2000" i="1" kern="0" dirty="0">
                                      <a:solidFill>
                                        <a:srgbClr val="1A1A1A"/>
                                      </a:solidFill>
                                      <a:latin typeface="Cambria Math" panose="02040503050406030204" pitchFamily="18" charset="0"/>
                                      <a:cs typeface="Calibri" panose="020F0502020204030204" pitchFamily="34" charset="0"/>
                                      <a:sym typeface="Arial"/>
                                    </a:rPr>
                                  </m:ctrlPr>
                                </m:fPr>
                                <m:num>
                                  <m:sSubSup>
                                    <m:sSubSupPr>
                                      <m:ctrlPr>
                                        <a:rPr lang="en-GB" sz="2000" i="1" kern="0" dirty="0">
                                          <a:solidFill>
                                            <a:srgbClr val="1A1A1A"/>
                                          </a:solidFill>
                                          <a:latin typeface="Cambria Math" panose="02040503050406030204" pitchFamily="18" charset="0"/>
                                          <a:cs typeface="Calibri" panose="020F0502020204030204" pitchFamily="34" charset="0"/>
                                          <a:sym typeface="Arial"/>
                                        </a:rPr>
                                      </m:ctrlPr>
                                    </m:sSubSupPr>
                                    <m:e>
                                      <m:r>
                                        <a:rPr lang="en-GB" sz="2000" kern="0" dirty="0">
                                          <a:solidFill>
                                            <a:srgbClr val="1A1A1A"/>
                                          </a:solidFill>
                                          <a:latin typeface="Cambria Math" panose="02040503050406030204" pitchFamily="18" charset="0"/>
                                          <a:cs typeface="Calibri" panose="020F0502020204030204" pitchFamily="34" charset="0"/>
                                          <a:sym typeface="Arial"/>
                                        </a:rPr>
                                        <m:t>𝑀𝑃</m:t>
                                      </m:r>
                                    </m:e>
                                    <m:sub>
                                      <m:r>
                                        <a:rPr lang="en-GB" sz="2000" kern="0" dirty="0">
                                          <a:solidFill>
                                            <a:srgbClr val="1A1A1A"/>
                                          </a:solidFill>
                                          <a:latin typeface="Cambria Math" panose="02040503050406030204" pitchFamily="18" charset="0"/>
                                          <a:cs typeface="Calibri" panose="020F0502020204030204" pitchFamily="34" charset="0"/>
                                          <a:sym typeface="Arial"/>
                                        </a:rPr>
                                        <m:t>𝐹𝐹</m:t>
                                      </m:r>
                                    </m:sub>
                                    <m:sup>
                                      <m:r>
                                        <a:rPr lang="en-GB" sz="2000" kern="0" dirty="0">
                                          <a:solidFill>
                                            <a:srgbClr val="1A1A1A"/>
                                          </a:solidFill>
                                          <a:latin typeface="Cambria Math" panose="02040503050406030204" pitchFamily="18" charset="0"/>
                                          <a:cs typeface="Calibri" panose="020F0502020204030204" pitchFamily="34" charset="0"/>
                                          <a:sym typeface="Arial"/>
                                        </a:rPr>
                                        <m:t>𝑇</m:t>
                                      </m:r>
                                    </m:sup>
                                  </m:sSubSup>
                                </m:num>
                                <m:den>
                                  <m:sSubSup>
                                    <m:sSubSupPr>
                                      <m:ctrlPr>
                                        <a:rPr lang="en-GB" sz="2000" i="1" kern="0" dirty="0" smtClean="0">
                                          <a:solidFill>
                                            <a:srgbClr val="1A1A1A"/>
                                          </a:solidFill>
                                          <a:latin typeface="Cambria Math" panose="02040503050406030204" pitchFamily="18" charset="0"/>
                                          <a:cs typeface="Calibri" panose="020F0502020204030204" pitchFamily="34" charset="0"/>
                                          <a:sym typeface="Arial"/>
                                        </a:rPr>
                                      </m:ctrlPr>
                                    </m:sSubSupPr>
                                    <m:e>
                                      <m:r>
                                        <a:rPr lang="en-GB" sz="2000" kern="0" dirty="0">
                                          <a:solidFill>
                                            <a:srgbClr val="1A1A1A"/>
                                          </a:solidFill>
                                          <a:latin typeface="Cambria Math" panose="02040503050406030204" pitchFamily="18" charset="0"/>
                                          <a:cs typeface="Calibri" panose="020F0502020204030204" pitchFamily="34" charset="0"/>
                                          <a:sym typeface="Arial"/>
                                        </a:rPr>
                                        <m:t>𝜂</m:t>
                                      </m:r>
                                    </m:e>
                                    <m:sub>
                                      <m:r>
                                        <a:rPr lang="en-GB" sz="2000" kern="0" dirty="0" smtClean="0">
                                          <a:solidFill>
                                            <a:srgbClr val="1A1A1A"/>
                                          </a:solidFill>
                                          <a:latin typeface="Cambria Math" panose="02040503050406030204" pitchFamily="18" charset="0"/>
                                          <a:cs typeface="Calibri" panose="020F0502020204030204" pitchFamily="34" charset="0"/>
                                          <a:sym typeface="Arial"/>
                                        </a:rPr>
                                        <m:t>𝐹𝐹</m:t>
                                      </m:r>
                                    </m:sub>
                                    <m:sup>
                                      <m:r>
                                        <a:rPr lang="en-GB" sz="2000" kern="0" dirty="0">
                                          <a:solidFill>
                                            <a:srgbClr val="1A1A1A"/>
                                          </a:solidFill>
                                          <a:latin typeface="Cambria Math" panose="02040503050406030204" pitchFamily="18" charset="0"/>
                                          <a:cs typeface="Calibri" panose="020F0502020204030204" pitchFamily="34" charset="0"/>
                                          <a:sym typeface="Arial"/>
                                        </a:rPr>
                                        <m:t>𝑇</m:t>
                                      </m:r>
                                    </m:sup>
                                  </m:sSubSup>
                                </m:den>
                              </m:f>
                              <m:r>
                                <a:rPr lang="en-GB" sz="2000" kern="0" dirty="0">
                                  <a:solidFill>
                                    <a:srgbClr val="1A1A1A"/>
                                  </a:solidFill>
                                  <a:latin typeface="Cambria Math" panose="02040503050406030204" pitchFamily="18" charset="0"/>
                                  <a:cs typeface="Calibri" panose="020F0502020204030204" pitchFamily="34" charset="0"/>
                                  <a:sym typeface="Arial"/>
                                </a:rPr>
                                <m:t>+</m:t>
                              </m:r>
                              <m:f>
                                <m:fPr>
                                  <m:ctrlPr>
                                    <a:rPr lang="en-GB" sz="2000" i="1" kern="0" dirty="0">
                                      <a:solidFill>
                                        <a:srgbClr val="1A1A1A"/>
                                      </a:solidFill>
                                      <a:latin typeface="Cambria Math" panose="02040503050406030204" pitchFamily="18" charset="0"/>
                                      <a:cs typeface="Calibri" panose="020F0502020204030204" pitchFamily="34" charset="0"/>
                                      <a:sym typeface="Arial"/>
                                    </a:rPr>
                                  </m:ctrlPr>
                                </m:fPr>
                                <m:num>
                                  <m:r>
                                    <a:rPr lang="en-GB" sz="2000" kern="0" dirty="0">
                                      <a:solidFill>
                                        <a:srgbClr val="1A1A1A"/>
                                      </a:solidFill>
                                      <a:latin typeface="Cambria Math" panose="02040503050406030204" pitchFamily="18" charset="0"/>
                                      <a:cs typeface="Calibri" panose="020F0502020204030204" pitchFamily="34" charset="0"/>
                                      <a:sym typeface="Arial"/>
                                    </a:rPr>
                                    <m:t>𝑀</m:t>
                                  </m:r>
                                  <m:sSubSup>
                                    <m:sSubSupPr>
                                      <m:ctrlPr>
                                        <a:rPr lang="en-GB" sz="2000" i="1" kern="0" dirty="0">
                                          <a:solidFill>
                                            <a:srgbClr val="1A1A1A"/>
                                          </a:solidFill>
                                          <a:latin typeface="Cambria Math" panose="02040503050406030204" pitchFamily="18" charset="0"/>
                                          <a:cs typeface="Calibri" panose="020F0502020204030204" pitchFamily="34" charset="0"/>
                                          <a:sym typeface="Arial"/>
                                        </a:rPr>
                                      </m:ctrlPr>
                                    </m:sSubSupPr>
                                    <m:e>
                                      <m:r>
                                        <a:rPr lang="en-GB" sz="2000" kern="0" dirty="0">
                                          <a:solidFill>
                                            <a:srgbClr val="1A1A1A"/>
                                          </a:solidFill>
                                          <a:latin typeface="Cambria Math" panose="02040503050406030204" pitchFamily="18" charset="0"/>
                                          <a:cs typeface="Calibri" panose="020F0502020204030204" pitchFamily="34" charset="0"/>
                                          <a:sym typeface="Arial"/>
                                        </a:rPr>
                                        <m:t>𝑃</m:t>
                                      </m:r>
                                    </m:e>
                                    <m:sub>
                                      <m:r>
                                        <a:rPr lang="en-GB" sz="2000" kern="0" dirty="0">
                                          <a:solidFill>
                                            <a:srgbClr val="1A1A1A"/>
                                          </a:solidFill>
                                          <a:latin typeface="Cambria Math" panose="02040503050406030204" pitchFamily="18" charset="0"/>
                                          <a:cs typeface="Calibri" panose="020F0502020204030204" pitchFamily="34" charset="0"/>
                                          <a:sym typeface="Arial"/>
                                        </a:rPr>
                                        <m:t>𝐶𝐺</m:t>
                                      </m:r>
                                    </m:sub>
                                    <m:sup>
                                      <m:r>
                                        <a:rPr lang="en-GB" sz="2000" kern="0" dirty="0">
                                          <a:solidFill>
                                            <a:srgbClr val="1A1A1A"/>
                                          </a:solidFill>
                                          <a:latin typeface="Cambria Math" panose="02040503050406030204" pitchFamily="18" charset="0"/>
                                          <a:cs typeface="Calibri" panose="020F0502020204030204" pitchFamily="34" charset="0"/>
                                          <a:sym typeface="Arial"/>
                                        </a:rPr>
                                        <m:t>𝑇</m:t>
                                      </m:r>
                                    </m:sup>
                                  </m:sSubSup>
                                </m:num>
                                <m:den>
                                  <m:sSubSup>
                                    <m:sSubSupPr>
                                      <m:ctrlPr>
                                        <a:rPr lang="en-GB" sz="2000" i="1" kern="0" dirty="0">
                                          <a:solidFill>
                                            <a:srgbClr val="1A1A1A"/>
                                          </a:solidFill>
                                          <a:latin typeface="Cambria Math" panose="02040503050406030204" pitchFamily="18" charset="0"/>
                                          <a:cs typeface="Calibri" panose="020F0502020204030204" pitchFamily="34" charset="0"/>
                                          <a:sym typeface="Arial"/>
                                        </a:rPr>
                                      </m:ctrlPr>
                                    </m:sSubSupPr>
                                    <m:e>
                                      <m:r>
                                        <a:rPr lang="en-GB" sz="2000" kern="0" dirty="0">
                                          <a:solidFill>
                                            <a:srgbClr val="1A1A1A"/>
                                          </a:solidFill>
                                          <a:latin typeface="Cambria Math" panose="02040503050406030204" pitchFamily="18" charset="0"/>
                                          <a:cs typeface="Calibri" panose="020F0502020204030204" pitchFamily="34" charset="0"/>
                                          <a:sym typeface="Arial"/>
                                        </a:rPr>
                                        <m:t>𝜂</m:t>
                                      </m:r>
                                    </m:e>
                                    <m:sub>
                                      <m:r>
                                        <a:rPr lang="en-GB" sz="2000" kern="0" dirty="0">
                                          <a:solidFill>
                                            <a:srgbClr val="1A1A1A"/>
                                          </a:solidFill>
                                          <a:latin typeface="Cambria Math" panose="02040503050406030204" pitchFamily="18" charset="0"/>
                                          <a:cs typeface="Calibri" panose="020F0502020204030204" pitchFamily="34" charset="0"/>
                                          <a:sym typeface="Arial"/>
                                        </a:rPr>
                                        <m:t>𝐶𝐺</m:t>
                                      </m:r>
                                    </m:sub>
                                    <m:sup>
                                      <m:r>
                                        <a:rPr lang="en-GB" sz="2000" kern="0" dirty="0">
                                          <a:solidFill>
                                            <a:srgbClr val="1A1A1A"/>
                                          </a:solidFill>
                                          <a:latin typeface="Cambria Math" panose="02040503050406030204" pitchFamily="18" charset="0"/>
                                          <a:cs typeface="Calibri" panose="020F0502020204030204" pitchFamily="34" charset="0"/>
                                          <a:sym typeface="Arial"/>
                                        </a:rPr>
                                        <m:t>𝑇</m:t>
                                      </m:r>
                                    </m:sup>
                                  </m:sSubSup>
                                </m:den>
                              </m:f>
                              <m:d>
                                <m:dPr>
                                  <m:ctrlPr>
                                    <a:rPr lang="en-GB" sz="2000" i="1" kern="0" dirty="0">
                                      <a:solidFill>
                                        <a:srgbClr val="1A1A1A"/>
                                      </a:solidFill>
                                      <a:latin typeface="Cambria Math" panose="02040503050406030204" pitchFamily="18" charset="0"/>
                                      <a:cs typeface="Calibri" panose="020F0502020204030204" pitchFamily="34" charset="0"/>
                                      <a:sym typeface="Arial"/>
                                    </a:rPr>
                                  </m:ctrlPr>
                                </m:dPr>
                                <m:e>
                                  <m:r>
                                    <a:rPr lang="en-GB" sz="2000" kern="0" dirty="0">
                                      <a:solidFill>
                                        <a:srgbClr val="1A1A1A"/>
                                      </a:solidFill>
                                      <a:latin typeface="Cambria Math" panose="02040503050406030204" pitchFamily="18" charset="0"/>
                                      <a:cs typeface="Calibri" panose="020F0502020204030204" pitchFamily="34" charset="0"/>
                                      <a:sym typeface="Arial"/>
                                    </a:rPr>
                                    <m:t>1+</m:t>
                                  </m:r>
                                  <m:f>
                                    <m:fPr>
                                      <m:ctrlPr>
                                        <a:rPr lang="en-GB" sz="2000" i="1" kern="0" dirty="0">
                                          <a:solidFill>
                                            <a:srgbClr val="1A1A1A"/>
                                          </a:solidFill>
                                          <a:latin typeface="Cambria Math" panose="02040503050406030204" pitchFamily="18" charset="0"/>
                                          <a:cs typeface="Calibri" panose="020F0502020204030204" pitchFamily="34" charset="0"/>
                                          <a:sym typeface="Arial"/>
                                        </a:rPr>
                                      </m:ctrlPr>
                                    </m:fPr>
                                    <m:num>
                                      <m:r>
                                        <a:rPr lang="en-GB" sz="2000" kern="0" dirty="0">
                                          <a:solidFill>
                                            <a:srgbClr val="1A1A1A"/>
                                          </a:solidFill>
                                          <a:latin typeface="Cambria Math" panose="02040503050406030204" pitchFamily="18" charset="0"/>
                                          <a:cs typeface="Calibri" panose="020F0502020204030204" pitchFamily="34" charset="0"/>
                                          <a:sym typeface="Arial"/>
                                        </a:rPr>
                                        <m:t>1</m:t>
                                      </m:r>
                                    </m:num>
                                    <m:den>
                                      <m:r>
                                        <a:rPr lang="en-GB" sz="2000" kern="0" dirty="0">
                                          <a:solidFill>
                                            <a:srgbClr val="1A1A1A"/>
                                          </a:solidFill>
                                          <a:latin typeface="Cambria Math" panose="02040503050406030204" pitchFamily="18" charset="0"/>
                                          <a:cs typeface="Calibri" panose="020F0502020204030204" pitchFamily="34" charset="0"/>
                                          <a:sym typeface="Arial"/>
                                        </a:rPr>
                                        <m:t>𝐻𝑡𝐸</m:t>
                                      </m:r>
                                    </m:den>
                                  </m:f>
                                </m:e>
                              </m:d>
                            </m:e>
                          </m:d>
                        </m:e>
                      </m:nary>
                    </m:oMath>
                  </m:oMathPara>
                </a14:m>
                <a:endParaRPr lang="en-GB" sz="2000" kern="0" dirty="0">
                  <a:solidFill>
                    <a:srgbClr val="1A1A1A"/>
                  </a:solidFill>
                  <a:latin typeface="Arial" panose="020B0604020202020204" pitchFamily="34" charset="0"/>
                  <a:ea typeface="Open Sans" panose="020B0606030504020204" pitchFamily="34" charset="0"/>
                  <a:cs typeface="Arial" panose="020B0604020202020204" pitchFamily="34" charset="0"/>
                  <a:sym typeface="Arial"/>
                </a:endParaRPr>
              </a:p>
              <a:p>
                <a:pPr eaLnBrk="1" hangingPunct="1">
                  <a:lnSpc>
                    <a:spcPct val="100000"/>
                  </a:lnSpc>
                  <a:spcAft>
                    <a:spcPts val="1200"/>
                  </a:spcAft>
                  <a:buFontTx/>
                  <a:buNone/>
                </a:pPr>
                <a:r>
                  <a:rPr lang="en-GB" altLang="en-US" sz="2000" dirty="0">
                    <a:latin typeface="Arial" panose="020B0604020202020204" pitchFamily="34" charset="0"/>
                    <a:ea typeface="Open Sans" panose="020B0606030504020204" pitchFamily="34" charset="0"/>
                    <a:cs typeface="Arial" panose="020B0604020202020204" pitchFamily="34" charset="0"/>
                  </a:rPr>
                  <a:t>Para la electricidad (e), se consideran las bombas de calor (HP)</a:t>
                </a:r>
              </a:p>
              <a:p>
                <a:pPr eaLnBrk="1" hangingPunct="1">
                  <a:lnSpc>
                    <a:spcPct val="100000"/>
                  </a:lnSpc>
                  <a:spcAft>
                    <a:spcPts val="1200"/>
                  </a:spcAft>
                  <a:buFontTx/>
                  <a:buNone/>
                </a:pPr>
                <a14:m>
                  <m:oMathPara xmlns:m="http://schemas.openxmlformats.org/officeDocument/2006/math">
                    <m:oMathParaPr>
                      <m:jc m:val="centerGroup"/>
                    </m:oMathParaPr>
                    <m:oMath xmlns:m="http://schemas.openxmlformats.org/officeDocument/2006/math">
                      <m:r>
                        <a:rPr lang="en-GB" sz="2000" kern="0" dirty="0" smtClean="0">
                          <a:solidFill>
                            <a:srgbClr val="1A1A1A"/>
                          </a:solidFill>
                          <a:latin typeface="Cambria Math" panose="02040503050406030204" pitchFamily="18" charset="0"/>
                          <a:cs typeface="Calibri" panose="020F0502020204030204" pitchFamily="34" charset="0"/>
                          <a:sym typeface="Arial"/>
                        </a:rPr>
                        <m:t>𝐹</m:t>
                      </m:r>
                      <m:r>
                        <a:rPr lang="en-US" sz="2000" kern="0" dirty="0">
                          <a:solidFill>
                            <a:srgbClr val="1A1A1A"/>
                          </a:solidFill>
                          <a:latin typeface="Cambria Math" panose="02040503050406030204" pitchFamily="18" charset="0"/>
                          <a:cs typeface="Calibri" panose="020F0502020204030204" pitchFamily="34" charset="0"/>
                          <a:sym typeface="Arial"/>
                        </a:rPr>
                        <m:t>𝐸</m:t>
                      </m:r>
                      <m:sSub>
                        <m:sSubPr>
                          <m:ctrlPr>
                            <a:rPr lang="en-GB" sz="2000" i="1" kern="0" dirty="0">
                              <a:solidFill>
                                <a:srgbClr val="1A1A1A"/>
                              </a:solidFill>
                              <a:latin typeface="Cambria Math" panose="02040503050406030204" pitchFamily="18" charset="0"/>
                              <a:cs typeface="Calibri" panose="020F0502020204030204" pitchFamily="34" charset="0"/>
                              <a:sym typeface="Arial"/>
                            </a:rPr>
                          </m:ctrlPr>
                        </m:sSubPr>
                        <m:e>
                          <m:r>
                            <a:rPr lang="en-GB" sz="2000" kern="0" dirty="0">
                              <a:solidFill>
                                <a:srgbClr val="1A1A1A"/>
                              </a:solidFill>
                              <a:latin typeface="Cambria Math" panose="02040503050406030204" pitchFamily="18" charset="0"/>
                              <a:cs typeface="Calibri" panose="020F0502020204030204" pitchFamily="34" charset="0"/>
                              <a:sym typeface="Arial"/>
                            </a:rPr>
                            <m:t>𝐷</m:t>
                          </m:r>
                        </m:e>
                        <m:sub>
                          <m:r>
                            <a:rPr lang="en-GB" sz="2000" kern="0" dirty="0">
                              <a:solidFill>
                                <a:srgbClr val="1A1A1A"/>
                              </a:solidFill>
                              <a:latin typeface="Cambria Math" panose="02040503050406030204" pitchFamily="18" charset="0"/>
                              <a:cs typeface="Calibri" panose="020F0502020204030204" pitchFamily="34" charset="0"/>
                              <a:sym typeface="Arial"/>
                            </a:rPr>
                            <m:t>𝐹𝐹</m:t>
                          </m:r>
                        </m:sub>
                      </m:sSub>
                      <m:r>
                        <a:rPr lang="en-US" sz="2000" kern="0" baseline="-25000" dirty="0">
                          <a:solidFill>
                            <a:srgbClr val="1A1A1A"/>
                          </a:solidFill>
                          <a:latin typeface="Cambria Math" panose="02040503050406030204" pitchFamily="18" charset="0"/>
                          <a:cs typeface="Calibri" panose="020F0502020204030204" pitchFamily="34" charset="0"/>
                          <a:sym typeface="Arial"/>
                        </a:rPr>
                        <m:t> </m:t>
                      </m:r>
                      <m:r>
                        <a:rPr lang="en-US" sz="2000" kern="0" dirty="0">
                          <a:solidFill>
                            <a:srgbClr val="1A1A1A"/>
                          </a:solidFill>
                          <a:latin typeface="Cambria Math" panose="02040503050406030204" pitchFamily="18" charset="0"/>
                          <a:cs typeface="Calibri" panose="020F0502020204030204" pitchFamily="34" charset="0"/>
                          <a:sym typeface="Arial"/>
                        </a:rPr>
                        <m:t>=</m:t>
                      </m:r>
                      <m:nary>
                        <m:naryPr>
                          <m:chr m:val="∑"/>
                          <m:supHide m:val="on"/>
                          <m:ctrlPr>
                            <a:rPr lang="en-GB" sz="2000" i="1" kern="0" dirty="0">
                              <a:solidFill>
                                <a:srgbClr val="1A1A1A"/>
                              </a:solidFill>
                              <a:latin typeface="Cambria Math" panose="02040503050406030204" pitchFamily="18" charset="0"/>
                              <a:cs typeface="Calibri" panose="020F0502020204030204" pitchFamily="34" charset="0"/>
                              <a:sym typeface="Arial"/>
                            </a:rPr>
                          </m:ctrlPr>
                        </m:naryPr>
                        <m:sub>
                          <m:r>
                            <m:rPr>
                              <m:brk m:alnAt="7"/>
                            </m:rPr>
                            <a:rPr lang="en-GB" sz="2000" kern="0" dirty="0">
                              <a:solidFill>
                                <a:srgbClr val="1A1A1A"/>
                              </a:solidFill>
                              <a:latin typeface="Cambria Math" panose="02040503050406030204" pitchFamily="18" charset="0"/>
                              <a:cs typeface="Calibri" panose="020F0502020204030204" pitchFamily="34" charset="0"/>
                              <a:sym typeface="Arial"/>
                            </a:rPr>
                            <m:t>𝑇</m:t>
                          </m:r>
                          <m:r>
                            <a:rPr lang="en-GB" sz="2000" kern="0" dirty="0">
                              <a:solidFill>
                                <a:srgbClr val="1A1A1A"/>
                              </a:solidFill>
                              <a:latin typeface="Cambria Math" panose="02040503050406030204" pitchFamily="18" charset="0"/>
                              <a:cs typeface="Calibri" panose="020F0502020204030204" pitchFamily="34" charset="0"/>
                              <a:sym typeface="Arial"/>
                            </a:rPr>
                            <m:t> ∈ </m:t>
                          </m:r>
                          <m:r>
                            <a:rPr lang="en-GB" sz="2000" kern="0" dirty="0">
                              <a:solidFill>
                                <a:srgbClr val="1A1A1A"/>
                              </a:solidFill>
                              <a:latin typeface="Cambria Math" panose="02040503050406030204" pitchFamily="18" charset="0"/>
                              <a:cs typeface="Calibri" panose="020F0502020204030204" pitchFamily="34" charset="0"/>
                              <a:sym typeface="Arial"/>
                            </a:rPr>
                            <m:t>𝑡𝑒𝑚𝑝</m:t>
                          </m:r>
                          <m:r>
                            <a:rPr lang="en-GB" sz="2000" kern="0" dirty="0">
                              <a:solidFill>
                                <a:srgbClr val="1A1A1A"/>
                              </a:solidFill>
                              <a:latin typeface="Cambria Math" panose="02040503050406030204" pitchFamily="18" charset="0"/>
                              <a:cs typeface="Calibri" panose="020F0502020204030204" pitchFamily="34" charset="0"/>
                              <a:sym typeface="Arial"/>
                            </a:rPr>
                            <m:t>. </m:t>
                          </m:r>
                          <m:r>
                            <a:rPr lang="en-GB" sz="2000" kern="0" dirty="0">
                              <a:solidFill>
                                <a:srgbClr val="1A1A1A"/>
                              </a:solidFill>
                              <a:latin typeface="Cambria Math" panose="02040503050406030204" pitchFamily="18" charset="0"/>
                              <a:cs typeface="Calibri" panose="020F0502020204030204" pitchFamily="34" charset="0"/>
                              <a:sym typeface="Arial"/>
                            </a:rPr>
                            <m:t>𝑟𝑎𝑛𝑔𝑒</m:t>
                          </m:r>
                        </m:sub>
                        <m:sup/>
                        <m:e>
                          <m:r>
                            <a:rPr lang="en-GB" altLang="en-US" sz="2000">
                              <a:latin typeface="Cambria Math" panose="02040503050406030204" pitchFamily="18" charset="0"/>
                              <a:cs typeface="Calibri" panose="020F0502020204030204" pitchFamily="34" charset="0"/>
                            </a:rPr>
                            <m:t>𝑈𝐸</m:t>
                          </m:r>
                          <m:sSup>
                            <m:sSupPr>
                              <m:ctrlPr>
                                <a:rPr lang="en-GB" altLang="en-US" sz="2000" i="1">
                                  <a:latin typeface="Cambria Math" panose="02040503050406030204" pitchFamily="18" charset="0"/>
                                  <a:cs typeface="Calibri" panose="020F0502020204030204" pitchFamily="34" charset="0"/>
                                </a:rPr>
                              </m:ctrlPr>
                            </m:sSupPr>
                            <m:e>
                              <m:r>
                                <a:rPr lang="en-GB" altLang="en-US" sz="2000">
                                  <a:latin typeface="Cambria Math" panose="02040503050406030204" pitchFamily="18" charset="0"/>
                                  <a:cs typeface="Calibri" panose="020F0502020204030204" pitchFamily="34" charset="0"/>
                                </a:rPr>
                                <m:t>𝐷</m:t>
                              </m:r>
                            </m:e>
                            <m:sup>
                              <m:r>
                                <a:rPr lang="en-GB" altLang="en-US" sz="2000">
                                  <a:latin typeface="Cambria Math" panose="02040503050406030204" pitchFamily="18" charset="0"/>
                                  <a:cs typeface="Calibri" panose="020F0502020204030204" pitchFamily="34" charset="0"/>
                                </a:rPr>
                                <m:t>𝑇</m:t>
                              </m:r>
                            </m:sup>
                          </m:sSup>
                          <m:d>
                            <m:dPr>
                              <m:ctrlPr>
                                <a:rPr lang="en-GB" altLang="en-US" sz="2000" i="1">
                                  <a:latin typeface="Cambria Math" panose="02040503050406030204" pitchFamily="18" charset="0"/>
                                  <a:cs typeface="Calibri" panose="020F0502020204030204" pitchFamily="34" charset="0"/>
                                </a:rPr>
                              </m:ctrlPr>
                            </m:dPr>
                            <m:e>
                              <m:f>
                                <m:fPr>
                                  <m:ctrlPr>
                                    <a:rPr lang="en-US" sz="2000" i="1" kern="0" dirty="0">
                                      <a:solidFill>
                                        <a:srgbClr val="1A1A1A"/>
                                      </a:solidFill>
                                      <a:latin typeface="Cambria Math" panose="02040503050406030204" pitchFamily="18" charset="0"/>
                                      <a:cs typeface="Calibri" panose="020F0502020204030204" pitchFamily="34" charset="0"/>
                                      <a:sym typeface="Arial"/>
                                    </a:rPr>
                                  </m:ctrlPr>
                                </m:fPr>
                                <m:num>
                                  <m:sSubSup>
                                    <m:sSubSupPr>
                                      <m:ctrlPr>
                                        <a:rPr lang="en-GB" sz="2000" i="1" kern="0" dirty="0">
                                          <a:solidFill>
                                            <a:srgbClr val="1A1A1A"/>
                                          </a:solidFill>
                                          <a:latin typeface="Cambria Math" panose="02040503050406030204" pitchFamily="18" charset="0"/>
                                          <a:cs typeface="Calibri" panose="020F0502020204030204" pitchFamily="34" charset="0"/>
                                          <a:sym typeface="Arial"/>
                                        </a:rPr>
                                      </m:ctrlPr>
                                    </m:sSubSupPr>
                                    <m:e>
                                      <m:r>
                                        <a:rPr lang="en-GB" sz="2000" kern="0" dirty="0">
                                          <a:solidFill>
                                            <a:srgbClr val="1A1A1A"/>
                                          </a:solidFill>
                                          <a:latin typeface="Cambria Math" panose="02040503050406030204" pitchFamily="18" charset="0"/>
                                          <a:cs typeface="Calibri" panose="020F0502020204030204" pitchFamily="34" charset="0"/>
                                          <a:sym typeface="Arial"/>
                                        </a:rPr>
                                        <m:t>𝑀𝑃</m:t>
                                      </m:r>
                                    </m:e>
                                    <m:sub>
                                      <m:r>
                                        <a:rPr lang="en-GB" sz="2000" kern="0" dirty="0">
                                          <a:solidFill>
                                            <a:srgbClr val="1A1A1A"/>
                                          </a:solidFill>
                                          <a:latin typeface="Cambria Math" panose="02040503050406030204" pitchFamily="18" charset="0"/>
                                          <a:cs typeface="Calibri" panose="020F0502020204030204" pitchFamily="34" charset="0"/>
                                          <a:sym typeface="Arial"/>
                                        </a:rPr>
                                        <m:t>𝑒</m:t>
                                      </m:r>
                                    </m:sub>
                                    <m:sup>
                                      <m:r>
                                        <a:rPr lang="en-GB" sz="2000" kern="0" dirty="0">
                                          <a:solidFill>
                                            <a:srgbClr val="1A1A1A"/>
                                          </a:solidFill>
                                          <a:latin typeface="Cambria Math" panose="02040503050406030204" pitchFamily="18" charset="0"/>
                                          <a:cs typeface="Calibri" panose="020F0502020204030204" pitchFamily="34" charset="0"/>
                                          <a:sym typeface="Arial"/>
                                        </a:rPr>
                                        <m:t>𝑇</m:t>
                                      </m:r>
                                    </m:sup>
                                  </m:sSubSup>
                                </m:num>
                                <m:den>
                                  <m:sSub>
                                    <m:sSubPr>
                                      <m:ctrlPr>
                                        <a:rPr lang="en-GB" sz="2000" i="1" kern="0" dirty="0" smtClean="0">
                                          <a:solidFill>
                                            <a:srgbClr val="1A1A1A"/>
                                          </a:solidFill>
                                          <a:latin typeface="Cambria Math" panose="02040503050406030204" pitchFamily="18" charset="0"/>
                                          <a:cs typeface="Calibri" panose="020F0502020204030204" pitchFamily="34" charset="0"/>
                                          <a:sym typeface="Arial"/>
                                        </a:rPr>
                                      </m:ctrlPr>
                                    </m:sSubPr>
                                    <m:e>
                                      <m:r>
                                        <a:rPr lang="en-GB" sz="2000" kern="0" dirty="0" smtClean="0">
                                          <a:solidFill>
                                            <a:srgbClr val="1A1A1A"/>
                                          </a:solidFill>
                                          <a:latin typeface="Cambria Math" panose="02040503050406030204" pitchFamily="18" charset="0"/>
                                          <a:cs typeface="Calibri" panose="020F0502020204030204" pitchFamily="34" charset="0"/>
                                          <a:sym typeface="Arial"/>
                                        </a:rPr>
                                        <m:t>𝜂</m:t>
                                      </m:r>
                                    </m:e>
                                    <m:sub>
                                      <m:r>
                                        <a:rPr lang="en-GB" sz="2000" kern="0" dirty="0" smtClean="0">
                                          <a:solidFill>
                                            <a:srgbClr val="1A1A1A"/>
                                          </a:solidFill>
                                          <a:latin typeface="Cambria Math" panose="02040503050406030204" pitchFamily="18" charset="0"/>
                                          <a:cs typeface="Calibri" panose="020F0502020204030204" pitchFamily="34" charset="0"/>
                                          <a:sym typeface="Arial"/>
                                        </a:rPr>
                                        <m:t>𝑒</m:t>
                                      </m:r>
                                    </m:sub>
                                  </m:sSub>
                                </m:den>
                              </m:f>
                              <m:r>
                                <a:rPr lang="en-GB" sz="2000" kern="0" dirty="0">
                                  <a:solidFill>
                                    <a:srgbClr val="1A1A1A"/>
                                  </a:solidFill>
                                  <a:latin typeface="Cambria Math" panose="02040503050406030204" pitchFamily="18" charset="0"/>
                                  <a:cs typeface="Calibri" panose="020F0502020204030204" pitchFamily="34" charset="0"/>
                                  <a:sym typeface="Arial"/>
                                </a:rPr>
                                <m:t>+</m:t>
                              </m:r>
                              <m:f>
                                <m:fPr>
                                  <m:ctrlPr>
                                    <a:rPr lang="en-GB" sz="2000" i="1" kern="0" dirty="0">
                                      <a:solidFill>
                                        <a:srgbClr val="1A1A1A"/>
                                      </a:solidFill>
                                      <a:latin typeface="Cambria Math" panose="02040503050406030204" pitchFamily="18" charset="0"/>
                                      <a:cs typeface="Calibri" panose="020F0502020204030204" pitchFamily="34" charset="0"/>
                                      <a:sym typeface="Arial"/>
                                    </a:rPr>
                                  </m:ctrlPr>
                                </m:fPr>
                                <m:num>
                                  <m:r>
                                    <a:rPr lang="en-GB" sz="2000" kern="0" dirty="0">
                                      <a:solidFill>
                                        <a:srgbClr val="1A1A1A"/>
                                      </a:solidFill>
                                      <a:latin typeface="Cambria Math" panose="02040503050406030204" pitchFamily="18" charset="0"/>
                                      <a:cs typeface="Calibri" panose="020F0502020204030204" pitchFamily="34" charset="0"/>
                                      <a:sym typeface="Arial"/>
                                    </a:rPr>
                                    <m:t>𝑀</m:t>
                                  </m:r>
                                  <m:sSubSup>
                                    <m:sSubSupPr>
                                      <m:ctrlPr>
                                        <a:rPr lang="en-GB" sz="2000" i="1" kern="0" dirty="0">
                                          <a:solidFill>
                                            <a:srgbClr val="1A1A1A"/>
                                          </a:solidFill>
                                          <a:latin typeface="Cambria Math" panose="02040503050406030204" pitchFamily="18" charset="0"/>
                                          <a:cs typeface="Calibri" panose="020F0502020204030204" pitchFamily="34" charset="0"/>
                                          <a:sym typeface="Arial"/>
                                        </a:rPr>
                                      </m:ctrlPr>
                                    </m:sSubSupPr>
                                    <m:e>
                                      <m:r>
                                        <a:rPr lang="en-GB" sz="2000" kern="0" dirty="0">
                                          <a:solidFill>
                                            <a:srgbClr val="1A1A1A"/>
                                          </a:solidFill>
                                          <a:latin typeface="Cambria Math" panose="02040503050406030204" pitchFamily="18" charset="0"/>
                                          <a:cs typeface="Calibri" panose="020F0502020204030204" pitchFamily="34" charset="0"/>
                                          <a:sym typeface="Arial"/>
                                        </a:rPr>
                                        <m:t>𝑃</m:t>
                                      </m:r>
                                    </m:e>
                                    <m:sub>
                                      <m:r>
                                        <a:rPr lang="en-GB" sz="2000" kern="0" dirty="0" smtClean="0">
                                          <a:solidFill>
                                            <a:srgbClr val="1A1A1A"/>
                                          </a:solidFill>
                                          <a:latin typeface="Cambria Math" panose="02040503050406030204" pitchFamily="18" charset="0"/>
                                          <a:cs typeface="Calibri" panose="020F0502020204030204" pitchFamily="34" charset="0"/>
                                          <a:sym typeface="Arial"/>
                                        </a:rPr>
                                        <m:t>𝐻𝑃</m:t>
                                      </m:r>
                                    </m:sub>
                                    <m:sup>
                                      <m:r>
                                        <a:rPr lang="en-GB" sz="2000" kern="0" dirty="0">
                                          <a:solidFill>
                                            <a:srgbClr val="1A1A1A"/>
                                          </a:solidFill>
                                          <a:latin typeface="Cambria Math" panose="02040503050406030204" pitchFamily="18" charset="0"/>
                                          <a:cs typeface="Calibri" panose="020F0502020204030204" pitchFamily="34" charset="0"/>
                                          <a:sym typeface="Arial"/>
                                        </a:rPr>
                                        <m:t>𝑇</m:t>
                                      </m:r>
                                    </m:sup>
                                  </m:sSubSup>
                                </m:num>
                                <m:den>
                                  <m:sSubSup>
                                    <m:sSubSupPr>
                                      <m:ctrlPr>
                                        <a:rPr lang="en-GB" sz="2000" i="1" kern="0" dirty="0">
                                          <a:solidFill>
                                            <a:srgbClr val="1A1A1A"/>
                                          </a:solidFill>
                                          <a:latin typeface="Cambria Math" panose="02040503050406030204" pitchFamily="18" charset="0"/>
                                          <a:cs typeface="Calibri" panose="020F0502020204030204" pitchFamily="34" charset="0"/>
                                          <a:sym typeface="Arial"/>
                                        </a:rPr>
                                      </m:ctrlPr>
                                    </m:sSubSupPr>
                                    <m:e>
                                      <m:r>
                                        <a:rPr lang="en-GB" sz="2000" kern="0" dirty="0">
                                          <a:solidFill>
                                            <a:srgbClr val="1A1A1A"/>
                                          </a:solidFill>
                                          <a:latin typeface="Cambria Math" panose="02040503050406030204" pitchFamily="18" charset="0"/>
                                          <a:cs typeface="Calibri" panose="020F0502020204030204" pitchFamily="34" charset="0"/>
                                          <a:sym typeface="Arial"/>
                                        </a:rPr>
                                        <m:t>𝜂</m:t>
                                      </m:r>
                                    </m:e>
                                    <m:sub>
                                      <m:r>
                                        <a:rPr lang="en-GB" sz="2000" kern="0" dirty="0" smtClean="0">
                                          <a:solidFill>
                                            <a:srgbClr val="1A1A1A"/>
                                          </a:solidFill>
                                          <a:latin typeface="Cambria Math" panose="02040503050406030204" pitchFamily="18" charset="0"/>
                                          <a:cs typeface="Calibri" panose="020F0502020204030204" pitchFamily="34" charset="0"/>
                                          <a:sym typeface="Arial"/>
                                        </a:rPr>
                                        <m:t>𝐻𝑃</m:t>
                                      </m:r>
                                    </m:sub>
                                    <m:sup>
                                      <m:r>
                                        <a:rPr lang="en-GB" sz="2000" kern="0" dirty="0">
                                          <a:solidFill>
                                            <a:srgbClr val="1A1A1A"/>
                                          </a:solidFill>
                                          <a:latin typeface="Cambria Math" panose="02040503050406030204" pitchFamily="18" charset="0"/>
                                          <a:cs typeface="Calibri" panose="020F0502020204030204" pitchFamily="34" charset="0"/>
                                          <a:sym typeface="Arial"/>
                                        </a:rPr>
                                        <m:t>𝑇</m:t>
                                      </m:r>
                                    </m:sup>
                                  </m:sSubSup>
                                </m:den>
                              </m:f>
                              <m:r>
                                <a:rPr lang="en-GB" sz="2000" kern="0" dirty="0" smtClean="0">
                                  <a:solidFill>
                                    <a:srgbClr val="1A1A1A"/>
                                  </a:solidFill>
                                  <a:latin typeface="Cambria Math" panose="02040503050406030204" pitchFamily="18" charset="0"/>
                                  <a:cs typeface="Calibri" panose="020F0502020204030204" pitchFamily="34" charset="0"/>
                                  <a:sym typeface="Arial"/>
                                </a:rPr>
                                <m:t>−</m:t>
                              </m:r>
                              <m:f>
                                <m:fPr>
                                  <m:ctrlPr>
                                    <a:rPr lang="en-GB" sz="2000" i="1" kern="0" dirty="0">
                                      <a:solidFill>
                                        <a:srgbClr val="1A1A1A"/>
                                      </a:solidFill>
                                      <a:latin typeface="Cambria Math" panose="02040503050406030204" pitchFamily="18" charset="0"/>
                                      <a:cs typeface="Calibri" panose="020F0502020204030204" pitchFamily="34" charset="0"/>
                                      <a:sym typeface="Arial"/>
                                    </a:rPr>
                                  </m:ctrlPr>
                                </m:fPr>
                                <m:num>
                                  <m:r>
                                    <a:rPr lang="en-GB" sz="2000" kern="0" dirty="0">
                                      <a:solidFill>
                                        <a:srgbClr val="1A1A1A"/>
                                      </a:solidFill>
                                      <a:latin typeface="Cambria Math" panose="02040503050406030204" pitchFamily="18" charset="0"/>
                                      <a:cs typeface="Calibri" panose="020F0502020204030204" pitchFamily="34" charset="0"/>
                                      <a:sym typeface="Arial"/>
                                    </a:rPr>
                                    <m:t>𝑀</m:t>
                                  </m:r>
                                  <m:sSubSup>
                                    <m:sSubSupPr>
                                      <m:ctrlPr>
                                        <a:rPr lang="en-GB" sz="2000" i="1" kern="0" dirty="0">
                                          <a:solidFill>
                                            <a:srgbClr val="1A1A1A"/>
                                          </a:solidFill>
                                          <a:latin typeface="Cambria Math" panose="02040503050406030204" pitchFamily="18" charset="0"/>
                                          <a:cs typeface="Calibri" panose="020F0502020204030204" pitchFamily="34" charset="0"/>
                                          <a:sym typeface="Arial"/>
                                        </a:rPr>
                                      </m:ctrlPr>
                                    </m:sSubSupPr>
                                    <m:e>
                                      <m:r>
                                        <a:rPr lang="en-GB" sz="2000" kern="0" dirty="0">
                                          <a:solidFill>
                                            <a:srgbClr val="1A1A1A"/>
                                          </a:solidFill>
                                          <a:latin typeface="Cambria Math" panose="02040503050406030204" pitchFamily="18" charset="0"/>
                                          <a:cs typeface="Calibri" panose="020F0502020204030204" pitchFamily="34" charset="0"/>
                                          <a:sym typeface="Arial"/>
                                        </a:rPr>
                                        <m:t>𝑃</m:t>
                                      </m:r>
                                    </m:e>
                                    <m:sub>
                                      <m:r>
                                        <a:rPr lang="en-GB" sz="2000" kern="0" dirty="0">
                                          <a:solidFill>
                                            <a:srgbClr val="1A1A1A"/>
                                          </a:solidFill>
                                          <a:latin typeface="Cambria Math" panose="02040503050406030204" pitchFamily="18" charset="0"/>
                                          <a:cs typeface="Calibri" panose="020F0502020204030204" pitchFamily="34" charset="0"/>
                                          <a:sym typeface="Arial"/>
                                        </a:rPr>
                                        <m:t>𝐶𝐺</m:t>
                                      </m:r>
                                    </m:sub>
                                    <m:sup>
                                      <m:r>
                                        <a:rPr lang="en-GB" sz="2000" kern="0" dirty="0">
                                          <a:solidFill>
                                            <a:srgbClr val="1A1A1A"/>
                                          </a:solidFill>
                                          <a:latin typeface="Cambria Math" panose="02040503050406030204" pitchFamily="18" charset="0"/>
                                          <a:cs typeface="Calibri" panose="020F0502020204030204" pitchFamily="34" charset="0"/>
                                          <a:sym typeface="Arial"/>
                                        </a:rPr>
                                        <m:t>𝑇</m:t>
                                      </m:r>
                                    </m:sup>
                                  </m:sSubSup>
                                </m:num>
                                <m:den>
                                  <m:sSub>
                                    <m:sSubPr>
                                      <m:ctrlPr>
                                        <a:rPr lang="en-GB" sz="2000" i="1" kern="0" dirty="0">
                                          <a:solidFill>
                                            <a:srgbClr val="1A1A1A"/>
                                          </a:solidFill>
                                          <a:latin typeface="Cambria Math" panose="02040503050406030204" pitchFamily="18" charset="0"/>
                                          <a:cs typeface="Calibri" panose="020F0502020204030204" pitchFamily="34" charset="0"/>
                                          <a:sym typeface="Arial"/>
                                        </a:rPr>
                                      </m:ctrlPr>
                                    </m:sSubPr>
                                    <m:e>
                                      <m:r>
                                        <a:rPr lang="en-GB" sz="2000" kern="0" dirty="0">
                                          <a:solidFill>
                                            <a:srgbClr val="1A1A1A"/>
                                          </a:solidFill>
                                          <a:latin typeface="Cambria Math" panose="02040503050406030204" pitchFamily="18" charset="0"/>
                                          <a:cs typeface="Calibri" panose="020F0502020204030204" pitchFamily="34" charset="0"/>
                                          <a:sym typeface="Arial"/>
                                        </a:rPr>
                                        <m:t>𝜂</m:t>
                                      </m:r>
                                    </m:e>
                                    <m:sub>
                                      <m:r>
                                        <a:rPr lang="en-GB" sz="2000" kern="0" dirty="0">
                                          <a:solidFill>
                                            <a:srgbClr val="1A1A1A"/>
                                          </a:solidFill>
                                          <a:latin typeface="Cambria Math" panose="02040503050406030204" pitchFamily="18" charset="0"/>
                                          <a:cs typeface="Calibri" panose="020F0502020204030204" pitchFamily="34" charset="0"/>
                                          <a:sym typeface="Arial"/>
                                        </a:rPr>
                                        <m:t>𝑒</m:t>
                                      </m:r>
                                    </m:sub>
                                  </m:sSub>
                                  <m:r>
                                    <a:rPr lang="en-GB" sz="2000" kern="0" dirty="0">
                                      <a:solidFill>
                                        <a:srgbClr val="1A1A1A"/>
                                      </a:solidFill>
                                      <a:latin typeface="Cambria Math" panose="02040503050406030204" pitchFamily="18" charset="0"/>
                                      <a:cs typeface="Calibri" panose="020F0502020204030204" pitchFamily="34" charset="0"/>
                                      <a:sym typeface="Arial"/>
                                    </a:rPr>
                                    <m:t>𝐻𝑡𝐸</m:t>
                                  </m:r>
                                </m:den>
                              </m:f>
                            </m:e>
                          </m:d>
                        </m:e>
                      </m:nary>
                    </m:oMath>
                  </m:oMathPara>
                </a14:m>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FontTx/>
                  <a:buNone/>
                </a:pPr>
                <a:endParaRPr lang="en-GB" altLang="en-US" sz="2000" dirty="0">
                  <a:latin typeface="Arial" panose="020B0604020202020204" pitchFamily="34" charset="0"/>
                  <a:ea typeface="Open Sans" panose="020B0606030504020204" pitchFamily="34" charset="0"/>
                  <a:cs typeface="Arial" panose="020B0604020202020204" pitchFamily="34" charset="0"/>
                </a:endParaRPr>
              </a:p>
            </p:txBody>
          </p:sp>
        </mc:Choice>
        <mc:Fallback xmlns="">
          <p:sp>
            <p:nvSpPr>
              <p:cNvPr id="115" name="Google Shape;115;p16">
                <a:extLst>
                  <a:ext uri="{FF2B5EF4-FFF2-40B4-BE49-F238E27FC236}">
                    <a16:creationId xmlns:a16="http://schemas.microsoft.com/office/drawing/2014/main" id="{BEED846D-A27C-4CE9-83AC-578F822929F2}"/>
                  </a:ext>
                </a:extLst>
              </p:cNvPr>
              <p:cNvSpPr txBox="1">
                <a:spLocks noRot="1" noChangeAspect="1" noMove="1" noResize="1" noEditPoints="1" noAdjustHandles="1" noChangeArrowheads="1" noChangeShapeType="1" noTextEdit="1"/>
              </p:cNvSpPr>
              <p:nvPr/>
            </p:nvSpPr>
            <p:spPr>
              <a:xfrm>
                <a:off x="773475" y="1003026"/>
                <a:ext cx="7584258" cy="4427538"/>
              </a:xfrm>
              <a:prstGeom prst="rect">
                <a:avLst/>
              </a:prstGeom>
              <a:blipFill>
                <a:blip r:embed="rId5"/>
                <a:stretch>
                  <a:fillRect l="-482" t="-275" r="-322" b="-12810"/>
                </a:stretch>
              </a:blipFill>
              <a:ln>
                <a:noFill/>
              </a:ln>
            </p:spPr>
            <p:txBody>
              <a:bodyPr/>
              <a:lstStyle/>
              <a:p>
                <a:r>
                  <a:rPr lang="en-US">
                    <a:noFill/>
                  </a:rPr>
                  <a:t> </a:t>
                </a:r>
              </a:p>
            </p:txBody>
          </p:sp>
        </mc:Fallback>
      </mc:AlternateContent>
      <p:sp>
        <p:nvSpPr>
          <p:cNvPr id="96" name="Rectangle 15">
            <a:extLst>
              <a:ext uri="{FF2B5EF4-FFF2-40B4-BE49-F238E27FC236}">
                <a16:creationId xmlns:a16="http://schemas.microsoft.com/office/drawing/2014/main" id="{AC7AFB68-3D9E-1D4F-BCDE-AEB08A54CD4C}"/>
              </a:ext>
            </a:extLst>
          </p:cNvPr>
          <p:cNvSpPr>
            <a:spLocks noChangeArrowheads="1"/>
          </p:cNvSpPr>
          <p:nvPr/>
        </p:nvSpPr>
        <p:spPr bwMode="auto">
          <a:xfrm>
            <a:off x="8336565" y="3156500"/>
            <a:ext cx="2763227"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Producción de energía útil</a:t>
            </a:r>
          </a:p>
        </p:txBody>
      </p:sp>
      <p:sp>
        <p:nvSpPr>
          <p:cNvPr id="116" name="Rectangle 10">
            <a:extLst>
              <a:ext uri="{FF2B5EF4-FFF2-40B4-BE49-F238E27FC236}">
                <a16:creationId xmlns:a16="http://schemas.microsoft.com/office/drawing/2014/main" id="{009FA2E8-A24F-704E-9E2B-8FE2CC00B22C}"/>
              </a:ext>
            </a:extLst>
          </p:cNvPr>
          <p:cNvSpPr>
            <a:spLocks noChangeArrowheads="1"/>
          </p:cNvSpPr>
          <p:nvPr/>
        </p:nvSpPr>
        <p:spPr bwMode="auto">
          <a:xfrm>
            <a:off x="8336565" y="2432200"/>
            <a:ext cx="2763231"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Entrada de energía final</a:t>
            </a:r>
          </a:p>
        </p:txBody>
      </p:sp>
      <p:cxnSp>
        <p:nvCxnSpPr>
          <p:cNvPr id="149" name="Straight Arrow Connector 148">
            <a:extLst>
              <a:ext uri="{FF2B5EF4-FFF2-40B4-BE49-F238E27FC236}">
                <a16:creationId xmlns:a16="http://schemas.microsoft.com/office/drawing/2014/main" id="{33FA1D07-3FEC-9346-AB8D-10A7FF7ACF61}"/>
              </a:ext>
            </a:extLst>
          </p:cNvPr>
          <p:cNvCxnSpPr>
            <a:cxnSpLocks/>
          </p:cNvCxnSpPr>
          <p:nvPr/>
        </p:nvCxnSpPr>
        <p:spPr>
          <a:xfrm flipH="1">
            <a:off x="9718177" y="2900200"/>
            <a:ext cx="1" cy="2304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1" name="Rectangle 8">
            <a:extLst>
              <a:ext uri="{FF2B5EF4-FFF2-40B4-BE49-F238E27FC236}">
                <a16:creationId xmlns:a16="http://schemas.microsoft.com/office/drawing/2014/main" id="{BF7551AA-EA7B-F043-A9B5-1B0A1B32D0B8}"/>
              </a:ext>
            </a:extLst>
          </p:cNvPr>
          <p:cNvSpPr>
            <a:spLocks noChangeArrowheads="1"/>
          </p:cNvSpPr>
          <p:nvPr/>
        </p:nvSpPr>
        <p:spPr bwMode="auto">
          <a:xfrm>
            <a:off x="8336565" y="1727059"/>
            <a:ext cx="1470341"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Combustibles fósiles</a:t>
            </a:r>
          </a:p>
        </p:txBody>
      </p:sp>
      <p:sp>
        <p:nvSpPr>
          <p:cNvPr id="152" name="Rectangle 9">
            <a:extLst>
              <a:ext uri="{FF2B5EF4-FFF2-40B4-BE49-F238E27FC236}">
                <a16:creationId xmlns:a16="http://schemas.microsoft.com/office/drawing/2014/main" id="{7B24A035-917D-0545-AF93-369D44010E63}"/>
              </a:ext>
            </a:extLst>
          </p:cNvPr>
          <p:cNvSpPr>
            <a:spLocks noChangeArrowheads="1"/>
          </p:cNvSpPr>
          <p:nvPr/>
        </p:nvSpPr>
        <p:spPr bwMode="auto">
          <a:xfrm>
            <a:off x="9899668" y="1727059"/>
            <a:ext cx="1200124"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Biomasa</a:t>
            </a:r>
          </a:p>
        </p:txBody>
      </p:sp>
      <p:cxnSp>
        <p:nvCxnSpPr>
          <p:cNvPr id="153" name="Straight Arrow Connector 152">
            <a:extLst>
              <a:ext uri="{FF2B5EF4-FFF2-40B4-BE49-F238E27FC236}">
                <a16:creationId xmlns:a16="http://schemas.microsoft.com/office/drawing/2014/main" id="{159F17A5-C148-CA48-962F-2665DD82FD54}"/>
              </a:ext>
            </a:extLst>
          </p:cNvPr>
          <p:cNvCxnSpPr>
            <a:cxnSpLocks/>
          </p:cNvCxnSpPr>
          <p:nvPr/>
        </p:nvCxnSpPr>
        <p:spPr>
          <a:xfrm flipH="1">
            <a:off x="9071735" y="2207605"/>
            <a:ext cx="2" cy="2245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A38C1A88-113F-3B4E-9474-4AFB99086058}"/>
              </a:ext>
            </a:extLst>
          </p:cNvPr>
          <p:cNvCxnSpPr>
            <a:cxnSpLocks/>
          </p:cNvCxnSpPr>
          <p:nvPr/>
        </p:nvCxnSpPr>
        <p:spPr>
          <a:xfrm flipH="1">
            <a:off x="10499737" y="2207451"/>
            <a:ext cx="2" cy="2245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5" name="Rectangle 15">
            <a:extLst>
              <a:ext uri="{FF2B5EF4-FFF2-40B4-BE49-F238E27FC236}">
                <a16:creationId xmlns:a16="http://schemas.microsoft.com/office/drawing/2014/main" id="{3C8D1275-311C-6047-A227-DC0B8A0FDA89}"/>
              </a:ext>
            </a:extLst>
          </p:cNvPr>
          <p:cNvSpPr>
            <a:spLocks noChangeArrowheads="1"/>
          </p:cNvSpPr>
          <p:nvPr/>
        </p:nvSpPr>
        <p:spPr bwMode="auto">
          <a:xfrm>
            <a:off x="8336565" y="3859810"/>
            <a:ext cx="1470341"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Electricidad</a:t>
            </a:r>
          </a:p>
        </p:txBody>
      </p:sp>
      <p:sp>
        <p:nvSpPr>
          <p:cNvPr id="156" name="Rectangle 15">
            <a:extLst>
              <a:ext uri="{FF2B5EF4-FFF2-40B4-BE49-F238E27FC236}">
                <a16:creationId xmlns:a16="http://schemas.microsoft.com/office/drawing/2014/main" id="{A1828C97-11C1-9243-807B-B16C3B0FF3CC}"/>
              </a:ext>
            </a:extLst>
          </p:cNvPr>
          <p:cNvSpPr>
            <a:spLocks noChangeArrowheads="1"/>
          </p:cNvSpPr>
          <p:nvPr/>
        </p:nvSpPr>
        <p:spPr bwMode="auto">
          <a:xfrm>
            <a:off x="9847683" y="3859810"/>
            <a:ext cx="1252109"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Calor</a:t>
            </a:r>
          </a:p>
        </p:txBody>
      </p:sp>
      <p:cxnSp>
        <p:nvCxnSpPr>
          <p:cNvPr id="157" name="Straight Arrow Connector 156">
            <a:extLst>
              <a:ext uri="{FF2B5EF4-FFF2-40B4-BE49-F238E27FC236}">
                <a16:creationId xmlns:a16="http://schemas.microsoft.com/office/drawing/2014/main" id="{73E7C9B2-8FB8-D64F-BB73-8638DDBE0020}"/>
              </a:ext>
            </a:extLst>
          </p:cNvPr>
          <p:cNvCxnSpPr>
            <a:cxnSpLocks/>
          </p:cNvCxnSpPr>
          <p:nvPr/>
        </p:nvCxnSpPr>
        <p:spPr>
          <a:xfrm flipH="1">
            <a:off x="9071733" y="3624654"/>
            <a:ext cx="2" cy="2245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E1735433-9D9A-D543-A61B-9721CE68E5C3}"/>
              </a:ext>
            </a:extLst>
          </p:cNvPr>
          <p:cNvCxnSpPr>
            <a:cxnSpLocks/>
          </p:cNvCxnSpPr>
          <p:nvPr/>
        </p:nvCxnSpPr>
        <p:spPr>
          <a:xfrm flipH="1">
            <a:off x="10499735" y="3624500"/>
            <a:ext cx="2" cy="2245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6E07B04-BCC3-B24B-9D5F-91D604425EEB}"/>
                  </a:ext>
                </a:extLst>
              </p:cNvPr>
              <p:cNvSpPr txBox="1"/>
              <p:nvPr/>
            </p:nvSpPr>
            <p:spPr>
              <a:xfrm>
                <a:off x="8037670" y="4329391"/>
                <a:ext cx="3272050" cy="6664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GB" b="0" i="0" smtClean="0">
                          <a:latin typeface="Cambria Math" panose="02040503050406030204" pitchFamily="18" charset="0"/>
                        </a:rPr>
                        <m:t>HtE</m:t>
                      </m:r>
                      <m:r>
                        <a:rPr lang="en-GB" b="0" i="0" smtClean="0">
                          <a:latin typeface="Cambria Math" panose="02040503050406030204" pitchFamily="18" charset="0"/>
                        </a:rPr>
                        <m:t>=</m:t>
                      </m:r>
                      <m:f>
                        <m:fPr>
                          <m:ctrlPr>
                            <a:rPr lang="en-GB" i="1" smtClean="0">
                              <a:latin typeface="Cambria Math" panose="02040503050406030204" pitchFamily="18" charset="0"/>
                            </a:rPr>
                          </m:ctrlPr>
                        </m:fPr>
                        <m:num>
                          <m:r>
                            <m:rPr>
                              <m:sty m:val="p"/>
                            </m:rPr>
                            <a:rPr lang="en-GB" b="0" i="0" smtClean="0">
                              <a:latin typeface="Cambria Math" panose="02040503050406030204" pitchFamily="18" charset="0"/>
                            </a:rPr>
                            <m:t>useful</m:t>
                          </m:r>
                          <m:r>
                            <a:rPr lang="en-GB" b="0" i="0" smtClean="0">
                              <a:latin typeface="Cambria Math" panose="02040503050406030204" pitchFamily="18" charset="0"/>
                            </a:rPr>
                            <m:t> </m:t>
                          </m:r>
                          <m:r>
                            <m:rPr>
                              <m:sty m:val="p"/>
                            </m:rPr>
                            <a:rPr lang="en-GB" b="0" i="0" smtClean="0">
                              <a:latin typeface="Cambria Math" panose="02040503050406030204" pitchFamily="18" charset="0"/>
                            </a:rPr>
                            <m:t>heat</m:t>
                          </m:r>
                          <m:r>
                            <a:rPr lang="en-GB" b="0" i="0" smtClean="0">
                              <a:latin typeface="Cambria Math" panose="02040503050406030204" pitchFamily="18" charset="0"/>
                            </a:rPr>
                            <m:t> </m:t>
                          </m:r>
                          <m:r>
                            <m:rPr>
                              <m:sty m:val="p"/>
                            </m:rPr>
                            <a:rPr lang="en-GB" b="0" i="0" smtClean="0">
                              <a:latin typeface="Cambria Math" panose="02040503050406030204" pitchFamily="18" charset="0"/>
                            </a:rPr>
                            <m:t>output</m:t>
                          </m:r>
                        </m:num>
                        <m:den>
                          <m:r>
                            <m:rPr>
                              <m:sty m:val="p"/>
                            </m:rPr>
                            <a:rPr lang="en-GB" b="0" i="0" smtClean="0">
                              <a:latin typeface="Cambria Math" panose="02040503050406030204" pitchFamily="18" charset="0"/>
                            </a:rPr>
                            <m:t>useful</m:t>
                          </m:r>
                          <m:r>
                            <a:rPr lang="en-GB" b="0" i="0" smtClean="0">
                              <a:latin typeface="Cambria Math" panose="02040503050406030204" pitchFamily="18" charset="0"/>
                            </a:rPr>
                            <m:t> </m:t>
                          </m:r>
                          <m:r>
                            <m:rPr>
                              <m:sty m:val="p"/>
                            </m:rPr>
                            <a:rPr lang="en-GB" b="0" i="0" smtClean="0">
                              <a:latin typeface="Cambria Math" panose="02040503050406030204" pitchFamily="18" charset="0"/>
                            </a:rPr>
                            <m:t>electricity</m:t>
                          </m:r>
                          <m:r>
                            <a:rPr lang="en-GB" b="0" i="0" smtClean="0">
                              <a:latin typeface="Cambria Math" panose="02040503050406030204" pitchFamily="18" charset="0"/>
                            </a:rPr>
                            <m:t> </m:t>
                          </m:r>
                          <m:r>
                            <m:rPr>
                              <m:sty m:val="p"/>
                            </m:rPr>
                            <a:rPr lang="en-GB" b="0" i="0" smtClean="0">
                              <a:latin typeface="Cambria Math" panose="02040503050406030204" pitchFamily="18" charset="0"/>
                            </a:rPr>
                            <m:t>output</m:t>
                          </m:r>
                        </m:den>
                      </m:f>
                    </m:oMath>
                  </m:oMathPara>
                </a14:m>
                <a:endParaRPr lang="en-GB">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xmlns:a16="http://schemas.microsoft.com/office/drawing/2014/main" xmlns:p14="http://schemas.microsoft.com/office/powerpoint/2010/main">
          <p:sp>
            <p:nvSpPr>
              <p:cNvPr id="16" name="TextBox 15">
                <a:extLst>
                  <a:ext uri="{FF2B5EF4-FFF2-40B4-BE49-F238E27FC236}">
                    <a16:creationId xmlns:a16="http://schemas.microsoft.com/office/drawing/2014/main" id="{C6E07B04-BCC3-B24B-9D5F-91D604425EEB}"/>
                  </a:ext>
                </a:extLst>
              </p:cNvPr>
              <p:cNvSpPr txBox="1">
                <a:spLocks noRot="1" noChangeAspect="1" noMove="1" noResize="1" noEditPoints="1" noAdjustHandles="1" noChangeArrowheads="1" noChangeShapeType="1" noTextEdit="1"/>
              </p:cNvSpPr>
              <p:nvPr/>
            </p:nvSpPr>
            <p:spPr>
              <a:xfrm>
                <a:off x="8037670" y="4329391"/>
                <a:ext cx="3272050" cy="66646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9" name="TextBox 158">
                <a:extLst>
                  <a:ext uri="{FF2B5EF4-FFF2-40B4-BE49-F238E27FC236}">
                    <a16:creationId xmlns:a16="http://schemas.microsoft.com/office/drawing/2014/main" id="{4D91C5EF-7C6C-FD45-BD87-05A0E1440D5A}"/>
                  </a:ext>
                </a:extLst>
              </p:cNvPr>
              <p:cNvSpPr txBox="1"/>
              <p:nvPr/>
            </p:nvSpPr>
            <p:spPr>
              <a:xfrm>
                <a:off x="8113238" y="4980370"/>
                <a:ext cx="3133678" cy="6784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m:rPr>
                              <m:sty m:val="p"/>
                            </m:rPr>
                            <a:rPr lang="en-GB" b="0" i="0" smtClean="0">
                              <a:latin typeface="Cambria Math" panose="02040503050406030204" pitchFamily="18" charset="0"/>
                            </a:rPr>
                            <m:t>η</m:t>
                          </m:r>
                        </m:e>
                        <m:sub>
                          <m:r>
                            <m:rPr>
                              <m:sty m:val="p"/>
                            </m:rPr>
                            <a:rPr lang="en-GB" b="0" i="0" smtClean="0">
                              <a:latin typeface="Cambria Math" panose="02040503050406030204" pitchFamily="18" charset="0"/>
                            </a:rPr>
                            <m:t>CG</m:t>
                          </m:r>
                        </m:sub>
                      </m:sSub>
                      <m:r>
                        <a:rPr lang="en-GB" b="0" i="0" smtClean="0">
                          <a:latin typeface="Cambria Math" panose="02040503050406030204" pitchFamily="18" charset="0"/>
                        </a:rPr>
                        <m:t>=</m:t>
                      </m:r>
                      <m:f>
                        <m:fPr>
                          <m:ctrlPr>
                            <a:rPr lang="en-GB" i="1" smtClean="0">
                              <a:latin typeface="Cambria Math" panose="02040503050406030204" pitchFamily="18" charset="0"/>
                            </a:rPr>
                          </m:ctrlPr>
                        </m:fPr>
                        <m:num>
                          <m:d>
                            <m:dPr>
                              <m:ctrlPr>
                                <a:rPr lang="en-GB" i="1" smtClean="0">
                                  <a:latin typeface="Cambria Math" panose="02040503050406030204" pitchFamily="18" charset="0"/>
                                </a:rPr>
                              </m:ctrlPr>
                            </m:dPr>
                            <m:e>
                              <m:r>
                                <m:rPr>
                                  <m:sty m:val="p"/>
                                </m:rPr>
                                <a:rPr lang="en-GB" b="0" i="0" smtClean="0">
                                  <a:latin typeface="Cambria Math" panose="02040503050406030204" pitchFamily="18" charset="0"/>
                                </a:rPr>
                                <m:t>heat</m:t>
                              </m:r>
                              <m:r>
                                <a:rPr lang="en-GB" b="0" i="0" smtClean="0">
                                  <a:latin typeface="Cambria Math" panose="02040503050406030204" pitchFamily="18" charset="0"/>
                                </a:rPr>
                                <m:t>+</m:t>
                              </m:r>
                              <m:r>
                                <m:rPr>
                                  <m:sty m:val="p"/>
                                </m:rPr>
                                <a:rPr lang="en-GB" b="0" i="0" smtClean="0">
                                  <a:latin typeface="Cambria Math" panose="02040503050406030204" pitchFamily="18" charset="0"/>
                                </a:rPr>
                                <m:t>elec</m:t>
                              </m:r>
                              <m:r>
                                <a:rPr lang="en-GB" b="0" i="0" smtClean="0">
                                  <a:latin typeface="Cambria Math" panose="02040503050406030204" pitchFamily="18" charset="0"/>
                                </a:rPr>
                                <m:t>.</m:t>
                              </m:r>
                            </m:e>
                          </m:d>
                          <m:r>
                            <a:rPr lang="en-GB" b="0" i="0" smtClean="0">
                              <a:latin typeface="Cambria Math" panose="02040503050406030204" pitchFamily="18" charset="0"/>
                            </a:rPr>
                            <m:t> </m:t>
                          </m:r>
                          <m:r>
                            <m:rPr>
                              <m:sty m:val="p"/>
                            </m:rPr>
                            <a:rPr lang="en-GB" b="0" i="0" smtClean="0">
                              <a:latin typeface="Cambria Math" panose="02040503050406030204" pitchFamily="18" charset="0"/>
                            </a:rPr>
                            <m:t>output</m:t>
                          </m:r>
                          <m:r>
                            <a:rPr lang="en-GB" b="0" i="0" smtClean="0">
                              <a:latin typeface="Cambria Math" panose="02040503050406030204" pitchFamily="18" charset="0"/>
                            </a:rPr>
                            <m:t> </m:t>
                          </m:r>
                        </m:num>
                        <m:den>
                          <m:r>
                            <m:rPr>
                              <m:sty m:val="p"/>
                            </m:rPr>
                            <a:rPr lang="en-GB" b="0" i="0" smtClean="0">
                              <a:latin typeface="Cambria Math" panose="02040503050406030204" pitchFamily="18" charset="0"/>
                            </a:rPr>
                            <m:t>final</m:t>
                          </m:r>
                          <m:r>
                            <a:rPr lang="en-GB" b="0" i="0" smtClean="0">
                              <a:latin typeface="Cambria Math" panose="02040503050406030204" pitchFamily="18" charset="0"/>
                            </a:rPr>
                            <m:t> </m:t>
                          </m:r>
                          <m:r>
                            <m:rPr>
                              <m:sty m:val="p"/>
                            </m:rPr>
                            <a:rPr lang="en-GB" b="0" i="0" smtClean="0">
                              <a:latin typeface="Cambria Math" panose="02040503050406030204" pitchFamily="18" charset="0"/>
                            </a:rPr>
                            <m:t>energy</m:t>
                          </m:r>
                          <m:r>
                            <a:rPr lang="en-GB" b="0" i="0" smtClean="0">
                              <a:latin typeface="Cambria Math" panose="02040503050406030204" pitchFamily="18" charset="0"/>
                            </a:rPr>
                            <m:t> </m:t>
                          </m:r>
                          <m:r>
                            <m:rPr>
                              <m:sty m:val="p"/>
                            </m:rPr>
                            <a:rPr lang="en-GB" b="0" i="0" smtClean="0">
                              <a:latin typeface="Cambria Math" panose="02040503050406030204" pitchFamily="18" charset="0"/>
                            </a:rPr>
                            <m:t>input</m:t>
                          </m:r>
                        </m:den>
                      </m:f>
                    </m:oMath>
                  </m:oMathPara>
                </a14:m>
                <a:endParaRPr lang="en-GB">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xmlns:a16="http://schemas.microsoft.com/office/drawing/2014/main" xmlns:p14="http://schemas.microsoft.com/office/powerpoint/2010/main">
          <p:sp>
            <p:nvSpPr>
              <p:cNvPr id="159" name="TextBox 158">
                <a:extLst>
                  <a:ext uri="{FF2B5EF4-FFF2-40B4-BE49-F238E27FC236}">
                    <a16:creationId xmlns:a16="http://schemas.microsoft.com/office/drawing/2014/main" id="{4D91C5EF-7C6C-FD45-BD87-05A0E1440D5A}"/>
                  </a:ext>
                </a:extLst>
              </p:cNvPr>
              <p:cNvSpPr txBox="1">
                <a:spLocks noRot="1" noChangeAspect="1" noMove="1" noResize="1" noEditPoints="1" noAdjustHandles="1" noChangeArrowheads="1" noChangeShapeType="1" noTextEdit="1"/>
              </p:cNvSpPr>
              <p:nvPr/>
            </p:nvSpPr>
            <p:spPr>
              <a:xfrm>
                <a:off x="8113238" y="4980370"/>
                <a:ext cx="3133678" cy="678455"/>
              </a:xfrm>
              <a:prstGeom prst="rect">
                <a:avLst/>
              </a:prstGeom>
              <a:blipFill>
                <a:blip r:embed="rId7"/>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0F51DF0E-4369-704A-B257-3CA964B1BDCE}"/>
              </a:ext>
            </a:extLst>
          </p:cNvPr>
          <p:cNvSpPr txBox="1"/>
          <p:nvPr/>
        </p:nvSpPr>
        <p:spPr>
          <a:xfrm>
            <a:off x="8669310" y="1341730"/>
            <a:ext cx="2367956" cy="400110"/>
          </a:xfrm>
          <a:prstGeom prst="rect">
            <a:avLst/>
          </a:prstGeom>
          <a:noFill/>
        </p:spPr>
        <p:txBody>
          <a:bodyPr wrap="none" rtlCol="0">
            <a:spAutoFit/>
          </a:bodyPr>
          <a:lstStyle/>
          <a:p>
            <a:pPr algn="ctr"/>
            <a:r>
              <a:rPr lang="en-GB">
                <a:latin typeface="Open Sans Light" panose="020B0306030504020204" pitchFamily="34" charset="0"/>
                <a:ea typeface="Open Sans Light" panose="020B0306030504020204" pitchFamily="34" charset="0"/>
                <a:cs typeface="Open Sans Light" panose="020B0306030504020204" pitchFamily="34" charset="0"/>
              </a:rPr>
              <a:t>Cogeneración (CG)</a:t>
            </a:r>
          </a:p>
        </p:txBody>
      </p:sp>
      <p:sp>
        <p:nvSpPr>
          <p:cNvPr id="160" name="Slide Number Placeholder 5">
            <a:extLst>
              <a:ext uri="{FF2B5EF4-FFF2-40B4-BE49-F238E27FC236}">
                <a16:creationId xmlns:a16="http://schemas.microsoft.com/office/drawing/2014/main" id="{070397E3-4362-0C46-8516-D1A318205FE5}"/>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7</a:t>
            </a:fld>
            <a:endParaRPr lang="en-US" altLang="en-US" sz="1400" b="1">
              <a:solidFill>
                <a:schemeClr val="bg1"/>
              </a:solidFill>
              <a:latin typeface="Open Sans ExtraBold"/>
              <a:ea typeface="Open Sans ExtraBold"/>
              <a:cs typeface="Open Sans ExtraBold"/>
            </a:endParaRPr>
          </a:p>
        </p:txBody>
      </p:sp>
      <p:sp>
        <p:nvSpPr>
          <p:cNvPr id="21" name="Google Shape;113;p16">
            <a:extLst>
              <a:ext uri="{FF2B5EF4-FFF2-40B4-BE49-F238E27FC236}">
                <a16:creationId xmlns:a16="http://schemas.microsoft.com/office/drawing/2014/main" id="{7E9BBE3E-C496-5246-8EDF-EA3966B8694E}"/>
              </a:ext>
            </a:extLst>
          </p:cNvPr>
          <p:cNvSpPr>
            <a:spLocks noGrp="1" noChangeArrowheads="1"/>
          </p:cNvSpPr>
          <p:nvPr>
            <p:ph type="title"/>
          </p:nvPr>
        </p:nvSpPr>
        <p:spPr>
          <a:xfrm>
            <a:off x="887412" y="-260642"/>
            <a:ext cx="8622408" cy="1343491"/>
          </a:xfrm>
        </p:spPr>
        <p:txBody>
          <a:bodyPr lIns="121900" tIns="121900" rIns="121900" bIns="121900"/>
          <a:lstStyle/>
          <a:p>
            <a:pPr eaLnBrk="1" hangingPunct="1"/>
            <a:r>
              <a:rPr lang="en-GB" altLang="en-US" dirty="0">
                <a:latin typeface="Arial" panose="020B0604020202020204" pitchFamily="34" charset="0"/>
                <a:cs typeface="Arial" panose="020B0604020202020204" pitchFamily="34" charset="0"/>
              </a:rPr>
              <a:t>Clase 7.1 Sector industrial</a:t>
            </a:r>
          </a:p>
        </p:txBody>
      </p:sp>
      <p:sp>
        <p:nvSpPr>
          <p:cNvPr id="19" name="Oval 18">
            <a:extLst>
              <a:ext uri="{FF2B5EF4-FFF2-40B4-BE49-F238E27FC236}">
                <a16:creationId xmlns:a16="http://schemas.microsoft.com/office/drawing/2014/main" id="{8E898319-8369-0F44-B3C9-2C7068623D60}"/>
              </a:ext>
            </a:extLst>
          </p:cNvPr>
          <p:cNvSpPr/>
          <p:nvPr/>
        </p:nvSpPr>
        <p:spPr>
          <a:xfrm>
            <a:off x="10559501" y="3989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7.mp3" descr="Track7_Lecture7_Slide7.mp3">
            <a:hlinkClick r:id="" action="ppaction://media"/>
            <a:extLst>
              <a:ext uri="{FF2B5EF4-FFF2-40B4-BE49-F238E27FC236}">
                <a16:creationId xmlns:a16="http://schemas.microsoft.com/office/drawing/2014/main" id="{5143472B-C59F-FA46-AB62-493A9AE4F3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30866" y="131153"/>
            <a:ext cx="812800" cy="812800"/>
          </a:xfrm>
          <a:prstGeom prst="rect">
            <a:avLst/>
          </a:prstGeom>
        </p:spPr>
      </p:pic>
    </p:spTree>
    <p:extLst>
      <p:ext uri="{BB962C8B-B14F-4D97-AF65-F5344CB8AC3E}">
        <p14:creationId xmlns:p14="http://schemas.microsoft.com/office/powerpoint/2010/main" val="34347886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a:extLst>
              <a:ext uri="{FF2B5EF4-FFF2-40B4-BE49-F238E27FC236}">
                <a16:creationId xmlns:a16="http://schemas.microsoft.com/office/drawing/2014/main" id="{89521B3F-E95E-46C3-8BA5-6D2FDC6D28E9}"/>
              </a:ext>
            </a:extLst>
          </p:cNvPr>
          <p:cNvSpPr>
            <a:spLocks noChangeArrowheads="1"/>
          </p:cNvSpPr>
          <p:nvPr/>
        </p:nvSpPr>
        <p:spPr bwMode="auto">
          <a:xfrm>
            <a:off x="-439738" y="3173413"/>
            <a:ext cx="7932738"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GB" altLang="en-US">
              <a:latin typeface="Open Sans" panose="020B0606030504020204" pitchFamily="34" charset="0"/>
            </a:endParaRPr>
          </a:p>
        </p:txBody>
      </p:sp>
      <p:sp>
        <p:nvSpPr>
          <p:cNvPr id="48" name="Google Shape;115;p16">
            <a:extLst>
              <a:ext uri="{FF2B5EF4-FFF2-40B4-BE49-F238E27FC236}">
                <a16:creationId xmlns:a16="http://schemas.microsoft.com/office/drawing/2014/main" id="{1C0EB07B-EF55-8A4A-A559-3218267C9FE8}"/>
              </a:ext>
            </a:extLst>
          </p:cNvPr>
          <p:cNvSpPr txBox="1"/>
          <p:nvPr/>
        </p:nvSpPr>
        <p:spPr>
          <a:xfrm>
            <a:off x="120214" y="1283636"/>
            <a:ext cx="6187698" cy="442006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Resumen</a:t>
            </a:r>
            <a:endPar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endParaRPr>
          </a:p>
          <a:p>
            <a:pPr marL="342900" indent="-342900" eaLnBrk="1" hangingPunct="1">
              <a:lnSpc>
                <a:spcPct val="100000"/>
              </a:lnSpc>
              <a:spcAft>
                <a:spcPts val="0"/>
              </a:spcAft>
            </a:pPr>
            <a:r>
              <a:rPr lang="en-GB" sz="2000" dirty="0">
                <a:latin typeface="Arial" panose="020B0604020202020204" pitchFamily="34" charset="0"/>
                <a:ea typeface="Open Sans" panose="020B0606030504020204" pitchFamily="34" charset="0"/>
                <a:cs typeface="Arial" panose="020B0604020202020204" pitchFamily="34" charset="0"/>
              </a:rPr>
              <a:t>La </a:t>
            </a:r>
            <a:r>
              <a:rPr lang="en-GB" sz="2000" dirty="0" err="1">
                <a:latin typeface="Arial" panose="020B0604020202020204" pitchFamily="34" charset="0"/>
                <a:ea typeface="Open Sans" panose="020B0606030504020204" pitchFamily="34" charset="0"/>
                <a:cs typeface="Arial" panose="020B0604020202020204" pitchFamily="34" charset="0"/>
              </a:rPr>
              <a:t>demanda</a:t>
            </a:r>
            <a:r>
              <a:rPr lang="en-GB" sz="2000" dirty="0">
                <a:latin typeface="Arial" panose="020B0604020202020204" pitchFamily="34" charset="0"/>
                <a:ea typeface="Open Sans" panose="020B0606030504020204" pitchFamily="34" charset="0"/>
                <a:cs typeface="Arial" panose="020B0604020202020204" pitchFamily="34" charset="0"/>
              </a:rPr>
              <a:t> de </a:t>
            </a:r>
            <a:r>
              <a:rPr lang="en-GB" sz="2000" dirty="0" err="1">
                <a:latin typeface="Arial" panose="020B0604020202020204" pitchFamily="34" charset="0"/>
                <a:ea typeface="Open Sans" panose="020B0606030504020204" pitchFamily="34" charset="0"/>
                <a:cs typeface="Arial" panose="020B0604020202020204" pitchFamily="34" charset="0"/>
              </a:rPr>
              <a:t>energía</a:t>
            </a:r>
            <a:r>
              <a:rPr lang="en-GB" sz="2000" dirty="0">
                <a:latin typeface="Arial" panose="020B0604020202020204" pitchFamily="34" charset="0"/>
                <a:ea typeface="Open Sans" panose="020B0606030504020204" pitchFamily="34" charset="0"/>
                <a:cs typeface="Arial" panose="020B0604020202020204" pitchFamily="34" charset="0"/>
              </a:rPr>
              <a:t> final es </a:t>
            </a:r>
            <a:r>
              <a:rPr lang="en-GB" sz="2000" dirty="0" err="1">
                <a:latin typeface="Arial" panose="020B0604020202020204" pitchFamily="34" charset="0"/>
                <a:ea typeface="Open Sans" panose="020B0606030504020204" pitchFamily="34" charset="0"/>
                <a:cs typeface="Arial" panose="020B0604020202020204" pitchFamily="34" charset="0"/>
              </a:rPr>
              <a:t>una</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función</a:t>
            </a:r>
            <a:r>
              <a:rPr lang="en-GB" sz="2000" dirty="0">
                <a:latin typeface="Arial" panose="020B0604020202020204" pitchFamily="34" charset="0"/>
                <a:ea typeface="Open Sans" panose="020B0606030504020204" pitchFamily="34" charset="0"/>
                <a:cs typeface="Arial" panose="020B0604020202020204" pitchFamily="34" charset="0"/>
              </a:rPr>
              <a:t> de la </a:t>
            </a:r>
            <a:r>
              <a:rPr lang="en-GB" sz="2000" dirty="0" err="1">
                <a:latin typeface="Arial" panose="020B0604020202020204" pitchFamily="34" charset="0"/>
                <a:ea typeface="Open Sans" panose="020B0606030504020204" pitchFamily="34" charset="0"/>
                <a:cs typeface="Arial" panose="020B0604020202020204" pitchFamily="34" charset="0"/>
              </a:rPr>
              <a:t>demanda</a:t>
            </a:r>
            <a:r>
              <a:rPr lang="en-GB" sz="2000" dirty="0">
                <a:latin typeface="Arial" panose="020B0604020202020204" pitchFamily="34" charset="0"/>
                <a:ea typeface="Open Sans" panose="020B0606030504020204" pitchFamily="34" charset="0"/>
                <a:cs typeface="Arial" panose="020B0604020202020204" pitchFamily="34" charset="0"/>
              </a:rPr>
              <a:t> total de </a:t>
            </a:r>
            <a:r>
              <a:rPr lang="en-GB" sz="2000" dirty="0" err="1">
                <a:latin typeface="Arial" panose="020B0604020202020204" pitchFamily="34" charset="0"/>
                <a:ea typeface="Open Sans" panose="020B0606030504020204" pitchFamily="34" charset="0"/>
                <a:cs typeface="Arial" panose="020B0604020202020204" pitchFamily="34" charset="0"/>
              </a:rPr>
              <a:t>transporte</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pasajeros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mercancías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internacional</a:t>
            </a:r>
            <a:r>
              <a:rPr lang="en-GB" sz="2000" dirty="0">
                <a:latin typeface="Arial" panose="020B0604020202020204" pitchFamily="34" charset="0"/>
                <a:ea typeface="Open Sans" panose="020B0606030504020204" pitchFamily="34" charset="0"/>
                <a:cs typeface="Arial" panose="020B0604020202020204" pitchFamily="34" charset="0"/>
              </a:rPr>
              <a:t>)</a:t>
            </a:r>
          </a:p>
          <a:p>
            <a:pPr marL="342900" indent="-342900" eaLnBrk="1" hangingPunct="1">
              <a:lnSpc>
                <a:spcPct val="100000"/>
              </a:lnSpc>
              <a:spcAft>
                <a:spcPts val="0"/>
              </a:spcAft>
            </a:pPr>
            <a:r>
              <a:rPr lang="en-GB" sz="2000" dirty="0">
                <a:latin typeface="Arial" panose="020B0604020202020204" pitchFamily="34" charset="0"/>
                <a:ea typeface="Open Sans" panose="020B0606030504020204" pitchFamily="34" charset="0"/>
                <a:cs typeface="Arial" panose="020B0604020202020204" pitchFamily="34" charset="0"/>
              </a:rPr>
              <a:t>El </a:t>
            </a:r>
            <a:r>
              <a:rPr lang="en-GB" sz="2000" dirty="0" err="1">
                <a:latin typeface="Arial" panose="020B0604020202020204" pitchFamily="34" charset="0"/>
                <a:ea typeface="Open Sans" panose="020B0606030504020204" pitchFamily="34" charset="0"/>
                <a:cs typeface="Arial" panose="020B0604020202020204" pitchFamily="34" charset="0"/>
              </a:rPr>
              <a:t>transporte</a:t>
            </a:r>
            <a:r>
              <a:rPr lang="en-GB" sz="2000" dirty="0">
                <a:latin typeface="Arial" panose="020B0604020202020204" pitchFamily="34" charset="0"/>
                <a:ea typeface="Open Sans" panose="020B0606030504020204" pitchFamily="34" charset="0"/>
                <a:cs typeface="Arial" panose="020B0604020202020204" pitchFamily="34" charset="0"/>
              </a:rPr>
              <a:t> de </a:t>
            </a:r>
            <a:r>
              <a:rPr lang="en-GB" sz="2000" dirty="0" err="1">
                <a:latin typeface="Arial" panose="020B0604020202020204" pitchFamily="34" charset="0"/>
                <a:ea typeface="Open Sans" panose="020B0606030504020204" pitchFamily="34" charset="0"/>
                <a:cs typeface="Arial" panose="020B0604020202020204" pitchFamily="34" charset="0"/>
              </a:rPr>
              <a:t>pasajeros</a:t>
            </a:r>
            <a:r>
              <a:rPr lang="en-GB" sz="2000" dirty="0">
                <a:latin typeface="Arial" panose="020B0604020202020204" pitchFamily="34" charset="0"/>
                <a:ea typeface="Open Sans" panose="020B0606030504020204" pitchFamily="34" charset="0"/>
                <a:cs typeface="Arial" panose="020B0604020202020204" pitchFamily="34" charset="0"/>
              </a:rPr>
              <a:t> se divide </a:t>
            </a:r>
            <a:r>
              <a:rPr lang="en-GB" sz="2000" dirty="0" err="1">
                <a:latin typeface="Arial" panose="020B0604020202020204" pitchFamily="34" charset="0"/>
                <a:ea typeface="Open Sans" panose="020B0606030504020204" pitchFamily="34" charset="0"/>
                <a:cs typeface="Arial" panose="020B0604020202020204" pitchFamily="34" charset="0"/>
              </a:rPr>
              <a:t>en</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urbano</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intraurbano</a:t>
            </a:r>
            <a:r>
              <a:rPr lang="en-GB" sz="2000" dirty="0">
                <a:latin typeface="Arial" panose="020B0604020202020204" pitchFamily="34" charset="0"/>
                <a:ea typeface="Open Sans" panose="020B0606030504020204" pitchFamily="34" charset="0"/>
                <a:cs typeface="Arial" panose="020B0604020202020204" pitchFamily="34" charset="0"/>
              </a:rPr>
              <a:t>), e </a:t>
            </a:r>
            <a:r>
              <a:rPr lang="en-GB" sz="2000" dirty="0" err="1">
                <a:latin typeface="Arial" panose="020B0604020202020204" pitchFamily="34" charset="0"/>
                <a:ea typeface="Open Sans" panose="020B0606030504020204" pitchFamily="34" charset="0"/>
                <a:cs typeface="Arial" panose="020B0604020202020204" pitchFamily="34" charset="0"/>
              </a:rPr>
              <a:t>interurbano</a:t>
            </a:r>
            <a:endParaRPr lang="en-GB" sz="2000" dirty="0">
              <a:latin typeface="Arial" panose="020B0604020202020204" pitchFamily="34" charset="0"/>
              <a:ea typeface="Open Sans" panose="020B0606030504020204" pitchFamily="34" charset="0"/>
              <a:cs typeface="Arial" panose="020B0604020202020204" pitchFamily="34" charset="0"/>
            </a:endParaRPr>
          </a:p>
          <a:p>
            <a:pPr marL="342900" indent="-342900" eaLnBrk="1" hangingPunct="1">
              <a:lnSpc>
                <a:spcPct val="100000"/>
              </a:lnSpc>
              <a:spcAft>
                <a:spcPts val="0"/>
              </a:spcAft>
            </a:pPr>
            <a:r>
              <a:rPr lang="en-GB" sz="2000" dirty="0">
                <a:latin typeface="Arial" panose="020B0604020202020204" pitchFamily="34" charset="0"/>
                <a:ea typeface="Open Sans" panose="020B0606030504020204" pitchFamily="34" charset="0"/>
                <a:cs typeface="Arial" panose="020B0604020202020204" pitchFamily="34" charset="0"/>
              </a:rPr>
              <a:t>La </a:t>
            </a:r>
            <a:r>
              <a:rPr lang="en-GB" sz="2000" dirty="0" err="1">
                <a:latin typeface="Arial" panose="020B0604020202020204" pitchFamily="34" charset="0"/>
                <a:ea typeface="Open Sans" panose="020B0606030504020204" pitchFamily="34" charset="0"/>
                <a:cs typeface="Arial" panose="020B0604020202020204" pitchFamily="34" charset="0"/>
              </a:rPr>
              <a:t>energía</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internacional</a:t>
            </a:r>
            <a:r>
              <a:rPr lang="en-GB" sz="2000" dirty="0">
                <a:latin typeface="Arial" panose="020B0604020202020204" pitchFamily="34" charset="0"/>
                <a:ea typeface="Open Sans" panose="020B0606030504020204" pitchFamily="34" charset="0"/>
                <a:cs typeface="Arial" panose="020B0604020202020204" pitchFamily="34" charset="0"/>
              </a:rPr>
              <a:t>/de </a:t>
            </a:r>
            <a:r>
              <a:rPr lang="en-GB" sz="2000" dirty="0" err="1">
                <a:latin typeface="Arial" panose="020B0604020202020204" pitchFamily="34" charset="0"/>
                <a:ea typeface="Open Sans" panose="020B0606030504020204" pitchFamily="34" charset="0"/>
                <a:cs typeface="Arial" panose="020B0604020202020204" pitchFamily="34" charset="0"/>
              </a:rPr>
              <a:t>otro</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tipo</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en</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el</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transporte</a:t>
            </a:r>
            <a:r>
              <a:rPr lang="en-GB" sz="2000" dirty="0">
                <a:latin typeface="Arial" panose="020B0604020202020204" pitchFamily="34" charset="0"/>
                <a:ea typeface="Open Sans" panose="020B0606030504020204" pitchFamily="34" charset="0"/>
                <a:cs typeface="Arial" panose="020B0604020202020204" pitchFamily="34" charset="0"/>
              </a:rPr>
              <a:t> se </a:t>
            </a:r>
            <a:r>
              <a:rPr lang="en-GB" sz="2000" dirty="0" err="1">
                <a:latin typeface="Arial" panose="020B0604020202020204" pitchFamily="34" charset="0"/>
                <a:ea typeface="Open Sans" panose="020B0606030504020204" pitchFamily="34" charset="0"/>
                <a:cs typeface="Arial" panose="020B0604020202020204" pitchFamily="34" charset="0"/>
              </a:rPr>
              <a:t>calcula</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como</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una</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función</a:t>
            </a:r>
            <a:r>
              <a:rPr lang="en-GB" sz="2000" dirty="0">
                <a:latin typeface="Arial" panose="020B0604020202020204" pitchFamily="34" charset="0"/>
                <a:ea typeface="Open Sans" panose="020B0606030504020204" pitchFamily="34" charset="0"/>
                <a:cs typeface="Arial" panose="020B0604020202020204" pitchFamily="34" charset="0"/>
              </a:rPr>
              <a:t> lineal del PIB total que se </a:t>
            </a:r>
            <a:r>
              <a:rPr lang="en-GB" sz="2000" dirty="0" err="1">
                <a:latin typeface="Arial" panose="020B0604020202020204" pitchFamily="34" charset="0"/>
                <a:ea typeface="Open Sans" panose="020B0606030504020204" pitchFamily="34" charset="0"/>
                <a:cs typeface="Arial" panose="020B0604020202020204" pitchFamily="34" charset="0"/>
              </a:rPr>
              <a:t>ajusta</a:t>
            </a:r>
            <a:r>
              <a:rPr lang="en-GB" sz="2000" dirty="0">
                <a:latin typeface="Arial" panose="020B0604020202020204" pitchFamily="34" charset="0"/>
                <a:ea typeface="Open Sans" panose="020B0606030504020204" pitchFamily="34" charset="0"/>
                <a:cs typeface="Arial" panose="020B0604020202020204" pitchFamily="34" charset="0"/>
              </a:rPr>
              <a:t> a </a:t>
            </a:r>
            <a:r>
              <a:rPr lang="en-GB" sz="2000" dirty="0" err="1">
                <a:latin typeface="Arial" panose="020B0604020202020204" pitchFamily="34" charset="0"/>
                <a:ea typeface="Open Sans" panose="020B0606030504020204" pitchFamily="34" charset="0"/>
                <a:cs typeface="Arial" panose="020B0604020202020204" pitchFamily="34" charset="0"/>
              </a:rPr>
              <a:t>los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datos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históricos</a:t>
            </a:r>
            <a:endParaRPr lang="en-GB" sz="2000" dirty="0">
              <a:latin typeface="Arial" panose="020B0604020202020204" pitchFamily="34" charset="0"/>
              <a:ea typeface="Open Sans" panose="020B0606030504020204" pitchFamily="34" charset="0"/>
              <a:cs typeface="Arial" panose="020B0604020202020204" pitchFamily="34" charset="0"/>
            </a:endParaRPr>
          </a:p>
          <a:p>
            <a:pPr marL="342900" indent="-342900" eaLnBrk="1" hangingPunct="1">
              <a:lnSpc>
                <a:spcPct val="100000"/>
              </a:lnSpc>
              <a:spcAft>
                <a:spcPts val="0"/>
              </a:spcAft>
            </a:pPr>
            <a:r>
              <a:rPr lang="en-GB" sz="2000" dirty="0">
                <a:latin typeface="Arial" panose="020B0604020202020204" pitchFamily="34" charset="0"/>
                <a:ea typeface="Open Sans" panose="020B0606030504020204" pitchFamily="34" charset="0"/>
                <a:cs typeface="Arial" panose="020B0604020202020204" pitchFamily="34" charset="0"/>
              </a:rPr>
              <a:t>La </a:t>
            </a:r>
            <a:r>
              <a:rPr lang="en-GB" sz="2000" dirty="0" err="1">
                <a:latin typeface="Arial" panose="020B0604020202020204" pitchFamily="34" charset="0"/>
                <a:ea typeface="Open Sans" panose="020B0606030504020204" pitchFamily="34" charset="0"/>
                <a:cs typeface="Arial" panose="020B0604020202020204" pitchFamily="34" charset="0"/>
              </a:rPr>
              <a:t>demanda</a:t>
            </a:r>
            <a:r>
              <a:rPr lang="en-GB" sz="2000" dirty="0">
                <a:latin typeface="Arial" panose="020B0604020202020204" pitchFamily="34" charset="0"/>
                <a:ea typeface="Open Sans" panose="020B0606030504020204" pitchFamily="34" charset="0"/>
                <a:cs typeface="Arial" panose="020B0604020202020204" pitchFamily="34" charset="0"/>
              </a:rPr>
              <a:t> de </a:t>
            </a:r>
            <a:r>
              <a:rPr lang="en-GB" sz="2000" dirty="0" err="1">
                <a:latin typeface="Arial" panose="020B0604020202020204" pitchFamily="34" charset="0"/>
                <a:ea typeface="Open Sans" panose="020B0606030504020204" pitchFamily="34" charset="0"/>
                <a:cs typeface="Arial" panose="020B0604020202020204" pitchFamily="34" charset="0"/>
              </a:rPr>
              <a:t>energía</a:t>
            </a:r>
            <a:r>
              <a:rPr lang="en-GB" sz="2000" dirty="0">
                <a:latin typeface="Arial" panose="020B0604020202020204" pitchFamily="34" charset="0"/>
                <a:ea typeface="Open Sans" panose="020B0606030504020204" pitchFamily="34" charset="0"/>
                <a:cs typeface="Arial" panose="020B0604020202020204" pitchFamily="34" charset="0"/>
              </a:rPr>
              <a:t> se </a:t>
            </a:r>
            <a:r>
              <a:rPr lang="en-GB" sz="2000" dirty="0" err="1">
                <a:latin typeface="Arial" panose="020B0604020202020204" pitchFamily="34" charset="0"/>
                <a:ea typeface="Open Sans" panose="020B0606030504020204" pitchFamily="34" charset="0"/>
                <a:cs typeface="Arial" panose="020B0604020202020204" pitchFamily="34" charset="0"/>
              </a:rPr>
              <a:t>satisface</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mediante</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modos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competitivos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cada</a:t>
            </a:r>
            <a:r>
              <a:rPr lang="en-GB" sz="2000" dirty="0">
                <a:latin typeface="Arial" panose="020B0604020202020204" pitchFamily="34" charset="0"/>
                <a:ea typeface="Open Sans" panose="020B0606030504020204" pitchFamily="34" charset="0"/>
                <a:cs typeface="Arial" panose="020B0604020202020204" pitchFamily="34" charset="0"/>
              </a:rPr>
              <a:t> uno con un </a:t>
            </a:r>
            <a:r>
              <a:rPr lang="en-GB" sz="2000" dirty="0" err="1">
                <a:latin typeface="Arial" panose="020B0604020202020204" pitchFamily="34" charset="0"/>
                <a:ea typeface="Open Sans" panose="020B0606030504020204" pitchFamily="34" charset="0"/>
                <a:cs typeface="Arial" panose="020B0604020202020204" pitchFamily="34" charset="0"/>
              </a:rPr>
              <a:t>tipo</a:t>
            </a:r>
            <a:r>
              <a:rPr lang="en-GB" sz="2000" dirty="0">
                <a:latin typeface="Arial" panose="020B0604020202020204" pitchFamily="34" charset="0"/>
                <a:ea typeface="Open Sans" panose="020B0606030504020204" pitchFamily="34" charset="0"/>
                <a:cs typeface="Arial" panose="020B0604020202020204" pitchFamily="34" charset="0"/>
              </a:rPr>
              <a:t> de combustible, </a:t>
            </a:r>
            <a:r>
              <a:rPr lang="en-GB" sz="2000" dirty="0" err="1">
                <a:latin typeface="Arial" panose="020B0604020202020204" pitchFamily="34" charset="0"/>
                <a:ea typeface="Open Sans" panose="020B0606030504020204" pitchFamily="34" charset="0"/>
                <a:cs typeface="Arial" panose="020B0604020202020204" pitchFamily="34" charset="0"/>
              </a:rPr>
              <a:t>una</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intensidad</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energética</a:t>
            </a:r>
            <a:r>
              <a:rPr lang="en-GB" sz="2000" dirty="0">
                <a:latin typeface="Arial" panose="020B0604020202020204" pitchFamily="34" charset="0"/>
                <a:ea typeface="Open Sans" panose="020B0606030504020204" pitchFamily="34" charset="0"/>
                <a:cs typeface="Arial" panose="020B0604020202020204" pitchFamily="34" charset="0"/>
              </a:rPr>
              <a:t> y un factor de </a:t>
            </a:r>
            <a:r>
              <a:rPr lang="en-GB" sz="2000" dirty="0" err="1">
                <a:latin typeface="Arial" panose="020B0604020202020204" pitchFamily="34" charset="0"/>
                <a:ea typeface="Open Sans" panose="020B0606030504020204" pitchFamily="34" charset="0"/>
                <a:cs typeface="Arial" panose="020B0604020202020204" pitchFamily="34" charset="0"/>
              </a:rPr>
              <a:t>carga</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determinados</a:t>
            </a:r>
            <a:endParaRPr lang="en-GB" sz="2000" dirty="0">
              <a:latin typeface="Arial" panose="020B0604020202020204" pitchFamily="34" charset="0"/>
              <a:ea typeface="Open Sans" panose="020B0606030504020204" pitchFamily="34" charset="0"/>
              <a:cs typeface="Arial" panose="020B0604020202020204" pitchFamily="34" charset="0"/>
            </a:endParaRPr>
          </a:p>
          <a:p>
            <a:pPr marL="342900" indent="-342900" eaLnBrk="1" hangingPunct="1">
              <a:lnSpc>
                <a:spcPct val="100000"/>
              </a:lnSpc>
              <a:spcAft>
                <a:spcPts val="0"/>
              </a:spcAft>
            </a:pPr>
            <a:endParaRPr lang="en-GB"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0"/>
              </a:spcAft>
              <a:buNone/>
            </a:pPr>
            <a:endParaRPr lang="en-GB" sz="2000" dirty="0">
              <a:latin typeface="Arial" panose="020B0604020202020204" pitchFamily="34" charset="0"/>
              <a:ea typeface="Open Sans" panose="020B0606030504020204" pitchFamily="34" charset="0"/>
              <a:cs typeface="Arial" panose="020B0604020202020204" pitchFamily="34" charset="0"/>
            </a:endParaRPr>
          </a:p>
        </p:txBody>
      </p:sp>
      <p:sp>
        <p:nvSpPr>
          <p:cNvPr id="49" name="Rectangle 4">
            <a:extLst>
              <a:ext uri="{FF2B5EF4-FFF2-40B4-BE49-F238E27FC236}">
                <a16:creationId xmlns:a16="http://schemas.microsoft.com/office/drawing/2014/main" id="{306881EA-7EB1-5847-A3E1-E55E8AC19422}"/>
              </a:ext>
            </a:extLst>
          </p:cNvPr>
          <p:cNvSpPr>
            <a:spLocks noChangeArrowheads="1"/>
          </p:cNvSpPr>
          <p:nvPr/>
        </p:nvSpPr>
        <p:spPr bwMode="auto">
          <a:xfrm>
            <a:off x="6119193" y="2916928"/>
            <a:ext cx="2954236"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Transporte de pasajeros (pasajeros-km)</a:t>
            </a:r>
          </a:p>
        </p:txBody>
      </p:sp>
      <p:sp>
        <p:nvSpPr>
          <p:cNvPr id="50" name="Rectangle 5">
            <a:extLst>
              <a:ext uri="{FF2B5EF4-FFF2-40B4-BE49-F238E27FC236}">
                <a16:creationId xmlns:a16="http://schemas.microsoft.com/office/drawing/2014/main" id="{F73BBF42-96CB-9243-9EB1-7CAF2C9DED51}"/>
              </a:ext>
            </a:extLst>
          </p:cNvPr>
          <p:cNvSpPr>
            <a:spLocks noChangeArrowheads="1"/>
          </p:cNvSpPr>
          <p:nvPr/>
        </p:nvSpPr>
        <p:spPr bwMode="auto">
          <a:xfrm>
            <a:off x="7846248" y="5216934"/>
            <a:ext cx="1799352" cy="7056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Energía final</a:t>
            </a:r>
          </a:p>
        </p:txBody>
      </p:sp>
      <p:sp>
        <p:nvSpPr>
          <p:cNvPr id="53" name="Rectangle 4">
            <a:extLst>
              <a:ext uri="{FF2B5EF4-FFF2-40B4-BE49-F238E27FC236}">
                <a16:creationId xmlns:a16="http://schemas.microsoft.com/office/drawing/2014/main" id="{C9FD19FD-6E25-6147-8A85-2FA1180A2610}"/>
              </a:ext>
            </a:extLst>
          </p:cNvPr>
          <p:cNvSpPr>
            <a:spLocks noChangeArrowheads="1"/>
          </p:cNvSpPr>
          <p:nvPr/>
        </p:nvSpPr>
        <p:spPr bwMode="auto">
          <a:xfrm>
            <a:off x="9130831" y="2911370"/>
            <a:ext cx="1079546"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Flete</a:t>
            </a:r>
          </a:p>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(toneladas-km)</a:t>
            </a:r>
          </a:p>
        </p:txBody>
      </p:sp>
      <p:sp>
        <p:nvSpPr>
          <p:cNvPr id="54" name="Rectangle 4">
            <a:extLst>
              <a:ext uri="{FF2B5EF4-FFF2-40B4-BE49-F238E27FC236}">
                <a16:creationId xmlns:a16="http://schemas.microsoft.com/office/drawing/2014/main" id="{FFC2E0D4-D1D7-E947-A039-3D33BD96F6F5}"/>
              </a:ext>
            </a:extLst>
          </p:cNvPr>
          <p:cNvSpPr>
            <a:spLocks noChangeArrowheads="1"/>
          </p:cNvSpPr>
          <p:nvPr/>
        </p:nvSpPr>
        <p:spPr bwMode="auto">
          <a:xfrm>
            <a:off x="6119193" y="2008028"/>
            <a:ext cx="1332000"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Urbano</a:t>
            </a:r>
          </a:p>
        </p:txBody>
      </p:sp>
      <p:sp>
        <p:nvSpPr>
          <p:cNvPr id="55" name="Rectangle 4">
            <a:extLst>
              <a:ext uri="{FF2B5EF4-FFF2-40B4-BE49-F238E27FC236}">
                <a16:creationId xmlns:a16="http://schemas.microsoft.com/office/drawing/2014/main" id="{0AAC3A33-63C8-E846-8A21-DD72F6B06FB0}"/>
              </a:ext>
            </a:extLst>
          </p:cNvPr>
          <p:cNvSpPr>
            <a:spLocks noChangeArrowheads="1"/>
          </p:cNvSpPr>
          <p:nvPr/>
        </p:nvSpPr>
        <p:spPr bwMode="auto">
          <a:xfrm>
            <a:off x="7741428" y="2003854"/>
            <a:ext cx="1474223"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Interurbano</a:t>
            </a: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6" name="Rectangle 4">
            <a:extLst>
              <a:ext uri="{FF2B5EF4-FFF2-40B4-BE49-F238E27FC236}">
                <a16:creationId xmlns:a16="http://schemas.microsoft.com/office/drawing/2014/main" id="{B2CB3405-F5EA-844F-AFDD-A4E07419F379}"/>
              </a:ext>
            </a:extLst>
          </p:cNvPr>
          <p:cNvSpPr>
            <a:spLocks noChangeArrowheads="1"/>
          </p:cNvSpPr>
          <p:nvPr/>
        </p:nvSpPr>
        <p:spPr bwMode="auto">
          <a:xfrm>
            <a:off x="6334247" y="4070895"/>
            <a:ext cx="792000"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Coche</a:t>
            </a:r>
          </a:p>
        </p:txBody>
      </p:sp>
      <p:sp>
        <p:nvSpPr>
          <p:cNvPr id="57" name="Rectangle 4">
            <a:extLst>
              <a:ext uri="{FF2B5EF4-FFF2-40B4-BE49-F238E27FC236}">
                <a16:creationId xmlns:a16="http://schemas.microsoft.com/office/drawing/2014/main" id="{BAA04513-09AF-1B42-950C-56F374D62E45}"/>
              </a:ext>
            </a:extLst>
          </p:cNvPr>
          <p:cNvSpPr>
            <a:spLocks noChangeArrowheads="1"/>
          </p:cNvSpPr>
          <p:nvPr/>
        </p:nvSpPr>
        <p:spPr bwMode="auto">
          <a:xfrm>
            <a:off x="7159043" y="4070895"/>
            <a:ext cx="792000"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Autobús</a:t>
            </a:r>
          </a:p>
        </p:txBody>
      </p:sp>
      <p:sp>
        <p:nvSpPr>
          <p:cNvPr id="58" name="Rectangle 4">
            <a:extLst>
              <a:ext uri="{FF2B5EF4-FFF2-40B4-BE49-F238E27FC236}">
                <a16:creationId xmlns:a16="http://schemas.microsoft.com/office/drawing/2014/main" id="{359C8074-D199-4D43-A68C-F9D7A0C35158}"/>
              </a:ext>
            </a:extLst>
          </p:cNvPr>
          <p:cNvSpPr>
            <a:spLocks noChangeArrowheads="1"/>
          </p:cNvSpPr>
          <p:nvPr/>
        </p:nvSpPr>
        <p:spPr bwMode="auto">
          <a:xfrm>
            <a:off x="7983839" y="4070895"/>
            <a:ext cx="792000"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Plano</a:t>
            </a:r>
          </a:p>
        </p:txBody>
      </p:sp>
      <p:sp>
        <p:nvSpPr>
          <p:cNvPr id="59" name="Rectangle 4">
            <a:extLst>
              <a:ext uri="{FF2B5EF4-FFF2-40B4-BE49-F238E27FC236}">
                <a16:creationId xmlns:a16="http://schemas.microsoft.com/office/drawing/2014/main" id="{6511FA35-10C9-1A4C-A841-6662A772BF04}"/>
              </a:ext>
            </a:extLst>
          </p:cNvPr>
          <p:cNvSpPr>
            <a:spLocks noChangeArrowheads="1"/>
          </p:cNvSpPr>
          <p:nvPr/>
        </p:nvSpPr>
        <p:spPr bwMode="auto">
          <a:xfrm>
            <a:off x="8808635" y="4070895"/>
            <a:ext cx="792000"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Camión</a:t>
            </a:r>
          </a:p>
        </p:txBody>
      </p:sp>
      <p:sp>
        <p:nvSpPr>
          <p:cNvPr id="60" name="Rectangle 4">
            <a:extLst>
              <a:ext uri="{FF2B5EF4-FFF2-40B4-BE49-F238E27FC236}">
                <a16:creationId xmlns:a16="http://schemas.microsoft.com/office/drawing/2014/main" id="{3FBCC6CE-B118-7A47-8974-29213D7797B3}"/>
              </a:ext>
            </a:extLst>
          </p:cNvPr>
          <p:cNvSpPr>
            <a:spLocks noChangeArrowheads="1"/>
          </p:cNvSpPr>
          <p:nvPr/>
        </p:nvSpPr>
        <p:spPr bwMode="auto">
          <a:xfrm>
            <a:off x="9633432" y="4079774"/>
            <a:ext cx="792000"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Tren</a:t>
            </a:r>
          </a:p>
        </p:txBody>
      </p:sp>
      <p:cxnSp>
        <p:nvCxnSpPr>
          <p:cNvPr id="63" name="Straight Connector 62">
            <a:extLst>
              <a:ext uri="{FF2B5EF4-FFF2-40B4-BE49-F238E27FC236}">
                <a16:creationId xmlns:a16="http://schemas.microsoft.com/office/drawing/2014/main" id="{B22D8456-B94E-4147-B4D4-D4803B85EE14}"/>
              </a:ext>
            </a:extLst>
          </p:cNvPr>
          <p:cNvCxnSpPr>
            <a:cxnSpLocks/>
          </p:cNvCxnSpPr>
          <p:nvPr/>
        </p:nvCxnSpPr>
        <p:spPr>
          <a:xfrm>
            <a:off x="8407136" y="2694856"/>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07B0F78-112B-C64A-BA23-47B2865C8E83}"/>
              </a:ext>
            </a:extLst>
          </p:cNvPr>
          <p:cNvCxnSpPr>
            <a:cxnSpLocks/>
          </p:cNvCxnSpPr>
          <p:nvPr/>
        </p:nvCxnSpPr>
        <p:spPr>
          <a:xfrm>
            <a:off x="6784607" y="2709454"/>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636FD9A-0E6C-994D-8C88-F4BDD37FCC6F}"/>
              </a:ext>
            </a:extLst>
          </p:cNvPr>
          <p:cNvCxnSpPr>
            <a:cxnSpLocks/>
          </p:cNvCxnSpPr>
          <p:nvPr/>
        </p:nvCxnSpPr>
        <p:spPr>
          <a:xfrm>
            <a:off x="7953549" y="3617516"/>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97EEA13-FCBA-104D-8BD2-C9B6ED68776E}"/>
              </a:ext>
            </a:extLst>
          </p:cNvPr>
          <p:cNvCxnSpPr>
            <a:cxnSpLocks/>
          </p:cNvCxnSpPr>
          <p:nvPr/>
        </p:nvCxnSpPr>
        <p:spPr>
          <a:xfrm>
            <a:off x="9666323" y="3616970"/>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CAE90F3-D7EC-1448-858B-9E136A5384FF}"/>
              </a:ext>
            </a:extLst>
          </p:cNvPr>
          <p:cNvCxnSpPr>
            <a:cxnSpLocks/>
          </p:cNvCxnSpPr>
          <p:nvPr/>
        </p:nvCxnSpPr>
        <p:spPr>
          <a:xfrm flipH="1" flipV="1">
            <a:off x="6765954" y="3854996"/>
            <a:ext cx="324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8E4969F-7D90-AD41-AADE-0A68F0704054}"/>
              </a:ext>
            </a:extLst>
          </p:cNvPr>
          <p:cNvCxnSpPr>
            <a:cxnSpLocks/>
          </p:cNvCxnSpPr>
          <p:nvPr/>
        </p:nvCxnSpPr>
        <p:spPr>
          <a:xfrm>
            <a:off x="6765954" y="3854995"/>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C20317C-3208-DE4F-8F56-3C6AB4A12E63}"/>
              </a:ext>
            </a:extLst>
          </p:cNvPr>
          <p:cNvCxnSpPr>
            <a:cxnSpLocks/>
          </p:cNvCxnSpPr>
          <p:nvPr/>
        </p:nvCxnSpPr>
        <p:spPr>
          <a:xfrm>
            <a:off x="10006729" y="3854995"/>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10D1273-8E08-724F-90C4-C7E19D33F9F2}"/>
              </a:ext>
            </a:extLst>
          </p:cNvPr>
          <p:cNvCxnSpPr>
            <a:cxnSpLocks/>
          </p:cNvCxnSpPr>
          <p:nvPr/>
        </p:nvCxnSpPr>
        <p:spPr>
          <a:xfrm>
            <a:off x="9215654" y="3842295"/>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BC3BF4F-2747-D341-B6FE-3E943BA67500}"/>
              </a:ext>
            </a:extLst>
          </p:cNvPr>
          <p:cNvCxnSpPr>
            <a:cxnSpLocks/>
          </p:cNvCxnSpPr>
          <p:nvPr/>
        </p:nvCxnSpPr>
        <p:spPr>
          <a:xfrm>
            <a:off x="8379698" y="3854995"/>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27EFB52-3AA5-D948-8D1E-A6931EB46898}"/>
              </a:ext>
            </a:extLst>
          </p:cNvPr>
          <p:cNvCxnSpPr>
            <a:cxnSpLocks/>
          </p:cNvCxnSpPr>
          <p:nvPr/>
        </p:nvCxnSpPr>
        <p:spPr>
          <a:xfrm>
            <a:off x="7560199" y="3854995"/>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37242EC-77F6-3545-829C-092BD1E82F2E}"/>
              </a:ext>
            </a:extLst>
          </p:cNvPr>
          <p:cNvCxnSpPr>
            <a:cxnSpLocks/>
          </p:cNvCxnSpPr>
          <p:nvPr/>
        </p:nvCxnSpPr>
        <p:spPr>
          <a:xfrm>
            <a:off x="8745924" y="5000934"/>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C8F50F9-2191-9143-AC4E-D31942A72AE3}"/>
              </a:ext>
            </a:extLst>
          </p:cNvPr>
          <p:cNvCxnSpPr>
            <a:cxnSpLocks/>
          </p:cNvCxnSpPr>
          <p:nvPr/>
        </p:nvCxnSpPr>
        <p:spPr>
          <a:xfrm>
            <a:off x="8745924" y="4776495"/>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5CF0147-F370-8448-81CB-A3E3C8ED81A7}"/>
              </a:ext>
            </a:extLst>
          </p:cNvPr>
          <p:cNvCxnSpPr>
            <a:cxnSpLocks/>
          </p:cNvCxnSpPr>
          <p:nvPr/>
        </p:nvCxnSpPr>
        <p:spPr>
          <a:xfrm flipH="1">
            <a:off x="6761311" y="4987794"/>
            <a:ext cx="42542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B58A4F0-CDBE-6249-BB14-87BF6346BFAA}"/>
              </a:ext>
            </a:extLst>
          </p:cNvPr>
          <p:cNvCxnSpPr>
            <a:cxnSpLocks/>
          </p:cNvCxnSpPr>
          <p:nvPr/>
        </p:nvCxnSpPr>
        <p:spPr>
          <a:xfrm>
            <a:off x="6765954" y="4763795"/>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5E3227D-15D4-D744-9CD2-D8F835E1E0E0}"/>
              </a:ext>
            </a:extLst>
          </p:cNvPr>
          <p:cNvCxnSpPr>
            <a:cxnSpLocks/>
          </p:cNvCxnSpPr>
          <p:nvPr/>
        </p:nvCxnSpPr>
        <p:spPr>
          <a:xfrm>
            <a:off x="7750699" y="4763795"/>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E2C61AA-7399-D14A-A478-4520ED3F8534}"/>
              </a:ext>
            </a:extLst>
          </p:cNvPr>
          <p:cNvCxnSpPr>
            <a:cxnSpLocks/>
          </p:cNvCxnSpPr>
          <p:nvPr/>
        </p:nvCxnSpPr>
        <p:spPr>
          <a:xfrm>
            <a:off x="9714222" y="4784933"/>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D9A8FDB-0D5B-594E-A558-DE3AB9F34CAF}"/>
              </a:ext>
            </a:extLst>
          </p:cNvPr>
          <p:cNvCxnSpPr>
            <a:cxnSpLocks/>
          </p:cNvCxnSpPr>
          <p:nvPr/>
        </p:nvCxnSpPr>
        <p:spPr>
          <a:xfrm>
            <a:off x="11015524" y="3626294"/>
            <a:ext cx="0" cy="1368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Rectangle 4">
            <a:extLst>
              <a:ext uri="{FF2B5EF4-FFF2-40B4-BE49-F238E27FC236}">
                <a16:creationId xmlns:a16="http://schemas.microsoft.com/office/drawing/2014/main" id="{BE9B2AA7-3A39-FD43-9E2D-D195C8A9E1F5}"/>
              </a:ext>
            </a:extLst>
          </p:cNvPr>
          <p:cNvSpPr>
            <a:spLocks noChangeArrowheads="1"/>
          </p:cNvSpPr>
          <p:nvPr/>
        </p:nvSpPr>
        <p:spPr bwMode="auto">
          <a:xfrm>
            <a:off x="10262765" y="2914195"/>
            <a:ext cx="1478517"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Internacional</a:t>
            </a:r>
          </a:p>
        </p:txBody>
      </p:sp>
      <p:sp>
        <p:nvSpPr>
          <p:cNvPr id="89" name="Rectangle 4">
            <a:extLst>
              <a:ext uri="{FF2B5EF4-FFF2-40B4-BE49-F238E27FC236}">
                <a16:creationId xmlns:a16="http://schemas.microsoft.com/office/drawing/2014/main" id="{AD3FC215-83C4-B24D-83EF-B1F59F9DD900}"/>
              </a:ext>
            </a:extLst>
          </p:cNvPr>
          <p:cNvSpPr>
            <a:spLocks noChangeArrowheads="1"/>
          </p:cNvSpPr>
          <p:nvPr/>
        </p:nvSpPr>
        <p:spPr bwMode="auto">
          <a:xfrm>
            <a:off x="10262766" y="2008028"/>
            <a:ext cx="1478516"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PIB</a:t>
            </a:r>
          </a:p>
        </p:txBody>
      </p:sp>
      <p:cxnSp>
        <p:nvCxnSpPr>
          <p:cNvPr id="91" name="Straight Connector 90">
            <a:extLst>
              <a:ext uri="{FF2B5EF4-FFF2-40B4-BE49-F238E27FC236}">
                <a16:creationId xmlns:a16="http://schemas.microsoft.com/office/drawing/2014/main" id="{B0219F49-0BEE-064B-B222-4E7EDD8BA2F2}"/>
              </a:ext>
            </a:extLst>
          </p:cNvPr>
          <p:cNvCxnSpPr>
            <a:cxnSpLocks/>
          </p:cNvCxnSpPr>
          <p:nvPr/>
        </p:nvCxnSpPr>
        <p:spPr>
          <a:xfrm>
            <a:off x="11002023" y="2706924"/>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Slide Number Placeholder 5">
            <a:extLst>
              <a:ext uri="{FF2B5EF4-FFF2-40B4-BE49-F238E27FC236}">
                <a16:creationId xmlns:a16="http://schemas.microsoft.com/office/drawing/2014/main" id="{6DB566BC-F588-A045-9EFB-AE17CF48761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8</a:t>
            </a:fld>
            <a:endParaRPr lang="en-US" altLang="en-US" sz="1400" b="1">
              <a:solidFill>
                <a:schemeClr val="bg1"/>
              </a:solidFill>
              <a:latin typeface="Open Sans ExtraBold"/>
              <a:ea typeface="Open Sans ExtraBold"/>
              <a:cs typeface="Open Sans ExtraBold"/>
            </a:endParaRPr>
          </a:p>
        </p:txBody>
      </p:sp>
      <p:sp>
        <p:nvSpPr>
          <p:cNvPr id="36" name="Oval 35">
            <a:extLst>
              <a:ext uri="{FF2B5EF4-FFF2-40B4-BE49-F238E27FC236}">
                <a16:creationId xmlns:a16="http://schemas.microsoft.com/office/drawing/2014/main" id="{F054EE6E-0DA1-CF49-99CE-B3E3D2B31C32}"/>
              </a:ext>
            </a:extLst>
          </p:cNvPr>
          <p:cNvSpPr/>
          <p:nvPr/>
        </p:nvSpPr>
        <p:spPr>
          <a:xfrm>
            <a:off x="10524258" y="2386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8.mp3" descr="Track7_Lecture7_Slide8.mp3">
            <a:hlinkClick r:id="" action="ppaction://media"/>
            <a:extLst>
              <a:ext uri="{FF2B5EF4-FFF2-40B4-BE49-F238E27FC236}">
                <a16:creationId xmlns:a16="http://schemas.microsoft.com/office/drawing/2014/main" id="{C8CE4C53-3263-C448-8706-700293DB94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5623" y="281013"/>
            <a:ext cx="812800" cy="812800"/>
          </a:xfrm>
          <a:prstGeom prst="rect">
            <a:avLst/>
          </a:prstGeom>
        </p:spPr>
      </p:pic>
      <p:sp>
        <p:nvSpPr>
          <p:cNvPr id="39" name="Google Shape;339;p22">
            <a:extLst>
              <a:ext uri="{FF2B5EF4-FFF2-40B4-BE49-F238E27FC236}">
                <a16:creationId xmlns:a16="http://schemas.microsoft.com/office/drawing/2014/main" id="{1ACF665E-ADF5-D24F-BDF5-38999CABD81E}"/>
              </a:ext>
            </a:extLst>
          </p:cNvPr>
          <p:cNvSpPr txBox="1">
            <a:spLocks noChangeArrowheads="1"/>
          </p:cNvSpPr>
          <p:nvPr/>
        </p:nvSpPr>
        <p:spPr bwMode="auto">
          <a:xfrm>
            <a:off x="414843" y="-131372"/>
            <a:ext cx="8658586"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err="1">
                <a:latin typeface="Arial" panose="020B0604020202020204" pitchFamily="34" charset="0"/>
                <a:cs typeface="Arial" panose="020B0604020202020204" pitchFamily="34" charset="0"/>
              </a:rPr>
              <a:t>Clase</a:t>
            </a:r>
            <a:r>
              <a:rPr lang="en-GB" altLang="en-US" dirty="0">
                <a:latin typeface="Arial" panose="020B0604020202020204" pitchFamily="34" charset="0"/>
                <a:cs typeface="Arial" panose="020B0604020202020204" pitchFamily="34" charset="0"/>
              </a:rPr>
              <a:t> 7.2 Sector del </a:t>
            </a:r>
            <a:r>
              <a:rPr lang="en-GB" altLang="en-US" dirty="0" err="1">
                <a:latin typeface="Arial" panose="020B0604020202020204" pitchFamily="34" charset="0"/>
                <a:cs typeface="Arial" panose="020B0604020202020204" pitchFamily="34" charset="0"/>
              </a:rPr>
              <a:t>transporte</a:t>
            </a:r>
            <a:endParaRPr lang="en-US" altLang="en-US" dirty="0">
              <a:latin typeface="Arial" panose="020B0604020202020204" pitchFamily="34" charset="0"/>
              <a:cs typeface="Arial" panose="020B0604020202020204" pitchFamily="34" charset="0"/>
            </a:endParaRPr>
          </a:p>
        </p:txBody>
      </p:sp>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a:extLst>
              <a:ext uri="{FF2B5EF4-FFF2-40B4-BE49-F238E27FC236}">
                <a16:creationId xmlns:a16="http://schemas.microsoft.com/office/drawing/2014/main" id="{89521B3F-E95E-46C3-8BA5-6D2FDC6D28E9}"/>
              </a:ext>
            </a:extLst>
          </p:cNvPr>
          <p:cNvSpPr>
            <a:spLocks noChangeArrowheads="1"/>
          </p:cNvSpPr>
          <p:nvPr/>
        </p:nvSpPr>
        <p:spPr bwMode="auto">
          <a:xfrm>
            <a:off x="-439738" y="3173413"/>
            <a:ext cx="7932738"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GB" altLang="en-US">
              <a:latin typeface="Open Sans" panose="020B0606030504020204" pitchFamily="34" charset="0"/>
            </a:endParaRPr>
          </a:p>
        </p:txBody>
      </p:sp>
      <mc:AlternateContent xmlns:mc="http://schemas.openxmlformats.org/markup-compatibility/2006" xmlns:a14="http://schemas.microsoft.com/office/drawing/2010/main">
        <mc:Choice Requires="a14">
          <p:sp>
            <p:nvSpPr>
              <p:cNvPr id="48" name="Google Shape;115;p16">
                <a:extLst>
                  <a:ext uri="{FF2B5EF4-FFF2-40B4-BE49-F238E27FC236}">
                    <a16:creationId xmlns:a16="http://schemas.microsoft.com/office/drawing/2014/main" id="{1C0EB07B-EF55-8A4A-A559-3218267C9FE8}"/>
                  </a:ext>
                </a:extLst>
              </p:cNvPr>
              <p:cNvSpPr txBox="1"/>
              <p:nvPr/>
            </p:nvSpPr>
            <p:spPr>
              <a:xfrm>
                <a:off x="792230" y="1443469"/>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Demanda energética del transporte de mercancías</a:t>
                </a:r>
              </a:p>
              <a:p>
                <a:pPr eaLnBrk="1" hangingPunct="1">
                  <a:lnSpc>
                    <a:spcPct val="100000"/>
                  </a:lnSpc>
                  <a:spcAft>
                    <a:spcPts val="0"/>
                  </a:spcAft>
                  <a:buNone/>
                </a:pPr>
                <a:r>
                  <a:rPr lang="en-GB" sz="2000" dirty="0">
                    <a:latin typeface="Arial" panose="020B0604020202020204" pitchFamily="34" charset="0"/>
                    <a:ea typeface="Open Sans" panose="020B0606030504020204" pitchFamily="34" charset="0"/>
                    <a:cs typeface="Arial" panose="020B0604020202020204" pitchFamily="34" charset="0"/>
                  </a:rPr>
                  <a:t>La demanda energética final (</a:t>
                </a:r>
                <a:r>
                  <a:rPr lang="en-GB" sz="2000" dirty="0">
                    <a:solidFill>
                      <a:schemeClr val="tx1"/>
                    </a:solidFill>
                    <a:latin typeface="Arial" panose="020B0604020202020204" pitchFamily="34" charset="0"/>
                    <a:ea typeface="Open Sans" panose="020B0606030504020204" pitchFamily="34" charset="0"/>
                    <a:cs typeface="Arial" panose="020B0604020202020204" pitchFamily="34" charset="0"/>
                  </a:rPr>
                  <a:t>FED) para el modo de transporte de mercancías se calcula como:</a:t>
                </a:r>
              </a:p>
              <a:p>
                <a:pPr eaLnBrk="1" hangingPunct="1">
                  <a:lnSpc>
                    <a:spcPct val="100000"/>
                  </a:lnSpc>
                  <a:spcAft>
                    <a:spcPts val="0"/>
                  </a:spcAft>
                  <a:buNone/>
                </a:pPr>
                <a14:m>
                  <m:oMathPara xmlns:m="http://schemas.openxmlformats.org/officeDocument/2006/math">
                    <m:oMathParaPr>
                      <m:jc m:val="centerGroup"/>
                    </m:oMathParaPr>
                    <m:oMath xmlns:m="http://schemas.openxmlformats.org/officeDocument/2006/math">
                      <m:r>
                        <a:rPr lang="en-GB" sz="2000" smtClean="0">
                          <a:solidFill>
                            <a:schemeClr val="tx1"/>
                          </a:solidFill>
                          <a:latin typeface="Cambria Math" panose="02040503050406030204" pitchFamily="18" charset="0"/>
                          <a:cs typeface="Times New Roman" pitchFamily="18" charset="0"/>
                        </a:rPr>
                        <m:t>𝐹𝐸</m:t>
                      </m:r>
                      <m:sSub>
                        <m:sSubPr>
                          <m:ctrlPr>
                            <a:rPr lang="en-GB" sz="2000" i="1" smtClean="0">
                              <a:solidFill>
                                <a:schemeClr val="tx1"/>
                              </a:solidFill>
                              <a:latin typeface="Cambria Math" panose="02040503050406030204" pitchFamily="18" charset="0"/>
                              <a:cs typeface="Times New Roman" pitchFamily="18" charset="0"/>
                            </a:rPr>
                          </m:ctrlPr>
                        </m:sSubPr>
                        <m:e>
                          <m:r>
                            <a:rPr lang="en-GB" sz="2000" smtClean="0">
                              <a:solidFill>
                                <a:schemeClr val="tx1"/>
                              </a:solidFill>
                              <a:latin typeface="Cambria Math" panose="02040503050406030204" pitchFamily="18" charset="0"/>
                              <a:cs typeface="Times New Roman" pitchFamily="18" charset="0"/>
                            </a:rPr>
                            <m:t>𝐷</m:t>
                          </m:r>
                        </m:e>
                        <m:sub>
                          <m:r>
                            <a:rPr lang="en-GB" sz="2000" smtClean="0">
                              <a:solidFill>
                                <a:schemeClr val="tx1"/>
                              </a:solidFill>
                              <a:latin typeface="Cambria Math" panose="02040503050406030204" pitchFamily="18" charset="0"/>
                              <a:cs typeface="Times New Roman" pitchFamily="18" charset="0"/>
                            </a:rPr>
                            <m:t>𝑖</m:t>
                          </m:r>
                        </m:sub>
                      </m:sSub>
                      <m:r>
                        <a:rPr lang="en-GB" sz="2000" smtClean="0">
                          <a:solidFill>
                            <a:schemeClr val="tx1"/>
                          </a:solidFill>
                          <a:latin typeface="Cambria Math" panose="02040503050406030204" pitchFamily="18" charset="0"/>
                          <a:cs typeface="Times New Roman" pitchFamily="18" charset="0"/>
                        </a:rPr>
                        <m:t>=</m:t>
                      </m:r>
                      <m:sSub>
                        <m:sSubPr>
                          <m:ctrlPr>
                            <a:rPr lang="en-GB" sz="2000" i="1" smtClean="0">
                              <a:solidFill>
                                <a:schemeClr val="tx1"/>
                              </a:solidFill>
                              <a:latin typeface="Cambria Math" panose="02040503050406030204" pitchFamily="18" charset="0"/>
                              <a:cs typeface="Times New Roman" pitchFamily="18" charset="0"/>
                            </a:rPr>
                          </m:ctrlPr>
                        </m:sSubPr>
                        <m:e>
                          <m:r>
                            <a:rPr lang="en-GB" sz="2000" smtClean="0">
                              <a:solidFill>
                                <a:schemeClr val="tx1"/>
                              </a:solidFill>
                              <a:latin typeface="Cambria Math" panose="02040503050406030204" pitchFamily="18" charset="0"/>
                              <a:cs typeface="Times New Roman" pitchFamily="18" charset="0"/>
                            </a:rPr>
                            <m:t>𝐷</m:t>
                          </m:r>
                        </m:e>
                        <m:sub>
                          <m:r>
                            <a:rPr lang="en-GB" sz="2000" smtClean="0">
                              <a:solidFill>
                                <a:schemeClr val="tx1"/>
                              </a:solidFill>
                              <a:latin typeface="Cambria Math" panose="02040503050406030204" pitchFamily="18" charset="0"/>
                              <a:cs typeface="Times New Roman" pitchFamily="18" charset="0"/>
                            </a:rPr>
                            <m:t>𝑓𝑟𝑒𝑖𝑔h𝑡</m:t>
                          </m:r>
                        </m:sub>
                      </m:sSub>
                      <m:r>
                        <a:rPr lang="en-GB" sz="2000" smtClean="0">
                          <a:solidFill>
                            <a:schemeClr val="tx1"/>
                          </a:solidFill>
                          <a:latin typeface="Cambria Math" panose="02040503050406030204" pitchFamily="18" charset="0"/>
                          <a:cs typeface="Times New Roman" pitchFamily="18" charset="0"/>
                        </a:rPr>
                        <m:t> × </m:t>
                      </m:r>
                      <m:sSub>
                        <m:sSubPr>
                          <m:ctrlPr>
                            <a:rPr lang="en-GB" sz="2000" i="1" smtClean="0">
                              <a:solidFill>
                                <a:schemeClr val="tx1"/>
                              </a:solidFill>
                              <a:latin typeface="Cambria Math" panose="02040503050406030204" pitchFamily="18" charset="0"/>
                              <a:cs typeface="Times New Roman" pitchFamily="18" charset="0"/>
                            </a:rPr>
                          </m:ctrlPr>
                        </m:sSubPr>
                        <m:e>
                          <m:r>
                            <a:rPr lang="en-GB" sz="2000" smtClean="0">
                              <a:solidFill>
                                <a:schemeClr val="tx1"/>
                              </a:solidFill>
                              <a:latin typeface="Cambria Math" panose="02040503050406030204" pitchFamily="18" charset="0"/>
                              <a:cs typeface="Times New Roman" pitchFamily="18" charset="0"/>
                            </a:rPr>
                            <m:t>𝜆</m:t>
                          </m:r>
                        </m:e>
                        <m:sub>
                          <m:r>
                            <a:rPr lang="en-GB" sz="2000" smtClean="0">
                              <a:solidFill>
                                <a:schemeClr val="tx1"/>
                              </a:solidFill>
                              <a:latin typeface="Cambria Math" panose="02040503050406030204" pitchFamily="18" charset="0"/>
                              <a:cs typeface="Times New Roman" pitchFamily="18" charset="0"/>
                            </a:rPr>
                            <m:t>𝑖</m:t>
                          </m:r>
                        </m:sub>
                      </m:sSub>
                      <m:r>
                        <a:rPr lang="en-GB" sz="2000" smtClean="0">
                          <a:solidFill>
                            <a:schemeClr val="tx1"/>
                          </a:solidFill>
                          <a:latin typeface="Cambria Math" panose="02040503050406030204" pitchFamily="18" charset="0"/>
                          <a:cs typeface="Times New Roman" pitchFamily="18" charset="0"/>
                        </a:rPr>
                        <m:t> × </m:t>
                      </m:r>
                      <m:r>
                        <a:rPr lang="en-GB" sz="2000" smtClean="0">
                          <a:solidFill>
                            <a:schemeClr val="tx1"/>
                          </a:solidFill>
                          <a:latin typeface="Cambria Math" panose="02040503050406030204" pitchFamily="18" charset="0"/>
                          <a:cs typeface="Times New Roman" pitchFamily="18" charset="0"/>
                        </a:rPr>
                        <m:t>𝐸</m:t>
                      </m:r>
                      <m:sSub>
                        <m:sSubPr>
                          <m:ctrlPr>
                            <a:rPr lang="en-GB" sz="2000" i="1" smtClean="0">
                              <a:solidFill>
                                <a:schemeClr val="tx1"/>
                              </a:solidFill>
                              <a:latin typeface="Cambria Math" panose="02040503050406030204" pitchFamily="18" charset="0"/>
                              <a:cs typeface="Times New Roman" pitchFamily="18" charset="0"/>
                            </a:rPr>
                          </m:ctrlPr>
                        </m:sSubPr>
                        <m:e>
                          <m:r>
                            <a:rPr lang="en-GB" sz="2000" smtClean="0">
                              <a:solidFill>
                                <a:schemeClr val="tx1"/>
                              </a:solidFill>
                              <a:latin typeface="Cambria Math" panose="02040503050406030204" pitchFamily="18" charset="0"/>
                              <a:cs typeface="Times New Roman" pitchFamily="18" charset="0"/>
                            </a:rPr>
                            <m:t>𝐼</m:t>
                          </m:r>
                        </m:e>
                        <m:sub>
                          <m:r>
                            <a:rPr lang="en-GB" sz="2000" smtClean="0">
                              <a:solidFill>
                                <a:schemeClr val="tx1"/>
                              </a:solidFill>
                              <a:latin typeface="Cambria Math" panose="02040503050406030204" pitchFamily="18" charset="0"/>
                              <a:cs typeface="Times New Roman" pitchFamily="18" charset="0"/>
                            </a:rPr>
                            <m:t>𝑖</m:t>
                          </m:r>
                        </m:sub>
                      </m:sSub>
                    </m:oMath>
                  </m:oMathPara>
                </a14:m>
                <a:endParaRPr lang="en-GB" sz="2000" dirty="0">
                  <a:solidFill>
                    <a:schemeClr val="tx1"/>
                  </a:solidFill>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0"/>
                  </a:spcAft>
                  <a:buNone/>
                </a:pPr>
                <a:endParaRPr lang="en-GB" sz="2000" dirty="0">
                  <a:solidFill>
                    <a:schemeClr val="tx1"/>
                  </a:solidFill>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0"/>
                  </a:spcAft>
                  <a:buNone/>
                </a:pPr>
                <a:endParaRPr lang="en-GB"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0"/>
                  </a:spcAft>
                  <a:buNone/>
                </a:pPr>
                <a:endParaRPr lang="en-GB" sz="2000" dirty="0">
                  <a:solidFill>
                    <a:schemeClr val="tx1"/>
                  </a:solidFill>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0"/>
                  </a:spcAft>
                  <a:buNone/>
                </a:pPr>
                <a:r>
                  <a:rPr lang="en-GB" sz="2000" dirty="0">
                    <a:latin typeface="Arial" panose="020B0604020202020204" pitchFamily="34" charset="0"/>
                    <a:ea typeface="Open Sans" panose="020B0606030504020204" pitchFamily="34" charset="0"/>
                    <a:cs typeface="Arial" panose="020B0604020202020204" pitchFamily="34" charset="0"/>
                  </a:rPr>
                  <a:t>La demanda de transporte de mercancías se calcula en función del valor añadido de los sectores económicos que producen bienes que necesitan ser transportados (agricultura, construcción, minería, industria, servicios y sector </a:t>
                </a:r>
                <a:r>
                  <a:rPr lang="en-GB" sz="2000" dirty="0" err="1">
                    <a:latin typeface="Arial" panose="020B0604020202020204" pitchFamily="34" charset="0"/>
                    <a:ea typeface="Open Sans" panose="020B0606030504020204" pitchFamily="34" charset="0"/>
                    <a:cs typeface="Arial" panose="020B0604020202020204" pitchFamily="34" charset="0"/>
                  </a:rPr>
                  <a:t>energético</a:t>
                </a:r>
                <a:r>
                  <a:rPr lang="en-GB" sz="2000" dirty="0">
                    <a:latin typeface="Arial" panose="020B0604020202020204" pitchFamily="34" charset="0"/>
                    <a:ea typeface="Open Sans" panose="020B0606030504020204" pitchFamily="34" charset="0"/>
                    <a:cs typeface="Arial" panose="020B0604020202020204" pitchFamily="34" charset="0"/>
                  </a:rPr>
                  <a:t>).</a:t>
                </a:r>
              </a:p>
              <a:p>
                <a:pPr eaLnBrk="1" hangingPunct="1">
                  <a:lnSpc>
                    <a:spcPct val="100000"/>
                  </a:lnSpc>
                  <a:spcAft>
                    <a:spcPts val="0"/>
                  </a:spcAft>
                  <a:buNone/>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𝐷</m:t>
                          </m:r>
                        </m:e>
                        <m:sub>
                          <m:r>
                            <a:rPr lang="en-GB" sz="2000" smtClean="0">
                              <a:latin typeface="Cambria Math" panose="02040503050406030204" pitchFamily="18" charset="0"/>
                              <a:cs typeface="Times New Roman" pitchFamily="18" charset="0"/>
                            </a:rPr>
                            <m:t>𝑓𝑟𝑒𝑖𝑔h𝑡</m:t>
                          </m:r>
                        </m:sub>
                      </m:sSub>
                      <m:r>
                        <a:rPr lang="en-GB" sz="2000" smtClean="0">
                          <a:latin typeface="Cambria Math" panose="02040503050406030204" pitchFamily="18" charset="0"/>
                          <a:cs typeface="Times New Roman" pitchFamily="18" charset="0"/>
                        </a:rPr>
                        <m:t>=</m:t>
                      </m:r>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𝐴</m:t>
                          </m:r>
                        </m:e>
                        <m:sub>
                          <m:r>
                            <a:rPr lang="en-GB" sz="2000" smtClean="0">
                              <a:latin typeface="Cambria Math" panose="02040503050406030204" pitchFamily="18" charset="0"/>
                              <a:cs typeface="Times New Roman" pitchFamily="18" charset="0"/>
                            </a:rPr>
                            <m:t>𝑖</m:t>
                          </m:r>
                        </m:sub>
                      </m:sSub>
                      <m:r>
                        <a:rPr lang="en-GB" sz="2000" smtClean="0">
                          <a:latin typeface="Cambria Math" panose="02040503050406030204" pitchFamily="18" charset="0"/>
                          <a:cs typeface="Times New Roman" pitchFamily="18" charset="0"/>
                        </a:rPr>
                        <m:t>+</m:t>
                      </m:r>
                      <m:nary>
                        <m:naryPr>
                          <m:chr m:val="∑"/>
                          <m:supHide m:val="on"/>
                          <m:ctrlPr>
                            <a:rPr lang="en-GB" sz="2000" i="1" smtClean="0">
                              <a:latin typeface="Cambria Math" panose="02040503050406030204" pitchFamily="18" charset="0"/>
                              <a:cs typeface="Times New Roman" pitchFamily="18" charset="0"/>
                            </a:rPr>
                          </m:ctrlPr>
                        </m:naryPr>
                        <m:sub>
                          <m:r>
                            <m:rPr>
                              <m:brk m:alnAt="7"/>
                            </m:rPr>
                            <a:rPr lang="en-GB" sz="2000" smtClean="0">
                              <a:latin typeface="Cambria Math" panose="02040503050406030204" pitchFamily="18" charset="0"/>
                              <a:cs typeface="Times New Roman" pitchFamily="18" charset="0"/>
                            </a:rPr>
                            <m:t>𝑠</m:t>
                          </m:r>
                          <m:r>
                            <a:rPr lang="en-GB" sz="2000" smtClean="0">
                              <a:latin typeface="Cambria Math" panose="02040503050406030204" pitchFamily="18" charset="0"/>
                              <a:cs typeface="Times New Roman" pitchFamily="18" charset="0"/>
                            </a:rPr>
                            <m:t>∈</m:t>
                          </m:r>
                          <m:r>
                            <a:rPr lang="en-GB" sz="2000" smtClean="0">
                              <a:latin typeface="Cambria Math" panose="02040503050406030204" pitchFamily="18" charset="0"/>
                              <a:cs typeface="Times New Roman" pitchFamily="18" charset="0"/>
                            </a:rPr>
                            <m:t>𝑠𝑒𝑐𝑡𝑜𝑟𝑠</m:t>
                          </m:r>
                        </m:sub>
                        <m:sup/>
                        <m:e>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𝐵</m:t>
                              </m:r>
                            </m:e>
                            <m:sub>
                              <m:r>
                                <a:rPr lang="en-GB" sz="2000" smtClean="0">
                                  <a:latin typeface="Cambria Math" panose="02040503050406030204" pitchFamily="18" charset="0"/>
                                  <a:cs typeface="Times New Roman" pitchFamily="18" charset="0"/>
                                </a:rPr>
                                <m:t>𝑖</m:t>
                              </m:r>
                            </m:sub>
                          </m:sSub>
                          <m:r>
                            <a:rPr lang="en-GB" sz="2000" smtClean="0">
                              <a:latin typeface="Cambria Math" panose="02040503050406030204" pitchFamily="18" charset="0"/>
                              <a:cs typeface="Times New Roman" pitchFamily="18" charset="0"/>
                            </a:rPr>
                            <m:t> × </m:t>
                          </m:r>
                          <m:r>
                            <a:rPr lang="en-GB" sz="2000" smtClean="0">
                              <a:latin typeface="Cambria Math" panose="02040503050406030204" pitchFamily="18" charset="0"/>
                              <a:cs typeface="Times New Roman" pitchFamily="18" charset="0"/>
                            </a:rPr>
                            <m:t>𝑉</m:t>
                          </m:r>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𝐴</m:t>
                              </m:r>
                            </m:e>
                            <m:sub>
                              <m:r>
                                <a:rPr lang="en-GB" sz="2000" smtClean="0">
                                  <a:latin typeface="Cambria Math" panose="02040503050406030204" pitchFamily="18" charset="0"/>
                                  <a:cs typeface="Times New Roman" pitchFamily="18" charset="0"/>
                                </a:rPr>
                                <m:t>𝑖</m:t>
                              </m:r>
                            </m:sub>
                          </m:sSub>
                        </m:e>
                      </m:nary>
                    </m:oMath>
                  </m:oMathPara>
                </a14:m>
                <a:endParaRPr lang="en-GB"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0"/>
                  </a:spcAft>
                  <a:buNone/>
                </a:pPr>
                <a:endParaRPr lang="en-GB" sz="2000" dirty="0">
                  <a:solidFill>
                    <a:schemeClr val="tx1"/>
                  </a:solidFill>
                  <a:latin typeface="Arial" panose="020B0604020202020204" pitchFamily="34" charset="0"/>
                  <a:ea typeface="Open Sans" panose="020B0606030504020204" pitchFamily="34" charset="0"/>
                  <a:cs typeface="Arial" panose="020B0604020202020204" pitchFamily="34" charset="0"/>
                </a:endParaRPr>
              </a:p>
              <a:p>
                <a:pPr marL="342900" indent="-342900" eaLnBrk="1" hangingPunct="1">
                  <a:lnSpc>
                    <a:spcPct val="100000"/>
                  </a:lnSpc>
                  <a:spcAft>
                    <a:spcPts val="0"/>
                  </a:spcAft>
                </a:pPr>
                <a:endParaRPr lang="en-GB" sz="2000" dirty="0">
                  <a:latin typeface="Arial" panose="020B0604020202020204" pitchFamily="34" charset="0"/>
                  <a:ea typeface="Open Sans" panose="020B0606030504020204" pitchFamily="34" charset="0"/>
                  <a:cs typeface="Arial" panose="020B0604020202020204" pitchFamily="34" charset="0"/>
                </a:endParaRPr>
              </a:p>
            </p:txBody>
          </p:sp>
        </mc:Choice>
        <mc:Fallback xmlns="">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792230" y="1443469"/>
                <a:ext cx="10439494" cy="4427538"/>
              </a:xfrm>
              <a:prstGeom prst="rect">
                <a:avLst/>
              </a:prstGeom>
              <a:blipFill>
                <a:blip r:embed="rId5"/>
                <a:stretch>
                  <a:fillRect l="-350" t="-275" b="-5234"/>
                </a:stretch>
              </a:blipFill>
              <a:ln>
                <a:noFill/>
              </a:ln>
            </p:spPr>
            <p:txBody>
              <a:bodyPr/>
              <a:lstStyle/>
              <a:p>
                <a:r>
                  <a:rPr lang="en-US">
                    <a:noFill/>
                  </a:rPr>
                  <a:t> </a:t>
                </a:r>
              </a:p>
            </p:txBody>
          </p:sp>
        </mc:Fallback>
      </mc:AlternateContent>
      <p:sp>
        <p:nvSpPr>
          <p:cNvPr id="35" name="Slide Number Placeholder 5">
            <a:extLst>
              <a:ext uri="{FF2B5EF4-FFF2-40B4-BE49-F238E27FC236}">
                <a16:creationId xmlns:a16="http://schemas.microsoft.com/office/drawing/2014/main" id="{29B7CE80-32F0-EA44-ABA6-004A9942842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9</a:t>
            </a:fld>
            <a:endParaRPr lang="en-US" altLang="en-US" sz="1400" b="1">
              <a:solidFill>
                <a:schemeClr val="bg1"/>
              </a:solidFill>
              <a:latin typeface="Open Sans ExtraBold"/>
              <a:ea typeface="Open Sans ExtraBold"/>
              <a:cs typeface="Open Sans ExtraBold"/>
            </a:endParaRPr>
          </a:p>
        </p:txBody>
      </p:sp>
      <p:sp>
        <p:nvSpPr>
          <p:cNvPr id="2" name="TextBox 1">
            <a:extLst>
              <a:ext uri="{FF2B5EF4-FFF2-40B4-BE49-F238E27FC236}">
                <a16:creationId xmlns:a16="http://schemas.microsoft.com/office/drawing/2014/main" id="{3E27846C-25A5-5242-B75A-25517E690459}"/>
              </a:ext>
            </a:extLst>
          </p:cNvPr>
          <p:cNvSpPr txBox="1"/>
          <p:nvPr/>
        </p:nvSpPr>
        <p:spPr>
          <a:xfrm>
            <a:off x="3457825" y="3554282"/>
            <a:ext cx="1949573" cy="646331"/>
          </a:xfrm>
          <a:prstGeom prst="rect">
            <a:avLst/>
          </a:prstGeom>
          <a:noFill/>
        </p:spPr>
        <p:txBody>
          <a:bodyPr wrap="none" rtlCol="0">
            <a:spAutoFit/>
          </a:bodyPr>
          <a:lstStyle/>
          <a:p>
            <a:pPr algn="ctr"/>
            <a:r>
              <a:rPr lang="en-GB" sz="1600" dirty="0" err="1">
                <a:latin typeface="Open Sans Light" panose="020B0306030504020204" pitchFamily="34" charset="0"/>
                <a:ea typeface="Open Sans Light" panose="020B0306030504020204" pitchFamily="34" charset="0"/>
                <a:cs typeface="Open Sans Light" panose="020B0306030504020204" pitchFamily="34" charset="0"/>
              </a:rPr>
              <a:t>Demanda</a:t>
            </a:r>
            <a:r>
              <a:rPr lang="en-GB" sz="1600" dirty="0">
                <a:latin typeface="Open Sans Light" panose="020B0306030504020204" pitchFamily="34" charset="0"/>
                <a:ea typeface="Open Sans Light" panose="020B0306030504020204" pitchFamily="34" charset="0"/>
                <a:cs typeface="Open Sans Light" panose="020B0306030504020204" pitchFamily="34" charset="0"/>
              </a:rPr>
              <a:t> de </a:t>
            </a:r>
            <a:r>
              <a:rPr lang="en-GB" sz="1600" dirty="0" err="1">
                <a:latin typeface="Open Sans Light" panose="020B0306030504020204" pitchFamily="34" charset="0"/>
                <a:ea typeface="Open Sans Light" panose="020B0306030504020204" pitchFamily="34" charset="0"/>
                <a:cs typeface="Open Sans Light" panose="020B0306030504020204" pitchFamily="34" charset="0"/>
              </a:rPr>
              <a:t>carga</a:t>
            </a:r>
            <a:r>
              <a:rPr lang="en-GB" sz="1600" dirty="0">
                <a:latin typeface="Open Sans Light" panose="020B0306030504020204" pitchFamily="34" charset="0"/>
                <a:ea typeface="Open Sans Light" panose="020B0306030504020204" pitchFamily="34" charset="0"/>
                <a:cs typeface="Open Sans Light" panose="020B0306030504020204" pitchFamily="34" charset="0"/>
              </a:rPr>
              <a:t> </a:t>
            </a:r>
          </a:p>
          <a:p>
            <a:pPr algn="ctr"/>
            <a:r>
              <a:rPr lang="en-GB" sz="1600" dirty="0">
                <a:latin typeface="Open Sans Light" panose="020B0306030504020204" pitchFamily="34" charset="0"/>
                <a:ea typeface="Open Sans Light" panose="020B0306030504020204" pitchFamily="34" charset="0"/>
                <a:cs typeface="Open Sans Light" panose="020B0306030504020204" pitchFamily="34" charset="0"/>
              </a:rPr>
              <a:t>[t-km]</a:t>
            </a:r>
          </a:p>
        </p:txBody>
      </p:sp>
      <p:sp>
        <p:nvSpPr>
          <p:cNvPr id="37" name="TextBox 36">
            <a:extLst>
              <a:ext uri="{FF2B5EF4-FFF2-40B4-BE49-F238E27FC236}">
                <a16:creationId xmlns:a16="http://schemas.microsoft.com/office/drawing/2014/main" id="{22A266F9-7688-1449-BFA5-485C96243E8E}"/>
              </a:ext>
            </a:extLst>
          </p:cNvPr>
          <p:cNvSpPr txBox="1"/>
          <p:nvPr/>
        </p:nvSpPr>
        <p:spPr>
          <a:xfrm>
            <a:off x="5765800" y="3572752"/>
            <a:ext cx="1832553" cy="646331"/>
          </a:xfrm>
          <a:prstGeom prst="rect">
            <a:avLst/>
          </a:prstGeom>
          <a:noFill/>
        </p:spPr>
        <p:txBody>
          <a:bodyPr wrap="none" rtlCol="0">
            <a:spAutoFit/>
          </a:bodyPr>
          <a:lstStyle>
            <a:defPPr>
              <a:defRPr lang="en-US"/>
            </a:defPPr>
            <a:lvl1pPr algn="ctr">
              <a:defRPr sz="2000">
                <a:latin typeface="Open Sans"/>
                <a:ea typeface="Open Sans"/>
                <a:cs typeface="Open Sans"/>
              </a:defRPr>
            </a:lvl1pPr>
          </a:lstStyle>
          <a:p>
            <a:r>
              <a:rPr lang="en-GB" sz="1600" dirty="0" err="1">
                <a:latin typeface="Open Sans Light" panose="020B0306030504020204" pitchFamily="34" charset="0"/>
                <a:ea typeface="Open Sans Light" panose="020B0306030504020204" pitchFamily="34" charset="0"/>
                <a:cs typeface="Open Sans Light" panose="020B0306030504020204" pitchFamily="34" charset="0"/>
              </a:rPr>
              <a:t>Cuota</a:t>
            </a:r>
            <a:r>
              <a:rPr lang="en-GB" sz="1600" dirty="0">
                <a:latin typeface="Open Sans Light" panose="020B0306030504020204" pitchFamily="34" charset="0"/>
                <a:ea typeface="Open Sans Light" panose="020B0306030504020204" pitchFamily="34" charset="0"/>
                <a:cs typeface="Open Sans Light" panose="020B0306030504020204" pitchFamily="34" charset="0"/>
              </a:rPr>
              <a:t> del modo </a:t>
            </a:r>
          </a:p>
          <a:p>
            <a:r>
              <a:rPr lang="en-GB" sz="1600" dirty="0">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38" name="TextBox 37">
            <a:extLst>
              <a:ext uri="{FF2B5EF4-FFF2-40B4-BE49-F238E27FC236}">
                <a16:creationId xmlns:a16="http://schemas.microsoft.com/office/drawing/2014/main" id="{4F14CF40-89B8-5244-BA3C-A2D07FC47961}"/>
              </a:ext>
            </a:extLst>
          </p:cNvPr>
          <p:cNvSpPr txBox="1"/>
          <p:nvPr/>
        </p:nvSpPr>
        <p:spPr>
          <a:xfrm>
            <a:off x="7784903" y="3549189"/>
            <a:ext cx="2869696" cy="646331"/>
          </a:xfrm>
          <a:prstGeom prst="rect">
            <a:avLst/>
          </a:prstGeom>
          <a:noFill/>
        </p:spPr>
        <p:txBody>
          <a:bodyPr wrap="none" rtlCol="0">
            <a:spAutoFit/>
          </a:bodyPr>
          <a:lstStyle/>
          <a:p>
            <a:pPr algn="ctr"/>
            <a:r>
              <a:rPr lang="en-GB" sz="1600" dirty="0" err="1">
                <a:latin typeface="Open Sans Light" panose="020B0306030504020204" pitchFamily="34" charset="0"/>
                <a:ea typeface="Open Sans Light" panose="020B0306030504020204" pitchFamily="34" charset="0"/>
                <a:cs typeface="Open Sans Light" panose="020B0306030504020204" pitchFamily="34" charset="0"/>
              </a:rPr>
              <a:t>Intensidad</a:t>
            </a:r>
            <a:r>
              <a:rPr lang="en-GB" sz="1600" dirty="0">
                <a:latin typeface="Open Sans Light" panose="020B0306030504020204" pitchFamily="34" charset="0"/>
                <a:ea typeface="Open Sans Light" panose="020B0306030504020204" pitchFamily="34" charset="0"/>
                <a:cs typeface="Open Sans Light" panose="020B0306030504020204" pitchFamily="34" charset="0"/>
              </a:rPr>
              <a:t> </a:t>
            </a:r>
            <a:r>
              <a:rPr lang="en-GB" sz="1600" dirty="0" err="1">
                <a:latin typeface="Open Sans Light" panose="020B0306030504020204" pitchFamily="34" charset="0"/>
                <a:ea typeface="Open Sans Light" panose="020B0306030504020204" pitchFamily="34" charset="0"/>
                <a:cs typeface="Open Sans Light" panose="020B0306030504020204" pitchFamily="34" charset="0"/>
              </a:rPr>
              <a:t>energética</a:t>
            </a:r>
            <a:r>
              <a:rPr lang="en-GB" sz="1600" dirty="0">
                <a:latin typeface="Open Sans Light" panose="020B0306030504020204" pitchFamily="34" charset="0"/>
                <a:ea typeface="Open Sans Light" panose="020B0306030504020204" pitchFamily="34" charset="0"/>
                <a:cs typeface="Open Sans Light" panose="020B0306030504020204" pitchFamily="34" charset="0"/>
              </a:rPr>
              <a:t> del modo </a:t>
            </a:r>
          </a:p>
          <a:p>
            <a:pPr algn="ctr"/>
            <a:r>
              <a:rPr lang="en-GB" sz="1600" dirty="0">
                <a:latin typeface="Open Sans Light" panose="020B0306030504020204" pitchFamily="34" charset="0"/>
                <a:ea typeface="Open Sans Light" panose="020B0306030504020204" pitchFamily="34" charset="0"/>
                <a:cs typeface="Open Sans Light" panose="020B0306030504020204" pitchFamily="34" charset="0"/>
              </a:rPr>
              <a:t>[</a:t>
            </a:r>
            <a:r>
              <a:rPr lang="en-GB" sz="1600" dirty="0" err="1">
                <a:latin typeface="Open Sans Light" panose="020B0306030504020204" pitchFamily="34" charset="0"/>
                <a:ea typeface="Open Sans Light" panose="020B0306030504020204" pitchFamily="34" charset="0"/>
                <a:cs typeface="Open Sans Light" panose="020B0306030504020204" pitchFamily="34" charset="0"/>
              </a:rPr>
              <a:t>energía</a:t>
            </a:r>
            <a:r>
              <a:rPr lang="en-GB" sz="1600" dirty="0">
                <a:latin typeface="Open Sans Light" panose="020B0306030504020204" pitchFamily="34" charset="0"/>
                <a:ea typeface="Open Sans Light" panose="020B0306030504020204" pitchFamily="34" charset="0"/>
                <a:cs typeface="Open Sans Light" panose="020B0306030504020204" pitchFamily="34" charset="0"/>
              </a:rPr>
              <a:t>/t-km]</a:t>
            </a:r>
          </a:p>
        </p:txBody>
      </p:sp>
      <p:cxnSp>
        <p:nvCxnSpPr>
          <p:cNvPr id="39" name="Straight Connector 38">
            <a:extLst>
              <a:ext uri="{FF2B5EF4-FFF2-40B4-BE49-F238E27FC236}">
                <a16:creationId xmlns:a16="http://schemas.microsoft.com/office/drawing/2014/main" id="{AB164DD6-9BD7-284B-A718-DFA2DF802113}"/>
              </a:ext>
            </a:extLst>
          </p:cNvPr>
          <p:cNvCxnSpPr>
            <a:cxnSpLocks/>
          </p:cNvCxnSpPr>
          <p:nvPr/>
        </p:nvCxnSpPr>
        <p:spPr>
          <a:xfrm flipV="1">
            <a:off x="5012539" y="3167849"/>
            <a:ext cx="461881"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E2CEDCC-D4D5-9D4F-8A30-402240F6D97F}"/>
              </a:ext>
            </a:extLst>
          </p:cNvPr>
          <p:cNvCxnSpPr>
            <a:cxnSpLocks/>
          </p:cNvCxnSpPr>
          <p:nvPr/>
        </p:nvCxnSpPr>
        <p:spPr>
          <a:xfrm flipV="1">
            <a:off x="6468135" y="3214993"/>
            <a:ext cx="213941"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8339519-B576-4947-AC82-7C53C91EBD6A}"/>
              </a:ext>
            </a:extLst>
          </p:cNvPr>
          <p:cNvCxnSpPr>
            <a:cxnSpLocks/>
          </p:cNvCxnSpPr>
          <p:nvPr/>
        </p:nvCxnSpPr>
        <p:spPr>
          <a:xfrm flipH="1" flipV="1">
            <a:off x="7886077" y="3220035"/>
            <a:ext cx="977643"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0674DB8-4A13-BF4B-891B-A9CECFD8DE7E}"/>
              </a:ext>
            </a:extLst>
          </p:cNvPr>
          <p:cNvSpPr txBox="1"/>
          <p:nvPr/>
        </p:nvSpPr>
        <p:spPr>
          <a:xfrm>
            <a:off x="8747018" y="5940766"/>
            <a:ext cx="1519968" cy="369332"/>
          </a:xfrm>
          <a:prstGeom prst="rect">
            <a:avLst/>
          </a:prstGeom>
          <a:noFill/>
        </p:spPr>
        <p:txBody>
          <a:bodyPr wrap="none" rtlCol="0">
            <a:spAutoFit/>
          </a:bodyPr>
          <a:lstStyle/>
          <a:p>
            <a:pPr algn="ctr"/>
            <a:r>
              <a:rPr lang="en-GB" sz="1600" dirty="0">
                <a:latin typeface="Open Sans Light" panose="020B0306030504020204" pitchFamily="34" charset="0"/>
                <a:ea typeface="Open Sans Light" panose="020B0306030504020204" pitchFamily="34" charset="0"/>
                <a:cs typeface="Open Sans Light" panose="020B0306030504020204" pitchFamily="34" charset="0"/>
              </a:rPr>
              <a:t>Valor añadido</a:t>
            </a:r>
          </a:p>
        </p:txBody>
      </p:sp>
      <p:cxnSp>
        <p:nvCxnSpPr>
          <p:cNvPr id="61" name="Straight Connector 60">
            <a:extLst>
              <a:ext uri="{FF2B5EF4-FFF2-40B4-BE49-F238E27FC236}">
                <a16:creationId xmlns:a16="http://schemas.microsoft.com/office/drawing/2014/main" id="{24342457-5324-D84E-B283-3C2A91491F63}"/>
              </a:ext>
            </a:extLst>
          </p:cNvPr>
          <p:cNvCxnSpPr>
            <a:cxnSpLocks/>
          </p:cNvCxnSpPr>
          <p:nvPr/>
        </p:nvCxnSpPr>
        <p:spPr>
          <a:xfrm flipH="1" flipV="1">
            <a:off x="7957501" y="5868737"/>
            <a:ext cx="872820" cy="1846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C817ECB-1D8B-AC4B-8E2B-700699F67C4C}"/>
              </a:ext>
            </a:extLst>
          </p:cNvPr>
          <p:cNvCxnSpPr>
            <a:cxnSpLocks/>
          </p:cNvCxnSpPr>
          <p:nvPr/>
        </p:nvCxnSpPr>
        <p:spPr>
          <a:xfrm flipV="1">
            <a:off x="6571873" y="5988427"/>
            <a:ext cx="340710" cy="2568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CA2512B-C2A7-5B48-B060-7078710E4AC5}"/>
              </a:ext>
            </a:extLst>
          </p:cNvPr>
          <p:cNvCxnSpPr>
            <a:cxnSpLocks/>
          </p:cNvCxnSpPr>
          <p:nvPr/>
        </p:nvCxnSpPr>
        <p:spPr>
          <a:xfrm flipV="1">
            <a:off x="4785305" y="5933411"/>
            <a:ext cx="635001" cy="2568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F2B80800-8DD3-244C-BA6E-405A5E69883B}"/>
              </a:ext>
            </a:extLst>
          </p:cNvPr>
          <p:cNvSpPr txBox="1"/>
          <p:nvPr/>
        </p:nvSpPr>
        <p:spPr>
          <a:xfrm>
            <a:off x="4367093" y="6116864"/>
            <a:ext cx="1154483" cy="369332"/>
          </a:xfrm>
          <a:prstGeom prst="rect">
            <a:avLst/>
          </a:prstGeom>
          <a:noFill/>
        </p:spPr>
        <p:txBody>
          <a:bodyPr wrap="none" rtlCol="0">
            <a:spAutoFit/>
          </a:bodyPr>
          <a:lstStyle/>
          <a:p>
            <a:pPr algn="ctr"/>
            <a:r>
              <a:rPr lang="en-GB" sz="1600" dirty="0">
                <a:latin typeface="Open Sans Light" panose="020B0306030504020204" pitchFamily="34" charset="0"/>
                <a:ea typeface="Open Sans Light" panose="020B0306030504020204" pitchFamily="34" charset="0"/>
                <a:cs typeface="Open Sans Light" panose="020B0306030504020204" pitchFamily="34" charset="0"/>
              </a:rPr>
              <a:t>Constante</a:t>
            </a:r>
          </a:p>
        </p:txBody>
      </p:sp>
      <p:sp>
        <p:nvSpPr>
          <p:cNvPr id="18" name="Google Shape;339;p22">
            <a:extLst>
              <a:ext uri="{FF2B5EF4-FFF2-40B4-BE49-F238E27FC236}">
                <a16:creationId xmlns:a16="http://schemas.microsoft.com/office/drawing/2014/main" id="{52C58C8B-2079-1A4C-8F14-EFB7C6034DD7}"/>
              </a:ext>
            </a:extLst>
          </p:cNvPr>
          <p:cNvSpPr>
            <a:spLocks noGrp="1" noChangeArrowheads="1"/>
          </p:cNvSpPr>
          <p:nvPr>
            <p:ph type="title"/>
          </p:nvPr>
        </p:nvSpPr>
        <p:spPr>
          <a:xfrm>
            <a:off x="865094" y="112343"/>
            <a:ext cx="8713621" cy="1325562"/>
          </a:xfrm>
        </p:spPr>
        <p:txBody>
          <a:bodyPr lIns="121900" tIns="121900" rIns="121900" bIns="121900"/>
          <a:lstStyle/>
          <a:p>
            <a:pPr eaLnBrk="1" hangingPunct="1"/>
            <a:r>
              <a:rPr lang="en-GB" altLang="en-US" dirty="0">
                <a:latin typeface="Arial" panose="020B0604020202020204" pitchFamily="34" charset="0"/>
                <a:cs typeface="Arial" panose="020B0604020202020204" pitchFamily="34" charset="0"/>
              </a:rPr>
              <a:t>Clase 7.2 Sector del transporte</a:t>
            </a:r>
            <a:endParaRPr lang="en-US" altLang="en-US"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79AA8A05-ED62-254E-8102-1F4A8AA8B884}"/>
              </a:ext>
            </a:extLst>
          </p:cNvPr>
          <p:cNvSpPr txBox="1"/>
          <p:nvPr/>
        </p:nvSpPr>
        <p:spPr>
          <a:xfrm>
            <a:off x="6632059" y="6116864"/>
            <a:ext cx="860941" cy="338554"/>
          </a:xfrm>
          <a:prstGeom prst="rect">
            <a:avLst/>
          </a:prstGeom>
          <a:noFill/>
        </p:spPr>
        <p:txBody>
          <a:bodyPr wrap="none" rtlCol="0">
            <a:spAutoFit/>
          </a:bodyPr>
          <a:lstStyle/>
          <a:p>
            <a:pPr algn="ctr"/>
            <a:r>
              <a:rPr lang="en-GB" sz="1600" dirty="0">
                <a:latin typeface="Open Sans Light" panose="020B0306030504020204" pitchFamily="34" charset="0"/>
                <a:ea typeface="Open Sans Light" panose="020B0306030504020204" pitchFamily="34" charset="0"/>
                <a:cs typeface="Open Sans Light" panose="020B0306030504020204" pitchFamily="34" charset="0"/>
              </a:rPr>
              <a:t>Variable</a:t>
            </a:r>
          </a:p>
        </p:txBody>
      </p:sp>
      <p:sp>
        <p:nvSpPr>
          <p:cNvPr id="20" name="Oval 19">
            <a:extLst>
              <a:ext uri="{FF2B5EF4-FFF2-40B4-BE49-F238E27FC236}">
                <a16:creationId xmlns:a16="http://schemas.microsoft.com/office/drawing/2014/main" id="{ADAAB5C6-D90E-EE43-AF1E-D844EA41563B}"/>
              </a:ext>
            </a:extLst>
          </p:cNvPr>
          <p:cNvSpPr/>
          <p:nvPr/>
        </p:nvSpPr>
        <p:spPr>
          <a:xfrm>
            <a:off x="10442741" y="20964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7_Slide9.mp3" descr="Track7_Lecture7_Slide9.mp3">
            <a:hlinkClick r:id="" action="ppaction://media"/>
            <a:extLst>
              <a:ext uri="{FF2B5EF4-FFF2-40B4-BE49-F238E27FC236}">
                <a16:creationId xmlns:a16="http://schemas.microsoft.com/office/drawing/2014/main" id="{5566E4A8-2254-294C-94A4-075DEFC899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14106" y="281013"/>
            <a:ext cx="812800" cy="812800"/>
          </a:xfrm>
          <a:prstGeom prst="rect">
            <a:avLst/>
          </a:prstGeom>
        </p:spPr>
      </p:pic>
    </p:spTree>
    <p:extLst>
      <p:ext uri="{BB962C8B-B14F-4D97-AF65-F5344CB8AC3E}">
        <p14:creationId xmlns:p14="http://schemas.microsoft.com/office/powerpoint/2010/main" val="68091323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4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78011F7-0283-4E34-A1B6-F46293F8C7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http://schemas.microsoft.com/office/2006/documentManagement/types"/>
    <ds:schemaRef ds:uri="http://schemas.openxmlformats.org/package/2006/metadata/core-properties"/>
    <ds:schemaRef ds:uri="http://schemas.microsoft.com/office/2006/metadata/properties"/>
    <ds:schemaRef ds:uri="http://purl.org/dc/terms/"/>
    <ds:schemaRef ds:uri="http://purl.org/dc/elements/1.1/"/>
    <ds:schemaRef ds:uri="http://schemas.microsoft.com/office/infopath/2007/PartnerControls"/>
    <ds:schemaRef ds:uri="http://purl.org/dc/dcmitype/"/>
    <ds:schemaRef ds:uri="0b696a8a-ab1a-459b-a09e-44df7cbe9330"/>
    <ds:schemaRef ds:uri="35b8b66e-5759-43c1-a138-f967a8bf5a2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1438</TotalTime>
  <Words>6480</Words>
  <Application>Microsoft Macintosh PowerPoint</Application>
  <PresentationFormat>Widescreen</PresentationFormat>
  <Paragraphs>502</Paragraphs>
  <Slides>23</Slides>
  <Notes>22</Notes>
  <HiddenSlides>0</HiddenSlides>
  <MMClips>22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Cambria Math</vt:lpstr>
      <vt:lpstr>Open Sans</vt:lpstr>
      <vt:lpstr>Open Sans ExtraBold</vt:lpstr>
      <vt:lpstr>Open Sans Light</vt:lpstr>
      <vt:lpstr>Office Theme</vt:lpstr>
      <vt:lpstr>PowerPoint Presentation</vt:lpstr>
      <vt:lpstr>Resultados de aprendizaje previstos (OIT)</vt:lpstr>
      <vt:lpstr>Clase 7.1 Sector industrial</vt:lpstr>
      <vt:lpstr>Clase 7.1 Sector industrial</vt:lpstr>
      <vt:lpstr>Clase 7.1 Sector industrial</vt:lpstr>
      <vt:lpstr>Clase 7.1 Sector industrial</vt:lpstr>
      <vt:lpstr>Clase 7.1 Sector industrial</vt:lpstr>
      <vt:lpstr>PowerPoint Presentation</vt:lpstr>
      <vt:lpstr>Clase 7.2 Sector del transporte</vt:lpstr>
      <vt:lpstr>Clase 7.2 Sector del transporte</vt:lpstr>
      <vt:lpstr>PowerPoint Presentation</vt:lpstr>
      <vt:lpstr>PowerPoint Presentation</vt:lpstr>
      <vt:lpstr>Clase 7.3 Sector doméstico</vt:lpstr>
      <vt:lpstr>Clase 7.3 Sector doméstico</vt:lpstr>
      <vt:lpstr>Clase 7.3 Sector doméstico</vt:lpstr>
      <vt:lpstr>Clase 7.3 Sector doméstico</vt:lpstr>
      <vt:lpstr>Clase 7.3 Sector doméstico</vt:lpstr>
      <vt:lpstr>Conferencia 7.4 Sector de los servicios</vt:lpstr>
      <vt:lpstr>Conferencia 7.4 Sector de los servicios</vt:lpstr>
      <vt:lpstr>Clase 7.4 Sector de servicios</vt:lpstr>
      <vt:lpstr>Conferencia 7.4 Sector de los servicios</vt:lpstr>
      <vt:lpstr>Conferencia 7.4 Sector de los servicios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docId:284AFE26C69552AFF15B951665B5CAE1</cp:keywords>
  <cp:lastModifiedBy>Yeganyan, Rudolf</cp:lastModifiedBy>
  <cp:revision>366</cp:revision>
  <dcterms:created xsi:type="dcterms:W3CDTF">2021-02-10T16:48:02Z</dcterms:created>
  <dcterms:modified xsi:type="dcterms:W3CDTF">2022-11-08T15:58:56Z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