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585" r:id="rId5"/>
    <p:sldId id="586" r:id="rId6"/>
    <p:sldId id="587" r:id="rId7"/>
    <p:sldId id="588" r:id="rId8"/>
    <p:sldId id="589" r:id="rId9"/>
    <p:sldId id="590" r:id="rId10"/>
    <p:sldId id="591" r:id="rId11"/>
    <p:sldId id="592" r:id="rId12"/>
    <p:sldId id="593" r:id="rId13"/>
    <p:sldId id="594" r:id="rId14"/>
    <p:sldId id="595" r:id="rId15"/>
    <p:sldId id="596" r:id="rId16"/>
    <p:sldId id="597" r:id="rId17"/>
    <p:sldId id="598" r:id="rId18"/>
    <p:sldId id="599" r:id="rId19"/>
    <p:sldId id="600" r:id="rId20"/>
    <p:sldId id="601" r:id="rId21"/>
    <p:sldId id="602" r:id="rId22"/>
    <p:sldId id="603" r:id="rId23"/>
    <p:sldId id="604" r:id="rId24"/>
    <p:sldId id="605" r:id="rId25"/>
    <p:sldId id="606" r:id="rId26"/>
    <p:sldId id="607" r:id="rId27"/>
    <p:sldId id="608" r:id="rId28"/>
    <p:sldId id="609" r:id="rId29"/>
    <p:sldId id="610"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95A625-4364-F422-807F-17AB08941F4D}" v="5" dt="2026-02-09T13:50:40.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3" autoAdjust="0"/>
    <p:restoredTop sz="86422" autoAdjust="0"/>
  </p:normalViewPr>
  <p:slideViewPr>
    <p:cSldViewPr snapToGrid="0">
      <p:cViewPr varScale="1">
        <p:scale>
          <a:sx n="92" d="100"/>
          <a:sy n="92" d="100"/>
        </p:scale>
        <p:origin x="1272"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D395A625-4364-F422-807F-17AB08941F4D}"/>
    <pc:docChg chg="modSld">
      <pc:chgData name="Alexander Deliukov" userId="S::alexander_think-e.be#ext#@flux50.onmicrosoft.com::bee075c1-faac-4166-8fcb-7b2057bad6f6" providerId="AD" clId="Web-{D395A625-4364-F422-807F-17AB08941F4D}" dt="2026-02-09T13:50:40.941" v="3" actId="1076"/>
      <pc:docMkLst>
        <pc:docMk/>
      </pc:docMkLst>
      <pc:sldChg chg="addSp modSp">
        <pc:chgData name="Alexander Deliukov" userId="S::alexander_think-e.be#ext#@flux50.onmicrosoft.com::bee075c1-faac-4166-8fcb-7b2057bad6f6" providerId="AD" clId="Web-{D395A625-4364-F422-807F-17AB08941F4D}" dt="2026-02-09T13:50:40.941" v="3" actId="1076"/>
        <pc:sldMkLst>
          <pc:docMk/>
          <pc:sldMk cId="4291759405" sldId="585"/>
        </pc:sldMkLst>
        <pc:picChg chg="add mod">
          <ac:chgData name="Alexander Deliukov" userId="S::alexander_think-e.be#ext#@flux50.onmicrosoft.com::bee075c1-faac-4166-8fcb-7b2057bad6f6" providerId="AD" clId="Web-{D395A625-4364-F422-807F-17AB08941F4D}" dt="2026-02-09T13:50:40.941" v="3" actId="1076"/>
          <ac:picMkLst>
            <pc:docMk/>
            <pc:sldMk cId="4291759405" sldId="585"/>
            <ac:picMk id="5" creationId="{20E4318E-CE6A-EEB4-D483-45090B75E8DC}"/>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1:52:47.103" v="30" actId="404"/>
      <pc:docMkLst>
        <pc:docMk/>
      </pc:docMkLst>
      <pc:sldChg chg="addSp delSp modSp mod">
        <pc:chgData name="Alexander Deliukov" userId="d5fda0f2-1d08-4016-b7e9-bb882f168707" providerId="ADAL" clId="{FE9DFF45-01DC-45CC-A80A-B50597210401}" dt="2026-01-27T11:50:13.024" v="7" actId="948"/>
        <pc:sldMkLst>
          <pc:docMk/>
          <pc:sldMk cId="4291759405" sldId="585"/>
        </pc:sldMkLst>
        <pc:spChg chg="mod">
          <ac:chgData name="Alexander Deliukov" userId="d5fda0f2-1d08-4016-b7e9-bb882f168707" providerId="ADAL" clId="{FE9DFF45-01DC-45CC-A80A-B50597210401}" dt="2026-01-27T11:50:13.024" v="7" actId="948"/>
          <ac:spMkLst>
            <pc:docMk/>
            <pc:sldMk cId="4291759405" sldId="585"/>
            <ac:spMk id="2" creationId="{E8452B93-4298-7B4F-79FF-FE522035F0F5}"/>
          </ac:spMkLst>
        </pc:spChg>
      </pc:sldChg>
      <pc:sldChg chg="modSp mod">
        <pc:chgData name="Alexander Deliukov" userId="d5fda0f2-1d08-4016-b7e9-bb882f168707" providerId="ADAL" clId="{FE9DFF45-01DC-45CC-A80A-B50597210401}" dt="2026-01-27T11:52:11.297" v="23" actId="1076"/>
        <pc:sldMkLst>
          <pc:docMk/>
          <pc:sldMk cId="2158604102" sldId="586"/>
        </pc:sldMkLst>
        <pc:spChg chg="mod">
          <ac:chgData name="Alexander Deliukov" userId="d5fda0f2-1d08-4016-b7e9-bb882f168707" providerId="ADAL" clId="{FE9DFF45-01DC-45CC-A80A-B50597210401}" dt="2026-01-27T11:52:11.297" v="23" actId="1076"/>
          <ac:spMkLst>
            <pc:docMk/>
            <pc:sldMk cId="2158604102" sldId="586"/>
            <ac:spMk id="4" creationId="{BC402FC2-C28C-6979-4CCC-397FC9518F83}"/>
          </ac:spMkLst>
        </pc:spChg>
      </pc:sldChg>
      <pc:sldChg chg="modSp mod">
        <pc:chgData name="Alexander Deliukov" userId="d5fda0f2-1d08-4016-b7e9-bb882f168707" providerId="ADAL" clId="{FE9DFF45-01DC-45CC-A80A-B50597210401}" dt="2026-01-27T11:52:15.386" v="24" actId="1076"/>
        <pc:sldMkLst>
          <pc:docMk/>
          <pc:sldMk cId="184645148" sldId="588"/>
        </pc:sldMkLst>
        <pc:spChg chg="mod">
          <ac:chgData name="Alexander Deliukov" userId="d5fda0f2-1d08-4016-b7e9-bb882f168707" providerId="ADAL" clId="{FE9DFF45-01DC-45CC-A80A-B50597210401}" dt="2026-01-27T11:52:15.386" v="24" actId="1076"/>
          <ac:spMkLst>
            <pc:docMk/>
            <pc:sldMk cId="184645148" sldId="588"/>
            <ac:spMk id="2" creationId="{1013318B-F51A-DE9B-4143-B6140E6B757E}"/>
          </ac:spMkLst>
        </pc:spChg>
      </pc:sldChg>
      <pc:sldChg chg="modSp mod">
        <pc:chgData name="Alexander Deliukov" userId="d5fda0f2-1d08-4016-b7e9-bb882f168707" providerId="ADAL" clId="{FE9DFF45-01DC-45CC-A80A-B50597210401}" dt="2026-01-27T11:51:14.469" v="17" actId="20577"/>
        <pc:sldMkLst>
          <pc:docMk/>
          <pc:sldMk cId="1881906694" sldId="591"/>
        </pc:sldMkLst>
        <pc:spChg chg="mod">
          <ac:chgData name="Alexander Deliukov" userId="d5fda0f2-1d08-4016-b7e9-bb882f168707" providerId="ADAL" clId="{FE9DFF45-01DC-45CC-A80A-B50597210401}" dt="2026-01-27T11:51:14.469" v="17" actId="20577"/>
          <ac:spMkLst>
            <pc:docMk/>
            <pc:sldMk cId="1881906694" sldId="591"/>
            <ac:spMk id="2" creationId="{83033E5E-FA91-7CC8-EB37-6657920FB2AE}"/>
          </ac:spMkLst>
        </pc:spChg>
      </pc:sldChg>
      <pc:sldChg chg="modSp mod">
        <pc:chgData name="Alexander Deliukov" userId="d5fda0f2-1d08-4016-b7e9-bb882f168707" providerId="ADAL" clId="{FE9DFF45-01DC-45CC-A80A-B50597210401}" dt="2026-01-27T11:51:18.027" v="19" actId="20577"/>
        <pc:sldMkLst>
          <pc:docMk/>
          <pc:sldMk cId="4138451803" sldId="592"/>
        </pc:sldMkLst>
        <pc:spChg chg="mod">
          <ac:chgData name="Alexander Deliukov" userId="d5fda0f2-1d08-4016-b7e9-bb882f168707" providerId="ADAL" clId="{FE9DFF45-01DC-45CC-A80A-B50597210401}" dt="2026-01-27T11:51:18.027" v="19" actId="20577"/>
          <ac:spMkLst>
            <pc:docMk/>
            <pc:sldMk cId="4138451803" sldId="592"/>
            <ac:spMk id="3" creationId="{0F10E118-5A0C-F9C6-3109-9EC416F3C22E}"/>
          </ac:spMkLst>
        </pc:spChg>
      </pc:sldChg>
      <pc:sldChg chg="delSp modSp mod">
        <pc:chgData name="Alexander Deliukov" userId="d5fda0f2-1d08-4016-b7e9-bb882f168707" providerId="ADAL" clId="{FE9DFF45-01DC-45CC-A80A-B50597210401}" dt="2026-01-27T11:51:07.282" v="15" actId="255"/>
        <pc:sldMkLst>
          <pc:docMk/>
          <pc:sldMk cId="1019797494" sldId="593"/>
        </pc:sldMkLst>
        <pc:graphicFrameChg chg="mod modGraphic">
          <ac:chgData name="Alexander Deliukov" userId="d5fda0f2-1d08-4016-b7e9-bb882f168707" providerId="ADAL" clId="{FE9DFF45-01DC-45CC-A80A-B50597210401}" dt="2026-01-27T11:51:07.282" v="15" actId="255"/>
          <ac:graphicFrameMkLst>
            <pc:docMk/>
            <pc:sldMk cId="1019797494" sldId="593"/>
            <ac:graphicFrameMk id="2" creationId="{BE41309E-BA3C-A152-20FB-C8F5D1991A42}"/>
          </ac:graphicFrameMkLst>
        </pc:graphicFrameChg>
      </pc:sldChg>
      <pc:sldChg chg="modSp mod">
        <pc:chgData name="Alexander Deliukov" userId="d5fda0f2-1d08-4016-b7e9-bb882f168707" providerId="ADAL" clId="{FE9DFF45-01DC-45CC-A80A-B50597210401}" dt="2026-01-27T11:52:29.762" v="27" actId="1076"/>
        <pc:sldMkLst>
          <pc:docMk/>
          <pc:sldMk cId="3949184911" sldId="599"/>
        </pc:sldMkLst>
        <pc:graphicFrameChg chg="mod modGraphic">
          <ac:chgData name="Alexander Deliukov" userId="d5fda0f2-1d08-4016-b7e9-bb882f168707" providerId="ADAL" clId="{FE9DFF45-01DC-45CC-A80A-B50597210401}" dt="2026-01-27T11:52:29.762" v="27" actId="1076"/>
          <ac:graphicFrameMkLst>
            <pc:docMk/>
            <pc:sldMk cId="3949184911" sldId="599"/>
            <ac:graphicFrameMk id="2" creationId="{22012A37-31DF-3643-5425-F2854B5528A3}"/>
          </ac:graphicFrameMkLst>
        </pc:graphicFrameChg>
      </pc:sldChg>
      <pc:sldChg chg="modSp">
        <pc:chgData name="Alexander Deliukov" userId="d5fda0f2-1d08-4016-b7e9-bb882f168707" providerId="ADAL" clId="{FE9DFF45-01DC-45CC-A80A-B50597210401}" dt="2026-01-27T11:51:58.829" v="20"/>
        <pc:sldMkLst>
          <pc:docMk/>
          <pc:sldMk cId="3349809970" sldId="604"/>
        </pc:sldMkLst>
        <pc:spChg chg="mod">
          <ac:chgData name="Alexander Deliukov" userId="d5fda0f2-1d08-4016-b7e9-bb882f168707" providerId="ADAL" clId="{FE9DFF45-01DC-45CC-A80A-B50597210401}" dt="2026-01-27T11:51:58.829" v="20"/>
          <ac:spMkLst>
            <pc:docMk/>
            <pc:sldMk cId="3349809970" sldId="604"/>
            <ac:spMk id="2" creationId="{4949A0A8-AB32-8A57-63B5-4AF1D554A169}"/>
          </ac:spMkLst>
        </pc:spChg>
      </pc:sldChg>
      <pc:sldChg chg="modSp">
        <pc:chgData name="Alexander Deliukov" userId="d5fda0f2-1d08-4016-b7e9-bb882f168707" providerId="ADAL" clId="{FE9DFF45-01DC-45CC-A80A-B50597210401}" dt="2026-01-27T11:52:42.172" v="28" actId="404"/>
        <pc:sldMkLst>
          <pc:docMk/>
          <pc:sldMk cId="2021214043" sldId="607"/>
        </pc:sldMkLst>
        <pc:spChg chg="mod">
          <ac:chgData name="Alexander Deliukov" userId="d5fda0f2-1d08-4016-b7e9-bb882f168707" providerId="ADAL" clId="{FE9DFF45-01DC-45CC-A80A-B50597210401}" dt="2026-01-27T11:52:42.172" v="28" actId="404"/>
          <ac:spMkLst>
            <pc:docMk/>
            <pc:sldMk cId="2021214043" sldId="607"/>
            <ac:spMk id="4" creationId="{5B37293F-24F8-0380-1F80-AE575BD0E6B4}"/>
          </ac:spMkLst>
        </pc:spChg>
      </pc:sldChg>
      <pc:sldChg chg="modSp mod">
        <pc:chgData name="Alexander Deliukov" userId="d5fda0f2-1d08-4016-b7e9-bb882f168707" providerId="ADAL" clId="{FE9DFF45-01DC-45CC-A80A-B50597210401}" dt="2026-01-27T11:52:47.103" v="30" actId="404"/>
        <pc:sldMkLst>
          <pc:docMk/>
          <pc:sldMk cId="874893185" sldId="608"/>
        </pc:sldMkLst>
        <pc:spChg chg="mod">
          <ac:chgData name="Alexander Deliukov" userId="d5fda0f2-1d08-4016-b7e9-bb882f168707" providerId="ADAL" clId="{FE9DFF45-01DC-45CC-A80A-B50597210401}" dt="2026-01-27T11:52:47.103" v="30" actId="404"/>
          <ac:spMkLst>
            <pc:docMk/>
            <pc:sldMk cId="874893185" sldId="608"/>
            <ac:spMk id="29" creationId="{4ECDE187-04E2-45C2-AB71-3163282F7484}"/>
          </ac:spMkLst>
        </pc:spChg>
        <pc:spChg chg="mod">
          <ac:chgData name="Alexander Deliukov" userId="d5fda0f2-1d08-4016-b7e9-bb882f168707" providerId="ADAL" clId="{FE9DFF45-01DC-45CC-A80A-B50597210401}" dt="2026-01-27T11:52:47.103" v="30" actId="404"/>
          <ac:spMkLst>
            <pc:docMk/>
            <pc:sldMk cId="874893185" sldId="608"/>
            <ac:spMk id="41" creationId="{D9C87595-16A2-4A0F-9DBB-4AF40FA3BA2C}"/>
          </ac:spMkLst>
        </pc:spChg>
        <pc:spChg chg="mod">
          <ac:chgData name="Alexander Deliukov" userId="d5fda0f2-1d08-4016-b7e9-bb882f168707" providerId="ADAL" clId="{FE9DFF45-01DC-45CC-A80A-B50597210401}" dt="2026-01-27T11:52:47.103" v="30" actId="404"/>
          <ac:spMkLst>
            <pc:docMk/>
            <pc:sldMk cId="874893185" sldId="608"/>
            <ac:spMk id="49" creationId="{E8F01505-D47E-4B07-82B8-EC043F5EC813}"/>
          </ac:spMkLst>
        </pc:spChg>
        <pc:spChg chg="mod">
          <ac:chgData name="Alexander Deliukov" userId="d5fda0f2-1d08-4016-b7e9-bb882f168707" providerId="ADAL" clId="{FE9DFF45-01DC-45CC-A80A-B50597210401}" dt="2026-01-27T11:52:47.103" v="30" actId="404"/>
          <ac:spMkLst>
            <pc:docMk/>
            <pc:sldMk cId="874893185" sldId="608"/>
            <ac:spMk id="60" creationId="{DB6D982A-54DA-4FCC-9383-F91FC1E1D9CE}"/>
          </ac:spMkLst>
        </pc:spChg>
      </pc:sldChg>
      <pc:sldChg chg="modSp">
        <pc:chgData name="Alexander Deliukov" userId="d5fda0f2-1d08-4016-b7e9-bb882f168707" providerId="ADAL" clId="{FE9DFF45-01DC-45CC-A80A-B50597210401}" dt="2026-01-27T11:50:20.058" v="8"/>
        <pc:sldMkLst>
          <pc:docMk/>
          <pc:sldMk cId="2848209819" sldId="609"/>
        </pc:sldMkLst>
        <pc:spChg chg="mod">
          <ac:chgData name="Alexander Deliukov" userId="d5fda0f2-1d08-4016-b7e9-bb882f168707" providerId="ADAL" clId="{FE9DFF45-01DC-45CC-A80A-B50597210401}" dt="2026-01-27T11:50:20.058" v="8"/>
          <ac:spMkLst>
            <pc:docMk/>
            <pc:sldMk cId="2848209819" sldId="609"/>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Edición del estilo del texto maestro</a:t>
            </a:r>
          </a:p>
          <a:p>
            <a:pPr lvl="1"/>
            <a:r>
              <a:rPr lang="ko-KR" altLang="en-US"/>
              <a:t>Segundo nivel</a:t>
            </a:r>
          </a:p>
          <a:p>
            <a:pPr lvl="2"/>
            <a:r>
              <a:rPr lang="ko-KR" altLang="en-US"/>
              <a:t>Tercer nivel</a:t>
            </a:r>
          </a:p>
          <a:p>
            <a:pPr lvl="3"/>
            <a:r>
              <a:rPr lang="ko-KR" altLang="en-US"/>
              <a:t>Cuarto nivel</a:t>
            </a:r>
          </a:p>
          <a:p>
            <a:pPr lvl="4"/>
            <a:r>
              <a:rPr lang="ko-KR" altLang="en-US"/>
              <a:t>Quinto nivel</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slide" Target="../slid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hangingPunct="0"/>
            <a:r>
              <a:rPr lang="en-GB" dirty="0"/>
              <a:t>Comunidades energéticas: conceptos básicos de TI</a:t>
            </a:r>
          </a:p>
          <a:p>
            <a:pPr latinLnBrk="0" hangingPunct="0"/>
            <a:r>
              <a:rPr lang="en-GB" sz="1200" b="0" i="0" kern="1200" dirty="0">
                <a:solidFill>
                  <a:schemeClr val="tx1"/>
                </a:solidFill>
                <a:effectLst/>
                <a:latin typeface="+mn-lt"/>
                <a:ea typeface="+mn-ea"/>
                <a:cs typeface="+mn-cs"/>
              </a:rPr>
              <a:t>Este proyecto ha recibido financiación del Programa Horizonte para la Investigación y la Innovación (2021-2027) de la Unión Europea en virtud del acuerdo de subvención n.º 101075596. La responsabilidad del contenido de este material recae exclusivamente en el proyecto Every1 y no refleja necesariamente la opinión de la Unión Europea. La presentación tiene licencia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salvo que se indique lo contrario.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408878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El papel de las herramientas digitales de gestión energética: flexibilidad</a:t>
            </a:r>
            <a:endParaRPr lang="en-US" sz="1050" kern="1200" dirty="0">
              <a:solidFill>
                <a:schemeClr val="bg1"/>
              </a:solidFill>
              <a:latin typeface="+mn-lt"/>
              <a:ea typeface="+mn-ea"/>
              <a:cs typeface="+mn-cs"/>
            </a:endParaRPr>
          </a:p>
          <a:p>
            <a:pPr algn="ctr" latinLnBrk="0"/>
            <a:r>
              <a:rPr lang="en-US" sz="1200" i="1" dirty="0">
                <a:solidFill>
                  <a:schemeClr val="accent5"/>
                </a:solidFill>
              </a:rPr>
              <a:t>¿Cómo pueden beneficiar a las comunidades energéticas las herramientas digitales de gestión energética?</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261418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3. El papel de las herramientas digitales de gestión energética: flexibilidad</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noProof="1">
                <a:sym typeface="Public Sans"/>
              </a:rPr>
              <a:t>Las herramientas digitales de gestión energética optimizan el uso de la energía mediante la supervisión en tiempo real, información inteligente sobre el consumo y mejoras colectivas de la eficiencia.</a:t>
            </a:r>
            <a:endParaRPr lang="en-GB" sz="1200" noProof="1"/>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3156361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tabla de cuatro filas y cuatro columnas. Al igual que anteriormente, las cuatro columnas se titulan: Herramienta; Servicios; Beneficios para una comunidad energética; ¿Cómo puede esta herramienta apoyar a una comunidad energética? Al igual que anteriormente, varias celdas contienen múltiples puntos, por lo que las celdas se numerarán aquí.</a:t>
            </a:r>
          </a:p>
          <a:p>
            <a:r>
              <a:rPr lang="en-GB" dirty="0"/>
              <a:t>Primera fila de datos: 1. </a:t>
            </a:r>
            <a:r>
              <a:rPr lang="en-GB" dirty="0" err="1"/>
              <a:t>EcoStruxure </a:t>
            </a:r>
            <a:r>
              <a:rPr lang="en-GB" dirty="0"/>
              <a:t>Facility Expert (en todo el mundo). 2. Gestión remota integrada. 3. Mayor flexibilidad operativa. 4. Optimización basada en datos. </a:t>
            </a:r>
          </a:p>
          <a:p>
            <a:r>
              <a:rPr lang="en-GB" dirty="0"/>
              <a:t>Segunda fila de datos: 1. Loop (Reino Unido). 2. Monitorización energética integral, acceso inteligente a los datos. 3. Información sobre el consumo. 4. Orientación práctica para la flexibilidad.</a:t>
            </a:r>
          </a:p>
          <a:p>
            <a:r>
              <a:rPr lang="en-GB" dirty="0"/>
              <a:t>Tercera fila de datos: 1. </a:t>
            </a:r>
            <a:r>
              <a:rPr lang="en-GB" dirty="0" err="1"/>
              <a:t>Tibber </a:t>
            </a:r>
            <a:r>
              <a:rPr lang="en-GB" dirty="0"/>
              <a:t>(Suecia, Noruega, Alemania, Países Bajos). 2. Adquisición dinámica de energía, gestión del consumo en tiempo real. 3. Desplazamiento de la carga y reducción de costes, mayor sostenibilidad. 4. Optimización de la toma de decisiones energéticas.</a:t>
            </a:r>
          </a:p>
          <a:p>
            <a:endParaRPr lang="en-GB" dirty="0"/>
          </a:p>
          <a:p>
            <a:r>
              <a:rPr lang="en-GB" dirty="0"/>
              <a:t>https://www.se.com/uk/en/</a:t>
            </a:r>
          </a:p>
          <a:p>
            <a:r>
              <a:rPr lang="en-GB" dirty="0"/>
              <a:t>https://loop.homes/</a:t>
            </a:r>
          </a:p>
          <a:p>
            <a:r>
              <a:rPr lang="en-GB" dirty="0" err="1"/>
              <a:t>https://tibber.com/en</a:t>
            </a:r>
            <a:endParaRPr lang="en-GB"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3891915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El papel de las calculadoras de renovación y energía solar</a:t>
            </a:r>
            <a:endParaRPr lang="en-US" sz="1050" dirty="0">
              <a:solidFill>
                <a:schemeClr val="bg1"/>
              </a:solidFill>
              <a:ea typeface="Calibri"/>
              <a:cs typeface="Calibri"/>
            </a:endParaRPr>
          </a:p>
          <a:p>
            <a:pPr algn="ctr" latinLnBrk="0"/>
            <a:r>
              <a:rPr lang="en-US" sz="1200" i="1" dirty="0">
                <a:solidFill>
                  <a:schemeClr val="accent2"/>
                </a:solidFill>
              </a:rPr>
              <a:t>¿Cómo ayudan las calculadoras de renovación y energía solar a tomar decisiones sobre ahorro energético?</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416000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4. El papel de las calculadoras de renovación y energía solar</a:t>
            </a:r>
            <a:endParaRPr lang="en-US" sz="1050" dirty="0">
              <a:solidFill>
                <a:schemeClr val="bg1"/>
              </a:solidFill>
              <a:ea typeface="Calibri"/>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sym typeface="Public Sans"/>
              </a:rPr>
              <a:t>Las calculadoras solares </a:t>
            </a:r>
            <a:r>
              <a:rPr lang="en-GB" sz="1200" noProof="0" dirty="0">
                <a:sym typeface="Public Sans"/>
              </a:rPr>
              <a:t>proporcionan planes de renovación personalizados, ayuda financiera e información basada en datos para optimizar la eficiencia energética y las inversiones en energías renovables.</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952258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tabla de cuatro filas y cuatro columnas. Al igual que en las tablas anteriores, las celdas contienen varios puntos, por lo que se numerarán aquí. La primera fila es idéntica a las tablas anteriores: 1. Herramienta. 2. Servicio. 3. Beneficios para una comunidad energética. 4. ¿Cómo puede esta herramienta apoyar a una comunidad energética?</a:t>
            </a:r>
          </a:p>
          <a:p>
            <a:r>
              <a:rPr lang="en-GB" dirty="0"/>
              <a:t>Primera fila de datos: 1. Effy (Francia). 2. Simulación de proyectos y estudio personalizado, soluciones de renovación integradas, acceso a ayudas y primas. 3. Renovación rentable, soluciones a medida para edificios diversos. 4. Acceso a subvenciones.</a:t>
            </a:r>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Segunda fila de datos. 1. </a:t>
            </a:r>
            <a:r>
              <a:rPr lang="en-GB" dirty="0" err="1"/>
              <a:t>MaPrimeRénov </a:t>
            </a:r>
            <a:r>
              <a:rPr lang="en-GB" dirty="0"/>
              <a:t>(Francia). 2. Ayuda a la renovación financiada por el Gobierno francés, verificación de elegibilidad y asistencia para la solicitud. 3. Apoyo financiero para la eficiencia energética. 4. </a:t>
            </a:r>
            <a:r>
              <a:rPr lang="en-GB" sz="1200" b="0" i="0" u="none" strike="noStrike" cap="none" noProof="0" dirty="0">
                <a:solidFill>
                  <a:srgbClr val="000000"/>
                </a:solidFill>
                <a:latin typeface="+mn-lt"/>
              </a:rPr>
              <a:t>Reducción del riesgo de la inversión.</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Tercera fila de datos. 1. Energy Saving Trust: herramientas y calculadoras energéticas (Reino Unido). 2. Asesoramiento para mejoras energéticas, calculadoras energéticas completas. 3. Evaluación energética integral del hogar. 4. Planificación de la renovación basada en datos, recomendaciones prácticas.</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sz="1200" b="0" i="0" u="none" strike="noStrike" cap="none" noProof="0" dirty="0">
              <a:solidFill>
                <a:srgbClr val="000000"/>
              </a:solidFill>
              <a:latin typeface="+mn-lt"/>
            </a:endParaRPr>
          </a:p>
          <a:p>
            <a:endParaRPr lang="en-GB" dirty="0"/>
          </a:p>
          <a:p>
            <a:endParaRPr lang="en-GB" dirty="0"/>
          </a:p>
          <a:p>
            <a:endParaRPr lang="en-GB" dirty="0"/>
          </a:p>
          <a:p>
            <a:endParaRPr lang="en-GB" dirty="0"/>
          </a:p>
          <a:p>
            <a:endParaRPr lang="en-GB" dirty="0"/>
          </a:p>
          <a:p>
            <a:endParaRPr lang="en-GB" dirty="0"/>
          </a:p>
          <a:p>
            <a:r>
              <a:rPr lang="en-GB" dirty="0"/>
              <a:t>https://www.effy.fr</a:t>
            </a:r>
          </a:p>
          <a:p>
            <a:r>
              <a:rPr lang="en-GB" dirty="0"/>
              <a:t>https://www.iea.org/policies/17749-frances-maprimerenov-programme</a:t>
            </a:r>
          </a:p>
          <a:p>
            <a:r>
              <a:rPr lang="en-GB" dirty="0"/>
              <a:t>https://energysavingtrust.org.uk/energy-at-home/energy-tools-and-calculators/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2934133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Plataformas digitales: intercambio de energía  </a:t>
            </a:r>
            <a:endParaRPr lang="en-US" sz="1050" dirty="0">
              <a:solidFill>
                <a:schemeClr val="bg1"/>
              </a:solidFill>
            </a:endParaRPr>
          </a:p>
          <a:p>
            <a:pPr algn="ctr" latinLnBrk="0"/>
            <a:r>
              <a:rPr lang="en-US" sz="1200" i="1" dirty="0">
                <a:solidFill>
                  <a:schemeClr val="accent2"/>
                </a:solidFill>
              </a:rPr>
              <a:t>¿Cómo pueden las plataformas digitales mejorar la gestión de las comunidades energéticas?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11803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5. Plataformas digitales: intercambio de energía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Las plataformas digitales facilitan la optimización de las operaciones, la facturación y la toma de decisiones.</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89663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Una tabla con cuatro columnas y tres filas. Las celdas se numerarán como anteriormente. Los encabezados de las columnas son los mismos que antes: 1. Herramienta. 2. Servicios. 3. Beneficios para una comunidad energética. 4. ¿Cómo puede esta herramienta apoyar a una comunidad energética?</a:t>
            </a:r>
            <a:br>
              <a:rPr lang="en-GB" dirty="0"/>
            </a:br>
            <a:r>
              <a:rPr lang="en-GB" dirty="0"/>
              <a:t>Primera fila de datos: 1. </a:t>
            </a:r>
            <a:r>
              <a:rPr lang="en-GB" dirty="0" err="1"/>
              <a:t>eGon </a:t>
            </a:r>
            <a:r>
              <a:rPr lang="en-GB" dirty="0"/>
              <a:t>(Alemania). 2. Portal en línea, gestión de miembros, facturación automatizada, gestión digital de contratos, registro de la comunidad. 3. Administración optimizada y transparencia, precios claros y transparentes. 4. </a:t>
            </a:r>
            <a:r>
              <a:rPr lang="en-GB" sz="1200" b="0" i="0" u="none" strike="noStrike" cap="none" noProof="0" dirty="0">
                <a:solidFill>
                  <a:srgbClr val="000000"/>
                </a:solidFill>
                <a:latin typeface="+mn-lt"/>
              </a:rPr>
              <a:t>Desmaterialización del proceso.</a:t>
            </a: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b="0" i="0" u="none" strike="noStrike" cap="none" noProof="0" dirty="0">
                <a:solidFill>
                  <a:srgbClr val="000000"/>
                </a:solidFill>
                <a:latin typeface="+mn-lt"/>
              </a:rPr>
              <a:t>Segunda fila de datos: 1. </a:t>
            </a:r>
            <a:r>
              <a:rPr lang="en-GB" sz="1200" b="0" i="0" u="none" strike="noStrike" cap="none" noProof="0" dirty="0" err="1">
                <a:solidFill>
                  <a:srgbClr val="000000"/>
                </a:solidFill>
                <a:latin typeface="+mn-lt"/>
              </a:rPr>
              <a:t>Neoom </a:t>
            </a:r>
            <a:r>
              <a:rPr lang="en-GB" sz="1200" b="0" i="0" u="none" strike="noStrike" cap="none" noProof="0" dirty="0">
                <a:solidFill>
                  <a:srgbClr val="000000"/>
                </a:solidFill>
                <a:latin typeface="+mn-lt"/>
              </a:rPr>
              <a:t>(Alemania, Austria, República Checa). 2. Solución digital integral, formación de comunidades y emparejamiento inteligente, panel de control digital y gestión energética. 3. Seguridad en el precio de la electricidad y ahorro de costes, oportunidades de ingresos y acceso a energía verde, empoderamiento de la comunidad. 4. Datos transparentes para la toma de decisiones, formación de comunidades facilitada, operaciones automatizadas.</a:t>
            </a:r>
            <a:endParaRPr lang="en-GB" dirty="0"/>
          </a:p>
          <a:p>
            <a:endParaRPr lang="en-GB" dirty="0"/>
          </a:p>
          <a:p>
            <a:r>
              <a:rPr lang="en-GB" dirty="0"/>
              <a:t>https://rego-n.org/index.html</a:t>
            </a:r>
          </a:p>
          <a:p>
            <a:r>
              <a:rPr lang="en-GB" dirty="0"/>
              <a:t>https://neoom.com/en/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134959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Gestión energética y comunidades energéticas: la dimensión social   </a:t>
            </a:r>
            <a:endParaRPr lang="en-US" sz="1050" dirty="0">
              <a:solidFill>
                <a:schemeClr val="bg1"/>
              </a:solidFill>
            </a:endParaRPr>
          </a:p>
          <a:p>
            <a:pPr algn="ctr" latinLnBrk="0"/>
            <a:r>
              <a:rPr lang="en-US" sz="1200" i="1" dirty="0">
                <a:solidFill>
                  <a:schemeClr val="accent2"/>
                </a:solidFill>
              </a:rPr>
              <a:t>¿Cómo puede una comunidad energética participar en la gestión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8653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¿Gestiona una comunidad energética y está pensando en introducir o mejorar su infraestructura informática? ¿Le interesa invertir en su comunidad energética, pero no sabe por dónde empezar? En esta breve presentación exploraremos: </a:t>
            </a:r>
          </a:p>
          <a:p>
            <a:pPr latinLnBrk="0"/>
            <a:endParaRPr lang="en-GB" sz="1200" dirty="0"/>
          </a:p>
          <a:p>
            <a:pPr marL="457200" indent="-457200" latinLnBrk="0">
              <a:buChar char="•"/>
            </a:pPr>
            <a:r>
              <a:rPr lang="en-GB" sz="1200" dirty="0"/>
              <a:t>Diferentes servicios y por qué podrían beneficiar a su comunidad energética.</a:t>
            </a:r>
          </a:p>
          <a:p>
            <a:pPr marL="457200" indent="-457200" latinLnBrk="0">
              <a:buChar char="•"/>
            </a:pPr>
            <a:r>
              <a:rPr lang="en-GB" sz="1200" dirty="0"/>
              <a:t>Ejemplos del tipo de herramientas que pueden ayudarle en sus decisiones.</a:t>
            </a:r>
            <a:endParaRPr lang="en-GB" sz="1200" dirty="0">
              <a:ea typeface="Calibri"/>
              <a:cs typeface="Calibri"/>
            </a:endParaRPr>
          </a:p>
          <a:p>
            <a:pPr marL="457200" indent="-457200" latinLnBrk="0">
              <a:buChar char="•"/>
            </a:pPr>
            <a:r>
              <a:rPr lang="en-GB" sz="1200" dirty="0"/>
              <a:t>Cómo evaluar herramientas, productos y servicios</a:t>
            </a:r>
            <a:r>
              <a:rPr lang="en-GB" sz="1600" dirty="0"/>
              <a:t>.</a:t>
            </a: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t>*Tenga en cuenta que las herramientas que se enumeran en esta presentación son solo ilustrativas y no constituyen recomendaciones. Algunas herramientas de esta lista son específicas de determinados países. Es posible que no estén disponibles en su país. Puede buscar herramientas o software nacionales similares.</a:t>
            </a:r>
            <a:r>
              <a:rPr lang="en-GB" sz="1200" dirty="0"/>
              <a:t> </a:t>
            </a:r>
            <a:endParaRPr lang="en-GB" sz="1200"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28642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6. Gestión energética y comunidades energéticas: socialización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ea typeface="Public Sans"/>
                <a:sym typeface="Public Sans"/>
              </a:rPr>
              <a:t>Las comunidades energéticas pueden utilizar </a:t>
            </a:r>
            <a:r>
              <a:rPr lang="en-GB" sz="1200" noProof="0" dirty="0">
                <a:ea typeface="Public Sans"/>
                <a:sym typeface="Public Sans"/>
              </a:rPr>
              <a:t>herramientas digitales integradas para la supervisión, el análisis y la colaboración con el fin de impulsar la toma de decisiones basada en datos y la planificación local.</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334880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tabla similar a las anteriores, pero aunque tiene las mismas cuatro columnas, solo hay dos filas. La primera fila es la misma: 1. Herramienta. 2. Servicios. 3. Beneficios para una comunidad energética. 4. ¿Cómo puede esta herramienta apoyar a una comunidad energética?</a:t>
            </a:r>
          </a:p>
          <a:p>
            <a:r>
              <a:rPr lang="en-GB" dirty="0"/>
              <a:t>Primera y única fila de datos: 1. </a:t>
            </a:r>
            <a:r>
              <a:rPr lang="en-GB" dirty="0" err="1"/>
              <a:t>EnergyID </a:t>
            </a:r>
            <a:r>
              <a:rPr lang="en-GB" dirty="0"/>
              <a:t>(Países Bajos, Bélgica, Francia, Portugal, Italia). 2. Supervisión del consumo todo en uno, información sobre el rendimiento solar, integraciones de datos, grupos sociales colaborativos. 3. Fomenta la participación de la comunidad, potencia la planificación local, establece puntos de referencia para la acción. 4. Toma de decisiones basada en datos, colaboración social mejorada, análisis personalizables.</a:t>
            </a:r>
          </a:p>
          <a:p>
            <a:endParaRPr lang="en-GB" dirty="0"/>
          </a:p>
          <a:p>
            <a:r>
              <a:rPr lang="en-GB" dirty="0"/>
              <a:t>https://www.energyid.eu/en/</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241241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Elección de herramientas informáticas para su comunidad energética: evaluación  </a:t>
            </a:r>
            <a:endParaRPr lang="en-US" sz="1050" kern="1200" dirty="0">
              <a:solidFill>
                <a:schemeClr val="bg1"/>
              </a:solidFill>
              <a:latin typeface="+mn-lt"/>
              <a:ea typeface="+mn-ea"/>
              <a:cs typeface="+mn-cs"/>
            </a:endParaRPr>
          </a:p>
          <a:p>
            <a:pPr algn="ctr" latinLnBrk="0"/>
            <a:r>
              <a:rPr lang="en-US" sz="1200" i="1" dirty="0">
                <a:solidFill>
                  <a:schemeClr val="accent2"/>
                </a:solidFill>
              </a:rPr>
              <a:t>¿Cómo podemos elegir las herramientas informáticas adecuadas para nuestra comunidad energética?</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4206205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7. Elección de herramientas informáticas para su comunidad energética: evaluación  </a:t>
            </a:r>
            <a:endParaRPr lang="en-US" sz="1050" dirty="0">
              <a:solidFill>
                <a:schemeClr val="bg1"/>
              </a:solidFill>
            </a:endParaRPr>
          </a:p>
          <a:p>
            <a:pPr latinLnBrk="0"/>
            <a:r>
              <a:rPr lang="en-GB" sz="1200" noProof="0" dirty="0">
                <a:ea typeface="Public Sans"/>
                <a:sym typeface="Public Sans"/>
              </a:rPr>
              <a:t>Debe evaluar una herramienta en función de su funcionalidad, facilidad de uso, integración, escalabilidad, coste, asistencia técnica, seguridad y flexibilidad. Algunas preguntas que debe plantearse:</a:t>
            </a:r>
          </a:p>
          <a:p>
            <a:pPr latinLnBrk="0"/>
            <a:endParaRPr lang="en-GB" sz="1200" noProof="0" dirty="0">
              <a:ea typeface="Public Sans"/>
              <a:sym typeface="Public Sans"/>
            </a:endParaRPr>
          </a:p>
          <a:p>
            <a:pPr marL="342900" indent="-342900" latinLnBrk="0">
              <a:buFont typeface="Arial" panose="020B0604020202020204" pitchFamily="34" charset="0"/>
              <a:buChar char="•"/>
            </a:pPr>
            <a:r>
              <a:rPr lang="en-GB" sz="1200" b="1" noProof="0" dirty="0">
                <a:sym typeface="Public Sans"/>
              </a:rPr>
              <a:t>Funcionalidad: </a:t>
            </a:r>
            <a:r>
              <a:rPr lang="en-GB" sz="1200" noProof="0" dirty="0">
                <a:sym typeface="Public Sans"/>
              </a:rPr>
              <a:t>¿La herramienta satisface nuestras necesidades energéticas?</a:t>
            </a:r>
          </a:p>
          <a:p>
            <a:pPr marL="342900" indent="-342900" latinLnBrk="0">
              <a:buFont typeface="Arial" panose="020B0604020202020204" pitchFamily="34" charset="0"/>
              <a:buChar char="•"/>
            </a:pPr>
            <a:r>
              <a:rPr lang="en-GB" sz="1200" b="1" noProof="0" dirty="0">
                <a:sym typeface="Public Sans"/>
              </a:rPr>
              <a:t>Usabilidad: </a:t>
            </a:r>
            <a:r>
              <a:rPr lang="en-GB" sz="1200" noProof="0" dirty="0">
                <a:sym typeface="Public Sans"/>
              </a:rPr>
              <a:t>¿Es fácil de usar? </a:t>
            </a:r>
          </a:p>
          <a:p>
            <a:pPr marL="342900" indent="-342900" latinLnBrk="0">
              <a:buFont typeface="Arial" panose="020B0604020202020204" pitchFamily="34" charset="0"/>
              <a:buChar char="•"/>
            </a:pPr>
            <a:r>
              <a:rPr lang="en-GB" sz="1200" b="1" noProof="0" dirty="0">
                <a:sym typeface="Public Sans"/>
              </a:rPr>
              <a:t>Integración: </a:t>
            </a:r>
            <a:r>
              <a:rPr lang="en-GB" sz="1200" noProof="0" dirty="0">
                <a:sym typeface="Public Sans"/>
              </a:rPr>
              <a:t>¿Esta herramienta funciona con los sistemas existentes?</a:t>
            </a:r>
          </a:p>
          <a:p>
            <a:pPr marL="342900" indent="-342900" latinLnBrk="0">
              <a:buFont typeface="Arial" panose="020B0604020202020204" pitchFamily="34" charset="0"/>
              <a:buChar char="•"/>
            </a:pPr>
            <a:r>
              <a:rPr lang="en-GB" sz="1200" b="1" noProof="0" dirty="0">
                <a:sym typeface="Public Sans"/>
              </a:rPr>
              <a:t>Escalabilidad: </a:t>
            </a:r>
            <a:r>
              <a:rPr lang="en-GB" sz="1200" noProof="0" dirty="0">
                <a:sym typeface="Public Sans"/>
              </a:rPr>
              <a:t>¿Puede esta herramienta crecer con nuestra comunidad? </a:t>
            </a:r>
          </a:p>
          <a:p>
            <a:pPr marL="342900" indent="-342900" latinLnBrk="0">
              <a:buFont typeface="Arial" panose="020B0604020202020204" pitchFamily="34" charset="0"/>
              <a:buChar char="•"/>
            </a:pPr>
            <a:r>
              <a:rPr lang="en-GB" sz="1200" b="1" noProof="0" dirty="0">
                <a:sym typeface="Public Sans"/>
              </a:rPr>
              <a:t>Rentabilidad: </a:t>
            </a:r>
            <a:r>
              <a:rPr lang="en-GB" sz="1200" noProof="0" dirty="0">
                <a:sym typeface="Public Sans"/>
              </a:rPr>
              <a:t>¿Los beneficios superan los costes adicionales?</a:t>
            </a:r>
          </a:p>
          <a:p>
            <a:pPr marL="342900" indent="-342900" latinLnBrk="0">
              <a:buFont typeface="Arial" panose="020B0604020202020204" pitchFamily="34" charset="0"/>
              <a:buChar char="•"/>
            </a:pPr>
            <a:r>
              <a:rPr lang="en-GB" sz="1200" b="1" noProof="0" dirty="0">
                <a:sym typeface="Public Sans"/>
              </a:rPr>
              <a:t>Asistencia y formación: </a:t>
            </a:r>
            <a:r>
              <a:rPr lang="en-GB" sz="1200" noProof="0" dirty="0">
                <a:sym typeface="Public Sans"/>
              </a:rPr>
              <a:t>¿Hay asistencia disponible?</a:t>
            </a:r>
          </a:p>
          <a:p>
            <a:pPr marL="342900" indent="-342900" latinLnBrk="0">
              <a:buFont typeface="Arial" panose="020B0604020202020204" pitchFamily="34" charset="0"/>
              <a:buChar char="•"/>
            </a:pPr>
            <a:r>
              <a:rPr lang="en-GB" sz="1200" b="1" noProof="0" dirty="0">
                <a:sym typeface="Public Sans"/>
              </a:rPr>
              <a:t>Seguridad: </a:t>
            </a:r>
            <a:r>
              <a:rPr lang="en-GB" sz="1200" noProof="0" dirty="0">
                <a:sym typeface="Public Sans"/>
              </a:rPr>
              <a:t>¿Están protegidos los datos y la privacidad? </a:t>
            </a:r>
          </a:p>
          <a:p>
            <a:pPr marL="342900" indent="-342900" latinLnBrk="0">
              <a:buFont typeface="Arial" panose="020B0604020202020204" pitchFamily="34" charset="0"/>
              <a:buChar char="•"/>
            </a:pPr>
            <a:r>
              <a:rPr lang="en-GB" sz="1200" b="1" noProof="0" dirty="0">
                <a:sym typeface="Public Sans"/>
              </a:rPr>
              <a:t>Flexibilidad: </a:t>
            </a:r>
            <a:r>
              <a:rPr lang="en-GB" sz="1200" noProof="0" dirty="0">
                <a:sym typeface="Public Sans"/>
              </a:rPr>
              <a:t>¿Se puede personalizar la herramienta según nuestras necesidades? </a:t>
            </a:r>
          </a:p>
          <a:p>
            <a:pPr marL="342900" indent="-342900" latinLnBrk="0">
              <a:buFont typeface="Arial" panose="020B0604020202020204" pitchFamily="34" charset="0"/>
              <a:buChar char="•"/>
            </a:pPr>
            <a:r>
              <a:rPr lang="en-GB" sz="1200" b="1" noProof="0" dirty="0">
                <a:sym typeface="Public Sans"/>
              </a:rPr>
              <a:t>Comentarios de los usuarios: </a:t>
            </a:r>
            <a:r>
              <a:rPr lang="en-GB" sz="1200" noProof="0" dirty="0">
                <a:sym typeface="Public Sans"/>
              </a:rPr>
              <a:t>¿Están satisfechos los demás con la herramienta?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94749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Próximos pasos</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Si desea obtener más información sobre herramientas, servicios y productos para apoyar a las comunidades energéticas, los siguientes recursos pueden resultarle útiles: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Lea </a:t>
            </a:r>
            <a:r>
              <a:rPr lang="en-US" altLang="ko-KR" sz="1200" dirty="0">
                <a:solidFill>
                  <a:srgbClr val="373737"/>
                </a:solidFill>
                <a:ea typeface="맑은 고딕"/>
              </a:rPr>
              <a:t>el </a:t>
            </a:r>
            <a:r>
              <a:rPr lang="en-US" altLang="ko-KR" sz="1200" i="1" dirty="0">
                <a:solidFill>
                  <a:srgbClr val="373737"/>
                </a:solidFill>
                <a:ea typeface="맑은 고딕"/>
                <a:hlinkClick r:id="rId3"/>
              </a:rPr>
              <a:t>repositorio de comunidades energéticas</a:t>
            </a:r>
            <a:r>
              <a:rPr lang="en-US" altLang="ko-KR" sz="1200" dirty="0">
                <a:solidFill>
                  <a:srgbClr val="373737"/>
                </a:solidFill>
                <a:ea typeface="맑은 고딕"/>
              </a:rPr>
              <a:t> de la Comisión Europea</a:t>
            </a:r>
            <a:r>
              <a:rPr lang="en-US" altLang="ko-KR" sz="1200" i="1" dirty="0">
                <a:solidFill>
                  <a:srgbClr val="373737"/>
                </a:solidFill>
                <a:ea typeface="맑은 고딕"/>
                <a:hlinkClick r:id="rId3"/>
              </a:rPr>
              <a:t>: Herramientas digitales para comunidades energéticas</a:t>
            </a:r>
            <a:r>
              <a:rPr lang="en-US" altLang="ko-KR" sz="1200" i="1" dirty="0">
                <a:solidFill>
                  <a:srgbClr val="373737"/>
                </a:solidFill>
                <a:ea typeface="맑은 고딕"/>
              </a:rPr>
              <a:t>.  </a:t>
            </a:r>
            <a:endParaRPr lang="en-US" altLang="ko-KR" sz="1200" i="1" dirty="0">
              <a:solidFill>
                <a:srgbClr val="373737"/>
              </a:solidFill>
              <a:ea typeface="맑은 고딕"/>
              <a:cs typeface="Calibri"/>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olidFill>
                  <a:srgbClr val="373737"/>
                </a:solidFill>
                <a:ea typeface="Calibri"/>
              </a:rPr>
              <a:t>Consulte el conjunto de cursos breves de Every1: </a:t>
            </a:r>
            <a:r>
              <a:rPr lang="en-US" sz="1200" i="1" dirty="0">
                <a:solidFill>
                  <a:srgbClr val="373737"/>
                </a:solidFill>
                <a:ea typeface="Calibri"/>
                <a:hlinkClick r:id="rId4"/>
              </a:rPr>
              <a:t>Fundamentos de la energía digital</a:t>
            </a:r>
            <a:r>
              <a:rPr lang="en-US" sz="1200" i="1" dirty="0">
                <a:solidFill>
                  <a:srgbClr val="373737"/>
                </a:solidFill>
                <a:ea typeface="Calibri"/>
              </a:rPr>
              <a:t>.</a:t>
            </a:r>
            <a:endParaRPr lang="en-US"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cs typeface="Calibri"/>
              </a:rPr>
              <a:t>Lea el documento de investigación de Energy Reports </a:t>
            </a:r>
            <a:r>
              <a:rPr lang="en-US" altLang="ko-KR" sz="1200" i="1" dirty="0">
                <a:solidFill>
                  <a:srgbClr val="373737"/>
                </a:solidFill>
                <a:ea typeface="맑은 고딕"/>
                <a:cs typeface="Calibri"/>
                <a:hlinkClick r:id="rId5"/>
              </a:rPr>
              <a:t>Herramientas de modelización para la evaluación de comunidades de energía renovable</a:t>
            </a:r>
            <a:r>
              <a:rPr lang="en-US" altLang="ko-KR" sz="1200" i="1" dirty="0">
                <a:solidFill>
                  <a:srgbClr val="373737"/>
                </a:solidFill>
                <a:ea typeface="맑은 고딕"/>
                <a:cs typeface="Calibri"/>
              </a:rPr>
              <a:t>. </a:t>
            </a:r>
          </a:p>
          <a:p>
            <a:pPr algn="ctr" latinLnBrk="0"/>
            <a:r>
              <a:rPr lang="en-US" sz="1200" dirty="0">
                <a:solidFill>
                  <a:srgbClr val="373737"/>
                </a:solidFill>
                <a:ea typeface="Calibri"/>
                <a:hlinkClick r:id="rId6"/>
              </a:rPr>
              <a:t>Obtenga más información sobre los materiales didácticos del proyecto Every1.</a:t>
            </a:r>
            <a:endParaRPr lang="en-US" dirty="0"/>
          </a:p>
          <a:p>
            <a:pPr algn="ctr" latinLnBrk="0"/>
            <a:endParaRPr lang="en-US" altLang="ko-KR" sz="1200" dirty="0">
              <a:solidFill>
                <a:srgbClr val="373737"/>
              </a:solidFill>
              <a:ea typeface="맑은 고딕"/>
              <a:cs typeface="Calibr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54296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Agradecimientos</a:t>
            </a:r>
          </a:p>
          <a:p>
            <a:pPr latinLnBrk="0"/>
            <a:r>
              <a:rPr lang="en-GB" dirty="0"/>
              <a:t>Esta presentación titulada </a:t>
            </a:r>
            <a:r>
              <a:rPr lang="en-GB" i="1" dirty="0"/>
              <a:t>«Comunidades energéticas: conceptos básicos de TI» </a:t>
            </a:r>
            <a:r>
              <a:rPr lang="en-GB" dirty="0"/>
              <a:t>ha sido elaborada por el proyecto Every1 y está sujeta a la licencia </a:t>
            </a:r>
            <a:r>
              <a:rPr lang="en-GB" dirty="0">
                <a:hlinkClick r:id="rId3"/>
              </a:rPr>
              <a:t>CC BY-SA 4.0</a:t>
            </a:r>
            <a:r>
              <a:rPr lang="en-GB" dirty="0"/>
              <a:t>, salvo que se indique lo contrario. </a:t>
            </a:r>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texto de introducción: </a:t>
            </a:r>
            <a:r>
              <a:rPr lang="en-US" i="1" dirty="0">
                <a:solidFill>
                  <a:schemeClr val="dk1"/>
                </a:solidFill>
                <a:ea typeface="Public Sans"/>
                <a:cs typeface="Public Sans"/>
                <a:sym typeface="Public Sans"/>
              </a:rPr>
              <a:t>«Papel junto </a:t>
            </a:r>
            <a:r>
              <a:rPr lang="en-US" i="1" dirty="0" err="1">
                <a:solidFill>
                  <a:schemeClr val="dk1"/>
                </a:solidFill>
                <a:ea typeface="Public Sans"/>
                <a:cs typeface="Public Sans"/>
                <a:sym typeface="Public Sans"/>
              </a:rPr>
              <a:t>al Macbook», </a:t>
            </a:r>
            <a:r>
              <a:rPr lang="en-US" dirty="0">
                <a:solidFill>
                  <a:schemeClr val="dk1"/>
                </a:solidFill>
                <a:ea typeface="Public Sans"/>
                <a:cs typeface="Public Sans"/>
                <a:sym typeface="Public Sans"/>
              </a:rPr>
              <a:t>de </a:t>
            </a:r>
            <a:r>
              <a:rPr lang="en-US" sz="12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en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uno: </a:t>
            </a:r>
            <a:r>
              <a:rPr lang="en-US" sz="1200" dirty="0">
                <a:solidFill>
                  <a:schemeClr val="dk1"/>
                </a:solidFill>
                <a:ea typeface="Public Sans"/>
                <a:cs typeface="Public Sans"/>
                <a:sym typeface="Public Sans"/>
                <a:hlinkClick r:id="rId7"/>
              </a:rPr>
              <a:t>«Digital City», </a:t>
            </a:r>
            <a:r>
              <a:rPr lang="en-US" sz="1200" dirty="0">
                <a:solidFill>
                  <a:schemeClr val="dk1"/>
                </a:solidFill>
                <a:ea typeface="Public Sans"/>
                <a:cs typeface="Public Sans"/>
                <a:sym typeface="Public Sans"/>
              </a:rPr>
              <a:t>de scratch-media, con licencia </a:t>
            </a:r>
            <a:r>
              <a:rPr lang="en-US" sz="1200" dirty="0">
                <a:solidFill>
                  <a:schemeClr val="dk1"/>
                </a:solidFill>
                <a:ea typeface="Public Sans"/>
                <a:cs typeface="Public Sans"/>
                <a:sym typeface="Public Sans"/>
                <a:hlinkClick r:id="rId5"/>
              </a:rPr>
              <a:t>CC BY-NC-ND 2.0</a:t>
            </a:r>
            <a:r>
              <a:rPr lang="en-US" sz="12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Pregunta dos: </a:t>
            </a:r>
            <a:r>
              <a:rPr lang="en-US" sz="1200" dirty="0">
                <a:solidFill>
                  <a:schemeClr val="dk1"/>
                </a:solidFill>
                <a:ea typeface="Public Sans"/>
                <a:cs typeface="Public Sans"/>
                <a:sym typeface="Public Sans"/>
                <a:hlinkClick r:id="rId8"/>
              </a:rPr>
              <a:t>solar, </a:t>
            </a:r>
            <a:r>
              <a:rPr lang="en-US" sz="1200" dirty="0">
                <a:solidFill>
                  <a:schemeClr val="dk1"/>
                </a:solidFill>
                <a:ea typeface="Public Sans"/>
                <a:cs typeface="Public Sans"/>
                <a:sym typeface="Public Sans"/>
              </a:rPr>
              <a:t>de </a:t>
            </a:r>
            <a:r>
              <a:rPr lang="en-US" sz="1200" dirty="0" err="1">
                <a:solidFill>
                  <a:schemeClr val="dk1"/>
                </a:solidFill>
                <a:ea typeface="Public Sans"/>
                <a:cs typeface="Public Sans"/>
                <a:sym typeface="Public Sans"/>
              </a:rPr>
              <a:t>betmari, </a:t>
            </a:r>
            <a:r>
              <a:rPr lang="en-US" sz="1200" dirty="0">
                <a:solidFill>
                  <a:schemeClr val="dk1"/>
                </a:solidFill>
                <a:ea typeface="Public Sans"/>
                <a:cs typeface="Public Sans"/>
                <a:sym typeface="Public Sans"/>
              </a:rPr>
              <a:t>con licencia </a:t>
            </a:r>
            <a:r>
              <a:rPr lang="en-US" sz="1200" dirty="0">
                <a:solidFill>
                  <a:schemeClr val="dk1"/>
                </a:solidFill>
                <a:ea typeface="Public Sans"/>
                <a:cs typeface="Public Sans"/>
                <a:sym typeface="Public Sans"/>
                <a:hlinkClick r:id="rId9"/>
              </a:rPr>
              <a:t>CC BY-NC 2.0</a:t>
            </a:r>
            <a:r>
              <a:rPr lang="en-US" sz="12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tres: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de Alan Levine, con licencia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Pregunta cuatro: </a:t>
            </a:r>
            <a:r>
              <a:rPr lang="en-US" sz="1200" dirty="0">
                <a:solidFill>
                  <a:schemeClr val="dk1"/>
                </a:solidFill>
                <a:ea typeface="Public Sans"/>
                <a:cs typeface="Public Sans"/>
                <a:sym typeface="Public Sans"/>
                <a:hlinkClick r:id="rId12"/>
              </a:rPr>
              <a:t>Solar façade, </a:t>
            </a:r>
            <a:r>
              <a:rPr lang="en-US" sz="1200" dirty="0">
                <a:solidFill>
                  <a:schemeClr val="dk1"/>
                </a:solidFill>
                <a:ea typeface="Public Sans"/>
                <a:cs typeface="Public Sans"/>
                <a:sym typeface="Public Sans"/>
              </a:rPr>
              <a:t>de La Citta Vita, con licencia </a:t>
            </a:r>
            <a:r>
              <a:rPr lang="en-US" sz="1200" dirty="0">
                <a:solidFill>
                  <a:schemeClr val="dk1"/>
                </a:solidFill>
                <a:ea typeface="Public Sans"/>
                <a:cs typeface="Public Sans"/>
                <a:sym typeface="Public Sans"/>
                <a:hlinkClick r:id="rId13"/>
              </a:rPr>
              <a:t>CC BY-SA 2.0</a:t>
            </a:r>
            <a:r>
              <a:rPr lang="en-US" sz="12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cinco: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de Mike Lawrence, tiene 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200" dirty="0">
                <a:solidFill>
                  <a:schemeClr val="dk1"/>
                </a:solidFill>
                <a:ea typeface="Public Sans"/>
                <a:cs typeface="Public Sans"/>
                <a:sym typeface="Public Sans"/>
              </a:rPr>
              <a:t>Pregunta seis: </a:t>
            </a:r>
            <a:r>
              <a:rPr lang="en-US" sz="1200" dirty="0">
                <a:solidFill>
                  <a:schemeClr val="dk1"/>
                </a:solidFill>
                <a:ea typeface="Public Sans"/>
                <a:cs typeface="Public Sans"/>
                <a:sym typeface="Public Sans"/>
                <a:hlinkClick r:id="rId16"/>
              </a:rPr>
              <a:t>Moss Community Energy Launch, </a:t>
            </a:r>
            <a:r>
              <a:rPr lang="en-US" sz="1200" dirty="0">
                <a:solidFill>
                  <a:schemeClr val="dk1"/>
                </a:solidFill>
                <a:ea typeface="Public Sans"/>
                <a:cs typeface="Public Sans"/>
                <a:sym typeface="Public Sans"/>
              </a:rPr>
              <a:t>de 10 10, tiene 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siete: </a:t>
            </a:r>
            <a:r>
              <a:rPr lang="en-US" dirty="0">
                <a:solidFill>
                  <a:schemeClr val="dk1"/>
                </a:solidFill>
                <a:ea typeface="Public Sans"/>
                <a:cs typeface="Public Sans"/>
                <a:sym typeface="Public Sans"/>
                <a:hlinkClick r:id="rId17"/>
              </a:rPr>
              <a:t>Pregunta 1, </a:t>
            </a:r>
            <a:r>
              <a:rPr lang="en-US" dirty="0">
                <a:solidFill>
                  <a:schemeClr val="dk1"/>
                </a:solidFill>
                <a:ea typeface="Public Sans"/>
                <a:cs typeface="Public Sans"/>
                <a:sym typeface="Public Sans"/>
              </a:rPr>
              <a:t>de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tiene </a:t>
            </a:r>
            <a:r>
              <a:rPr lang="en-US" sz="1200" dirty="0">
                <a:solidFill>
                  <a:schemeClr val="dk1"/>
                </a:solidFill>
                <a:ea typeface="Public Sans"/>
                <a:cs typeface="Public Sans"/>
                <a:sym typeface="Public Sans"/>
              </a:rPr>
              <a:t>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200" dirty="0">
              <a:solidFill>
                <a:schemeClr val="dk1"/>
              </a:solidFill>
              <a:ea typeface="Public Sans"/>
              <a:cs typeface="Public Sans"/>
              <a:sym typeface="Public Sans"/>
            </a:endParaRPr>
          </a:p>
          <a:p>
            <a:pPr latinLnBrk="0"/>
            <a:endParaRPr lang="en-US" sz="12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dirty="0">
              <a:solidFill>
                <a:schemeClr val="dk1"/>
              </a:solidFill>
              <a:ea typeface="Calibri"/>
              <a:cs typeface="Calibri"/>
              <a:sym typeface="Calibri"/>
            </a:endParaRPr>
          </a:p>
          <a:p>
            <a:pPr latinLnBrk="0"/>
            <a:endParaRPr lang="en-GB" dirty="0"/>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¡Gracias!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09566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En esta presentación exploramos siete preguntas. Al comenzar cada sección, dedique un momento a reflexionar sobre la pregunta antes de pasar a la siguiente diapositiva. </a:t>
            </a:r>
          </a:p>
          <a:p>
            <a:pPr latinLnBrk="0"/>
            <a:endParaRPr lang="en-GB" sz="1200" noProof="0" dirty="0">
              <a:solidFill>
                <a:srgbClr val="2B2C30"/>
              </a:solidFill>
              <a:sym typeface="Public Sans"/>
            </a:endParaRPr>
          </a:p>
          <a:p>
            <a:pPr latinLnBrk="0"/>
            <a:r>
              <a:rPr lang="en-GB" sz="1200" dirty="0">
                <a:solidFill>
                  <a:srgbClr val="2B2C30"/>
                </a:solidFill>
                <a:sym typeface="Public Sans"/>
              </a:rPr>
              <a:t>Puede trabajar cada pregunta por orden. También puede seleccionar una pregunta concreta que le gustaría explorar primero a través del menú.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63788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mn-ea"/>
                <a:cs typeface="+mn-cs"/>
                <a:sym typeface="Public Sans"/>
              </a:rPr>
              <a:t>Siete preguntas para las comunidades energéticas: conceptos básicos de TI</a:t>
            </a:r>
            <a:endParaRPr lang="en-US" sz="1050" kern="1200" dirty="0">
              <a:solidFill>
                <a:schemeClr val="bg1"/>
              </a:solidFill>
              <a:latin typeface="+mn-lt"/>
              <a:ea typeface="+mn-ea"/>
              <a:cs typeface="+mn-cs"/>
            </a:endParaRPr>
          </a:p>
          <a:p>
            <a:pPr marL="342900" indent="-342900" latinLnBrk="0">
              <a:buFont typeface="+mj-lt"/>
              <a:buAutoNum type="arabicPeriod"/>
            </a:pPr>
            <a:r>
              <a:rPr lang="en-US" sz="1200" dirty="0">
                <a:ea typeface="Public Sans"/>
                <a:cs typeface="Public Sans"/>
                <a:sym typeface="Public Sans"/>
              </a:rPr>
              <a:t>¿Qué papel desempeña la infraestructura informática en una comunidad energética?</a:t>
            </a:r>
          </a:p>
          <a:p>
            <a:pPr marL="342900" indent="-342900" latinLnBrk="0">
              <a:buFont typeface="+mj-lt"/>
              <a:buAutoNum type="arabicPeriod"/>
            </a:pPr>
            <a:r>
              <a:rPr lang="en-US" sz="1200" dirty="0">
                <a:ea typeface="Public Sans"/>
                <a:cs typeface="Public Sans"/>
                <a:sym typeface="Public Sans"/>
              </a:rPr>
              <a:t>¿Cómo pueden las calculadoras de energía solar ayudar en la toma de decisiones en las comunidades energéticas?</a:t>
            </a:r>
          </a:p>
          <a:p>
            <a:pPr marL="342900" indent="-342900" latinLnBrk="0">
              <a:buFont typeface="+mj-lt"/>
              <a:buAutoNum type="arabicPeriod"/>
            </a:pPr>
            <a:r>
              <a:rPr lang="en-US" sz="1200" dirty="0">
                <a:ea typeface="Public Sans"/>
                <a:cs typeface="Public Sans"/>
                <a:sym typeface="Public Sans"/>
              </a:rPr>
              <a:t>¿Cómo pueden beneficiar a las comunidades energéticas las herramientas digitales de gestión energética?</a:t>
            </a:r>
          </a:p>
          <a:p>
            <a:pPr marL="342900" indent="-342900" latinLnBrk="0">
              <a:buFont typeface="+mj-lt"/>
              <a:buAutoNum type="arabicPeriod"/>
            </a:pPr>
            <a:r>
              <a:rPr lang="en-US" sz="1200" dirty="0">
                <a:ea typeface="Public Sans"/>
                <a:cs typeface="Public Sans"/>
                <a:sym typeface="Public Sans"/>
              </a:rPr>
              <a:t>¿Cómo ayudan las calculadoras de renovación y energía solar a tomar decisiones de ahorro energético?</a:t>
            </a:r>
          </a:p>
          <a:p>
            <a:pPr marL="342900" indent="-342900" latinLnBrk="0">
              <a:buFont typeface="+mj-lt"/>
              <a:buAutoNum type="arabicPeriod"/>
            </a:pPr>
            <a:r>
              <a:rPr lang="en-US" sz="1200" dirty="0">
                <a:ea typeface="Public Sans"/>
                <a:cs typeface="Public Sans"/>
                <a:sym typeface="Public Sans"/>
              </a:rPr>
              <a:t>¿Cómo pueden las plataformas digitales mejorar la gestión de las comunidades energéticas?</a:t>
            </a:r>
          </a:p>
          <a:p>
            <a:pPr marL="342900" indent="-342900" latinLnBrk="0">
              <a:buFont typeface="+mj-lt"/>
              <a:buAutoNum type="arabicPeriod"/>
            </a:pPr>
            <a:r>
              <a:rPr lang="en-US" sz="1200" dirty="0">
                <a:ea typeface="Public Sans"/>
                <a:cs typeface="Public Sans"/>
                <a:sym typeface="Public Sans"/>
              </a:rPr>
              <a:t>¿Cómo puede una comunidad energética participar en la gestión energética?</a:t>
            </a:r>
          </a:p>
          <a:p>
            <a:pPr marL="342900" indent="-342900" latinLnBrk="0">
              <a:buFont typeface="+mj-lt"/>
              <a:buAutoNum type="arabicPeriod"/>
            </a:pPr>
            <a:r>
              <a:rPr lang="en-US" sz="1200" dirty="0">
                <a:ea typeface="Public Sans"/>
                <a:cs typeface="Public Sans"/>
                <a:sym typeface="Public Sans"/>
              </a:rPr>
              <a:t>¿Cómo podemos elegir las herramientas informáticas adecuadas para nuestra comunidad energética?</a:t>
            </a:r>
          </a:p>
          <a:p>
            <a:pPr marL="342900" indent="-342900" latinLnBrk="0">
              <a:buFont typeface="+mj-lt"/>
              <a:buAutoNum type="arabicPeriod"/>
            </a:pPr>
            <a:endParaRPr lang="en-US" sz="120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37678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El papel de la infraestructura de TI en las comunidades energéticas </a:t>
            </a:r>
            <a:endParaRPr lang="en-US" sz="1050" kern="1200" dirty="0">
              <a:solidFill>
                <a:schemeClr val="bg1"/>
              </a:solidFill>
              <a:latin typeface="+mn-lt"/>
              <a:ea typeface="+mn-ea"/>
              <a:cs typeface="+mn-cs"/>
            </a:endParaRPr>
          </a:p>
          <a:p>
            <a:pPr algn="ctr" latinLnBrk="0"/>
            <a:r>
              <a:rPr lang="en-US" sz="1200" i="1" dirty="0">
                <a:solidFill>
                  <a:schemeClr val="accent5"/>
                </a:solidFill>
              </a:rPr>
              <a:t>¿Qué papel desempeña la infraestructura de TI en una comunidad energética?</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85209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1. El papel de la infraestructura de TI en las comunidades energéticas </a:t>
            </a:r>
            <a:endParaRPr lang="en-US" sz="1050" dirty="0">
              <a:solidFill>
                <a:schemeClr val="bg1"/>
              </a:solidFill>
            </a:endParaRPr>
          </a:p>
          <a:p>
            <a:pPr latinLnBrk="0"/>
            <a:r>
              <a:rPr lang="en-US" sz="1200" dirty="0"/>
              <a:t>Sistemas y marcos tecnológicos en una comunidad energética: </a:t>
            </a:r>
          </a:p>
          <a:p>
            <a:pPr latinLnBrk="0"/>
            <a:endParaRPr lang="en-US" sz="1200" dirty="0"/>
          </a:p>
          <a:p>
            <a:pPr marL="342900" indent="-342900" latinLnBrk="0">
              <a:buFont typeface="Arial" panose="020B0604020202020204" pitchFamily="34" charset="0"/>
              <a:buChar char="•"/>
            </a:pPr>
            <a:r>
              <a:rPr lang="en-US" sz="1200" dirty="0"/>
              <a:t>Permiten una participación y un compromiso efectivos en la transición energética digital. </a:t>
            </a:r>
          </a:p>
          <a:p>
            <a:pPr marL="342900" indent="-342900" latinLnBrk="0">
              <a:buFont typeface="Arial" panose="020B0604020202020204" pitchFamily="34" charset="0"/>
              <a:buChar char="•"/>
            </a:pPr>
            <a:r>
              <a:rPr lang="en-US" sz="1200" dirty="0"/>
              <a:t>Incluyen herramientas, plataformas y redes diseñadas para mejorar la capacidad, las habilidades y la colaboración entre las partes interesadas.</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146869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El papel de las calculadoras de energía solar</a:t>
            </a:r>
            <a:endParaRPr lang="en-US" sz="1050" kern="1200" dirty="0">
              <a:solidFill>
                <a:schemeClr val="bg1"/>
              </a:solidFill>
              <a:latin typeface="+mn-lt"/>
              <a:ea typeface="+mn-ea"/>
              <a:cs typeface="+mn-cs"/>
            </a:endParaRPr>
          </a:p>
          <a:p>
            <a:pPr algn="ctr" latinLnBrk="0"/>
            <a:r>
              <a:rPr lang="en-US" sz="1200" i="1" dirty="0">
                <a:solidFill>
                  <a:schemeClr val="accent2"/>
                </a:solidFill>
              </a:rPr>
              <a:t>¿Cómo pueden las calculadoras de energía solar ayudar en la toma de decisiones en las comunidades energéticas?</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40087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ea typeface="Public Sans"/>
                <a:cs typeface="Public Sans"/>
                <a:sym typeface="Public Sans"/>
              </a:rPr>
              <a:t>2: El papel de las calculadoras de energía solar: instalación fotovoltaica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sym typeface="Public Sans"/>
              </a:rPr>
              <a:t>Las calculadoras solares proporcionan datos para la ubicación óptima, el análisis de costes y la eficiencia del sistema de los paneles fotovoltaicos (PV).</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58783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Una tabla de cuatro filas y cuatro columnas. Las columnas se titulan Herramienta; Servicios; Beneficios para una comunidad energética; ¿Cómo puede esta herramienta apoyar a una comunidad energética? Como cada celda contiene varios puntos, cada celda de una fila se numerará del 1 al 4.</a:t>
            </a:r>
          </a:p>
          <a:p>
            <a:r>
              <a:rPr lang="en-GB" dirty="0"/>
              <a:t>La primera fila de datos dice lo siguiente: 1. Sistema de información geográfica fotovoltaica (PVGIS) (mundial). 2. </a:t>
            </a:r>
            <a:r>
              <a:rPr lang="fr-FR" dirty="0"/>
              <a:t>Simulación del rendimiento fotovoltaico, análisis de datos de irradiación, opciones de configuración flexibles. 3. </a:t>
            </a:r>
            <a:r>
              <a:rPr lang="en-GB" dirty="0"/>
              <a:t>Estimaciones precisas del rendimiento energético, evaluación de costes, análisis personalizable. 4. Diseño de sistemas informado, planificación financiera, comparación de escenarios.</a:t>
            </a:r>
          </a:p>
          <a:p>
            <a:r>
              <a:rPr lang="en-GB" dirty="0"/>
              <a:t>La segunda fila de datos dice lo siguiente: 1. Calculadora </a:t>
            </a:r>
            <a:r>
              <a:rPr lang="en-GB" dirty="0" err="1"/>
              <a:t>PVWatts</a:t>
            </a:r>
            <a:r>
              <a:rPr lang="en-GB" dirty="0"/>
              <a:t> del NREL (en todo el mundo). 2. Estimación de la producción de energía, información completa del sistema, entradas detalladas del sistema. 3. Amplia aplicabilidad, datos fiables sobre los recursos solares, facilidad de uso. 4. Toma de decisiones basada en datos, análisis del rendimiento, interfaz accesible.</a:t>
            </a:r>
          </a:p>
          <a:p>
            <a:r>
              <a:rPr lang="en-GB" dirty="0"/>
              <a:t>La tercera fila de datos dice lo siguiente: 1. Calculadora solar </a:t>
            </a:r>
            <a:r>
              <a:rPr lang="en-GB" dirty="0" err="1"/>
              <a:t>EnergySage </a:t>
            </a:r>
            <a:r>
              <a:rPr lang="en-GB" dirty="0"/>
              <a:t>(EE. UU.). 2. Estimación personalizada del ahorro solar, entrada interactiva del usuario. 3. Análisis personalizado del ahorro, estimación transparente del ahorro de costes, acceso a presupuestos de instaladores. 4. Decisiones de inversión informadas, simplifica datos complejos, facilita la licitación competitiva.</a:t>
            </a:r>
          </a:p>
          <a:p>
            <a:endParaRPr lang="en-GB" dirty="0"/>
          </a:p>
          <a:p>
            <a:r>
              <a:rPr lang="en-GB" dirty="0"/>
              <a:t>https://joint-research-centre.ec.europa.eu/photovoltaic-geographical-information-system-pvgis_en</a:t>
            </a:r>
          </a:p>
          <a:p>
            <a:r>
              <a:rPr lang="en-GB" dirty="0" err="1"/>
              <a:t>https://pvwatts.nrel.gov</a:t>
            </a:r>
            <a:endParaRPr lang="en-GB" dirty="0"/>
          </a:p>
          <a:p>
            <a:r>
              <a:rPr lang="en-GB" dirty="0"/>
              <a:t>https://www.energysage.com/solar/calculator/</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907390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1C9F750B-0E37-8221-41CD-28388604A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2180" y="6221873"/>
            <a:ext cx="1958312" cy="410480"/>
          </a:xfrm>
          <a:prstGeom prst="rect">
            <a:avLst/>
          </a:prstGeom>
        </p:spPr>
      </p:pic>
      <p:sp>
        <p:nvSpPr>
          <p:cNvPr id="6" name="TextBox 5">
            <a:extLst>
              <a:ext uri="{FF2B5EF4-FFF2-40B4-BE49-F238E27FC236}">
                <a16:creationId xmlns:a16="http://schemas.microsoft.com/office/drawing/2014/main" id="{9F9E88DF-B99A-BB58-C3F9-7F89A89E66B8}"/>
              </a:ext>
            </a:extLst>
          </p:cNvPr>
          <p:cNvSpPr txBox="1"/>
          <p:nvPr userDrawn="1"/>
        </p:nvSpPr>
        <p:spPr>
          <a:xfrm>
            <a:off x="2086708" y="5996226"/>
            <a:ext cx="5498124" cy="861774"/>
          </a:xfrm>
          <a:prstGeom prst="rect">
            <a:avLst/>
          </a:prstGeom>
          <a:noFill/>
        </p:spPr>
        <p:txBody>
          <a:bodyPr wrap="square" rtlCol="0">
            <a:spAutoFit/>
          </a:bodyPr>
          <a:lstStyle/>
          <a:p>
            <a:pPr latinLnBrk="0" hangingPunct="0"/>
            <a:r>
              <a:rPr lang="es-ES_tradnl" sz="1000" b="0" i="0" kern="1200" noProof="0" dirty="0">
                <a:solidFill>
                  <a:schemeClr val="tx1"/>
                </a:solidFill>
                <a:effectLst/>
                <a:latin typeface="+mn-lt"/>
                <a:ea typeface="+mn-ea"/>
                <a:cs typeface="+mn-cs"/>
              </a:rPr>
              <a:t>Este proyecto ha recibido financiación del Programa Horizonte de Investigación e Innovación de la Unión Europea (2021-2027) en virtud del acuerdo de subvención n.º 101075596. La responsabilidad del contenido de este material recae exclusivamente en el proyecto Every1 y no refleja necesariamente la opinión de la Unión Europea. La presentación tiene licencia </a:t>
            </a:r>
            <a:r>
              <a:rPr lang="es-ES_tradnl" sz="1000" b="0" i="0" u="sng" kern="1200" noProof="0" dirty="0">
                <a:solidFill>
                  <a:schemeClr val="tx1"/>
                </a:solidFill>
                <a:effectLst/>
                <a:latin typeface="+mn-lt"/>
                <a:ea typeface="+mn-ea"/>
                <a:cs typeface="+mn-cs"/>
                <a:hlinkClick r:id="rId4" tooltip="Original URL: https://creativecommons.org/licenses/by-sa/4.0/deed.en. Click or tap if you trust this link."/>
              </a:rPr>
              <a:t>CC BY-SA 4.0, </a:t>
            </a:r>
            <a:r>
              <a:rPr lang="es-ES_tradnl" sz="1000" b="0" i="0" kern="1200" noProof="0" dirty="0">
                <a:solidFill>
                  <a:schemeClr val="tx1"/>
                </a:solidFill>
                <a:effectLst/>
                <a:latin typeface="+mn-lt"/>
                <a:ea typeface="+mn-ea"/>
                <a:cs typeface="+mn-cs"/>
              </a:rPr>
              <a:t>salvo que se indique lo contrario. </a:t>
            </a:r>
            <a:endParaRPr lang="es-ES_tradnl" sz="1000" noProof="0" dirty="0"/>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e.com/uk/en/"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s://tibber.com/en" TargetMode="External"/><Relationship Id="rId4" Type="http://schemas.openxmlformats.org/officeDocument/2006/relationships/hyperlink" Target="https://loop.h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effy.f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energysavingtrust.org.uk/energy-at-home/energy-tools-and-calculators/" TargetMode="External"/><Relationship Id="rId4" Type="http://schemas.openxmlformats.org/officeDocument/2006/relationships/hyperlink" Target="https://www.iea.org/policies/17749-frances-maprimerenov-programm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rego-n.org/index.html"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neoom.com/e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ergyid.eu/en/"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media.timtul.com/media/web_asociacion3e/digital-tools-for-energy-communities_20240903072717.pdf?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sciencedirect.com/science/article/pii/S2352484724001926?utm_source=chatgpt.com" TargetMode="External"/><Relationship Id="rId4" Type="http://schemas.openxmlformats.org/officeDocument/2006/relationships/hyperlink" Target="https://www.open.edu/openlearncreate/course/index.php?categoryid=145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lickr.com/photos/76999192@N06/8914555364/in/photolist-ezKqJq-6GdEQk-6WWLTQ-26LaoTK-JtH2ax-2nRgW7B-5Zb2BK-97z7ZL-2nzbeQe-c2xvgh-54DEm-6GW7Bs-6GW5Du-6GW5gA-6GS3Qg-6GRYUg-6GW57b-6GRXNa-6GRXYp-6GW3A1-6GRZ1e-6GRZrD-6GS2Ke-c2xvyS-6GW75Q-6GS2tv-6cFMPr-6GS1b8-dyh7SQ-9ftpEe-dH6MK7-c2xuV1-6GW4qm-6GW8CN-dH18nF-9fx9ao-eXRoBE-8dzjHX-dH1hir-7tC3o-wHxmRb-dUT8M-rHexoe-dH1ju4-dH6Ucu-dH1rgF-dH1bDP-dH13v2-qDgL3H-dH6AMN" TargetMode="External"/><Relationship Id="rId13" Type="http://schemas.openxmlformats.org/officeDocument/2006/relationships/hyperlink" Target="https://creativecommons.org/licenses/by-sa/2.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www.flickr.com/photos/26395486@N00/11040990083/" TargetMode="External"/><Relationship Id="rId12" Type="http://schemas.openxmlformats.org/officeDocument/2006/relationships/hyperlink" Target="https://www.flickr.com/photos/la-citta-vita/5964294206/in/photolist-a63ySJ-2if5NnW-25r9jwG-9NCzNg-2jTWyDw-Ruykm5-2k3vT2a-2jHw3rM-26wAznv-H8u1FC-HCUSyN-2jHrCbg-2jHrxUW-2jHw16p-cXN5kU-5J4xoF-fJj3MJ-23LWsCC-23LWs6A-23LWtaE-2k3vcaL-GMLHJH-2nsown9-brF35a-fJ31B2-2jTWrj6-2jTXZf9-HVaa8L-8ht37K-8M4ahu-YBtiPN-XpJbL-puGqk6-2nsigDR-2mDcop8-2jTX8zX-Nzsc5a-7YHViU-PCCEAp-79uuCF-H3323R-HRqJYg-HRqKjg-5JeU76-s4pgHv-5JeSrV-79uwwp-79umA4-ddYze8-79unS6" TargetMode="External"/><Relationship Id="rId17" Type="http://schemas.openxmlformats.org/officeDocument/2006/relationships/hyperlink" Target="https://www.flickr.com/photos/virtualeyesee/6107062655/in/photolist-aiEhXH-2mfbphB-2FNUzm-2mhR91F-6R5BGh-6CrL7s-9wTEoc-5RNZrj-hsxMoz-bXBkHs-6uZH4F-2qGyynr-i6cpkf-5DeuzB-62bCHj-627qw6-62bCJU-2mWWrGm-2owiRjb-5YhgUK-6zVhW9-62bCQN-FSHhxU-9iKHnC-bEVLmG-9nYSsY-2j9vWXy-2qnFW2U-EqM9T9-5Ttgxf-boWktF-7GZn1X-wQKRrm-7ztNWB-rwZSwo-d3XB41-2bmH5cd-67MMek-mT2BPc-p22mrg-QALCU8-PqUAWG-ni4p7x-FQQvr8-oexbpz-7vDaN3-LqgueC-72ottW-anrQVi-acx2uN" TargetMode="External"/><Relationship Id="rId2" Type="http://schemas.openxmlformats.org/officeDocument/2006/relationships/notesSlide" Target="../notesSlides/notesSlide25.xml"/><Relationship Id="rId16" Type="http://schemas.openxmlformats.org/officeDocument/2006/relationships/hyperlink" Target="https://www.flickr.com/photos/tentenuk/18679340721/in/photolist-cm3fBf-cm3g1A-FpgqXN-FrxSDx-217hcCH-f5HBPe-pHHEg-oERpnX-usCvdD-us1sWh-uaYyPX-uaPWpQ-tvptVY-5RwtK8-71d9vB-X8vRgS-67SCqt-21htuyS-nTux14-21uN4ve-oaTEP3-jbEABF-2nPY1C4-5mxAEZ-2nMCtiW-2nbFcfw-2iVkj1b-sdeQKs-VY1H1F-2nZqj36-atbVgq-Xc9uog-4Pwhx9-2jMRVcr-2nMKXPS-2cG5u9E-WWxheY-2q8KcD3-VY2k2i-2nTVzya-2nTYfDh-2nTYfCA-29Ehcd3-2nTT1wD-2nWUkwX-2ocf6cZ-27GyXcG-2mndM1E" TargetMode="Externa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publicdomain/zero/1.0/"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creativecommons.org/licenses/by/2.0/" TargetMode="External"/><Relationship Id="rId10" Type="http://schemas.openxmlformats.org/officeDocument/2006/relationships/hyperlink" Target="https://www.flickr.com/photos/cogdog/52417423400/in/photolist-jN6KtC-vmYXES-2nRWZMj-2csAZv9" TargetMode="External"/><Relationship Id="rId4" Type="http://schemas.openxmlformats.org/officeDocument/2006/relationships/hyperlink" Target="https://www.flickr.com/photos/patrick_verstappen/52546260006/in/photolist-2o4kjq7-8LJM4o-858AQj-855q1x-858zNw-858xdA-MXu2N-MXtHw-e324XE-MXLiK-MXLwF-5qUpAz-4GKsje-48BZVz-29fdK5L-5a8fF4-f2pJTf-KgUJ2q-9wsNqd-9eX9MN-9eU6Pv-2hNukin-Vn6YGn-fkdFDR-ViwBGm-25G13Zg-Vau9ex-Vm8EpH-2yTbqe-8PKEt5-2oFDcQw-U5wHjh-HpxETR-Vn6cKZ-V7BPwq-ULSkgW-M4Wmm-U5AvT3-2qEHVXz-oWeRXR-FiAwun-2h1B4EW-2qPpXsm-pvbp1p-ojfXss-2h1AdMe-cPEtgd-aGZE4-dAR39F-dVHSbD" TargetMode="External"/><Relationship Id="rId9" Type="http://schemas.openxmlformats.org/officeDocument/2006/relationships/hyperlink" Target="https://creativecommons.org/licenses/by-nc/2.0/" TargetMode="External"/><Relationship Id="rId14" Type="http://schemas.openxmlformats.org/officeDocument/2006/relationships/hyperlink" Target="https://www.flickr.com/photos/157270154@N05/42044625261/in/photolist-4Q93h1-vKR27-KDuvLt-7fxbma-78oxjg-3nz386-X6nZUD-2hUxXwD-ecUTJX-2nAXwNz-274kGh6-2p9gpoH-86iMjk-2yvdph-9R4Bpj-6siGbW-WV5pEn-7G5bXA-5XtQ9p-2jyVvqR-2obqJya-nZm4Vr-j23HsP-iupqiJ-2jw1Fqc-5ThX4T-7G5chU-7G5coo-R8dqZE-EgmDNV-FwDzbg-2mgNVWq-qM97Qp-G24Qkt-quJn4A-gHVux-G1XSsh-Qq3R8Z-6NU4Hx-SizbKR-dPACKn-8UkP7H-gqUnF-7N59bP-aRmHX-aRksN-aRncX-aRkZX-aRmHV-5TVweb"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joint-research-centre.ec.europa.eu/photovoltaic-geographical-information-system-pvgis_e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energysage.com/solar/calculator/" TargetMode="External"/><Relationship Id="rId4" Type="http://schemas.openxmlformats.org/officeDocument/2006/relationships/hyperlink" Target="https://pvwatts.nrel.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121531A2-2C3E-37F8-4611-645FF7F91C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792" y="1956180"/>
            <a:ext cx="4488208" cy="3436027"/>
          </a:xfrm>
          <a:prstGeom prst="rect">
            <a:avLst/>
          </a:prstGeom>
        </p:spPr>
      </p:pic>
      <p:sp>
        <p:nvSpPr>
          <p:cNvPr id="2" name="Title 1">
            <a:extLst>
              <a:ext uri="{FF2B5EF4-FFF2-40B4-BE49-F238E27FC236}">
                <a16:creationId xmlns:a16="http://schemas.microsoft.com/office/drawing/2014/main" id="{E8452B93-4298-7B4F-79FF-FE522035F0F5}"/>
              </a:ext>
            </a:extLst>
          </p:cNvPr>
          <p:cNvSpPr>
            <a:spLocks noGrp="1"/>
          </p:cNvSpPr>
          <p:nvPr>
            <p:ph type="title" idx="4294967295"/>
          </p:nvPr>
        </p:nvSpPr>
        <p:spPr>
          <a:xfrm>
            <a:off x="877388" y="1420532"/>
            <a:ext cx="6307183" cy="4507321"/>
          </a:xfrm>
          <a:prstGeom prst="rect">
            <a:avLst/>
          </a:prstGeom>
        </p:spPr>
        <p:txBody>
          <a:bodyPr/>
          <a:lstStyle/>
          <a:p>
            <a:pPr latinLnBrk="0"/>
            <a:r>
              <a:rPr lang="es-ES_tradnl" sz="6000" noProof="1"/>
              <a:t>Comunidades energéticas: conceptos básicos de TI</a:t>
            </a:r>
          </a:p>
        </p:txBody>
      </p:sp>
    </p:spTree>
    <p:extLst>
      <p:ext uri="{BB962C8B-B14F-4D97-AF65-F5344CB8AC3E}">
        <p14:creationId xmlns:p14="http://schemas.microsoft.com/office/powerpoint/2010/main" val="4291759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6288ED-1967-D3B8-0CCF-0FD0B5283981}"/>
              </a:ext>
            </a:extLst>
          </p:cNvPr>
          <p:cNvSpPr>
            <a:spLocks noGrp="1"/>
          </p:cNvSpPr>
          <p:nvPr>
            <p:ph type="title" idx="4294967295"/>
          </p:nvPr>
        </p:nvSpPr>
        <p:spPr>
          <a:xfrm>
            <a:off x="472440" y="781685"/>
            <a:ext cx="1132332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El papel de las herramientas digitales de gestión energética: flexibilidad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2123658"/>
          </a:xfrm>
          <a:prstGeom prst="rect">
            <a:avLst/>
          </a:prstGeom>
          <a:noFill/>
        </p:spPr>
        <p:txBody>
          <a:bodyPr wrap="square" rtlCol="0">
            <a:spAutoFit/>
          </a:bodyPr>
          <a:lstStyle/>
          <a:p>
            <a:pPr algn="ctr" latinLnBrk="0"/>
            <a:r>
              <a:rPr lang="en-US" sz="4400" i="1" dirty="0">
                <a:solidFill>
                  <a:schemeClr val="accent5"/>
                </a:solidFill>
              </a:rPr>
              <a:t>¿Cómo pueden beneficiar a las comunidades energéticas las herramientas digitales de gestión energética?</a:t>
            </a:r>
          </a:p>
          <a:p>
            <a:pPr algn="ctr" latinLnBrk="0"/>
            <a:endParaRPr lang="en-US" sz="4400" i="1" dirty="0">
              <a:solidFill>
                <a:schemeClr val="accent5"/>
              </a:solidFill>
            </a:endParaRPr>
          </a:p>
        </p:txBody>
      </p:sp>
    </p:spTree>
    <p:extLst>
      <p:ext uri="{BB962C8B-B14F-4D97-AF65-F5344CB8AC3E}">
        <p14:creationId xmlns:p14="http://schemas.microsoft.com/office/powerpoint/2010/main" val="3213303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FE9A94-DCC1-E1C5-4D79-C962BC490CDE}"/>
              </a:ext>
            </a:extLst>
          </p:cNvPr>
          <p:cNvSpPr txBox="1"/>
          <p:nvPr/>
        </p:nvSpPr>
        <p:spPr>
          <a:xfrm>
            <a:off x="5373667" y="3591839"/>
            <a:ext cx="6542584" cy="1569660"/>
          </a:xfrm>
          <a:prstGeom prst="rect">
            <a:avLst/>
          </a:prstGeom>
          <a:noFill/>
        </p:spPr>
        <p:txBody>
          <a:bodyPr wrap="square" rtlCol="0">
            <a:spAutoFit/>
          </a:bodyPr>
          <a:lstStyle/>
          <a:p>
            <a:pPr latinLnBrk="0"/>
            <a:r>
              <a:rPr lang="en-GB" sz="2400" noProof="1">
                <a:sym typeface="Public Sans"/>
              </a:rPr>
              <a:t>Las herramientas digitales de gestión energética optimizan el uso de la energía mediante la supervisión en tiempo real, información inteligente sobre el consumo y mejoras colectivas de la eficiencia.</a:t>
            </a:r>
            <a:endParaRPr lang="en-GB" sz="2400" noProof="1"/>
          </a:p>
        </p:txBody>
      </p:sp>
      <p:pic>
        <p:nvPicPr>
          <p:cNvPr id="7" name="Picture 6">
            <a:extLst>
              <a:ext uri="{FF2B5EF4-FFF2-40B4-BE49-F238E27FC236}">
                <a16:creationId xmlns:a16="http://schemas.microsoft.com/office/drawing/2014/main" id="{2A291104-3C74-A3CC-149D-6DDF508175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773" y="2116550"/>
            <a:ext cx="3452747" cy="4603663"/>
          </a:xfrm>
          <a:prstGeom prst="rect">
            <a:avLst/>
          </a:prstGeom>
        </p:spPr>
      </p:pic>
      <p:sp>
        <p:nvSpPr>
          <p:cNvPr id="3" name="Title 2">
            <a:extLst>
              <a:ext uri="{FF2B5EF4-FFF2-40B4-BE49-F238E27FC236}">
                <a16:creationId xmlns:a16="http://schemas.microsoft.com/office/drawing/2014/main" id="{D38A49AF-FE3D-6403-257B-5C507BE0CF5A}"/>
              </a:ext>
            </a:extLst>
          </p:cNvPr>
          <p:cNvSpPr>
            <a:spLocks noGrp="1"/>
          </p:cNvSpPr>
          <p:nvPr>
            <p:ph type="title" idx="4294967295"/>
          </p:nvPr>
        </p:nvSpPr>
        <p:spPr>
          <a:xfrm>
            <a:off x="452120" y="790987"/>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3. El papel de las herramientas digitales de gestión energética: flexibilidad</a:t>
            </a:r>
            <a:endParaRPr lang="es-ES_tradnl" noProof="1">
              <a:effectLst/>
            </a:endParaRPr>
          </a:p>
          <a:p>
            <a:endParaRPr lang="es-ES_tradnl" noProof="1"/>
          </a:p>
        </p:txBody>
      </p:sp>
    </p:spTree>
    <p:extLst>
      <p:ext uri="{BB962C8B-B14F-4D97-AF65-F5344CB8AC3E}">
        <p14:creationId xmlns:p14="http://schemas.microsoft.com/office/powerpoint/2010/main" val="36631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1F342-2065-64E8-CB48-81A26FA72151}"/>
              </a:ext>
            </a:extLst>
          </p:cNvPr>
          <p:cNvSpPr>
            <a:spLocks noGrp="1"/>
          </p:cNvSpPr>
          <p:nvPr>
            <p:ph type="title" idx="4294967295"/>
          </p:nvPr>
        </p:nvSpPr>
        <p:spPr>
          <a:xfrm flipH="1" flipV="1">
            <a:off x="1371600" y="-1493520"/>
            <a:ext cx="177800" cy="70485"/>
          </a:xfrm>
          <a:prstGeom prst="rect">
            <a:avLst/>
          </a:prstGeom>
        </p:spPr>
        <p:txBody>
          <a:bodyPr/>
          <a:lstStyle/>
          <a:p>
            <a:r>
              <a:rPr lang="es-ES_tradnl" noProof="1"/>
              <a:t>Herramientas: </a:t>
            </a:r>
            <a:r>
              <a:rPr lang="es-ES_tradnl" baseline="0" noProof="1"/>
              <a:t>gestión energética </a:t>
            </a:r>
            <a:r>
              <a:rPr lang="es-ES_tradnl" noProof="1"/>
              <a:t>digital</a:t>
            </a:r>
          </a:p>
        </p:txBody>
      </p:sp>
      <p:graphicFrame>
        <p:nvGraphicFramePr>
          <p:cNvPr id="2" name="Table 1" descr="A table of four rows and four columns. As previously the four columns are headed: Tool; Services; Benefits for an energy community; How can this tool support an energy community? As previously several cells contain multiple points, so cells will be numbered here.&#10;First data row: 1. EcoStruxure Facility Expert (Worldwide). 2. Integrated remote management. 3. Enhanced operational flexibility. 4. Data-driven optimisation. &#10;Second data row: 1. Loop (United Kingdom). 2. Comprehensive energy monitoring, Smart data access. 3. Consumption insights. 4. Actionable guidance for flexibility.&#10;Third data row: 1. Tibber (Sweden, Norway, Germany, The Netherlands). 2. Dynamic energy procurement, Real‑time consumption management. 3. Load shifting and cost reduction, Enhanced sustainability. 4. Optimised energy decision‑making.&#10;">
            <a:extLst>
              <a:ext uri="{FF2B5EF4-FFF2-40B4-BE49-F238E27FC236}">
                <a16:creationId xmlns:a16="http://schemas.microsoft.com/office/drawing/2014/main" id="{96924E7E-0F00-9A16-26BA-8F6556934F5D}"/>
              </a:ext>
            </a:extLst>
          </p:cNvPr>
          <p:cNvGraphicFramePr>
            <a:graphicFrameLocks noGrp="1"/>
          </p:cNvGraphicFramePr>
          <p:nvPr/>
        </p:nvGraphicFramePr>
        <p:xfrm>
          <a:off x="352816" y="789140"/>
          <a:ext cx="11486367" cy="5785999"/>
        </p:xfrm>
        <a:graphic>
          <a:graphicData uri="http://schemas.openxmlformats.org/drawingml/2006/table">
            <a:tbl>
              <a:tblPr firstRow="1" firstCol="1" bandRow="1">
                <a:tableStyleId>{3B4B98B0-60AC-42C2-AFA5-B58CD77FA1E5}</a:tableStyleId>
              </a:tblPr>
              <a:tblGrid>
                <a:gridCol w="1971969">
                  <a:extLst>
                    <a:ext uri="{9D8B030D-6E8A-4147-A177-3AD203B41FA5}">
                      <a16:colId xmlns:a16="http://schemas.microsoft.com/office/drawing/2014/main" val="1956655456"/>
                    </a:ext>
                  </a:extLst>
                </a:gridCol>
                <a:gridCol w="3171466">
                  <a:extLst>
                    <a:ext uri="{9D8B030D-6E8A-4147-A177-3AD203B41FA5}">
                      <a16:colId xmlns:a16="http://schemas.microsoft.com/office/drawing/2014/main" val="3114145817"/>
                    </a:ext>
                  </a:extLst>
                </a:gridCol>
                <a:gridCol w="3171466">
                  <a:extLst>
                    <a:ext uri="{9D8B030D-6E8A-4147-A177-3AD203B41FA5}">
                      <a16:colId xmlns:a16="http://schemas.microsoft.com/office/drawing/2014/main" val="1035212580"/>
                    </a:ext>
                  </a:extLst>
                </a:gridCol>
                <a:gridCol w="3171466">
                  <a:extLst>
                    <a:ext uri="{9D8B030D-6E8A-4147-A177-3AD203B41FA5}">
                      <a16:colId xmlns:a16="http://schemas.microsoft.com/office/drawing/2014/main" val="1964108697"/>
                    </a:ext>
                  </a:extLst>
                </a:gridCol>
              </a:tblGrid>
              <a:tr h="728000">
                <a:tc>
                  <a:txBody>
                    <a:bodyPr/>
                    <a:lstStyle/>
                    <a:p>
                      <a:pPr algn="ctr" latinLnBrk="0"/>
                      <a:r>
                        <a:rPr lang="en-GB" sz="2000" noProof="0" dirty="0">
                          <a:latin typeface="+mn-lt"/>
                        </a:rPr>
                        <a:t>Herramienta</a:t>
                      </a:r>
                    </a:p>
                  </a:txBody>
                  <a:tcPr anchor="ctr"/>
                </a:tc>
                <a:tc>
                  <a:txBody>
                    <a:bodyPr/>
                    <a:lstStyle/>
                    <a:p>
                      <a:pPr algn="ctr" latinLnBrk="0"/>
                      <a:r>
                        <a:rPr lang="en-GB" sz="2000" noProof="0" dirty="0">
                          <a:latin typeface="+mn-lt"/>
                        </a:rPr>
                        <a:t>Servicios</a:t>
                      </a:r>
                    </a:p>
                  </a:txBody>
                  <a:tcPr anchor="ctr"/>
                </a:tc>
                <a:tc>
                  <a:txBody>
                    <a:bodyPr/>
                    <a:lstStyle/>
                    <a:p>
                      <a:pPr algn="ctr" latinLnBrk="0"/>
                      <a:r>
                        <a:rPr lang="en-GB" sz="2000" noProof="0" dirty="0">
                          <a:latin typeface="+mn-lt"/>
                        </a:rPr>
                        <a:t>Ventajas para una comunidad energética</a:t>
                      </a:r>
                    </a:p>
                  </a:txBody>
                  <a:tcPr anchor="ctr"/>
                </a:tc>
                <a:tc>
                  <a:txBody>
                    <a:bodyPr/>
                    <a:lstStyle/>
                    <a:p>
                      <a:pPr algn="ctr" latinLnBrk="0"/>
                      <a:r>
                        <a:rPr lang="en-GB" sz="2000" noProof="0" dirty="0">
                          <a:latin typeface="+mn-lt"/>
                        </a:rPr>
                        <a:t>¿Cómo puede esta herramienta ayudar a una comunidad energética?</a:t>
                      </a:r>
                    </a:p>
                  </a:txBody>
                  <a:tcPr anchor="ctr"/>
                </a:tc>
                <a:extLst>
                  <a:ext uri="{0D108BD9-81ED-4DB2-BD59-A6C34878D82A}">
                    <a16:rowId xmlns:a16="http://schemas.microsoft.com/office/drawing/2014/main" val="3341151641"/>
                  </a:ext>
                </a:extLst>
              </a:tr>
              <a:tr h="1486839">
                <a:tc>
                  <a:txBody>
                    <a:bodyPr/>
                    <a:lstStyle/>
                    <a:p>
                      <a:pPr lvl="0" algn="ctr" latinLnBrk="0">
                        <a:buNone/>
                      </a:pPr>
                      <a:r>
                        <a:rPr lang="en-GB" sz="2000" b="1" i="0" u="none" strike="noStrike" baseline="0" noProof="0" dirty="0">
                          <a:solidFill>
                            <a:srgbClr val="000000"/>
                          </a:solidFill>
                          <a:latin typeface="+mn-lt"/>
                          <a:hlinkClick r:id="rId3"/>
                        </a:rPr>
                        <a:t>EcoStruxure Facility Expert</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(En todo el mundo)</a:t>
                      </a:r>
                      <a:endParaRPr lang="en-GB" sz="2000" b="1" noProof="0" dirty="0">
                        <a:latin typeface="+mn-lt"/>
                      </a:endParaRPr>
                    </a:p>
                  </a:txBody>
                  <a:tcPr anchor="ctr"/>
                </a:tc>
                <a:tc>
                  <a:txBody>
                    <a:bodyPr/>
                    <a:lstStyle/>
                    <a:p>
                      <a:pPr marL="342900" indent="-342900" algn="l" latinLnBrk="0">
                        <a:buFont typeface="Arial"/>
                        <a:buChar char="•"/>
                      </a:pPr>
                      <a:r>
                        <a:rPr lang="en-GB" sz="2000" b="0" i="0" u="none" strike="noStrike" noProof="0" dirty="0">
                          <a:latin typeface="+mn-lt"/>
                        </a:rPr>
                        <a:t>Gestión remota integrada</a:t>
                      </a:r>
                      <a:endParaRPr lang="en-GB" sz="2000" noProof="0" dirty="0">
                        <a:latin typeface="+mn-lt"/>
                      </a:endParaRP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Mayor flexibilidad operativa</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Optimización basada en datos</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4057794235"/>
                  </a:ext>
                </a:extLst>
              </a:tr>
              <a:tr h="1039660">
                <a:tc>
                  <a:txBody>
                    <a:bodyPr/>
                    <a:lstStyle/>
                    <a:p>
                      <a:pPr lvl="0" algn="ctr" latinLnBrk="0">
                        <a:buNone/>
                      </a:pPr>
                      <a:r>
                        <a:rPr lang="en-GB" sz="2000" b="1" i="0" u="none" strike="noStrike" baseline="0" noProof="0" dirty="0">
                          <a:solidFill>
                            <a:srgbClr val="000000"/>
                          </a:solidFill>
                          <a:latin typeface="+mn-lt"/>
                          <a:hlinkClick r:id="rId4"/>
                        </a:rPr>
                        <a:t>Loop</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(Reino Unido)</a:t>
                      </a:r>
                      <a:endParaRPr lang="en-GB" sz="2000" noProof="0" dirty="0">
                        <a:latin typeface="+mn-lt"/>
                      </a:endParaRPr>
                    </a:p>
                  </a:txBody>
                  <a:tcPr anchor="ctr"/>
                </a:tc>
                <a:tc>
                  <a:txBody>
                    <a:bodyPr/>
                    <a:lstStyle/>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Monitorización energética integral</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Acceso inteligente a los datos</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Información sobre el consumo</a:t>
                      </a:r>
                      <a:endParaRPr lang="en-GB" sz="200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Orientación práctica para la flexibilidad</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192137070"/>
                  </a:ext>
                </a:extLst>
              </a:tr>
              <a:tr h="1982680">
                <a:tc>
                  <a:txBody>
                    <a:bodyPr/>
                    <a:lstStyle/>
                    <a:p>
                      <a:pPr lvl="0" algn="ctr" latinLnBrk="0">
                        <a:buNone/>
                      </a:pPr>
                      <a:r>
                        <a:rPr lang="en-GB" sz="2000" b="1" i="0" u="none" strike="noStrike" baseline="0" noProof="0" dirty="0" err="1">
                          <a:solidFill>
                            <a:srgbClr val="000000"/>
                          </a:solidFill>
                          <a:latin typeface="+mn-lt"/>
                          <a:hlinkClick r:id="rId5"/>
                        </a:rPr>
                        <a:t>Tibber</a:t>
                      </a:r>
                      <a:endParaRPr lang="en-GB" sz="2000" b="1" i="0" u="none" strike="noStrike" baseline="0" noProof="0" dirty="0">
                        <a:solidFill>
                          <a:srgbClr val="000000"/>
                        </a:solidFill>
                        <a:latin typeface="+mn-lt"/>
                      </a:endParaRPr>
                    </a:p>
                    <a:p>
                      <a:pPr lvl="0" algn="ctr" latinLnBrk="0">
                        <a:buNone/>
                      </a:pPr>
                      <a:r>
                        <a:rPr lang="en-GB" sz="2000" b="1" i="0" u="none" strike="noStrike" baseline="0" noProof="0" dirty="0">
                          <a:solidFill>
                            <a:srgbClr val="000000"/>
                          </a:solidFill>
                          <a:latin typeface="+mn-lt"/>
                        </a:rPr>
                        <a:t>(Suecia, Noruega, Alemania, Países Bajos)</a:t>
                      </a:r>
                      <a:endParaRPr lang="en-GB" sz="2000" noProof="0" dirty="0">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Adquisición dinámica de energía</a:t>
                      </a:r>
                    </a:p>
                    <a:p>
                      <a:pPr marL="342900" lvl="0" indent="-342900" algn="l" latinLnBrk="0">
                        <a:buFont typeface="Arial"/>
                        <a:buChar char="•"/>
                      </a:pPr>
                      <a:r>
                        <a:rPr lang="en-GB" sz="2000" b="0" i="0" u="none" strike="noStrike" cap="none" noProof="0" dirty="0">
                          <a:solidFill>
                            <a:srgbClr val="000000"/>
                          </a:solidFill>
                          <a:latin typeface="+mn-lt"/>
                        </a:rPr>
                        <a:t>Gestión del consumo en tiempo real</a:t>
                      </a: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Desplazamiento de la carga y reducción de costes</a:t>
                      </a:r>
                    </a:p>
                    <a:p>
                      <a:pPr marL="342900" lvl="0" indent="-342900" algn="l" latinLnBrk="0">
                        <a:buFont typeface="Arial"/>
                        <a:buChar char="•"/>
                      </a:pPr>
                      <a:r>
                        <a:rPr lang="en-GB" sz="2000" b="0" i="0" u="none" strike="noStrike" cap="none" noProof="0" dirty="0">
                          <a:solidFill>
                            <a:srgbClr val="000000"/>
                          </a:solidFill>
                          <a:latin typeface="+mn-lt"/>
                        </a:rPr>
                        <a:t>Sostenibilidad mejorada</a:t>
                      </a:r>
                    </a:p>
                    <a:p>
                      <a:pPr marL="342900" lvl="0" indent="-342900" algn="l" latinLnBrk="0">
                        <a:buFont typeface="Arial"/>
                        <a:buChar char="•"/>
                      </a:pPr>
                      <a:endParaRPr lang="en-GB" sz="20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2000" b="0" i="0" u="none" strike="noStrike" cap="none" noProof="0" dirty="0">
                          <a:solidFill>
                            <a:srgbClr val="000000"/>
                          </a:solidFill>
                          <a:latin typeface="+mn-lt"/>
                        </a:rPr>
                        <a:t>Optimización de la toma de decisiones energéticas</a:t>
                      </a:r>
                      <a:endParaRPr lang="en-GB" sz="2000" u="none" strike="noStrike" cap="none" noProof="0" dirty="0">
                        <a:solidFill>
                          <a:srgbClr val="000000"/>
                        </a:solidFill>
                        <a:latin typeface="+mn-lt"/>
                      </a:endParaRP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436230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056-2B8A-4A37-608D-7D1423BB9147}"/>
              </a:ext>
            </a:extLst>
          </p:cNvPr>
          <p:cNvSpPr>
            <a:spLocks noGrp="1"/>
          </p:cNvSpPr>
          <p:nvPr>
            <p:ph type="title" idx="4294967295"/>
          </p:nvPr>
        </p:nvSpPr>
        <p:spPr>
          <a:xfrm>
            <a:off x="391160" y="82232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4. El papel de las calculadoras de renovación y energía solar: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764089" y="3181611"/>
            <a:ext cx="10797434" cy="2308324"/>
          </a:xfrm>
          <a:prstGeom prst="rect">
            <a:avLst/>
          </a:prstGeom>
          <a:noFill/>
        </p:spPr>
        <p:txBody>
          <a:bodyPr wrap="square" lIns="91440" tIns="45720" rIns="91440" bIns="45720" rtlCol="0" anchor="t">
            <a:spAutoFit/>
          </a:bodyPr>
          <a:lstStyle/>
          <a:p>
            <a:pPr algn="ctr" latinLnBrk="0"/>
            <a:r>
              <a:rPr lang="en-US" sz="4800" i="1" dirty="0">
                <a:solidFill>
                  <a:schemeClr val="accent2"/>
                </a:solidFill>
              </a:rPr>
              <a:t>¿Cómo ayudan las calculadoras de renovación y energía solar a tomar decisiones para ahorrar energía?</a:t>
            </a:r>
          </a:p>
          <a:p>
            <a:pPr algn="ctr" latinLnBrk="0"/>
            <a:endParaRPr lang="en-US" sz="4800" i="1" dirty="0">
              <a:solidFill>
                <a:schemeClr val="accent2"/>
              </a:solidFill>
            </a:endParaRPr>
          </a:p>
        </p:txBody>
      </p:sp>
    </p:spTree>
    <p:extLst>
      <p:ext uri="{BB962C8B-B14F-4D97-AF65-F5344CB8AC3E}">
        <p14:creationId xmlns:p14="http://schemas.microsoft.com/office/powerpoint/2010/main" val="117590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5A74F0-1B3B-FCB0-A1DC-6630ACEBD9AC}"/>
              </a:ext>
            </a:extLst>
          </p:cNvPr>
          <p:cNvSpPr>
            <a:spLocks noGrp="1"/>
          </p:cNvSpPr>
          <p:nvPr>
            <p:ph type="title" idx="4294967295"/>
          </p:nvPr>
        </p:nvSpPr>
        <p:spPr>
          <a:xfrm>
            <a:off x="543560" y="73088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4. El papel de las calculadoras de renovación y energía solar</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962389" y="3429000"/>
            <a:ext cx="5551503" cy="1938992"/>
          </a:xfrm>
          <a:prstGeom prst="rect">
            <a:avLst/>
          </a:prstGeom>
          <a:noFill/>
        </p:spPr>
        <p:txBody>
          <a:bodyPr wrap="square" rtlCol="0">
            <a:spAutoFit/>
          </a:bodyPr>
          <a:lstStyle/>
          <a:p>
            <a:pPr latinLnBrk="0"/>
            <a:r>
              <a:rPr lang="en-GB" sz="2400" dirty="0">
                <a:sym typeface="Public Sans"/>
              </a:rPr>
              <a:t>Las calculadoras solares </a:t>
            </a:r>
            <a:r>
              <a:rPr lang="en-GB" sz="2400" noProof="0" dirty="0">
                <a:sym typeface="Public Sans"/>
              </a:rPr>
              <a:t>proporcionan planes de renovación personalizados, ayuda financiera e información basada en datos para optimizar la eficiencia energética y las inversiones en energías renovables.</a:t>
            </a:r>
            <a:endParaRPr lang="en-GB" sz="2400" noProof="0" dirty="0"/>
          </a:p>
        </p:txBody>
      </p:sp>
      <p:pic>
        <p:nvPicPr>
          <p:cNvPr id="7" name="Picture 6">
            <a:extLst>
              <a:ext uri="{FF2B5EF4-FFF2-40B4-BE49-F238E27FC236}">
                <a16:creationId xmlns:a16="http://schemas.microsoft.com/office/drawing/2014/main" id="{A242E058-45DD-A83E-4DFD-03D10C1C64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69" y="2766662"/>
            <a:ext cx="5415995" cy="3050388"/>
          </a:xfrm>
          <a:prstGeom prst="rect">
            <a:avLst/>
          </a:prstGeom>
        </p:spPr>
      </p:pic>
    </p:spTree>
    <p:extLst>
      <p:ext uri="{BB962C8B-B14F-4D97-AF65-F5344CB8AC3E}">
        <p14:creationId xmlns:p14="http://schemas.microsoft.com/office/powerpoint/2010/main" val="48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DA62AB-C88A-2D97-B1F4-B70D7C654733}"/>
              </a:ext>
            </a:extLst>
          </p:cNvPr>
          <p:cNvSpPr>
            <a:spLocks noGrp="1"/>
          </p:cNvSpPr>
          <p:nvPr>
            <p:ph type="title" idx="4294967295"/>
          </p:nvPr>
        </p:nvSpPr>
        <p:spPr>
          <a:xfrm flipV="1">
            <a:off x="756920" y="-1564640"/>
            <a:ext cx="259080" cy="253365"/>
          </a:xfrm>
          <a:prstGeom prst="rect">
            <a:avLst/>
          </a:prstGeom>
        </p:spPr>
        <p:txBody>
          <a:bodyPr/>
          <a:lstStyle/>
          <a:p>
            <a:r>
              <a:rPr lang="es-ES_tradnl" noProof="1"/>
              <a:t>Herramientas: calculadoras de renovación y energía solar</a:t>
            </a:r>
          </a:p>
        </p:txBody>
      </p:sp>
      <p:graphicFrame>
        <p:nvGraphicFramePr>
          <p:cNvPr id="2" name="Table 1" descr="A table of four rows and four columns. As previously cells contain multiple points, so will be numbered here. The first row is identical to the previous tables: 1. Tool. 2. Service. 3. Benefits for an energy community. 4. How can this tool support an energy community?&#10;First data row: 1. Effy (France). 2. Project simulation and personalised study, Integrated renovation solutions, Access to aids and primes. 3. Cost-effective renovation, Tailored solutions for diverse buildings. 4. Access to subsidies.&#10;Second data row. 1. MaPrimeRénov (France). 2. French government-funded renovation aid, Eligibility check and application assistance. 3. Financial support for energy efficiency. 4. Risk reduction in investment.&#10;Third data row. 1. Energy Saving Trust – Energy Tools and Calculators (United Kingdom). 2. Advice for energy improvements, Comprehensive energy calculators. 3. Holistic home energy assessment. 4. Data-driven renovation planning, Actionable recommendations.&#10;">
            <a:extLst>
              <a:ext uri="{FF2B5EF4-FFF2-40B4-BE49-F238E27FC236}">
                <a16:creationId xmlns:a16="http://schemas.microsoft.com/office/drawing/2014/main" id="{22012A37-31DF-3643-5425-F2854B5528A3}"/>
              </a:ext>
            </a:extLst>
          </p:cNvPr>
          <p:cNvGraphicFramePr>
            <a:graphicFrameLocks noGrp="1"/>
          </p:cNvGraphicFramePr>
          <p:nvPr>
            <p:extLst>
              <p:ext uri="{D42A27DB-BD31-4B8C-83A1-F6EECF244321}">
                <p14:modId xmlns:p14="http://schemas.microsoft.com/office/powerpoint/2010/main" val="3426132721"/>
              </p:ext>
            </p:extLst>
          </p:nvPr>
        </p:nvGraphicFramePr>
        <p:xfrm>
          <a:off x="421709" y="201799"/>
          <a:ext cx="11348581" cy="6197721"/>
        </p:xfrm>
        <a:graphic>
          <a:graphicData uri="http://schemas.openxmlformats.org/drawingml/2006/table">
            <a:tbl>
              <a:tblPr firstRow="1" firstCol="1" bandRow="1">
                <a:tableStyleId>{3B4B98B0-60AC-42C2-AFA5-B58CD77FA1E5}</a:tableStyleId>
              </a:tblPr>
              <a:tblGrid>
                <a:gridCol w="2308965">
                  <a:extLst>
                    <a:ext uri="{9D8B030D-6E8A-4147-A177-3AD203B41FA5}">
                      <a16:colId xmlns:a16="http://schemas.microsoft.com/office/drawing/2014/main" val="1956655456"/>
                    </a:ext>
                  </a:extLst>
                </a:gridCol>
                <a:gridCol w="3365326">
                  <a:extLst>
                    <a:ext uri="{9D8B030D-6E8A-4147-A177-3AD203B41FA5}">
                      <a16:colId xmlns:a16="http://schemas.microsoft.com/office/drawing/2014/main" val="3114145817"/>
                    </a:ext>
                  </a:extLst>
                </a:gridCol>
                <a:gridCol w="2837145">
                  <a:extLst>
                    <a:ext uri="{9D8B030D-6E8A-4147-A177-3AD203B41FA5}">
                      <a16:colId xmlns:a16="http://schemas.microsoft.com/office/drawing/2014/main" val="1035212580"/>
                    </a:ext>
                  </a:extLst>
                </a:gridCol>
                <a:gridCol w="2837145">
                  <a:extLst>
                    <a:ext uri="{9D8B030D-6E8A-4147-A177-3AD203B41FA5}">
                      <a16:colId xmlns:a16="http://schemas.microsoft.com/office/drawing/2014/main" val="1964108697"/>
                    </a:ext>
                  </a:extLst>
                </a:gridCol>
              </a:tblGrid>
              <a:tr h="904566">
                <a:tc>
                  <a:txBody>
                    <a:bodyPr/>
                    <a:lstStyle/>
                    <a:p>
                      <a:pPr algn="ctr" latinLnBrk="0"/>
                      <a:r>
                        <a:rPr lang="en-GB" sz="1800" dirty="0">
                          <a:latin typeface="+mn-lt"/>
                        </a:rPr>
                        <a:t>Herramienta</a:t>
                      </a:r>
                    </a:p>
                  </a:txBody>
                  <a:tcPr anchor="ctr"/>
                </a:tc>
                <a:tc>
                  <a:txBody>
                    <a:bodyPr/>
                    <a:lstStyle/>
                    <a:p>
                      <a:pPr algn="ctr" latinLnBrk="0"/>
                      <a:r>
                        <a:rPr lang="en-GB" sz="1800" dirty="0">
                          <a:latin typeface="+mn-lt"/>
                        </a:rPr>
                        <a:t>Servicio</a:t>
                      </a:r>
                    </a:p>
                  </a:txBody>
                  <a:tcPr anchor="ctr"/>
                </a:tc>
                <a:tc>
                  <a:txBody>
                    <a:bodyPr/>
                    <a:lstStyle/>
                    <a:p>
                      <a:pPr algn="ctr" latinLnBrk="0"/>
                      <a:r>
                        <a:rPr lang="en-GB" sz="1800" dirty="0">
                          <a:latin typeface="+mn-lt"/>
                        </a:rPr>
                        <a:t>Ventajas para una comunidad energética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latin typeface="+mn-lt"/>
                        </a:rPr>
                        <a:t>¿</a:t>
                      </a:r>
                      <a:r>
                        <a:rPr lang="en-GB" sz="1800" noProof="0" dirty="0">
                          <a:latin typeface="+mn-lt"/>
                        </a:rPr>
                        <a:t>Cómo puede esta herramienta ayudar a una comunidad energética</a:t>
                      </a:r>
                      <a:r>
                        <a:rPr lang="en-GB" sz="1800" dirty="0">
                          <a:latin typeface="+mn-lt"/>
                        </a:rPr>
                        <a:t>?</a:t>
                      </a:r>
                    </a:p>
                  </a:txBody>
                  <a:tcPr anchor="ctr"/>
                </a:tc>
                <a:extLst>
                  <a:ext uri="{0D108BD9-81ED-4DB2-BD59-A6C34878D82A}">
                    <a16:rowId xmlns:a16="http://schemas.microsoft.com/office/drawing/2014/main" val="3341151641"/>
                  </a:ext>
                </a:extLst>
              </a:tr>
              <a:tr h="1809137">
                <a:tc>
                  <a:txBody>
                    <a:bodyPr/>
                    <a:lstStyle/>
                    <a:p>
                      <a:pPr lvl="0" algn="ctr" latinLnBrk="0">
                        <a:buNone/>
                      </a:pPr>
                      <a:r>
                        <a:rPr lang="en-GB" sz="1800" b="1" i="0" u="none" strike="noStrike" baseline="0" noProof="0" dirty="0">
                          <a:solidFill>
                            <a:srgbClr val="000000"/>
                          </a:solidFill>
                          <a:latin typeface="+mn-lt"/>
                          <a:hlinkClick r:id="rId3"/>
                        </a:rPr>
                        <a:t>Effy </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(Francia)</a:t>
                      </a:r>
                      <a:r>
                        <a:rPr lang="en-GB" sz="1800" b="0" i="0" u="none" strike="noStrike" baseline="0" noProof="0" dirty="0">
                          <a:solidFill>
                            <a:srgbClr val="000000"/>
                          </a:solidFill>
                          <a:latin typeface="+mn-lt"/>
                        </a:rPr>
                        <a:t> </a:t>
                      </a:r>
                      <a:endParaRPr lang="en-GB" sz="180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Simulación de proyectos y estudio personalizado</a:t>
                      </a:r>
                    </a:p>
                    <a:p>
                      <a:pPr marL="342900" lvl="0" indent="-342900" algn="l" latinLnBrk="0">
                        <a:buFont typeface="Arial"/>
                        <a:buChar char="•"/>
                      </a:pPr>
                      <a:r>
                        <a:rPr lang="en-GB" sz="1800" b="0" i="0" u="none" strike="noStrike" noProof="0" dirty="0">
                          <a:latin typeface="+mn-lt"/>
                        </a:rPr>
                        <a:t>Soluciones de renovación integradas</a:t>
                      </a:r>
                    </a:p>
                    <a:p>
                      <a:pPr marL="342900" lvl="0" indent="-342900" algn="l" latinLnBrk="0">
                        <a:buFont typeface="Arial"/>
                        <a:buChar char="•"/>
                      </a:pPr>
                      <a:r>
                        <a:rPr lang="en-GB" sz="1800" b="0" i="0" u="none" strike="noStrike" noProof="0" dirty="0">
                          <a:latin typeface="+mn-lt"/>
                        </a:rPr>
                        <a:t>Acceso a ayudas y primas</a:t>
                      </a:r>
                    </a:p>
                  </a:txBody>
                  <a:tcPr anchor="ctr"/>
                </a:tc>
                <a:tc>
                  <a:txBody>
                    <a:bodyPr/>
                    <a:lstStyle/>
                    <a:p>
                      <a:pPr marL="342900" lvl="0" indent="-342900" algn="l" latinLnBrk="0">
                        <a:buFont typeface="Arial"/>
                        <a:buChar char="•"/>
                      </a:pPr>
                      <a:r>
                        <a:rPr lang="en-GB" sz="1800" b="0" i="0" u="none" strike="noStrike" cap="none" noProof="0" dirty="0">
                          <a:solidFill>
                            <a:srgbClr val="000000"/>
                          </a:solidFill>
                          <a:latin typeface="+mn-lt"/>
                        </a:rPr>
                        <a:t>Renovación rentable</a:t>
                      </a:r>
                    </a:p>
                    <a:p>
                      <a:pPr marL="342900" lvl="0" indent="-342900" algn="l" latinLnBrk="0">
                        <a:buFont typeface="Arial"/>
                        <a:buChar char="•"/>
                      </a:pPr>
                      <a:r>
                        <a:rPr lang="en-GB" sz="1800" b="0" i="0" u="none" strike="noStrike" cap="none" noProof="0" dirty="0">
                          <a:solidFill>
                            <a:srgbClr val="000000"/>
                          </a:solidFill>
                          <a:latin typeface="+mn-lt"/>
                        </a:rPr>
                        <a:t>Soluciones a medida para edificios diversos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Acceso a subvenciones</a:t>
                      </a:r>
                    </a:p>
                  </a:txBody>
                  <a:tcPr anchor="ctr"/>
                </a:tc>
                <a:extLst>
                  <a:ext uri="{0D108BD9-81ED-4DB2-BD59-A6C34878D82A}">
                    <a16:rowId xmlns:a16="http://schemas.microsoft.com/office/drawing/2014/main" val="4057794235"/>
                  </a:ext>
                </a:extLst>
              </a:tr>
              <a:tr h="1324352">
                <a:tc>
                  <a:txBody>
                    <a:bodyPr/>
                    <a:lstStyle/>
                    <a:p>
                      <a:pPr lvl="0" algn="ctr" latinLnBrk="0">
                        <a:buNone/>
                      </a:pPr>
                      <a:r>
                        <a:rPr lang="en-GB" sz="1800" b="1" i="0" u="none" strike="noStrike" baseline="0" noProof="0" dirty="0">
                          <a:solidFill>
                            <a:srgbClr val="000000"/>
                          </a:solidFill>
                          <a:latin typeface="+mn-lt"/>
                          <a:hlinkClick r:id="rId4"/>
                        </a:rPr>
                        <a:t>MaPrimeRénov</a:t>
                      </a:r>
                      <a:endParaRPr lang="en-GB" sz="1800" b="1" i="0" u="none" strike="noStrike" baseline="0" noProof="0" dirty="0">
                        <a:solidFill>
                          <a:srgbClr val="000000"/>
                        </a:solidFill>
                        <a:latin typeface="+mn-lt"/>
                      </a:endParaRPr>
                    </a:p>
                    <a:p>
                      <a:pPr lvl="0" algn="ctr" latinLnBrk="0">
                        <a:buNone/>
                      </a:pPr>
                      <a:r>
                        <a:rPr lang="en-GB" sz="1800" b="1" i="0" u="none" strike="noStrike" baseline="0" noProof="0" dirty="0">
                          <a:solidFill>
                            <a:srgbClr val="000000"/>
                          </a:solidFill>
                          <a:latin typeface="+mn-lt"/>
                        </a:rPr>
                        <a:t>(Francia) </a:t>
                      </a:r>
                      <a:endParaRPr lang="en-GB" sz="1800" b="1" dirty="0">
                        <a:latin typeface="+mn-lt"/>
                      </a:endParaRPr>
                    </a:p>
                  </a:txBody>
                  <a:tcPr anchor="ctr"/>
                </a:tc>
                <a:tc>
                  <a:txBody>
                    <a:bodyPr/>
                    <a:lstStyle/>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Ayuda para la renovación financiada por el Gobierno francés</a:t>
                      </a:r>
                    </a:p>
                    <a:p>
                      <a:pPr marL="342900" lvl="0" indent="-342900" algn="l" latinLnBrk="0">
                        <a:buClr>
                          <a:srgbClr val="000000"/>
                        </a:buClr>
                        <a:buFont typeface="Arial,Sans-Serif"/>
                        <a:buChar char="•"/>
                      </a:pPr>
                      <a:r>
                        <a:rPr lang="en-GB" sz="1800" b="0" i="0" u="none" strike="noStrike" cap="none" noProof="0" dirty="0">
                          <a:solidFill>
                            <a:srgbClr val="000000"/>
                          </a:solidFill>
                          <a:latin typeface="+mn-lt"/>
                        </a:rPr>
                        <a:t>Comprobación de elegibilidad y asistencia para la solicitud</a:t>
                      </a:r>
                    </a:p>
                  </a:txBody>
                  <a:tcPr anchor="ctr"/>
                </a:tc>
                <a:tc>
                  <a:txBody>
                    <a:bodyPr/>
                    <a:lstStyle/>
                    <a:p>
                      <a:pPr marL="342900" indent="-342900" algn="l" latinLnBrk="0">
                        <a:buClr>
                          <a:srgbClr val="000000"/>
                        </a:buClr>
                        <a:buFont typeface="Arial,Sans-Serif"/>
                        <a:buChar char="•"/>
                      </a:pPr>
                      <a:r>
                        <a:rPr lang="en-GB" sz="1800" b="0" i="0" u="none" strike="noStrike" cap="none" noProof="0" dirty="0">
                          <a:solidFill>
                            <a:srgbClr val="000000"/>
                          </a:solidFill>
                          <a:latin typeface="+mn-lt"/>
                        </a:rPr>
                        <a:t>Ayuda financiera para la eficiencia energética</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Reducción del riesgo en la inversión</a:t>
                      </a:r>
                    </a:p>
                  </a:txBody>
                  <a:tcPr anchor="ctr"/>
                </a:tc>
                <a:extLst>
                  <a:ext uri="{0D108BD9-81ED-4DB2-BD59-A6C34878D82A}">
                    <a16:rowId xmlns:a16="http://schemas.microsoft.com/office/drawing/2014/main" val="192137070"/>
                  </a:ext>
                </a:extLst>
              </a:tr>
              <a:tr h="2011144">
                <a:tc>
                  <a:txBody>
                    <a:bodyPr/>
                    <a:lstStyle/>
                    <a:p>
                      <a:pPr marL="0" lvl="0" indent="0" algn="ctr" latinLnBrk="0">
                        <a:lnSpc>
                          <a:spcPct val="100000"/>
                        </a:lnSpc>
                        <a:buNone/>
                      </a:pPr>
                      <a:r>
                        <a:rPr lang="en-GB" sz="1800" b="1" i="0" u="none" strike="noStrike" baseline="0" noProof="0" dirty="0">
                          <a:solidFill>
                            <a:srgbClr val="000000"/>
                          </a:solidFill>
                          <a:latin typeface="+mn-lt"/>
                          <a:hlinkClick r:id="rId5"/>
                        </a:rPr>
                        <a:t>Energy Saving Trust: herramientas y calculadoras energéticas</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(Reino Unido)</a:t>
                      </a:r>
                      <a:endParaRPr lang="en-GB" sz="1800" dirty="0">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Asesoramiento para mejoras energéticas</a:t>
                      </a:r>
                    </a:p>
                    <a:p>
                      <a:pPr marL="342900" lvl="0" indent="-342900" algn="l" latinLnBrk="0">
                        <a:buFont typeface="Arial"/>
                        <a:buChar char="•"/>
                      </a:pPr>
                      <a:r>
                        <a:rPr lang="en-GB" sz="1800" b="0" i="0" u="none" strike="noStrike" cap="none" noProof="0" dirty="0">
                          <a:solidFill>
                            <a:srgbClr val="000000"/>
                          </a:solidFill>
                          <a:latin typeface="+mn-lt"/>
                        </a:rPr>
                        <a:t>Calculadoras energéticas completas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Evaluación energética integral del hogar</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Planificación de renovaciones basada en datos</a:t>
                      </a:r>
                    </a:p>
                    <a:p>
                      <a:pPr marL="342900" lvl="0" indent="-342900" algn="l" latinLnBrk="0">
                        <a:buFont typeface="Arial"/>
                        <a:buChar char="•"/>
                      </a:pPr>
                      <a:r>
                        <a:rPr lang="en-GB" sz="1800" b="0" i="0" u="none" strike="noStrike" cap="none" noProof="0" dirty="0">
                          <a:solidFill>
                            <a:srgbClr val="000000"/>
                          </a:solidFill>
                          <a:latin typeface="+mn-lt"/>
                        </a:rPr>
                        <a:t>Recomendaciones prácticas</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3949184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FDAC6-590C-E168-A3A5-712F475F891F}"/>
              </a:ext>
            </a:extLst>
          </p:cNvPr>
          <p:cNvSpPr>
            <a:spLocks noGrp="1"/>
          </p:cNvSpPr>
          <p:nvPr>
            <p:ph type="title" idx="4294967295"/>
          </p:nvPr>
        </p:nvSpPr>
        <p:spPr>
          <a:xfrm>
            <a:off x="401320" y="83248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5. Plataformas digitales: intercambio de energía  -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¿Cómo pueden las plataformas digitales mejorar la gestión de las comunidades energéticas?</a:t>
            </a:r>
          </a:p>
          <a:p>
            <a:pPr algn="ctr" latinLnBrk="0"/>
            <a:endParaRPr lang="en-US" sz="4800" i="1" dirty="0">
              <a:solidFill>
                <a:schemeClr val="accent2"/>
              </a:solidFill>
            </a:endParaRPr>
          </a:p>
        </p:txBody>
      </p:sp>
    </p:spTree>
    <p:extLst>
      <p:ext uri="{BB962C8B-B14F-4D97-AF65-F5344CB8AC3E}">
        <p14:creationId xmlns:p14="http://schemas.microsoft.com/office/powerpoint/2010/main" val="308734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48B4B3E-49EA-5666-7C14-9015697F413B}"/>
              </a:ext>
            </a:extLst>
          </p:cNvPr>
          <p:cNvSpPr txBox="1"/>
          <p:nvPr/>
        </p:nvSpPr>
        <p:spPr>
          <a:xfrm>
            <a:off x="5974915" y="3844498"/>
            <a:ext cx="5839602" cy="830997"/>
          </a:xfrm>
          <a:prstGeom prst="rect">
            <a:avLst/>
          </a:prstGeom>
          <a:noFill/>
        </p:spPr>
        <p:txBody>
          <a:bodyPr wrap="square" rtlCol="0">
            <a:spAutoFit/>
          </a:bodyPr>
          <a:lstStyle/>
          <a:p>
            <a:pPr latinLnBrk="0"/>
            <a:r>
              <a:rPr lang="en-US" sz="2400" dirty="0">
                <a:sym typeface="Public Sans"/>
              </a:rPr>
              <a:t>Las plataformas digitales facilitan la optimización de las operaciones, la facturación y la toma de decisiones.</a:t>
            </a:r>
            <a:endParaRPr lang="en-US" sz="2400" dirty="0"/>
          </a:p>
        </p:txBody>
      </p:sp>
      <p:pic>
        <p:nvPicPr>
          <p:cNvPr id="7" name="Picture 6">
            <a:extLst>
              <a:ext uri="{FF2B5EF4-FFF2-40B4-BE49-F238E27FC236}">
                <a16:creationId xmlns:a16="http://schemas.microsoft.com/office/drawing/2014/main" id="{45422D05-8D5C-C884-C37B-F95A79E2432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21" y="2953436"/>
            <a:ext cx="5538977" cy="2613122"/>
          </a:xfrm>
          <a:prstGeom prst="rect">
            <a:avLst/>
          </a:prstGeom>
        </p:spPr>
      </p:pic>
      <p:sp>
        <p:nvSpPr>
          <p:cNvPr id="2" name="Title 1">
            <a:extLst>
              <a:ext uri="{FF2B5EF4-FFF2-40B4-BE49-F238E27FC236}">
                <a16:creationId xmlns:a16="http://schemas.microsoft.com/office/drawing/2014/main" id="{309DCFF3-FB34-FF1F-08FC-2214F485BDAA}"/>
              </a:ext>
            </a:extLst>
          </p:cNvPr>
          <p:cNvSpPr>
            <a:spLocks noGrp="1"/>
          </p:cNvSpPr>
          <p:nvPr>
            <p:ph type="title" idx="4294967295"/>
          </p:nvPr>
        </p:nvSpPr>
        <p:spPr>
          <a:xfrm>
            <a:off x="411480" y="77152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5. Plataformas digitales: intercambio de energía  </a:t>
            </a:r>
            <a:endParaRPr lang="es-ES_tradnl" noProof="1">
              <a:effectLst/>
            </a:endParaRPr>
          </a:p>
          <a:p>
            <a:endParaRPr lang="es-ES_tradnl" noProof="1"/>
          </a:p>
        </p:txBody>
      </p:sp>
    </p:spTree>
    <p:extLst>
      <p:ext uri="{BB962C8B-B14F-4D97-AF65-F5344CB8AC3E}">
        <p14:creationId xmlns:p14="http://schemas.microsoft.com/office/powerpoint/2010/main" val="120571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1355B8-9BD9-EE0C-33D7-1B24607558CE}"/>
              </a:ext>
            </a:extLst>
          </p:cNvPr>
          <p:cNvSpPr>
            <a:spLocks noGrp="1"/>
          </p:cNvSpPr>
          <p:nvPr>
            <p:ph type="title" idx="4294967295"/>
          </p:nvPr>
        </p:nvSpPr>
        <p:spPr>
          <a:xfrm flipV="1">
            <a:off x="909320" y="-1605280"/>
            <a:ext cx="167640" cy="131445"/>
          </a:xfrm>
          <a:prstGeom prst="rect">
            <a:avLst/>
          </a:prstGeom>
        </p:spPr>
        <p:txBody>
          <a:bodyPr/>
          <a:lstStyle/>
          <a:p>
            <a:r>
              <a:rPr lang="es-ES_tradnl" noProof="1"/>
              <a:t>Herramientas: intercambio de energía</a:t>
            </a:r>
          </a:p>
        </p:txBody>
      </p:sp>
      <p:graphicFrame>
        <p:nvGraphicFramePr>
          <p:cNvPr id="2" name="Table 1" descr="A table with four columns and three rows. Cells will be numbered as previously. Column headings are the same as previously: 1. Tool. 2. Services. 3. Benefits for an energy community. 4. How can this tool support an energy community?&#10;First data row: 1. eGon (Germany). 2. Online portal, Member management, Automated billing and invoicing, Digital contract management, Community registration. 3. Streamlined administration and transparency, Clear and transparent pricing. 4. Dematerialisation of the process.&#10;Second data row: 1. Neoom (Germany, Austria, Czech Republic). 2. Comprehensive digital solution, Community formation and intelligent matchmaking, Digital dashboard and energy management. 3. Electricity price security and cost savings, Revenue opportunities and green energy access, Community empowerment. 4. Transparent data for decision-making, Facilitated community formation, Automated operations.&#10;">
            <a:extLst>
              <a:ext uri="{FF2B5EF4-FFF2-40B4-BE49-F238E27FC236}">
                <a16:creationId xmlns:a16="http://schemas.microsoft.com/office/drawing/2014/main" id="{BBCC0903-2077-6162-06DE-3B41E2335B60}"/>
              </a:ext>
            </a:extLst>
          </p:cNvPr>
          <p:cNvGraphicFramePr>
            <a:graphicFrameLocks noGrp="1"/>
          </p:cNvGraphicFramePr>
          <p:nvPr/>
        </p:nvGraphicFramePr>
        <p:xfrm>
          <a:off x="283924" y="521197"/>
          <a:ext cx="11624151" cy="5528457"/>
        </p:xfrm>
        <a:graphic>
          <a:graphicData uri="http://schemas.openxmlformats.org/drawingml/2006/table">
            <a:tbl>
              <a:tblPr firstRow="1" firstCol="1" bandRow="1">
                <a:tableStyleId>{3B4B98B0-60AC-42C2-AFA5-B58CD77FA1E5}</a:tableStyleId>
              </a:tblPr>
              <a:tblGrid>
                <a:gridCol w="1718844">
                  <a:extLst>
                    <a:ext uri="{9D8B030D-6E8A-4147-A177-3AD203B41FA5}">
                      <a16:colId xmlns:a16="http://schemas.microsoft.com/office/drawing/2014/main" val="1956655456"/>
                    </a:ext>
                  </a:extLst>
                </a:gridCol>
                <a:gridCol w="3486289">
                  <a:extLst>
                    <a:ext uri="{9D8B030D-6E8A-4147-A177-3AD203B41FA5}">
                      <a16:colId xmlns:a16="http://schemas.microsoft.com/office/drawing/2014/main" val="3114145817"/>
                    </a:ext>
                  </a:extLst>
                </a:gridCol>
                <a:gridCol w="3209509">
                  <a:extLst>
                    <a:ext uri="{9D8B030D-6E8A-4147-A177-3AD203B41FA5}">
                      <a16:colId xmlns:a16="http://schemas.microsoft.com/office/drawing/2014/main" val="1035212580"/>
                    </a:ext>
                  </a:extLst>
                </a:gridCol>
                <a:gridCol w="3209509">
                  <a:extLst>
                    <a:ext uri="{9D8B030D-6E8A-4147-A177-3AD203B41FA5}">
                      <a16:colId xmlns:a16="http://schemas.microsoft.com/office/drawing/2014/main" val="1964108697"/>
                    </a:ext>
                  </a:extLst>
                </a:gridCol>
              </a:tblGrid>
              <a:tr h="1006978">
                <a:tc>
                  <a:txBody>
                    <a:bodyPr/>
                    <a:lstStyle/>
                    <a:p>
                      <a:pPr algn="ctr" latinLnBrk="0"/>
                      <a:r>
                        <a:rPr lang="en-GB" sz="2000" dirty="0">
                          <a:latin typeface="+mn-lt"/>
                        </a:rPr>
                        <a:t>Herramienta</a:t>
                      </a:r>
                    </a:p>
                  </a:txBody>
                  <a:tcPr anchor="ctr"/>
                </a:tc>
                <a:tc>
                  <a:txBody>
                    <a:bodyPr/>
                    <a:lstStyle/>
                    <a:p>
                      <a:pPr algn="ctr" latinLnBrk="0"/>
                      <a:r>
                        <a:rPr lang="en-GB" sz="2000" dirty="0">
                          <a:latin typeface="+mn-lt"/>
                        </a:rPr>
                        <a:t>Servicios</a:t>
                      </a:r>
                    </a:p>
                  </a:txBody>
                  <a:tcPr anchor="ctr"/>
                </a:tc>
                <a:tc>
                  <a:txBody>
                    <a:bodyPr/>
                    <a:lstStyle/>
                    <a:p>
                      <a:pPr algn="ctr" latinLnBrk="0"/>
                      <a:r>
                        <a:rPr lang="en-GB" sz="2000" dirty="0">
                          <a:latin typeface="+mn-lt"/>
                        </a:rPr>
                        <a:t>Ventajas para una comunidad energética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mn-lt"/>
                        </a:rPr>
                        <a:t>¿</a:t>
                      </a:r>
                      <a:r>
                        <a:rPr lang="en-GB" sz="2000" noProof="0" dirty="0">
                          <a:latin typeface="+mn-lt"/>
                        </a:rPr>
                        <a:t>Cómo puede esta herramienta ayudar a una comunidad energética</a:t>
                      </a:r>
                      <a:r>
                        <a:rPr lang="en-GB" sz="2000" dirty="0">
                          <a:latin typeface="+mn-lt"/>
                        </a:rPr>
                        <a:t>?</a:t>
                      </a:r>
                    </a:p>
                  </a:txBody>
                  <a:tcPr anchor="ctr"/>
                </a:tc>
                <a:extLst>
                  <a:ext uri="{0D108BD9-81ED-4DB2-BD59-A6C34878D82A}">
                    <a16:rowId xmlns:a16="http://schemas.microsoft.com/office/drawing/2014/main" val="3341151641"/>
                  </a:ext>
                </a:extLst>
              </a:tr>
              <a:tr h="1991639">
                <a:tc>
                  <a:txBody>
                    <a:bodyPr/>
                    <a:lstStyle/>
                    <a:p>
                      <a:pPr marL="0" lvl="0" indent="0" algn="ctr" latinLnBrk="0">
                        <a:lnSpc>
                          <a:spcPct val="100000"/>
                        </a:lnSpc>
                        <a:buNone/>
                      </a:pPr>
                      <a:r>
                        <a:rPr lang="en-GB" sz="2000" b="1" i="0" u="none" strike="noStrike" cap="none" baseline="0" noProof="0" dirty="0">
                          <a:solidFill>
                            <a:srgbClr val="000000"/>
                          </a:solidFill>
                          <a:latin typeface="+mn-lt"/>
                          <a:hlinkClick r:id="rId3"/>
                        </a:rPr>
                        <a:t>eGon</a:t>
                      </a:r>
                      <a:endParaRPr lang="en-GB" sz="2000" b="1" i="0" u="none" strike="noStrike" cap="none" baseline="0" noProof="0" dirty="0">
                        <a:solidFill>
                          <a:srgbClr val="000000"/>
                        </a:solidFill>
                        <a:latin typeface="+mn-lt"/>
                      </a:endParaRPr>
                    </a:p>
                    <a:p>
                      <a:pPr marL="0" lvl="0" indent="0" algn="ctr" latinLnBrk="0">
                        <a:lnSpc>
                          <a:spcPct val="100000"/>
                        </a:lnSpc>
                        <a:buNone/>
                      </a:pPr>
                      <a:r>
                        <a:rPr lang="en-GB" sz="2000" b="1" i="0" u="none" strike="noStrike" cap="none" baseline="0" noProof="0" dirty="0">
                          <a:solidFill>
                            <a:srgbClr val="000000"/>
                          </a:solidFill>
                          <a:latin typeface="+mn-lt"/>
                        </a:rPr>
                        <a:t>(Alemania)</a:t>
                      </a:r>
                      <a:endParaRPr lang="en-GB" dirty="0">
                        <a:latin typeface="+mn-lt"/>
                      </a:endParaRPr>
                    </a:p>
                  </a:txBody>
                  <a:tcPr anchor="ctr"/>
                </a:tc>
                <a:tc>
                  <a:txBody>
                    <a:bodyPr/>
                    <a:lstStyle/>
                    <a:p>
                      <a:pPr marL="342900" lvl="0" indent="-342900" algn="l" latinLnBrk="0">
                        <a:buFont typeface="Arial"/>
                        <a:buChar char="•"/>
                      </a:pPr>
                      <a:r>
                        <a:rPr lang="en-GB" sz="2000" dirty="0">
                          <a:latin typeface="+mn-lt"/>
                        </a:rPr>
                        <a:t>Portal en línea</a:t>
                      </a:r>
                    </a:p>
                    <a:p>
                      <a:pPr marL="342900" lvl="0" indent="-342900" algn="l" latinLnBrk="0">
                        <a:buFont typeface="Arial"/>
                        <a:buChar char="•"/>
                      </a:pPr>
                      <a:r>
                        <a:rPr lang="en-GB" sz="2000" b="0" i="0" u="none" strike="noStrike" noProof="0" dirty="0">
                          <a:latin typeface="+mn-lt"/>
                        </a:rPr>
                        <a:t>Gestión de miembros</a:t>
                      </a:r>
                    </a:p>
                    <a:p>
                      <a:pPr marL="342900" lvl="0" indent="-342900" algn="l" latinLnBrk="0">
                        <a:buFont typeface="Arial"/>
                        <a:buChar char="•"/>
                      </a:pPr>
                      <a:r>
                        <a:rPr lang="en-GB" sz="2000" b="0" i="0" u="none" strike="noStrike" noProof="0" dirty="0">
                          <a:latin typeface="+mn-lt"/>
                        </a:rPr>
                        <a:t>Facturación y cobro automatizados</a:t>
                      </a:r>
                    </a:p>
                    <a:p>
                      <a:pPr marL="342900" lvl="0" indent="-342900" algn="l" latinLnBrk="0">
                        <a:buFont typeface="Arial"/>
                        <a:buChar char="•"/>
                      </a:pPr>
                      <a:r>
                        <a:rPr lang="en-GB" sz="2000" b="0" i="0" u="none" strike="noStrike" noProof="0" dirty="0">
                          <a:latin typeface="+mn-lt"/>
                        </a:rPr>
                        <a:t>Gestión digital de contratos</a:t>
                      </a:r>
                    </a:p>
                    <a:p>
                      <a:pPr marL="342900" lvl="0" indent="-342900" algn="l" latinLnBrk="0">
                        <a:buFont typeface="Arial"/>
                        <a:buChar char="•"/>
                      </a:pPr>
                      <a:r>
                        <a:rPr lang="en-GB" sz="2000" b="0" i="0" u="none" strike="noStrike" noProof="0" dirty="0">
                          <a:latin typeface="+mn-lt"/>
                        </a:rPr>
                        <a:t>Registro de la comunidad</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Administración optimizada y transparencia</a:t>
                      </a:r>
                    </a:p>
                    <a:p>
                      <a:pPr marL="342900" lvl="0" indent="-342900" algn="l" latinLnBrk="0">
                        <a:buFont typeface="Arial"/>
                        <a:buChar char="•"/>
                      </a:pPr>
                      <a:r>
                        <a:rPr lang="en-GB" sz="2000" b="0" i="0" u="none" strike="noStrike" cap="none" noProof="0" dirty="0">
                          <a:solidFill>
                            <a:srgbClr val="000000"/>
                          </a:solidFill>
                          <a:latin typeface="+mn-lt"/>
                        </a:rPr>
                        <a:t>Precios claros y transparentes</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Desmaterialización del proceso</a:t>
                      </a:r>
                    </a:p>
                  </a:txBody>
                  <a:tcPr anchor="ctr"/>
                </a:tc>
                <a:extLst>
                  <a:ext uri="{0D108BD9-81ED-4DB2-BD59-A6C34878D82A}">
                    <a16:rowId xmlns:a16="http://schemas.microsoft.com/office/drawing/2014/main" val="4057794235"/>
                  </a:ext>
                </a:extLst>
              </a:tr>
              <a:tr h="2129424">
                <a:tc>
                  <a:txBody>
                    <a:bodyPr/>
                    <a:lstStyle/>
                    <a:p>
                      <a:pPr lvl="0" algn="ctr" latinLnBrk="0">
                        <a:buNone/>
                      </a:pPr>
                      <a:r>
                        <a:rPr lang="en-GB" sz="2000" b="1" i="0" u="none" strike="noStrike" baseline="0" noProof="0" dirty="0" err="1">
                          <a:solidFill>
                            <a:srgbClr val="000000"/>
                          </a:solidFill>
                          <a:latin typeface="+mn-lt"/>
                          <a:hlinkClick r:id="rId4"/>
                        </a:rPr>
                        <a:t>Neoom </a:t>
                      </a:r>
                      <a:r>
                        <a:rPr lang="en-GB" sz="2000" b="1" i="0" u="none" strike="noStrike" baseline="0" noProof="0" dirty="0">
                          <a:solidFill>
                            <a:srgbClr val="000000"/>
                          </a:solidFill>
                          <a:latin typeface="+mn-lt"/>
                        </a:rPr>
                        <a:t>(Alemania, Austria, República Checa)</a:t>
                      </a:r>
                      <a:endParaRPr lang="en-GB" dirty="0">
                        <a:latin typeface="+mn-lt"/>
                      </a:endParaRPr>
                    </a:p>
                  </a:txBody>
                  <a:tcPr anchor="ctr"/>
                </a:tc>
                <a:tc>
                  <a:txBody>
                    <a:bodyPr/>
                    <a:lstStyle/>
                    <a:p>
                      <a:pPr marL="342900" lvl="0" indent="-342900" algn="l" latinLnBrk="0">
                        <a:buFont typeface="Arial" panose="020B0604020202020204" pitchFamily="34" charset="0"/>
                        <a:buChar char="•"/>
                      </a:pPr>
                      <a:r>
                        <a:rPr lang="en-GB" sz="2000" u="none" strike="noStrike" cap="none" dirty="0">
                          <a:solidFill>
                            <a:srgbClr val="000000"/>
                          </a:solidFill>
                          <a:latin typeface="+mn-lt"/>
                        </a:rPr>
                        <a:t>Solución digital integral</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Formación de comunidades y emparejamiento inteligente</a:t>
                      </a:r>
                    </a:p>
                    <a:p>
                      <a:pPr marL="342900" lvl="0" indent="-342900" algn="l" latinLnBrk="0">
                        <a:buFont typeface="Arial" panose="020B0604020202020204" pitchFamily="34" charset="0"/>
                        <a:buChar char="•"/>
                      </a:pPr>
                      <a:r>
                        <a:rPr lang="en-GB" sz="2000" b="0" i="0" u="none" strike="noStrike" cap="none" noProof="0" dirty="0">
                          <a:solidFill>
                            <a:srgbClr val="000000"/>
                          </a:solidFill>
                          <a:latin typeface="+mn-lt"/>
                        </a:rPr>
                        <a:t>Panel de control digital y gestión energética</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Seguridad en el precio de la electricidad y ahorro de costes</a:t>
                      </a:r>
                    </a:p>
                    <a:p>
                      <a:pPr marL="342900" lvl="0" indent="-342900" algn="l" latinLnBrk="0">
                        <a:buFont typeface="Arial"/>
                        <a:buChar char="•"/>
                      </a:pPr>
                      <a:r>
                        <a:rPr lang="en-GB" sz="2000" b="0" i="0" u="none" strike="noStrike" cap="none" noProof="0" dirty="0">
                          <a:solidFill>
                            <a:srgbClr val="000000"/>
                          </a:solidFill>
                          <a:latin typeface="+mn-lt"/>
                        </a:rPr>
                        <a:t>Oportunidades de ingresos y acceso a energía verde</a:t>
                      </a:r>
                    </a:p>
                    <a:p>
                      <a:pPr marL="342900" lvl="0" indent="-342900" algn="l" latinLnBrk="0">
                        <a:buFont typeface="Arial"/>
                        <a:buChar char="•"/>
                      </a:pPr>
                      <a:r>
                        <a:rPr lang="en-GB" sz="2000" b="0" i="0" u="none" strike="noStrike" cap="none" noProof="0" dirty="0">
                          <a:solidFill>
                            <a:srgbClr val="000000"/>
                          </a:solidFill>
                          <a:latin typeface="+mn-lt"/>
                        </a:rPr>
                        <a:t>Empoderamiento de la comunidad</a:t>
                      </a:r>
                    </a:p>
                  </a:txBody>
                  <a:tcPr anchor="ctr"/>
                </a:tc>
                <a:tc>
                  <a:txBody>
                    <a:bodyPr/>
                    <a:lstStyle/>
                    <a:p>
                      <a:pPr marL="342900" lvl="0" indent="-342900" algn="l" latinLnBrk="0">
                        <a:buFont typeface="Arial"/>
                        <a:buChar char="•"/>
                      </a:pPr>
                      <a:r>
                        <a:rPr lang="en-GB" sz="2000" b="0" i="0" u="none" strike="noStrike" cap="none" noProof="0" dirty="0">
                          <a:solidFill>
                            <a:srgbClr val="000000"/>
                          </a:solidFill>
                          <a:latin typeface="+mn-lt"/>
                        </a:rPr>
                        <a:t>Datos transparentes para la toma de decisiones</a:t>
                      </a:r>
                    </a:p>
                    <a:p>
                      <a:pPr marL="342900" lvl="0" indent="-342900" algn="l" latinLnBrk="0">
                        <a:buFont typeface="Arial"/>
                        <a:buChar char="•"/>
                      </a:pPr>
                      <a:r>
                        <a:rPr lang="en-GB" sz="2000" b="0" i="0" u="none" strike="noStrike" cap="none" noProof="0" dirty="0">
                          <a:solidFill>
                            <a:srgbClr val="000000"/>
                          </a:solidFill>
                          <a:latin typeface="+mn-lt"/>
                        </a:rPr>
                        <a:t>Facilitación de la formación de comunidades</a:t>
                      </a:r>
                    </a:p>
                    <a:p>
                      <a:pPr marL="342900" lvl="0" indent="-342900" algn="l" latinLnBrk="0">
                        <a:buFont typeface="Arial"/>
                        <a:buChar char="•"/>
                      </a:pPr>
                      <a:r>
                        <a:rPr lang="en-GB" sz="2000" b="0" i="0" u="none" strike="noStrike" cap="none" noProof="0" dirty="0">
                          <a:solidFill>
                            <a:srgbClr val="000000"/>
                          </a:solidFill>
                          <a:latin typeface="+mn-lt"/>
                        </a:rPr>
                        <a:t>Operaciones automatizadas</a:t>
                      </a:r>
                    </a:p>
                  </a:txBody>
                  <a:tcPr anchor="ctr"/>
                </a:tc>
                <a:extLst>
                  <a:ext uri="{0D108BD9-81ED-4DB2-BD59-A6C34878D82A}">
                    <a16:rowId xmlns:a16="http://schemas.microsoft.com/office/drawing/2014/main" val="192137070"/>
                  </a:ext>
                </a:extLst>
              </a:tr>
            </a:tbl>
          </a:graphicData>
        </a:graphic>
      </p:graphicFrame>
    </p:spTree>
    <p:extLst>
      <p:ext uri="{BB962C8B-B14F-4D97-AF65-F5344CB8AC3E}">
        <p14:creationId xmlns:p14="http://schemas.microsoft.com/office/powerpoint/2010/main" val="185770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26CF6A-3ACE-16CB-85D1-5A74BB89D475}"/>
              </a:ext>
            </a:extLst>
          </p:cNvPr>
          <p:cNvSpPr>
            <a:spLocks noGrp="1"/>
          </p:cNvSpPr>
          <p:nvPr>
            <p:ph type="title" idx="4294967295"/>
          </p:nvPr>
        </p:nvSpPr>
        <p:spPr>
          <a:xfrm>
            <a:off x="401320" y="710565"/>
            <a:ext cx="1179068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6. Gestión energética y comunidades energéticas: la dimensión social - </a:t>
            </a:r>
            <a:r>
              <a:rPr lang="es-ES_tradnl" sz="2800" b="1" kern="1200" baseline="0" noProof="1">
                <a:solidFill>
                  <a:srgbClr val="FFFFFF"/>
                </a:solidFill>
                <a:effectLst/>
                <a:latin typeface="Calibri" panose="020F0502020204030204" pitchFamily="34" charset="0"/>
                <a:ea typeface="Public Sans"/>
                <a:cs typeface="Public Sans"/>
              </a:rPr>
              <a:t>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1490597" y="3429000"/>
            <a:ext cx="9857984" cy="2308324"/>
          </a:xfrm>
          <a:prstGeom prst="rect">
            <a:avLst/>
          </a:prstGeom>
          <a:noFill/>
        </p:spPr>
        <p:txBody>
          <a:bodyPr wrap="square" rtlCol="0">
            <a:spAutoFit/>
          </a:bodyPr>
          <a:lstStyle/>
          <a:p>
            <a:pPr algn="ctr" latinLnBrk="0"/>
            <a:r>
              <a:rPr lang="en-US" sz="4800" i="1" dirty="0">
                <a:solidFill>
                  <a:schemeClr val="accent2"/>
                </a:solidFill>
              </a:rPr>
              <a:t>¿Cómo puede participar una comunidad energética en la gestión energética?</a:t>
            </a:r>
          </a:p>
          <a:p>
            <a:pPr algn="ctr" latinLnBrk="0"/>
            <a:endParaRPr lang="en-US" sz="4800" i="1" dirty="0">
              <a:solidFill>
                <a:schemeClr val="accent2"/>
              </a:solidFill>
            </a:endParaRPr>
          </a:p>
        </p:txBody>
      </p:sp>
    </p:spTree>
    <p:extLst>
      <p:ext uri="{BB962C8B-B14F-4D97-AF65-F5344CB8AC3E}">
        <p14:creationId xmlns:p14="http://schemas.microsoft.com/office/powerpoint/2010/main" val="3608053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65402-2D24-4C0B-3A9B-70B199ADCEA8}"/>
              </a:ext>
            </a:extLst>
          </p:cNvPr>
          <p:cNvSpPr txBox="1"/>
          <p:nvPr/>
        </p:nvSpPr>
        <p:spPr>
          <a:xfrm>
            <a:off x="4203529" y="391897"/>
            <a:ext cx="7885132" cy="3877985"/>
          </a:xfrm>
          <a:prstGeom prst="rect">
            <a:avLst/>
          </a:prstGeom>
          <a:noFill/>
        </p:spPr>
        <p:txBody>
          <a:bodyPr wrap="square" lIns="91440" tIns="45720" rIns="91440" bIns="45720" rtlCol="0" anchor="t">
            <a:spAutoFit/>
          </a:bodyPr>
          <a:lstStyle/>
          <a:p>
            <a:pPr latinLnBrk="0"/>
            <a:r>
              <a:rPr lang="en-GB" sz="2400" dirty="0"/>
              <a:t>¿Gestiona una comunidad energética y está pensando en introducir o mejorar su infraestructura informática? ¿Le interesa invertir en su comunidad energética, pero no sabe por dónde empezar? En esta breve presentación exploraremos: </a:t>
            </a:r>
          </a:p>
          <a:p>
            <a:pPr latinLnBrk="0"/>
            <a:endParaRPr lang="en-GB" sz="2400" dirty="0"/>
          </a:p>
          <a:p>
            <a:pPr marL="457200" indent="-457200" latinLnBrk="0">
              <a:buChar char="•"/>
            </a:pPr>
            <a:r>
              <a:rPr lang="en-GB" sz="2400" dirty="0"/>
              <a:t>Diferentes servicios y por qué podrían beneficiar a su comunidad energética.</a:t>
            </a:r>
          </a:p>
          <a:p>
            <a:pPr marL="457200" indent="-457200" latinLnBrk="0">
              <a:buChar char="•"/>
            </a:pPr>
            <a:r>
              <a:rPr lang="en-GB" sz="2400" dirty="0"/>
              <a:t>Ejemplos del tipo de herramientas que pueden ayudarle en sus decisiones.</a:t>
            </a:r>
            <a:endParaRPr lang="en-GB" sz="2400" dirty="0">
              <a:ea typeface="Calibri"/>
              <a:cs typeface="Calibri"/>
            </a:endParaRPr>
          </a:p>
          <a:p>
            <a:pPr marL="457200" indent="-457200" latinLnBrk="0">
              <a:buChar char="•"/>
            </a:pPr>
            <a:r>
              <a:rPr lang="en-GB" sz="2400" dirty="0"/>
              <a:t>Cómo evaluar herramientas, productos y servicios</a:t>
            </a:r>
            <a:r>
              <a:rPr lang="en-GB" sz="3000" dirty="0"/>
              <a:t>.</a:t>
            </a:r>
          </a:p>
        </p:txBody>
      </p:sp>
      <p:pic>
        <p:nvPicPr>
          <p:cNvPr id="3" name="Google Shape;97;p2" descr="A laptop and a paper with graphs on a table">
            <a:extLst>
              <a:ext uri="{FF2B5EF4-FFF2-40B4-BE49-F238E27FC236}">
                <a16:creationId xmlns:a16="http://schemas.microsoft.com/office/drawing/2014/main" id="{E0824120-B2DC-DB41-8E97-86CAA2E28F52}"/>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extBox 3">
            <a:extLst>
              <a:ext uri="{FF2B5EF4-FFF2-40B4-BE49-F238E27FC236}">
                <a16:creationId xmlns:a16="http://schemas.microsoft.com/office/drawing/2014/main" id="{BC402FC2-C28C-6979-4CCC-397FC9518F83}"/>
              </a:ext>
            </a:extLst>
          </p:cNvPr>
          <p:cNvSpPr txBox="1"/>
          <p:nvPr/>
        </p:nvSpPr>
        <p:spPr>
          <a:xfrm>
            <a:off x="4414700" y="4888027"/>
            <a:ext cx="7292943" cy="1477328"/>
          </a:xfrm>
          <a:prstGeom prst="rect">
            <a:avLst/>
          </a:prstGeom>
          <a:noFill/>
        </p:spPr>
        <p:txBody>
          <a:bodyPr wrap="square" lIns="91440" tIns="45720" rIns="91440" bIns="45720" rtlCol="0" anchor="t">
            <a:spAutoFit/>
          </a:bodyPr>
          <a:lstStyle/>
          <a:p>
            <a:pPr latinLnBrk="0"/>
            <a:r>
              <a:rPr lang="en-US" i="1" dirty="0"/>
              <a:t>*Tenga en cuenta que las herramientas que se enumeran en esta presentación son solo ilustrativas y no constituyen recomendaciones. Algunas herramientas de esta lista son específicas de determinados países. Es posible que no estén disponibles en su país. Puede buscar herramientas o software nacionales similares.</a:t>
            </a:r>
            <a:r>
              <a:rPr lang="en-GB" dirty="0"/>
              <a:t> </a:t>
            </a:r>
            <a:endParaRPr lang="en-GB" dirty="0">
              <a:ea typeface="Calibri"/>
              <a:cs typeface="Calibri"/>
            </a:endParaRPr>
          </a:p>
        </p:txBody>
      </p:sp>
      <p:sp>
        <p:nvSpPr>
          <p:cNvPr id="5" name="Title 4">
            <a:extLst>
              <a:ext uri="{FF2B5EF4-FFF2-40B4-BE49-F238E27FC236}">
                <a16:creationId xmlns:a16="http://schemas.microsoft.com/office/drawing/2014/main" id="{C931DFC5-B701-15A3-DBB3-787AE1B84B7D}"/>
              </a:ext>
            </a:extLst>
          </p:cNvPr>
          <p:cNvSpPr>
            <a:spLocks noGrp="1"/>
          </p:cNvSpPr>
          <p:nvPr>
            <p:ph type="title" idx="4294967295"/>
          </p:nvPr>
        </p:nvSpPr>
        <p:spPr>
          <a:xfrm>
            <a:off x="838200" y="678634"/>
            <a:ext cx="10515600" cy="1325563"/>
          </a:xfrm>
          <a:prstGeom prst="rect">
            <a:avLst/>
          </a:prstGeom>
        </p:spPr>
        <p:txBody>
          <a:bodyPr/>
          <a:lstStyle/>
          <a:p>
            <a:r>
              <a:rPr lang="es-ES_tradnl" sz="2800" b="1" noProof="1">
                <a:solidFill>
                  <a:schemeClr val="bg1"/>
                </a:solidFill>
              </a:rPr>
              <a:t>Introducción</a:t>
            </a:r>
          </a:p>
        </p:txBody>
      </p:sp>
    </p:spTree>
    <p:extLst>
      <p:ext uri="{BB962C8B-B14F-4D97-AF65-F5344CB8AC3E}">
        <p14:creationId xmlns:p14="http://schemas.microsoft.com/office/powerpoint/2010/main" val="215860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F24D65-3C3C-DDDB-79E7-E2DA63900FA9}"/>
              </a:ext>
            </a:extLst>
          </p:cNvPr>
          <p:cNvSpPr txBox="1"/>
          <p:nvPr/>
        </p:nvSpPr>
        <p:spPr>
          <a:xfrm>
            <a:off x="5123145" y="3429000"/>
            <a:ext cx="6864263" cy="1200329"/>
          </a:xfrm>
          <a:prstGeom prst="rect">
            <a:avLst/>
          </a:prstGeom>
          <a:noFill/>
        </p:spPr>
        <p:txBody>
          <a:bodyPr wrap="square" rtlCol="0">
            <a:spAutoFit/>
          </a:bodyPr>
          <a:lstStyle/>
          <a:p>
            <a:pPr latinLnBrk="0"/>
            <a:r>
              <a:rPr lang="en-GB" sz="2400" dirty="0">
                <a:ea typeface="Public Sans"/>
                <a:sym typeface="Public Sans"/>
              </a:rPr>
              <a:t>Las comunidades energéticas pueden utilizar </a:t>
            </a:r>
            <a:r>
              <a:rPr lang="en-GB" sz="2400" noProof="0" dirty="0">
                <a:ea typeface="Public Sans"/>
                <a:sym typeface="Public Sans"/>
              </a:rPr>
              <a:t>herramientas digitales integradas para la supervisión, el análisis y la colaboración con el fin de impulsar la toma de decisiones basada en datos y la planificación local.</a:t>
            </a:r>
            <a:endParaRPr lang="en-GB" sz="2400" noProof="0" dirty="0"/>
          </a:p>
        </p:txBody>
      </p:sp>
      <p:pic>
        <p:nvPicPr>
          <p:cNvPr id="7" name="Picture 6">
            <a:extLst>
              <a:ext uri="{FF2B5EF4-FFF2-40B4-BE49-F238E27FC236}">
                <a16:creationId xmlns:a16="http://schemas.microsoft.com/office/drawing/2014/main" id="{85621054-3CDE-2578-B3BD-D09FC23B2B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305" y="2154128"/>
            <a:ext cx="3415169" cy="4553559"/>
          </a:xfrm>
          <a:prstGeom prst="rect">
            <a:avLst/>
          </a:prstGeom>
        </p:spPr>
      </p:pic>
      <p:sp>
        <p:nvSpPr>
          <p:cNvPr id="2" name="Title 1">
            <a:extLst>
              <a:ext uri="{FF2B5EF4-FFF2-40B4-BE49-F238E27FC236}">
                <a16:creationId xmlns:a16="http://schemas.microsoft.com/office/drawing/2014/main" id="{4949A0A8-AB32-8A57-63B5-4AF1D554A169}"/>
              </a:ext>
            </a:extLst>
          </p:cNvPr>
          <p:cNvSpPr>
            <a:spLocks noGrp="1"/>
          </p:cNvSpPr>
          <p:nvPr>
            <p:ph type="title" idx="4294967295"/>
          </p:nvPr>
        </p:nvSpPr>
        <p:spPr>
          <a:xfrm>
            <a:off x="523240" y="720725"/>
            <a:ext cx="10515600" cy="1325563"/>
          </a:xfrm>
          <a:prstGeom prst="rect">
            <a:avLst/>
          </a:prstGeom>
        </p:spPr>
        <p:txBody>
          <a:bodyPr/>
          <a:lstStyle/>
          <a:p>
            <a:pPr latinLnBrk="0"/>
            <a:r>
              <a:rPr lang="es-ES_tradnl" sz="2800" b="1" kern="1200" noProof="1">
                <a:solidFill>
                  <a:srgbClr val="FFFFFF"/>
                </a:solidFill>
                <a:effectLst/>
                <a:latin typeface="Calibri" panose="020F0502020204030204" pitchFamily="34" charset="0"/>
                <a:ea typeface="Public Sans"/>
                <a:cs typeface="Public Sans"/>
              </a:rPr>
              <a:t>6. Gestión energética y comunidades energéticas: </a:t>
            </a:r>
            <a:r>
              <a:rPr lang="es-ES_tradnl" sz="2800" b="1" noProof="1">
                <a:solidFill>
                  <a:srgbClr val="FFFFFF"/>
                </a:solidFill>
                <a:latin typeface="Calibri" panose="020F0502020204030204" pitchFamily="34" charset="0"/>
                <a:ea typeface="Public Sans"/>
                <a:cs typeface="Public Sans"/>
              </a:rPr>
              <a:t>la dimensión social</a:t>
            </a:r>
            <a:r>
              <a:rPr lang="es-ES_tradnl" sz="2800" b="1" kern="1200" noProof="1">
                <a:solidFill>
                  <a:srgbClr val="FFFFFF"/>
                </a:solidFill>
                <a:effectLst/>
                <a:latin typeface="Calibri" panose="020F0502020204030204" pitchFamily="34" charset="0"/>
                <a:ea typeface="Public Sans"/>
                <a:cs typeface="Public Sans"/>
              </a:rPr>
              <a:t>   </a:t>
            </a:r>
            <a:endParaRPr lang="es-ES_tradnl" noProof="1">
              <a:effectLst/>
            </a:endParaRPr>
          </a:p>
          <a:p>
            <a:endParaRPr lang="es-ES_tradnl" noProof="1"/>
          </a:p>
        </p:txBody>
      </p:sp>
    </p:spTree>
    <p:extLst>
      <p:ext uri="{BB962C8B-B14F-4D97-AF65-F5344CB8AC3E}">
        <p14:creationId xmlns:p14="http://schemas.microsoft.com/office/powerpoint/2010/main" val="33498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0B7C7-DDE5-A173-3D92-B79277BAE8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D1A277-0A64-D5B6-B84D-616E45268031}"/>
              </a:ext>
            </a:extLst>
          </p:cNvPr>
          <p:cNvSpPr>
            <a:spLocks noGrp="1"/>
          </p:cNvSpPr>
          <p:nvPr>
            <p:ph type="title" idx="4294967295"/>
          </p:nvPr>
        </p:nvSpPr>
        <p:spPr>
          <a:xfrm>
            <a:off x="553312" y="82482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rPr>
              <a:t>Herramientas: </a:t>
            </a:r>
            <a:r>
              <a:rPr lang="es-ES_tradnl" sz="2800" b="1" kern="1200" baseline="0" noProof="1">
                <a:solidFill>
                  <a:srgbClr val="FFFFFF"/>
                </a:solidFill>
                <a:effectLst/>
                <a:latin typeface="Calibri" panose="020F0502020204030204" pitchFamily="34" charset="0"/>
              </a:rPr>
              <a:t>Socialización</a:t>
            </a:r>
            <a:endParaRPr lang="es-ES_tradnl" noProof="1">
              <a:effectLst/>
            </a:endParaRPr>
          </a:p>
          <a:p>
            <a:endParaRPr lang="es-ES_tradnl" noProof="1"/>
          </a:p>
        </p:txBody>
      </p:sp>
      <p:graphicFrame>
        <p:nvGraphicFramePr>
          <p:cNvPr id="2" name="Table 1" descr="Una tabla similar a las anteriores, pero aunque tiene las mismas cuatro columnas, solo hay dos filas. La primera fila es la misma: 1. Herramienta. 2. Servicios. 3. Beneficios para una comunidad energética. 4. ¿Cómo puede esta herramienta apoyar a una comunidad energética?&#13;&#10;Primera y única fila de datos: 1. EnergyID (Países Bajos, Bélgica, Francia, Portugal, Italia). 2. Supervisión del consumo todo en uno, información sobre el rendimiento solar, integraciones de datos, grupos sociales colaborativos. 3. Fomenta la participación de la comunidad, potencia la planificación local, establece puntos de referencia para la acción. 4. Toma de decisiones basada en datos, colaboración social mejorada, análisis personalizables.&#13;&#10;&#13;&#10;">
            <a:extLst>
              <a:ext uri="{FF2B5EF4-FFF2-40B4-BE49-F238E27FC236}">
                <a16:creationId xmlns:a16="http://schemas.microsoft.com/office/drawing/2014/main" id="{EF147B53-78E2-7B78-CCB8-89E74E525DAA}"/>
              </a:ext>
            </a:extLst>
          </p:cNvPr>
          <p:cNvGraphicFramePr>
            <a:graphicFrameLocks noGrp="1"/>
          </p:cNvGraphicFramePr>
          <p:nvPr>
            <p:extLst>
              <p:ext uri="{D42A27DB-BD31-4B8C-83A1-F6EECF244321}">
                <p14:modId xmlns:p14="http://schemas.microsoft.com/office/powerpoint/2010/main" val="527954536"/>
              </p:ext>
            </p:extLst>
          </p:nvPr>
        </p:nvGraphicFramePr>
        <p:xfrm>
          <a:off x="553312" y="2528388"/>
          <a:ext cx="11085373" cy="3840480"/>
        </p:xfrm>
        <a:graphic>
          <a:graphicData uri="http://schemas.openxmlformats.org/drawingml/2006/table">
            <a:tbl>
              <a:tblPr firstRow="1" firstCol="1" bandRow="1">
                <a:tableStyleId>{3B4B98B0-60AC-42C2-AFA5-B58CD77FA1E5}</a:tableStyleId>
              </a:tblPr>
              <a:tblGrid>
                <a:gridCol w="1750977">
                  <a:extLst>
                    <a:ext uri="{9D8B030D-6E8A-4147-A177-3AD203B41FA5}">
                      <a16:colId xmlns:a16="http://schemas.microsoft.com/office/drawing/2014/main" val="1956655456"/>
                    </a:ext>
                  </a:extLst>
                </a:gridCol>
                <a:gridCol w="2806330">
                  <a:extLst>
                    <a:ext uri="{9D8B030D-6E8A-4147-A177-3AD203B41FA5}">
                      <a16:colId xmlns:a16="http://schemas.microsoft.com/office/drawing/2014/main" val="3114145817"/>
                    </a:ext>
                  </a:extLst>
                </a:gridCol>
                <a:gridCol w="2934354">
                  <a:extLst>
                    <a:ext uri="{9D8B030D-6E8A-4147-A177-3AD203B41FA5}">
                      <a16:colId xmlns:a16="http://schemas.microsoft.com/office/drawing/2014/main" val="1035212580"/>
                    </a:ext>
                  </a:extLst>
                </a:gridCol>
                <a:gridCol w="3593712">
                  <a:extLst>
                    <a:ext uri="{9D8B030D-6E8A-4147-A177-3AD203B41FA5}">
                      <a16:colId xmlns:a16="http://schemas.microsoft.com/office/drawing/2014/main" val="1964108697"/>
                    </a:ext>
                  </a:extLst>
                </a:gridCol>
              </a:tblGrid>
              <a:tr h="476185">
                <a:tc>
                  <a:txBody>
                    <a:bodyPr/>
                    <a:lstStyle/>
                    <a:p>
                      <a:pPr algn="ctr" latinLnBrk="0"/>
                      <a:r>
                        <a:rPr lang="en-GB" sz="2000" noProof="0" dirty="0">
                          <a:latin typeface="+mn-lt"/>
                        </a:rPr>
                        <a:t>Herramienta</a:t>
                      </a:r>
                    </a:p>
                  </a:txBody>
                  <a:tcPr anchor="ctr">
                    <a:solidFill>
                      <a:schemeClr val="accent1">
                        <a:alpha val="3000"/>
                      </a:schemeClr>
                    </a:solidFill>
                  </a:tcPr>
                </a:tc>
                <a:tc>
                  <a:txBody>
                    <a:bodyPr/>
                    <a:lstStyle/>
                    <a:p>
                      <a:pPr algn="ctr" latinLnBrk="0"/>
                      <a:r>
                        <a:rPr lang="en-GB" sz="2000" noProof="0" dirty="0">
                          <a:latin typeface="+mn-lt"/>
                        </a:rPr>
                        <a:t>Servicios </a:t>
                      </a:r>
                    </a:p>
                  </a:txBody>
                  <a:tcPr anchor="ctr">
                    <a:solidFill>
                      <a:schemeClr val="accent1">
                        <a:alpha val="3000"/>
                      </a:schemeClr>
                    </a:solidFill>
                  </a:tcPr>
                </a:tc>
                <a:tc>
                  <a:txBody>
                    <a:bodyPr/>
                    <a:lstStyle/>
                    <a:p>
                      <a:pPr algn="ctr" latinLnBrk="0"/>
                      <a:r>
                        <a:rPr lang="en-GB" sz="2000" noProof="0" dirty="0">
                          <a:latin typeface="+mn-lt"/>
                        </a:rPr>
                        <a:t>Ventajas para una comunidad energética</a:t>
                      </a:r>
                    </a:p>
                  </a:txBody>
                  <a:tcPr anchor="ctr">
                    <a:solidFill>
                      <a:schemeClr val="accent1">
                        <a:alpha val="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latin typeface="+mn-lt"/>
                        </a:rPr>
                        <a:t>¿</a:t>
                      </a:r>
                      <a:r>
                        <a:rPr lang="en-GB" sz="2000" noProof="0" dirty="0">
                          <a:latin typeface="+mn-lt"/>
                        </a:rPr>
                        <a:t>Cómo puede esta herramienta ayudar a una comunidad energética</a:t>
                      </a:r>
                      <a:r>
                        <a:rPr lang="en-GB" sz="2000" dirty="0">
                          <a:latin typeface="+mn-lt"/>
                        </a:rPr>
                        <a:t>?</a:t>
                      </a:r>
                    </a:p>
                  </a:txBody>
                  <a:tcPr anchor="ctr">
                    <a:solidFill>
                      <a:schemeClr val="accent1">
                        <a:alpha val="3000"/>
                      </a:schemeClr>
                    </a:solidFill>
                  </a:tcPr>
                </a:tc>
                <a:extLst>
                  <a:ext uri="{0D108BD9-81ED-4DB2-BD59-A6C34878D82A}">
                    <a16:rowId xmlns:a16="http://schemas.microsoft.com/office/drawing/2014/main" val="3341151641"/>
                  </a:ext>
                </a:extLst>
              </a:tr>
              <a:tr h="2803750">
                <a:tc>
                  <a:txBody>
                    <a:bodyPr/>
                    <a:lstStyle/>
                    <a:p>
                      <a:pPr lvl="0" algn="l" latinLnBrk="0">
                        <a:buNone/>
                      </a:pPr>
                      <a:r>
                        <a:rPr lang="en-GB" sz="2000" b="1" i="0" u="none" strike="noStrike" cap="none" baseline="0" noProof="0" dirty="0">
                          <a:solidFill>
                            <a:srgbClr val="000000"/>
                          </a:solidFill>
                          <a:latin typeface="+mn-lt"/>
                          <a:ea typeface="+mn-ea"/>
                          <a:cs typeface="+mn-cs"/>
                          <a:hlinkClick r:id="rId3"/>
                        </a:rPr>
                        <a:t>EnergyID</a:t>
                      </a:r>
                      <a:endParaRPr lang="en-GB" sz="2000" b="1" i="0" u="none" strike="noStrike" cap="none" baseline="0" noProof="0" dirty="0">
                        <a:solidFill>
                          <a:srgbClr val="000000"/>
                        </a:solidFill>
                        <a:latin typeface="+mn-lt"/>
                        <a:ea typeface="+mn-ea"/>
                        <a:cs typeface="+mn-cs"/>
                      </a:endParaRPr>
                    </a:p>
                    <a:p>
                      <a:pPr lvl="0" algn="l" latinLnBrk="0">
                        <a:buNone/>
                      </a:pPr>
                      <a:r>
                        <a:rPr lang="en-GB" sz="2000" b="1" i="0" u="none" strike="noStrike" cap="none" baseline="0" noProof="0" dirty="0">
                          <a:solidFill>
                            <a:srgbClr val="000000"/>
                          </a:solidFill>
                          <a:latin typeface="+mn-lt"/>
                          <a:ea typeface="+mn-ea"/>
                          <a:cs typeface="+mn-cs"/>
                          <a:sym typeface="Arial"/>
                        </a:rPr>
                        <a:t>(Países Bajos, Bélgica, Francia, Portugal, Italia)</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baseline="0" noProof="0" dirty="0">
                          <a:solidFill>
                            <a:srgbClr val="000000"/>
                          </a:solidFill>
                          <a:latin typeface="+mn-lt"/>
                        </a:rPr>
                        <a:t>Monitorización integral del consumo</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Información sobre el rendimiento solar</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Integraciones de datos</a:t>
                      </a:r>
                    </a:p>
                    <a:p>
                      <a:pPr marL="342900" lvl="0" indent="-342900" algn="l" latinLnBrk="0">
                        <a:lnSpc>
                          <a:spcPct val="100000"/>
                        </a:lnSpc>
                        <a:buFont typeface="Arial"/>
                        <a:buChar char="•"/>
                      </a:pPr>
                      <a:r>
                        <a:rPr lang="en-GB" sz="2000" b="0" i="0" u="none" strike="noStrike" baseline="0" noProof="0" dirty="0">
                          <a:solidFill>
                            <a:srgbClr val="000000"/>
                          </a:solidFill>
                          <a:latin typeface="+mn-lt"/>
                        </a:rPr>
                        <a:t>Grupos sociales colaborativos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noProof="0" dirty="0">
                          <a:solidFill>
                            <a:srgbClr val="000000"/>
                          </a:solidFill>
                          <a:latin typeface="+mn-lt"/>
                        </a:rPr>
                        <a:t>Fomenta la participación de la comunidad</a:t>
                      </a:r>
                    </a:p>
                    <a:p>
                      <a:pPr marL="342900" lvl="0" indent="-342900" algn="l" latinLnBrk="0">
                        <a:lnSpc>
                          <a:spcPct val="100000"/>
                        </a:lnSpc>
                        <a:buFont typeface="Arial"/>
                        <a:buChar char="•"/>
                      </a:pPr>
                      <a:r>
                        <a:rPr lang="en-GB" sz="2000" b="0" i="0" u="none" strike="noStrike" cap="none" noProof="0" dirty="0">
                          <a:solidFill>
                            <a:srgbClr val="000000"/>
                          </a:solidFill>
                          <a:latin typeface="+mn-lt"/>
                        </a:rPr>
                        <a:t>Potencia la planificación local</a:t>
                      </a:r>
                    </a:p>
                    <a:p>
                      <a:pPr marL="342900" lvl="0" indent="-342900" algn="l" latinLnBrk="0">
                        <a:lnSpc>
                          <a:spcPct val="100000"/>
                        </a:lnSpc>
                        <a:buFont typeface="Arial"/>
                        <a:buChar char="•"/>
                      </a:pPr>
                      <a:r>
                        <a:rPr lang="en-GB" sz="2000" b="0" i="0" u="none" strike="noStrike" cap="none" noProof="0" dirty="0">
                          <a:solidFill>
                            <a:srgbClr val="000000"/>
                          </a:solidFill>
                          <a:latin typeface="+mn-lt"/>
                        </a:rPr>
                        <a:t>Evaluación comparativa para la acción</a:t>
                      </a:r>
                    </a:p>
                    <a:p>
                      <a:pPr marL="342900" lvl="0" indent="-342900" algn="l" latinLnBrk="0">
                        <a:lnSpc>
                          <a:spcPct val="100000"/>
                        </a:lnSpc>
                        <a:buFont typeface="Arial"/>
                        <a:buChar char="•"/>
                      </a:pPr>
                      <a:endParaRPr lang="en-GB" sz="2000" b="0" i="0" u="none" strike="noStrike" cap="none" noProof="0" dirty="0">
                        <a:solidFill>
                          <a:srgbClr val="000000"/>
                        </a:solidFill>
                        <a:latin typeface="+mn-lt"/>
                      </a:endParaRP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Toma de decisiones basada en datos</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Mejora de la colaboración social</a:t>
                      </a:r>
                    </a:p>
                    <a:p>
                      <a:pPr marL="342900" lvl="0" indent="-342900" algn="l" latinLnBrk="0">
                        <a:lnSpc>
                          <a:spcPct val="100000"/>
                        </a:lnSpc>
                        <a:buFont typeface="Arial"/>
                        <a:buChar char="•"/>
                      </a:pPr>
                      <a:r>
                        <a:rPr lang="en-GB" sz="2000" b="0" i="0" u="none" strike="noStrike" cap="none" baseline="0" noProof="0" dirty="0">
                          <a:solidFill>
                            <a:srgbClr val="000000"/>
                          </a:solidFill>
                          <a:latin typeface="+mn-lt"/>
                        </a:rPr>
                        <a:t>Análisis personalizables</a:t>
                      </a:r>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057794235"/>
                  </a:ext>
                </a:extLst>
              </a:tr>
            </a:tbl>
          </a:graphicData>
        </a:graphic>
      </p:graphicFrame>
    </p:spTree>
    <p:extLst>
      <p:ext uri="{BB962C8B-B14F-4D97-AF65-F5344CB8AC3E}">
        <p14:creationId xmlns:p14="http://schemas.microsoft.com/office/powerpoint/2010/main" val="1110391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95E2BE-4484-1442-7876-1F12D9DB4ABA}"/>
              </a:ext>
            </a:extLst>
          </p:cNvPr>
          <p:cNvSpPr>
            <a:spLocks noGrp="1"/>
          </p:cNvSpPr>
          <p:nvPr>
            <p:ph type="title" idx="4294967295"/>
          </p:nvPr>
        </p:nvSpPr>
        <p:spPr>
          <a:xfrm>
            <a:off x="391160" y="862965"/>
            <a:ext cx="1133348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Elección de herramientas informáticas para su comunidad energética: Evaluación - Introducción  </a:t>
            </a:r>
            <a:endParaRPr lang="es-ES_tradnl" noProof="1">
              <a:effectLst/>
            </a:endParaRPr>
          </a:p>
          <a:p>
            <a:endParaRPr lang="es-ES_tradnl"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2"/>
                </a:solidFill>
              </a:rPr>
              <a:t>¿Cómo podemos elegir las herramientas informáticas adecuadas para nuestra comunidad energética?</a:t>
            </a:r>
          </a:p>
          <a:p>
            <a:pPr algn="ctr" latinLnBrk="0"/>
            <a:endParaRPr lang="en-US" sz="4800" i="1" dirty="0">
              <a:solidFill>
                <a:schemeClr val="accent2"/>
              </a:solidFill>
            </a:endParaRPr>
          </a:p>
        </p:txBody>
      </p:sp>
    </p:spTree>
    <p:extLst>
      <p:ext uri="{BB962C8B-B14F-4D97-AF65-F5344CB8AC3E}">
        <p14:creationId xmlns:p14="http://schemas.microsoft.com/office/powerpoint/2010/main" val="293535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B37293F-24F8-0380-1F80-AE575BD0E6B4}"/>
              </a:ext>
            </a:extLst>
          </p:cNvPr>
          <p:cNvSpPr txBox="1"/>
          <p:nvPr/>
        </p:nvSpPr>
        <p:spPr>
          <a:xfrm>
            <a:off x="2434225" y="2121821"/>
            <a:ext cx="9757775" cy="4093428"/>
          </a:xfrm>
          <a:prstGeom prst="rect">
            <a:avLst/>
          </a:prstGeom>
          <a:noFill/>
        </p:spPr>
        <p:txBody>
          <a:bodyPr wrap="square" rtlCol="0">
            <a:spAutoFit/>
          </a:bodyPr>
          <a:lstStyle/>
          <a:p>
            <a:pPr latinLnBrk="0"/>
            <a:r>
              <a:rPr lang="en-GB" sz="2000" noProof="0" dirty="0">
                <a:ea typeface="Public Sans"/>
                <a:sym typeface="Public Sans"/>
              </a:rPr>
              <a:t>Debe evaluar una herramienta en función de su funcionalidad, facilidad de uso, integración, escalabilidad, coste, asistencia técnica, seguridad y flexibilidad. Algunas preguntas que debe plantearse:</a:t>
            </a:r>
          </a:p>
          <a:p>
            <a:pPr latinLnBrk="0"/>
            <a:endParaRPr lang="en-GB" sz="2000" noProof="0" dirty="0">
              <a:ea typeface="Public Sans"/>
              <a:sym typeface="Public Sans"/>
            </a:endParaRPr>
          </a:p>
          <a:p>
            <a:pPr marL="342900" indent="-342900" latinLnBrk="0">
              <a:buFont typeface="Arial" panose="020B0604020202020204" pitchFamily="34" charset="0"/>
              <a:buChar char="•"/>
            </a:pPr>
            <a:r>
              <a:rPr lang="en-GB" sz="2000" b="1" noProof="0" dirty="0">
                <a:sym typeface="Public Sans"/>
              </a:rPr>
              <a:t>Funcionalidad: </a:t>
            </a:r>
            <a:r>
              <a:rPr lang="en-GB" sz="2000" noProof="0" dirty="0">
                <a:sym typeface="Public Sans"/>
              </a:rPr>
              <a:t>¿La herramienta satisface nuestras necesidades energéticas?</a:t>
            </a:r>
          </a:p>
          <a:p>
            <a:pPr marL="342900" indent="-342900" latinLnBrk="0">
              <a:buFont typeface="Arial" panose="020B0604020202020204" pitchFamily="34" charset="0"/>
              <a:buChar char="•"/>
            </a:pPr>
            <a:r>
              <a:rPr lang="en-GB" sz="2000" b="1" noProof="0" dirty="0">
                <a:sym typeface="Public Sans"/>
              </a:rPr>
              <a:t>Usabilidad: </a:t>
            </a:r>
            <a:r>
              <a:rPr lang="en-GB" sz="2000" noProof="0" dirty="0">
                <a:sym typeface="Public Sans"/>
              </a:rPr>
              <a:t>¿Es fácil de usar? </a:t>
            </a:r>
          </a:p>
          <a:p>
            <a:pPr marL="342900" indent="-342900" latinLnBrk="0">
              <a:buFont typeface="Arial" panose="020B0604020202020204" pitchFamily="34" charset="0"/>
              <a:buChar char="•"/>
            </a:pPr>
            <a:r>
              <a:rPr lang="en-GB" sz="2000" b="1" noProof="0" dirty="0">
                <a:sym typeface="Public Sans"/>
              </a:rPr>
              <a:t>Integración: </a:t>
            </a:r>
            <a:r>
              <a:rPr lang="en-GB" sz="2000" noProof="0" dirty="0">
                <a:sym typeface="Public Sans"/>
              </a:rPr>
              <a:t>¿Esta herramienta funciona con los sistemas existentes?</a:t>
            </a:r>
          </a:p>
          <a:p>
            <a:pPr marL="342900" indent="-342900" latinLnBrk="0">
              <a:buFont typeface="Arial" panose="020B0604020202020204" pitchFamily="34" charset="0"/>
              <a:buChar char="•"/>
            </a:pPr>
            <a:r>
              <a:rPr lang="en-GB" sz="2000" b="1" noProof="0" dirty="0">
                <a:sym typeface="Public Sans"/>
              </a:rPr>
              <a:t>Escalabilidad: </a:t>
            </a:r>
            <a:r>
              <a:rPr lang="en-GB" sz="2000" noProof="0" dirty="0">
                <a:sym typeface="Public Sans"/>
              </a:rPr>
              <a:t>¿Puede esta herramienta crecer con nuestra comunidad? </a:t>
            </a:r>
          </a:p>
          <a:p>
            <a:pPr marL="342900" indent="-342900" latinLnBrk="0">
              <a:buFont typeface="Arial" panose="020B0604020202020204" pitchFamily="34" charset="0"/>
              <a:buChar char="•"/>
            </a:pPr>
            <a:r>
              <a:rPr lang="en-GB" sz="2000" b="1" noProof="0" dirty="0">
                <a:sym typeface="Public Sans"/>
              </a:rPr>
              <a:t>Rentabilidad: </a:t>
            </a:r>
            <a:r>
              <a:rPr lang="en-GB" sz="2000" noProof="0" dirty="0">
                <a:sym typeface="Public Sans"/>
              </a:rPr>
              <a:t>¿Los beneficios superan los costes adicionales?</a:t>
            </a:r>
          </a:p>
          <a:p>
            <a:pPr marL="342900" indent="-342900" latinLnBrk="0">
              <a:buFont typeface="Arial" panose="020B0604020202020204" pitchFamily="34" charset="0"/>
              <a:buChar char="•"/>
            </a:pPr>
            <a:r>
              <a:rPr lang="en-GB" sz="2000" b="1" noProof="0" dirty="0">
                <a:sym typeface="Public Sans"/>
              </a:rPr>
              <a:t>Asistencia y formación: </a:t>
            </a:r>
            <a:r>
              <a:rPr lang="en-GB" sz="2000" noProof="0" dirty="0">
                <a:sym typeface="Public Sans"/>
              </a:rPr>
              <a:t>¿Hay asistencia disponible?</a:t>
            </a:r>
          </a:p>
          <a:p>
            <a:pPr marL="342900" indent="-342900" latinLnBrk="0">
              <a:buFont typeface="Arial" panose="020B0604020202020204" pitchFamily="34" charset="0"/>
              <a:buChar char="•"/>
            </a:pPr>
            <a:r>
              <a:rPr lang="en-GB" sz="2000" b="1" noProof="0" dirty="0">
                <a:sym typeface="Public Sans"/>
              </a:rPr>
              <a:t>Seguridad: </a:t>
            </a:r>
            <a:r>
              <a:rPr lang="en-GB" sz="2000" noProof="0" dirty="0">
                <a:sym typeface="Public Sans"/>
              </a:rPr>
              <a:t>¿Están protegidos los datos y la privacidad? </a:t>
            </a:r>
          </a:p>
          <a:p>
            <a:pPr marL="342900" indent="-342900" latinLnBrk="0">
              <a:buFont typeface="Arial" panose="020B0604020202020204" pitchFamily="34" charset="0"/>
              <a:buChar char="•"/>
            </a:pPr>
            <a:r>
              <a:rPr lang="en-GB" sz="2000" b="1" noProof="0" dirty="0">
                <a:sym typeface="Public Sans"/>
              </a:rPr>
              <a:t>Flexibilidad: </a:t>
            </a:r>
            <a:r>
              <a:rPr lang="en-GB" sz="2000" noProof="0" dirty="0">
                <a:sym typeface="Public Sans"/>
              </a:rPr>
              <a:t>¿Se puede personalizar la herramienta según nuestras necesidades? </a:t>
            </a:r>
          </a:p>
          <a:p>
            <a:pPr marL="342900" indent="-342900" latinLnBrk="0">
              <a:buFont typeface="Arial" panose="020B0604020202020204" pitchFamily="34" charset="0"/>
              <a:buChar char="•"/>
            </a:pPr>
            <a:r>
              <a:rPr lang="en-GB" sz="2000" b="1" noProof="0" dirty="0">
                <a:sym typeface="Public Sans"/>
              </a:rPr>
              <a:t>Opiniones de los usuarios: </a:t>
            </a:r>
            <a:r>
              <a:rPr lang="en-GB" sz="2000" noProof="0" dirty="0">
                <a:sym typeface="Public Sans"/>
              </a:rPr>
              <a:t>¿Están satisfechos los demás con la herramienta? </a:t>
            </a:r>
          </a:p>
        </p:txBody>
      </p:sp>
      <p:pic>
        <p:nvPicPr>
          <p:cNvPr id="7" name="Picture 6">
            <a:extLst>
              <a:ext uri="{FF2B5EF4-FFF2-40B4-BE49-F238E27FC236}">
                <a16:creationId xmlns:a16="http://schemas.microsoft.com/office/drawing/2014/main" id="{7EDE630F-2ECF-6A5D-EF17-549090FB1B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06" y="3429000"/>
            <a:ext cx="2142009" cy="1909958"/>
          </a:xfrm>
          <a:prstGeom prst="rect">
            <a:avLst/>
          </a:prstGeom>
        </p:spPr>
      </p:pic>
      <p:sp>
        <p:nvSpPr>
          <p:cNvPr id="2" name="Title 1">
            <a:extLst>
              <a:ext uri="{FF2B5EF4-FFF2-40B4-BE49-F238E27FC236}">
                <a16:creationId xmlns:a16="http://schemas.microsoft.com/office/drawing/2014/main" id="{8B2CEF8A-4EA9-CB54-C658-6EB3EFF77911}"/>
              </a:ext>
            </a:extLst>
          </p:cNvPr>
          <p:cNvSpPr>
            <a:spLocks noGrp="1"/>
          </p:cNvSpPr>
          <p:nvPr>
            <p:ph type="title" idx="4294967295"/>
          </p:nvPr>
        </p:nvSpPr>
        <p:spPr>
          <a:xfrm>
            <a:off x="401320" y="69024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7. Elección de herramientas informáticas para su comunidad energética: evaluación  </a:t>
            </a:r>
            <a:endParaRPr lang="es-ES_tradnl" noProof="1">
              <a:effectLst/>
            </a:endParaRPr>
          </a:p>
          <a:p>
            <a:endParaRPr lang="es-ES_tradnl" noProof="1"/>
          </a:p>
        </p:txBody>
      </p:sp>
    </p:spTree>
    <p:extLst>
      <p:ext uri="{BB962C8B-B14F-4D97-AF65-F5344CB8AC3E}">
        <p14:creationId xmlns:p14="http://schemas.microsoft.com/office/powerpoint/2010/main" val="2021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B1381DB9-DA0D-39C8-FCA8-05B5CB2CB37C}"/>
              </a:ext>
            </a:extLst>
          </p:cNvPr>
          <p:cNvSpPr>
            <a:spLocks noGrp="1"/>
          </p:cNvSpPr>
          <p:nvPr>
            <p:ph type="title" idx="4294967295"/>
          </p:nvPr>
        </p:nvSpPr>
        <p:spPr>
          <a:xfrm>
            <a:off x="753706" y="579727"/>
            <a:ext cx="10515600" cy="1325563"/>
          </a:xfrm>
          <a:prstGeom prst="rect">
            <a:avLst/>
          </a:prstGeom>
        </p:spPr>
        <p:txBody>
          <a:bodyPr/>
          <a:lstStyle/>
          <a:p>
            <a:pPr rtl="0" eaLnBrk="1" latinLnBrk="1" hangingPunct="1"/>
            <a:r>
              <a:rPr lang="es-ES_tradnl"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Próximos pasos</a:t>
            </a:r>
            <a:endParaRPr lang="es-ES_tradnl" noProof="1">
              <a:effectLst/>
            </a:endParaRPr>
          </a:p>
          <a:p>
            <a:endParaRPr lang="es-ES_tradnl"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Si desea obtener más información sobre herramientas, servicios y productos para apoyar a las comunidades energéticas, los siguientes recursos pueden resultarle útiles: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793018" y="3322465"/>
            <a:ext cx="2388592" cy="2031325"/>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Lea </a:t>
            </a:r>
            <a:r>
              <a:rPr lang="en-US" altLang="ko-KR" dirty="0">
                <a:solidFill>
                  <a:srgbClr val="373737"/>
                </a:solidFill>
                <a:ea typeface="맑은 고딕"/>
              </a:rPr>
              <a:t>el </a:t>
            </a:r>
            <a:r>
              <a:rPr lang="en-US" altLang="ko-KR" i="1" dirty="0">
                <a:solidFill>
                  <a:srgbClr val="373737"/>
                </a:solidFill>
                <a:ea typeface="맑은 고딕"/>
                <a:hlinkClick r:id="rId3"/>
              </a:rPr>
              <a:t>repositorio de comunidades energéticas</a:t>
            </a:r>
            <a:r>
              <a:rPr lang="en-US" altLang="ko-KR" dirty="0">
                <a:solidFill>
                  <a:srgbClr val="373737"/>
                </a:solidFill>
                <a:ea typeface="맑은 고딕"/>
              </a:rPr>
              <a:t> de la Comisión Europea</a:t>
            </a:r>
            <a:r>
              <a:rPr lang="en-US" altLang="ko-KR" i="1" dirty="0">
                <a:solidFill>
                  <a:srgbClr val="373737"/>
                </a:solidFill>
                <a:ea typeface="맑은 고딕"/>
                <a:hlinkClick r:id="rId3"/>
              </a:rPr>
              <a:t>: Herramientas digitales para comunidades energéticas</a:t>
            </a:r>
            <a:r>
              <a:rPr lang="en-US" altLang="ko-KR" i="1" dirty="0">
                <a:solidFill>
                  <a:srgbClr val="373737"/>
                </a:solidFill>
                <a:ea typeface="맑은 고딕"/>
              </a:rPr>
              <a:t>.  </a:t>
            </a:r>
            <a:endParaRPr lang="en-US" altLang="ko-KR" i="1" dirty="0">
              <a:solidFill>
                <a:srgbClr val="373737"/>
              </a:solidFill>
              <a:ea typeface="맑은 고딕"/>
              <a:cs typeface="Calibri"/>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3952638"/>
            <a:ext cx="2364667" cy="1200329"/>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rPr>
              <a:t>Revise el conjunto de cursos breves de Every1: </a:t>
            </a:r>
            <a:r>
              <a:rPr lang="en-US" i="1" dirty="0">
                <a:solidFill>
                  <a:srgbClr val="373737"/>
                </a:solidFill>
                <a:ea typeface="Calibri"/>
                <a:hlinkClick r:id="rId4"/>
              </a:rPr>
              <a:t>Fundamentos de la energía digital</a:t>
            </a:r>
            <a:r>
              <a:rPr lang="en-US" i="1" dirty="0">
                <a:solidFill>
                  <a:srgbClr val="373737"/>
                </a:solidFill>
                <a:ea typeface="Calibri"/>
              </a:rPr>
              <a:t>.</a:t>
            </a:r>
            <a:endParaRPr lang="en-US" sz="1400" dirty="0"/>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323751"/>
            <a:ext cx="2338969" cy="2308324"/>
          </a:xfrm>
          <a:prstGeom prst="rect">
            <a:avLst/>
          </a:prstGeom>
          <a:noFill/>
        </p:spPr>
        <p:txBody>
          <a:bodyPr wrap="square" lIns="91440" tIns="45720" rIns="91440" bIns="45720" rtlCol="0" anchor="t" anchorCtr="0">
            <a:spAutoFit/>
          </a:bodyPr>
          <a:lstStyle/>
          <a:p>
            <a:pPr algn="ctr"/>
            <a:r>
              <a:rPr lang="en-US" altLang="ko-KR" dirty="0">
                <a:solidFill>
                  <a:srgbClr val="373737"/>
                </a:solidFill>
                <a:ea typeface="맑은 고딕"/>
                <a:cs typeface="Calibri"/>
              </a:rPr>
              <a:t>Lea el documento de investigación de Energy Reports: </a:t>
            </a:r>
            <a:r>
              <a:rPr lang="en-US" altLang="ko-KR" i="1" dirty="0">
                <a:solidFill>
                  <a:srgbClr val="373737"/>
                </a:solidFill>
                <a:ea typeface="맑은 고딕"/>
                <a:cs typeface="Calibri"/>
                <a:hlinkClick r:id="rId5"/>
              </a:rPr>
              <a:t>Herramientas de modelización para la evaluación de las comunidades de energía renovable</a:t>
            </a:r>
            <a:r>
              <a:rPr lang="en-US" altLang="ko-KR" i="1" dirty="0">
                <a:solidFill>
                  <a:srgbClr val="373737"/>
                </a:solidFill>
                <a:ea typeface="맑은 고딕"/>
                <a:cs typeface="Calibri"/>
              </a:rPr>
              <a:t>. </a:t>
            </a: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lIns="91440" tIns="45720" rIns="91440" bIns="45720" rtlCol="0" anchor="t" anchorCtr="0">
            <a:spAutoFit/>
          </a:bodyPr>
          <a:lstStyle/>
          <a:p>
            <a:pPr algn="ctr" latinLnBrk="0"/>
            <a:r>
              <a:rPr lang="en-US" dirty="0">
                <a:solidFill>
                  <a:srgbClr val="373737"/>
                </a:solidFill>
                <a:ea typeface="Calibri"/>
                <a:hlinkClick r:id="rId6"/>
              </a:rPr>
              <a:t>Obtenga más información sobre los materiales didácticos del proyecto Every1.</a:t>
            </a:r>
            <a:endParaRPr lang="en-US" sz="1400" dirty="0"/>
          </a:p>
          <a:p>
            <a:pPr algn="ctr" latinLnBrk="0"/>
            <a:endParaRPr lang="en-US" altLang="ko-KR" dirty="0">
              <a:solidFill>
                <a:srgbClr val="373737"/>
              </a:solidFill>
              <a:ea typeface="맑은 고딕"/>
              <a:cs typeface="Calibri"/>
            </a:endParaRPr>
          </a:p>
        </p:txBody>
      </p:sp>
    </p:spTree>
    <p:extLst>
      <p:ext uri="{BB962C8B-B14F-4D97-AF65-F5344CB8AC3E}">
        <p14:creationId xmlns:p14="http://schemas.microsoft.com/office/powerpoint/2010/main" val="87489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58848" y="596486"/>
            <a:ext cx="7628351" cy="6678751"/>
          </a:xfrm>
          <a:prstGeom prst="rect">
            <a:avLst/>
          </a:prstGeom>
          <a:noFill/>
        </p:spPr>
        <p:txBody>
          <a:bodyPr wrap="square" lIns="91440" tIns="45720" rIns="91440" bIns="45720" rtlCol="0" anchor="t">
            <a:spAutoFit/>
          </a:bodyPr>
          <a:lstStyle/>
          <a:p>
            <a:pPr latinLnBrk="0"/>
            <a:r>
              <a:rPr lang="en-GB" dirty="0"/>
              <a:t>Esta presentación </a:t>
            </a:r>
            <a:r>
              <a:rPr lang="en-GB" dirty="0" err="1"/>
              <a:t>titulada</a:t>
            </a:r>
            <a:r>
              <a:rPr lang="en-GB" dirty="0"/>
              <a:t> </a:t>
            </a:r>
            <a:r>
              <a:rPr lang="en-GB" i="1" dirty="0"/>
              <a:t>«</a:t>
            </a:r>
            <a:r>
              <a:rPr lang="en-GB" dirty="0"/>
              <a:t>Comunidades </a:t>
            </a:r>
            <a:r>
              <a:rPr lang="en-GB" dirty="0" err="1"/>
              <a:t>energéticas</a:t>
            </a:r>
            <a:r>
              <a:rPr lang="en-GB" dirty="0"/>
              <a:t>: </a:t>
            </a:r>
            <a:r>
              <a:rPr lang="en-GB" dirty="0" err="1"/>
              <a:t>conceptos</a:t>
            </a:r>
            <a:r>
              <a:rPr lang="en-GB" dirty="0"/>
              <a:t> </a:t>
            </a:r>
            <a:r>
              <a:rPr lang="en-GB" dirty="0" err="1"/>
              <a:t>básicos</a:t>
            </a:r>
            <a:r>
              <a:rPr lang="en-GB" dirty="0"/>
              <a:t> de TI</a:t>
            </a:r>
            <a:r>
              <a:rPr lang="en-GB" i="1" dirty="0"/>
              <a:t>» </a:t>
            </a:r>
            <a:r>
              <a:rPr lang="en-GB" dirty="0"/>
              <a:t>ha sido elaborada por el proyecto Every1 y está sujeta a la licencia </a:t>
            </a:r>
            <a:r>
              <a:rPr lang="en-GB" dirty="0">
                <a:hlinkClick r:id="rId3"/>
              </a:rPr>
              <a:t>CC BY-SA 4.0</a:t>
            </a:r>
            <a:r>
              <a:rPr lang="en-GB" dirty="0"/>
              <a:t>, salvo que se indique lo contrario. </a:t>
            </a:r>
          </a:p>
          <a:p>
            <a:pPr latinLnBrk="0"/>
            <a:endParaRPr lang="en-GB" dirty="0"/>
          </a:p>
          <a:p>
            <a:pPr latinLnBrk="0"/>
            <a:r>
              <a:rPr lang="en-GB" dirty="0"/>
              <a:t>Las imágenes utilizadas en esta presentación son las siguientes: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 portada: </a:t>
            </a:r>
            <a:r>
              <a:rPr lang="en-US" i="1" dirty="0">
                <a:solidFill>
                  <a:schemeClr val="dk1"/>
                </a:solidFill>
                <a:ea typeface="Public Sans"/>
                <a:cs typeface="Public Sans"/>
                <a:sym typeface="Public Sans"/>
                <a:hlinkClick r:id="rId4"/>
              </a:rPr>
              <a:t>Community, </a:t>
            </a:r>
            <a:r>
              <a:rPr lang="en-US" dirty="0">
                <a:solidFill>
                  <a:schemeClr val="dk1"/>
                </a:solidFill>
                <a:ea typeface="Public Sans"/>
                <a:cs typeface="Public Sans"/>
                <a:sym typeface="Public Sans"/>
              </a:rPr>
              <a:t>de </a:t>
            </a:r>
            <a:r>
              <a:rPr lang="en-US" dirty="0" err="1">
                <a:solidFill>
                  <a:schemeClr val="dk1"/>
                </a:solidFill>
                <a:ea typeface="Public Sans"/>
                <a:cs typeface="Public Sans"/>
                <a:sym typeface="Public Sans"/>
              </a:rPr>
              <a:t>Patrick Verstappen, </a:t>
            </a:r>
            <a:r>
              <a:rPr lang="en-US" dirty="0">
                <a:solidFill>
                  <a:schemeClr val="dk1"/>
                </a:solidFill>
                <a:ea typeface="Public Sans"/>
                <a:cs typeface="Public Sans"/>
                <a:sym typeface="Public Sans"/>
              </a:rPr>
              <a:t>con licencia </a:t>
            </a:r>
            <a:r>
              <a:rPr lang="en-US" dirty="0">
                <a:solidFill>
                  <a:schemeClr val="dk1"/>
                </a:solidFill>
                <a:ea typeface="Public Sans"/>
                <a:cs typeface="Public Sans"/>
                <a:sym typeface="Public Sans"/>
                <a:hlinkClick r:id="rId5"/>
              </a:rPr>
              <a:t>CC BY-NC-ND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Imagen del texto de introducción: </a:t>
            </a:r>
            <a:r>
              <a:rPr lang="en-US" i="1" dirty="0">
                <a:solidFill>
                  <a:schemeClr val="dk1"/>
                </a:solidFill>
                <a:ea typeface="Public Sans"/>
                <a:cs typeface="Public Sans"/>
                <a:sym typeface="Public Sans"/>
              </a:rPr>
              <a:t>«Papel junto </a:t>
            </a:r>
            <a:r>
              <a:rPr lang="en-US" i="1" dirty="0" err="1">
                <a:solidFill>
                  <a:schemeClr val="dk1"/>
                </a:solidFill>
                <a:ea typeface="Public Sans"/>
                <a:cs typeface="Public Sans"/>
                <a:sym typeface="Public Sans"/>
              </a:rPr>
              <a:t>al Macbook», </a:t>
            </a:r>
            <a:r>
              <a:rPr lang="en-US" dirty="0">
                <a:solidFill>
                  <a:schemeClr val="dk1"/>
                </a:solidFill>
                <a:ea typeface="Public Sans"/>
                <a:cs typeface="Public Sans"/>
                <a:sym typeface="Public Sans"/>
              </a:rPr>
              <a:t>de </a:t>
            </a:r>
            <a:r>
              <a:rPr lang="en-US" sz="1800" u="sng" dirty="0">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en Pexels.com</a:t>
            </a:r>
            <a:endParaRPr lang="en-US" u="sng"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uno: </a:t>
            </a:r>
            <a:r>
              <a:rPr lang="en-US" sz="1800" dirty="0">
                <a:solidFill>
                  <a:schemeClr val="dk1"/>
                </a:solidFill>
                <a:ea typeface="Public Sans"/>
                <a:cs typeface="Public Sans"/>
                <a:sym typeface="Public Sans"/>
                <a:hlinkClick r:id="rId7"/>
              </a:rPr>
              <a:t>«Digital City», </a:t>
            </a:r>
            <a:r>
              <a:rPr lang="en-US" sz="1800" dirty="0">
                <a:solidFill>
                  <a:schemeClr val="dk1"/>
                </a:solidFill>
                <a:ea typeface="Public Sans"/>
                <a:cs typeface="Public Sans"/>
                <a:sym typeface="Public Sans"/>
              </a:rPr>
              <a:t>de scratch-media, con licencia </a:t>
            </a:r>
            <a:r>
              <a:rPr lang="en-US" sz="1800" dirty="0">
                <a:solidFill>
                  <a:schemeClr val="dk1"/>
                </a:solidFill>
                <a:ea typeface="Public Sans"/>
                <a:cs typeface="Public Sans"/>
                <a:sym typeface="Public Sans"/>
                <a:hlinkClick r:id="rId5"/>
              </a:rPr>
              <a:t>CC BY-NC-ND 2.0</a:t>
            </a:r>
            <a:r>
              <a:rPr lang="en-US" sz="1800" dirty="0">
                <a:solidFill>
                  <a:schemeClr val="dk1"/>
                </a:solidFill>
                <a:ea typeface="Public Sans"/>
                <a:cs typeface="Public Sans"/>
                <a:sym typeface="Public Sans"/>
              </a:rPr>
              <a:t>. </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Pregunta dos: </a:t>
            </a:r>
            <a:r>
              <a:rPr lang="en-US" sz="1800" dirty="0">
                <a:solidFill>
                  <a:schemeClr val="dk1"/>
                </a:solidFill>
                <a:ea typeface="Public Sans"/>
                <a:cs typeface="Public Sans"/>
                <a:sym typeface="Public Sans"/>
                <a:hlinkClick r:id="rId8"/>
              </a:rPr>
              <a:t>solar, </a:t>
            </a:r>
            <a:r>
              <a:rPr lang="en-US" sz="1800" dirty="0">
                <a:solidFill>
                  <a:schemeClr val="dk1"/>
                </a:solidFill>
                <a:ea typeface="Public Sans"/>
                <a:cs typeface="Public Sans"/>
                <a:sym typeface="Public Sans"/>
              </a:rPr>
              <a:t>de </a:t>
            </a:r>
            <a:r>
              <a:rPr lang="en-US" sz="1800" dirty="0" err="1">
                <a:solidFill>
                  <a:schemeClr val="dk1"/>
                </a:solidFill>
                <a:ea typeface="Public Sans"/>
                <a:cs typeface="Public Sans"/>
                <a:sym typeface="Public Sans"/>
              </a:rPr>
              <a:t>betmari, </a:t>
            </a:r>
            <a:r>
              <a:rPr lang="en-US" sz="1800" dirty="0">
                <a:solidFill>
                  <a:schemeClr val="dk1"/>
                </a:solidFill>
                <a:ea typeface="Public Sans"/>
                <a:cs typeface="Public Sans"/>
                <a:sym typeface="Public Sans"/>
              </a:rPr>
              <a:t>con licencia </a:t>
            </a:r>
            <a:r>
              <a:rPr lang="en-US" sz="1800" dirty="0">
                <a:solidFill>
                  <a:schemeClr val="dk1"/>
                </a:solidFill>
                <a:ea typeface="Public Sans"/>
                <a:cs typeface="Public Sans"/>
                <a:sym typeface="Public Sans"/>
                <a:hlinkClick r:id="rId9"/>
              </a:rPr>
              <a:t>CC BY-NC 2.0</a:t>
            </a:r>
            <a:r>
              <a:rPr lang="en-US" sz="1800"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tres: </a:t>
            </a:r>
            <a:r>
              <a:rPr lang="en-US" dirty="0">
                <a:solidFill>
                  <a:schemeClr val="dk1"/>
                </a:solidFill>
                <a:ea typeface="Public Sans"/>
                <a:cs typeface="Public Sans"/>
                <a:sym typeface="Public Sans"/>
                <a:hlinkClick r:id="rId10"/>
              </a:rPr>
              <a:t>Flex the Steel, </a:t>
            </a:r>
            <a:r>
              <a:rPr lang="en-US" dirty="0">
                <a:solidFill>
                  <a:schemeClr val="dk1"/>
                </a:solidFill>
                <a:ea typeface="Public Sans"/>
                <a:cs typeface="Public Sans"/>
                <a:sym typeface="Public Sans"/>
              </a:rPr>
              <a:t>de Alan Levine, con licencia </a:t>
            </a:r>
            <a:r>
              <a:rPr lang="en-US" dirty="0">
                <a:solidFill>
                  <a:schemeClr val="dk1"/>
                </a:solidFill>
                <a:ea typeface="Public Sans"/>
                <a:cs typeface="Public Sans"/>
                <a:sym typeface="Public Sans"/>
                <a:hlinkClick r:id="rId11"/>
              </a:rPr>
              <a:t>CC0 1.0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Pregunta cuatro: </a:t>
            </a:r>
            <a:r>
              <a:rPr lang="en-US" sz="1800" dirty="0">
                <a:solidFill>
                  <a:schemeClr val="dk1"/>
                </a:solidFill>
                <a:ea typeface="Public Sans"/>
                <a:cs typeface="Public Sans"/>
                <a:sym typeface="Public Sans"/>
                <a:hlinkClick r:id="rId12"/>
              </a:rPr>
              <a:t>Solar façade, </a:t>
            </a:r>
            <a:r>
              <a:rPr lang="en-US" sz="1800" dirty="0">
                <a:solidFill>
                  <a:schemeClr val="dk1"/>
                </a:solidFill>
                <a:ea typeface="Public Sans"/>
                <a:cs typeface="Public Sans"/>
                <a:sym typeface="Public Sans"/>
              </a:rPr>
              <a:t>de La Citta Vita, con licencia </a:t>
            </a:r>
            <a:r>
              <a:rPr lang="en-US" sz="1800" dirty="0">
                <a:solidFill>
                  <a:schemeClr val="dk1"/>
                </a:solidFill>
                <a:ea typeface="Public Sans"/>
                <a:cs typeface="Public Sans"/>
                <a:sym typeface="Public Sans"/>
                <a:hlinkClick r:id="rId13"/>
              </a:rPr>
              <a:t>CC BY-SA 2.0</a:t>
            </a:r>
            <a:r>
              <a:rPr lang="en-US" sz="180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cinco: </a:t>
            </a:r>
            <a:r>
              <a:rPr lang="en-US" dirty="0">
                <a:solidFill>
                  <a:schemeClr val="dk1"/>
                </a:solidFill>
                <a:ea typeface="Public Sans"/>
                <a:cs typeface="Public Sans"/>
                <a:sym typeface="Public Sans"/>
                <a:hlinkClick r:id="rId14"/>
              </a:rPr>
              <a:t>«Share», </a:t>
            </a:r>
            <a:r>
              <a:rPr lang="en-US" dirty="0">
                <a:solidFill>
                  <a:schemeClr val="dk1"/>
                </a:solidFill>
                <a:ea typeface="Public Sans"/>
                <a:cs typeface="Public Sans"/>
                <a:sym typeface="Public Sans"/>
              </a:rPr>
              <a:t>de Mike Lawrence, tiene 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p>
          <a:p>
            <a:pPr marL="285750" indent="-285750" latinLnBrk="0">
              <a:buFont typeface="Arial" panose="020B0604020202020204" pitchFamily="34" charset="0"/>
              <a:buChar char="•"/>
            </a:pPr>
            <a:r>
              <a:rPr lang="en-US" sz="1800" dirty="0">
                <a:solidFill>
                  <a:schemeClr val="dk1"/>
                </a:solidFill>
                <a:ea typeface="Public Sans"/>
                <a:cs typeface="Public Sans"/>
                <a:sym typeface="Public Sans"/>
              </a:rPr>
              <a:t>Pregunta seis: </a:t>
            </a:r>
            <a:r>
              <a:rPr lang="en-US" sz="1800" dirty="0">
                <a:solidFill>
                  <a:schemeClr val="dk1"/>
                </a:solidFill>
                <a:ea typeface="Public Sans"/>
                <a:cs typeface="Public Sans"/>
                <a:sym typeface="Public Sans"/>
                <a:hlinkClick r:id="rId16"/>
              </a:rPr>
              <a:t>Moss Community Energy Launch, </a:t>
            </a:r>
            <a:r>
              <a:rPr lang="en-US" sz="1800" dirty="0">
                <a:solidFill>
                  <a:schemeClr val="dk1"/>
                </a:solidFill>
                <a:ea typeface="Public Sans"/>
                <a:cs typeface="Public Sans"/>
                <a:sym typeface="Public Sans"/>
              </a:rPr>
              <a:t>de 10 10, tiene 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Pregunta siete: </a:t>
            </a:r>
            <a:r>
              <a:rPr lang="en-US" dirty="0">
                <a:solidFill>
                  <a:schemeClr val="dk1"/>
                </a:solidFill>
                <a:ea typeface="Public Sans"/>
                <a:cs typeface="Public Sans"/>
                <a:sym typeface="Public Sans"/>
                <a:hlinkClick r:id="rId17"/>
              </a:rPr>
              <a:t>Pregunta 1, </a:t>
            </a:r>
            <a:r>
              <a:rPr lang="en-US" dirty="0">
                <a:solidFill>
                  <a:schemeClr val="dk1"/>
                </a:solidFill>
                <a:ea typeface="Public Sans"/>
                <a:cs typeface="Public Sans"/>
                <a:sym typeface="Public Sans"/>
              </a:rPr>
              <a:t>de Virtual </a:t>
            </a:r>
            <a:r>
              <a:rPr lang="en-US" dirty="0" err="1">
                <a:solidFill>
                  <a:schemeClr val="dk1"/>
                </a:solidFill>
                <a:ea typeface="Public Sans"/>
                <a:cs typeface="Public Sans"/>
                <a:sym typeface="Public Sans"/>
              </a:rPr>
              <a:t>EyeSee, </a:t>
            </a:r>
            <a:r>
              <a:rPr lang="en-US" dirty="0">
                <a:solidFill>
                  <a:schemeClr val="dk1"/>
                </a:solidFill>
                <a:ea typeface="Public Sans"/>
                <a:cs typeface="Public Sans"/>
                <a:sym typeface="Public Sans"/>
              </a:rPr>
              <a:t>tiene </a:t>
            </a:r>
            <a:r>
              <a:rPr lang="en-US" sz="1800" dirty="0">
                <a:solidFill>
                  <a:schemeClr val="dk1"/>
                </a:solidFill>
                <a:ea typeface="Public Sans"/>
                <a:cs typeface="Public Sans"/>
                <a:sym typeface="Public Sans"/>
              </a:rPr>
              <a:t>licencia </a:t>
            </a:r>
            <a:r>
              <a:rPr lang="en-US" dirty="0">
                <a:solidFill>
                  <a:schemeClr val="dk1"/>
                </a:solidFill>
                <a:ea typeface="Public Sans"/>
                <a:cs typeface="Public Sans"/>
                <a:sym typeface="Public Sans"/>
                <a:hlinkClick r:id="rId15"/>
              </a:rPr>
              <a:t>CC BY 2.0</a:t>
            </a:r>
            <a:r>
              <a:rPr lang="en-US" dirty="0">
                <a:solidFill>
                  <a:schemeClr val="dk1"/>
                </a:solidFill>
                <a:ea typeface="Public Sans"/>
                <a:cs typeface="Public Sans"/>
                <a:sym typeface="Public Sans"/>
              </a:rPr>
              <a:t>. </a:t>
            </a:r>
            <a:endParaRPr lang="en-US" sz="1800" dirty="0">
              <a:solidFill>
                <a:schemeClr val="dk1"/>
              </a:solidFill>
              <a:ea typeface="Public Sans"/>
              <a:cs typeface="Public Sans"/>
              <a:sym typeface="Public Sans"/>
            </a:endParaRPr>
          </a:p>
          <a:p>
            <a:pPr latinLnBrk="0"/>
            <a:endParaRPr lang="en-US" sz="1800" dirty="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dirty="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dirty="0">
              <a:solidFill>
                <a:schemeClr val="dk1"/>
              </a:solidFill>
              <a:ea typeface="Calibri"/>
              <a:cs typeface="Calibri"/>
              <a:sym typeface="Calibri"/>
            </a:endParaRPr>
          </a:p>
          <a:p>
            <a:pPr latinLnBrk="0"/>
            <a:endParaRPr lang="en-GB" dirty="0"/>
          </a:p>
        </p:txBody>
      </p:sp>
      <p:sp>
        <p:nvSpPr>
          <p:cNvPr id="5" name="Title 4">
            <a:extLst>
              <a:ext uri="{FF2B5EF4-FFF2-40B4-BE49-F238E27FC236}">
                <a16:creationId xmlns:a16="http://schemas.microsoft.com/office/drawing/2014/main" id="{B42A2D5E-AAA4-588A-9819-74897C3DD152}"/>
              </a:ext>
            </a:extLst>
          </p:cNvPr>
          <p:cNvSpPr>
            <a:spLocks noGrp="1"/>
          </p:cNvSpPr>
          <p:nvPr>
            <p:ph type="title" idx="4294967295"/>
          </p:nvPr>
        </p:nvSpPr>
        <p:spPr>
          <a:xfrm>
            <a:off x="482600" y="832485"/>
            <a:ext cx="10515600" cy="1325563"/>
          </a:xfrm>
          <a:prstGeom prst="rect">
            <a:avLst/>
          </a:prstGeom>
        </p:spPr>
        <p:txBody>
          <a:bodyPr/>
          <a:lstStyle/>
          <a:p>
            <a:pPr rtl="0" eaLnBrk="1" latinLnBrk="1" hangingPunct="1"/>
            <a:r>
              <a:rPr lang="es-ES_tradnl"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Agradecimientos</a:t>
            </a:r>
            <a:endParaRPr lang="es-ES_tradnl" noProof="1">
              <a:effectLst/>
            </a:endParaRPr>
          </a:p>
          <a:p>
            <a:endParaRPr lang="es-ES_tradnl" noProof="1"/>
          </a:p>
        </p:txBody>
      </p:sp>
    </p:spTree>
    <p:extLst>
      <p:ext uri="{BB962C8B-B14F-4D97-AF65-F5344CB8AC3E}">
        <p14:creationId xmlns:p14="http://schemas.microsoft.com/office/powerpoint/2010/main" val="2848209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E1B9-4D97-EFE2-6EB3-B0C114077ADB}"/>
              </a:ext>
            </a:extLst>
          </p:cNvPr>
          <p:cNvSpPr>
            <a:spLocks noGrp="1"/>
          </p:cNvSpPr>
          <p:nvPr>
            <p:ph type="title" idx="4294967295"/>
          </p:nvPr>
        </p:nvSpPr>
        <p:spPr>
          <a:xfrm>
            <a:off x="3906520" y="2874645"/>
            <a:ext cx="4201160" cy="1325563"/>
          </a:xfrm>
          <a:prstGeom prst="rect">
            <a:avLst/>
          </a:prstGeom>
        </p:spPr>
        <p:txBody>
          <a:bodyPr/>
          <a:lstStyle/>
          <a:p>
            <a:pPr rtl="0" eaLnBrk="1" latinLnBrk="1" hangingPunct="1"/>
            <a:r>
              <a:rPr lang="es-ES_tradnl" sz="6000" b="0" kern="1200" noProof="1">
                <a:solidFill>
                  <a:srgbClr val="FFFFFF"/>
                </a:solidFill>
                <a:effectLst/>
                <a:latin typeface="Calibri" panose="020F0502020204030204" pitchFamily="34" charset="0"/>
                <a:ea typeface="맑은 고딕" panose="020B0503020000020004" pitchFamily="34" charset="-127"/>
                <a:cs typeface="+mn-cs"/>
              </a:rPr>
              <a:t>¡Gracias!</a:t>
            </a:r>
            <a:endParaRPr lang="es-ES_tradnl" noProof="1">
              <a:effectLst/>
            </a:endParaRPr>
          </a:p>
          <a:p>
            <a:endParaRPr lang="es-ES_tradnl" noProof="1"/>
          </a:p>
        </p:txBody>
      </p:sp>
    </p:spTree>
    <p:extLst>
      <p:ext uri="{BB962C8B-B14F-4D97-AF65-F5344CB8AC3E}">
        <p14:creationId xmlns:p14="http://schemas.microsoft.com/office/powerpoint/2010/main" val="341291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07211" y="2090172"/>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En esta presentación exploramos siete preguntas. Al comenzar cada sección, dedique un momento a reflexionar sobre la pregunta antes de pasar a la siguiente diapositiva. </a:t>
            </a:r>
          </a:p>
          <a:p>
            <a:pPr latinLnBrk="0"/>
            <a:endParaRPr lang="en-GB" sz="2400" noProof="0" dirty="0">
              <a:solidFill>
                <a:srgbClr val="2B2C30"/>
              </a:solidFill>
              <a:sym typeface="Public Sans"/>
            </a:endParaRPr>
          </a:p>
          <a:p>
            <a:pPr latinLnBrk="0"/>
            <a:r>
              <a:rPr lang="en-GB" sz="2400" dirty="0">
                <a:solidFill>
                  <a:srgbClr val="2B2C30"/>
                </a:solidFill>
                <a:sym typeface="Public Sans"/>
              </a:rPr>
              <a:t>Puede trabajar cada pregunta por orden. También puede seleccionar una pregunta concreta que le gustaría explorar primero a través del menú. </a:t>
            </a:r>
            <a:endParaRPr lang="en-GB" sz="2400" noProof="0" dirty="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4" name="Title 3">
            <a:extLst>
              <a:ext uri="{FF2B5EF4-FFF2-40B4-BE49-F238E27FC236}">
                <a16:creationId xmlns:a16="http://schemas.microsoft.com/office/drawing/2014/main" id="{2B101D14-71FC-9508-5054-BFE74B97DD47}"/>
              </a:ext>
            </a:extLst>
          </p:cNvPr>
          <p:cNvSpPr>
            <a:spLocks noGrp="1"/>
          </p:cNvSpPr>
          <p:nvPr>
            <p:ph type="title" idx="4294967295"/>
          </p:nvPr>
        </p:nvSpPr>
        <p:spPr>
          <a:xfrm>
            <a:off x="590006" y="600257"/>
            <a:ext cx="10515600" cy="1325563"/>
          </a:xfrm>
          <a:prstGeom prst="rect">
            <a:avLst/>
          </a:prstGeom>
        </p:spPr>
        <p:txBody>
          <a:bodyPr/>
          <a:lstStyle/>
          <a:p>
            <a:r>
              <a:rPr lang="es-ES_tradnl" sz="2800" b="1" noProof="1">
                <a:solidFill>
                  <a:schemeClr val="bg1"/>
                </a:solidFill>
              </a:rPr>
              <a:t>Esta presentación</a:t>
            </a:r>
          </a:p>
        </p:txBody>
      </p:sp>
    </p:spTree>
    <p:extLst>
      <p:ext uri="{BB962C8B-B14F-4D97-AF65-F5344CB8AC3E}">
        <p14:creationId xmlns:p14="http://schemas.microsoft.com/office/powerpoint/2010/main" val="238660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13318B-F51A-DE9B-4143-B6140E6B757E}"/>
              </a:ext>
            </a:extLst>
          </p:cNvPr>
          <p:cNvSpPr txBox="1"/>
          <p:nvPr/>
        </p:nvSpPr>
        <p:spPr>
          <a:xfrm>
            <a:off x="384132" y="2045096"/>
            <a:ext cx="11423738" cy="3046988"/>
          </a:xfrm>
          <a:prstGeom prst="rect">
            <a:avLst/>
          </a:prstGeom>
          <a:noFill/>
        </p:spPr>
        <p:txBody>
          <a:bodyPr wrap="square" lIns="91440" tIns="45720" rIns="91440" bIns="45720" rtlCol="0" anchor="t">
            <a:spAutoFit/>
          </a:bodyPr>
          <a:lstStyle/>
          <a:p>
            <a:pPr marL="342900" indent="-342900" latinLnBrk="0">
              <a:buFont typeface="+mj-lt"/>
              <a:buAutoNum type="arabicPeriod"/>
            </a:pPr>
            <a:r>
              <a:rPr lang="en-US" sz="2400" dirty="0">
                <a:ea typeface="Public Sans"/>
                <a:cs typeface="Public Sans"/>
                <a:sym typeface="Public Sans"/>
              </a:rPr>
              <a:t>¿Qué papel desempeña la infraestructura informática en una comunidad energética?</a:t>
            </a:r>
          </a:p>
          <a:p>
            <a:pPr marL="342900" indent="-342900" latinLnBrk="0">
              <a:buFont typeface="+mj-lt"/>
              <a:buAutoNum type="arabicPeriod"/>
            </a:pPr>
            <a:r>
              <a:rPr lang="en-US" sz="2400" dirty="0">
                <a:ea typeface="Public Sans"/>
                <a:cs typeface="Public Sans"/>
                <a:sym typeface="Public Sans"/>
              </a:rPr>
              <a:t>¿Cómo pueden las calculadoras de energía solar ayudar en la toma de decisiones en las comunidades energéticas?</a:t>
            </a:r>
          </a:p>
          <a:p>
            <a:pPr marL="342900" indent="-342900" latinLnBrk="0">
              <a:buFont typeface="+mj-lt"/>
              <a:buAutoNum type="arabicPeriod"/>
            </a:pPr>
            <a:r>
              <a:rPr lang="en-US" sz="2400" dirty="0">
                <a:ea typeface="Public Sans"/>
                <a:cs typeface="Public Sans"/>
                <a:sym typeface="Public Sans"/>
              </a:rPr>
              <a:t>¿Cómo pueden beneficiar a las comunidades energéticas las herramientas digitales de gestión energética?</a:t>
            </a:r>
          </a:p>
          <a:p>
            <a:pPr marL="342900" indent="-342900" latinLnBrk="0">
              <a:buFont typeface="+mj-lt"/>
              <a:buAutoNum type="arabicPeriod"/>
            </a:pPr>
            <a:r>
              <a:rPr lang="en-US" sz="2400" dirty="0">
                <a:ea typeface="Public Sans"/>
                <a:cs typeface="Public Sans"/>
                <a:sym typeface="Public Sans"/>
              </a:rPr>
              <a:t>¿Cómo ayudan las calculadoras de renovación y energía solar a tomar decisiones de ahorro energético?</a:t>
            </a:r>
          </a:p>
          <a:p>
            <a:pPr marL="342900" indent="-342900" latinLnBrk="0">
              <a:buFont typeface="+mj-lt"/>
              <a:buAutoNum type="arabicPeriod"/>
            </a:pPr>
            <a:r>
              <a:rPr lang="en-US" sz="2400" dirty="0">
                <a:ea typeface="Public Sans"/>
                <a:cs typeface="Public Sans"/>
                <a:sym typeface="Public Sans"/>
              </a:rPr>
              <a:t>¿Cómo pueden las plataformas digitales mejorar la gestión de las comunidades energéticas?</a:t>
            </a:r>
          </a:p>
          <a:p>
            <a:pPr marL="342900" indent="-342900" latinLnBrk="0">
              <a:buFont typeface="+mj-lt"/>
              <a:buAutoNum type="arabicPeriod"/>
            </a:pPr>
            <a:r>
              <a:rPr lang="en-US" sz="2400" dirty="0">
                <a:ea typeface="Public Sans"/>
                <a:cs typeface="Public Sans"/>
                <a:sym typeface="Public Sans"/>
              </a:rPr>
              <a:t>¿Cómo puede una comunidad energética participar en la gestión energética?</a:t>
            </a:r>
          </a:p>
          <a:p>
            <a:pPr marL="342900" indent="-342900" latinLnBrk="0">
              <a:buFont typeface="+mj-lt"/>
              <a:buAutoNum type="arabicPeriod"/>
            </a:pPr>
            <a:r>
              <a:rPr lang="en-US" sz="2400" dirty="0">
                <a:ea typeface="Public Sans"/>
                <a:cs typeface="Public Sans"/>
                <a:sym typeface="Public Sans"/>
              </a:rPr>
              <a:t>¿Cómo podemos elegir las herramientas informáticas adecuadas para nuestra comunidad energética?</a:t>
            </a:r>
          </a:p>
          <a:p>
            <a:pPr marL="342900" indent="-342900" latinLnBrk="0">
              <a:buFont typeface="+mj-lt"/>
              <a:buAutoNum type="arabicPeriod"/>
            </a:pPr>
            <a:endParaRPr lang="en-US" sz="2400" dirty="0">
              <a:ea typeface="Public Sans"/>
              <a:cs typeface="Public Sans"/>
              <a:sym typeface="Public Sans"/>
            </a:endParaRPr>
          </a:p>
        </p:txBody>
      </p:sp>
      <p:sp>
        <p:nvSpPr>
          <p:cNvPr id="4" name="Title 3">
            <a:extLst>
              <a:ext uri="{FF2B5EF4-FFF2-40B4-BE49-F238E27FC236}">
                <a16:creationId xmlns:a16="http://schemas.microsoft.com/office/drawing/2014/main" id="{D7F83157-560A-B6BC-9155-E9BA6A826DCC}"/>
              </a:ext>
            </a:extLst>
          </p:cNvPr>
          <p:cNvSpPr>
            <a:spLocks noGrp="1"/>
          </p:cNvSpPr>
          <p:nvPr>
            <p:ph type="title" idx="4294967295"/>
          </p:nvPr>
        </p:nvSpPr>
        <p:spPr>
          <a:xfrm>
            <a:off x="384130" y="783136"/>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mn-ea"/>
                <a:cs typeface="+mn-cs"/>
              </a:rPr>
              <a:t>Siete preguntas para las comunidades energéticas: conceptos básicos de TI</a:t>
            </a:r>
            <a:endParaRPr lang="es-ES_tradnl" noProof="1">
              <a:effectLst/>
            </a:endParaRPr>
          </a:p>
          <a:p>
            <a:endParaRPr lang="es-ES_tradnl" noProof="1"/>
          </a:p>
        </p:txBody>
      </p:sp>
    </p:spTree>
    <p:extLst>
      <p:ext uri="{BB962C8B-B14F-4D97-AF65-F5344CB8AC3E}">
        <p14:creationId xmlns:p14="http://schemas.microsoft.com/office/powerpoint/2010/main" val="18464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8E20-2845-8CE7-6B61-EEC5E9D47725}"/>
              </a:ext>
            </a:extLst>
          </p:cNvPr>
          <p:cNvSpPr>
            <a:spLocks noGrp="1"/>
          </p:cNvSpPr>
          <p:nvPr>
            <p:ph type="title" idx="4294967295"/>
          </p:nvPr>
        </p:nvSpPr>
        <p:spPr>
          <a:xfrm>
            <a:off x="446314" y="705283"/>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El papel de la infraestructura de TI en las comunidades energéticas: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490597" y="3181611"/>
            <a:ext cx="9594937" cy="2308324"/>
          </a:xfrm>
          <a:prstGeom prst="rect">
            <a:avLst/>
          </a:prstGeom>
          <a:noFill/>
        </p:spPr>
        <p:txBody>
          <a:bodyPr wrap="square" rtlCol="0">
            <a:spAutoFit/>
          </a:bodyPr>
          <a:lstStyle/>
          <a:p>
            <a:pPr algn="ctr" latinLnBrk="0"/>
            <a:r>
              <a:rPr lang="en-US" sz="4800" i="1" dirty="0">
                <a:solidFill>
                  <a:schemeClr val="accent5"/>
                </a:solidFill>
              </a:rPr>
              <a:t>¿Qué papel desempeña la infraestructura de TI en una comunidad energética?</a:t>
            </a:r>
          </a:p>
          <a:p>
            <a:pPr algn="ctr" latinLnBrk="0"/>
            <a:endParaRPr lang="en-US" sz="4800" i="1" dirty="0">
              <a:solidFill>
                <a:schemeClr val="accent5"/>
              </a:solidFill>
            </a:endParaRPr>
          </a:p>
        </p:txBody>
      </p:sp>
    </p:spTree>
    <p:extLst>
      <p:ext uri="{BB962C8B-B14F-4D97-AF65-F5344CB8AC3E}">
        <p14:creationId xmlns:p14="http://schemas.microsoft.com/office/powerpoint/2010/main" val="3394557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33C395-3CC3-4B54-6421-D833B99114A3}"/>
              </a:ext>
            </a:extLst>
          </p:cNvPr>
          <p:cNvSpPr txBox="1"/>
          <p:nvPr/>
        </p:nvSpPr>
        <p:spPr>
          <a:xfrm>
            <a:off x="5498926" y="2913787"/>
            <a:ext cx="6315591" cy="3046988"/>
          </a:xfrm>
          <a:prstGeom prst="rect">
            <a:avLst/>
          </a:prstGeom>
          <a:noFill/>
        </p:spPr>
        <p:txBody>
          <a:bodyPr wrap="square" rtlCol="0">
            <a:spAutoFit/>
          </a:bodyPr>
          <a:lstStyle/>
          <a:p>
            <a:pPr latinLnBrk="0"/>
            <a:r>
              <a:rPr lang="en-US" sz="2400" dirty="0"/>
              <a:t>Sistemas y marcos tecnológicos en una comunidad energética: </a:t>
            </a:r>
          </a:p>
          <a:p>
            <a:pPr latinLnBrk="0"/>
            <a:endParaRPr lang="en-US" sz="2400" dirty="0"/>
          </a:p>
          <a:p>
            <a:pPr marL="342900" indent="-342900" latinLnBrk="0">
              <a:buFont typeface="Arial" panose="020B0604020202020204" pitchFamily="34" charset="0"/>
              <a:buChar char="•"/>
            </a:pPr>
            <a:r>
              <a:rPr lang="en-US" sz="2400" dirty="0"/>
              <a:t>Permiten una participación y un compromiso efectivos en la transición energética digital. </a:t>
            </a:r>
          </a:p>
          <a:p>
            <a:pPr marL="342900" indent="-342900" latinLnBrk="0">
              <a:buFont typeface="Arial" panose="020B0604020202020204" pitchFamily="34" charset="0"/>
              <a:buChar char="•"/>
            </a:pPr>
            <a:r>
              <a:rPr lang="en-US" sz="2400" dirty="0"/>
              <a:t>Incluyen herramientas, plataformas y redes diseñadas para mejorar la capacidad, las habilidades y la colaboración entre las partes interesadas.</a:t>
            </a:r>
          </a:p>
        </p:txBody>
      </p:sp>
      <p:pic>
        <p:nvPicPr>
          <p:cNvPr id="7" name="Picture 6">
            <a:extLst>
              <a:ext uri="{FF2B5EF4-FFF2-40B4-BE49-F238E27FC236}">
                <a16:creationId xmlns:a16="http://schemas.microsoft.com/office/drawing/2014/main" id="{B53FCF1F-7295-E682-499E-941B6CE277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99" y="2663152"/>
            <a:ext cx="4974042" cy="3548258"/>
          </a:xfrm>
          <a:prstGeom prst="rect">
            <a:avLst/>
          </a:prstGeom>
        </p:spPr>
      </p:pic>
      <p:sp>
        <p:nvSpPr>
          <p:cNvPr id="2" name="Title 1">
            <a:extLst>
              <a:ext uri="{FF2B5EF4-FFF2-40B4-BE49-F238E27FC236}">
                <a16:creationId xmlns:a16="http://schemas.microsoft.com/office/drawing/2014/main" id="{CE6D5566-2E0D-7A03-1199-731526B10D03}"/>
              </a:ext>
            </a:extLst>
          </p:cNvPr>
          <p:cNvSpPr>
            <a:spLocks noGrp="1"/>
          </p:cNvSpPr>
          <p:nvPr>
            <p:ph type="title" idx="4294967295"/>
          </p:nvPr>
        </p:nvSpPr>
        <p:spPr>
          <a:xfrm>
            <a:off x="452120" y="741045"/>
            <a:ext cx="10515600" cy="1325563"/>
          </a:xfrm>
          <a:prstGeom prst="rect">
            <a:avLst/>
          </a:prstGeom>
        </p:spPr>
        <p:txBody>
          <a:bodyPr/>
          <a:lstStyle/>
          <a:p>
            <a:pPr rtl="0" eaLnBrk="1" latinLnBrk="1" hangingPunct="1"/>
            <a:r>
              <a:rPr lang="es-ES_tradnl" sz="2800" b="1" kern="1200" noProof="1">
                <a:solidFill>
                  <a:srgbClr val="FFFFFF"/>
                </a:solidFill>
                <a:effectLst/>
                <a:latin typeface="Calibri" panose="020F0502020204030204" pitchFamily="34" charset="0"/>
                <a:ea typeface="Public Sans"/>
                <a:cs typeface="Public Sans"/>
              </a:rPr>
              <a:t>1. El papel de la infraestructura de TI en las comunidades energéticas </a:t>
            </a:r>
            <a:endParaRPr lang="es-ES_tradnl" noProof="1">
              <a:effectLst/>
            </a:endParaRPr>
          </a:p>
          <a:p>
            <a:endParaRPr lang="es-ES_tradnl" noProof="1"/>
          </a:p>
        </p:txBody>
      </p:sp>
    </p:spTree>
    <p:extLst>
      <p:ext uri="{BB962C8B-B14F-4D97-AF65-F5344CB8AC3E}">
        <p14:creationId xmlns:p14="http://schemas.microsoft.com/office/powerpoint/2010/main" val="1086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33E5E-FA91-7CC8-EB37-6657920FB2AE}"/>
              </a:ext>
            </a:extLst>
          </p:cNvPr>
          <p:cNvSpPr>
            <a:spLocks noGrp="1"/>
          </p:cNvSpPr>
          <p:nvPr>
            <p:ph type="title" idx="4294967295"/>
          </p:nvPr>
        </p:nvSpPr>
        <p:spPr>
          <a:xfrm>
            <a:off x="350520" y="812165"/>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El papel de las calculadoras de energía solar: Introducción</a:t>
            </a:r>
            <a:endParaRPr lang="es-ES_tradnl" noProof="1">
              <a:effectLst/>
            </a:endParaRPr>
          </a:p>
          <a:p>
            <a:endParaRPr lang="es-ES_tradnl"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726511" y="2981194"/>
            <a:ext cx="11088006" cy="2308324"/>
          </a:xfrm>
          <a:prstGeom prst="rect">
            <a:avLst/>
          </a:prstGeom>
          <a:noFill/>
        </p:spPr>
        <p:txBody>
          <a:bodyPr wrap="square" rtlCol="0">
            <a:spAutoFit/>
          </a:bodyPr>
          <a:lstStyle/>
          <a:p>
            <a:pPr algn="ctr" latinLnBrk="0"/>
            <a:r>
              <a:rPr lang="en-US" sz="4800" i="1" dirty="0">
                <a:solidFill>
                  <a:schemeClr val="accent2"/>
                </a:solidFill>
              </a:rPr>
              <a:t>¿Cómo pueden las calculadoras de energía solar ayudar en la toma de decisiones en las comunidades energéticas?</a:t>
            </a:r>
          </a:p>
          <a:p>
            <a:pPr algn="ctr" latinLnBrk="0"/>
            <a:endParaRPr lang="en-US" sz="4800" i="1" dirty="0">
              <a:solidFill>
                <a:schemeClr val="accent2"/>
              </a:solidFill>
            </a:endParaRPr>
          </a:p>
        </p:txBody>
      </p:sp>
    </p:spTree>
    <p:extLst>
      <p:ext uri="{BB962C8B-B14F-4D97-AF65-F5344CB8AC3E}">
        <p14:creationId xmlns:p14="http://schemas.microsoft.com/office/powerpoint/2010/main" val="188190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2E9D6D4-ADBC-D7EB-E231-9A2E3FFD7EF4}"/>
              </a:ext>
            </a:extLst>
          </p:cNvPr>
          <p:cNvSpPr txBox="1"/>
          <p:nvPr/>
        </p:nvSpPr>
        <p:spPr>
          <a:xfrm>
            <a:off x="6613743" y="3608748"/>
            <a:ext cx="5388665" cy="1200329"/>
          </a:xfrm>
          <a:prstGeom prst="rect">
            <a:avLst/>
          </a:prstGeom>
          <a:noFill/>
        </p:spPr>
        <p:txBody>
          <a:bodyPr wrap="square" rtlCol="0">
            <a:spAutoFit/>
          </a:bodyPr>
          <a:lstStyle/>
          <a:p>
            <a:pPr latinLnBrk="0"/>
            <a:r>
              <a:rPr lang="en-US" sz="2400" dirty="0">
                <a:sym typeface="Public Sans"/>
              </a:rPr>
              <a:t>Las calculadoras solares proporcionan datos para la ubicación óptima, el análisis de costes y la eficiencia del sistema de los paneles fotovoltaicos (PV).</a:t>
            </a:r>
          </a:p>
        </p:txBody>
      </p:sp>
      <p:pic>
        <p:nvPicPr>
          <p:cNvPr id="8" name="Picture 7">
            <a:extLst>
              <a:ext uri="{FF2B5EF4-FFF2-40B4-BE49-F238E27FC236}">
                <a16:creationId xmlns:a16="http://schemas.microsoft.com/office/drawing/2014/main" id="{72028D2C-E454-EB8C-042F-65E41AE447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92" y="2605414"/>
            <a:ext cx="6272060" cy="3528034"/>
          </a:xfrm>
          <a:prstGeom prst="rect">
            <a:avLst/>
          </a:prstGeom>
        </p:spPr>
      </p:pic>
      <p:sp>
        <p:nvSpPr>
          <p:cNvPr id="3" name="Title 2">
            <a:extLst>
              <a:ext uri="{FF2B5EF4-FFF2-40B4-BE49-F238E27FC236}">
                <a16:creationId xmlns:a16="http://schemas.microsoft.com/office/drawing/2014/main" id="{0F10E118-5A0C-F9C6-3109-9EC416F3C22E}"/>
              </a:ext>
            </a:extLst>
          </p:cNvPr>
          <p:cNvSpPr>
            <a:spLocks noGrp="1"/>
          </p:cNvSpPr>
          <p:nvPr>
            <p:ph type="title" idx="4294967295"/>
          </p:nvPr>
        </p:nvSpPr>
        <p:spPr>
          <a:xfrm>
            <a:off x="523240" y="724552"/>
            <a:ext cx="10515600" cy="1325563"/>
          </a:xfrm>
          <a:prstGeom prst="rect">
            <a:avLst/>
          </a:prstGeom>
        </p:spPr>
        <p:txBody>
          <a:bodyPr/>
          <a:lstStyle/>
          <a:p>
            <a:pPr rtl="0" eaLnBrk="1" latinLnBrk="0" hangingPunct="1"/>
            <a:r>
              <a:rPr lang="es-ES_tradnl" sz="2800" b="1" kern="1200" noProof="1">
                <a:solidFill>
                  <a:srgbClr val="FFFFFF"/>
                </a:solidFill>
                <a:effectLst/>
                <a:latin typeface="Calibri" panose="020F0502020204030204" pitchFamily="34" charset="0"/>
                <a:ea typeface="Public Sans"/>
                <a:cs typeface="Public Sans"/>
              </a:rPr>
              <a:t>2. El papel de las calculadoras de energía solar</a:t>
            </a:r>
            <a:endParaRPr lang="es-ES_tradnl" noProof="1">
              <a:effectLst/>
            </a:endParaRPr>
          </a:p>
          <a:p>
            <a:endParaRPr lang="es-ES_tradnl" noProof="1"/>
          </a:p>
        </p:txBody>
      </p:sp>
    </p:spTree>
    <p:extLst>
      <p:ext uri="{BB962C8B-B14F-4D97-AF65-F5344CB8AC3E}">
        <p14:creationId xmlns:p14="http://schemas.microsoft.com/office/powerpoint/2010/main" val="413845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30852-B3EE-A861-147F-8958D8B2F474}"/>
              </a:ext>
            </a:extLst>
          </p:cNvPr>
          <p:cNvSpPr>
            <a:spLocks noGrp="1"/>
          </p:cNvSpPr>
          <p:nvPr>
            <p:ph type="title" idx="4294967295"/>
          </p:nvPr>
        </p:nvSpPr>
        <p:spPr>
          <a:xfrm rot="16200000">
            <a:off x="-3124200" y="-6811963"/>
            <a:ext cx="10515600" cy="1325563"/>
          </a:xfrm>
          <a:prstGeom prst="rect">
            <a:avLst/>
          </a:prstGeom>
        </p:spPr>
        <p:txBody>
          <a:bodyPr anchor="b"/>
          <a:lstStyle/>
          <a:p>
            <a:r>
              <a:rPr lang="es-ES" dirty="0"/>
              <a:t>Herramientas: Calculadoras de energía</a:t>
            </a:r>
          </a:p>
        </p:txBody>
      </p:sp>
      <p:graphicFrame>
        <p:nvGraphicFramePr>
          <p:cNvPr id="2" name="Table 1" descr="A table of four rows and four columns. The columns are headed Tool; Services; Benefits for an energy community; How can this tool support an energy community? As each cell contains multiple bullet points, each cell in a row will be numbered 1 to 4.&#10;The first data row reads: 1. Photovoltaic Geographical Information System (PVGIS) (Worldwide). 2. PV performance simulation, Irradiation data analysis, Flexible configuration options. 3. Accurate energy yield estimates, Cost evaluation, Customisable analysis. 4. Informed system design, Financial planning, Scenario comparison.&#10;The second data row reads: 1. NREL’s PVWatts Calculator (Worldwide). 2. Energy production estimation, Comprehensive system information, Detailed system inputs. 3. Broad applicability, Reliable solar resource data, Ease of use. 4. Data-driven decision making, Performance analysis, Accessible interface.&#10;The third data row reads: 1. EnergySage Solar Calculator (USA). 2. Customised solar savings estimation, Interactive user input. 3. Personalised savings analysis, Transparent cost-savings estimation, Access to installer quotes. 4. Informed investment decisions, Simplifies complex data, Facilitates competitive bidding.&#10;">
            <a:extLst>
              <a:ext uri="{FF2B5EF4-FFF2-40B4-BE49-F238E27FC236}">
                <a16:creationId xmlns:a16="http://schemas.microsoft.com/office/drawing/2014/main" id="{BE41309E-BA3C-A152-20FB-C8F5D1991A42}"/>
              </a:ext>
            </a:extLst>
          </p:cNvPr>
          <p:cNvGraphicFramePr>
            <a:graphicFrameLocks noGrp="1"/>
          </p:cNvGraphicFramePr>
          <p:nvPr>
            <p:extLst>
              <p:ext uri="{D42A27DB-BD31-4B8C-83A1-F6EECF244321}">
                <p14:modId xmlns:p14="http://schemas.microsoft.com/office/powerpoint/2010/main" val="2579001188"/>
              </p:ext>
            </p:extLst>
          </p:nvPr>
        </p:nvGraphicFramePr>
        <p:xfrm>
          <a:off x="340127" y="0"/>
          <a:ext cx="11715686" cy="6770669"/>
        </p:xfrm>
        <a:graphic>
          <a:graphicData uri="http://schemas.openxmlformats.org/drawingml/2006/table">
            <a:tbl>
              <a:tblPr firstRow="1" firstCol="1" bandRow="1">
                <a:tableStyleId>{3B4B98B0-60AC-42C2-AFA5-B58CD77FA1E5}</a:tableStyleId>
              </a:tblPr>
              <a:tblGrid>
                <a:gridCol w="1893146">
                  <a:extLst>
                    <a:ext uri="{9D8B030D-6E8A-4147-A177-3AD203B41FA5}">
                      <a16:colId xmlns:a16="http://schemas.microsoft.com/office/drawing/2014/main" val="1956655456"/>
                    </a:ext>
                  </a:extLst>
                </a:gridCol>
                <a:gridCol w="2942613">
                  <a:extLst>
                    <a:ext uri="{9D8B030D-6E8A-4147-A177-3AD203B41FA5}">
                      <a16:colId xmlns:a16="http://schemas.microsoft.com/office/drawing/2014/main" val="3114145817"/>
                    </a:ext>
                  </a:extLst>
                </a:gridCol>
                <a:gridCol w="3492214">
                  <a:extLst>
                    <a:ext uri="{9D8B030D-6E8A-4147-A177-3AD203B41FA5}">
                      <a16:colId xmlns:a16="http://schemas.microsoft.com/office/drawing/2014/main" val="1035212580"/>
                    </a:ext>
                  </a:extLst>
                </a:gridCol>
                <a:gridCol w="3387713">
                  <a:extLst>
                    <a:ext uri="{9D8B030D-6E8A-4147-A177-3AD203B41FA5}">
                      <a16:colId xmlns:a16="http://schemas.microsoft.com/office/drawing/2014/main" val="1964108697"/>
                    </a:ext>
                  </a:extLst>
                </a:gridCol>
              </a:tblGrid>
              <a:tr h="757891">
                <a:tc>
                  <a:txBody>
                    <a:bodyPr/>
                    <a:lstStyle/>
                    <a:p>
                      <a:pPr algn="ctr" latinLnBrk="0"/>
                      <a:r>
                        <a:rPr lang="en-GB" sz="1800" noProof="0" dirty="0">
                          <a:latin typeface="+mn-lt"/>
                        </a:rPr>
                        <a:t>Herramienta</a:t>
                      </a:r>
                    </a:p>
                  </a:txBody>
                  <a:tcPr anchor="ctr"/>
                </a:tc>
                <a:tc>
                  <a:txBody>
                    <a:bodyPr/>
                    <a:lstStyle/>
                    <a:p>
                      <a:pPr algn="ctr" latinLnBrk="0"/>
                      <a:r>
                        <a:rPr lang="en-GB" sz="1800" noProof="0" dirty="0">
                          <a:latin typeface="+mn-lt"/>
                        </a:rPr>
                        <a:t>Servicios</a:t>
                      </a:r>
                    </a:p>
                  </a:txBody>
                  <a:tcPr anchor="ctr"/>
                </a:tc>
                <a:tc>
                  <a:txBody>
                    <a:bodyPr/>
                    <a:lstStyle/>
                    <a:p>
                      <a:pPr algn="ctr" latinLnBrk="0"/>
                      <a:r>
                        <a:rPr lang="en-GB" sz="1800" noProof="0" dirty="0">
                          <a:latin typeface="+mn-lt"/>
                        </a:rPr>
                        <a:t>Ventajas para una comunidad energética</a:t>
                      </a:r>
                    </a:p>
                  </a:txBody>
                  <a:tcPr anchor="ctr"/>
                </a:tc>
                <a:tc>
                  <a:txBody>
                    <a:bodyPr/>
                    <a:lstStyle/>
                    <a:p>
                      <a:pPr algn="ctr" latinLnBrk="0"/>
                      <a:r>
                        <a:rPr lang="en-GB" sz="1800" noProof="0" dirty="0">
                          <a:latin typeface="+mn-lt"/>
                        </a:rPr>
                        <a:t>¿Cómo puede esta herramienta ayudar a una comunidad energética?</a:t>
                      </a:r>
                    </a:p>
                  </a:txBody>
                  <a:tcPr anchor="ctr"/>
                </a:tc>
                <a:extLst>
                  <a:ext uri="{0D108BD9-81ED-4DB2-BD59-A6C34878D82A}">
                    <a16:rowId xmlns:a16="http://schemas.microsoft.com/office/drawing/2014/main" val="3341151641"/>
                  </a:ext>
                </a:extLst>
              </a:tr>
              <a:tr h="2075961">
                <a:tc>
                  <a:txBody>
                    <a:bodyPr/>
                    <a:lstStyle/>
                    <a:p>
                      <a:pPr marL="0" lvl="0" indent="0" algn="ctr" latinLnBrk="0">
                        <a:lnSpc>
                          <a:spcPct val="100000"/>
                        </a:lnSpc>
                        <a:buNone/>
                      </a:pPr>
                      <a:r>
                        <a:rPr lang="en-GB" sz="1800" b="1" i="0" u="none" strike="noStrike" baseline="0" noProof="0" dirty="0">
                          <a:solidFill>
                            <a:srgbClr val="000000"/>
                          </a:solidFill>
                          <a:latin typeface="+mn-lt"/>
                          <a:hlinkClick r:id="rId3"/>
                        </a:rPr>
                        <a:t>Sistema de información geográfica fotovoltaica (PVGIS)</a:t>
                      </a:r>
                      <a:endParaRPr lang="en-GB" sz="1800" b="1" i="0" u="none" strike="noStrike" baseline="0" noProof="0" dirty="0">
                        <a:solidFill>
                          <a:srgbClr val="000000"/>
                        </a:solidFill>
                        <a:latin typeface="+mn-lt"/>
                      </a:endParaRPr>
                    </a:p>
                    <a:p>
                      <a:pPr marL="0" lvl="0" indent="0" algn="ctr" latinLnBrk="0">
                        <a:lnSpc>
                          <a:spcPct val="100000"/>
                        </a:lnSpc>
                        <a:buNone/>
                      </a:pPr>
                      <a:r>
                        <a:rPr lang="en-GB" sz="1800" b="1" i="0" u="none" strike="noStrike" baseline="0" noProof="0" dirty="0">
                          <a:solidFill>
                            <a:srgbClr val="000000"/>
                          </a:solidFill>
                          <a:latin typeface="+mn-lt"/>
                        </a:rPr>
                        <a:t>(A nivel mundial)</a:t>
                      </a:r>
                      <a:endParaRPr lang="en-GB" sz="1800" noProof="0" dirty="0">
                        <a:latin typeface="+mn-lt"/>
                      </a:endParaRPr>
                    </a:p>
                  </a:txBody>
                  <a:tcPr anchor="ctr"/>
                </a:tc>
                <a:tc>
                  <a:txBody>
                    <a:bodyPr/>
                    <a:lstStyle/>
                    <a:p>
                      <a:pPr marL="342900" indent="-342900" algn="l" latinLnBrk="0">
                        <a:buFont typeface="Arial"/>
                        <a:buChar char="•"/>
                      </a:pPr>
                      <a:r>
                        <a:rPr lang="en-GB" sz="1800" b="0" i="0" u="none" strike="noStrike" noProof="0" dirty="0">
                          <a:latin typeface="+mn-lt"/>
                        </a:rPr>
                        <a:t>Simulación del rendimiento fotovoltaico</a:t>
                      </a:r>
                    </a:p>
                    <a:p>
                      <a:pPr marL="342900" lvl="0" indent="-342900" algn="l" latinLnBrk="0">
                        <a:buFont typeface="Arial"/>
                        <a:buChar char="•"/>
                      </a:pPr>
                      <a:r>
                        <a:rPr lang="en-GB" sz="1800" b="0" i="0" u="none" strike="noStrike" noProof="0" dirty="0">
                          <a:latin typeface="+mn-lt"/>
                        </a:rPr>
                        <a:t>Análisis de datos de irradiación</a:t>
                      </a:r>
                    </a:p>
                    <a:p>
                      <a:pPr marL="342900" lvl="0" indent="-342900" algn="l" latinLnBrk="0">
                        <a:buFont typeface="Arial"/>
                        <a:buChar char="•"/>
                      </a:pPr>
                      <a:r>
                        <a:rPr lang="en-GB" sz="1800" b="0" i="0" u="none" strike="noStrike" noProof="0" dirty="0">
                          <a:latin typeface="+mn-lt"/>
                        </a:rPr>
                        <a:t>Opciones de configuración flexibles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Estimaciones precisas del rendimiento energético</a:t>
                      </a:r>
                    </a:p>
                    <a:p>
                      <a:pPr marL="342900" lvl="0" indent="-342900" algn="l" latinLnBrk="0">
                        <a:buFont typeface="Arial"/>
                        <a:buChar char="•"/>
                      </a:pPr>
                      <a:r>
                        <a:rPr lang="en-GB" sz="1800" b="0" i="0" u="none" strike="noStrike" cap="none" noProof="0" dirty="0">
                          <a:solidFill>
                            <a:srgbClr val="000000"/>
                          </a:solidFill>
                          <a:latin typeface="+mn-lt"/>
                        </a:rPr>
                        <a:t>Evaluación de costes</a:t>
                      </a:r>
                    </a:p>
                    <a:p>
                      <a:pPr marL="342900" lvl="0" indent="-342900" algn="l" latinLnBrk="0">
                        <a:buFont typeface="Arial"/>
                        <a:buChar char="•"/>
                      </a:pPr>
                      <a:r>
                        <a:rPr lang="en-GB" sz="1800" b="0" i="0" u="none" strike="noStrike" cap="none" noProof="0" dirty="0">
                          <a:solidFill>
                            <a:srgbClr val="000000"/>
                          </a:solidFill>
                          <a:latin typeface="+mn-lt"/>
                        </a:rPr>
                        <a:t>Análisis personalizable</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Diseño de sistemas informado</a:t>
                      </a:r>
                    </a:p>
                    <a:p>
                      <a:pPr marL="342900" lvl="0" indent="-342900" algn="l" latinLnBrk="0">
                        <a:buFont typeface="Arial"/>
                        <a:buChar char="•"/>
                      </a:pPr>
                      <a:r>
                        <a:rPr lang="en-GB" sz="1800" b="0" i="0" u="none" strike="noStrike" cap="none" noProof="0" dirty="0">
                          <a:solidFill>
                            <a:srgbClr val="000000"/>
                          </a:solidFill>
                          <a:latin typeface="+mn-lt"/>
                        </a:rPr>
                        <a:t>Planificación financiera</a:t>
                      </a:r>
                    </a:p>
                    <a:p>
                      <a:pPr marL="342900" lvl="0" indent="-342900" algn="l" latinLnBrk="0">
                        <a:buFont typeface="Arial"/>
                        <a:buChar char="•"/>
                      </a:pPr>
                      <a:r>
                        <a:rPr lang="en-GB" sz="1800" b="0" i="0" u="none" strike="noStrike" cap="none" noProof="0" dirty="0">
                          <a:solidFill>
                            <a:srgbClr val="000000"/>
                          </a:solidFill>
                          <a:latin typeface="+mn-lt"/>
                        </a:rPr>
                        <a:t>Comparación de escenarios</a:t>
                      </a:r>
                    </a:p>
                  </a:txBody>
                  <a:tcPr anchor="ctr"/>
                </a:tc>
                <a:extLst>
                  <a:ext uri="{0D108BD9-81ED-4DB2-BD59-A6C34878D82A}">
                    <a16:rowId xmlns:a16="http://schemas.microsoft.com/office/drawing/2014/main" val="4057794235"/>
                  </a:ext>
                </a:extLst>
              </a:tr>
              <a:tr h="1890154">
                <a:tc>
                  <a:txBody>
                    <a:bodyPr/>
                    <a:lstStyle/>
                    <a:p>
                      <a:pPr lvl="0" algn="ctr" latinLnBrk="0">
                        <a:buNone/>
                      </a:pPr>
                      <a:r>
                        <a:rPr lang="en-GB" sz="1800" b="1" i="0" u="none" strike="noStrike" noProof="0" dirty="0">
                          <a:latin typeface="+mn-lt"/>
                          <a:hlinkClick r:id="rId4"/>
                        </a:rPr>
                        <a:t>Calculadora PVWatts del NREL </a:t>
                      </a:r>
                      <a:r>
                        <a:rPr lang="en-GB" sz="1800" b="1" i="0" u="none" strike="noStrike" noProof="0" dirty="0">
                          <a:latin typeface="+mn-lt"/>
                        </a:rPr>
                        <a:t>(a nivel mundial)</a:t>
                      </a:r>
                      <a:endParaRPr lang="en-GB" sz="1800" b="1" noProof="0" dirty="0">
                        <a:latin typeface="+mn-lt"/>
                      </a:endParaRPr>
                    </a:p>
                  </a:txBody>
                  <a:tcPr anchor="ctr"/>
                </a:tc>
                <a:tc>
                  <a:txBody>
                    <a:bodyPr/>
                    <a:lstStyle/>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Estimación de la producción de energía</a:t>
                      </a:r>
                    </a:p>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Información completa sobre el sistema</a:t>
                      </a:r>
                    </a:p>
                    <a:p>
                      <a:pPr marL="342900" lvl="0" indent="-342900" algn="l" latinLnBrk="0">
                        <a:buFont typeface="Arial" panose="020B0604020202020204" pitchFamily="34" charset="0"/>
                        <a:buChar char="•"/>
                      </a:pPr>
                      <a:r>
                        <a:rPr lang="en-GB" sz="1800" b="0" i="0" u="none" strike="noStrike" cap="none" noProof="0" dirty="0">
                          <a:solidFill>
                            <a:srgbClr val="000000"/>
                          </a:solidFill>
                          <a:latin typeface="+mn-lt"/>
                        </a:rPr>
                        <a:t>Datos detallados del sistema</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Amplia aplicabilidad</a:t>
                      </a:r>
                    </a:p>
                    <a:p>
                      <a:pPr marL="342900" lvl="0" indent="-342900" algn="l" latinLnBrk="0">
                        <a:buFont typeface="Arial"/>
                        <a:buChar char="•"/>
                      </a:pPr>
                      <a:r>
                        <a:rPr lang="en-GB" sz="1800" b="0" i="0" u="none" strike="noStrike" cap="none" noProof="0" dirty="0">
                          <a:solidFill>
                            <a:srgbClr val="000000"/>
                          </a:solidFill>
                          <a:latin typeface="+mn-lt"/>
                        </a:rPr>
                        <a:t>Datos fiables sobre recursos solares</a:t>
                      </a:r>
                    </a:p>
                    <a:p>
                      <a:pPr marL="342900" lvl="0" indent="-342900" algn="l" latinLnBrk="0">
                        <a:buFont typeface="Arial"/>
                        <a:buChar char="•"/>
                      </a:pPr>
                      <a:r>
                        <a:rPr lang="en-GB" sz="1800" b="0" i="0" u="none" strike="noStrike" cap="none" noProof="0" dirty="0">
                          <a:solidFill>
                            <a:srgbClr val="000000"/>
                          </a:solidFill>
                          <a:latin typeface="+mn-lt"/>
                        </a:rPr>
                        <a:t>Facilidad de uso</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Toma de decisiones basada en datos</a:t>
                      </a:r>
                    </a:p>
                    <a:p>
                      <a:pPr marL="342900" lvl="0" indent="-342900" algn="l" latinLnBrk="0">
                        <a:buFont typeface="Arial"/>
                        <a:buChar char="•"/>
                      </a:pPr>
                      <a:r>
                        <a:rPr lang="en-GB" sz="1800" b="0" i="0" u="none" strike="noStrike" cap="none" noProof="0" dirty="0">
                          <a:solidFill>
                            <a:srgbClr val="000000"/>
                          </a:solidFill>
                          <a:latin typeface="+mn-lt"/>
                        </a:rPr>
                        <a:t>Análisis del rendimiento</a:t>
                      </a:r>
                    </a:p>
                    <a:p>
                      <a:pPr marL="342900" lvl="0" indent="-342900" algn="l" latinLnBrk="0">
                        <a:buFont typeface="Arial"/>
                        <a:buChar char="•"/>
                      </a:pPr>
                      <a:r>
                        <a:rPr lang="en-GB" sz="1800" b="0" i="0" u="none" strike="noStrike" cap="none" noProof="0" dirty="0">
                          <a:solidFill>
                            <a:srgbClr val="000000"/>
                          </a:solidFill>
                          <a:latin typeface="+mn-lt"/>
                        </a:rPr>
                        <a:t>Interfaz accesible</a:t>
                      </a:r>
                    </a:p>
                  </a:txBody>
                  <a:tcPr anchor="ctr"/>
                </a:tc>
                <a:extLst>
                  <a:ext uri="{0D108BD9-81ED-4DB2-BD59-A6C34878D82A}">
                    <a16:rowId xmlns:a16="http://schemas.microsoft.com/office/drawing/2014/main" val="192137070"/>
                  </a:ext>
                </a:extLst>
              </a:tr>
              <a:tr h="1890154">
                <a:tc>
                  <a:txBody>
                    <a:bodyPr/>
                    <a:lstStyle/>
                    <a:p>
                      <a:pPr algn="ctr" latinLnBrk="0"/>
                      <a:r>
                        <a:rPr lang="en-GB" sz="1800" noProof="0" dirty="0">
                          <a:latin typeface="+mn-lt"/>
                          <a:hlinkClick r:id="rId5"/>
                        </a:rPr>
                        <a:t>Calculadora solar EnergySage </a:t>
                      </a:r>
                      <a:endParaRPr lang="en-GB" sz="1800" noProof="0" dirty="0">
                        <a:latin typeface="+mn-lt"/>
                      </a:endParaRPr>
                    </a:p>
                    <a:p>
                      <a:pPr algn="ctr" latinLnBrk="0"/>
                      <a:r>
                        <a:rPr lang="en-GB" sz="1800" noProof="0" dirty="0">
                          <a:latin typeface="+mn-lt"/>
                        </a:rPr>
                        <a:t>(EE. UU.)</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Estimación personalizada del ahorro energético</a:t>
                      </a:r>
                    </a:p>
                    <a:p>
                      <a:pPr marL="342900" lvl="0" indent="-342900" algn="l" latinLnBrk="0">
                        <a:buFont typeface="Arial"/>
                        <a:buChar char="•"/>
                      </a:pPr>
                      <a:r>
                        <a:rPr lang="en-GB" sz="1800" b="0" i="0" u="none" strike="noStrike" cap="none" noProof="0" dirty="0">
                          <a:solidFill>
                            <a:srgbClr val="000000"/>
                          </a:solidFill>
                          <a:latin typeface="+mn-lt"/>
                        </a:rPr>
                        <a:t>Entrada interactiva del usuario</a:t>
                      </a:r>
                    </a:p>
                    <a:p>
                      <a:pPr marL="342900" lvl="0" indent="-342900" algn="l" latinLnBrk="0">
                        <a:buFont typeface="Arial"/>
                        <a:buChar char="•"/>
                      </a:pPr>
                      <a:endParaRPr lang="en-GB" sz="1800" b="0" i="0" u="none" strike="noStrike" cap="none" noProof="0" dirty="0">
                        <a:solidFill>
                          <a:srgbClr val="000000"/>
                        </a:solidFill>
                        <a:latin typeface="+mn-lt"/>
                      </a:endParaRP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Análisis personalizado del ahorro</a:t>
                      </a:r>
                    </a:p>
                    <a:p>
                      <a:pPr marL="342900" lvl="0" indent="-342900" algn="l" latinLnBrk="0">
                        <a:buFont typeface="Arial"/>
                        <a:buChar char="•"/>
                      </a:pPr>
                      <a:r>
                        <a:rPr lang="en-GB" sz="1800" b="0" i="0" u="none" strike="noStrike" cap="none" noProof="0" dirty="0">
                          <a:solidFill>
                            <a:srgbClr val="000000"/>
                          </a:solidFill>
                          <a:latin typeface="+mn-lt"/>
                        </a:rPr>
                        <a:t>Estimación transparente del ahorro de costes</a:t>
                      </a:r>
                    </a:p>
                    <a:p>
                      <a:pPr marL="342900" lvl="0" indent="-342900" algn="l" latinLnBrk="0">
                        <a:buFont typeface="Arial"/>
                        <a:buChar char="•"/>
                      </a:pPr>
                      <a:r>
                        <a:rPr lang="en-GB" sz="1800" b="0" i="0" u="none" strike="noStrike" cap="none" noProof="0" dirty="0">
                          <a:solidFill>
                            <a:srgbClr val="000000"/>
                          </a:solidFill>
                          <a:latin typeface="+mn-lt"/>
                        </a:rPr>
                        <a:t>Acceso a presupuestos de instaladores</a:t>
                      </a:r>
                    </a:p>
                  </a:txBody>
                  <a:tcPr anchor="ctr"/>
                </a:tc>
                <a:tc>
                  <a:txBody>
                    <a:bodyPr/>
                    <a:lstStyle/>
                    <a:p>
                      <a:pPr marL="342900" indent="-342900" algn="l" latinLnBrk="0">
                        <a:buFont typeface="Arial"/>
                        <a:buChar char="•"/>
                      </a:pPr>
                      <a:r>
                        <a:rPr lang="en-GB" sz="1800" b="0" i="0" u="none" strike="noStrike" cap="none" noProof="0" dirty="0">
                          <a:solidFill>
                            <a:srgbClr val="000000"/>
                          </a:solidFill>
                          <a:latin typeface="+mn-lt"/>
                        </a:rPr>
                        <a:t>Decisiones de inversión informadas</a:t>
                      </a:r>
                    </a:p>
                    <a:p>
                      <a:pPr marL="342900" lvl="0" indent="-342900" algn="l" latinLnBrk="0">
                        <a:buFont typeface="Arial"/>
                        <a:buChar char="•"/>
                      </a:pPr>
                      <a:r>
                        <a:rPr lang="en-GB" sz="1800" b="0" i="0" u="none" strike="noStrike" cap="none" noProof="0" dirty="0">
                          <a:solidFill>
                            <a:srgbClr val="000000"/>
                          </a:solidFill>
                          <a:latin typeface="+mn-lt"/>
                        </a:rPr>
                        <a:t>Simplifica datos complejos</a:t>
                      </a:r>
                    </a:p>
                    <a:p>
                      <a:pPr marL="342900" lvl="0" indent="-342900" algn="l" latinLnBrk="0">
                        <a:buFont typeface="Arial"/>
                        <a:buChar char="•"/>
                      </a:pPr>
                      <a:r>
                        <a:rPr lang="en-GB" sz="1800" b="0" i="0" u="none" strike="noStrike" cap="none" noProof="0" dirty="0">
                          <a:solidFill>
                            <a:srgbClr val="000000"/>
                          </a:solidFill>
                          <a:latin typeface="+mn-lt"/>
                        </a:rPr>
                        <a:t>Facilita la licitación competitiva</a:t>
                      </a:r>
                    </a:p>
                  </a:txBody>
                  <a:tcPr anchor="ctr"/>
                </a:tc>
                <a:extLst>
                  <a:ext uri="{0D108BD9-81ED-4DB2-BD59-A6C34878D82A}">
                    <a16:rowId xmlns:a16="http://schemas.microsoft.com/office/drawing/2014/main" val="353600444"/>
                  </a:ext>
                </a:extLst>
              </a:tr>
            </a:tbl>
          </a:graphicData>
        </a:graphic>
      </p:graphicFrame>
    </p:spTree>
    <p:extLst>
      <p:ext uri="{BB962C8B-B14F-4D97-AF65-F5344CB8AC3E}">
        <p14:creationId xmlns:p14="http://schemas.microsoft.com/office/powerpoint/2010/main" val="1019797494"/>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27B4159-4FC8-46B5-A1DC-ED7810672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3.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docProps/app.xml><?xml version="1.0" encoding="utf-8"?>
<Properties xmlns="http://schemas.openxmlformats.org/officeDocument/2006/extended-properties" xmlns:vt="http://schemas.openxmlformats.org/officeDocument/2006/docPropsVTypes">
  <TotalTime>375</TotalTime>
  <Words>4109</Words>
  <Application>Microsoft Macintosh PowerPoint</Application>
  <PresentationFormat>Widescreen</PresentationFormat>
  <Paragraphs>362</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Arial,Sans-Serif</vt:lpstr>
      <vt:lpstr>Calibri</vt:lpstr>
      <vt:lpstr>Public Sans</vt:lpstr>
      <vt:lpstr>Every1 slide master</vt:lpstr>
      <vt:lpstr>Comunidades energéticas: conceptos básicos de TI</vt:lpstr>
      <vt:lpstr>Introducción</vt:lpstr>
      <vt:lpstr>Esta presentación</vt:lpstr>
      <vt:lpstr>Siete preguntas para las comunidades energéticas: conceptos básicos de TI </vt:lpstr>
      <vt:lpstr>1. El papel de la infraestructura de TI en las comunidades energéticas: introducción </vt:lpstr>
      <vt:lpstr>1. El papel de la infraestructura de TI en las comunidades energéticas  </vt:lpstr>
      <vt:lpstr>2. El papel de las calculadoras de energía solar: Introducción </vt:lpstr>
      <vt:lpstr>2. El papel de las calculadoras de energía solar </vt:lpstr>
      <vt:lpstr>Herramientas: Calculadoras de energía</vt:lpstr>
      <vt:lpstr>3. El papel de las herramientas digitales de gestión energética: flexibilidad - Introducción </vt:lpstr>
      <vt:lpstr>3. El papel de las herramientas digitales de gestión energética: flexibilidad </vt:lpstr>
      <vt:lpstr>Herramientas: gestión energética digital</vt:lpstr>
      <vt:lpstr>4. El papel de las calculadoras de renovación y energía solar: introducción </vt:lpstr>
      <vt:lpstr>4. El papel de las calculadoras de renovación y energía solar </vt:lpstr>
      <vt:lpstr>Herramientas: calculadoras de renovación y energía solar</vt:lpstr>
      <vt:lpstr>5. Plataformas digitales: intercambio de energía  - Introducción </vt:lpstr>
      <vt:lpstr>5. Plataformas digitales: intercambio de energía   </vt:lpstr>
      <vt:lpstr>Herramientas: intercambio de energía</vt:lpstr>
      <vt:lpstr>6. Gestión energética y comunidades energéticas: la dimensión social - Introducción </vt:lpstr>
      <vt:lpstr>6. Gestión energética y comunidades energéticas: la dimensión social    </vt:lpstr>
      <vt:lpstr>Herramientas: Socialización </vt:lpstr>
      <vt:lpstr>7. Elección de herramientas informáticas para su comunidad energética: Evaluación - Introducción   </vt:lpstr>
      <vt:lpstr>7. Elección de herramientas informáticas para su comunidad energética: evaluación   </vt:lpstr>
      <vt:lpstr>Próximos pasos </vt:lpstr>
      <vt:lpstr>Agradecimientos </vt:lpstr>
      <vt:lpstr>¡Gracias!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50</cp:revision>
  <cp:lastPrinted>2025-03-21T11:31:47Z</cp:lastPrinted>
  <dcterms:created xsi:type="dcterms:W3CDTF">2019-04-06T05:20:47Z</dcterms:created>
  <dcterms:modified xsi:type="dcterms:W3CDTF">2026-03-10T08:53:13Z</dcterms:modified>
  <cp:category/>
</cp:coreProperties>
</file>