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62" r:id="rId5"/>
  </p:sldMasterIdLst>
  <p:notesMasterIdLst>
    <p:notesMasterId r:id="rId34"/>
  </p:notesMasterIdLst>
  <p:sldIdLst>
    <p:sldId id="256" r:id="rId6"/>
    <p:sldId id="258" r:id="rId7"/>
    <p:sldId id="274" r:id="rId8"/>
    <p:sldId id="275" r:id="rId9"/>
    <p:sldId id="276" r:id="rId10"/>
    <p:sldId id="277" r:id="rId11"/>
    <p:sldId id="278" r:id="rId12"/>
    <p:sldId id="261" r:id="rId13"/>
    <p:sldId id="279" r:id="rId14"/>
    <p:sldId id="262" r:id="rId15"/>
    <p:sldId id="263" r:id="rId16"/>
    <p:sldId id="265" r:id="rId17"/>
    <p:sldId id="280" r:id="rId18"/>
    <p:sldId id="267" r:id="rId19"/>
    <p:sldId id="284" r:id="rId20"/>
    <p:sldId id="268" r:id="rId21"/>
    <p:sldId id="269" r:id="rId22"/>
    <p:sldId id="282" r:id="rId23"/>
    <p:sldId id="285" r:id="rId24"/>
    <p:sldId id="294" r:id="rId25"/>
    <p:sldId id="296" r:id="rId26"/>
    <p:sldId id="297" r:id="rId27"/>
    <p:sldId id="298" r:id="rId28"/>
    <p:sldId id="299" r:id="rId29"/>
    <p:sldId id="291" r:id="rId30"/>
    <p:sldId id="301" r:id="rId31"/>
    <p:sldId id="300"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ZZYdSAaI+DQXsDl7xg9tg==" hashData="2iTROiXIxydWcT7+CQUi5n4qMkj2FZEUg9oe+U6PQjiERcVkE0etaoTOdqafmR2pUTuj/2uGTDpogRq2JI8QG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j9JgHjndK2fnFS89Uz03erOyD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4"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373D8-6D3A-BECE-AE7B-BD6ED136F850}" v="550" dt="2021-03-10T15:59:06.517"/>
    <p1510:client id="{925DAF8E-FB05-1446-5128-B81C8B2BBCC0}" v="90" dt="2021-03-12T11:11:48.511"/>
    <p1510:client id="{B1308253-86C3-2706-D1B8-17FF960C8EBE}" v="5" dt="2021-03-15T13:31:56.983"/>
    <p1510:client id="{B23F4BF6-77DD-D990-CC40-853C596AFBA3}" v="2" dt="2021-03-10T11:59:38.660"/>
    <p1510:client id="{D069B835-C699-DE86-C80C-E7DAB134F5FC}" v="14" dt="2021-03-15T07:53:43.900"/>
    <p1510:client id="{EC46B39F-0044-2000-7E7F-18768963EA11}" v="20" dt="2021-03-11T17:09:07.071"/>
    <p1510:client id="{F0A60187-D2BF-25B7-BED3-B342603FE03F}" v="1" dt="2021-03-12T08:12:10.162"/>
    <p1510:client id="{F349259A-3301-B42B-FE16-35E9CC792FB3}" v="9" dt="2021-03-15T05:59:13.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3"/>
    <p:restoredTop sz="72217" autoAdjust="0"/>
  </p:normalViewPr>
  <p:slideViewPr>
    <p:cSldViewPr snapToGrid="0">
      <p:cViewPr varScale="1">
        <p:scale>
          <a:sx n="82" d="100"/>
          <a:sy n="82" d="100"/>
        </p:scale>
        <p:origin x="181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di.moksnes@desa.kth.se" userId="S::urn:spo:guest#nandi.moksnes@desa.kth.se::" providerId="AD" clId="Web-{B1308253-86C3-2706-D1B8-17FF960C8EBE}"/>
    <pc:docChg chg="modSld">
      <pc:chgData name="nandi.moksnes@desa.kth.se" userId="S::urn:spo:guest#nandi.moksnes@desa.kth.se::" providerId="AD" clId="Web-{B1308253-86C3-2706-D1B8-17FF960C8EBE}" dt="2021-03-15T13:31:54.420" v="47"/>
      <pc:docMkLst>
        <pc:docMk/>
      </pc:docMkLst>
      <pc:sldChg chg="modNotes">
        <pc:chgData name="nandi.moksnes@desa.kth.se" userId="S::urn:spo:guest#nandi.moksnes@desa.kth.se::" providerId="AD" clId="Web-{B1308253-86C3-2706-D1B8-17FF960C8EBE}" dt="2021-03-15T13:30:55.545" v="30"/>
        <pc:sldMkLst>
          <pc:docMk/>
          <pc:sldMk cId="0" sldId="267"/>
        </pc:sldMkLst>
      </pc:sldChg>
      <pc:sldChg chg="modNotes">
        <pc:chgData name="nandi.moksnes@desa.kth.se" userId="S::urn:spo:guest#nandi.moksnes@desa.kth.se::" providerId="AD" clId="Web-{B1308253-86C3-2706-D1B8-17FF960C8EBE}" dt="2021-03-15T13:31:29.998" v="37"/>
        <pc:sldMkLst>
          <pc:docMk/>
          <pc:sldMk cId="0" sldId="268"/>
        </pc:sldMkLst>
      </pc:sldChg>
      <pc:sldChg chg="modNotes">
        <pc:chgData name="nandi.moksnes@desa.kth.se" userId="S::urn:spo:guest#nandi.moksnes@desa.kth.se::" providerId="AD" clId="Web-{B1308253-86C3-2706-D1B8-17FF960C8EBE}" dt="2021-03-15T13:31:54.420" v="47"/>
        <pc:sldMkLst>
          <pc:docMk/>
          <pc:sldMk cId="0" sldId="269"/>
        </pc:sldMkLst>
      </pc:sldChg>
      <pc:sldChg chg="modNotes">
        <pc:chgData name="nandi.moksnes@desa.kth.se" userId="S::urn:spo:guest#nandi.moksnes@desa.kth.se::" providerId="AD" clId="Web-{B1308253-86C3-2706-D1B8-17FF960C8EBE}" dt="2021-03-15T13:29:24.138" v="3"/>
        <pc:sldMkLst>
          <pc:docMk/>
          <pc:sldMk cId="966551609" sldId="277"/>
        </pc:sldMkLst>
      </pc:sldChg>
      <pc:sldChg chg="modNotes">
        <pc:chgData name="nandi.moksnes@desa.kth.se" userId="S::urn:spo:guest#nandi.moksnes@desa.kth.se::" providerId="AD" clId="Web-{B1308253-86C3-2706-D1B8-17FF960C8EBE}" dt="2021-03-15T13:30:05.623" v="18"/>
        <pc:sldMkLst>
          <pc:docMk/>
          <pc:sldMk cId="565826990" sldId="279"/>
        </pc:sldMkLst>
      </pc:sldChg>
      <pc:sldChg chg="modNotes">
        <pc:chgData name="nandi.moksnes@desa.kth.se" userId="S::urn:spo:guest#nandi.moksnes@desa.kth.se::" providerId="AD" clId="Web-{B1308253-86C3-2706-D1B8-17FF960C8EBE}" dt="2021-03-15T13:31:20.342" v="34"/>
        <pc:sldMkLst>
          <pc:docMk/>
          <pc:sldMk cId="2817162845" sldId="284"/>
        </pc:sldMkLst>
      </pc:sldChg>
    </pc:docChg>
  </pc:docChgLst>
  <pc:docChgLst>
    <pc:chgData name="Allington, Lucy" userId="0c3dcd08-4988-403f-8eba-f42e59c87b71" providerId="ADAL" clId="{26138B79-A9C7-4E0F-ABE2-2513E1FE0D04}"/>
    <pc:docChg chg="modSld">
      <pc:chgData name="Allington, Lucy" userId="0c3dcd08-4988-403f-8eba-f42e59c87b71" providerId="ADAL" clId="{26138B79-A9C7-4E0F-ABE2-2513E1FE0D04}" dt="2021-03-26T14:19:24.416" v="0" actId="1076"/>
      <pc:docMkLst>
        <pc:docMk/>
      </pc:docMkLst>
      <pc:sldChg chg="modSp mod">
        <pc:chgData name="Allington, Lucy" userId="0c3dcd08-4988-403f-8eba-f42e59c87b71" providerId="ADAL" clId="{26138B79-A9C7-4E0F-ABE2-2513E1FE0D04}" dt="2021-03-26T14:19:24.416" v="0" actId="1076"/>
        <pc:sldMkLst>
          <pc:docMk/>
          <pc:sldMk cId="0" sldId="256"/>
        </pc:sldMkLst>
        <pc:spChg chg="mod">
          <ac:chgData name="Allington, Lucy" userId="0c3dcd08-4988-403f-8eba-f42e59c87b71" providerId="ADAL" clId="{26138B79-A9C7-4E0F-ABE2-2513E1FE0D04}" dt="2021-03-26T14:19:24.416" v="0" actId="1076"/>
          <ac:spMkLst>
            <pc:docMk/>
            <pc:sldMk cId="0" sldId="256"/>
            <ac:spMk id="8" creationId="{7A64E691-7814-FE47-A332-0A7257AB01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dirty="0"/>
          </a:p>
        </p:txBody>
      </p:sp>
      <p:sp>
        <p:nvSpPr>
          <p:cNvPr id="87" name="Google Shape;87;p1:notes"/>
          <p:cNvSpPr txBox="1">
            <a:spLocks noGrp="1"/>
          </p:cNvSpPr>
          <p:nvPr>
            <p:ph type="sldNum" idx="12"/>
          </p:nvPr>
        </p:nvSpPr>
        <p:spPr>
          <a:xfrm>
            <a:off x="3884614" y="8685214"/>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When it comes to Python and running the OnSSET analysis</a:t>
            </a:r>
            <a:r>
              <a:rPr lang="en-GB" sz="1200" b="0" i="0" u="none" strike="noStrike" cap="none" baseline="0" dirty="0">
                <a:solidFill>
                  <a:schemeClr val="dk1"/>
                </a:solidFill>
                <a:effectLst/>
                <a:latin typeface="Calibri"/>
                <a:ea typeface="Calibri"/>
                <a:cs typeface="Calibri"/>
                <a:sym typeface="Calibri"/>
              </a:rPr>
              <a:t> w</a:t>
            </a:r>
            <a:r>
              <a:rPr lang="en-GB" sz="1200" b="0" i="0" u="none" strike="noStrike" cap="none" dirty="0">
                <a:solidFill>
                  <a:schemeClr val="dk1"/>
                </a:solidFill>
                <a:effectLst/>
                <a:latin typeface="Calibri"/>
                <a:ea typeface="Calibri"/>
                <a:cs typeface="Calibri"/>
                <a:sym typeface="Calibri"/>
              </a:rPr>
              <a:t>hat we have talked about so far is a brief explanation of Python</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nd its main functionalities and why we</a:t>
            </a:r>
            <a:r>
              <a:rPr lang="en-GB" sz="1200" b="0" i="0" u="none" strike="noStrike" cap="none" baseline="0" dirty="0">
                <a:solidFill>
                  <a:schemeClr val="dk1"/>
                </a:solidFill>
                <a:effectLst/>
                <a:latin typeface="Calibri"/>
                <a:ea typeface="Calibri"/>
                <a:cs typeface="Calibri"/>
                <a:sym typeface="Calibri"/>
              </a:rPr>
              <a:t> </a:t>
            </a:r>
            <a:r>
              <a:rPr lang="en-GB" dirty="0"/>
              <a:t>use</a:t>
            </a:r>
            <a:r>
              <a:rPr lang="en-GB" sz="1200" b="0" i="0" u="none" strike="noStrike" cap="none" baseline="0" dirty="0">
                <a:solidFill>
                  <a:schemeClr val="dk1"/>
                </a:solidFill>
                <a:effectLst/>
                <a:latin typeface="Calibri"/>
                <a:ea typeface="Calibri"/>
                <a:cs typeface="Calibri"/>
                <a:sym typeface="Calibri"/>
              </a:rPr>
              <a:t> it. I</a:t>
            </a:r>
            <a:r>
              <a:rPr lang="en-GB" sz="1200" b="0" i="0" u="none" strike="noStrike" cap="none" dirty="0">
                <a:solidFill>
                  <a:schemeClr val="dk1"/>
                </a:solidFill>
                <a:effectLst/>
                <a:latin typeface="Calibri"/>
                <a:ea typeface="Calibri"/>
                <a:cs typeface="Calibri"/>
                <a:sym typeface="Calibri"/>
              </a:rPr>
              <a:t>t's important to point out at this point that in order to run the OnSSET tool</a:t>
            </a:r>
            <a:r>
              <a:rPr lang="en-GB" dirty="0"/>
              <a:t>,</a:t>
            </a:r>
            <a:r>
              <a:rPr lang="en-GB" sz="1200" b="0" i="0" u="none" strike="noStrike" cap="none" dirty="0">
                <a:solidFill>
                  <a:schemeClr val="dk1"/>
                </a:solidFill>
                <a:effectLst/>
                <a:latin typeface="Calibri"/>
                <a:ea typeface="Calibri"/>
                <a:cs typeface="Calibri"/>
                <a:sym typeface="Calibri"/>
              </a:rPr>
              <a:t> you do not need to </a:t>
            </a:r>
            <a:r>
              <a:rPr lang="en-GB" dirty="0"/>
              <a:t>have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any </a:t>
            </a:r>
            <a:r>
              <a:rPr lang="en-GB" dirty="0"/>
              <a:t>knowledge of Python </a:t>
            </a:r>
            <a:r>
              <a:rPr lang="en-GB" sz="1200" b="0" i="0" u="none" strike="noStrike" cap="none" dirty="0">
                <a:solidFill>
                  <a:schemeClr val="dk1"/>
                </a:solidFill>
                <a:effectLst/>
                <a:latin typeface="Calibri"/>
                <a:ea typeface="Calibri"/>
                <a:cs typeface="Calibri"/>
                <a:sym typeface="Calibri"/>
              </a:rPr>
              <a:t>programming. </a:t>
            </a:r>
            <a:r>
              <a:rPr lang="en-GB" dirty="0"/>
              <a:t>The</a:t>
            </a:r>
            <a:r>
              <a:rPr lang="en-GB" sz="1200" b="0" i="0" u="none" strike="noStrike" cap="none" dirty="0">
                <a:solidFill>
                  <a:schemeClr val="dk1"/>
                </a:solidFill>
                <a:effectLst/>
                <a:latin typeface="Calibri"/>
                <a:ea typeface="Calibri"/>
                <a:cs typeface="Calibri"/>
                <a:sym typeface="Calibri"/>
              </a:rPr>
              <a:t> </a:t>
            </a:r>
            <a:r>
              <a:rPr lang="en-GB" dirty="0"/>
              <a:t>OnSSET is</a:t>
            </a:r>
            <a:r>
              <a:rPr lang="en-GB" sz="1200" b="0" i="0" u="none" strike="noStrike" cap="none" dirty="0">
                <a:solidFill>
                  <a:schemeClr val="dk1"/>
                </a:solidFill>
                <a:effectLst/>
                <a:latin typeface="Calibri"/>
                <a:ea typeface="Calibri"/>
                <a:cs typeface="Calibri"/>
                <a:sym typeface="Calibri"/>
              </a:rPr>
              <a:t> built </a:t>
            </a:r>
            <a:r>
              <a:rPr lang="en-GB" dirty="0"/>
              <a:t>so an analysis can be run without programming</a:t>
            </a:r>
            <a:r>
              <a:rPr lang="en-GB" sz="1200" b="0" i="0" u="none" strike="noStrike" cap="none" dirty="0">
                <a:solidFill>
                  <a:schemeClr val="dk1"/>
                </a:solidFill>
                <a:effectLst/>
                <a:latin typeface="Calibri"/>
                <a:ea typeface="Calibri"/>
                <a:cs typeface="Calibri"/>
                <a:sym typeface="Calibri"/>
              </a:rPr>
              <a:t> </a:t>
            </a:r>
            <a:r>
              <a:rPr lang="en-GB" dirty="0"/>
              <a:t>knowledge</a:t>
            </a:r>
            <a:r>
              <a:rPr lang="en-GB" sz="1200" b="0" i="0" u="none" strike="noStrike" cap="none" dirty="0">
                <a:solidFill>
                  <a:schemeClr val="dk1"/>
                </a:solidFill>
                <a:effectLst/>
                <a:latin typeface="Calibri"/>
                <a:ea typeface="Calibri"/>
                <a:cs typeface="Calibri"/>
                <a:sym typeface="Calibri"/>
              </a:rPr>
              <a:t>. If you want to start improving the tool or making new code additions to give new functionalities</a:t>
            </a:r>
            <a:r>
              <a:rPr lang="en-GB" dirty="0"/>
              <a:t>,</a:t>
            </a:r>
            <a:r>
              <a:rPr lang="en-GB" sz="1200" b="0" i="0" u="none" strike="noStrike" cap="none" dirty="0">
                <a:solidFill>
                  <a:schemeClr val="dk1"/>
                </a:solidFill>
                <a:effectLst/>
                <a:latin typeface="Calibri"/>
                <a:ea typeface="Calibri"/>
                <a:cs typeface="Calibri"/>
                <a:sym typeface="Calibri"/>
              </a:rPr>
              <a:t> you can do</a:t>
            </a:r>
            <a:r>
              <a:rPr lang="en-GB" dirty="0"/>
              <a:t> </a:t>
            </a:r>
            <a:r>
              <a:rPr lang="en-GB" sz="1200" b="0" i="0" u="none" strike="noStrike" cap="none" dirty="0">
                <a:solidFill>
                  <a:schemeClr val="dk1"/>
                </a:solidFill>
                <a:effectLst/>
                <a:latin typeface="Calibri"/>
                <a:ea typeface="Calibri"/>
                <a:cs typeface="Calibri"/>
                <a:sym typeface="Calibri"/>
              </a:rPr>
              <a:t>that using Python. But that requires </a:t>
            </a:r>
            <a:r>
              <a:rPr lang="en-GB" dirty="0"/>
              <a:t>you</a:t>
            </a:r>
            <a:r>
              <a:rPr lang="en-GB" sz="1200" b="0" i="0" u="none" strike="noStrike" cap="none" dirty="0">
                <a:solidFill>
                  <a:schemeClr val="dk1"/>
                </a:solidFill>
                <a:effectLst/>
                <a:latin typeface="Calibri"/>
                <a:ea typeface="Calibri"/>
                <a:cs typeface="Calibri"/>
                <a:sym typeface="Calibri"/>
              </a:rPr>
              <a:t> to learn</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t least some basic programming</a:t>
            </a:r>
            <a:r>
              <a:rPr lang="en-GB" dirty="0"/>
              <a:t>,</a:t>
            </a:r>
            <a:r>
              <a:rPr lang="en-GB" sz="1200" b="0" i="0" u="none" strike="noStrike" cap="none" dirty="0">
                <a:solidFill>
                  <a:schemeClr val="dk1"/>
                </a:solidFill>
                <a:effectLst/>
                <a:latin typeface="Calibri"/>
                <a:ea typeface="Calibri"/>
                <a:cs typeface="Calibri"/>
                <a:sym typeface="Calibri"/>
              </a:rPr>
              <a:t> which can be done through online websites. We will not go through how to update the code in this course.</a:t>
            </a:r>
            <a:r>
              <a:rPr lang="en-GB" dirty="0"/>
              <a:t> </a:t>
            </a:r>
            <a:endParaRPr sz="1300" dirty="0"/>
          </a:p>
        </p:txBody>
      </p:sp>
      <p:sp>
        <p:nvSpPr>
          <p:cNvPr id="149" name="Google Shape;1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The key takeaway messages from this first part is that </a:t>
            </a:r>
            <a:r>
              <a:rPr lang="en-GB" dirty="0"/>
              <a:t>we are </a:t>
            </a:r>
            <a:r>
              <a:rPr lang="en-GB" sz="1200" b="0" i="0" u="none" strike="noStrike" cap="none" dirty="0">
                <a:solidFill>
                  <a:schemeClr val="dk1"/>
                </a:solidFill>
                <a:effectLst/>
                <a:latin typeface="Calibri"/>
                <a:ea typeface="Calibri"/>
                <a:cs typeface="Calibri"/>
                <a:sym typeface="Calibri"/>
              </a:rPr>
              <a:t>using Python, a programming language which is used to run the OnSSET tool. The second part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that Python is open source and freely available, meaning you can go</a:t>
            </a:r>
            <a:r>
              <a:rPr lang="en-GB" dirty="0"/>
              <a:t> </a:t>
            </a:r>
            <a:r>
              <a:rPr lang="en-GB" sz="1200" b="0" i="0" u="none" strike="noStrike" cap="none" dirty="0">
                <a:solidFill>
                  <a:schemeClr val="dk1"/>
                </a:solidFill>
                <a:effectLst/>
                <a:latin typeface="Calibri"/>
                <a:ea typeface="Calibri"/>
                <a:cs typeface="Calibri"/>
                <a:sym typeface="Calibri"/>
              </a:rPr>
              <a:t>and download it from the Python website for free. </a:t>
            </a:r>
            <a:r>
              <a:rPr lang="en-GB" dirty="0"/>
              <a:t>It is important</a:t>
            </a:r>
            <a:r>
              <a:rPr lang="en-GB" sz="1200" b="0" i="0" u="none" strike="noStrike" cap="none" dirty="0">
                <a:solidFill>
                  <a:schemeClr val="dk1"/>
                </a:solidFill>
                <a:effectLst/>
                <a:latin typeface="Calibri"/>
                <a:ea typeface="Calibri"/>
                <a:cs typeface="Calibri"/>
                <a:sym typeface="Calibri"/>
              </a:rPr>
              <a:t> to </a:t>
            </a:r>
            <a:r>
              <a:rPr lang="en-GB" dirty="0"/>
              <a:t>note</a:t>
            </a:r>
            <a:r>
              <a:rPr lang="en-GB" sz="1200" b="0" i="0" u="none" strike="noStrike" cap="none" dirty="0">
                <a:solidFill>
                  <a:schemeClr val="dk1"/>
                </a:solidFill>
                <a:effectLst/>
                <a:latin typeface="Calibri"/>
                <a:ea typeface="Calibri"/>
                <a:cs typeface="Calibri"/>
                <a:sym typeface="Calibri"/>
              </a:rPr>
              <a:t> that when you want to generate electrification scenarios using OnSSET, you do not need any programming knowledge. But if you have programming knowledge or </a:t>
            </a:r>
            <a:r>
              <a:rPr lang="en-GB" dirty="0"/>
              <a:t>if you want to edit or improve the</a:t>
            </a:r>
            <a:r>
              <a:rPr lang="en-GB" sz="1200" i="0" u="none" strike="noStrike" cap="none" dirty="0">
                <a:solidFill>
                  <a:schemeClr val="dk1"/>
                </a:solidFill>
                <a:effectLst/>
                <a:latin typeface="Calibri"/>
                <a:ea typeface="Calibri"/>
                <a:cs typeface="Calibri"/>
                <a:sym typeface="Calibri"/>
              </a:rPr>
              <a:t> </a:t>
            </a:r>
            <a:r>
              <a:rPr lang="en-GB" dirty="0"/>
              <a:t>OnSSET </a:t>
            </a:r>
            <a:r>
              <a:rPr lang="en-GB" sz="1200" i="0" u="none" strike="noStrike" cap="none" dirty="0">
                <a:solidFill>
                  <a:schemeClr val="dk1"/>
                </a:solidFill>
                <a:effectLst/>
                <a:latin typeface="Calibri"/>
                <a:ea typeface="Calibri"/>
                <a:cs typeface="Calibri"/>
                <a:sym typeface="Calibri"/>
              </a:rPr>
              <a:t>yourself</a:t>
            </a:r>
            <a:r>
              <a:rPr lang="en-GB" sz="1200" b="0" i="0" u="none" strike="noStrike" cap="none" dirty="0">
                <a:solidFill>
                  <a:schemeClr val="dk1"/>
                </a:solidFill>
                <a:effectLst/>
                <a:latin typeface="Calibri"/>
                <a:ea typeface="Calibri"/>
                <a:cs typeface="Calibri"/>
                <a:sym typeface="Calibri"/>
              </a:rPr>
              <a: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Python programming is needed. And lastly, if you download the Anaconda package for Python, you can download the OnSSET Jupyter Notebook</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and run it offline on your own computer</a:t>
            </a:r>
            <a:r>
              <a:rPr lang="en-GB" dirty="0"/>
              <a:t>.</a:t>
            </a:r>
            <a:r>
              <a:rPr lang="en-GB" sz="1200" b="0" i="0" u="none" strike="noStrike" cap="none" dirty="0">
                <a:solidFill>
                  <a:schemeClr val="dk1"/>
                </a:solidFill>
                <a:effectLst/>
                <a:latin typeface="Calibri"/>
                <a:ea typeface="Calibri"/>
                <a:cs typeface="Calibri"/>
                <a:sym typeface="Calibri"/>
              </a:rPr>
              <a:t> </a:t>
            </a:r>
            <a:r>
              <a:rPr lang="en-GB" dirty="0"/>
              <a:t>This</a:t>
            </a:r>
            <a:r>
              <a:rPr lang="en-GB" sz="1200" b="0" i="0" u="none" strike="noStrike" cap="none" dirty="0">
                <a:solidFill>
                  <a:schemeClr val="dk1"/>
                </a:solidFill>
                <a:effectLst/>
                <a:latin typeface="Calibri"/>
                <a:ea typeface="Calibri"/>
                <a:cs typeface="Calibri"/>
                <a:sym typeface="Calibri"/>
              </a:rPr>
              <a:t> is what we</a:t>
            </a:r>
            <a:r>
              <a:rPr lang="en-GB" sz="1200" b="0" i="0" u="none" strike="noStrike" cap="none" baseline="0" dirty="0">
                <a:solidFill>
                  <a:schemeClr val="dk1"/>
                </a:solidFill>
                <a:effectLst/>
                <a:latin typeface="Calibri"/>
                <a:ea typeface="Calibri"/>
                <a:cs typeface="Calibri"/>
                <a:sym typeface="Calibri"/>
              </a:rPr>
              <a:t> will be </a:t>
            </a:r>
            <a:r>
              <a:rPr lang="en-GB" sz="1200" b="0" i="0" u="none" strike="noStrike" cap="none" dirty="0">
                <a:solidFill>
                  <a:schemeClr val="dk1"/>
                </a:solidFill>
                <a:effectLst/>
                <a:latin typeface="Calibri"/>
                <a:ea typeface="Calibri"/>
                <a:cs typeface="Calibri"/>
                <a:sym typeface="Calibri"/>
              </a:rPr>
              <a:t>doing in this course. In the second part of this lecture, we'll talk about the processes that are needed to run a geospatial electrification scenario using OnSSET.</a:t>
            </a:r>
            <a:r>
              <a:rPr lang="en-GB" dirty="0"/>
              <a:t> </a:t>
            </a:r>
            <a:endParaRPr dirty="0"/>
          </a:p>
        </p:txBody>
      </p:sp>
      <p:sp>
        <p:nvSpPr>
          <p:cNvPr id="164" name="Google Shape;1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dirty="0"/>
              <a:t>The tool that we will use for the hands-on exercise is the Global Electrification Platform Generator (GEP Generator). The</a:t>
            </a:r>
            <a:r>
              <a:rPr lang="en-GB" sz="1200" b="0" i="0" u="none" strike="noStrike" cap="none" dirty="0">
                <a:solidFill>
                  <a:schemeClr val="dk1"/>
                </a:solidFill>
                <a:effectLst/>
                <a:latin typeface="Calibri"/>
                <a:ea typeface="Calibri"/>
                <a:cs typeface="Calibri"/>
                <a:sym typeface="Calibri"/>
              </a:rPr>
              <a:t> first step of the</a:t>
            </a:r>
            <a:r>
              <a:rPr lang="en-GB" sz="1200" i="0" u="none" strike="noStrike" cap="none" dirty="0">
                <a:solidFill>
                  <a:schemeClr val="dk1"/>
                </a:solidFill>
                <a:effectLst/>
                <a:latin typeface="Calibri"/>
                <a:ea typeface="Calibri"/>
                <a:cs typeface="Calibri"/>
                <a:sym typeface="Calibri"/>
              </a:rPr>
              <a:t> </a:t>
            </a:r>
            <a:r>
              <a:rPr lang="en-GB" dirty="0"/>
              <a:t>GEP Generator process is</a:t>
            </a:r>
            <a:r>
              <a:rPr lang="en-GB" sz="1200" i="0" u="none" strike="noStrike" cap="none" dirty="0">
                <a:solidFill>
                  <a:schemeClr val="dk1"/>
                </a:solidFill>
                <a:effectLst/>
                <a:latin typeface="Calibri"/>
                <a:ea typeface="Calibri"/>
                <a:cs typeface="Calibri"/>
                <a:sym typeface="Calibri"/>
              </a:rPr>
              <a:t> t</a:t>
            </a:r>
            <a:r>
              <a:rPr lang="en-GB" sz="1200" b="0" i="0" u="none" strike="noStrike" cap="none" dirty="0">
                <a:solidFill>
                  <a:schemeClr val="dk1"/>
                </a:solidFill>
                <a:effectLst/>
                <a:latin typeface="Calibri"/>
                <a:ea typeface="Calibri"/>
                <a:cs typeface="Calibri"/>
                <a:sym typeface="Calibri"/>
              </a:rPr>
              <a:t>o collect all of the geospatial data. </a:t>
            </a:r>
            <a:r>
              <a:rPr lang="en-GB" dirty="0"/>
              <a:t>This is</a:t>
            </a:r>
            <a:r>
              <a:rPr lang="en-GB" sz="1200" b="0" i="0" u="none" strike="noStrike" cap="none" dirty="0">
                <a:solidFill>
                  <a:schemeClr val="dk1"/>
                </a:solidFill>
                <a:effectLst/>
                <a:latin typeface="Calibri"/>
                <a:ea typeface="Calibri"/>
                <a:cs typeface="Calibri"/>
                <a:sym typeface="Calibri"/>
              </a:rPr>
              <a:t> also step one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in </a:t>
            </a:r>
            <a:r>
              <a:rPr lang="en-GB" dirty="0"/>
              <a:t>the</a:t>
            </a:r>
            <a:r>
              <a:rPr lang="en-GB" sz="1200" b="0" i="0" u="none" strike="noStrike" cap="none" dirty="0">
                <a:solidFill>
                  <a:schemeClr val="dk1"/>
                </a:solidFill>
                <a:effectLst/>
                <a:latin typeface="Calibri"/>
                <a:ea typeface="Calibri"/>
                <a:cs typeface="Calibri"/>
                <a:sym typeface="Calibri"/>
              </a:rPr>
              <a:t> </a:t>
            </a:r>
            <a:r>
              <a:rPr lang="en-GB" dirty="0"/>
              <a:t>Seven step methodology that we</a:t>
            </a:r>
            <a:r>
              <a:rPr lang="en-GB" sz="1200" b="0" i="0" u="none" strike="noStrike" cap="none" dirty="0">
                <a:solidFill>
                  <a:schemeClr val="dk1"/>
                </a:solidFill>
                <a:effectLst/>
                <a:latin typeface="Calibri"/>
                <a:ea typeface="Calibri"/>
                <a:cs typeface="Calibri"/>
                <a:sym typeface="Calibri"/>
              </a:rPr>
              <a:t> explained in Lecture 5. The next step is to process this datasets using </a:t>
            </a:r>
            <a:r>
              <a:rPr lang="en-GB" dirty="0"/>
              <a:t>Q.G.I.S</a:t>
            </a:r>
            <a:r>
              <a:rPr lang="en-GB" sz="1200" b="0" i="0" u="none" strike="noStrike" cap="none" dirty="0">
                <a:solidFill>
                  <a:schemeClr val="dk1"/>
                </a:solidFill>
                <a:effectLst/>
                <a:latin typeface="Calibri"/>
                <a:ea typeface="Calibri"/>
                <a:cs typeface="Calibri"/>
                <a:sym typeface="Calibri"/>
              </a:rPr>
              <a:t> if needed (there are also other options to run the processing</a:t>
            </a:r>
            <a:r>
              <a:rPr lang="en-GB" sz="1200" b="0" i="0" u="none" strike="noStrike" cap="none" baseline="0" dirty="0">
                <a:solidFill>
                  <a:schemeClr val="dk1"/>
                </a:solidFill>
                <a:effectLst/>
                <a:latin typeface="Calibri"/>
                <a:ea typeface="Calibri"/>
                <a:cs typeface="Calibri"/>
                <a:sym typeface="Calibri"/>
              </a:rPr>
              <a:t> of dataset in Jupyter Notebook).</a:t>
            </a:r>
            <a:r>
              <a:rPr lang="en-GB" sz="1200" b="0" i="0" u="none" strike="noStrike" cap="none" dirty="0">
                <a:solidFill>
                  <a:schemeClr val="dk1"/>
                </a:solidFill>
                <a:effectLst/>
                <a:latin typeface="Calibri"/>
                <a:ea typeface="Calibri"/>
                <a:cs typeface="Calibri"/>
                <a:sym typeface="Calibri"/>
              </a:rPr>
              <a:t> We might need to make sure that the </a:t>
            </a:r>
            <a:r>
              <a:rPr lang="en-GB" dirty="0"/>
              <a:t>dataset</a:t>
            </a:r>
            <a:r>
              <a:rPr lang="en-GB" sz="1200" b="0" i="0" u="none" strike="noStrike" cap="none" dirty="0">
                <a:solidFill>
                  <a:schemeClr val="dk1"/>
                </a:solidFill>
                <a:effectLst/>
                <a:latin typeface="Calibri"/>
                <a:ea typeface="Calibri"/>
                <a:cs typeface="Calibri"/>
                <a:sym typeface="Calibri"/>
              </a:rPr>
              <a:t> is in the right coordinate system,</a:t>
            </a:r>
            <a:r>
              <a:rPr lang="en-GB" sz="1200" b="0" i="0" u="none" strike="noStrike" cap="none" baseline="0" dirty="0">
                <a:solidFill>
                  <a:schemeClr val="dk1"/>
                </a:solidFill>
                <a:effectLst/>
                <a:latin typeface="Calibri"/>
                <a:ea typeface="Calibri"/>
                <a:cs typeface="Calibri"/>
                <a:sym typeface="Calibri"/>
              </a:rPr>
              <a:t> and that</a:t>
            </a:r>
            <a:r>
              <a:rPr lang="en-GB" sz="1200" b="0" i="0" u="none" strike="noStrike" cap="none" dirty="0">
                <a:solidFill>
                  <a:schemeClr val="dk1"/>
                </a:solidFill>
                <a:effectLst/>
                <a:latin typeface="Calibri"/>
                <a:ea typeface="Calibri"/>
                <a:cs typeface="Calibri"/>
                <a:sym typeface="Calibri"/>
              </a:rPr>
              <a:t> it's in the correct area, or we might need to convert it to the correct units. </a:t>
            </a:r>
            <a:r>
              <a:rPr lang="en-GB" dirty="0"/>
              <a:t>Thus we are</a:t>
            </a:r>
            <a:r>
              <a:rPr lang="en-GB" sz="1200" b="0" i="0" u="none" strike="noStrike" cap="none" dirty="0">
                <a:solidFill>
                  <a:schemeClr val="dk1"/>
                </a:solidFill>
                <a:effectLst/>
                <a:latin typeface="Calibri"/>
                <a:ea typeface="Calibri"/>
                <a:cs typeface="Calibri"/>
                <a:sym typeface="Calibri"/>
              </a:rPr>
              <a:t> using </a:t>
            </a:r>
            <a:r>
              <a:rPr lang="en-GB" dirty="0"/>
              <a:t>Q.G.I.S</a:t>
            </a:r>
            <a:r>
              <a:rPr lang="en-GB" sz="1200" b="0" i="0" u="none" strike="noStrike" cap="none" dirty="0">
                <a:solidFill>
                  <a:schemeClr val="dk1"/>
                </a:solidFill>
                <a:effectLst/>
                <a:latin typeface="Calibri"/>
                <a:ea typeface="Calibri"/>
                <a:cs typeface="Calibri"/>
                <a:sym typeface="Calibri"/>
              </a:rPr>
              <a:t> to do this processing of the </a:t>
            </a:r>
            <a:r>
              <a:rPr lang="en-GB" dirty="0"/>
              <a:t>G.I.S</a:t>
            </a:r>
            <a:r>
              <a:rPr lang="en-GB" sz="1200" b="0" i="0" u="none" strike="noStrike" cap="none" dirty="0">
                <a:solidFill>
                  <a:schemeClr val="dk1"/>
                </a:solidFill>
                <a:effectLst/>
                <a:latin typeface="Calibri"/>
                <a:ea typeface="Calibri"/>
                <a:cs typeface="Calibri"/>
                <a:sym typeface="Calibri"/>
              </a:rPr>
              <a:t> if </a:t>
            </a:r>
            <a:r>
              <a:rPr lang="en-GB" dirty="0"/>
              <a:t>required</a:t>
            </a:r>
            <a:r>
              <a:rPr lang="en-GB" sz="1200" b="0" i="0" u="none" strike="noStrike" cap="none" dirty="0">
                <a:solidFill>
                  <a:schemeClr val="dk1"/>
                </a:solidFill>
                <a:effectLst/>
                <a:latin typeface="Calibri"/>
                <a:ea typeface="Calibri"/>
                <a:cs typeface="Calibri"/>
                <a:sym typeface="Calibri"/>
              </a:rPr>
              <a:t>. </a:t>
            </a:r>
            <a:r>
              <a:rPr lang="en-GB" dirty="0"/>
              <a:t>Other</a:t>
            </a:r>
            <a:r>
              <a:rPr lang="en-GB" sz="1200" b="0" i="0" u="none" strike="noStrike" cap="none" dirty="0">
                <a:solidFill>
                  <a:schemeClr val="dk1"/>
                </a:solidFill>
                <a:effectLst/>
                <a:latin typeface="Calibri"/>
                <a:ea typeface="Calibri"/>
                <a:cs typeface="Calibri"/>
                <a:sym typeface="Calibri"/>
              </a:rPr>
              <a:t> </a:t>
            </a:r>
            <a:r>
              <a:rPr lang="en-GB" dirty="0"/>
              <a:t>G.I.S</a:t>
            </a:r>
            <a:r>
              <a:rPr lang="en-GB" sz="1200" b="0" i="0" u="none" strike="noStrike" cap="none" dirty="0">
                <a:solidFill>
                  <a:schemeClr val="dk1"/>
                </a:solidFill>
                <a:effectLst/>
                <a:latin typeface="Calibri"/>
                <a:ea typeface="Calibri"/>
                <a:cs typeface="Calibri"/>
                <a:sym typeface="Calibri"/>
              </a:rPr>
              <a:t> software</a:t>
            </a:r>
            <a:r>
              <a:rPr lang="en-GB" dirty="0"/>
              <a:t> options are available, but this course focuses on Q.G.I.S</a:t>
            </a:r>
            <a:r>
              <a:rPr lang="en-GB" sz="1200" b="0" i="0" u="none" strike="noStrike" cap="none" dirty="0">
                <a:solidFill>
                  <a:schemeClr val="dk1"/>
                </a:solidFill>
                <a:effectLst/>
                <a:latin typeface="Calibri"/>
                <a:ea typeface="Calibri"/>
                <a:cs typeface="Calibri"/>
                <a:sym typeface="Calibri"/>
              </a:rPr>
              <a:t>.</a:t>
            </a:r>
            <a:r>
              <a:rPr lang="en-GB" dirty="0"/>
              <a:t> </a:t>
            </a:r>
            <a:r>
              <a:rPr lang="en-GB" sz="1200" b="0" i="0" u="none" strike="noStrike" cap="none" dirty="0">
                <a:solidFill>
                  <a:schemeClr val="dk1"/>
                </a:solidFill>
                <a:effectLst/>
                <a:latin typeface="Calibri"/>
                <a:ea typeface="Calibri"/>
                <a:cs typeface="Calibri"/>
                <a:sym typeface="Calibri"/>
              </a:rPr>
              <a:t>The third step is then to put all of your data into the Q.G.I.S</a:t>
            </a:r>
            <a:r>
              <a:rPr lang="en-GB" sz="1200" b="0" i="0" u="none" strike="noStrike" cap="none" baseline="0" dirty="0">
                <a:solidFill>
                  <a:schemeClr val="dk1"/>
                </a:solidFill>
                <a:effectLst/>
                <a:latin typeface="Calibri"/>
                <a:ea typeface="Calibri"/>
                <a:cs typeface="Calibri"/>
                <a:sym typeface="Calibri"/>
              </a:rPr>
              <a:t> </a:t>
            </a:r>
            <a:r>
              <a:rPr lang="en-GB" dirty="0"/>
              <a:t>plugin</a:t>
            </a:r>
            <a:r>
              <a:rPr lang="en-GB" sz="1200" b="0" i="0" u="none" strike="noStrike" cap="none" dirty="0">
                <a:solidFill>
                  <a:schemeClr val="dk1"/>
                </a:solidFill>
                <a:effectLst/>
                <a:latin typeface="Calibri"/>
                <a:ea typeface="Calibri"/>
                <a:cs typeface="Calibri"/>
                <a:sym typeface="Calibri"/>
              </a:rPr>
              <a:t>. </a:t>
            </a:r>
            <a:r>
              <a:rPr lang="en-GB" dirty="0"/>
              <a:t>This does</a:t>
            </a:r>
            <a:r>
              <a:rPr lang="en-GB" sz="1200" b="0" i="0" u="none" strike="noStrike" cap="none" dirty="0">
                <a:solidFill>
                  <a:schemeClr val="dk1"/>
                </a:solidFill>
                <a:effectLst/>
                <a:latin typeface="Calibri"/>
                <a:ea typeface="Calibri"/>
                <a:cs typeface="Calibri"/>
                <a:sym typeface="Calibri"/>
              </a:rPr>
              <a:t> further processing and extracts all of the geospatial </a:t>
            </a:r>
            <a:r>
              <a:rPr lang="en-GB" dirty="0"/>
              <a:t>datasets</a:t>
            </a:r>
            <a:r>
              <a:rPr lang="en-GB" sz="1200" b="0" i="0" u="none" strike="noStrike" cap="none" dirty="0">
                <a:solidFill>
                  <a:schemeClr val="dk1"/>
                </a:solidFill>
                <a:effectLst/>
                <a:latin typeface="Calibri"/>
                <a:ea typeface="Calibri"/>
                <a:cs typeface="Calibri"/>
                <a:sym typeface="Calibri"/>
              </a:rPr>
              <a:t> into the file</a:t>
            </a:r>
            <a:r>
              <a:rPr lang="en-GB" dirty="0"/>
              <a:t>.</a:t>
            </a:r>
            <a:r>
              <a:rPr lang="en-GB" sz="1200" b="0" i="0" u="none" strike="noStrike" cap="none" dirty="0">
                <a:solidFill>
                  <a:schemeClr val="dk1"/>
                </a:solidFill>
                <a:effectLst/>
                <a:latin typeface="Calibri"/>
                <a:ea typeface="Calibri"/>
                <a:cs typeface="Calibri"/>
                <a:sym typeface="Calibri"/>
              </a:rPr>
              <a:t> </a:t>
            </a:r>
            <a:r>
              <a:rPr lang="en-GB" dirty="0"/>
              <a:t>They</a:t>
            </a:r>
            <a:r>
              <a:rPr lang="en-GB" sz="1200" b="0" i="0" u="none" strike="noStrike" cap="none" dirty="0">
                <a:solidFill>
                  <a:schemeClr val="dk1"/>
                </a:solidFill>
                <a:effectLst/>
                <a:latin typeface="Calibri"/>
                <a:ea typeface="Calibri"/>
                <a:cs typeface="Calibri"/>
                <a:sym typeface="Calibri"/>
              </a:rPr>
              <a:t> </a:t>
            </a:r>
            <a:r>
              <a:rPr lang="en-GB" dirty="0"/>
              <a:t>contain</a:t>
            </a:r>
            <a:r>
              <a:rPr lang="en-GB" sz="1200" b="0" i="0" u="none" strike="noStrike" cap="none" dirty="0">
                <a:solidFill>
                  <a:schemeClr val="dk1"/>
                </a:solidFill>
                <a:effectLst/>
                <a:latin typeface="Calibri"/>
                <a:ea typeface="Calibri"/>
                <a:cs typeface="Calibri"/>
                <a:sym typeface="Calibri"/>
              </a:rPr>
              <a:t> the information needed for the electrification analysis for every single settlement in the area that we are studying. We import the CSV file into our Jupyter notebook to have access to all of the geospatial data there. We will </a:t>
            </a:r>
            <a:r>
              <a:rPr lang="en-GB" dirty="0"/>
              <a:t>use</a:t>
            </a:r>
            <a:r>
              <a:rPr lang="en-GB" sz="1200" b="0" i="0" u="none" strike="noStrike" cap="none" baseline="0" dirty="0">
                <a:solidFill>
                  <a:schemeClr val="dk1"/>
                </a:solidFill>
                <a:effectLst/>
                <a:latin typeface="Calibri"/>
                <a:ea typeface="Calibri"/>
                <a:cs typeface="Calibri"/>
                <a:sym typeface="Calibri"/>
              </a:rPr>
              <a:t> </a:t>
            </a:r>
            <a:r>
              <a:rPr lang="en-GB" dirty="0"/>
              <a:t>Jupyter</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notebook to do all the calculations which </a:t>
            </a:r>
            <a:r>
              <a:rPr lang="en-GB" dirty="0"/>
              <a:t>were</a:t>
            </a:r>
            <a:r>
              <a:rPr lang="en-GB" sz="1200" b="0" i="0" u="none" strike="noStrike" cap="none" dirty="0">
                <a:solidFill>
                  <a:schemeClr val="dk1"/>
                </a:solidFill>
                <a:effectLst/>
                <a:latin typeface="Calibri"/>
                <a:ea typeface="Calibri"/>
                <a:cs typeface="Calibri"/>
                <a:sym typeface="Calibri"/>
              </a:rPr>
              <a:t> </a:t>
            </a:r>
            <a:r>
              <a:rPr lang="en-GB" dirty="0"/>
              <a:t>previously described</a:t>
            </a:r>
            <a:r>
              <a:rPr lang="en-GB" sz="1200" b="0" i="0" u="none" strike="noStrike" cap="none" dirty="0">
                <a:solidFill>
                  <a:schemeClr val="dk1"/>
                </a:solidFill>
                <a:effectLst/>
                <a:latin typeface="Calibri"/>
                <a:ea typeface="Calibri"/>
                <a:cs typeface="Calibri"/>
                <a:sym typeface="Calibri"/>
              </a:rPr>
              <a:t> in steps four to seven.</a:t>
            </a:r>
            <a:r>
              <a:rPr lang="en-GB" dirty="0"/>
              <a:t> </a:t>
            </a:r>
            <a:endParaRPr dirty="0"/>
          </a:p>
        </p:txBody>
      </p:sp>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dirty="0"/>
              <a:t>Data</a:t>
            </a:r>
            <a:r>
              <a:rPr lang="en-GB" sz="1200" i="0" u="none" strike="noStrike" cap="none" dirty="0">
                <a:solidFill>
                  <a:schemeClr val="dk1"/>
                </a:solidFill>
                <a:effectLst/>
                <a:latin typeface="Calibri"/>
                <a:ea typeface="Calibri"/>
                <a:cs typeface="Calibri"/>
                <a:sym typeface="Calibri"/>
              </a:rPr>
              <a:t> calibration </a:t>
            </a:r>
            <a:r>
              <a:rPr lang="en-GB" dirty="0"/>
              <a:t>is undertaken as part of calculation</a:t>
            </a:r>
            <a:r>
              <a:rPr lang="en-GB" sz="1200" i="0" u="none" strike="noStrike" cap="none" dirty="0">
                <a:solidFill>
                  <a:schemeClr val="dk1"/>
                </a:solidFill>
                <a:effectLst/>
                <a:latin typeface="Calibri"/>
                <a:ea typeface="Calibri"/>
                <a:cs typeface="Calibri"/>
                <a:sym typeface="Calibri"/>
              </a:rPr>
              <a:t> </a:t>
            </a:r>
            <a:r>
              <a:rPr lang="en-GB" dirty="0"/>
              <a:t>process for the start and end year population as well as the electrified settlements in the start year.</a:t>
            </a:r>
            <a:r>
              <a:rPr lang="en-GB" sz="1200" i="0" u="none" strike="noStrike" cap="none" dirty="0">
                <a:solidFill>
                  <a:schemeClr val="dk1"/>
                </a:solidFill>
                <a:effectLst/>
                <a:latin typeface="Calibri"/>
                <a:ea typeface="Calibri"/>
                <a:cs typeface="Calibri"/>
                <a:sym typeface="Calibri"/>
              </a:rPr>
              <a:t> </a:t>
            </a:r>
            <a:r>
              <a:rPr lang="en-GB" dirty="0"/>
              <a:t>We</a:t>
            </a:r>
            <a:r>
              <a:rPr lang="en-GB" sz="1200" i="0" u="none" strike="noStrike" cap="none" dirty="0">
                <a:solidFill>
                  <a:schemeClr val="dk1"/>
                </a:solidFill>
                <a:effectLst/>
                <a:latin typeface="Calibri"/>
                <a:ea typeface="Calibri"/>
                <a:cs typeface="Calibri"/>
                <a:sym typeface="Calibri"/>
              </a:rPr>
              <a:t> do </a:t>
            </a:r>
            <a:r>
              <a:rPr lang="en-GB" dirty="0"/>
              <a:t>also </a:t>
            </a:r>
            <a:r>
              <a:rPr lang="en-GB" sz="1200" i="0" u="none" strike="noStrike" cap="none" dirty="0">
                <a:solidFill>
                  <a:schemeClr val="dk1"/>
                </a:solidFill>
                <a:effectLst/>
                <a:latin typeface="Calibri"/>
                <a:ea typeface="Calibri"/>
                <a:cs typeface="Calibri"/>
                <a:sym typeface="Calibri"/>
              </a:rPr>
              <a:t>provide some preliminary visualization within the Jupyter notebook</a:t>
            </a:r>
            <a:r>
              <a:rPr lang="en-GB" dirty="0"/>
              <a:t> through out the process</a:t>
            </a:r>
            <a:r>
              <a:rPr lang="en-GB" sz="1200" i="0" u="none" strike="noStrike" cap="none" dirty="0">
                <a:solidFill>
                  <a:schemeClr val="dk1"/>
                </a:solidFill>
                <a:effectLst/>
                <a:latin typeface="Calibri"/>
                <a:ea typeface="Calibri"/>
                <a:cs typeface="Calibri"/>
                <a:sym typeface="Calibri"/>
              </a:rPr>
              <a:t>.</a:t>
            </a:r>
            <a:r>
              <a:rPr lang="en-GB" sz="1200" b="0" i="0" u="none" strike="noStrike" cap="none" dirty="0">
                <a:solidFill>
                  <a:schemeClr val="dk1"/>
                </a:solidFill>
                <a:effectLst/>
                <a:latin typeface="Calibri"/>
                <a:ea typeface="Calibri"/>
                <a:cs typeface="Calibri"/>
                <a:sym typeface="Calibri"/>
              </a:rPr>
              <a:t> When you have imported the CSV</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file, we need to update the social and techno-economic parameters in the notebook and run the code to get the electrification results for our scenario. In the final steps, we can</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do some post-processing to make sure that we can visualize the results that we have generated</a:t>
            </a:r>
            <a:r>
              <a:rPr lang="en-GB" sz="1200" b="0" i="0" u="none" strike="noStrike" cap="none" baseline="0" dirty="0">
                <a:solidFill>
                  <a:schemeClr val="dk1"/>
                </a:solidFill>
                <a:effectLst/>
                <a:latin typeface="Calibri"/>
                <a:ea typeface="Calibri"/>
                <a:cs typeface="Calibri"/>
                <a:sym typeface="Calibri"/>
              </a:rPr>
              <a:t> i</a:t>
            </a:r>
            <a:r>
              <a:rPr lang="en-GB" sz="1200" b="0" i="0" u="none" strike="noStrike" cap="none" dirty="0">
                <a:solidFill>
                  <a:schemeClr val="dk1"/>
                </a:solidFill>
                <a:effectLst/>
                <a:latin typeface="Calibri"/>
                <a:ea typeface="Calibri"/>
                <a:cs typeface="Calibri"/>
                <a:sym typeface="Calibri"/>
              </a:rPr>
              <a:t>n a </a:t>
            </a:r>
            <a:r>
              <a:rPr lang="en-GB" dirty="0"/>
              <a:t>manner suitable for</a:t>
            </a:r>
            <a:r>
              <a:rPr lang="en-GB" sz="1200" b="0" i="0" u="none" strike="noStrike" cap="none" dirty="0">
                <a:solidFill>
                  <a:schemeClr val="dk1"/>
                </a:solidFill>
                <a:effectLst/>
                <a:latin typeface="Calibri"/>
                <a:ea typeface="Calibri"/>
                <a:cs typeface="Calibri"/>
                <a:sym typeface="Calibri"/>
              </a:rPr>
              <a:t> a policy maker or whoever we are developing these scenarios for</a:t>
            </a:r>
            <a:r>
              <a:rPr lang="en-GB" sz="1200" i="0" u="none" strike="noStrike" cap="none" dirty="0">
                <a:solidFill>
                  <a:schemeClr val="dk1"/>
                </a:solidFill>
                <a:effectLst/>
                <a:latin typeface="Calibri"/>
                <a:ea typeface="Calibri"/>
                <a:cs typeface="Calibri"/>
                <a:sym typeface="Calibri"/>
              </a:rPr>
              <a:t>. We can use </a:t>
            </a:r>
            <a:r>
              <a:rPr lang="en-GB" dirty="0"/>
              <a:t>results</a:t>
            </a:r>
            <a:r>
              <a:rPr lang="en-GB" sz="1200" i="0" u="none" strike="noStrike" cap="none" dirty="0">
                <a:solidFill>
                  <a:schemeClr val="dk1"/>
                </a:solidFill>
                <a:effectLst/>
                <a:latin typeface="Calibri"/>
                <a:ea typeface="Calibri"/>
                <a:cs typeface="Calibri"/>
                <a:sym typeface="Calibri"/>
              </a:rPr>
              <a:t> </a:t>
            </a:r>
            <a:r>
              <a:rPr lang="en-GB" dirty="0"/>
              <a:t>file</a:t>
            </a:r>
            <a:r>
              <a:rPr lang="en-GB" sz="1200" i="0" u="none" strike="noStrike" cap="none" dirty="0">
                <a:solidFill>
                  <a:schemeClr val="dk1"/>
                </a:solidFill>
                <a:effectLst/>
                <a:latin typeface="Calibri"/>
                <a:ea typeface="Calibri"/>
                <a:cs typeface="Calibri"/>
                <a:sym typeface="Calibri"/>
              </a:rPr>
              <a:t>, which </a:t>
            </a:r>
            <a:r>
              <a:rPr lang="en-GB" dirty="0"/>
              <a:t>has</a:t>
            </a:r>
            <a:r>
              <a:rPr lang="en-GB" sz="1200" i="0" u="none" strike="noStrike" cap="none" dirty="0">
                <a:solidFill>
                  <a:schemeClr val="dk1"/>
                </a:solidFill>
                <a:effectLst/>
                <a:latin typeface="Calibri"/>
                <a:ea typeface="Calibri"/>
                <a:cs typeface="Calibri"/>
                <a:sym typeface="Calibri"/>
              </a:rPr>
              <a:t> all of the results for every single settlement. And we can create maps </a:t>
            </a:r>
            <a:r>
              <a:rPr lang="en-GB" dirty="0"/>
              <a:t>in Q.G.I.S</a:t>
            </a:r>
            <a:r>
              <a:rPr lang="en-GB" sz="1200" i="0" u="none" strike="noStrike" cap="none" dirty="0">
                <a:solidFill>
                  <a:schemeClr val="dk1"/>
                </a:solidFill>
                <a:effectLst/>
                <a:latin typeface="Calibri"/>
                <a:ea typeface="Calibri"/>
                <a:cs typeface="Calibri"/>
                <a:sym typeface="Calibri"/>
              </a:rPr>
              <a:t> or another </a:t>
            </a:r>
            <a:r>
              <a:rPr lang="en-GB" dirty="0"/>
              <a:t>G.I.S</a:t>
            </a:r>
            <a:r>
              <a:rPr lang="en-GB" sz="1200" i="0" u="none" strike="noStrike" cap="none" dirty="0">
                <a:solidFill>
                  <a:schemeClr val="dk1"/>
                </a:solidFill>
                <a:effectLst/>
                <a:latin typeface="Calibri"/>
                <a:ea typeface="Calibri"/>
                <a:cs typeface="Calibri"/>
                <a:sym typeface="Calibri"/>
              </a:rPr>
              <a:t> software</a:t>
            </a:r>
            <a:r>
              <a:rPr lang="en-GB" dirty="0"/>
              <a:t>, to</a:t>
            </a:r>
            <a:r>
              <a:rPr lang="en-GB" sz="1200" i="0" u="none" strike="noStrike" cap="none" dirty="0">
                <a:solidFill>
                  <a:schemeClr val="dk1"/>
                </a:solidFill>
                <a:effectLst/>
                <a:latin typeface="Calibri"/>
                <a:ea typeface="Calibri"/>
                <a:cs typeface="Calibri"/>
                <a:sym typeface="Calibri"/>
              </a:rPr>
              <a:t> </a:t>
            </a:r>
            <a:r>
              <a:rPr lang="en-GB" dirty="0"/>
              <a:t>visualize</a:t>
            </a:r>
            <a:r>
              <a:rPr lang="en-GB" sz="1200" i="0" u="none" strike="noStrike" cap="none" dirty="0">
                <a:solidFill>
                  <a:schemeClr val="dk1"/>
                </a:solidFill>
                <a:effectLst/>
                <a:latin typeface="Calibri"/>
                <a:ea typeface="Calibri"/>
                <a:cs typeface="Calibri"/>
                <a:sym typeface="Calibri"/>
              </a:rPr>
              <a:t> important </a:t>
            </a:r>
            <a:r>
              <a:rPr lang="en-GB" dirty="0"/>
              <a:t>information</a:t>
            </a:r>
            <a:r>
              <a:rPr lang="en-GB" sz="1200" i="0" u="none" strike="noStrike" cap="none" dirty="0">
                <a:solidFill>
                  <a:schemeClr val="dk1"/>
                </a:solidFill>
                <a:effectLst/>
                <a:latin typeface="Calibri"/>
                <a:ea typeface="Calibri"/>
                <a:cs typeface="Calibri"/>
                <a:sym typeface="Calibri"/>
              </a:rPr>
              <a:t>. </a:t>
            </a:r>
            <a:r>
              <a:rPr lang="en-GB" dirty="0"/>
              <a:t>In addition </a:t>
            </a:r>
            <a:r>
              <a:rPr lang="en-GB" sz="1200" b="0" i="0" u="none" strike="noStrike" cap="none" dirty="0">
                <a:solidFill>
                  <a:schemeClr val="dk1"/>
                </a:solidFill>
                <a:effectLst/>
                <a:latin typeface="Calibri"/>
                <a:ea typeface="Calibri"/>
                <a:cs typeface="Calibri"/>
                <a:sym typeface="Calibri"/>
              </a:rPr>
              <a:t>we can use the summary</a:t>
            </a:r>
            <a:r>
              <a:rPr lang="en-GB" dirty="0"/>
              <a:t> </a:t>
            </a:r>
            <a:r>
              <a:rPr lang="en-GB" sz="1200" b="0" i="0" u="none" strike="noStrike" cap="none" dirty="0">
                <a:solidFill>
                  <a:schemeClr val="dk1"/>
                </a:solidFill>
                <a:effectLst/>
                <a:latin typeface="Calibri"/>
                <a:ea typeface="Calibri"/>
                <a:cs typeface="Calibri"/>
                <a:sym typeface="Calibri"/>
              </a:rPr>
              <a:t>file to create charts and tables in Excel or </a:t>
            </a:r>
            <a:r>
              <a:rPr lang="en-GB" dirty="0"/>
              <a:t>similar</a:t>
            </a:r>
            <a:r>
              <a:rPr lang="en-GB" sz="1200" b="0" i="0" u="none" strike="noStrike" cap="none" dirty="0">
                <a:solidFill>
                  <a:schemeClr val="dk1"/>
                </a:solidFill>
                <a:effectLst/>
                <a:latin typeface="Calibri"/>
                <a:ea typeface="Calibri"/>
                <a:cs typeface="Calibri"/>
                <a:sym typeface="Calibri"/>
              </a:rPr>
              <a:t> </a:t>
            </a:r>
            <a:r>
              <a:rPr lang="en-GB" dirty="0"/>
              <a:t>tools</a:t>
            </a:r>
            <a:r>
              <a:rPr lang="en-GB" sz="1200" b="0" i="0" u="none" strike="noStrike" cap="none" dirty="0">
                <a:solidFill>
                  <a:schemeClr val="dk1"/>
                </a:solidFill>
                <a:effectLst/>
                <a:latin typeface="Calibri"/>
                <a:ea typeface="Calibri"/>
                <a:cs typeface="Calibri"/>
                <a:sym typeface="Calibri"/>
              </a:rPr>
              <a:t> to display the summary information for the whole study area.</a:t>
            </a:r>
          </a:p>
          <a:p>
            <a:pPr marL="0" lvl="0" indent="0" algn="l" rtl="0">
              <a:spcBef>
                <a:spcPts val="0"/>
              </a:spcBef>
              <a:spcAft>
                <a:spcPts val="0"/>
              </a:spcAft>
              <a:buNone/>
            </a:pPr>
            <a:endParaRPr lang="en-GB" sz="1200" b="0" i="0" u="none" strike="noStrike" cap="none" dirty="0">
              <a:solidFill>
                <a:schemeClr val="dk1"/>
              </a:solidFill>
              <a:effectLst/>
              <a:latin typeface="Calibri"/>
              <a:ea typeface="Calibri"/>
              <a:cs typeface="Calibri"/>
              <a:sym typeface="Calibri"/>
            </a:endParaRPr>
          </a:p>
        </p:txBody>
      </p:sp>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04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US" sz="1200" b="0" i="0" u="none" strike="noStrike" cap="none" dirty="0">
                <a:solidFill>
                  <a:schemeClr val="dk1"/>
                </a:solidFill>
                <a:effectLst/>
                <a:latin typeface="Calibri"/>
                <a:ea typeface="Calibri"/>
                <a:cs typeface="Calibri"/>
                <a:sym typeface="Calibri"/>
              </a:rPr>
              <a:t>When you're using the GEP</a:t>
            </a:r>
            <a:r>
              <a:rPr lang="en-US" sz="1200" b="0" i="0" u="none" strike="noStrike" cap="none" baseline="0" dirty="0">
                <a:solidFill>
                  <a:schemeClr val="dk1"/>
                </a:solidFill>
                <a:effectLst/>
                <a:latin typeface="Calibri"/>
                <a:ea typeface="Calibri"/>
                <a:cs typeface="Calibri"/>
                <a:sym typeface="Calibri"/>
              </a:rPr>
              <a:t> Jupyter</a:t>
            </a:r>
            <a:r>
              <a:rPr lang="en-US" sz="1200" b="0" i="0" u="none" strike="noStrike" cap="none" dirty="0">
                <a:solidFill>
                  <a:schemeClr val="dk1"/>
                </a:solidFill>
                <a:effectLst/>
                <a:latin typeface="Calibri"/>
                <a:ea typeface="Calibri"/>
                <a:cs typeface="Calibri"/>
                <a:sym typeface="Calibri"/>
              </a:rPr>
              <a:t> notebook there are some default values and explanations within the notebook. You can also go to the GEP</a:t>
            </a:r>
            <a:r>
              <a:rPr lang="en-US" sz="1200" b="0" i="0" u="none" strike="noStrike" cap="none" baseline="0" dirty="0">
                <a:solidFill>
                  <a:schemeClr val="dk1"/>
                </a:solidFill>
                <a:effectLst/>
                <a:latin typeface="Calibri"/>
                <a:ea typeface="Calibri"/>
                <a:cs typeface="Calibri"/>
                <a:sym typeface="Calibri"/>
              </a:rPr>
              <a:t> manual</a:t>
            </a:r>
            <a:r>
              <a:rPr lang="en-US" sz="1200" b="0" i="0" u="none" strike="noStrike" cap="none" dirty="0">
                <a:solidFill>
                  <a:schemeClr val="dk1"/>
                </a:solidFill>
                <a:effectLst/>
                <a:latin typeface="Calibri"/>
                <a:ea typeface="Calibri"/>
                <a:cs typeface="Calibri"/>
                <a:sym typeface="Calibri"/>
              </a:rPr>
              <a:t>, which is linked here, to look for more information</a:t>
            </a:r>
            <a:r>
              <a:rPr lang="en-US" dirty="0"/>
              <a:t> </a:t>
            </a:r>
            <a:r>
              <a:rPr lang="en-US" sz="1200" b="0" i="0" u="none" strike="noStrike" cap="none" dirty="0">
                <a:solidFill>
                  <a:schemeClr val="dk1"/>
                </a:solidFill>
                <a:effectLst/>
                <a:latin typeface="Calibri"/>
                <a:ea typeface="Calibri"/>
                <a:cs typeface="Calibri"/>
                <a:sym typeface="Calibri"/>
              </a:rPr>
              <a:t>about the different variables that are used. </a:t>
            </a:r>
            <a:r>
              <a:rPr lang="en-US" dirty="0"/>
              <a:t>There</a:t>
            </a:r>
            <a:r>
              <a:rPr lang="en-US" sz="1200" b="0" i="0" u="none" strike="noStrike" cap="none" dirty="0">
                <a:solidFill>
                  <a:schemeClr val="dk1"/>
                </a:solidFill>
                <a:effectLst/>
                <a:latin typeface="Calibri"/>
                <a:ea typeface="Calibri"/>
                <a:cs typeface="Calibri"/>
                <a:sym typeface="Calibri"/>
              </a:rPr>
              <a:t> you can</a:t>
            </a:r>
            <a:r>
              <a:rPr lang="en-US" dirty="0"/>
              <a:t> also</a:t>
            </a:r>
            <a:r>
              <a:rPr lang="en-US" sz="1200" b="0" i="0" u="none" strike="noStrike" cap="none" dirty="0">
                <a:solidFill>
                  <a:schemeClr val="dk1"/>
                </a:solidFill>
                <a:effectLst/>
                <a:latin typeface="Calibri"/>
                <a:ea typeface="Calibri"/>
                <a:cs typeface="Calibri"/>
                <a:sym typeface="Calibri"/>
              </a:rPr>
              <a:t> find updated information for different parameters,</a:t>
            </a:r>
            <a:r>
              <a:rPr lang="en-US" dirty="0"/>
              <a:t> </a:t>
            </a:r>
            <a:r>
              <a:rPr lang="en-US" sz="1200" b="0" i="0" u="none" strike="noStrike" cap="none" dirty="0">
                <a:solidFill>
                  <a:schemeClr val="dk1"/>
                </a:solidFill>
                <a:effectLst/>
                <a:latin typeface="Calibri"/>
                <a:ea typeface="Calibri"/>
                <a:cs typeface="Calibri"/>
                <a:sym typeface="Calibri"/>
              </a:rPr>
              <a:t>including social and economic information.</a:t>
            </a:r>
            <a:r>
              <a:rPr lang="en-US" dirty="0"/>
              <a:t> </a:t>
            </a:r>
            <a:endParaRPr lang="en-US" sz="1200" b="0" i="0" u="none" strike="noStrike" cap="none" dirty="0">
              <a:solidFill>
                <a:schemeClr val="dk1"/>
              </a:solidFill>
              <a:effectLst/>
              <a:latin typeface="Calibri"/>
              <a:ea typeface="Calibri"/>
              <a:cs typeface="Calibri"/>
              <a:sym typeface="Calibri"/>
            </a:endParaRPr>
          </a:p>
          <a:p>
            <a:pPr marL="0" indent="0">
              <a:defRPr/>
            </a:pPr>
            <a:r>
              <a:rPr lang="en-US" sz="1200" b="0" i="0" u="none" strike="noStrike" cap="none" dirty="0">
                <a:solidFill>
                  <a:schemeClr val="dk1"/>
                </a:solidFill>
                <a:effectLst/>
                <a:latin typeface="Calibri"/>
                <a:ea typeface="Calibri"/>
                <a:cs typeface="Calibri"/>
                <a:sym typeface="Calibri"/>
              </a:rPr>
              <a:t>If you have any trouble running the GEP Generator tools, either the </a:t>
            </a:r>
            <a:r>
              <a:rPr lang="en-US" dirty="0"/>
              <a:t>G.I.S</a:t>
            </a:r>
            <a:r>
              <a:rPr lang="en-US" sz="1200" b="0" i="0" u="none" strike="noStrike" cap="none" dirty="0">
                <a:solidFill>
                  <a:schemeClr val="dk1"/>
                </a:solidFill>
                <a:effectLst/>
                <a:latin typeface="Calibri"/>
                <a:ea typeface="Calibri"/>
                <a:cs typeface="Calibri"/>
                <a:sym typeface="Calibri"/>
              </a:rPr>
              <a:t> processing parts or the Jupyter notebook, you can go to the OnSSET forum and ask your questions.</a:t>
            </a:r>
            <a:r>
              <a:rPr lang="en-US" dirty="0"/>
              <a:t> You </a:t>
            </a:r>
            <a:r>
              <a:rPr lang="en-US" sz="1200" b="0" i="0" u="none" strike="noStrike" cap="none" dirty="0">
                <a:solidFill>
                  <a:schemeClr val="dk1"/>
                </a:solidFill>
                <a:effectLst/>
                <a:latin typeface="Calibri"/>
                <a:ea typeface="Calibri"/>
                <a:cs typeface="Calibri"/>
                <a:sym typeface="Calibri"/>
              </a:rPr>
              <a:t>can go directly through this link or you can find it through the OnSSET website</a:t>
            </a:r>
            <a:r>
              <a:rPr lang="en-US" dirty="0"/>
              <a:t> (which is</a:t>
            </a:r>
            <a:r>
              <a:rPr lang="en-US" sz="1200" b="0" i="0" u="none" strike="noStrike" cap="none" dirty="0">
                <a:solidFill>
                  <a:schemeClr val="dk1"/>
                </a:solidFill>
                <a:effectLst/>
                <a:latin typeface="Calibri"/>
                <a:ea typeface="Calibri"/>
                <a:cs typeface="Calibri"/>
                <a:sym typeface="Calibri"/>
              </a:rPr>
              <a:t> onsset.org</a:t>
            </a:r>
            <a:r>
              <a:rPr lang="en-US" dirty="0"/>
              <a:t>).</a:t>
            </a:r>
            <a:r>
              <a:rPr lang="en-US" sz="1200" b="0" i="0" u="none" strike="noStrike" cap="none" dirty="0">
                <a:solidFill>
                  <a:schemeClr val="dk1"/>
                </a:solidFill>
                <a:effectLst/>
                <a:latin typeface="Calibri"/>
                <a:ea typeface="Calibri"/>
                <a:cs typeface="Calibri"/>
                <a:sym typeface="Calibri"/>
              </a:rPr>
              <a:t> Finally, when you run your scenarios, you will also get a variables file that prints out all of the information that was used.</a:t>
            </a:r>
            <a:endParaRPr lang="en-US" dirty="0"/>
          </a:p>
        </p:txBody>
      </p:sp>
      <p:sp>
        <p:nvSpPr>
          <p:cNvPr id="194" name="Google Shape;1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GB" sz="1200" b="0" i="0" u="none" strike="noStrike" cap="none" dirty="0">
                <a:solidFill>
                  <a:schemeClr val="dk1"/>
                </a:solidFill>
                <a:effectLst/>
                <a:latin typeface="Calibri"/>
                <a:ea typeface="Calibri"/>
                <a:cs typeface="Calibri"/>
                <a:sym typeface="Calibri"/>
              </a:rPr>
              <a:t>The key </a:t>
            </a:r>
            <a:r>
              <a:rPr lang="en-GB" dirty="0"/>
              <a:t>take-away </a:t>
            </a:r>
            <a:r>
              <a:rPr lang="en-GB" sz="1200" b="0" i="0" u="none" strike="noStrike" cap="none" dirty="0">
                <a:solidFill>
                  <a:schemeClr val="dk1"/>
                </a:solidFill>
                <a:effectLst/>
                <a:latin typeface="Calibri"/>
                <a:ea typeface="Calibri"/>
                <a:cs typeface="Calibri"/>
                <a:sym typeface="Calibri"/>
              </a:rPr>
              <a:t>message from this mini-lecture is</a:t>
            </a:r>
            <a:r>
              <a:rPr lang="en-GB" sz="1200" b="0" i="0" u="none" strike="noStrike" cap="none" baseline="0" dirty="0">
                <a:solidFill>
                  <a:schemeClr val="dk1"/>
                </a:solidFill>
                <a:effectLst/>
                <a:latin typeface="Calibri"/>
                <a:ea typeface="Calibri"/>
                <a:cs typeface="Calibri"/>
                <a:sym typeface="Calibri"/>
              </a:rPr>
              <a:t> first </a:t>
            </a:r>
            <a:r>
              <a:rPr lang="en-GB" sz="1200" b="0" i="0" u="none" strike="noStrike" cap="none" dirty="0">
                <a:solidFill>
                  <a:schemeClr val="dk1"/>
                </a:solidFill>
                <a:effectLst/>
                <a:latin typeface="Calibri"/>
                <a:ea typeface="Calibri"/>
                <a:cs typeface="Calibri"/>
                <a:sym typeface="Calibri"/>
              </a:rPr>
              <a:t>of all that all of the processes of the GEP Generator analysis </a:t>
            </a:r>
            <a:r>
              <a:rPr lang="en-GB" dirty="0"/>
              <a:t>can be done using </a:t>
            </a:r>
            <a:r>
              <a:rPr lang="en-GB" sz="1200" b="0" i="0" u="none" strike="noStrike" cap="none" dirty="0">
                <a:solidFill>
                  <a:schemeClr val="dk1"/>
                </a:solidFill>
                <a:effectLst/>
                <a:latin typeface="Calibri"/>
                <a:ea typeface="Calibri"/>
                <a:cs typeface="Calibri"/>
                <a:sym typeface="Calibri"/>
              </a:rPr>
              <a:t>open source tools and software. That means you can run</a:t>
            </a:r>
            <a:r>
              <a:rPr lang="en-GB" dirty="0"/>
              <a:t> </a:t>
            </a:r>
            <a:r>
              <a:rPr lang="en-GB" sz="1200" b="0" i="0" u="none" strike="noStrike" cap="none" dirty="0">
                <a:solidFill>
                  <a:schemeClr val="dk1"/>
                </a:solidFill>
                <a:effectLst/>
                <a:latin typeface="Calibri"/>
                <a:ea typeface="Calibri"/>
                <a:cs typeface="Calibri"/>
                <a:sym typeface="Calibri"/>
              </a:rPr>
              <a:t> the entire analysis from collection of this data</a:t>
            </a:r>
            <a:r>
              <a:rPr lang="en-GB" dirty="0"/>
              <a:t> </a:t>
            </a:r>
            <a:r>
              <a:rPr lang="en-GB" sz="1200" b="0" i="0" u="none" strike="noStrike" cap="none" dirty="0">
                <a:solidFill>
                  <a:schemeClr val="dk1"/>
                </a:solidFill>
                <a:effectLst/>
                <a:latin typeface="Calibri"/>
                <a:ea typeface="Calibri"/>
                <a:cs typeface="Calibri"/>
                <a:sym typeface="Calibri"/>
              </a:rPr>
              <a:t>to </a:t>
            </a:r>
            <a:r>
              <a:rPr lang="en-GB" dirty="0"/>
              <a:t>visualization using</a:t>
            </a:r>
            <a:r>
              <a:rPr lang="en-GB" sz="1200" b="0" i="0" u="none" strike="noStrike" cap="none" dirty="0">
                <a:solidFill>
                  <a:schemeClr val="dk1"/>
                </a:solidFill>
                <a:effectLst/>
                <a:latin typeface="Calibri"/>
                <a:ea typeface="Calibri"/>
                <a:cs typeface="Calibri"/>
                <a:sym typeface="Calibri"/>
              </a:rPr>
              <a:t> only free and </a:t>
            </a:r>
            <a:r>
              <a:rPr lang="en-GB" dirty="0"/>
              <a:t>openly available</a:t>
            </a:r>
            <a:r>
              <a:rPr lang="en-GB" sz="1200" b="0" i="0" u="none" strike="noStrike" cap="none" dirty="0">
                <a:solidFill>
                  <a:schemeClr val="dk1"/>
                </a:solidFill>
                <a:effectLst/>
                <a:latin typeface="Calibri"/>
                <a:ea typeface="Calibri"/>
                <a:cs typeface="Calibri"/>
                <a:sym typeface="Calibri"/>
              </a:rPr>
              <a:t> tools and software. </a:t>
            </a:r>
            <a:r>
              <a:rPr lang="en-GB" dirty="0"/>
              <a:t>We</a:t>
            </a:r>
            <a:r>
              <a:rPr lang="en-GB" sz="1200" b="0" i="0" u="none" strike="noStrike" cap="none" dirty="0">
                <a:solidFill>
                  <a:schemeClr val="dk1"/>
                </a:solidFill>
                <a:effectLst/>
                <a:latin typeface="Calibri"/>
                <a:ea typeface="Calibri"/>
                <a:cs typeface="Calibri"/>
                <a:sym typeface="Calibri"/>
              </a:rPr>
              <a:t> can use </a:t>
            </a:r>
            <a:r>
              <a:rPr lang="en-GB" dirty="0"/>
              <a:t>Q.G.I.S or Python</a:t>
            </a:r>
            <a:r>
              <a:rPr lang="en-GB" sz="1200" b="0" i="0" u="none" strike="noStrike" cap="none" dirty="0">
                <a:solidFill>
                  <a:schemeClr val="dk1"/>
                </a:solidFill>
                <a:effectLst/>
                <a:latin typeface="Calibri"/>
                <a:ea typeface="Calibri"/>
                <a:cs typeface="Calibri"/>
                <a:sym typeface="Calibri"/>
              </a:rPr>
              <a:t> for the </a:t>
            </a:r>
            <a:r>
              <a:rPr lang="en-GB" dirty="0"/>
              <a:t>G.I.S</a:t>
            </a:r>
            <a:r>
              <a:rPr lang="en-GB" sz="1200" b="0" i="0" u="none" strike="noStrike" cap="none" dirty="0">
                <a:solidFill>
                  <a:schemeClr val="dk1"/>
                </a:solidFill>
                <a:effectLst/>
                <a:latin typeface="Calibri"/>
                <a:ea typeface="Calibri"/>
                <a:cs typeface="Calibri"/>
                <a:sym typeface="Calibri"/>
              </a:rPr>
              <a:t> processes</a:t>
            </a:r>
            <a:r>
              <a:rPr lang="en-GB" dirty="0"/>
              <a:t>,</a:t>
            </a:r>
            <a:r>
              <a:rPr lang="en-GB" sz="1200" b="0" i="0" u="none" strike="noStrike" cap="none" dirty="0">
                <a:solidFill>
                  <a:schemeClr val="dk1"/>
                </a:solidFill>
                <a:effectLst/>
                <a:latin typeface="Calibri"/>
                <a:ea typeface="Calibri"/>
                <a:cs typeface="Calibri"/>
                <a:sym typeface="Calibri"/>
              </a:rPr>
              <a:t> and Python</a:t>
            </a:r>
            <a:r>
              <a:rPr lang="en-GB" dirty="0"/>
              <a:t> </a:t>
            </a:r>
            <a:r>
              <a:rPr lang="en-GB" sz="1200" b="0" i="0" u="none" strike="noStrike" cap="none" baseline="0" dirty="0">
                <a:solidFill>
                  <a:schemeClr val="dk1"/>
                </a:solidFill>
                <a:effectLst/>
                <a:latin typeface="Calibri"/>
                <a:ea typeface="Calibri"/>
                <a:cs typeface="Calibri"/>
                <a:sym typeface="Calibri"/>
              </a:rPr>
              <a:t>t</a:t>
            </a:r>
            <a:r>
              <a:rPr lang="en-GB" sz="1200" b="0" i="0" u="none" strike="noStrike" cap="none" dirty="0">
                <a:solidFill>
                  <a:schemeClr val="dk1"/>
                </a:solidFill>
                <a:effectLst/>
                <a:latin typeface="Calibri"/>
                <a:ea typeface="Calibri"/>
                <a:cs typeface="Calibri"/>
                <a:sym typeface="Calibri"/>
              </a:rPr>
              <a:t>o run </a:t>
            </a:r>
            <a:r>
              <a:rPr lang="en-GB" dirty="0"/>
              <a:t>an</a:t>
            </a:r>
            <a:r>
              <a:rPr lang="en-GB" sz="1200" b="0" i="0" u="none" strike="noStrike" cap="none" dirty="0">
                <a:solidFill>
                  <a:schemeClr val="dk1"/>
                </a:solidFill>
                <a:effectLst/>
                <a:latin typeface="Calibri"/>
                <a:ea typeface="Calibri"/>
                <a:cs typeface="Calibri"/>
                <a:sym typeface="Calibri"/>
              </a:rPr>
              <a:t> OnSSET model. </a:t>
            </a:r>
            <a:r>
              <a:rPr lang="en-GB" dirty="0"/>
              <a:t>The second</a:t>
            </a:r>
            <a:r>
              <a:rPr lang="en-GB" sz="1200" b="0" i="0" u="none" strike="noStrike" cap="none" dirty="0">
                <a:solidFill>
                  <a:schemeClr val="dk1"/>
                </a:solidFill>
                <a:effectLst/>
                <a:latin typeface="Calibri"/>
                <a:ea typeface="Calibri"/>
                <a:cs typeface="Calibri"/>
                <a:sym typeface="Calibri"/>
              </a:rPr>
              <a:t> key</a:t>
            </a:r>
            <a:r>
              <a:rPr lang="en-GB" sz="1200" b="0" i="0" u="none" strike="noStrike" cap="none" baseline="0" dirty="0">
                <a:solidFill>
                  <a:schemeClr val="dk1"/>
                </a:solidFill>
                <a:effectLst/>
                <a:latin typeface="Calibri"/>
                <a:ea typeface="Calibri"/>
                <a:cs typeface="Calibri"/>
                <a:sym typeface="Calibri"/>
              </a:rPr>
              <a:t> message </a:t>
            </a:r>
            <a:r>
              <a:rPr lang="en-GB" sz="1200" b="0" i="0" u="none" strike="noStrike" cap="none" dirty="0">
                <a:solidFill>
                  <a:schemeClr val="dk1"/>
                </a:solidFill>
                <a:effectLst/>
                <a:latin typeface="Calibri"/>
                <a:ea typeface="Calibri"/>
                <a:cs typeface="Calibri"/>
                <a:sym typeface="Calibri"/>
              </a:rPr>
              <a:t>is that if</a:t>
            </a:r>
            <a:r>
              <a:rPr lang="en-GB" dirty="0"/>
              <a:t> one</a:t>
            </a:r>
            <a:r>
              <a:rPr lang="en-GB" sz="1200" b="0" i="0" u="none" strike="noStrike" cap="none" dirty="0">
                <a:solidFill>
                  <a:schemeClr val="dk1"/>
                </a:solidFill>
                <a:effectLst/>
                <a:latin typeface="Calibri"/>
                <a:ea typeface="Calibri"/>
                <a:cs typeface="Calibri"/>
                <a:sym typeface="Calibri"/>
              </a:rPr>
              <a:t> </a:t>
            </a:r>
            <a:r>
              <a:rPr lang="en-GB" dirty="0"/>
              <a:t>follows</a:t>
            </a:r>
            <a:r>
              <a:rPr lang="en-GB" sz="1200" b="0" i="0" u="none" strike="noStrike" cap="none" dirty="0">
                <a:solidFill>
                  <a:schemeClr val="dk1"/>
                </a:solidFill>
                <a:effectLst/>
                <a:latin typeface="Calibri"/>
                <a:ea typeface="Calibri"/>
                <a:cs typeface="Calibri"/>
                <a:sym typeface="Calibri"/>
              </a:rPr>
              <a:t> the steps of the pro</a:t>
            </a:r>
            <a:r>
              <a:rPr lang="en-GB" sz="1200" i="0" u="none" strike="noStrike" cap="none" dirty="0">
                <a:solidFill>
                  <a:schemeClr val="dk1"/>
                </a:solidFill>
                <a:effectLst/>
                <a:latin typeface="Calibri"/>
                <a:ea typeface="Calibri"/>
                <a:cs typeface="Calibri"/>
                <a:sym typeface="Calibri"/>
              </a:rPr>
              <a:t>cess as described</a:t>
            </a:r>
            <a:r>
              <a:rPr lang="en-GB" dirty="0"/>
              <a:t> previously, then</a:t>
            </a:r>
            <a:r>
              <a:rPr lang="en-GB" sz="1200" b="0" i="0" u="none" strike="noStrike" cap="none" dirty="0">
                <a:solidFill>
                  <a:schemeClr val="dk1"/>
                </a:solidFill>
                <a:effectLst/>
                <a:latin typeface="Calibri"/>
                <a:ea typeface="Calibri"/>
                <a:cs typeface="Calibri"/>
                <a:sym typeface="Calibri"/>
              </a:rPr>
              <a:t> </a:t>
            </a:r>
            <a:r>
              <a:rPr lang="en-GB" dirty="0"/>
              <a:t>anyone</a:t>
            </a:r>
            <a:r>
              <a:rPr lang="en-GB" sz="1200" b="0" i="0" u="none" strike="noStrike" cap="none" dirty="0">
                <a:solidFill>
                  <a:schemeClr val="dk1"/>
                </a:solidFill>
                <a:effectLst/>
                <a:latin typeface="Calibri"/>
                <a:ea typeface="Calibri"/>
                <a:cs typeface="Calibri"/>
                <a:sym typeface="Calibri"/>
              </a:rPr>
              <a:t> can go and create their own customized electrification scenarios using their own input data</a:t>
            </a:r>
            <a:r>
              <a:rPr lang="en-GB" dirty="0"/>
              <a:t>.</a:t>
            </a:r>
            <a:r>
              <a:rPr lang="en-GB" sz="1200" b="0" i="0" u="none" strike="noStrike" cap="none" dirty="0">
                <a:solidFill>
                  <a:schemeClr val="dk1"/>
                </a:solidFill>
                <a:effectLst/>
                <a:latin typeface="Calibri"/>
                <a:ea typeface="Calibri"/>
                <a:cs typeface="Calibri"/>
                <a:sym typeface="Calibri"/>
              </a:rPr>
              <a:t> </a:t>
            </a:r>
            <a:r>
              <a:rPr lang="en-GB" dirty="0"/>
              <a:t>Thus,</a:t>
            </a:r>
            <a:r>
              <a:rPr lang="en-GB" sz="1200" b="0" i="0" u="none" strike="noStrike" cap="none" dirty="0">
                <a:solidFill>
                  <a:schemeClr val="dk1"/>
                </a:solidFill>
                <a:effectLst/>
                <a:latin typeface="Calibri"/>
                <a:ea typeface="Calibri"/>
                <a:cs typeface="Calibri"/>
                <a:sym typeface="Calibri"/>
              </a:rPr>
              <a:t> you can collect the </a:t>
            </a:r>
            <a:r>
              <a:rPr lang="en-GB" dirty="0"/>
              <a:t>G.I.S data</a:t>
            </a:r>
            <a:r>
              <a:rPr lang="en-GB" sz="1200" b="0" i="0" u="none" strike="noStrike" cap="none" dirty="0">
                <a:solidFill>
                  <a:schemeClr val="dk1"/>
                </a:solidFill>
                <a:effectLst/>
                <a:latin typeface="Calibri"/>
                <a:ea typeface="Calibri"/>
                <a:cs typeface="Calibri"/>
                <a:sym typeface="Calibri"/>
              </a:rPr>
              <a:t> from the best available </a:t>
            </a:r>
            <a:r>
              <a:rPr lang="en-GB" dirty="0"/>
              <a:t>G.I.S</a:t>
            </a:r>
            <a:r>
              <a:rPr lang="en-GB" sz="1200" b="0" i="0" u="none" strike="noStrike" cap="none" dirty="0">
                <a:solidFill>
                  <a:schemeClr val="dk1"/>
                </a:solidFill>
                <a:effectLst/>
                <a:latin typeface="Calibri"/>
                <a:ea typeface="Calibri"/>
                <a:cs typeface="Calibri"/>
                <a:sym typeface="Calibri"/>
              </a:rPr>
              <a:t> and </a:t>
            </a:r>
            <a:r>
              <a:rPr lang="en-GB" dirty="0"/>
              <a:t>non-G.I.S</a:t>
            </a:r>
            <a:r>
              <a:rPr lang="en-GB" sz="1200" b="0" i="0" u="none" strike="noStrike" cap="none" dirty="0">
                <a:solidFill>
                  <a:schemeClr val="dk1"/>
                </a:solidFill>
                <a:effectLst/>
                <a:latin typeface="Calibri"/>
                <a:ea typeface="Calibri"/>
                <a:cs typeface="Calibri"/>
                <a:sym typeface="Calibri"/>
              </a:rPr>
              <a:t> data and define your own scenarios to run an electrification scenario using the OnSSET model.</a:t>
            </a:r>
            <a:endParaRPr dirty="0"/>
          </a:p>
        </p:txBody>
      </p:sp>
      <p:sp>
        <p:nvSpPr>
          <p:cNvPr id="200" name="Google Shape;2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noProof="0" dirty="0"/>
              <a:t>In the next</a:t>
            </a:r>
            <a:r>
              <a:rPr lang="en-GB" baseline="0" noProof="0" dirty="0"/>
              <a:t> hands-on</a:t>
            </a:r>
            <a:r>
              <a:rPr lang="en-GB" dirty="0"/>
              <a:t> session</a:t>
            </a:r>
            <a:r>
              <a:rPr lang="en-GB" baseline="0" noProof="0" dirty="0"/>
              <a:t> you will build your own model in the GEP scenario generator and learn more in depth all the functionalities</a:t>
            </a:r>
            <a:r>
              <a:rPr lang="en-GB" dirty="0"/>
              <a:t>.</a:t>
            </a:r>
            <a:endParaRPr lang="en-GB" noProof="0" dirty="0"/>
          </a:p>
        </p:txBody>
      </p:sp>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82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In</a:t>
            </a:r>
            <a:r>
              <a:rPr lang="en-GB" sz="1200" b="0" i="0" u="none" strike="noStrike" cap="none" baseline="0" dirty="0">
                <a:solidFill>
                  <a:schemeClr val="dk1"/>
                </a:solidFill>
                <a:effectLst/>
                <a:latin typeface="Calibri"/>
                <a:ea typeface="Calibri"/>
                <a:cs typeface="Calibri"/>
                <a:sym typeface="Calibri"/>
              </a:rPr>
              <a:t> this mini-lecture</a:t>
            </a:r>
            <a:r>
              <a:rPr lang="en-GB" sz="1200" b="0" i="0" u="none" strike="noStrike" cap="none" dirty="0">
                <a:solidFill>
                  <a:schemeClr val="dk1"/>
                </a:solidFill>
                <a:effectLst/>
                <a:latin typeface="Calibri"/>
                <a:ea typeface="Calibri"/>
                <a:cs typeface="Calibri"/>
                <a:sym typeface="Calibri"/>
              </a:rPr>
              <a:t> we</a:t>
            </a:r>
            <a:r>
              <a:rPr lang="en-GB" sz="1200" b="0" i="0" u="none" strike="noStrike" cap="none" baseline="0" dirty="0">
                <a:solidFill>
                  <a:schemeClr val="dk1"/>
                </a:solidFill>
                <a:effectLst/>
                <a:latin typeface="Calibri"/>
                <a:ea typeface="Calibri"/>
                <a:cs typeface="Calibri"/>
                <a:sym typeface="Calibri"/>
              </a:rPr>
              <a:t> will</a:t>
            </a:r>
            <a:r>
              <a:rPr lang="en-GB" sz="1200" b="0" i="0" u="none" strike="noStrike" cap="none" dirty="0">
                <a:solidFill>
                  <a:schemeClr val="dk1"/>
                </a:solidFill>
                <a:effectLst/>
                <a:latin typeface="Calibri"/>
                <a:ea typeface="Calibri"/>
                <a:cs typeface="Calibri"/>
                <a:sym typeface="Calibri"/>
              </a:rPr>
              <a:t> talk about energy modelling, scenario development</a:t>
            </a:r>
            <a:r>
              <a:rPr lang="en-GB" dirty="0"/>
              <a:t>,</a:t>
            </a:r>
            <a:r>
              <a:rPr lang="en-GB" sz="1200" b="0" i="0" u="none" strike="noStrike" cap="none" dirty="0">
                <a:solidFill>
                  <a:schemeClr val="dk1"/>
                </a:solidFill>
                <a:effectLst/>
                <a:latin typeface="Calibri"/>
                <a:ea typeface="Calibri"/>
                <a:cs typeface="Calibri"/>
                <a:sym typeface="Calibri"/>
              </a:rPr>
              <a:t> and sensitivity analysis. This mini-lecture and the following mini-lectures will cover the theory of modelling activities in general. </a:t>
            </a:r>
            <a:r>
              <a:rPr lang="en-GB" dirty="0"/>
              <a:t>This is important when you later on develop your own models in OnSSET to have a basic understand about your model. In</a:t>
            </a:r>
            <a:r>
              <a:rPr lang="en-GB" sz="1200" b="0" i="0" u="none" strike="noStrike" cap="none" dirty="0">
                <a:solidFill>
                  <a:schemeClr val="dk1"/>
                </a:solidFill>
                <a:effectLst/>
                <a:latin typeface="Calibri"/>
                <a:ea typeface="Calibri"/>
                <a:cs typeface="Calibri"/>
                <a:sym typeface="Calibri"/>
              </a:rPr>
              <a:t> addition </a:t>
            </a:r>
            <a:r>
              <a:rPr lang="en-GB" sz="1200" b="0" i="0" u="none" strike="noStrike" cap="none" baseline="0" dirty="0">
                <a:solidFill>
                  <a:schemeClr val="dk1"/>
                </a:solidFill>
                <a:effectLst/>
                <a:latin typeface="Calibri"/>
                <a:ea typeface="Calibri"/>
                <a:cs typeface="Calibri"/>
                <a:sym typeface="Calibri"/>
              </a:rPr>
              <a:t>we </a:t>
            </a:r>
            <a:r>
              <a:rPr lang="en-GB" sz="1200" b="0" i="0" u="none" strike="noStrike" cap="none" dirty="0">
                <a:solidFill>
                  <a:schemeClr val="dk1"/>
                </a:solidFill>
                <a:effectLst/>
                <a:latin typeface="Calibri"/>
                <a:ea typeface="Calibri"/>
                <a:cs typeface="Calibri"/>
                <a:sym typeface="Calibri"/>
              </a:rPr>
              <a:t>will see how we are developing scenarios and using sensitivity analysis in our energy modelling</a:t>
            </a:r>
            <a:r>
              <a:rPr lang="en-GB" dirty="0"/>
              <a:t>,</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nd how we create</a:t>
            </a:r>
            <a:r>
              <a:rPr lang="en-GB" sz="1200" b="0" i="0" u="none" strike="noStrike" cap="none" baseline="0" dirty="0">
                <a:solidFill>
                  <a:schemeClr val="dk1"/>
                </a:solidFill>
                <a:effectLst/>
                <a:latin typeface="Calibri"/>
                <a:ea typeface="Calibri"/>
                <a:cs typeface="Calibri"/>
                <a:sym typeface="Calibri"/>
              </a:rPr>
              <a:t> a </a:t>
            </a:r>
            <a:r>
              <a:rPr lang="en-GB" sz="1200" b="0" i="0" u="none" strike="noStrike" cap="none" dirty="0">
                <a:solidFill>
                  <a:schemeClr val="dk1"/>
                </a:solidFill>
                <a:effectLst/>
                <a:latin typeface="Calibri"/>
                <a:ea typeface="Calibri"/>
                <a:cs typeface="Calibri"/>
                <a:sym typeface="Calibri"/>
              </a:rPr>
              <a:t>link between science and policy.</a:t>
            </a:r>
            <a:r>
              <a:rPr lang="en-GB" sz="1200" b="0" i="0" u="none" strike="noStrike" cap="none" baseline="0" dirty="0">
                <a:solidFill>
                  <a:schemeClr val="dk1"/>
                </a:solidFill>
                <a:effectLst/>
                <a:latin typeface="Calibri"/>
                <a:ea typeface="Calibri"/>
                <a:cs typeface="Calibri"/>
                <a:sym typeface="Calibri"/>
              </a:rPr>
              <a:t> W</a:t>
            </a:r>
            <a:r>
              <a:rPr lang="en-US" sz="1200" b="0" i="0" u="none" strike="noStrike" cap="none" baseline="0" dirty="0">
                <a:solidFill>
                  <a:schemeClr val="dk1"/>
                </a:solidFill>
                <a:effectLst/>
                <a:latin typeface="Calibri"/>
                <a:ea typeface="Calibri"/>
                <a:cs typeface="Calibri"/>
                <a:sym typeface="Calibri"/>
              </a:rPr>
              <a:t>hy do we use models?</a:t>
            </a:r>
            <a:r>
              <a:rPr lang="en-US" dirty="0"/>
              <a:t> George E.P Box once said that "All models are wrong but some are useful".</a:t>
            </a:r>
            <a:endParaRPr lang="en-GB" sz="1200" b="0" i="0" u="none" strike="noStrike" cap="none" dirty="0">
              <a:solidFill>
                <a:schemeClr val="dk1"/>
              </a:solidFill>
              <a:effectLst/>
              <a:latin typeface="Calibri"/>
              <a:ea typeface="Calibri"/>
              <a:cs typeface="Calibri"/>
              <a:sym typeface="Calibri"/>
            </a:endParaRPr>
          </a:p>
        </p:txBody>
      </p:sp>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5764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There are many different energy policy and investment questions that a policy maker might ask. </a:t>
            </a:r>
            <a:r>
              <a:rPr lang="en-GB" dirty="0"/>
              <a:t>These include overarching</a:t>
            </a:r>
            <a:r>
              <a:rPr lang="en-GB" sz="1200" b="0" i="0" u="none" strike="noStrike" cap="none" baseline="0" dirty="0">
                <a:solidFill>
                  <a:schemeClr val="dk1"/>
                </a:solidFill>
                <a:effectLst/>
                <a:latin typeface="Calibri"/>
                <a:ea typeface="Calibri"/>
                <a:cs typeface="Calibri"/>
                <a:sym typeface="Calibri"/>
              </a:rPr>
              <a:t> questions</a:t>
            </a:r>
            <a:r>
              <a:rPr lang="en-GB" dirty="0"/>
              <a:t>,</a:t>
            </a:r>
            <a:r>
              <a:rPr lang="en-GB" sz="1200" b="0" i="0" u="none" strike="noStrike" cap="none" baseline="0" dirty="0">
                <a:solidFill>
                  <a:schemeClr val="dk1"/>
                </a:solidFill>
                <a:effectLst/>
                <a:latin typeface="Calibri"/>
                <a:ea typeface="Calibri"/>
                <a:cs typeface="Calibri"/>
                <a:sym typeface="Calibri"/>
              </a:rPr>
              <a:t> such as </a:t>
            </a:r>
            <a:r>
              <a:rPr lang="en-GB" sz="1200" b="0" i="0" u="none" strike="noStrike" cap="none" dirty="0">
                <a:solidFill>
                  <a:schemeClr val="dk1"/>
                </a:solidFill>
                <a:effectLst/>
                <a:latin typeface="Calibri"/>
                <a:ea typeface="Calibri"/>
                <a:cs typeface="Calibri"/>
                <a:sym typeface="Calibri"/>
              </a:rPr>
              <a:t>what needs to be done and what will be the costs to supply modern energy sources to remote areas in terms of SDG7? Specific questions</a:t>
            </a:r>
            <a:r>
              <a:rPr lang="en-GB" dirty="0"/>
              <a:t>,</a:t>
            </a:r>
            <a:r>
              <a:rPr lang="en-GB" sz="1200" b="0" i="0" u="none" strike="noStrike" cap="none" dirty="0">
                <a:solidFill>
                  <a:schemeClr val="dk1"/>
                </a:solidFill>
                <a:effectLst/>
                <a:latin typeface="Calibri"/>
                <a:ea typeface="Calibri"/>
                <a:cs typeface="Calibri"/>
                <a:sym typeface="Calibri"/>
              </a:rPr>
              <a:t> such as which technology should be used to provide electricity for the people living in the most remote places. Other important questions could</a:t>
            </a:r>
            <a:r>
              <a:rPr lang="en-GB" sz="1200" b="0" i="0" u="none" strike="noStrike" cap="none" baseline="0" dirty="0">
                <a:solidFill>
                  <a:schemeClr val="dk1"/>
                </a:solidFill>
                <a:effectLst/>
                <a:latin typeface="Calibri"/>
                <a:ea typeface="Calibri"/>
                <a:cs typeface="Calibri"/>
                <a:sym typeface="Calibri"/>
              </a:rPr>
              <a:t> be </a:t>
            </a:r>
            <a:r>
              <a:rPr lang="en-GB" sz="1200" b="0" i="0" u="none" strike="noStrike" cap="none" dirty="0">
                <a:solidFill>
                  <a:schemeClr val="dk1"/>
                </a:solidFill>
                <a:effectLst/>
                <a:latin typeface="Calibri"/>
                <a:ea typeface="Calibri"/>
                <a:cs typeface="Calibri"/>
                <a:sym typeface="Calibri"/>
              </a:rPr>
              <a:t>how to increase the share of renewable technologies</a:t>
            </a:r>
            <a:r>
              <a:rPr lang="en-GB" dirty="0"/>
              <a:t>,</a:t>
            </a:r>
            <a:r>
              <a:rPr lang="en-GB" sz="1200" b="0" i="0" u="none" strike="noStrike" cap="none" dirty="0">
                <a:solidFill>
                  <a:schemeClr val="dk1"/>
                </a:solidFill>
                <a:effectLst/>
                <a:latin typeface="Calibri"/>
                <a:ea typeface="Calibri"/>
                <a:cs typeface="Calibri"/>
                <a:sym typeface="Calibri"/>
              </a:rPr>
              <a:t> especially in light of global warming and the Paris agreement. We can use energy models to look at which technologies are the </a:t>
            </a:r>
            <a:r>
              <a:rPr lang="en-GB" dirty="0"/>
              <a:t>least-cost </a:t>
            </a:r>
            <a:r>
              <a:rPr lang="en-GB" sz="1200" b="0" i="0" u="none" strike="noStrike" cap="none" dirty="0">
                <a:solidFill>
                  <a:schemeClr val="dk1"/>
                </a:solidFill>
                <a:effectLst/>
                <a:latin typeface="Calibri"/>
                <a:ea typeface="Calibri"/>
                <a:cs typeface="Calibri"/>
                <a:sym typeface="Calibri"/>
              </a:rPr>
              <a:t>among the renewables</a:t>
            </a:r>
            <a:r>
              <a:rPr lang="en-GB" dirty="0"/>
              <a:t>.</a:t>
            </a:r>
            <a:r>
              <a:rPr lang="en-GB" sz="1200" b="0" i="0" u="none" strike="noStrike" cap="none" dirty="0">
                <a:solidFill>
                  <a:schemeClr val="dk1"/>
                </a:solidFill>
                <a:effectLst/>
                <a:latin typeface="Calibri"/>
                <a:ea typeface="Calibri"/>
                <a:cs typeface="Calibri"/>
                <a:sym typeface="Calibri"/>
              </a:rPr>
              <a:t> </a:t>
            </a:r>
            <a:r>
              <a:rPr lang="en-GB" dirty="0"/>
              <a:t>And</a:t>
            </a:r>
            <a:r>
              <a:rPr lang="en-GB" sz="1200" b="0" i="0" u="none" strike="noStrike" cap="none" dirty="0">
                <a:solidFill>
                  <a:schemeClr val="dk1"/>
                </a:solidFill>
                <a:effectLst/>
                <a:latin typeface="Calibri"/>
                <a:ea typeface="Calibri"/>
                <a:cs typeface="Calibri"/>
                <a:sym typeface="Calibri"/>
              </a:rPr>
              <a:t>, what are the differences in costs between using renewables or fossil fuel generation for electricity generation. We can also use models to look at other things such as what would be the effect of a subsidy? Or how could an energy conservation </a:t>
            </a:r>
            <a:r>
              <a:rPr lang="en-GB" dirty="0"/>
              <a:t>programme</a:t>
            </a:r>
            <a:r>
              <a:rPr lang="en-GB" sz="1200" b="0" i="0" u="none" strike="noStrike" cap="none" baseline="0" dirty="0">
                <a:solidFill>
                  <a:schemeClr val="dk1"/>
                </a:solidFill>
                <a:effectLst/>
                <a:latin typeface="Calibri"/>
                <a:ea typeface="Calibri"/>
                <a:cs typeface="Calibri"/>
                <a:sym typeface="Calibri"/>
              </a:rPr>
              <a:t> help </a:t>
            </a:r>
            <a:r>
              <a:rPr lang="en-US" dirty="0"/>
              <a:t>to</a:t>
            </a:r>
            <a:r>
              <a:rPr lang="en-US" sz="1200" b="0" i="0" u="none" strike="noStrike" cap="none" baseline="0" dirty="0">
                <a:solidFill>
                  <a:schemeClr val="dk1"/>
                </a:solidFill>
                <a:effectLst/>
                <a:latin typeface="Calibri"/>
                <a:ea typeface="Calibri"/>
                <a:cs typeface="Calibri"/>
                <a:sym typeface="Calibri"/>
              </a:rPr>
              <a:t> </a:t>
            </a:r>
            <a:r>
              <a:rPr lang="en-US" dirty="0"/>
              <a:t>improve</a:t>
            </a:r>
            <a:r>
              <a:rPr lang="en-US" sz="1200" b="0" i="0" u="none" strike="noStrike" cap="none" baseline="0" dirty="0">
                <a:solidFill>
                  <a:schemeClr val="dk1"/>
                </a:solidFill>
                <a:effectLst/>
                <a:latin typeface="Calibri"/>
                <a:ea typeface="Calibri"/>
                <a:cs typeface="Calibri"/>
                <a:sym typeface="Calibri"/>
              </a:rPr>
              <a:t> energy efficiency and through that help </a:t>
            </a:r>
            <a:r>
              <a:rPr lang="en-US" dirty="0"/>
              <a:t>reduce the</a:t>
            </a:r>
            <a:r>
              <a:rPr lang="en-US" sz="1200" b="0" i="0" u="none" strike="noStrike" cap="none" baseline="0" dirty="0">
                <a:solidFill>
                  <a:schemeClr val="dk1"/>
                </a:solidFill>
                <a:effectLst/>
                <a:latin typeface="Calibri"/>
                <a:ea typeface="Calibri"/>
                <a:cs typeface="Calibri"/>
                <a:sym typeface="Calibri"/>
              </a:rPr>
              <a:t> cost of energy supply.</a:t>
            </a:r>
            <a:endParaRPr dirty="0"/>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113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In</a:t>
            </a:r>
            <a:r>
              <a:rPr lang="en-GB" sz="1200" b="0" i="0" u="none" strike="noStrike" cap="none" baseline="0" dirty="0">
                <a:solidFill>
                  <a:schemeClr val="dk1"/>
                </a:solidFill>
                <a:effectLst/>
                <a:latin typeface="Calibri"/>
                <a:ea typeface="Calibri"/>
                <a:cs typeface="Calibri"/>
                <a:sym typeface="Calibri"/>
              </a:rPr>
              <a:t> light of </a:t>
            </a:r>
            <a:r>
              <a:rPr lang="en-GB" dirty="0"/>
              <a:t>these </a:t>
            </a:r>
            <a:r>
              <a:rPr lang="en-GB" sz="1200" b="0" i="0" u="none" strike="noStrike" cap="none" baseline="0" dirty="0">
                <a:solidFill>
                  <a:schemeClr val="dk1"/>
                </a:solidFill>
                <a:effectLst/>
                <a:latin typeface="Calibri"/>
                <a:ea typeface="Calibri"/>
                <a:cs typeface="Calibri"/>
                <a:sym typeface="Calibri"/>
              </a:rPr>
              <a:t>questions, </a:t>
            </a:r>
            <a:r>
              <a:rPr lang="en-GB" sz="1200" b="0" i="0" u="none" strike="noStrike" cap="none" dirty="0">
                <a:solidFill>
                  <a:schemeClr val="dk1"/>
                </a:solidFill>
                <a:effectLst/>
                <a:latin typeface="Calibri"/>
                <a:ea typeface="Calibri"/>
                <a:cs typeface="Calibri"/>
                <a:sym typeface="Calibri"/>
              </a:rPr>
              <a:t>the stakeholder might need to provide some </a:t>
            </a:r>
            <a:r>
              <a:rPr lang="en-GB" dirty="0"/>
              <a:t>basic</a:t>
            </a:r>
            <a:r>
              <a:rPr lang="en-GB" sz="1200" b="0" i="0" u="none" strike="noStrike" cap="none" dirty="0">
                <a:solidFill>
                  <a:schemeClr val="dk1"/>
                </a:solidFill>
                <a:effectLst/>
                <a:latin typeface="Calibri"/>
                <a:ea typeface="Calibri"/>
                <a:cs typeface="Calibri"/>
                <a:sym typeface="Calibri"/>
              </a:rPr>
              <a:t> information about the energy system. The energy system is a complex system that includes numerous supply chains linking energy resources to final demand. The picture outlines an energy system from primary energy resources to final demands. The above</a:t>
            </a:r>
            <a:r>
              <a:rPr lang="en-GB" sz="1200" b="0" i="0" u="none" strike="noStrike" cap="none" baseline="0" dirty="0">
                <a:solidFill>
                  <a:schemeClr val="dk1"/>
                </a:solidFill>
                <a:effectLst/>
                <a:latin typeface="Calibri"/>
                <a:ea typeface="Calibri"/>
                <a:cs typeface="Calibri"/>
                <a:sym typeface="Calibri"/>
              </a:rPr>
              <a:t> </a:t>
            </a:r>
            <a:r>
              <a:rPr lang="en-GB" dirty="0"/>
              <a:t>schematic</a:t>
            </a:r>
            <a:r>
              <a:rPr lang="en-GB" sz="1200" b="0" i="0" u="none" strike="noStrike" cap="none" baseline="0" dirty="0">
                <a:solidFill>
                  <a:schemeClr val="dk1"/>
                </a:solidFill>
                <a:effectLst/>
                <a:latin typeface="Calibri"/>
                <a:ea typeface="Calibri"/>
                <a:cs typeface="Calibri"/>
                <a:sym typeface="Calibri"/>
              </a:rPr>
              <a:t> is usually referred to as the Reference Energy System</a:t>
            </a:r>
            <a:r>
              <a:rPr lang="en-GB" dirty="0"/>
              <a:t>.</a:t>
            </a:r>
            <a:r>
              <a:rPr lang="en-GB" sz="1200" b="0" i="0" u="none" strike="noStrike" cap="none" baseline="0" dirty="0">
                <a:solidFill>
                  <a:schemeClr val="dk1"/>
                </a:solidFill>
                <a:effectLst/>
                <a:latin typeface="Calibri"/>
                <a:ea typeface="Calibri"/>
                <a:cs typeface="Calibri"/>
                <a:sym typeface="Calibri"/>
              </a:rPr>
              <a:t> </a:t>
            </a:r>
            <a:r>
              <a:rPr lang="en-GB" dirty="0"/>
              <a:t>This</a:t>
            </a:r>
            <a:r>
              <a:rPr lang="en-GB" sz="1200" b="0" i="0" u="none" strike="noStrike" cap="none" baseline="0" dirty="0">
                <a:solidFill>
                  <a:schemeClr val="dk1"/>
                </a:solidFill>
                <a:effectLst/>
                <a:latin typeface="Calibri"/>
                <a:ea typeface="Calibri"/>
                <a:cs typeface="Calibri"/>
                <a:sym typeface="Calibri"/>
              </a:rPr>
              <a:t> maps the energy carriers, seen as the lines</a:t>
            </a:r>
            <a:r>
              <a:rPr lang="en-GB" dirty="0"/>
              <a:t>,</a:t>
            </a:r>
            <a:r>
              <a:rPr lang="en-GB" sz="1200" b="0" i="0" u="none" strike="noStrike" cap="none" baseline="0" dirty="0">
                <a:solidFill>
                  <a:schemeClr val="dk1"/>
                </a:solidFill>
                <a:effectLst/>
                <a:latin typeface="Calibri"/>
                <a:ea typeface="Calibri"/>
                <a:cs typeface="Calibri"/>
                <a:sym typeface="Calibri"/>
              </a:rPr>
              <a:t> and the energy converters</a:t>
            </a:r>
            <a:r>
              <a:rPr lang="en-GB" dirty="0"/>
              <a:t>,</a:t>
            </a:r>
            <a:r>
              <a:rPr lang="en-GB" sz="1200" b="0" i="0" u="none" strike="noStrike" cap="none" baseline="0" dirty="0">
                <a:solidFill>
                  <a:schemeClr val="dk1"/>
                </a:solidFill>
                <a:effectLst/>
                <a:latin typeface="Calibri"/>
                <a:ea typeface="Calibri"/>
                <a:cs typeface="Calibri"/>
                <a:sym typeface="Calibri"/>
              </a:rPr>
              <a:t> which are the square boxes.</a:t>
            </a:r>
            <a:endParaRPr lang="en-GB" sz="1200" b="0" i="0" u="none" strike="noStrike" cap="none" dirty="0">
              <a:solidFill>
                <a:schemeClr val="dk1"/>
              </a:solidFill>
              <a:effectLst/>
              <a:latin typeface="Calibri"/>
              <a:ea typeface="Calibri"/>
              <a:cs typeface="Calibri"/>
              <a:sym typeface="Calibri"/>
            </a:endParaRPr>
          </a:p>
        </p:txBody>
      </p:sp>
      <p:sp>
        <p:nvSpPr>
          <p:cNvPr id="126" name="Google Shape;1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74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By the end of this</a:t>
            </a:r>
            <a:r>
              <a:rPr lang="sv-SE" baseline="0" dirty="0"/>
              <a:t> lecture</a:t>
            </a:r>
            <a:r>
              <a:rPr lang="sv-SE" dirty="0"/>
              <a:t>,</a:t>
            </a:r>
            <a:r>
              <a:rPr lang="sv-SE" baseline="0" dirty="0"/>
              <a:t> you will be able to</a:t>
            </a:r>
            <a:r>
              <a:rPr lang="sv-SE" dirty="0"/>
              <a:t> </a:t>
            </a:r>
            <a:endParaRPr lang="sv-SE" baseline="0" dirty="0"/>
          </a:p>
          <a:p>
            <a:pPr marL="0" indent="0"/>
            <a:r>
              <a:rPr lang="en-GB" sz="1200" dirty="0">
                <a:ea typeface="+mn-lt"/>
              </a:rPr>
              <a:t>Describe and decipher OnSSET </a:t>
            </a:r>
            <a:r>
              <a:rPr lang="en-US" sz="1200" dirty="0">
                <a:ea typeface="+mn-lt"/>
              </a:rPr>
              <a:t>results and output files and </a:t>
            </a:r>
            <a:r>
              <a:rPr lang="en-US" dirty="0">
                <a:ea typeface="+mn-lt"/>
              </a:rPr>
              <a:t>the implications</a:t>
            </a:r>
            <a:r>
              <a:rPr lang="en-US" sz="1200" dirty="0">
                <a:ea typeface="+mn-lt"/>
              </a:rPr>
              <a:t> of different grid conditions</a:t>
            </a:r>
            <a:r>
              <a:rPr lang="en-GB" sz="1200" dirty="0">
                <a:ea typeface="+mn-lt"/>
              </a:rPr>
              <a:t>.</a:t>
            </a:r>
          </a:p>
          <a:p>
            <a:pPr marL="0" indent="0" algn="l"/>
            <a:r>
              <a:rPr lang="en-US" sz="1200" dirty="0">
                <a:ea typeface="+mn-lt"/>
                <a:cs typeface="+mn-lt"/>
              </a:rPr>
              <a:t>Describe basic functionalities and features in Python, the programming language the OnSSET tool is built on.</a:t>
            </a:r>
          </a:p>
          <a:p>
            <a:pPr marL="0" indent="0" algn="l"/>
            <a:r>
              <a:rPr lang="en-US" sz="1200" dirty="0">
                <a:ea typeface="+mn-lt"/>
                <a:cs typeface="+mn-lt"/>
              </a:rPr>
              <a:t>List key process steps that are required for the GEP Scenario Generator.</a:t>
            </a:r>
          </a:p>
          <a:p>
            <a:pPr marL="0" marR="0" lvl="0" indent="0" algn="l" defTabSz="914400" rtl="0" eaLnBrk="1" fontAlgn="auto" latinLnBrk="0" hangingPunct="1">
              <a:lnSpc>
                <a:spcPct val="100000"/>
              </a:lnSpc>
              <a:spcBef>
                <a:spcPts val="0"/>
              </a:spcBef>
              <a:spcAft>
                <a:spcPts val="0"/>
              </a:spcAft>
              <a:buClr>
                <a:srgbClr val="000000"/>
              </a:buClr>
              <a:buSzPts val="1400"/>
              <a:tabLst/>
              <a:defRPr/>
            </a:pPr>
            <a:r>
              <a:rPr lang="en-US" sz="1200" dirty="0">
                <a:ea typeface="+mn-lt"/>
                <a:cs typeface="+mn-lt"/>
              </a:rPr>
              <a:t>Describe the role of energy modelling in energy policy development.</a:t>
            </a:r>
          </a:p>
          <a:p>
            <a:pPr marL="0" indent="0" algn="l">
              <a:buNone/>
            </a:pPr>
            <a:endParaRPr lang="en-US" sz="1200" dirty="0">
              <a:ea typeface="+mn-lt"/>
              <a:cs typeface="+mn-lt"/>
            </a:endParaRPr>
          </a:p>
          <a:p>
            <a:pPr marL="0" indent="0"/>
            <a:r>
              <a:rPr lang="en-US" sz="1200" dirty="0">
                <a:ea typeface="+mn-lt"/>
              </a:rPr>
              <a:t>This will </a:t>
            </a:r>
            <a:r>
              <a:rPr lang="en-US" dirty="0">
                <a:ea typeface="+mn-lt"/>
              </a:rPr>
              <a:t>help you to</a:t>
            </a:r>
            <a:r>
              <a:rPr lang="en-US" sz="1200" baseline="0" dirty="0">
                <a:ea typeface="+mn-lt"/>
              </a:rPr>
              <a:t> advance your knowledge in OnSSET and understand </a:t>
            </a:r>
            <a:r>
              <a:rPr lang="en-US" dirty="0">
                <a:ea typeface="+mn-lt"/>
              </a:rPr>
              <a:t>its</a:t>
            </a:r>
            <a:r>
              <a:rPr lang="en-US" sz="1200" baseline="0" dirty="0">
                <a:ea typeface="+mn-lt"/>
              </a:rPr>
              <a:t> context.</a:t>
            </a:r>
            <a:endParaRPr lang="en-US" sz="1200" dirty="0">
              <a:ea typeface="+mn-lt"/>
            </a:endParaRPr>
          </a:p>
          <a:p>
            <a:pPr marL="0" lvl="0" indent="0" algn="l" rtl="0">
              <a:spcBef>
                <a:spcPts val="0"/>
              </a:spcBef>
              <a:spcAft>
                <a:spcPts val="0"/>
              </a:spcAft>
              <a:buNone/>
            </a:pPr>
            <a:endParaRPr lang="sv-SE" dirty="0"/>
          </a:p>
          <a:p>
            <a:pPr marL="0" lvl="0" indent="0" algn="l" rtl="0">
              <a:spcBef>
                <a:spcPts val="0"/>
              </a:spcBef>
              <a:spcAft>
                <a:spcPts val="0"/>
              </a:spcAft>
              <a:buNone/>
            </a:pPr>
            <a:endParaRPr dirty="0"/>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On the </a:t>
            </a:r>
            <a:r>
              <a:rPr lang="en-GB" dirty="0"/>
              <a:t>right-hand</a:t>
            </a:r>
            <a:r>
              <a:rPr lang="en-GB" sz="1200" b="0" i="0" u="none" strike="noStrike" cap="none" dirty="0">
                <a:solidFill>
                  <a:schemeClr val="dk1"/>
                </a:solidFill>
                <a:effectLst/>
                <a:latin typeface="Calibri"/>
                <a:ea typeface="Calibri"/>
                <a:cs typeface="Calibri"/>
                <a:sym typeface="Calibri"/>
              </a:rPr>
              <a:t> side we have the energy demand.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 final</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demand is the services</a:t>
            </a:r>
            <a:r>
              <a:rPr lang="en-GB" sz="1200" b="0" i="0" u="none" strike="noStrike" cap="none" baseline="0" dirty="0">
                <a:solidFill>
                  <a:schemeClr val="dk1"/>
                </a:solidFill>
                <a:effectLst/>
                <a:latin typeface="Calibri"/>
                <a:ea typeface="Calibri"/>
                <a:cs typeface="Calibri"/>
                <a:sym typeface="Calibri"/>
              </a:rPr>
              <a:t> provided by the energy in the form of warm houses, charged </a:t>
            </a:r>
            <a:r>
              <a:rPr lang="en-GB" dirty="0"/>
              <a:t>phones</a:t>
            </a:r>
            <a:r>
              <a:rPr lang="en-GB" sz="1200" b="0" i="0" u="none" strike="noStrike" cap="none" baseline="0" dirty="0">
                <a:solidFill>
                  <a:schemeClr val="dk1"/>
                </a:solidFill>
                <a:effectLst/>
                <a:latin typeface="Calibri"/>
                <a:ea typeface="Calibri"/>
                <a:cs typeface="Calibri"/>
                <a:sym typeface="Calibri"/>
              </a:rPr>
              <a:t>, </a:t>
            </a:r>
            <a:r>
              <a:rPr lang="en-GB" dirty="0"/>
              <a:t>or </a:t>
            </a:r>
            <a:r>
              <a:rPr lang="en-GB" sz="1200" b="0" i="0" u="none" strike="noStrike" cap="none" baseline="0" dirty="0">
                <a:solidFill>
                  <a:schemeClr val="dk1"/>
                </a:solidFill>
                <a:effectLst/>
                <a:latin typeface="Calibri"/>
                <a:ea typeface="Calibri"/>
                <a:cs typeface="Calibri"/>
                <a:sym typeface="Calibri"/>
              </a:rPr>
              <a:t>lights. </a:t>
            </a:r>
            <a:r>
              <a:rPr lang="en-GB" sz="1200" b="0" i="0" u="none" strike="noStrike" cap="none" dirty="0">
                <a:solidFill>
                  <a:schemeClr val="dk1"/>
                </a:solidFill>
                <a:effectLst/>
                <a:latin typeface="Calibri"/>
                <a:ea typeface="Calibri"/>
                <a:cs typeface="Calibri"/>
                <a:sym typeface="Calibri"/>
              </a:rPr>
              <a:t>In the area that we are studying for OnSSET</a:t>
            </a:r>
            <a:r>
              <a:rPr lang="en-GB" dirty="0"/>
              <a:t>,</a:t>
            </a:r>
            <a:r>
              <a:rPr lang="en-GB" sz="1200" b="0" i="0" u="none" strike="noStrike" cap="none" dirty="0">
                <a:solidFill>
                  <a:schemeClr val="dk1"/>
                </a:solidFill>
                <a:effectLst/>
                <a:latin typeface="Calibri"/>
                <a:ea typeface="Calibri"/>
                <a:cs typeface="Calibri"/>
                <a:sym typeface="Calibri"/>
              </a:rPr>
              <a:t> </a:t>
            </a:r>
            <a:r>
              <a:rPr lang="en-GB" dirty="0"/>
              <a:t>we are</a:t>
            </a:r>
            <a:r>
              <a:rPr lang="en-GB" sz="1200" b="0" i="0" u="none" strike="noStrike" cap="none" dirty="0">
                <a:solidFill>
                  <a:schemeClr val="dk1"/>
                </a:solidFill>
                <a:effectLst/>
                <a:latin typeface="Calibri"/>
                <a:ea typeface="Calibri"/>
                <a:cs typeface="Calibri"/>
                <a:sym typeface="Calibri"/>
              </a:rPr>
              <a:t> looking mainly at electricity</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in the residential sector.</a:t>
            </a:r>
            <a:r>
              <a:rPr lang="en-GB" sz="1200" b="0" i="0" u="none" strike="noStrike" cap="none" baseline="0" dirty="0">
                <a:solidFill>
                  <a:schemeClr val="dk1"/>
                </a:solidFill>
                <a:effectLst/>
                <a:latin typeface="Calibri"/>
                <a:ea typeface="Calibri"/>
                <a:cs typeface="Calibri"/>
                <a:sym typeface="Calibri"/>
              </a:rPr>
              <a:t> </a:t>
            </a:r>
            <a:r>
              <a:rPr lang="en-GB" dirty="0"/>
              <a:t>Another</a:t>
            </a:r>
            <a:r>
              <a:rPr lang="en-GB" sz="1200" b="0" i="0" u="none" strike="noStrike" cap="none" baseline="0" dirty="0">
                <a:solidFill>
                  <a:schemeClr val="dk1"/>
                </a:solidFill>
                <a:effectLst/>
                <a:latin typeface="Calibri"/>
                <a:ea typeface="Calibri"/>
                <a:cs typeface="Calibri"/>
                <a:sym typeface="Calibri"/>
              </a:rPr>
              <a:t> important sector for OnSSET is t</a:t>
            </a:r>
            <a:r>
              <a:rPr lang="en-GB" sz="1200" b="0" i="0" u="none" strike="noStrike" cap="none" dirty="0">
                <a:solidFill>
                  <a:schemeClr val="dk1"/>
                </a:solidFill>
                <a:effectLst/>
                <a:latin typeface="Calibri"/>
                <a:ea typeface="Calibri"/>
                <a:cs typeface="Calibri"/>
                <a:sym typeface="Calibri"/>
              </a:rPr>
              <a:t>he agricultural sector</a:t>
            </a:r>
            <a:r>
              <a:rPr lang="en-GB" dirty="0"/>
              <a:t>,</a:t>
            </a:r>
            <a:r>
              <a:rPr lang="en-GB" sz="1200" b="0" i="0" u="none" strike="noStrike" cap="none" dirty="0">
                <a:solidFill>
                  <a:schemeClr val="dk1"/>
                </a:solidFill>
                <a:effectLst/>
                <a:latin typeface="Calibri"/>
                <a:ea typeface="Calibri"/>
                <a:cs typeface="Calibri"/>
                <a:sym typeface="Calibri"/>
              </a:rPr>
              <a:t> which might have electricity demand for irrigation purposes or post-harvest processing</a:t>
            </a:r>
            <a:r>
              <a:rPr lang="en-GB" sz="1200" b="0" i="0" u="none" strike="noStrike" cap="none" baseline="0" dirty="0">
                <a:solidFill>
                  <a:schemeClr val="dk1"/>
                </a:solidFill>
                <a:effectLst/>
                <a:latin typeface="Calibri"/>
                <a:ea typeface="Calibri"/>
                <a:cs typeface="Calibri"/>
                <a:sym typeface="Calibri"/>
              </a:rPr>
              <a:t> which is important for food security</a:t>
            </a:r>
            <a:r>
              <a:rPr lang="en-GB" sz="1200" b="0" i="0" u="none" strike="noStrike" cap="none" dirty="0">
                <a:solidFill>
                  <a:schemeClr val="dk1"/>
                </a:solidFill>
                <a:effectLst/>
                <a:latin typeface="Calibri"/>
                <a:ea typeface="Calibri"/>
                <a:cs typeface="Calibri"/>
                <a:sym typeface="Calibri"/>
              </a:rPr>
              <a:t>. However</a:t>
            </a:r>
            <a:r>
              <a:rPr lang="en-GB" dirty="0"/>
              <a:t>,</a:t>
            </a:r>
            <a:r>
              <a:rPr lang="en-GB" sz="1200" b="0" i="0" u="none" strike="noStrike" cap="none" baseline="0" dirty="0">
                <a:solidFill>
                  <a:schemeClr val="dk1"/>
                </a:solidFill>
                <a:effectLst/>
                <a:latin typeface="Calibri"/>
                <a:ea typeface="Calibri"/>
                <a:cs typeface="Calibri"/>
                <a:sym typeface="Calibri"/>
              </a:rPr>
              <a:t> the final energy demand is consumed in a plethora of areas: transport sector, industry,</a:t>
            </a:r>
            <a:r>
              <a:rPr lang="en-GB" dirty="0"/>
              <a:t> and</a:t>
            </a:r>
            <a:r>
              <a:rPr lang="en-GB" sz="1200" b="0" i="0" u="none" strike="noStrike" cap="none" baseline="0" dirty="0">
                <a:solidFill>
                  <a:schemeClr val="dk1"/>
                </a:solidFill>
                <a:effectLst/>
                <a:latin typeface="Calibri"/>
                <a:ea typeface="Calibri"/>
                <a:cs typeface="Calibri"/>
                <a:sym typeface="Calibri"/>
              </a:rPr>
              <a:t> commercial buildings</a:t>
            </a:r>
            <a:r>
              <a:rPr lang="en-GB" dirty="0"/>
              <a:t>,</a:t>
            </a:r>
            <a:r>
              <a:rPr lang="en-GB" sz="1200" b="0" i="0" u="none" strike="noStrike" cap="none" baseline="0" dirty="0">
                <a:solidFill>
                  <a:schemeClr val="dk1"/>
                </a:solidFill>
                <a:effectLst/>
                <a:latin typeface="Calibri"/>
                <a:ea typeface="Calibri"/>
                <a:cs typeface="Calibri"/>
                <a:sym typeface="Calibri"/>
              </a:rPr>
              <a:t> to mention a few</a:t>
            </a:r>
            <a:r>
              <a:rPr lang="en-GB" dirty="0"/>
              <a:t>.</a:t>
            </a:r>
            <a:r>
              <a:rPr lang="en-GB" sz="1200" b="0" i="0" u="none" strike="noStrike" cap="none" baseline="0" dirty="0">
                <a:solidFill>
                  <a:schemeClr val="dk1"/>
                </a:solidFill>
                <a:effectLst/>
                <a:latin typeface="Calibri"/>
                <a:ea typeface="Calibri"/>
                <a:cs typeface="Calibri"/>
                <a:sym typeface="Calibri"/>
              </a:rPr>
              <a:t> </a:t>
            </a:r>
            <a:r>
              <a:rPr lang="en-GB" dirty="0"/>
              <a:t>These are </a:t>
            </a:r>
            <a:r>
              <a:rPr lang="en-GB" sz="1200" b="0" i="0" u="none" strike="noStrike" cap="none" baseline="0" dirty="0">
                <a:solidFill>
                  <a:schemeClr val="dk1"/>
                </a:solidFill>
                <a:effectLst/>
                <a:latin typeface="Calibri"/>
                <a:ea typeface="Calibri"/>
                <a:cs typeface="Calibri"/>
                <a:sym typeface="Calibri"/>
              </a:rPr>
              <a:t>all included in energy modelling.</a:t>
            </a:r>
            <a:endParaRPr lang="en-GB" sz="1200" b="0" i="0" u="none" strike="noStrike" cap="none" dirty="0">
              <a:solidFill>
                <a:schemeClr val="dk1"/>
              </a:solidFill>
              <a:effectLst/>
              <a:latin typeface="Calibri"/>
              <a:ea typeface="Calibri"/>
              <a:cs typeface="Calibri"/>
              <a:sym typeface="Calibri"/>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802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On the </a:t>
            </a:r>
            <a:r>
              <a:rPr lang="en-US" dirty="0"/>
              <a:t>left-hand</a:t>
            </a:r>
            <a:r>
              <a:rPr lang="en-US" sz="1200" b="0" i="0" u="none" strike="noStrike" cap="none" dirty="0">
                <a:solidFill>
                  <a:schemeClr val="dk1"/>
                </a:solidFill>
                <a:effectLst/>
                <a:latin typeface="Calibri"/>
                <a:ea typeface="Calibri"/>
                <a:cs typeface="Calibri"/>
                <a:sym typeface="Calibri"/>
              </a:rPr>
              <a:t> side</a:t>
            </a:r>
            <a:r>
              <a:rPr lang="en-US" sz="1200" b="0" i="0" u="none" strike="noStrike" cap="none" baseline="0" dirty="0">
                <a:solidFill>
                  <a:schemeClr val="dk1"/>
                </a:solidFill>
                <a:effectLst/>
                <a:latin typeface="Calibri"/>
                <a:ea typeface="Calibri"/>
                <a:cs typeface="Calibri"/>
                <a:sym typeface="Calibri"/>
              </a:rPr>
              <a:t> we have the </a:t>
            </a:r>
            <a:r>
              <a:rPr lang="en-US" sz="1200" b="0" i="0" u="none" strike="noStrike" cap="none" dirty="0">
                <a:solidFill>
                  <a:schemeClr val="dk1"/>
                </a:solidFill>
                <a:effectLst/>
                <a:latin typeface="Calibri"/>
                <a:ea typeface="Calibri"/>
                <a:cs typeface="Calibri"/>
                <a:sym typeface="Calibri"/>
              </a:rPr>
              <a:t>primary energy resources</a:t>
            </a:r>
            <a:r>
              <a:rPr lang="en-US" dirty="0"/>
              <a:t>,</a:t>
            </a:r>
            <a:r>
              <a:rPr lang="en-US" sz="1200" b="0" i="0" u="none" strike="noStrike" cap="none" dirty="0">
                <a:solidFill>
                  <a:schemeClr val="dk1"/>
                </a:solidFill>
                <a:effectLst/>
                <a:latin typeface="Calibri"/>
                <a:ea typeface="Calibri"/>
                <a:cs typeface="Calibri"/>
                <a:sym typeface="Calibri"/>
              </a:rPr>
              <a:t> which</a:t>
            </a:r>
            <a:r>
              <a:rPr lang="en-US" sz="1200" b="0" i="0" u="none" strike="noStrike" cap="none" baseline="0" dirty="0">
                <a:solidFill>
                  <a:schemeClr val="dk1"/>
                </a:solidFill>
                <a:effectLst/>
                <a:latin typeface="Calibri"/>
                <a:ea typeface="Calibri"/>
                <a:cs typeface="Calibri"/>
                <a:sym typeface="Calibri"/>
              </a:rPr>
              <a:t> </a:t>
            </a:r>
            <a:r>
              <a:rPr lang="en-US" dirty="0"/>
              <a:t>include</a:t>
            </a:r>
            <a:r>
              <a:rPr lang="en-US" sz="1200" b="0" i="0" u="none" strike="noStrike" cap="none" dirty="0">
                <a:solidFill>
                  <a:schemeClr val="dk1"/>
                </a:solidFill>
                <a:effectLst/>
                <a:latin typeface="Calibri"/>
                <a:ea typeface="Calibri"/>
                <a:cs typeface="Calibri"/>
                <a:sym typeface="Calibri"/>
              </a:rPr>
              <a:t> fossil fuels</a:t>
            </a:r>
            <a:r>
              <a:rPr lang="en-US" dirty="0"/>
              <a:t>,</a:t>
            </a:r>
            <a:r>
              <a:rPr lang="en-US" sz="1200" b="0" i="0" u="none" strike="noStrike" cap="none" dirty="0">
                <a:solidFill>
                  <a:schemeClr val="dk1"/>
                </a:solidFill>
                <a:effectLst/>
                <a:latin typeface="Calibri"/>
                <a:ea typeface="Calibri"/>
                <a:cs typeface="Calibri"/>
                <a:sym typeface="Calibri"/>
              </a:rPr>
              <a:t> such</a:t>
            </a:r>
            <a:r>
              <a:rPr lang="en-US" sz="1200" b="0" i="0" u="none" strike="noStrike" cap="none" baseline="0" dirty="0">
                <a:solidFill>
                  <a:schemeClr val="dk1"/>
                </a:solidFill>
                <a:effectLst/>
                <a:latin typeface="Calibri"/>
                <a:ea typeface="Calibri"/>
                <a:cs typeface="Calibri"/>
                <a:sym typeface="Calibri"/>
              </a:rPr>
              <a:t> as </a:t>
            </a:r>
            <a:r>
              <a:rPr lang="en-US" sz="1200" b="0" i="0" u="none" strike="noStrike" cap="none" dirty="0">
                <a:solidFill>
                  <a:schemeClr val="dk1"/>
                </a:solidFill>
                <a:effectLst/>
                <a:latin typeface="Calibri"/>
                <a:ea typeface="Calibri"/>
                <a:cs typeface="Calibri"/>
                <a:sym typeface="Calibri"/>
              </a:rPr>
              <a:t>oil and coal</a:t>
            </a:r>
            <a:r>
              <a:rPr lang="en-US" dirty="0"/>
              <a:t>,</a:t>
            </a:r>
            <a:r>
              <a:rPr lang="en-US" sz="1200" b="0" i="0" u="none" strike="noStrike" cap="none" dirty="0">
                <a:solidFill>
                  <a:schemeClr val="dk1"/>
                </a:solidFill>
                <a:effectLst/>
                <a:latin typeface="Calibri"/>
                <a:ea typeface="Calibri"/>
                <a:cs typeface="Calibri"/>
                <a:sym typeface="Calibri"/>
              </a:rPr>
              <a:t> but also renewables energy </a:t>
            </a:r>
            <a:r>
              <a:rPr lang="en-US" dirty="0"/>
              <a:t>resources,</a:t>
            </a:r>
            <a:r>
              <a:rPr lang="en-US" sz="1200" b="0" i="0" u="none" strike="noStrike" cap="none" dirty="0">
                <a:solidFill>
                  <a:schemeClr val="dk1"/>
                </a:solidFill>
                <a:effectLst/>
                <a:latin typeface="Calibri"/>
                <a:ea typeface="Calibri"/>
                <a:cs typeface="Calibri"/>
                <a:sym typeface="Calibri"/>
              </a:rPr>
              <a:t> such as biomass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sun, water</a:t>
            </a:r>
            <a:r>
              <a:rPr lang="en-US" dirty="0"/>
              <a:t>,</a:t>
            </a:r>
            <a:r>
              <a:rPr lang="en-US" sz="1200" b="0" i="0" u="none" strike="noStrike" cap="none" dirty="0">
                <a:solidFill>
                  <a:schemeClr val="dk1"/>
                </a:solidFill>
                <a:effectLst/>
                <a:latin typeface="Calibri"/>
                <a:ea typeface="Calibri"/>
                <a:cs typeface="Calibri"/>
                <a:sym typeface="Calibri"/>
              </a:rPr>
              <a:t> and wind. From the </a:t>
            </a:r>
            <a:r>
              <a:rPr lang="en-US" dirty="0"/>
              <a:t>left-hand</a:t>
            </a:r>
            <a:r>
              <a:rPr lang="en-US" sz="1200" b="0" i="0" u="none" strike="noStrike" cap="none" dirty="0">
                <a:solidFill>
                  <a:schemeClr val="dk1"/>
                </a:solidFill>
                <a:effectLst/>
                <a:latin typeface="Calibri"/>
                <a:ea typeface="Calibri"/>
                <a:cs typeface="Calibri"/>
                <a:sym typeface="Calibri"/>
              </a:rPr>
              <a:t> side to the </a:t>
            </a:r>
            <a:r>
              <a:rPr lang="en-US" dirty="0"/>
              <a:t>right-hand</a:t>
            </a:r>
            <a:r>
              <a:rPr lang="en-US" sz="1200" b="0" i="0" u="none" strike="noStrike" cap="none" dirty="0">
                <a:solidFill>
                  <a:schemeClr val="dk1"/>
                </a:solidFill>
                <a:effectLst/>
                <a:latin typeface="Calibri"/>
                <a:ea typeface="Calibri"/>
                <a:cs typeface="Calibri"/>
                <a:sym typeface="Calibri"/>
              </a:rPr>
              <a:t> side</a:t>
            </a:r>
            <a:r>
              <a:rPr lang="en-US" sz="1200" b="0" i="0" u="none" strike="noStrike" cap="none" baseline="0" dirty="0">
                <a:solidFill>
                  <a:schemeClr val="dk1"/>
                </a:solidFill>
                <a:effectLst/>
                <a:latin typeface="Calibri"/>
                <a:ea typeface="Calibri"/>
                <a:cs typeface="Calibri"/>
                <a:sym typeface="Calibri"/>
              </a:rPr>
              <a:t> there are important energy conversions that </a:t>
            </a:r>
            <a:r>
              <a:rPr lang="en-US" sz="1200" b="0" i="0" u="none" strike="noStrike" cap="none" dirty="0">
                <a:solidFill>
                  <a:schemeClr val="dk1"/>
                </a:solidFill>
                <a:effectLst/>
                <a:latin typeface="Calibri"/>
                <a:ea typeface="Calibri"/>
                <a:cs typeface="Calibri"/>
                <a:sym typeface="Calibri"/>
              </a:rPr>
              <a:t>transform these primary energy</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resources in order to make them useful for</a:t>
            </a:r>
            <a:r>
              <a:rPr lang="en-US" sz="1200" b="0" i="0" u="none" strike="noStrike" cap="none" baseline="0" dirty="0">
                <a:solidFill>
                  <a:schemeClr val="dk1"/>
                </a:solidFill>
                <a:effectLst/>
                <a:latin typeface="Calibri"/>
                <a:ea typeface="Calibri"/>
                <a:cs typeface="Calibri"/>
                <a:sym typeface="Calibri"/>
              </a:rPr>
              <a:t> the end-user. Much of the electricity and heat generated is from </a:t>
            </a:r>
            <a:r>
              <a:rPr lang="en-US" sz="1200" b="0" i="0" u="none" strike="noStrike" cap="none" dirty="0">
                <a:solidFill>
                  <a:schemeClr val="dk1"/>
                </a:solidFill>
                <a:effectLst/>
                <a:latin typeface="Calibri"/>
                <a:ea typeface="Calibri"/>
                <a:cs typeface="Calibri"/>
                <a:sym typeface="Calibri"/>
              </a:rPr>
              <a:t>power plants, which supply through</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transmission</a:t>
            </a:r>
            <a:r>
              <a:rPr lang="en-US" sz="1200" b="0" i="0" u="none" strike="noStrike" cap="none" baseline="0" dirty="0">
                <a:solidFill>
                  <a:schemeClr val="dk1"/>
                </a:solidFill>
                <a:effectLst/>
                <a:latin typeface="Calibri"/>
                <a:ea typeface="Calibri"/>
                <a:cs typeface="Calibri"/>
                <a:sym typeface="Calibri"/>
              </a:rPr>
              <a:t> lines and distribution networks </a:t>
            </a:r>
            <a:r>
              <a:rPr lang="en-US" sz="1200" b="0" i="0" u="none" strike="noStrike" cap="none" dirty="0">
                <a:solidFill>
                  <a:schemeClr val="dk1"/>
                </a:solidFill>
                <a:effectLst/>
                <a:latin typeface="Calibri"/>
                <a:ea typeface="Calibri"/>
                <a:cs typeface="Calibri"/>
                <a:sym typeface="Calibri"/>
              </a:rPr>
              <a:t>the electricity and</a:t>
            </a:r>
            <a:r>
              <a:rPr lang="en-US" sz="1200" b="0" i="0" u="none" strike="noStrike" cap="none" baseline="0" dirty="0">
                <a:solidFill>
                  <a:schemeClr val="dk1"/>
                </a:solidFill>
                <a:effectLst/>
                <a:latin typeface="Calibri"/>
                <a:ea typeface="Calibri"/>
                <a:cs typeface="Calibri"/>
                <a:sym typeface="Calibri"/>
              </a:rPr>
              <a:t> heat </a:t>
            </a:r>
            <a:r>
              <a:rPr lang="en-US" sz="1200" b="0" i="0" u="none" strike="noStrike" cap="none" dirty="0">
                <a:solidFill>
                  <a:schemeClr val="dk1"/>
                </a:solidFill>
                <a:effectLst/>
                <a:latin typeface="Calibri"/>
                <a:ea typeface="Calibri"/>
                <a:cs typeface="Calibri"/>
                <a:sym typeface="Calibri"/>
              </a:rPr>
              <a:t>to the customers.</a:t>
            </a:r>
            <a:endParaRPr lang="en-US" dirty="0"/>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472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cap="none" baseline="0" dirty="0">
                <a:solidFill>
                  <a:schemeClr val="dk1"/>
                </a:solidFill>
                <a:effectLst/>
                <a:latin typeface="Calibri"/>
                <a:ea typeface="Calibri"/>
                <a:cs typeface="Calibri"/>
                <a:sym typeface="Calibri"/>
              </a:rPr>
              <a:t>In this part of the lecture we are going to sum up the </a:t>
            </a:r>
            <a:r>
              <a:rPr lang="en-GB" dirty="0"/>
              <a:t>Seven</a:t>
            </a:r>
            <a:r>
              <a:rPr lang="en-GB" sz="1200" b="0" i="0" u="none" strike="noStrike" cap="none" baseline="0" dirty="0">
                <a:solidFill>
                  <a:schemeClr val="dk1"/>
                </a:solidFill>
                <a:effectLst/>
                <a:latin typeface="Calibri"/>
                <a:ea typeface="Calibri"/>
                <a:cs typeface="Calibri"/>
                <a:sym typeface="Calibri"/>
              </a:rPr>
              <a:t> step methodology from Lecture 5 with some insights on the results and summaries provided.</a:t>
            </a:r>
          </a:p>
          <a:p>
            <a:pPr marL="0" indent="0"/>
            <a:r>
              <a:rPr lang="en-GB" sz="1200" b="0" i="0" u="none" strike="noStrike" cap="none" dirty="0">
                <a:solidFill>
                  <a:schemeClr val="dk1"/>
                </a:solidFill>
                <a:effectLst/>
                <a:latin typeface="Calibri"/>
                <a:ea typeface="Calibri"/>
                <a:cs typeface="Calibri"/>
                <a:sym typeface="Calibri"/>
              </a:rPr>
              <a:t>In the previous steps we have identified the </a:t>
            </a:r>
            <a:r>
              <a:rPr lang="en-GB" dirty="0"/>
              <a:t>least-cost</a:t>
            </a:r>
            <a:r>
              <a:rPr lang="en-GB" sz="1200" b="0" i="0" u="none" strike="noStrike" cap="none" dirty="0">
                <a:solidFill>
                  <a:schemeClr val="dk1"/>
                </a:solidFill>
                <a:effectLst/>
                <a:latin typeface="Calibri"/>
                <a:ea typeface="Calibri"/>
                <a:cs typeface="Calibri"/>
                <a:sym typeface="Calibri"/>
              </a:rPr>
              <a:t> option for every settlement.</a:t>
            </a:r>
            <a:r>
              <a:rPr lang="en-GB" sz="1200" b="0" i="0" u="none" strike="noStrike" cap="none" baseline="0" dirty="0">
                <a:solidFill>
                  <a:schemeClr val="dk1"/>
                </a:solidFill>
                <a:effectLst/>
                <a:latin typeface="Calibri"/>
                <a:ea typeface="Calibri"/>
                <a:cs typeface="Calibri"/>
                <a:sym typeface="Calibri"/>
              </a:rPr>
              <a:t> Now</a:t>
            </a:r>
            <a:r>
              <a:rPr lang="en-GB" sz="1200" b="0" i="0" u="none" strike="noStrike" cap="none" dirty="0">
                <a:solidFill>
                  <a:schemeClr val="dk1"/>
                </a:solidFill>
                <a:effectLst/>
                <a:latin typeface="Calibri"/>
                <a:ea typeface="Calibri"/>
                <a:cs typeface="Calibri"/>
                <a:sym typeface="Calibri"/>
              </a:rPr>
              <a:t> we have estimates about capacity needs</a:t>
            </a:r>
            <a:r>
              <a:rPr lang="en-GB" dirty="0"/>
              <a:t> and</a:t>
            </a:r>
            <a:r>
              <a:rPr lang="en-GB" sz="1200" b="0" i="0" u="none" strike="noStrike" cap="none" dirty="0">
                <a:solidFill>
                  <a:schemeClr val="dk1"/>
                </a:solidFill>
                <a:effectLst/>
                <a:latin typeface="Calibri"/>
                <a:ea typeface="Calibri"/>
                <a:cs typeface="Calibri"/>
                <a:sym typeface="Calibri"/>
              </a:rPr>
              <a:t> investment </a:t>
            </a:r>
            <a:r>
              <a:rPr lang="en-GB" dirty="0"/>
              <a:t>requirements. When</a:t>
            </a:r>
            <a:r>
              <a:rPr lang="en-GB" sz="1200" b="0" i="0" u="none" strike="noStrike" cap="none" dirty="0">
                <a:solidFill>
                  <a:schemeClr val="dk1"/>
                </a:solidFill>
                <a:effectLst/>
                <a:latin typeface="Calibri"/>
                <a:ea typeface="Calibri"/>
                <a:cs typeface="Calibri"/>
                <a:sym typeface="Calibri"/>
              </a:rPr>
              <a:t> we summarize this for</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 whole country or region, we also get the split between the different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technologies. The total investments that are estimated and the total capacity needs can also be broken down by technology.</a:t>
            </a:r>
            <a:endParaRPr dirty="0"/>
          </a:p>
        </p:txBody>
      </p:sp>
      <p:sp>
        <p:nvSpPr>
          <p:cNvPr id="378" name="Google Shape;3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extLst>
      <p:ext uri="{BB962C8B-B14F-4D97-AF65-F5344CB8AC3E}">
        <p14:creationId xmlns:p14="http://schemas.microsoft.com/office/powerpoint/2010/main" val="186975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US" sz="1200" b="0" i="0" u="none" strike="noStrike" cap="none" dirty="0">
                <a:solidFill>
                  <a:schemeClr val="dk1"/>
                </a:solidFill>
                <a:effectLst/>
                <a:latin typeface="Calibri"/>
                <a:ea typeface="Calibri"/>
                <a:cs typeface="Calibri"/>
                <a:sym typeface="Calibri"/>
              </a:rPr>
              <a:t>We can see in a scenario how many people </a:t>
            </a:r>
            <a:r>
              <a:rPr lang="en-US" dirty="0"/>
              <a:t>are expected</a:t>
            </a:r>
            <a:r>
              <a:rPr lang="en-US" sz="1200" b="0" i="0" u="none" strike="noStrike" cap="none" dirty="0">
                <a:solidFill>
                  <a:schemeClr val="dk1"/>
                </a:solidFill>
                <a:effectLst/>
                <a:latin typeface="Calibri"/>
                <a:ea typeface="Calibri"/>
                <a:cs typeface="Calibri"/>
                <a:sym typeface="Calibri"/>
              </a:rPr>
              <a:t> to be connected to</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grid as the </a:t>
            </a:r>
            <a:r>
              <a:rPr lang="en-US" dirty="0"/>
              <a:t>least-cost</a:t>
            </a:r>
            <a:r>
              <a:rPr lang="en-US" sz="1200" b="0" i="0" u="none" strike="noStrike" cap="none" dirty="0">
                <a:solidFill>
                  <a:schemeClr val="dk1"/>
                </a:solidFill>
                <a:effectLst/>
                <a:latin typeface="Calibri"/>
                <a:ea typeface="Calibri"/>
                <a:cs typeface="Calibri"/>
                <a:sym typeface="Calibri"/>
              </a:rPr>
              <a:t> option by 2030. How many do we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expect to be connected by a </a:t>
            </a:r>
            <a:r>
              <a:rPr lang="en-US" dirty="0"/>
              <a:t>stand-alone</a:t>
            </a:r>
            <a:r>
              <a:rPr lang="en-US" sz="1200" b="0" i="0" u="none" strike="noStrike" cap="none" dirty="0">
                <a:solidFill>
                  <a:schemeClr val="dk1"/>
                </a:solidFill>
                <a:effectLst/>
                <a:latin typeface="Calibri"/>
                <a:ea typeface="Calibri"/>
                <a:cs typeface="Calibri"/>
                <a:sym typeface="Calibri"/>
              </a:rPr>
              <a:t> technology and how many people do we expect to be connected by mini-grid and grid technology? We can also see how much capacity is needed for grid connected power plants, </a:t>
            </a:r>
            <a:r>
              <a:rPr lang="en-US" dirty="0"/>
              <a:t>stand-alone</a:t>
            </a:r>
            <a:r>
              <a:rPr lang="en-US" sz="1200" b="0" i="0" u="none" strike="noStrike" cap="none" dirty="0">
                <a:solidFill>
                  <a:schemeClr val="dk1"/>
                </a:solidFill>
                <a:effectLst/>
                <a:latin typeface="Calibri"/>
                <a:ea typeface="Calibri"/>
                <a:cs typeface="Calibri"/>
                <a:sym typeface="Calibri"/>
              </a:rPr>
              <a:t> technologies</a:t>
            </a:r>
            <a:r>
              <a:rPr lang="en-US" dirty="0"/>
              <a:t>,</a:t>
            </a:r>
            <a:r>
              <a:rPr lang="en-US" sz="1200" b="0" i="0" u="none" strike="noStrike" cap="none" dirty="0">
                <a:solidFill>
                  <a:schemeClr val="dk1"/>
                </a:solidFill>
                <a:effectLst/>
                <a:latin typeface="Calibri"/>
                <a:ea typeface="Calibri"/>
                <a:cs typeface="Calibri"/>
                <a:sym typeface="Calibri"/>
              </a:rPr>
              <a:t> and mini-grids. In addition to that we can also see the </a:t>
            </a:r>
            <a:r>
              <a:rPr lang="en-US" dirty="0"/>
              <a:t>investment</a:t>
            </a:r>
            <a:r>
              <a:rPr lang="en-US" sz="1200" b="0" i="0" u="none" strike="noStrike" cap="none" dirty="0">
                <a:solidFill>
                  <a:schemeClr val="dk1"/>
                </a:solidFill>
                <a:effectLst/>
                <a:latin typeface="Calibri"/>
                <a:ea typeface="Calibri"/>
                <a:cs typeface="Calibri"/>
                <a:sym typeface="Calibri"/>
              </a:rPr>
              <a:t> </a:t>
            </a:r>
            <a:r>
              <a:rPr lang="en-US" dirty="0"/>
              <a:t>required </a:t>
            </a:r>
            <a:r>
              <a:rPr lang="en-US" sz="1200" b="0" i="0" u="none" strike="noStrike" cap="none" dirty="0">
                <a:solidFill>
                  <a:schemeClr val="dk1"/>
                </a:solidFill>
                <a:effectLst/>
                <a:latin typeface="Calibri"/>
                <a:ea typeface="Calibri"/>
                <a:cs typeface="Calibri"/>
                <a:sym typeface="Calibri"/>
              </a:rPr>
              <a:t>per technology types.</a:t>
            </a:r>
            <a:endParaRPr dirty="0"/>
          </a:p>
        </p:txBody>
      </p:sp>
      <p:sp>
        <p:nvSpPr>
          <p:cNvPr id="392" name="Google Shape;39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243695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b="0" i="0" u="none" strike="noStrike" cap="none" dirty="0">
                <a:solidFill>
                  <a:schemeClr val="dk1"/>
                </a:solidFill>
                <a:effectLst/>
                <a:latin typeface="Calibri"/>
                <a:ea typeface="Calibri"/>
                <a:cs typeface="Calibri"/>
                <a:sym typeface="Calibri"/>
              </a:rPr>
              <a:t>Finally and very </a:t>
            </a:r>
            <a:r>
              <a:rPr lang="en-US" dirty="0"/>
              <a:t>importantly,</a:t>
            </a:r>
            <a:r>
              <a:rPr lang="en-US" sz="1200" b="0" i="0" u="none" strike="noStrike" cap="none" dirty="0">
                <a:solidFill>
                  <a:schemeClr val="dk1"/>
                </a:solidFill>
                <a:effectLst/>
                <a:latin typeface="Calibri"/>
                <a:ea typeface="Calibri"/>
                <a:cs typeface="Calibri"/>
                <a:sym typeface="Calibri"/>
              </a:rPr>
              <a:t> we</a:t>
            </a:r>
            <a:r>
              <a:rPr lang="en-US" dirty="0"/>
              <a:t> can</a:t>
            </a:r>
            <a:r>
              <a:rPr lang="en-US" sz="1200" b="0" i="0" u="none" strike="noStrike" cap="none" dirty="0">
                <a:solidFill>
                  <a:schemeClr val="dk1"/>
                </a:solidFill>
                <a:effectLst/>
                <a:latin typeface="Calibri"/>
                <a:ea typeface="Calibri"/>
                <a:cs typeface="Calibri"/>
                <a:sym typeface="Calibri"/>
              </a:rPr>
              <a:t> visualize the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information on a map. In OnSSET we don't just describe how much </a:t>
            </a:r>
            <a:r>
              <a:rPr lang="en-US" dirty="0"/>
              <a:t>investment</a:t>
            </a:r>
            <a:r>
              <a:rPr lang="en-US" sz="1200" b="0" i="0" u="none" strike="noStrike" cap="none" dirty="0">
                <a:solidFill>
                  <a:schemeClr val="dk1"/>
                </a:solidFill>
                <a:effectLst/>
                <a:latin typeface="Calibri"/>
                <a:ea typeface="Calibri"/>
                <a:cs typeface="Calibri"/>
                <a:sym typeface="Calibri"/>
              </a:rPr>
              <a:t> </a:t>
            </a:r>
            <a:r>
              <a:rPr lang="en-US" dirty="0"/>
              <a:t>is</a:t>
            </a:r>
            <a:r>
              <a:rPr lang="en-US" sz="1200" b="0" i="0" u="none" strike="noStrike" cap="none" dirty="0">
                <a:solidFill>
                  <a:schemeClr val="dk1"/>
                </a:solidFill>
                <a:effectLst/>
                <a:latin typeface="Calibri"/>
                <a:ea typeface="Calibri"/>
                <a:cs typeface="Calibri"/>
                <a:sym typeface="Calibri"/>
              </a:rPr>
              <a:t> needed for t</a:t>
            </a:r>
            <a:r>
              <a:rPr lang="en-US" sz="1200" i="0" u="none" strike="noStrike" cap="none" dirty="0">
                <a:solidFill>
                  <a:schemeClr val="dk1"/>
                </a:solidFill>
                <a:effectLst/>
                <a:latin typeface="Calibri"/>
                <a:ea typeface="Calibri"/>
                <a:cs typeface="Calibri"/>
                <a:sym typeface="Calibri"/>
              </a:rPr>
              <a:t>he technologies. We can also say where </a:t>
            </a:r>
            <a:r>
              <a:rPr lang="en-US" dirty="0"/>
              <a:t>the</a:t>
            </a:r>
            <a:r>
              <a:rPr lang="en-US" sz="1200" i="0" u="none" strike="noStrike" cap="none" dirty="0">
                <a:solidFill>
                  <a:schemeClr val="dk1"/>
                </a:solidFill>
                <a:effectLst/>
                <a:latin typeface="Calibri"/>
                <a:ea typeface="Calibri"/>
                <a:cs typeface="Calibri"/>
                <a:sym typeface="Calibri"/>
              </a:rPr>
              <a:t> </a:t>
            </a:r>
            <a:r>
              <a:rPr lang="en-US" dirty="0"/>
              <a:t>transmission lines should</a:t>
            </a:r>
            <a:r>
              <a:rPr lang="en-US" sz="1200" i="0" u="none" strike="noStrike" cap="none" dirty="0">
                <a:solidFill>
                  <a:schemeClr val="dk1"/>
                </a:solidFill>
                <a:effectLst/>
                <a:latin typeface="Calibri"/>
                <a:ea typeface="Calibri"/>
                <a:cs typeface="Calibri"/>
                <a:sym typeface="Calibri"/>
              </a:rPr>
              <a:t> be expanded, an</a:t>
            </a:r>
            <a:r>
              <a:rPr lang="en-US" sz="1200" b="0" i="0" u="none" strike="noStrike" cap="none" dirty="0">
                <a:solidFill>
                  <a:schemeClr val="dk1"/>
                </a:solidFill>
                <a:effectLst/>
                <a:latin typeface="Calibri"/>
                <a:ea typeface="Calibri"/>
                <a:cs typeface="Calibri"/>
                <a:sym typeface="Calibri"/>
              </a:rPr>
              <a:t>d also where a mini-grid or stand-alone technology should be deployed if we want to identify the </a:t>
            </a:r>
            <a:r>
              <a:rPr lang="en-US" dirty="0"/>
              <a:t>least-cost </a:t>
            </a:r>
            <a:r>
              <a:rPr lang="en-US" sz="1200" b="0" i="0" u="none" strike="noStrike" cap="none" dirty="0">
                <a:solidFill>
                  <a:schemeClr val="dk1"/>
                </a:solidFill>
                <a:effectLst/>
                <a:latin typeface="Calibri"/>
                <a:ea typeface="Calibri"/>
                <a:cs typeface="Calibri"/>
                <a:sym typeface="Calibri"/>
              </a:rPr>
              <a:t>technology choice.</a:t>
            </a:r>
            <a:r>
              <a:rPr lang="en-US" dirty="0"/>
              <a:t> </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The different </a:t>
            </a:r>
            <a:r>
              <a:rPr lang="en-US" dirty="0"/>
              <a:t>colours</a:t>
            </a:r>
            <a:r>
              <a:rPr lang="en-US" sz="1200" b="0" i="0" u="none" strike="noStrike" cap="none" dirty="0">
                <a:solidFill>
                  <a:schemeClr val="dk1"/>
                </a:solidFill>
                <a:effectLst/>
                <a:latin typeface="Calibri"/>
                <a:ea typeface="Calibri"/>
                <a:cs typeface="Calibri"/>
                <a:sym typeface="Calibri"/>
              </a:rPr>
              <a:t> on this map represent different technologies that are identified as </a:t>
            </a:r>
            <a:r>
              <a:rPr lang="en-US" dirty="0"/>
              <a:t>the least-cost</a:t>
            </a:r>
            <a:r>
              <a:rPr lang="en-US" sz="1200" b="0" i="0" u="none" strike="noStrike" cap="none" dirty="0">
                <a:solidFill>
                  <a:schemeClr val="dk1"/>
                </a:solidFill>
                <a:effectLst/>
                <a:latin typeface="Calibri"/>
                <a:ea typeface="Calibri"/>
                <a:cs typeface="Calibri"/>
                <a:sym typeface="Calibri"/>
              </a:rPr>
              <a:t> option. In blue we have the grid, </a:t>
            </a:r>
            <a:r>
              <a:rPr lang="en-US" dirty="0"/>
              <a:t>in yellow</a:t>
            </a:r>
            <a:r>
              <a:rPr lang="en-US" sz="1200" b="0" i="0" u="none" strike="noStrike" cap="none" dirty="0">
                <a:solidFill>
                  <a:schemeClr val="dk1"/>
                </a:solidFill>
                <a:effectLst/>
                <a:latin typeface="Calibri"/>
                <a:ea typeface="Calibri"/>
                <a:cs typeface="Calibri"/>
                <a:sym typeface="Calibri"/>
              </a:rPr>
              <a:t> </a:t>
            </a:r>
            <a:r>
              <a:rPr lang="en-US" dirty="0"/>
              <a:t>stand-alone</a:t>
            </a:r>
            <a:r>
              <a:rPr lang="en-US" sz="1200" b="0" i="0" u="none" strike="noStrike" cap="none" dirty="0">
                <a:solidFill>
                  <a:schemeClr val="dk1"/>
                </a:solidFill>
                <a:effectLst/>
                <a:latin typeface="Calibri"/>
                <a:ea typeface="Calibri"/>
                <a:cs typeface="Calibri"/>
                <a:sym typeface="Calibri"/>
              </a:rPr>
              <a:t> PV,</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in dark yellow PV mini-grid</a:t>
            </a:r>
            <a:r>
              <a:rPr lang="en-US" dirty="0"/>
              <a:t>,</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and </a:t>
            </a:r>
            <a:r>
              <a:rPr lang="en-US" dirty="0"/>
              <a:t>in </a:t>
            </a:r>
            <a:r>
              <a:rPr lang="en-US" sz="1200" b="0" i="0" u="none" strike="noStrike" cap="none" dirty="0">
                <a:solidFill>
                  <a:schemeClr val="dk1"/>
                </a:solidFill>
                <a:effectLst/>
                <a:latin typeface="Calibri"/>
                <a:ea typeface="Calibri"/>
                <a:cs typeface="Calibri"/>
                <a:sym typeface="Calibri"/>
              </a:rPr>
              <a:t>dark blue </a:t>
            </a:r>
            <a:r>
              <a:rPr lang="en-US" dirty="0"/>
              <a:t>hydro-based</a:t>
            </a:r>
            <a:r>
              <a:rPr lang="en-US" sz="1200" b="0" i="0" u="none" strike="noStrike" cap="none" dirty="0">
                <a:solidFill>
                  <a:schemeClr val="dk1"/>
                </a:solidFill>
                <a:effectLst/>
                <a:latin typeface="Calibri"/>
                <a:ea typeface="Calibri"/>
                <a:cs typeface="Calibri"/>
                <a:sym typeface="Calibri"/>
              </a:rPr>
              <a:t> </a:t>
            </a:r>
            <a:r>
              <a:rPr lang="en-US" dirty="0"/>
              <a:t>mini-grids</a:t>
            </a:r>
            <a:r>
              <a:rPr lang="en-US" sz="1200" b="0" i="0" u="none" strike="noStrike" cap="none" dirty="0">
                <a:solidFill>
                  <a:schemeClr val="dk1"/>
                </a:solidFill>
                <a:effectLst/>
                <a:latin typeface="Calibri"/>
                <a:ea typeface="Calibri"/>
                <a:cs typeface="Calibri"/>
                <a:sym typeface="Calibri"/>
              </a:rPr>
              <a:t>. To contextualize the information we can overlay some other information such as the existing grid network</a:t>
            </a:r>
            <a:r>
              <a:rPr lang="en-US" sz="1200" b="0" i="0" u="none" strike="noStrike" cap="none" baseline="0" dirty="0">
                <a:solidFill>
                  <a:schemeClr val="dk1"/>
                </a:solidFill>
                <a:effectLst/>
                <a:latin typeface="Calibri"/>
                <a:ea typeface="Calibri"/>
                <a:cs typeface="Calibri"/>
                <a:sym typeface="Calibri"/>
              </a:rPr>
              <a:t>.</a:t>
            </a:r>
            <a:endParaRPr dirty="0"/>
          </a:p>
        </p:txBody>
      </p:sp>
      <p:sp>
        <p:nvSpPr>
          <p:cNvPr id="406" name="Google Shape;40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38140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US" sz="1200" b="0" i="0" u="none" strike="noStrike" cap="none" baseline="0" dirty="0">
                <a:solidFill>
                  <a:schemeClr val="dk1"/>
                </a:solidFill>
                <a:effectLst/>
                <a:latin typeface="Calibri"/>
                <a:ea typeface="Calibri"/>
                <a:cs typeface="Calibri"/>
                <a:sym typeface="Calibri"/>
              </a:rPr>
              <a:t>B</a:t>
            </a:r>
            <a:r>
              <a:rPr lang="en-US" sz="1200" b="0" i="0" u="none" strike="noStrike" cap="none" dirty="0">
                <a:solidFill>
                  <a:schemeClr val="dk1"/>
                </a:solidFill>
                <a:effectLst/>
                <a:latin typeface="Calibri"/>
                <a:ea typeface="Calibri"/>
                <a:cs typeface="Calibri"/>
                <a:sym typeface="Calibri"/>
              </a:rPr>
              <a:t>y combining </a:t>
            </a:r>
            <a:r>
              <a:rPr lang="en-US" dirty="0"/>
              <a:t>the</a:t>
            </a:r>
            <a:r>
              <a:rPr lang="en-US" sz="1200" b="0" i="0" u="none" strike="noStrike" cap="none" dirty="0">
                <a:solidFill>
                  <a:schemeClr val="dk1"/>
                </a:solidFill>
                <a:effectLst/>
                <a:latin typeface="Calibri"/>
                <a:ea typeface="Calibri"/>
                <a:cs typeface="Calibri"/>
                <a:sym typeface="Calibri"/>
              </a:rPr>
              <a:t> results we saw in the previous picture</a:t>
            </a:r>
            <a:r>
              <a:rPr lang="en-US" dirty="0"/>
              <a:t>,</a:t>
            </a:r>
            <a:r>
              <a:rPr lang="en-US" sz="1200" b="0" i="0" u="none" strike="noStrike" cap="none" dirty="0">
                <a:solidFill>
                  <a:schemeClr val="dk1"/>
                </a:solidFill>
                <a:effectLst/>
                <a:latin typeface="Calibri"/>
                <a:ea typeface="Calibri"/>
                <a:cs typeface="Calibri"/>
                <a:sym typeface="Calibri"/>
              </a:rPr>
              <a:t> these types of maps can provide insightful information that can help make well-informed decisions to support electrification strategies and increase access to electricity</a:t>
            </a:r>
            <a:r>
              <a:rPr lang="en-US" sz="1200" b="0" i="0" u="none" strike="noStrike" cap="none" baseline="0" dirty="0">
                <a:solidFill>
                  <a:schemeClr val="dk1"/>
                </a:solidFill>
                <a:effectLst/>
                <a:latin typeface="Calibri"/>
                <a:ea typeface="Calibri"/>
                <a:cs typeface="Calibri"/>
                <a:sym typeface="Calibri"/>
              </a:rPr>
              <a:t> a</a:t>
            </a:r>
            <a:r>
              <a:rPr lang="en-US" sz="1200" b="0" i="0" u="none" strike="noStrike" cap="none" dirty="0">
                <a:solidFill>
                  <a:schemeClr val="dk1"/>
                </a:solidFill>
                <a:effectLst/>
                <a:latin typeface="Calibri"/>
                <a:ea typeface="Calibri"/>
                <a:cs typeface="Calibri"/>
                <a:sym typeface="Calibri"/>
              </a:rPr>
              <a:t>t </a:t>
            </a:r>
            <a:r>
              <a:rPr lang="en-US" dirty="0"/>
              <a:t>the least-cost</a:t>
            </a:r>
            <a:r>
              <a:rPr lang="en-US" sz="1200" b="0" i="0" u="none" strike="noStrike" cap="none" dirty="0">
                <a:solidFill>
                  <a:schemeClr val="dk1"/>
                </a:solidFill>
                <a:effectLst/>
                <a:latin typeface="Calibri"/>
                <a:ea typeface="Calibri"/>
                <a:cs typeface="Calibri"/>
                <a:sym typeface="Calibri"/>
              </a:rPr>
              <a:t>. The key </a:t>
            </a:r>
            <a:r>
              <a:rPr lang="en-US" dirty="0"/>
              <a:t>take-away</a:t>
            </a:r>
            <a:r>
              <a:rPr lang="en-US" sz="1200" b="0" i="0" u="none" strike="noStrike" cap="none" dirty="0">
                <a:solidFill>
                  <a:schemeClr val="dk1"/>
                </a:solidFill>
                <a:effectLst/>
                <a:latin typeface="Calibri"/>
                <a:ea typeface="Calibri"/>
                <a:cs typeface="Calibri"/>
                <a:sym typeface="Calibri"/>
              </a:rPr>
              <a:t> messages from the</a:t>
            </a:r>
            <a:r>
              <a:rPr lang="en-US" sz="1200" b="0" i="0" u="none" strike="noStrike" cap="none" baseline="0" dirty="0">
                <a:solidFill>
                  <a:schemeClr val="dk1"/>
                </a:solidFill>
                <a:effectLst/>
                <a:latin typeface="Calibri"/>
                <a:ea typeface="Calibri"/>
                <a:cs typeface="Calibri"/>
                <a:sym typeface="Calibri"/>
              </a:rPr>
              <a:t> </a:t>
            </a:r>
            <a:r>
              <a:rPr lang="en-US" dirty="0"/>
              <a:t>Seven</a:t>
            </a:r>
            <a:r>
              <a:rPr lang="en-US" sz="1200" b="0" i="0" u="none" strike="noStrike" cap="none" baseline="0" dirty="0">
                <a:solidFill>
                  <a:schemeClr val="dk1"/>
                </a:solidFill>
                <a:effectLst/>
                <a:latin typeface="Calibri"/>
                <a:ea typeface="Calibri"/>
                <a:cs typeface="Calibri"/>
                <a:sym typeface="Calibri"/>
              </a:rPr>
              <a:t> step methodology i</a:t>
            </a:r>
            <a:r>
              <a:rPr lang="en-US" sz="1200" b="0" i="0" u="none" strike="noStrike" cap="none" dirty="0">
                <a:solidFill>
                  <a:schemeClr val="dk1"/>
                </a:solidFill>
                <a:effectLst/>
                <a:latin typeface="Calibri"/>
                <a:ea typeface="Calibri"/>
                <a:cs typeface="Calibri"/>
                <a:sym typeface="Calibri"/>
              </a:rPr>
              <a:t>s that we can use </a:t>
            </a:r>
            <a:r>
              <a:rPr lang="en-US" dirty="0"/>
              <a:t>G.I.S</a:t>
            </a:r>
            <a:r>
              <a:rPr lang="en-US" sz="1200" b="0" i="0" u="none" strike="noStrike" cap="none" dirty="0">
                <a:solidFill>
                  <a:schemeClr val="dk1"/>
                </a:solidFill>
                <a:effectLst/>
                <a:latin typeface="Calibri"/>
                <a:ea typeface="Calibri"/>
                <a:cs typeface="Calibri"/>
                <a:sym typeface="Calibri"/>
              </a:rPr>
              <a:t> data complemented by social and economic input data in the OnSSET model to calculate the</a:t>
            </a:r>
            <a:r>
              <a:rPr lang="en-US" sz="1200" b="0" i="0" u="none" strike="noStrike" cap="none" baseline="0" dirty="0">
                <a:solidFill>
                  <a:schemeClr val="dk1"/>
                </a:solidFill>
                <a:effectLst/>
                <a:latin typeface="Calibri"/>
                <a:ea typeface="Calibri"/>
                <a:cs typeface="Calibri"/>
                <a:sym typeface="Calibri"/>
              </a:rPr>
              <a:t> </a:t>
            </a:r>
            <a:r>
              <a:rPr lang="en-US" dirty="0"/>
              <a:t>least-cost</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electrification options. It is</a:t>
            </a:r>
            <a:r>
              <a:rPr lang="en-US" dirty="0"/>
              <a:t> through</a:t>
            </a:r>
            <a:r>
              <a:rPr lang="en-US" sz="1200" b="0" i="0" u="none" strike="noStrike" cap="none" dirty="0">
                <a:solidFill>
                  <a:schemeClr val="dk1"/>
                </a:solidFill>
                <a:effectLst/>
                <a:latin typeface="Calibri"/>
                <a:ea typeface="Calibri"/>
                <a:cs typeface="Calibri"/>
                <a:sym typeface="Calibri"/>
              </a:rPr>
              <a:t> a combination of both</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geospatial part and the other data that we can arrive at these solutions. And as we saw in the last slides, we also use </a:t>
            </a:r>
            <a:r>
              <a:rPr lang="en-US" dirty="0"/>
              <a:t>G.I.S</a:t>
            </a:r>
            <a:r>
              <a:rPr lang="en-US" sz="1200" b="0" i="0" u="none" strike="noStrike" cap="none" dirty="0">
                <a:solidFill>
                  <a:schemeClr val="dk1"/>
                </a:solidFill>
                <a:effectLst/>
                <a:latin typeface="Calibri"/>
                <a:ea typeface="Calibri"/>
                <a:cs typeface="Calibri"/>
                <a:sym typeface="Calibri"/>
              </a:rPr>
              <a:t> to display and visualize the results in order to be able to convey the messages</a:t>
            </a:r>
            <a:r>
              <a:rPr lang="en-US" sz="1200" b="0" i="0" u="none" strike="noStrike" cap="none" baseline="0" dirty="0">
                <a:solidFill>
                  <a:schemeClr val="dk1"/>
                </a:solidFill>
                <a:effectLst/>
                <a:latin typeface="Calibri"/>
                <a:ea typeface="Calibri"/>
                <a:cs typeface="Calibri"/>
                <a:sym typeface="Calibri"/>
              </a:rPr>
              <a:t> o</a:t>
            </a:r>
            <a:r>
              <a:rPr lang="en-US" sz="1200" b="0" i="0" u="none" strike="noStrike" cap="none" dirty="0">
                <a:solidFill>
                  <a:schemeClr val="dk1"/>
                </a:solidFill>
                <a:effectLst/>
                <a:latin typeface="Calibri"/>
                <a:ea typeface="Calibri"/>
                <a:cs typeface="Calibri"/>
                <a:sym typeface="Calibri"/>
              </a:rPr>
              <a:t>ff our analysis.</a:t>
            </a:r>
            <a:r>
              <a:rPr lang="en-US" dirty="0"/>
              <a:t> </a:t>
            </a:r>
          </a:p>
        </p:txBody>
      </p:sp>
      <p:sp>
        <p:nvSpPr>
          <p:cNvPr id="413" name="Google Shape;41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326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GB" b="0" u="none" strike="noStrike" cap="none" dirty="0">
                <a:effectLst/>
                <a:sym typeface="Calibri"/>
              </a:rPr>
              <a:t>Python is </a:t>
            </a:r>
            <a:r>
              <a:rPr lang="en-GB" dirty="0"/>
              <a:t>a free, </a:t>
            </a:r>
            <a:r>
              <a:rPr lang="en-GB" b="0" u="none" strike="noStrike" cap="none" dirty="0">
                <a:effectLst/>
                <a:sym typeface="Calibri"/>
              </a:rPr>
              <a:t>open source programming language used in many different applications and sectors. It can </a:t>
            </a:r>
            <a:r>
              <a:rPr lang="en-GB" dirty="0"/>
              <a:t>be downloaded </a:t>
            </a:r>
            <a:r>
              <a:rPr lang="en-GB" b="0" u="none" strike="noStrike" cap="none" dirty="0">
                <a:effectLst/>
                <a:sym typeface="Calibri"/>
              </a:rPr>
              <a:t>and </a:t>
            </a:r>
            <a:r>
              <a:rPr lang="en-GB" dirty="0"/>
              <a:t>used </a:t>
            </a:r>
            <a:r>
              <a:rPr lang="en-GB" b="0" u="none" strike="noStrike" cap="none" dirty="0">
                <a:effectLst/>
                <a:sym typeface="Calibri"/>
              </a:rPr>
              <a:t>without need for a </a:t>
            </a:r>
            <a:r>
              <a:rPr lang="en-GB" dirty="0"/>
              <a:t>licence,</a:t>
            </a:r>
            <a:r>
              <a:rPr lang="en-GB" b="0" u="none" strike="noStrike" cap="none" dirty="0">
                <a:effectLst/>
                <a:sym typeface="Calibri"/>
              </a:rPr>
              <a:t> and you can </a:t>
            </a:r>
            <a:r>
              <a:rPr lang="en-GB" dirty="0"/>
              <a:t>use </a:t>
            </a:r>
            <a:r>
              <a:rPr lang="en-GB" b="0" u="none" strike="noStrike" cap="none" dirty="0">
                <a:effectLst/>
                <a:sym typeface="Calibri"/>
              </a:rPr>
              <a:t>it </a:t>
            </a:r>
            <a:r>
              <a:rPr lang="en-GB" dirty="0"/>
              <a:t>to </a:t>
            </a:r>
            <a:r>
              <a:rPr lang="en-GB" b="0" u="none" strike="noStrike" cap="none" dirty="0">
                <a:effectLst/>
                <a:sym typeface="Calibri"/>
              </a:rPr>
              <a:t>write your own codes and packages</a:t>
            </a:r>
            <a:r>
              <a:rPr lang="en-GB" dirty="0"/>
              <a:t>.</a:t>
            </a:r>
            <a:r>
              <a:rPr lang="en-GB" b="0" u="none" strike="noStrike" cap="none" dirty="0">
                <a:effectLst/>
                <a:sym typeface="Calibri"/>
              </a:rPr>
              <a:t> </a:t>
            </a:r>
            <a:r>
              <a:rPr lang="en-GB" dirty="0"/>
              <a:t>This open source philosophy matches </a:t>
            </a:r>
            <a:r>
              <a:rPr lang="en-GB" b="0" u="none" strike="noStrike" cap="none" dirty="0">
                <a:effectLst/>
                <a:sym typeface="Calibri"/>
              </a:rPr>
              <a:t>that </a:t>
            </a:r>
            <a:r>
              <a:rPr lang="en-GB" dirty="0"/>
              <a:t>of OnSSET and is one of the reasons Python is used with the tool</a:t>
            </a:r>
            <a:r>
              <a:rPr lang="en-GB" b="0" u="none" strike="noStrike" cap="none" dirty="0">
                <a:effectLst/>
                <a:sym typeface="Calibri"/>
              </a:rPr>
              <a:t>. </a:t>
            </a:r>
            <a:r>
              <a:rPr lang="en-GB" dirty="0"/>
              <a:t>A </a:t>
            </a:r>
            <a:r>
              <a:rPr lang="en-GB" b="0" u="none" strike="noStrike" cap="none" dirty="0">
                <a:effectLst/>
                <a:sym typeface="Calibri"/>
              </a:rPr>
              <a:t>second reason is that Python is relatively easy to learn</a:t>
            </a:r>
            <a:r>
              <a:rPr lang="en-GB" dirty="0"/>
              <a:t>. There are</a:t>
            </a:r>
            <a:r>
              <a:rPr lang="en-GB" b="0" u="none" strike="noStrike" cap="none" dirty="0">
                <a:effectLst/>
                <a:sym typeface="Calibri"/>
              </a:rPr>
              <a:t> a number of different websites</a:t>
            </a:r>
            <a:r>
              <a:rPr lang="en-GB" dirty="0"/>
              <a:t>, resources,</a:t>
            </a:r>
            <a:r>
              <a:rPr lang="en-GB" b="0" u="none" strike="noStrike" cap="none" dirty="0">
                <a:effectLst/>
                <a:sym typeface="Calibri"/>
              </a:rPr>
              <a:t> and </a:t>
            </a:r>
            <a:r>
              <a:rPr lang="en-GB" dirty="0"/>
              <a:t>courses available,</a:t>
            </a:r>
            <a:r>
              <a:rPr lang="en-GB" b="0" u="none" strike="noStrike" cap="none" baseline="0" dirty="0">
                <a:effectLst/>
                <a:sym typeface="Calibri"/>
              </a:rPr>
              <a:t> </a:t>
            </a:r>
            <a:r>
              <a:rPr lang="en-GB" dirty="0"/>
              <a:t>many of which are </a:t>
            </a:r>
            <a:r>
              <a:rPr lang="en-GB" b="0" u="none" strike="noStrike" cap="none" dirty="0">
                <a:effectLst/>
                <a:sym typeface="Calibri"/>
              </a:rPr>
              <a:t>free. </a:t>
            </a:r>
            <a:r>
              <a:rPr lang="en-GB" dirty="0"/>
              <a:t>We provide some examples on the slide.</a:t>
            </a:r>
          </a:p>
        </p:txBody>
      </p:sp>
      <p:sp>
        <p:nvSpPr>
          <p:cNvPr id="127" name="Google Shape;1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0" u="none" strike="noStrike" cap="none" dirty="0">
                <a:effectLst/>
                <a:sym typeface="Calibri"/>
              </a:rPr>
              <a:t>Another benefit of Python is that </a:t>
            </a:r>
            <a:r>
              <a:rPr lang="en-GB" dirty="0"/>
              <a:t>it </a:t>
            </a:r>
            <a:r>
              <a:rPr lang="en-GB" b="0" u="none" strike="noStrike" cap="none" dirty="0">
                <a:effectLst/>
                <a:sym typeface="Calibri"/>
              </a:rPr>
              <a:t>is </a:t>
            </a:r>
            <a:r>
              <a:rPr lang="en-GB" dirty="0"/>
              <a:t>commonly used </a:t>
            </a:r>
            <a:r>
              <a:rPr lang="en-GB" b="0" u="none" strike="noStrike" cap="none" dirty="0">
                <a:effectLst/>
                <a:sym typeface="Calibri"/>
              </a:rPr>
              <a:t>in </a:t>
            </a:r>
            <a:r>
              <a:rPr lang="en-GB" dirty="0"/>
              <a:t>geospatial </a:t>
            </a:r>
            <a:r>
              <a:rPr lang="en-GB" b="0" u="none" strike="noStrike" cap="none" dirty="0">
                <a:effectLst/>
                <a:sym typeface="Calibri"/>
              </a:rPr>
              <a:t>software</a:t>
            </a:r>
            <a:r>
              <a:rPr lang="en-GB" dirty="0"/>
              <a:t>.</a:t>
            </a:r>
            <a:r>
              <a:rPr lang="en-GB" b="0" u="none" strike="noStrike" cap="none" dirty="0">
                <a:effectLst/>
                <a:sym typeface="Calibri"/>
              </a:rPr>
              <a:t> </a:t>
            </a:r>
            <a:r>
              <a:rPr lang="en-GB" dirty="0"/>
              <a:t>The </a:t>
            </a:r>
            <a:r>
              <a:rPr lang="en-GB" b="0" u="none" strike="noStrike" cap="none" dirty="0">
                <a:effectLst/>
                <a:sym typeface="Calibri"/>
              </a:rPr>
              <a:t>Python interface can </a:t>
            </a:r>
            <a:r>
              <a:rPr lang="en-GB" dirty="0"/>
              <a:t>be used </a:t>
            </a:r>
            <a:r>
              <a:rPr lang="en-GB" b="0" u="none" strike="noStrike" cap="none" dirty="0">
                <a:effectLst/>
                <a:sym typeface="Calibri"/>
              </a:rPr>
              <a:t>to run </a:t>
            </a:r>
            <a:r>
              <a:rPr lang="en-GB" dirty="0"/>
              <a:t>various </a:t>
            </a:r>
            <a:r>
              <a:rPr lang="en-GB" b="0" u="none" strike="noStrike" cap="none" dirty="0">
                <a:effectLst/>
                <a:sym typeface="Calibri"/>
              </a:rPr>
              <a:t>processes. </a:t>
            </a:r>
            <a:r>
              <a:rPr lang="en-GB" dirty="0"/>
              <a:t>Likewise, Q.G.I.S</a:t>
            </a:r>
            <a:r>
              <a:rPr lang="en-GB" b="0" u="none" strike="noStrike" cap="none" dirty="0">
                <a:effectLst/>
                <a:sym typeface="Calibri"/>
              </a:rPr>
              <a:t>, </a:t>
            </a:r>
            <a:r>
              <a:rPr lang="en-GB" dirty="0"/>
              <a:t>a piece of </a:t>
            </a:r>
            <a:r>
              <a:rPr lang="en-GB" b="0" u="none" strike="noStrike" cap="none" dirty="0">
                <a:effectLst/>
                <a:sym typeface="Calibri"/>
              </a:rPr>
              <a:t>software</a:t>
            </a:r>
            <a:r>
              <a:rPr lang="en-GB" dirty="0"/>
              <a:t> used by OnSSET</a:t>
            </a:r>
            <a:r>
              <a:rPr lang="en-GB" b="0" u="none" strike="noStrike" cap="none" dirty="0">
                <a:effectLst/>
                <a:sym typeface="Calibri"/>
              </a:rPr>
              <a:t>, </a:t>
            </a:r>
            <a:r>
              <a:rPr lang="en-GB" dirty="0"/>
              <a:t>uses Python</a:t>
            </a:r>
            <a:r>
              <a:rPr lang="en-GB" b="0" u="none" strike="noStrike" cap="none" dirty="0">
                <a:effectLst/>
                <a:sym typeface="Calibri"/>
              </a:rPr>
              <a:t> syntax</a:t>
            </a:r>
            <a:r>
              <a:rPr lang="en-GB" dirty="0"/>
              <a:t> to run its tools</a:t>
            </a:r>
            <a:r>
              <a:rPr lang="en-GB" b="0" u="none" strike="noStrike" cap="none" dirty="0">
                <a:effectLst/>
                <a:sym typeface="Calibri"/>
              </a:rPr>
              <a:t>.</a:t>
            </a:r>
            <a:r>
              <a:rPr lang="en-GB" b="0" u="none" strike="noStrike" cap="none" baseline="0" dirty="0">
                <a:effectLst/>
                <a:sym typeface="Calibri"/>
              </a:rPr>
              <a:t> This </a:t>
            </a:r>
            <a:r>
              <a:rPr lang="en-GB" b="0" u="none" strike="noStrike" cap="none" dirty="0">
                <a:effectLst/>
                <a:sym typeface="Calibri"/>
              </a:rPr>
              <a:t>means that </a:t>
            </a:r>
            <a:r>
              <a:rPr lang="en-GB" dirty="0"/>
              <a:t>processes coded in Q.G.I.S </a:t>
            </a:r>
            <a:r>
              <a:rPr lang="en-GB" b="0" u="none" strike="noStrike" cap="none" dirty="0">
                <a:effectLst/>
                <a:sym typeface="Calibri"/>
              </a:rPr>
              <a:t>can </a:t>
            </a:r>
            <a:r>
              <a:rPr lang="en-GB" dirty="0"/>
              <a:t>also </a:t>
            </a:r>
            <a:r>
              <a:rPr lang="en-GB" b="0" u="none" strike="noStrike" cap="none" dirty="0">
                <a:effectLst/>
                <a:sym typeface="Calibri"/>
              </a:rPr>
              <a:t>be </a:t>
            </a:r>
            <a:r>
              <a:rPr lang="en-GB" dirty="0"/>
              <a:t>ran </a:t>
            </a:r>
            <a:r>
              <a:rPr lang="en-GB" b="0" u="none" strike="noStrike" cap="none" dirty="0">
                <a:effectLst/>
                <a:sym typeface="Calibri"/>
              </a:rPr>
              <a:t>using Python.</a:t>
            </a:r>
            <a:r>
              <a:rPr lang="en-GB" b="0" u="none" strike="noStrike" cap="none" baseline="0" dirty="0">
                <a:effectLst/>
                <a:sym typeface="Calibri"/>
              </a:rPr>
              <a:t> </a:t>
            </a:r>
            <a:r>
              <a:rPr lang="en-GB" dirty="0"/>
              <a:t>Most </a:t>
            </a:r>
            <a:r>
              <a:rPr lang="en-GB" b="0" u="none" strike="noStrike" cap="none" dirty="0">
                <a:effectLst/>
                <a:sym typeface="Calibri"/>
              </a:rPr>
              <a:t>of these codes </a:t>
            </a:r>
            <a:r>
              <a:rPr lang="en-GB" dirty="0"/>
              <a:t>are available </a:t>
            </a:r>
            <a:r>
              <a:rPr lang="en-GB" b="0" u="none" strike="noStrike" cap="none" dirty="0">
                <a:effectLst/>
                <a:sym typeface="Calibri"/>
              </a:rPr>
              <a:t>through the OnSSET tool or through the </a:t>
            </a:r>
            <a:r>
              <a:rPr lang="en-GB" dirty="0"/>
              <a:t>Q.G.I.S document </a:t>
            </a:r>
            <a:r>
              <a:rPr lang="en-GB" b="0" u="none" strike="noStrike" cap="none" dirty="0">
                <a:effectLst/>
                <a:sym typeface="Calibri"/>
              </a:rPr>
              <a:t>website. </a:t>
            </a:r>
            <a:r>
              <a:rPr lang="en-GB" dirty="0"/>
              <a:t>This means </a:t>
            </a:r>
            <a:r>
              <a:rPr lang="en-GB" b="0" u="none" strike="noStrike" cap="none" dirty="0">
                <a:effectLst/>
                <a:sym typeface="Calibri"/>
              </a:rPr>
              <a:t>we </a:t>
            </a:r>
            <a:r>
              <a:rPr lang="en-GB" dirty="0"/>
              <a:t>can use Python </a:t>
            </a:r>
            <a:r>
              <a:rPr lang="en-GB" b="0" u="none" strike="noStrike" cap="none" dirty="0">
                <a:effectLst/>
                <a:sym typeface="Calibri"/>
              </a:rPr>
              <a:t>to run a lot of tools</a:t>
            </a:r>
            <a:r>
              <a:rPr lang="en-GB" dirty="0"/>
              <a:t>, which is needed for processing and extracting</a:t>
            </a:r>
            <a:r>
              <a:rPr lang="en-GB" b="0" u="none" strike="noStrike" cap="none" dirty="0">
                <a:effectLst/>
                <a:sym typeface="Calibri"/>
              </a:rPr>
              <a:t> </a:t>
            </a:r>
            <a:r>
              <a:rPr lang="en-GB" dirty="0"/>
              <a:t>G.I.S</a:t>
            </a:r>
            <a:r>
              <a:rPr lang="en-GB" b="0" u="none" strike="noStrike" cap="none" dirty="0">
                <a:effectLst/>
                <a:sym typeface="Calibri"/>
              </a:rPr>
              <a:t> data </a:t>
            </a:r>
            <a:r>
              <a:rPr lang="en-GB" dirty="0"/>
              <a:t>into</a:t>
            </a:r>
            <a:r>
              <a:rPr lang="en-GB" b="0" u="none" strike="noStrike" cap="none" dirty="0">
                <a:effectLst/>
                <a:sym typeface="Calibri"/>
              </a:rPr>
              <a:t> </a:t>
            </a:r>
            <a:r>
              <a:rPr lang="en-GB" dirty="0"/>
              <a:t>a </a:t>
            </a:r>
            <a:r>
              <a:rPr lang="en-GB" b="0" u="none" strike="noStrike" cap="none" dirty="0">
                <a:effectLst/>
                <a:sym typeface="Calibri"/>
              </a:rPr>
              <a:t>useful format </a:t>
            </a:r>
            <a:r>
              <a:rPr lang="en-GB" dirty="0"/>
              <a:t>for </a:t>
            </a:r>
            <a:r>
              <a:rPr lang="en-GB" b="0" u="none" strike="noStrike" cap="none" dirty="0">
                <a:effectLst/>
                <a:sym typeface="Calibri"/>
              </a:rPr>
              <a:t>OnSSET.</a:t>
            </a:r>
            <a:r>
              <a:rPr lang="en-GB" dirty="0"/>
              <a:t> In Python,</a:t>
            </a:r>
            <a:r>
              <a:rPr lang="en-GB" b="0" u="none" strike="noStrike" cap="none" baseline="0" dirty="0">
                <a:effectLst/>
                <a:sym typeface="Calibri"/>
              </a:rPr>
              <a:t> </a:t>
            </a:r>
            <a:r>
              <a:rPr lang="en-GB" b="0" u="none" strike="noStrike" cap="none" dirty="0">
                <a:effectLst/>
                <a:sym typeface="Calibri"/>
              </a:rPr>
              <a:t>we can</a:t>
            </a:r>
            <a:r>
              <a:rPr lang="en-GB" b="0" u="none" strike="noStrike" cap="none" baseline="0" dirty="0">
                <a:effectLst/>
                <a:sym typeface="Calibri"/>
              </a:rPr>
              <a:t> </a:t>
            </a:r>
            <a:r>
              <a:rPr lang="en-GB" b="0" u="none" strike="noStrike" cap="none" dirty="0">
                <a:effectLst/>
                <a:sym typeface="Calibri"/>
              </a:rPr>
              <a:t>automate </a:t>
            </a:r>
            <a:r>
              <a:rPr lang="en-GB" dirty="0"/>
              <a:t>the</a:t>
            </a:r>
            <a:r>
              <a:rPr lang="en-GB" b="0" u="none" strike="noStrike" cap="none" dirty="0">
                <a:effectLst/>
                <a:sym typeface="Calibri"/>
              </a:rPr>
              <a:t> steps </a:t>
            </a:r>
            <a:r>
              <a:rPr lang="en-GB" dirty="0"/>
              <a:t>used for </a:t>
            </a:r>
            <a:r>
              <a:rPr lang="en-GB" b="0" u="none" strike="noStrike" cap="none" dirty="0">
                <a:effectLst/>
                <a:sym typeface="Calibri"/>
              </a:rPr>
              <a:t>OnSSET analysis. Instead of running 50 or 60 different tools </a:t>
            </a:r>
            <a:r>
              <a:rPr lang="en-GB" dirty="0"/>
              <a:t>separately </a:t>
            </a:r>
            <a:r>
              <a:rPr lang="en-GB" b="0" u="none" strike="noStrike" cap="none" dirty="0">
                <a:effectLst/>
                <a:sym typeface="Calibri"/>
              </a:rPr>
              <a:t>in </a:t>
            </a:r>
            <a:r>
              <a:rPr lang="en-GB" dirty="0"/>
              <a:t>Q.G.I.S</a:t>
            </a:r>
            <a:r>
              <a:rPr lang="en-GB" b="0" u="none" strike="noStrike" cap="none" dirty="0">
                <a:effectLst/>
                <a:sym typeface="Calibri"/>
              </a:rPr>
              <a:t>, we can write a Python script </a:t>
            </a:r>
            <a:r>
              <a:rPr lang="en-GB" dirty="0"/>
              <a:t>to run </a:t>
            </a:r>
            <a:r>
              <a:rPr lang="en-GB" b="0" u="none" strike="noStrike" cap="none" dirty="0">
                <a:effectLst/>
                <a:sym typeface="Calibri"/>
              </a:rPr>
              <a:t>all these </a:t>
            </a:r>
            <a:r>
              <a:rPr lang="en-GB" dirty="0"/>
              <a:t>tools at once, providing </a:t>
            </a:r>
            <a:r>
              <a:rPr lang="en-GB" b="0" u="none" strike="noStrike" cap="none" dirty="0">
                <a:effectLst/>
                <a:sym typeface="Calibri"/>
              </a:rPr>
              <a:t>the correct input data</a:t>
            </a:r>
            <a:r>
              <a:rPr lang="en-GB" dirty="0"/>
              <a:t> is given</a:t>
            </a:r>
            <a:r>
              <a:rPr lang="en-GB" b="0" u="none" strike="noStrike" cap="none" dirty="0">
                <a:effectLst/>
                <a:sym typeface="Calibri"/>
              </a:rPr>
              <a:t>. </a:t>
            </a:r>
            <a:r>
              <a:rPr lang="en-GB" dirty="0"/>
              <a:t>For </a:t>
            </a:r>
            <a:r>
              <a:rPr lang="en-GB" b="0" u="none" strike="noStrike" cap="none" dirty="0">
                <a:effectLst/>
                <a:sym typeface="Calibri"/>
              </a:rPr>
              <a:t>electrification studies</a:t>
            </a:r>
            <a:r>
              <a:rPr lang="en-GB" dirty="0"/>
              <a:t> this can greatly </a:t>
            </a:r>
            <a:r>
              <a:rPr lang="en-GB" b="0" u="none" strike="noStrike" cap="none" dirty="0">
                <a:effectLst/>
                <a:sym typeface="Calibri"/>
              </a:rPr>
              <a:t>reduce the processing </a:t>
            </a:r>
            <a:r>
              <a:rPr lang="en-GB" dirty="0"/>
              <a:t>time</a:t>
            </a:r>
            <a:r>
              <a:rPr lang="en-GB" b="0" u="none" strike="noStrike" cap="none" dirty="0">
                <a:effectLst/>
                <a:sym typeface="Calibri"/>
              </a:rPr>
              <a:t>. </a:t>
            </a:r>
            <a:r>
              <a:rPr lang="en-GB" dirty="0"/>
              <a:t>As part of </a:t>
            </a:r>
            <a:r>
              <a:rPr lang="en-GB" b="0" u="none" strike="noStrike" cap="none" dirty="0">
                <a:effectLst/>
                <a:sym typeface="Calibri"/>
              </a:rPr>
              <a:t>this training we have</a:t>
            </a:r>
            <a:r>
              <a:rPr lang="en-GB" b="0" u="none" strike="noStrike" cap="none" baseline="0" dirty="0">
                <a:effectLst/>
                <a:sym typeface="Calibri"/>
              </a:rPr>
              <a:t> developed </a:t>
            </a:r>
            <a:r>
              <a:rPr lang="en-GB" b="0" u="none" strike="noStrike" cap="none" dirty="0">
                <a:effectLst/>
                <a:sym typeface="Calibri"/>
              </a:rPr>
              <a:t>a </a:t>
            </a:r>
            <a:r>
              <a:rPr lang="en-GB" dirty="0"/>
              <a:t>Q.G.I.S </a:t>
            </a:r>
            <a:r>
              <a:rPr lang="en-GB" b="0" u="none" strike="noStrike" cap="none" dirty="0">
                <a:effectLst/>
                <a:sym typeface="Calibri"/>
              </a:rPr>
              <a:t>plugin for </a:t>
            </a:r>
            <a:r>
              <a:rPr lang="en-GB" dirty="0"/>
              <a:t>G.I.S</a:t>
            </a:r>
            <a:r>
              <a:rPr lang="en-GB" b="0" u="none" strike="noStrike" cap="none" dirty="0">
                <a:effectLst/>
                <a:sym typeface="Calibri"/>
              </a:rPr>
              <a:t> extraction</a:t>
            </a:r>
            <a:r>
              <a:rPr lang="en-GB" dirty="0"/>
              <a:t>, which </a:t>
            </a:r>
            <a:r>
              <a:rPr lang="en-GB" b="0" u="none" strike="noStrike" cap="none" dirty="0">
                <a:effectLst/>
                <a:sym typeface="Calibri"/>
              </a:rPr>
              <a:t>runs around 60 different tools</a:t>
            </a:r>
            <a:r>
              <a:rPr lang="en-GB" dirty="0"/>
              <a:t> using Python code.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9</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2011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When it comes to Python, there are a few different things that are important to know. First of all,</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there are different Python versions</a:t>
            </a:r>
            <a:r>
              <a:rPr lang="en-GB" dirty="0"/>
              <a:t>, </a:t>
            </a:r>
            <a:r>
              <a:rPr lang="en-GB" sz="1200" i="0" u="none" strike="noStrike" cap="none" dirty="0">
                <a:solidFill>
                  <a:schemeClr val="dk1"/>
                </a:solidFill>
                <a:effectLst/>
                <a:latin typeface="Calibri"/>
                <a:ea typeface="Calibri"/>
                <a:cs typeface="Calibri"/>
                <a:sym typeface="Calibri"/>
              </a:rPr>
              <a:t>Python 2 </a:t>
            </a:r>
            <a:r>
              <a:rPr lang="en-GB" dirty="0"/>
              <a:t>and </a:t>
            </a:r>
            <a:r>
              <a:rPr lang="en-GB" sz="1200" i="0" u="none" strike="noStrike" cap="none" dirty="0">
                <a:solidFill>
                  <a:schemeClr val="dk1"/>
                </a:solidFill>
                <a:effectLst/>
                <a:latin typeface="Calibri"/>
                <a:ea typeface="Calibri"/>
                <a:cs typeface="Calibri"/>
                <a:sym typeface="Calibri"/>
              </a:rPr>
              <a:t>Python 3</a:t>
            </a:r>
            <a:r>
              <a:rPr lang="en-GB" dirty="0"/>
              <a:t>.</a:t>
            </a:r>
            <a:r>
              <a:rPr lang="en-GB" sz="1200" b="0" i="0" u="none" strike="noStrike" cap="none" baseline="0" dirty="0">
                <a:solidFill>
                  <a:schemeClr val="dk1"/>
                </a:solidFill>
                <a:effectLst/>
                <a:latin typeface="Calibri"/>
                <a:ea typeface="Calibri"/>
                <a:cs typeface="Calibri"/>
                <a:sym typeface="Calibri"/>
              </a:rPr>
              <a:t> </a:t>
            </a:r>
            <a:r>
              <a:rPr lang="en-GB" dirty="0"/>
              <a:t>However,</a:t>
            </a:r>
            <a:r>
              <a:rPr lang="en-GB" sz="1200" b="0" i="0" u="none" strike="noStrike" cap="none" baseline="0" dirty="0">
                <a:solidFill>
                  <a:schemeClr val="dk1"/>
                </a:solidFill>
                <a:effectLst/>
                <a:latin typeface="Calibri"/>
                <a:ea typeface="Calibri"/>
                <a:cs typeface="Calibri"/>
                <a:sym typeface="Calibri"/>
              </a:rPr>
              <a:t> in OnSSET</a:t>
            </a:r>
            <a:r>
              <a:rPr lang="en-GB" dirty="0"/>
              <a:t> there</a:t>
            </a:r>
            <a:r>
              <a:rPr lang="en-GB" sz="1200" b="0" i="0" u="none" strike="noStrike" cap="none" dirty="0">
                <a:solidFill>
                  <a:schemeClr val="dk1"/>
                </a:solidFill>
                <a:effectLst/>
                <a:latin typeface="Calibri"/>
                <a:ea typeface="Calibri"/>
                <a:cs typeface="Calibri"/>
                <a:sym typeface="Calibri"/>
              </a:rPr>
              <a:t> are also different installation packages. A package</a:t>
            </a:r>
            <a:r>
              <a:rPr lang="en-GB" dirty="0"/>
              <a:t> </a:t>
            </a:r>
            <a:r>
              <a:rPr lang="en-GB" sz="1200" b="0" i="0" u="none" strike="noStrike" cap="none" dirty="0">
                <a:solidFill>
                  <a:schemeClr val="dk1"/>
                </a:solidFill>
                <a:effectLst/>
                <a:latin typeface="Calibri"/>
                <a:ea typeface="Calibri"/>
                <a:cs typeface="Calibri"/>
                <a:sym typeface="Calibri"/>
              </a:rPr>
              <a:t>is a collection of codes and modules that help you develop your tools without writing all of the code yourself. </a:t>
            </a:r>
            <a:r>
              <a:rPr lang="en-GB" dirty="0"/>
              <a:t>This means</a:t>
            </a:r>
            <a:r>
              <a:rPr lang="en-GB" sz="1200" b="0" i="0" u="none" strike="noStrike" cap="none" dirty="0">
                <a:solidFill>
                  <a:schemeClr val="dk1"/>
                </a:solidFill>
                <a:effectLst/>
                <a:latin typeface="Calibri"/>
                <a:ea typeface="Calibri"/>
                <a:cs typeface="Calibri"/>
                <a:sym typeface="Calibri"/>
              </a:rPr>
              <a:t> </a:t>
            </a:r>
            <a:r>
              <a:rPr lang="en-GB" dirty="0"/>
              <a:t>that </a:t>
            </a:r>
            <a:r>
              <a:rPr lang="en-GB" sz="1200" b="0" i="0" u="none" strike="noStrike" cap="none" dirty="0">
                <a:solidFill>
                  <a:schemeClr val="dk1"/>
                </a:solidFill>
                <a:effectLst/>
                <a:latin typeface="Calibri"/>
                <a:ea typeface="Calibri"/>
                <a:cs typeface="Calibri"/>
                <a:sym typeface="Calibri"/>
              </a:rPr>
              <a:t>common operations have been optimized</a:t>
            </a:r>
            <a:r>
              <a:rPr lang="en-GB" dirty="0"/>
              <a:t>,</a:t>
            </a:r>
            <a:r>
              <a:rPr lang="en-GB" sz="1200" b="0" i="0" u="none" strike="noStrike" cap="none" dirty="0">
                <a:solidFill>
                  <a:schemeClr val="dk1"/>
                </a:solidFill>
                <a:effectLst/>
                <a:latin typeface="Calibri"/>
                <a:ea typeface="Calibri"/>
                <a:cs typeface="Calibri"/>
                <a:sym typeface="Calibri"/>
              </a:rPr>
              <a:t> and you can download the code directly and use it yourself</a:t>
            </a:r>
            <a:r>
              <a:rPr lang="en-GB" dirty="0"/>
              <a:t>. Anaconda is one such package, which</a:t>
            </a:r>
            <a:r>
              <a:rPr lang="en-GB" sz="1200" b="0" i="0" u="none" strike="noStrike" cap="none" dirty="0">
                <a:solidFill>
                  <a:schemeClr val="dk1"/>
                </a:solidFill>
                <a:effectLst/>
                <a:latin typeface="Calibri"/>
                <a:ea typeface="Calibri"/>
                <a:cs typeface="Calibri"/>
                <a:sym typeface="Calibri"/>
              </a:rPr>
              <a:t> we use often. </a:t>
            </a:r>
            <a:r>
              <a:rPr lang="en-GB" dirty="0"/>
              <a:t>This tool</a:t>
            </a:r>
            <a:r>
              <a:rPr lang="en-GB" sz="1200" b="0" i="0" u="none" strike="noStrike" cap="none" dirty="0">
                <a:solidFill>
                  <a:schemeClr val="dk1"/>
                </a:solidFill>
                <a:effectLst/>
                <a:latin typeface="Calibri"/>
                <a:ea typeface="Calibri"/>
                <a:cs typeface="Calibri"/>
                <a:sym typeface="Calibri"/>
              </a:rPr>
              <a:t> is a collection of packages that are useful and required t</a:t>
            </a:r>
            <a:r>
              <a:rPr lang="en-GB" sz="1200" i="0" u="none" strike="noStrike" cap="none" dirty="0">
                <a:solidFill>
                  <a:schemeClr val="dk1"/>
                </a:solidFill>
                <a:effectLst/>
                <a:latin typeface="Calibri"/>
                <a:ea typeface="Calibri"/>
                <a:cs typeface="Calibri"/>
                <a:sym typeface="Calibri"/>
              </a:rPr>
              <a:t>o run </a:t>
            </a:r>
            <a:r>
              <a:rPr lang="en-GB" dirty="0"/>
              <a:t>your Python code</a:t>
            </a:r>
            <a:r>
              <a:rPr lang="en-GB" sz="1200" i="0" u="none" strike="noStrike" cap="none" dirty="0">
                <a:solidFill>
                  <a:schemeClr val="dk1"/>
                </a:solidFill>
                <a:effectLst/>
                <a:latin typeface="Calibri"/>
                <a:ea typeface="Calibri"/>
                <a:cs typeface="Calibri"/>
                <a:sym typeface="Calibri"/>
              </a:rPr>
              <a:t>.</a:t>
            </a:r>
            <a:r>
              <a:rPr lang="en-GB" sz="1200" b="0" i="0" u="none" strike="noStrike" cap="none" dirty="0">
                <a:solidFill>
                  <a:schemeClr val="dk1"/>
                </a:solidFill>
                <a:effectLst/>
                <a:latin typeface="Calibri"/>
                <a:ea typeface="Calibri"/>
                <a:cs typeface="Calibri"/>
                <a:sym typeface="Calibri"/>
              </a:rPr>
              <a:t> Once you start exploring Python in detail, you can find many of these modules, packages</a:t>
            </a:r>
            <a:r>
              <a:rPr lang="en-GB" dirty="0"/>
              <a:t>,</a:t>
            </a:r>
            <a:r>
              <a:rPr lang="en-GB" sz="1200" b="0" i="0" u="none" strike="noStrike" cap="none" dirty="0">
                <a:solidFill>
                  <a:schemeClr val="dk1"/>
                </a:solidFill>
                <a:effectLst/>
                <a:latin typeface="Calibri"/>
                <a:ea typeface="Calibri"/>
                <a:cs typeface="Calibri"/>
                <a:sym typeface="Calibri"/>
              </a:rPr>
              <a:t> and libraries which contain useful codes</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nd are available online. </a:t>
            </a:r>
            <a:r>
              <a:rPr lang="en-GB" dirty="0"/>
              <a:t>It </a:t>
            </a:r>
            <a:r>
              <a:rPr lang="en-GB" sz="1200" b="0" i="0" u="none" strike="noStrike" cap="none" dirty="0">
                <a:solidFill>
                  <a:schemeClr val="dk1"/>
                </a:solidFill>
                <a:effectLst/>
                <a:latin typeface="Calibri"/>
                <a:ea typeface="Calibri"/>
                <a:cs typeface="Calibri"/>
                <a:sym typeface="Calibri"/>
              </a:rPr>
              <a:t>is </a:t>
            </a:r>
            <a:r>
              <a:rPr lang="en-GB" dirty="0"/>
              <a:t>important to note that there</a:t>
            </a:r>
            <a:r>
              <a:rPr lang="en-GB" sz="1200" b="0" i="0" u="none" strike="noStrike" cap="none" dirty="0">
                <a:solidFill>
                  <a:schemeClr val="dk1"/>
                </a:solidFill>
                <a:effectLst/>
                <a:latin typeface="Calibri"/>
                <a:ea typeface="Calibri"/>
                <a:cs typeface="Calibri"/>
                <a:sym typeface="Calibri"/>
              </a:rPr>
              <a:t> are different ways that we can run a </a:t>
            </a:r>
            <a:r>
              <a:rPr lang="en-GB" dirty="0"/>
              <a:t>Python </a:t>
            </a:r>
            <a:r>
              <a:rPr lang="en-GB" sz="1200" b="0" i="0" u="none" strike="noStrike" cap="none" dirty="0">
                <a:solidFill>
                  <a:schemeClr val="dk1"/>
                </a:solidFill>
                <a:effectLst/>
                <a:latin typeface="Calibri"/>
                <a:ea typeface="Calibri"/>
                <a:cs typeface="Calibri"/>
                <a:sym typeface="Calibri"/>
              </a:rPr>
              <a:t>code, so we have different</a:t>
            </a:r>
            <a:r>
              <a:rPr lang="en-GB" sz="1200" b="0" i="0" u="none" strike="noStrike" cap="none" baseline="0" dirty="0">
                <a:solidFill>
                  <a:schemeClr val="dk1"/>
                </a:solidFill>
                <a:effectLst/>
                <a:latin typeface="Calibri"/>
                <a:ea typeface="Calibri"/>
                <a:cs typeface="Calibri"/>
                <a:sym typeface="Calibri"/>
              </a:rPr>
              <a:t> e</a:t>
            </a:r>
            <a:r>
              <a:rPr lang="en-GB" sz="1200" b="0" i="0" u="none" strike="noStrike" cap="none" dirty="0">
                <a:solidFill>
                  <a:schemeClr val="dk1"/>
                </a:solidFill>
                <a:effectLst/>
                <a:latin typeface="Calibri"/>
                <a:ea typeface="Calibri"/>
                <a:cs typeface="Calibri"/>
                <a:sym typeface="Calibri"/>
              </a:rPr>
              <a:t>nvironments to run it. In this training </a:t>
            </a:r>
            <a:r>
              <a:rPr lang="en-GB" dirty="0"/>
              <a:t>we will</a:t>
            </a:r>
            <a:r>
              <a:rPr lang="en-GB" sz="1200" b="0" i="0" u="none" strike="noStrike" cap="none" dirty="0">
                <a:solidFill>
                  <a:schemeClr val="dk1"/>
                </a:solidFill>
                <a:effectLst/>
                <a:latin typeface="Calibri"/>
                <a:ea typeface="Calibri"/>
                <a:cs typeface="Calibri"/>
                <a:sym typeface="Calibri"/>
              </a:rPr>
              <a:t> use something called Jupyter Notebook. The Jupyter notebook is an interactive way that we can run the Python code and easily update var</a:t>
            </a:r>
            <a:r>
              <a:rPr lang="en-GB" sz="1200" i="0" u="none" strike="noStrike" cap="none" dirty="0">
                <a:solidFill>
                  <a:schemeClr val="dk1"/>
                </a:solidFill>
                <a:effectLst/>
                <a:latin typeface="Calibri"/>
                <a:ea typeface="Calibri"/>
                <a:cs typeface="Calibri"/>
                <a:sym typeface="Calibri"/>
              </a:rPr>
              <a:t>iables.</a:t>
            </a:r>
            <a:r>
              <a:rPr lang="sv-SE" sz="1200" i="0" u="none" strike="noStrike" cap="none" dirty="0">
                <a:solidFill>
                  <a:schemeClr val="dk1"/>
                </a:solidFill>
                <a:effectLst/>
                <a:latin typeface="Calibri"/>
                <a:ea typeface="Calibri"/>
                <a:cs typeface="Calibri"/>
                <a:sym typeface="Calibri"/>
              </a:rPr>
              <a:t> </a:t>
            </a:r>
            <a:r>
              <a:rPr lang="en-GB" sz="1200" i="0" u="none" strike="noStrike" cap="none" dirty="0">
                <a:solidFill>
                  <a:schemeClr val="dk1"/>
                </a:solidFill>
                <a:effectLst/>
                <a:latin typeface="Calibri"/>
                <a:ea typeface="Calibri"/>
                <a:cs typeface="Calibri"/>
                <a:sym typeface="Calibri"/>
              </a:rPr>
              <a:t>It includes description of h</a:t>
            </a:r>
            <a:r>
              <a:rPr lang="en-GB" sz="1200" b="0" i="0" u="none" strike="noStrike" cap="none" dirty="0">
                <a:solidFill>
                  <a:schemeClr val="dk1"/>
                </a:solidFill>
                <a:effectLst/>
                <a:latin typeface="Calibri"/>
                <a:ea typeface="Calibri"/>
                <a:cs typeface="Calibri"/>
                <a:sym typeface="Calibri"/>
              </a:rPr>
              <a:t>ow to use the tool. And we can also see some of </a:t>
            </a:r>
            <a:r>
              <a:rPr lang="en-GB" dirty="0"/>
              <a:t>the outputs</a:t>
            </a:r>
            <a:r>
              <a:rPr lang="en-GB" sz="1200" b="0" i="0" u="none" strike="noStrike" cap="none" baseline="0" dirty="0">
                <a:solidFill>
                  <a:schemeClr val="dk1"/>
                </a:solidFill>
                <a:effectLst/>
                <a:latin typeface="Calibri"/>
                <a:ea typeface="Calibri"/>
                <a:cs typeface="Calibri"/>
                <a:sym typeface="Calibri"/>
              </a:rPr>
              <a:t> o</a:t>
            </a:r>
            <a:r>
              <a:rPr lang="en-GB" sz="1200" b="0" i="0" u="none" strike="noStrike" cap="none" dirty="0">
                <a:solidFill>
                  <a:schemeClr val="dk1"/>
                </a:solidFill>
                <a:effectLst/>
                <a:latin typeface="Calibri"/>
                <a:ea typeface="Calibri"/>
                <a:cs typeface="Calibri"/>
                <a:sym typeface="Calibri"/>
              </a:rPr>
              <a:t>f our analysis while we're running it.</a:t>
            </a:r>
            <a:r>
              <a:rPr lang="en-GB" dirty="0"/>
              <a:t> </a:t>
            </a:r>
            <a:endParaRPr sz="1300" dirty="0"/>
          </a:p>
        </p:txBody>
      </p:sp>
      <p:sp>
        <p:nvSpPr>
          <p:cNvPr id="136" name="Google Shape;1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8164434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42104130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12245293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93611989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36066134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spTree>
    <p:extLst>
      <p:ext uri="{BB962C8B-B14F-4D97-AF65-F5344CB8AC3E}">
        <p14:creationId xmlns:p14="http://schemas.microsoft.com/office/powerpoint/2010/main" val="266987890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en-US"/>
              <a:t>Click to edit Master title style</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endParaRPr lang="en-US"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dirty="0"/>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502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2342002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628796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365666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74483816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7433027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endParaRPr lang="en-SE"/>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381255073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endParaRPr lang="en-SE"/>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530178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endParaRPr lang="en-SE"/>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8618912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SE"/>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SE" smtClean="0"/>
              <a:t>‹#›</a:t>
            </a:fld>
            <a:endParaRPr lang="en-SE"/>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59372393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74" r:id="rId14"/>
    <p:sldLayoutId id="2147483675"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hyperlink" Target="https://pythonhosted.org/spyder/installation.html" TargetMode="External"/><Relationship Id="rId12"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jetbrains.com/pycharm/" TargetMode="External"/><Relationship Id="rId11" Type="http://schemas.openxmlformats.org/officeDocument/2006/relationships/hyperlink" Target="https://opensource.org/licenses/BSD-3-Clause" TargetMode="External"/><Relationship Id="rId5" Type="http://schemas.openxmlformats.org/officeDocument/2006/relationships/hyperlink" Target="https://www.anaconda.com/" TargetMode="External"/><Relationship Id="rId10" Type="http://schemas.openxmlformats.org/officeDocument/2006/relationships/hyperlink" Target="https://github.com/jupyter/design/blob/master/logos/Square%20Logo/squarelogo-greytext-orangebody-greymoons/squarelogo-greytext-orangebody-greymoons.png" TargetMode="External"/><Relationship Id="rId4" Type="http://schemas.openxmlformats.org/officeDocument/2006/relationships/notesSlide" Target="../notesSlides/notesSlide9.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hyperlink" Target="https://onsset.github.io/teaching_kit/courses/module_2/Lecture%20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www.onsset.org/"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groups.google.com/forum/#!forum/onsset" TargetMode="External"/><Relationship Id="rId5" Type="http://schemas.openxmlformats.org/officeDocument/2006/relationships/hyperlink" Target="https://gep-onsset.readthedocs.io/en/latest/" TargetMode="Externa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hyperlink" Target="https://onsset.github.io/teaching_kit/courses/module_2/Lecture%20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publicdomain/mark/1.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www.flickr.com/photos/26036894@N03/18889910544" TargetMode="External"/><Relationship Id="rId5" Type="http://schemas.openxmlformats.org/officeDocument/2006/relationships/image" Target="../media/image12.jp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hyperlink" Target="https://medium.com/climate-conscious/climate-finance-unfairly-shifts-priorities-in-the-global-south-5ed42c116cfe" TargetMode="External"/><Relationship Id="rId3" Type="http://schemas.openxmlformats.org/officeDocument/2006/relationships/audio" Target="../media/media18.mp3"/><Relationship Id="rId7" Type="http://schemas.openxmlformats.org/officeDocument/2006/relationships/image" Target="../media/image14.jpg"/><Relationship Id="rId2" Type="http://schemas.microsoft.com/office/2007/relationships/media" Target="../media/media18.mp3"/><Relationship Id="rId1" Type="http://schemas.openxmlformats.org/officeDocument/2006/relationships/themeOverride" Target="../theme/themeOverride1.xml"/><Relationship Id="rId6" Type="http://schemas.openxmlformats.org/officeDocument/2006/relationships/image" Target="../media/image13.jpg"/><Relationship Id="rId5" Type="http://schemas.openxmlformats.org/officeDocument/2006/relationships/notesSlide" Target="../notesSlides/notesSlide18.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doi.org/10.5281/ZENODO.1493074" TargetMode="External"/><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doi.org/10.5281/ZENODO.1493074" TargetMode="External"/><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3.xml"/><Relationship Id="rId7" Type="http://schemas.openxmlformats.org/officeDocument/2006/relationships/hyperlink" Target="https://doi.org/10.5281/ZENODO.1493074"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hyperlink" Target="https://doi.org/10.5281/ZENODO.149307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edu/openlearncreate/mod/quiz/view.php?id=173688" TargetMode="External"/><Relationship Id="rId2" Type="http://schemas.openxmlformats.org/officeDocument/2006/relationships/hyperlink" Target="http://www.google.com/" TargetMode="Externa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www.onsset.org/uploads/1/8/5/0/18504136/electrification_pathways_for_benin.pdf" TargetMode="External"/><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www.codecademy.com/learn/learn-python"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learnpython.org/" TargetMode="External"/><Relationship Id="rId5" Type="http://schemas.openxmlformats.org/officeDocument/2006/relationships/hyperlink" Target="https://www.python.org/doc/"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36500D07-65A1-C64B-BEC2-00CFDFCD3407}"/>
              </a:ext>
            </a:extLst>
          </p:cNvPr>
          <p:cNvPicPr>
            <a:picLocks noChangeAspect="1"/>
          </p:cNvPicPr>
          <p:nvPr/>
        </p:nvPicPr>
        <p:blipFill>
          <a:blip r:embed="rId5"/>
          <a:stretch>
            <a:fillRect/>
          </a:stretch>
        </p:blipFill>
        <p:spPr>
          <a:xfrm>
            <a:off x="0" y="0"/>
            <a:ext cx="12192000" cy="6858000"/>
          </a:xfrm>
          <a:prstGeom prst="rect">
            <a:avLst/>
          </a:prstGeom>
        </p:spPr>
      </p:pic>
      <p:sp>
        <p:nvSpPr>
          <p:cNvPr id="9" name="TextBox 1">
            <a:extLst>
              <a:ext uri="{FF2B5EF4-FFF2-40B4-BE49-F238E27FC236}">
                <a16:creationId xmlns:a16="http://schemas.microsoft.com/office/drawing/2014/main" id="{548A5EB0-DB75-0D4B-90E2-745549E18511}"/>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99DEA05E-3DE2-714D-9D7C-D14D82DB9D79}"/>
              </a:ext>
            </a:extLst>
          </p:cNvPr>
          <p:cNvSpPr txBox="1"/>
          <p:nvPr/>
        </p:nvSpPr>
        <p:spPr>
          <a:xfrm>
            <a:off x="657741" y="4127693"/>
            <a:ext cx="6774813"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6 </a:t>
            </a:r>
          </a:p>
          <a:p>
            <a:r>
              <a:rPr lang="en-ZA" sz="4400" b="1" dirty="0">
                <a:latin typeface="Open Sans ExtraBold"/>
                <a:ea typeface="Open Sans ExtraBold" panose="020B0606030504020204" pitchFamily="34" charset="0"/>
                <a:cs typeface="Open Sans ExtraBold" panose="020B0606030504020204" pitchFamily="34" charset="0"/>
              </a:rPr>
              <a:t>GEP SCENARIO GENERATOR</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7A64E691-7814-FE47-A332-0A7257AB0132}"/>
              </a:ext>
            </a:extLst>
          </p:cNvPr>
          <p:cNvSpPr txBox="1"/>
          <p:nvPr/>
        </p:nvSpPr>
        <p:spPr>
          <a:xfrm>
            <a:off x="657741" y="3659026"/>
            <a:ext cx="3012165"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4" name="Oval 3">
            <a:extLst>
              <a:ext uri="{FF2B5EF4-FFF2-40B4-BE49-F238E27FC236}">
                <a16:creationId xmlns:a16="http://schemas.microsoft.com/office/drawing/2014/main" id="{D288C702-DC2B-F149-BB09-7B834CF7D537}"/>
              </a:ext>
            </a:extLst>
          </p:cNvPr>
          <p:cNvSpPr/>
          <p:nvPr/>
        </p:nvSpPr>
        <p:spPr>
          <a:xfrm>
            <a:off x="7216666" y="43053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mp3" descr="Track1_Lecture6_Slide1.mp3">
            <a:hlinkClick r:id="" action="ppaction://media"/>
            <a:extLst>
              <a:ext uri="{FF2B5EF4-FFF2-40B4-BE49-F238E27FC236}">
                <a16:creationId xmlns:a16="http://schemas.microsoft.com/office/drawing/2014/main" id="{4B964FDB-D8CC-E04A-B2FF-5EA0D8358E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8031" y="437672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3" name="Content Placeholder 2"/>
          <p:cNvSpPr>
            <a:spLocks noGrp="1"/>
          </p:cNvSpPr>
          <p:nvPr>
            <p:ph idx="1"/>
          </p:nvPr>
        </p:nvSpPr>
        <p:spPr>
          <a:xfrm>
            <a:off x="838200" y="2132692"/>
            <a:ext cx="10515600" cy="3160109"/>
          </a:xfrm>
        </p:spPr>
        <p:txBody>
          <a:bodyPr vert="horz" lIns="91440" tIns="45720" rIns="91440" bIns="45720" rtlCol="0" anchor="t">
            <a:normAutofit fontScale="85000" lnSpcReduction="10000"/>
          </a:bodyPr>
          <a:lstStyle/>
          <a:p>
            <a:pPr marL="0" lvl="0" indent="0">
              <a:lnSpc>
                <a:spcPct val="110000"/>
              </a:lnSpc>
              <a:spcBef>
                <a:spcPts val="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versions –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2.7.X</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Vs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3.7.X.</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installation packages –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Anaconda</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26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https://www.anaconda.com/</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modules &amp; Data Science Libraries (e.g., NumPy, Pandas, Matplotlib)</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I</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ntegrated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evelopment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nvironment (IDEs)</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Text editors (e.g., Notepad)</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Notebook environment (e.g., </a:t>
            </a:r>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Calibri"/>
              </a:rPr>
              <a:t>Jupyter Notebook</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Full Integrated Development Environment (IDE) (e.g., </a:t>
            </a:r>
            <a:r>
              <a:rPr lang="en-GB"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extLst>
                    <a:ext uri="{A12FA001-AC4F-418D-AE19-62706E023703}">
                      <ahyp:hlinkClr xmlns:ahyp="http://schemas.microsoft.com/office/drawing/2018/hyperlinkcolor" val="tx"/>
                    </a:ext>
                  </a:extLst>
                </a:hlinkClick>
              </a:rPr>
              <a:t>PyCharm</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or </a:t>
            </a:r>
            <a:r>
              <a:rPr lang="en-GB"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7">
                  <a:extLst>
                    <a:ext uri="{A12FA001-AC4F-418D-AE19-62706E023703}">
                      <ahyp:hlinkClr xmlns:ahyp="http://schemas.microsoft.com/office/drawing/2018/hyperlinkcolor" val="tx"/>
                    </a:ext>
                  </a:extLst>
                </a:hlinkClick>
              </a:rPr>
              <a:t>Spyder</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endPar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39" name="Google Shape;139;p7"/>
          <p:cNvSpPr txBox="1"/>
          <p:nvPr/>
        </p:nvSpPr>
        <p:spPr>
          <a:xfrm>
            <a:off x="1020951" y="356062"/>
            <a:ext cx="9816383" cy="805569"/>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400"/>
              <a:buFont typeface="Calibri"/>
              <a:buNone/>
            </a:pPr>
            <a:endParaRPr sz="4400" dirty="0">
              <a:solidFill>
                <a:schemeClr val="dk1"/>
              </a:solidFill>
              <a:latin typeface="Calibri"/>
              <a:ea typeface="Calibri"/>
              <a:cs typeface="Calibri"/>
              <a:sym typeface="Calibri"/>
            </a:endParaRPr>
          </a:p>
        </p:txBody>
      </p:sp>
      <p:pic>
        <p:nvPicPr>
          <p:cNvPr id="143" name="Google Shape;143;p7"/>
          <p:cNvPicPr preferRelativeResize="0"/>
          <p:nvPr/>
        </p:nvPicPr>
        <p:blipFill rotWithShape="1">
          <a:blip r:embed="rId8">
            <a:alphaModFix/>
          </a:blip>
          <a:srcRect t="-1936" r="12576" b="-1277"/>
          <a:stretch/>
        </p:blipFill>
        <p:spPr>
          <a:xfrm>
            <a:off x="8246832" y="17455"/>
            <a:ext cx="3340239" cy="1647869"/>
          </a:xfrm>
          <a:prstGeom prst="rect">
            <a:avLst/>
          </a:prstGeom>
          <a:noFill/>
          <a:ln>
            <a:noFill/>
          </a:ln>
        </p:spPr>
      </p:pic>
      <p:pic>
        <p:nvPicPr>
          <p:cNvPr id="144" name="Google Shape;144;p7"/>
          <p:cNvPicPr preferRelativeResize="0"/>
          <p:nvPr/>
        </p:nvPicPr>
        <p:blipFill rotWithShape="1">
          <a:blip r:embed="rId9">
            <a:alphaModFix/>
          </a:blip>
          <a:srcRect/>
          <a:stretch/>
        </p:blipFill>
        <p:spPr>
          <a:xfrm>
            <a:off x="7886062" y="164301"/>
            <a:ext cx="1492514" cy="1557853"/>
          </a:xfrm>
          <a:prstGeom prst="rect">
            <a:avLst/>
          </a:prstGeom>
          <a:noFill/>
          <a:ln>
            <a:noFill/>
          </a:ln>
        </p:spPr>
      </p:pic>
      <p:sp>
        <p:nvSpPr>
          <p:cNvPr id="12" name="Title 1"/>
          <p:cNvSpPr txBox="1">
            <a:spLocks/>
          </p:cNvSpPr>
          <p:nvPr/>
        </p:nvSpPr>
        <p:spPr>
          <a:xfrm>
            <a:off x="838200" y="365125"/>
            <a:ext cx="46482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13" name="Rectangle 12">
            <a:extLst>
              <a:ext uri="{FF2B5EF4-FFF2-40B4-BE49-F238E27FC236}">
                <a16:creationId xmlns:a16="http://schemas.microsoft.com/office/drawing/2014/main" id="{63FE2775-FB72-4D44-B480-06EBB7F679B3}"/>
              </a:ext>
            </a:extLst>
          </p:cNvPr>
          <p:cNvSpPr/>
          <p:nvPr/>
        </p:nvSpPr>
        <p:spPr>
          <a:xfrm>
            <a:off x="838200" y="1657897"/>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Python – Important things to know</a:t>
            </a:r>
          </a:p>
        </p:txBody>
      </p:sp>
      <p:sp>
        <p:nvSpPr>
          <p:cNvPr id="9" name="Rectangle 8"/>
          <p:cNvSpPr/>
          <p:nvPr/>
        </p:nvSpPr>
        <p:spPr>
          <a:xfrm>
            <a:off x="838200" y="6138292"/>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2" name="Rectangle 1"/>
          <p:cNvSpPr/>
          <p:nvPr/>
        </p:nvSpPr>
        <p:spPr>
          <a:xfrm>
            <a:off x="7476534" y="1712871"/>
            <a:ext cx="1981633" cy="246221"/>
          </a:xfrm>
          <a:prstGeom prst="rect">
            <a:avLst/>
          </a:prstGeom>
        </p:spPr>
        <p:txBody>
          <a:bodyPr wrap="none">
            <a:spAutoFit/>
          </a:bodyPr>
          <a:lstStyle/>
          <a:p>
            <a:r>
              <a:rPr lang="sv-SE" sz="1000" b="1" dirty="0">
                <a:latin typeface="+mj-lt"/>
              </a:rPr>
              <a:t>Picture source: </a:t>
            </a:r>
            <a:r>
              <a:rPr lang="sv-SE" sz="1000" dirty="0">
                <a:latin typeface="+mj-lt"/>
              </a:rPr>
              <a:t>www.jetbrains.com</a:t>
            </a:r>
            <a:endParaRPr lang="en-GB" sz="1000" dirty="0">
              <a:latin typeface="+mj-lt"/>
            </a:endParaRPr>
          </a:p>
        </p:txBody>
      </p:sp>
      <p:sp>
        <p:nvSpPr>
          <p:cNvPr id="4" name="Rectangle 3"/>
          <p:cNvSpPr/>
          <p:nvPr/>
        </p:nvSpPr>
        <p:spPr>
          <a:xfrm>
            <a:off x="9559847" y="1690688"/>
            <a:ext cx="2016899" cy="246221"/>
          </a:xfrm>
          <a:prstGeom prst="rect">
            <a:avLst/>
          </a:prstGeom>
        </p:spPr>
        <p:txBody>
          <a:bodyPr wrap="none">
            <a:spAutoFit/>
          </a:bodyPr>
          <a:lstStyle/>
          <a:p>
            <a:r>
              <a:rPr lang="sv-SE" sz="1000" b="1" dirty="0">
                <a:solidFill>
                  <a:srgbClr val="24292E"/>
                </a:solidFill>
                <a:latin typeface="+mj-lt"/>
              </a:rPr>
              <a:t>Picture source: </a:t>
            </a:r>
            <a:r>
              <a:rPr lang="sv-SE" sz="1000" b="1" dirty="0">
                <a:solidFill>
                  <a:srgbClr val="24292E"/>
                </a:solidFill>
                <a:latin typeface="+mj-lt"/>
                <a:hlinkClick r:id="rId10"/>
              </a:rPr>
              <a:t>image,</a:t>
            </a:r>
            <a:r>
              <a:rPr lang="sv-SE" sz="1000" b="1" dirty="0">
                <a:solidFill>
                  <a:srgbClr val="24292E"/>
                </a:solidFill>
                <a:latin typeface="+mj-lt"/>
              </a:rPr>
              <a:t> </a:t>
            </a:r>
            <a:r>
              <a:rPr lang="sv-SE" sz="1000" dirty="0">
                <a:solidFill>
                  <a:srgbClr val="24292E"/>
                </a:solidFill>
                <a:latin typeface="+mj-lt"/>
                <a:hlinkClick r:id="rId11"/>
              </a:rPr>
              <a:t>BSD 3-Clause</a:t>
            </a:r>
            <a:endParaRPr lang="sv-SE" sz="1000" i="0" dirty="0">
              <a:solidFill>
                <a:srgbClr val="24292E"/>
              </a:solidFill>
              <a:effectLst/>
              <a:latin typeface="+mj-lt"/>
            </a:endParaRPr>
          </a:p>
        </p:txBody>
      </p:sp>
      <p:sp>
        <p:nvSpPr>
          <p:cNvPr id="11" name="Oval 10">
            <a:extLst>
              <a:ext uri="{FF2B5EF4-FFF2-40B4-BE49-F238E27FC236}">
                <a16:creationId xmlns:a16="http://schemas.microsoft.com/office/drawing/2014/main" id="{590B973A-09AC-BC41-82DA-6B16D164C3FC}"/>
              </a:ext>
            </a:extLst>
          </p:cNvPr>
          <p:cNvSpPr/>
          <p:nvPr/>
        </p:nvSpPr>
        <p:spPr>
          <a:xfrm>
            <a:off x="5486400" y="5187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10.mp3" descr="Track1_Lecture6_Slide10.mp3">
            <a:hlinkClick r:id="" action="ppaction://media"/>
            <a:extLst>
              <a:ext uri="{FF2B5EF4-FFF2-40B4-BE49-F238E27FC236}">
                <a16:creationId xmlns:a16="http://schemas.microsoft.com/office/drawing/2014/main" id="{2DA9D655-0516-9D4F-9A94-18B9AEF2C94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553002" y="590113"/>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8"/>
          <p:cNvSpPr/>
          <p:nvPr/>
        </p:nvSpPr>
        <p:spPr>
          <a:xfrm>
            <a:off x="2782956" y="4994807"/>
            <a:ext cx="882800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chemeClr val="dk1"/>
                </a:solidFill>
                <a:latin typeface="Calibri"/>
                <a:ea typeface="Calibri"/>
                <a:cs typeface="Calibri"/>
                <a:sym typeface="Calibri"/>
              </a:rPr>
              <a:t> </a:t>
            </a:r>
            <a:endParaRPr sz="2200" dirty="0">
              <a:solidFill>
                <a:schemeClr val="dk1"/>
              </a:solidFill>
              <a:latin typeface="Calibri"/>
              <a:ea typeface="Calibri"/>
              <a:cs typeface="Calibri"/>
              <a:sym typeface="Calibri"/>
            </a:endParaRPr>
          </a:p>
        </p:txBody>
      </p:sp>
      <p:sp>
        <p:nvSpPr>
          <p:cNvPr id="154" name="Google Shape;154;p8"/>
          <p:cNvSpPr/>
          <p:nvPr/>
        </p:nvSpPr>
        <p:spPr>
          <a:xfrm>
            <a:off x="874245" y="2200196"/>
            <a:ext cx="10443510" cy="2505261"/>
          </a:xfrm>
          <a:prstGeom prst="rect">
            <a:avLst/>
          </a:prstGeom>
          <a:noFill/>
          <a:ln>
            <a:noFill/>
          </a:ln>
        </p:spPr>
        <p:txBody>
          <a:bodyPr spcFirstLastPara="1" wrap="square" lIns="91425" tIns="45700" rIns="91425" bIns="45700" anchor="t" anchorCtr="0">
            <a:spAutoFit/>
          </a:bodyPr>
          <a:lstStyle/>
          <a:p>
            <a:pPr marL="457200" indent="-457200">
              <a:lnSpc>
                <a:spcPct val="114000"/>
              </a:lnSpc>
              <a:spcAft>
                <a:spcPts val="60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Running the tool does not require any programming knowledge</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457200" marR="0" lvl="0" indent="-457200" algn="l">
              <a:lnSpc>
                <a:spcPct val="114000"/>
              </a:lnSpc>
              <a:spcBef>
                <a:spcPts val="0"/>
              </a:spcBef>
              <a:spcAft>
                <a:spcPts val="60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With basic programming knowledge, one can make simple modifications to adapt the tool</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a:lnSpc>
                <a:spcPct val="114000"/>
              </a:lnSpc>
              <a:spcAft>
                <a:spcPts val="60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Developing new functionalities or making large changes to the existing ones requires good programming skills</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a:lnSpc>
                <a:spcPct val="114000"/>
              </a:lnSpc>
              <a:spcAft>
                <a:spcPts val="60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There are many freely available Python tutorials online</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838200" y="365125"/>
            <a:ext cx="460533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9" name="Rectangle 8">
            <a:extLst>
              <a:ext uri="{FF2B5EF4-FFF2-40B4-BE49-F238E27FC236}">
                <a16:creationId xmlns:a16="http://schemas.microsoft.com/office/drawing/2014/main" id="{63FE2775-FB72-4D44-B480-06EBB7F679B3}"/>
              </a:ext>
            </a:extLst>
          </p:cNvPr>
          <p:cNvSpPr/>
          <p:nvPr/>
        </p:nvSpPr>
        <p:spPr>
          <a:xfrm>
            <a:off x="838200" y="1638158"/>
            <a:ext cx="10068612"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Python - What do I need to know to use the GEP Scenario Generator (OnSSET)?</a:t>
            </a:r>
          </a:p>
        </p:txBody>
      </p:sp>
      <p:sp>
        <p:nvSpPr>
          <p:cNvPr id="7" name="Rectangle 6"/>
          <p:cNvSpPr/>
          <p:nvPr/>
        </p:nvSpPr>
        <p:spPr>
          <a:xfrm>
            <a:off x="874245" y="6146563"/>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1" name="Oval 10">
            <a:extLst>
              <a:ext uri="{FF2B5EF4-FFF2-40B4-BE49-F238E27FC236}">
                <a16:creationId xmlns:a16="http://schemas.microsoft.com/office/drawing/2014/main" id="{75EF06F6-F602-BB4B-B55F-6EB0A41D7D2D}"/>
              </a:ext>
            </a:extLst>
          </p:cNvPr>
          <p:cNvSpPr/>
          <p:nvPr/>
        </p:nvSpPr>
        <p:spPr>
          <a:xfrm>
            <a:off x="5486400" y="5187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1.mp3" descr="Track1_Lecture6_Slide11.mp3">
            <a:hlinkClick r:id="" action="ppaction://media"/>
            <a:extLst>
              <a:ext uri="{FF2B5EF4-FFF2-40B4-BE49-F238E27FC236}">
                <a16:creationId xmlns:a16="http://schemas.microsoft.com/office/drawing/2014/main" id="{30CB9C39-FE72-6C43-BD17-BF49FF34CF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7765" y="590113"/>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en-GB" dirty="0"/>
              <a:t>6.2 Introduction to Python</a:t>
            </a:r>
          </a:p>
        </p:txBody>
      </p:sp>
      <p:sp>
        <p:nvSpPr>
          <p:cNvPr id="167" name="Google Shape;167;p10"/>
          <p:cNvSpPr txBox="1">
            <a:spLocks noGrp="1"/>
          </p:cNvSpPr>
          <p:nvPr>
            <p:ph idx="1"/>
          </p:nvPr>
        </p:nvSpPr>
        <p:spPr>
          <a:xfrm>
            <a:off x="838200" y="1948175"/>
            <a:ext cx="10515600" cy="4351338"/>
          </a:xfrm>
          <a:prstGeom prst="rect">
            <a:avLst/>
          </a:prstGeom>
          <a:noFill/>
          <a:ln>
            <a:noFill/>
          </a:ln>
        </p:spPr>
        <p:txBody>
          <a:bodyPr spcFirstLastPara="1" wrap="square" lIns="91425" tIns="45700" rIns="91425" bIns="45700" anchor="t" anchorCtr="0">
            <a:normAutofit/>
          </a:bodyPr>
          <a:lstStyle/>
          <a:p>
            <a:pPr marL="565150" lvl="0" indent="-514350" algn="l" rtl="0">
              <a:lnSpc>
                <a:spcPct val="90000"/>
              </a:lnSpc>
              <a:spcBef>
                <a:spcPts val="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OnSSET is developed in Python</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Python is open-source and freely available</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Generating electrification scenarios does not require any programming knowledge</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Modellers with programming knowledge can modify and improve the OnSSET tool according to their preferences</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With the Anaconda distribution package for Python anyone can run the GEP Scenario Generator offline</a:t>
            </a:r>
            <a:endParaRPr sz="2000" dirty="0">
              <a:latin typeface="Open Sans" panose="020B0606030504020204" pitchFamily="34" charset="0"/>
              <a:ea typeface="Open Sans" panose="020B0606030504020204" pitchFamily="34" charset="0"/>
              <a:cs typeface="Open Sans" panose="020B0606030504020204" pitchFamily="34" charset="0"/>
            </a:endParaRPr>
          </a:p>
          <a:p>
            <a:pPr marL="685800" lvl="0" indent="-457200" algn="l" rtl="0">
              <a:lnSpc>
                <a:spcPct val="90000"/>
              </a:lnSpc>
              <a:spcBef>
                <a:spcPts val="1000"/>
              </a:spcBef>
              <a:spcAft>
                <a:spcPts val="0"/>
              </a:spcAft>
              <a:buClr>
                <a:schemeClr val="dk1"/>
              </a:buClr>
              <a:buSzPct val="100000"/>
              <a:buFont typeface="+mj-lt"/>
              <a:buAutoNum type="arabicPeriod"/>
            </a:pPr>
            <a:endParaRPr sz="2000" dirty="0">
              <a:latin typeface="Open Sans" panose="020B0606030504020204" pitchFamily="34" charset="0"/>
              <a:ea typeface="Open Sans" panose="020B0606030504020204" pitchFamily="34" charset="0"/>
              <a:cs typeface="Open Sans" panose="020B0606030504020204" pitchFamily="34" charset="0"/>
            </a:endParaRPr>
          </a:p>
          <a:p>
            <a:pPr marL="508000" lvl="0" indent="-457200" algn="l" rtl="0">
              <a:lnSpc>
                <a:spcPct val="90000"/>
              </a:lnSpc>
              <a:spcBef>
                <a:spcPts val="1000"/>
              </a:spcBef>
              <a:spcAft>
                <a:spcPts val="0"/>
              </a:spcAft>
              <a:buClr>
                <a:schemeClr val="dk1"/>
              </a:buClr>
              <a:buSzPct val="100000"/>
              <a:buFont typeface="+mj-lt"/>
              <a:buAutoNum type="arabicPeriod"/>
            </a:pP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838200" y="613978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6" name="Rectangle 5">
            <a:extLst>
              <a:ext uri="{FF2B5EF4-FFF2-40B4-BE49-F238E27FC236}">
                <a16:creationId xmlns:a16="http://schemas.microsoft.com/office/drawing/2014/main" id="{63FE2775-FB72-4D44-B480-06EBB7F679B3}"/>
              </a:ext>
            </a:extLst>
          </p:cNvPr>
          <p:cNvSpPr/>
          <p:nvPr/>
        </p:nvSpPr>
        <p:spPr>
          <a:xfrm>
            <a:off x="838200" y="1461572"/>
            <a:ext cx="915757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Key messages</a:t>
            </a:r>
          </a:p>
        </p:txBody>
      </p:sp>
      <p:sp>
        <p:nvSpPr>
          <p:cNvPr id="7" name="Oval 6">
            <a:extLst>
              <a:ext uri="{FF2B5EF4-FFF2-40B4-BE49-F238E27FC236}">
                <a16:creationId xmlns:a16="http://schemas.microsoft.com/office/drawing/2014/main" id="{4D315479-1C2D-D540-87BB-0B8F2AA0D1C9}"/>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2.mp3" descr="Track1_Lecture6_Slide12.mp3">
            <a:hlinkClick r:id="" action="ppaction://media"/>
            <a:extLst>
              <a:ext uri="{FF2B5EF4-FFF2-40B4-BE49-F238E27FC236}">
                <a16:creationId xmlns:a16="http://schemas.microsoft.com/office/drawing/2014/main" id="{1345C792-FC92-374E-A2F8-BB9635CEAE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1808" y="871002"/>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6.2 References</a:t>
            </a:r>
          </a:p>
        </p:txBody>
      </p:sp>
      <p:sp>
        <p:nvSpPr>
          <p:cNvPr id="4" name="Rectangle 3"/>
          <p:cNvSpPr/>
          <p:nvPr/>
        </p:nvSpPr>
        <p:spPr>
          <a:xfrm>
            <a:off x="838201" y="1690688"/>
            <a:ext cx="5628588" cy="2554545"/>
          </a:xfrm>
          <a:prstGeom prst="rect">
            <a:avLst/>
          </a:prstGeom>
        </p:spPr>
        <p:txBody>
          <a:bodyPr wrap="square" lIns="91440" tIns="45720" rIns="91440" bIns="45720" anchor="t">
            <a:spAutoFit/>
          </a:bodyPr>
          <a:lstStyle/>
          <a:p>
            <a:r>
              <a:rPr lang="sv-SE" sz="2000" dirty="0">
                <a:latin typeface="Open Sans" panose="020B0606030504020204" pitchFamily="34" charset="0"/>
                <a:ea typeface="Open Sans" panose="020B0606030504020204" pitchFamily="34" charset="0"/>
                <a:cs typeface="Open Sans" panose="020B0606030504020204" pitchFamily="34" charset="0"/>
              </a:rPr>
              <a:t>Korkovelos, A., Khavari, B., Sahlberg, A., Mentis, D., n.d. Lecture 4: How the GEP Scenario Generator functions – Introduction to Python and the processes behind GEP Scenario Generator (OnSSET) [WWW Document]. OnSSET Teaching Kit.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https://onsset.github.io/teaching_kit/courses/module_2/Lecture%204/</a:t>
            </a:r>
            <a:r>
              <a:rPr lang="sv-SE" sz="2000" dirty="0">
                <a:latin typeface="Open Sans" panose="020B0606030504020204" pitchFamily="34" charset="0"/>
                <a:ea typeface="Open Sans" panose="020B0606030504020204" pitchFamily="34" charset="0"/>
                <a:cs typeface="Open Sans" panose="020B0606030504020204" pitchFamily="34" charset="0"/>
              </a:rPr>
              <a:t>  (accessed 2.18.21).</a:t>
            </a:r>
            <a:endParaRPr lang="sv-SE" sz="20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534418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p:nvPr/>
        </p:nvSpPr>
        <p:spPr>
          <a:xfrm>
            <a:off x="1866379" y="216824"/>
            <a:ext cx="802918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79" name="Google Shape;179;p12"/>
          <p:cNvSpPr txBox="1"/>
          <p:nvPr/>
        </p:nvSpPr>
        <p:spPr>
          <a:xfrm>
            <a:off x="870248" y="2822769"/>
            <a:ext cx="2661928"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Collect GIS datasets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80" name="Google Shape;180;p12"/>
          <p:cNvSpPr txBox="1"/>
          <p:nvPr/>
        </p:nvSpPr>
        <p:spPr>
          <a:xfrm>
            <a:off x="4840407" y="2834302"/>
            <a:ext cx="2661928" cy="1200329"/>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Process datasets using QGIS if needed</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dirty="0"/>
          </a:p>
        </p:txBody>
      </p:sp>
      <p:sp>
        <p:nvSpPr>
          <p:cNvPr id="181" name="Google Shape;181;p12"/>
          <p:cNvSpPr txBox="1"/>
          <p:nvPr/>
        </p:nvSpPr>
        <p:spPr>
          <a:xfrm>
            <a:off x="8850670" y="2815878"/>
            <a:ext cx="2648559" cy="1213697"/>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Run the plugin to create a CSV-file with all GIS data</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sz="1800" dirty="0">
              <a:solidFill>
                <a:schemeClr val="dk1"/>
              </a:solidFill>
              <a:latin typeface="Calibri"/>
              <a:ea typeface="Calibri"/>
              <a:cs typeface="Calibri"/>
              <a:sym typeface="Calibri"/>
            </a:endParaRPr>
          </a:p>
        </p:txBody>
      </p:sp>
      <p:sp>
        <p:nvSpPr>
          <p:cNvPr id="182" name="Google Shape;182;p12"/>
          <p:cNvSpPr txBox="1"/>
          <p:nvPr/>
        </p:nvSpPr>
        <p:spPr>
          <a:xfrm>
            <a:off x="8846054" y="4620383"/>
            <a:ext cx="2648559"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Import the CSV-file and update variables in the code</a:t>
            </a:r>
            <a:endParaRPr lang="en-US" dirty="0">
              <a:solidFill>
                <a:schemeClr val="dk1"/>
              </a:solidFill>
              <a:cs typeface="Calibri"/>
            </a:endParaRPr>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sz="1800" dirty="0">
              <a:solidFill>
                <a:schemeClr val="dk1"/>
              </a:solidFill>
              <a:latin typeface="Calibri"/>
              <a:ea typeface="Calibri"/>
              <a:cs typeface="Calibri"/>
              <a:sym typeface="Calibri"/>
            </a:endParaRPr>
          </a:p>
        </p:txBody>
      </p:sp>
      <p:sp>
        <p:nvSpPr>
          <p:cNvPr id="186" name="Google Shape;186;p12"/>
          <p:cNvSpPr/>
          <p:nvPr/>
        </p:nvSpPr>
        <p:spPr>
          <a:xfrm>
            <a:off x="3770897" y="3237148"/>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8" name="Rectangle 17">
            <a:extLst>
              <a:ext uri="{FF2B5EF4-FFF2-40B4-BE49-F238E27FC236}">
                <a16:creationId xmlns:a16="http://schemas.microsoft.com/office/drawing/2014/main" id="{63FE2775-FB72-4D44-B480-06EBB7F679B3}"/>
              </a:ext>
            </a:extLst>
          </p:cNvPr>
          <p:cNvSpPr/>
          <p:nvPr/>
        </p:nvSpPr>
        <p:spPr>
          <a:xfrm>
            <a:off x="838200" y="1876560"/>
            <a:ext cx="9157570" cy="369332"/>
          </a:xfrm>
          <a:prstGeom prst="rect">
            <a:avLst/>
          </a:prstGeom>
        </p:spPr>
        <p:txBody>
          <a:bodyPr wrap="square" lIns="91440" tIns="45720" rIns="91440" bIns="45720" anchor="t">
            <a:spAutoFit/>
          </a:bodyPr>
          <a:lstStyle/>
          <a:p>
            <a:pPr>
              <a:spcAft>
                <a:spcPts val="1200"/>
              </a:spcAft>
            </a:pPr>
            <a:r>
              <a:rPr lang="en-US" b="1" dirty="0">
                <a:solidFill>
                  <a:schemeClr val="accent5">
                    <a:lumMod val="60000"/>
                    <a:lumOff val="40000"/>
                  </a:schemeClr>
                </a:solidFill>
                <a:latin typeface="Open Sans"/>
                <a:ea typeface="+mn-lt"/>
                <a:cs typeface="+mn-lt"/>
              </a:rPr>
              <a:t>The processes for a GEP Generator analysis using OnSSET</a:t>
            </a:r>
          </a:p>
        </p:txBody>
      </p:sp>
      <p:sp>
        <p:nvSpPr>
          <p:cNvPr id="12" name="Rectangle 11"/>
          <p:cNvSpPr/>
          <p:nvPr/>
        </p:nvSpPr>
        <p:spPr>
          <a:xfrm>
            <a:off x="838200" y="6141042"/>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3" name="TextBox 2"/>
          <p:cNvSpPr txBox="1"/>
          <p:nvPr/>
        </p:nvSpPr>
        <p:spPr>
          <a:xfrm>
            <a:off x="6693034" y="6128156"/>
            <a:ext cx="5169806" cy="246221"/>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adapted from: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86;p12">
            <a:extLst>
              <a:ext uri="{FF2B5EF4-FFF2-40B4-BE49-F238E27FC236}">
                <a16:creationId xmlns:a16="http://schemas.microsoft.com/office/drawing/2014/main" id="{5C58B7D4-4B52-47EA-A8C0-9A2C55DD8D53}"/>
              </a:ext>
            </a:extLst>
          </p:cNvPr>
          <p:cNvSpPr/>
          <p:nvPr/>
        </p:nvSpPr>
        <p:spPr>
          <a:xfrm>
            <a:off x="7746665" y="3269232"/>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4" name="Google Shape;186;p12">
            <a:extLst>
              <a:ext uri="{FF2B5EF4-FFF2-40B4-BE49-F238E27FC236}">
                <a16:creationId xmlns:a16="http://schemas.microsoft.com/office/drawing/2014/main" id="{5DAA4C61-6662-49E9-AD05-A9E28D7A66F7}"/>
              </a:ext>
            </a:extLst>
          </p:cNvPr>
          <p:cNvSpPr/>
          <p:nvPr/>
        </p:nvSpPr>
        <p:spPr>
          <a:xfrm rot="5400000">
            <a:off x="10064749" y="4170262"/>
            <a:ext cx="302825" cy="306003"/>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4" name="Oval 13">
            <a:extLst>
              <a:ext uri="{FF2B5EF4-FFF2-40B4-BE49-F238E27FC236}">
                <a16:creationId xmlns:a16="http://schemas.microsoft.com/office/drawing/2014/main" id="{B7E93256-B465-234D-88C9-799187759A04}"/>
              </a:ext>
            </a:extLst>
          </p:cNvPr>
          <p:cNvSpPr/>
          <p:nvPr/>
        </p:nvSpPr>
        <p:spPr>
          <a:xfrm>
            <a:off x="7655433"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rack1_Lecture6_Slide14.mp3" descr="Track1_Lecture6_Slide14.mp3">
            <a:hlinkClick r:id="" action="ppaction://media"/>
            <a:extLst>
              <a:ext uri="{FF2B5EF4-FFF2-40B4-BE49-F238E27FC236}">
                <a16:creationId xmlns:a16="http://schemas.microsoft.com/office/drawing/2014/main" id="{0AE78786-5002-E147-BDF9-F4A5963851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6798" y="379412"/>
            <a:ext cx="812800" cy="812800"/>
          </a:xfrm>
          <a:prstGeom prst="rect">
            <a:avLst/>
          </a:prstGeom>
        </p:spPr>
      </p:pic>
      <p:sp>
        <p:nvSpPr>
          <p:cNvPr id="19" name="Title 1">
            <a:extLst>
              <a:ext uri="{FF2B5EF4-FFF2-40B4-BE49-F238E27FC236}">
                <a16:creationId xmlns:a16="http://schemas.microsoft.com/office/drawing/2014/main" id="{6A6316C2-E0A3-6D4D-9C35-6C1ACEDBD2FC}"/>
              </a:ext>
            </a:extLst>
          </p:cNvPr>
          <p:cNvSpPr>
            <a:spLocks noGrp="1"/>
          </p:cNvSpPr>
          <p:nvPr>
            <p:ph type="title"/>
          </p:nvPr>
        </p:nvSpPr>
        <p:spPr>
          <a:xfrm>
            <a:off x="838200" y="235671"/>
            <a:ext cx="6908465" cy="1690688"/>
          </a:xfrm>
        </p:spPr>
        <p:txBody>
          <a:bodyPr>
            <a:normAutofit fontScale="90000"/>
          </a:bodyPr>
          <a:lstStyle/>
          <a:p>
            <a:r>
              <a:rPr lang="en-US" dirty="0"/>
              <a:t>6.3 The steps in geospatial electrification analysis </a:t>
            </a:r>
            <a:br>
              <a:rPr lang="en-US" dirty="0"/>
            </a:br>
            <a:r>
              <a:rPr lang="en-US" dirty="0"/>
              <a:t>with the GEP Generator</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p:nvPr/>
        </p:nvSpPr>
        <p:spPr>
          <a:xfrm>
            <a:off x="1866379" y="216824"/>
            <a:ext cx="802918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63FE2775-FB72-4D44-B480-06EBB7F679B3}"/>
              </a:ext>
            </a:extLst>
          </p:cNvPr>
          <p:cNvSpPr/>
          <p:nvPr/>
        </p:nvSpPr>
        <p:spPr>
          <a:xfrm>
            <a:off x="838200" y="1854155"/>
            <a:ext cx="9157570" cy="369332"/>
          </a:xfrm>
          <a:prstGeom prst="rect">
            <a:avLst/>
          </a:prstGeom>
        </p:spPr>
        <p:txBody>
          <a:bodyPr wrap="square" lIns="91440" tIns="45720" rIns="91440" bIns="45720" anchor="t">
            <a:spAutoFit/>
          </a:bodyPr>
          <a:lstStyle/>
          <a:p>
            <a:pPr>
              <a:spcAft>
                <a:spcPts val="1200"/>
              </a:spcAft>
            </a:pPr>
            <a:r>
              <a:rPr lang="en-US" b="1" dirty="0">
                <a:solidFill>
                  <a:schemeClr val="accent5">
                    <a:lumMod val="60000"/>
                    <a:lumOff val="40000"/>
                  </a:schemeClr>
                </a:solidFill>
                <a:latin typeface="Open Sans"/>
                <a:ea typeface="+mn-lt"/>
                <a:cs typeface="+mn-lt"/>
              </a:rPr>
              <a:t>The processes for a GEP Generator analysis using OnSSET</a:t>
            </a:r>
          </a:p>
        </p:txBody>
      </p:sp>
      <p:sp>
        <p:nvSpPr>
          <p:cNvPr id="19" name="Rectangle 18"/>
          <p:cNvSpPr/>
          <p:nvPr/>
        </p:nvSpPr>
        <p:spPr>
          <a:xfrm>
            <a:off x="908510" y="6376108"/>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20" name="TextBox 2"/>
          <p:cNvSpPr txBox="1"/>
          <p:nvPr/>
        </p:nvSpPr>
        <p:spPr>
          <a:xfrm>
            <a:off x="4914999" y="6000976"/>
            <a:ext cx="2463337" cy="400110"/>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adapted from: </a:t>
            </a:r>
            <a:r>
              <a:rPr lang="en-GB" sz="1000" dirty="0"/>
              <a:t>Khavari et al. 2021, </a:t>
            </a:r>
            <a:r>
              <a:rPr lang="en-GB" sz="1000" dirty="0">
                <a:hlinkClick r:id="rId5"/>
              </a:rPr>
              <a:t>image</a:t>
            </a:r>
            <a:r>
              <a:rPr lang="en-GB" sz="1000" dirty="0"/>
              <a:t>, license under </a:t>
            </a:r>
            <a:r>
              <a:rPr lang="en-GB" sz="1000" dirty="0">
                <a:hlinkClick r:id="rId6"/>
              </a:rPr>
              <a:t>CC-BY 4.0</a:t>
            </a:r>
            <a:endParaRPr lang="en-GB" sz="1000" dirty="0"/>
          </a:p>
        </p:txBody>
      </p:sp>
      <p:grpSp>
        <p:nvGrpSpPr>
          <p:cNvPr id="11" name="Group 10">
            <a:extLst>
              <a:ext uri="{FF2B5EF4-FFF2-40B4-BE49-F238E27FC236}">
                <a16:creationId xmlns:a16="http://schemas.microsoft.com/office/drawing/2014/main" id="{21FA1C7F-8C5C-B44A-846D-F2B48C59D5CF}"/>
              </a:ext>
            </a:extLst>
          </p:cNvPr>
          <p:cNvGrpSpPr/>
          <p:nvPr/>
        </p:nvGrpSpPr>
        <p:grpSpPr>
          <a:xfrm>
            <a:off x="908510" y="2224725"/>
            <a:ext cx="10553356" cy="4066145"/>
            <a:chOff x="908509" y="2014598"/>
            <a:chExt cx="10628981" cy="4095283"/>
          </a:xfrm>
        </p:grpSpPr>
        <p:sp>
          <p:nvSpPr>
            <p:cNvPr id="183" name="Google Shape;183;p12"/>
            <p:cNvSpPr txBox="1"/>
            <p:nvPr/>
          </p:nvSpPr>
          <p:spPr>
            <a:xfrm>
              <a:off x="4848461" y="3738892"/>
              <a:ext cx="2728770" cy="1227024"/>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Run the code</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84" name="Google Shape;184;p12"/>
            <p:cNvSpPr txBox="1"/>
            <p:nvPr/>
          </p:nvSpPr>
          <p:spPr>
            <a:xfrm>
              <a:off x="1685584" y="5453031"/>
              <a:ext cx="3156559" cy="650921"/>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Use the Results file to create maps in QGIS</a:t>
              </a:r>
              <a:endParaRPr dirty="0"/>
            </a:p>
          </p:txBody>
        </p:sp>
        <p:sp>
          <p:nvSpPr>
            <p:cNvPr id="185" name="Google Shape;185;p12"/>
            <p:cNvSpPr txBox="1"/>
            <p:nvPr/>
          </p:nvSpPr>
          <p:spPr>
            <a:xfrm>
              <a:off x="7574914" y="5458960"/>
              <a:ext cx="3156559" cy="650921"/>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Use the summary file to create charts and tables in Excel</a:t>
              </a:r>
              <a:endParaRPr dirty="0"/>
            </a:p>
          </p:txBody>
        </p:sp>
        <p:sp>
          <p:nvSpPr>
            <p:cNvPr id="189" name="Google Shape;189;p12"/>
            <p:cNvSpPr/>
            <p:nvPr/>
          </p:nvSpPr>
          <p:spPr>
            <a:xfrm rot="8408164">
              <a:off x="4406092" y="5068906"/>
              <a:ext cx="536508" cy="263995"/>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0" name="Google Shape;190;p12"/>
            <p:cNvSpPr/>
            <p:nvPr/>
          </p:nvSpPr>
          <p:spPr>
            <a:xfrm rot="2618425">
              <a:off x="7528049" y="5080633"/>
              <a:ext cx="564358" cy="23113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79;p12">
              <a:extLst>
                <a:ext uri="{FF2B5EF4-FFF2-40B4-BE49-F238E27FC236}">
                  <a16:creationId xmlns:a16="http://schemas.microsoft.com/office/drawing/2014/main" id="{729EA2C7-CDD8-4DB5-A490-2E81090CD759}"/>
                </a:ext>
              </a:extLst>
            </p:cNvPr>
            <p:cNvSpPr txBox="1"/>
            <p:nvPr/>
          </p:nvSpPr>
          <p:spPr>
            <a:xfrm>
              <a:off x="908509" y="2021489"/>
              <a:ext cx="2661928"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Collect GIS datasets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180;p12">
              <a:extLst>
                <a:ext uri="{FF2B5EF4-FFF2-40B4-BE49-F238E27FC236}">
                  <a16:creationId xmlns:a16="http://schemas.microsoft.com/office/drawing/2014/main" id="{DD66195D-1C88-49E4-BA1F-76C9018F01BE}"/>
                </a:ext>
              </a:extLst>
            </p:cNvPr>
            <p:cNvSpPr txBox="1"/>
            <p:nvPr/>
          </p:nvSpPr>
          <p:spPr>
            <a:xfrm>
              <a:off x="4878668" y="2033022"/>
              <a:ext cx="2661928" cy="1200329"/>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Process datasets using QGIS if needed</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dirty="0"/>
            </a:p>
          </p:txBody>
        </p:sp>
        <p:sp>
          <p:nvSpPr>
            <p:cNvPr id="5" name="Google Shape;181;p12">
              <a:extLst>
                <a:ext uri="{FF2B5EF4-FFF2-40B4-BE49-F238E27FC236}">
                  <a16:creationId xmlns:a16="http://schemas.microsoft.com/office/drawing/2014/main" id="{CFF49748-6579-4C59-BFBA-40BC1EC4E2DE}"/>
                </a:ext>
              </a:extLst>
            </p:cNvPr>
            <p:cNvSpPr txBox="1"/>
            <p:nvPr/>
          </p:nvSpPr>
          <p:spPr>
            <a:xfrm>
              <a:off x="8888931" y="2014598"/>
              <a:ext cx="2648559" cy="1213697"/>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Run the plugin to create a CSV-file with all GIS data</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sz="1800" dirty="0">
                <a:solidFill>
                  <a:schemeClr val="dk1"/>
                </a:solidFill>
                <a:latin typeface="Calibri"/>
                <a:ea typeface="Calibri"/>
                <a:cs typeface="Calibri"/>
                <a:sym typeface="Calibri"/>
              </a:endParaRPr>
            </a:p>
          </p:txBody>
        </p:sp>
        <p:sp>
          <p:nvSpPr>
            <p:cNvPr id="6" name="Google Shape;182;p12">
              <a:extLst>
                <a:ext uri="{FF2B5EF4-FFF2-40B4-BE49-F238E27FC236}">
                  <a16:creationId xmlns:a16="http://schemas.microsoft.com/office/drawing/2014/main" id="{3842E69B-C9FB-4878-882F-CAFE39DC37EF}"/>
                </a:ext>
              </a:extLst>
            </p:cNvPr>
            <p:cNvSpPr txBox="1"/>
            <p:nvPr/>
          </p:nvSpPr>
          <p:spPr>
            <a:xfrm>
              <a:off x="8884315" y="3738892"/>
              <a:ext cx="2648559"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Import the CSV-file and update variables in the code</a:t>
              </a:r>
              <a:endParaRPr lang="en-US" dirty="0">
                <a:solidFill>
                  <a:schemeClr val="dk1"/>
                </a:solidFill>
                <a:cs typeface="Calibri"/>
              </a:endParaRPr>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sz="1800" dirty="0">
                <a:solidFill>
                  <a:schemeClr val="dk1"/>
                </a:solidFill>
                <a:latin typeface="Calibri"/>
                <a:ea typeface="Calibri"/>
                <a:cs typeface="Calibri"/>
                <a:sym typeface="Calibri"/>
              </a:endParaRPr>
            </a:p>
          </p:txBody>
        </p:sp>
        <p:sp>
          <p:nvSpPr>
            <p:cNvPr id="7" name="Google Shape;186;p12">
              <a:extLst>
                <a:ext uri="{FF2B5EF4-FFF2-40B4-BE49-F238E27FC236}">
                  <a16:creationId xmlns:a16="http://schemas.microsoft.com/office/drawing/2014/main" id="{0B894B32-53C4-4AFA-A501-7DC725C2FBFF}"/>
                </a:ext>
              </a:extLst>
            </p:cNvPr>
            <p:cNvSpPr/>
            <p:nvPr/>
          </p:nvSpPr>
          <p:spPr>
            <a:xfrm>
              <a:off x="3809158" y="2435868"/>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8" name="Google Shape;186;p12">
              <a:extLst>
                <a:ext uri="{FF2B5EF4-FFF2-40B4-BE49-F238E27FC236}">
                  <a16:creationId xmlns:a16="http://schemas.microsoft.com/office/drawing/2014/main" id="{857F67FE-4D61-49E1-9505-8D8C0175C793}"/>
                </a:ext>
              </a:extLst>
            </p:cNvPr>
            <p:cNvSpPr/>
            <p:nvPr/>
          </p:nvSpPr>
          <p:spPr>
            <a:xfrm>
              <a:off x="7784926" y="2467952"/>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9" name="Google Shape;186;p12">
              <a:extLst>
                <a:ext uri="{FF2B5EF4-FFF2-40B4-BE49-F238E27FC236}">
                  <a16:creationId xmlns:a16="http://schemas.microsoft.com/office/drawing/2014/main" id="{DA52CDD6-E5F7-48D3-B11F-061415FD1906}"/>
                </a:ext>
              </a:extLst>
            </p:cNvPr>
            <p:cNvSpPr/>
            <p:nvPr/>
          </p:nvSpPr>
          <p:spPr>
            <a:xfrm rot="5400000">
              <a:off x="10103010" y="3368982"/>
              <a:ext cx="302825" cy="306003"/>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7" name="Google Shape;186;p12">
              <a:extLst>
                <a:ext uri="{FF2B5EF4-FFF2-40B4-BE49-F238E27FC236}">
                  <a16:creationId xmlns:a16="http://schemas.microsoft.com/office/drawing/2014/main" id="{E971E17F-0FF7-4D4C-92EC-A701E80B28B8}"/>
                </a:ext>
              </a:extLst>
            </p:cNvPr>
            <p:cNvSpPr/>
            <p:nvPr/>
          </p:nvSpPr>
          <p:spPr>
            <a:xfrm rot="10800000">
              <a:off x="7779579" y="4173763"/>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grpSp>
      <p:sp>
        <p:nvSpPr>
          <p:cNvPr id="21" name="Oval 20">
            <a:extLst>
              <a:ext uri="{FF2B5EF4-FFF2-40B4-BE49-F238E27FC236}">
                <a16:creationId xmlns:a16="http://schemas.microsoft.com/office/drawing/2014/main" id="{622AAC02-BA6B-914B-A3CA-F22BFDE05E38}"/>
              </a:ext>
            </a:extLst>
          </p:cNvPr>
          <p:cNvSpPr/>
          <p:nvPr/>
        </p:nvSpPr>
        <p:spPr>
          <a:xfrm>
            <a:off x="8739815" y="3475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Track1_Lecture6_Slide15.mp3" descr="Track1_Lecture6_Slide15.mp3">
            <a:hlinkClick r:id="" action="ppaction://media"/>
            <a:extLst>
              <a:ext uri="{FF2B5EF4-FFF2-40B4-BE49-F238E27FC236}">
                <a16:creationId xmlns:a16="http://schemas.microsoft.com/office/drawing/2014/main" id="{2CBA5A81-CF58-8349-9C56-341085CB97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0760" y="421605"/>
            <a:ext cx="812800" cy="812800"/>
          </a:xfrm>
          <a:prstGeom prst="rect">
            <a:avLst/>
          </a:prstGeom>
        </p:spPr>
      </p:pic>
      <p:sp>
        <p:nvSpPr>
          <p:cNvPr id="26" name="Title 1">
            <a:extLst>
              <a:ext uri="{FF2B5EF4-FFF2-40B4-BE49-F238E27FC236}">
                <a16:creationId xmlns:a16="http://schemas.microsoft.com/office/drawing/2014/main" id="{89F9DDD2-5590-F645-BDE1-A752A2517033}"/>
              </a:ext>
            </a:extLst>
          </p:cNvPr>
          <p:cNvSpPr>
            <a:spLocks noGrp="1"/>
          </p:cNvSpPr>
          <p:nvPr>
            <p:ph type="title"/>
          </p:nvPr>
        </p:nvSpPr>
        <p:spPr>
          <a:xfrm>
            <a:off x="838200" y="235671"/>
            <a:ext cx="6486464" cy="1690688"/>
          </a:xfrm>
        </p:spPr>
        <p:txBody>
          <a:bodyPr>
            <a:normAutofit fontScale="90000"/>
          </a:bodyPr>
          <a:lstStyle/>
          <a:p>
            <a:r>
              <a:rPr lang="en-US" dirty="0"/>
              <a:t>6.3 The steps in geospatial electrification analysis with the GEP Generator</a:t>
            </a:r>
            <a:endParaRPr lang="en-GB" dirty="0"/>
          </a:p>
        </p:txBody>
      </p:sp>
    </p:spTree>
    <p:extLst>
      <p:ext uri="{BB962C8B-B14F-4D97-AF65-F5344CB8AC3E}">
        <p14:creationId xmlns:p14="http://schemas.microsoft.com/office/powerpoint/2010/main" val="28171628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1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3"/>
          <p:cNvSpPr txBox="1"/>
          <p:nvPr/>
        </p:nvSpPr>
        <p:spPr>
          <a:xfrm>
            <a:off x="876822" y="365544"/>
            <a:ext cx="10509337" cy="8236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97" name="Google Shape;197;p13"/>
          <p:cNvSpPr txBox="1"/>
          <p:nvPr/>
        </p:nvSpPr>
        <p:spPr>
          <a:xfrm>
            <a:off x="870559" y="2298303"/>
            <a:ext cx="10509337" cy="192356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0000"/>
              </a:lnSpc>
              <a:spcBef>
                <a:spcPts val="0"/>
              </a:spcBef>
              <a:spcAft>
                <a:spcPts val="60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Document all your variables </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used during the hands-on exercise</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in the variables output files</a:t>
            </a:r>
            <a:endParaRPr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285750" marR="0" lvl="0" indent="-285750" algn="l" rtl="0">
              <a:lnSpc>
                <a:spcPct val="130000"/>
              </a:lnSpc>
              <a:spcBef>
                <a:spcPts val="0"/>
              </a:spcBef>
              <a:spcAft>
                <a:spcPts val="60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Use the </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GEP manual </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to look for information</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lnSpc>
                <a:spcPct val="130000"/>
              </a:lnSpc>
              <a:spcBef>
                <a:spcPts val="0"/>
              </a:spcBef>
              <a:spcAft>
                <a:spcPts val="60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Use the </a:t>
            </a:r>
            <a:r>
              <a:rPr lang="en-GB" sz="2000" u="sng"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OnSSET</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 Forum</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to ask questions (available through </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7"/>
              </a:rPr>
              <a:t>OnSSET.org</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870559" y="1926779"/>
            <a:ext cx="4566315" cy="341632"/>
          </a:xfrm>
          <a:prstGeom prst="rect">
            <a:avLst/>
          </a:prstGeom>
        </p:spPr>
        <p:txBody>
          <a:bodyPr wrap="none" lIns="91440" tIns="45720" rIns="91440" bIns="45720" anchor="t">
            <a:spAutoFit/>
          </a:bodyPr>
          <a:lstStyle/>
          <a:p>
            <a:pPr>
              <a:lnSpc>
                <a:spcPct val="90000"/>
              </a:lnSpc>
              <a:buClr>
                <a:schemeClr val="dk1"/>
              </a:buClr>
              <a:buSzPts val="3600"/>
            </a:pPr>
            <a:r>
              <a:rPr lang="en-US" b="1" dirty="0">
                <a:solidFill>
                  <a:schemeClr val="accent5">
                    <a:lumMod val="60000"/>
                    <a:lumOff val="40000"/>
                  </a:schemeClr>
                </a:solidFill>
                <a:latin typeface="Open Sans"/>
                <a:ea typeface="+mn-lt"/>
                <a:cs typeface="+mn-lt"/>
                <a:sym typeface="Calibri"/>
              </a:rPr>
              <a:t>Using the GEP Generator – key pointers</a:t>
            </a:r>
            <a:endParaRPr lang="en-US" b="1" dirty="0">
              <a:solidFill>
                <a:schemeClr val="accent5">
                  <a:lumMod val="60000"/>
                  <a:lumOff val="40000"/>
                </a:schemeClr>
              </a:solidFill>
              <a:latin typeface="Open Sans"/>
              <a:ea typeface="+mn-lt"/>
              <a:cs typeface="+mn-lt"/>
            </a:endParaRPr>
          </a:p>
        </p:txBody>
      </p:sp>
      <p:sp>
        <p:nvSpPr>
          <p:cNvPr id="6" name="Rectangle 5"/>
          <p:cNvSpPr/>
          <p:nvPr/>
        </p:nvSpPr>
        <p:spPr>
          <a:xfrm>
            <a:off x="870559" y="613713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02FDF844-A44C-1740-8310-FA814A868261}"/>
              </a:ext>
            </a:extLst>
          </p:cNvPr>
          <p:cNvSpPr/>
          <p:nvPr/>
        </p:nvSpPr>
        <p:spPr>
          <a:xfrm>
            <a:off x="7636579"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16.mp3" descr="Track1_Lecture6_Slide16.mp3">
            <a:hlinkClick r:id="" action="ppaction://media"/>
            <a:extLst>
              <a:ext uri="{FF2B5EF4-FFF2-40B4-BE49-F238E27FC236}">
                <a16:creationId xmlns:a16="http://schemas.microsoft.com/office/drawing/2014/main" id="{B9A165EA-ECC1-4848-9735-93C3FA29B7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7944" y="383701"/>
            <a:ext cx="812800" cy="812800"/>
          </a:xfrm>
          <a:prstGeom prst="rect">
            <a:avLst/>
          </a:prstGeom>
        </p:spPr>
      </p:pic>
      <p:sp>
        <p:nvSpPr>
          <p:cNvPr id="11" name="Title 1">
            <a:extLst>
              <a:ext uri="{FF2B5EF4-FFF2-40B4-BE49-F238E27FC236}">
                <a16:creationId xmlns:a16="http://schemas.microsoft.com/office/drawing/2014/main" id="{0B38CB0F-A1D8-D246-BB61-DECF6DE2D66C}"/>
              </a:ext>
            </a:extLst>
          </p:cNvPr>
          <p:cNvSpPr>
            <a:spLocks noGrp="1"/>
          </p:cNvSpPr>
          <p:nvPr>
            <p:ph type="title"/>
          </p:nvPr>
        </p:nvSpPr>
        <p:spPr>
          <a:xfrm>
            <a:off x="838200" y="235671"/>
            <a:ext cx="6908465" cy="1690688"/>
          </a:xfrm>
        </p:spPr>
        <p:txBody>
          <a:bodyPr>
            <a:normAutofit fontScale="90000"/>
          </a:bodyPr>
          <a:lstStyle/>
          <a:p>
            <a:r>
              <a:rPr lang="en-US" dirty="0"/>
              <a:t>6.3 The steps in geospatial electrification analysis </a:t>
            </a:r>
            <a:br>
              <a:rPr lang="en-US" dirty="0"/>
            </a:br>
            <a:r>
              <a:rPr lang="en-US" dirty="0"/>
              <a:t>with the GEP Generator</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14"/>
          <p:cNvSpPr txBox="1">
            <a:spLocks noGrp="1"/>
          </p:cNvSpPr>
          <p:nvPr>
            <p:ph idx="1"/>
          </p:nvPr>
        </p:nvSpPr>
        <p:spPr>
          <a:xfrm>
            <a:off x="870559" y="2349967"/>
            <a:ext cx="8414843" cy="3347522"/>
          </a:xfrm>
          <a:prstGeom prst="rect">
            <a:avLst/>
          </a:prstGeom>
          <a:noFill/>
          <a:ln>
            <a:noFill/>
          </a:ln>
        </p:spPr>
        <p:txBody>
          <a:bodyPr spcFirstLastPara="1" wrap="square" lIns="91425" tIns="45700" rIns="91425" bIns="45700" anchor="t" anchorCtr="0">
            <a:normAutofit/>
          </a:bodyPr>
          <a:lstStyle/>
          <a:p>
            <a:pPr marL="514350" lvl="0" indent="-514350" algn="l" rtl="0">
              <a:lnSpc>
                <a:spcPct val="150000"/>
              </a:lnSpc>
              <a:spcBef>
                <a:spcPts val="0"/>
              </a:spcBef>
              <a:spcAft>
                <a:spcPts val="60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All of the processes of a GEP Generator analysis build on open source tools and software</a:t>
            </a:r>
            <a:endParaRPr sz="2000" dirty="0">
              <a:latin typeface="Open Sans" panose="020B0606030504020204" pitchFamily="34" charset="0"/>
              <a:ea typeface="Open Sans" panose="020B0606030504020204" pitchFamily="34" charset="0"/>
              <a:cs typeface="Open Sans" panose="020B0606030504020204" pitchFamily="34" charset="0"/>
            </a:endParaRPr>
          </a:p>
          <a:p>
            <a:pPr marL="514350" lvl="0" indent="-514350" algn="l" rtl="0">
              <a:lnSpc>
                <a:spcPct val="150000"/>
              </a:lnSpc>
              <a:spcBef>
                <a:spcPts val="1000"/>
              </a:spcBef>
              <a:spcAft>
                <a:spcPts val="60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Following all of the processes above allows anyone to generate customized electrification scenarios using their own input data</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838200" y="1910321"/>
            <a:ext cx="1960793" cy="369332"/>
          </a:xfrm>
          <a:prstGeom prst="rect">
            <a:avLst/>
          </a:prstGeom>
        </p:spPr>
        <p:txBody>
          <a:bodyPr wrap="none">
            <a:spAutoFit/>
          </a:bodyPr>
          <a:lstStyle/>
          <a:p>
            <a:pPr lvl="0" algn="ctr">
              <a:lnSpc>
                <a:spcPct val="90000"/>
              </a:lnSpc>
              <a:buClr>
                <a:schemeClr val="dk1"/>
              </a:buClr>
              <a:buSzPts val="3600"/>
            </a:pPr>
            <a:r>
              <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rPr>
              <a:t>Key messages</a:t>
            </a:r>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0C012C23-E873-1B4F-B9A4-FDA015EFD3D9}"/>
              </a:ext>
            </a:extLst>
          </p:cNvPr>
          <p:cNvSpPr/>
          <p:nvPr/>
        </p:nvSpPr>
        <p:spPr>
          <a:xfrm>
            <a:off x="7655433"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17.mp3" descr="Track1_Lecture6_Slide17.mp3">
            <a:hlinkClick r:id="" action="ppaction://media"/>
            <a:extLst>
              <a:ext uri="{FF2B5EF4-FFF2-40B4-BE49-F238E27FC236}">
                <a16:creationId xmlns:a16="http://schemas.microsoft.com/office/drawing/2014/main" id="{D117B64D-19F9-F84B-9DF8-6F7440AFF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6798" y="383701"/>
            <a:ext cx="812800" cy="812800"/>
          </a:xfrm>
          <a:prstGeom prst="rect">
            <a:avLst/>
          </a:prstGeom>
        </p:spPr>
      </p:pic>
      <p:sp>
        <p:nvSpPr>
          <p:cNvPr id="10" name="Rectangle 9">
            <a:extLst>
              <a:ext uri="{FF2B5EF4-FFF2-40B4-BE49-F238E27FC236}">
                <a16:creationId xmlns:a16="http://schemas.microsoft.com/office/drawing/2014/main" id="{F033A684-7EDF-1E41-AB63-3D2180D155E6}"/>
              </a:ext>
            </a:extLst>
          </p:cNvPr>
          <p:cNvSpPr/>
          <p:nvPr/>
        </p:nvSpPr>
        <p:spPr>
          <a:xfrm>
            <a:off x="870559" y="613713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3" name="Title 1">
            <a:extLst>
              <a:ext uri="{FF2B5EF4-FFF2-40B4-BE49-F238E27FC236}">
                <a16:creationId xmlns:a16="http://schemas.microsoft.com/office/drawing/2014/main" id="{3CD9DF7B-95FD-0242-AC7B-08EC7B218BA3}"/>
              </a:ext>
            </a:extLst>
          </p:cNvPr>
          <p:cNvSpPr>
            <a:spLocks noGrp="1"/>
          </p:cNvSpPr>
          <p:nvPr>
            <p:ph type="title"/>
          </p:nvPr>
        </p:nvSpPr>
        <p:spPr>
          <a:xfrm>
            <a:off x="838200" y="235671"/>
            <a:ext cx="6486464" cy="1690688"/>
          </a:xfrm>
        </p:spPr>
        <p:txBody>
          <a:bodyPr>
            <a:normAutofit fontScale="90000"/>
          </a:bodyPr>
          <a:lstStyle/>
          <a:p>
            <a:r>
              <a:rPr lang="en-US" dirty="0"/>
              <a:t>6.3 The steps in geospatial electrification analysis with the GEP Generator</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p:nvPr/>
        </p:nvSpPr>
        <p:spPr>
          <a:xfrm>
            <a:off x="1" y="2871593"/>
            <a:ext cx="12192000" cy="1076848"/>
          </a:xfrm>
          <a:prstGeom prst="rect">
            <a:avLst/>
          </a:prstGeom>
          <a:solidFill>
            <a:srgbClr val="FBE4D4"/>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0" name="Google Shape;210;p15"/>
          <p:cNvSpPr txBox="1">
            <a:spLocks noGrp="1"/>
          </p:cNvSpPr>
          <p:nvPr>
            <p:ph idx="1"/>
          </p:nvPr>
        </p:nvSpPr>
        <p:spPr>
          <a:xfrm>
            <a:off x="152401" y="3103684"/>
            <a:ext cx="11887200" cy="61266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en-GB" sz="2800" dirty="0"/>
              <a:t>Hands-on 4: How to run an electrification analysis using GEP scenario generator</a:t>
            </a:r>
            <a:endParaRPr sz="2800" dirty="0"/>
          </a:p>
        </p:txBody>
      </p:sp>
      <p:sp>
        <p:nvSpPr>
          <p:cNvPr id="6" name="Rectangle 5"/>
          <p:cNvSpPr/>
          <p:nvPr/>
        </p:nvSpPr>
        <p:spPr>
          <a:xfrm>
            <a:off x="838200" y="6146561"/>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23280D5D-C759-C345-BB4D-31502570CB1A}"/>
              </a:ext>
            </a:extLst>
          </p:cNvPr>
          <p:cNvSpPr/>
          <p:nvPr/>
        </p:nvSpPr>
        <p:spPr>
          <a:xfrm>
            <a:off x="7655433"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8.mp3" descr="Track1_Lecture6_Slide18.mp3">
            <a:hlinkClick r:id="" action="ppaction://media"/>
            <a:extLst>
              <a:ext uri="{FF2B5EF4-FFF2-40B4-BE49-F238E27FC236}">
                <a16:creationId xmlns:a16="http://schemas.microsoft.com/office/drawing/2014/main" id="{7B090350-A588-F747-A762-9F245DC2A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6798" y="383701"/>
            <a:ext cx="812800" cy="812800"/>
          </a:xfrm>
          <a:prstGeom prst="rect">
            <a:avLst/>
          </a:prstGeom>
        </p:spPr>
      </p:pic>
      <p:sp>
        <p:nvSpPr>
          <p:cNvPr id="10" name="Title 1">
            <a:extLst>
              <a:ext uri="{FF2B5EF4-FFF2-40B4-BE49-F238E27FC236}">
                <a16:creationId xmlns:a16="http://schemas.microsoft.com/office/drawing/2014/main" id="{2668FD22-CD55-DD4F-9BDC-0525B9DA410B}"/>
              </a:ext>
            </a:extLst>
          </p:cNvPr>
          <p:cNvSpPr>
            <a:spLocks noGrp="1"/>
          </p:cNvSpPr>
          <p:nvPr>
            <p:ph type="title"/>
          </p:nvPr>
        </p:nvSpPr>
        <p:spPr>
          <a:xfrm>
            <a:off x="838200" y="235671"/>
            <a:ext cx="6486464" cy="1690688"/>
          </a:xfrm>
        </p:spPr>
        <p:txBody>
          <a:bodyPr>
            <a:normAutofit fontScale="90000"/>
          </a:bodyPr>
          <a:lstStyle/>
          <a:p>
            <a:r>
              <a:rPr lang="en-US" dirty="0"/>
              <a:t>6.3 The steps in geospatial electrification analysis with the GEP Generator</a:t>
            </a:r>
            <a:endParaRPr lang="en-GB" dirty="0"/>
          </a:p>
        </p:txBody>
      </p:sp>
    </p:spTree>
    <p:extLst>
      <p:ext uri="{BB962C8B-B14F-4D97-AF65-F5344CB8AC3E}">
        <p14:creationId xmlns:p14="http://schemas.microsoft.com/office/powerpoint/2010/main" val="23706306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6.3 References</a:t>
            </a:r>
          </a:p>
        </p:txBody>
      </p:sp>
      <p:sp>
        <p:nvSpPr>
          <p:cNvPr id="4" name="Rectangle 3"/>
          <p:cNvSpPr/>
          <p:nvPr/>
        </p:nvSpPr>
        <p:spPr>
          <a:xfrm>
            <a:off x="838200" y="1690688"/>
            <a:ext cx="4696327" cy="3170099"/>
          </a:xfrm>
          <a:prstGeom prst="rect">
            <a:avLst/>
          </a:prstGeom>
        </p:spPr>
        <p:txBody>
          <a:bodyPr wrap="square">
            <a:spAutoFit/>
          </a:bodyPr>
          <a:lstStyle/>
          <a:p>
            <a:r>
              <a:rPr lang="sv-SE" sz="2000" dirty="0">
                <a:latin typeface="Open Sans" panose="020B0606030504020204" pitchFamily="34" charset="0"/>
                <a:ea typeface="Open Sans" panose="020B0606030504020204" pitchFamily="34" charset="0"/>
                <a:cs typeface="Open Sans" panose="020B0606030504020204" pitchFamily="34" charset="0"/>
              </a:rPr>
              <a:t>Korkovelos, A., Khavari, B., Sahlberg, A., Mentis, D., n.d. Lecture 4: How the GEP Scenario Generator functions – Introduction to Python and the processess behind GEP Scenario Generator (OnSSET) [WWW Document]. OnSSET Teaching Kit.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https://onsset.github.io/teaching_kit/courses/module_2/Lecture%204/</a:t>
            </a:r>
            <a:r>
              <a:rPr lang="sv-SE" sz="2000" dirty="0">
                <a:latin typeface="Open Sans" panose="020B0606030504020204" pitchFamily="34" charset="0"/>
                <a:ea typeface="Open Sans" panose="020B0606030504020204" pitchFamily="34" charset="0"/>
                <a:cs typeface="Open Sans" panose="020B0606030504020204" pitchFamily="34" charset="0"/>
              </a:rPr>
              <a:t>  (accessed 2.18.21).</a:t>
            </a:r>
            <a:endParaRPr lang="sv-SE" sz="20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79311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5"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5546547"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ILO1: Describe and decipher OnSSET </a:t>
            </a:r>
            <a:r>
              <a:rPr lang="en-US" sz="2000" dirty="0">
                <a:latin typeface="Open Sans" panose="020B0606030504020204" pitchFamily="34" charset="0"/>
                <a:ea typeface="Open Sans" panose="020B0606030504020204" pitchFamily="34" charset="0"/>
                <a:cs typeface="Open Sans" panose="020B0606030504020204" pitchFamily="34" charset="0"/>
              </a:rPr>
              <a:t>results and output files and the implications of different grid conditions</a:t>
            </a:r>
            <a:r>
              <a:rPr lang="en-GB" sz="2000" dirty="0">
                <a:latin typeface="Open Sans" panose="020B0606030504020204" pitchFamily="34" charset="0"/>
                <a:ea typeface="Open Sans" panose="020B0606030504020204" pitchFamily="34" charset="0"/>
                <a:cs typeface="Open Sans" panose="020B0606030504020204" pitchFamily="34" charset="0"/>
              </a:rPr>
              <a:t>.</a:t>
            </a:r>
          </a:p>
          <a:p>
            <a:pPr marL="342900" indent="-342900" algn="l">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ILO2: Describe basic functionalities and features </a:t>
            </a:r>
            <a:r>
              <a:rPr lang="en-US" sz="2000" dirty="0">
                <a:latin typeface="Open Sans" panose="020B0606030504020204" pitchFamily="34" charset="0"/>
                <a:ea typeface="Open Sans" panose="020B0606030504020204" pitchFamily="34" charset="0"/>
                <a:cs typeface="Open Sans" panose="020B0606030504020204" pitchFamily="34" charset="0"/>
              </a:rPr>
              <a:t>in Python, the programming language the OnSSET tool is built on.</a:t>
            </a:r>
          </a:p>
          <a:p>
            <a:pPr marL="342900" indent="-342900" algn="l">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ILO3: List key process steps that are required for the GEP Scenario Generator.</a:t>
            </a:r>
          </a:p>
          <a:p>
            <a:pPr marL="342900" indent="-342900" algn="l">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ILO4: Describe the role of energy modelling in energy policy development.</a:t>
            </a:r>
          </a:p>
          <a:p>
            <a:pPr marL="342900" indent="-342900" algn="l">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00000"/>
              </a:lnSpc>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2" name="Rectangle 1"/>
          <p:cNvSpPr/>
          <p:nvPr/>
        </p:nvSpPr>
        <p:spPr>
          <a:xfrm>
            <a:off x="887215" y="1626550"/>
            <a:ext cx="5952270" cy="400110"/>
          </a:xfrm>
          <a:prstGeom prst="rect">
            <a:avLst/>
          </a:prstGeom>
        </p:spPr>
        <p:txBody>
          <a:bodyPr wrap="none">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p:txBody>
      </p:sp>
      <p:sp>
        <p:nvSpPr>
          <p:cNvPr id="7" name="Oval 6">
            <a:extLst>
              <a:ext uri="{FF2B5EF4-FFF2-40B4-BE49-F238E27FC236}">
                <a16:creationId xmlns:a16="http://schemas.microsoft.com/office/drawing/2014/main" id="{F60773B2-0792-D447-AEA9-522E59767AD9}"/>
              </a:ext>
            </a:extLst>
          </p:cNvPr>
          <p:cNvSpPr/>
          <p:nvPr/>
        </p:nvSpPr>
        <p:spPr>
          <a:xfrm>
            <a:off x="6801408" y="1019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mp3" descr="Track1_Lecture6_Slide2.mp3">
            <a:hlinkClick r:id="" action="ppaction://media"/>
            <a:extLst>
              <a:ext uri="{FF2B5EF4-FFF2-40B4-BE49-F238E27FC236}">
                <a16:creationId xmlns:a16="http://schemas.microsoft.com/office/drawing/2014/main" id="{7F87DCB8-D0E9-8A42-8287-AC19F7DFD1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2773" y="1091221"/>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7" name="Rectangle 6"/>
          <p:cNvSpPr/>
          <p:nvPr/>
        </p:nvSpPr>
        <p:spPr>
          <a:xfrm>
            <a:off x="838200" y="1665028"/>
            <a:ext cx="2396810"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modelling</a:t>
            </a:r>
            <a:endParaRPr lang="en-GB" sz="2000" b="1" dirty="0">
              <a:solidFill>
                <a:schemeClr val="accent5">
                  <a:lumMod val="60000"/>
                  <a:lumOff val="40000"/>
                </a:schemeClr>
              </a:solidFill>
              <a:latin typeface="Open Sans"/>
              <a:ea typeface="+mn-lt"/>
              <a:cs typeface="+mn-lt"/>
            </a:endParaRPr>
          </a:p>
        </p:txBody>
      </p:sp>
      <p:sp>
        <p:nvSpPr>
          <p:cNvPr id="9" name="Title 1"/>
          <p:cNvSpPr>
            <a:spLocks noGrp="1"/>
          </p:cNvSpPr>
          <p:nvPr>
            <p:ph type="title"/>
          </p:nvPr>
        </p:nvSpPr>
        <p:spPr>
          <a:xfrm>
            <a:off x="838200" y="365125"/>
            <a:ext cx="6005513" cy="1325563"/>
          </a:xfrm>
        </p:spPr>
        <p:txBody>
          <a:bodyPr/>
          <a:lstStyle/>
          <a:p>
            <a:r>
              <a:rPr lang="en-US" dirty="0"/>
              <a:t>6.4 Energy policy and the energy system</a:t>
            </a:r>
            <a:endParaRPr lang="en-GB"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284662" y="2063011"/>
            <a:ext cx="5355003" cy="4016252"/>
          </a:xfrm>
        </p:spPr>
      </p:pic>
      <p:sp>
        <p:nvSpPr>
          <p:cNvPr id="2" name="Rectangle 1"/>
          <p:cNvSpPr/>
          <p:nvPr/>
        </p:nvSpPr>
        <p:spPr>
          <a:xfrm>
            <a:off x="4515388" y="6132237"/>
            <a:ext cx="2893552" cy="246221"/>
          </a:xfrm>
          <a:prstGeom prst="rect">
            <a:avLst/>
          </a:prstGeom>
        </p:spPr>
        <p:txBody>
          <a:bodyPr wrap="square">
            <a:spAutoFit/>
          </a:body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ryan2point0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PDM 1.0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6" name="Oval 5">
            <a:extLst>
              <a:ext uri="{FF2B5EF4-FFF2-40B4-BE49-F238E27FC236}">
                <a16:creationId xmlns:a16="http://schemas.microsoft.com/office/drawing/2014/main" id="{99DB7A6F-9C49-A34C-AFC3-8AF1669F5C15}"/>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0.mp3" descr="Track1_Lecture6_Slide20.mp3">
            <a:hlinkClick r:id="" action="ppaction://media"/>
            <a:extLst>
              <a:ext uri="{FF2B5EF4-FFF2-40B4-BE49-F238E27FC236}">
                <a16:creationId xmlns:a16="http://schemas.microsoft.com/office/drawing/2014/main" id="{FBEC9C8B-50EC-5B45-A81C-5E7E3873EE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15078" y="621506"/>
            <a:ext cx="812800" cy="812800"/>
          </a:xfrm>
          <a:prstGeom prst="rect">
            <a:avLst/>
          </a:prstGeom>
        </p:spPr>
      </p:pic>
    </p:spTree>
    <p:extLst>
      <p:ext uri="{BB962C8B-B14F-4D97-AF65-F5344CB8AC3E}">
        <p14:creationId xmlns:p14="http://schemas.microsoft.com/office/powerpoint/2010/main" val="22973420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16"/>
        <p:cNvGrpSpPr/>
        <p:nvPr/>
      </p:nvGrpSpPr>
      <p:grpSpPr>
        <a:xfrm>
          <a:off x="0" y="0"/>
          <a:ext cx="0" cy="0"/>
          <a:chOff x="0" y="0"/>
          <a:chExt cx="0" cy="0"/>
        </a:xfrm>
      </p:grpSpPr>
      <p:sp>
        <p:nvSpPr>
          <p:cNvPr id="117" name="Google Shape;117;p6"/>
          <p:cNvSpPr txBox="1">
            <a:spLocks noGrp="1"/>
          </p:cNvSpPr>
          <p:nvPr>
            <p:ph type="title"/>
          </p:nvPr>
        </p:nvSpPr>
        <p:spPr>
          <a:xfrm>
            <a:off x="838200" y="365125"/>
            <a:ext cx="6348413" cy="1325563"/>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4400"/>
            </a:pPr>
            <a:r>
              <a:rPr lang="en-US" dirty="0"/>
              <a:t>6.4 Energy policy and the energy system</a:t>
            </a:r>
            <a:endParaRPr dirty="0"/>
          </a:p>
        </p:txBody>
      </p:sp>
      <p:sp>
        <p:nvSpPr>
          <p:cNvPr id="120" name="Google Shape;120;p6"/>
          <p:cNvSpPr txBox="1"/>
          <p:nvPr/>
        </p:nvSpPr>
        <p:spPr>
          <a:xfrm>
            <a:off x="721309" y="2238346"/>
            <a:ext cx="7006569" cy="3586134"/>
          </a:xfrm>
          <a:prstGeom prst="rect">
            <a:avLst/>
          </a:prstGeom>
          <a:noFill/>
          <a:ln>
            <a:noFill/>
          </a:ln>
        </p:spPr>
        <p:txBody>
          <a:bodyPr spcFirstLastPara="1" wrap="square" lIns="91425" tIns="45700" rIns="91425" bIns="45700" anchor="t" anchorCtr="0">
            <a:spAutoFit/>
          </a:bodyPr>
          <a:lstStyle/>
          <a:p>
            <a:pPr marL="342265" indent="-342265">
              <a:lnSpc>
                <a:spcPct val="130000"/>
              </a:lnSpc>
              <a:spcAft>
                <a:spcPts val="300"/>
              </a:spcAft>
              <a:buClr>
                <a:schemeClr val="dk1"/>
              </a:buClr>
              <a:buSzPts val="2399"/>
              <a:buFont typeface="Arial"/>
              <a:buChar char="•"/>
            </a:pPr>
            <a:r>
              <a:rPr lang="en-US" sz="2399" dirty="0">
                <a:solidFill>
                  <a:schemeClr val="dk1"/>
                </a:solidFill>
                <a:latin typeface="Calibri"/>
                <a:ea typeface="Calibri"/>
                <a:cs typeface="Calibri"/>
                <a:sym typeface="Calibri"/>
              </a:rPr>
              <a:t>What needs to be done and what will be the costs to supply modern energy sources to remote areas?   </a:t>
            </a:r>
            <a:endParaRPr lang="en-US" dirty="0">
              <a:cs typeface="Calibri" panose="020F0502020204030204"/>
            </a:endParaRPr>
          </a:p>
          <a:p>
            <a:pPr marL="342265" indent="-342265">
              <a:lnSpc>
                <a:spcPct val="130000"/>
              </a:lnSpc>
              <a:spcAft>
                <a:spcPts val="300"/>
              </a:spcAft>
              <a:buClr>
                <a:schemeClr val="dk1"/>
              </a:buClr>
              <a:buSzPts val="2399"/>
              <a:buFont typeface="Arial"/>
              <a:buChar char="•"/>
            </a:pPr>
            <a:r>
              <a:rPr lang="en-US" sz="2399" dirty="0">
                <a:solidFill>
                  <a:schemeClr val="dk1"/>
                </a:solidFill>
                <a:latin typeface="Calibri"/>
                <a:ea typeface="Calibri"/>
                <a:cs typeface="Calibri"/>
                <a:sym typeface="Calibri"/>
              </a:rPr>
              <a:t>What needs to be done to increase the share of renewable technologies? </a:t>
            </a:r>
            <a:endParaRPr dirty="0">
              <a:cs typeface="Calibri" panose="020F0502020204030204"/>
            </a:endParaRPr>
          </a:p>
          <a:p>
            <a:pPr marL="342265" indent="-342265">
              <a:lnSpc>
                <a:spcPct val="130000"/>
              </a:lnSpc>
              <a:spcAft>
                <a:spcPts val="300"/>
              </a:spcAft>
              <a:buClr>
                <a:schemeClr val="dk1"/>
              </a:buClr>
              <a:buSzPts val="2399"/>
              <a:buFont typeface="Arial"/>
              <a:buChar char="•"/>
            </a:pPr>
            <a:r>
              <a:rPr lang="en-US" sz="2399" dirty="0">
                <a:solidFill>
                  <a:schemeClr val="dk1"/>
                </a:solidFill>
                <a:latin typeface="Calibri"/>
                <a:ea typeface="Calibri"/>
                <a:cs typeface="Calibri"/>
                <a:sym typeface="Calibri"/>
              </a:rPr>
              <a:t>What would be the effect of a PV subsidy? </a:t>
            </a:r>
            <a:endParaRPr dirty="0">
              <a:cs typeface="Calibri" panose="020F0502020204030204"/>
            </a:endParaRPr>
          </a:p>
          <a:p>
            <a:pPr marL="342265" indent="-342265">
              <a:lnSpc>
                <a:spcPct val="130000"/>
              </a:lnSpc>
              <a:spcAft>
                <a:spcPts val="300"/>
              </a:spcAft>
              <a:buClr>
                <a:schemeClr val="dk1"/>
              </a:buClr>
              <a:buSzPts val="2399"/>
              <a:buFont typeface="Arial"/>
              <a:buChar char="•"/>
            </a:pPr>
            <a:r>
              <a:rPr lang="en-US" sz="2350" dirty="0">
                <a:solidFill>
                  <a:schemeClr val="dk1"/>
                </a:solidFill>
                <a:latin typeface="Calibri"/>
                <a:ea typeface="Calibri"/>
                <a:cs typeface="Calibri"/>
                <a:sym typeface="Calibri"/>
              </a:rPr>
              <a:t>Can an energy conservation programme help in reducing cost of energy supply?</a:t>
            </a:r>
            <a:endParaRPr sz="2350" dirty="0">
              <a:solidFill>
                <a:schemeClr val="dk1"/>
              </a:solidFill>
              <a:latin typeface="Calibri"/>
              <a:ea typeface="Calibri"/>
              <a:cs typeface="Calibri"/>
            </a:endParaRPr>
          </a:p>
        </p:txBody>
      </p:sp>
      <p:pic>
        <p:nvPicPr>
          <p:cNvPr id="121" name="Google Shape;121;p6"/>
          <p:cNvPicPr preferRelativeResize="0"/>
          <p:nvPr/>
        </p:nvPicPr>
        <p:blipFill rotWithShape="1">
          <a:blip r:embed="rId6">
            <a:alphaModFix/>
          </a:blip>
          <a:srcRect/>
          <a:stretch/>
        </p:blipFill>
        <p:spPr>
          <a:xfrm>
            <a:off x="8085768" y="3810555"/>
            <a:ext cx="3268032" cy="2178687"/>
          </a:xfrm>
          <a:prstGeom prst="rect">
            <a:avLst/>
          </a:prstGeom>
          <a:noFill/>
          <a:ln>
            <a:noFill/>
          </a:ln>
        </p:spPr>
      </p:pic>
      <p:sp>
        <p:nvSpPr>
          <p:cNvPr id="2" name="Rectangle 1"/>
          <p:cNvSpPr/>
          <p:nvPr/>
        </p:nvSpPr>
        <p:spPr>
          <a:xfrm>
            <a:off x="838200" y="1685346"/>
            <a:ext cx="6910866"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Examples of energy policy and investment questions</a:t>
            </a:r>
            <a:endParaRPr lang="en-GB" sz="2000" b="1" dirty="0">
              <a:solidFill>
                <a:schemeClr val="accent5">
                  <a:lumMod val="60000"/>
                  <a:lumOff val="40000"/>
                </a:schemeClr>
              </a:solidFill>
              <a:latin typeface="Open Sans"/>
              <a:ea typeface="+mn-lt"/>
              <a:cs typeface="+mn-lt"/>
            </a:endParaRPr>
          </a:p>
        </p:txBody>
      </p:sp>
      <p:sp>
        <p:nvSpPr>
          <p:cNvPr id="11" name="Rectangle 10"/>
          <p:cNvSpPr/>
          <p:nvPr/>
        </p:nvSpPr>
        <p:spPr>
          <a:xfrm>
            <a:off x="819346" y="6141193"/>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5769" y="1593460"/>
            <a:ext cx="3268032" cy="2178689"/>
          </a:xfrm>
          <a:prstGeom prst="rect">
            <a:avLst/>
          </a:prstGeom>
        </p:spPr>
      </p:pic>
      <p:sp>
        <p:nvSpPr>
          <p:cNvPr id="4" name="Rectangle 3"/>
          <p:cNvSpPr/>
          <p:nvPr/>
        </p:nvSpPr>
        <p:spPr>
          <a:xfrm>
            <a:off x="7984589" y="5989242"/>
            <a:ext cx="2515432" cy="246221"/>
          </a:xfrm>
          <a:prstGeom prst="rect">
            <a:avLst/>
          </a:prstGeom>
        </p:spPr>
        <p:txBody>
          <a:bodyPr wrap="none">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Picture source</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 Isofoton.es </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u="sng" dirty="0">
                <a:latin typeface="Open Sans" panose="020B0606030504020204" pitchFamily="34" charset="0"/>
                <a:ea typeface="Open Sans" panose="020B0606030504020204" pitchFamily="34" charset="0"/>
                <a:cs typeface="Open Sans" panose="020B0606030504020204" pitchFamily="34" charset="0"/>
                <a:hlinkClick r:id="rId9"/>
              </a:rPr>
              <a:t>CC-BY 3.0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1768A89-E484-EE43-B303-5E3E4591ECB0}"/>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21.mp3" descr="Track1_Lecture6_Slide21.mp3">
            <a:hlinkClick r:id="" action="ppaction://media"/>
            <a:extLst>
              <a:ext uri="{FF2B5EF4-FFF2-40B4-BE49-F238E27FC236}">
                <a16:creationId xmlns:a16="http://schemas.microsoft.com/office/drawing/2014/main" id="{0E547AF2-7FF6-A644-BA21-A352290D2D7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915078" y="621506"/>
            <a:ext cx="812800" cy="812800"/>
          </a:xfrm>
          <a:prstGeom prst="rect">
            <a:avLst/>
          </a:prstGeom>
        </p:spPr>
      </p:pic>
    </p:spTree>
    <p:extLst>
      <p:ext uri="{BB962C8B-B14F-4D97-AF65-F5344CB8AC3E}">
        <p14:creationId xmlns:p14="http://schemas.microsoft.com/office/powerpoint/2010/main" val="3210391055"/>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Title 1"/>
          <p:cNvSpPr>
            <a:spLocks noGrp="1"/>
          </p:cNvSpPr>
          <p:nvPr>
            <p:ph type="title"/>
          </p:nvPr>
        </p:nvSpPr>
        <p:spPr>
          <a:xfrm>
            <a:off x="838200" y="365125"/>
            <a:ext cx="6162675" cy="1325563"/>
          </a:xfrm>
        </p:spPr>
        <p:txBody>
          <a:bodyPr/>
          <a:lstStyle/>
          <a:p>
            <a:r>
              <a:rPr lang="en-US" dirty="0"/>
              <a:t>6.4 Energy policy and the energy system</a:t>
            </a:r>
            <a:endParaRPr lang="en-GB" dirty="0"/>
          </a:p>
        </p:txBody>
      </p:sp>
      <p:sp>
        <p:nvSpPr>
          <p:cNvPr id="10" name="Oval 9">
            <a:extLst>
              <a:ext uri="{FF2B5EF4-FFF2-40B4-BE49-F238E27FC236}">
                <a16:creationId xmlns:a16="http://schemas.microsoft.com/office/drawing/2014/main" id="{92EFE893-08F7-8C4D-9580-D46379AA6CB8}"/>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2.mp3" descr="Track1_Lecture6_Slide22.mp3">
            <a:hlinkClick r:id="" action="ppaction://media"/>
            <a:extLst>
              <a:ext uri="{FF2B5EF4-FFF2-40B4-BE49-F238E27FC236}">
                <a16:creationId xmlns:a16="http://schemas.microsoft.com/office/drawing/2014/main" id="{0C237097-04E5-CF41-9C35-D47B8AF45B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5078" y="621506"/>
            <a:ext cx="812800" cy="812800"/>
          </a:xfrm>
          <a:prstGeom prst="rect">
            <a:avLst/>
          </a:prstGeom>
        </p:spPr>
      </p:pic>
      <p:sp>
        <p:nvSpPr>
          <p:cNvPr id="11" name="Rectangle 10">
            <a:extLst>
              <a:ext uri="{FF2B5EF4-FFF2-40B4-BE49-F238E27FC236}">
                <a16:creationId xmlns:a16="http://schemas.microsoft.com/office/drawing/2014/main" id="{ADA5EF80-9422-8E4B-A0AA-805BDFB16E6F}"/>
              </a:ext>
            </a:extLst>
          </p:cNvPr>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sp>
        <p:nvSpPr>
          <p:cNvPr id="12" name="TextBox 11">
            <a:extLst>
              <a:ext uri="{FF2B5EF4-FFF2-40B4-BE49-F238E27FC236}">
                <a16:creationId xmlns:a16="http://schemas.microsoft.com/office/drawing/2014/main" id="{1A72C340-4633-1A41-B51D-5B6F63CC76FB}"/>
              </a:ext>
            </a:extLst>
          </p:cNvPr>
          <p:cNvSpPr txBox="1"/>
          <p:nvPr/>
        </p:nvSpPr>
        <p:spPr>
          <a:xfrm>
            <a:off x="9985261" y="5987250"/>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141;p8">
            <a:extLst>
              <a:ext uri="{FF2B5EF4-FFF2-40B4-BE49-F238E27FC236}">
                <a16:creationId xmlns:a16="http://schemas.microsoft.com/office/drawing/2014/main" id="{0F22D1CA-C05B-3B43-8B04-D56E6BE3C3E8}"/>
              </a:ext>
            </a:extLst>
          </p:cNvPr>
          <p:cNvSpPr txBox="1">
            <a:spLocks noGrp="1"/>
          </p:cNvSpPr>
          <p:nvPr>
            <p:ph idx="1"/>
          </p:nvPr>
        </p:nvSpPr>
        <p:spPr>
          <a:xfrm>
            <a:off x="838199" y="2208462"/>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Complex system including numerous supply chains linking energy resources to final energy demands.</a:t>
            </a:r>
            <a:endParaRPr sz="2000" dirty="0"/>
          </a:p>
        </p:txBody>
      </p:sp>
      <p:pic>
        <p:nvPicPr>
          <p:cNvPr id="15" name="Google Shape;142;p8">
            <a:extLst>
              <a:ext uri="{FF2B5EF4-FFF2-40B4-BE49-F238E27FC236}">
                <a16:creationId xmlns:a16="http://schemas.microsoft.com/office/drawing/2014/main" id="{4C93115A-C5C9-1D44-BE22-230A79AB1A59}"/>
              </a:ext>
            </a:extLst>
          </p:cNvPr>
          <p:cNvPicPr preferRelativeResize="0"/>
          <p:nvPr/>
        </p:nvPicPr>
        <p:blipFill rotWithShape="1">
          <a:blip r:embed="rId8">
            <a:alphaModFix/>
          </a:blip>
          <a:srcRect/>
          <a:stretch/>
        </p:blipFill>
        <p:spPr>
          <a:xfrm>
            <a:off x="2160463" y="2860504"/>
            <a:ext cx="7573647" cy="3629181"/>
          </a:xfrm>
          <a:prstGeom prst="rect">
            <a:avLst/>
          </a:prstGeom>
          <a:noFill/>
          <a:ln>
            <a:noFill/>
          </a:ln>
        </p:spPr>
      </p:pic>
      <p:sp>
        <p:nvSpPr>
          <p:cNvPr id="16" name="Rectangle 15">
            <a:extLst>
              <a:ext uri="{FF2B5EF4-FFF2-40B4-BE49-F238E27FC236}">
                <a16:creationId xmlns:a16="http://schemas.microsoft.com/office/drawing/2014/main" id="{331A843C-E3AB-4D40-B346-624F0CA1DCA9}"/>
              </a:ext>
            </a:extLst>
          </p:cNvPr>
          <p:cNvSpPr/>
          <p:nvPr/>
        </p:nvSpPr>
        <p:spPr>
          <a:xfrm>
            <a:off x="838200" y="1725725"/>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policy</a:t>
            </a:r>
            <a:endParaRPr lang="en-GB" sz="2000" b="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42421166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5" name="Title 1"/>
          <p:cNvSpPr>
            <a:spLocks noGrp="1"/>
          </p:cNvSpPr>
          <p:nvPr>
            <p:ph type="title"/>
          </p:nvPr>
        </p:nvSpPr>
        <p:spPr>
          <a:xfrm>
            <a:off x="838200" y="365125"/>
            <a:ext cx="5834063" cy="1325563"/>
          </a:xfrm>
        </p:spPr>
        <p:txBody>
          <a:bodyPr/>
          <a:lstStyle/>
          <a:p>
            <a:r>
              <a:rPr lang="en-US" dirty="0"/>
              <a:t>6.4 Energy policy and the energy system</a:t>
            </a:r>
            <a:endParaRPr lang="en-GB" dirty="0"/>
          </a:p>
        </p:txBody>
      </p:sp>
      <p:sp>
        <p:nvSpPr>
          <p:cNvPr id="141" name="Google Shape;141;p8"/>
          <p:cNvSpPr txBox="1">
            <a:spLocks noGrp="1"/>
          </p:cNvSpPr>
          <p:nvPr>
            <p:ph idx="1"/>
          </p:nvPr>
        </p:nvSpPr>
        <p:spPr>
          <a:xfrm>
            <a:off x="838199" y="2208462"/>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Complex system including numerous supply chains linking energy resources to final energy demands.</a:t>
            </a:r>
            <a:endParaRPr sz="2000" dirty="0"/>
          </a:p>
        </p:txBody>
      </p:sp>
      <p:pic>
        <p:nvPicPr>
          <p:cNvPr id="142" name="Google Shape;142;p8"/>
          <p:cNvPicPr preferRelativeResize="0"/>
          <p:nvPr/>
        </p:nvPicPr>
        <p:blipFill rotWithShape="1">
          <a:blip r:embed="rId5">
            <a:alphaModFix/>
          </a:blip>
          <a:srcRect/>
          <a:stretch/>
        </p:blipFill>
        <p:spPr>
          <a:xfrm>
            <a:off x="2160463" y="2860504"/>
            <a:ext cx="7573647" cy="3629181"/>
          </a:xfrm>
          <a:prstGeom prst="rect">
            <a:avLst/>
          </a:prstGeom>
          <a:noFill/>
          <a:ln>
            <a:noFill/>
          </a:ln>
        </p:spPr>
      </p:pic>
      <p:sp>
        <p:nvSpPr>
          <p:cNvPr id="143" name="Google Shape;143;p8"/>
          <p:cNvSpPr/>
          <p:nvPr/>
        </p:nvSpPr>
        <p:spPr>
          <a:xfrm>
            <a:off x="8515409" y="2707236"/>
            <a:ext cx="1332694" cy="3688131"/>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4" name="Google Shape;144;p8"/>
          <p:cNvSpPr txBox="1"/>
          <p:nvPr/>
        </p:nvSpPr>
        <p:spPr>
          <a:xfrm rot="-5400000">
            <a:off x="9352619" y="4327207"/>
            <a:ext cx="1713472"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Final demands</a:t>
            </a:r>
            <a:endParaRPr dirty="0"/>
          </a:p>
        </p:txBody>
      </p:sp>
      <p:sp>
        <p:nvSpPr>
          <p:cNvPr id="16" name="Rectangle 15"/>
          <p:cNvSpPr/>
          <p:nvPr/>
        </p:nvSpPr>
        <p:spPr>
          <a:xfrm>
            <a:off x="838200" y="1725725"/>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policy</a:t>
            </a:r>
            <a:endParaRPr lang="en-GB" sz="2000" b="1" dirty="0">
              <a:solidFill>
                <a:schemeClr val="accent5">
                  <a:lumMod val="60000"/>
                  <a:lumOff val="40000"/>
                </a:schemeClr>
              </a:solidFill>
              <a:latin typeface="Open Sans"/>
              <a:ea typeface="+mn-lt"/>
              <a:cs typeface="+mn-lt"/>
            </a:endParaRPr>
          </a:p>
        </p:txBody>
      </p:sp>
      <p:sp>
        <p:nvSpPr>
          <p:cNvPr id="9" name="Rectangle 8"/>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sp>
        <p:nvSpPr>
          <p:cNvPr id="10" name="TextBox 9"/>
          <p:cNvSpPr txBox="1"/>
          <p:nvPr/>
        </p:nvSpPr>
        <p:spPr>
          <a:xfrm>
            <a:off x="9985261" y="5987250"/>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D0064C2F-3FDB-3244-8927-89B86B2AF75C}"/>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23.mp3" descr="Track1_Lecture6_Slide23.mp3">
            <a:hlinkClick r:id="" action="ppaction://media"/>
            <a:extLst>
              <a:ext uri="{FF2B5EF4-FFF2-40B4-BE49-F238E27FC236}">
                <a16:creationId xmlns:a16="http://schemas.microsoft.com/office/drawing/2014/main" id="{0926EBC5-3763-4C4F-8C4D-D21AF98CF9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15078" y="621506"/>
            <a:ext cx="812800" cy="812800"/>
          </a:xfrm>
          <a:prstGeom prst="rect">
            <a:avLst/>
          </a:prstGeom>
        </p:spPr>
      </p:pic>
    </p:spTree>
    <p:extLst>
      <p:ext uri="{BB962C8B-B14F-4D97-AF65-F5344CB8AC3E}">
        <p14:creationId xmlns:p14="http://schemas.microsoft.com/office/powerpoint/2010/main" val="23081270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5" name="Title 1"/>
          <p:cNvSpPr>
            <a:spLocks noGrp="1"/>
          </p:cNvSpPr>
          <p:nvPr>
            <p:ph type="title"/>
          </p:nvPr>
        </p:nvSpPr>
        <p:spPr>
          <a:xfrm>
            <a:off x="838200" y="365125"/>
            <a:ext cx="5848350" cy="1325563"/>
          </a:xfrm>
        </p:spPr>
        <p:txBody>
          <a:bodyPr/>
          <a:lstStyle/>
          <a:p>
            <a:r>
              <a:rPr lang="en-US" dirty="0"/>
              <a:t>6.4 Energy policy and the energy system</a:t>
            </a:r>
            <a:endParaRPr lang="en-GB" dirty="0"/>
          </a:p>
        </p:txBody>
      </p:sp>
      <p:pic>
        <p:nvPicPr>
          <p:cNvPr id="142" name="Google Shape;142;p8"/>
          <p:cNvPicPr preferRelativeResize="0"/>
          <p:nvPr/>
        </p:nvPicPr>
        <p:blipFill rotWithShape="1">
          <a:blip r:embed="rId5">
            <a:alphaModFix/>
          </a:blip>
          <a:srcRect/>
          <a:stretch/>
        </p:blipFill>
        <p:spPr>
          <a:xfrm>
            <a:off x="2160463" y="2860504"/>
            <a:ext cx="7573647" cy="3629181"/>
          </a:xfrm>
          <a:prstGeom prst="rect">
            <a:avLst/>
          </a:prstGeom>
          <a:noFill/>
          <a:ln>
            <a:noFill/>
          </a:ln>
        </p:spPr>
      </p:pic>
      <p:sp>
        <p:nvSpPr>
          <p:cNvPr id="143" name="Google Shape;143;p8"/>
          <p:cNvSpPr/>
          <p:nvPr/>
        </p:nvSpPr>
        <p:spPr>
          <a:xfrm>
            <a:off x="8515409" y="2707236"/>
            <a:ext cx="1332694" cy="3688131"/>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4" name="Google Shape;144;p8"/>
          <p:cNvSpPr txBox="1"/>
          <p:nvPr/>
        </p:nvSpPr>
        <p:spPr>
          <a:xfrm rot="-5400000">
            <a:off x="9352619" y="4327207"/>
            <a:ext cx="1713472"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Final demands</a:t>
            </a:r>
            <a:endParaRPr dirty="0"/>
          </a:p>
        </p:txBody>
      </p:sp>
      <p:sp>
        <p:nvSpPr>
          <p:cNvPr id="145" name="Google Shape;145;p8"/>
          <p:cNvSpPr txBox="1"/>
          <p:nvPr/>
        </p:nvSpPr>
        <p:spPr>
          <a:xfrm rot="-5400000">
            <a:off x="1242432" y="4132948"/>
            <a:ext cx="1324956"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Resources</a:t>
            </a:r>
            <a:endParaRPr dirty="0"/>
          </a:p>
        </p:txBody>
      </p:sp>
      <p:sp>
        <p:nvSpPr>
          <p:cNvPr id="146" name="Google Shape;146;p8"/>
          <p:cNvSpPr/>
          <p:nvPr/>
        </p:nvSpPr>
        <p:spPr>
          <a:xfrm>
            <a:off x="3246129" y="2860504"/>
            <a:ext cx="762116" cy="3495084"/>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 name="Oval 13">
            <a:extLst>
              <a:ext uri="{FF2B5EF4-FFF2-40B4-BE49-F238E27FC236}">
                <a16:creationId xmlns:a16="http://schemas.microsoft.com/office/drawing/2014/main" id="{CA755C25-9914-C74A-8A75-93DA8A383527}"/>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24.mp3" descr="Track1_Lecture6_Slide24.mp3">
            <a:hlinkClick r:id="" action="ppaction://media"/>
            <a:extLst>
              <a:ext uri="{FF2B5EF4-FFF2-40B4-BE49-F238E27FC236}">
                <a16:creationId xmlns:a16="http://schemas.microsoft.com/office/drawing/2014/main" id="{9F7129A4-E8D1-AC43-8816-8CBAEC039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5078" y="626127"/>
            <a:ext cx="812800" cy="812800"/>
          </a:xfrm>
          <a:prstGeom prst="rect">
            <a:avLst/>
          </a:prstGeom>
        </p:spPr>
      </p:pic>
      <p:sp>
        <p:nvSpPr>
          <p:cNvPr id="17" name="Google Shape;141;p8">
            <a:extLst>
              <a:ext uri="{FF2B5EF4-FFF2-40B4-BE49-F238E27FC236}">
                <a16:creationId xmlns:a16="http://schemas.microsoft.com/office/drawing/2014/main" id="{ED514CFC-5237-6A45-BF21-5EE19E6654B3}"/>
              </a:ext>
            </a:extLst>
          </p:cNvPr>
          <p:cNvSpPr txBox="1">
            <a:spLocks noGrp="1"/>
          </p:cNvSpPr>
          <p:nvPr>
            <p:ph idx="1"/>
          </p:nvPr>
        </p:nvSpPr>
        <p:spPr>
          <a:xfrm>
            <a:off x="838199" y="2208462"/>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Complex system including numerous supply chains linking energy resources to final energy demands.</a:t>
            </a:r>
            <a:endParaRPr sz="2000" dirty="0"/>
          </a:p>
        </p:txBody>
      </p:sp>
      <p:sp>
        <p:nvSpPr>
          <p:cNvPr id="18" name="Rectangle 17">
            <a:extLst>
              <a:ext uri="{FF2B5EF4-FFF2-40B4-BE49-F238E27FC236}">
                <a16:creationId xmlns:a16="http://schemas.microsoft.com/office/drawing/2014/main" id="{C4F197FF-3E67-8548-B816-B38E012164DC}"/>
              </a:ext>
            </a:extLst>
          </p:cNvPr>
          <p:cNvSpPr/>
          <p:nvPr/>
        </p:nvSpPr>
        <p:spPr>
          <a:xfrm>
            <a:off x="838200" y="1725725"/>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policy</a:t>
            </a:r>
            <a:endParaRPr lang="en-GB" sz="2000" b="1" dirty="0">
              <a:solidFill>
                <a:schemeClr val="accent5">
                  <a:lumMod val="60000"/>
                  <a:lumOff val="40000"/>
                </a:schemeClr>
              </a:solidFill>
              <a:latin typeface="Open Sans"/>
              <a:ea typeface="+mn-lt"/>
              <a:cs typeface="+mn-lt"/>
            </a:endParaRPr>
          </a:p>
        </p:txBody>
      </p:sp>
      <p:sp>
        <p:nvSpPr>
          <p:cNvPr id="19" name="Rectangle 18">
            <a:extLst>
              <a:ext uri="{FF2B5EF4-FFF2-40B4-BE49-F238E27FC236}">
                <a16:creationId xmlns:a16="http://schemas.microsoft.com/office/drawing/2014/main" id="{3FF25569-8A23-C342-BCAE-10E1174B13E0}"/>
              </a:ext>
            </a:extLst>
          </p:cNvPr>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sp>
        <p:nvSpPr>
          <p:cNvPr id="20" name="TextBox 19">
            <a:extLst>
              <a:ext uri="{FF2B5EF4-FFF2-40B4-BE49-F238E27FC236}">
                <a16:creationId xmlns:a16="http://schemas.microsoft.com/office/drawing/2014/main" id="{75CD4AA7-DBA6-B746-B75B-CBF93FFA3455}"/>
              </a:ext>
            </a:extLst>
          </p:cNvPr>
          <p:cNvSpPr txBox="1"/>
          <p:nvPr/>
        </p:nvSpPr>
        <p:spPr>
          <a:xfrm>
            <a:off x="9985261" y="5987250"/>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00812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1" fill="hold"/>
                                        <p:tgtEl>
                                          <p:spTgt spid="2"/>
                                        </p:tgtEl>
                                      </p:cBhvr>
                                    </p:cmd>
                                  </p:childTnLst>
                                </p:cTn>
                              </p:par>
                            </p:childTnLst>
                          </p:cTn>
                        </p:par>
                      </p:childTnLst>
                    </p:cTn>
                  </p:par>
                </p:childTnLst>
              </p:cTn>
              <p:nextCondLst>
                <p:cond evt="onClick" delay="0">
                  <p:tgtEl>
                    <p:spTgt spid="2"/>
                  </p:tgtEl>
                </p:cond>
              </p:nextCondLst>
            </p:seq>
            <p:audio>
              <p:cMediaNode vol="81818">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6.4 References</a:t>
            </a:r>
          </a:p>
        </p:txBody>
      </p:sp>
      <p:sp>
        <p:nvSpPr>
          <p:cNvPr id="3" name="Rectangle 2"/>
          <p:cNvSpPr/>
          <p:nvPr/>
        </p:nvSpPr>
        <p:spPr>
          <a:xfrm>
            <a:off x="838200" y="1690687"/>
            <a:ext cx="5713429" cy="120032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Introduction to Energy Systems Modelling.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https://doi.org/10.5281/ZENODO.1493074</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86217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2DA8E4A-63A7-1C49-9BDE-1C6D33E9468F}"/>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83315103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728193-180F-2D46-B13A-040783E8436A}"/>
              </a:ext>
            </a:extLst>
          </p:cNvPr>
          <p:cNvGrpSpPr/>
          <p:nvPr/>
        </p:nvGrpSpPr>
        <p:grpSpPr>
          <a:xfrm>
            <a:off x="3339465" y="4126495"/>
            <a:ext cx="1877504" cy="558800"/>
            <a:chOff x="929196" y="5461000"/>
            <a:chExt cx="1877504" cy="558800"/>
          </a:xfrm>
        </p:grpSpPr>
        <p:sp>
          <p:nvSpPr>
            <p:cNvPr id="8" name="Rounded Rectangle 7">
              <a:hlinkClick r:id="rId2"/>
              <a:extLst>
                <a:ext uri="{FF2B5EF4-FFF2-40B4-BE49-F238E27FC236}">
                  <a16:creationId xmlns:a16="http://schemas.microsoft.com/office/drawing/2014/main" id="{950080AF-A60B-CF42-869F-9312BFDA5534}"/>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68E0003-2CFD-1840-8389-5DB99265857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3"/>
              <a:extLst>
                <a:ext uri="{FF2B5EF4-FFF2-40B4-BE49-F238E27FC236}">
                  <a16:creationId xmlns:a16="http://schemas.microsoft.com/office/drawing/2014/main" id="{883ABBC0-6527-DD43-956B-99DC5D703DD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descr="Graphical user interface, website&#10;&#10;Description automatically generated">
            <a:extLst>
              <a:ext uri="{FF2B5EF4-FFF2-40B4-BE49-F238E27FC236}">
                <a16:creationId xmlns:a16="http://schemas.microsoft.com/office/drawing/2014/main" id="{202B0E1F-A353-C441-B583-34F045DB61F0}"/>
              </a:ext>
            </a:extLst>
          </p:cNvPr>
          <p:cNvPicPr>
            <a:picLocks noChangeAspect="1"/>
          </p:cNvPicPr>
          <p:nvPr/>
        </p:nvPicPr>
        <p:blipFill>
          <a:blip r:embed="rId4"/>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DBF663E-AE77-8341-98DE-9EC7F1F192A1}"/>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3" name="TextBox 12">
            <a:extLst>
              <a:ext uri="{FF2B5EF4-FFF2-40B4-BE49-F238E27FC236}">
                <a16:creationId xmlns:a16="http://schemas.microsoft.com/office/drawing/2014/main" id="{E00B22F2-E49C-1F47-934F-4925B900F21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6: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242959710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Title 1"/>
          <p:cNvSpPr>
            <a:spLocks noGrp="1"/>
          </p:cNvSpPr>
          <p:nvPr>
            <p:ph type="title"/>
          </p:nvPr>
        </p:nvSpPr>
        <p:spPr>
          <a:xfrm>
            <a:off x="838200" y="365125"/>
            <a:ext cx="5448297" cy="1325563"/>
          </a:xfrm>
        </p:spPr>
        <p:txBody>
          <a:bodyPr>
            <a:normAutofit/>
          </a:bodyPr>
          <a:lstStyle/>
          <a:p>
            <a:r>
              <a:rPr lang="en-GB" dirty="0"/>
              <a:t>6.1 OnSSET Results and summaries</a:t>
            </a:r>
          </a:p>
        </p:txBody>
      </p:sp>
      <p:sp>
        <p:nvSpPr>
          <p:cNvPr id="381" name="Google Shape;381;p22"/>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pic>
        <p:nvPicPr>
          <p:cNvPr id="382" name="Google Shape;382;p22"/>
          <p:cNvPicPr preferRelativeResize="0"/>
          <p:nvPr/>
        </p:nvPicPr>
        <p:blipFill rotWithShape="1">
          <a:blip r:embed="rId5">
            <a:alphaModFix/>
          </a:blip>
          <a:srcRect/>
          <a:stretch/>
        </p:blipFill>
        <p:spPr>
          <a:xfrm>
            <a:off x="838199" y="2029216"/>
            <a:ext cx="8141898" cy="4341962"/>
          </a:xfrm>
          <a:prstGeom prst="rect">
            <a:avLst/>
          </a:prstGeom>
          <a:noFill/>
          <a:ln>
            <a:noFill/>
          </a:ln>
        </p:spPr>
      </p:pic>
      <p:sp>
        <p:nvSpPr>
          <p:cNvPr id="383" name="Google Shape;383;p22"/>
          <p:cNvSpPr/>
          <p:nvPr/>
        </p:nvSpPr>
        <p:spPr>
          <a:xfrm>
            <a:off x="9229918" y="2763606"/>
            <a:ext cx="2452507" cy="2997379"/>
          </a:xfrm>
          <a:prstGeom prst="roundRect">
            <a:avLst>
              <a:gd name="adj" fmla="val 16667"/>
            </a:avLst>
          </a:pr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84" name="Google Shape;384;p22"/>
          <p:cNvSpPr/>
          <p:nvPr/>
        </p:nvSpPr>
        <p:spPr>
          <a:xfrm>
            <a:off x="9337957" y="2845730"/>
            <a:ext cx="2452507" cy="288690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600" dirty="0">
                <a:solidFill>
                  <a:schemeClr val="dk1"/>
                </a:solidFill>
                <a:latin typeface="Calibri"/>
                <a:ea typeface="Calibri"/>
                <a:cs typeface="Calibri"/>
                <a:sym typeface="Calibri"/>
              </a:rPr>
              <a:t>Based on the optimal split identify per technology:</a:t>
            </a:r>
            <a:endParaRPr dirty="0"/>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New connections</a:t>
            </a:r>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Additional capacity needed</a:t>
            </a:r>
            <a:endParaRPr dirty="0"/>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Investment requirements</a:t>
            </a:r>
            <a:endParaRPr dirty="0">
              <a:solidFill>
                <a:schemeClr val="dk1"/>
              </a:solidFill>
            </a:endParaRPr>
          </a:p>
          <a:p>
            <a:pPr marL="285750" marR="0" lvl="0" indent="-184150" algn="l" rtl="0">
              <a:spcBef>
                <a:spcPts val="60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p:txBody>
      </p:sp>
      <p:cxnSp>
        <p:nvCxnSpPr>
          <p:cNvPr id="385" name="Google Shape;385;p22"/>
          <p:cNvCxnSpPr/>
          <p:nvPr/>
        </p:nvCxnSpPr>
        <p:spPr>
          <a:xfrm flipV="1">
            <a:off x="10731355" y="5774499"/>
            <a:ext cx="0" cy="296146"/>
          </a:xfrm>
          <a:prstGeom prst="straightConnector1">
            <a:avLst/>
          </a:prstGeom>
          <a:noFill/>
          <a:ln w="9525" cap="flat" cmpd="sng">
            <a:solidFill>
              <a:srgbClr val="0C0C0C"/>
            </a:solidFill>
            <a:prstDash val="solid"/>
            <a:miter lim="800000"/>
            <a:headEnd type="none" w="sm" len="sm"/>
            <a:tailEnd type="triangle" w="med" len="med"/>
          </a:ln>
        </p:spPr>
      </p:cxnSp>
      <p:cxnSp>
        <p:nvCxnSpPr>
          <p:cNvPr id="386" name="Google Shape;386;p22"/>
          <p:cNvCxnSpPr>
            <a:endCxn id="388" idx="3"/>
          </p:cNvCxnSpPr>
          <p:nvPr/>
        </p:nvCxnSpPr>
        <p:spPr>
          <a:xfrm flipH="1">
            <a:off x="6403093" y="6070645"/>
            <a:ext cx="4328262" cy="1"/>
          </a:xfrm>
          <a:prstGeom prst="straightConnector1">
            <a:avLst/>
          </a:prstGeom>
          <a:noFill/>
          <a:ln w="9525" cap="flat" cmpd="sng">
            <a:solidFill>
              <a:srgbClr val="0C0C0C"/>
            </a:solidFill>
            <a:prstDash val="solid"/>
            <a:miter lim="800000"/>
            <a:headEnd type="none" w="sm" len="sm"/>
            <a:tailEnd type="none" w="sm" len="sm"/>
          </a:ln>
        </p:spPr>
      </p:cxnSp>
      <p:sp>
        <p:nvSpPr>
          <p:cNvPr id="387" name="Google Shape;387;p22"/>
          <p:cNvSpPr txBox="1"/>
          <p:nvPr/>
        </p:nvSpPr>
        <p:spPr>
          <a:xfrm>
            <a:off x="838200" y="1698045"/>
            <a:ext cx="6736793" cy="44787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Step 7. Results, Summaries, and Visualization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88" name="Google Shape;388;p22"/>
          <p:cNvSpPr/>
          <p:nvPr/>
        </p:nvSpPr>
        <p:spPr>
          <a:xfrm>
            <a:off x="4400851" y="5411722"/>
            <a:ext cx="2002242" cy="1317847"/>
          </a:xfrm>
          <a:prstGeom prst="roundRect">
            <a:avLst>
              <a:gd name="adj" fmla="val 16667"/>
            </a:avLst>
          </a:prstGeom>
          <a:noFill/>
          <a:ln w="19050" cap="flat" cmpd="sng">
            <a:solidFill>
              <a:srgbClr val="0C0C0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 name="Rectangle 11"/>
          <p:cNvSpPr/>
          <p:nvPr/>
        </p:nvSpPr>
        <p:spPr>
          <a:xfrm>
            <a:off x="838198" y="6159882"/>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3" name="Rectangle 12"/>
          <p:cNvSpPr/>
          <p:nvPr/>
        </p:nvSpPr>
        <p:spPr>
          <a:xfrm>
            <a:off x="8399292" y="6128089"/>
            <a:ext cx="326082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a:t>
            </a:r>
            <a:r>
              <a:rPr lang="en-GB" sz="1000" dirty="0">
                <a:latin typeface="Open Sans"/>
                <a:hlinkClick r:id="rId7"/>
              </a:rPr>
              <a:t>CC-BY 3.0</a:t>
            </a:r>
            <a:endParaRPr lang="en-GB" sz="1000" dirty="0">
              <a:latin typeface="Open Sans"/>
            </a:endParaRPr>
          </a:p>
        </p:txBody>
      </p:sp>
      <p:sp>
        <p:nvSpPr>
          <p:cNvPr id="14" name="Oval 13">
            <a:extLst>
              <a:ext uri="{FF2B5EF4-FFF2-40B4-BE49-F238E27FC236}">
                <a16:creationId xmlns:a16="http://schemas.microsoft.com/office/drawing/2014/main" id="{54B69102-9C1F-1B43-AA26-CBFB766E6611}"/>
              </a:ext>
            </a:extLst>
          </p:cNvPr>
          <p:cNvSpPr/>
          <p:nvPr/>
        </p:nvSpPr>
        <p:spPr>
          <a:xfrm>
            <a:off x="6403093" y="4868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3.mp3" descr="Track1_Lecture6_Slide3.mp3">
            <a:hlinkClick r:id="" action="ppaction://media"/>
            <a:extLst>
              <a:ext uri="{FF2B5EF4-FFF2-40B4-BE49-F238E27FC236}">
                <a16:creationId xmlns:a16="http://schemas.microsoft.com/office/drawing/2014/main" id="{344EC5FE-6067-8642-BA2E-889841DC14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74458" y="558188"/>
            <a:ext cx="812800" cy="812800"/>
          </a:xfrm>
          <a:prstGeom prst="rect">
            <a:avLst/>
          </a:prstGeom>
        </p:spPr>
      </p:pic>
    </p:spTree>
    <p:extLst>
      <p:ext uri="{BB962C8B-B14F-4D97-AF65-F5344CB8AC3E}">
        <p14:creationId xmlns:p14="http://schemas.microsoft.com/office/powerpoint/2010/main" val="12952728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5" name="Google Shape;395;p23"/>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
        <p:nvSpPr>
          <p:cNvPr id="396" name="Google Shape;396;p23"/>
          <p:cNvSpPr/>
          <p:nvPr/>
        </p:nvSpPr>
        <p:spPr>
          <a:xfrm>
            <a:off x="785932" y="2307368"/>
            <a:ext cx="2747858" cy="1564187"/>
          </a:xfrm>
          <a:prstGeom prst="roundRect">
            <a:avLst>
              <a:gd name="adj" fmla="val 16667"/>
            </a:avLst>
          </a:pr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97" name="Google Shape;397;p23"/>
          <p:cNvSpPr/>
          <p:nvPr/>
        </p:nvSpPr>
        <p:spPr>
          <a:xfrm>
            <a:off x="841624" y="2328920"/>
            <a:ext cx="2747858" cy="1554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Based on the optimal split identified per technology:</a:t>
            </a:r>
            <a:endParaRPr lang="en-US" dirty="0">
              <a:solidFill>
                <a:schemeClr val="dk1"/>
              </a:solidFill>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New connections by 2030</a:t>
            </a:r>
            <a:endParaRPr dirty="0">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Additional capacity needed</a:t>
            </a:r>
            <a:endParaRPr dirty="0">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Investment requirements</a:t>
            </a:r>
            <a:endParaRPr lang="en-US" sz="1600" dirty="0">
              <a:solidFill>
                <a:schemeClr val="dk1"/>
              </a:solidFill>
              <a:latin typeface="Calibri"/>
              <a:ea typeface="Calibri"/>
              <a:cs typeface="Calibri"/>
            </a:endParaRPr>
          </a:p>
        </p:txBody>
      </p:sp>
      <p:sp>
        <p:nvSpPr>
          <p:cNvPr id="399" name="Google Shape;399;p23"/>
          <p:cNvSpPr/>
          <p:nvPr/>
        </p:nvSpPr>
        <p:spPr>
          <a:xfrm>
            <a:off x="3671887" y="2730861"/>
            <a:ext cx="1412185" cy="181138"/>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02" name="Google Shape;402;p23"/>
          <p:cNvPicPr preferRelativeResize="0"/>
          <p:nvPr/>
        </p:nvPicPr>
        <p:blipFill rotWithShape="1">
          <a:blip r:embed="rId5">
            <a:alphaModFix/>
          </a:blip>
          <a:srcRect/>
          <a:stretch/>
        </p:blipFill>
        <p:spPr>
          <a:xfrm>
            <a:off x="740575" y="4073759"/>
            <a:ext cx="5840860" cy="2178188"/>
          </a:xfrm>
          <a:prstGeom prst="rect">
            <a:avLst/>
          </a:prstGeom>
          <a:noFill/>
          <a:ln>
            <a:noFill/>
          </a:ln>
        </p:spPr>
      </p:pic>
      <p:sp>
        <p:nvSpPr>
          <p:cNvPr id="13" name="Title 1"/>
          <p:cNvSpPr txBox="1">
            <a:spLocks/>
          </p:cNvSpPr>
          <p:nvPr/>
        </p:nvSpPr>
        <p:spPr>
          <a:xfrm>
            <a:off x="838200" y="317504"/>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OnSSET Results and summaries</a:t>
            </a:r>
          </a:p>
        </p:txBody>
      </p:sp>
      <p:sp>
        <p:nvSpPr>
          <p:cNvPr id="11" name="Rectangle 10"/>
          <p:cNvSpPr/>
          <p:nvPr/>
        </p:nvSpPr>
        <p:spPr>
          <a:xfrm>
            <a:off x="756698" y="6399857"/>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2" name="TextBox 2"/>
          <p:cNvSpPr txBox="1"/>
          <p:nvPr/>
        </p:nvSpPr>
        <p:spPr>
          <a:xfrm>
            <a:off x="8972551" y="5992783"/>
            <a:ext cx="3074977" cy="400110"/>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a:t>
            </a:r>
            <a:r>
              <a:rPr lang="en-GB" sz="1000" dirty="0">
                <a:latin typeface="Open Sans" panose="020B0606030504020204" pitchFamily="34" charset="0"/>
                <a:ea typeface="Open Sans" panose="020B0606030504020204" pitchFamily="34" charset="0"/>
                <a:cs typeface="Open Sans" panose="020B0606030504020204" pitchFamily="34" charset="0"/>
              </a:rPr>
              <a:t> Adapted from 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00" name="Google Shape;400;p23"/>
          <p:cNvSpPr/>
          <p:nvPr/>
        </p:nvSpPr>
        <p:spPr>
          <a:xfrm rot="5400000">
            <a:off x="689800" y="3902076"/>
            <a:ext cx="346475" cy="244925"/>
          </a:xfrm>
          <a:prstGeom prst="bentUpArrow">
            <a:avLst>
              <a:gd name="adj1" fmla="val 25000"/>
              <a:gd name="adj2" fmla="val 25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 name="Oval 14">
            <a:extLst>
              <a:ext uri="{FF2B5EF4-FFF2-40B4-BE49-F238E27FC236}">
                <a16:creationId xmlns:a16="http://schemas.microsoft.com/office/drawing/2014/main" id="{7B5B9A64-263D-2843-A8F8-F4BAD7DE1920}"/>
              </a:ext>
            </a:extLst>
          </p:cNvPr>
          <p:cNvSpPr/>
          <p:nvPr/>
        </p:nvSpPr>
        <p:spPr>
          <a:xfrm>
            <a:off x="6096000" y="4050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4.mp3" descr="Track1_Lecture6_Slide4.mp3">
            <a:hlinkClick r:id="" action="ppaction://media"/>
            <a:extLst>
              <a:ext uri="{FF2B5EF4-FFF2-40B4-BE49-F238E27FC236}">
                <a16:creationId xmlns:a16="http://schemas.microsoft.com/office/drawing/2014/main" id="{0733E720-4C6D-2C4C-AAA5-544F551FB1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7365" y="479784"/>
            <a:ext cx="812800" cy="812800"/>
          </a:xfrm>
          <a:prstGeom prst="rect">
            <a:avLst/>
          </a:prstGeom>
        </p:spPr>
      </p:pic>
      <p:pic>
        <p:nvPicPr>
          <p:cNvPr id="401" name="Google Shape;401;p23"/>
          <p:cNvPicPr preferRelativeResize="0"/>
          <p:nvPr/>
        </p:nvPicPr>
        <p:blipFill rotWithShape="1">
          <a:blip r:embed="rId9">
            <a:alphaModFix/>
          </a:blip>
          <a:srcRect/>
          <a:stretch/>
        </p:blipFill>
        <p:spPr>
          <a:xfrm>
            <a:off x="5140143" y="1465081"/>
            <a:ext cx="6525414" cy="2607679"/>
          </a:xfrm>
          <a:prstGeom prst="rect">
            <a:avLst/>
          </a:prstGeom>
          <a:noFill/>
          <a:ln>
            <a:noFill/>
          </a:ln>
        </p:spPr>
      </p:pic>
      <p:sp>
        <p:nvSpPr>
          <p:cNvPr id="14" name="Google Shape;387;p22"/>
          <p:cNvSpPr txBox="1"/>
          <p:nvPr/>
        </p:nvSpPr>
        <p:spPr>
          <a:xfrm>
            <a:off x="842426" y="1626634"/>
            <a:ext cx="4068939" cy="702285"/>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Step 7. Results, Summaries, </a:t>
            </a:r>
            <a:br>
              <a:rPr lang="en-US" sz="2000" b="1" dirty="0">
                <a:solidFill>
                  <a:schemeClr val="accent5">
                    <a:lumMod val="60000"/>
                    <a:lumOff val="40000"/>
                  </a:schemeClr>
                </a:solidFill>
                <a:latin typeface="Open Sans"/>
                <a:ea typeface="+mn-lt"/>
                <a:cs typeface="+mn-lt"/>
                <a:sym typeface="Calibri"/>
              </a:rPr>
            </a:br>
            <a:r>
              <a:rPr lang="en-US" sz="2000" b="1" dirty="0">
                <a:solidFill>
                  <a:schemeClr val="accent5">
                    <a:lumMod val="60000"/>
                    <a:lumOff val="40000"/>
                  </a:schemeClr>
                </a:solidFill>
                <a:latin typeface="Open Sans"/>
                <a:ea typeface="+mn-lt"/>
                <a:cs typeface="+mn-lt"/>
                <a:sym typeface="Calibri"/>
              </a:rPr>
              <a:t>and Visualization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9104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4"/>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pic>
        <p:nvPicPr>
          <p:cNvPr id="410" name="Google Shape;410;p24" descr="Diff_cost 5_3"/>
          <p:cNvPicPr preferRelativeResize="0"/>
          <p:nvPr/>
        </p:nvPicPr>
        <p:blipFill rotWithShape="1">
          <a:blip r:embed="rId5">
            <a:alphaModFix/>
          </a:blip>
          <a:srcRect/>
          <a:stretch/>
        </p:blipFill>
        <p:spPr>
          <a:xfrm>
            <a:off x="4414569" y="1371600"/>
            <a:ext cx="3424788" cy="5026572"/>
          </a:xfrm>
          <a:prstGeom prst="rect">
            <a:avLst/>
          </a:prstGeom>
          <a:noFill/>
          <a:ln>
            <a:noFill/>
          </a:ln>
        </p:spPr>
      </p:pic>
      <p:sp>
        <p:nvSpPr>
          <p:cNvPr id="6" name="Rectangle 5"/>
          <p:cNvSpPr/>
          <p:nvPr/>
        </p:nvSpPr>
        <p:spPr>
          <a:xfrm>
            <a:off x="838200" y="6150318"/>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7" name="Google Shape;387;p22"/>
          <p:cNvSpPr txBox="1"/>
          <p:nvPr/>
        </p:nvSpPr>
        <p:spPr>
          <a:xfrm>
            <a:off x="852488" y="1759169"/>
            <a:ext cx="6736793"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mn-lt"/>
                <a:cs typeface="+mn-lt"/>
                <a:sym typeface="Calibri"/>
              </a:rPr>
              <a:t>Step 7. Visualization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
        <p:nvSpPr>
          <p:cNvPr id="8" name="Rectangle 7"/>
          <p:cNvSpPr/>
          <p:nvPr/>
        </p:nvSpPr>
        <p:spPr>
          <a:xfrm>
            <a:off x="8924107" y="6143845"/>
            <a:ext cx="281359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Sahlberg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F1CD4BDF-3639-FE4F-9F23-E87A78457205}"/>
              </a:ext>
            </a:extLst>
          </p:cNvPr>
          <p:cNvSpPr/>
          <p:nvPr/>
        </p:nvSpPr>
        <p:spPr>
          <a:xfrm>
            <a:off x="6147082" y="4775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5.mp3" descr="Track1_Lecture6_Slide5.mp3">
            <a:hlinkClick r:id="" action="ppaction://media"/>
            <a:extLst>
              <a:ext uri="{FF2B5EF4-FFF2-40B4-BE49-F238E27FC236}">
                <a16:creationId xmlns:a16="http://schemas.microsoft.com/office/drawing/2014/main" id="{8B4F949A-DC87-AD4B-8E28-3E5017CFE3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18447" y="548875"/>
            <a:ext cx="812800" cy="812800"/>
          </a:xfrm>
          <a:prstGeom prst="rect">
            <a:avLst/>
          </a:prstGeom>
        </p:spPr>
      </p:pic>
      <p:sp>
        <p:nvSpPr>
          <p:cNvPr id="13" name="Title 1">
            <a:extLst>
              <a:ext uri="{FF2B5EF4-FFF2-40B4-BE49-F238E27FC236}">
                <a16:creationId xmlns:a16="http://schemas.microsoft.com/office/drawing/2014/main" id="{416E0F0B-90F5-F546-A3F7-A02153E7463E}"/>
              </a:ext>
            </a:extLst>
          </p:cNvPr>
          <p:cNvSpPr txBox="1">
            <a:spLocks/>
          </p:cNvSpPr>
          <p:nvPr/>
        </p:nvSpPr>
        <p:spPr>
          <a:xfrm>
            <a:off x="838200" y="309978"/>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OnSSET Results and summaries</a:t>
            </a:r>
          </a:p>
        </p:txBody>
      </p:sp>
    </p:spTree>
    <p:extLst>
      <p:ext uri="{BB962C8B-B14F-4D97-AF65-F5344CB8AC3E}">
        <p14:creationId xmlns:p14="http://schemas.microsoft.com/office/powerpoint/2010/main" val="5114320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Google Shape;416;p25"/>
          <p:cNvSpPr txBox="1">
            <a:spLocks noGrp="1"/>
          </p:cNvSpPr>
          <p:nvPr>
            <p:ph idx="1"/>
          </p:nvPr>
        </p:nvSpPr>
        <p:spPr>
          <a:xfrm>
            <a:off x="838200" y="2392471"/>
            <a:ext cx="4973877" cy="3784492"/>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0"/>
              </a:spcBef>
              <a:spcAft>
                <a:spcPts val="0"/>
              </a:spcAft>
              <a:buClr>
                <a:schemeClr val="dk1"/>
              </a:buClr>
              <a:buSzPts val="2800"/>
              <a:buNone/>
            </a:pPr>
            <a:r>
              <a:rPr lang="en-US" sz="2000" dirty="0">
                <a:latin typeface="Open Sans" panose="020B0606030504020204" pitchFamily="34" charset="0"/>
                <a:ea typeface="Open Sans" panose="020B0606030504020204" pitchFamily="34" charset="0"/>
                <a:cs typeface="Open Sans" panose="020B0606030504020204" pitchFamily="34" charset="0"/>
              </a:rPr>
              <a:t>1. GIS data is complemented by socio-economic and technological input data</a:t>
            </a:r>
            <a:endParaRPr sz="2000" dirty="0">
              <a:latin typeface="Open Sans" panose="020B0606030504020204" pitchFamily="34" charset="0"/>
              <a:ea typeface="Open Sans" panose="020B0606030504020204" pitchFamily="34" charset="0"/>
              <a:cs typeface="Open Sans" panose="020B0606030504020204" pitchFamily="34" charset="0"/>
            </a:endParaRPr>
          </a:p>
          <a:p>
            <a:pPr marL="50800" lvl="0" indent="0" algn="l" rtl="0">
              <a:lnSpc>
                <a:spcPct val="90000"/>
              </a:lnSpc>
              <a:spcBef>
                <a:spcPts val="1000"/>
              </a:spcBef>
              <a:spcAft>
                <a:spcPts val="0"/>
              </a:spcAft>
              <a:buClr>
                <a:schemeClr val="dk1"/>
              </a:buClr>
              <a:buSzPts val="2800"/>
              <a:buNone/>
            </a:pPr>
            <a:r>
              <a:rPr lang="en-US" sz="2000" dirty="0">
                <a:latin typeface="Open Sans" panose="020B0606030504020204" pitchFamily="34" charset="0"/>
                <a:ea typeface="Open Sans" panose="020B0606030504020204" pitchFamily="34" charset="0"/>
                <a:cs typeface="Open Sans" panose="020B0606030504020204" pitchFamily="34" charset="0"/>
              </a:rPr>
              <a:t>2. GIS is also used to display results and convey important messages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838200" y="6120441"/>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itle 1"/>
          <p:cNvSpPr txBox="1">
            <a:spLocks/>
          </p:cNvSpPr>
          <p:nvPr/>
        </p:nvSpPr>
        <p:spPr>
          <a:xfrm>
            <a:off x="838200" y="365125"/>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OnSSET Results and summaries</a:t>
            </a:r>
          </a:p>
        </p:txBody>
      </p:sp>
      <p:sp>
        <p:nvSpPr>
          <p:cNvPr id="7" name="Google Shape;387;p22"/>
          <p:cNvSpPr txBox="1"/>
          <p:nvPr/>
        </p:nvSpPr>
        <p:spPr>
          <a:xfrm>
            <a:off x="838200" y="1726326"/>
            <a:ext cx="6736793"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mn-lt"/>
                <a:cs typeface="+mn-lt"/>
                <a:sym typeface="Calibri"/>
              </a:rPr>
              <a:t>Key take-away message</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
        <p:nvSpPr>
          <p:cNvPr id="8" name="Oval 7">
            <a:extLst>
              <a:ext uri="{FF2B5EF4-FFF2-40B4-BE49-F238E27FC236}">
                <a16:creationId xmlns:a16="http://schemas.microsoft.com/office/drawing/2014/main" id="{3DCA560D-8DF3-0A4F-8C2F-54CF19D9FC8B}"/>
              </a:ext>
            </a:extLst>
          </p:cNvPr>
          <p:cNvSpPr/>
          <p:nvPr/>
        </p:nvSpPr>
        <p:spPr>
          <a:xfrm>
            <a:off x="6403093" y="4868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6.mp3" descr="Track1_Lecture6_Slide6.mp3">
            <a:hlinkClick r:id="" action="ppaction://media"/>
            <a:extLst>
              <a:ext uri="{FF2B5EF4-FFF2-40B4-BE49-F238E27FC236}">
                <a16:creationId xmlns:a16="http://schemas.microsoft.com/office/drawing/2014/main" id="{28B9C093-3168-6A43-A16D-FD8A5F5E3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4458" y="558188"/>
            <a:ext cx="812800" cy="812800"/>
          </a:xfrm>
          <a:prstGeom prst="rect">
            <a:avLst/>
          </a:prstGeom>
        </p:spPr>
      </p:pic>
    </p:spTree>
    <p:extLst>
      <p:ext uri="{BB962C8B-B14F-4D97-AF65-F5344CB8AC3E}">
        <p14:creationId xmlns:p14="http://schemas.microsoft.com/office/powerpoint/2010/main" val="9665516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6.1 References</a:t>
            </a:r>
          </a:p>
        </p:txBody>
      </p:sp>
      <p:sp>
        <p:nvSpPr>
          <p:cNvPr id="4" name="Rectangle 3"/>
          <p:cNvSpPr/>
          <p:nvPr/>
        </p:nvSpPr>
        <p:spPr>
          <a:xfrm>
            <a:off x="838200" y="1803923"/>
            <a:ext cx="5128841"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695209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Content Placeholder 2"/>
          <p:cNvSpPr>
            <a:spLocks noGrp="1"/>
          </p:cNvSpPr>
          <p:nvPr>
            <p:ph idx="1"/>
          </p:nvPr>
        </p:nvSpPr>
        <p:spPr>
          <a:xfrm>
            <a:off x="838200" y="2040599"/>
            <a:ext cx="10515600" cy="4207803"/>
          </a:xfrm>
        </p:spPr>
        <p:txBody>
          <a:bodyPr vert="horz" lIns="91440" tIns="45720" rIns="91440" bIns="45720" rtlCol="0" anchor="t">
            <a:normAutofit/>
          </a:bodyPr>
          <a:lstStyle/>
          <a:p>
            <a:pPr marL="342900" lvl="0" indent="-342900">
              <a:lnSpc>
                <a:spcPct val="110000"/>
              </a:lnSpc>
              <a:spcBef>
                <a:spcPts val="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is an open-source programming language that is used in multiple applications and various sectors</a:t>
            </a:r>
          </a:p>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Is easy to learn with many resources available online</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https://www.python.org/doc/</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https://www.learnpython.org/</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7"/>
              </a:rPr>
              <a:t>https://www.codecademy.com/learn/learn-python</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The most common GIS software use a </a:t>
            </a:r>
            <a:r>
              <a:rPr lang="en-US" sz="20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interface </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to automate processes</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9" name="Rectangle 8">
            <a:extLst>
              <a:ext uri="{FF2B5EF4-FFF2-40B4-BE49-F238E27FC236}">
                <a16:creationId xmlns:a16="http://schemas.microsoft.com/office/drawing/2014/main" id="{63FE2775-FB72-4D44-B480-06EBB7F679B3}"/>
              </a:ext>
            </a:extLst>
          </p:cNvPr>
          <p:cNvSpPr/>
          <p:nvPr/>
        </p:nvSpPr>
        <p:spPr>
          <a:xfrm>
            <a:off x="838200" y="16436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Why use Python?</a:t>
            </a:r>
          </a:p>
        </p:txBody>
      </p:sp>
      <p:sp>
        <p:nvSpPr>
          <p:cNvPr id="7" name="Rectangle 6"/>
          <p:cNvSpPr/>
          <p:nvPr/>
        </p:nvSpPr>
        <p:spPr>
          <a:xfrm>
            <a:off x="838200" y="614306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0" name="Oval 9">
            <a:extLst>
              <a:ext uri="{FF2B5EF4-FFF2-40B4-BE49-F238E27FC236}">
                <a16:creationId xmlns:a16="http://schemas.microsoft.com/office/drawing/2014/main" id="{7541F4F2-D2DB-4C42-8115-3D4908691572}"/>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8.mp3" descr="Track1_Lecture6_Slide8.mp3">
            <a:hlinkClick r:id="" action="ppaction://media"/>
            <a:extLst>
              <a:ext uri="{FF2B5EF4-FFF2-40B4-BE49-F238E27FC236}">
                <a16:creationId xmlns:a16="http://schemas.microsoft.com/office/drawing/2014/main" id="{484E1A15-2B8F-3F47-AA13-7E27D5DC84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1808" y="877888"/>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13932"/>
            <a:ext cx="10515600" cy="2320490"/>
          </a:xfrm>
        </p:spPr>
        <p:txBody>
          <a:bodyPr vert="horz" lIns="91440" tIns="45720" rIns="91440" bIns="45720" rtlCol="0" anchor="t">
            <a:normAutofit/>
          </a:bodyPr>
          <a:lstStyle/>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Every tool in QGIS provides a corresponding Python syntax example. Most of them are available in the QGIS documentation website</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Automates repetitive processes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5" name="Rectangle 4">
            <a:extLst>
              <a:ext uri="{FF2B5EF4-FFF2-40B4-BE49-F238E27FC236}">
                <a16:creationId xmlns:a16="http://schemas.microsoft.com/office/drawing/2014/main" id="{63FE2775-FB72-4D44-B480-06EBB7F679B3}"/>
              </a:ext>
            </a:extLst>
          </p:cNvPr>
          <p:cNvSpPr/>
          <p:nvPr/>
        </p:nvSpPr>
        <p:spPr>
          <a:xfrm>
            <a:off x="838200" y="16436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Why use Python?</a:t>
            </a:r>
          </a:p>
        </p:txBody>
      </p:sp>
      <p:sp>
        <p:nvSpPr>
          <p:cNvPr id="6" name="Rectangle 5"/>
          <p:cNvSpPr/>
          <p:nvPr/>
        </p:nvSpPr>
        <p:spPr>
          <a:xfrm>
            <a:off x="914400" y="6140234"/>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6BE09581-DFDE-954B-AF47-1E087FE044C5}"/>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9.mp3" descr="Track1_Lecture6_Slide9.mp3">
            <a:hlinkClick r:id="" action="ppaction://media"/>
            <a:extLst>
              <a:ext uri="{FF2B5EF4-FFF2-40B4-BE49-F238E27FC236}">
                <a16:creationId xmlns:a16="http://schemas.microsoft.com/office/drawing/2014/main" id="{D7E549CE-A105-6D4A-A78C-D88F60159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1808" y="863600"/>
            <a:ext cx="812800" cy="812800"/>
          </a:xfrm>
          <a:prstGeom prst="rect">
            <a:avLst/>
          </a:prstGeom>
        </p:spPr>
      </p:pic>
    </p:spTree>
    <p:extLst>
      <p:ext uri="{BB962C8B-B14F-4D97-AF65-F5344CB8AC3E}">
        <p14:creationId xmlns:p14="http://schemas.microsoft.com/office/powerpoint/2010/main" val="565826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8139184D-7C6D-476E-B92C-3EB3820DABA2}" vid="{479F127B-22E9-4CBD-A276-4CF6C14BB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B76861-BE52-4F28-AAB4-C018A924E0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6DC42F-DDD1-4E78-891D-AA046925DE5B}">
  <ds:schemaRefs>
    <ds:schemaRef ds:uri="http://schemas.microsoft.com/sharepoint/v3/contenttype/forms"/>
  </ds:schemaRefs>
</ds:datastoreItem>
</file>

<file path=customXml/itemProps3.xml><?xml version="1.0" encoding="utf-8"?>
<ds:datastoreItem xmlns:ds="http://schemas.openxmlformats.org/officeDocument/2006/customXml" ds:itemID="{9DB746DE-CAED-4A0A-B802-FDBA92C52399}">
  <ds:schemaRefs>
    <ds:schemaRef ds:uri="http://purl.org/dc/dcmitype/"/>
    <ds:schemaRef ds:uri="http://schemas.microsoft.com/office/2006/documentManagement/types"/>
    <ds:schemaRef ds:uri="35b8b66e-5759-43c1-a138-f967a8bf5a20"/>
    <ds:schemaRef ds:uri="http://schemas.microsoft.com/office/infopath/2007/PartnerControls"/>
    <ds:schemaRef ds:uri="http://purl.org/dc/elements/1.1/"/>
    <ds:schemaRef ds:uri="http://purl.org/dc/terms/"/>
    <ds:schemaRef ds:uri="http://www.w3.org/XML/1998/namespace"/>
    <ds:schemaRef ds:uri="http://schemas.openxmlformats.org/package/2006/metadata/core-properties"/>
    <ds:schemaRef ds:uri="0b696a8a-ab1a-459b-a09e-44df7cbe933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1833</TotalTime>
  <Words>4361</Words>
  <Application>Microsoft Office PowerPoint</Application>
  <PresentationFormat>Widescreen</PresentationFormat>
  <Paragraphs>207</Paragraphs>
  <Slides>28</Slides>
  <Notes>22</Notes>
  <HiddenSlides>0</HiddenSlides>
  <MMClips>21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Open Sans</vt:lpstr>
      <vt:lpstr>Open Sans </vt:lpstr>
      <vt:lpstr>Open Sans ExtraBold</vt:lpstr>
      <vt:lpstr>CCG</vt:lpstr>
      <vt:lpstr>Office Theme</vt:lpstr>
      <vt:lpstr>PowerPoint Presentation</vt:lpstr>
      <vt:lpstr>PowerPoint Presentation</vt:lpstr>
      <vt:lpstr>6.1 OnSSET Results and summaries</vt:lpstr>
      <vt:lpstr>PowerPoint Presentation</vt:lpstr>
      <vt:lpstr>PowerPoint Presentation</vt:lpstr>
      <vt:lpstr>PowerPoint Presentation</vt:lpstr>
      <vt:lpstr>Lecture 6.1 References</vt:lpstr>
      <vt:lpstr>PowerPoint Presentation</vt:lpstr>
      <vt:lpstr>PowerPoint Presentation</vt:lpstr>
      <vt:lpstr>PowerPoint Presentation</vt:lpstr>
      <vt:lpstr>PowerPoint Presentation</vt:lpstr>
      <vt:lpstr>6.2 Introduction to Python</vt:lpstr>
      <vt:lpstr>Lecture 6.2 References</vt:lpstr>
      <vt:lpstr>6.3 The steps in geospatial electrification analysis  with the GEP Generator</vt:lpstr>
      <vt:lpstr>6.3 The steps in geospatial electrification analysis with the GEP Generator</vt:lpstr>
      <vt:lpstr>6.3 The steps in geospatial electrification analysis  with the GEP Generator</vt:lpstr>
      <vt:lpstr>6.3 The steps in geospatial electrification analysis with the GEP Generator</vt:lpstr>
      <vt:lpstr>6.3 The steps in geospatial electrification analysis with the GEP Generator</vt:lpstr>
      <vt:lpstr>Lecture 6.3 References</vt:lpstr>
      <vt:lpstr>6.4 Energy policy and the energy system</vt:lpstr>
      <vt:lpstr>6.4 Energy policy and the energy system</vt:lpstr>
      <vt:lpstr>6.4 Energy policy and the energy system</vt:lpstr>
      <vt:lpstr>6.4 Energy policy and the energy system</vt:lpstr>
      <vt:lpstr>6.4 Energy policy and the energy system</vt:lpstr>
      <vt:lpstr>Lecture 6.4 References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dc:title>
  <dc:creator>babak khavari</dc:creator>
  <cp:lastModifiedBy>Ashutosh.Bhagurkar</cp:lastModifiedBy>
  <cp:revision>721</cp:revision>
  <dcterms:created xsi:type="dcterms:W3CDTF">2018-05-01T19:37:15Z</dcterms:created>
  <dcterms:modified xsi:type="dcterms:W3CDTF">2024-11-05T15:45:08Z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