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embeddedFontLst>
    <p:embeddedFont>
      <p:font typeface="Open Sans ExtraBold"/>
      <p:bold r:id="rId19"/>
      <p:boldItalic r:id="rId20"/>
    </p:embeddedFont>
    <p:embeddedFont>
      <p:font typeface="Open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5" roundtripDataSignature="AMtx7mglfKh0qTgScG4MeuwWRMQtWhJQ0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OpenSansExtraBold-boldItalic.fntdata"/><Relationship Id="rId22" Type="http://schemas.openxmlformats.org/officeDocument/2006/relationships/font" Target="fonts/OpenSans-bold.fntdata"/><Relationship Id="rId21" Type="http://schemas.openxmlformats.org/officeDocument/2006/relationships/font" Target="fonts/OpenSans-regular.fntdata"/><Relationship Id="rId24" Type="http://schemas.openxmlformats.org/officeDocument/2006/relationships/font" Target="fonts/OpenSans-boldItalic.fntdata"/><Relationship Id="rId23"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OpenSansExtraBold-bold.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5" name="Google Shape;5;n"/>
          <p:cNvSpPr txBox="1"/>
          <p:nvPr>
            <p:ph idx="3" type="hdr"/>
          </p:nvPr>
        </p:nvSpPr>
        <p:spPr>
          <a:xfrm>
            <a:off x="0" y="0"/>
            <a:ext cx="3280680" cy="53424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 name="Google Shape;6;n"/>
          <p:cNvSpPr txBox="1"/>
          <p:nvPr>
            <p:ph idx="10" type="dt"/>
          </p:nvPr>
        </p:nvSpPr>
        <p:spPr>
          <a:xfrm>
            <a:off x="4278960" y="0"/>
            <a:ext cx="3280680" cy="534240"/>
          </a:xfrm>
          <a:prstGeom prst="rect">
            <a:avLst/>
          </a:prstGeom>
          <a:noFill/>
          <a:ln>
            <a:noFill/>
          </a:ln>
        </p:spPr>
        <p:txBody>
          <a:bodyPr anchorCtr="0" anchor="t" bIns="0" lIns="0" spcFirstLastPara="1" rIns="0" wrap="square" tIns="0">
            <a:noAutofit/>
          </a:bodyPr>
          <a:lstStyle>
            <a:lvl1pPr lvl="0" marR="0" rtl="0" algn="r">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10157400"/>
            <a:ext cx="3280680" cy="53424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en-GB"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92" name="Google Shape;192;p1: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2" name="Google Shape;292;p10: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293" name="Google Shape;293;p10: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1" name="Google Shape;301;p11: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302" name="Google Shape;302;p11: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0" name="Google Shape;310;p12: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311" name="Google Shape;311;p12: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3: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24" name="Google Shape;324;p13: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2: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2" name="Google Shape;202;p2: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203" name="Google Shape;203;p2: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3" name="Google Shape;213;p3: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A Spatial Data Infrastructure (SDI) is a foundational framework designed to efficiently manage and leverage spatial data, making it uniquely suited for geospatial ecosystems. While it can encompass advanced functionalities such as prescribed data models, intricate geoprocessing workflows, or data publication standards, what truly sets an SDI apart is its role as a centralized, unifying platform.</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Unifying Diverse Processes and Data:</a:t>
            </a:r>
            <a:endParaRPr/>
          </a:p>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An SDI acts as a hub that brings together the multifaceted components of geospatial ecosystems. It unifies diverse processes and data sources, creating a cohesive environment where data integration, access, and collaboration thrive. This unique characteristic ensures that users can seamlessly work with geospatial data, regardless of its source or format.</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Enhancing Spatial Database Efficiency:</a:t>
            </a:r>
            <a:endParaRPr/>
          </a:p>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In conjunction with SDIs, spatial databases play a pivotal role in efficiently storing and accessing geometric and geographic data. These databases encompass coordinates, points, lines, polygons, and topology, often associated with a wide array of features, from locations to complex urban structures.</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Spatial Index for Performance:</a:t>
            </a:r>
            <a:endParaRPr/>
          </a:p>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What makes spatial databases distinct is their utilization of a specialized index called a spatial index. This index dramatically enhances database performance by enabling swift spatial queries. It ensures that geospatial data retrieval is not only accurate but also expedient, a crucial aspect in geospatial applications.</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Facilitating Complex Relationships:</a:t>
            </a:r>
            <a:endParaRPr/>
          </a:p>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Spatial databases excel in managing complex relationships between connecting objects from different classes. Beyond basic filtering, they provide robust mechanisms for handling intricate spatial relationships, allowing for more nuanced analysis and decision-making in geospatial contexts.</a:t>
            </a:r>
            <a:endParaRPr/>
          </a:p>
        </p:txBody>
      </p:sp>
      <p:sp>
        <p:nvSpPr>
          <p:cNvPr id="214" name="Google Shape;214;p3: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3" name="Google Shape;223;p4: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Storage of Spatial Data:</a:t>
            </a:r>
            <a:endParaRPr/>
          </a:p>
          <a:p>
            <a:pPr indent="-171450" lvl="0" marL="38745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An SDI provides a centralized repository for the secure storage of diverse spatial data types, including maps, geographic features, and geographic information system (GIS) datasets.</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Publication of Maps: </a:t>
            </a:r>
            <a:endParaRPr/>
          </a:p>
          <a:p>
            <a:pPr indent="-171450" lvl="0" marL="38745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It enables the creation and publication of maps and cartographic products, making spatial information accessible to users in a visual format.</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Sharing of Documents: </a:t>
            </a:r>
            <a:endParaRPr/>
          </a:p>
          <a:p>
            <a:pPr indent="-171450" lvl="0" marL="38745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SDIs facilitate the sharing of documents and reports related to spatial data and analysis, enhancing collaboration and knowledge exchange among stakeholders.</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Sharing of Spatial Data: </a:t>
            </a:r>
            <a:endParaRPr/>
          </a:p>
          <a:p>
            <a:pPr indent="-171450" lvl="0" marL="38745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Users can easily share spatial data with others, promoting data sharing, interoperability, and collaborative working across organizations and domains.</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Permissions Management: </a:t>
            </a:r>
            <a:endParaRPr/>
          </a:p>
          <a:p>
            <a:pPr indent="-171450" lvl="0" marL="38745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SDIs offer robust access control mechanisms, allowing administrators to manage permissions and restrict data access to authorized users, ensuring data security and privacy.</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Metadata Management: </a:t>
            </a:r>
            <a:endParaRPr/>
          </a:p>
          <a:p>
            <a:pPr indent="-171450" lvl="0" marL="38745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Effective metadata management is a core function of SDIs, ensuring that users can discover, understand, and assess the quality of spatial data through comprehensive metadata descriptions.</a:t>
            </a:r>
            <a:endParaRPr/>
          </a:p>
        </p:txBody>
      </p:sp>
      <p:sp>
        <p:nvSpPr>
          <p:cNvPr id="224" name="Google Shape;224;p4: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4" name="Google Shape;234;p5: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Single Authoritative Point of Truth for Data: </a:t>
            </a:r>
            <a:endParaRPr/>
          </a:p>
          <a:p>
            <a:pPr indent="-171450" lvl="0" marL="387450" rtl="0" algn="l">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An SDI establishes a central repository for authoritative spatial data, ensuring consistency and accuracy across the organization. Users can rely on a single source for trusted information.</a:t>
            </a:r>
            <a:endParaRPr/>
          </a:p>
          <a:p>
            <a:pPr indent="0" lvl="0" marL="216000" rtl="0" algn="l">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Publication of Content to the Internet or Intranet: </a:t>
            </a:r>
            <a:endParaRPr/>
          </a:p>
          <a:p>
            <a:pPr indent="-171450" lvl="0" marL="387450" rtl="0" algn="l">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SDIs enable the seamless publication of geospatial content on the internet or intranet, making it accessible to a wider audience and facilitating data dissemination.</a:t>
            </a:r>
            <a:endParaRPr/>
          </a:p>
          <a:p>
            <a:pPr indent="0" lvl="0" marL="216000" rtl="0" algn="l">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Unified Content Search and Discovery: </a:t>
            </a:r>
            <a:endParaRPr/>
          </a:p>
          <a:p>
            <a:pPr indent="-171450" lvl="0" marL="387450" rtl="0" algn="l">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Users can efficiently search, discover, and access spatial data and resources from various sources through a unified interface, saving time and effort in data retrieval.</a:t>
            </a:r>
            <a:endParaRPr/>
          </a:p>
          <a:p>
            <a:pPr indent="0" lvl="0" marL="216000" rtl="0" algn="l">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Data Interoperability: </a:t>
            </a:r>
            <a:endParaRPr/>
          </a:p>
          <a:p>
            <a:pPr indent="-171450" lvl="0" marL="387450" rtl="0" algn="l">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SDIs promote data interoperability by providing standardized access methods and formats, allowing different systems and applications to work together cohesively.</a:t>
            </a:r>
            <a:endParaRPr/>
          </a:p>
          <a:p>
            <a:pPr indent="0" lvl="0" marL="216000" rtl="0" algn="l">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Access Control: </a:t>
            </a:r>
            <a:endParaRPr/>
          </a:p>
          <a:p>
            <a:pPr indent="-171450" lvl="0" marL="387450" rtl="0" algn="l">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Robust access control mechanisms in SDIs ensure that data is securely shared with authorized users while protecting sensitive information, preserving data integrity, and maintaining compliance.</a:t>
            </a:r>
            <a:endParaRPr/>
          </a:p>
          <a:p>
            <a:pPr indent="0" lvl="0" marL="216000" rtl="0" algn="l">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Platform Integration: </a:t>
            </a:r>
            <a:endParaRPr/>
          </a:p>
          <a:p>
            <a:pPr indent="-171450" lvl="0" marL="387450" rtl="0" algn="l">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SDIs seamlessly integrate with existing software platforms and tools, enhancing workflow efficiency and enabling users to work with geospatial data in familiar environments.</a:t>
            </a:r>
            <a:endParaRPr/>
          </a:p>
        </p:txBody>
      </p:sp>
      <p:sp>
        <p:nvSpPr>
          <p:cNvPr id="235" name="Google Shape;235;p5: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5" name="Google Shape;245;p6: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People: </a:t>
            </a:r>
            <a:endParaRPr/>
          </a:p>
          <a:p>
            <a:pPr indent="-171450" lvl="0" marL="38745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Individuals and organizations involved in creating, managing, and utilizing geospatial data are a fundamental component of an SDI. This includes data producers, administrators, analysts, and end-users who collaborate to ensure the effective functioning of the infrastructure.</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Technology: </a:t>
            </a:r>
            <a:endParaRPr/>
          </a:p>
          <a:p>
            <a:pPr indent="-171450" lvl="0" marL="38745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The technological foundation of an SDI includes the hardware, software, and network infrastructure required for data storage, management, analysis, and dissemination. This encompasses GIS software, databases, web servers, and geospatial tools.</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Policies: </a:t>
            </a:r>
            <a:endParaRPr/>
          </a:p>
          <a:p>
            <a:pPr indent="-171450" lvl="0" marL="38745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Clear and well-defined policies and guidelines govern the operation and management of the SDI. These policies address issues such as data sharing, access control, data quality standards, and data update procedures. They provide the framework for data governance and usage.</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Standards: </a:t>
            </a:r>
            <a:endParaRPr/>
          </a:p>
          <a:p>
            <a:pPr indent="-171450" lvl="0" marL="38745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Geospatial data standards and protocols ensure consistency and interoperability within the SDI. These standards define data formats, metadata specifications, communication protocols, and data exchange mechanisms to enable seamless integration of data from diverse sources.</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Spatial Data: </a:t>
            </a:r>
            <a:endParaRPr/>
          </a:p>
          <a:p>
            <a:pPr indent="-171450" lvl="0" marL="38745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Spatial data forms the core of the SDI, encompassing a wide range of geographic and geospatial information. This data includes maps, geographic features, imagery, and attribute data. It is organized, categorized, and made accessible through the infrastructure.</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These components work in synergy to establish an efficient and effective SDI that facilitates the storage, management, and sharing of geospatial information, ultimately supporting informed decision-making and collaboration across various domains and sectors.</a:t>
            </a:r>
            <a:endParaRPr/>
          </a:p>
          <a:p>
            <a:pPr indent="0" lvl="0" marL="216000" rtl="0" algn="l">
              <a:lnSpc>
                <a:spcPct val="100000"/>
              </a:lnSpc>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246" name="Google Shape;246;p6: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6" name="Google Shape;256;p7: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Metadata Catalogues: </a:t>
            </a:r>
            <a:endParaRPr/>
          </a:p>
          <a:p>
            <a:pPr indent="-171450" lvl="0" marL="38745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These serve as repositories for descriptive information about spatial data. Metadata catalogues provide essential context for geospatial datasets, including details about data sources, quality, formats, and usage. They help users discover and assess available data resources.</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Data Clearinghouses: </a:t>
            </a:r>
            <a:endParaRPr/>
          </a:p>
          <a:p>
            <a:pPr indent="-171450" lvl="0" marL="38745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These platforms are designed for discovering, accessing, and sharing spatial data. Data clearinghouses facilitate data exchange by providing standardized interfaces for searching, retrieving, and downloading geospatial information from various sources.</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Spatial Data Repositories: </a:t>
            </a:r>
            <a:endParaRPr/>
          </a:p>
          <a:p>
            <a:pPr indent="-171450" lvl="0" marL="38745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These are storage systems specifically tailored for managing spatial data. Spatial data repositories ensure the secure and organized storage of diverse geospatial datasets, including maps, imagery, and geographic features.</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Web Mapping Services (WMS): </a:t>
            </a:r>
            <a:endParaRPr/>
          </a:p>
          <a:p>
            <a:pPr indent="-171450" lvl="0" marL="38745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WMS components are integral for visualizing and sharing map images. They enable users to access and display geospatial data over the internet, allowing for interactive map exploration and integration into web applications.</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These components collectively form the infrastructure needed to support the storage, discovery, access, and visualization of geospatial data, fostering data sharing, collaboration, and informed decision-making within and across organizations and sectors.</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257" name="Google Shape;257;p7: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9" name="Google Shape;269;p8: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Web Feature Services (WFS): </a:t>
            </a:r>
            <a:endParaRPr/>
          </a:p>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WFS components play a crucial role in sharing and querying spatial data features. They provide standardized interfaces for accessing and retrieving specific geographic features from spatial datasets. WFS supports not only the visualization but also the retrieval of detailed attribute information associated with these features, enhancing the depth of geospatial data access.</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Catalogue Services: </a:t>
            </a:r>
            <a:endParaRPr/>
          </a:p>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Catalogue services are integral components that facilitate the discovery and access of spatial data resources. They act as directories or registries, enabling users to search for and find geospatial datasets, services, and metadata descriptions. Catalogue services offer users comprehensive information about available data resources, aiding in the efficient selection of relevant datasets.</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Data Integration Mechanisms: </a:t>
            </a:r>
            <a:endParaRPr/>
          </a:p>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These mechanisms are responsible for integrating and harmonizing data from different sources. They ensure that data from diverse origins can be seamlessly integrated, enabling users to combine and analyze information from various providers. Data integration mechanisms help maintain data consistency and accuracy when merging datasets with potentially different formats, projections, and quality.</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Standards and Interoperability: </a:t>
            </a:r>
            <a:endParaRPr/>
          </a:p>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Standards and interoperability guidelines are foundational components of an SDI. They define common data formats, communication protocols, and best practices to ensure compatibility and data exchange between different geospatial systems and software. Standards enhance the seamless integration of data and services, promoting data interoperability and collaboration.</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These additional components further enhance the capabilities of an SDI, enabling comprehensive data sharing, integration, and access, while ensuring that data is harmonized, standardized, and interoperable across various domains and platforms.</a:t>
            </a:r>
            <a:endParaRPr/>
          </a:p>
        </p:txBody>
      </p:sp>
      <p:sp>
        <p:nvSpPr>
          <p:cNvPr id="270" name="Google Shape;270;p8: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0" name="Google Shape;280;p9: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1200"/>
              <a:buFont typeface="Arial"/>
              <a:buNone/>
            </a:pPr>
            <a:r>
              <a:rPr b="0" lang="en-GB" sz="1200" strike="noStrike">
                <a:solidFill>
                  <a:srgbClr val="000000"/>
                </a:solidFill>
                <a:latin typeface="Arial"/>
                <a:ea typeface="Arial"/>
                <a:cs typeface="Arial"/>
                <a:sym typeface="Arial"/>
              </a:rPr>
              <a:t>Spatial databases are the foundational pillars of Spatial Data Infrastructures (SDIs), providing the essential framework for storing, managing, and enabling access to geospatial data within this infrastructure ecosystem</a:t>
            </a:r>
            <a:r>
              <a:rPr b="0" lang="en-GB" sz="1200" strike="noStrike">
                <a:solidFill>
                  <a:srgbClr val="000000"/>
                </a:solidFill>
                <a:latin typeface="Open Sans"/>
                <a:ea typeface="Open Sans"/>
                <a:cs typeface="Open Sans"/>
                <a:sym typeface="Open Sans"/>
              </a:rPr>
              <a:t>.</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marR="0" rtl="0" algn="l">
              <a:lnSpc>
                <a:spcPct val="100000"/>
              </a:lnSpc>
              <a:spcBef>
                <a:spcPts val="0"/>
              </a:spcBef>
              <a:spcAft>
                <a:spcPts val="0"/>
              </a:spcAft>
              <a:buClr>
                <a:srgbClr val="000000"/>
              </a:buClr>
              <a:buSzPts val="1200"/>
              <a:buFont typeface="Arial"/>
              <a:buNone/>
            </a:pPr>
            <a:r>
              <a:rPr b="0" lang="en-GB" sz="1200" strike="noStrike">
                <a:solidFill>
                  <a:srgbClr val="000000"/>
                </a:solidFill>
                <a:latin typeface="Arial"/>
                <a:ea typeface="Arial"/>
                <a:cs typeface="Arial"/>
                <a:sym typeface="Arial"/>
              </a:rPr>
              <a:t>In problem-oriented SDIs, spatial databases serve as critical components, efficiently managing and analysing spatial data linked to specific territorial or environmental issues. They play a pivotal role in creating geographic models, supporting decision-making processes, and ensuring effective spatial data management.</a:t>
            </a:r>
            <a:endParaRPr/>
          </a:p>
          <a:p>
            <a:pPr indent="0" lvl="0" marL="216000" marR="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Arial"/>
              <a:ea typeface="Arial"/>
              <a:cs typeface="Arial"/>
              <a:sym typeface="Arial"/>
            </a:endParaRPr>
          </a:p>
          <a:p>
            <a:pPr indent="0" lvl="0" marL="216000" marR="0" rtl="0" algn="l">
              <a:lnSpc>
                <a:spcPct val="100000"/>
              </a:lnSpc>
              <a:spcBef>
                <a:spcPts val="0"/>
              </a:spcBef>
              <a:spcAft>
                <a:spcPts val="0"/>
              </a:spcAft>
              <a:buClr>
                <a:srgbClr val="000000"/>
              </a:buClr>
              <a:buSzPts val="1200"/>
              <a:buFont typeface="Arial"/>
              <a:buNone/>
            </a:pPr>
            <a:r>
              <a:rPr b="0" lang="en-GB" sz="1200" strike="noStrike">
                <a:solidFill>
                  <a:srgbClr val="000000"/>
                </a:solidFill>
                <a:latin typeface="Arial"/>
                <a:ea typeface="Arial"/>
                <a:cs typeface="Arial"/>
                <a:sym typeface="Arial"/>
              </a:rPr>
              <a:t>The development of spatial databases within SDIs entails several crucial steps, beginning with data analysis to understand specific data requirements. It encompasses the creation of specialized cartographic bases and thematic maps tailored to unique needs, as well as determining data access frequencies for efficient retrieval. Additionally, spatial databases facilitate tasks like geometric correction and interpretation of remote sensing data, enriching the SDI's capabilities for data analysis and decision support.</a:t>
            </a:r>
            <a:endParaRPr/>
          </a:p>
          <a:p>
            <a:pPr indent="0" lvl="0" marL="216000" marR="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Arial"/>
              <a:ea typeface="Arial"/>
              <a:cs typeface="Arial"/>
              <a:sym typeface="Arial"/>
            </a:endParaRPr>
          </a:p>
          <a:p>
            <a:pPr indent="0" lvl="0" marL="216000" marR="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Arial"/>
              <a:ea typeface="Arial"/>
              <a:cs typeface="Arial"/>
              <a:sym typeface="Arial"/>
            </a:endParaRPr>
          </a:p>
        </p:txBody>
      </p:sp>
      <p:sp>
        <p:nvSpPr>
          <p:cNvPr id="281" name="Google Shape;281;p9: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6" name="Shape 16"/>
        <p:cNvGrpSpPr/>
        <p:nvPr/>
      </p:nvGrpSpPr>
      <p:grpSpPr>
        <a:xfrm>
          <a:off x="0" y="0"/>
          <a:ext cx="0" cy="0"/>
          <a:chOff x="0" y="0"/>
          <a:chExt cx="0" cy="0"/>
        </a:xfrm>
      </p:grpSpPr>
      <p:pic>
        <p:nvPicPr>
          <p:cNvPr descr="A picture containing website&#10;&#10;Description automatically generated" id="17" name="Google Shape;17;p1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 name="Google Shape;18;p15"/>
          <p:cNvSpPr txBox="1"/>
          <p:nvPr>
            <p:ph type="ctrTitle"/>
          </p:nvPr>
        </p:nvSpPr>
        <p:spPr>
          <a:xfrm>
            <a:off x="651352" y="4301318"/>
            <a:ext cx="7029608" cy="194875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ExtraBold"/>
              <a:buNone/>
              <a:defRPr b="1" i="0" sz="440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5"/>
          <p:cNvSpPr txBox="1"/>
          <p:nvPr>
            <p:ph idx="1" type="subTitle"/>
          </p:nvPr>
        </p:nvSpPr>
        <p:spPr>
          <a:xfrm>
            <a:off x="688931" y="3374796"/>
            <a:ext cx="2846121" cy="954803"/>
          </a:xfrm>
          <a:prstGeom prst="rect">
            <a:avLst/>
          </a:prstGeom>
          <a:noFill/>
          <a:ln>
            <a:noFill/>
          </a:ln>
        </p:spPr>
        <p:txBody>
          <a:bodyPr anchorCtr="0" anchor="b" bIns="0" lIns="0" spcFirstLastPara="1" rIns="0" wrap="square" tIns="0">
            <a:normAutofit/>
          </a:bodyPr>
          <a:lstStyle>
            <a:lvl1pPr lvl="0" algn="l">
              <a:lnSpc>
                <a:spcPct val="90000"/>
              </a:lnSpc>
              <a:spcBef>
                <a:spcPts val="1000"/>
              </a:spcBef>
              <a:spcAft>
                <a:spcPts val="0"/>
              </a:spcAft>
              <a:buClr>
                <a:schemeClr val="dk1"/>
              </a:buClr>
              <a:buSzPts val="1800"/>
              <a:buNone/>
              <a:defRPr b="1" i="0" sz="1800">
                <a:solidFill>
                  <a:schemeClr val="dk1"/>
                </a:solidFill>
                <a:latin typeface="Open Sans ExtraBold"/>
                <a:ea typeface="Open Sans ExtraBold"/>
                <a:cs typeface="Open Sans ExtraBold"/>
                <a:sym typeface="Open Sans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15"/>
          <p:cNvSpPr txBox="1"/>
          <p:nvPr>
            <p:ph idx="2" type="body"/>
          </p:nvPr>
        </p:nvSpPr>
        <p:spPr>
          <a:xfrm>
            <a:off x="8453438" y="6106160"/>
            <a:ext cx="3738562" cy="335915"/>
          </a:xfrm>
          <a:prstGeom prst="rect">
            <a:avLst/>
          </a:prstGeom>
          <a:noFill/>
          <a:ln>
            <a:noFill/>
          </a:ln>
        </p:spPr>
        <p:txBody>
          <a:bodyPr anchorCtr="0" anchor="ctr" bIns="0" lIns="0" spcFirstLastPara="1" rIns="0" wrap="square" tIns="0">
            <a:norm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1" name="Google Shape;21;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62" name="Shape 62"/>
        <p:cNvGrpSpPr/>
        <p:nvPr/>
      </p:nvGrpSpPr>
      <p:grpSpPr>
        <a:xfrm>
          <a:off x="0" y="0"/>
          <a:ext cx="0" cy="0"/>
          <a:chOff x="0" y="0"/>
          <a:chExt cx="0" cy="0"/>
        </a:xfrm>
      </p:grpSpPr>
      <p:sp>
        <p:nvSpPr>
          <p:cNvPr id="63" name="Google Shape;63;p26"/>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26"/>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26"/>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26"/>
          <p:cNvSpPr txBox="1"/>
          <p:nvPr>
            <p:ph idx="3"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26"/>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6"/>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69" name="Shape 69"/>
        <p:cNvGrpSpPr/>
        <p:nvPr/>
      </p:nvGrpSpPr>
      <p:grpSpPr>
        <a:xfrm>
          <a:off x="0" y="0"/>
          <a:ext cx="0" cy="0"/>
          <a:chOff x="0" y="0"/>
          <a:chExt cx="0" cy="0"/>
        </a:xfrm>
      </p:grpSpPr>
      <p:sp>
        <p:nvSpPr>
          <p:cNvPr id="70" name="Google Shape;70;p27"/>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27"/>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27"/>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27"/>
          <p:cNvSpPr txBox="1"/>
          <p:nvPr>
            <p:ph idx="3"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27"/>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7"/>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76" name="Shape 76"/>
        <p:cNvGrpSpPr/>
        <p:nvPr/>
      </p:nvGrpSpPr>
      <p:grpSpPr>
        <a:xfrm>
          <a:off x="0" y="0"/>
          <a:ext cx="0" cy="0"/>
          <a:chOff x="0" y="0"/>
          <a:chExt cx="0" cy="0"/>
        </a:xfrm>
      </p:grpSpPr>
      <p:sp>
        <p:nvSpPr>
          <p:cNvPr id="77" name="Google Shape;77;p28"/>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28"/>
          <p:cNvSpPr txBox="1"/>
          <p:nvPr>
            <p:ph idx="1" type="body"/>
          </p:nvPr>
        </p:nvSpPr>
        <p:spPr>
          <a:xfrm>
            <a:off x="609480" y="1604520"/>
            <a:ext cx="109724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28"/>
          <p:cNvSpPr txBox="1"/>
          <p:nvPr>
            <p:ph idx="2"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28"/>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8"/>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82" name="Shape 82"/>
        <p:cNvGrpSpPr/>
        <p:nvPr/>
      </p:nvGrpSpPr>
      <p:grpSpPr>
        <a:xfrm>
          <a:off x="0" y="0"/>
          <a:ext cx="0" cy="0"/>
          <a:chOff x="0" y="0"/>
          <a:chExt cx="0" cy="0"/>
        </a:xfrm>
      </p:grpSpPr>
      <p:sp>
        <p:nvSpPr>
          <p:cNvPr id="83" name="Google Shape;83;p29"/>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29"/>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29"/>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29"/>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29"/>
          <p:cNvSpPr txBox="1"/>
          <p:nvPr>
            <p:ph idx="4"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29"/>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9"/>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90" name="Shape 90"/>
        <p:cNvGrpSpPr/>
        <p:nvPr/>
      </p:nvGrpSpPr>
      <p:grpSpPr>
        <a:xfrm>
          <a:off x="0" y="0"/>
          <a:ext cx="0" cy="0"/>
          <a:chOff x="0" y="0"/>
          <a:chExt cx="0" cy="0"/>
        </a:xfrm>
      </p:grpSpPr>
      <p:sp>
        <p:nvSpPr>
          <p:cNvPr id="91" name="Google Shape;91;p30"/>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30"/>
          <p:cNvSpPr txBox="1"/>
          <p:nvPr>
            <p:ph idx="1" type="body"/>
          </p:nvPr>
        </p:nvSpPr>
        <p:spPr>
          <a:xfrm>
            <a:off x="609480" y="160452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30"/>
          <p:cNvSpPr txBox="1"/>
          <p:nvPr>
            <p:ph idx="2" type="body"/>
          </p:nvPr>
        </p:nvSpPr>
        <p:spPr>
          <a:xfrm>
            <a:off x="4319640" y="160452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30"/>
          <p:cNvSpPr txBox="1"/>
          <p:nvPr>
            <p:ph idx="3" type="body"/>
          </p:nvPr>
        </p:nvSpPr>
        <p:spPr>
          <a:xfrm>
            <a:off x="8029800" y="160452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30"/>
          <p:cNvSpPr txBox="1"/>
          <p:nvPr>
            <p:ph idx="4" type="body"/>
          </p:nvPr>
        </p:nvSpPr>
        <p:spPr>
          <a:xfrm>
            <a:off x="609480" y="368208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30"/>
          <p:cNvSpPr txBox="1"/>
          <p:nvPr>
            <p:ph idx="5" type="body"/>
          </p:nvPr>
        </p:nvSpPr>
        <p:spPr>
          <a:xfrm>
            <a:off x="4319640" y="368208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30"/>
          <p:cNvSpPr txBox="1"/>
          <p:nvPr>
            <p:ph idx="6" type="body"/>
          </p:nvPr>
        </p:nvSpPr>
        <p:spPr>
          <a:xfrm>
            <a:off x="8029800" y="368208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30"/>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0"/>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06" name="Shape 106"/>
        <p:cNvGrpSpPr/>
        <p:nvPr/>
      </p:nvGrpSpPr>
      <p:grpSpPr>
        <a:xfrm>
          <a:off x="0" y="0"/>
          <a:ext cx="0" cy="0"/>
          <a:chOff x="0" y="0"/>
          <a:chExt cx="0" cy="0"/>
        </a:xfrm>
      </p:grpSpPr>
      <p:sp>
        <p:nvSpPr>
          <p:cNvPr id="107" name="Google Shape;107;p17"/>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7"/>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09" name="Google Shape;109;p17"/>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10" name="Shape 110"/>
        <p:cNvGrpSpPr/>
        <p:nvPr/>
      </p:nvGrpSpPr>
      <p:grpSpPr>
        <a:xfrm>
          <a:off x="0" y="0"/>
          <a:ext cx="0" cy="0"/>
          <a:chOff x="0" y="0"/>
          <a:chExt cx="0" cy="0"/>
        </a:xfrm>
      </p:grpSpPr>
      <p:sp>
        <p:nvSpPr>
          <p:cNvPr id="111" name="Google Shape;111;p31"/>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31"/>
          <p:cNvSpPr txBox="1"/>
          <p:nvPr>
            <p:ph idx="1" type="subTitle"/>
          </p:nvPr>
        </p:nvSpPr>
        <p:spPr>
          <a:xfrm>
            <a:off x="609480" y="1604520"/>
            <a:ext cx="10972440" cy="397728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113" name="Google Shape;113;p31"/>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31"/>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15" name="Google Shape;115;p31"/>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16" name="Shape 116"/>
        <p:cNvGrpSpPr/>
        <p:nvPr/>
      </p:nvGrpSpPr>
      <p:grpSpPr>
        <a:xfrm>
          <a:off x="0" y="0"/>
          <a:ext cx="0" cy="0"/>
          <a:chOff x="0" y="0"/>
          <a:chExt cx="0" cy="0"/>
        </a:xfrm>
      </p:grpSpPr>
      <p:sp>
        <p:nvSpPr>
          <p:cNvPr id="117" name="Google Shape;117;p32"/>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32"/>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32"/>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32"/>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21" name="Google Shape;121;p32"/>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22" name="Shape 122"/>
        <p:cNvGrpSpPr/>
        <p:nvPr/>
      </p:nvGrpSpPr>
      <p:grpSpPr>
        <a:xfrm>
          <a:off x="0" y="0"/>
          <a:ext cx="0" cy="0"/>
          <a:chOff x="0" y="0"/>
          <a:chExt cx="0" cy="0"/>
        </a:xfrm>
      </p:grpSpPr>
      <p:sp>
        <p:nvSpPr>
          <p:cNvPr id="123" name="Google Shape;123;p33"/>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33"/>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33"/>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33"/>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33"/>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28" name="Google Shape;128;p33"/>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9" name="Shape 129"/>
        <p:cNvGrpSpPr/>
        <p:nvPr/>
      </p:nvGrpSpPr>
      <p:grpSpPr>
        <a:xfrm>
          <a:off x="0" y="0"/>
          <a:ext cx="0" cy="0"/>
          <a:chOff x="0" y="0"/>
          <a:chExt cx="0" cy="0"/>
        </a:xfrm>
      </p:grpSpPr>
      <p:sp>
        <p:nvSpPr>
          <p:cNvPr id="130" name="Google Shape;130;p34"/>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34"/>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34"/>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33" name="Google Shape;133;p34"/>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22" name="Shape 22"/>
        <p:cNvGrpSpPr/>
        <p:nvPr/>
      </p:nvGrpSpPr>
      <p:grpSpPr>
        <a:xfrm>
          <a:off x="0" y="0"/>
          <a:ext cx="0" cy="0"/>
          <a:chOff x="0" y="0"/>
          <a:chExt cx="0" cy="0"/>
        </a:xfrm>
      </p:grpSpPr>
      <p:sp>
        <p:nvSpPr>
          <p:cNvPr id="23" name="Google Shape;23;p18"/>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8"/>
          <p:cNvSpPr txBox="1"/>
          <p:nvPr>
            <p:ph idx="1" type="subTitle"/>
          </p:nvPr>
        </p:nvSpPr>
        <p:spPr>
          <a:xfrm>
            <a:off x="609480" y="1604520"/>
            <a:ext cx="10972440" cy="397728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25" name="Google Shape;25;p18"/>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8"/>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34" name="Shape 134"/>
        <p:cNvGrpSpPr/>
        <p:nvPr/>
      </p:nvGrpSpPr>
      <p:grpSpPr>
        <a:xfrm>
          <a:off x="0" y="0"/>
          <a:ext cx="0" cy="0"/>
          <a:chOff x="0" y="0"/>
          <a:chExt cx="0" cy="0"/>
        </a:xfrm>
      </p:grpSpPr>
      <p:sp>
        <p:nvSpPr>
          <p:cNvPr id="135" name="Google Shape;135;p35"/>
          <p:cNvSpPr txBox="1"/>
          <p:nvPr>
            <p:ph idx="1" type="subTitle"/>
          </p:nvPr>
        </p:nvSpPr>
        <p:spPr>
          <a:xfrm>
            <a:off x="1523880" y="1122480"/>
            <a:ext cx="9143640" cy="1106676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136" name="Google Shape;136;p35"/>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35"/>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38" name="Google Shape;138;p35"/>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39" name="Shape 139"/>
        <p:cNvGrpSpPr/>
        <p:nvPr/>
      </p:nvGrpSpPr>
      <p:grpSpPr>
        <a:xfrm>
          <a:off x="0" y="0"/>
          <a:ext cx="0" cy="0"/>
          <a:chOff x="0" y="0"/>
          <a:chExt cx="0" cy="0"/>
        </a:xfrm>
      </p:grpSpPr>
      <p:sp>
        <p:nvSpPr>
          <p:cNvPr id="140" name="Google Shape;140;p36"/>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36"/>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36"/>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3" name="Google Shape;143;p36"/>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4" name="Google Shape;144;p36"/>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36"/>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46" name="Google Shape;146;p36"/>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47" name="Shape 147"/>
        <p:cNvGrpSpPr/>
        <p:nvPr/>
      </p:nvGrpSpPr>
      <p:grpSpPr>
        <a:xfrm>
          <a:off x="0" y="0"/>
          <a:ext cx="0" cy="0"/>
          <a:chOff x="0" y="0"/>
          <a:chExt cx="0" cy="0"/>
        </a:xfrm>
      </p:grpSpPr>
      <p:sp>
        <p:nvSpPr>
          <p:cNvPr id="148" name="Google Shape;148;p37"/>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37"/>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37"/>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37"/>
          <p:cNvSpPr txBox="1"/>
          <p:nvPr>
            <p:ph idx="3"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37"/>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37"/>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54" name="Google Shape;154;p37"/>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55" name="Shape 155"/>
        <p:cNvGrpSpPr/>
        <p:nvPr/>
      </p:nvGrpSpPr>
      <p:grpSpPr>
        <a:xfrm>
          <a:off x="0" y="0"/>
          <a:ext cx="0" cy="0"/>
          <a:chOff x="0" y="0"/>
          <a:chExt cx="0" cy="0"/>
        </a:xfrm>
      </p:grpSpPr>
      <p:sp>
        <p:nvSpPr>
          <p:cNvPr id="156" name="Google Shape;156;p38"/>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38"/>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8" name="Google Shape;158;p38"/>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9" name="Google Shape;159;p38"/>
          <p:cNvSpPr txBox="1"/>
          <p:nvPr>
            <p:ph idx="3"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 name="Google Shape;160;p38"/>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38"/>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62" name="Google Shape;162;p38"/>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63" name="Shape 163"/>
        <p:cNvGrpSpPr/>
        <p:nvPr/>
      </p:nvGrpSpPr>
      <p:grpSpPr>
        <a:xfrm>
          <a:off x="0" y="0"/>
          <a:ext cx="0" cy="0"/>
          <a:chOff x="0" y="0"/>
          <a:chExt cx="0" cy="0"/>
        </a:xfrm>
      </p:grpSpPr>
      <p:sp>
        <p:nvSpPr>
          <p:cNvPr id="164" name="Google Shape;164;p39"/>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5" name="Google Shape;165;p39"/>
          <p:cNvSpPr txBox="1"/>
          <p:nvPr>
            <p:ph idx="1" type="body"/>
          </p:nvPr>
        </p:nvSpPr>
        <p:spPr>
          <a:xfrm>
            <a:off x="609480" y="1604520"/>
            <a:ext cx="109724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6" name="Google Shape;166;p39"/>
          <p:cNvSpPr txBox="1"/>
          <p:nvPr>
            <p:ph idx="2"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7" name="Google Shape;167;p39"/>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39"/>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69" name="Google Shape;169;p39"/>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70" name="Shape 170"/>
        <p:cNvGrpSpPr/>
        <p:nvPr/>
      </p:nvGrpSpPr>
      <p:grpSpPr>
        <a:xfrm>
          <a:off x="0" y="0"/>
          <a:ext cx="0" cy="0"/>
          <a:chOff x="0" y="0"/>
          <a:chExt cx="0" cy="0"/>
        </a:xfrm>
      </p:grpSpPr>
      <p:sp>
        <p:nvSpPr>
          <p:cNvPr id="171" name="Google Shape;171;p40"/>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40"/>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3" name="Google Shape;173;p40"/>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4" name="Google Shape;174;p40"/>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5" name="Google Shape;175;p40"/>
          <p:cNvSpPr txBox="1"/>
          <p:nvPr>
            <p:ph idx="4"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6" name="Google Shape;176;p40"/>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40"/>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78" name="Google Shape;178;p40"/>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79" name="Shape 179"/>
        <p:cNvGrpSpPr/>
        <p:nvPr/>
      </p:nvGrpSpPr>
      <p:grpSpPr>
        <a:xfrm>
          <a:off x="0" y="0"/>
          <a:ext cx="0" cy="0"/>
          <a:chOff x="0" y="0"/>
          <a:chExt cx="0" cy="0"/>
        </a:xfrm>
      </p:grpSpPr>
      <p:sp>
        <p:nvSpPr>
          <p:cNvPr id="180" name="Google Shape;180;p41"/>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1" name="Google Shape;181;p41"/>
          <p:cNvSpPr txBox="1"/>
          <p:nvPr>
            <p:ph idx="1" type="body"/>
          </p:nvPr>
        </p:nvSpPr>
        <p:spPr>
          <a:xfrm>
            <a:off x="609480" y="160452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2" name="Google Shape;182;p41"/>
          <p:cNvSpPr txBox="1"/>
          <p:nvPr>
            <p:ph idx="2" type="body"/>
          </p:nvPr>
        </p:nvSpPr>
        <p:spPr>
          <a:xfrm>
            <a:off x="4319640" y="160452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3" name="Google Shape;183;p41"/>
          <p:cNvSpPr txBox="1"/>
          <p:nvPr>
            <p:ph idx="3" type="body"/>
          </p:nvPr>
        </p:nvSpPr>
        <p:spPr>
          <a:xfrm>
            <a:off x="8029800" y="160452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4" name="Google Shape;184;p41"/>
          <p:cNvSpPr txBox="1"/>
          <p:nvPr>
            <p:ph idx="4" type="body"/>
          </p:nvPr>
        </p:nvSpPr>
        <p:spPr>
          <a:xfrm>
            <a:off x="609480" y="368208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5" name="Google Shape;185;p41"/>
          <p:cNvSpPr txBox="1"/>
          <p:nvPr>
            <p:ph idx="5" type="body"/>
          </p:nvPr>
        </p:nvSpPr>
        <p:spPr>
          <a:xfrm>
            <a:off x="4319640" y="368208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6" name="Google Shape;186;p41"/>
          <p:cNvSpPr txBox="1"/>
          <p:nvPr>
            <p:ph idx="6" type="body"/>
          </p:nvPr>
        </p:nvSpPr>
        <p:spPr>
          <a:xfrm>
            <a:off x="8029800" y="368208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7" name="Google Shape;187;p41"/>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41"/>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89" name="Google Shape;189;p41"/>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19"/>
          <p:cNvSpPr txBox="1"/>
          <p:nvPr>
            <p:ph type="title"/>
          </p:nvPr>
        </p:nvSpPr>
        <p:spPr>
          <a:xfrm>
            <a:off x="1523880" y="1122480"/>
            <a:ext cx="9143640" cy="238716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9"/>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19"/>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9"/>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9"/>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33" name="Shape 33"/>
        <p:cNvGrpSpPr/>
        <p:nvPr/>
      </p:nvGrpSpPr>
      <p:grpSpPr>
        <a:xfrm>
          <a:off x="0" y="0"/>
          <a:ext cx="0" cy="0"/>
          <a:chOff x="0" y="0"/>
          <a:chExt cx="0" cy="0"/>
        </a:xfrm>
      </p:grpSpPr>
      <p:sp>
        <p:nvSpPr>
          <p:cNvPr id="34" name="Google Shape;34;p20"/>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0"/>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p:cSld name="Title, Content">
    <p:spTree>
      <p:nvGrpSpPr>
        <p:cNvPr id="36" name="Shape 36"/>
        <p:cNvGrpSpPr/>
        <p:nvPr/>
      </p:nvGrpSpPr>
      <p:grpSpPr>
        <a:xfrm>
          <a:off x="0" y="0"/>
          <a:ext cx="0" cy="0"/>
          <a:chOff x="0" y="0"/>
          <a:chExt cx="0" cy="0"/>
        </a:xfrm>
      </p:grpSpPr>
      <p:sp>
        <p:nvSpPr>
          <p:cNvPr id="37" name="Google Shape;37;p21"/>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1"/>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21"/>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1"/>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41" name="Shape 41"/>
        <p:cNvGrpSpPr/>
        <p:nvPr/>
      </p:nvGrpSpPr>
      <p:grpSpPr>
        <a:xfrm>
          <a:off x="0" y="0"/>
          <a:ext cx="0" cy="0"/>
          <a:chOff x="0" y="0"/>
          <a:chExt cx="0" cy="0"/>
        </a:xfrm>
      </p:grpSpPr>
      <p:sp>
        <p:nvSpPr>
          <p:cNvPr id="42" name="Google Shape;42;p22"/>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2"/>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2"/>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2"/>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2"/>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23"/>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3"/>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3"/>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51" name="Shape 51"/>
        <p:cNvGrpSpPr/>
        <p:nvPr/>
      </p:nvGrpSpPr>
      <p:grpSpPr>
        <a:xfrm>
          <a:off x="0" y="0"/>
          <a:ext cx="0" cy="0"/>
          <a:chOff x="0" y="0"/>
          <a:chExt cx="0" cy="0"/>
        </a:xfrm>
      </p:grpSpPr>
      <p:sp>
        <p:nvSpPr>
          <p:cNvPr id="52" name="Google Shape;52;p24"/>
          <p:cNvSpPr txBox="1"/>
          <p:nvPr>
            <p:ph idx="1" type="subTitle"/>
          </p:nvPr>
        </p:nvSpPr>
        <p:spPr>
          <a:xfrm>
            <a:off x="1523880" y="1122480"/>
            <a:ext cx="9143640" cy="1106676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53" name="Google Shape;53;p24"/>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4"/>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55" name="Shape 55"/>
        <p:cNvGrpSpPr/>
        <p:nvPr/>
      </p:nvGrpSpPr>
      <p:grpSpPr>
        <a:xfrm>
          <a:off x="0" y="0"/>
          <a:ext cx="0" cy="0"/>
          <a:chOff x="0" y="0"/>
          <a:chExt cx="0" cy="0"/>
        </a:xfrm>
      </p:grpSpPr>
      <p:sp>
        <p:nvSpPr>
          <p:cNvPr id="56" name="Google Shape;56;p25"/>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25"/>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25"/>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25"/>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25"/>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5"/>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1523880" y="1122480"/>
            <a:ext cx="9143640" cy="238716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4"/>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 name="Google Shape;12;p14"/>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4"/>
          <p:cNvSpPr/>
          <p:nvPr/>
        </p:nvSpPr>
        <p:spPr>
          <a:xfrm>
            <a:off x="11701800" y="6455880"/>
            <a:ext cx="45288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fld id="{00000000-1234-1234-1234-123412341234}" type="slidenum">
              <a:rPr b="1" i="0" lang="en-GB" sz="1400" u="none" cap="none" strike="noStrike">
                <a:solidFill>
                  <a:srgbClr val="FFFFFF"/>
                </a:solidFill>
                <a:latin typeface="Open Sans ExtraBold"/>
                <a:ea typeface="Open Sans ExtraBold"/>
                <a:cs typeface="Open Sans ExtraBold"/>
                <a:sym typeface="Open Sans ExtraBold"/>
              </a:rPr>
              <a:t>‹#›</a:t>
            </a:fld>
            <a:endParaRPr b="0" i="0" sz="1400" u="none" cap="none" strike="noStrike">
              <a:solidFill>
                <a:srgbClr val="000000"/>
              </a:solidFill>
              <a:latin typeface="Arial"/>
              <a:ea typeface="Arial"/>
              <a:cs typeface="Arial"/>
              <a:sym typeface="Arial"/>
            </a:endParaRPr>
          </a:p>
        </p:txBody>
      </p:sp>
      <p:sp>
        <p:nvSpPr>
          <p:cNvPr id="14" name="Google Shape;14;p14"/>
          <p:cNvSpPr/>
          <p:nvPr/>
        </p:nvSpPr>
        <p:spPr>
          <a:xfrm>
            <a:off x="11798640" y="6492960"/>
            <a:ext cx="393120" cy="36468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GB" sz="1200" u="none" cap="none" strike="noStrike">
                <a:solidFill>
                  <a:srgbClr val="8B8B8B"/>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
        <p:nvSpPr>
          <p:cNvPr id="15" name="Google Shape;15;p14"/>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0" name="Shape 100"/>
        <p:cNvGrpSpPr/>
        <p:nvPr/>
      </p:nvGrpSpPr>
      <p:grpSpPr>
        <a:xfrm>
          <a:off x="0" y="0"/>
          <a:ext cx="0" cy="0"/>
          <a:chOff x="0" y="0"/>
          <a:chExt cx="0" cy="0"/>
        </a:xfrm>
      </p:grpSpPr>
      <p:sp>
        <p:nvSpPr>
          <p:cNvPr id="101" name="Google Shape;101;p16"/>
          <p:cNvSpPr txBox="1"/>
          <p:nvPr>
            <p:ph type="title"/>
          </p:nvPr>
        </p:nvSpPr>
        <p:spPr>
          <a:xfrm>
            <a:off x="838080" y="365040"/>
            <a:ext cx="10515240" cy="132516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2" name="Google Shape;102;p16"/>
          <p:cNvSpPr txBox="1"/>
          <p:nvPr>
            <p:ph idx="1" type="body"/>
          </p:nvPr>
        </p:nvSpPr>
        <p:spPr>
          <a:xfrm>
            <a:off x="838080" y="1825560"/>
            <a:ext cx="10515240" cy="435096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3" name="Google Shape;103;p16"/>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B8B8B"/>
              </a:buClr>
              <a:buSzPts val="1200"/>
              <a:buFont typeface="Calibri"/>
              <a:buNone/>
              <a:defRPr b="0" sz="1200" strike="noStrike">
                <a:solidFill>
                  <a:srgbClr val="8B8B8B"/>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4" name="Google Shape;104;p16"/>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5" name="Google Shape;105;p16"/>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9.jpg"/><Relationship Id="rId4" Type="http://schemas.openxmlformats.org/officeDocument/2006/relationships/hyperlink" Target="https://www.coastalwiki.org/wiki/Spatial_Data_Infrastructure#What_are_the_principal_components_of_a_SDI.3F" TargetMode="External"/><Relationship Id="rId5" Type="http://schemas.openxmlformats.org/officeDocument/2006/relationships/hyperlink" Target="https://www.gisfy.co.in/SDI.html" TargetMode="External"/><Relationship Id="rId6" Type="http://schemas.openxmlformats.org/officeDocument/2006/relationships/hyperlink" Target="https://cloud.kartoza.com/s/S9q98HLsGRsB63x" TargetMode="External"/><Relationship Id="rId7" Type="http://schemas.openxmlformats.org/officeDocument/2006/relationships/hyperlink" Target="https://surveyinggroup.com/what-is-a-spatial-database-and-why-do-we-need-i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 Id="rId4" Type="http://schemas.openxmlformats.org/officeDocument/2006/relationships/image" Target="../media/image13.png"/><Relationship Id="rId5"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hyperlink" Target="https://youtu.be/cKwy0fRWTLI"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hyperlink" Target="https://surveyinggroup.com/what-is-a-spatial-database-and-why-do-we-need-i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hyperlink" Target="https://cloud.kartoza.com/s/S9q98HLsGRsB63x" TargetMode="External"/><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hyperlink" Target="https://cloud.kartoza.com/s/S9q98HLsGRsB63x" TargetMode="External"/><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hyperlink" Target="https://cloud.kartoza.com/s/S9q98HLsGRsB63x" TargetMode="External"/><Relationship Id="rId5" Type="http://schemas.openxmlformats.org/officeDocument/2006/relationships/hyperlink" Target="https://www.coastalwiki.org/wiki/Spatial_Data_Infrastructure#What_are_the_principal_components_of_a_SDI.3F" TargetMode="External"/><Relationship Id="rId6" Type="http://schemas.openxmlformats.org/officeDocument/2006/relationships/hyperlink" Target="https://www.gisfy.co.in/SDI.html" TargetMode="External"/><Relationship Id="rId7" Type="http://schemas.openxmlformats.org/officeDocument/2006/relationships/hyperlink" Target="https://www.slideshare.net/seezahir/sdi-module-i-components-of-sdipdf" TargetMode="External"/><Relationship Id="rId8"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hyperlink" Target="https://cloud.kartoza.com/s/S9q98HLsGRsB63x" TargetMode="External"/><Relationship Id="rId9" Type="http://schemas.openxmlformats.org/officeDocument/2006/relationships/hyperlink" Target="http://www.eo4geo.eu/training/introduction-to-sdi-architecture-and-components/" TargetMode="External"/><Relationship Id="rId5" Type="http://schemas.openxmlformats.org/officeDocument/2006/relationships/hyperlink" Target="https://www.coastalwiki.org/wiki/Spatial_Data_Infrastructure#What_are_the_principal_components_of_a_SDI.3F" TargetMode="External"/><Relationship Id="rId6" Type="http://schemas.openxmlformats.org/officeDocument/2006/relationships/hyperlink" Target="https://www.gisfy.co.in/SDI.html" TargetMode="External"/><Relationship Id="rId7" Type="http://schemas.openxmlformats.org/officeDocument/2006/relationships/hyperlink" Target="https://www.slideshare.net/seezahir/sdi-module-i-components-of-sdipdf" TargetMode="External"/><Relationship Id="rId8"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hyperlink" Target="https://cloud.kartoza.com/s/S9q98HLsGRsB63x" TargetMode="External"/><Relationship Id="rId5" Type="http://schemas.openxmlformats.org/officeDocument/2006/relationships/hyperlink" Target="https://www.coastalwiki.org/wiki/Spatial_Data_Infrastructure#What_are_the_principal_components_of_a_SDI.3F" TargetMode="External"/><Relationship Id="rId6" Type="http://schemas.openxmlformats.org/officeDocument/2006/relationships/hyperlink" Target="https://www.gisfy.co.in/SDI.html" TargetMode="External"/><Relationship Id="rId7" Type="http://schemas.openxmlformats.org/officeDocument/2006/relationships/hyperlink" Target="https://www.slideshare.net/seezahir/sdi-module-i-components-of-sdi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image" Target="../media/image10.png"/><Relationship Id="rId5" Type="http://schemas.openxmlformats.org/officeDocument/2006/relationships/hyperlink" Target="https://arxiv.org/ftp/arxiv/papers/1707/1707.03969.pd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
          <p:cNvSpPr txBox="1"/>
          <p:nvPr>
            <p:ph type="ctrTitle"/>
          </p:nvPr>
        </p:nvSpPr>
        <p:spPr>
          <a:xfrm>
            <a:off x="651352" y="4301318"/>
            <a:ext cx="7029608" cy="2232832"/>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rgbClr val="FFFFFF"/>
              </a:buClr>
              <a:buSzPct val="100000"/>
              <a:buFont typeface="Open Sans ExtraBold"/>
              <a:buNone/>
            </a:pPr>
            <a:r>
              <a:rPr b="1" lang="en-GB" sz="4900" strike="noStrike">
                <a:solidFill>
                  <a:srgbClr val="FFFFFF"/>
                </a:solidFill>
                <a:latin typeface="Open Sans ExtraBold"/>
                <a:ea typeface="Open Sans ExtraBold"/>
                <a:cs typeface="Open Sans ExtraBold"/>
                <a:sym typeface="Open Sans ExtraBold"/>
              </a:rPr>
              <a:t>LECTURE 5</a:t>
            </a:r>
            <a:r>
              <a:rPr b="1" lang="en-GB" sz="7200" strike="noStrike">
                <a:solidFill>
                  <a:srgbClr val="FFFFFF"/>
                </a:solidFill>
                <a:latin typeface="Open Sans ExtraBold"/>
                <a:ea typeface="Open Sans ExtraBold"/>
                <a:cs typeface="Open Sans ExtraBold"/>
                <a:sym typeface="Open Sans ExtraBold"/>
              </a:rPr>
              <a:t> </a:t>
            </a:r>
            <a:br>
              <a:rPr b="0" lang="en-GB" sz="7200">
                <a:solidFill>
                  <a:srgbClr val="000000"/>
                </a:solidFill>
                <a:latin typeface="Arial"/>
                <a:ea typeface="Arial"/>
                <a:cs typeface="Arial"/>
                <a:sym typeface="Arial"/>
              </a:rPr>
            </a:br>
            <a:r>
              <a:rPr b="1" lang="en-GB" sz="4900" strike="noStrike">
                <a:solidFill>
                  <a:srgbClr val="000000"/>
                </a:solidFill>
                <a:latin typeface="Open Sans ExtraBold"/>
                <a:ea typeface="Open Sans ExtraBold"/>
                <a:cs typeface="Open Sans ExtraBold"/>
                <a:sym typeface="Open Sans ExtraBold"/>
              </a:rPr>
              <a:t>SPATIAL DATABASES AND SDIs</a:t>
            </a:r>
            <a:endParaRPr/>
          </a:p>
        </p:txBody>
      </p:sp>
      <p:sp>
        <p:nvSpPr>
          <p:cNvPr id="195" name="Google Shape;195;p1"/>
          <p:cNvSpPr txBox="1"/>
          <p:nvPr>
            <p:ph idx="1" type="subTitle"/>
          </p:nvPr>
        </p:nvSpPr>
        <p:spPr>
          <a:xfrm>
            <a:off x="688931" y="3374796"/>
            <a:ext cx="4187869" cy="95480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rgbClr val="000000"/>
              </a:buClr>
              <a:buSzPts val="1800"/>
              <a:buNone/>
            </a:pPr>
            <a:r>
              <a:rPr b="1" lang="en-GB" sz="1800" strike="noStrike">
                <a:solidFill>
                  <a:srgbClr val="000000"/>
                </a:solidFill>
                <a:latin typeface="Open Sans ExtraBold"/>
                <a:ea typeface="Open Sans ExtraBold"/>
                <a:cs typeface="Open Sans ExtraBold"/>
                <a:sym typeface="Open Sans ExtraBold"/>
              </a:rPr>
              <a:t>GEOSPATIAL DATA MANAGEMENT FOR ENERGY ACCESS</a:t>
            </a:r>
            <a:endParaRPr b="0" sz="1800" strike="noStrike">
              <a:solidFill>
                <a:srgbClr val="000000"/>
              </a:solidFill>
              <a:latin typeface="Arial"/>
              <a:ea typeface="Arial"/>
              <a:cs typeface="Arial"/>
              <a:sym typeface="Arial"/>
            </a:endParaRPr>
          </a:p>
        </p:txBody>
      </p:sp>
      <p:sp>
        <p:nvSpPr>
          <p:cNvPr id="196" name="Google Shape;196;p1"/>
          <p:cNvSpPr txBox="1"/>
          <p:nvPr>
            <p:ph idx="2" type="body"/>
          </p:nvPr>
        </p:nvSpPr>
        <p:spPr>
          <a:xfrm>
            <a:off x="8707582" y="6106160"/>
            <a:ext cx="3484418" cy="335915"/>
          </a:xfrm>
          <a:prstGeom prst="rect">
            <a:avLst/>
          </a:prstGeom>
          <a:noFill/>
          <a:ln>
            <a:noFill/>
          </a:ln>
        </p:spPr>
        <p:txBody>
          <a:bodyPr anchorCtr="0" anchor="ctr" bIns="0" lIns="0" spcFirstLastPara="1" rIns="0" wrap="square" tIns="0">
            <a:normAutofit/>
          </a:bodyPr>
          <a:lstStyle/>
          <a:p>
            <a:pPr indent="0" lvl="0" marL="0" rtl="0" algn="ctr">
              <a:lnSpc>
                <a:spcPct val="90000"/>
              </a:lnSpc>
              <a:spcBef>
                <a:spcPts val="0"/>
              </a:spcBef>
              <a:spcAft>
                <a:spcPts val="0"/>
              </a:spcAft>
              <a:buClr>
                <a:schemeClr val="lt1"/>
              </a:buClr>
              <a:buSzPts val="1600"/>
              <a:buNone/>
            </a:pPr>
            <a:r>
              <a:rPr lang="en-GB"/>
              <a:t>Version 1.0</a:t>
            </a:r>
            <a:endParaRPr/>
          </a:p>
        </p:txBody>
      </p:sp>
      <p:sp>
        <p:nvSpPr>
          <p:cNvPr id="197" name="Google Shape;197;p1"/>
          <p:cNvSpPr txBox="1"/>
          <p:nvPr/>
        </p:nvSpPr>
        <p:spPr>
          <a:xfrm>
            <a:off x="8788857" y="3367815"/>
            <a:ext cx="169083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900" u="none" cap="none" strike="noStrike">
                <a:solidFill>
                  <a:schemeClr val="lt1"/>
                </a:solidFill>
                <a:latin typeface="Open Sans"/>
                <a:ea typeface="Open Sans"/>
                <a:cs typeface="Open Sans"/>
                <a:sym typeface="Open Sans"/>
              </a:rPr>
              <a:t>Supported by and in collaboration with Sustainable Energy for All. Consolidated by Kartoza</a:t>
            </a:r>
            <a:endParaRPr b="1" sz="900">
              <a:solidFill>
                <a:schemeClr val="lt1"/>
              </a:solidFill>
              <a:latin typeface="Open Sans"/>
              <a:ea typeface="Open Sans"/>
              <a:cs typeface="Open Sans"/>
              <a:sym typeface="Open Sans"/>
            </a:endParaRPr>
          </a:p>
        </p:txBody>
      </p:sp>
      <p:pic>
        <p:nvPicPr>
          <p:cNvPr descr="A white circle with white text&#10;&#10;Description automatically generated" id="198" name="Google Shape;198;p1"/>
          <p:cNvPicPr preferRelativeResize="0"/>
          <p:nvPr/>
        </p:nvPicPr>
        <p:blipFill rotWithShape="1">
          <a:blip r:embed="rId3">
            <a:alphaModFix/>
          </a:blip>
          <a:srcRect b="0" l="0" r="0" t="0"/>
          <a:stretch/>
        </p:blipFill>
        <p:spPr>
          <a:xfrm>
            <a:off x="10479687" y="3481710"/>
            <a:ext cx="482722" cy="485636"/>
          </a:xfrm>
          <a:prstGeom prst="rect">
            <a:avLst/>
          </a:prstGeom>
          <a:noFill/>
          <a:ln>
            <a:noFill/>
          </a:ln>
        </p:spPr>
      </p:pic>
      <p:pic>
        <p:nvPicPr>
          <p:cNvPr id="199" name="Google Shape;199;p1"/>
          <p:cNvPicPr preferRelativeResize="0"/>
          <p:nvPr/>
        </p:nvPicPr>
        <p:blipFill rotWithShape="1">
          <a:blip r:embed="rId4">
            <a:alphaModFix/>
          </a:blip>
          <a:srcRect b="0" l="0" r="0" t="0"/>
          <a:stretch/>
        </p:blipFill>
        <p:spPr>
          <a:xfrm>
            <a:off x="11076962" y="3621295"/>
            <a:ext cx="747893" cy="2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descr="Graphical user interface, sunburst chart&#10;&#10;Description automatically generated" id="295" name="Google Shape;295;p10"/>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296" name="Google Shape;296;p10"/>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9</a:t>
            </a:r>
            <a:endParaRPr b="0" sz="1400" strike="noStrike">
              <a:solidFill>
                <a:srgbClr val="000000"/>
              </a:solidFill>
              <a:latin typeface="Arial"/>
              <a:ea typeface="Arial"/>
              <a:cs typeface="Arial"/>
              <a:sym typeface="Arial"/>
            </a:endParaRPr>
          </a:p>
        </p:txBody>
      </p:sp>
      <p:sp>
        <p:nvSpPr>
          <p:cNvPr id="297" name="Google Shape;297;p10"/>
          <p:cNvSpPr/>
          <p:nvPr/>
        </p:nvSpPr>
        <p:spPr>
          <a:xfrm>
            <a:off x="887040" y="4680"/>
            <a:ext cx="1011744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Summary</a:t>
            </a:r>
            <a:endParaRPr b="0" sz="4400" strike="noStrike">
              <a:solidFill>
                <a:srgbClr val="000000"/>
              </a:solidFill>
              <a:latin typeface="Arial"/>
              <a:ea typeface="Arial"/>
              <a:cs typeface="Arial"/>
              <a:sym typeface="Arial"/>
            </a:endParaRPr>
          </a:p>
        </p:txBody>
      </p:sp>
      <p:sp>
        <p:nvSpPr>
          <p:cNvPr id="298" name="Google Shape;298;p10"/>
          <p:cNvSpPr txBox="1"/>
          <p:nvPr>
            <p:ph idx="4294967295" type="body"/>
          </p:nvPr>
        </p:nvSpPr>
        <p:spPr>
          <a:xfrm>
            <a:off x="659520" y="2407680"/>
            <a:ext cx="10572480" cy="3110400"/>
          </a:xfrm>
          <a:prstGeom prst="rect">
            <a:avLst/>
          </a:prstGeom>
          <a:noFill/>
          <a:ln>
            <a:noFill/>
          </a:ln>
        </p:spPr>
        <p:txBody>
          <a:bodyPr anchorCtr="0" anchor="t" bIns="45700" lIns="91425" spcFirstLastPara="1" rIns="91425" wrap="square" tIns="45700">
            <a:noAutofit/>
          </a:bodyPr>
          <a:lstStyle/>
          <a:p>
            <a:pPr indent="0" lvl="0" marL="228600" marR="0" rtl="0" algn="l">
              <a:lnSpc>
                <a:spcPct val="150000"/>
              </a:lnSpc>
              <a:spcBef>
                <a:spcPts val="0"/>
              </a:spcBef>
              <a:spcAft>
                <a:spcPts val="0"/>
              </a:spcAft>
              <a:buClr>
                <a:srgbClr val="000000"/>
              </a:buClr>
              <a:buSzPts val="2400"/>
              <a:buFont typeface="Arial"/>
              <a:buNone/>
            </a:pPr>
            <a:r>
              <a:rPr b="0" i="0" lang="en-GB" sz="2400" u="none" cap="none" strike="noStrike">
                <a:solidFill>
                  <a:srgbClr val="000000"/>
                </a:solidFill>
                <a:latin typeface="Open Sans"/>
                <a:ea typeface="Open Sans"/>
                <a:cs typeface="Open Sans"/>
                <a:sym typeface="Open Sans"/>
              </a:rPr>
              <a:t>Overall, spatial databases are fundamental to SDIs, enabling the storage, management, and analysis of spatial data. They are crucial for supporting various applications, including geographic information systems, location-based services, and environmental monitoring.</a:t>
            </a:r>
            <a:endParaRPr b="0" i="0" sz="2400" u="none" cap="none" strike="noStrike">
              <a:solidFill>
                <a:srgbClr val="000000"/>
              </a:solidFill>
              <a:latin typeface="Calibri"/>
              <a:ea typeface="Calibri"/>
              <a:cs typeface="Calibri"/>
              <a:sym typeface="Calibri"/>
            </a:endParaRPr>
          </a:p>
        </p:txBody>
      </p:sp>
    </p:spTree>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descr="Graphical user interface, sunburst chart&#10;&#10;Description automatically generated" id="304" name="Google Shape;304;p11"/>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305" name="Google Shape;305;p11"/>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10</a:t>
            </a:r>
            <a:endParaRPr b="0" sz="1400" strike="noStrike">
              <a:solidFill>
                <a:srgbClr val="000000"/>
              </a:solidFill>
              <a:latin typeface="Arial"/>
              <a:ea typeface="Arial"/>
              <a:cs typeface="Arial"/>
              <a:sym typeface="Arial"/>
            </a:endParaRPr>
          </a:p>
        </p:txBody>
      </p:sp>
      <p:sp>
        <p:nvSpPr>
          <p:cNvPr id="306" name="Google Shape;306;p11"/>
          <p:cNvSpPr/>
          <p:nvPr/>
        </p:nvSpPr>
        <p:spPr>
          <a:xfrm>
            <a:off x="887040" y="4680"/>
            <a:ext cx="1011744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References</a:t>
            </a:r>
            <a:endParaRPr b="0" sz="4400" strike="noStrike">
              <a:solidFill>
                <a:srgbClr val="000000"/>
              </a:solidFill>
              <a:latin typeface="Arial"/>
              <a:ea typeface="Arial"/>
              <a:cs typeface="Arial"/>
              <a:sym typeface="Arial"/>
            </a:endParaRPr>
          </a:p>
        </p:txBody>
      </p:sp>
      <p:sp>
        <p:nvSpPr>
          <p:cNvPr id="307" name="Google Shape;307;p11"/>
          <p:cNvSpPr txBox="1"/>
          <p:nvPr>
            <p:ph idx="4294967295" type="body"/>
          </p:nvPr>
        </p:nvSpPr>
        <p:spPr>
          <a:xfrm>
            <a:off x="887040" y="1847520"/>
            <a:ext cx="10572480" cy="4120920"/>
          </a:xfrm>
          <a:prstGeom prst="rect">
            <a:avLst/>
          </a:prstGeom>
          <a:noFill/>
          <a:ln>
            <a:noFill/>
          </a:ln>
        </p:spPr>
        <p:txBody>
          <a:bodyPr anchorCtr="0" anchor="t" bIns="45700" lIns="91425" spcFirstLastPara="1" rIns="91425" wrap="square" tIns="45700">
            <a:noAutofit/>
          </a:bodyPr>
          <a:lstStyle/>
          <a:p>
            <a:pPr indent="0" lvl="0" marL="22860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Open Sans"/>
                <a:ea typeface="Open Sans"/>
                <a:cs typeface="Open Sans"/>
                <a:sym typeface="Open Sans"/>
              </a:rPr>
              <a:t> Yamashkin, S. A. and Yamashkin, Anatoliy and Zarubin, O. A. and Tsibakov, O. V. and Gurin, V. A. and Kodulev, A.E., 2019. Formation of Spatial Databases within the Spatial Data Infrastructure. International Journal of Civil Engineering and Technology 10(3),233–241.</a:t>
            </a:r>
            <a:endParaRPr b="0" i="0" sz="1800" u="none" cap="none" strike="noStrike">
              <a:solidFill>
                <a:srgbClr val="000000"/>
              </a:solidFill>
              <a:latin typeface="Calibri"/>
              <a:ea typeface="Calibri"/>
              <a:cs typeface="Calibri"/>
              <a:sym typeface="Calibri"/>
            </a:endParaRPr>
          </a:p>
          <a:p>
            <a:pPr indent="0" lvl="0" marL="228600" marR="0" rtl="0" algn="l">
              <a:lnSpc>
                <a:spcPct val="100000"/>
              </a:lnSpc>
              <a:spcBef>
                <a:spcPts val="1001"/>
              </a:spcBef>
              <a:spcAft>
                <a:spcPts val="0"/>
              </a:spcAft>
              <a:buClr>
                <a:srgbClr val="000000"/>
              </a:buClr>
              <a:buSzPts val="1800"/>
              <a:buFont typeface="Arial"/>
              <a:buNone/>
            </a:pPr>
            <a:r>
              <a:rPr b="0" i="0" lang="en-GB" sz="1800" u="none" cap="none" strike="noStrike">
                <a:solidFill>
                  <a:srgbClr val="000000"/>
                </a:solidFill>
                <a:latin typeface="Open Sans"/>
                <a:ea typeface="Open Sans"/>
                <a:cs typeface="Open Sans"/>
                <a:sym typeface="Open Sans"/>
              </a:rPr>
              <a:t>Coastal Wiki, 2020. Spatial Data Infrastructure. What are the principal components of a SDI?. URL </a:t>
            </a:r>
            <a:r>
              <a:rPr b="0" i="0" lang="en-GB" sz="1800" u="sng" cap="none" strike="noStrike">
                <a:solidFill>
                  <a:srgbClr val="0563C1"/>
                </a:solidFill>
                <a:latin typeface="Open Sans"/>
                <a:ea typeface="Open Sans"/>
                <a:cs typeface="Open Sans"/>
                <a:sym typeface="Open Sans"/>
                <a:hlinkClick r:id="rId4">
                  <a:extLst>
                    <a:ext uri="{A12FA001-AC4F-418D-AE19-62706E023703}">
                      <ahyp:hlinkClr val="tx"/>
                    </a:ext>
                  </a:extLst>
                </a:hlinkClick>
              </a:rPr>
              <a:t>https://www.coastalwiki.org/wiki/Spatial_Data_Infrastructure#What_are_the_principal_components_of_a_SDI.3F</a:t>
            </a:r>
            <a:r>
              <a:rPr b="0" i="0" lang="en-GB" sz="1800" u="none" cap="none" strike="noStrike">
                <a:solidFill>
                  <a:srgbClr val="000000"/>
                </a:solidFill>
                <a:latin typeface="Open Sans"/>
                <a:ea typeface="Open Sans"/>
                <a:cs typeface="Open Sans"/>
                <a:sym typeface="Open Sans"/>
              </a:rPr>
              <a:t> (accessed)</a:t>
            </a:r>
            <a:endParaRPr b="0" i="0" sz="1800" u="none" cap="none" strike="noStrike">
              <a:solidFill>
                <a:srgbClr val="000000"/>
              </a:solidFill>
              <a:latin typeface="Calibri"/>
              <a:ea typeface="Calibri"/>
              <a:cs typeface="Calibri"/>
              <a:sym typeface="Calibri"/>
            </a:endParaRPr>
          </a:p>
          <a:p>
            <a:pPr indent="0" lvl="0" marL="228600" marR="0" rtl="0" algn="l">
              <a:lnSpc>
                <a:spcPct val="100000"/>
              </a:lnSpc>
              <a:spcBef>
                <a:spcPts val="1001"/>
              </a:spcBef>
              <a:spcAft>
                <a:spcPts val="0"/>
              </a:spcAft>
              <a:buClr>
                <a:srgbClr val="000000"/>
              </a:buClr>
              <a:buSzPts val="1800"/>
              <a:buFont typeface="Arial"/>
              <a:buNone/>
            </a:pPr>
            <a:r>
              <a:rPr b="0" i="0" lang="en-GB" sz="1800" u="none" cap="none" strike="noStrike">
                <a:solidFill>
                  <a:srgbClr val="000000"/>
                </a:solidFill>
                <a:latin typeface="Open Sans"/>
                <a:ea typeface="Open Sans"/>
                <a:cs typeface="Open Sans"/>
                <a:sym typeface="Open Sans"/>
              </a:rPr>
              <a:t>GISFY, 2023. Spatial Data Infrastructure. Key Components of a SDI. URL </a:t>
            </a:r>
            <a:r>
              <a:rPr b="0" i="0" lang="en-GB" sz="1800" u="sng" cap="none" strike="noStrike">
                <a:solidFill>
                  <a:srgbClr val="0563C1"/>
                </a:solidFill>
                <a:latin typeface="Open Sans"/>
                <a:ea typeface="Open Sans"/>
                <a:cs typeface="Open Sans"/>
                <a:sym typeface="Open Sans"/>
                <a:hlinkClick r:id="rId5">
                  <a:extLst>
                    <a:ext uri="{A12FA001-AC4F-418D-AE19-62706E023703}">
                      <ahyp:hlinkClr val="tx"/>
                    </a:ext>
                  </a:extLst>
                </a:hlinkClick>
              </a:rPr>
              <a:t>https://www.gisfy.co.in/SDI.html</a:t>
            </a:r>
            <a:r>
              <a:rPr b="0" i="0" lang="en-GB" sz="1800" u="none" cap="none" strike="noStrike">
                <a:solidFill>
                  <a:srgbClr val="000000"/>
                </a:solidFill>
                <a:latin typeface="Open Sans"/>
                <a:ea typeface="Open Sans"/>
                <a:cs typeface="Open Sans"/>
                <a:sym typeface="Open Sans"/>
              </a:rPr>
              <a:t> (accessed)</a:t>
            </a:r>
            <a:endParaRPr b="0" i="0" sz="1800" u="none" cap="none" strike="noStrike">
              <a:solidFill>
                <a:srgbClr val="000000"/>
              </a:solidFill>
              <a:latin typeface="Calibri"/>
              <a:ea typeface="Calibri"/>
              <a:cs typeface="Calibri"/>
              <a:sym typeface="Calibri"/>
            </a:endParaRPr>
          </a:p>
          <a:p>
            <a:pPr indent="0" lvl="0" marL="228600" marR="0" rtl="0" algn="l">
              <a:lnSpc>
                <a:spcPct val="100000"/>
              </a:lnSpc>
              <a:spcBef>
                <a:spcPts val="1001"/>
              </a:spcBef>
              <a:spcAft>
                <a:spcPts val="0"/>
              </a:spcAft>
              <a:buClr>
                <a:srgbClr val="000000"/>
              </a:buClr>
              <a:buSzPts val="1800"/>
              <a:buFont typeface="Arial"/>
              <a:buNone/>
            </a:pPr>
            <a:r>
              <a:rPr b="0" i="0" lang="en-GB" sz="1800" u="none" cap="none" strike="noStrike">
                <a:solidFill>
                  <a:srgbClr val="000000"/>
                </a:solidFill>
                <a:latin typeface="Open Sans"/>
                <a:ea typeface="Open Sans"/>
                <a:cs typeface="Open Sans"/>
                <a:sym typeface="Open Sans"/>
              </a:rPr>
              <a:t>Kartoza. Introduction to Spatial Data Infrastructure. URL </a:t>
            </a:r>
            <a:r>
              <a:rPr b="0" i="0" lang="en-GB" sz="1800" u="sng" cap="none" strike="noStrike">
                <a:solidFill>
                  <a:srgbClr val="0563C1"/>
                </a:solidFill>
                <a:latin typeface="Open Sans"/>
                <a:ea typeface="Open Sans"/>
                <a:cs typeface="Open Sans"/>
                <a:sym typeface="Open Sans"/>
                <a:hlinkClick r:id="rId6">
                  <a:extLst>
                    <a:ext uri="{A12FA001-AC4F-418D-AE19-62706E023703}">
                      <ahyp:hlinkClr val="tx"/>
                    </a:ext>
                  </a:extLst>
                </a:hlinkClick>
              </a:rPr>
              <a:t>https://cloud.kartoza.com/s/S9q98HLsGRsB63x</a:t>
            </a:r>
            <a:r>
              <a:rPr b="0" i="0" lang="en-GB" sz="1800" u="none" cap="none" strike="noStrike">
                <a:solidFill>
                  <a:srgbClr val="000000"/>
                </a:solidFill>
                <a:latin typeface="Open Sans"/>
                <a:ea typeface="Open Sans"/>
                <a:cs typeface="Open Sans"/>
                <a:sym typeface="Open Sans"/>
              </a:rPr>
              <a:t> (accessed) </a:t>
            </a:r>
            <a:endParaRPr b="0" i="0" sz="1800" u="none" cap="none" strike="noStrike">
              <a:solidFill>
                <a:srgbClr val="000000"/>
              </a:solidFill>
              <a:latin typeface="Calibri"/>
              <a:ea typeface="Calibri"/>
              <a:cs typeface="Calibri"/>
              <a:sym typeface="Calibri"/>
            </a:endParaRPr>
          </a:p>
          <a:p>
            <a:pPr indent="0" lvl="0" marL="228600" marR="0" rtl="0" algn="l">
              <a:lnSpc>
                <a:spcPct val="100000"/>
              </a:lnSpc>
              <a:spcBef>
                <a:spcPts val="1001"/>
              </a:spcBef>
              <a:spcAft>
                <a:spcPts val="0"/>
              </a:spcAft>
              <a:buClr>
                <a:srgbClr val="000000"/>
              </a:buClr>
              <a:buSzPts val="1800"/>
              <a:buFont typeface="Arial"/>
              <a:buNone/>
            </a:pPr>
            <a:r>
              <a:rPr b="0" i="0" lang="en-GB" sz="1800" u="none" cap="none" strike="noStrike">
                <a:solidFill>
                  <a:srgbClr val="000000"/>
                </a:solidFill>
                <a:latin typeface="Open Sans"/>
                <a:ea typeface="Open Sans"/>
                <a:cs typeface="Open Sans"/>
                <a:sym typeface="Open Sans"/>
              </a:rPr>
              <a:t>Surveying Group, 2021. What Is A Spatial Database and Why Do We Need It?. URL </a:t>
            </a:r>
            <a:r>
              <a:rPr b="0" i="0" lang="en-GB" sz="1800" u="sng" cap="none" strike="noStrike">
                <a:solidFill>
                  <a:srgbClr val="0563C1"/>
                </a:solidFill>
                <a:latin typeface="Open Sans"/>
                <a:ea typeface="Open Sans"/>
                <a:cs typeface="Open Sans"/>
                <a:sym typeface="Open Sans"/>
                <a:hlinkClick r:id="rId7">
                  <a:extLst>
                    <a:ext uri="{A12FA001-AC4F-418D-AE19-62706E023703}">
                      <ahyp:hlinkClr val="tx"/>
                    </a:ext>
                  </a:extLst>
                </a:hlinkClick>
              </a:rPr>
              <a:t>https://surveyinggroup.com/what-is-a-spatial-database-and-why-do-we-need-it/</a:t>
            </a:r>
            <a:r>
              <a:rPr b="0" i="0" lang="en-GB" sz="1800" u="none" cap="none" strike="noStrike">
                <a:solidFill>
                  <a:srgbClr val="000000"/>
                </a:solidFill>
                <a:latin typeface="Open Sans"/>
                <a:ea typeface="Open Sans"/>
                <a:cs typeface="Open Sans"/>
                <a:sym typeface="Open Sans"/>
              </a:rPr>
              <a:t> (accessed)</a:t>
            </a:r>
            <a:endParaRPr b="0" i="0" sz="1800" u="none" cap="none" strike="noStrike">
              <a:solidFill>
                <a:srgbClr val="000000"/>
              </a:solidFill>
              <a:latin typeface="Calibri"/>
              <a:ea typeface="Calibri"/>
              <a:cs typeface="Calibri"/>
              <a:sym typeface="Calibri"/>
            </a:endParaRPr>
          </a:p>
        </p:txBody>
      </p:sp>
    </p:spTree>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2"/>
          <p:cNvSpPr/>
          <p:nvPr/>
        </p:nvSpPr>
        <p:spPr>
          <a:xfrm>
            <a:off x="9919440" y="5892480"/>
            <a:ext cx="1866600" cy="577800"/>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None/>
            </a:pPr>
            <a:r>
              <a:rPr b="0" lang="en-GB" sz="800" strike="noStrike">
                <a:solidFill>
                  <a:srgbClr val="FFFFFF"/>
                </a:solidFill>
                <a:latin typeface="Open Sans"/>
                <a:ea typeface="Open Sans"/>
                <a:cs typeface="Open Sans"/>
                <a:sym typeface="Open Sans"/>
              </a:rPr>
              <a:t>CCG courses (this will take </a:t>
            </a:r>
            <a:br>
              <a:rPr lang="en-GB" sz="800">
                <a:solidFill>
                  <a:schemeClr val="dk1"/>
                </a:solidFill>
                <a:latin typeface="Arial"/>
                <a:ea typeface="Arial"/>
                <a:cs typeface="Arial"/>
                <a:sym typeface="Arial"/>
              </a:rPr>
            </a:br>
            <a:r>
              <a:rPr b="0" lang="en-GB" sz="800" strike="noStrike">
                <a:solidFill>
                  <a:srgbClr val="FFFFFF"/>
                </a:solidFill>
                <a:latin typeface="Open Sans"/>
                <a:ea typeface="Open Sans"/>
                <a:cs typeface="Open Sans"/>
                <a:sym typeface="Open Sans"/>
              </a:rPr>
              <a:t>you to the website link http://www.ClimateCompatibleGrowth.com/teachingmaterials)</a:t>
            </a:r>
            <a:endParaRPr b="0" sz="800" strike="noStrike">
              <a:solidFill>
                <a:srgbClr val="000000"/>
              </a:solidFill>
              <a:latin typeface="Arial"/>
              <a:ea typeface="Arial"/>
              <a:cs typeface="Arial"/>
              <a:sym typeface="Arial"/>
            </a:endParaRPr>
          </a:p>
        </p:txBody>
      </p:sp>
      <p:sp>
        <p:nvSpPr>
          <p:cNvPr id="314" name="Google Shape;314;p12"/>
          <p:cNvSpPr/>
          <p:nvPr/>
        </p:nvSpPr>
        <p:spPr>
          <a:xfrm>
            <a:off x="9108360" y="4845960"/>
            <a:ext cx="2371680" cy="8211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lang="en-GB" sz="800" strike="noStrike">
                <a:solidFill>
                  <a:srgbClr val="FFFFFF"/>
                </a:solidFill>
                <a:latin typeface="Open Sans"/>
                <a:ea typeface="Open Sans"/>
                <a:cs typeface="Open Sans"/>
                <a:sym typeface="Open Sans"/>
              </a:rPr>
              <a:t>Moksnes N., Sahlberg A., Khavari B. 2021.</a:t>
            </a:r>
            <a:br>
              <a:rPr lang="en-GB" sz="800">
                <a:solidFill>
                  <a:schemeClr val="dk1"/>
                </a:solidFill>
                <a:latin typeface="Arial"/>
                <a:ea typeface="Arial"/>
                <a:cs typeface="Arial"/>
                <a:sym typeface="Arial"/>
              </a:rPr>
            </a:br>
            <a:r>
              <a:rPr b="0" lang="en-GB" sz="800" strike="noStrike">
                <a:solidFill>
                  <a:srgbClr val="FFFFFF"/>
                </a:solidFill>
                <a:latin typeface="Open Sans"/>
                <a:ea typeface="Open Sans"/>
                <a:cs typeface="Open Sans"/>
                <a:sym typeface="Open Sans"/>
              </a:rPr>
              <a:t>Lecture 1: OnSSET/Global Electrification</a:t>
            </a:r>
            <a:br>
              <a:rPr lang="en-GB" sz="800">
                <a:solidFill>
                  <a:schemeClr val="dk1"/>
                </a:solidFill>
                <a:latin typeface="Arial"/>
                <a:ea typeface="Arial"/>
                <a:cs typeface="Arial"/>
                <a:sym typeface="Arial"/>
              </a:rPr>
            </a:br>
            <a:r>
              <a:rPr b="0" lang="en-GB" sz="800" strike="noStrike">
                <a:solidFill>
                  <a:srgbClr val="FFFFFF"/>
                </a:solidFill>
                <a:latin typeface="Open Sans"/>
                <a:ea typeface="Open Sans"/>
                <a:cs typeface="Open Sans"/>
                <a:sym typeface="Open Sans"/>
              </a:rPr>
              <a:t>Platform. Release Version 1.0. [online</a:t>
            </a:r>
            <a:br>
              <a:rPr lang="en-GB" sz="800">
                <a:solidFill>
                  <a:schemeClr val="dk1"/>
                </a:solidFill>
                <a:latin typeface="Arial"/>
                <a:ea typeface="Arial"/>
                <a:cs typeface="Arial"/>
                <a:sym typeface="Arial"/>
              </a:rPr>
            </a:br>
            <a:r>
              <a:rPr b="0" lang="en-GB" sz="800" strike="noStrike">
                <a:solidFill>
                  <a:srgbClr val="FFFFFF"/>
                </a:solidFill>
                <a:latin typeface="Open Sans"/>
                <a:ea typeface="Open Sans"/>
                <a:cs typeface="Open Sans"/>
                <a:sym typeface="Open Sans"/>
              </a:rPr>
              <a:t>presentation]. Climate Compatible Growth</a:t>
            </a:r>
            <a:br>
              <a:rPr lang="en-GB" sz="800">
                <a:solidFill>
                  <a:schemeClr val="dk1"/>
                </a:solidFill>
                <a:latin typeface="Arial"/>
                <a:ea typeface="Arial"/>
                <a:cs typeface="Arial"/>
                <a:sym typeface="Arial"/>
              </a:rPr>
            </a:br>
            <a:r>
              <a:rPr b="0" lang="en-GB" sz="800" strike="noStrike">
                <a:solidFill>
                  <a:srgbClr val="FFFFFF"/>
                </a:solidFill>
                <a:latin typeface="Open Sans"/>
                <a:ea typeface="Open Sans"/>
                <a:cs typeface="Open Sans"/>
                <a:sym typeface="Open Sans"/>
              </a:rPr>
              <a:t>Programme, Energy Sector Management Assistance Program and World Bank Group</a:t>
            </a:r>
            <a:endParaRPr b="0" sz="800" strike="noStrike">
              <a:solidFill>
                <a:srgbClr val="000000"/>
              </a:solidFill>
              <a:latin typeface="Arial"/>
              <a:ea typeface="Arial"/>
              <a:cs typeface="Arial"/>
              <a:sym typeface="Arial"/>
            </a:endParaRPr>
          </a:p>
        </p:txBody>
      </p:sp>
      <p:grpSp>
        <p:nvGrpSpPr>
          <p:cNvPr id="315" name="Google Shape;315;p12"/>
          <p:cNvGrpSpPr/>
          <p:nvPr/>
        </p:nvGrpSpPr>
        <p:grpSpPr>
          <a:xfrm>
            <a:off x="0" y="0"/>
            <a:ext cx="12192000" cy="6858000"/>
            <a:chOff x="0" y="0"/>
            <a:chExt cx="12192000" cy="6858000"/>
          </a:xfrm>
        </p:grpSpPr>
        <p:pic>
          <p:nvPicPr>
            <p:cNvPr id="316" name="Google Shape;316;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17" name="Google Shape;317;p12"/>
            <p:cNvSpPr txBox="1"/>
            <p:nvPr/>
          </p:nvSpPr>
          <p:spPr>
            <a:xfrm>
              <a:off x="9013602" y="2439464"/>
              <a:ext cx="283143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GB" sz="900" u="none" strike="noStrike">
                  <a:solidFill>
                    <a:srgbClr val="FFFFFF"/>
                  </a:solidFill>
                  <a:latin typeface="Open Sans"/>
                  <a:ea typeface="Open Sans"/>
                  <a:cs typeface="Open Sans"/>
                  <a:sym typeface="Open Sans"/>
                </a:rPr>
                <a:t>Supported by and in collaboration with </a:t>
              </a:r>
              <a:endParaRPr b="0" sz="1800">
                <a:solidFill>
                  <a:schemeClr val="dk1"/>
                </a:solidFill>
                <a:latin typeface="Arial"/>
                <a:ea typeface="Arial"/>
                <a:cs typeface="Arial"/>
                <a:sym typeface="Arial"/>
              </a:endParaRPr>
            </a:p>
            <a:p>
              <a:pPr indent="0" lvl="0" marL="0" marR="0" rtl="0" algn="ctr">
                <a:spcBef>
                  <a:spcPts val="0"/>
                </a:spcBef>
                <a:spcAft>
                  <a:spcPts val="0"/>
                </a:spcAft>
                <a:buNone/>
              </a:pPr>
              <a:r>
                <a:rPr b="1" i="1" lang="en-GB" sz="900" u="none" strike="noStrike">
                  <a:solidFill>
                    <a:srgbClr val="FFFFFF"/>
                  </a:solidFill>
                  <a:latin typeface="Open Sans"/>
                  <a:ea typeface="Open Sans"/>
                  <a:cs typeface="Open Sans"/>
                  <a:sym typeface="Open Sans"/>
                </a:rPr>
                <a:t>Sustainable Energy for All</a:t>
              </a:r>
              <a:endParaRPr b="0" sz="1800">
                <a:solidFill>
                  <a:schemeClr val="dk1"/>
                </a:solidFill>
                <a:latin typeface="Arial"/>
                <a:ea typeface="Arial"/>
                <a:cs typeface="Arial"/>
                <a:sym typeface="Arial"/>
              </a:endParaRPr>
            </a:p>
            <a:p>
              <a:pPr indent="0" lvl="0" marL="0" marR="0" rtl="0" algn="l">
                <a:spcBef>
                  <a:spcPts val="0"/>
                </a:spcBef>
                <a:spcAft>
                  <a:spcPts val="0"/>
                </a:spcAft>
                <a:buNone/>
              </a:pPr>
              <a:br>
                <a:rPr lang="en-GB"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pic>
          <p:nvPicPr>
            <p:cNvPr descr="A white circle with white text&#10;&#10;Description automatically generated" id="318" name="Google Shape;318;p12"/>
            <p:cNvPicPr preferRelativeResize="0"/>
            <p:nvPr/>
          </p:nvPicPr>
          <p:blipFill rotWithShape="1">
            <a:blip r:embed="rId4">
              <a:alphaModFix/>
            </a:blip>
            <a:srcRect b="0" l="0" r="0" t="0"/>
            <a:stretch/>
          </p:blipFill>
          <p:spPr>
            <a:xfrm>
              <a:off x="9984649" y="2912648"/>
              <a:ext cx="945982" cy="951932"/>
            </a:xfrm>
            <a:prstGeom prst="rect">
              <a:avLst/>
            </a:prstGeom>
            <a:noFill/>
            <a:ln>
              <a:noFill/>
            </a:ln>
          </p:spPr>
        </p:pic>
        <p:sp>
          <p:nvSpPr>
            <p:cNvPr id="319" name="Google Shape;319;p12"/>
            <p:cNvSpPr txBox="1"/>
            <p:nvPr/>
          </p:nvSpPr>
          <p:spPr>
            <a:xfrm>
              <a:off x="9189625" y="4020847"/>
              <a:ext cx="2518611"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800" u="none" strike="noStrike">
                  <a:solidFill>
                    <a:srgbClr val="FFFFFF"/>
                  </a:solidFill>
                  <a:latin typeface="Open Sans"/>
                  <a:ea typeface="Open Sans"/>
                  <a:cs typeface="Open Sans"/>
                  <a:sym typeface="Open Sans"/>
                </a:rPr>
                <a:t>Consolidated by Admire Nyakudya, Seabilwe Tilodi and Thiasha Vythilingam</a:t>
              </a:r>
              <a:endParaRPr b="0" sz="1800">
                <a:solidFill>
                  <a:schemeClr val="dk1"/>
                </a:solidFill>
                <a:latin typeface="Arial"/>
                <a:ea typeface="Arial"/>
                <a:cs typeface="Arial"/>
                <a:sym typeface="Arial"/>
              </a:endParaRPr>
            </a:p>
            <a:p>
              <a:pPr indent="0" lvl="0" marL="0" marR="0" rtl="0" algn="ctr">
                <a:spcBef>
                  <a:spcPts val="0"/>
                </a:spcBef>
                <a:spcAft>
                  <a:spcPts val="0"/>
                </a:spcAft>
                <a:buNone/>
              </a:pPr>
              <a:r>
                <a:rPr b="0" i="0" lang="en-GB" sz="800" u="none" strike="noStrike">
                  <a:solidFill>
                    <a:srgbClr val="FFFFFF"/>
                  </a:solidFill>
                  <a:latin typeface="Open Sans"/>
                  <a:ea typeface="Open Sans"/>
                  <a:cs typeface="Open Sans"/>
                  <a:sym typeface="Open Sans"/>
                </a:rPr>
                <a:t> from Kartoza</a:t>
              </a:r>
              <a:endParaRPr b="0" sz="1800">
                <a:solidFill>
                  <a:schemeClr val="dk1"/>
                </a:solidFill>
                <a:latin typeface="Arial"/>
                <a:ea typeface="Arial"/>
                <a:cs typeface="Arial"/>
                <a:sym typeface="Arial"/>
              </a:endParaRPr>
            </a:p>
            <a:p>
              <a:pPr indent="0" lvl="0" marL="0" marR="0" rtl="0" algn="l">
                <a:spcBef>
                  <a:spcPts val="0"/>
                </a:spcBef>
                <a:spcAft>
                  <a:spcPts val="0"/>
                </a:spcAft>
                <a:buNone/>
              </a:pPr>
              <a:br>
                <a:rPr lang="en-GB"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pic>
          <p:nvPicPr>
            <p:cNvPr id="320" name="Google Shape;320;p12"/>
            <p:cNvPicPr preferRelativeResize="0"/>
            <p:nvPr/>
          </p:nvPicPr>
          <p:blipFill rotWithShape="1">
            <a:blip r:embed="rId5">
              <a:alphaModFix/>
            </a:blip>
            <a:srcRect b="0" l="0" r="0" t="0"/>
            <a:stretch/>
          </p:blipFill>
          <p:spPr>
            <a:xfrm>
              <a:off x="9672330" y="4522633"/>
              <a:ext cx="1513974" cy="492922"/>
            </a:xfrm>
            <a:prstGeom prst="rect">
              <a:avLst/>
            </a:prstGeom>
            <a:noFill/>
            <a:ln>
              <a:noFill/>
            </a:ln>
          </p:spPr>
        </p:pic>
        <p:sp>
          <p:nvSpPr>
            <p:cNvPr id="321" name="Google Shape;321;p12"/>
            <p:cNvSpPr txBox="1"/>
            <p:nvPr/>
          </p:nvSpPr>
          <p:spPr>
            <a:xfrm>
              <a:off x="8845408" y="5160411"/>
              <a:ext cx="3224463" cy="126188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800" u="none" strike="noStrike">
                  <a:solidFill>
                    <a:srgbClr val="FFFFFF"/>
                  </a:solidFill>
                  <a:latin typeface="Open Sans"/>
                  <a:ea typeface="Open Sans"/>
                  <a:cs typeface="Open Sans"/>
                  <a:sym typeface="Open Sans"/>
                </a:rPr>
                <a:t>Nyakudya A., Tilodi S., Vythilingam T., 2023.</a:t>
              </a:r>
              <a:br>
                <a:rPr b="0" i="0" lang="en-GB" sz="800" u="none" strike="noStrike">
                  <a:solidFill>
                    <a:srgbClr val="FFFFFF"/>
                  </a:solidFill>
                  <a:latin typeface="Open Sans"/>
                  <a:ea typeface="Open Sans"/>
                  <a:cs typeface="Open Sans"/>
                  <a:sym typeface="Open Sans"/>
                </a:rPr>
              </a:br>
              <a:r>
                <a:rPr b="0" i="0" lang="en-GB" sz="800" u="none" strike="noStrike">
                  <a:solidFill>
                    <a:srgbClr val="FFFFFF"/>
                  </a:solidFill>
                  <a:latin typeface="Open Sans"/>
                  <a:ea typeface="Open Sans"/>
                  <a:cs typeface="Open Sans"/>
                  <a:sym typeface="Open Sans"/>
                </a:rPr>
                <a:t>Lecture </a:t>
              </a:r>
              <a:r>
                <a:rPr lang="en-GB" sz="800">
                  <a:solidFill>
                    <a:srgbClr val="FFFFFF"/>
                  </a:solidFill>
                  <a:latin typeface="Open Sans"/>
                  <a:ea typeface="Open Sans"/>
                  <a:cs typeface="Open Sans"/>
                  <a:sym typeface="Open Sans"/>
                </a:rPr>
                <a:t>5</a:t>
              </a:r>
              <a:r>
                <a:rPr b="0" i="0" lang="en-GB" sz="800" u="none" strike="noStrike">
                  <a:solidFill>
                    <a:srgbClr val="FFFFFF"/>
                  </a:solidFill>
                  <a:latin typeface="Open Sans"/>
                  <a:ea typeface="Open Sans"/>
                  <a:cs typeface="Open Sans"/>
                  <a:sym typeface="Open Sans"/>
                </a:rPr>
                <a:t>: Geospatial Data Management for Energy Access. Release Version 1.0</a:t>
              </a:r>
              <a:br>
                <a:rPr b="0" i="0" lang="en-GB" sz="800" u="none" strike="noStrike">
                  <a:solidFill>
                    <a:srgbClr val="FFFFFF"/>
                  </a:solidFill>
                  <a:latin typeface="Open Sans"/>
                  <a:ea typeface="Open Sans"/>
                  <a:cs typeface="Open Sans"/>
                  <a:sym typeface="Open Sans"/>
                </a:rPr>
              </a:br>
              <a:r>
                <a:rPr b="0" i="0" lang="en-GB" sz="800" u="none" strike="noStrike">
                  <a:solidFill>
                    <a:srgbClr val="FFFFFF"/>
                  </a:solidFill>
                  <a:latin typeface="Open Sans"/>
                  <a:ea typeface="Open Sans"/>
                  <a:cs typeface="Open Sans"/>
                  <a:sym typeface="Open Sans"/>
                </a:rPr>
                <a:t>[online presentation]. Climate Compatible Growth Programme, Sustainable Energy for All, Kartoza</a:t>
              </a:r>
              <a:endParaRPr b="0" sz="1800">
                <a:solidFill>
                  <a:schemeClr val="dk1"/>
                </a:solidFill>
                <a:latin typeface="Arial"/>
                <a:ea typeface="Arial"/>
                <a:cs typeface="Arial"/>
                <a:sym typeface="Arial"/>
              </a:endParaRPr>
            </a:p>
            <a:p>
              <a:pPr indent="0" lvl="0" marL="0" marR="0" rtl="0" algn="l">
                <a:spcBef>
                  <a:spcPts val="0"/>
                </a:spcBef>
                <a:spcAft>
                  <a:spcPts val="0"/>
                </a:spcAft>
                <a:buNone/>
              </a:pPr>
              <a:br>
                <a:rPr lang="en-GB"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grpSp>
    </p:spTree>
  </p:cSld>
  <p:clrMapOvr>
    <a:masterClrMapping/>
  </p:clrMapOvr>
  <p:transition spd="slow">
    <p:push dir="r"/>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descr="Graphical user interface, text" id="326" name="Google Shape;326;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27" name="Google Shape;327;p13"/>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1"/>
                </a:solidFill>
                <a:latin typeface="Arial"/>
                <a:ea typeface="Arial"/>
                <a:cs typeface="Arial"/>
                <a:sym typeface="Arial"/>
              </a:rPr>
              <a:t>This document was updated on </a:t>
            </a:r>
            <a:r>
              <a:rPr b="1" lang="en-GB" sz="2400">
                <a:solidFill>
                  <a:schemeClr val="accent1"/>
                </a:solidFill>
              </a:rPr>
              <a:t>11</a:t>
            </a:r>
            <a:r>
              <a:rPr b="1" lang="en-GB" sz="2400">
                <a:solidFill>
                  <a:schemeClr val="accent1"/>
                </a:solidFill>
                <a:latin typeface="Arial"/>
                <a:ea typeface="Arial"/>
                <a:cs typeface="Arial"/>
                <a:sym typeface="Arial"/>
              </a:rPr>
              <a:t>.1</a:t>
            </a:r>
            <a:r>
              <a:rPr b="1" lang="en-GB" sz="2400">
                <a:solidFill>
                  <a:schemeClr val="accent1"/>
                </a:solidFill>
              </a:rPr>
              <a:t>0</a:t>
            </a:r>
            <a:r>
              <a:rPr b="1" lang="en-GB" sz="2400">
                <a:solidFill>
                  <a:schemeClr val="accent1"/>
                </a:solidFill>
                <a:latin typeface="Arial"/>
                <a:ea typeface="Arial"/>
                <a:cs typeface="Arial"/>
                <a:sym typeface="Arial"/>
              </a:rPr>
              <a:t>.202</a:t>
            </a:r>
            <a:r>
              <a:rPr b="1" lang="en-GB" sz="2400">
                <a:solidFill>
                  <a:schemeClr val="accent1"/>
                </a:solidFill>
              </a:rPr>
              <a:t>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descr="Graphical user interface, sunburst chart&#10;&#10;Description automatically generated" id="205" name="Google Shape;205;p2"/>
          <p:cNvPicPr preferRelativeResize="0"/>
          <p:nvPr/>
        </p:nvPicPr>
        <p:blipFill rotWithShape="1">
          <a:blip r:embed="rId3">
            <a:alphaModFix/>
          </a:blip>
          <a:srcRect b="0" l="0" r="0" t="0"/>
          <a:stretch/>
        </p:blipFill>
        <p:spPr>
          <a:xfrm>
            <a:off x="-19800" y="46440"/>
            <a:ext cx="12188880" cy="6854760"/>
          </a:xfrm>
          <a:prstGeom prst="rect">
            <a:avLst/>
          </a:prstGeom>
          <a:noFill/>
          <a:ln>
            <a:noFill/>
          </a:ln>
        </p:spPr>
      </p:pic>
      <p:sp>
        <p:nvSpPr>
          <p:cNvPr id="206" name="Google Shape;206;p2"/>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a:t>
            </a:r>
            <a:endParaRPr b="0" sz="1400" strike="noStrike">
              <a:solidFill>
                <a:srgbClr val="000000"/>
              </a:solidFill>
              <a:latin typeface="Arial"/>
              <a:ea typeface="Arial"/>
              <a:cs typeface="Arial"/>
              <a:sym typeface="Arial"/>
            </a:endParaRPr>
          </a:p>
        </p:txBody>
      </p:sp>
      <p:sp>
        <p:nvSpPr>
          <p:cNvPr id="207" name="Google Shape;207;p2"/>
          <p:cNvSpPr/>
          <p:nvPr/>
        </p:nvSpPr>
        <p:spPr>
          <a:xfrm>
            <a:off x="887040" y="4680"/>
            <a:ext cx="765108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Learning Outcome</a:t>
            </a:r>
            <a:endParaRPr b="0" sz="4400" strike="noStrike">
              <a:solidFill>
                <a:srgbClr val="000000"/>
              </a:solidFill>
              <a:latin typeface="Arial"/>
              <a:ea typeface="Arial"/>
              <a:cs typeface="Arial"/>
              <a:sym typeface="Arial"/>
            </a:endParaRPr>
          </a:p>
        </p:txBody>
      </p:sp>
      <p:sp>
        <p:nvSpPr>
          <p:cNvPr id="208" name="Google Shape;208;p2"/>
          <p:cNvSpPr txBox="1"/>
          <p:nvPr>
            <p:ph idx="4294967295" type="body"/>
          </p:nvPr>
        </p:nvSpPr>
        <p:spPr>
          <a:xfrm>
            <a:off x="288360" y="1443960"/>
            <a:ext cx="5334120" cy="4372200"/>
          </a:xfrm>
          <a:prstGeom prst="rect">
            <a:avLst/>
          </a:prstGeom>
          <a:noFill/>
          <a:ln>
            <a:noFill/>
          </a:ln>
        </p:spPr>
        <p:txBody>
          <a:bodyPr anchorCtr="0" anchor="t" bIns="45700" lIns="91425" spcFirstLastPara="1" rIns="91425" wrap="square" tIns="45700">
            <a:noAutofit/>
          </a:bodyPr>
          <a:lstStyle/>
          <a:p>
            <a:pPr indent="0" lvl="0" marL="228600" marR="0" rtl="0" algn="l">
              <a:lnSpc>
                <a:spcPct val="150000"/>
              </a:lnSpc>
              <a:spcBef>
                <a:spcPts val="0"/>
              </a:spcBef>
              <a:spcAft>
                <a:spcPts val="0"/>
              </a:spcAft>
              <a:buClr>
                <a:srgbClr val="9CC2E5"/>
              </a:buClr>
              <a:buSzPts val="1800"/>
              <a:buFont typeface="Arial"/>
              <a:buNone/>
            </a:pPr>
            <a:r>
              <a:rPr b="1" i="0" lang="en-GB" sz="1800" u="none" cap="none" strike="noStrike">
                <a:solidFill>
                  <a:srgbClr val="9CC2E5"/>
                </a:solidFill>
                <a:latin typeface="Open Sans"/>
                <a:ea typeface="Open Sans"/>
                <a:cs typeface="Open Sans"/>
                <a:sym typeface="Open Sans"/>
              </a:rPr>
              <a:t>About Lesson</a:t>
            </a:r>
            <a:endParaRPr b="0" i="0" sz="1800" u="none" cap="none" strike="noStrike">
              <a:solidFill>
                <a:srgbClr val="000000"/>
              </a:solidFill>
              <a:latin typeface="Calibri"/>
              <a:ea typeface="Calibri"/>
              <a:cs typeface="Calibri"/>
              <a:sym typeface="Calibri"/>
            </a:endParaRPr>
          </a:p>
          <a:p>
            <a:pPr indent="0" lvl="0" marL="228600" marR="0" rtl="0" algn="l">
              <a:lnSpc>
                <a:spcPct val="150000"/>
              </a:lnSpc>
              <a:spcBef>
                <a:spcPts val="1001"/>
              </a:spcBef>
              <a:spcAft>
                <a:spcPts val="0"/>
              </a:spcAft>
              <a:buClr>
                <a:srgbClr val="000000"/>
              </a:buClr>
              <a:buSzPts val="1800"/>
              <a:buFont typeface="Arial"/>
              <a:buNone/>
            </a:pPr>
            <a:r>
              <a:rPr b="0" i="0" lang="en-GB" sz="1800" u="none" cap="none" strike="noStrike">
                <a:solidFill>
                  <a:srgbClr val="000000"/>
                </a:solidFill>
                <a:latin typeface="Open Sans"/>
                <a:ea typeface="Open Sans"/>
                <a:cs typeface="Open Sans"/>
                <a:sym typeface="Open Sans"/>
              </a:rPr>
              <a:t>This lesson will cover spatial databases and SDIs and why spatial databases are essential in an SDI. This lesson will demonstrate the following actions:</a:t>
            </a:r>
            <a:endParaRPr b="0" i="0" sz="18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1800"/>
              <a:buFont typeface="Arial"/>
              <a:buChar char="•"/>
            </a:pPr>
            <a:r>
              <a:rPr b="0" i="0" lang="en-GB" sz="1800" u="none" cap="none" strike="noStrike">
                <a:solidFill>
                  <a:srgbClr val="000000"/>
                </a:solidFill>
                <a:latin typeface="Open Sans"/>
                <a:ea typeface="Open Sans"/>
                <a:cs typeface="Open Sans"/>
                <a:sym typeface="Open Sans"/>
              </a:rPr>
              <a:t>Defining spatial database</a:t>
            </a:r>
            <a:endParaRPr b="0" i="0" sz="18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1800"/>
              <a:buFont typeface="Arial"/>
              <a:buChar char="•"/>
            </a:pPr>
            <a:r>
              <a:rPr b="0" i="0" lang="en-GB" sz="1800" u="none" cap="none" strike="noStrike">
                <a:solidFill>
                  <a:srgbClr val="000000"/>
                </a:solidFill>
                <a:latin typeface="Open Sans"/>
                <a:ea typeface="Open Sans"/>
                <a:cs typeface="Open Sans"/>
                <a:sym typeface="Open Sans"/>
              </a:rPr>
              <a:t>Defining SDIs</a:t>
            </a:r>
            <a:endParaRPr b="0" i="0" sz="18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1800"/>
              <a:buFont typeface="Arial"/>
              <a:buChar char="•"/>
            </a:pPr>
            <a:r>
              <a:rPr b="0" i="0" lang="en-GB" sz="1800" u="none" cap="none" strike="noStrike">
                <a:solidFill>
                  <a:srgbClr val="000000"/>
                </a:solidFill>
                <a:latin typeface="Open Sans"/>
                <a:ea typeface="Open Sans"/>
                <a:cs typeface="Open Sans"/>
                <a:sym typeface="Open Sans"/>
              </a:rPr>
              <a:t>Theory, concepts and structure of SDIs with a focus on spatial databases</a:t>
            </a:r>
            <a:endParaRPr b="0" i="0" sz="1800" u="none" cap="none" strike="noStrike">
              <a:solidFill>
                <a:srgbClr val="000000"/>
              </a:solidFill>
              <a:latin typeface="Calibri"/>
              <a:ea typeface="Calibri"/>
              <a:cs typeface="Calibri"/>
              <a:sym typeface="Calibri"/>
            </a:endParaRPr>
          </a:p>
        </p:txBody>
      </p:sp>
      <p:sp>
        <p:nvSpPr>
          <p:cNvPr id="209" name="Google Shape;209;p2"/>
          <p:cNvSpPr/>
          <p:nvPr/>
        </p:nvSpPr>
        <p:spPr>
          <a:xfrm>
            <a:off x="5874120" y="1283040"/>
            <a:ext cx="5901480" cy="5576040"/>
          </a:xfrm>
          <a:prstGeom prst="rect">
            <a:avLst/>
          </a:prstGeom>
          <a:noFill/>
          <a:ln>
            <a:noFill/>
          </a:ln>
        </p:spPr>
        <p:txBody>
          <a:bodyPr anchorCtr="0" anchor="t" bIns="45000" lIns="90000" spcFirstLastPara="1" rIns="90000" wrap="square" tIns="45000">
            <a:spAutoFit/>
          </a:bodyPr>
          <a:lstStyle/>
          <a:p>
            <a:pPr indent="0" lvl="0" marL="0" marR="0" rtl="0" algn="l">
              <a:lnSpc>
                <a:spcPct val="150000"/>
              </a:lnSpc>
              <a:spcBef>
                <a:spcPts val="0"/>
              </a:spcBef>
              <a:spcAft>
                <a:spcPts val="0"/>
              </a:spcAft>
              <a:buNone/>
            </a:pPr>
            <a:r>
              <a:rPr b="1" lang="en-GB" sz="2000" strike="noStrike">
                <a:solidFill>
                  <a:srgbClr val="9CC2E5"/>
                </a:solidFill>
                <a:latin typeface="Open Sans"/>
                <a:ea typeface="Open Sans"/>
                <a:cs typeface="Open Sans"/>
                <a:sym typeface="Open Sans"/>
              </a:rPr>
              <a:t>Topic Covered</a:t>
            </a:r>
            <a:endParaRPr b="0" sz="2000"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0" lang="en-GB" sz="2000" strike="noStrike">
                <a:solidFill>
                  <a:srgbClr val="000000"/>
                </a:solidFill>
                <a:latin typeface="Open Sans"/>
                <a:ea typeface="Open Sans"/>
                <a:cs typeface="Open Sans"/>
                <a:sym typeface="Open Sans"/>
              </a:rPr>
              <a:t>The following Topic will be covered during the lecture:</a:t>
            </a:r>
            <a:endParaRPr b="0" sz="2000"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0" lang="en-GB" sz="2000" strike="noStrike">
                <a:solidFill>
                  <a:srgbClr val="000000"/>
                </a:solidFill>
                <a:latin typeface="Open Sans"/>
                <a:ea typeface="Open Sans"/>
                <a:cs typeface="Open Sans"/>
                <a:sym typeface="Open Sans"/>
              </a:rPr>
              <a:t>5.1 What is a Spatial Database</a:t>
            </a:r>
            <a:endParaRPr b="0" sz="2000"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0" lang="en-GB" sz="2000" strike="noStrike">
                <a:solidFill>
                  <a:srgbClr val="000000"/>
                </a:solidFill>
                <a:latin typeface="Open Sans"/>
                <a:ea typeface="Open Sans"/>
                <a:cs typeface="Open Sans"/>
                <a:sym typeface="Open Sans"/>
              </a:rPr>
              <a:t>A brief discussion on what a spatial database is.</a:t>
            </a:r>
            <a:endParaRPr b="0" sz="2000"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0" lang="en-GB" sz="2000" strike="noStrike">
                <a:solidFill>
                  <a:srgbClr val="000000"/>
                </a:solidFill>
                <a:latin typeface="Open Sans"/>
                <a:ea typeface="Open Sans"/>
                <a:cs typeface="Open Sans"/>
                <a:sym typeface="Open Sans"/>
              </a:rPr>
              <a:t>5.2 What is an SDI?</a:t>
            </a:r>
            <a:endParaRPr b="0" sz="2000" strike="noStrike">
              <a:solidFill>
                <a:srgbClr val="000000"/>
              </a:solidFill>
              <a:latin typeface="Arial"/>
              <a:ea typeface="Arial"/>
              <a:cs typeface="Arial"/>
              <a:sym typeface="Arial"/>
            </a:endParaRPr>
          </a:p>
          <a:p>
            <a:pPr indent="-343079" lvl="1" marL="800280" marR="0" rtl="0" algn="l">
              <a:lnSpc>
                <a:spcPct val="150000"/>
              </a:lnSpc>
              <a:spcBef>
                <a:spcPts val="0"/>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Defining an SDI</a:t>
            </a:r>
            <a:endParaRPr b="0" i="0" sz="2000" u="none" cap="none" strike="noStrike">
              <a:solidFill>
                <a:srgbClr val="000000"/>
              </a:solidFill>
              <a:latin typeface="Arial"/>
              <a:ea typeface="Arial"/>
              <a:cs typeface="Arial"/>
              <a:sym typeface="Arial"/>
            </a:endParaRPr>
          </a:p>
          <a:p>
            <a:pPr indent="-343079" lvl="1" marL="800280" marR="0" rtl="0" algn="l">
              <a:lnSpc>
                <a:spcPct val="150000"/>
              </a:lnSpc>
              <a:spcBef>
                <a:spcPts val="0"/>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Functions of an SDI</a:t>
            </a:r>
            <a:endParaRPr b="0" i="0" sz="2000" u="none" cap="none" strike="noStrike">
              <a:solidFill>
                <a:srgbClr val="000000"/>
              </a:solidFill>
              <a:latin typeface="Arial"/>
              <a:ea typeface="Arial"/>
              <a:cs typeface="Arial"/>
              <a:sym typeface="Arial"/>
            </a:endParaRPr>
          </a:p>
          <a:p>
            <a:pPr indent="-343079" lvl="1" marL="800280" marR="0" rtl="0" algn="l">
              <a:lnSpc>
                <a:spcPct val="150000"/>
              </a:lnSpc>
              <a:spcBef>
                <a:spcPts val="0"/>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Advantages of an SDI</a:t>
            </a:r>
            <a:endParaRPr b="0" i="0" sz="2000" u="none" cap="none" strike="noStrike">
              <a:solidFill>
                <a:srgbClr val="000000"/>
              </a:solidFill>
              <a:latin typeface="Arial"/>
              <a:ea typeface="Arial"/>
              <a:cs typeface="Arial"/>
              <a:sym typeface="Arial"/>
            </a:endParaRPr>
          </a:p>
          <a:p>
            <a:pPr indent="-343079" lvl="1" marL="800280" marR="0" rtl="0" algn="l">
              <a:lnSpc>
                <a:spcPct val="150000"/>
              </a:lnSpc>
              <a:spcBef>
                <a:spcPts val="0"/>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Components of an SDI</a:t>
            </a:r>
            <a:endParaRPr b="0" i="0" sz="20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0" lang="en-GB" sz="2000" strike="noStrike">
                <a:solidFill>
                  <a:srgbClr val="000000"/>
                </a:solidFill>
                <a:latin typeface="Open Sans"/>
                <a:ea typeface="Open Sans"/>
                <a:cs typeface="Open Sans"/>
                <a:sym typeface="Open Sans"/>
              </a:rPr>
              <a:t>5.3 Spatial Databases and SDIs</a:t>
            </a:r>
            <a:endParaRPr b="0" sz="2000" strike="noStrike">
              <a:solidFill>
                <a:srgbClr val="000000"/>
              </a:solidFill>
              <a:latin typeface="Arial"/>
              <a:ea typeface="Arial"/>
              <a:cs typeface="Arial"/>
              <a:sym typeface="Arial"/>
            </a:endParaRPr>
          </a:p>
        </p:txBody>
      </p:sp>
      <p:sp>
        <p:nvSpPr>
          <p:cNvPr id="210" name="Google Shape;210;p2"/>
          <p:cNvSpPr/>
          <p:nvPr/>
        </p:nvSpPr>
        <p:spPr>
          <a:xfrm>
            <a:off x="288360" y="6051600"/>
            <a:ext cx="4994640" cy="5763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1600" strike="noStrike">
                <a:solidFill>
                  <a:srgbClr val="000000"/>
                </a:solidFill>
                <a:latin typeface="Open Sans"/>
                <a:ea typeface="Open Sans"/>
                <a:cs typeface="Open Sans"/>
                <a:sym typeface="Open Sans"/>
              </a:rPr>
              <a:t>Lecture Recording: </a:t>
            </a:r>
            <a:r>
              <a:rPr b="0" lang="en-GB" sz="1600" u="sng" strike="noStrike">
                <a:solidFill>
                  <a:srgbClr val="0563C1"/>
                </a:solidFill>
                <a:latin typeface="Open Sans"/>
                <a:ea typeface="Open Sans"/>
                <a:cs typeface="Open Sans"/>
                <a:sym typeface="Open Sans"/>
                <a:hlinkClick r:id="rId4">
                  <a:extLst>
                    <a:ext uri="{A12FA001-AC4F-418D-AE19-62706E023703}">
                      <ahyp:hlinkClr val="tx"/>
                    </a:ext>
                  </a:extLst>
                </a:hlinkClick>
              </a:rPr>
              <a:t>https://youtu.be/cKwy0fRWTLI</a:t>
            </a:r>
            <a:r>
              <a:rPr b="0" lang="en-GB" sz="1600" strike="noStrike">
                <a:solidFill>
                  <a:srgbClr val="000000"/>
                </a:solidFill>
                <a:latin typeface="Open Sans"/>
                <a:ea typeface="Open Sans"/>
                <a:cs typeface="Open Sans"/>
                <a:sym typeface="Open Sans"/>
              </a:rPr>
              <a:t> </a:t>
            </a:r>
            <a:endParaRPr b="0" sz="16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descr="Graphical user interface, sunburst chart&#10;&#10;Description automatically generated" id="216" name="Google Shape;216;p3"/>
          <p:cNvPicPr preferRelativeResize="0"/>
          <p:nvPr/>
        </p:nvPicPr>
        <p:blipFill rotWithShape="1">
          <a:blip r:embed="rId3">
            <a:alphaModFix/>
          </a:blip>
          <a:srcRect b="0" l="0" r="0" t="0"/>
          <a:stretch/>
        </p:blipFill>
        <p:spPr>
          <a:xfrm>
            <a:off x="-19800" y="1440"/>
            <a:ext cx="12188880" cy="6854760"/>
          </a:xfrm>
          <a:prstGeom prst="rect">
            <a:avLst/>
          </a:prstGeom>
          <a:noFill/>
          <a:ln>
            <a:noFill/>
          </a:ln>
        </p:spPr>
      </p:pic>
      <p:sp>
        <p:nvSpPr>
          <p:cNvPr id="217" name="Google Shape;217;p3"/>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3</a:t>
            </a:r>
            <a:endParaRPr b="0" sz="1400" strike="noStrike">
              <a:solidFill>
                <a:srgbClr val="000000"/>
              </a:solidFill>
              <a:latin typeface="Arial"/>
              <a:ea typeface="Arial"/>
              <a:cs typeface="Arial"/>
              <a:sym typeface="Arial"/>
            </a:endParaRPr>
          </a:p>
        </p:txBody>
      </p:sp>
      <p:sp>
        <p:nvSpPr>
          <p:cNvPr id="218" name="Google Shape;218;p3"/>
          <p:cNvSpPr/>
          <p:nvPr/>
        </p:nvSpPr>
        <p:spPr>
          <a:xfrm>
            <a:off x="887040" y="4680"/>
            <a:ext cx="1063080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5.1 What is a Spatial Database</a:t>
            </a:r>
            <a:endParaRPr b="0" sz="4400" strike="noStrike">
              <a:solidFill>
                <a:srgbClr val="000000"/>
              </a:solidFill>
              <a:latin typeface="Arial"/>
              <a:ea typeface="Arial"/>
              <a:cs typeface="Arial"/>
              <a:sym typeface="Arial"/>
            </a:endParaRPr>
          </a:p>
        </p:txBody>
      </p:sp>
      <p:sp>
        <p:nvSpPr>
          <p:cNvPr id="219" name="Google Shape;219;p3"/>
          <p:cNvSpPr txBox="1"/>
          <p:nvPr>
            <p:ph idx="4294967295" type="body"/>
          </p:nvPr>
        </p:nvSpPr>
        <p:spPr>
          <a:xfrm>
            <a:off x="838080" y="2229840"/>
            <a:ext cx="10679760" cy="3609000"/>
          </a:xfrm>
          <a:prstGeom prst="rect">
            <a:avLst/>
          </a:prstGeom>
          <a:noFill/>
          <a:ln>
            <a:noFill/>
          </a:ln>
        </p:spPr>
        <p:txBody>
          <a:bodyPr anchorCtr="0" anchor="t" bIns="45700" lIns="91425" spcFirstLastPara="1" rIns="91425" wrap="square" tIns="45700">
            <a:normAutofit fontScale="80500" lnSpcReduction="10000"/>
          </a:bodyPr>
          <a:lstStyle/>
          <a:p>
            <a:pPr indent="0" lvl="0" marL="228600" marR="0" rtl="0" algn="l">
              <a:lnSpc>
                <a:spcPct val="200000"/>
              </a:lnSpc>
              <a:spcBef>
                <a:spcPts val="0"/>
              </a:spcBef>
              <a:spcAft>
                <a:spcPts val="0"/>
              </a:spcAft>
              <a:buClr>
                <a:srgbClr val="000000"/>
              </a:buClr>
              <a:buSzPct val="100000"/>
              <a:buFont typeface="Arial"/>
              <a:buNone/>
            </a:pPr>
            <a:r>
              <a:rPr b="0" i="0" lang="en-GB" sz="2000" u="none" cap="none" strike="noStrike">
                <a:solidFill>
                  <a:srgbClr val="000000"/>
                </a:solidFill>
                <a:latin typeface="Open Sans"/>
                <a:ea typeface="Open Sans"/>
                <a:cs typeface="Open Sans"/>
                <a:sym typeface="Open Sans"/>
              </a:rPr>
              <a:t>A spatial database stores and accesses geometric and geographic data, including coordinates, points, lines, polygons, and topology, often associated with locations, cities, and complex features.</a:t>
            </a:r>
            <a:endParaRPr b="0" i="0" sz="2000" u="none" cap="none" strike="noStrike">
              <a:solidFill>
                <a:srgbClr val="000000"/>
              </a:solidFill>
              <a:latin typeface="Calibri"/>
              <a:ea typeface="Calibri"/>
              <a:cs typeface="Calibri"/>
              <a:sym typeface="Calibri"/>
            </a:endParaRPr>
          </a:p>
          <a:p>
            <a:pPr indent="0" lvl="0" marL="228600" marR="0" rtl="0" algn="l">
              <a:lnSpc>
                <a:spcPct val="200000"/>
              </a:lnSpc>
              <a:spcBef>
                <a:spcPts val="1001"/>
              </a:spcBef>
              <a:spcAft>
                <a:spcPts val="0"/>
              </a:spcAft>
              <a:buClr>
                <a:srgbClr val="000000"/>
              </a:buClr>
              <a:buSzPct val="100000"/>
              <a:buFont typeface="Arial"/>
              <a:buNone/>
            </a:pPr>
            <a:r>
              <a:rPr b="0" i="0" lang="en-GB" sz="2000" u="none" cap="none" strike="noStrike">
                <a:solidFill>
                  <a:srgbClr val="000000"/>
                </a:solidFill>
                <a:latin typeface="Open Sans"/>
                <a:ea typeface="Open Sans"/>
                <a:cs typeface="Open Sans"/>
                <a:sym typeface="Open Sans"/>
              </a:rPr>
              <a:t>Spatial databases use a unique index called a spatial index to speed up database performance. </a:t>
            </a:r>
            <a:endParaRPr b="0" i="0" sz="2000" u="none" cap="none" strike="noStrike">
              <a:solidFill>
                <a:srgbClr val="000000"/>
              </a:solidFill>
              <a:latin typeface="Calibri"/>
              <a:ea typeface="Calibri"/>
              <a:cs typeface="Calibri"/>
              <a:sym typeface="Calibri"/>
            </a:endParaRPr>
          </a:p>
          <a:p>
            <a:pPr indent="0" lvl="0" marL="228600" marR="0" rtl="0" algn="l">
              <a:lnSpc>
                <a:spcPct val="200000"/>
              </a:lnSpc>
              <a:spcBef>
                <a:spcPts val="1001"/>
              </a:spcBef>
              <a:spcAft>
                <a:spcPts val="0"/>
              </a:spcAft>
              <a:buClr>
                <a:srgbClr val="000000"/>
              </a:buClr>
              <a:buSzPct val="100000"/>
              <a:buFont typeface="Arial"/>
              <a:buNone/>
            </a:pPr>
            <a:r>
              <a:rPr b="0" i="0" lang="en-GB" sz="2000" u="none" cap="none" strike="noStrike">
                <a:solidFill>
                  <a:srgbClr val="000000"/>
                </a:solidFill>
                <a:latin typeface="Open Sans"/>
                <a:ea typeface="Open Sans"/>
                <a:cs typeface="Open Sans"/>
                <a:sym typeface="Open Sans"/>
              </a:rPr>
              <a:t>It supports relationships between connecting objects from different classes in a better manner than just filtering.</a:t>
            </a:r>
            <a:endParaRPr b="0" i="0" sz="2000" u="none" cap="none" strike="noStrike">
              <a:solidFill>
                <a:srgbClr val="000000"/>
              </a:solidFill>
              <a:latin typeface="Calibri"/>
              <a:ea typeface="Calibri"/>
              <a:cs typeface="Calibri"/>
              <a:sym typeface="Calibri"/>
            </a:endParaRPr>
          </a:p>
          <a:p>
            <a:pPr indent="0" lvl="0" marL="228600" marR="0" rtl="0" algn="r">
              <a:lnSpc>
                <a:spcPct val="200000"/>
              </a:lnSpc>
              <a:spcBef>
                <a:spcPts val="1001"/>
              </a:spcBef>
              <a:spcAft>
                <a:spcPts val="0"/>
              </a:spcAft>
              <a:buClr>
                <a:srgbClr val="000000"/>
              </a:buClr>
              <a:buSzPct val="100000"/>
              <a:buFont typeface="Arial"/>
              <a:buNone/>
            </a:pPr>
            <a:r>
              <a:rPr b="0" i="1" lang="en-GB" sz="1300" u="none" cap="none" strike="noStrike">
                <a:solidFill>
                  <a:srgbClr val="000000"/>
                </a:solidFill>
                <a:latin typeface="Open Sans"/>
                <a:ea typeface="Open Sans"/>
                <a:cs typeface="Open Sans"/>
                <a:sym typeface="Open Sans"/>
              </a:rPr>
              <a:t>Source: </a:t>
            </a:r>
            <a:r>
              <a:rPr b="0" i="1" lang="en-GB" sz="1300" u="sng" cap="none" strike="noStrike">
                <a:solidFill>
                  <a:srgbClr val="0563C1"/>
                </a:solidFill>
                <a:latin typeface="Open Sans"/>
                <a:ea typeface="Open Sans"/>
                <a:cs typeface="Open Sans"/>
                <a:sym typeface="Open Sans"/>
                <a:hlinkClick r:id="rId4">
                  <a:extLst>
                    <a:ext uri="{A12FA001-AC4F-418D-AE19-62706E023703}">
                      <ahyp:hlinkClr val="tx"/>
                    </a:ext>
                  </a:extLst>
                </a:hlinkClick>
              </a:rPr>
              <a:t>What is a Spatial Database and Why Do We Need It?</a:t>
            </a:r>
            <a:endParaRPr b="0" i="0" sz="1300" u="none" cap="none" strike="noStrike">
              <a:solidFill>
                <a:srgbClr val="000000"/>
              </a:solidFill>
              <a:latin typeface="Calibri"/>
              <a:ea typeface="Calibri"/>
              <a:cs typeface="Calibri"/>
              <a:sym typeface="Calibri"/>
            </a:endParaRPr>
          </a:p>
        </p:txBody>
      </p:sp>
      <p:sp>
        <p:nvSpPr>
          <p:cNvPr id="220" name="Google Shape;220;p3"/>
          <p:cNvSpPr/>
          <p:nvPr/>
        </p:nvSpPr>
        <p:spPr>
          <a:xfrm>
            <a:off x="887040" y="1373760"/>
            <a:ext cx="8064000" cy="699480"/>
          </a:xfrm>
          <a:prstGeom prst="rect">
            <a:avLst/>
          </a:prstGeom>
          <a:noFill/>
          <a:ln>
            <a:noFill/>
          </a:ln>
        </p:spPr>
        <p:txBody>
          <a:bodyPr anchorCtr="0" anchor="t" bIns="45000" lIns="90000" spcFirstLastPara="1" rIns="90000" wrap="square" tIns="45000">
            <a:spAutoFit/>
          </a:bodyPr>
          <a:lstStyle/>
          <a:p>
            <a:pPr indent="0" lvl="0" marL="0" marR="0" rtl="0" algn="l">
              <a:lnSpc>
                <a:spcPct val="200000"/>
              </a:lnSpc>
              <a:spcBef>
                <a:spcPts val="0"/>
              </a:spcBef>
              <a:spcAft>
                <a:spcPts val="0"/>
              </a:spcAft>
              <a:buNone/>
            </a:pPr>
            <a:r>
              <a:rPr b="1" lang="en-GB" sz="2000" strike="noStrike">
                <a:solidFill>
                  <a:srgbClr val="9CC2E5"/>
                </a:solidFill>
                <a:latin typeface="Open Sans"/>
                <a:ea typeface="Open Sans"/>
                <a:cs typeface="Open Sans"/>
                <a:sym typeface="Open Sans"/>
              </a:rPr>
              <a:t>What makes it Unique from other Database Systems?</a:t>
            </a:r>
            <a:endParaRPr b="0" sz="20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descr="Graphical user interface, sunburst chart&#10;&#10;Description automatically generated" id="226" name="Google Shape;226;p4"/>
          <p:cNvPicPr preferRelativeResize="0"/>
          <p:nvPr/>
        </p:nvPicPr>
        <p:blipFill rotWithShape="1">
          <a:blip r:embed="rId3">
            <a:alphaModFix/>
          </a:blip>
          <a:srcRect b="0" l="0" r="0" t="0"/>
          <a:stretch/>
        </p:blipFill>
        <p:spPr>
          <a:xfrm>
            <a:off x="22920" y="3240"/>
            <a:ext cx="12188880" cy="6854760"/>
          </a:xfrm>
          <a:prstGeom prst="rect">
            <a:avLst/>
          </a:prstGeom>
          <a:noFill/>
          <a:ln>
            <a:noFill/>
          </a:ln>
        </p:spPr>
      </p:pic>
      <p:sp>
        <p:nvSpPr>
          <p:cNvPr id="227" name="Google Shape;227;p4"/>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a:solidFill>
                  <a:srgbClr val="FFFFFF"/>
                </a:solidFill>
                <a:latin typeface="Open Sans ExtraBold"/>
                <a:ea typeface="Open Sans ExtraBold"/>
                <a:cs typeface="Open Sans ExtraBold"/>
                <a:sym typeface="Open Sans ExtraBold"/>
              </a:rPr>
              <a:t>3</a:t>
            </a:r>
            <a:endParaRPr b="0" sz="1400" strike="noStrike">
              <a:solidFill>
                <a:srgbClr val="000000"/>
              </a:solidFill>
              <a:latin typeface="Arial"/>
              <a:ea typeface="Arial"/>
              <a:cs typeface="Arial"/>
              <a:sym typeface="Arial"/>
            </a:endParaRPr>
          </a:p>
        </p:txBody>
      </p:sp>
      <p:sp>
        <p:nvSpPr>
          <p:cNvPr id="228" name="Google Shape;228;p4"/>
          <p:cNvSpPr/>
          <p:nvPr/>
        </p:nvSpPr>
        <p:spPr>
          <a:xfrm>
            <a:off x="887040" y="4680"/>
            <a:ext cx="1063080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5.2 What is an SDI?</a:t>
            </a:r>
            <a:endParaRPr b="0" sz="4400" strike="noStrike">
              <a:solidFill>
                <a:srgbClr val="000000"/>
              </a:solidFill>
              <a:latin typeface="Arial"/>
              <a:ea typeface="Arial"/>
              <a:cs typeface="Arial"/>
              <a:sym typeface="Arial"/>
            </a:endParaRPr>
          </a:p>
        </p:txBody>
      </p:sp>
      <p:sp>
        <p:nvSpPr>
          <p:cNvPr id="229" name="Google Shape;229;p4"/>
          <p:cNvSpPr txBox="1"/>
          <p:nvPr>
            <p:ph idx="4294967295" type="body"/>
          </p:nvPr>
        </p:nvSpPr>
        <p:spPr>
          <a:xfrm>
            <a:off x="734760" y="1684440"/>
            <a:ext cx="5072040" cy="567000"/>
          </a:xfrm>
          <a:prstGeom prst="rect">
            <a:avLst/>
          </a:prstGeom>
          <a:noFill/>
          <a:ln>
            <a:noFill/>
          </a:ln>
        </p:spPr>
        <p:txBody>
          <a:bodyPr anchorCtr="0" anchor="t" bIns="45700" lIns="91425" spcFirstLastPara="1" rIns="91425" wrap="square" tIns="45700">
            <a:noAutofit/>
          </a:bodyPr>
          <a:lstStyle/>
          <a:p>
            <a:pPr indent="0" lvl="0" marL="228600" marR="0" rtl="0" algn="l">
              <a:lnSpc>
                <a:spcPct val="200000"/>
              </a:lnSpc>
              <a:spcBef>
                <a:spcPts val="0"/>
              </a:spcBef>
              <a:spcAft>
                <a:spcPts val="0"/>
              </a:spcAft>
              <a:buClr>
                <a:srgbClr val="9CC2E5"/>
              </a:buClr>
              <a:buSzPts val="2000"/>
              <a:buFont typeface="Arial"/>
              <a:buNone/>
            </a:pPr>
            <a:r>
              <a:rPr b="1" i="0" lang="en-GB" sz="2000" u="none" cap="none" strike="noStrike">
                <a:solidFill>
                  <a:srgbClr val="9CC2E5"/>
                </a:solidFill>
                <a:latin typeface="Open Sans"/>
                <a:ea typeface="Open Sans"/>
                <a:cs typeface="Open Sans"/>
                <a:sym typeface="Open Sans"/>
              </a:rPr>
              <a:t>Functions of an SDI</a:t>
            </a:r>
            <a:endParaRPr b="0" i="0" sz="2000" u="none" cap="none" strike="noStrike">
              <a:solidFill>
                <a:srgbClr val="000000"/>
              </a:solidFill>
              <a:latin typeface="Calibri"/>
              <a:ea typeface="Calibri"/>
              <a:cs typeface="Calibri"/>
              <a:sym typeface="Calibri"/>
            </a:endParaRPr>
          </a:p>
        </p:txBody>
      </p:sp>
      <p:sp>
        <p:nvSpPr>
          <p:cNvPr id="230" name="Google Shape;230;p4"/>
          <p:cNvSpPr/>
          <p:nvPr/>
        </p:nvSpPr>
        <p:spPr>
          <a:xfrm>
            <a:off x="5567760" y="6008400"/>
            <a:ext cx="6207840" cy="454680"/>
          </a:xfrm>
          <a:prstGeom prst="rect">
            <a:avLst/>
          </a:prstGeom>
          <a:noFill/>
          <a:ln>
            <a:noFill/>
          </a:ln>
        </p:spPr>
        <p:txBody>
          <a:bodyPr anchorCtr="0" anchor="t" bIns="45000" lIns="90000" spcFirstLastPara="1" rIns="90000" wrap="square" tIns="45000">
            <a:spAutoFit/>
          </a:bodyPr>
          <a:lstStyle/>
          <a:p>
            <a:pPr indent="0" lvl="0" marL="0" marR="0" rtl="0" algn="r">
              <a:lnSpc>
                <a:spcPct val="200000"/>
              </a:lnSpc>
              <a:spcBef>
                <a:spcPts val="0"/>
              </a:spcBef>
              <a:spcAft>
                <a:spcPts val="0"/>
              </a:spcAft>
              <a:buNone/>
            </a:pPr>
            <a:r>
              <a:rPr b="0" i="1" lang="en-GB" sz="1200" strike="noStrike">
                <a:solidFill>
                  <a:srgbClr val="000000"/>
                </a:solidFill>
                <a:latin typeface="Open Sans"/>
                <a:ea typeface="Open Sans"/>
                <a:cs typeface="Open Sans"/>
                <a:sym typeface="Open Sans"/>
              </a:rPr>
              <a:t>Source: </a:t>
            </a:r>
            <a:r>
              <a:rPr b="0" i="1" lang="en-GB" sz="1200" u="sng" strike="noStrike">
                <a:solidFill>
                  <a:srgbClr val="0563C1"/>
                </a:solidFill>
                <a:latin typeface="Open Sans"/>
                <a:ea typeface="Open Sans"/>
                <a:cs typeface="Open Sans"/>
                <a:sym typeface="Open Sans"/>
                <a:hlinkClick r:id="rId4">
                  <a:extLst>
                    <a:ext uri="{A12FA001-AC4F-418D-AE19-62706E023703}">
                      <ahyp:hlinkClr val="tx"/>
                    </a:ext>
                  </a:extLst>
                </a:hlinkClick>
              </a:rPr>
              <a:t>Introduction to Spatial Data Infrastructure</a:t>
            </a:r>
            <a:endParaRPr b="0" sz="1200" strike="noStrike">
              <a:solidFill>
                <a:srgbClr val="000000"/>
              </a:solidFill>
              <a:latin typeface="Arial"/>
              <a:ea typeface="Arial"/>
              <a:cs typeface="Arial"/>
              <a:sym typeface="Arial"/>
            </a:endParaRPr>
          </a:p>
        </p:txBody>
      </p:sp>
      <p:pic>
        <p:nvPicPr>
          <p:cNvPr id="231" name="Google Shape;231;p4"/>
          <p:cNvPicPr preferRelativeResize="0"/>
          <p:nvPr/>
        </p:nvPicPr>
        <p:blipFill rotWithShape="1">
          <a:blip r:embed="rId5">
            <a:alphaModFix/>
          </a:blip>
          <a:srcRect b="0" l="0" r="0" t="0"/>
          <a:stretch/>
        </p:blipFill>
        <p:spPr>
          <a:xfrm>
            <a:off x="1802160" y="2482560"/>
            <a:ext cx="8587440" cy="3637440"/>
          </a:xfrm>
          <a:prstGeom prst="rect">
            <a:avLst/>
          </a:prstGeom>
          <a:noFill/>
          <a:ln>
            <a:noFill/>
          </a:ln>
        </p:spPr>
      </p:pic>
    </p:spTree>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descr="Graphical user interface, sunburst chart&#10;&#10;Description automatically generated" id="237" name="Google Shape;237;p5"/>
          <p:cNvPicPr preferRelativeResize="0"/>
          <p:nvPr/>
        </p:nvPicPr>
        <p:blipFill rotWithShape="1">
          <a:blip r:embed="rId3">
            <a:alphaModFix/>
          </a:blip>
          <a:srcRect b="0" l="0" r="0" t="0"/>
          <a:stretch/>
        </p:blipFill>
        <p:spPr>
          <a:xfrm>
            <a:off x="22680" y="2880"/>
            <a:ext cx="12188880" cy="6854760"/>
          </a:xfrm>
          <a:prstGeom prst="rect">
            <a:avLst/>
          </a:prstGeom>
          <a:noFill/>
          <a:ln>
            <a:noFill/>
          </a:ln>
        </p:spPr>
      </p:pic>
      <p:sp>
        <p:nvSpPr>
          <p:cNvPr id="238" name="Google Shape;238;p5"/>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a:solidFill>
                  <a:srgbClr val="FFFFFF"/>
                </a:solidFill>
                <a:latin typeface="Open Sans ExtraBold"/>
                <a:ea typeface="Open Sans ExtraBold"/>
                <a:cs typeface="Open Sans ExtraBold"/>
                <a:sym typeface="Open Sans ExtraBold"/>
              </a:rPr>
              <a:t>4</a:t>
            </a:r>
            <a:endParaRPr b="0" sz="1400" strike="noStrike">
              <a:solidFill>
                <a:srgbClr val="000000"/>
              </a:solidFill>
              <a:latin typeface="Arial"/>
              <a:ea typeface="Arial"/>
              <a:cs typeface="Arial"/>
              <a:sym typeface="Arial"/>
            </a:endParaRPr>
          </a:p>
        </p:txBody>
      </p:sp>
      <p:sp>
        <p:nvSpPr>
          <p:cNvPr id="239" name="Google Shape;239;p5"/>
          <p:cNvSpPr/>
          <p:nvPr/>
        </p:nvSpPr>
        <p:spPr>
          <a:xfrm>
            <a:off x="887040" y="4680"/>
            <a:ext cx="1063080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5.2 What is an SDI?</a:t>
            </a:r>
            <a:endParaRPr b="0" sz="4400" strike="noStrike">
              <a:solidFill>
                <a:srgbClr val="000000"/>
              </a:solidFill>
              <a:latin typeface="Arial"/>
              <a:ea typeface="Arial"/>
              <a:cs typeface="Arial"/>
              <a:sym typeface="Arial"/>
            </a:endParaRPr>
          </a:p>
        </p:txBody>
      </p:sp>
      <p:sp>
        <p:nvSpPr>
          <p:cNvPr id="240" name="Google Shape;240;p5"/>
          <p:cNvSpPr txBox="1"/>
          <p:nvPr>
            <p:ph idx="4294967295" type="body"/>
          </p:nvPr>
        </p:nvSpPr>
        <p:spPr>
          <a:xfrm>
            <a:off x="734760" y="1684440"/>
            <a:ext cx="5072040" cy="567000"/>
          </a:xfrm>
          <a:prstGeom prst="rect">
            <a:avLst/>
          </a:prstGeom>
          <a:noFill/>
          <a:ln>
            <a:noFill/>
          </a:ln>
        </p:spPr>
        <p:txBody>
          <a:bodyPr anchorCtr="0" anchor="t" bIns="45700" lIns="91425" spcFirstLastPara="1" rIns="91425" wrap="square" tIns="45700">
            <a:noAutofit/>
          </a:bodyPr>
          <a:lstStyle/>
          <a:p>
            <a:pPr indent="0" lvl="0" marL="228600" marR="0" rtl="0" algn="l">
              <a:lnSpc>
                <a:spcPct val="200000"/>
              </a:lnSpc>
              <a:spcBef>
                <a:spcPts val="0"/>
              </a:spcBef>
              <a:spcAft>
                <a:spcPts val="0"/>
              </a:spcAft>
              <a:buClr>
                <a:srgbClr val="9CC2E5"/>
              </a:buClr>
              <a:buSzPts val="2000"/>
              <a:buFont typeface="Arial"/>
              <a:buNone/>
            </a:pPr>
            <a:r>
              <a:rPr b="1" i="0" lang="en-GB" sz="2000" u="none" cap="none" strike="noStrike">
                <a:solidFill>
                  <a:srgbClr val="9CC2E5"/>
                </a:solidFill>
                <a:latin typeface="Open Sans"/>
                <a:ea typeface="Open Sans"/>
                <a:cs typeface="Open Sans"/>
                <a:sym typeface="Open Sans"/>
              </a:rPr>
              <a:t>Key Advantages Of An SDI</a:t>
            </a:r>
            <a:endParaRPr b="0" i="0" sz="2000" u="none" cap="none" strike="noStrike">
              <a:solidFill>
                <a:srgbClr val="000000"/>
              </a:solidFill>
              <a:latin typeface="Calibri"/>
              <a:ea typeface="Calibri"/>
              <a:cs typeface="Calibri"/>
              <a:sym typeface="Calibri"/>
            </a:endParaRPr>
          </a:p>
        </p:txBody>
      </p:sp>
      <p:sp>
        <p:nvSpPr>
          <p:cNvPr id="241" name="Google Shape;241;p5"/>
          <p:cNvSpPr/>
          <p:nvPr/>
        </p:nvSpPr>
        <p:spPr>
          <a:xfrm>
            <a:off x="5567760" y="6008400"/>
            <a:ext cx="6207840" cy="454680"/>
          </a:xfrm>
          <a:prstGeom prst="rect">
            <a:avLst/>
          </a:prstGeom>
          <a:noFill/>
          <a:ln>
            <a:noFill/>
          </a:ln>
        </p:spPr>
        <p:txBody>
          <a:bodyPr anchorCtr="0" anchor="t" bIns="45000" lIns="90000" spcFirstLastPara="1" rIns="90000" wrap="square" tIns="45000">
            <a:spAutoFit/>
          </a:bodyPr>
          <a:lstStyle/>
          <a:p>
            <a:pPr indent="0" lvl="0" marL="0" marR="0" rtl="0" algn="r">
              <a:lnSpc>
                <a:spcPct val="200000"/>
              </a:lnSpc>
              <a:spcBef>
                <a:spcPts val="0"/>
              </a:spcBef>
              <a:spcAft>
                <a:spcPts val="0"/>
              </a:spcAft>
              <a:buNone/>
            </a:pPr>
            <a:r>
              <a:rPr b="0" i="1" lang="en-GB" sz="1200" strike="noStrike">
                <a:solidFill>
                  <a:srgbClr val="000000"/>
                </a:solidFill>
                <a:latin typeface="Open Sans"/>
                <a:ea typeface="Open Sans"/>
                <a:cs typeface="Open Sans"/>
                <a:sym typeface="Open Sans"/>
              </a:rPr>
              <a:t>Source: </a:t>
            </a:r>
            <a:r>
              <a:rPr b="0" i="1" lang="en-GB" sz="1200" u="sng" strike="noStrike">
                <a:solidFill>
                  <a:srgbClr val="0563C1"/>
                </a:solidFill>
                <a:latin typeface="Open Sans"/>
                <a:ea typeface="Open Sans"/>
                <a:cs typeface="Open Sans"/>
                <a:sym typeface="Open Sans"/>
                <a:hlinkClick r:id="rId4">
                  <a:extLst>
                    <a:ext uri="{A12FA001-AC4F-418D-AE19-62706E023703}">
                      <ahyp:hlinkClr val="tx"/>
                    </a:ext>
                  </a:extLst>
                </a:hlinkClick>
              </a:rPr>
              <a:t>Introduction to Spatial Data Infrastructure</a:t>
            </a:r>
            <a:endParaRPr b="0" sz="1200" strike="noStrike">
              <a:solidFill>
                <a:srgbClr val="000000"/>
              </a:solidFill>
              <a:latin typeface="Arial"/>
              <a:ea typeface="Arial"/>
              <a:cs typeface="Arial"/>
              <a:sym typeface="Arial"/>
            </a:endParaRPr>
          </a:p>
        </p:txBody>
      </p:sp>
      <p:pic>
        <p:nvPicPr>
          <p:cNvPr id="242" name="Google Shape;242;p5"/>
          <p:cNvPicPr preferRelativeResize="0"/>
          <p:nvPr/>
        </p:nvPicPr>
        <p:blipFill rotWithShape="1">
          <a:blip r:embed="rId5">
            <a:alphaModFix/>
          </a:blip>
          <a:srcRect b="0" l="0" r="0" t="0"/>
          <a:stretch/>
        </p:blipFill>
        <p:spPr>
          <a:xfrm>
            <a:off x="1620000" y="2700000"/>
            <a:ext cx="8076960" cy="3352320"/>
          </a:xfrm>
          <a:prstGeom prst="rect">
            <a:avLst/>
          </a:prstGeom>
          <a:noFill/>
          <a:ln>
            <a:noFill/>
          </a:ln>
        </p:spPr>
      </p:pic>
    </p:spTree>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descr="Graphical user interface, sunburst chart&#10;&#10;Description automatically generated" id="248" name="Google Shape;248;p6"/>
          <p:cNvPicPr preferRelativeResize="0"/>
          <p:nvPr/>
        </p:nvPicPr>
        <p:blipFill rotWithShape="1">
          <a:blip r:embed="rId3">
            <a:alphaModFix/>
          </a:blip>
          <a:srcRect b="0" l="0" r="0" t="0"/>
          <a:stretch/>
        </p:blipFill>
        <p:spPr>
          <a:xfrm>
            <a:off x="1440" y="2880"/>
            <a:ext cx="12188880" cy="6854760"/>
          </a:xfrm>
          <a:prstGeom prst="rect">
            <a:avLst/>
          </a:prstGeom>
          <a:noFill/>
          <a:ln>
            <a:noFill/>
          </a:ln>
        </p:spPr>
      </p:pic>
      <p:sp>
        <p:nvSpPr>
          <p:cNvPr id="249" name="Google Shape;249;p6"/>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a:solidFill>
                  <a:srgbClr val="FFFFFF"/>
                </a:solidFill>
                <a:latin typeface="Open Sans ExtraBold"/>
                <a:ea typeface="Open Sans ExtraBold"/>
                <a:cs typeface="Open Sans ExtraBold"/>
                <a:sym typeface="Open Sans ExtraBold"/>
              </a:rPr>
              <a:t>5</a:t>
            </a:r>
            <a:endParaRPr b="0" sz="1400" strike="noStrike">
              <a:solidFill>
                <a:srgbClr val="000000"/>
              </a:solidFill>
              <a:latin typeface="Arial"/>
              <a:ea typeface="Arial"/>
              <a:cs typeface="Arial"/>
              <a:sym typeface="Arial"/>
            </a:endParaRPr>
          </a:p>
        </p:txBody>
      </p:sp>
      <p:sp>
        <p:nvSpPr>
          <p:cNvPr id="250" name="Google Shape;250;p6"/>
          <p:cNvSpPr/>
          <p:nvPr/>
        </p:nvSpPr>
        <p:spPr>
          <a:xfrm>
            <a:off x="887040" y="4680"/>
            <a:ext cx="1063080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5.2 What is an SDI?</a:t>
            </a:r>
            <a:endParaRPr b="0" sz="4400" strike="noStrike">
              <a:solidFill>
                <a:srgbClr val="000000"/>
              </a:solidFill>
              <a:latin typeface="Arial"/>
              <a:ea typeface="Arial"/>
              <a:cs typeface="Arial"/>
              <a:sym typeface="Arial"/>
            </a:endParaRPr>
          </a:p>
        </p:txBody>
      </p:sp>
      <p:sp>
        <p:nvSpPr>
          <p:cNvPr id="251" name="Google Shape;251;p6"/>
          <p:cNvSpPr txBox="1"/>
          <p:nvPr>
            <p:ph idx="4294967295" type="body"/>
          </p:nvPr>
        </p:nvSpPr>
        <p:spPr>
          <a:xfrm>
            <a:off x="1023480" y="1570320"/>
            <a:ext cx="5072040" cy="567000"/>
          </a:xfrm>
          <a:prstGeom prst="rect">
            <a:avLst/>
          </a:prstGeom>
          <a:noFill/>
          <a:ln>
            <a:noFill/>
          </a:ln>
        </p:spPr>
        <p:txBody>
          <a:bodyPr anchorCtr="0" anchor="t" bIns="45700" lIns="91425" spcFirstLastPara="1" rIns="91425" wrap="square" tIns="45700">
            <a:noAutofit/>
          </a:bodyPr>
          <a:lstStyle/>
          <a:p>
            <a:pPr indent="0" lvl="0" marL="228600" marR="0" rtl="0" algn="l">
              <a:lnSpc>
                <a:spcPct val="200000"/>
              </a:lnSpc>
              <a:spcBef>
                <a:spcPts val="0"/>
              </a:spcBef>
              <a:spcAft>
                <a:spcPts val="0"/>
              </a:spcAft>
              <a:buClr>
                <a:srgbClr val="9CC2E5"/>
              </a:buClr>
              <a:buSzPts val="2000"/>
              <a:buFont typeface="Arial"/>
              <a:buNone/>
            </a:pPr>
            <a:r>
              <a:rPr b="1" i="0" lang="en-GB" sz="2000" u="none" cap="none" strike="noStrike">
                <a:solidFill>
                  <a:srgbClr val="9CC2E5"/>
                </a:solidFill>
                <a:latin typeface="Open Sans"/>
                <a:ea typeface="Open Sans"/>
                <a:cs typeface="Open Sans"/>
                <a:sym typeface="Open Sans"/>
              </a:rPr>
              <a:t>Basic Components of an SDI</a:t>
            </a:r>
            <a:endParaRPr b="0" i="0" sz="2000" u="none" cap="none" strike="noStrike">
              <a:solidFill>
                <a:srgbClr val="000000"/>
              </a:solidFill>
              <a:latin typeface="Calibri"/>
              <a:ea typeface="Calibri"/>
              <a:cs typeface="Calibri"/>
              <a:sym typeface="Calibri"/>
            </a:endParaRPr>
          </a:p>
        </p:txBody>
      </p:sp>
      <p:sp>
        <p:nvSpPr>
          <p:cNvPr id="252" name="Google Shape;252;p6"/>
          <p:cNvSpPr/>
          <p:nvPr/>
        </p:nvSpPr>
        <p:spPr>
          <a:xfrm>
            <a:off x="1119600" y="5978160"/>
            <a:ext cx="10656000" cy="454680"/>
          </a:xfrm>
          <a:prstGeom prst="rect">
            <a:avLst/>
          </a:prstGeom>
          <a:noFill/>
          <a:ln>
            <a:noFill/>
          </a:ln>
        </p:spPr>
        <p:txBody>
          <a:bodyPr anchorCtr="0" anchor="t" bIns="45000" lIns="90000" spcFirstLastPara="1" rIns="90000" wrap="square" tIns="45000">
            <a:spAutoFit/>
          </a:bodyPr>
          <a:lstStyle/>
          <a:p>
            <a:pPr indent="0" lvl="0" marL="0" marR="0" rtl="0" algn="r">
              <a:lnSpc>
                <a:spcPct val="200000"/>
              </a:lnSpc>
              <a:spcBef>
                <a:spcPts val="0"/>
              </a:spcBef>
              <a:spcAft>
                <a:spcPts val="0"/>
              </a:spcAft>
              <a:buNone/>
            </a:pPr>
            <a:r>
              <a:rPr b="0" i="1" lang="en-GB" sz="1200" strike="noStrike">
                <a:solidFill>
                  <a:srgbClr val="000000"/>
                </a:solidFill>
                <a:latin typeface="Open Sans"/>
                <a:ea typeface="Open Sans"/>
                <a:cs typeface="Open Sans"/>
                <a:sym typeface="Open Sans"/>
              </a:rPr>
              <a:t>Source: </a:t>
            </a:r>
            <a:r>
              <a:rPr b="0" i="1" lang="en-GB" sz="1200" u="sng" strike="noStrike">
                <a:solidFill>
                  <a:srgbClr val="0563C1"/>
                </a:solidFill>
                <a:latin typeface="Open Sans"/>
                <a:ea typeface="Open Sans"/>
                <a:cs typeface="Open Sans"/>
                <a:sym typeface="Open Sans"/>
                <a:hlinkClick r:id="rId4">
                  <a:extLst>
                    <a:ext uri="{A12FA001-AC4F-418D-AE19-62706E023703}">
                      <ahyp:hlinkClr val="tx"/>
                    </a:ext>
                  </a:extLst>
                </a:hlinkClick>
              </a:rPr>
              <a:t>Introduction to Spatial Data Infrastructure</a:t>
            </a:r>
            <a:r>
              <a:rPr b="0" i="1" lang="en-GB" sz="1200" strike="noStrike">
                <a:solidFill>
                  <a:srgbClr val="000000"/>
                </a:solidFill>
                <a:latin typeface="Open Sans"/>
                <a:ea typeface="Open Sans"/>
                <a:cs typeface="Open Sans"/>
                <a:sym typeface="Open Sans"/>
              </a:rPr>
              <a:t>, </a:t>
            </a:r>
            <a:r>
              <a:rPr b="0" i="1" lang="en-GB" sz="1200" u="sng" strike="noStrike">
                <a:solidFill>
                  <a:srgbClr val="0563C1"/>
                </a:solidFill>
                <a:latin typeface="Open Sans"/>
                <a:ea typeface="Open Sans"/>
                <a:cs typeface="Open Sans"/>
                <a:sym typeface="Open Sans"/>
                <a:hlinkClick r:id="rId5">
                  <a:extLst>
                    <a:ext uri="{A12FA001-AC4F-418D-AE19-62706E023703}">
                      <ahyp:hlinkClr val="tx"/>
                    </a:ext>
                  </a:extLst>
                </a:hlinkClick>
              </a:rPr>
              <a:t>Principal Components of a SDI </a:t>
            </a:r>
            <a:r>
              <a:rPr b="0" i="1" lang="en-GB" sz="1200" strike="noStrike">
                <a:solidFill>
                  <a:srgbClr val="000000"/>
                </a:solidFill>
                <a:latin typeface="Open Sans"/>
                <a:ea typeface="Open Sans"/>
                <a:cs typeface="Open Sans"/>
                <a:sym typeface="Open Sans"/>
              </a:rPr>
              <a:t>, </a:t>
            </a:r>
            <a:r>
              <a:rPr b="0" i="1" lang="en-GB" sz="1200" u="sng" strike="noStrike">
                <a:solidFill>
                  <a:srgbClr val="0563C1"/>
                </a:solidFill>
                <a:latin typeface="Open Sans"/>
                <a:ea typeface="Open Sans"/>
                <a:cs typeface="Open Sans"/>
                <a:sym typeface="Open Sans"/>
                <a:hlinkClick r:id="rId6">
                  <a:extLst>
                    <a:ext uri="{A12FA001-AC4F-418D-AE19-62706E023703}">
                      <ahyp:hlinkClr val="tx"/>
                    </a:ext>
                  </a:extLst>
                </a:hlinkClick>
              </a:rPr>
              <a:t>Key Components of a SDI </a:t>
            </a:r>
            <a:r>
              <a:rPr b="0" i="1" lang="en-GB" sz="1200" strike="noStrike">
                <a:solidFill>
                  <a:srgbClr val="000000"/>
                </a:solidFill>
                <a:latin typeface="Open Sans"/>
                <a:ea typeface="Open Sans"/>
                <a:cs typeface="Open Sans"/>
                <a:sym typeface="Open Sans"/>
              </a:rPr>
              <a:t>and </a:t>
            </a:r>
            <a:r>
              <a:rPr b="0" i="1" lang="en-GB" sz="1200" u="sng" strike="noStrike">
                <a:solidFill>
                  <a:srgbClr val="0563C1"/>
                </a:solidFill>
                <a:latin typeface="Open Sans"/>
                <a:ea typeface="Open Sans"/>
                <a:cs typeface="Open Sans"/>
                <a:sym typeface="Open Sans"/>
                <a:hlinkClick r:id="rId7">
                  <a:extLst>
                    <a:ext uri="{A12FA001-AC4F-418D-AE19-62706E023703}">
                      <ahyp:hlinkClr val="tx"/>
                    </a:ext>
                  </a:extLst>
                </a:hlinkClick>
              </a:rPr>
              <a:t>Components of a SDI</a:t>
            </a:r>
            <a:endParaRPr b="0" sz="1200" strike="noStrike">
              <a:solidFill>
                <a:srgbClr val="000000"/>
              </a:solidFill>
              <a:latin typeface="Arial"/>
              <a:ea typeface="Arial"/>
              <a:cs typeface="Arial"/>
              <a:sym typeface="Arial"/>
            </a:endParaRPr>
          </a:p>
        </p:txBody>
      </p:sp>
      <p:pic>
        <p:nvPicPr>
          <p:cNvPr id="253" name="Google Shape;253;p6"/>
          <p:cNvPicPr preferRelativeResize="0"/>
          <p:nvPr/>
        </p:nvPicPr>
        <p:blipFill rotWithShape="1">
          <a:blip r:embed="rId8">
            <a:alphaModFix/>
          </a:blip>
          <a:srcRect b="0" l="0" r="0" t="0"/>
          <a:stretch/>
        </p:blipFill>
        <p:spPr>
          <a:xfrm>
            <a:off x="2880000" y="2610000"/>
            <a:ext cx="5676120" cy="3368160"/>
          </a:xfrm>
          <a:prstGeom prst="rect">
            <a:avLst/>
          </a:prstGeom>
          <a:noFill/>
          <a:ln>
            <a:noFill/>
          </a:ln>
        </p:spPr>
      </p:pic>
    </p:spTree>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descr="Graphical user interface, sunburst chart&#10;&#10;Description automatically generated" id="259" name="Google Shape;259;p7"/>
          <p:cNvPicPr preferRelativeResize="0"/>
          <p:nvPr/>
        </p:nvPicPr>
        <p:blipFill rotWithShape="1">
          <a:blip r:embed="rId3">
            <a:alphaModFix/>
          </a:blip>
          <a:srcRect b="0" l="0" r="0" t="0"/>
          <a:stretch/>
        </p:blipFill>
        <p:spPr>
          <a:xfrm>
            <a:off x="22680" y="2880"/>
            <a:ext cx="12188880" cy="6854760"/>
          </a:xfrm>
          <a:prstGeom prst="rect">
            <a:avLst/>
          </a:prstGeom>
          <a:noFill/>
          <a:ln>
            <a:noFill/>
          </a:ln>
        </p:spPr>
      </p:pic>
      <p:sp>
        <p:nvSpPr>
          <p:cNvPr id="260" name="Google Shape;260;p7"/>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a:solidFill>
                  <a:srgbClr val="FFFFFF"/>
                </a:solidFill>
                <a:latin typeface="Open Sans ExtraBold"/>
                <a:ea typeface="Open Sans ExtraBold"/>
                <a:cs typeface="Open Sans ExtraBold"/>
                <a:sym typeface="Open Sans ExtraBold"/>
              </a:rPr>
              <a:t>6</a:t>
            </a:r>
            <a:endParaRPr b="0" sz="1400" strike="noStrike">
              <a:solidFill>
                <a:srgbClr val="000000"/>
              </a:solidFill>
              <a:latin typeface="Arial"/>
              <a:ea typeface="Arial"/>
              <a:cs typeface="Arial"/>
              <a:sym typeface="Arial"/>
            </a:endParaRPr>
          </a:p>
        </p:txBody>
      </p:sp>
      <p:sp>
        <p:nvSpPr>
          <p:cNvPr id="261" name="Google Shape;261;p7"/>
          <p:cNvSpPr/>
          <p:nvPr/>
        </p:nvSpPr>
        <p:spPr>
          <a:xfrm>
            <a:off x="887040" y="4680"/>
            <a:ext cx="1063080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5.2 What is an SDI?</a:t>
            </a:r>
            <a:endParaRPr b="0" sz="4400" strike="noStrike">
              <a:solidFill>
                <a:srgbClr val="000000"/>
              </a:solidFill>
              <a:latin typeface="Arial"/>
              <a:ea typeface="Arial"/>
              <a:cs typeface="Arial"/>
              <a:sym typeface="Arial"/>
            </a:endParaRPr>
          </a:p>
        </p:txBody>
      </p:sp>
      <p:sp>
        <p:nvSpPr>
          <p:cNvPr id="262" name="Google Shape;262;p7"/>
          <p:cNvSpPr txBox="1"/>
          <p:nvPr>
            <p:ph idx="4294967295" type="body"/>
          </p:nvPr>
        </p:nvSpPr>
        <p:spPr>
          <a:xfrm>
            <a:off x="734760" y="1684440"/>
            <a:ext cx="5072040" cy="567000"/>
          </a:xfrm>
          <a:prstGeom prst="rect">
            <a:avLst/>
          </a:prstGeom>
          <a:noFill/>
          <a:ln>
            <a:noFill/>
          </a:ln>
        </p:spPr>
        <p:txBody>
          <a:bodyPr anchorCtr="0" anchor="t" bIns="45700" lIns="91425" spcFirstLastPara="1" rIns="91425" wrap="square" tIns="45700">
            <a:noAutofit/>
          </a:bodyPr>
          <a:lstStyle/>
          <a:p>
            <a:pPr indent="0" lvl="0" marL="228600" marR="0" rtl="0" algn="l">
              <a:lnSpc>
                <a:spcPct val="200000"/>
              </a:lnSpc>
              <a:spcBef>
                <a:spcPts val="0"/>
              </a:spcBef>
              <a:spcAft>
                <a:spcPts val="0"/>
              </a:spcAft>
              <a:buClr>
                <a:srgbClr val="9CC2E5"/>
              </a:buClr>
              <a:buSzPts val="2000"/>
              <a:buFont typeface="Arial"/>
              <a:buNone/>
            </a:pPr>
            <a:r>
              <a:rPr b="1" i="0" lang="en-GB" sz="2000" u="none" cap="none" strike="noStrike">
                <a:solidFill>
                  <a:srgbClr val="9CC2E5"/>
                </a:solidFill>
                <a:latin typeface="Open Sans"/>
                <a:ea typeface="Open Sans"/>
                <a:cs typeface="Open Sans"/>
                <a:sym typeface="Open Sans"/>
              </a:rPr>
              <a:t>Basic Components of an SDI</a:t>
            </a:r>
            <a:endParaRPr b="0" i="0" sz="2000" u="none" cap="none" strike="noStrike">
              <a:solidFill>
                <a:srgbClr val="000000"/>
              </a:solidFill>
              <a:latin typeface="Calibri"/>
              <a:ea typeface="Calibri"/>
              <a:cs typeface="Calibri"/>
              <a:sym typeface="Calibri"/>
            </a:endParaRPr>
          </a:p>
        </p:txBody>
      </p:sp>
      <p:sp>
        <p:nvSpPr>
          <p:cNvPr id="263" name="Google Shape;263;p7"/>
          <p:cNvSpPr/>
          <p:nvPr/>
        </p:nvSpPr>
        <p:spPr>
          <a:xfrm>
            <a:off x="1119600" y="5989680"/>
            <a:ext cx="10656000" cy="454680"/>
          </a:xfrm>
          <a:prstGeom prst="rect">
            <a:avLst/>
          </a:prstGeom>
          <a:noFill/>
          <a:ln>
            <a:noFill/>
          </a:ln>
        </p:spPr>
        <p:txBody>
          <a:bodyPr anchorCtr="0" anchor="t" bIns="45000" lIns="90000" spcFirstLastPara="1" rIns="90000" wrap="square" tIns="45000">
            <a:spAutoFit/>
          </a:bodyPr>
          <a:lstStyle/>
          <a:p>
            <a:pPr indent="0" lvl="0" marL="0" marR="0" rtl="0" algn="r">
              <a:lnSpc>
                <a:spcPct val="200000"/>
              </a:lnSpc>
              <a:spcBef>
                <a:spcPts val="0"/>
              </a:spcBef>
              <a:spcAft>
                <a:spcPts val="0"/>
              </a:spcAft>
              <a:buNone/>
            </a:pPr>
            <a:r>
              <a:rPr b="0" i="1" lang="en-GB" sz="1200" strike="noStrike">
                <a:solidFill>
                  <a:srgbClr val="000000"/>
                </a:solidFill>
                <a:latin typeface="Open Sans"/>
                <a:ea typeface="Open Sans"/>
                <a:cs typeface="Open Sans"/>
                <a:sym typeface="Open Sans"/>
              </a:rPr>
              <a:t>Source: </a:t>
            </a:r>
            <a:r>
              <a:rPr b="0" i="1" lang="en-GB" sz="1200" u="sng" strike="noStrike">
                <a:solidFill>
                  <a:srgbClr val="0563C1"/>
                </a:solidFill>
                <a:latin typeface="Open Sans"/>
                <a:ea typeface="Open Sans"/>
                <a:cs typeface="Open Sans"/>
                <a:sym typeface="Open Sans"/>
                <a:hlinkClick r:id="rId4">
                  <a:extLst>
                    <a:ext uri="{A12FA001-AC4F-418D-AE19-62706E023703}">
                      <ahyp:hlinkClr val="tx"/>
                    </a:ext>
                  </a:extLst>
                </a:hlinkClick>
              </a:rPr>
              <a:t>Introduction to Spatial Data Infrastructure</a:t>
            </a:r>
            <a:r>
              <a:rPr b="0" i="1" lang="en-GB" sz="1200" strike="noStrike">
                <a:solidFill>
                  <a:srgbClr val="000000"/>
                </a:solidFill>
                <a:latin typeface="Open Sans"/>
                <a:ea typeface="Open Sans"/>
                <a:cs typeface="Open Sans"/>
                <a:sym typeface="Open Sans"/>
              </a:rPr>
              <a:t>, </a:t>
            </a:r>
            <a:r>
              <a:rPr b="0" i="1" lang="en-GB" sz="1200" u="sng" strike="noStrike">
                <a:solidFill>
                  <a:srgbClr val="0563C1"/>
                </a:solidFill>
                <a:latin typeface="Open Sans"/>
                <a:ea typeface="Open Sans"/>
                <a:cs typeface="Open Sans"/>
                <a:sym typeface="Open Sans"/>
                <a:hlinkClick r:id="rId5">
                  <a:extLst>
                    <a:ext uri="{A12FA001-AC4F-418D-AE19-62706E023703}">
                      <ahyp:hlinkClr val="tx"/>
                    </a:ext>
                  </a:extLst>
                </a:hlinkClick>
              </a:rPr>
              <a:t>Principal Components of a SDI </a:t>
            </a:r>
            <a:r>
              <a:rPr b="0" i="1" lang="en-GB" sz="1200" strike="noStrike">
                <a:solidFill>
                  <a:srgbClr val="000000"/>
                </a:solidFill>
                <a:latin typeface="Open Sans"/>
                <a:ea typeface="Open Sans"/>
                <a:cs typeface="Open Sans"/>
                <a:sym typeface="Open Sans"/>
              </a:rPr>
              <a:t>, </a:t>
            </a:r>
            <a:r>
              <a:rPr b="0" i="1" lang="en-GB" sz="1200" u="sng" strike="noStrike">
                <a:solidFill>
                  <a:srgbClr val="0563C1"/>
                </a:solidFill>
                <a:latin typeface="Open Sans"/>
                <a:ea typeface="Open Sans"/>
                <a:cs typeface="Open Sans"/>
                <a:sym typeface="Open Sans"/>
                <a:hlinkClick r:id="rId6">
                  <a:extLst>
                    <a:ext uri="{A12FA001-AC4F-418D-AE19-62706E023703}">
                      <ahyp:hlinkClr val="tx"/>
                    </a:ext>
                  </a:extLst>
                </a:hlinkClick>
              </a:rPr>
              <a:t>Key Components of a SDI </a:t>
            </a:r>
            <a:r>
              <a:rPr b="0" i="1" lang="en-GB" sz="1200" strike="noStrike">
                <a:solidFill>
                  <a:srgbClr val="000000"/>
                </a:solidFill>
                <a:latin typeface="Open Sans"/>
                <a:ea typeface="Open Sans"/>
                <a:cs typeface="Open Sans"/>
                <a:sym typeface="Open Sans"/>
              </a:rPr>
              <a:t>and </a:t>
            </a:r>
            <a:r>
              <a:rPr b="0" i="1" lang="en-GB" sz="1200" u="sng" strike="noStrike">
                <a:solidFill>
                  <a:srgbClr val="0563C1"/>
                </a:solidFill>
                <a:latin typeface="Open Sans"/>
                <a:ea typeface="Open Sans"/>
                <a:cs typeface="Open Sans"/>
                <a:sym typeface="Open Sans"/>
                <a:hlinkClick r:id="rId7">
                  <a:extLst>
                    <a:ext uri="{A12FA001-AC4F-418D-AE19-62706E023703}">
                      <ahyp:hlinkClr val="tx"/>
                    </a:ext>
                  </a:extLst>
                </a:hlinkClick>
              </a:rPr>
              <a:t>Components of a SDI</a:t>
            </a:r>
            <a:endParaRPr b="0" sz="1200" strike="noStrike">
              <a:solidFill>
                <a:srgbClr val="000000"/>
              </a:solidFill>
              <a:latin typeface="Arial"/>
              <a:ea typeface="Arial"/>
              <a:cs typeface="Arial"/>
              <a:sym typeface="Arial"/>
            </a:endParaRPr>
          </a:p>
        </p:txBody>
      </p:sp>
      <p:sp>
        <p:nvSpPr>
          <p:cNvPr id="264" name="Google Shape;264;p7"/>
          <p:cNvSpPr/>
          <p:nvPr/>
        </p:nvSpPr>
        <p:spPr>
          <a:xfrm>
            <a:off x="734760" y="2426400"/>
            <a:ext cx="10783080" cy="3607560"/>
          </a:xfrm>
          <a:prstGeom prst="rect">
            <a:avLst/>
          </a:prstGeom>
          <a:noFill/>
          <a:ln>
            <a:noFill/>
          </a:ln>
        </p:spPr>
        <p:txBody>
          <a:bodyPr anchorCtr="0" anchor="t" bIns="45000" lIns="90000" spcFirstLastPara="1" rIns="90000" wrap="square" tIns="45000">
            <a:spAutoFit/>
          </a:bodyPr>
          <a:lstStyle/>
          <a:p>
            <a:pPr indent="-343080" lvl="0" marL="343080" marR="0" rtl="0" algn="l">
              <a:lnSpc>
                <a:spcPct val="150000"/>
              </a:lnSpc>
              <a:spcBef>
                <a:spcPts val="0"/>
              </a:spcBef>
              <a:spcAft>
                <a:spcPts val="0"/>
              </a:spcAft>
              <a:buClr>
                <a:srgbClr val="000000"/>
              </a:buClr>
              <a:buSzPts val="2200"/>
              <a:buFont typeface="Arial"/>
              <a:buChar char="•"/>
            </a:pPr>
            <a:r>
              <a:rPr b="1" lang="en-GB" sz="2200" strike="noStrike">
                <a:solidFill>
                  <a:srgbClr val="000000"/>
                </a:solidFill>
                <a:latin typeface="Open Sans"/>
                <a:ea typeface="Open Sans"/>
                <a:cs typeface="Open Sans"/>
                <a:sym typeface="Open Sans"/>
              </a:rPr>
              <a:t>Metadata Catalogues</a:t>
            </a:r>
            <a:endParaRPr b="0" sz="2200" strike="noStrike">
              <a:solidFill>
                <a:srgbClr val="000000"/>
              </a:solidFill>
              <a:latin typeface="Arial"/>
              <a:ea typeface="Arial"/>
              <a:cs typeface="Arial"/>
              <a:sym typeface="Arial"/>
            </a:endParaRPr>
          </a:p>
          <a:p>
            <a:pPr indent="-203380" lvl="0" marL="343080" marR="0" rtl="0" algn="l">
              <a:lnSpc>
                <a:spcPct val="150000"/>
              </a:lnSpc>
              <a:spcBef>
                <a:spcPts val="0"/>
              </a:spcBef>
              <a:spcAft>
                <a:spcPts val="0"/>
              </a:spcAft>
              <a:buClr>
                <a:srgbClr val="000000"/>
              </a:buClr>
              <a:buSzPts val="2200"/>
              <a:buFont typeface="Arial"/>
              <a:buNone/>
            </a:pPr>
            <a:r>
              <a:t/>
            </a:r>
            <a:endParaRPr b="0" sz="2200" strike="noStrike">
              <a:solidFill>
                <a:srgbClr val="000000"/>
              </a:solidFill>
              <a:latin typeface="Arial"/>
              <a:ea typeface="Arial"/>
              <a:cs typeface="Arial"/>
              <a:sym typeface="Arial"/>
            </a:endParaRPr>
          </a:p>
          <a:p>
            <a:pPr indent="-343080" lvl="0" marL="343080" marR="0" rtl="0" algn="l">
              <a:lnSpc>
                <a:spcPct val="150000"/>
              </a:lnSpc>
              <a:spcBef>
                <a:spcPts val="0"/>
              </a:spcBef>
              <a:spcAft>
                <a:spcPts val="0"/>
              </a:spcAft>
              <a:buClr>
                <a:srgbClr val="000000"/>
              </a:buClr>
              <a:buSzPts val="2200"/>
              <a:buFont typeface="Arial"/>
              <a:buChar char="•"/>
            </a:pPr>
            <a:r>
              <a:rPr b="1" lang="en-GB" sz="2200" strike="noStrike">
                <a:solidFill>
                  <a:srgbClr val="000000"/>
                </a:solidFill>
                <a:latin typeface="Open Sans"/>
                <a:ea typeface="Open Sans"/>
                <a:cs typeface="Open Sans"/>
                <a:sym typeface="Open Sans"/>
              </a:rPr>
              <a:t>Data Clearinghouses</a:t>
            </a:r>
            <a:endParaRPr b="0" sz="2200" strike="noStrike">
              <a:solidFill>
                <a:srgbClr val="000000"/>
              </a:solidFill>
              <a:latin typeface="Arial"/>
              <a:ea typeface="Arial"/>
              <a:cs typeface="Arial"/>
              <a:sym typeface="Arial"/>
            </a:endParaRPr>
          </a:p>
          <a:p>
            <a:pPr indent="-203380" lvl="0" marL="343080" marR="0" rtl="0" algn="l">
              <a:lnSpc>
                <a:spcPct val="150000"/>
              </a:lnSpc>
              <a:spcBef>
                <a:spcPts val="0"/>
              </a:spcBef>
              <a:spcAft>
                <a:spcPts val="0"/>
              </a:spcAft>
              <a:buClr>
                <a:srgbClr val="000000"/>
              </a:buClr>
              <a:buSzPts val="2200"/>
              <a:buFont typeface="Arial"/>
              <a:buNone/>
            </a:pPr>
            <a:r>
              <a:t/>
            </a:r>
            <a:endParaRPr b="0" sz="2200" strike="noStrike">
              <a:solidFill>
                <a:srgbClr val="000000"/>
              </a:solidFill>
              <a:latin typeface="Arial"/>
              <a:ea typeface="Arial"/>
              <a:cs typeface="Arial"/>
              <a:sym typeface="Arial"/>
            </a:endParaRPr>
          </a:p>
          <a:p>
            <a:pPr indent="-343080" lvl="0" marL="343080" marR="0" rtl="0" algn="l">
              <a:lnSpc>
                <a:spcPct val="150000"/>
              </a:lnSpc>
              <a:spcBef>
                <a:spcPts val="0"/>
              </a:spcBef>
              <a:spcAft>
                <a:spcPts val="0"/>
              </a:spcAft>
              <a:buClr>
                <a:srgbClr val="000000"/>
              </a:buClr>
              <a:buSzPts val="2200"/>
              <a:buFont typeface="Arial"/>
              <a:buChar char="•"/>
            </a:pPr>
            <a:r>
              <a:rPr b="1" lang="en-GB" sz="2200" strike="noStrike">
                <a:solidFill>
                  <a:srgbClr val="000000"/>
                </a:solidFill>
                <a:latin typeface="Open Sans"/>
                <a:ea typeface="Open Sans"/>
                <a:cs typeface="Open Sans"/>
                <a:sym typeface="Open Sans"/>
              </a:rPr>
              <a:t>Spatial Data Repositories</a:t>
            </a:r>
            <a:endParaRPr b="0" sz="2200" strike="noStrike">
              <a:solidFill>
                <a:srgbClr val="000000"/>
              </a:solidFill>
              <a:latin typeface="Arial"/>
              <a:ea typeface="Arial"/>
              <a:cs typeface="Arial"/>
              <a:sym typeface="Arial"/>
            </a:endParaRPr>
          </a:p>
          <a:p>
            <a:pPr indent="-203380" lvl="0" marL="343080" marR="0" rtl="0" algn="l">
              <a:lnSpc>
                <a:spcPct val="150000"/>
              </a:lnSpc>
              <a:spcBef>
                <a:spcPts val="0"/>
              </a:spcBef>
              <a:spcAft>
                <a:spcPts val="0"/>
              </a:spcAft>
              <a:buClr>
                <a:srgbClr val="000000"/>
              </a:buClr>
              <a:buSzPts val="2200"/>
              <a:buFont typeface="Arial"/>
              <a:buNone/>
            </a:pPr>
            <a:r>
              <a:t/>
            </a:r>
            <a:endParaRPr b="0" sz="2200" strike="noStrike">
              <a:solidFill>
                <a:srgbClr val="000000"/>
              </a:solidFill>
              <a:latin typeface="Arial"/>
              <a:ea typeface="Arial"/>
              <a:cs typeface="Arial"/>
              <a:sym typeface="Arial"/>
            </a:endParaRPr>
          </a:p>
          <a:p>
            <a:pPr indent="-343080" lvl="0" marL="343080" marR="0" rtl="0" algn="l">
              <a:lnSpc>
                <a:spcPct val="150000"/>
              </a:lnSpc>
              <a:spcBef>
                <a:spcPts val="0"/>
              </a:spcBef>
              <a:spcAft>
                <a:spcPts val="0"/>
              </a:spcAft>
              <a:buClr>
                <a:srgbClr val="000000"/>
              </a:buClr>
              <a:buSzPts val="2200"/>
              <a:buFont typeface="Arial"/>
              <a:buChar char="•"/>
            </a:pPr>
            <a:r>
              <a:rPr b="1" lang="en-GB" sz="2200" strike="noStrike">
                <a:solidFill>
                  <a:srgbClr val="000000"/>
                </a:solidFill>
                <a:latin typeface="Open Sans"/>
                <a:ea typeface="Open Sans"/>
                <a:cs typeface="Open Sans"/>
                <a:sym typeface="Open Sans"/>
              </a:rPr>
              <a:t>Web Mapping Services (WMS)</a:t>
            </a:r>
            <a:endParaRPr b="0" sz="2200" strike="noStrike">
              <a:solidFill>
                <a:srgbClr val="000000"/>
              </a:solidFill>
              <a:latin typeface="Arial"/>
              <a:ea typeface="Arial"/>
              <a:cs typeface="Arial"/>
              <a:sym typeface="Arial"/>
            </a:endParaRPr>
          </a:p>
        </p:txBody>
      </p:sp>
      <p:pic>
        <p:nvPicPr>
          <p:cNvPr id="265" name="Google Shape;265;p7"/>
          <p:cNvPicPr preferRelativeResize="0"/>
          <p:nvPr/>
        </p:nvPicPr>
        <p:blipFill rotWithShape="1">
          <a:blip r:embed="rId8">
            <a:alphaModFix/>
          </a:blip>
          <a:srcRect b="0" l="0" r="0" t="0"/>
          <a:stretch/>
        </p:blipFill>
        <p:spPr>
          <a:xfrm>
            <a:off x="5400000" y="1798200"/>
            <a:ext cx="5760000" cy="3241800"/>
          </a:xfrm>
          <a:prstGeom prst="rect">
            <a:avLst/>
          </a:prstGeom>
          <a:noFill/>
          <a:ln>
            <a:noFill/>
          </a:ln>
        </p:spPr>
      </p:pic>
      <p:sp>
        <p:nvSpPr>
          <p:cNvPr id="266" name="Google Shape;266;p7"/>
          <p:cNvSpPr txBox="1"/>
          <p:nvPr/>
        </p:nvSpPr>
        <p:spPr>
          <a:xfrm>
            <a:off x="8100000" y="5233320"/>
            <a:ext cx="1028160" cy="34668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600" u="sng" strike="noStrike">
                <a:solidFill>
                  <a:srgbClr val="000000"/>
                </a:solidFill>
                <a:latin typeface="Arial"/>
                <a:ea typeface="Arial"/>
                <a:cs typeface="Arial"/>
                <a:sym typeface="Arial"/>
                <a:hlinkClick r:id="rId9">
                  <a:extLst>
                    <a:ext uri="{A12FA001-AC4F-418D-AE19-62706E023703}">
                      <ahyp:hlinkClr val="tx"/>
                    </a:ext>
                  </a:extLst>
                </a:hlinkClick>
              </a:rPr>
              <a:t>SDI components</a:t>
            </a:r>
            <a:r>
              <a:rPr b="0" lang="en-GB" sz="600" strike="noStrike">
                <a:solidFill>
                  <a:srgbClr val="000000"/>
                </a:solidFill>
                <a:latin typeface="Arial"/>
                <a:ea typeface="Arial"/>
                <a:cs typeface="Arial"/>
                <a:sym typeface="Arial"/>
              </a:rPr>
              <a:t> icon</a:t>
            </a:r>
            <a:endParaRPr/>
          </a:p>
        </p:txBody>
      </p:sp>
    </p:spTree>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descr="Graphical user interface, sunburst chart&#10;&#10;Description automatically generated" id="272" name="Google Shape;272;p8"/>
          <p:cNvPicPr preferRelativeResize="0"/>
          <p:nvPr/>
        </p:nvPicPr>
        <p:blipFill rotWithShape="1">
          <a:blip r:embed="rId3">
            <a:alphaModFix/>
          </a:blip>
          <a:srcRect b="0" l="0" r="0" t="0"/>
          <a:stretch/>
        </p:blipFill>
        <p:spPr>
          <a:xfrm>
            <a:off x="22680" y="2880"/>
            <a:ext cx="12188880" cy="6854760"/>
          </a:xfrm>
          <a:prstGeom prst="rect">
            <a:avLst/>
          </a:prstGeom>
          <a:noFill/>
          <a:ln>
            <a:noFill/>
          </a:ln>
        </p:spPr>
      </p:pic>
      <p:sp>
        <p:nvSpPr>
          <p:cNvPr id="273" name="Google Shape;273;p8"/>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a:solidFill>
                  <a:srgbClr val="FFFFFF"/>
                </a:solidFill>
                <a:latin typeface="Open Sans ExtraBold"/>
                <a:ea typeface="Open Sans ExtraBold"/>
                <a:cs typeface="Open Sans ExtraBold"/>
                <a:sym typeface="Open Sans ExtraBold"/>
              </a:rPr>
              <a:t>7</a:t>
            </a:r>
            <a:endParaRPr b="0" sz="1400" strike="noStrike">
              <a:solidFill>
                <a:srgbClr val="000000"/>
              </a:solidFill>
              <a:latin typeface="Arial"/>
              <a:ea typeface="Arial"/>
              <a:cs typeface="Arial"/>
              <a:sym typeface="Arial"/>
            </a:endParaRPr>
          </a:p>
        </p:txBody>
      </p:sp>
      <p:sp>
        <p:nvSpPr>
          <p:cNvPr id="274" name="Google Shape;274;p8"/>
          <p:cNvSpPr/>
          <p:nvPr/>
        </p:nvSpPr>
        <p:spPr>
          <a:xfrm>
            <a:off x="887040" y="4680"/>
            <a:ext cx="1063080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5.2 What is an SDI?</a:t>
            </a:r>
            <a:endParaRPr b="0" sz="4400" strike="noStrike">
              <a:solidFill>
                <a:srgbClr val="000000"/>
              </a:solidFill>
              <a:latin typeface="Arial"/>
              <a:ea typeface="Arial"/>
              <a:cs typeface="Arial"/>
              <a:sym typeface="Arial"/>
            </a:endParaRPr>
          </a:p>
        </p:txBody>
      </p:sp>
      <p:sp>
        <p:nvSpPr>
          <p:cNvPr id="275" name="Google Shape;275;p8"/>
          <p:cNvSpPr txBox="1"/>
          <p:nvPr>
            <p:ph idx="4294967295" type="body"/>
          </p:nvPr>
        </p:nvSpPr>
        <p:spPr>
          <a:xfrm>
            <a:off x="734760" y="1373760"/>
            <a:ext cx="10935360" cy="567000"/>
          </a:xfrm>
          <a:prstGeom prst="rect">
            <a:avLst/>
          </a:prstGeom>
          <a:noFill/>
          <a:ln>
            <a:noFill/>
          </a:ln>
        </p:spPr>
        <p:txBody>
          <a:bodyPr anchorCtr="0" anchor="t" bIns="45700" lIns="91425" spcFirstLastPara="1" rIns="91425" wrap="square" tIns="45700">
            <a:noAutofit/>
          </a:bodyPr>
          <a:lstStyle/>
          <a:p>
            <a:pPr indent="0" lvl="0" marL="228600" marR="0" rtl="0" algn="l">
              <a:lnSpc>
                <a:spcPct val="200000"/>
              </a:lnSpc>
              <a:spcBef>
                <a:spcPts val="0"/>
              </a:spcBef>
              <a:spcAft>
                <a:spcPts val="0"/>
              </a:spcAft>
              <a:buClr>
                <a:srgbClr val="9CC2E5"/>
              </a:buClr>
              <a:buSzPts val="2000"/>
              <a:buFont typeface="Arial"/>
              <a:buNone/>
            </a:pPr>
            <a:r>
              <a:rPr b="1" i="0" lang="en-GB" sz="2000" u="none" cap="none" strike="noStrike">
                <a:solidFill>
                  <a:srgbClr val="9CC2E5"/>
                </a:solidFill>
                <a:latin typeface="Open Sans"/>
                <a:ea typeface="Open Sans"/>
                <a:cs typeface="Open Sans"/>
                <a:sym typeface="Open Sans"/>
              </a:rPr>
              <a:t>Basic Components of an SDI</a:t>
            </a:r>
            <a:endParaRPr b="0" i="0" sz="2000" u="none" cap="none" strike="noStrike">
              <a:solidFill>
                <a:srgbClr val="000000"/>
              </a:solidFill>
              <a:latin typeface="Calibri"/>
              <a:ea typeface="Calibri"/>
              <a:cs typeface="Calibri"/>
              <a:sym typeface="Calibri"/>
            </a:endParaRPr>
          </a:p>
        </p:txBody>
      </p:sp>
      <p:sp>
        <p:nvSpPr>
          <p:cNvPr id="276" name="Google Shape;276;p8"/>
          <p:cNvSpPr/>
          <p:nvPr/>
        </p:nvSpPr>
        <p:spPr>
          <a:xfrm>
            <a:off x="1119600" y="6008400"/>
            <a:ext cx="10656000" cy="454680"/>
          </a:xfrm>
          <a:prstGeom prst="rect">
            <a:avLst/>
          </a:prstGeom>
          <a:noFill/>
          <a:ln>
            <a:noFill/>
          </a:ln>
        </p:spPr>
        <p:txBody>
          <a:bodyPr anchorCtr="0" anchor="t" bIns="45000" lIns="90000" spcFirstLastPara="1" rIns="90000" wrap="square" tIns="45000">
            <a:spAutoFit/>
          </a:bodyPr>
          <a:lstStyle/>
          <a:p>
            <a:pPr indent="0" lvl="0" marL="0" marR="0" rtl="0" algn="r">
              <a:lnSpc>
                <a:spcPct val="200000"/>
              </a:lnSpc>
              <a:spcBef>
                <a:spcPts val="0"/>
              </a:spcBef>
              <a:spcAft>
                <a:spcPts val="0"/>
              </a:spcAft>
              <a:buNone/>
            </a:pPr>
            <a:r>
              <a:rPr b="0" i="1" lang="en-GB" sz="1200" strike="noStrike">
                <a:solidFill>
                  <a:srgbClr val="000000"/>
                </a:solidFill>
                <a:latin typeface="Open Sans"/>
                <a:ea typeface="Open Sans"/>
                <a:cs typeface="Open Sans"/>
                <a:sym typeface="Open Sans"/>
              </a:rPr>
              <a:t>Source: </a:t>
            </a:r>
            <a:r>
              <a:rPr b="0" i="1" lang="en-GB" sz="1200" u="sng" strike="noStrike">
                <a:solidFill>
                  <a:srgbClr val="0563C1"/>
                </a:solidFill>
                <a:latin typeface="Open Sans"/>
                <a:ea typeface="Open Sans"/>
                <a:cs typeface="Open Sans"/>
                <a:sym typeface="Open Sans"/>
                <a:hlinkClick r:id="rId4">
                  <a:extLst>
                    <a:ext uri="{A12FA001-AC4F-418D-AE19-62706E023703}">
                      <ahyp:hlinkClr val="tx"/>
                    </a:ext>
                  </a:extLst>
                </a:hlinkClick>
              </a:rPr>
              <a:t>Introduction to Spatial Data Infrastructure</a:t>
            </a:r>
            <a:r>
              <a:rPr b="0" i="1" lang="en-GB" sz="1200" strike="noStrike">
                <a:solidFill>
                  <a:srgbClr val="000000"/>
                </a:solidFill>
                <a:latin typeface="Open Sans"/>
                <a:ea typeface="Open Sans"/>
                <a:cs typeface="Open Sans"/>
                <a:sym typeface="Open Sans"/>
              </a:rPr>
              <a:t>, </a:t>
            </a:r>
            <a:r>
              <a:rPr b="0" i="1" lang="en-GB" sz="1200" u="sng" strike="noStrike">
                <a:solidFill>
                  <a:srgbClr val="0563C1"/>
                </a:solidFill>
                <a:latin typeface="Open Sans"/>
                <a:ea typeface="Open Sans"/>
                <a:cs typeface="Open Sans"/>
                <a:sym typeface="Open Sans"/>
                <a:hlinkClick r:id="rId5">
                  <a:extLst>
                    <a:ext uri="{A12FA001-AC4F-418D-AE19-62706E023703}">
                      <ahyp:hlinkClr val="tx"/>
                    </a:ext>
                  </a:extLst>
                </a:hlinkClick>
              </a:rPr>
              <a:t>Principal Components of a SDI </a:t>
            </a:r>
            <a:r>
              <a:rPr b="0" i="1" lang="en-GB" sz="1200" strike="noStrike">
                <a:solidFill>
                  <a:srgbClr val="000000"/>
                </a:solidFill>
                <a:latin typeface="Open Sans"/>
                <a:ea typeface="Open Sans"/>
                <a:cs typeface="Open Sans"/>
                <a:sym typeface="Open Sans"/>
              </a:rPr>
              <a:t>, </a:t>
            </a:r>
            <a:r>
              <a:rPr b="0" i="1" lang="en-GB" sz="1200" u="sng" strike="noStrike">
                <a:solidFill>
                  <a:srgbClr val="0563C1"/>
                </a:solidFill>
                <a:latin typeface="Open Sans"/>
                <a:ea typeface="Open Sans"/>
                <a:cs typeface="Open Sans"/>
                <a:sym typeface="Open Sans"/>
                <a:hlinkClick r:id="rId6">
                  <a:extLst>
                    <a:ext uri="{A12FA001-AC4F-418D-AE19-62706E023703}">
                      <ahyp:hlinkClr val="tx"/>
                    </a:ext>
                  </a:extLst>
                </a:hlinkClick>
              </a:rPr>
              <a:t>Key Components of a SDI </a:t>
            </a:r>
            <a:r>
              <a:rPr b="0" i="1" lang="en-GB" sz="1200" strike="noStrike">
                <a:solidFill>
                  <a:srgbClr val="000000"/>
                </a:solidFill>
                <a:latin typeface="Open Sans"/>
                <a:ea typeface="Open Sans"/>
                <a:cs typeface="Open Sans"/>
                <a:sym typeface="Open Sans"/>
              </a:rPr>
              <a:t>and </a:t>
            </a:r>
            <a:r>
              <a:rPr b="0" i="1" lang="en-GB" sz="1200" u="sng" strike="noStrike">
                <a:solidFill>
                  <a:srgbClr val="0563C1"/>
                </a:solidFill>
                <a:latin typeface="Open Sans"/>
                <a:ea typeface="Open Sans"/>
                <a:cs typeface="Open Sans"/>
                <a:sym typeface="Open Sans"/>
                <a:hlinkClick r:id="rId7">
                  <a:extLst>
                    <a:ext uri="{A12FA001-AC4F-418D-AE19-62706E023703}">
                      <ahyp:hlinkClr val="tx"/>
                    </a:ext>
                  </a:extLst>
                </a:hlinkClick>
              </a:rPr>
              <a:t>Components of a SDI</a:t>
            </a:r>
            <a:endParaRPr b="0" sz="1200" strike="noStrike">
              <a:solidFill>
                <a:srgbClr val="000000"/>
              </a:solidFill>
              <a:latin typeface="Arial"/>
              <a:ea typeface="Arial"/>
              <a:cs typeface="Arial"/>
              <a:sym typeface="Arial"/>
            </a:endParaRPr>
          </a:p>
        </p:txBody>
      </p:sp>
      <p:sp>
        <p:nvSpPr>
          <p:cNvPr id="277" name="Google Shape;277;p8"/>
          <p:cNvSpPr/>
          <p:nvPr/>
        </p:nvSpPr>
        <p:spPr>
          <a:xfrm>
            <a:off x="887040" y="2044080"/>
            <a:ext cx="10783080" cy="3607560"/>
          </a:xfrm>
          <a:prstGeom prst="rect">
            <a:avLst/>
          </a:prstGeom>
          <a:noFill/>
          <a:ln>
            <a:noFill/>
          </a:ln>
        </p:spPr>
        <p:txBody>
          <a:bodyPr anchorCtr="0" anchor="t" bIns="45000" lIns="90000" spcFirstLastPara="1" rIns="90000" wrap="square" tIns="45000">
            <a:spAutoFit/>
          </a:bodyPr>
          <a:lstStyle/>
          <a:p>
            <a:pPr indent="-343080" lvl="0" marL="343080" marR="0" rtl="0" algn="l">
              <a:lnSpc>
                <a:spcPct val="150000"/>
              </a:lnSpc>
              <a:spcBef>
                <a:spcPts val="0"/>
              </a:spcBef>
              <a:spcAft>
                <a:spcPts val="0"/>
              </a:spcAft>
              <a:buClr>
                <a:srgbClr val="000000"/>
              </a:buClr>
              <a:buSzPts val="2200"/>
              <a:buFont typeface="Arial"/>
              <a:buChar char="•"/>
            </a:pPr>
            <a:r>
              <a:rPr b="1" lang="en-GB" sz="2200" strike="noStrike">
                <a:solidFill>
                  <a:srgbClr val="000000"/>
                </a:solidFill>
                <a:latin typeface="Open Sans"/>
                <a:ea typeface="Open Sans"/>
                <a:cs typeface="Open Sans"/>
                <a:sym typeface="Open Sans"/>
              </a:rPr>
              <a:t>Web Feature Services (WFS)</a:t>
            </a:r>
            <a:endParaRPr b="0" sz="2200" strike="noStrike">
              <a:solidFill>
                <a:srgbClr val="000000"/>
              </a:solidFill>
              <a:latin typeface="Arial"/>
              <a:ea typeface="Arial"/>
              <a:cs typeface="Arial"/>
              <a:sym typeface="Arial"/>
            </a:endParaRPr>
          </a:p>
          <a:p>
            <a:pPr indent="-203380" lvl="0" marL="343080" marR="0" rtl="0" algn="l">
              <a:lnSpc>
                <a:spcPct val="150000"/>
              </a:lnSpc>
              <a:spcBef>
                <a:spcPts val="0"/>
              </a:spcBef>
              <a:spcAft>
                <a:spcPts val="0"/>
              </a:spcAft>
              <a:buClr>
                <a:srgbClr val="000000"/>
              </a:buClr>
              <a:buSzPts val="2200"/>
              <a:buFont typeface="Arial"/>
              <a:buNone/>
            </a:pPr>
            <a:r>
              <a:t/>
            </a:r>
            <a:endParaRPr b="0" sz="2200" strike="noStrike">
              <a:solidFill>
                <a:srgbClr val="000000"/>
              </a:solidFill>
              <a:latin typeface="Arial"/>
              <a:ea typeface="Arial"/>
              <a:cs typeface="Arial"/>
              <a:sym typeface="Arial"/>
            </a:endParaRPr>
          </a:p>
          <a:p>
            <a:pPr indent="-343080" lvl="0" marL="343080" marR="0" rtl="0" algn="l">
              <a:lnSpc>
                <a:spcPct val="150000"/>
              </a:lnSpc>
              <a:spcBef>
                <a:spcPts val="0"/>
              </a:spcBef>
              <a:spcAft>
                <a:spcPts val="0"/>
              </a:spcAft>
              <a:buClr>
                <a:srgbClr val="000000"/>
              </a:buClr>
              <a:buSzPts val="2200"/>
              <a:buFont typeface="Arial"/>
              <a:buChar char="•"/>
            </a:pPr>
            <a:r>
              <a:rPr b="1" lang="en-GB" sz="2200" strike="noStrike">
                <a:solidFill>
                  <a:srgbClr val="000000"/>
                </a:solidFill>
                <a:latin typeface="Open Sans"/>
                <a:ea typeface="Open Sans"/>
                <a:cs typeface="Open Sans"/>
                <a:sym typeface="Open Sans"/>
              </a:rPr>
              <a:t>Catalogue Services</a:t>
            </a:r>
            <a:endParaRPr b="0" sz="2200" strike="noStrike">
              <a:solidFill>
                <a:srgbClr val="000000"/>
              </a:solidFill>
              <a:latin typeface="Arial"/>
              <a:ea typeface="Arial"/>
              <a:cs typeface="Arial"/>
              <a:sym typeface="Arial"/>
            </a:endParaRPr>
          </a:p>
          <a:p>
            <a:pPr indent="-203380" lvl="0" marL="343080" marR="0" rtl="0" algn="l">
              <a:lnSpc>
                <a:spcPct val="150000"/>
              </a:lnSpc>
              <a:spcBef>
                <a:spcPts val="0"/>
              </a:spcBef>
              <a:spcAft>
                <a:spcPts val="0"/>
              </a:spcAft>
              <a:buClr>
                <a:srgbClr val="000000"/>
              </a:buClr>
              <a:buSzPts val="2200"/>
              <a:buFont typeface="Arial"/>
              <a:buNone/>
            </a:pPr>
            <a:r>
              <a:t/>
            </a:r>
            <a:endParaRPr b="0" sz="2200" strike="noStrike">
              <a:solidFill>
                <a:srgbClr val="000000"/>
              </a:solidFill>
              <a:latin typeface="Arial"/>
              <a:ea typeface="Arial"/>
              <a:cs typeface="Arial"/>
              <a:sym typeface="Arial"/>
            </a:endParaRPr>
          </a:p>
          <a:p>
            <a:pPr indent="-343080" lvl="0" marL="343080" marR="0" rtl="0" algn="l">
              <a:lnSpc>
                <a:spcPct val="150000"/>
              </a:lnSpc>
              <a:spcBef>
                <a:spcPts val="0"/>
              </a:spcBef>
              <a:spcAft>
                <a:spcPts val="0"/>
              </a:spcAft>
              <a:buClr>
                <a:srgbClr val="000000"/>
              </a:buClr>
              <a:buSzPts val="2200"/>
              <a:buFont typeface="Arial"/>
              <a:buChar char="•"/>
            </a:pPr>
            <a:r>
              <a:rPr b="1" lang="en-GB" sz="2200" strike="noStrike">
                <a:solidFill>
                  <a:srgbClr val="000000"/>
                </a:solidFill>
                <a:latin typeface="Open Sans"/>
                <a:ea typeface="Open Sans"/>
                <a:cs typeface="Open Sans"/>
                <a:sym typeface="Open Sans"/>
              </a:rPr>
              <a:t>Data Integration Mechanisms</a:t>
            </a:r>
            <a:endParaRPr b="0" sz="2200" strike="noStrike">
              <a:solidFill>
                <a:srgbClr val="000000"/>
              </a:solidFill>
              <a:latin typeface="Arial"/>
              <a:ea typeface="Arial"/>
              <a:cs typeface="Arial"/>
              <a:sym typeface="Arial"/>
            </a:endParaRPr>
          </a:p>
          <a:p>
            <a:pPr indent="-203380" lvl="0" marL="343080" marR="0" rtl="0" algn="l">
              <a:lnSpc>
                <a:spcPct val="150000"/>
              </a:lnSpc>
              <a:spcBef>
                <a:spcPts val="0"/>
              </a:spcBef>
              <a:spcAft>
                <a:spcPts val="0"/>
              </a:spcAft>
              <a:buClr>
                <a:srgbClr val="000000"/>
              </a:buClr>
              <a:buSzPts val="2200"/>
              <a:buFont typeface="Arial"/>
              <a:buNone/>
            </a:pPr>
            <a:r>
              <a:t/>
            </a:r>
            <a:endParaRPr b="0" sz="2200" strike="noStrike">
              <a:solidFill>
                <a:srgbClr val="000000"/>
              </a:solidFill>
              <a:latin typeface="Arial"/>
              <a:ea typeface="Arial"/>
              <a:cs typeface="Arial"/>
              <a:sym typeface="Arial"/>
            </a:endParaRPr>
          </a:p>
          <a:p>
            <a:pPr indent="-343080" lvl="0" marL="343080" marR="0" rtl="0" algn="l">
              <a:lnSpc>
                <a:spcPct val="150000"/>
              </a:lnSpc>
              <a:spcBef>
                <a:spcPts val="0"/>
              </a:spcBef>
              <a:spcAft>
                <a:spcPts val="0"/>
              </a:spcAft>
              <a:buClr>
                <a:srgbClr val="000000"/>
              </a:buClr>
              <a:buSzPts val="2200"/>
              <a:buFont typeface="Arial"/>
              <a:buChar char="•"/>
            </a:pPr>
            <a:r>
              <a:rPr b="1" lang="en-GB" sz="2200" strike="noStrike">
                <a:solidFill>
                  <a:srgbClr val="000000"/>
                </a:solidFill>
                <a:latin typeface="Open Sans"/>
                <a:ea typeface="Open Sans"/>
                <a:cs typeface="Open Sans"/>
                <a:sym typeface="Open Sans"/>
              </a:rPr>
              <a:t>Standards and Interoperability </a:t>
            </a:r>
            <a:endParaRPr b="0" sz="22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descr="Graphical user interface, sunburst chart&#10;&#10;Description automatically generated" id="283" name="Google Shape;283;p9"/>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284" name="Google Shape;284;p9"/>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8</a:t>
            </a:r>
            <a:endParaRPr b="0" sz="1400" strike="noStrike">
              <a:solidFill>
                <a:srgbClr val="000000"/>
              </a:solidFill>
              <a:latin typeface="Arial"/>
              <a:ea typeface="Arial"/>
              <a:cs typeface="Arial"/>
              <a:sym typeface="Arial"/>
            </a:endParaRPr>
          </a:p>
        </p:txBody>
      </p:sp>
      <p:sp>
        <p:nvSpPr>
          <p:cNvPr id="285" name="Google Shape;285;p9"/>
          <p:cNvSpPr/>
          <p:nvPr/>
        </p:nvSpPr>
        <p:spPr>
          <a:xfrm>
            <a:off x="887040" y="4680"/>
            <a:ext cx="1011744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5.3 Spatial Databases and SDIs</a:t>
            </a:r>
            <a:endParaRPr b="0" sz="4400" strike="noStrike">
              <a:solidFill>
                <a:srgbClr val="000000"/>
              </a:solidFill>
              <a:latin typeface="Arial"/>
              <a:ea typeface="Arial"/>
              <a:cs typeface="Arial"/>
              <a:sym typeface="Arial"/>
            </a:endParaRPr>
          </a:p>
        </p:txBody>
      </p:sp>
      <p:sp>
        <p:nvSpPr>
          <p:cNvPr id="286" name="Google Shape;286;p9"/>
          <p:cNvSpPr txBox="1"/>
          <p:nvPr>
            <p:ph idx="4294967295" type="body"/>
          </p:nvPr>
        </p:nvSpPr>
        <p:spPr>
          <a:xfrm>
            <a:off x="6468970" y="1900324"/>
            <a:ext cx="5197189" cy="4030496"/>
          </a:xfrm>
          <a:prstGeom prst="rect">
            <a:avLst/>
          </a:prstGeom>
          <a:noFill/>
          <a:ln>
            <a:noFill/>
          </a:ln>
        </p:spPr>
        <p:txBody>
          <a:bodyPr anchorCtr="0" anchor="t" bIns="45700" lIns="91425" spcFirstLastPara="1" rIns="91425" wrap="square" tIns="45700">
            <a:normAutofit/>
          </a:bodyPr>
          <a:lstStyle/>
          <a:p>
            <a:pPr indent="-457200" lvl="0" marL="685800" marR="0" rtl="0" algn="l">
              <a:lnSpc>
                <a:spcPct val="150000"/>
              </a:lnSpc>
              <a:spcBef>
                <a:spcPts val="0"/>
              </a:spcBef>
              <a:spcAft>
                <a:spcPts val="0"/>
              </a:spcAft>
              <a:buClr>
                <a:srgbClr val="000000"/>
              </a:buClr>
              <a:buSzPts val="2400"/>
              <a:buFont typeface="Arial"/>
              <a:buAutoNum type="arabicPeriod"/>
            </a:pPr>
            <a:r>
              <a:rPr b="0" i="0" lang="en-GB" sz="2400" u="none" cap="none" strike="noStrike">
                <a:solidFill>
                  <a:srgbClr val="000000"/>
                </a:solidFill>
                <a:latin typeface="Open Sans"/>
                <a:ea typeface="Open Sans"/>
                <a:cs typeface="Open Sans"/>
                <a:sym typeface="Open Sans"/>
              </a:rPr>
              <a:t>The Role of Spatial Databases in SDIs</a:t>
            </a:r>
            <a:endParaRPr/>
          </a:p>
          <a:p>
            <a:pPr indent="-457200" lvl="0" marL="685800" marR="0" rtl="0" algn="l">
              <a:lnSpc>
                <a:spcPct val="150000"/>
              </a:lnSpc>
              <a:spcBef>
                <a:spcPts val="1001"/>
              </a:spcBef>
              <a:spcAft>
                <a:spcPts val="0"/>
              </a:spcAft>
              <a:buClr>
                <a:srgbClr val="000000"/>
              </a:buClr>
              <a:buSzPts val="2400"/>
              <a:buFont typeface="Arial"/>
              <a:buAutoNum type="arabicPeriod"/>
            </a:pPr>
            <a:r>
              <a:rPr b="0" i="0" lang="en-GB" sz="2400" u="none" cap="none" strike="noStrike">
                <a:solidFill>
                  <a:srgbClr val="000000"/>
                </a:solidFill>
                <a:latin typeface="Open Sans"/>
                <a:ea typeface="Open Sans"/>
                <a:cs typeface="Open Sans"/>
                <a:sym typeface="Open Sans"/>
              </a:rPr>
              <a:t>Spatial Databases in Problem-Oriented SDIs</a:t>
            </a:r>
            <a:endParaRPr/>
          </a:p>
          <a:p>
            <a:pPr indent="-457200" lvl="0" marL="685800" marR="0" rtl="0" algn="l">
              <a:lnSpc>
                <a:spcPct val="150000"/>
              </a:lnSpc>
              <a:spcBef>
                <a:spcPts val="1001"/>
              </a:spcBef>
              <a:spcAft>
                <a:spcPts val="0"/>
              </a:spcAft>
              <a:buClr>
                <a:srgbClr val="000000"/>
              </a:buClr>
              <a:buSzPts val="2400"/>
              <a:buFont typeface="Arial"/>
              <a:buAutoNum type="arabicPeriod"/>
            </a:pPr>
            <a:r>
              <a:rPr b="0" i="0" lang="en-GB" sz="2400" u="none" cap="none" strike="noStrike">
                <a:solidFill>
                  <a:srgbClr val="000000"/>
                </a:solidFill>
                <a:latin typeface="Open Sans"/>
                <a:ea typeface="Open Sans"/>
                <a:cs typeface="Open Sans"/>
                <a:sym typeface="Open Sans"/>
              </a:rPr>
              <a:t>Development of Spatial Databases in SDIs</a:t>
            </a:r>
            <a:endParaRPr b="0" i="0" sz="2400" u="none" cap="none" strike="noStrike">
              <a:solidFill>
                <a:srgbClr val="000000"/>
              </a:solidFill>
              <a:latin typeface="Open Sans"/>
              <a:ea typeface="Open Sans"/>
              <a:cs typeface="Open Sans"/>
              <a:sym typeface="Open Sans"/>
            </a:endParaRPr>
          </a:p>
          <a:p>
            <a:pPr indent="-304800" lvl="0" marL="685800" marR="0" rtl="0" algn="l">
              <a:lnSpc>
                <a:spcPct val="150000"/>
              </a:lnSpc>
              <a:spcBef>
                <a:spcPts val="1001"/>
              </a:spcBef>
              <a:spcAft>
                <a:spcPts val="0"/>
              </a:spcAft>
              <a:buClr>
                <a:schemeClr val="dk1"/>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pic>
        <p:nvPicPr>
          <p:cNvPr id="287" name="Google Shape;287;p9"/>
          <p:cNvPicPr preferRelativeResize="0"/>
          <p:nvPr/>
        </p:nvPicPr>
        <p:blipFill rotWithShape="1">
          <a:blip r:embed="rId4">
            <a:alphaModFix/>
          </a:blip>
          <a:srcRect b="0" l="0" r="0" t="0"/>
          <a:stretch/>
        </p:blipFill>
        <p:spPr>
          <a:xfrm>
            <a:off x="187445" y="1900324"/>
            <a:ext cx="6095520" cy="3781007"/>
          </a:xfrm>
          <a:prstGeom prst="rect">
            <a:avLst/>
          </a:prstGeom>
          <a:noFill/>
          <a:ln>
            <a:noFill/>
          </a:ln>
        </p:spPr>
      </p:pic>
      <p:sp>
        <p:nvSpPr>
          <p:cNvPr id="288" name="Google Shape;288;p9"/>
          <p:cNvSpPr/>
          <p:nvPr/>
        </p:nvSpPr>
        <p:spPr>
          <a:xfrm>
            <a:off x="525840" y="5867485"/>
            <a:ext cx="6207840" cy="272160"/>
          </a:xfrm>
          <a:prstGeom prst="rect">
            <a:avLst/>
          </a:prstGeom>
          <a:noFill/>
          <a:ln>
            <a:noFill/>
          </a:ln>
        </p:spPr>
        <p:txBody>
          <a:bodyPr anchorCtr="0" anchor="t" bIns="45000" lIns="90000" spcFirstLastPara="1" rIns="90000" wrap="square" tIns="45000">
            <a:spAutoFit/>
          </a:bodyPr>
          <a:lstStyle/>
          <a:p>
            <a:pPr indent="0" lvl="0" marL="0" marR="0" rtl="0" algn="ct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Picture Source: </a:t>
            </a:r>
            <a:r>
              <a:rPr b="0" i="1" lang="en-GB" sz="1200" u="sng" strike="noStrike">
                <a:solidFill>
                  <a:srgbClr val="0563C1"/>
                </a:solidFill>
                <a:latin typeface="Open Sans"/>
                <a:ea typeface="Open Sans"/>
                <a:cs typeface="Open Sans"/>
                <a:sym typeface="Open Sans"/>
                <a:hlinkClick r:id="rId5">
                  <a:extLst>
                    <a:ext uri="{A12FA001-AC4F-418D-AE19-62706E023703}">
                      <ahyp:hlinkClr val="tx"/>
                    </a:ext>
                  </a:extLst>
                </a:hlinkClick>
              </a:rPr>
              <a:t>Spatial Data Infrastructures</a:t>
            </a:r>
            <a:endParaRPr b="0" sz="1200" strike="noStrike">
              <a:solidFill>
                <a:srgbClr val="000000"/>
              </a:solidFill>
              <a:latin typeface="Arial"/>
              <a:ea typeface="Arial"/>
              <a:cs typeface="Arial"/>
              <a:sym typeface="Arial"/>
            </a:endParaRPr>
          </a:p>
        </p:txBody>
      </p:sp>
      <p:sp>
        <p:nvSpPr>
          <p:cNvPr id="289" name="Google Shape;289;p9"/>
          <p:cNvSpPr/>
          <p:nvPr/>
        </p:nvSpPr>
        <p:spPr>
          <a:xfrm>
            <a:off x="5570640" y="6035825"/>
            <a:ext cx="6095520" cy="272160"/>
          </a:xfrm>
          <a:prstGeom prst="rect">
            <a:avLst/>
          </a:prstGeom>
          <a:noFill/>
          <a:ln>
            <a:noFill/>
          </a:ln>
        </p:spPr>
        <p:txBody>
          <a:bodyPr anchorCtr="0" anchor="t" bIns="45000" lIns="90000" spcFirstLastPara="1" rIns="90000" wrap="square" tIns="45000">
            <a:spAutoFit/>
          </a:bodyPr>
          <a:lstStyle/>
          <a:p>
            <a:pPr indent="0" lvl="0" marL="0" marR="0" rtl="0" algn="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Yamashkin et al. 2019</a:t>
            </a:r>
            <a:endParaRPr b="0" sz="12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Notes">
    <vt:i4>16</vt:i4>
  </property>
  <property fmtid="{D5CDD505-2E9C-101B-9397-08002B2CF9AE}" pid="4" name="PresentationFormat">
    <vt:lpwstr>Widescreen</vt:lpwstr>
  </property>
  <property fmtid="{D5CDD505-2E9C-101B-9397-08002B2CF9AE}" pid="5" name="Slides">
    <vt:i4>16</vt:i4>
  </property>
</Properties>
</file>