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611" r:id="rId5"/>
    <p:sldId id="612" r:id="rId6"/>
    <p:sldId id="613" r:id="rId7"/>
    <p:sldId id="614" r:id="rId8"/>
    <p:sldId id="615" r:id="rId9"/>
    <p:sldId id="616" r:id="rId10"/>
    <p:sldId id="617" r:id="rId11"/>
    <p:sldId id="618" r:id="rId12"/>
    <p:sldId id="619" r:id="rId13"/>
    <p:sldId id="620" r:id="rId14"/>
    <p:sldId id="621" r:id="rId15"/>
    <p:sldId id="622" r:id="rId16"/>
    <p:sldId id="623" r:id="rId17"/>
    <p:sldId id="624" r:id="rId18"/>
    <p:sldId id="652" r:id="rId19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DB3F7DB-7419-9C79-D4D1-5F5117578549}" name="Claudia Winkler" initials="CW" userId="S::claudia.winkler_joanneum.at#ext#@flux50.onmicrosoft.com::52be4535-67a9-4335-aabe-f2d58926623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3AF0"/>
    <a:srgbClr val="373737"/>
    <a:srgbClr val="F4C04F"/>
    <a:srgbClr val="EDEDED"/>
    <a:srgbClr val="D8B05A"/>
    <a:srgbClr val="F8F8F8"/>
    <a:srgbClr val="59BDAA"/>
    <a:srgbClr val="FEE880"/>
    <a:srgbClr val="FCE501"/>
    <a:srgbClr val="F1E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8DFBA3-3C68-275F-72D2-294E4E1F763B}" v="4" dt="2026-02-09T13:41:16.7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18" autoAdjust="0"/>
    <p:restoredTop sz="86422" autoAdjust="0"/>
  </p:normalViewPr>
  <p:slideViewPr>
    <p:cSldViewPr snapToGrid="0">
      <p:cViewPr varScale="1">
        <p:scale>
          <a:sx n="92" d="100"/>
          <a:sy n="92" d="100"/>
        </p:scale>
        <p:origin x="1616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28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er Deliukov" userId="d5fda0f2-1d08-4016-b7e9-bb882f168707" providerId="ADAL" clId="{FE9DFF45-01DC-45CC-A80A-B50597210401}"/>
    <pc:docChg chg="undo redo custSel addSld delSld modSld">
      <pc:chgData name="Alexander Deliukov" userId="d5fda0f2-1d08-4016-b7e9-bb882f168707" providerId="ADAL" clId="{FE9DFF45-01DC-45CC-A80A-B50597210401}" dt="2026-01-27T13:00:11.181" v="61" actId="6549"/>
      <pc:docMkLst>
        <pc:docMk/>
      </pc:docMkLst>
      <pc:sldChg chg="modSp mod">
        <pc:chgData name="Alexander Deliukov" userId="d5fda0f2-1d08-4016-b7e9-bb882f168707" providerId="ADAL" clId="{FE9DFF45-01DC-45CC-A80A-B50597210401}" dt="2026-01-27T12:58:37.461" v="42" actId="20577"/>
        <pc:sldMkLst>
          <pc:docMk/>
          <pc:sldMk cId="3907640188" sldId="611"/>
        </pc:sldMkLst>
        <pc:spChg chg="mod">
          <ac:chgData name="Alexander Deliukov" userId="d5fda0f2-1d08-4016-b7e9-bb882f168707" providerId="ADAL" clId="{FE9DFF45-01DC-45CC-A80A-B50597210401}" dt="2026-01-27T12:58:37.461" v="42" actId="20577"/>
          <ac:spMkLst>
            <pc:docMk/>
            <pc:sldMk cId="3907640188" sldId="611"/>
            <ac:spMk id="2" creationId="{133E8DB0-EB98-177F-99E4-65D4FC080D88}"/>
          </ac:spMkLst>
        </pc:spChg>
      </pc:sldChg>
      <pc:sldChg chg="modSp mod">
        <pc:chgData name="Alexander Deliukov" userId="d5fda0f2-1d08-4016-b7e9-bb882f168707" providerId="ADAL" clId="{FE9DFF45-01DC-45CC-A80A-B50597210401}" dt="2026-01-27T12:59:03.246" v="46" actId="404"/>
        <pc:sldMkLst>
          <pc:docMk/>
          <pc:sldMk cId="3923979759" sldId="612"/>
        </pc:sldMkLst>
        <pc:spChg chg="mod">
          <ac:chgData name="Alexander Deliukov" userId="d5fda0f2-1d08-4016-b7e9-bb882f168707" providerId="ADAL" clId="{FE9DFF45-01DC-45CC-A80A-B50597210401}" dt="2026-01-27T12:59:03.246" v="46" actId="404"/>
          <ac:spMkLst>
            <pc:docMk/>
            <pc:sldMk cId="3923979759" sldId="612"/>
            <ac:spMk id="2" creationId="{0FE65402-2D24-4C0B-3A9B-70B199ADCEA8}"/>
          </ac:spMkLst>
        </pc:spChg>
        <pc:spChg chg="mod">
          <ac:chgData name="Alexander Deliukov" userId="d5fda0f2-1d08-4016-b7e9-bb882f168707" providerId="ADAL" clId="{FE9DFF45-01DC-45CC-A80A-B50597210401}" dt="2026-01-27T12:55:52.857" v="4" actId="14100"/>
          <ac:spMkLst>
            <pc:docMk/>
            <pc:sldMk cId="3923979759" sldId="612"/>
            <ac:spMk id="4" creationId="{2F73B0FE-B34B-98B3-BD05-405A9DA008AC}"/>
          </ac:spMkLst>
        </pc:spChg>
      </pc:sldChg>
      <pc:sldChg chg="modSp mod">
        <pc:chgData name="Alexander Deliukov" userId="d5fda0f2-1d08-4016-b7e9-bb882f168707" providerId="ADAL" clId="{FE9DFF45-01DC-45CC-A80A-B50597210401}" dt="2026-01-27T12:59:12.407" v="47" actId="948"/>
        <pc:sldMkLst>
          <pc:docMk/>
          <pc:sldMk cId="1477481381" sldId="615"/>
        </pc:sldMkLst>
        <pc:spChg chg="mod">
          <ac:chgData name="Alexander Deliukov" userId="d5fda0f2-1d08-4016-b7e9-bb882f168707" providerId="ADAL" clId="{FE9DFF45-01DC-45CC-A80A-B50597210401}" dt="2026-01-27T12:59:12.407" v="47" actId="948"/>
          <ac:spMkLst>
            <pc:docMk/>
            <pc:sldMk cId="1477481381" sldId="615"/>
            <ac:spMk id="2" creationId="{EFE5706B-801C-7CE9-2FD2-896890F5709E}"/>
          </ac:spMkLst>
        </pc:spChg>
        <pc:spChg chg="mod">
          <ac:chgData name="Alexander Deliukov" userId="d5fda0f2-1d08-4016-b7e9-bb882f168707" providerId="ADAL" clId="{FE9DFF45-01DC-45CC-A80A-B50597210401}" dt="2026-01-27T12:57:29.410" v="22" actId="207"/>
          <ac:spMkLst>
            <pc:docMk/>
            <pc:sldMk cId="1477481381" sldId="615"/>
            <ac:spMk id="4" creationId="{03AC321A-ECC1-6F77-28D3-B93794C698A1}"/>
          </ac:spMkLst>
        </pc:spChg>
      </pc:sldChg>
      <pc:sldChg chg="delSp modSp mod">
        <pc:chgData name="Alexander Deliukov" userId="d5fda0f2-1d08-4016-b7e9-bb882f168707" providerId="ADAL" clId="{FE9DFF45-01DC-45CC-A80A-B50597210401}" dt="2026-01-27T12:59:35.907" v="49" actId="404"/>
        <pc:sldMkLst>
          <pc:docMk/>
          <pc:sldMk cId="2460397813" sldId="616"/>
        </pc:sldMkLst>
        <pc:spChg chg="mod">
          <ac:chgData name="Alexander Deliukov" userId="d5fda0f2-1d08-4016-b7e9-bb882f168707" providerId="ADAL" clId="{FE9DFF45-01DC-45CC-A80A-B50597210401}" dt="2026-01-27T12:59:35.907" v="49" actId="404"/>
          <ac:spMkLst>
            <pc:docMk/>
            <pc:sldMk cId="2460397813" sldId="616"/>
            <ac:spMk id="4" creationId="{B86F7BA3-B558-E7EE-49BC-1EDCDFCA81CE}"/>
          </ac:spMkLst>
        </pc:spChg>
      </pc:sldChg>
      <pc:sldChg chg="modSp">
        <pc:chgData name="Alexander Deliukov" userId="d5fda0f2-1d08-4016-b7e9-bb882f168707" providerId="ADAL" clId="{FE9DFF45-01DC-45CC-A80A-B50597210401}" dt="2026-01-27T12:59:41.252" v="50" actId="404"/>
        <pc:sldMkLst>
          <pc:docMk/>
          <pc:sldMk cId="1526321746" sldId="618"/>
        </pc:sldMkLst>
        <pc:spChg chg="mod">
          <ac:chgData name="Alexander Deliukov" userId="d5fda0f2-1d08-4016-b7e9-bb882f168707" providerId="ADAL" clId="{FE9DFF45-01DC-45CC-A80A-B50597210401}" dt="2026-01-27T12:59:41.252" v="50" actId="404"/>
          <ac:spMkLst>
            <pc:docMk/>
            <pc:sldMk cId="1526321746" sldId="618"/>
            <ac:spMk id="4" creationId="{12E9D6D4-ADBC-D7EB-E231-9A2E3FFD7EF4}"/>
          </ac:spMkLst>
        </pc:spChg>
      </pc:sldChg>
      <pc:sldChg chg="modSp mod">
        <pc:chgData name="Alexander Deliukov" userId="d5fda0f2-1d08-4016-b7e9-bb882f168707" providerId="ADAL" clId="{FE9DFF45-01DC-45CC-A80A-B50597210401}" dt="2026-01-27T12:58:12.658" v="30" actId="207"/>
        <pc:sldMkLst>
          <pc:docMk/>
          <pc:sldMk cId="2338098846" sldId="619"/>
        </pc:sldMkLst>
        <pc:spChg chg="mod">
          <ac:chgData name="Alexander Deliukov" userId="d5fda0f2-1d08-4016-b7e9-bb882f168707" providerId="ADAL" clId="{FE9DFF45-01DC-45CC-A80A-B50597210401}" dt="2026-01-27T12:58:12.658" v="30" actId="207"/>
          <ac:spMkLst>
            <pc:docMk/>
            <pc:sldMk cId="2338098846" sldId="619"/>
            <ac:spMk id="4" creationId="{4377BFF2-33C6-968B-4039-27829257A520}"/>
          </ac:spMkLst>
        </pc:spChg>
      </pc:sldChg>
      <pc:sldChg chg="modSp">
        <pc:chgData name="Alexander Deliukov" userId="d5fda0f2-1d08-4016-b7e9-bb882f168707" providerId="ADAL" clId="{FE9DFF45-01DC-45CC-A80A-B50597210401}" dt="2026-01-27T12:59:50.365" v="51" actId="404"/>
        <pc:sldMkLst>
          <pc:docMk/>
          <pc:sldMk cId="2251049058" sldId="620"/>
        </pc:sldMkLst>
        <pc:spChg chg="mod">
          <ac:chgData name="Alexander Deliukov" userId="d5fda0f2-1d08-4016-b7e9-bb882f168707" providerId="ADAL" clId="{FE9DFF45-01DC-45CC-A80A-B50597210401}" dt="2026-01-27T12:59:50.365" v="51" actId="404"/>
          <ac:spMkLst>
            <pc:docMk/>
            <pc:sldMk cId="2251049058" sldId="620"/>
            <ac:spMk id="4" creationId="{C48B4B3E-49EA-5666-7C14-9015697F413B}"/>
          </ac:spMkLst>
        </pc:spChg>
      </pc:sldChg>
      <pc:sldChg chg="modSp">
        <pc:chgData name="Alexander Deliukov" userId="d5fda0f2-1d08-4016-b7e9-bb882f168707" providerId="ADAL" clId="{FE9DFF45-01DC-45CC-A80A-B50597210401}" dt="2026-01-27T12:59:55.023" v="52" actId="404"/>
        <pc:sldMkLst>
          <pc:docMk/>
          <pc:sldMk cId="3526500076" sldId="622"/>
        </pc:sldMkLst>
        <pc:spChg chg="mod">
          <ac:chgData name="Alexander Deliukov" userId="d5fda0f2-1d08-4016-b7e9-bb882f168707" providerId="ADAL" clId="{FE9DFF45-01DC-45CC-A80A-B50597210401}" dt="2026-01-27T12:59:55.023" v="52" actId="404"/>
          <ac:spMkLst>
            <pc:docMk/>
            <pc:sldMk cId="3526500076" sldId="622"/>
            <ac:spMk id="4" creationId="{92FE9A94-DCC1-E1C5-4D79-C962BC490CDE}"/>
          </ac:spMkLst>
        </pc:spChg>
      </pc:sldChg>
      <pc:sldChg chg="modSp mod">
        <pc:chgData name="Alexander Deliukov" userId="d5fda0f2-1d08-4016-b7e9-bb882f168707" providerId="ADAL" clId="{FE9DFF45-01DC-45CC-A80A-B50597210401}" dt="2026-01-27T13:00:04.861" v="57" actId="1076"/>
        <pc:sldMkLst>
          <pc:docMk/>
          <pc:sldMk cId="2317735843" sldId="623"/>
        </pc:sldMkLst>
        <pc:spChg chg="mod">
          <ac:chgData name="Alexander Deliukov" userId="d5fda0f2-1d08-4016-b7e9-bb882f168707" providerId="ADAL" clId="{FE9DFF45-01DC-45CC-A80A-B50597210401}" dt="2026-01-27T13:00:02.907" v="56" actId="1076"/>
          <ac:spMkLst>
            <pc:docMk/>
            <pc:sldMk cId="2317735843" sldId="623"/>
            <ac:spMk id="29" creationId="{4ECDE187-04E2-45C2-AB71-3163282F7484}"/>
          </ac:spMkLst>
        </pc:spChg>
        <pc:spChg chg="mod">
          <ac:chgData name="Alexander Deliukov" userId="d5fda0f2-1d08-4016-b7e9-bb882f168707" providerId="ADAL" clId="{FE9DFF45-01DC-45CC-A80A-B50597210401}" dt="2026-01-27T13:00:02.907" v="56" actId="1076"/>
          <ac:spMkLst>
            <pc:docMk/>
            <pc:sldMk cId="2317735843" sldId="623"/>
            <ac:spMk id="41" creationId="{D9C87595-16A2-4A0F-9DBB-4AF40FA3BA2C}"/>
          </ac:spMkLst>
        </pc:spChg>
        <pc:spChg chg="mod">
          <ac:chgData name="Alexander Deliukov" userId="d5fda0f2-1d08-4016-b7e9-bb882f168707" providerId="ADAL" clId="{FE9DFF45-01DC-45CC-A80A-B50597210401}" dt="2026-01-27T13:00:02.907" v="56" actId="1076"/>
          <ac:spMkLst>
            <pc:docMk/>
            <pc:sldMk cId="2317735843" sldId="623"/>
            <ac:spMk id="49" creationId="{E8F01505-D47E-4B07-82B8-EC043F5EC813}"/>
          </ac:spMkLst>
        </pc:spChg>
        <pc:spChg chg="mod">
          <ac:chgData name="Alexander Deliukov" userId="d5fda0f2-1d08-4016-b7e9-bb882f168707" providerId="ADAL" clId="{FE9DFF45-01DC-45CC-A80A-B50597210401}" dt="2026-01-27T13:00:04.861" v="57" actId="1076"/>
          <ac:spMkLst>
            <pc:docMk/>
            <pc:sldMk cId="2317735843" sldId="623"/>
            <ac:spMk id="60" creationId="{DB6D982A-54DA-4FCC-9383-F91FC1E1D9CE}"/>
          </ac:spMkLst>
        </pc:spChg>
      </pc:sldChg>
      <pc:sldChg chg="modSp mod">
        <pc:chgData name="Alexander Deliukov" userId="d5fda0f2-1d08-4016-b7e9-bb882f168707" providerId="ADAL" clId="{FE9DFF45-01DC-45CC-A80A-B50597210401}" dt="2026-01-27T13:00:11.181" v="61" actId="6549"/>
        <pc:sldMkLst>
          <pc:docMk/>
          <pc:sldMk cId="3274696126" sldId="624"/>
        </pc:sldMkLst>
        <pc:spChg chg="mod">
          <ac:chgData name="Alexander Deliukov" userId="d5fda0f2-1d08-4016-b7e9-bb882f168707" providerId="ADAL" clId="{FE9DFF45-01DC-45CC-A80A-B50597210401}" dt="2026-01-27T12:58:49.701" v="44" actId="14100"/>
          <ac:spMkLst>
            <pc:docMk/>
            <pc:sldMk cId="3274696126" sldId="624"/>
            <ac:spMk id="3" creationId="{49A3F027-3E19-82AE-7A54-488E35E1545B}"/>
          </ac:spMkLst>
        </pc:spChg>
        <pc:spChg chg="mod">
          <ac:chgData name="Alexander Deliukov" userId="d5fda0f2-1d08-4016-b7e9-bb882f168707" providerId="ADAL" clId="{FE9DFF45-01DC-45CC-A80A-B50597210401}" dt="2026-01-27T13:00:11.181" v="61" actId="6549"/>
          <ac:spMkLst>
            <pc:docMk/>
            <pc:sldMk cId="3274696126" sldId="624"/>
            <ac:spMk id="4" creationId="{B6E2F0C4-3708-062E-837B-49F21B8E51C4}"/>
          </ac:spMkLst>
        </pc:spChg>
      </pc:sldChg>
    </pc:docChg>
  </pc:docChgLst>
  <pc:docChgLst>
    <pc:chgData name="Alexander Deliukov" userId="S::alexander_think-e.be#ext#@flux50.onmicrosoft.com::bee075c1-faac-4166-8fcb-7b2057bad6f6" providerId="AD" clId="Web-{E28DFBA3-3C68-275F-72D2-294E4E1F763B}"/>
    <pc:docChg chg="modSld">
      <pc:chgData name="Alexander Deliukov" userId="S::alexander_think-e.be#ext#@flux50.onmicrosoft.com::bee075c1-faac-4166-8fcb-7b2057bad6f6" providerId="AD" clId="Web-{E28DFBA3-3C68-275F-72D2-294E4E1F763B}" dt="2026-02-09T13:41:16.727" v="2" actId="14100"/>
      <pc:docMkLst>
        <pc:docMk/>
      </pc:docMkLst>
      <pc:sldChg chg="addSp modSp">
        <pc:chgData name="Alexander Deliukov" userId="S::alexander_think-e.be#ext#@flux50.onmicrosoft.com::bee075c1-faac-4166-8fcb-7b2057bad6f6" providerId="AD" clId="Web-{E28DFBA3-3C68-275F-72D2-294E4E1F763B}" dt="2026-02-09T13:41:16.727" v="2" actId="14100"/>
        <pc:sldMkLst>
          <pc:docMk/>
          <pc:sldMk cId="3907640188" sldId="611"/>
        </pc:sldMkLst>
        <pc:picChg chg="add mod">
          <ac:chgData name="Alexander Deliukov" userId="S::alexander_think-e.be#ext#@flux50.onmicrosoft.com::bee075c1-faac-4166-8fcb-7b2057bad6f6" providerId="AD" clId="Web-{E28DFBA3-3C68-275F-72D2-294E4E1F763B}" dt="2026-02-09T13:41:16.727" v="2" actId="14100"/>
          <ac:picMkLst>
            <pc:docMk/>
            <pc:sldMk cId="3907640188" sldId="611"/>
            <ac:picMk id="4" creationId="{97BF44F6-2649-BF74-654C-72AAA3EA6643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59230B0E-39ED-45EA-AD95-669D0616B3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AA82B798-201A-4B14-B1F0-6A660C5C72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E2F5857-B39B-4284-A086-C6DE2719C9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E3EF34-7656-4396-AEBE-2B554E5E93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8782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49F08-9100-4AF5-BC0A-FC6A093BE3CC}" type="datetimeFigureOut">
              <a:rPr lang="ko-KR" altLang="en-US" smtClean="0"/>
              <a:t>2026. 3. 13.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Επεξεργασία στυλ κειμένου</a:t>
            </a:r>
          </a:p>
          <a:p>
            <a:pPr lvl="1"/>
            <a:r>
              <a:rPr lang="ko-KR" altLang="en-US"/>
              <a:t>Δεύτερο επίπεδο</a:t>
            </a:r>
          </a:p>
          <a:p>
            <a:pPr lvl="2"/>
            <a:r>
              <a:rPr lang="ko-KR" altLang="en-US"/>
              <a:t>Τρίτο επίπεδο</a:t>
            </a:r>
          </a:p>
          <a:p>
            <a:pPr lvl="3"/>
            <a:r>
              <a:rPr lang="ko-KR" altLang="en-US"/>
              <a:t>Τέταρτο επίπεδο</a:t>
            </a:r>
          </a:p>
          <a:p>
            <a:pPr lvl="4"/>
            <a:r>
              <a:rPr lang="ko-KR" altLang="en-US"/>
              <a:t>Πέμπτο επίπεδο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FC7D2-309F-4B1D-AF63-DB3D4B5448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7933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ur01.safelinks.protection.outlook.com/?url=https%3A%2F%2Fcreativecommons.org%2Flicenses%2Fby-sa%2F4.0%2Fdeed.en&amp;data=05%7C02%7Csimon.ball%40open.ac.uk%7C8b75d0b6e56042db759308de25b428c2%7C0e2ed45596af4100bed3a8e5fd981685%7C0%7C0%7C638989652911880494%7CUnknown%7CTWFpbGZsb3d8eyJFbXB0eU1hcGkiOnRydWUsIlYiOiIwLjAuMDAwMCIsIlAiOiJXaW4zMiIsIkFOIjoiTWFpbCIsIldUIjoyfQ%3D%3D%7C0%7C%7C%7C&amp;sdata=%2FITZkt%2BIetR6zgRVbzpDpm%2Fe6Dlg1L5kh3Mm8lyobao%3D&amp;reserved=0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ea.europa.eu/en/analysis/indicators/share-of-energy-consumption-from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guardian.com/business/2023/dec/23/do-electric-cars-really-produce-fewer-carbon-emissions-than-petrol-or-diesel-vehicles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.edu/openlearncreate/course/view.php?id=12040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nergysavingtrust.org.uk/myths-about-solar/" TargetMode="External"/><Relationship Id="rId5" Type="http://schemas.openxmlformats.org/officeDocument/2006/relationships/hyperlink" Target="https://www.energymonitor.ai/opinion/opinion-dispelling-myths-around-renewable-energy-technologies/?cf-view" TargetMode="External"/><Relationship Id="rId4" Type="http://schemas.openxmlformats.org/officeDocument/2006/relationships/hyperlink" Target="https://www.open.edu/openlearncreate/course/view.php?id=17128" TargetMode="External"/></Relationships>
</file>

<file path=ppt/notesSlides/_rels/notes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/2.0/deed.en" TargetMode="External"/><Relationship Id="rId3" Type="http://schemas.openxmlformats.org/officeDocument/2006/relationships/hyperlink" Target="https://creativecommons.org/licenses/by-sa/4.0/deed.en" TargetMode="External"/><Relationship Id="rId7" Type="http://schemas.openxmlformats.org/officeDocument/2006/relationships/hyperlink" Target="https://www.flickr.com/photos/vespaholic/14495979919/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commons.wikimedia.org/wiki/File:Vorarlberger_Kraftwerke-Energy_meter_(electro)-smart_meter-02ASD.jpg" TargetMode="External"/><Relationship Id="rId11" Type="http://schemas.openxmlformats.org/officeDocument/2006/relationships/hyperlink" Target="https://unsplash.com/photos/white-and-black-car-in-front-of-white-building-during-daytime-N2Td7KpIvYc" TargetMode="External"/><Relationship Id="rId5" Type="http://schemas.openxmlformats.org/officeDocument/2006/relationships/hyperlink" Target="https://www.pexels.com/photo/paper-beside-macbook-669623/" TargetMode="External"/><Relationship Id="rId10" Type="http://schemas.openxmlformats.org/officeDocument/2006/relationships/hyperlink" Target="https://unsplash.com/license" TargetMode="External"/><Relationship Id="rId4" Type="http://schemas.openxmlformats.org/officeDocument/2006/relationships/hyperlink" Target="https://www.pexels.com/photo/lightbulbs-turned-on-2166753/" TargetMode="External"/><Relationship Id="rId9" Type="http://schemas.openxmlformats.org/officeDocument/2006/relationships/hyperlink" Target="https://unsplash.com/photos/brown-brick-house-with-solar-panels-on-roof-9CalgkSRZb8" TargetMode="Externa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.edu/openlearncreate/course/view.php?id=17128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e.org.uk/advice/room-heaters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Οι μύθοι για την ενέργεια καταρρίπτονται!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Το έργο αυτό έχει λάβει χρηματοδότηση από το πρόγραμμα «Ορίζοντας» της Ευρωπαϊκής Ένωσης για την έρευνα και την καινοτομία (2021-2027) στο πλαίσιο της συμφωνίας επιχορήγησης αριθ. 101075596. Η ευθύνη για το περιεχόμενο αυτού του υλικού βαρύνει αποκλειστικά το έργο Every1 και δεν αντανακλά απαραίτητα την άποψη της Ευρωπαϊκής Ένωσης. Η παρουσίαση διαθέτει άδεια </a:t>
            </a:r>
            <a:r>
              <a:rPr lang="en-GB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Original URL: https://creativecommons.org/licenses/by-sa/4.0/deed.en. Click or tap if you trust this link."/>
              </a:rPr>
              <a:t>CC BY-SA 4.0,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εκτός εάν ορίζεται διαφορετικά. 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91962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ea typeface="Public Sans"/>
                <a:cs typeface="Public Sans"/>
                <a:sym typeface="Public Sans"/>
              </a:rPr>
              <a:t>Οι ανανεώσιμες πηγές ενέργειας (π.χ. ηλιακή και αιολική ενέργεια) είναι αναξιόπιστες;</a:t>
            </a:r>
          </a:p>
          <a:p>
            <a:pPr marL="342900" lvl="0" indent="-342900" latinLnBrk="0">
              <a:buFont typeface="Arial" panose="020B0604020202020204" pitchFamily="34" charset="0"/>
              <a:buChar char="•"/>
            </a:pPr>
            <a:r>
              <a:rPr lang="en-US" sz="1200" b="1" dirty="0">
                <a:ea typeface="Calibri"/>
                <a:cs typeface="Calibri"/>
              </a:rPr>
              <a:t>Πάνω από το 25 % της συνολικής ενέργειας που καταναλώθηκε στην ΕΕ το 2024 προήλθε από ανανεώσιμες πηγές </a:t>
            </a:r>
            <a:r>
              <a:rPr lang="en-US" sz="1200" dirty="0">
                <a:ea typeface="Calibri"/>
                <a:cs typeface="Calibri"/>
              </a:rPr>
              <a:t>(</a:t>
            </a:r>
            <a:r>
              <a:rPr lang="en-US" sz="1200" dirty="0">
                <a:ea typeface="Calibri"/>
                <a:cs typeface="Calibri"/>
                <a:hlinkClick r:id="rId3"/>
              </a:rPr>
              <a:t>Ευρωπαϊκή Υπηρεσία Περιβάλλοντος</a:t>
            </a:r>
            <a:r>
              <a:rPr lang="en-US" sz="1200" dirty="0">
                <a:ea typeface="Calibri"/>
                <a:cs typeface="Calibri"/>
              </a:rPr>
              <a:t>), όπως η ηλιακή ενέργεια, η αιολική ενέργεια και οι αντλίες θερμότητας.</a:t>
            </a:r>
            <a:endParaRPr lang="en-GB" sz="1200" noProof="0" dirty="0">
              <a:solidFill>
                <a:schemeClr val="accent2"/>
              </a:solidFill>
              <a:ea typeface="Public Sans"/>
              <a:cs typeface="Public Sans"/>
              <a:sym typeface="Public Sans"/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endParaRPr lang="en-GB" sz="800" noProof="0" dirty="0">
              <a:solidFill>
                <a:schemeClr val="tx1"/>
              </a:solidFill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noProof="0" dirty="0">
                <a:solidFill>
                  <a:schemeClr val="tx1"/>
                </a:solidFill>
              </a:rPr>
              <a:t>Οι σύγχρονες τεχνολογίες </a:t>
            </a:r>
            <a:r>
              <a:rPr lang="en-GB" sz="1200" b="1" noProof="0" dirty="0">
                <a:solidFill>
                  <a:schemeClr val="tx1"/>
                </a:solidFill>
              </a:rPr>
              <a:t>αντιμετωπίζουν</a:t>
            </a:r>
            <a:r>
              <a:rPr lang="en-GB" sz="1200" noProof="0" dirty="0">
                <a:solidFill>
                  <a:schemeClr val="tx1"/>
                </a:solidFill>
              </a:rPr>
              <a:t> όλο και περισσότερο </a:t>
            </a:r>
            <a:r>
              <a:rPr lang="en-GB" sz="1200" b="1" noProof="0" dirty="0">
                <a:solidFill>
                  <a:schemeClr val="tx1"/>
                </a:solidFill>
              </a:rPr>
              <a:t>τις καιρικές διακυμάνσεις </a:t>
            </a:r>
            <a:r>
              <a:rPr lang="en-GB" sz="1200" noProof="0" dirty="0">
                <a:solidFill>
                  <a:schemeClr val="tx1"/>
                </a:solidFill>
              </a:rPr>
              <a:t>στην ηλιακή και αιολική ενέργεια.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endParaRPr lang="en-GB" sz="800" b="1" noProof="0" dirty="0">
              <a:solidFill>
                <a:schemeClr val="tx1"/>
              </a:solidFill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b="1" noProof="0" dirty="0">
                <a:solidFill>
                  <a:schemeClr val="tx1"/>
                </a:solidFill>
              </a:rPr>
              <a:t>Οι προηγμένες προβλέψεις </a:t>
            </a:r>
            <a:r>
              <a:rPr lang="en-GB" sz="1200" noProof="0" dirty="0">
                <a:solidFill>
                  <a:schemeClr val="tx1"/>
                </a:solidFill>
              </a:rPr>
              <a:t>υπολογίζουν την παραγωγή ανανεώσιμης ενέργειας, ενώ </a:t>
            </a:r>
            <a:r>
              <a:rPr lang="en-GB" sz="1200" b="1" noProof="0" dirty="0">
                <a:solidFill>
                  <a:schemeClr val="tx1"/>
                </a:solidFill>
              </a:rPr>
              <a:t>τα συστήματα αποθήκευσης </a:t>
            </a:r>
            <a:r>
              <a:rPr lang="en-GB" sz="1200" noProof="0" dirty="0">
                <a:solidFill>
                  <a:schemeClr val="tx1"/>
                </a:solidFill>
              </a:rPr>
              <a:t>(μπαταρίες, αντλησιοταμίευση) σταθεροποιούν το δίκτυο. 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endParaRPr lang="en-GB" sz="800" b="1" noProof="0" dirty="0">
              <a:solidFill>
                <a:schemeClr val="tx1"/>
              </a:solidFill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b="1" noProof="0" dirty="0">
                <a:solidFill>
                  <a:schemeClr val="tx1"/>
                </a:solidFill>
              </a:rPr>
              <a:t>Η δυναμική τιμολόγηση </a:t>
            </a:r>
            <a:r>
              <a:rPr lang="en-GB" sz="1200" noProof="0" dirty="0">
                <a:solidFill>
                  <a:schemeClr val="tx1"/>
                </a:solidFill>
              </a:rPr>
              <a:t>– όπου η τιμή της ενέργειας προσαρμόζεται ανάλογα με την προσφορά και τη ζήτηση – συμβάλλει επίσης στην εξισορρόπηση του δικτύου. </a:t>
            </a:r>
          </a:p>
          <a:p>
            <a:pPr latinLnBrk="0"/>
            <a:endParaRPr lang="en-GB" sz="1200" noProof="0" dirty="0">
              <a:solidFill>
                <a:srgbClr val="000066"/>
              </a:solidFill>
              <a:ea typeface="Public Sans"/>
              <a:cs typeface="Public San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https://www.eea.europa.eu/en/analysis/indicators/share-of-energy-consumption-from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63656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accent5"/>
                </a:solidFill>
              </a:rPr>
              <a:t>Τα ηλεκτρικά οχήματα είναι φιλικά προς το περιβάλλον, ακόμη και όταν φορτίζονται με ηλεκτρική ενέργεια που παράγεται από ορυκτά καύσιμα;</a:t>
            </a:r>
            <a:endParaRPr lang="en-GB" sz="1200" i="1" dirty="0">
              <a:solidFill>
                <a:schemeClr val="accent5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55779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Τα ηλεκτρικά οχήματα είναι φιλικά προς το περιβάλλον, ακόμη και όταν φορτίζονται με ηλεκτρική ενέργεια που παράγεται από ορυκτά καύσιμα;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1200" b="1" dirty="0">
                <a:ea typeface="Calibri"/>
                <a:cs typeface="Calibri"/>
              </a:rPr>
              <a:t>Τα ηλεκτρικά οχήματα (EV) που τροφοδοτούνται από ανανεώσιμες πηγές ενέργειας </a:t>
            </a:r>
            <a:r>
              <a:rPr lang="en-US" sz="1200" dirty="0">
                <a:ea typeface="Calibri"/>
                <a:cs typeface="Calibri"/>
              </a:rPr>
              <a:t>είναι μια φιλική προς το περιβάλλον επιλογή σε σύγκριση με τα αυτοκίνητα που χρησιμοποιούν βενζίνη ή ντίζελ. Ωστόσο, η μείωση της χρήσης αυτοκινήτων και η αύξηση των ενεργητικών μετακινήσεων (π.χ. περπάτημα ή ποδηλασία) και η χρήση των μέσων μαζικής μεταφοράς είναι πιο φιλικές προς το περιβάλλον επιλογές μεταφοράς.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endParaRPr lang="en-US" sz="300" dirty="0"/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1200" dirty="0"/>
              <a:t>Η παραγωγή ηλεκτρικών οχημάτων απαιτεί περισσότερη ενέργεια από την παραγωγή αυτοκινήτων που κινούνται με ορυκτά καύσιμα. Ωστόσο, </a:t>
            </a:r>
            <a:r>
              <a:rPr lang="en-US" sz="1200" b="1" dirty="0"/>
              <a:t>τα ηλεκτρικά οχήματα είναι συνολικά πιο φιλικά προς το περιβάλλον </a:t>
            </a:r>
            <a:r>
              <a:rPr lang="en-US" sz="1200" dirty="0"/>
              <a:t>και μπορούν να μειώσουν γρήγορα το «ανθρακικό τους αποτύπωμα» και να παράγουν λιγότερες εκπομπές ανά χιλιόμετρο όταν κυκλοφορούν στο δρόμο (</a:t>
            </a:r>
            <a:r>
              <a:rPr lang="en-US" sz="1200" dirty="0">
                <a:hlinkClick r:id="rId3"/>
              </a:rPr>
              <a:t>The Guardian</a:t>
            </a:r>
            <a:r>
              <a:rPr lang="en-US" sz="1200" dirty="0"/>
              <a:t>). 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endParaRPr lang="en-US" sz="300" b="1" dirty="0">
              <a:ea typeface="Calibri"/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1200" b="1" dirty="0">
                <a:ea typeface="Calibri"/>
              </a:rPr>
              <a:t>Τα EV δεν παράγουν καθόλου εκπομπές καυσαερίων</a:t>
            </a:r>
            <a:r>
              <a:rPr lang="en-US" sz="1200" dirty="0">
                <a:ea typeface="Calibri"/>
              </a:rPr>
              <a:t>, βελτιώνοντας την ποιότητα του αέρα στις πόλεις και μειώνοντας τη ρύπανση. </a:t>
            </a:r>
          </a:p>
          <a:p>
            <a:endParaRPr lang="en-GB" dirty="0"/>
          </a:p>
          <a:p>
            <a:r>
              <a:rPr lang="en-GB" dirty="0"/>
              <a:t>https://www.theguardian.com/business/2023/dec/23/do-electric-cars-really-produce-fewer-carbon-emissions-than-petrol-or-diesel-vehicles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61360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rPr>
              <a:t>Επόμενα βήματα</a:t>
            </a:r>
            <a:endParaRPr lang="ko-KR" altLang="en-US" sz="1200" kern="1200" dirty="0">
              <a:solidFill>
                <a:schemeClr val="tx2"/>
              </a:solidFill>
              <a:latin typeface="+mn-lt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Αν θέλετε να μάθετε περισσότερα για τους μύθους σχετικά με την ενέργεια, μπορεί να σας φανούν χρήσιμες οι παρακάτω πηγές: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rgbClr val="373737"/>
                </a:solidFill>
                <a:ea typeface="맑은 고딕"/>
              </a:rPr>
              <a:t> Δείτε το30λεπτο μάθημα</a:t>
            </a:r>
            <a:r>
              <a:rPr lang="en-US" altLang="ko-KR" sz="1200" i="1" dirty="0">
                <a:solidFill>
                  <a:srgbClr val="373737"/>
                </a:solidFill>
                <a:ea typeface="맑은 고딕"/>
              </a:rPr>
              <a:t> Digital Energy Essentials </a:t>
            </a:r>
            <a:r>
              <a:rPr lang="en-US" altLang="ko-KR" sz="1200" dirty="0">
                <a:solidFill>
                  <a:srgbClr val="373737"/>
                </a:solidFill>
                <a:ea typeface="맑은 고딕"/>
              </a:rPr>
              <a:t>της Every1 σχετικά με </a:t>
            </a:r>
            <a:r>
              <a:rPr lang="en-US" altLang="ko-KR" sz="1200" dirty="0">
                <a:solidFill>
                  <a:srgbClr val="373737"/>
                </a:solidFill>
                <a:ea typeface="맑은 고딕"/>
                <a:hlinkClick r:id="rId3"/>
              </a:rPr>
              <a:t>την ανταπόκριση στη ζήτηση</a:t>
            </a:r>
            <a:endParaRPr lang="ko-KR" altLang="en-US" sz="1200" dirty="0">
              <a:solidFill>
                <a:srgbClr val="373737"/>
              </a:solidFill>
              <a:ea typeface="맑은 고딕"/>
            </a:endParaRPr>
          </a:p>
          <a:p>
            <a:pPr algn="ctr"/>
            <a:r>
              <a:rPr lang="en-US" altLang="ko-KR" sz="1200" dirty="0">
                <a:solidFill>
                  <a:srgbClr val="373737"/>
                </a:solidFill>
              </a:rPr>
              <a:t>Δείτε αναλυτικά την παρουσίαση της Every1 σχετικά με </a:t>
            </a:r>
          </a:p>
          <a:p>
            <a:pPr algn="ctr"/>
            <a:r>
              <a:rPr lang="en-US" altLang="ko-KR" sz="1200" dirty="0">
                <a:solidFill>
                  <a:srgbClr val="373737"/>
                </a:solidFill>
                <a:hlinkClick r:id="rId4"/>
              </a:rPr>
              <a:t>τον αντίκτυπο της κλιματικής αλλαγής στις ανανεώσιμες πηγές ενέργειας</a:t>
            </a:r>
            <a:endParaRPr lang="en-GB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rgbClr val="373737"/>
                </a:solidFill>
              </a:rPr>
              <a:t>Διαβάστε το άρθρο του Energy Monitor </a:t>
            </a:r>
            <a:r>
              <a:rPr lang="en-US" altLang="ko-KR" sz="1200" i="1" dirty="0">
                <a:solidFill>
                  <a:srgbClr val="373737"/>
                </a:solidFill>
                <a:hlinkClick r:id="rId5"/>
              </a:rPr>
              <a:t>«Διαλύοντας τους μύθους γύρω από τις τεχνολογίες ανανεώσιμων πηγών ενέργειας»</a:t>
            </a:r>
            <a:endParaRPr lang="ko-KR" altLang="en-US" sz="1200" i="1" dirty="0">
              <a:solidFill>
                <a:srgbClr val="373737"/>
              </a:solidFill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rgbClr val="373737"/>
                </a:solidFill>
              </a:rPr>
              <a:t>Διαβάστε το άρθρο του Energy Saving Trust με τίτλο </a:t>
            </a:r>
            <a:r>
              <a:rPr lang="en-US" altLang="ko-KR" sz="1200" i="1" dirty="0">
                <a:solidFill>
                  <a:srgbClr val="373737"/>
                </a:solidFill>
                <a:hlinkClick r:id="rId6"/>
              </a:rPr>
              <a:t>«Απομυθοποιώντας τους μύθους για την ηλιακή ενέργεια»</a:t>
            </a:r>
            <a:endParaRPr lang="ko-KR" altLang="en-US" sz="1200" dirty="0">
              <a:solidFill>
                <a:srgbClr val="373737"/>
              </a:solidFill>
            </a:endParaRPr>
          </a:p>
          <a:p>
            <a:endParaRPr lang="en-GB" dirty="0"/>
          </a:p>
          <a:p>
            <a:r>
              <a:rPr lang="en-GB" dirty="0"/>
              <a:t>https://www.open.edu/openlearncreate/course/view.php?id=12040</a:t>
            </a:r>
          </a:p>
          <a:p>
            <a:r>
              <a:rPr lang="en-GB" dirty="0"/>
              <a:t>https://www.open.edu/openlearncreate/course/view.php?id=17128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93418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Ευχαριστίες</a:t>
            </a:r>
          </a:p>
          <a:p>
            <a:pPr latinLnBrk="0"/>
            <a:r>
              <a:rPr lang="en-GB" dirty="0"/>
              <a:t>Αυτή η παρουσίαση με τίτλο </a:t>
            </a:r>
            <a:r>
              <a:rPr lang="en-GB" i="1" dirty="0"/>
              <a:t>«Energy Myths Busted! Fact or Fiction» (Μύθοι για την ενέργεια: Αλήθεια ή ψέμα) </a:t>
            </a:r>
            <a:r>
              <a:rPr lang="en-GB" dirty="0"/>
              <a:t>δημιουργήθηκε από το πρόγραμμα Every1 και διατίθεται υπό την άδεια </a:t>
            </a:r>
            <a:r>
              <a:rPr lang="en-GB" dirty="0">
                <a:hlinkClick r:id="rId3"/>
              </a:rPr>
              <a:t>CC BY-SA 4.0</a:t>
            </a:r>
            <a:r>
              <a:rPr lang="en-GB" dirty="0"/>
              <a:t>, εκτός αν αναφέρεται διαφορετικά. </a:t>
            </a:r>
          </a:p>
          <a:p>
            <a:pPr latinLnBrk="0"/>
            <a:endParaRPr lang="en-GB" dirty="0"/>
          </a:p>
          <a:p>
            <a:pPr latinLnBrk="0"/>
            <a:r>
              <a:rPr lang="en-GB" dirty="0"/>
              <a:t>Οι εικόνες που χρησιμοποιούνται σε αυτή την παρουσίαση είναι οι εξής: </a:t>
            </a:r>
          </a:p>
          <a:p>
            <a:pPr latinLnBrk="0"/>
            <a:endParaRPr lang="en-GB" dirty="0"/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Εικόνα εξωφύλλου: </a:t>
            </a:r>
            <a:r>
              <a:rPr lang="en-US" i="1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Lightbulbs Turned on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από </a:t>
            </a:r>
            <a:r>
              <a:rPr lang="en-US" sz="1200" b="0" i="0" u="sng" strike="noStrike" cap="none" dirty="0">
                <a:solidFill>
                  <a:srgbClr val="000000"/>
                </a:solidFill>
                <a:ea typeface="Public Sans"/>
                <a:cs typeface="Public Sans"/>
                <a:sym typeface="Public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τον Jochem Miedema στο Pexels.com</a:t>
            </a:r>
            <a:endParaRPr lang="en-US" sz="1200" b="0" i="0" u="sng" strike="noStrike" cap="none" dirty="0">
              <a:solidFill>
                <a:srgbClr val="000000"/>
              </a:solidFill>
              <a:ea typeface="Public Sans"/>
              <a:cs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Εικόνα εισαγωγικού κειμένου: </a:t>
            </a:r>
            <a:r>
              <a:rPr lang="en-US" i="1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Χαρτί δίπλα σε </a:t>
            </a:r>
            <a:r>
              <a:rPr lang="en-US" i="1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Macbook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από </a:t>
            </a:r>
            <a:r>
              <a:rPr lang="en-US" sz="1200" u="sng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τον Lukas στο Pexels.com</a:t>
            </a:r>
            <a:endParaRPr lang="en-US" sz="1200" u="sng" dirty="0">
              <a:solidFill>
                <a:schemeClr val="dk1"/>
              </a:solidFill>
              <a:ea typeface="Public Sans"/>
              <a:cs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Έξυπνοι μετρητές: </a:t>
            </a:r>
            <a:r>
              <a:rPr lang="en-GB" dirty="0" err="1">
                <a:hlinkClick r:id="rId6"/>
              </a:rPr>
              <a:t>Vorarlberger </a:t>
            </a:r>
            <a:r>
              <a:rPr lang="en-GB" dirty="0">
                <a:hlinkClick r:id="rId6"/>
              </a:rPr>
              <a:t>Kraftwerke-Energy meter (electro)-smart meter-02ASD </a:t>
            </a:r>
            <a:r>
              <a:rPr lang="en-GB" dirty="0"/>
              <a:t>από </a:t>
            </a:r>
            <a:r>
              <a:rPr lang="en-GB" dirty="0" err="1"/>
              <a:t>τον Asurnipal </a:t>
            </a:r>
            <a:r>
              <a:rPr lang="en-GB" dirty="0"/>
              <a:t>με άδεια </a:t>
            </a:r>
            <a:r>
              <a:rPr lang="en-GB" dirty="0">
                <a:hlinkClick r:id="rId3"/>
              </a:rPr>
              <a:t>CC BY-SA 4.0</a:t>
            </a:r>
            <a:endParaRPr lang="en-US" sz="1200" u="sng" dirty="0">
              <a:solidFill>
                <a:schemeClr val="dk1"/>
              </a:solidFill>
              <a:ea typeface="Public Sans"/>
              <a:cs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Θερμάστρες χώρου: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7"/>
              </a:rPr>
              <a:t>Space Heater 2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από τον Eric Farrow (</a:t>
            </a:r>
            <a:r>
              <a:rPr lang="en-US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vespaholic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) με άδεια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8"/>
              </a:rPr>
              <a:t>CC BY-NC 2.0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 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Ανανεώσιμες πηγές ενέργειας: </a:t>
            </a:r>
            <a:r>
              <a:rPr lang="en-US" i="1" dirty="0">
                <a:solidFill>
                  <a:srgbClr val="111111"/>
                </a:solidFill>
                <a:sym typeface="Public Sans"/>
                <a:hlinkClick r:id="rId9"/>
              </a:rPr>
              <a:t>Καφέ τούβλινο σπίτι με ηλιακούς συλλέκτες στην οροφή </a:t>
            </a:r>
            <a:r>
              <a:rPr lang="en-US" dirty="0">
                <a:solidFill>
                  <a:schemeClr val="dk1"/>
                </a:solidFill>
                <a:cs typeface="Public Sans"/>
                <a:sym typeface="Public Sans"/>
              </a:rPr>
              <a:t>από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Vivint Solar με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0"/>
              </a:rPr>
              <a:t>άδεια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 </a:t>
            </a:r>
            <a:r>
              <a:rPr lang="en-US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0"/>
              </a:rPr>
              <a:t>Unsplash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 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Ηλεκτρικά οχήματα: </a:t>
            </a:r>
            <a:r>
              <a:rPr lang="en-US" i="1" dirty="0">
                <a:solidFill>
                  <a:srgbClr val="111111"/>
                </a:solidFill>
                <a:sym typeface="Public Sans"/>
                <a:hlinkClick r:id="rId11"/>
              </a:rPr>
              <a:t>Λευκό και μαύρο αυτοκίνητο μπροστά από λευκό κτίριο κατά τη διάρκεια της ημέρας </a:t>
            </a:r>
            <a:r>
              <a:rPr lang="en-US" dirty="0">
                <a:solidFill>
                  <a:schemeClr val="dk1"/>
                </a:solidFill>
                <a:cs typeface="Public Sans"/>
                <a:sym typeface="Public Sans"/>
              </a:rPr>
              <a:t>από </a:t>
            </a:r>
            <a:r>
              <a:rPr lang="en-US" sz="12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τον Precious </a:t>
            </a:r>
            <a:r>
              <a:rPr lang="en-US" sz="1200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Madubuike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με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0"/>
              </a:rPr>
              <a:t>άδεια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 </a:t>
            </a:r>
            <a:r>
              <a:rPr lang="en-US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0"/>
              </a:rPr>
              <a:t>Unsplash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 </a:t>
            </a:r>
          </a:p>
          <a:p>
            <a:pPr latinLnBrk="0"/>
            <a:endParaRPr lang="en-US" sz="120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latinLnBrk="0"/>
            <a:endParaRPr lang="en-US" sz="120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0" marR="0" lvl="0" indent="0" algn="l" rtl="0" latinLnBrk="0"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>
              <a:solidFill>
                <a:srgbClr val="000000"/>
              </a:solidFill>
              <a:ea typeface="Public Sans"/>
              <a:cs typeface="Public Sans"/>
              <a:sym typeface="Public Sans"/>
            </a:endParaRPr>
          </a:p>
          <a:p>
            <a:pPr marL="0" marR="0" lvl="0" indent="0" algn="l" rtl="0" latinLnBrk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latinLnBrk="0"/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BE" dirty="0"/>
              <a:t>https://unsplash.com/photos/brown-brick-house-with-solar-panels-on-roof-9CalgkSRZb8</a:t>
            </a:r>
            <a:endParaRPr lang="en-GB" dirty="0"/>
          </a:p>
          <a:p>
            <a:r>
              <a:rPr lang="en-BE" dirty="0"/>
              <a:t>https://unsplash.com/photos/white-and-black-car-in-front-of-white-building-during-daytime-N2Td7KpIvYc</a:t>
            </a:r>
            <a:endParaRPr lang="en-GB" dirty="0"/>
          </a:p>
          <a:p>
            <a:r>
              <a:rPr lang="en-BE" dirty="0"/>
              <a:t>https://unsplash.com/license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041359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267DCE-9D9C-1D21-893F-6E52E2945E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541F860-3020-DE74-BC2D-0D7FE157BB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57C9C53-8A09-BA36-4875-ACC385A354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0" dirty="0">
                <a:solidFill>
                  <a:schemeClr val="bg1"/>
                </a:solidFill>
              </a:rPr>
              <a:t>Ευχαριστώ!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1D19A0-9783-941D-04C2-A1B7010FD4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9020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0"/>
            <a:r>
              <a:rPr lang="en-GB" sz="12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Παρεξηγήσεις σχετικά με την </a:t>
            </a:r>
          </a:p>
          <a:p>
            <a:pPr latinLnBrk="0"/>
            <a:r>
              <a:rPr lang="en-GB" sz="12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είναι </a:t>
            </a:r>
          </a:p>
          <a:p>
            <a:pPr latinLnBrk="0"/>
            <a:r>
              <a:rPr lang="en-GB" sz="12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συχνές. Σε αυτή τη σειρά διαφανειών εξετάζουμε </a:t>
            </a:r>
            <a:r>
              <a:rPr lang="en-GB" sz="120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τέσσερις συχνές </a:t>
            </a:r>
            <a:r>
              <a:rPr lang="en-GB" sz="12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ερωτήσεις σχετικά με την ψηφιακή ενέργεια. </a:t>
            </a:r>
          </a:p>
          <a:p>
            <a:pPr latinLnBrk="0"/>
            <a:endParaRPr lang="en-GB" sz="1200" dirty="0">
              <a:solidFill>
                <a:srgbClr val="2B2C30"/>
              </a:solidFill>
              <a:ea typeface="Public Sans"/>
              <a:cs typeface="Public Sans"/>
              <a:sym typeface="Public Sans"/>
            </a:endParaRPr>
          </a:p>
          <a:p>
            <a:pPr latinLnBrk="0"/>
            <a:r>
              <a:rPr lang="en-GB" sz="12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Εξετάζοντας αυτές τις ερωτήσεις, </a:t>
            </a:r>
            <a:r>
              <a:rPr lang="en-GB" sz="120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μπορούμε </a:t>
            </a:r>
            <a:r>
              <a:rPr lang="en-GB" sz="12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να βελτιώσουμε την κατανόησή μας για την ψηφιοποίηση της ενέργειας και να λάβουμε πιο ενημερωμένες αποφάσεις σχετικά με τη χρήση της ενέργειας. </a:t>
            </a:r>
          </a:p>
          <a:p>
            <a:pPr latinLnBrk="0"/>
            <a:endParaRPr lang="en-GB" sz="1200" noProof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0857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0"/>
            <a:r>
              <a:rPr lang="en-GB" sz="120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Η εξερεύνησή μας ξεκινά με μια ερώτηση. Αφιερώστε λίγο χρόνο για να σκεφτείτε κάθε ερώτηση, πριν προχωρήσετε στην απάντηση. </a:t>
            </a:r>
          </a:p>
          <a:p>
            <a:pPr latinLnBrk="0"/>
            <a:endParaRPr lang="en-GB" sz="1200" noProof="0" dirty="0">
              <a:solidFill>
                <a:srgbClr val="2B2C30"/>
              </a:solidFill>
              <a:sym typeface="Public Sans"/>
            </a:endParaRPr>
          </a:p>
          <a:p>
            <a:pPr latinLnBrk="0"/>
            <a:r>
              <a:rPr lang="en-GB" sz="1200" dirty="0">
                <a:solidFill>
                  <a:srgbClr val="2B2C30"/>
                </a:solidFill>
                <a:sym typeface="Public Sans"/>
              </a:rPr>
              <a:t>Μπορείτε να απαντήσετε σε κάθε ερώτηση με τη σειρά. Εναλλακτικά, μπορείτε να επιλέξετε μια συγκεκριμένη ερώτηση που θέλετε να εξερευνήσετε πρώτα μέσω του μενού. </a:t>
            </a:r>
            <a:endParaRPr lang="en-GB" sz="1200" noProof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02361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Public Sans"/>
              </a:rPr>
              <a:t>Τέσσερις συχνές ερωτήσεις σχετικά με την ψηφιακή ενέργεια 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latinLnBrk="0"/>
            <a:endParaRPr lang="en-US" sz="1200" dirty="0">
              <a:ea typeface="Public Sans"/>
              <a:cs typeface="Public Sans"/>
              <a:sym typeface="Public Sans"/>
            </a:endParaRPr>
          </a:p>
          <a:p>
            <a:pPr marL="342900" indent="-342900" latinLnBrk="0">
              <a:buFont typeface="+mj-lt"/>
              <a:buAutoNum type="arabicPeriod"/>
            </a:pPr>
            <a:r>
              <a:rPr lang="en-US" sz="1200" dirty="0">
                <a:ea typeface="Public Sans"/>
                <a:cs typeface="Public Sans"/>
                <a:sym typeface="Public Sans"/>
              </a:rPr>
              <a:t>Οι έξυπνοι μετρητές προστατεύουν αποτελεσματικά την ιδιωτικότητα των χρηστών; 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US" sz="1200" dirty="0">
                <a:ea typeface="Public Sans"/>
                <a:cs typeface="Public Sans"/>
                <a:sym typeface="Public Sans"/>
              </a:rPr>
              <a:t>Τι είναι πιο ενεργειακά αποδοτικό: οι θερμαντήρες χώρου ή η κεντρική θέρμανση; 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US" sz="1200" dirty="0">
                <a:ea typeface="Public Sans"/>
                <a:cs typeface="Public Sans"/>
                <a:sym typeface="Public Sans"/>
              </a:rPr>
              <a:t>Οι ανανεώσιμες πηγές ενέργειας (π.χ. ηλιακή και αιολική ενέργεια) είναι αναξιόπιστες;</a:t>
            </a:r>
            <a:endParaRPr lang="en-US" sz="1200" b="1" dirty="0">
              <a:solidFill>
                <a:schemeClr val="bg1"/>
              </a:solidFill>
              <a:ea typeface="Public Sans"/>
              <a:cs typeface="Public Sans"/>
              <a:sym typeface="Public Sans"/>
            </a:endParaRPr>
          </a:p>
          <a:p>
            <a:pPr marL="342900" indent="-342900" latinLnBrk="0">
              <a:buFont typeface="+mj-lt"/>
              <a:buAutoNum type="arabicPeriod"/>
            </a:pPr>
            <a:r>
              <a:rPr lang="en-US" sz="1200" dirty="0">
                <a:ea typeface="Public Sans"/>
                <a:cs typeface="Public Sans"/>
                <a:sym typeface="Public Sans"/>
              </a:rPr>
              <a:t>Τα ηλεκτρικά οχήματα είναι φιλικά προς το περιβάλλον, ακόμη και όταν φορτίζονται με ηλεκτρική ενέργεια που παράγεται από ορυκτά καύσιμα;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536511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accent2"/>
                </a:solidFill>
              </a:rPr>
              <a:t>Προστατεύουν αποτελεσματικά τα έξυπνα μετρητές την ιδιωτικότητα των χρηστών; </a:t>
            </a:r>
            <a:endParaRPr lang="en-US" sz="1050" i="1" dirty="0">
              <a:solidFill>
                <a:schemeClr val="accent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05771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latin typeface="Public Sans"/>
                <a:ea typeface="Public Sans"/>
                <a:cs typeface="Public Sans"/>
                <a:sym typeface="Public Sans"/>
              </a:rPr>
              <a:t>Προστατεύουν αποτελεσματικά τα έξυπνα μετρητές την ιδιωτικότητα των χρηστών; </a:t>
            </a:r>
            <a:endParaRPr lang="en-US" sz="1050" dirty="0">
              <a:solidFill>
                <a:schemeClr val="bg1"/>
              </a:solidFill>
            </a:endParaRPr>
          </a:p>
          <a:p>
            <a:pPr marL="0" marR="0" lvl="0" indent="0" algn="l" rtl="0" latinLnBrk="0">
              <a:buNone/>
            </a:pPr>
            <a:endParaRPr lang="en-GB" sz="300" noProof="0" dirty="0">
              <a:solidFill>
                <a:schemeClr val="accent2"/>
              </a:solidFill>
              <a:ea typeface="Public Sans"/>
              <a:cs typeface="Public Sans"/>
              <a:sym typeface="Public Sans"/>
            </a:endParaRPr>
          </a:p>
          <a:p>
            <a:pPr marL="457200" indent="-457200" latinLnBrk="0">
              <a:buChar char="•"/>
            </a:pPr>
            <a:endParaRPr lang="en-GB" sz="300" b="1" noProof="0" dirty="0">
              <a:solidFill>
                <a:schemeClr val="tx1"/>
              </a:solidFill>
              <a:ea typeface="Calibri"/>
            </a:endParaRPr>
          </a:p>
          <a:p>
            <a:pPr marL="457200" indent="-457200" latinLnBrk="0">
              <a:buChar char="•"/>
            </a:pPr>
            <a:r>
              <a:rPr lang="en-GB" sz="1200" b="1" noProof="0" dirty="0">
                <a:solidFill>
                  <a:schemeClr val="tx1"/>
                </a:solidFill>
                <a:ea typeface="Calibri"/>
              </a:rPr>
              <a:t>Οι έξυπνοι μετρητές συλλέγουν μόνο βασικά δεδομένα σχετικά με την κατανάλωση ενέργειας</a:t>
            </a:r>
            <a:r>
              <a:rPr lang="en-GB" sz="1200" noProof="0" dirty="0">
                <a:solidFill>
                  <a:schemeClr val="tx1"/>
                </a:solidFill>
                <a:ea typeface="Calibri"/>
              </a:rPr>
              <a:t>, όπως η κατανάλωση ενέργειας, και όχι συγκεκριμένες πληροφορίες σχετικά με τη χρήση συσκευών, ήχο, βίντεο ή </a:t>
            </a:r>
            <a:r>
              <a:rPr lang="en-GB" sz="1200" dirty="0">
                <a:ea typeface="Calibri"/>
              </a:rPr>
              <a:t>προσωπικά στοιχεία</a:t>
            </a:r>
            <a:r>
              <a:rPr lang="en-GB" sz="1200" noProof="0" dirty="0">
                <a:solidFill>
                  <a:schemeClr val="tx1"/>
                </a:solidFill>
                <a:ea typeface="Calibri"/>
              </a:rPr>
              <a:t>.</a:t>
            </a:r>
          </a:p>
          <a:p>
            <a:pPr latinLnBrk="0"/>
            <a:endParaRPr lang="en-GB" sz="800" noProof="0" dirty="0">
              <a:solidFill>
                <a:schemeClr val="tx1"/>
              </a:solidFill>
              <a:ea typeface="Calibri"/>
            </a:endParaRPr>
          </a:p>
          <a:p>
            <a:pPr marL="457200" indent="-457200" latinLnBrk="0">
              <a:buChar char="•"/>
            </a:pPr>
            <a:r>
              <a:rPr lang="en-GB" sz="1200" b="1" noProof="0" dirty="0">
                <a:solidFill>
                  <a:schemeClr val="tx1"/>
                </a:solidFill>
                <a:ea typeface="Calibri"/>
              </a:rPr>
              <a:t>Αυστηροί κανονισμοί και μέτρα προστασίας δεδομένων </a:t>
            </a:r>
            <a:r>
              <a:rPr lang="en-GB" sz="1200" noProof="0" dirty="0">
                <a:solidFill>
                  <a:schemeClr val="tx1"/>
                </a:solidFill>
                <a:ea typeface="Calibri"/>
              </a:rPr>
              <a:t>(π.χ. GDPR, οδηγία για την ηλεκτρική ενέργεια, κανονισμός για την ηλεκτρική ενέργεια) προστατεύουν το απόρρητο των καταναλωτών.</a:t>
            </a:r>
          </a:p>
          <a:p>
            <a:pPr latinLnBrk="0"/>
            <a:endParaRPr lang="en-GB" sz="800" noProof="0" dirty="0">
              <a:solidFill>
                <a:schemeClr val="tx1"/>
              </a:solidFill>
              <a:ea typeface="Calibri"/>
            </a:endParaRPr>
          </a:p>
          <a:p>
            <a:pPr marL="457200" indent="-457200" latinLnBrk="0">
              <a:buChar char="•"/>
            </a:pPr>
            <a:r>
              <a:rPr lang="en-GB" sz="1200" noProof="0" dirty="0">
                <a:solidFill>
                  <a:schemeClr val="tx1"/>
                </a:solidFill>
                <a:ea typeface="Calibri"/>
              </a:rPr>
              <a:t>Οι εταιρείες κοινής ωφέλειας περιορίζονται στη </a:t>
            </a:r>
            <a:r>
              <a:rPr lang="en-GB" sz="1200" b="1" noProof="0" dirty="0">
                <a:solidFill>
                  <a:schemeClr val="tx1"/>
                </a:solidFill>
                <a:ea typeface="Calibri"/>
              </a:rPr>
              <a:t>χρήση των δεδομένων των έξυπνων μετρητών για τη χρέωση και τη διαχείριση του δικτύου, με περιορισμένη ανταλλαγή δεδομένων.</a:t>
            </a:r>
          </a:p>
          <a:p>
            <a:pPr latinLnBrk="0"/>
            <a:endParaRPr lang="en-GB" sz="800" b="1" noProof="0" dirty="0">
              <a:solidFill>
                <a:schemeClr val="tx1"/>
              </a:solidFill>
              <a:ea typeface="Calibri"/>
            </a:endParaRPr>
          </a:p>
          <a:p>
            <a:pPr marL="457200" indent="-457200" latinLnBrk="0">
              <a:buChar char="•"/>
            </a:pPr>
            <a:r>
              <a:rPr lang="en-GB" sz="1200" b="1" dirty="0"/>
              <a:t>Μάθετε περισσότερα </a:t>
            </a:r>
            <a:r>
              <a:rPr lang="en-GB" sz="1200" dirty="0"/>
              <a:t>στην παρουσίαση Every1 </a:t>
            </a:r>
            <a:r>
              <a:rPr lang="en-GB" sz="1200" i="1" dirty="0">
                <a:hlinkClick r:id="rId3"/>
              </a:rPr>
              <a:t>«Κυβερνοασφάλεια: οι μύθοι της ψηφιακής ενέργειας... καταρρίπτονται! </a:t>
            </a:r>
            <a:endParaRPr lang="en-GB" sz="1200" noProof="0" dirty="0">
              <a:solidFill>
                <a:srgbClr val="000066"/>
              </a:solidFill>
              <a:ea typeface="Calibri"/>
              <a:cs typeface="Calibri"/>
            </a:endParaRP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https://www.open.edu/openlearncreate/course/view.php?id=17128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252322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1200" i="1" dirty="0">
                <a:solidFill>
                  <a:schemeClr val="accent2"/>
                </a:solidFill>
              </a:rPr>
              <a:t>Τι είναι πιο ενεργειακά αποδοτικό: </a:t>
            </a:r>
          </a:p>
          <a:p>
            <a:pPr algn="ctr"/>
            <a:r>
              <a:rPr lang="en-US" sz="1200" i="1" dirty="0">
                <a:solidFill>
                  <a:schemeClr val="accent2"/>
                </a:solidFill>
              </a:rPr>
              <a:t>οι θερμάστρες χώρου ή η κεντρική θέρμανση;</a:t>
            </a:r>
            <a:endParaRPr lang="en-US" sz="1050" i="1" dirty="0">
              <a:solidFill>
                <a:schemeClr val="accent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65775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sym typeface="Public Sans"/>
              </a:rPr>
              <a:t>Τι είναι πιο ενεργειακά αποδοτικό: οι θερμαντήρες χώρου ή η κεντρική θέρμανση;</a:t>
            </a:r>
            <a:endParaRPr lang="en-US" sz="1050" dirty="0">
              <a:solidFill>
                <a:schemeClr val="bg1"/>
              </a:solidFill>
            </a:endParaRPr>
          </a:p>
          <a:p>
            <a:pPr marL="457200" indent="-457200" latinLnBrk="0">
              <a:buChar char="•"/>
            </a:pPr>
            <a:r>
              <a:rPr lang="en-US" sz="1200" dirty="0">
                <a:solidFill>
                  <a:srgbClr val="2B2C30"/>
                </a:solidFill>
                <a:ea typeface="Public Sans"/>
              </a:rPr>
              <a:t>Οι θερμαντήρες χώρου είναι λιγότερο αποδοτικοί από την κεντρική θέρμανση όταν πρόκειται για τη θέρμανση μεγάλων χώρων του σπιτιού σας. </a:t>
            </a:r>
          </a:p>
          <a:p>
            <a:pPr marL="457200" indent="-457200" latinLnBrk="0">
              <a:buChar char="•"/>
            </a:pPr>
            <a:endParaRPr lang="en-US" sz="1200" b="1" dirty="0">
              <a:solidFill>
                <a:srgbClr val="2B2C30"/>
              </a:solidFill>
            </a:endParaRPr>
          </a:p>
          <a:p>
            <a:pPr marL="457200" indent="-457200" latinLnBrk="0">
              <a:buChar char="•"/>
            </a:pPr>
            <a:r>
              <a:rPr lang="en-US" sz="1200" dirty="0">
                <a:solidFill>
                  <a:srgbClr val="2B2C30"/>
                </a:solidFill>
              </a:rPr>
              <a:t>Οι θερμαντήρες χώρου λειτουργούν καλύτερα για τη σύντομη θέρμανση μικρών, καλά μονωμένων χώρων. </a:t>
            </a:r>
          </a:p>
          <a:p>
            <a:pPr marL="457200" indent="-457200" latinLnBrk="0">
              <a:buChar char="•"/>
            </a:pPr>
            <a:endParaRPr lang="en-US" sz="1200" dirty="0">
              <a:solidFill>
                <a:srgbClr val="2B2C30"/>
              </a:solidFill>
            </a:endParaRPr>
          </a:p>
          <a:p>
            <a:pPr marL="457200" indent="-457200" latinLnBrk="0">
              <a:buChar char="•"/>
            </a:pPr>
            <a:r>
              <a:rPr lang="en-US" sz="1200" dirty="0">
                <a:solidFill>
                  <a:srgbClr val="2B2C30"/>
                </a:solidFill>
              </a:rPr>
              <a:t>Η χρήση θερμαντικών σωμάτων ως κύριας πηγής θέρμανσης μπορεί να οδηγήσει σε υψηλότερους λογαριασμούς ενέργειας σε σύγκριση με την κεντρική θέρμανση.</a:t>
            </a:r>
          </a:p>
          <a:p>
            <a:pPr marL="457200" indent="-457200" latinLnBrk="0">
              <a:buChar char="•"/>
            </a:pPr>
            <a:endParaRPr lang="en-US" sz="1200" dirty="0">
              <a:solidFill>
                <a:srgbClr val="2B2C30"/>
              </a:solidFill>
            </a:endParaRPr>
          </a:p>
          <a:p>
            <a:pPr marL="457200" indent="-457200" latinLnBrk="0">
              <a:buChar char="•"/>
            </a:pPr>
            <a:r>
              <a:rPr lang="en-US" sz="1200" dirty="0">
                <a:solidFill>
                  <a:srgbClr val="2B2C30"/>
                </a:solidFill>
              </a:rPr>
              <a:t>Διαβάστε περισσότερα στον οδηγό </a:t>
            </a:r>
            <a:r>
              <a:rPr lang="en-US" sz="1200" b="1" dirty="0">
                <a:solidFill>
                  <a:srgbClr val="2B2C30"/>
                </a:solidFill>
              </a:rPr>
              <a:t>για </a:t>
            </a:r>
            <a:r>
              <a:rPr lang="en-US" sz="1200" dirty="0">
                <a:solidFill>
                  <a:srgbClr val="2B2C30"/>
                </a:solidFill>
                <a:hlinkClick r:id="rId3"/>
              </a:rPr>
              <a:t>θερμαντήρες δωματίου</a:t>
            </a:r>
            <a:r>
              <a:rPr lang="en-US" sz="1200" b="1" dirty="0">
                <a:solidFill>
                  <a:srgbClr val="2B2C30"/>
                </a:solidFill>
              </a:rPr>
              <a:t> του Κέντρου Αειφόρου Ενέργειας</a:t>
            </a:r>
            <a:r>
              <a:rPr lang="en-US" sz="1200" dirty="0">
                <a:solidFill>
                  <a:srgbClr val="2B2C30"/>
                </a:solidFill>
              </a:rPr>
              <a:t>. </a:t>
            </a:r>
            <a:endParaRPr lang="en-US" sz="1200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https://www.flickr.com/photos/vespaholic/14495979919/</a:t>
            </a:r>
          </a:p>
          <a:p>
            <a:r>
              <a:rPr lang="en-GB" dirty="0"/>
              <a:t>https://www.cse.org.uk/advice/room-heaters/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38606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latinLnBrk="0"/>
            <a:r>
              <a:rPr lang="en-US" sz="1200" i="1" dirty="0">
                <a:solidFill>
                  <a:schemeClr val="accent2"/>
                </a:solidFill>
              </a:rPr>
              <a:t>Οι ανανεώσιμες πηγές ενέργειας </a:t>
            </a:r>
          </a:p>
          <a:p>
            <a:pPr algn="ctr" latinLnBrk="0"/>
            <a:r>
              <a:rPr lang="en-US" sz="1200" i="1" dirty="0">
                <a:solidFill>
                  <a:schemeClr val="accent2"/>
                </a:solidFill>
              </a:rPr>
              <a:t>(π.χ. η ηλιακή και η αιολική ενέργεια) αναξιόπιστες;</a:t>
            </a:r>
            <a:endParaRPr lang="en-US" sz="1050" i="1" dirty="0">
              <a:solidFill>
                <a:schemeClr val="accent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2967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eur01.safelinks.protection.outlook.com/?url=https%3A%2F%2Fcreativecommons.org%2Flicenses%2Fby-sa%2F4.0%2Fdeed.en&amp;data=05%7C02%7Csimon.ball%40open.ac.uk%7C4beecf77fe94434bfc6308de21311385%7C0e2ed45596af4100bed3a8e5fd981685%7C0%7C0%7C638984691842547971%7CUnknown%7CTWFpbGZsb3d8eyJFbXB0eU1hcGkiOnRydWUsIlYiOiIwLjAuMDAwMCIsIlAiOiJXaW4zMiIsIkFOIjoiTWFpbCIsIldUIjoyfQ%3D%3D%7C0%7C%7C%7C&amp;sdata=5mfs8Lsd5R1av9opIWNEYXVyB0PpYhSoAb5GZfNhntc%3D&amp;reserved=0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ry1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>
            <a:extLst>
              <a:ext uri="{FF2B5EF4-FFF2-40B4-BE49-F238E27FC236}">
                <a16:creationId xmlns:a16="http://schemas.microsoft.com/office/drawing/2014/main" id="{6968694B-CBC0-4CFA-92E7-007B856E5C2E}"/>
              </a:ext>
            </a:extLst>
          </p:cNvPr>
          <p:cNvSpPr/>
          <p:nvPr userDrawn="1"/>
        </p:nvSpPr>
        <p:spPr>
          <a:xfrm>
            <a:off x="7678057" y="1"/>
            <a:ext cx="4513943" cy="6858000"/>
          </a:xfrm>
          <a:prstGeom prst="rect">
            <a:avLst/>
          </a:prstGeom>
          <a:solidFill>
            <a:schemeClr val="tx2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rgbClr val="1A1941"/>
              </a:solidFill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5FF8FAC-CA3D-D985-2D00-0665579779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53029" y="6210794"/>
            <a:ext cx="377098" cy="3918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8FB2AA-35E5-7CD4-BA93-A842EA8032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32" y="6210794"/>
            <a:ext cx="2490178" cy="4707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5494C01-4EF7-A139-28B4-DFA4EC4C22EE}"/>
              </a:ext>
            </a:extLst>
          </p:cNvPr>
          <p:cNvSpPr txBox="1"/>
          <p:nvPr userDrawn="1"/>
        </p:nvSpPr>
        <p:spPr>
          <a:xfrm>
            <a:off x="2607410" y="5975850"/>
            <a:ext cx="497742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 hangingPunct="0"/>
            <a:r>
              <a:rPr lang="el-GR" sz="1000" b="0" i="0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Το έργο αυτό έχει λάβει χρηματοδότηση από το πρόγραμμα «Ορίζοντας» της Ευρωπαϊκής Ένωσης για την έρευνα και την καινοτομία (2021-2027) στο πλαίσιο της συμφωνίας επιχορήγησης αριθ. 101075596. Η ευθύνη για το περιεχόμενο αυτού του υλικού βαρύνει αποκλειστικά το έργο Every1 και δεν αντανακλά απαραίτητα την άποψη της Ευρωπαϊκής Ένωσης. Η παρουσίαση διαθέτει άδεια </a:t>
            </a:r>
            <a:r>
              <a:rPr lang="el-GR" sz="1000" b="0" i="0" u="sng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Original URL: https://creativecommons.org/licenses/by-sa/4.0/deed.en. Click or tap if you trust this link."/>
              </a:rPr>
              <a:t>CC BY-SA 4.0, </a:t>
            </a:r>
            <a:r>
              <a:rPr lang="el-GR" sz="1000" b="0" i="0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εκτός εάν ορίζεται διαφορετικά. </a:t>
            </a:r>
            <a:endParaRPr lang="el-GR" sz="1000" noProof="1"/>
          </a:p>
        </p:txBody>
      </p:sp>
    </p:spTree>
    <p:extLst>
      <p:ext uri="{BB962C8B-B14F-4D97-AF65-F5344CB8AC3E}">
        <p14:creationId xmlns:p14="http://schemas.microsoft.com/office/powerpoint/2010/main" val="2549487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ry1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4F53AAD2-4525-46D4-8AD1-5B650C307416}"/>
              </a:ext>
            </a:extLst>
          </p:cNvPr>
          <p:cNvSpPr/>
          <p:nvPr userDrawn="1"/>
        </p:nvSpPr>
        <p:spPr>
          <a:xfrm>
            <a:off x="1" y="1"/>
            <a:ext cx="4046220" cy="6858000"/>
          </a:xfrm>
          <a:prstGeom prst="rect">
            <a:avLst/>
          </a:prstGeom>
          <a:solidFill>
            <a:schemeClr val="tx2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rgbClr val="1A194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935587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ry1 slide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37D69E15-8DEB-4A6D-B2E4-0E1069D88945}"/>
              </a:ext>
            </a:extLst>
          </p:cNvPr>
          <p:cNvSpPr/>
          <p:nvPr userDrawn="1"/>
        </p:nvSpPr>
        <p:spPr>
          <a:xfrm>
            <a:off x="0" y="0"/>
            <a:ext cx="12192000" cy="1949360"/>
          </a:xfrm>
          <a:prstGeom prst="rect">
            <a:avLst/>
          </a:prstGeom>
          <a:solidFill>
            <a:schemeClr val="tx2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sz="2800">
              <a:solidFill>
                <a:srgbClr val="1A194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576562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very1 slide 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4328BE74-3A9A-407A-80A7-F26E850A55BA}"/>
              </a:ext>
            </a:extLst>
          </p:cNvPr>
          <p:cNvSpPr/>
          <p:nvPr userDrawn="1"/>
        </p:nvSpPr>
        <p:spPr>
          <a:xfrm>
            <a:off x="487680" y="457200"/>
            <a:ext cx="11216640" cy="5943600"/>
          </a:xfrm>
          <a:prstGeom prst="rect">
            <a:avLst/>
          </a:prstGeom>
          <a:solidFill>
            <a:schemeClr val="tx2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70012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ry1 slide 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799A7B0B-43CF-4ACA-B61B-AC7F27070D01}"/>
              </a:ext>
            </a:extLst>
          </p:cNvPr>
          <p:cNvSpPr/>
          <p:nvPr userDrawn="1"/>
        </p:nvSpPr>
        <p:spPr>
          <a:xfrm>
            <a:off x="1" y="1"/>
            <a:ext cx="4046220" cy="6858000"/>
          </a:xfrm>
          <a:prstGeom prst="rect">
            <a:avLst/>
          </a:prstGeom>
          <a:solidFill>
            <a:schemeClr val="tx2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rgbClr val="1A194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577396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ry1 slide 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11658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4BD2F4-2B9E-45E4-DE4F-FE14DB8557CB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1499503" y="6159639"/>
            <a:ext cx="482322" cy="48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19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88" r:id="rId2"/>
    <p:sldLayoutId id="2147483690" r:id="rId3"/>
    <p:sldLayoutId id="2147483692" r:id="rId4"/>
    <p:sldLayoutId id="2147483693" r:id="rId5"/>
    <p:sldLayoutId id="2147483687" r:id="rId6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ea.europa.eu/en/analysis/indicators/share-of-energy-consumption-from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guardian.com/business/2023/dec/23/do-electric-cars-really-produce-fewer-carbon-emissions-than-petrol-or-diesel-vehicle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.edu/openlearncreate/course/view.php?id=12040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energysavingtrust.org.uk/myths-about-solar/" TargetMode="External"/><Relationship Id="rId5" Type="http://schemas.openxmlformats.org/officeDocument/2006/relationships/hyperlink" Target="https://www.energymonitor.ai/opinion/opinion-dispelling-myths-around-renewable-energy-technologies/?cf-view" TargetMode="External"/><Relationship Id="rId4" Type="http://schemas.openxmlformats.org/officeDocument/2006/relationships/hyperlink" Target="https://www.open.edu/openlearncreate/course/view.php?id=17128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/2.0/deed.en" TargetMode="External"/><Relationship Id="rId3" Type="http://schemas.openxmlformats.org/officeDocument/2006/relationships/hyperlink" Target="https://creativecommons.org/licenses/by-sa/4.0/deed.en" TargetMode="External"/><Relationship Id="rId7" Type="http://schemas.openxmlformats.org/officeDocument/2006/relationships/hyperlink" Target="https://www.flickr.com/photos/vespaholic/14495979919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mmons.wikimedia.org/wiki/File:Vorarlberger_Kraftwerke-Energy_meter_(electro)-smart_meter-02ASD.jpg" TargetMode="External"/><Relationship Id="rId11" Type="http://schemas.openxmlformats.org/officeDocument/2006/relationships/hyperlink" Target="https://unsplash.com/photos/white-and-black-car-in-front-of-white-building-during-daytime-N2Td7KpIvYc" TargetMode="External"/><Relationship Id="rId5" Type="http://schemas.openxmlformats.org/officeDocument/2006/relationships/hyperlink" Target="https://www.pexels.com/photo/paper-beside-macbook-669623/" TargetMode="External"/><Relationship Id="rId10" Type="http://schemas.openxmlformats.org/officeDocument/2006/relationships/hyperlink" Target="https://unsplash.com/license" TargetMode="External"/><Relationship Id="rId4" Type="http://schemas.openxmlformats.org/officeDocument/2006/relationships/hyperlink" Target="https://www.pexels.com/photo/lightbulbs-turned-on-2166753/" TargetMode="External"/><Relationship Id="rId9" Type="http://schemas.openxmlformats.org/officeDocument/2006/relationships/hyperlink" Target="https://unsplash.com/photos/brown-brick-house-with-solar-panels-on-roof-9CalgkSRZb8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.edu/openlearncreate/course/view.php?id=17128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e.org.uk/advice/room-heaters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EE2B6D-35E4-4C91-CC80-BAA946F23B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748" y="420576"/>
            <a:ext cx="2547257" cy="836349"/>
          </a:xfrm>
          <a:prstGeom prst="rect">
            <a:avLst/>
          </a:prstGeom>
        </p:spPr>
      </p:pic>
      <p:pic>
        <p:nvPicPr>
          <p:cNvPr id="5" name="Google Shape;89;p1">
            <a:extLst>
              <a:ext uri="{FF2B5EF4-FFF2-40B4-BE49-F238E27FC236}">
                <a16:creationId xmlns:a16="http://schemas.microsoft.com/office/drawing/2014/main" id="{784FCDA1-3E46-BD40-D868-F5E321B54D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78455" y="1628384"/>
            <a:ext cx="4513545" cy="369043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3E8DB0-EB98-177F-99E4-65D4FC080D8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20183" y="1917353"/>
            <a:ext cx="6703122" cy="462488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7200" kern="1200" noProof="1">
                <a:solidFill>
                  <a:schemeClr val="tx1"/>
                </a:solidFill>
                <a:effectLst/>
              </a:rPr>
              <a:t>Μύθοι για την ενέργεια που καταρρίπτονται!</a:t>
            </a:r>
            <a:endParaRPr lang="el-GR" sz="7200" noProof="1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07640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E94D80-25C1-4CFD-EC45-A3D4E808EA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19DCCFE-7BA7-D5B4-88B9-EC2785D1BA0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63880" y="796200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el-GR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Οι ανανεώσιμες πηγές ενέργειας (π.χ. ηλιακή και αιολική ενέργεια) είναι αναξιόπιστες;</a:t>
            </a:r>
            <a:endParaRPr lang="el-GR" noProof="1">
              <a:effectLst/>
            </a:endParaRPr>
          </a:p>
          <a:p>
            <a:endParaRPr lang="el-GR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8B4B3E-49EA-5666-7C14-9015697F413B}"/>
              </a:ext>
            </a:extLst>
          </p:cNvPr>
          <p:cNvSpPr txBox="1"/>
          <p:nvPr/>
        </p:nvSpPr>
        <p:spPr>
          <a:xfrm>
            <a:off x="3369501" y="2303290"/>
            <a:ext cx="8445016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latinLnBrk="0">
              <a:buFont typeface="Arial" panose="020B0604020202020204" pitchFamily="34" charset="0"/>
              <a:buChar char="•"/>
            </a:pPr>
            <a:r>
              <a:rPr lang="en-US" sz="2000" b="1" dirty="0">
                <a:ea typeface="Calibri"/>
                <a:cs typeface="Calibri"/>
              </a:rPr>
              <a:t>Πάνω από το 25 % της συνολικής ενέργειας που καταναλώθηκε στην ΕΕ το 2024 προήλθε από ανανεώσιμες πηγές </a:t>
            </a:r>
            <a:r>
              <a:rPr lang="en-US" sz="2000" dirty="0">
                <a:ea typeface="Calibri"/>
                <a:cs typeface="Calibri"/>
              </a:rPr>
              <a:t>(</a:t>
            </a:r>
            <a:r>
              <a:rPr lang="en-US" sz="2000" dirty="0">
                <a:ea typeface="Calibri"/>
                <a:cs typeface="Calibri"/>
                <a:hlinkClick r:id="rId3"/>
              </a:rPr>
              <a:t>Ευρωπαϊκή Υπηρεσία Περιβάλλοντος</a:t>
            </a:r>
            <a:r>
              <a:rPr lang="en-US" sz="2000" dirty="0">
                <a:ea typeface="Calibri"/>
                <a:cs typeface="Calibri"/>
              </a:rPr>
              <a:t>), όπως η ηλιακή, η αιολική ενέργεια και οι αντλίες θερμότητας.</a:t>
            </a:r>
            <a:endParaRPr lang="en-GB" sz="2000" noProof="0" dirty="0">
              <a:solidFill>
                <a:schemeClr val="accent2"/>
              </a:solidFill>
              <a:ea typeface="Public Sans"/>
              <a:cs typeface="Public Sans"/>
              <a:sym typeface="Public Sans"/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endParaRPr lang="en-GB" sz="1100" noProof="0" dirty="0">
              <a:solidFill>
                <a:schemeClr val="tx1"/>
              </a:solidFill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000" noProof="0" dirty="0">
                <a:solidFill>
                  <a:schemeClr val="tx1"/>
                </a:solidFill>
              </a:rPr>
              <a:t>Οι σύγχρονες τεχνολογίες </a:t>
            </a:r>
            <a:r>
              <a:rPr lang="en-GB" sz="2000" b="1" noProof="0" dirty="0">
                <a:solidFill>
                  <a:schemeClr val="tx1"/>
                </a:solidFill>
              </a:rPr>
              <a:t>αντιμετωπίζουν</a:t>
            </a:r>
            <a:r>
              <a:rPr lang="en-GB" sz="2000" noProof="0" dirty="0">
                <a:solidFill>
                  <a:schemeClr val="tx1"/>
                </a:solidFill>
              </a:rPr>
              <a:t> όλο και περισσότερο </a:t>
            </a:r>
            <a:r>
              <a:rPr lang="en-GB" sz="2000" b="1" noProof="0" dirty="0">
                <a:solidFill>
                  <a:schemeClr val="tx1"/>
                </a:solidFill>
              </a:rPr>
              <a:t>τις καιρικές διακυμάνσεις </a:t>
            </a:r>
            <a:r>
              <a:rPr lang="en-GB" sz="2000" noProof="0" dirty="0">
                <a:solidFill>
                  <a:schemeClr val="tx1"/>
                </a:solidFill>
              </a:rPr>
              <a:t>στην ηλιακή και αιολική ενέργεια.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endParaRPr lang="en-GB" sz="1100" b="1" noProof="0" dirty="0">
              <a:solidFill>
                <a:schemeClr val="tx1"/>
              </a:solidFill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000" b="1" noProof="0" dirty="0">
                <a:solidFill>
                  <a:schemeClr val="tx1"/>
                </a:solidFill>
              </a:rPr>
              <a:t>Οι προηγμένες προβλέψεις </a:t>
            </a:r>
            <a:r>
              <a:rPr lang="en-GB" sz="2000" noProof="0" dirty="0">
                <a:solidFill>
                  <a:schemeClr val="tx1"/>
                </a:solidFill>
              </a:rPr>
              <a:t>υπολογίζουν την παραγωγή ανανεώσιμης ενέργειας, ενώ </a:t>
            </a:r>
            <a:r>
              <a:rPr lang="en-GB" sz="2000" b="1" noProof="0" dirty="0">
                <a:solidFill>
                  <a:schemeClr val="tx1"/>
                </a:solidFill>
              </a:rPr>
              <a:t>τα συστήματα αποθήκευσης </a:t>
            </a:r>
            <a:r>
              <a:rPr lang="en-GB" sz="2000" noProof="0" dirty="0">
                <a:solidFill>
                  <a:schemeClr val="tx1"/>
                </a:solidFill>
              </a:rPr>
              <a:t>(μπαταρίες, αντλησιοταμίευση) σταθεροποιούν το δίκτυο. 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endParaRPr lang="en-GB" sz="1100" b="1" noProof="0" dirty="0">
              <a:solidFill>
                <a:schemeClr val="tx1"/>
              </a:solidFill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000" b="1" noProof="0" dirty="0">
                <a:solidFill>
                  <a:schemeClr val="tx1"/>
                </a:solidFill>
              </a:rPr>
              <a:t>Η δυναμική τιμολόγηση </a:t>
            </a:r>
            <a:r>
              <a:rPr lang="en-GB" sz="2000" noProof="0" dirty="0">
                <a:solidFill>
                  <a:schemeClr val="tx1"/>
                </a:solidFill>
              </a:rPr>
              <a:t>– όπου η τιμή της ενέργειας προσαρμόζεται ανάλογα με την προσφορά και τη ζήτηση – συμβάλλει επίσης στην εξισορρόπηση του δικτύου. </a:t>
            </a:r>
          </a:p>
          <a:p>
            <a:pPr latinLnBrk="0"/>
            <a:endParaRPr lang="en-GB" sz="2000" noProof="0" dirty="0">
              <a:solidFill>
                <a:srgbClr val="000066"/>
              </a:solidFill>
              <a:ea typeface="Public Sans"/>
              <a:cs typeface="Public San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4FCEBA3-F055-F802-3702-AF06DC3837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82" y="2303290"/>
            <a:ext cx="2755999" cy="413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04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8B3927-D115-407C-E584-86BC989C72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6DE6A-7F58-5188-395D-DA9BF8E282F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9195" y="678634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el-GR" sz="2800" b="1" i="0" kern="1200" noProof="1">
                <a:solidFill>
                  <a:schemeClr val="bg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Είναι τα ηλεκτρικά οχήματα φιλικά προς το περιβάλλον, ακόμη και όταν φορτίζονται με ηλεκτρική ενέργεια που παράγεται από ορυκτά καύσιμα; - Εισαγωγή</a:t>
            </a:r>
            <a:endParaRPr lang="el-GR" sz="2800" b="1" i="0" noProof="1">
              <a:solidFill>
                <a:schemeClr val="bg1"/>
              </a:solidFill>
              <a:effectLst/>
            </a:endParaRPr>
          </a:p>
          <a:p>
            <a:endParaRPr lang="el-GR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78E889-170D-661A-C4C9-37B6BB6336A3}"/>
              </a:ext>
            </a:extLst>
          </p:cNvPr>
          <p:cNvSpPr txBox="1"/>
          <p:nvPr/>
        </p:nvSpPr>
        <p:spPr>
          <a:xfrm>
            <a:off x="885171" y="2868460"/>
            <a:ext cx="1042165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400" i="1" dirty="0">
                <a:solidFill>
                  <a:schemeClr val="accent5"/>
                </a:solidFill>
              </a:rPr>
              <a:t>Είναι τα ηλεκτρικά οχήματα φιλικά προς το περιβάλλον, ακόμη και όταν φορτίζονται με ηλεκτρική ενέργεια που παράγεται από ορυκτά καύσιμα;</a:t>
            </a:r>
            <a:endParaRPr lang="en-GB" sz="4400" i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7897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842BB5-58B6-278B-E025-E6AA0528F6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1F338-2995-5575-8032-C6B6ADEC623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76943" y="521879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el-GR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Είναι τα ηλεκτρικά οχήματα φιλικά προς το περιβάλλον, ακόμη και όταν φορτίζονται με ηλεκτρική ενέργεια που παράγεται από ορυκτά καύσιμα;</a:t>
            </a:r>
            <a:endParaRPr lang="el-GR" noProof="1">
              <a:effectLst/>
            </a:endParaRPr>
          </a:p>
          <a:p>
            <a:endParaRPr lang="el-GR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FE9A94-DCC1-E1C5-4D79-C962BC490CDE}"/>
              </a:ext>
            </a:extLst>
          </p:cNvPr>
          <p:cNvSpPr txBox="1"/>
          <p:nvPr/>
        </p:nvSpPr>
        <p:spPr>
          <a:xfrm>
            <a:off x="2797428" y="2153198"/>
            <a:ext cx="9256734" cy="4447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2000" b="1" dirty="0">
                <a:ea typeface="Calibri"/>
                <a:cs typeface="Calibri"/>
              </a:rPr>
              <a:t>Τα ηλεκτρικά οχήματα (EV) που τροφοδοτούνται από ανανεώσιμες πηγές ενέργειας </a:t>
            </a:r>
            <a:r>
              <a:rPr lang="en-US" sz="2000" dirty="0">
                <a:ea typeface="Calibri"/>
                <a:cs typeface="Calibri"/>
              </a:rPr>
              <a:t>είναι μια φιλική προς το περιβάλλον επιλογή σε σύγκριση με τα αυτοκίνητα που χρησιμοποιούν βενζίνη ή ντίζελ. Ωστόσο, η μείωση της χρήσης αυτοκινήτων και η αύξηση των ενεργών μετακινήσεων (π.χ. με τα πόδια ή με ποδήλατο) και η χρήση των μέσων μαζικής μεταφοράς είναι πιο φιλικές προς το περιβάλλον επιλογές μεταφοράς.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endParaRPr lang="en-US" sz="700" dirty="0"/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2000" dirty="0"/>
              <a:t>Η παραγωγή ηλεκτρικών οχημάτων απαιτεί περισσότερη ενέργεια από την παραγωγή αυτοκινήτων που κινούνται με ορυκτά καύσιμα. Ωστόσο, </a:t>
            </a:r>
            <a:r>
              <a:rPr lang="en-US" sz="2000" b="1" dirty="0"/>
              <a:t>τα ηλεκτρικά οχήματα είναι συνολικά πιο φιλικά προς το περιβάλλον </a:t>
            </a:r>
            <a:r>
              <a:rPr lang="en-US" sz="2000" dirty="0"/>
              <a:t>και μπορούν να μειώσουν γρήγορα το «ανθρακικό τους αποτύπωμα» και να παράγουν λιγότερες εκπομπές ανά χιλιόμετρο όταν κυκλοφορούν στο δρόμο (</a:t>
            </a:r>
            <a:r>
              <a:rPr lang="en-US" sz="2000" dirty="0">
                <a:hlinkClick r:id="rId3"/>
              </a:rPr>
              <a:t>The Guardian</a:t>
            </a:r>
            <a:r>
              <a:rPr lang="en-US" sz="2000" dirty="0"/>
              <a:t>). 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endParaRPr lang="en-US" sz="700" b="1" dirty="0">
              <a:ea typeface="Calibri"/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2000" b="1" dirty="0">
                <a:ea typeface="Calibri"/>
              </a:rPr>
              <a:t>Τα EV δεν παράγουν καθόλου εκπομπές καυσαερίων</a:t>
            </a:r>
            <a:r>
              <a:rPr lang="en-US" sz="2000" dirty="0">
                <a:ea typeface="Calibri"/>
              </a:rPr>
              <a:t>, βελτιώνοντας την ποιότητα του αέρα στις πόλεις και μειώνοντας τη ρύπανση.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715287-DB77-61BF-0E6D-73518F647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82" y="2659732"/>
            <a:ext cx="2305570" cy="3454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500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직사각형 42">
            <a:extLst>
              <a:ext uri="{FF2B5EF4-FFF2-40B4-BE49-F238E27FC236}">
                <a16:creationId xmlns:a16="http://schemas.microsoft.com/office/drawing/2014/main" id="{D8C4E46F-1B05-476B-90D3-800B8F061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88062" y="2046515"/>
            <a:ext cx="2503176" cy="37425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>
              <a:solidFill>
                <a:srgbClr val="322F32"/>
              </a:solidFill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054E5D47-4CA2-42D3-88F2-36300092A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00763" y="2046515"/>
            <a:ext cx="2503176" cy="37425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>
              <a:solidFill>
                <a:srgbClr val="322F32"/>
              </a:solidFill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8DC1423C-2E75-48AE-A98F-6266689541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90220" y="2046515"/>
            <a:ext cx="2503176" cy="37425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>
              <a:solidFill>
                <a:srgbClr val="322F32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EAA0BCC-51A1-C14A-389C-C853281B4EE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46139" y="653701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1" hangingPunct="1"/>
            <a:r>
              <a:rPr lang="el-GR" sz="2800" kern="1200" noProof="1">
                <a:solidFill>
                  <a:srgbClr val="0E3AF0"/>
                </a:solidFill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Επόμενα βήματα</a:t>
            </a:r>
            <a:endParaRPr lang="el-GR" noProof="1">
              <a:effectLst/>
            </a:endParaRPr>
          </a:p>
          <a:p>
            <a:endParaRPr lang="el-GR" noProof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85EDEE-0D89-AE70-0953-34055524EF0D}"/>
              </a:ext>
            </a:extLst>
          </p:cNvPr>
          <p:cNvSpPr txBox="1"/>
          <p:nvPr/>
        </p:nvSpPr>
        <p:spPr>
          <a:xfrm>
            <a:off x="753706" y="1215518"/>
            <a:ext cx="106480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GB" sz="2400" dirty="0"/>
              <a:t>Αν θέλετε να μάθετε περισσότερα για τους μύθους σχετικά με την ενέργεια, μπορεί να σας φανούν χρήσιμες οι παρακάτω πηγές: </a:t>
            </a:r>
          </a:p>
        </p:txBody>
      </p: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5AD01B13-396A-4A4F-8EA6-968460F8AF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728249" y="2344322"/>
            <a:ext cx="615100" cy="604284"/>
            <a:chOff x="6810557" y="892968"/>
            <a:chExt cx="384524" cy="377762"/>
          </a:xfrm>
          <a:solidFill>
            <a:schemeClr val="accent1"/>
          </a:solidFill>
        </p:grpSpPr>
        <p:sp>
          <p:nvSpPr>
            <p:cNvPr id="21" name="자유형: 도형 20">
              <a:extLst>
                <a:ext uri="{FF2B5EF4-FFF2-40B4-BE49-F238E27FC236}">
                  <a16:creationId xmlns:a16="http://schemas.microsoft.com/office/drawing/2014/main" id="{2C42074F-0750-4FD2-8807-D7FBE2B0EA4D}"/>
                </a:ext>
              </a:extLst>
            </p:cNvPr>
            <p:cNvSpPr/>
            <p:nvPr/>
          </p:nvSpPr>
          <p:spPr>
            <a:xfrm>
              <a:off x="6810557" y="977836"/>
              <a:ext cx="114300" cy="85725"/>
            </a:xfrm>
            <a:custGeom>
              <a:avLst/>
              <a:gdLst>
                <a:gd name="connsiteX0" fmla="*/ 86106 w 114300"/>
                <a:gd name="connsiteY0" fmla="*/ 7144 h 85725"/>
                <a:gd name="connsiteX1" fmla="*/ 59626 w 114300"/>
                <a:gd name="connsiteY1" fmla="*/ 7144 h 85725"/>
                <a:gd name="connsiteX2" fmla="*/ 33147 w 114300"/>
                <a:gd name="connsiteY2" fmla="*/ 7144 h 85725"/>
                <a:gd name="connsiteX3" fmla="*/ 14764 w 114300"/>
                <a:gd name="connsiteY3" fmla="*/ 14764 h 85725"/>
                <a:gd name="connsiteX4" fmla="*/ 7144 w 114300"/>
                <a:gd name="connsiteY4" fmla="*/ 33147 h 85725"/>
                <a:gd name="connsiteX5" fmla="*/ 7144 w 114300"/>
                <a:gd name="connsiteY5" fmla="*/ 57436 h 85725"/>
                <a:gd name="connsiteX6" fmla="*/ 13145 w 114300"/>
                <a:gd name="connsiteY6" fmla="*/ 67342 h 85725"/>
                <a:gd name="connsiteX7" fmla="*/ 59626 w 114300"/>
                <a:gd name="connsiteY7" fmla="*/ 78581 h 85725"/>
                <a:gd name="connsiteX8" fmla="*/ 106108 w 114300"/>
                <a:gd name="connsiteY8" fmla="*/ 67342 h 85725"/>
                <a:gd name="connsiteX9" fmla="*/ 112109 w 114300"/>
                <a:gd name="connsiteY9" fmla="*/ 57436 h 85725"/>
                <a:gd name="connsiteX10" fmla="*/ 112109 w 114300"/>
                <a:gd name="connsiteY10" fmla="*/ 33147 h 85725"/>
                <a:gd name="connsiteX11" fmla="*/ 104489 w 114300"/>
                <a:gd name="connsiteY11" fmla="*/ 14859 h 85725"/>
                <a:gd name="connsiteX12" fmla="*/ 86106 w 114300"/>
                <a:gd name="connsiteY12" fmla="*/ 7144 h 85725"/>
                <a:gd name="connsiteX13" fmla="*/ 90106 w 114300"/>
                <a:gd name="connsiteY13" fmla="*/ 50483 h 85725"/>
                <a:gd name="connsiteX14" fmla="*/ 59817 w 114300"/>
                <a:gd name="connsiteY14" fmla="*/ 56388 h 85725"/>
                <a:gd name="connsiteX15" fmla="*/ 29527 w 114300"/>
                <a:gd name="connsiteY15" fmla="*/ 50483 h 85725"/>
                <a:gd name="connsiteX16" fmla="*/ 29527 w 114300"/>
                <a:gd name="connsiteY16" fmla="*/ 33338 h 85725"/>
                <a:gd name="connsiteX17" fmla="*/ 33242 w 114300"/>
                <a:gd name="connsiteY17" fmla="*/ 29623 h 85725"/>
                <a:gd name="connsiteX18" fmla="*/ 86201 w 114300"/>
                <a:gd name="connsiteY18" fmla="*/ 29623 h 85725"/>
                <a:gd name="connsiteX19" fmla="*/ 90201 w 114300"/>
                <a:gd name="connsiteY19" fmla="*/ 33338 h 85725"/>
                <a:gd name="connsiteX20" fmla="*/ 90106 w 114300"/>
                <a:gd name="connsiteY20" fmla="*/ 50483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4300" h="85725">
                  <a:moveTo>
                    <a:pt x="86106" y="7144"/>
                  </a:moveTo>
                  <a:cubicBezTo>
                    <a:pt x="77343" y="7144"/>
                    <a:pt x="68485" y="7144"/>
                    <a:pt x="59626" y="7144"/>
                  </a:cubicBezTo>
                  <a:cubicBezTo>
                    <a:pt x="50768" y="7144"/>
                    <a:pt x="41910" y="7144"/>
                    <a:pt x="33147" y="7144"/>
                  </a:cubicBezTo>
                  <a:cubicBezTo>
                    <a:pt x="26194" y="7144"/>
                    <a:pt x="19716" y="9811"/>
                    <a:pt x="14764" y="14764"/>
                  </a:cubicBezTo>
                  <a:cubicBezTo>
                    <a:pt x="9810" y="19717"/>
                    <a:pt x="7144" y="26194"/>
                    <a:pt x="7144" y="33147"/>
                  </a:cubicBezTo>
                  <a:lnTo>
                    <a:pt x="7144" y="57436"/>
                  </a:lnTo>
                  <a:cubicBezTo>
                    <a:pt x="7144" y="61627"/>
                    <a:pt x="9525" y="65437"/>
                    <a:pt x="13145" y="67342"/>
                  </a:cubicBezTo>
                  <a:cubicBezTo>
                    <a:pt x="27432" y="74676"/>
                    <a:pt x="43529" y="78581"/>
                    <a:pt x="59626" y="78581"/>
                  </a:cubicBezTo>
                  <a:cubicBezTo>
                    <a:pt x="75723" y="78581"/>
                    <a:pt x="91821" y="74676"/>
                    <a:pt x="106108" y="67342"/>
                  </a:cubicBezTo>
                  <a:cubicBezTo>
                    <a:pt x="109823" y="65437"/>
                    <a:pt x="112109" y="61627"/>
                    <a:pt x="112109" y="57436"/>
                  </a:cubicBezTo>
                  <a:lnTo>
                    <a:pt x="112109" y="33147"/>
                  </a:lnTo>
                  <a:cubicBezTo>
                    <a:pt x="112109" y="26289"/>
                    <a:pt x="109442" y="19812"/>
                    <a:pt x="104489" y="14859"/>
                  </a:cubicBezTo>
                  <a:cubicBezTo>
                    <a:pt x="99822" y="10001"/>
                    <a:pt x="93059" y="7144"/>
                    <a:pt x="86106" y="7144"/>
                  </a:cubicBezTo>
                  <a:close/>
                  <a:moveTo>
                    <a:pt x="90106" y="50483"/>
                  </a:moveTo>
                  <a:cubicBezTo>
                    <a:pt x="80486" y="54388"/>
                    <a:pt x="70389" y="56388"/>
                    <a:pt x="59817" y="56388"/>
                  </a:cubicBezTo>
                  <a:cubicBezTo>
                    <a:pt x="49244" y="56388"/>
                    <a:pt x="39052" y="54388"/>
                    <a:pt x="29527" y="50483"/>
                  </a:cubicBezTo>
                  <a:lnTo>
                    <a:pt x="29527" y="33338"/>
                  </a:lnTo>
                  <a:cubicBezTo>
                    <a:pt x="29527" y="31337"/>
                    <a:pt x="31242" y="29623"/>
                    <a:pt x="33242" y="29623"/>
                  </a:cubicBezTo>
                  <a:cubicBezTo>
                    <a:pt x="50863" y="29623"/>
                    <a:pt x="68580" y="29623"/>
                    <a:pt x="86201" y="29623"/>
                  </a:cubicBezTo>
                  <a:cubicBezTo>
                    <a:pt x="88201" y="29623"/>
                    <a:pt x="90201" y="31242"/>
                    <a:pt x="90201" y="33338"/>
                  </a:cubicBezTo>
                  <a:lnTo>
                    <a:pt x="90106" y="5048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" name="자유형: 도형 21">
              <a:extLst>
                <a:ext uri="{FF2B5EF4-FFF2-40B4-BE49-F238E27FC236}">
                  <a16:creationId xmlns:a16="http://schemas.microsoft.com/office/drawing/2014/main" id="{A864822C-C010-4224-BC0B-E7C41C5EB6AF}"/>
                </a:ext>
              </a:extLst>
            </p:cNvPr>
            <p:cNvSpPr/>
            <p:nvPr/>
          </p:nvSpPr>
          <p:spPr>
            <a:xfrm>
              <a:off x="6824939" y="893349"/>
              <a:ext cx="85725" cy="85725"/>
            </a:xfrm>
            <a:custGeom>
              <a:avLst/>
              <a:gdLst>
                <a:gd name="connsiteX0" fmla="*/ 45434 w 85725"/>
                <a:gd name="connsiteY0" fmla="*/ 83725 h 85725"/>
                <a:gd name="connsiteX1" fmla="*/ 83725 w 85725"/>
                <a:gd name="connsiteY1" fmla="*/ 45434 h 85725"/>
                <a:gd name="connsiteX2" fmla="*/ 45434 w 85725"/>
                <a:gd name="connsiteY2" fmla="*/ 7144 h 85725"/>
                <a:gd name="connsiteX3" fmla="*/ 7144 w 85725"/>
                <a:gd name="connsiteY3" fmla="*/ 45434 h 85725"/>
                <a:gd name="connsiteX4" fmla="*/ 45434 w 85725"/>
                <a:gd name="connsiteY4" fmla="*/ 83725 h 85725"/>
                <a:gd name="connsiteX5" fmla="*/ 45434 w 85725"/>
                <a:gd name="connsiteY5" fmla="*/ 29242 h 85725"/>
                <a:gd name="connsiteX6" fmla="*/ 61532 w 85725"/>
                <a:gd name="connsiteY6" fmla="*/ 45339 h 85725"/>
                <a:gd name="connsiteX7" fmla="*/ 45434 w 85725"/>
                <a:gd name="connsiteY7" fmla="*/ 61436 h 85725"/>
                <a:gd name="connsiteX8" fmla="*/ 29337 w 85725"/>
                <a:gd name="connsiteY8" fmla="*/ 45339 h 85725"/>
                <a:gd name="connsiteX9" fmla="*/ 45434 w 85725"/>
                <a:gd name="connsiteY9" fmla="*/ 29242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" h="85725">
                  <a:moveTo>
                    <a:pt x="45434" y="83725"/>
                  </a:moveTo>
                  <a:cubicBezTo>
                    <a:pt x="66580" y="83725"/>
                    <a:pt x="83725" y="66580"/>
                    <a:pt x="83725" y="45434"/>
                  </a:cubicBezTo>
                  <a:cubicBezTo>
                    <a:pt x="83725" y="24289"/>
                    <a:pt x="66580" y="7144"/>
                    <a:pt x="45434" y="7144"/>
                  </a:cubicBezTo>
                  <a:cubicBezTo>
                    <a:pt x="24289" y="7144"/>
                    <a:pt x="7144" y="24289"/>
                    <a:pt x="7144" y="45434"/>
                  </a:cubicBezTo>
                  <a:cubicBezTo>
                    <a:pt x="7144" y="66580"/>
                    <a:pt x="24289" y="83725"/>
                    <a:pt x="45434" y="83725"/>
                  </a:cubicBezTo>
                  <a:close/>
                  <a:moveTo>
                    <a:pt x="45434" y="29242"/>
                  </a:moveTo>
                  <a:cubicBezTo>
                    <a:pt x="54293" y="29242"/>
                    <a:pt x="61532" y="36481"/>
                    <a:pt x="61532" y="45339"/>
                  </a:cubicBezTo>
                  <a:cubicBezTo>
                    <a:pt x="61532" y="54197"/>
                    <a:pt x="54293" y="61436"/>
                    <a:pt x="45434" y="61436"/>
                  </a:cubicBezTo>
                  <a:cubicBezTo>
                    <a:pt x="36576" y="61436"/>
                    <a:pt x="29337" y="54197"/>
                    <a:pt x="29337" y="45339"/>
                  </a:cubicBezTo>
                  <a:cubicBezTo>
                    <a:pt x="29337" y="36481"/>
                    <a:pt x="36576" y="29242"/>
                    <a:pt x="45434" y="292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" name="자유형: 도형 22">
              <a:extLst>
                <a:ext uri="{FF2B5EF4-FFF2-40B4-BE49-F238E27FC236}">
                  <a16:creationId xmlns:a16="http://schemas.microsoft.com/office/drawing/2014/main" id="{28A61F9F-621E-4119-801E-4C5936CAB216}"/>
                </a:ext>
              </a:extLst>
            </p:cNvPr>
            <p:cNvSpPr/>
            <p:nvPr/>
          </p:nvSpPr>
          <p:spPr>
            <a:xfrm>
              <a:off x="6937906" y="892968"/>
              <a:ext cx="257175" cy="76200"/>
            </a:xfrm>
            <a:custGeom>
              <a:avLst/>
              <a:gdLst>
                <a:gd name="connsiteX0" fmla="*/ 247745 w 257175"/>
                <a:gd name="connsiteY0" fmla="*/ 7144 h 76200"/>
                <a:gd name="connsiteX1" fmla="*/ 18288 w 257175"/>
                <a:gd name="connsiteY1" fmla="*/ 7144 h 76200"/>
                <a:gd name="connsiteX2" fmla="*/ 7144 w 257175"/>
                <a:gd name="connsiteY2" fmla="*/ 18288 h 76200"/>
                <a:gd name="connsiteX3" fmla="*/ 7144 w 257175"/>
                <a:gd name="connsiteY3" fmla="*/ 62675 h 76200"/>
                <a:gd name="connsiteX4" fmla="*/ 18288 w 257175"/>
                <a:gd name="connsiteY4" fmla="*/ 73819 h 76200"/>
                <a:gd name="connsiteX5" fmla="*/ 247745 w 257175"/>
                <a:gd name="connsiteY5" fmla="*/ 73819 h 76200"/>
                <a:gd name="connsiteX6" fmla="*/ 258889 w 257175"/>
                <a:gd name="connsiteY6" fmla="*/ 62675 h 76200"/>
                <a:gd name="connsiteX7" fmla="*/ 258889 w 257175"/>
                <a:gd name="connsiteY7" fmla="*/ 18288 h 76200"/>
                <a:gd name="connsiteX8" fmla="*/ 247745 w 257175"/>
                <a:gd name="connsiteY8" fmla="*/ 7144 h 76200"/>
                <a:gd name="connsiteX9" fmla="*/ 95250 w 257175"/>
                <a:gd name="connsiteY9" fmla="*/ 51530 h 76200"/>
                <a:gd name="connsiteX10" fmla="*/ 29337 w 257175"/>
                <a:gd name="connsiteY10" fmla="*/ 51530 h 76200"/>
                <a:gd name="connsiteX11" fmla="*/ 29337 w 257175"/>
                <a:gd name="connsiteY11" fmla="*/ 29337 h 76200"/>
                <a:gd name="connsiteX12" fmla="*/ 95250 w 257175"/>
                <a:gd name="connsiteY12" fmla="*/ 29337 h 76200"/>
                <a:gd name="connsiteX13" fmla="*/ 95250 w 257175"/>
                <a:gd name="connsiteY13" fmla="*/ 51530 h 76200"/>
                <a:gd name="connsiteX14" fmla="*/ 236601 w 257175"/>
                <a:gd name="connsiteY14" fmla="*/ 51530 h 76200"/>
                <a:gd name="connsiteX15" fmla="*/ 117443 w 257175"/>
                <a:gd name="connsiteY15" fmla="*/ 51530 h 76200"/>
                <a:gd name="connsiteX16" fmla="*/ 117443 w 257175"/>
                <a:gd name="connsiteY16" fmla="*/ 29337 h 76200"/>
                <a:gd name="connsiteX17" fmla="*/ 236601 w 257175"/>
                <a:gd name="connsiteY17" fmla="*/ 29337 h 76200"/>
                <a:gd name="connsiteX18" fmla="*/ 236601 w 257175"/>
                <a:gd name="connsiteY18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75" h="76200">
                  <a:moveTo>
                    <a:pt x="24774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1"/>
                    <a:pt x="12096" y="73819"/>
                    <a:pt x="18288" y="73819"/>
                  </a:cubicBezTo>
                  <a:lnTo>
                    <a:pt x="247745" y="73819"/>
                  </a:lnTo>
                  <a:cubicBezTo>
                    <a:pt x="253841" y="73819"/>
                    <a:pt x="258889" y="68866"/>
                    <a:pt x="258889" y="62675"/>
                  </a:cubicBezTo>
                  <a:lnTo>
                    <a:pt x="258889" y="18288"/>
                  </a:lnTo>
                  <a:cubicBezTo>
                    <a:pt x="258794" y="12097"/>
                    <a:pt x="253841" y="7144"/>
                    <a:pt x="247745" y="7144"/>
                  </a:cubicBezTo>
                  <a:close/>
                  <a:moveTo>
                    <a:pt x="95250" y="51530"/>
                  </a:moveTo>
                  <a:lnTo>
                    <a:pt x="29337" y="51530"/>
                  </a:lnTo>
                  <a:lnTo>
                    <a:pt x="29337" y="29337"/>
                  </a:lnTo>
                  <a:lnTo>
                    <a:pt x="95250" y="29337"/>
                  </a:lnTo>
                  <a:lnTo>
                    <a:pt x="95250" y="51530"/>
                  </a:lnTo>
                  <a:close/>
                  <a:moveTo>
                    <a:pt x="236601" y="51530"/>
                  </a:moveTo>
                  <a:lnTo>
                    <a:pt x="117443" y="51530"/>
                  </a:lnTo>
                  <a:lnTo>
                    <a:pt x="117443" y="29337"/>
                  </a:lnTo>
                  <a:lnTo>
                    <a:pt x="236601" y="29337"/>
                  </a:lnTo>
                  <a:lnTo>
                    <a:pt x="236601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" name="자유형: 도형 23">
              <a:extLst>
                <a:ext uri="{FF2B5EF4-FFF2-40B4-BE49-F238E27FC236}">
                  <a16:creationId xmlns:a16="http://schemas.microsoft.com/office/drawing/2014/main" id="{A3DBB9BC-07EE-46AC-8758-87D3A16759EA}"/>
                </a:ext>
              </a:extLst>
            </p:cNvPr>
            <p:cNvSpPr/>
            <p:nvPr/>
          </p:nvSpPr>
          <p:spPr>
            <a:xfrm>
              <a:off x="6810557" y="1185005"/>
              <a:ext cx="114300" cy="85725"/>
            </a:xfrm>
            <a:custGeom>
              <a:avLst/>
              <a:gdLst>
                <a:gd name="connsiteX0" fmla="*/ 86106 w 114300"/>
                <a:gd name="connsiteY0" fmla="*/ 7144 h 85725"/>
                <a:gd name="connsiteX1" fmla="*/ 59626 w 114300"/>
                <a:gd name="connsiteY1" fmla="*/ 7144 h 85725"/>
                <a:gd name="connsiteX2" fmla="*/ 33147 w 114300"/>
                <a:gd name="connsiteY2" fmla="*/ 7144 h 85725"/>
                <a:gd name="connsiteX3" fmla="*/ 14764 w 114300"/>
                <a:gd name="connsiteY3" fmla="*/ 14764 h 85725"/>
                <a:gd name="connsiteX4" fmla="*/ 7144 w 114300"/>
                <a:gd name="connsiteY4" fmla="*/ 33147 h 85725"/>
                <a:gd name="connsiteX5" fmla="*/ 7144 w 114300"/>
                <a:gd name="connsiteY5" fmla="*/ 57436 h 85725"/>
                <a:gd name="connsiteX6" fmla="*/ 13145 w 114300"/>
                <a:gd name="connsiteY6" fmla="*/ 67342 h 85725"/>
                <a:gd name="connsiteX7" fmla="*/ 59626 w 114300"/>
                <a:gd name="connsiteY7" fmla="*/ 78581 h 85725"/>
                <a:gd name="connsiteX8" fmla="*/ 106108 w 114300"/>
                <a:gd name="connsiteY8" fmla="*/ 67342 h 85725"/>
                <a:gd name="connsiteX9" fmla="*/ 112109 w 114300"/>
                <a:gd name="connsiteY9" fmla="*/ 57436 h 85725"/>
                <a:gd name="connsiteX10" fmla="*/ 112109 w 114300"/>
                <a:gd name="connsiteY10" fmla="*/ 33147 h 85725"/>
                <a:gd name="connsiteX11" fmla="*/ 104489 w 114300"/>
                <a:gd name="connsiteY11" fmla="*/ 14859 h 85725"/>
                <a:gd name="connsiteX12" fmla="*/ 86106 w 114300"/>
                <a:gd name="connsiteY12" fmla="*/ 7144 h 85725"/>
                <a:gd name="connsiteX13" fmla="*/ 90106 w 114300"/>
                <a:gd name="connsiteY13" fmla="*/ 50387 h 85725"/>
                <a:gd name="connsiteX14" fmla="*/ 59817 w 114300"/>
                <a:gd name="connsiteY14" fmla="*/ 56388 h 85725"/>
                <a:gd name="connsiteX15" fmla="*/ 29527 w 114300"/>
                <a:gd name="connsiteY15" fmla="*/ 50387 h 85725"/>
                <a:gd name="connsiteX16" fmla="*/ 29527 w 114300"/>
                <a:gd name="connsiteY16" fmla="*/ 33147 h 85725"/>
                <a:gd name="connsiteX17" fmla="*/ 33242 w 114300"/>
                <a:gd name="connsiteY17" fmla="*/ 29432 h 85725"/>
                <a:gd name="connsiteX18" fmla="*/ 59721 w 114300"/>
                <a:gd name="connsiteY18" fmla="*/ 29432 h 85725"/>
                <a:gd name="connsiteX19" fmla="*/ 86201 w 114300"/>
                <a:gd name="connsiteY19" fmla="*/ 29432 h 85725"/>
                <a:gd name="connsiteX20" fmla="*/ 90201 w 114300"/>
                <a:gd name="connsiteY20" fmla="*/ 33147 h 85725"/>
                <a:gd name="connsiteX21" fmla="*/ 90106 w 114300"/>
                <a:gd name="connsiteY21" fmla="*/ 50387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4300" h="85725">
                  <a:moveTo>
                    <a:pt x="86106" y="7144"/>
                  </a:moveTo>
                  <a:cubicBezTo>
                    <a:pt x="77343" y="7144"/>
                    <a:pt x="68485" y="7144"/>
                    <a:pt x="59626" y="7144"/>
                  </a:cubicBezTo>
                  <a:cubicBezTo>
                    <a:pt x="50768" y="7144"/>
                    <a:pt x="41910" y="7144"/>
                    <a:pt x="33147" y="7144"/>
                  </a:cubicBezTo>
                  <a:cubicBezTo>
                    <a:pt x="26194" y="7144"/>
                    <a:pt x="19716" y="9811"/>
                    <a:pt x="14764" y="14764"/>
                  </a:cubicBezTo>
                  <a:cubicBezTo>
                    <a:pt x="9810" y="19717"/>
                    <a:pt x="7144" y="26194"/>
                    <a:pt x="7144" y="33147"/>
                  </a:cubicBezTo>
                  <a:lnTo>
                    <a:pt x="7144" y="57436"/>
                  </a:lnTo>
                  <a:cubicBezTo>
                    <a:pt x="7144" y="61627"/>
                    <a:pt x="9525" y="65437"/>
                    <a:pt x="13145" y="67342"/>
                  </a:cubicBezTo>
                  <a:cubicBezTo>
                    <a:pt x="27432" y="74676"/>
                    <a:pt x="43529" y="78581"/>
                    <a:pt x="59626" y="78581"/>
                  </a:cubicBezTo>
                  <a:cubicBezTo>
                    <a:pt x="75819" y="78581"/>
                    <a:pt x="91821" y="74676"/>
                    <a:pt x="106108" y="67342"/>
                  </a:cubicBezTo>
                  <a:cubicBezTo>
                    <a:pt x="109823" y="65437"/>
                    <a:pt x="112109" y="61627"/>
                    <a:pt x="112109" y="57436"/>
                  </a:cubicBezTo>
                  <a:lnTo>
                    <a:pt x="112109" y="33147"/>
                  </a:lnTo>
                  <a:cubicBezTo>
                    <a:pt x="112109" y="26289"/>
                    <a:pt x="109442" y="19812"/>
                    <a:pt x="104489" y="14859"/>
                  </a:cubicBezTo>
                  <a:cubicBezTo>
                    <a:pt x="99822" y="10001"/>
                    <a:pt x="93059" y="7144"/>
                    <a:pt x="86106" y="7144"/>
                  </a:cubicBezTo>
                  <a:close/>
                  <a:moveTo>
                    <a:pt x="90106" y="50387"/>
                  </a:moveTo>
                  <a:cubicBezTo>
                    <a:pt x="80486" y="54388"/>
                    <a:pt x="70389" y="56388"/>
                    <a:pt x="59817" y="56388"/>
                  </a:cubicBezTo>
                  <a:cubicBezTo>
                    <a:pt x="49244" y="56388"/>
                    <a:pt x="39052" y="54388"/>
                    <a:pt x="29527" y="50387"/>
                  </a:cubicBezTo>
                  <a:lnTo>
                    <a:pt x="29527" y="33147"/>
                  </a:lnTo>
                  <a:cubicBezTo>
                    <a:pt x="29527" y="31147"/>
                    <a:pt x="31242" y="29432"/>
                    <a:pt x="33242" y="29432"/>
                  </a:cubicBezTo>
                  <a:cubicBezTo>
                    <a:pt x="42005" y="29432"/>
                    <a:pt x="50863" y="29432"/>
                    <a:pt x="59721" y="29432"/>
                  </a:cubicBezTo>
                  <a:cubicBezTo>
                    <a:pt x="68580" y="29432"/>
                    <a:pt x="77438" y="29432"/>
                    <a:pt x="86201" y="29432"/>
                  </a:cubicBezTo>
                  <a:cubicBezTo>
                    <a:pt x="88201" y="29432"/>
                    <a:pt x="90201" y="31051"/>
                    <a:pt x="90201" y="33147"/>
                  </a:cubicBezTo>
                  <a:lnTo>
                    <a:pt x="90106" y="5038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" name="자유형: 도형 24">
              <a:extLst>
                <a:ext uri="{FF2B5EF4-FFF2-40B4-BE49-F238E27FC236}">
                  <a16:creationId xmlns:a16="http://schemas.microsoft.com/office/drawing/2014/main" id="{BA07292B-02E8-4BAA-BC44-60528F7C3EF0}"/>
                </a:ext>
              </a:extLst>
            </p:cNvPr>
            <p:cNvSpPr/>
            <p:nvPr/>
          </p:nvSpPr>
          <p:spPr>
            <a:xfrm>
              <a:off x="6824939" y="1100518"/>
              <a:ext cx="85725" cy="85725"/>
            </a:xfrm>
            <a:custGeom>
              <a:avLst/>
              <a:gdLst>
                <a:gd name="connsiteX0" fmla="*/ 83725 w 85725"/>
                <a:gd name="connsiteY0" fmla="*/ 45434 h 85725"/>
                <a:gd name="connsiteX1" fmla="*/ 45434 w 85725"/>
                <a:gd name="connsiteY1" fmla="*/ 7144 h 85725"/>
                <a:gd name="connsiteX2" fmla="*/ 7144 w 85725"/>
                <a:gd name="connsiteY2" fmla="*/ 45434 h 85725"/>
                <a:gd name="connsiteX3" fmla="*/ 45434 w 85725"/>
                <a:gd name="connsiteY3" fmla="*/ 83725 h 85725"/>
                <a:gd name="connsiteX4" fmla="*/ 83725 w 85725"/>
                <a:gd name="connsiteY4" fmla="*/ 45434 h 85725"/>
                <a:gd name="connsiteX5" fmla="*/ 29337 w 85725"/>
                <a:gd name="connsiteY5" fmla="*/ 45434 h 85725"/>
                <a:gd name="connsiteX6" fmla="*/ 45434 w 85725"/>
                <a:gd name="connsiteY6" fmla="*/ 29337 h 85725"/>
                <a:gd name="connsiteX7" fmla="*/ 61532 w 85725"/>
                <a:gd name="connsiteY7" fmla="*/ 45434 h 85725"/>
                <a:gd name="connsiteX8" fmla="*/ 45434 w 85725"/>
                <a:gd name="connsiteY8" fmla="*/ 61531 h 85725"/>
                <a:gd name="connsiteX9" fmla="*/ 29337 w 85725"/>
                <a:gd name="connsiteY9" fmla="*/ 4543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" h="85725">
                  <a:moveTo>
                    <a:pt x="83725" y="45434"/>
                  </a:moveTo>
                  <a:cubicBezTo>
                    <a:pt x="83725" y="24289"/>
                    <a:pt x="66580" y="7144"/>
                    <a:pt x="45434" y="7144"/>
                  </a:cubicBezTo>
                  <a:cubicBezTo>
                    <a:pt x="24289" y="7144"/>
                    <a:pt x="7144" y="24289"/>
                    <a:pt x="7144" y="45434"/>
                  </a:cubicBezTo>
                  <a:cubicBezTo>
                    <a:pt x="7144" y="66580"/>
                    <a:pt x="24289" y="83725"/>
                    <a:pt x="45434" y="83725"/>
                  </a:cubicBezTo>
                  <a:cubicBezTo>
                    <a:pt x="66580" y="83725"/>
                    <a:pt x="83725" y="66484"/>
                    <a:pt x="83725" y="45434"/>
                  </a:cubicBezTo>
                  <a:close/>
                  <a:moveTo>
                    <a:pt x="29337" y="45434"/>
                  </a:moveTo>
                  <a:cubicBezTo>
                    <a:pt x="29337" y="36576"/>
                    <a:pt x="36576" y="29337"/>
                    <a:pt x="45434" y="29337"/>
                  </a:cubicBezTo>
                  <a:cubicBezTo>
                    <a:pt x="54293" y="29337"/>
                    <a:pt x="61532" y="36576"/>
                    <a:pt x="61532" y="45434"/>
                  </a:cubicBezTo>
                  <a:cubicBezTo>
                    <a:pt x="61532" y="54292"/>
                    <a:pt x="54293" y="61531"/>
                    <a:pt x="45434" y="61531"/>
                  </a:cubicBezTo>
                  <a:cubicBezTo>
                    <a:pt x="36576" y="61531"/>
                    <a:pt x="29337" y="54292"/>
                    <a:pt x="29337" y="4543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" name="자유형: 도형 25">
              <a:extLst>
                <a:ext uri="{FF2B5EF4-FFF2-40B4-BE49-F238E27FC236}">
                  <a16:creationId xmlns:a16="http://schemas.microsoft.com/office/drawing/2014/main" id="{A77F8A80-C421-46CC-B4C9-0528FE07E9FE}"/>
                </a:ext>
              </a:extLst>
            </p:cNvPr>
            <p:cNvSpPr/>
            <p:nvPr/>
          </p:nvSpPr>
          <p:spPr>
            <a:xfrm>
              <a:off x="6937906" y="982503"/>
              <a:ext cx="257175" cy="76200"/>
            </a:xfrm>
            <a:custGeom>
              <a:avLst/>
              <a:gdLst>
                <a:gd name="connsiteX0" fmla="*/ 247745 w 257175"/>
                <a:gd name="connsiteY0" fmla="*/ 7144 h 76200"/>
                <a:gd name="connsiteX1" fmla="*/ 18288 w 257175"/>
                <a:gd name="connsiteY1" fmla="*/ 7144 h 76200"/>
                <a:gd name="connsiteX2" fmla="*/ 7144 w 257175"/>
                <a:gd name="connsiteY2" fmla="*/ 18288 h 76200"/>
                <a:gd name="connsiteX3" fmla="*/ 7144 w 257175"/>
                <a:gd name="connsiteY3" fmla="*/ 62675 h 76200"/>
                <a:gd name="connsiteX4" fmla="*/ 18288 w 257175"/>
                <a:gd name="connsiteY4" fmla="*/ 73819 h 76200"/>
                <a:gd name="connsiteX5" fmla="*/ 247745 w 257175"/>
                <a:gd name="connsiteY5" fmla="*/ 73819 h 76200"/>
                <a:gd name="connsiteX6" fmla="*/ 258889 w 257175"/>
                <a:gd name="connsiteY6" fmla="*/ 62675 h 76200"/>
                <a:gd name="connsiteX7" fmla="*/ 258889 w 257175"/>
                <a:gd name="connsiteY7" fmla="*/ 18288 h 76200"/>
                <a:gd name="connsiteX8" fmla="*/ 247745 w 257175"/>
                <a:gd name="connsiteY8" fmla="*/ 7144 h 76200"/>
                <a:gd name="connsiteX9" fmla="*/ 157448 w 257175"/>
                <a:gd name="connsiteY9" fmla="*/ 51530 h 76200"/>
                <a:gd name="connsiteX10" fmla="*/ 29432 w 257175"/>
                <a:gd name="connsiteY10" fmla="*/ 51530 h 76200"/>
                <a:gd name="connsiteX11" fmla="*/ 29432 w 257175"/>
                <a:gd name="connsiteY11" fmla="*/ 29337 h 76200"/>
                <a:gd name="connsiteX12" fmla="*/ 157448 w 257175"/>
                <a:gd name="connsiteY12" fmla="*/ 29337 h 76200"/>
                <a:gd name="connsiteX13" fmla="*/ 157448 w 257175"/>
                <a:gd name="connsiteY13" fmla="*/ 51530 h 76200"/>
                <a:gd name="connsiteX14" fmla="*/ 236601 w 257175"/>
                <a:gd name="connsiteY14" fmla="*/ 51530 h 76200"/>
                <a:gd name="connsiteX15" fmla="*/ 179641 w 257175"/>
                <a:gd name="connsiteY15" fmla="*/ 51530 h 76200"/>
                <a:gd name="connsiteX16" fmla="*/ 179641 w 257175"/>
                <a:gd name="connsiteY16" fmla="*/ 29337 h 76200"/>
                <a:gd name="connsiteX17" fmla="*/ 236601 w 257175"/>
                <a:gd name="connsiteY17" fmla="*/ 29337 h 76200"/>
                <a:gd name="connsiteX18" fmla="*/ 236601 w 257175"/>
                <a:gd name="connsiteY18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75" h="76200">
                  <a:moveTo>
                    <a:pt x="24774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1"/>
                    <a:pt x="12096" y="73819"/>
                    <a:pt x="18288" y="73819"/>
                  </a:cubicBezTo>
                  <a:lnTo>
                    <a:pt x="247745" y="73819"/>
                  </a:lnTo>
                  <a:cubicBezTo>
                    <a:pt x="253841" y="73819"/>
                    <a:pt x="258889" y="68866"/>
                    <a:pt x="258889" y="62675"/>
                  </a:cubicBezTo>
                  <a:lnTo>
                    <a:pt x="258889" y="18288"/>
                  </a:lnTo>
                  <a:cubicBezTo>
                    <a:pt x="258794" y="12097"/>
                    <a:pt x="253841" y="7144"/>
                    <a:pt x="247745" y="7144"/>
                  </a:cubicBezTo>
                  <a:close/>
                  <a:moveTo>
                    <a:pt x="157448" y="51530"/>
                  </a:moveTo>
                  <a:lnTo>
                    <a:pt x="29432" y="51530"/>
                  </a:lnTo>
                  <a:lnTo>
                    <a:pt x="29432" y="29337"/>
                  </a:lnTo>
                  <a:lnTo>
                    <a:pt x="157448" y="29337"/>
                  </a:lnTo>
                  <a:lnTo>
                    <a:pt x="157448" y="51530"/>
                  </a:lnTo>
                  <a:close/>
                  <a:moveTo>
                    <a:pt x="236601" y="51530"/>
                  </a:moveTo>
                  <a:lnTo>
                    <a:pt x="179641" y="51530"/>
                  </a:lnTo>
                  <a:lnTo>
                    <a:pt x="179641" y="29337"/>
                  </a:lnTo>
                  <a:lnTo>
                    <a:pt x="236601" y="29337"/>
                  </a:lnTo>
                  <a:lnTo>
                    <a:pt x="236601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" name="자유형: 도형 26">
              <a:extLst>
                <a:ext uri="{FF2B5EF4-FFF2-40B4-BE49-F238E27FC236}">
                  <a16:creationId xmlns:a16="http://schemas.microsoft.com/office/drawing/2014/main" id="{04DD1AD9-583D-4367-A3C5-55A5C0766C8C}"/>
                </a:ext>
              </a:extLst>
            </p:cNvPr>
            <p:cNvSpPr/>
            <p:nvPr/>
          </p:nvSpPr>
          <p:spPr>
            <a:xfrm>
              <a:off x="6937906" y="1099470"/>
              <a:ext cx="257175" cy="76200"/>
            </a:xfrm>
            <a:custGeom>
              <a:avLst/>
              <a:gdLst>
                <a:gd name="connsiteX0" fmla="*/ 247745 w 257175"/>
                <a:gd name="connsiteY0" fmla="*/ 7144 h 76200"/>
                <a:gd name="connsiteX1" fmla="*/ 18288 w 257175"/>
                <a:gd name="connsiteY1" fmla="*/ 7144 h 76200"/>
                <a:gd name="connsiteX2" fmla="*/ 7144 w 257175"/>
                <a:gd name="connsiteY2" fmla="*/ 18288 h 76200"/>
                <a:gd name="connsiteX3" fmla="*/ 7144 w 257175"/>
                <a:gd name="connsiteY3" fmla="*/ 62675 h 76200"/>
                <a:gd name="connsiteX4" fmla="*/ 18288 w 257175"/>
                <a:gd name="connsiteY4" fmla="*/ 73819 h 76200"/>
                <a:gd name="connsiteX5" fmla="*/ 247745 w 257175"/>
                <a:gd name="connsiteY5" fmla="*/ 73819 h 76200"/>
                <a:gd name="connsiteX6" fmla="*/ 258889 w 257175"/>
                <a:gd name="connsiteY6" fmla="*/ 62675 h 76200"/>
                <a:gd name="connsiteX7" fmla="*/ 258889 w 257175"/>
                <a:gd name="connsiteY7" fmla="*/ 18288 h 76200"/>
                <a:gd name="connsiteX8" fmla="*/ 247745 w 257175"/>
                <a:gd name="connsiteY8" fmla="*/ 7144 h 76200"/>
                <a:gd name="connsiteX9" fmla="*/ 29432 w 257175"/>
                <a:gd name="connsiteY9" fmla="*/ 29337 h 76200"/>
                <a:gd name="connsiteX10" fmla="*/ 53149 w 257175"/>
                <a:gd name="connsiteY10" fmla="*/ 29337 h 76200"/>
                <a:gd name="connsiteX11" fmla="*/ 53149 w 257175"/>
                <a:gd name="connsiteY11" fmla="*/ 51530 h 76200"/>
                <a:gd name="connsiteX12" fmla="*/ 29432 w 257175"/>
                <a:gd name="connsiteY12" fmla="*/ 51530 h 76200"/>
                <a:gd name="connsiteX13" fmla="*/ 29432 w 257175"/>
                <a:gd name="connsiteY13" fmla="*/ 29337 h 76200"/>
                <a:gd name="connsiteX14" fmla="*/ 236601 w 257175"/>
                <a:gd name="connsiteY14" fmla="*/ 51530 h 76200"/>
                <a:gd name="connsiteX15" fmla="*/ 75247 w 257175"/>
                <a:gd name="connsiteY15" fmla="*/ 51530 h 76200"/>
                <a:gd name="connsiteX16" fmla="*/ 75247 w 257175"/>
                <a:gd name="connsiteY16" fmla="*/ 29337 h 76200"/>
                <a:gd name="connsiteX17" fmla="*/ 236601 w 257175"/>
                <a:gd name="connsiteY17" fmla="*/ 29337 h 76200"/>
                <a:gd name="connsiteX18" fmla="*/ 236601 w 257175"/>
                <a:gd name="connsiteY18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75" h="76200">
                  <a:moveTo>
                    <a:pt x="24774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0"/>
                    <a:pt x="12096" y="73819"/>
                    <a:pt x="18288" y="73819"/>
                  </a:cubicBezTo>
                  <a:lnTo>
                    <a:pt x="247745" y="73819"/>
                  </a:lnTo>
                  <a:cubicBezTo>
                    <a:pt x="253841" y="73819"/>
                    <a:pt x="258889" y="68866"/>
                    <a:pt x="258889" y="62675"/>
                  </a:cubicBezTo>
                  <a:lnTo>
                    <a:pt x="258889" y="18288"/>
                  </a:lnTo>
                  <a:cubicBezTo>
                    <a:pt x="258794" y="12097"/>
                    <a:pt x="253841" y="7144"/>
                    <a:pt x="247745" y="7144"/>
                  </a:cubicBezTo>
                  <a:close/>
                  <a:moveTo>
                    <a:pt x="29432" y="29337"/>
                  </a:moveTo>
                  <a:lnTo>
                    <a:pt x="53149" y="29337"/>
                  </a:lnTo>
                  <a:lnTo>
                    <a:pt x="53149" y="51530"/>
                  </a:lnTo>
                  <a:lnTo>
                    <a:pt x="29432" y="51530"/>
                  </a:lnTo>
                  <a:lnTo>
                    <a:pt x="29432" y="29337"/>
                  </a:lnTo>
                  <a:close/>
                  <a:moveTo>
                    <a:pt x="236601" y="51530"/>
                  </a:moveTo>
                  <a:lnTo>
                    <a:pt x="75247" y="51530"/>
                  </a:lnTo>
                  <a:lnTo>
                    <a:pt x="75247" y="29337"/>
                  </a:lnTo>
                  <a:lnTo>
                    <a:pt x="236601" y="29337"/>
                  </a:lnTo>
                  <a:lnTo>
                    <a:pt x="236601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" name="자유형: 도형 27">
              <a:extLst>
                <a:ext uri="{FF2B5EF4-FFF2-40B4-BE49-F238E27FC236}">
                  <a16:creationId xmlns:a16="http://schemas.microsoft.com/office/drawing/2014/main" id="{2C95811B-B365-4F32-93F0-776B8143B392}"/>
                </a:ext>
              </a:extLst>
            </p:cNvPr>
            <p:cNvSpPr/>
            <p:nvPr/>
          </p:nvSpPr>
          <p:spPr>
            <a:xfrm>
              <a:off x="6937906" y="1189005"/>
              <a:ext cx="257175" cy="76200"/>
            </a:xfrm>
            <a:custGeom>
              <a:avLst/>
              <a:gdLst>
                <a:gd name="connsiteX0" fmla="*/ 247745 w 257175"/>
                <a:gd name="connsiteY0" fmla="*/ 7144 h 76200"/>
                <a:gd name="connsiteX1" fmla="*/ 18288 w 257175"/>
                <a:gd name="connsiteY1" fmla="*/ 7144 h 76200"/>
                <a:gd name="connsiteX2" fmla="*/ 7144 w 257175"/>
                <a:gd name="connsiteY2" fmla="*/ 18288 h 76200"/>
                <a:gd name="connsiteX3" fmla="*/ 7144 w 257175"/>
                <a:gd name="connsiteY3" fmla="*/ 62675 h 76200"/>
                <a:gd name="connsiteX4" fmla="*/ 18288 w 257175"/>
                <a:gd name="connsiteY4" fmla="*/ 73819 h 76200"/>
                <a:gd name="connsiteX5" fmla="*/ 247745 w 257175"/>
                <a:gd name="connsiteY5" fmla="*/ 73819 h 76200"/>
                <a:gd name="connsiteX6" fmla="*/ 258889 w 257175"/>
                <a:gd name="connsiteY6" fmla="*/ 62675 h 76200"/>
                <a:gd name="connsiteX7" fmla="*/ 258889 w 257175"/>
                <a:gd name="connsiteY7" fmla="*/ 18288 h 76200"/>
                <a:gd name="connsiteX8" fmla="*/ 247745 w 257175"/>
                <a:gd name="connsiteY8" fmla="*/ 7144 h 76200"/>
                <a:gd name="connsiteX9" fmla="*/ 29432 w 257175"/>
                <a:gd name="connsiteY9" fmla="*/ 29337 h 76200"/>
                <a:gd name="connsiteX10" fmla="*/ 192214 w 257175"/>
                <a:gd name="connsiteY10" fmla="*/ 29337 h 76200"/>
                <a:gd name="connsiteX11" fmla="*/ 192214 w 257175"/>
                <a:gd name="connsiteY11" fmla="*/ 51530 h 76200"/>
                <a:gd name="connsiteX12" fmla="*/ 29432 w 257175"/>
                <a:gd name="connsiteY12" fmla="*/ 51530 h 76200"/>
                <a:gd name="connsiteX13" fmla="*/ 29432 w 257175"/>
                <a:gd name="connsiteY13" fmla="*/ 29337 h 76200"/>
                <a:gd name="connsiteX14" fmla="*/ 236601 w 257175"/>
                <a:gd name="connsiteY14" fmla="*/ 51530 h 76200"/>
                <a:gd name="connsiteX15" fmla="*/ 214408 w 257175"/>
                <a:gd name="connsiteY15" fmla="*/ 51530 h 76200"/>
                <a:gd name="connsiteX16" fmla="*/ 214408 w 257175"/>
                <a:gd name="connsiteY16" fmla="*/ 29337 h 76200"/>
                <a:gd name="connsiteX17" fmla="*/ 236601 w 257175"/>
                <a:gd name="connsiteY17" fmla="*/ 29337 h 76200"/>
                <a:gd name="connsiteX18" fmla="*/ 236601 w 257175"/>
                <a:gd name="connsiteY18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75" h="76200">
                  <a:moveTo>
                    <a:pt x="24774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0"/>
                    <a:pt x="12096" y="73819"/>
                    <a:pt x="18288" y="73819"/>
                  </a:cubicBezTo>
                  <a:lnTo>
                    <a:pt x="247745" y="73819"/>
                  </a:lnTo>
                  <a:cubicBezTo>
                    <a:pt x="253841" y="73819"/>
                    <a:pt x="258889" y="68866"/>
                    <a:pt x="258889" y="62675"/>
                  </a:cubicBezTo>
                  <a:lnTo>
                    <a:pt x="258889" y="18288"/>
                  </a:lnTo>
                  <a:cubicBezTo>
                    <a:pt x="258794" y="12097"/>
                    <a:pt x="253841" y="7144"/>
                    <a:pt x="247745" y="7144"/>
                  </a:cubicBezTo>
                  <a:close/>
                  <a:moveTo>
                    <a:pt x="29432" y="29337"/>
                  </a:moveTo>
                  <a:lnTo>
                    <a:pt x="192214" y="29337"/>
                  </a:lnTo>
                  <a:lnTo>
                    <a:pt x="192214" y="51530"/>
                  </a:lnTo>
                  <a:lnTo>
                    <a:pt x="29432" y="51530"/>
                  </a:lnTo>
                  <a:lnTo>
                    <a:pt x="29432" y="29337"/>
                  </a:lnTo>
                  <a:close/>
                  <a:moveTo>
                    <a:pt x="236601" y="51530"/>
                  </a:moveTo>
                  <a:lnTo>
                    <a:pt x="214408" y="51530"/>
                  </a:lnTo>
                  <a:lnTo>
                    <a:pt x="214408" y="29337"/>
                  </a:lnTo>
                  <a:lnTo>
                    <a:pt x="236601" y="29337"/>
                  </a:lnTo>
                  <a:lnTo>
                    <a:pt x="236601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4ECDE187-04E2-45C2-AB71-3163282F7484}"/>
              </a:ext>
            </a:extLst>
          </p:cNvPr>
          <p:cNvSpPr txBox="1"/>
          <p:nvPr/>
        </p:nvSpPr>
        <p:spPr>
          <a:xfrm>
            <a:off x="1017740" y="3518615"/>
            <a:ext cx="2175491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spAutoFit/>
          </a:bodyPr>
          <a:lstStyle/>
          <a:p>
            <a:pPr algn="ctr"/>
            <a:r>
              <a:rPr lang="en-US" altLang="ko-KR" dirty="0">
                <a:solidFill>
                  <a:srgbClr val="373737"/>
                </a:solidFill>
                <a:ea typeface="맑은 고딕"/>
              </a:rPr>
              <a:t> Δείτε το30λεπτο μάθημα</a:t>
            </a:r>
            <a:r>
              <a:rPr lang="en-US" altLang="ko-KR" i="1" dirty="0">
                <a:solidFill>
                  <a:srgbClr val="373737"/>
                </a:solidFill>
                <a:ea typeface="맑은 고딕"/>
              </a:rPr>
              <a:t> Digital Energy Essentials </a:t>
            </a:r>
            <a:r>
              <a:rPr lang="en-US" altLang="ko-KR" dirty="0">
                <a:solidFill>
                  <a:srgbClr val="373737"/>
                </a:solidFill>
                <a:ea typeface="맑은 고딕"/>
              </a:rPr>
              <a:t>της Every1 σχετικά με </a:t>
            </a:r>
            <a:r>
              <a:rPr lang="en-US" altLang="ko-KR" dirty="0">
                <a:solidFill>
                  <a:srgbClr val="373737"/>
                </a:solidFill>
                <a:ea typeface="맑은 고딕"/>
                <a:hlinkClick r:id="rId3"/>
              </a:rPr>
              <a:t>την ανταπόκριση στη ζήτηση</a:t>
            </a:r>
            <a:endParaRPr lang="ko-KR" altLang="en-US" dirty="0">
              <a:solidFill>
                <a:srgbClr val="373737"/>
              </a:solidFill>
              <a:ea typeface="맑은 고딕"/>
            </a:endParaRPr>
          </a:p>
        </p:txBody>
      </p: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9AA80F0D-EBB3-4C6C-AADE-CFFA66F10E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435138" y="2356969"/>
            <a:ext cx="620738" cy="626714"/>
            <a:chOff x="5449339" y="2217420"/>
            <a:chExt cx="388048" cy="391784"/>
          </a:xfrm>
          <a:solidFill>
            <a:schemeClr val="accent1"/>
          </a:solidFill>
        </p:grpSpPr>
        <p:sp>
          <p:nvSpPr>
            <p:cNvPr id="33" name="자유형: 도형 32">
              <a:extLst>
                <a:ext uri="{FF2B5EF4-FFF2-40B4-BE49-F238E27FC236}">
                  <a16:creationId xmlns:a16="http://schemas.microsoft.com/office/drawing/2014/main" id="{CB5A7904-CAC3-45AF-AD1B-B88536EFABA4}"/>
                </a:ext>
              </a:extLst>
            </p:cNvPr>
            <p:cNvSpPr/>
            <p:nvPr/>
          </p:nvSpPr>
          <p:spPr>
            <a:xfrm>
              <a:off x="5561162" y="2217420"/>
              <a:ext cx="276225" cy="361950"/>
            </a:xfrm>
            <a:custGeom>
              <a:avLst/>
              <a:gdLst>
                <a:gd name="connsiteX0" fmla="*/ 263366 w 276225"/>
                <a:gd name="connsiteY0" fmla="*/ 96107 h 361950"/>
                <a:gd name="connsiteX1" fmla="*/ 230029 w 276225"/>
                <a:gd name="connsiteY1" fmla="*/ 96107 h 361950"/>
                <a:gd name="connsiteX2" fmla="*/ 230029 w 276225"/>
                <a:gd name="connsiteY2" fmla="*/ 40576 h 361950"/>
                <a:gd name="connsiteX3" fmla="*/ 218885 w 276225"/>
                <a:gd name="connsiteY3" fmla="*/ 29432 h 361950"/>
                <a:gd name="connsiteX4" fmla="*/ 73818 w 276225"/>
                <a:gd name="connsiteY4" fmla="*/ 29432 h 361950"/>
                <a:gd name="connsiteX5" fmla="*/ 73818 w 276225"/>
                <a:gd name="connsiteY5" fmla="*/ 18288 h 361950"/>
                <a:gd name="connsiteX6" fmla="*/ 62674 w 276225"/>
                <a:gd name="connsiteY6" fmla="*/ 7144 h 361950"/>
                <a:gd name="connsiteX7" fmla="*/ 18288 w 276225"/>
                <a:gd name="connsiteY7" fmla="*/ 7144 h 361950"/>
                <a:gd name="connsiteX8" fmla="*/ 7144 w 276225"/>
                <a:gd name="connsiteY8" fmla="*/ 18288 h 361950"/>
                <a:gd name="connsiteX9" fmla="*/ 7144 w 276225"/>
                <a:gd name="connsiteY9" fmla="*/ 62675 h 361950"/>
                <a:gd name="connsiteX10" fmla="*/ 18288 w 276225"/>
                <a:gd name="connsiteY10" fmla="*/ 73819 h 361950"/>
                <a:gd name="connsiteX11" fmla="*/ 62674 w 276225"/>
                <a:gd name="connsiteY11" fmla="*/ 73819 h 361950"/>
                <a:gd name="connsiteX12" fmla="*/ 73818 w 276225"/>
                <a:gd name="connsiteY12" fmla="*/ 62675 h 361950"/>
                <a:gd name="connsiteX13" fmla="*/ 73818 w 276225"/>
                <a:gd name="connsiteY13" fmla="*/ 51530 h 361950"/>
                <a:gd name="connsiteX14" fmla="*/ 207740 w 276225"/>
                <a:gd name="connsiteY14" fmla="*/ 51530 h 361950"/>
                <a:gd name="connsiteX15" fmla="*/ 207740 w 276225"/>
                <a:gd name="connsiteY15" fmla="*/ 95917 h 361950"/>
                <a:gd name="connsiteX16" fmla="*/ 174402 w 276225"/>
                <a:gd name="connsiteY16" fmla="*/ 95917 h 361950"/>
                <a:gd name="connsiteX17" fmla="*/ 163258 w 276225"/>
                <a:gd name="connsiteY17" fmla="*/ 107061 h 361950"/>
                <a:gd name="connsiteX18" fmla="*/ 163258 w 276225"/>
                <a:gd name="connsiteY18" fmla="*/ 263938 h 361950"/>
                <a:gd name="connsiteX19" fmla="*/ 174402 w 276225"/>
                <a:gd name="connsiteY19" fmla="*/ 275082 h 361950"/>
                <a:gd name="connsiteX20" fmla="*/ 207740 w 276225"/>
                <a:gd name="connsiteY20" fmla="*/ 275082 h 361950"/>
                <a:gd name="connsiteX21" fmla="*/ 207740 w 276225"/>
                <a:gd name="connsiteY21" fmla="*/ 319468 h 361950"/>
                <a:gd name="connsiteX22" fmla="*/ 185547 w 276225"/>
                <a:gd name="connsiteY22" fmla="*/ 319468 h 361950"/>
                <a:gd name="connsiteX23" fmla="*/ 185547 w 276225"/>
                <a:gd name="connsiteY23" fmla="*/ 308324 h 361950"/>
                <a:gd name="connsiteX24" fmla="*/ 174402 w 276225"/>
                <a:gd name="connsiteY24" fmla="*/ 297180 h 361950"/>
                <a:gd name="connsiteX25" fmla="*/ 130016 w 276225"/>
                <a:gd name="connsiteY25" fmla="*/ 297180 h 361950"/>
                <a:gd name="connsiteX26" fmla="*/ 118872 w 276225"/>
                <a:gd name="connsiteY26" fmla="*/ 308324 h 361950"/>
                <a:gd name="connsiteX27" fmla="*/ 118872 w 276225"/>
                <a:gd name="connsiteY27" fmla="*/ 352711 h 361950"/>
                <a:gd name="connsiteX28" fmla="*/ 130016 w 276225"/>
                <a:gd name="connsiteY28" fmla="*/ 363855 h 361950"/>
                <a:gd name="connsiteX29" fmla="*/ 174402 w 276225"/>
                <a:gd name="connsiteY29" fmla="*/ 363855 h 361950"/>
                <a:gd name="connsiteX30" fmla="*/ 185547 w 276225"/>
                <a:gd name="connsiteY30" fmla="*/ 352711 h 361950"/>
                <a:gd name="connsiteX31" fmla="*/ 185547 w 276225"/>
                <a:gd name="connsiteY31" fmla="*/ 341567 h 361950"/>
                <a:gd name="connsiteX32" fmla="*/ 218885 w 276225"/>
                <a:gd name="connsiteY32" fmla="*/ 341567 h 361950"/>
                <a:gd name="connsiteX33" fmla="*/ 230029 w 276225"/>
                <a:gd name="connsiteY33" fmla="*/ 330422 h 361950"/>
                <a:gd name="connsiteX34" fmla="*/ 230029 w 276225"/>
                <a:gd name="connsiteY34" fmla="*/ 274892 h 361950"/>
                <a:gd name="connsiteX35" fmla="*/ 263366 w 276225"/>
                <a:gd name="connsiteY35" fmla="*/ 274892 h 361950"/>
                <a:gd name="connsiteX36" fmla="*/ 274510 w 276225"/>
                <a:gd name="connsiteY36" fmla="*/ 263747 h 361950"/>
                <a:gd name="connsiteX37" fmla="*/ 274510 w 276225"/>
                <a:gd name="connsiteY37" fmla="*/ 106871 h 361950"/>
                <a:gd name="connsiteX38" fmla="*/ 263366 w 276225"/>
                <a:gd name="connsiteY38" fmla="*/ 96107 h 361950"/>
                <a:gd name="connsiteX39" fmla="*/ 51721 w 276225"/>
                <a:gd name="connsiteY39" fmla="*/ 51721 h 361950"/>
                <a:gd name="connsiteX40" fmla="*/ 29527 w 276225"/>
                <a:gd name="connsiteY40" fmla="*/ 51721 h 361950"/>
                <a:gd name="connsiteX41" fmla="*/ 29527 w 276225"/>
                <a:gd name="connsiteY41" fmla="*/ 29527 h 361950"/>
                <a:gd name="connsiteX42" fmla="*/ 51721 w 276225"/>
                <a:gd name="connsiteY42" fmla="*/ 29527 h 361950"/>
                <a:gd name="connsiteX43" fmla="*/ 51721 w 276225"/>
                <a:gd name="connsiteY43" fmla="*/ 51721 h 361950"/>
                <a:gd name="connsiteX44" fmla="*/ 163449 w 276225"/>
                <a:gd name="connsiteY44" fmla="*/ 341852 h 361950"/>
                <a:gd name="connsiteX45" fmla="*/ 141256 w 276225"/>
                <a:gd name="connsiteY45" fmla="*/ 341852 h 361950"/>
                <a:gd name="connsiteX46" fmla="*/ 141256 w 276225"/>
                <a:gd name="connsiteY46" fmla="*/ 319659 h 361950"/>
                <a:gd name="connsiteX47" fmla="*/ 163449 w 276225"/>
                <a:gd name="connsiteY47" fmla="*/ 319659 h 361950"/>
                <a:gd name="connsiteX48" fmla="*/ 163449 w 276225"/>
                <a:gd name="connsiteY48" fmla="*/ 341852 h 361950"/>
                <a:gd name="connsiteX49" fmla="*/ 185642 w 276225"/>
                <a:gd name="connsiteY49" fmla="*/ 162782 h 361950"/>
                <a:gd name="connsiteX50" fmla="*/ 252222 w 276225"/>
                <a:gd name="connsiteY50" fmla="*/ 162782 h 361950"/>
                <a:gd name="connsiteX51" fmla="*/ 252222 w 276225"/>
                <a:gd name="connsiteY51" fmla="*/ 208693 h 361950"/>
                <a:gd name="connsiteX52" fmla="*/ 185642 w 276225"/>
                <a:gd name="connsiteY52" fmla="*/ 208693 h 361950"/>
                <a:gd name="connsiteX53" fmla="*/ 185642 w 276225"/>
                <a:gd name="connsiteY53" fmla="*/ 162782 h 361950"/>
                <a:gd name="connsiteX54" fmla="*/ 252317 w 276225"/>
                <a:gd name="connsiteY54" fmla="*/ 118300 h 361950"/>
                <a:gd name="connsiteX55" fmla="*/ 252317 w 276225"/>
                <a:gd name="connsiteY55" fmla="*/ 140494 h 361950"/>
                <a:gd name="connsiteX56" fmla="*/ 185737 w 276225"/>
                <a:gd name="connsiteY56" fmla="*/ 140494 h 361950"/>
                <a:gd name="connsiteX57" fmla="*/ 185737 w 276225"/>
                <a:gd name="connsiteY57" fmla="*/ 118300 h 361950"/>
                <a:gd name="connsiteX58" fmla="*/ 252317 w 276225"/>
                <a:gd name="connsiteY58" fmla="*/ 118300 h 361950"/>
                <a:gd name="connsiteX59" fmla="*/ 185642 w 276225"/>
                <a:gd name="connsiteY59" fmla="*/ 252984 h 361950"/>
                <a:gd name="connsiteX60" fmla="*/ 185642 w 276225"/>
                <a:gd name="connsiteY60" fmla="*/ 230791 h 361950"/>
                <a:gd name="connsiteX61" fmla="*/ 252222 w 276225"/>
                <a:gd name="connsiteY61" fmla="*/ 230791 h 361950"/>
                <a:gd name="connsiteX62" fmla="*/ 252222 w 276225"/>
                <a:gd name="connsiteY62" fmla="*/ 252984 h 361950"/>
                <a:gd name="connsiteX63" fmla="*/ 185642 w 276225"/>
                <a:gd name="connsiteY63" fmla="*/ 25298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276225" h="361950">
                  <a:moveTo>
                    <a:pt x="263366" y="96107"/>
                  </a:moveTo>
                  <a:lnTo>
                    <a:pt x="230029" y="96107"/>
                  </a:lnTo>
                  <a:lnTo>
                    <a:pt x="230029" y="40576"/>
                  </a:lnTo>
                  <a:cubicBezTo>
                    <a:pt x="230029" y="34480"/>
                    <a:pt x="225076" y="29432"/>
                    <a:pt x="218885" y="29432"/>
                  </a:cubicBezTo>
                  <a:lnTo>
                    <a:pt x="73818" y="29432"/>
                  </a:lnTo>
                  <a:lnTo>
                    <a:pt x="73818" y="18288"/>
                  </a:lnTo>
                  <a:cubicBezTo>
                    <a:pt x="73818" y="12192"/>
                    <a:pt x="68866" y="7144"/>
                    <a:pt x="62674" y="7144"/>
                  </a:cubicBez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1"/>
                    <a:pt x="12097" y="73819"/>
                    <a:pt x="18288" y="73819"/>
                  </a:cubicBezTo>
                  <a:lnTo>
                    <a:pt x="62674" y="73819"/>
                  </a:lnTo>
                  <a:cubicBezTo>
                    <a:pt x="68771" y="73819"/>
                    <a:pt x="73818" y="68866"/>
                    <a:pt x="73818" y="62675"/>
                  </a:cubicBezTo>
                  <a:lnTo>
                    <a:pt x="73818" y="51530"/>
                  </a:lnTo>
                  <a:lnTo>
                    <a:pt x="207740" y="51530"/>
                  </a:lnTo>
                  <a:lnTo>
                    <a:pt x="207740" y="95917"/>
                  </a:lnTo>
                  <a:lnTo>
                    <a:pt x="174402" y="95917"/>
                  </a:lnTo>
                  <a:cubicBezTo>
                    <a:pt x="168307" y="95917"/>
                    <a:pt x="163258" y="100870"/>
                    <a:pt x="163258" y="107061"/>
                  </a:cubicBezTo>
                  <a:lnTo>
                    <a:pt x="163258" y="263938"/>
                  </a:lnTo>
                  <a:cubicBezTo>
                    <a:pt x="163258" y="270034"/>
                    <a:pt x="168212" y="275082"/>
                    <a:pt x="174402" y="275082"/>
                  </a:cubicBezTo>
                  <a:lnTo>
                    <a:pt x="207740" y="275082"/>
                  </a:lnTo>
                  <a:lnTo>
                    <a:pt x="207740" y="319468"/>
                  </a:lnTo>
                  <a:lnTo>
                    <a:pt x="185547" y="319468"/>
                  </a:lnTo>
                  <a:lnTo>
                    <a:pt x="185547" y="308324"/>
                  </a:lnTo>
                  <a:cubicBezTo>
                    <a:pt x="185547" y="302228"/>
                    <a:pt x="180594" y="297180"/>
                    <a:pt x="174402" y="297180"/>
                  </a:cubicBezTo>
                  <a:lnTo>
                    <a:pt x="130016" y="297180"/>
                  </a:lnTo>
                  <a:cubicBezTo>
                    <a:pt x="123920" y="297180"/>
                    <a:pt x="118872" y="302133"/>
                    <a:pt x="118872" y="308324"/>
                  </a:cubicBezTo>
                  <a:lnTo>
                    <a:pt x="118872" y="352711"/>
                  </a:lnTo>
                  <a:cubicBezTo>
                    <a:pt x="118872" y="358807"/>
                    <a:pt x="123825" y="363855"/>
                    <a:pt x="130016" y="363855"/>
                  </a:cubicBezTo>
                  <a:lnTo>
                    <a:pt x="174402" y="363855"/>
                  </a:lnTo>
                  <a:cubicBezTo>
                    <a:pt x="180499" y="363855"/>
                    <a:pt x="185547" y="358902"/>
                    <a:pt x="185547" y="352711"/>
                  </a:cubicBezTo>
                  <a:lnTo>
                    <a:pt x="185547" y="341567"/>
                  </a:lnTo>
                  <a:lnTo>
                    <a:pt x="218885" y="341567"/>
                  </a:lnTo>
                  <a:cubicBezTo>
                    <a:pt x="224980" y="341567"/>
                    <a:pt x="230029" y="336613"/>
                    <a:pt x="230029" y="330422"/>
                  </a:cubicBezTo>
                  <a:lnTo>
                    <a:pt x="230029" y="274892"/>
                  </a:lnTo>
                  <a:lnTo>
                    <a:pt x="263366" y="274892"/>
                  </a:lnTo>
                  <a:cubicBezTo>
                    <a:pt x="269462" y="274892"/>
                    <a:pt x="274510" y="269938"/>
                    <a:pt x="274510" y="263747"/>
                  </a:cubicBezTo>
                  <a:lnTo>
                    <a:pt x="274510" y="106871"/>
                  </a:lnTo>
                  <a:cubicBezTo>
                    <a:pt x="274510" y="101060"/>
                    <a:pt x="269462" y="96107"/>
                    <a:pt x="263366" y="96107"/>
                  </a:cubicBezTo>
                  <a:close/>
                  <a:moveTo>
                    <a:pt x="51721" y="51721"/>
                  </a:moveTo>
                  <a:lnTo>
                    <a:pt x="29527" y="51721"/>
                  </a:lnTo>
                  <a:lnTo>
                    <a:pt x="29527" y="29527"/>
                  </a:lnTo>
                  <a:lnTo>
                    <a:pt x="51721" y="29527"/>
                  </a:lnTo>
                  <a:lnTo>
                    <a:pt x="51721" y="51721"/>
                  </a:lnTo>
                  <a:close/>
                  <a:moveTo>
                    <a:pt x="163449" y="341852"/>
                  </a:moveTo>
                  <a:lnTo>
                    <a:pt x="141256" y="341852"/>
                  </a:lnTo>
                  <a:lnTo>
                    <a:pt x="141256" y="319659"/>
                  </a:lnTo>
                  <a:lnTo>
                    <a:pt x="163449" y="319659"/>
                  </a:lnTo>
                  <a:lnTo>
                    <a:pt x="163449" y="341852"/>
                  </a:lnTo>
                  <a:close/>
                  <a:moveTo>
                    <a:pt x="185642" y="162782"/>
                  </a:moveTo>
                  <a:lnTo>
                    <a:pt x="252222" y="162782"/>
                  </a:lnTo>
                  <a:lnTo>
                    <a:pt x="252222" y="208693"/>
                  </a:lnTo>
                  <a:lnTo>
                    <a:pt x="185642" y="208693"/>
                  </a:lnTo>
                  <a:lnTo>
                    <a:pt x="185642" y="162782"/>
                  </a:lnTo>
                  <a:close/>
                  <a:moveTo>
                    <a:pt x="252317" y="118300"/>
                  </a:moveTo>
                  <a:lnTo>
                    <a:pt x="252317" y="140494"/>
                  </a:lnTo>
                  <a:lnTo>
                    <a:pt x="185737" y="140494"/>
                  </a:lnTo>
                  <a:lnTo>
                    <a:pt x="185737" y="118300"/>
                  </a:lnTo>
                  <a:lnTo>
                    <a:pt x="252317" y="118300"/>
                  </a:lnTo>
                  <a:close/>
                  <a:moveTo>
                    <a:pt x="185642" y="252984"/>
                  </a:moveTo>
                  <a:lnTo>
                    <a:pt x="185642" y="230791"/>
                  </a:lnTo>
                  <a:lnTo>
                    <a:pt x="252222" y="230791"/>
                  </a:lnTo>
                  <a:lnTo>
                    <a:pt x="252222" y="252984"/>
                  </a:lnTo>
                  <a:lnTo>
                    <a:pt x="185642" y="2529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" name="자유형: 도형 33">
              <a:extLst>
                <a:ext uri="{FF2B5EF4-FFF2-40B4-BE49-F238E27FC236}">
                  <a16:creationId xmlns:a16="http://schemas.microsoft.com/office/drawing/2014/main" id="{07FD3683-124B-4FC8-BC8A-82E8EDA88594}"/>
                </a:ext>
              </a:extLst>
            </p:cNvPr>
            <p:cNvSpPr/>
            <p:nvPr/>
          </p:nvSpPr>
          <p:spPr>
            <a:xfrm>
              <a:off x="5494678" y="248547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335" y="7884"/>
                    <a:pt x="7144" y="12837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" name="자유형: 도형 34">
              <a:extLst>
                <a:ext uri="{FF2B5EF4-FFF2-40B4-BE49-F238E27FC236}">
                  <a16:creationId xmlns:a16="http://schemas.microsoft.com/office/drawing/2014/main" id="{2A91A445-0E3B-4298-8F85-60E5F18D4600}"/>
                </a:ext>
              </a:extLst>
            </p:cNvPr>
            <p:cNvSpPr/>
            <p:nvPr/>
          </p:nvSpPr>
          <p:spPr>
            <a:xfrm>
              <a:off x="5494678" y="255205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335" y="7884"/>
                    <a:pt x="7144" y="12932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" name="자유형: 도형 35">
              <a:extLst>
                <a:ext uri="{FF2B5EF4-FFF2-40B4-BE49-F238E27FC236}">
                  <a16:creationId xmlns:a16="http://schemas.microsoft.com/office/drawing/2014/main" id="{00C46BB7-2B24-4F61-B68C-D6C6C84CAE81}"/>
                </a:ext>
              </a:extLst>
            </p:cNvPr>
            <p:cNvSpPr/>
            <p:nvPr/>
          </p:nvSpPr>
          <p:spPr>
            <a:xfrm>
              <a:off x="5561353" y="248547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239" y="7884"/>
                    <a:pt x="7144" y="12837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" name="자유형: 도형 36">
              <a:extLst>
                <a:ext uri="{FF2B5EF4-FFF2-40B4-BE49-F238E27FC236}">
                  <a16:creationId xmlns:a16="http://schemas.microsoft.com/office/drawing/2014/main" id="{31CACC48-9DB5-4E01-9F86-D656492A4064}"/>
                </a:ext>
              </a:extLst>
            </p:cNvPr>
            <p:cNvSpPr/>
            <p:nvPr/>
          </p:nvSpPr>
          <p:spPr>
            <a:xfrm>
              <a:off x="5561353" y="255205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239" y="7884"/>
                    <a:pt x="7144" y="12932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" name="자유형: 도형 37">
              <a:extLst>
                <a:ext uri="{FF2B5EF4-FFF2-40B4-BE49-F238E27FC236}">
                  <a16:creationId xmlns:a16="http://schemas.microsoft.com/office/drawing/2014/main" id="{BF68F072-6072-44B5-962D-CD5C2BCA3F02}"/>
                </a:ext>
              </a:extLst>
            </p:cNvPr>
            <p:cNvSpPr/>
            <p:nvPr/>
          </p:nvSpPr>
          <p:spPr>
            <a:xfrm>
              <a:off x="5628695" y="248547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335" y="7884"/>
                    <a:pt x="7144" y="12837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9" name="자유형: 도형 38">
              <a:extLst>
                <a:ext uri="{FF2B5EF4-FFF2-40B4-BE49-F238E27FC236}">
                  <a16:creationId xmlns:a16="http://schemas.microsoft.com/office/drawing/2014/main" id="{A2BDE4CF-280A-4584-8667-43095FCB7679}"/>
                </a:ext>
              </a:extLst>
            </p:cNvPr>
            <p:cNvSpPr/>
            <p:nvPr/>
          </p:nvSpPr>
          <p:spPr>
            <a:xfrm>
              <a:off x="5628695" y="255205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335" y="7884"/>
                    <a:pt x="7144" y="12932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0" name="자유형: 도형 39">
              <a:extLst>
                <a:ext uri="{FF2B5EF4-FFF2-40B4-BE49-F238E27FC236}">
                  <a16:creationId xmlns:a16="http://schemas.microsoft.com/office/drawing/2014/main" id="{6C3D891F-4EAA-4258-8585-3FD65753E409}"/>
                </a:ext>
              </a:extLst>
            </p:cNvPr>
            <p:cNvSpPr/>
            <p:nvPr/>
          </p:nvSpPr>
          <p:spPr>
            <a:xfrm>
              <a:off x="5449339" y="2306383"/>
              <a:ext cx="257175" cy="161925"/>
            </a:xfrm>
            <a:custGeom>
              <a:avLst/>
              <a:gdLst>
                <a:gd name="connsiteX0" fmla="*/ 197358 w 257175"/>
                <a:gd name="connsiteY0" fmla="*/ 164021 h 161925"/>
                <a:gd name="connsiteX1" fmla="*/ 252889 w 257175"/>
                <a:gd name="connsiteY1" fmla="*/ 107728 h 161925"/>
                <a:gd name="connsiteX2" fmla="*/ 200692 w 257175"/>
                <a:gd name="connsiteY2" fmla="*/ 51625 h 161925"/>
                <a:gd name="connsiteX3" fmla="*/ 130016 w 257175"/>
                <a:gd name="connsiteY3" fmla="*/ 7144 h 161925"/>
                <a:gd name="connsiteX4" fmla="*/ 60008 w 257175"/>
                <a:gd name="connsiteY4" fmla="*/ 51625 h 161925"/>
                <a:gd name="connsiteX5" fmla="*/ 7144 w 257175"/>
                <a:gd name="connsiteY5" fmla="*/ 107728 h 161925"/>
                <a:gd name="connsiteX6" fmla="*/ 63437 w 257175"/>
                <a:gd name="connsiteY6" fmla="*/ 164021 h 161925"/>
                <a:gd name="connsiteX7" fmla="*/ 197358 w 257175"/>
                <a:gd name="connsiteY7" fmla="*/ 164021 h 161925"/>
                <a:gd name="connsiteX8" fmla="*/ 29337 w 257175"/>
                <a:gd name="connsiteY8" fmla="*/ 107823 h 161925"/>
                <a:gd name="connsiteX9" fmla="*/ 63341 w 257175"/>
                <a:gd name="connsiteY9" fmla="*/ 73819 h 161925"/>
                <a:gd name="connsiteX10" fmla="*/ 86868 w 257175"/>
                <a:gd name="connsiteY10" fmla="*/ 83534 h 161925"/>
                <a:gd name="connsiteX11" fmla="*/ 102584 w 257175"/>
                <a:gd name="connsiteY11" fmla="*/ 83534 h 161925"/>
                <a:gd name="connsiteX12" fmla="*/ 102584 w 257175"/>
                <a:gd name="connsiteY12" fmla="*/ 67818 h 161925"/>
                <a:gd name="connsiteX13" fmla="*/ 83249 w 257175"/>
                <a:gd name="connsiteY13" fmla="*/ 55245 h 161925"/>
                <a:gd name="connsiteX14" fmla="*/ 129921 w 257175"/>
                <a:gd name="connsiteY14" fmla="*/ 29337 h 161925"/>
                <a:gd name="connsiteX15" fmla="*/ 177260 w 257175"/>
                <a:gd name="connsiteY15" fmla="*/ 55150 h 161925"/>
                <a:gd name="connsiteX16" fmla="*/ 157353 w 257175"/>
                <a:gd name="connsiteY16" fmla="*/ 67818 h 161925"/>
                <a:gd name="connsiteX17" fmla="*/ 157353 w 257175"/>
                <a:gd name="connsiteY17" fmla="*/ 83534 h 161925"/>
                <a:gd name="connsiteX18" fmla="*/ 173069 w 257175"/>
                <a:gd name="connsiteY18" fmla="*/ 83534 h 161925"/>
                <a:gd name="connsiteX19" fmla="*/ 197358 w 257175"/>
                <a:gd name="connsiteY19" fmla="*/ 73819 h 161925"/>
                <a:gd name="connsiteX20" fmla="*/ 230696 w 257175"/>
                <a:gd name="connsiteY20" fmla="*/ 107823 h 161925"/>
                <a:gd name="connsiteX21" fmla="*/ 197358 w 257175"/>
                <a:gd name="connsiteY21" fmla="*/ 141827 h 161925"/>
                <a:gd name="connsiteX22" fmla="*/ 63437 w 257175"/>
                <a:gd name="connsiteY22" fmla="*/ 141827 h 161925"/>
                <a:gd name="connsiteX23" fmla="*/ 29337 w 257175"/>
                <a:gd name="connsiteY23" fmla="*/ 107823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57175" h="161925">
                  <a:moveTo>
                    <a:pt x="197358" y="164021"/>
                  </a:moveTo>
                  <a:cubicBezTo>
                    <a:pt x="228029" y="164021"/>
                    <a:pt x="252889" y="138493"/>
                    <a:pt x="252889" y="107728"/>
                  </a:cubicBezTo>
                  <a:cubicBezTo>
                    <a:pt x="252889" y="78105"/>
                    <a:pt x="229743" y="53340"/>
                    <a:pt x="200692" y="51625"/>
                  </a:cubicBezTo>
                  <a:cubicBezTo>
                    <a:pt x="187928" y="24670"/>
                    <a:pt x="160496" y="7144"/>
                    <a:pt x="130016" y="7144"/>
                  </a:cubicBezTo>
                  <a:cubicBezTo>
                    <a:pt x="99917" y="7144"/>
                    <a:pt x="72771" y="24765"/>
                    <a:pt x="60008" y="51625"/>
                  </a:cubicBezTo>
                  <a:cubicBezTo>
                    <a:pt x="30956" y="53340"/>
                    <a:pt x="7144" y="78105"/>
                    <a:pt x="7144" y="107728"/>
                  </a:cubicBezTo>
                  <a:cubicBezTo>
                    <a:pt x="7144" y="138398"/>
                    <a:pt x="32671" y="164021"/>
                    <a:pt x="63437" y="164021"/>
                  </a:cubicBezTo>
                  <a:lnTo>
                    <a:pt x="197358" y="164021"/>
                  </a:lnTo>
                  <a:close/>
                  <a:moveTo>
                    <a:pt x="29337" y="107823"/>
                  </a:moveTo>
                  <a:cubicBezTo>
                    <a:pt x="29337" y="89345"/>
                    <a:pt x="44958" y="73819"/>
                    <a:pt x="63341" y="73819"/>
                  </a:cubicBezTo>
                  <a:cubicBezTo>
                    <a:pt x="73343" y="74200"/>
                    <a:pt x="80867" y="77438"/>
                    <a:pt x="86868" y="83534"/>
                  </a:cubicBezTo>
                  <a:cubicBezTo>
                    <a:pt x="91154" y="87916"/>
                    <a:pt x="98203" y="87916"/>
                    <a:pt x="102584" y="83534"/>
                  </a:cubicBezTo>
                  <a:cubicBezTo>
                    <a:pt x="106966" y="79248"/>
                    <a:pt x="106966" y="72200"/>
                    <a:pt x="102584" y="67818"/>
                  </a:cubicBezTo>
                  <a:cubicBezTo>
                    <a:pt x="96965" y="62198"/>
                    <a:pt x="90488" y="58007"/>
                    <a:pt x="83249" y="55245"/>
                  </a:cubicBezTo>
                  <a:cubicBezTo>
                    <a:pt x="93250" y="39338"/>
                    <a:pt x="110776" y="29337"/>
                    <a:pt x="129921" y="29337"/>
                  </a:cubicBezTo>
                  <a:cubicBezTo>
                    <a:pt x="149352" y="29337"/>
                    <a:pt x="167164" y="39338"/>
                    <a:pt x="177260" y="55150"/>
                  </a:cubicBezTo>
                  <a:cubicBezTo>
                    <a:pt x="169736" y="57912"/>
                    <a:pt x="162878" y="62198"/>
                    <a:pt x="157353" y="67818"/>
                  </a:cubicBezTo>
                  <a:cubicBezTo>
                    <a:pt x="152971" y="72104"/>
                    <a:pt x="152971" y="79153"/>
                    <a:pt x="157353" y="83534"/>
                  </a:cubicBezTo>
                  <a:cubicBezTo>
                    <a:pt x="161639" y="87916"/>
                    <a:pt x="168688" y="87916"/>
                    <a:pt x="173069" y="83534"/>
                  </a:cubicBezTo>
                  <a:cubicBezTo>
                    <a:pt x="178689" y="77915"/>
                    <a:pt x="186595" y="74200"/>
                    <a:pt x="197358" y="73819"/>
                  </a:cubicBezTo>
                  <a:cubicBezTo>
                    <a:pt x="215455" y="73819"/>
                    <a:pt x="230696" y="89440"/>
                    <a:pt x="230696" y="107823"/>
                  </a:cubicBezTo>
                  <a:cubicBezTo>
                    <a:pt x="230696" y="126301"/>
                    <a:pt x="215455" y="141827"/>
                    <a:pt x="197358" y="141827"/>
                  </a:cubicBezTo>
                  <a:lnTo>
                    <a:pt x="63437" y="141827"/>
                  </a:lnTo>
                  <a:cubicBezTo>
                    <a:pt x="44958" y="141827"/>
                    <a:pt x="29337" y="126301"/>
                    <a:pt x="29337" y="107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D9C87595-16A2-4A0F-9DBB-4AF40FA3BA2C}"/>
              </a:ext>
            </a:extLst>
          </p:cNvPr>
          <p:cNvSpPr txBox="1"/>
          <p:nvPr/>
        </p:nvSpPr>
        <p:spPr>
          <a:xfrm>
            <a:off x="3607495" y="3246413"/>
            <a:ext cx="2364667" cy="203132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en-US" altLang="ko-KR" dirty="0">
                <a:solidFill>
                  <a:srgbClr val="373737"/>
                </a:solidFill>
              </a:rPr>
              <a:t>Δείτε αναλυτικά την παρουσίαση της Every1 σχετικά με </a:t>
            </a:r>
          </a:p>
          <a:p>
            <a:pPr algn="ctr"/>
            <a:r>
              <a:rPr lang="en-US" altLang="ko-KR" dirty="0">
                <a:solidFill>
                  <a:srgbClr val="373737"/>
                </a:solidFill>
                <a:hlinkClick r:id="rId4"/>
              </a:rPr>
              <a:t>πώς η κλιματική αλλαγή επηρεάζει τις ανανεώσιμες πηγές ενέργειας</a:t>
            </a:r>
            <a:endParaRPr lang="ko-KR" altLang="en-US" dirty="0">
              <a:solidFill>
                <a:srgbClr val="373737"/>
              </a:solidFill>
            </a:endParaRPr>
          </a:p>
        </p:txBody>
      </p: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3A90AFA9-BBC6-4A1F-852A-2034796C81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117191" y="2373874"/>
            <a:ext cx="614072" cy="624700"/>
            <a:chOff x="7483688" y="912076"/>
            <a:chExt cx="383879" cy="390525"/>
          </a:xfrm>
          <a:solidFill>
            <a:schemeClr val="accent1"/>
          </a:solidFill>
        </p:grpSpPr>
        <p:sp>
          <p:nvSpPr>
            <p:cNvPr id="45" name="자유형: 도형 44">
              <a:extLst>
                <a:ext uri="{FF2B5EF4-FFF2-40B4-BE49-F238E27FC236}">
                  <a16:creationId xmlns:a16="http://schemas.microsoft.com/office/drawing/2014/main" id="{0BDCFC98-590A-4D8E-A462-BAE1BE13ACC2}"/>
                </a:ext>
              </a:extLst>
            </p:cNvPr>
            <p:cNvSpPr/>
            <p:nvPr/>
          </p:nvSpPr>
          <p:spPr>
            <a:xfrm>
              <a:off x="7483688" y="912076"/>
              <a:ext cx="161925" cy="390525"/>
            </a:xfrm>
            <a:custGeom>
              <a:avLst/>
              <a:gdLst>
                <a:gd name="connsiteX0" fmla="*/ 140303 w 161925"/>
                <a:gd name="connsiteY0" fmla="*/ 62616 h 390525"/>
                <a:gd name="connsiteX1" fmla="*/ 82772 w 161925"/>
                <a:gd name="connsiteY1" fmla="*/ 7181 h 390525"/>
                <a:gd name="connsiteX2" fmla="*/ 29337 w 161925"/>
                <a:gd name="connsiteY2" fmla="*/ 63378 h 390525"/>
                <a:gd name="connsiteX3" fmla="*/ 29337 w 161925"/>
                <a:gd name="connsiteY3" fmla="*/ 253688 h 390525"/>
                <a:gd name="connsiteX4" fmla="*/ 7144 w 161925"/>
                <a:gd name="connsiteY4" fmla="*/ 308457 h 390525"/>
                <a:gd name="connsiteX5" fmla="*/ 84867 w 161925"/>
                <a:gd name="connsiteY5" fmla="*/ 386181 h 390525"/>
                <a:gd name="connsiteX6" fmla="*/ 162592 w 161925"/>
                <a:gd name="connsiteY6" fmla="*/ 308457 h 390525"/>
                <a:gd name="connsiteX7" fmla="*/ 140398 w 161925"/>
                <a:gd name="connsiteY7" fmla="*/ 253688 h 390525"/>
                <a:gd name="connsiteX8" fmla="*/ 140398 w 161925"/>
                <a:gd name="connsiteY8" fmla="*/ 62616 h 390525"/>
                <a:gd name="connsiteX9" fmla="*/ 118110 w 161925"/>
                <a:gd name="connsiteY9" fmla="*/ 141007 h 390525"/>
                <a:gd name="connsiteX10" fmla="*/ 95917 w 161925"/>
                <a:gd name="connsiteY10" fmla="*/ 141007 h 390525"/>
                <a:gd name="connsiteX11" fmla="*/ 95917 w 161925"/>
                <a:gd name="connsiteY11" fmla="*/ 118814 h 390525"/>
                <a:gd name="connsiteX12" fmla="*/ 118110 w 161925"/>
                <a:gd name="connsiteY12" fmla="*/ 118814 h 390525"/>
                <a:gd name="connsiteX13" fmla="*/ 118110 w 161925"/>
                <a:gd name="connsiteY13" fmla="*/ 141007 h 390525"/>
                <a:gd name="connsiteX14" fmla="*/ 85058 w 161925"/>
                <a:gd name="connsiteY14" fmla="*/ 297217 h 390525"/>
                <a:gd name="connsiteX15" fmla="*/ 96202 w 161925"/>
                <a:gd name="connsiteY15" fmla="*/ 308361 h 390525"/>
                <a:gd name="connsiteX16" fmla="*/ 85058 w 161925"/>
                <a:gd name="connsiteY16" fmla="*/ 319506 h 390525"/>
                <a:gd name="connsiteX17" fmla="*/ 73914 w 161925"/>
                <a:gd name="connsiteY17" fmla="*/ 308361 h 390525"/>
                <a:gd name="connsiteX18" fmla="*/ 85058 w 161925"/>
                <a:gd name="connsiteY18" fmla="*/ 297217 h 390525"/>
                <a:gd name="connsiteX19" fmla="*/ 95917 w 161925"/>
                <a:gd name="connsiteY19" fmla="*/ 163200 h 390525"/>
                <a:gd name="connsiteX20" fmla="*/ 118110 w 161925"/>
                <a:gd name="connsiteY20" fmla="*/ 163200 h 390525"/>
                <a:gd name="connsiteX21" fmla="*/ 118110 w 161925"/>
                <a:gd name="connsiteY21" fmla="*/ 185394 h 390525"/>
                <a:gd name="connsiteX22" fmla="*/ 95917 w 161925"/>
                <a:gd name="connsiteY22" fmla="*/ 185394 h 390525"/>
                <a:gd name="connsiteX23" fmla="*/ 95917 w 161925"/>
                <a:gd name="connsiteY23" fmla="*/ 163200 h 390525"/>
                <a:gd name="connsiteX24" fmla="*/ 84772 w 161925"/>
                <a:gd name="connsiteY24" fmla="*/ 363797 h 390525"/>
                <a:gd name="connsiteX25" fmla="*/ 29242 w 161925"/>
                <a:gd name="connsiteY25" fmla="*/ 308266 h 390525"/>
                <a:gd name="connsiteX26" fmla="*/ 47816 w 161925"/>
                <a:gd name="connsiteY26" fmla="*/ 266451 h 390525"/>
                <a:gd name="connsiteX27" fmla="*/ 51435 w 161925"/>
                <a:gd name="connsiteY27" fmla="*/ 258165 h 390525"/>
                <a:gd name="connsiteX28" fmla="*/ 51435 w 161925"/>
                <a:gd name="connsiteY28" fmla="*/ 63188 h 390525"/>
                <a:gd name="connsiteX29" fmla="*/ 82868 w 161925"/>
                <a:gd name="connsiteY29" fmla="*/ 29374 h 390525"/>
                <a:gd name="connsiteX30" fmla="*/ 118015 w 161925"/>
                <a:gd name="connsiteY30" fmla="*/ 62616 h 390525"/>
                <a:gd name="connsiteX31" fmla="*/ 118015 w 161925"/>
                <a:gd name="connsiteY31" fmla="*/ 96621 h 390525"/>
                <a:gd name="connsiteX32" fmla="*/ 95821 w 161925"/>
                <a:gd name="connsiteY32" fmla="*/ 96621 h 390525"/>
                <a:gd name="connsiteX33" fmla="*/ 95821 w 161925"/>
                <a:gd name="connsiteY33" fmla="*/ 62902 h 390525"/>
                <a:gd name="connsiteX34" fmla="*/ 86010 w 161925"/>
                <a:gd name="connsiteY34" fmla="*/ 51567 h 390525"/>
                <a:gd name="connsiteX35" fmla="*/ 73628 w 161925"/>
                <a:gd name="connsiteY35" fmla="*/ 62616 h 390525"/>
                <a:gd name="connsiteX36" fmla="*/ 73628 w 161925"/>
                <a:gd name="connsiteY36" fmla="*/ 276929 h 390525"/>
                <a:gd name="connsiteX37" fmla="*/ 51435 w 161925"/>
                <a:gd name="connsiteY37" fmla="*/ 310266 h 390525"/>
                <a:gd name="connsiteX38" fmla="*/ 83344 w 161925"/>
                <a:gd name="connsiteY38" fmla="*/ 341604 h 390525"/>
                <a:gd name="connsiteX39" fmla="*/ 118015 w 161925"/>
                <a:gd name="connsiteY39" fmla="*/ 308361 h 390525"/>
                <a:gd name="connsiteX40" fmla="*/ 95821 w 161925"/>
                <a:gd name="connsiteY40" fmla="*/ 276929 h 390525"/>
                <a:gd name="connsiteX41" fmla="*/ 95821 w 161925"/>
                <a:gd name="connsiteY41" fmla="*/ 207682 h 390525"/>
                <a:gd name="connsiteX42" fmla="*/ 118015 w 161925"/>
                <a:gd name="connsiteY42" fmla="*/ 207682 h 390525"/>
                <a:gd name="connsiteX43" fmla="*/ 118015 w 161925"/>
                <a:gd name="connsiteY43" fmla="*/ 258355 h 390525"/>
                <a:gd name="connsiteX44" fmla="*/ 121634 w 161925"/>
                <a:gd name="connsiteY44" fmla="*/ 266642 h 390525"/>
                <a:gd name="connsiteX45" fmla="*/ 140208 w 161925"/>
                <a:gd name="connsiteY45" fmla="*/ 308457 h 390525"/>
                <a:gd name="connsiteX46" fmla="*/ 84772 w 161925"/>
                <a:gd name="connsiteY46" fmla="*/ 363797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61925" h="390525">
                  <a:moveTo>
                    <a:pt x="140303" y="62616"/>
                  </a:moveTo>
                  <a:cubicBezTo>
                    <a:pt x="140303" y="31374"/>
                    <a:pt x="114300" y="6038"/>
                    <a:pt x="82772" y="7181"/>
                  </a:cubicBezTo>
                  <a:cubicBezTo>
                    <a:pt x="52864" y="8229"/>
                    <a:pt x="29337" y="33375"/>
                    <a:pt x="29337" y="63378"/>
                  </a:cubicBezTo>
                  <a:lnTo>
                    <a:pt x="29337" y="253688"/>
                  </a:lnTo>
                  <a:cubicBezTo>
                    <a:pt x="15144" y="268261"/>
                    <a:pt x="7144" y="287883"/>
                    <a:pt x="7144" y="308457"/>
                  </a:cubicBezTo>
                  <a:cubicBezTo>
                    <a:pt x="7144" y="351319"/>
                    <a:pt x="42005" y="386181"/>
                    <a:pt x="84867" y="386181"/>
                  </a:cubicBezTo>
                  <a:cubicBezTo>
                    <a:pt x="127730" y="386181"/>
                    <a:pt x="162592" y="351319"/>
                    <a:pt x="162592" y="308457"/>
                  </a:cubicBezTo>
                  <a:cubicBezTo>
                    <a:pt x="162592" y="287978"/>
                    <a:pt x="154591" y="268261"/>
                    <a:pt x="140398" y="253688"/>
                  </a:cubicBezTo>
                  <a:lnTo>
                    <a:pt x="140398" y="62616"/>
                  </a:lnTo>
                  <a:close/>
                  <a:moveTo>
                    <a:pt x="118110" y="141007"/>
                  </a:moveTo>
                  <a:lnTo>
                    <a:pt x="95917" y="141007"/>
                  </a:lnTo>
                  <a:lnTo>
                    <a:pt x="95917" y="118814"/>
                  </a:lnTo>
                  <a:lnTo>
                    <a:pt x="118110" y="118814"/>
                  </a:lnTo>
                  <a:lnTo>
                    <a:pt x="118110" y="141007"/>
                  </a:lnTo>
                  <a:close/>
                  <a:moveTo>
                    <a:pt x="85058" y="297217"/>
                  </a:moveTo>
                  <a:cubicBezTo>
                    <a:pt x="91154" y="297217"/>
                    <a:pt x="96202" y="302170"/>
                    <a:pt x="96202" y="308361"/>
                  </a:cubicBezTo>
                  <a:cubicBezTo>
                    <a:pt x="96202" y="314553"/>
                    <a:pt x="91250" y="319506"/>
                    <a:pt x="85058" y="319506"/>
                  </a:cubicBezTo>
                  <a:cubicBezTo>
                    <a:pt x="78962" y="319506"/>
                    <a:pt x="73914" y="314553"/>
                    <a:pt x="73914" y="308361"/>
                  </a:cubicBezTo>
                  <a:cubicBezTo>
                    <a:pt x="73914" y="302170"/>
                    <a:pt x="78962" y="297217"/>
                    <a:pt x="85058" y="297217"/>
                  </a:cubicBezTo>
                  <a:close/>
                  <a:moveTo>
                    <a:pt x="95917" y="163200"/>
                  </a:moveTo>
                  <a:lnTo>
                    <a:pt x="118110" y="163200"/>
                  </a:lnTo>
                  <a:lnTo>
                    <a:pt x="118110" y="185394"/>
                  </a:lnTo>
                  <a:lnTo>
                    <a:pt x="95917" y="185394"/>
                  </a:lnTo>
                  <a:lnTo>
                    <a:pt x="95917" y="163200"/>
                  </a:lnTo>
                  <a:close/>
                  <a:moveTo>
                    <a:pt x="84772" y="363797"/>
                  </a:moveTo>
                  <a:cubicBezTo>
                    <a:pt x="54197" y="363797"/>
                    <a:pt x="29242" y="338937"/>
                    <a:pt x="29242" y="308266"/>
                  </a:cubicBezTo>
                  <a:cubicBezTo>
                    <a:pt x="29242" y="292550"/>
                    <a:pt x="36195" y="276929"/>
                    <a:pt x="47816" y="266451"/>
                  </a:cubicBezTo>
                  <a:cubicBezTo>
                    <a:pt x="50102" y="264356"/>
                    <a:pt x="51435" y="261308"/>
                    <a:pt x="51435" y="258165"/>
                  </a:cubicBezTo>
                  <a:lnTo>
                    <a:pt x="51435" y="63188"/>
                  </a:lnTo>
                  <a:cubicBezTo>
                    <a:pt x="51435" y="45852"/>
                    <a:pt x="65532" y="30327"/>
                    <a:pt x="82868" y="29374"/>
                  </a:cubicBezTo>
                  <a:cubicBezTo>
                    <a:pt x="102108" y="28326"/>
                    <a:pt x="118015" y="43662"/>
                    <a:pt x="118015" y="62616"/>
                  </a:cubicBezTo>
                  <a:lnTo>
                    <a:pt x="118015" y="96621"/>
                  </a:lnTo>
                  <a:lnTo>
                    <a:pt x="95821" y="96621"/>
                  </a:lnTo>
                  <a:lnTo>
                    <a:pt x="95821" y="62902"/>
                  </a:lnTo>
                  <a:cubicBezTo>
                    <a:pt x="95821" y="57187"/>
                    <a:pt x="91630" y="52234"/>
                    <a:pt x="86010" y="51567"/>
                  </a:cubicBezTo>
                  <a:cubicBezTo>
                    <a:pt x="79343" y="50805"/>
                    <a:pt x="73628" y="56044"/>
                    <a:pt x="73628" y="62616"/>
                  </a:cubicBezTo>
                  <a:lnTo>
                    <a:pt x="73628" y="276929"/>
                  </a:lnTo>
                  <a:cubicBezTo>
                    <a:pt x="60103" y="281691"/>
                    <a:pt x="50578" y="294931"/>
                    <a:pt x="51435" y="310266"/>
                  </a:cubicBezTo>
                  <a:cubicBezTo>
                    <a:pt x="52388" y="327221"/>
                    <a:pt x="66294" y="340937"/>
                    <a:pt x="83344" y="341604"/>
                  </a:cubicBezTo>
                  <a:cubicBezTo>
                    <a:pt x="102298" y="342366"/>
                    <a:pt x="118015" y="327126"/>
                    <a:pt x="118015" y="308361"/>
                  </a:cubicBezTo>
                  <a:cubicBezTo>
                    <a:pt x="118015" y="293883"/>
                    <a:pt x="108775" y="281596"/>
                    <a:pt x="95821" y="276929"/>
                  </a:cubicBezTo>
                  <a:lnTo>
                    <a:pt x="95821" y="207682"/>
                  </a:lnTo>
                  <a:lnTo>
                    <a:pt x="118015" y="207682"/>
                  </a:lnTo>
                  <a:lnTo>
                    <a:pt x="118015" y="258355"/>
                  </a:lnTo>
                  <a:cubicBezTo>
                    <a:pt x="118015" y="261498"/>
                    <a:pt x="119348" y="264451"/>
                    <a:pt x="121634" y="266642"/>
                  </a:cubicBezTo>
                  <a:cubicBezTo>
                    <a:pt x="133255" y="277119"/>
                    <a:pt x="140208" y="292740"/>
                    <a:pt x="140208" y="308457"/>
                  </a:cubicBezTo>
                  <a:cubicBezTo>
                    <a:pt x="140303" y="338937"/>
                    <a:pt x="115443" y="363797"/>
                    <a:pt x="84772" y="3637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6" name="자유형: 도형 45">
              <a:extLst>
                <a:ext uri="{FF2B5EF4-FFF2-40B4-BE49-F238E27FC236}">
                  <a16:creationId xmlns:a16="http://schemas.microsoft.com/office/drawing/2014/main" id="{EF5FBB8A-E465-44D4-B8D1-F10F2F7522EE}"/>
                </a:ext>
              </a:extLst>
            </p:cNvPr>
            <p:cNvSpPr/>
            <p:nvPr/>
          </p:nvSpPr>
          <p:spPr>
            <a:xfrm>
              <a:off x="7638872" y="934878"/>
              <a:ext cx="228600" cy="76200"/>
            </a:xfrm>
            <a:custGeom>
              <a:avLst/>
              <a:gdLst>
                <a:gd name="connsiteX0" fmla="*/ 219720 w 228600"/>
                <a:gd name="connsiteY0" fmla="*/ 29432 h 76200"/>
                <a:gd name="connsiteX1" fmla="*/ 208576 w 228600"/>
                <a:gd name="connsiteY1" fmla="*/ 29432 h 76200"/>
                <a:gd name="connsiteX2" fmla="*/ 208576 w 228600"/>
                <a:gd name="connsiteY2" fmla="*/ 18288 h 76200"/>
                <a:gd name="connsiteX3" fmla="*/ 197432 w 228600"/>
                <a:gd name="connsiteY3" fmla="*/ 7144 h 76200"/>
                <a:gd name="connsiteX4" fmla="*/ 153045 w 228600"/>
                <a:gd name="connsiteY4" fmla="*/ 7144 h 76200"/>
                <a:gd name="connsiteX5" fmla="*/ 141901 w 228600"/>
                <a:gd name="connsiteY5" fmla="*/ 18288 h 76200"/>
                <a:gd name="connsiteX6" fmla="*/ 141901 w 228600"/>
                <a:gd name="connsiteY6" fmla="*/ 29432 h 76200"/>
                <a:gd name="connsiteX7" fmla="*/ 18552 w 228600"/>
                <a:gd name="connsiteY7" fmla="*/ 29432 h 76200"/>
                <a:gd name="connsiteX8" fmla="*/ 7218 w 228600"/>
                <a:gd name="connsiteY8" fmla="*/ 39243 h 76200"/>
                <a:gd name="connsiteX9" fmla="*/ 18267 w 228600"/>
                <a:gd name="connsiteY9" fmla="*/ 51625 h 76200"/>
                <a:gd name="connsiteX10" fmla="*/ 141901 w 228600"/>
                <a:gd name="connsiteY10" fmla="*/ 51625 h 76200"/>
                <a:gd name="connsiteX11" fmla="*/ 141901 w 228600"/>
                <a:gd name="connsiteY11" fmla="*/ 62770 h 76200"/>
                <a:gd name="connsiteX12" fmla="*/ 153045 w 228600"/>
                <a:gd name="connsiteY12" fmla="*/ 73914 h 76200"/>
                <a:gd name="connsiteX13" fmla="*/ 197432 w 228600"/>
                <a:gd name="connsiteY13" fmla="*/ 73914 h 76200"/>
                <a:gd name="connsiteX14" fmla="*/ 208576 w 228600"/>
                <a:gd name="connsiteY14" fmla="*/ 62770 h 76200"/>
                <a:gd name="connsiteX15" fmla="*/ 208576 w 228600"/>
                <a:gd name="connsiteY15" fmla="*/ 51625 h 76200"/>
                <a:gd name="connsiteX16" fmla="*/ 219435 w 228600"/>
                <a:gd name="connsiteY16" fmla="*/ 51625 h 76200"/>
                <a:gd name="connsiteX17" fmla="*/ 230770 w 228600"/>
                <a:gd name="connsiteY17" fmla="*/ 41815 h 76200"/>
                <a:gd name="connsiteX18" fmla="*/ 219720 w 228600"/>
                <a:gd name="connsiteY18" fmla="*/ 29432 h 76200"/>
                <a:gd name="connsiteX19" fmla="*/ 186383 w 228600"/>
                <a:gd name="connsiteY19" fmla="*/ 51625 h 76200"/>
                <a:gd name="connsiteX20" fmla="*/ 164189 w 228600"/>
                <a:gd name="connsiteY20" fmla="*/ 51625 h 76200"/>
                <a:gd name="connsiteX21" fmla="*/ 164189 w 228600"/>
                <a:gd name="connsiteY21" fmla="*/ 29432 h 76200"/>
                <a:gd name="connsiteX22" fmla="*/ 186383 w 228600"/>
                <a:gd name="connsiteY22" fmla="*/ 29432 h 76200"/>
                <a:gd name="connsiteX23" fmla="*/ 186383 w 228600"/>
                <a:gd name="connsiteY23" fmla="*/ 51625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28600" h="76200">
                  <a:moveTo>
                    <a:pt x="219720" y="29432"/>
                  </a:moveTo>
                  <a:lnTo>
                    <a:pt x="208576" y="29432"/>
                  </a:lnTo>
                  <a:lnTo>
                    <a:pt x="208576" y="18288"/>
                  </a:lnTo>
                  <a:cubicBezTo>
                    <a:pt x="208576" y="12192"/>
                    <a:pt x="203623" y="7144"/>
                    <a:pt x="197432" y="7144"/>
                  </a:cubicBezTo>
                  <a:lnTo>
                    <a:pt x="153045" y="7144"/>
                  </a:lnTo>
                  <a:cubicBezTo>
                    <a:pt x="146949" y="7144"/>
                    <a:pt x="141901" y="12097"/>
                    <a:pt x="141901" y="18288"/>
                  </a:cubicBezTo>
                  <a:lnTo>
                    <a:pt x="141901" y="29432"/>
                  </a:lnTo>
                  <a:lnTo>
                    <a:pt x="18552" y="29432"/>
                  </a:lnTo>
                  <a:cubicBezTo>
                    <a:pt x="12838" y="29432"/>
                    <a:pt x="7884" y="33623"/>
                    <a:pt x="7218" y="39243"/>
                  </a:cubicBezTo>
                  <a:cubicBezTo>
                    <a:pt x="6455" y="45911"/>
                    <a:pt x="11695" y="51625"/>
                    <a:pt x="18267" y="51625"/>
                  </a:cubicBezTo>
                  <a:lnTo>
                    <a:pt x="141901" y="51625"/>
                  </a:lnTo>
                  <a:lnTo>
                    <a:pt x="141901" y="62770"/>
                  </a:lnTo>
                  <a:cubicBezTo>
                    <a:pt x="141901" y="68866"/>
                    <a:pt x="146854" y="73914"/>
                    <a:pt x="153045" y="73914"/>
                  </a:cubicBezTo>
                  <a:lnTo>
                    <a:pt x="197432" y="73914"/>
                  </a:lnTo>
                  <a:cubicBezTo>
                    <a:pt x="203528" y="73914"/>
                    <a:pt x="208576" y="68961"/>
                    <a:pt x="208576" y="62770"/>
                  </a:cubicBezTo>
                  <a:lnTo>
                    <a:pt x="208576" y="51625"/>
                  </a:lnTo>
                  <a:lnTo>
                    <a:pt x="219435" y="51625"/>
                  </a:lnTo>
                  <a:cubicBezTo>
                    <a:pt x="225150" y="51625"/>
                    <a:pt x="230103" y="47435"/>
                    <a:pt x="230770" y="41815"/>
                  </a:cubicBezTo>
                  <a:cubicBezTo>
                    <a:pt x="231531" y="35052"/>
                    <a:pt x="226293" y="29432"/>
                    <a:pt x="219720" y="29432"/>
                  </a:cubicBezTo>
                  <a:close/>
                  <a:moveTo>
                    <a:pt x="186383" y="51625"/>
                  </a:moveTo>
                  <a:lnTo>
                    <a:pt x="164189" y="51625"/>
                  </a:lnTo>
                  <a:lnTo>
                    <a:pt x="164189" y="29432"/>
                  </a:lnTo>
                  <a:lnTo>
                    <a:pt x="186383" y="29432"/>
                  </a:lnTo>
                  <a:lnTo>
                    <a:pt x="186383" y="5162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7" name="자유형: 도형 46">
              <a:extLst>
                <a:ext uri="{FF2B5EF4-FFF2-40B4-BE49-F238E27FC236}">
                  <a16:creationId xmlns:a16="http://schemas.microsoft.com/office/drawing/2014/main" id="{E2B08763-62DC-4077-9578-8D7722FB6B96}"/>
                </a:ext>
              </a:extLst>
            </p:cNvPr>
            <p:cNvSpPr/>
            <p:nvPr/>
          </p:nvSpPr>
          <p:spPr>
            <a:xfrm>
              <a:off x="7638967" y="1023746"/>
              <a:ext cx="228600" cy="76200"/>
            </a:xfrm>
            <a:custGeom>
              <a:avLst/>
              <a:gdLst>
                <a:gd name="connsiteX0" fmla="*/ 219625 w 228600"/>
                <a:gd name="connsiteY0" fmla="*/ 29337 h 76200"/>
                <a:gd name="connsiteX1" fmla="*/ 95991 w 228600"/>
                <a:gd name="connsiteY1" fmla="*/ 29337 h 76200"/>
                <a:gd name="connsiteX2" fmla="*/ 95991 w 228600"/>
                <a:gd name="connsiteY2" fmla="*/ 18288 h 76200"/>
                <a:gd name="connsiteX3" fmla="*/ 84847 w 228600"/>
                <a:gd name="connsiteY3" fmla="*/ 7144 h 76200"/>
                <a:gd name="connsiteX4" fmla="*/ 40460 w 228600"/>
                <a:gd name="connsiteY4" fmla="*/ 7144 h 76200"/>
                <a:gd name="connsiteX5" fmla="*/ 29316 w 228600"/>
                <a:gd name="connsiteY5" fmla="*/ 18288 h 76200"/>
                <a:gd name="connsiteX6" fmla="*/ 29316 w 228600"/>
                <a:gd name="connsiteY6" fmla="*/ 29432 h 76200"/>
                <a:gd name="connsiteX7" fmla="*/ 18552 w 228600"/>
                <a:gd name="connsiteY7" fmla="*/ 29432 h 76200"/>
                <a:gd name="connsiteX8" fmla="*/ 7218 w 228600"/>
                <a:gd name="connsiteY8" fmla="*/ 39243 h 76200"/>
                <a:gd name="connsiteX9" fmla="*/ 18266 w 228600"/>
                <a:gd name="connsiteY9" fmla="*/ 51626 h 76200"/>
                <a:gd name="connsiteX10" fmla="*/ 29411 w 228600"/>
                <a:gd name="connsiteY10" fmla="*/ 51626 h 76200"/>
                <a:gd name="connsiteX11" fmla="*/ 29411 w 228600"/>
                <a:gd name="connsiteY11" fmla="*/ 62770 h 76200"/>
                <a:gd name="connsiteX12" fmla="*/ 40555 w 228600"/>
                <a:gd name="connsiteY12" fmla="*/ 73914 h 76200"/>
                <a:gd name="connsiteX13" fmla="*/ 84941 w 228600"/>
                <a:gd name="connsiteY13" fmla="*/ 73914 h 76200"/>
                <a:gd name="connsiteX14" fmla="*/ 96086 w 228600"/>
                <a:gd name="connsiteY14" fmla="*/ 62770 h 76200"/>
                <a:gd name="connsiteX15" fmla="*/ 96086 w 228600"/>
                <a:gd name="connsiteY15" fmla="*/ 51626 h 76200"/>
                <a:gd name="connsiteX16" fmla="*/ 219434 w 228600"/>
                <a:gd name="connsiteY16" fmla="*/ 51626 h 76200"/>
                <a:gd name="connsiteX17" fmla="*/ 230769 w 228600"/>
                <a:gd name="connsiteY17" fmla="*/ 41815 h 76200"/>
                <a:gd name="connsiteX18" fmla="*/ 219625 w 228600"/>
                <a:gd name="connsiteY18" fmla="*/ 29337 h 76200"/>
                <a:gd name="connsiteX19" fmla="*/ 73797 w 228600"/>
                <a:gd name="connsiteY19" fmla="*/ 51530 h 76200"/>
                <a:gd name="connsiteX20" fmla="*/ 51604 w 228600"/>
                <a:gd name="connsiteY20" fmla="*/ 51530 h 76200"/>
                <a:gd name="connsiteX21" fmla="*/ 51604 w 228600"/>
                <a:gd name="connsiteY21" fmla="*/ 29337 h 76200"/>
                <a:gd name="connsiteX22" fmla="*/ 73797 w 228600"/>
                <a:gd name="connsiteY22" fmla="*/ 29337 h 76200"/>
                <a:gd name="connsiteX23" fmla="*/ 73797 w 228600"/>
                <a:gd name="connsiteY23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28600" h="76200">
                  <a:moveTo>
                    <a:pt x="219625" y="29337"/>
                  </a:moveTo>
                  <a:lnTo>
                    <a:pt x="95991" y="29337"/>
                  </a:lnTo>
                  <a:lnTo>
                    <a:pt x="95991" y="18288"/>
                  </a:lnTo>
                  <a:cubicBezTo>
                    <a:pt x="95991" y="12192"/>
                    <a:pt x="91037" y="7144"/>
                    <a:pt x="84847" y="7144"/>
                  </a:cubicBezTo>
                  <a:lnTo>
                    <a:pt x="40460" y="7144"/>
                  </a:lnTo>
                  <a:cubicBezTo>
                    <a:pt x="34364" y="7144"/>
                    <a:pt x="29316" y="12097"/>
                    <a:pt x="29316" y="18288"/>
                  </a:cubicBezTo>
                  <a:lnTo>
                    <a:pt x="29316" y="29432"/>
                  </a:lnTo>
                  <a:lnTo>
                    <a:pt x="18552" y="29432"/>
                  </a:lnTo>
                  <a:cubicBezTo>
                    <a:pt x="12837" y="29432"/>
                    <a:pt x="7884" y="33623"/>
                    <a:pt x="7218" y="39243"/>
                  </a:cubicBezTo>
                  <a:cubicBezTo>
                    <a:pt x="6455" y="45910"/>
                    <a:pt x="11694" y="51626"/>
                    <a:pt x="18266" y="51626"/>
                  </a:cubicBezTo>
                  <a:lnTo>
                    <a:pt x="29411" y="51626"/>
                  </a:lnTo>
                  <a:lnTo>
                    <a:pt x="29411" y="62770"/>
                  </a:lnTo>
                  <a:cubicBezTo>
                    <a:pt x="29411" y="68866"/>
                    <a:pt x="34364" y="73914"/>
                    <a:pt x="40555" y="73914"/>
                  </a:cubicBezTo>
                  <a:lnTo>
                    <a:pt x="84941" y="73914"/>
                  </a:lnTo>
                  <a:cubicBezTo>
                    <a:pt x="91037" y="73914"/>
                    <a:pt x="96086" y="68961"/>
                    <a:pt x="96086" y="62770"/>
                  </a:cubicBezTo>
                  <a:lnTo>
                    <a:pt x="96086" y="51626"/>
                  </a:lnTo>
                  <a:lnTo>
                    <a:pt x="219434" y="51626"/>
                  </a:lnTo>
                  <a:cubicBezTo>
                    <a:pt x="225150" y="51626"/>
                    <a:pt x="230103" y="47434"/>
                    <a:pt x="230769" y="41815"/>
                  </a:cubicBezTo>
                  <a:cubicBezTo>
                    <a:pt x="231436" y="35052"/>
                    <a:pt x="226197" y="29337"/>
                    <a:pt x="219625" y="29337"/>
                  </a:cubicBezTo>
                  <a:close/>
                  <a:moveTo>
                    <a:pt x="73797" y="51530"/>
                  </a:moveTo>
                  <a:lnTo>
                    <a:pt x="51604" y="51530"/>
                  </a:lnTo>
                  <a:lnTo>
                    <a:pt x="51604" y="29337"/>
                  </a:lnTo>
                  <a:lnTo>
                    <a:pt x="73797" y="29337"/>
                  </a:lnTo>
                  <a:lnTo>
                    <a:pt x="73797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8" name="자유형: 도형 47">
              <a:extLst>
                <a:ext uri="{FF2B5EF4-FFF2-40B4-BE49-F238E27FC236}">
                  <a16:creationId xmlns:a16="http://schemas.microsoft.com/office/drawing/2014/main" id="{E0A40E80-BEFD-48A6-84AE-6697C6935653}"/>
                </a:ext>
              </a:extLst>
            </p:cNvPr>
            <p:cNvSpPr/>
            <p:nvPr/>
          </p:nvSpPr>
          <p:spPr>
            <a:xfrm>
              <a:off x="7638872" y="1112519"/>
              <a:ext cx="228600" cy="76200"/>
            </a:xfrm>
            <a:custGeom>
              <a:avLst/>
              <a:gdLst>
                <a:gd name="connsiteX0" fmla="*/ 219720 w 228600"/>
                <a:gd name="connsiteY0" fmla="*/ 29432 h 76200"/>
                <a:gd name="connsiteX1" fmla="*/ 208576 w 228600"/>
                <a:gd name="connsiteY1" fmla="*/ 29432 h 76200"/>
                <a:gd name="connsiteX2" fmla="*/ 208576 w 228600"/>
                <a:gd name="connsiteY2" fmla="*/ 18288 h 76200"/>
                <a:gd name="connsiteX3" fmla="*/ 197432 w 228600"/>
                <a:gd name="connsiteY3" fmla="*/ 7144 h 76200"/>
                <a:gd name="connsiteX4" fmla="*/ 153045 w 228600"/>
                <a:gd name="connsiteY4" fmla="*/ 7144 h 76200"/>
                <a:gd name="connsiteX5" fmla="*/ 141901 w 228600"/>
                <a:gd name="connsiteY5" fmla="*/ 18288 h 76200"/>
                <a:gd name="connsiteX6" fmla="*/ 141901 w 228600"/>
                <a:gd name="connsiteY6" fmla="*/ 29432 h 76200"/>
                <a:gd name="connsiteX7" fmla="*/ 18552 w 228600"/>
                <a:gd name="connsiteY7" fmla="*/ 29432 h 76200"/>
                <a:gd name="connsiteX8" fmla="*/ 7218 w 228600"/>
                <a:gd name="connsiteY8" fmla="*/ 39243 h 76200"/>
                <a:gd name="connsiteX9" fmla="*/ 18267 w 228600"/>
                <a:gd name="connsiteY9" fmla="*/ 51626 h 76200"/>
                <a:gd name="connsiteX10" fmla="*/ 141901 w 228600"/>
                <a:gd name="connsiteY10" fmla="*/ 51626 h 76200"/>
                <a:gd name="connsiteX11" fmla="*/ 141901 w 228600"/>
                <a:gd name="connsiteY11" fmla="*/ 62770 h 76200"/>
                <a:gd name="connsiteX12" fmla="*/ 153045 w 228600"/>
                <a:gd name="connsiteY12" fmla="*/ 73914 h 76200"/>
                <a:gd name="connsiteX13" fmla="*/ 197432 w 228600"/>
                <a:gd name="connsiteY13" fmla="*/ 73914 h 76200"/>
                <a:gd name="connsiteX14" fmla="*/ 208576 w 228600"/>
                <a:gd name="connsiteY14" fmla="*/ 62770 h 76200"/>
                <a:gd name="connsiteX15" fmla="*/ 208576 w 228600"/>
                <a:gd name="connsiteY15" fmla="*/ 51626 h 76200"/>
                <a:gd name="connsiteX16" fmla="*/ 219435 w 228600"/>
                <a:gd name="connsiteY16" fmla="*/ 51626 h 76200"/>
                <a:gd name="connsiteX17" fmla="*/ 230770 w 228600"/>
                <a:gd name="connsiteY17" fmla="*/ 41815 h 76200"/>
                <a:gd name="connsiteX18" fmla="*/ 219720 w 228600"/>
                <a:gd name="connsiteY18" fmla="*/ 29432 h 76200"/>
                <a:gd name="connsiteX19" fmla="*/ 186383 w 228600"/>
                <a:gd name="connsiteY19" fmla="*/ 51626 h 76200"/>
                <a:gd name="connsiteX20" fmla="*/ 164189 w 228600"/>
                <a:gd name="connsiteY20" fmla="*/ 51626 h 76200"/>
                <a:gd name="connsiteX21" fmla="*/ 164189 w 228600"/>
                <a:gd name="connsiteY21" fmla="*/ 29432 h 76200"/>
                <a:gd name="connsiteX22" fmla="*/ 186383 w 228600"/>
                <a:gd name="connsiteY22" fmla="*/ 29432 h 76200"/>
                <a:gd name="connsiteX23" fmla="*/ 186383 w 228600"/>
                <a:gd name="connsiteY23" fmla="*/ 5162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28600" h="76200">
                  <a:moveTo>
                    <a:pt x="219720" y="29432"/>
                  </a:moveTo>
                  <a:lnTo>
                    <a:pt x="208576" y="29432"/>
                  </a:lnTo>
                  <a:lnTo>
                    <a:pt x="208576" y="18288"/>
                  </a:lnTo>
                  <a:cubicBezTo>
                    <a:pt x="208576" y="12192"/>
                    <a:pt x="203623" y="7144"/>
                    <a:pt x="197432" y="7144"/>
                  </a:cubicBezTo>
                  <a:lnTo>
                    <a:pt x="153045" y="7144"/>
                  </a:lnTo>
                  <a:cubicBezTo>
                    <a:pt x="146949" y="7144"/>
                    <a:pt x="141901" y="12097"/>
                    <a:pt x="141901" y="18288"/>
                  </a:cubicBezTo>
                  <a:lnTo>
                    <a:pt x="141901" y="29432"/>
                  </a:lnTo>
                  <a:lnTo>
                    <a:pt x="18552" y="29432"/>
                  </a:lnTo>
                  <a:cubicBezTo>
                    <a:pt x="12838" y="29432"/>
                    <a:pt x="7884" y="33623"/>
                    <a:pt x="7218" y="39243"/>
                  </a:cubicBezTo>
                  <a:cubicBezTo>
                    <a:pt x="6455" y="45911"/>
                    <a:pt x="11695" y="51626"/>
                    <a:pt x="18267" y="51626"/>
                  </a:cubicBezTo>
                  <a:lnTo>
                    <a:pt x="141901" y="51626"/>
                  </a:lnTo>
                  <a:lnTo>
                    <a:pt x="141901" y="62770"/>
                  </a:lnTo>
                  <a:cubicBezTo>
                    <a:pt x="141901" y="68866"/>
                    <a:pt x="146854" y="73914"/>
                    <a:pt x="153045" y="73914"/>
                  </a:cubicBezTo>
                  <a:lnTo>
                    <a:pt x="197432" y="73914"/>
                  </a:lnTo>
                  <a:cubicBezTo>
                    <a:pt x="203528" y="73914"/>
                    <a:pt x="208576" y="68961"/>
                    <a:pt x="208576" y="62770"/>
                  </a:cubicBezTo>
                  <a:lnTo>
                    <a:pt x="208576" y="51626"/>
                  </a:lnTo>
                  <a:lnTo>
                    <a:pt x="219435" y="51626"/>
                  </a:lnTo>
                  <a:cubicBezTo>
                    <a:pt x="225150" y="51626"/>
                    <a:pt x="230103" y="47435"/>
                    <a:pt x="230770" y="41815"/>
                  </a:cubicBezTo>
                  <a:cubicBezTo>
                    <a:pt x="231531" y="35052"/>
                    <a:pt x="226293" y="29432"/>
                    <a:pt x="219720" y="29432"/>
                  </a:cubicBezTo>
                  <a:close/>
                  <a:moveTo>
                    <a:pt x="186383" y="51626"/>
                  </a:moveTo>
                  <a:lnTo>
                    <a:pt x="164189" y="51626"/>
                  </a:lnTo>
                  <a:lnTo>
                    <a:pt x="164189" y="29432"/>
                  </a:lnTo>
                  <a:lnTo>
                    <a:pt x="186383" y="29432"/>
                  </a:lnTo>
                  <a:lnTo>
                    <a:pt x="186383" y="5162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E8F01505-D47E-4B07-82B8-EC043F5EC813}"/>
              </a:ext>
            </a:extLst>
          </p:cNvPr>
          <p:cNvSpPr txBox="1"/>
          <p:nvPr/>
        </p:nvSpPr>
        <p:spPr>
          <a:xfrm>
            <a:off x="6270165" y="3504565"/>
            <a:ext cx="2338969" cy="203132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en-US" altLang="ko-KR" dirty="0">
                <a:solidFill>
                  <a:srgbClr val="373737"/>
                </a:solidFill>
              </a:rPr>
              <a:t>Διαβάστε το άρθρο του Energy Monitor </a:t>
            </a:r>
            <a:r>
              <a:rPr lang="en-US" altLang="ko-KR" i="1" dirty="0">
                <a:solidFill>
                  <a:srgbClr val="373737"/>
                </a:solidFill>
                <a:hlinkClick r:id="rId5"/>
              </a:rPr>
              <a:t>«Διαλύοντας τους μύθους γύρω από τις τεχνολογίες ανανεώσιμων πηγών ενέργειας»</a:t>
            </a:r>
            <a:endParaRPr lang="ko-KR" altLang="en-US" i="1" dirty="0">
              <a:solidFill>
                <a:srgbClr val="373737"/>
              </a:solidFill>
            </a:endParaRPr>
          </a:p>
        </p:txBody>
      </p: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27655039-CC5E-4A6C-B955-BA8E42F252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86984" y="2046515"/>
            <a:ext cx="2503176" cy="37425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>
              <a:solidFill>
                <a:srgbClr val="322F32"/>
              </a:solidFill>
            </a:endParaRPr>
          </a:p>
        </p:txBody>
      </p: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60FBB8CB-27AD-447B-BBCA-ED5A88C17E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814895" y="2373874"/>
            <a:ext cx="624704" cy="624700"/>
            <a:chOff x="8162630" y="1551336"/>
            <a:chExt cx="390525" cy="390525"/>
          </a:xfrm>
          <a:solidFill>
            <a:schemeClr val="accent1"/>
          </a:solidFill>
        </p:grpSpPr>
        <p:sp>
          <p:nvSpPr>
            <p:cNvPr id="53" name="자유형: 도형 52">
              <a:extLst>
                <a:ext uri="{FF2B5EF4-FFF2-40B4-BE49-F238E27FC236}">
                  <a16:creationId xmlns:a16="http://schemas.microsoft.com/office/drawing/2014/main" id="{6D27B5B0-8EA5-4314-8D40-901A71EC91C2}"/>
                </a:ext>
              </a:extLst>
            </p:cNvPr>
            <p:cNvSpPr/>
            <p:nvPr/>
          </p:nvSpPr>
          <p:spPr>
            <a:xfrm>
              <a:off x="8340938" y="1595723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239"/>
                    <a:pt x="29432" y="12192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4" name="자유형: 도형 53">
              <a:extLst>
                <a:ext uri="{FF2B5EF4-FFF2-40B4-BE49-F238E27FC236}">
                  <a16:creationId xmlns:a16="http://schemas.microsoft.com/office/drawing/2014/main" id="{8ADF8768-6762-4083-BD0C-23C359F0C680}"/>
                </a:ext>
              </a:extLst>
            </p:cNvPr>
            <p:cNvSpPr/>
            <p:nvPr/>
          </p:nvSpPr>
          <p:spPr>
            <a:xfrm>
              <a:off x="8207017" y="1619440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2" y="12097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5" name="자유형: 도형 54">
              <a:extLst>
                <a:ext uri="{FF2B5EF4-FFF2-40B4-BE49-F238E27FC236}">
                  <a16:creationId xmlns:a16="http://schemas.microsoft.com/office/drawing/2014/main" id="{DF82C772-CBA9-4C34-A2F6-4913D95D0A8B}"/>
                </a:ext>
              </a:extLst>
            </p:cNvPr>
            <p:cNvSpPr/>
            <p:nvPr/>
          </p:nvSpPr>
          <p:spPr>
            <a:xfrm>
              <a:off x="8474955" y="1619440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6" y="7144"/>
                    <a:pt x="18288" y="7144"/>
                  </a:cubicBezTo>
                  <a:cubicBezTo>
                    <a:pt x="24479" y="7144"/>
                    <a:pt x="29432" y="12097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6" name="자유형: 도형 55">
              <a:extLst>
                <a:ext uri="{FF2B5EF4-FFF2-40B4-BE49-F238E27FC236}">
                  <a16:creationId xmlns:a16="http://schemas.microsoft.com/office/drawing/2014/main" id="{BB3C32CE-37D2-4FD8-B7EA-222700C3C02A}"/>
                </a:ext>
              </a:extLst>
            </p:cNvPr>
            <p:cNvSpPr/>
            <p:nvPr/>
          </p:nvSpPr>
          <p:spPr>
            <a:xfrm>
              <a:off x="8162630" y="1551336"/>
              <a:ext cx="390525" cy="390525"/>
            </a:xfrm>
            <a:custGeom>
              <a:avLst/>
              <a:gdLst>
                <a:gd name="connsiteX0" fmla="*/ 330708 w 390525"/>
                <a:gd name="connsiteY0" fmla="*/ 30861 h 390525"/>
                <a:gd name="connsiteX1" fmla="*/ 275177 w 390525"/>
                <a:gd name="connsiteY1" fmla="*/ 86392 h 390525"/>
                <a:gd name="connsiteX2" fmla="*/ 282607 w 390525"/>
                <a:gd name="connsiteY2" fmla="*/ 114109 h 390525"/>
                <a:gd name="connsiteX3" fmla="*/ 319564 w 390525"/>
                <a:gd name="connsiteY3" fmla="*/ 178213 h 390525"/>
                <a:gd name="connsiteX4" fmla="*/ 319564 w 390525"/>
                <a:gd name="connsiteY4" fmla="*/ 208502 h 390525"/>
                <a:gd name="connsiteX5" fmla="*/ 228124 w 390525"/>
                <a:gd name="connsiteY5" fmla="*/ 208502 h 390525"/>
                <a:gd name="connsiteX6" fmla="*/ 207836 w 390525"/>
                <a:gd name="connsiteY6" fmla="*/ 188214 h 390525"/>
                <a:gd name="connsiteX7" fmla="*/ 207836 w 390525"/>
                <a:gd name="connsiteY7" fmla="*/ 154495 h 390525"/>
                <a:gd name="connsiteX8" fmla="*/ 244793 w 390525"/>
                <a:gd name="connsiteY8" fmla="*/ 90392 h 390525"/>
                <a:gd name="connsiteX9" fmla="*/ 252222 w 390525"/>
                <a:gd name="connsiteY9" fmla="*/ 62674 h 390525"/>
                <a:gd name="connsiteX10" fmla="*/ 196691 w 390525"/>
                <a:gd name="connsiteY10" fmla="*/ 7144 h 390525"/>
                <a:gd name="connsiteX11" fmla="*/ 141161 w 390525"/>
                <a:gd name="connsiteY11" fmla="*/ 62674 h 390525"/>
                <a:gd name="connsiteX12" fmla="*/ 148590 w 390525"/>
                <a:gd name="connsiteY12" fmla="*/ 90392 h 390525"/>
                <a:gd name="connsiteX13" fmla="*/ 185547 w 390525"/>
                <a:gd name="connsiteY13" fmla="*/ 154495 h 390525"/>
                <a:gd name="connsiteX14" fmla="*/ 185547 w 390525"/>
                <a:gd name="connsiteY14" fmla="*/ 188214 h 390525"/>
                <a:gd name="connsiteX15" fmla="*/ 165259 w 390525"/>
                <a:gd name="connsiteY15" fmla="*/ 208502 h 390525"/>
                <a:gd name="connsiteX16" fmla="*/ 73819 w 390525"/>
                <a:gd name="connsiteY16" fmla="*/ 208502 h 390525"/>
                <a:gd name="connsiteX17" fmla="*/ 73819 w 390525"/>
                <a:gd name="connsiteY17" fmla="*/ 178213 h 390525"/>
                <a:gd name="connsiteX18" fmla="*/ 110776 w 390525"/>
                <a:gd name="connsiteY18" fmla="*/ 114109 h 390525"/>
                <a:gd name="connsiteX19" fmla="*/ 118206 w 390525"/>
                <a:gd name="connsiteY19" fmla="*/ 86392 h 390525"/>
                <a:gd name="connsiteX20" fmla="*/ 62675 w 390525"/>
                <a:gd name="connsiteY20" fmla="*/ 30861 h 390525"/>
                <a:gd name="connsiteX21" fmla="*/ 7144 w 390525"/>
                <a:gd name="connsiteY21" fmla="*/ 86392 h 390525"/>
                <a:gd name="connsiteX22" fmla="*/ 14574 w 390525"/>
                <a:gd name="connsiteY22" fmla="*/ 114109 h 390525"/>
                <a:gd name="connsiteX23" fmla="*/ 51531 w 390525"/>
                <a:gd name="connsiteY23" fmla="*/ 178213 h 390525"/>
                <a:gd name="connsiteX24" fmla="*/ 51531 w 390525"/>
                <a:gd name="connsiteY24" fmla="*/ 219646 h 390525"/>
                <a:gd name="connsiteX25" fmla="*/ 62675 w 390525"/>
                <a:gd name="connsiteY25" fmla="*/ 230791 h 390525"/>
                <a:gd name="connsiteX26" fmla="*/ 165259 w 390525"/>
                <a:gd name="connsiteY26" fmla="*/ 230791 h 390525"/>
                <a:gd name="connsiteX27" fmla="*/ 185547 w 390525"/>
                <a:gd name="connsiteY27" fmla="*/ 251079 h 390525"/>
                <a:gd name="connsiteX28" fmla="*/ 185547 w 390525"/>
                <a:gd name="connsiteY28" fmla="*/ 275177 h 390525"/>
                <a:gd name="connsiteX29" fmla="*/ 63437 w 390525"/>
                <a:gd name="connsiteY29" fmla="*/ 275177 h 390525"/>
                <a:gd name="connsiteX30" fmla="*/ 52293 w 390525"/>
                <a:gd name="connsiteY30" fmla="*/ 286321 h 390525"/>
                <a:gd name="connsiteX31" fmla="*/ 52293 w 390525"/>
                <a:gd name="connsiteY31" fmla="*/ 375094 h 390525"/>
                <a:gd name="connsiteX32" fmla="*/ 63437 w 390525"/>
                <a:gd name="connsiteY32" fmla="*/ 386239 h 390525"/>
                <a:gd name="connsiteX33" fmla="*/ 329851 w 390525"/>
                <a:gd name="connsiteY33" fmla="*/ 386239 h 390525"/>
                <a:gd name="connsiteX34" fmla="*/ 340995 w 390525"/>
                <a:gd name="connsiteY34" fmla="*/ 375094 h 390525"/>
                <a:gd name="connsiteX35" fmla="*/ 340995 w 390525"/>
                <a:gd name="connsiteY35" fmla="*/ 286321 h 390525"/>
                <a:gd name="connsiteX36" fmla="*/ 329851 w 390525"/>
                <a:gd name="connsiteY36" fmla="*/ 275177 h 390525"/>
                <a:gd name="connsiteX37" fmla="*/ 207740 w 390525"/>
                <a:gd name="connsiteY37" fmla="*/ 275177 h 390525"/>
                <a:gd name="connsiteX38" fmla="*/ 207740 w 390525"/>
                <a:gd name="connsiteY38" fmla="*/ 251079 h 390525"/>
                <a:gd name="connsiteX39" fmla="*/ 228029 w 390525"/>
                <a:gd name="connsiteY39" fmla="*/ 230791 h 390525"/>
                <a:gd name="connsiteX40" fmla="*/ 330613 w 390525"/>
                <a:gd name="connsiteY40" fmla="*/ 230791 h 390525"/>
                <a:gd name="connsiteX41" fmla="*/ 341757 w 390525"/>
                <a:gd name="connsiteY41" fmla="*/ 219646 h 390525"/>
                <a:gd name="connsiteX42" fmla="*/ 341757 w 390525"/>
                <a:gd name="connsiteY42" fmla="*/ 178213 h 390525"/>
                <a:gd name="connsiteX43" fmla="*/ 378714 w 390525"/>
                <a:gd name="connsiteY43" fmla="*/ 114109 h 390525"/>
                <a:gd name="connsiteX44" fmla="*/ 386144 w 390525"/>
                <a:gd name="connsiteY44" fmla="*/ 86392 h 390525"/>
                <a:gd name="connsiteX45" fmla="*/ 330708 w 390525"/>
                <a:gd name="connsiteY45" fmla="*/ 30861 h 390525"/>
                <a:gd name="connsiteX46" fmla="*/ 33814 w 390525"/>
                <a:gd name="connsiteY46" fmla="*/ 102965 h 390525"/>
                <a:gd name="connsiteX47" fmla="*/ 29337 w 390525"/>
                <a:gd name="connsiteY47" fmla="*/ 86392 h 390525"/>
                <a:gd name="connsiteX48" fmla="*/ 62675 w 390525"/>
                <a:gd name="connsiteY48" fmla="*/ 53054 h 390525"/>
                <a:gd name="connsiteX49" fmla="*/ 96012 w 390525"/>
                <a:gd name="connsiteY49" fmla="*/ 86392 h 390525"/>
                <a:gd name="connsiteX50" fmla="*/ 91536 w 390525"/>
                <a:gd name="connsiteY50" fmla="*/ 103061 h 390525"/>
                <a:gd name="connsiteX51" fmla="*/ 62675 w 390525"/>
                <a:gd name="connsiteY51" fmla="*/ 153067 h 390525"/>
                <a:gd name="connsiteX52" fmla="*/ 33814 w 390525"/>
                <a:gd name="connsiteY52" fmla="*/ 102965 h 390525"/>
                <a:gd name="connsiteX53" fmla="*/ 318802 w 390525"/>
                <a:gd name="connsiteY53" fmla="*/ 363950 h 390525"/>
                <a:gd name="connsiteX54" fmla="*/ 74581 w 390525"/>
                <a:gd name="connsiteY54" fmla="*/ 363950 h 390525"/>
                <a:gd name="connsiteX55" fmla="*/ 74581 w 390525"/>
                <a:gd name="connsiteY55" fmla="*/ 297370 h 390525"/>
                <a:gd name="connsiteX56" fmla="*/ 318802 w 390525"/>
                <a:gd name="connsiteY56" fmla="*/ 297370 h 390525"/>
                <a:gd name="connsiteX57" fmla="*/ 318802 w 390525"/>
                <a:gd name="connsiteY57" fmla="*/ 363950 h 390525"/>
                <a:gd name="connsiteX58" fmla="*/ 167830 w 390525"/>
                <a:gd name="connsiteY58" fmla="*/ 79343 h 390525"/>
                <a:gd name="connsiteX59" fmla="*/ 163354 w 390525"/>
                <a:gd name="connsiteY59" fmla="*/ 62770 h 390525"/>
                <a:gd name="connsiteX60" fmla="*/ 196691 w 390525"/>
                <a:gd name="connsiteY60" fmla="*/ 29432 h 390525"/>
                <a:gd name="connsiteX61" fmla="*/ 230029 w 390525"/>
                <a:gd name="connsiteY61" fmla="*/ 62770 h 390525"/>
                <a:gd name="connsiteX62" fmla="*/ 225553 w 390525"/>
                <a:gd name="connsiteY62" fmla="*/ 79438 h 390525"/>
                <a:gd name="connsiteX63" fmla="*/ 196691 w 390525"/>
                <a:gd name="connsiteY63" fmla="*/ 129445 h 390525"/>
                <a:gd name="connsiteX64" fmla="*/ 167830 w 390525"/>
                <a:gd name="connsiteY64" fmla="*/ 79343 h 390525"/>
                <a:gd name="connsiteX65" fmla="*/ 196691 w 390525"/>
                <a:gd name="connsiteY65" fmla="*/ 230695 h 390525"/>
                <a:gd name="connsiteX66" fmla="*/ 185547 w 390525"/>
                <a:gd name="connsiteY66" fmla="*/ 219551 h 390525"/>
                <a:gd name="connsiteX67" fmla="*/ 196691 w 390525"/>
                <a:gd name="connsiteY67" fmla="*/ 208407 h 390525"/>
                <a:gd name="connsiteX68" fmla="*/ 207836 w 390525"/>
                <a:gd name="connsiteY68" fmla="*/ 219551 h 390525"/>
                <a:gd name="connsiteX69" fmla="*/ 196691 w 390525"/>
                <a:gd name="connsiteY69" fmla="*/ 230695 h 390525"/>
                <a:gd name="connsiteX70" fmla="*/ 359474 w 390525"/>
                <a:gd name="connsiteY70" fmla="*/ 102965 h 390525"/>
                <a:gd name="connsiteX71" fmla="*/ 330613 w 390525"/>
                <a:gd name="connsiteY71" fmla="*/ 152971 h 390525"/>
                <a:gd name="connsiteX72" fmla="*/ 301753 w 390525"/>
                <a:gd name="connsiteY72" fmla="*/ 102965 h 390525"/>
                <a:gd name="connsiteX73" fmla="*/ 297275 w 390525"/>
                <a:gd name="connsiteY73" fmla="*/ 86296 h 390525"/>
                <a:gd name="connsiteX74" fmla="*/ 330613 w 390525"/>
                <a:gd name="connsiteY74" fmla="*/ 52959 h 390525"/>
                <a:gd name="connsiteX75" fmla="*/ 363950 w 390525"/>
                <a:gd name="connsiteY75" fmla="*/ 86296 h 390525"/>
                <a:gd name="connsiteX76" fmla="*/ 359474 w 390525"/>
                <a:gd name="connsiteY76" fmla="*/ 102965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390525" h="390525">
                  <a:moveTo>
                    <a:pt x="330708" y="30861"/>
                  </a:moveTo>
                  <a:cubicBezTo>
                    <a:pt x="300133" y="30861"/>
                    <a:pt x="275177" y="55721"/>
                    <a:pt x="275177" y="86392"/>
                  </a:cubicBezTo>
                  <a:cubicBezTo>
                    <a:pt x="275177" y="96107"/>
                    <a:pt x="277749" y="105727"/>
                    <a:pt x="282607" y="114109"/>
                  </a:cubicBezTo>
                  <a:lnTo>
                    <a:pt x="319564" y="178213"/>
                  </a:lnTo>
                  <a:lnTo>
                    <a:pt x="319564" y="208502"/>
                  </a:lnTo>
                  <a:lnTo>
                    <a:pt x="228124" y="208502"/>
                  </a:lnTo>
                  <a:cubicBezTo>
                    <a:pt x="224790" y="199072"/>
                    <a:pt x="217265" y="191548"/>
                    <a:pt x="207836" y="188214"/>
                  </a:cubicBezTo>
                  <a:lnTo>
                    <a:pt x="207836" y="154495"/>
                  </a:lnTo>
                  <a:lnTo>
                    <a:pt x="244793" y="90392"/>
                  </a:lnTo>
                  <a:cubicBezTo>
                    <a:pt x="249650" y="82010"/>
                    <a:pt x="252222" y="72390"/>
                    <a:pt x="252222" y="62674"/>
                  </a:cubicBezTo>
                  <a:cubicBezTo>
                    <a:pt x="252222" y="32099"/>
                    <a:pt x="227362" y="7144"/>
                    <a:pt x="196691" y="7144"/>
                  </a:cubicBezTo>
                  <a:cubicBezTo>
                    <a:pt x="166021" y="7144"/>
                    <a:pt x="141161" y="32004"/>
                    <a:pt x="141161" y="62674"/>
                  </a:cubicBezTo>
                  <a:cubicBezTo>
                    <a:pt x="141161" y="72390"/>
                    <a:pt x="143733" y="82010"/>
                    <a:pt x="148590" y="90392"/>
                  </a:cubicBezTo>
                  <a:lnTo>
                    <a:pt x="185547" y="154495"/>
                  </a:lnTo>
                  <a:lnTo>
                    <a:pt x="185547" y="188214"/>
                  </a:lnTo>
                  <a:cubicBezTo>
                    <a:pt x="176118" y="191548"/>
                    <a:pt x="168593" y="199072"/>
                    <a:pt x="165259" y="208502"/>
                  </a:cubicBezTo>
                  <a:lnTo>
                    <a:pt x="73819" y="208502"/>
                  </a:lnTo>
                  <a:lnTo>
                    <a:pt x="73819" y="178213"/>
                  </a:lnTo>
                  <a:lnTo>
                    <a:pt x="110776" y="114109"/>
                  </a:lnTo>
                  <a:cubicBezTo>
                    <a:pt x="115634" y="105727"/>
                    <a:pt x="118206" y="96107"/>
                    <a:pt x="118206" y="86392"/>
                  </a:cubicBezTo>
                  <a:cubicBezTo>
                    <a:pt x="118206" y="55817"/>
                    <a:pt x="93345" y="30861"/>
                    <a:pt x="62675" y="30861"/>
                  </a:cubicBezTo>
                  <a:cubicBezTo>
                    <a:pt x="32004" y="30861"/>
                    <a:pt x="7144" y="55721"/>
                    <a:pt x="7144" y="86392"/>
                  </a:cubicBezTo>
                  <a:cubicBezTo>
                    <a:pt x="7144" y="96107"/>
                    <a:pt x="9716" y="105727"/>
                    <a:pt x="14574" y="114109"/>
                  </a:cubicBezTo>
                  <a:lnTo>
                    <a:pt x="51531" y="178213"/>
                  </a:lnTo>
                  <a:lnTo>
                    <a:pt x="51531" y="219646"/>
                  </a:lnTo>
                  <a:cubicBezTo>
                    <a:pt x="51531" y="225742"/>
                    <a:pt x="56484" y="230791"/>
                    <a:pt x="62675" y="230791"/>
                  </a:cubicBezTo>
                  <a:lnTo>
                    <a:pt x="165259" y="230791"/>
                  </a:lnTo>
                  <a:cubicBezTo>
                    <a:pt x="168593" y="240220"/>
                    <a:pt x="176118" y="247745"/>
                    <a:pt x="185547" y="251079"/>
                  </a:cubicBezTo>
                  <a:lnTo>
                    <a:pt x="185547" y="275177"/>
                  </a:lnTo>
                  <a:lnTo>
                    <a:pt x="63437" y="275177"/>
                  </a:lnTo>
                  <a:cubicBezTo>
                    <a:pt x="57341" y="275177"/>
                    <a:pt x="52293" y="280130"/>
                    <a:pt x="52293" y="286321"/>
                  </a:cubicBezTo>
                  <a:lnTo>
                    <a:pt x="52293" y="375094"/>
                  </a:lnTo>
                  <a:cubicBezTo>
                    <a:pt x="52293" y="381190"/>
                    <a:pt x="57245" y="386239"/>
                    <a:pt x="63437" y="386239"/>
                  </a:cubicBezTo>
                  <a:lnTo>
                    <a:pt x="329851" y="386239"/>
                  </a:lnTo>
                  <a:cubicBezTo>
                    <a:pt x="335947" y="386239"/>
                    <a:pt x="340995" y="381286"/>
                    <a:pt x="340995" y="375094"/>
                  </a:cubicBezTo>
                  <a:lnTo>
                    <a:pt x="340995" y="286321"/>
                  </a:lnTo>
                  <a:cubicBezTo>
                    <a:pt x="340995" y="280225"/>
                    <a:pt x="336042" y="275177"/>
                    <a:pt x="329851" y="275177"/>
                  </a:cubicBezTo>
                  <a:lnTo>
                    <a:pt x="207740" y="275177"/>
                  </a:lnTo>
                  <a:lnTo>
                    <a:pt x="207740" y="251079"/>
                  </a:lnTo>
                  <a:cubicBezTo>
                    <a:pt x="217170" y="247745"/>
                    <a:pt x="224695" y="240220"/>
                    <a:pt x="228029" y="230791"/>
                  </a:cubicBezTo>
                  <a:lnTo>
                    <a:pt x="330613" y="230791"/>
                  </a:lnTo>
                  <a:cubicBezTo>
                    <a:pt x="336709" y="230791"/>
                    <a:pt x="341757" y="225838"/>
                    <a:pt x="341757" y="219646"/>
                  </a:cubicBezTo>
                  <a:lnTo>
                    <a:pt x="341757" y="178213"/>
                  </a:lnTo>
                  <a:lnTo>
                    <a:pt x="378714" y="114109"/>
                  </a:lnTo>
                  <a:cubicBezTo>
                    <a:pt x="383572" y="105727"/>
                    <a:pt x="386144" y="96107"/>
                    <a:pt x="386144" y="86392"/>
                  </a:cubicBezTo>
                  <a:cubicBezTo>
                    <a:pt x="386239" y="55721"/>
                    <a:pt x="361284" y="30861"/>
                    <a:pt x="330708" y="30861"/>
                  </a:cubicBezTo>
                  <a:close/>
                  <a:moveTo>
                    <a:pt x="33814" y="102965"/>
                  </a:moveTo>
                  <a:cubicBezTo>
                    <a:pt x="30956" y="97917"/>
                    <a:pt x="29337" y="92202"/>
                    <a:pt x="29337" y="86392"/>
                  </a:cubicBezTo>
                  <a:cubicBezTo>
                    <a:pt x="29337" y="68008"/>
                    <a:pt x="44291" y="53054"/>
                    <a:pt x="62675" y="53054"/>
                  </a:cubicBezTo>
                  <a:cubicBezTo>
                    <a:pt x="81058" y="53054"/>
                    <a:pt x="96012" y="68008"/>
                    <a:pt x="96012" y="86392"/>
                  </a:cubicBezTo>
                  <a:cubicBezTo>
                    <a:pt x="96012" y="92202"/>
                    <a:pt x="94488" y="98012"/>
                    <a:pt x="91536" y="103061"/>
                  </a:cubicBezTo>
                  <a:lnTo>
                    <a:pt x="62675" y="153067"/>
                  </a:lnTo>
                  <a:lnTo>
                    <a:pt x="33814" y="102965"/>
                  </a:lnTo>
                  <a:close/>
                  <a:moveTo>
                    <a:pt x="318802" y="363950"/>
                  </a:moveTo>
                  <a:lnTo>
                    <a:pt x="74581" y="363950"/>
                  </a:lnTo>
                  <a:lnTo>
                    <a:pt x="74581" y="297370"/>
                  </a:lnTo>
                  <a:lnTo>
                    <a:pt x="318802" y="297370"/>
                  </a:lnTo>
                  <a:lnTo>
                    <a:pt x="318802" y="363950"/>
                  </a:lnTo>
                  <a:close/>
                  <a:moveTo>
                    <a:pt x="167830" y="79343"/>
                  </a:moveTo>
                  <a:cubicBezTo>
                    <a:pt x="164973" y="74295"/>
                    <a:pt x="163354" y="68580"/>
                    <a:pt x="163354" y="62770"/>
                  </a:cubicBezTo>
                  <a:cubicBezTo>
                    <a:pt x="163354" y="44386"/>
                    <a:pt x="178308" y="29432"/>
                    <a:pt x="196691" y="29432"/>
                  </a:cubicBezTo>
                  <a:cubicBezTo>
                    <a:pt x="215075" y="29432"/>
                    <a:pt x="230029" y="44386"/>
                    <a:pt x="230029" y="62770"/>
                  </a:cubicBezTo>
                  <a:cubicBezTo>
                    <a:pt x="230029" y="68580"/>
                    <a:pt x="228505" y="74390"/>
                    <a:pt x="225553" y="79438"/>
                  </a:cubicBezTo>
                  <a:lnTo>
                    <a:pt x="196691" y="129445"/>
                  </a:lnTo>
                  <a:lnTo>
                    <a:pt x="167830" y="79343"/>
                  </a:lnTo>
                  <a:close/>
                  <a:moveTo>
                    <a:pt x="196691" y="230695"/>
                  </a:moveTo>
                  <a:cubicBezTo>
                    <a:pt x="190595" y="230695"/>
                    <a:pt x="185547" y="225742"/>
                    <a:pt x="185547" y="219551"/>
                  </a:cubicBezTo>
                  <a:cubicBezTo>
                    <a:pt x="185547" y="213455"/>
                    <a:pt x="190500" y="208407"/>
                    <a:pt x="196691" y="208407"/>
                  </a:cubicBezTo>
                  <a:cubicBezTo>
                    <a:pt x="202788" y="208407"/>
                    <a:pt x="207836" y="213360"/>
                    <a:pt x="207836" y="219551"/>
                  </a:cubicBezTo>
                  <a:cubicBezTo>
                    <a:pt x="207740" y="225742"/>
                    <a:pt x="202788" y="230695"/>
                    <a:pt x="196691" y="230695"/>
                  </a:cubicBezTo>
                  <a:close/>
                  <a:moveTo>
                    <a:pt x="359474" y="102965"/>
                  </a:moveTo>
                  <a:lnTo>
                    <a:pt x="330613" y="152971"/>
                  </a:lnTo>
                  <a:lnTo>
                    <a:pt x="301753" y="102965"/>
                  </a:lnTo>
                  <a:cubicBezTo>
                    <a:pt x="298895" y="97917"/>
                    <a:pt x="297275" y="92202"/>
                    <a:pt x="297275" y="86296"/>
                  </a:cubicBezTo>
                  <a:cubicBezTo>
                    <a:pt x="297275" y="67913"/>
                    <a:pt x="312230" y="52959"/>
                    <a:pt x="330613" y="52959"/>
                  </a:cubicBezTo>
                  <a:cubicBezTo>
                    <a:pt x="348996" y="52959"/>
                    <a:pt x="363950" y="67913"/>
                    <a:pt x="363950" y="86296"/>
                  </a:cubicBezTo>
                  <a:cubicBezTo>
                    <a:pt x="363950" y="92202"/>
                    <a:pt x="362427" y="97917"/>
                    <a:pt x="359474" y="102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7" name="자유형: 도형 56">
              <a:extLst>
                <a:ext uri="{FF2B5EF4-FFF2-40B4-BE49-F238E27FC236}">
                  <a16:creationId xmlns:a16="http://schemas.microsoft.com/office/drawing/2014/main" id="{A00B855A-7C5F-48DF-84E9-802AD90D1BF6}"/>
                </a:ext>
              </a:extLst>
            </p:cNvPr>
            <p:cNvSpPr/>
            <p:nvPr/>
          </p:nvSpPr>
          <p:spPr>
            <a:xfrm>
              <a:off x="8252165" y="1863661"/>
              <a:ext cx="28575" cy="28575"/>
            </a:xfrm>
            <a:custGeom>
              <a:avLst/>
              <a:gdLst>
                <a:gd name="connsiteX0" fmla="*/ 29433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3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3" y="18288"/>
                  </a:moveTo>
                  <a:cubicBezTo>
                    <a:pt x="29433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3" y="12192"/>
                    <a:pt x="29433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8" name="자유형: 도형 57">
              <a:extLst>
                <a:ext uri="{FF2B5EF4-FFF2-40B4-BE49-F238E27FC236}">
                  <a16:creationId xmlns:a16="http://schemas.microsoft.com/office/drawing/2014/main" id="{210DBF81-707D-4B03-A053-6E220B52166B}"/>
                </a:ext>
              </a:extLst>
            </p:cNvPr>
            <p:cNvSpPr/>
            <p:nvPr/>
          </p:nvSpPr>
          <p:spPr>
            <a:xfrm>
              <a:off x="8296551" y="1863661"/>
              <a:ext cx="28575" cy="28575"/>
            </a:xfrm>
            <a:custGeom>
              <a:avLst/>
              <a:gdLst>
                <a:gd name="connsiteX0" fmla="*/ 29433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3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3" y="18288"/>
                  </a:moveTo>
                  <a:cubicBezTo>
                    <a:pt x="29433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3" y="12192"/>
                    <a:pt x="29433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9" name="자유형: 도형 58">
              <a:extLst>
                <a:ext uri="{FF2B5EF4-FFF2-40B4-BE49-F238E27FC236}">
                  <a16:creationId xmlns:a16="http://schemas.microsoft.com/office/drawing/2014/main" id="{CDA4C86D-A84A-43D2-9577-9E3AAB8FEC1C}"/>
                </a:ext>
              </a:extLst>
            </p:cNvPr>
            <p:cNvSpPr/>
            <p:nvPr/>
          </p:nvSpPr>
          <p:spPr>
            <a:xfrm>
              <a:off x="8340938" y="1863661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2" y="12192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DB6D982A-54DA-4FCC-9383-F91FC1E1D9CE}"/>
              </a:ext>
            </a:extLst>
          </p:cNvPr>
          <p:cNvSpPr txBox="1"/>
          <p:nvPr/>
        </p:nvSpPr>
        <p:spPr>
          <a:xfrm>
            <a:off x="9110148" y="3498182"/>
            <a:ext cx="2071376" cy="203132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en-US" altLang="ko-KR" dirty="0">
                <a:solidFill>
                  <a:srgbClr val="373737"/>
                </a:solidFill>
              </a:rPr>
              <a:t>Διαβάστε το άρθρο του Energy Saving Trust με τίτλο </a:t>
            </a:r>
            <a:r>
              <a:rPr lang="en-US" altLang="ko-KR" i="1" dirty="0">
                <a:solidFill>
                  <a:srgbClr val="373737"/>
                </a:solidFill>
                <a:hlinkClick r:id="rId6"/>
              </a:rPr>
              <a:t>«Απομυθοποιώντας τους μύθους για την ηλιακή ενέργεια»</a:t>
            </a:r>
            <a:endParaRPr lang="ko-KR" altLang="en-US" dirty="0">
              <a:solidFill>
                <a:srgbClr val="3737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7358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9A3F027-3E19-82AE-7A54-488E35E1545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8566" y="596486"/>
            <a:ext cx="2742824" cy="1325563"/>
          </a:xfrm>
          <a:prstGeom prst="rect">
            <a:avLst/>
          </a:prstGeom>
        </p:spPr>
        <p:txBody>
          <a:bodyPr/>
          <a:lstStyle/>
          <a:p>
            <a:pPr rtl="0" eaLnBrk="1" latinLnBrk="1" hangingPunct="1"/>
            <a:r>
              <a:rPr lang="el-GR" sz="2800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Ευχαριστίες</a:t>
            </a:r>
            <a:endParaRPr lang="el-GR" noProof="1">
              <a:effectLst/>
            </a:endParaRPr>
          </a:p>
          <a:p>
            <a:endParaRPr lang="el-GR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E2F0C4-3708-062E-837B-49F21B8E51C4}"/>
              </a:ext>
            </a:extLst>
          </p:cNvPr>
          <p:cNvSpPr txBox="1"/>
          <p:nvPr/>
        </p:nvSpPr>
        <p:spPr>
          <a:xfrm>
            <a:off x="4258848" y="596486"/>
            <a:ext cx="7628351" cy="563231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atinLnBrk="0"/>
            <a:r>
              <a:rPr lang="en-GB" dirty="0"/>
              <a:t>Αυτή η παρουσίαση με τίτλο </a:t>
            </a:r>
            <a:r>
              <a:rPr lang="en-GB" i="1" dirty="0"/>
              <a:t>«</a:t>
            </a:r>
            <a:r>
              <a:rPr lang="en-US" dirty="0" err="1"/>
              <a:t>Μύθοι</a:t>
            </a:r>
            <a:r>
              <a:rPr lang="en-US" dirty="0"/>
              <a:t> </a:t>
            </a:r>
            <a:r>
              <a:rPr lang="en-US" dirty="0" err="1"/>
              <a:t>γι</a:t>
            </a:r>
            <a:r>
              <a:rPr lang="en-US" dirty="0"/>
              <a:t>α την ενέργεια που καταρρίπτονται!</a:t>
            </a:r>
            <a:r>
              <a:rPr lang="en-GB" i="1" dirty="0"/>
              <a:t>» </a:t>
            </a:r>
            <a:r>
              <a:rPr lang="en-GB" dirty="0" err="1"/>
              <a:t>δημιουργήθηκε</a:t>
            </a:r>
            <a:r>
              <a:rPr lang="en-GB" dirty="0"/>
              <a:t> από το πρόγραμμα Every1 και διατίθεται με άδεια </a:t>
            </a:r>
            <a:r>
              <a:rPr lang="en-GB" dirty="0">
                <a:hlinkClick r:id="rId3"/>
              </a:rPr>
              <a:t>CC BY-SA 4.0</a:t>
            </a:r>
            <a:r>
              <a:rPr lang="en-GB" dirty="0"/>
              <a:t>, εκτός αν αναφέρεται διαφορετικά. </a:t>
            </a:r>
          </a:p>
          <a:p>
            <a:pPr latinLnBrk="0"/>
            <a:endParaRPr lang="en-GB" dirty="0"/>
          </a:p>
          <a:p>
            <a:pPr latinLnBrk="0"/>
            <a:r>
              <a:rPr lang="en-GB" dirty="0"/>
              <a:t>Οι εικόνες που χρησιμοποιούνται σε αυτή την παρουσίαση είναι οι εξής: </a:t>
            </a:r>
          </a:p>
          <a:p>
            <a:pPr latinLnBrk="0"/>
            <a:endParaRPr lang="en-GB" dirty="0"/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Εικόνα εξωφύλλου: </a:t>
            </a:r>
            <a:r>
              <a:rPr lang="en-US" i="1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Lightbulbs Turned on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από </a:t>
            </a:r>
            <a:r>
              <a:rPr lang="en-US" sz="1800" b="0" i="0" u="sng" strike="noStrike" cap="none" dirty="0">
                <a:solidFill>
                  <a:srgbClr val="000000"/>
                </a:solidFill>
                <a:ea typeface="Public Sans"/>
                <a:cs typeface="Public Sans"/>
                <a:sym typeface="Public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τον Jochem Miedema στο Pexels.com</a:t>
            </a:r>
            <a:endParaRPr lang="en-US" sz="1800" b="0" i="0" u="sng" strike="noStrike" cap="none" dirty="0">
              <a:solidFill>
                <a:srgbClr val="000000"/>
              </a:solidFill>
              <a:ea typeface="Public Sans"/>
              <a:cs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Εικόνα εισαγωγικού κειμένου: </a:t>
            </a:r>
            <a:r>
              <a:rPr lang="en-US" i="1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Χαρτί δίπλα σε </a:t>
            </a:r>
            <a:r>
              <a:rPr lang="en-US" i="1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Macbook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από </a:t>
            </a:r>
            <a:r>
              <a:rPr lang="en-US" sz="1800" u="sng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τον Lukas στο Pexels.com</a:t>
            </a:r>
            <a:endParaRPr lang="en-US" sz="1800" u="sng" dirty="0">
              <a:solidFill>
                <a:schemeClr val="dk1"/>
              </a:solidFill>
              <a:ea typeface="Public Sans"/>
              <a:cs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Έξυπνοι μετρητές: </a:t>
            </a:r>
            <a:r>
              <a:rPr lang="en-GB" dirty="0">
                <a:hlinkClick r:id="rId6"/>
              </a:rPr>
              <a:t>Vorarlberger Kraftwerke-Energy meter (electro)-smart meter-02ASD </a:t>
            </a:r>
            <a:r>
              <a:rPr lang="en-GB" dirty="0"/>
              <a:t>από </a:t>
            </a:r>
            <a:r>
              <a:rPr lang="en-GB" dirty="0" err="1"/>
              <a:t>τον Asurnipal </a:t>
            </a:r>
            <a:r>
              <a:rPr lang="en-GB" dirty="0"/>
              <a:t>με άδεια </a:t>
            </a:r>
            <a:r>
              <a:rPr lang="en-GB" dirty="0">
                <a:hlinkClick r:id="rId3"/>
              </a:rPr>
              <a:t>CC BY-SA 4.0</a:t>
            </a:r>
            <a:endParaRPr lang="en-US" sz="1800" u="sng" dirty="0">
              <a:solidFill>
                <a:schemeClr val="dk1"/>
              </a:solidFill>
              <a:ea typeface="Public Sans"/>
              <a:cs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Θερμάστρες χώρου: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7"/>
              </a:rPr>
              <a:t>Space Heater 2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από τον Eric Farrow (</a:t>
            </a:r>
            <a:r>
              <a:rPr lang="en-US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vespaholic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) με άδεια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8"/>
              </a:rPr>
              <a:t>CC BY-NC 2.0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 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Ανανεώσιμες πηγές ενέργειας: </a:t>
            </a:r>
            <a:r>
              <a:rPr lang="en-US" i="1" dirty="0">
                <a:solidFill>
                  <a:srgbClr val="111111"/>
                </a:solidFill>
                <a:sym typeface="Public Sans"/>
                <a:hlinkClick r:id="rId9"/>
              </a:rPr>
              <a:t>Καφέ τούβλινο σπίτι με ηλιακούς συλλέκτες στην οροφή </a:t>
            </a:r>
            <a:r>
              <a:rPr lang="en-US" dirty="0">
                <a:solidFill>
                  <a:schemeClr val="dk1"/>
                </a:solidFill>
                <a:cs typeface="Public Sans"/>
                <a:sym typeface="Public Sans"/>
              </a:rPr>
              <a:t>από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Vivint Solar με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0"/>
              </a:rPr>
              <a:t>άδεια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 </a:t>
            </a:r>
            <a:r>
              <a:rPr lang="en-US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0"/>
              </a:rPr>
              <a:t>Unsplash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 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Ηλεκτρικά οχήματα: </a:t>
            </a:r>
            <a:r>
              <a:rPr lang="en-US" i="1" dirty="0">
                <a:solidFill>
                  <a:srgbClr val="111111"/>
                </a:solidFill>
                <a:sym typeface="Public Sans"/>
                <a:hlinkClick r:id="rId11"/>
              </a:rPr>
              <a:t>Λευκό και μαύρο αυτοκίνητο μπροστά από λευκό κτίριο κατά τη διάρκεια της ημέρας </a:t>
            </a:r>
            <a:r>
              <a:rPr lang="en-US" dirty="0">
                <a:solidFill>
                  <a:schemeClr val="dk1"/>
                </a:solidFill>
                <a:cs typeface="Public Sans"/>
                <a:sym typeface="Public Sans"/>
              </a:rPr>
              <a:t>από </a:t>
            </a:r>
            <a:r>
              <a:rPr lang="en-US" sz="18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τον Precious Madubuike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με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0"/>
              </a:rPr>
              <a:t>άδεια Unsplash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 </a:t>
            </a:r>
          </a:p>
          <a:p>
            <a:pPr latinLnBrk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46961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40B6A9-97C9-FC57-D3CC-86DDF227AF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4EC7E-8BF8-522C-74D9-6C96A005A09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16532" y="2624999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1" hangingPunct="1"/>
            <a:r>
              <a:rPr lang="el-GR" sz="6000" b="0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+mn-cs"/>
              </a:rPr>
              <a:t>Ευχαριστώ!</a:t>
            </a:r>
            <a:endParaRPr lang="el-GR" noProof="1">
              <a:effectLst/>
            </a:endParaRPr>
          </a:p>
          <a:p>
            <a:endParaRPr lang="el-GR" noProof="1"/>
          </a:p>
        </p:txBody>
      </p:sp>
    </p:spTree>
    <p:extLst>
      <p:ext uri="{BB962C8B-B14F-4D97-AF65-F5344CB8AC3E}">
        <p14:creationId xmlns:p14="http://schemas.microsoft.com/office/powerpoint/2010/main" val="914302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E65402-2D24-4C0B-3A9B-70B199ADCEA8}"/>
              </a:ext>
            </a:extLst>
          </p:cNvPr>
          <p:cNvSpPr txBox="1"/>
          <p:nvPr/>
        </p:nvSpPr>
        <p:spPr>
          <a:xfrm>
            <a:off x="4673911" y="834481"/>
            <a:ext cx="694436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GB" sz="28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Παρεξηγήσεις σχετικά με την </a:t>
            </a:r>
          </a:p>
          <a:p>
            <a:pPr latinLnBrk="0"/>
            <a:r>
              <a:rPr lang="el-GR" sz="2800" dirty="0"/>
              <a:t>ψηφιοποίηση της ενέργειας είναι συχνές</a:t>
            </a:r>
            <a:r>
              <a:rPr lang="en-GB" sz="28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. Σε αυτή τη σειρά διαφανειών εξετάζουμε </a:t>
            </a:r>
            <a:r>
              <a:rPr lang="en-GB" sz="280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τέσσερις συχνές </a:t>
            </a:r>
            <a:r>
              <a:rPr lang="en-GB" sz="28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ερωτήσεις σχετικά με την ψηφιακή ενέργεια. </a:t>
            </a:r>
          </a:p>
          <a:p>
            <a:pPr latinLnBrk="0"/>
            <a:endParaRPr lang="en-GB" sz="2800" dirty="0">
              <a:solidFill>
                <a:srgbClr val="2B2C30"/>
              </a:solidFill>
              <a:ea typeface="Public Sans"/>
              <a:cs typeface="Public Sans"/>
              <a:sym typeface="Public Sans"/>
            </a:endParaRPr>
          </a:p>
          <a:p>
            <a:pPr latinLnBrk="0"/>
            <a:r>
              <a:rPr lang="en-GB" sz="28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Εξετάζοντας αυτές τις ερωτήσεις, </a:t>
            </a:r>
            <a:r>
              <a:rPr lang="en-GB" sz="280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μπορούμε </a:t>
            </a:r>
            <a:r>
              <a:rPr lang="en-GB" sz="28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να βελτιώσουμε την κατανόησή μας για την ψηφιοποίηση της ενέργειας και να λάβουμε πιο ενημερωμένες αποφάσεις σχετικά με τη χρήση της ενέργειας. </a:t>
            </a:r>
          </a:p>
          <a:p>
            <a:pPr latinLnBrk="0"/>
            <a:endParaRPr lang="en-GB" sz="2800" noProof="0" dirty="0"/>
          </a:p>
        </p:txBody>
      </p:sp>
      <p:pic>
        <p:nvPicPr>
          <p:cNvPr id="3" name="Google Shape;97;p2">
            <a:extLst>
              <a:ext uri="{FF2B5EF4-FFF2-40B4-BE49-F238E27FC236}">
                <a16:creationId xmlns:a16="http://schemas.microsoft.com/office/drawing/2014/main" id="{E0824120-B2DC-DB41-8E97-86CAA2E28F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782388"/>
            <a:ext cx="4045907" cy="329322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F73B0FE-B34B-98B3-BD05-405A9DA008A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68828" y="456825"/>
            <a:ext cx="2700202" cy="132556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800" b="1" kern="1200" noProof="1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Εισαγωγή</a:t>
            </a:r>
            <a:r>
              <a:rPr lang="el-GR" sz="4400" b="1" kern="1200" noProof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endParaRPr lang="el-GR" noProof="1">
              <a:effectLst/>
            </a:endParaRPr>
          </a:p>
          <a:p>
            <a:endParaRPr lang="el-GR" noProof="1"/>
          </a:p>
        </p:txBody>
      </p:sp>
    </p:spTree>
    <p:extLst>
      <p:ext uri="{BB962C8B-B14F-4D97-AF65-F5344CB8AC3E}">
        <p14:creationId xmlns:p14="http://schemas.microsoft.com/office/powerpoint/2010/main" val="3923979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A165D3-66A4-7667-AC58-4749B4B19B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366B55-7ACA-91FD-62DA-6FBF6BEC8E01}"/>
              </a:ext>
            </a:extLst>
          </p:cNvPr>
          <p:cNvSpPr txBox="1"/>
          <p:nvPr/>
        </p:nvSpPr>
        <p:spPr>
          <a:xfrm>
            <a:off x="4673911" y="834481"/>
            <a:ext cx="694436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GB" sz="320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Η εξερεύνησή μας ξεκινά με μια ερώτηση. Αφιερώστε λίγο χρόνο για να σκεφτείτε κάθε ερώτηση, πριν προχωρήσετε στην απάντηση. </a:t>
            </a:r>
          </a:p>
          <a:p>
            <a:pPr latinLnBrk="0"/>
            <a:endParaRPr lang="en-GB" sz="3200" noProof="0" dirty="0">
              <a:solidFill>
                <a:srgbClr val="2B2C30"/>
              </a:solidFill>
              <a:sym typeface="Public Sans"/>
            </a:endParaRPr>
          </a:p>
          <a:p>
            <a:pPr latinLnBrk="0"/>
            <a:r>
              <a:rPr lang="en-GB" sz="3200" dirty="0">
                <a:solidFill>
                  <a:srgbClr val="2B2C30"/>
                </a:solidFill>
                <a:sym typeface="Public Sans"/>
              </a:rPr>
              <a:t>Μπορείτε να επεξεργαστείτε κάθε ερώτηση με τη σειρά. Εναλλακτικά, μπορείτε να επιλέξετε μια συγκεκριμένη ερώτηση που θέλετε να εξερευνήσετε πρώτα μέσω του μενού. </a:t>
            </a:r>
            <a:endParaRPr lang="en-GB" sz="3200" noProof="0" dirty="0"/>
          </a:p>
        </p:txBody>
      </p:sp>
      <p:pic>
        <p:nvPicPr>
          <p:cNvPr id="3" name="Google Shape;97;p2">
            <a:extLst>
              <a:ext uri="{FF2B5EF4-FFF2-40B4-BE49-F238E27FC236}">
                <a16:creationId xmlns:a16="http://schemas.microsoft.com/office/drawing/2014/main" id="{46CBB049-FC30-E97A-C61F-2DF4AC28F8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782388"/>
            <a:ext cx="4045907" cy="329322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A06FFFC-71D2-A55D-11F9-2F6587CA835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73722" y="691697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1" hangingPunct="1"/>
            <a:r>
              <a:rPr lang="el-GR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Αυτή </a:t>
            </a:r>
            <a:r>
              <a:rPr lang="el-GR" sz="2800" b="1" kern="1200" baseline="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η παρουσίαση </a:t>
            </a:r>
            <a:r>
              <a:rPr lang="el-GR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</a:t>
            </a:r>
            <a:endParaRPr lang="el-GR" noProof="1">
              <a:effectLst/>
            </a:endParaRPr>
          </a:p>
          <a:p>
            <a:endParaRPr lang="el-GR" noProof="1"/>
          </a:p>
        </p:txBody>
      </p:sp>
    </p:spTree>
    <p:extLst>
      <p:ext uri="{BB962C8B-B14F-4D97-AF65-F5344CB8AC3E}">
        <p14:creationId xmlns:p14="http://schemas.microsoft.com/office/powerpoint/2010/main" val="2549985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7D9DC52-5167-803B-CC1E-0EB909FC99B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7755" y="809262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1" hangingPunct="1"/>
            <a:r>
              <a:rPr lang="el-GR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Τέσσερις συνήθεις ερωτήσεις σχετικά με την ψηφιακή ενέργεια </a:t>
            </a:r>
            <a:endParaRPr lang="el-GR" noProof="1">
              <a:effectLst/>
            </a:endParaRPr>
          </a:p>
          <a:p>
            <a:endParaRPr lang="el-GR" noProof="1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13318B-F51A-DE9B-4143-B6140E6B757E}"/>
              </a:ext>
            </a:extLst>
          </p:cNvPr>
          <p:cNvSpPr txBox="1"/>
          <p:nvPr/>
        </p:nvSpPr>
        <p:spPr>
          <a:xfrm>
            <a:off x="384130" y="2662586"/>
            <a:ext cx="114237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endParaRPr lang="en-US" sz="2400" dirty="0">
              <a:ea typeface="Public Sans"/>
              <a:cs typeface="Public Sans"/>
              <a:sym typeface="Public Sans"/>
            </a:endParaRPr>
          </a:p>
          <a:p>
            <a:pPr marL="342900" indent="-342900" latinLnBrk="0">
              <a:buFont typeface="+mj-lt"/>
              <a:buAutoNum type="arabicPeriod"/>
            </a:pPr>
            <a:r>
              <a:rPr lang="en-US" sz="2400" dirty="0">
                <a:ea typeface="Public Sans"/>
                <a:cs typeface="Public Sans"/>
                <a:sym typeface="Public Sans"/>
              </a:rPr>
              <a:t>Οι έξυπνοι μετρητές προστατεύουν αποτελεσματικά την ιδιωτικότητα των χρηστών; 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US" sz="2400" dirty="0">
                <a:ea typeface="Public Sans"/>
                <a:cs typeface="Public Sans"/>
                <a:sym typeface="Public Sans"/>
              </a:rPr>
              <a:t>Τι είναι πιο ενεργειακά αποδοτικό: οι θερμαντήρες χώρου ή η κεντρική θέρμανση; 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US" sz="2400" dirty="0">
                <a:ea typeface="Public Sans"/>
                <a:cs typeface="Public Sans"/>
                <a:sym typeface="Public Sans"/>
              </a:rPr>
              <a:t>Οι ανανεώσιμες πηγές ενέργειας (π.χ. ηλιακή και αιολική ενέργεια) είναι αναξιόπιστες;</a:t>
            </a:r>
            <a:endParaRPr lang="en-US" sz="2400" b="1" dirty="0">
              <a:solidFill>
                <a:schemeClr val="bg1"/>
              </a:solidFill>
              <a:ea typeface="Public Sans"/>
              <a:cs typeface="Public Sans"/>
              <a:sym typeface="Public Sans"/>
            </a:endParaRPr>
          </a:p>
          <a:p>
            <a:pPr marL="342900" indent="-342900" latinLnBrk="0">
              <a:buFont typeface="+mj-lt"/>
              <a:buAutoNum type="arabicPeriod"/>
            </a:pPr>
            <a:r>
              <a:rPr lang="en-US" sz="2400" dirty="0">
                <a:ea typeface="Public Sans"/>
                <a:cs typeface="Public Sans"/>
                <a:sym typeface="Public Sans"/>
              </a:rPr>
              <a:t>Τα ηλεκτρικά οχήματα είναι φιλικά προς το περιβάλλον, ακόμη και όταν φορτίζονται με ηλεκτρική ενέργεια που παράγεται από ορυκτά καύσιμα;</a:t>
            </a:r>
          </a:p>
        </p:txBody>
      </p:sp>
    </p:spTree>
    <p:extLst>
      <p:ext uri="{BB962C8B-B14F-4D97-AF65-F5344CB8AC3E}">
        <p14:creationId xmlns:p14="http://schemas.microsoft.com/office/powerpoint/2010/main" val="2162695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40B598-3C59-58D5-BCCF-5F94FB98C3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5706B-801C-7CE9-2FD2-896890F5709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835388"/>
            <a:ext cx="10515600" cy="1325563"/>
          </a:xfrm>
          <a:prstGeom prst="rect">
            <a:avLst/>
          </a:prstGeom>
        </p:spPr>
        <p:txBody>
          <a:bodyPr/>
          <a:lstStyle/>
          <a:p>
            <a:pPr latinLnBrk="0"/>
            <a:r>
              <a:rPr lang="el-GR" sz="2800" b="1" noProof="1">
                <a:solidFill>
                  <a:schemeClr val="bg1"/>
                </a:solidFill>
              </a:rPr>
              <a:t>Προστατεύουν αποτελεσματικά οι έξυπνοι μετρητές την ιδιωτικότητα των χρηστών</a:t>
            </a:r>
            <a:r>
              <a:rPr lang="el-GR" sz="2800" b="1" i="0" kern="1200" noProof="1">
                <a:solidFill>
                  <a:schemeClr val="bg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;  - Εισαγωγή</a:t>
            </a:r>
            <a:endParaRPr lang="el-GR" sz="2800" b="1" i="0" noProof="1">
              <a:solidFill>
                <a:schemeClr val="bg1"/>
              </a:solidFill>
              <a:effectLst/>
            </a:endParaRPr>
          </a:p>
          <a:p>
            <a:endParaRPr lang="el-GR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AC321A-ECC1-6F77-28D3-B93794C698A1}"/>
              </a:ext>
            </a:extLst>
          </p:cNvPr>
          <p:cNvSpPr txBox="1"/>
          <p:nvPr/>
        </p:nvSpPr>
        <p:spPr>
          <a:xfrm>
            <a:off x="972855" y="3194137"/>
            <a:ext cx="102462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l-GR" sz="4800" dirty="0">
                <a:solidFill>
                  <a:srgbClr val="0E3AF0"/>
                </a:solidFill>
              </a:rPr>
              <a:t>Προστατεύουν αποτελεσματικά οι έξυπνοι μετρητές την ιδιωτικότητα των χρηστών;</a:t>
            </a:r>
            <a:endParaRPr lang="en-US" sz="4000" i="1" dirty="0">
              <a:solidFill>
                <a:srgbClr val="0E3A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481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88971A-92A2-1549-E68D-21610F539B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86F7BA3-B558-E7EE-49BC-1EDCDFCA81CE}"/>
              </a:ext>
            </a:extLst>
          </p:cNvPr>
          <p:cNvSpPr txBox="1"/>
          <p:nvPr/>
        </p:nvSpPr>
        <p:spPr>
          <a:xfrm>
            <a:off x="2907414" y="1838234"/>
            <a:ext cx="9006214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rtl="0" latinLnBrk="0">
              <a:buNone/>
            </a:pPr>
            <a:endParaRPr lang="en-GB" sz="700" noProof="0" dirty="0">
              <a:solidFill>
                <a:schemeClr val="accent2"/>
              </a:solidFill>
              <a:ea typeface="Public Sans"/>
              <a:cs typeface="Public Sans"/>
              <a:sym typeface="Public Sans"/>
            </a:endParaRPr>
          </a:p>
          <a:p>
            <a:pPr marL="457200" indent="-457200" latinLnBrk="0">
              <a:buChar char="•"/>
            </a:pPr>
            <a:endParaRPr lang="en-GB" sz="700" b="1" noProof="0" dirty="0">
              <a:solidFill>
                <a:schemeClr val="tx1"/>
              </a:solidFill>
              <a:ea typeface="Calibri"/>
            </a:endParaRPr>
          </a:p>
          <a:p>
            <a:pPr marL="457200" indent="-457200" latinLnBrk="0">
              <a:buChar char="•"/>
            </a:pPr>
            <a:r>
              <a:rPr lang="en-GB" sz="2000" b="1" noProof="0" dirty="0">
                <a:solidFill>
                  <a:schemeClr val="tx1"/>
                </a:solidFill>
                <a:ea typeface="Calibri"/>
              </a:rPr>
              <a:t>Οι έξυπνοι μετρητές συλλέγουν μόνο βασικά δεδομένα σχετικά με την κατανάλωση ενέργειας</a:t>
            </a:r>
            <a:r>
              <a:rPr lang="en-GB" sz="2000" noProof="0" dirty="0">
                <a:solidFill>
                  <a:schemeClr val="tx1"/>
                </a:solidFill>
                <a:ea typeface="Calibri"/>
              </a:rPr>
              <a:t>, όπως η κατανάλωση ενέργειας, και όχι συγκεκριμένες πληροφορίες σχετικά με τη χρήση συσκευών, ήχο, βίντεο ή </a:t>
            </a:r>
            <a:r>
              <a:rPr lang="en-GB" sz="2000" dirty="0">
                <a:ea typeface="Calibri"/>
              </a:rPr>
              <a:t>προσωπικά στοιχεία</a:t>
            </a:r>
            <a:r>
              <a:rPr lang="en-GB" sz="2000" noProof="0" dirty="0">
                <a:solidFill>
                  <a:schemeClr val="tx1"/>
                </a:solidFill>
                <a:ea typeface="Calibri"/>
              </a:rPr>
              <a:t>.</a:t>
            </a:r>
          </a:p>
          <a:p>
            <a:pPr latinLnBrk="0"/>
            <a:endParaRPr lang="en-GB" sz="1100" noProof="0" dirty="0">
              <a:solidFill>
                <a:schemeClr val="tx1"/>
              </a:solidFill>
              <a:ea typeface="Calibri"/>
            </a:endParaRPr>
          </a:p>
          <a:p>
            <a:pPr marL="457200" indent="-457200" latinLnBrk="0">
              <a:buChar char="•"/>
            </a:pPr>
            <a:r>
              <a:rPr lang="en-GB" sz="2000" b="1" noProof="0" dirty="0">
                <a:solidFill>
                  <a:schemeClr val="tx1"/>
                </a:solidFill>
                <a:ea typeface="Calibri"/>
              </a:rPr>
              <a:t>Αυστηροί κανονισμοί και μέτρα προστασίας δεδομένων </a:t>
            </a:r>
            <a:r>
              <a:rPr lang="en-GB" sz="2000" noProof="0" dirty="0">
                <a:solidFill>
                  <a:schemeClr val="tx1"/>
                </a:solidFill>
                <a:ea typeface="Calibri"/>
              </a:rPr>
              <a:t>(π.χ. GDPR, οδηγία για την ηλεκτρική ενέργεια, κανονισμός για την ηλεκτρική ενέργεια) προστατεύουν την ιδιωτικότητα των καταναλωτών.</a:t>
            </a:r>
          </a:p>
          <a:p>
            <a:pPr latinLnBrk="0"/>
            <a:endParaRPr lang="en-GB" sz="1100" noProof="0" dirty="0">
              <a:solidFill>
                <a:schemeClr val="tx1"/>
              </a:solidFill>
              <a:ea typeface="Calibri"/>
            </a:endParaRPr>
          </a:p>
          <a:p>
            <a:pPr marL="457200" indent="-457200" latinLnBrk="0">
              <a:buChar char="•"/>
            </a:pPr>
            <a:r>
              <a:rPr lang="en-GB" sz="2000" noProof="0" dirty="0">
                <a:solidFill>
                  <a:schemeClr val="tx1"/>
                </a:solidFill>
                <a:ea typeface="Calibri"/>
              </a:rPr>
              <a:t>Οι εταιρείες κοινής ωφέλειας περιορίζονται στη </a:t>
            </a:r>
            <a:r>
              <a:rPr lang="en-GB" sz="2000" b="1" noProof="0" dirty="0">
                <a:solidFill>
                  <a:schemeClr val="tx1"/>
                </a:solidFill>
                <a:ea typeface="Calibri"/>
              </a:rPr>
              <a:t>χρήση των δεδομένων των έξυπνων μετρητών για τη χρέωση και τη διαχείριση του δικτύου, με περιορισμένη ανταλλαγή δεδομένων.</a:t>
            </a:r>
          </a:p>
          <a:p>
            <a:pPr latinLnBrk="0"/>
            <a:endParaRPr lang="en-GB" sz="1100" b="1" noProof="0" dirty="0">
              <a:solidFill>
                <a:schemeClr val="tx1"/>
              </a:solidFill>
              <a:ea typeface="Calibri"/>
            </a:endParaRPr>
          </a:p>
          <a:p>
            <a:pPr marL="457200" indent="-457200" latinLnBrk="0">
              <a:buChar char="•"/>
            </a:pPr>
            <a:r>
              <a:rPr lang="en-GB" sz="2000" b="1" dirty="0"/>
              <a:t>Μάθετε περισσότερα </a:t>
            </a:r>
            <a:r>
              <a:rPr lang="en-GB" sz="2000" dirty="0"/>
              <a:t>στην παρουσίαση Every1 </a:t>
            </a:r>
            <a:r>
              <a:rPr lang="en-GB" sz="2000" i="1" dirty="0">
                <a:hlinkClick r:id="rId3"/>
              </a:rPr>
              <a:t>«Κυβερνοασφάλεια: οι μύθοι της ψηφιακής ενέργειας... καταρρίπτονται! </a:t>
            </a:r>
            <a:endParaRPr lang="en-GB" sz="2000" noProof="0" dirty="0">
              <a:solidFill>
                <a:srgbClr val="000066"/>
              </a:solidFill>
              <a:ea typeface="Calibri"/>
              <a:cs typeface="Calibri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50E6B48-9871-BD63-E55B-7FA469CC2F3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77482" y="596486"/>
            <a:ext cx="11437035" cy="63953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ublic Sans"/>
                <a:ea typeface="Public Sans"/>
                <a:cs typeface="Public Sans"/>
                <a:sym typeface="Public Sans"/>
              </a:rPr>
              <a:t>Προστ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ublic Sans"/>
                <a:ea typeface="Public Sans"/>
                <a:cs typeface="Public Sans"/>
                <a:sym typeface="Public Sans"/>
              </a:rPr>
              <a:t>α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ublic Sans"/>
                <a:ea typeface="Public Sans"/>
                <a:cs typeface="Public Sans"/>
                <a:sym typeface="Public Sans"/>
              </a:rPr>
              <a:t>τεύουν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ublic Sans"/>
                <a:ea typeface="Public Sans"/>
                <a:cs typeface="Public Sans"/>
                <a:sym typeface="Public Sans"/>
              </a:rPr>
              <a:t> απ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ublic Sans"/>
                <a:ea typeface="Public Sans"/>
                <a:cs typeface="Public Sans"/>
                <a:sym typeface="Public Sans"/>
              </a:rPr>
              <a:t>οτελεσμ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ublic Sans"/>
                <a:ea typeface="Public Sans"/>
                <a:cs typeface="Public Sans"/>
                <a:sym typeface="Public Sans"/>
              </a:rPr>
              <a:t>α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ublic Sans"/>
                <a:ea typeface="Public Sans"/>
                <a:cs typeface="Public Sans"/>
                <a:sym typeface="Public Sans"/>
              </a:rPr>
              <a:t>τικά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ublic Sans"/>
                <a:ea typeface="Public Sans"/>
                <a:cs typeface="Public Sans"/>
                <a:sym typeface="Public Sans"/>
              </a:rPr>
              <a:t>οι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ublic Sans"/>
                <a:ea typeface="Public Sans"/>
                <a:cs typeface="Public Sans"/>
                <a:sym typeface="Public Sans"/>
              </a:rPr>
              <a:t>έξυ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ublic Sans"/>
                <a:ea typeface="Public Sans"/>
                <a:cs typeface="Public Sans"/>
                <a:sym typeface="Public Sans"/>
              </a:rPr>
              <a:t>π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ublic Sans"/>
                <a:ea typeface="Public Sans"/>
                <a:cs typeface="Public Sans"/>
                <a:sym typeface="Public Sans"/>
              </a:rPr>
              <a:t>νοι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ublic Sans"/>
                <a:ea typeface="Public Sans"/>
                <a:cs typeface="Public Sans"/>
                <a:sym typeface="Public Sans"/>
              </a:rPr>
              <a:t>μετρητές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ublic Sans"/>
                <a:ea typeface="Public Sans"/>
                <a:cs typeface="Public Sans"/>
                <a:sym typeface="Public Sans"/>
              </a:rPr>
              <a:t>την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ublic Sans"/>
                <a:ea typeface="Public Sans"/>
                <a:cs typeface="Public Sans"/>
                <a:sym typeface="Public Sans"/>
              </a:rPr>
              <a:t>ιδιωτικότητ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ublic Sans"/>
                <a:ea typeface="Public Sans"/>
                <a:cs typeface="Public Sans"/>
                <a:sym typeface="Public Sans"/>
              </a:rPr>
              <a:t>α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ublic Sans"/>
                <a:ea typeface="Public Sans"/>
                <a:cs typeface="Public Sans"/>
                <a:sym typeface="Public Sans"/>
              </a:rPr>
              <a:t>των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ublic Sans"/>
                <a:ea typeface="Public Sans"/>
                <a:cs typeface="Public Sans"/>
                <a:sym typeface="Public Sans"/>
              </a:rPr>
              <a:t>χρηστών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ublic Sans"/>
                <a:ea typeface="Public Sans"/>
                <a:cs typeface="Public Sans"/>
                <a:sym typeface="Public Sans"/>
              </a:rPr>
              <a:t>;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 descr="A smart meter.">
            <a:extLst>
              <a:ext uri="{FF2B5EF4-FFF2-40B4-BE49-F238E27FC236}">
                <a16:creationId xmlns:a16="http://schemas.microsoft.com/office/drawing/2014/main" id="{7BA60DC5-30EE-2406-2A45-AB7C90E64A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19" y="2256824"/>
            <a:ext cx="2648486" cy="4302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397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57F9A5-B6BE-2DCD-6B42-42A3DD8C71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74216-A47B-ED1F-6C4D-C3FC780E622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5060" y="822325"/>
            <a:ext cx="11976940" cy="1325563"/>
          </a:xfrm>
          <a:prstGeom prst="rect">
            <a:avLst/>
          </a:prstGeom>
        </p:spPr>
        <p:txBody>
          <a:bodyPr/>
          <a:lstStyle/>
          <a:p>
            <a:pPr rtl="0" eaLnBrk="1" latinLnBrk="1" hangingPunct="1"/>
            <a:r>
              <a:rPr lang="el-GR" sz="2800" b="1" i="0" kern="1200" noProof="1">
                <a:solidFill>
                  <a:schemeClr val="bg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Τι είναι πιο ενεργειακά αποδοτικό: οι θερμαντήρες χώρου ή η κεντρική θέρμανση; - Εισαγωγή</a:t>
            </a:r>
            <a:endParaRPr lang="el-GR" sz="2800" b="1" i="0" noProof="1">
              <a:solidFill>
                <a:schemeClr val="bg1"/>
              </a:solidFill>
              <a:effectLst/>
            </a:endParaRPr>
          </a:p>
          <a:p>
            <a:endParaRPr lang="el-GR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90F597-7B51-9EB6-1253-74AAF241D190}"/>
              </a:ext>
            </a:extLst>
          </p:cNvPr>
          <p:cNvSpPr txBox="1"/>
          <p:nvPr/>
        </p:nvSpPr>
        <p:spPr>
          <a:xfrm>
            <a:off x="1490597" y="3181611"/>
            <a:ext cx="95949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i="1" dirty="0">
                <a:solidFill>
                  <a:schemeClr val="accent2"/>
                </a:solidFill>
              </a:rPr>
              <a:t>Τι είναι πιο ενεργειακά αποδοτικό: </a:t>
            </a:r>
          </a:p>
          <a:p>
            <a:pPr algn="ctr"/>
            <a:r>
              <a:rPr lang="en-US" sz="4800" i="1" dirty="0">
                <a:solidFill>
                  <a:schemeClr val="accent2"/>
                </a:solidFill>
              </a:rPr>
              <a:t>οι θερμαντήρες χώρου ή η κεντρική θέρμανση;</a:t>
            </a:r>
            <a:endParaRPr lang="en-US" sz="40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480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F2A0FC-3697-BA58-3181-7ABAA11BC9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1FA70-4F23-79A2-BC5C-F3213EFE2F0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29099" y="743948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el-GR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Τι είναι πιο ενεργειακά αποδοτικό: οι θερμαντήρες χώρου ή η κεντρική θέρμανση;</a:t>
            </a:r>
            <a:endParaRPr lang="el-GR" noProof="1">
              <a:effectLst/>
            </a:endParaRPr>
          </a:p>
          <a:p>
            <a:endParaRPr lang="el-GR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E9D6D4-ADBC-D7EB-E231-9A2E3FFD7EF4}"/>
              </a:ext>
            </a:extLst>
          </p:cNvPr>
          <p:cNvSpPr txBox="1"/>
          <p:nvPr/>
        </p:nvSpPr>
        <p:spPr>
          <a:xfrm>
            <a:off x="3910164" y="2251226"/>
            <a:ext cx="767467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latinLnBrk="0">
              <a:buChar char="•"/>
            </a:pPr>
            <a:r>
              <a:rPr lang="en-US" sz="2000" dirty="0"/>
              <a:t>Οι θερμαντήρες χώρου είναι λιγότερο αποδοτικοί από την κεντρική θέρμανση όταν θερμαίνουν μεγάλους χώρους του σπιτιού σας. </a:t>
            </a:r>
          </a:p>
          <a:p>
            <a:pPr marL="457200" indent="-457200" latinLnBrk="0">
              <a:buChar char="•"/>
            </a:pPr>
            <a:endParaRPr lang="en-US" sz="2000" dirty="0"/>
          </a:p>
          <a:p>
            <a:pPr marL="457200" indent="-457200" latinLnBrk="0">
              <a:buChar char="•"/>
            </a:pPr>
            <a:r>
              <a:rPr lang="en-US" sz="2000" dirty="0"/>
              <a:t>Οι θερμαντήρες χώρου λειτουργούν καλύτερα για τη σύντομη θέρμανση μικρών, καλά μονωμένων χώρων. </a:t>
            </a:r>
          </a:p>
          <a:p>
            <a:pPr marL="457200" indent="-457200" latinLnBrk="0">
              <a:buChar char="•"/>
            </a:pPr>
            <a:endParaRPr lang="en-US" sz="2000" dirty="0"/>
          </a:p>
          <a:p>
            <a:pPr marL="457200" indent="-457200" latinLnBrk="0">
              <a:buChar char="•"/>
            </a:pPr>
            <a:r>
              <a:rPr lang="en-US" sz="2000" dirty="0"/>
              <a:t>Η χρήση θερμαντικών σωμάτων ως κύριας πηγής θέρμανσης μπορεί να οδηγήσει σε υψηλότερα ενεργειακά κόστη σε σύγκριση με την κεντρική θέρμανση.</a:t>
            </a:r>
          </a:p>
          <a:p>
            <a:pPr marL="457200" indent="-457200" latinLnBrk="0">
              <a:buChar char="•"/>
            </a:pPr>
            <a:endParaRPr lang="en-US" sz="2000" dirty="0"/>
          </a:p>
          <a:p>
            <a:pPr marL="457200" indent="-457200" latinLnBrk="0">
              <a:buChar char="•"/>
            </a:pPr>
            <a:r>
              <a:rPr lang="en-US" sz="2000" dirty="0"/>
              <a:t>Διαβάστε περισσότερα στον οδηγό για </a:t>
            </a:r>
            <a:r>
              <a:rPr lang="en-US" sz="2000" dirty="0">
                <a:hlinkClick r:id="rId3"/>
              </a:rPr>
              <a:t>θερμαντικά σώματα</a:t>
            </a:r>
            <a:r>
              <a:rPr lang="en-US" sz="2000" dirty="0"/>
              <a:t> του Κέντρου Αειφόρου Ενέργειας.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E5CE0B-BEED-879A-8A43-920EA8704A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99" y="2251226"/>
            <a:ext cx="2827876" cy="4243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321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BEB5A1-B4A9-64BD-61B2-652C301C15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365C6-3129-9F90-5393-119434D0CB6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68383" y="861514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el-GR" sz="2800" b="1" i="0" kern="1200" noProof="1">
                <a:solidFill>
                  <a:schemeClr val="bg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Είναι οι ανανεώσιμες πηγές ενέργειας αναξιόπιστες; - Εισαγωγή</a:t>
            </a:r>
            <a:endParaRPr lang="el-GR" sz="2800" b="1" i="0" noProof="1">
              <a:solidFill>
                <a:schemeClr val="bg1"/>
              </a:solidFill>
              <a:effectLst/>
            </a:endParaRPr>
          </a:p>
          <a:p>
            <a:endParaRPr lang="el-GR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77BFF2-33C6-968B-4039-27829257A520}"/>
              </a:ext>
            </a:extLst>
          </p:cNvPr>
          <p:cNvSpPr txBox="1"/>
          <p:nvPr/>
        </p:nvSpPr>
        <p:spPr>
          <a:xfrm>
            <a:off x="1490597" y="3181611"/>
            <a:ext cx="95949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800" i="1" dirty="0">
                <a:solidFill>
                  <a:schemeClr val="accent2"/>
                </a:solidFill>
              </a:rPr>
              <a:t>Οι ανανεώσιμες πηγές ενέργειας </a:t>
            </a:r>
          </a:p>
          <a:p>
            <a:pPr algn="ctr" latinLnBrk="0"/>
            <a:r>
              <a:rPr lang="en-US" sz="4800" i="1" dirty="0">
                <a:solidFill>
                  <a:srgbClr val="0E3AF0"/>
                </a:solidFill>
              </a:rPr>
              <a:t>(π.χ. ηλιακή και αιολική ενέργεια) </a:t>
            </a:r>
            <a:r>
              <a:rPr lang="el-GR" sz="4800" i="1" dirty="0">
                <a:solidFill>
                  <a:srgbClr val="0E3AF0"/>
                </a:solidFill>
              </a:rPr>
              <a:t>είναι </a:t>
            </a:r>
            <a:r>
              <a:rPr lang="en-US" sz="4800" i="1" dirty="0">
                <a:solidFill>
                  <a:srgbClr val="0E3AF0"/>
                </a:solidFill>
              </a:rPr>
              <a:t>ανα</a:t>
            </a:r>
            <a:r>
              <a:rPr lang="en-US" sz="4800" i="1" dirty="0" err="1">
                <a:solidFill>
                  <a:srgbClr val="0E3AF0"/>
                </a:solidFill>
              </a:rPr>
              <a:t>ξιό</a:t>
            </a:r>
            <a:r>
              <a:rPr lang="en-US" sz="4800" i="1" dirty="0">
                <a:solidFill>
                  <a:srgbClr val="0E3AF0"/>
                </a:solidFill>
              </a:rPr>
              <a:t>πιστες;</a:t>
            </a:r>
            <a:endParaRPr lang="en-US" sz="4000" i="1" dirty="0">
              <a:solidFill>
                <a:srgbClr val="0E3A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098846"/>
      </p:ext>
    </p:extLst>
  </p:cSld>
  <p:clrMapOvr>
    <a:masterClrMapping/>
  </p:clrMapOvr>
</p:sld>
</file>

<file path=ppt/theme/theme1.xml><?xml version="1.0" encoding="utf-8"?>
<a:theme xmlns:a="http://schemas.openxmlformats.org/drawingml/2006/main" name="Every1 slide master">
  <a:themeElements>
    <a:clrScheme name="0E3AF0">
      <a:dk1>
        <a:srgbClr val="231F20"/>
      </a:dk1>
      <a:lt1>
        <a:srgbClr val="FFFFFF"/>
      </a:lt1>
      <a:dk2>
        <a:srgbClr val="0E3AF0"/>
      </a:dk2>
      <a:lt2>
        <a:srgbClr val="D3D3D3"/>
      </a:lt2>
      <a:accent1>
        <a:srgbClr val="BDF03A"/>
      </a:accent1>
      <a:accent2>
        <a:srgbClr val="0E3AF0"/>
      </a:accent2>
      <a:accent3>
        <a:srgbClr val="A5A5A5"/>
      </a:accent3>
      <a:accent4>
        <a:srgbClr val="808080"/>
      </a:accent4>
      <a:accent5>
        <a:srgbClr val="0E3AF0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12838" cap="flat">
          <a:noFill/>
          <a:prstDash val="solid"/>
          <a:miter/>
        </a:ln>
        <a:effectLst/>
      </a:spPr>
      <a:bodyPr rtlCol="0" anchor="ctr"/>
      <a:lstStyle>
        <a:defPPr algn="ctr">
          <a:defRPr sz="2800" dirty="0" smtClean="0">
            <a:solidFill>
              <a:srgbClr val="1A1941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9c2b11d-9272-4eed-95ac-95725493c81f" xsi:nil="true"/>
    <lcf76f155ced4ddcb4097134ff3c332f xmlns="c67c0ac7-78b5-4864-aca3-db9996adcf66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C0EDCDBA201B409A2395B9861151A1" ma:contentTypeVersion="15" ma:contentTypeDescription="Een nieuw document maken." ma:contentTypeScope="" ma:versionID="50c7f522389424b49c6918a8f642ccca">
  <xsd:schema xmlns:xsd="http://www.w3.org/2001/XMLSchema" xmlns:xs="http://www.w3.org/2001/XMLSchema" xmlns:p="http://schemas.microsoft.com/office/2006/metadata/properties" xmlns:ns2="c67c0ac7-78b5-4864-aca3-db9996adcf66" xmlns:ns3="59c2b11d-9272-4eed-95ac-95725493c81f" targetNamespace="http://schemas.microsoft.com/office/2006/metadata/properties" ma:root="true" ma:fieldsID="bb5fd8cc14943147fc1cd49a2979817f" ns2:_="" ns3:_="">
    <xsd:import namespace="c67c0ac7-78b5-4864-aca3-db9996adcf66"/>
    <xsd:import namespace="59c2b11d-9272-4eed-95ac-95725493c8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7c0ac7-78b5-4864-aca3-db9996adcf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59249fec-8619-4602-8705-1823ced1ad9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c2b11d-9272-4eed-95ac-95725493c81f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08e361e-f706-48d1-9f52-00535f2db59c}" ma:internalName="TaxCatchAll" ma:showField="CatchAllData" ma:web="59c2b11d-9272-4eed-95ac-95725493c8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E3774D8-BCA8-4A02-93E0-3307429344A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3CA0DD0-504F-4EB9-B60E-59D0E157F7B9}">
  <ds:schemaRefs>
    <ds:schemaRef ds:uri="577805d4-8e47-4788-b8ec-5b1290b6ebfb"/>
    <ds:schemaRef ds:uri="59c2b11d-9272-4eed-95ac-95725493c81f"/>
    <ds:schemaRef ds:uri="75a85b04-3e87-4e6d-8e61-343b36998706"/>
    <ds:schemaRef ds:uri="c67c0ac7-78b5-4864-aca3-db9996adcf6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f45ef3b6-e1f8-4ba6-89ba-26b48c006428"/>
    <ds:schemaRef ds:uri="7b26517a-e12b-4b49-bcfd-51642f3fdde0"/>
  </ds:schemaRefs>
</ds:datastoreItem>
</file>

<file path=customXml/itemProps3.xml><?xml version="1.0" encoding="utf-8"?>
<ds:datastoreItem xmlns:ds="http://schemas.openxmlformats.org/officeDocument/2006/customXml" ds:itemID="{A6BC9EBD-9A81-483C-9FE8-D9DCD8812F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67c0ac7-78b5-4864-aca3-db9996adcf66"/>
    <ds:schemaRef ds:uri="59c2b11d-9272-4eed-95ac-95725493c8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2252</Words>
  <Application>Microsoft Macintosh PowerPoint</Application>
  <PresentationFormat>Widescreen</PresentationFormat>
  <Paragraphs>191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맑은 고딕</vt:lpstr>
      <vt:lpstr>Arial</vt:lpstr>
      <vt:lpstr>Calibri</vt:lpstr>
      <vt:lpstr>Public Sans</vt:lpstr>
      <vt:lpstr>Every1 slide master</vt:lpstr>
      <vt:lpstr>Μύθοι για την ενέργεια που καταρρίπτονται!</vt:lpstr>
      <vt:lpstr>Εισαγωγή  </vt:lpstr>
      <vt:lpstr>Αυτή η παρουσίαση   </vt:lpstr>
      <vt:lpstr>Τέσσερις συνήθεις ερωτήσεις σχετικά με την ψηφιακή ενέργεια  </vt:lpstr>
      <vt:lpstr>Προστατεύουν αποτελεσματικά οι έξυπνοι μετρητές την ιδιωτικότητα των χρηστών;  - Εισαγωγή </vt:lpstr>
      <vt:lpstr>Προστατεύουν αποτελεσματικά οι έξυπνοι μετρητές την ιδιωτικότητα των χρηστών; </vt:lpstr>
      <vt:lpstr>Τι είναι πιο ενεργειακά αποδοτικό: οι θερμαντήρες χώρου ή η κεντρική θέρμανση; - Εισαγωγή </vt:lpstr>
      <vt:lpstr>Τι είναι πιο ενεργειακά αποδοτικό: οι θερμαντήρες χώρου ή η κεντρική θέρμανση; </vt:lpstr>
      <vt:lpstr>Είναι οι ανανεώσιμες πηγές ενέργειας αναξιόπιστες; - Εισαγωγή </vt:lpstr>
      <vt:lpstr>Οι ανανεώσιμες πηγές ενέργειας (π.χ. ηλιακή και αιολική ενέργεια) είναι αναξιόπιστες; </vt:lpstr>
      <vt:lpstr>Είναι τα ηλεκτρικά οχήματα φιλικά προς το περιβάλλον, ακόμη και όταν φορτίζονται με ηλεκτρική ενέργεια που παράγεται από ορυκτά καύσιμα; - Εισαγωγή </vt:lpstr>
      <vt:lpstr>Είναι τα ηλεκτρικά οχήματα φιλικά προς το περιβάλλον, ακόμη και όταν φορτίζονται με ηλεκτρική ενέργεια που παράγεται από ορυκτά καύσιμα; </vt:lpstr>
      <vt:lpstr>Επόμενα βήματα </vt:lpstr>
      <vt:lpstr>Ευχαριστίες </vt:lpstr>
      <vt:lpstr>Ευχαριστώ!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>Beck.Pitt</cp:lastModifiedBy>
  <cp:revision>49</cp:revision>
  <cp:lastPrinted>2025-03-21T11:31:47Z</cp:lastPrinted>
  <dcterms:created xsi:type="dcterms:W3CDTF">2019-04-06T05:20:47Z</dcterms:created>
  <dcterms:modified xsi:type="dcterms:W3CDTF">2026-03-13T18:38:50Z</dcterms:modified>
  <cp:category/>
</cp:coreProperties>
</file>