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52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AF0"/>
    <a:srgbClr val="373737"/>
    <a:srgbClr val="F4C04F"/>
    <a:srgbClr val="EDEDED"/>
    <a:srgbClr val="D8B05A"/>
    <a:srgbClr val="F8F8F8"/>
    <a:srgbClr val="59BDAA"/>
    <a:srgbClr val="FEE880"/>
    <a:srgbClr val="FCE501"/>
    <a:srgbClr val="F1E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8DFBA3-3C68-275F-72D2-294E4E1F763B}" v="4" dt="2026-02-09T13:41:16.7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18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redo custSel addSld delSld modSld">
      <pc:chgData name="Alexander Deliukov" userId="d5fda0f2-1d08-4016-b7e9-bb882f168707" providerId="ADAL" clId="{FE9DFF45-01DC-45CC-A80A-B50597210401}" dt="2026-01-27T13:00:11.181" v="61" actId="6549"/>
      <pc:docMkLst>
        <pc:docMk/>
      </pc:docMkLst>
      <pc:sldChg chg="modSp mod">
        <pc:chgData name="Alexander Deliukov" userId="d5fda0f2-1d08-4016-b7e9-bb882f168707" providerId="ADAL" clId="{FE9DFF45-01DC-45CC-A80A-B50597210401}" dt="2026-01-27T12:58:37.461" v="42" actId="20577"/>
        <pc:sldMkLst>
          <pc:docMk/>
          <pc:sldMk cId="3907640188" sldId="611"/>
        </pc:sldMkLst>
        <pc:spChg chg="mod">
          <ac:chgData name="Alexander Deliukov" userId="d5fda0f2-1d08-4016-b7e9-bb882f168707" providerId="ADAL" clId="{FE9DFF45-01DC-45CC-A80A-B50597210401}" dt="2026-01-27T12:58:37.461" v="42" actId="20577"/>
          <ac:spMkLst>
            <pc:docMk/>
            <pc:sldMk cId="3907640188" sldId="611"/>
            <ac:spMk id="2" creationId="{133E8DB0-EB98-177F-99E4-65D4FC080D88}"/>
          </ac:spMkLst>
        </pc:spChg>
      </pc:sldChg>
      <pc:sldChg chg="modSp mod">
        <pc:chgData name="Alexander Deliukov" userId="d5fda0f2-1d08-4016-b7e9-bb882f168707" providerId="ADAL" clId="{FE9DFF45-01DC-45CC-A80A-B50597210401}" dt="2026-01-27T12:59:03.246" v="46" actId="404"/>
        <pc:sldMkLst>
          <pc:docMk/>
          <pc:sldMk cId="3923979759" sldId="612"/>
        </pc:sldMkLst>
        <pc:spChg chg="mod">
          <ac:chgData name="Alexander Deliukov" userId="d5fda0f2-1d08-4016-b7e9-bb882f168707" providerId="ADAL" clId="{FE9DFF45-01DC-45CC-A80A-B50597210401}" dt="2026-01-27T12:59:03.246" v="46" actId="404"/>
          <ac:spMkLst>
            <pc:docMk/>
            <pc:sldMk cId="3923979759" sldId="612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7T12:55:52.857" v="4" actId="14100"/>
          <ac:spMkLst>
            <pc:docMk/>
            <pc:sldMk cId="3923979759" sldId="612"/>
            <ac:spMk id="4" creationId="{2F73B0FE-B34B-98B3-BD05-405A9DA008AC}"/>
          </ac:spMkLst>
        </pc:spChg>
      </pc:sldChg>
      <pc:sldChg chg="modSp mod">
        <pc:chgData name="Alexander Deliukov" userId="d5fda0f2-1d08-4016-b7e9-bb882f168707" providerId="ADAL" clId="{FE9DFF45-01DC-45CC-A80A-B50597210401}" dt="2026-01-27T12:59:12.407" v="47" actId="948"/>
        <pc:sldMkLst>
          <pc:docMk/>
          <pc:sldMk cId="1477481381" sldId="615"/>
        </pc:sldMkLst>
        <pc:spChg chg="mod">
          <ac:chgData name="Alexander Deliukov" userId="d5fda0f2-1d08-4016-b7e9-bb882f168707" providerId="ADAL" clId="{FE9DFF45-01DC-45CC-A80A-B50597210401}" dt="2026-01-27T12:59:12.407" v="47" actId="948"/>
          <ac:spMkLst>
            <pc:docMk/>
            <pc:sldMk cId="1477481381" sldId="615"/>
            <ac:spMk id="2" creationId="{EFE5706B-801C-7CE9-2FD2-896890F5709E}"/>
          </ac:spMkLst>
        </pc:spChg>
        <pc:spChg chg="mod">
          <ac:chgData name="Alexander Deliukov" userId="d5fda0f2-1d08-4016-b7e9-bb882f168707" providerId="ADAL" clId="{FE9DFF45-01DC-45CC-A80A-B50597210401}" dt="2026-01-27T12:57:29.410" v="22" actId="207"/>
          <ac:spMkLst>
            <pc:docMk/>
            <pc:sldMk cId="1477481381" sldId="615"/>
            <ac:spMk id="4" creationId="{03AC321A-ECC1-6F77-28D3-B93794C698A1}"/>
          </ac:spMkLst>
        </pc:spChg>
      </pc:sldChg>
      <pc:sldChg chg="delSp modSp mod">
        <pc:chgData name="Alexander Deliukov" userId="d5fda0f2-1d08-4016-b7e9-bb882f168707" providerId="ADAL" clId="{FE9DFF45-01DC-45CC-A80A-B50597210401}" dt="2026-01-27T12:59:35.907" v="49" actId="404"/>
        <pc:sldMkLst>
          <pc:docMk/>
          <pc:sldMk cId="2460397813" sldId="616"/>
        </pc:sldMkLst>
        <pc:spChg chg="mod">
          <ac:chgData name="Alexander Deliukov" userId="d5fda0f2-1d08-4016-b7e9-bb882f168707" providerId="ADAL" clId="{FE9DFF45-01DC-45CC-A80A-B50597210401}" dt="2026-01-27T12:59:35.907" v="49" actId="404"/>
          <ac:spMkLst>
            <pc:docMk/>
            <pc:sldMk cId="2460397813" sldId="616"/>
            <ac:spMk id="4" creationId="{B86F7BA3-B558-E7EE-49BC-1EDCDFCA81CE}"/>
          </ac:spMkLst>
        </pc:spChg>
      </pc:sldChg>
      <pc:sldChg chg="modSp">
        <pc:chgData name="Alexander Deliukov" userId="d5fda0f2-1d08-4016-b7e9-bb882f168707" providerId="ADAL" clId="{FE9DFF45-01DC-45CC-A80A-B50597210401}" dt="2026-01-27T12:59:41.252" v="50" actId="404"/>
        <pc:sldMkLst>
          <pc:docMk/>
          <pc:sldMk cId="1526321746" sldId="618"/>
        </pc:sldMkLst>
        <pc:spChg chg="mod">
          <ac:chgData name="Alexander Deliukov" userId="d5fda0f2-1d08-4016-b7e9-bb882f168707" providerId="ADAL" clId="{FE9DFF45-01DC-45CC-A80A-B50597210401}" dt="2026-01-27T12:59:41.252" v="50" actId="404"/>
          <ac:spMkLst>
            <pc:docMk/>
            <pc:sldMk cId="1526321746" sldId="618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7T12:58:12.658" v="30" actId="207"/>
        <pc:sldMkLst>
          <pc:docMk/>
          <pc:sldMk cId="2338098846" sldId="619"/>
        </pc:sldMkLst>
        <pc:spChg chg="mod">
          <ac:chgData name="Alexander Deliukov" userId="d5fda0f2-1d08-4016-b7e9-bb882f168707" providerId="ADAL" clId="{FE9DFF45-01DC-45CC-A80A-B50597210401}" dt="2026-01-27T12:58:12.658" v="30" actId="207"/>
          <ac:spMkLst>
            <pc:docMk/>
            <pc:sldMk cId="2338098846" sldId="619"/>
            <ac:spMk id="4" creationId="{4377BFF2-33C6-968B-4039-27829257A520}"/>
          </ac:spMkLst>
        </pc:spChg>
      </pc:sldChg>
      <pc:sldChg chg="modSp">
        <pc:chgData name="Alexander Deliukov" userId="d5fda0f2-1d08-4016-b7e9-bb882f168707" providerId="ADAL" clId="{FE9DFF45-01DC-45CC-A80A-B50597210401}" dt="2026-01-27T12:59:50.365" v="51" actId="404"/>
        <pc:sldMkLst>
          <pc:docMk/>
          <pc:sldMk cId="2251049058" sldId="620"/>
        </pc:sldMkLst>
        <pc:spChg chg="mod">
          <ac:chgData name="Alexander Deliukov" userId="d5fda0f2-1d08-4016-b7e9-bb882f168707" providerId="ADAL" clId="{FE9DFF45-01DC-45CC-A80A-B50597210401}" dt="2026-01-27T12:59:50.365" v="51" actId="404"/>
          <ac:spMkLst>
            <pc:docMk/>
            <pc:sldMk cId="2251049058" sldId="620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7T12:59:55.023" v="52" actId="404"/>
        <pc:sldMkLst>
          <pc:docMk/>
          <pc:sldMk cId="3526500076" sldId="622"/>
        </pc:sldMkLst>
        <pc:spChg chg="mod">
          <ac:chgData name="Alexander Deliukov" userId="d5fda0f2-1d08-4016-b7e9-bb882f168707" providerId="ADAL" clId="{FE9DFF45-01DC-45CC-A80A-B50597210401}" dt="2026-01-27T12:59:55.023" v="52" actId="404"/>
          <ac:spMkLst>
            <pc:docMk/>
            <pc:sldMk cId="3526500076" sldId="622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13:00:04.861" v="57" actId="1076"/>
        <pc:sldMkLst>
          <pc:docMk/>
          <pc:sldMk cId="2317735843" sldId="623"/>
        </pc:sldMkLst>
        <pc:spChg chg="mod">
          <ac:chgData name="Alexander Deliukov" userId="d5fda0f2-1d08-4016-b7e9-bb882f168707" providerId="ADAL" clId="{FE9DFF45-01DC-45CC-A80A-B50597210401}" dt="2026-01-27T13:00:02.907" v="56" actId="1076"/>
          <ac:spMkLst>
            <pc:docMk/>
            <pc:sldMk cId="2317735843" sldId="62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3:00:02.907" v="56" actId="1076"/>
          <ac:spMkLst>
            <pc:docMk/>
            <pc:sldMk cId="2317735843" sldId="62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3:00:02.907" v="56" actId="1076"/>
          <ac:spMkLst>
            <pc:docMk/>
            <pc:sldMk cId="2317735843" sldId="623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3:00:04.861" v="57" actId="1076"/>
          <ac:spMkLst>
            <pc:docMk/>
            <pc:sldMk cId="2317735843" sldId="62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13:00:11.181" v="61" actId="6549"/>
        <pc:sldMkLst>
          <pc:docMk/>
          <pc:sldMk cId="3274696126" sldId="624"/>
        </pc:sldMkLst>
        <pc:spChg chg="mod">
          <ac:chgData name="Alexander Deliukov" userId="d5fda0f2-1d08-4016-b7e9-bb882f168707" providerId="ADAL" clId="{FE9DFF45-01DC-45CC-A80A-B50597210401}" dt="2026-01-27T12:58:49.701" v="44" actId="14100"/>
          <ac:spMkLst>
            <pc:docMk/>
            <pc:sldMk cId="3274696126" sldId="624"/>
            <ac:spMk id="3" creationId="{49A3F027-3E19-82AE-7A54-488E35E1545B}"/>
          </ac:spMkLst>
        </pc:spChg>
        <pc:spChg chg="mod">
          <ac:chgData name="Alexander Deliukov" userId="d5fda0f2-1d08-4016-b7e9-bb882f168707" providerId="ADAL" clId="{FE9DFF45-01DC-45CC-A80A-B50597210401}" dt="2026-01-27T13:00:11.181" v="61" actId="6549"/>
          <ac:spMkLst>
            <pc:docMk/>
            <pc:sldMk cId="3274696126" sldId="624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E28DFBA3-3C68-275F-72D2-294E4E1F763B}"/>
    <pc:docChg chg="modSld">
      <pc:chgData name="Alexander Deliukov" userId="S::alexander_think-e.be#ext#@flux50.onmicrosoft.com::bee075c1-faac-4166-8fcb-7b2057bad6f6" providerId="AD" clId="Web-{E28DFBA3-3C68-275F-72D2-294E4E1F763B}" dt="2026-02-09T13:41:16.727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E28DFBA3-3C68-275F-72D2-294E4E1F763B}" dt="2026-02-09T13:41:16.727" v="2" actId="14100"/>
        <pc:sldMkLst>
          <pc:docMk/>
          <pc:sldMk cId="3907640188" sldId="611"/>
        </pc:sldMkLst>
        <pc:picChg chg="add mod">
          <ac:chgData name="Alexander Deliukov" userId="S::alexander_think-e.be#ext#@flux50.onmicrosoft.com::bee075c1-faac-4166-8fcb-7b2057bad6f6" providerId="AD" clId="Web-{E28DFBA3-3C68-275F-72D2-294E4E1F763B}" dt="2026-02-09T13:41:16.727" v="2" actId="14100"/>
          <ac:picMkLst>
            <pc:docMk/>
            <pc:sldMk cId="3907640188" sldId="611"/>
            <ac:picMk id="4" creationId="{97BF44F6-2649-BF74-654C-72AAA3EA664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2026. 3. 13.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Επεξεργασία στυλ κειμένου</a:t>
            </a:r>
          </a:p>
          <a:p>
            <a:pPr lvl="1"/>
            <a:r>
              <a:rPr lang="ko-KR" altLang="en-US"/>
              <a:t>Δεύτερο επίπεδο</a:t>
            </a:r>
          </a:p>
          <a:p>
            <a:pPr lvl="2"/>
            <a:r>
              <a:rPr lang="ko-KR" altLang="en-US"/>
              <a:t>Τρίτο επίπεδο</a:t>
            </a:r>
          </a:p>
          <a:p>
            <a:pPr lvl="3"/>
            <a:r>
              <a:rPr lang="ko-KR" altLang="en-US"/>
              <a:t>Τέταρτο επίπεδο</a:t>
            </a:r>
          </a:p>
          <a:p>
            <a:pPr lvl="4"/>
            <a:r>
              <a:rPr lang="ko-KR" altLang="en-US"/>
              <a:t>Πέμπτο επίπεδο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Οι μύθοι για την ενέργεια καταρρίπτονται!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έργο αυτό έχει λάβει χρηματοδότηση από το πρόγραμμα «Ορίζοντας» της Ευρωπαϊκής Ένωσης για την έρευνα και την καινοτομία (2021-2027) στο πλαίσιο της συμφωνίας επιχορήγησης αριθ. 101075596. Η ευθύνη για το περιεχόμενο αυτού του υλικού βαρύνει αποκλειστικά το έργο Every1 και δεν αντανακλά απαραίτητα την άποψη της Ευρωπαϊκής Ένωσης. Η παρουσίαση διαθέτει άδεια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εκτός εάν ορίζεται διαφορετικά.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196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Οι ανανεώσιμες πηγές ενέργειας (π.χ. ηλιακή και αιολική ενέργεια) είναι αναξιόπιστες;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Πάνω από το 25 % της συνολικής ενέργειας που καταναλώθηκε στην ΕΕ το 2024 προήλθε από ανανεώσιμες πηγές </a:t>
            </a:r>
            <a:r>
              <a:rPr lang="en-US" sz="1200" dirty="0">
                <a:ea typeface="Calibri"/>
                <a:cs typeface="Calibri"/>
              </a:rPr>
              <a:t>(</a:t>
            </a:r>
            <a:r>
              <a:rPr lang="en-US" sz="1200" dirty="0">
                <a:ea typeface="Calibri"/>
                <a:cs typeface="Calibri"/>
                <a:hlinkClick r:id="rId3"/>
              </a:rPr>
              <a:t>Ευρωπαϊκή Υπηρεσία Περιβάλλοντος</a:t>
            </a:r>
            <a:r>
              <a:rPr lang="en-US" sz="1200" dirty="0">
                <a:ea typeface="Calibri"/>
                <a:cs typeface="Calibri"/>
              </a:rPr>
              <a:t>), όπως η ηλιακή ενέργεια, η αιολική ενέργεια και οι αντλίες θερμότητας.</a:t>
            </a:r>
            <a:endParaRPr lang="en-GB" sz="12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Οι σύγχρονες τεχνολογίες </a:t>
            </a:r>
            <a:r>
              <a:rPr lang="en-GB" sz="1200" b="1" noProof="0" dirty="0">
                <a:solidFill>
                  <a:schemeClr val="tx1"/>
                </a:solidFill>
              </a:rPr>
              <a:t>αντιμετωπίζουν</a:t>
            </a:r>
            <a:r>
              <a:rPr lang="en-GB" sz="1200" noProof="0" dirty="0">
                <a:solidFill>
                  <a:schemeClr val="tx1"/>
                </a:solidFill>
              </a:rPr>
              <a:t> όλο και περισσότερο </a:t>
            </a:r>
            <a:r>
              <a:rPr lang="en-GB" sz="1200" b="1" noProof="0" dirty="0">
                <a:solidFill>
                  <a:schemeClr val="tx1"/>
                </a:solidFill>
              </a:rPr>
              <a:t>τις καιρικές διακυμάνσεις </a:t>
            </a:r>
            <a:r>
              <a:rPr lang="en-GB" sz="1200" noProof="0" dirty="0">
                <a:solidFill>
                  <a:schemeClr val="tx1"/>
                </a:solidFill>
              </a:rPr>
              <a:t>στην ηλιακή και αιολική ενέργεια.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Οι προηγμένες προβλέψεις </a:t>
            </a:r>
            <a:r>
              <a:rPr lang="en-GB" sz="1200" noProof="0" dirty="0">
                <a:solidFill>
                  <a:schemeClr val="tx1"/>
                </a:solidFill>
              </a:rPr>
              <a:t>υπολογίζουν την παραγωγή ανανεώσιμης ενέργειας, ενώ </a:t>
            </a:r>
            <a:r>
              <a:rPr lang="en-GB" sz="1200" b="1" noProof="0" dirty="0">
                <a:solidFill>
                  <a:schemeClr val="tx1"/>
                </a:solidFill>
              </a:rPr>
              <a:t>τα συστήματα αποθήκευσης </a:t>
            </a:r>
            <a:r>
              <a:rPr lang="en-GB" sz="1200" noProof="0" dirty="0">
                <a:solidFill>
                  <a:schemeClr val="tx1"/>
                </a:solidFill>
              </a:rPr>
              <a:t>(μπαταρίες, αντλησιοταμίευση) σταθεροποιούν το δίκτυο.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Η δυναμική τιμολόγηση </a:t>
            </a:r>
            <a:r>
              <a:rPr lang="en-GB" sz="1200" noProof="0" dirty="0">
                <a:solidFill>
                  <a:schemeClr val="tx1"/>
                </a:solidFill>
              </a:rPr>
              <a:t>– όπου η τιμή της ενέργειας προσαρμόζεται ανάλογα με την προσφορά και τη ζήτηση – συμβάλλει επίσης στην εξισορρόπηση του δικτύου.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https://www.eea.europa.eu/en/analysis/indicators/share-of-energy-consumption-from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365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Τα ηλεκτρικά οχήματα είναι φιλικά προς το περιβάλλον, ακόμη και όταν φορτίζονται με ηλεκτρική ενέργεια που παράγεται από ορυκτά καύσιμα;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77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Τα ηλεκτρικά οχήματα είναι φιλικά προς το περιβάλλον, ακόμη και όταν φορτίζονται με ηλεκτρική ενέργεια που παράγεται από ορυκτά καύσιμα;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Τα ηλεκτρικά οχήματα (EV) που τροφοδοτούνται από ανανεώσιμες πηγές ενέργειας </a:t>
            </a:r>
            <a:r>
              <a:rPr lang="en-US" sz="1200" dirty="0">
                <a:ea typeface="Calibri"/>
                <a:cs typeface="Calibri"/>
              </a:rPr>
              <a:t>είναι μια φιλική προς το περιβάλλον επιλογή σε σύγκριση με τα αυτοκίνητα που χρησιμοποιούν βενζίνη ή ντίζελ. Ωστόσο, η μείωση της χρήσης αυτοκινήτων και η αύξηση των ενεργητικών μετακινήσεων (π.χ. περπάτημα ή ποδηλασία) και η χρήση των μέσων μαζικής μεταφοράς είναι πιο φιλικές προς το περιβάλλον επιλογές μεταφοράς.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/>
              <a:t>Η παραγωγή ηλεκτρικών οχημάτων απαιτεί περισσότερη ενέργεια από την παραγωγή αυτοκινήτων που κινούνται με ορυκτά καύσιμα. Ωστόσο, </a:t>
            </a:r>
            <a:r>
              <a:rPr lang="en-US" sz="1200" b="1" dirty="0"/>
              <a:t>τα ηλεκτρικά οχήματα είναι συνολικά πιο φιλικά προς το περιβάλλον </a:t>
            </a:r>
            <a:r>
              <a:rPr lang="en-US" sz="1200" dirty="0"/>
              <a:t>και μπορούν να μειώσουν γρήγορα το «ανθρακικό τους αποτύπωμα» και να παράγουν λιγότερες εκπομπές ανά χιλιόμετρο όταν κυκλοφορούν στο δρόμο (</a:t>
            </a:r>
            <a:r>
              <a:rPr lang="en-US" sz="1200" dirty="0">
                <a:hlinkClick r:id="rId3"/>
              </a:rPr>
              <a:t>The Guardian</a:t>
            </a:r>
            <a:r>
              <a:rPr lang="en-US" sz="12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</a:rPr>
              <a:t>Τα EV δεν παράγουν καθόλου εκπομπές καυσαερίων</a:t>
            </a:r>
            <a:r>
              <a:rPr lang="en-US" sz="1200" dirty="0">
                <a:ea typeface="Calibri"/>
              </a:rPr>
              <a:t>, βελτιώνοντας την ποιότητα του αέρα στις πόλεις και μειώνοντας τη ρύπανση. </a:t>
            </a:r>
          </a:p>
          <a:p>
            <a:endParaRPr lang="en-GB" dirty="0"/>
          </a:p>
          <a:p>
            <a:r>
              <a:rPr lang="en-GB" dirty="0"/>
              <a:t>https://www.theguardian.com/business/2023/dec/23/do-electric-cars-really-produce-fewer-carbon-emissions-than-petrol-or-diesel-vehicles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136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Επόμενα βήματα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Αν θέλετε να μάθετε περισσότερα για τους μύθους σχετικά με την ενέργεια, μπορεί να σας φανούν χρήσιμες οι παρακάτω πηγές: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Δείτε το30λεπτο μάθημα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της Every1 σχετικά με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την ανταπόκριση στη ζήτηση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algn="ctr"/>
            <a:r>
              <a:rPr lang="en-US" altLang="ko-KR" sz="1200" dirty="0">
                <a:solidFill>
                  <a:srgbClr val="373737"/>
                </a:solidFill>
              </a:rPr>
              <a:t>Δείτε αναλυτικά την παρουσίαση της Every1 σχετικά με </a:t>
            </a:r>
          </a:p>
          <a:p>
            <a:pPr algn="ctr"/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τον αντίκτυπο της κλιματικής αλλαγής στις ανανεώσιμες πηγές ενέργειας</a:t>
            </a: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Διαβάστε το άρθρο του Energy Monitor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«Διαλύοντας τους μύθους γύρω από τις τεχνολογίες ανανεώσιμων πηγών ενέργειας»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Διαβάστε το άρθρο του Energy Saving Trust με τίτλο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«Απομυθοποιώντας τους μύθους για την ηλιακή ενέργεια»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r>
              <a:rPr lang="en-GB" dirty="0"/>
              <a:t>https://www.open.edu/openlearncreate/course/view.php?id=12040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341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Ευχαριστίες</a:t>
            </a:r>
          </a:p>
          <a:p>
            <a:pPr latinLnBrk="0"/>
            <a:r>
              <a:rPr lang="en-GB" dirty="0"/>
              <a:t>Αυτή η παρουσίαση με τίτλο </a:t>
            </a:r>
            <a:r>
              <a:rPr lang="en-GB" i="1" dirty="0"/>
              <a:t>«Energy Myths Busted! Fact or Fiction» (Μύθοι για την ενέργεια: Αλήθεια ή ψέμα) </a:t>
            </a:r>
            <a:r>
              <a:rPr lang="en-GB" dirty="0"/>
              <a:t>δημιουργήθηκε από το πρόγραμμα Every1 και διατίθεται υπό την άδεια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εκτός αν αναφέρεται διαφορετικά.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Οι εικόνες που χρησιμοποιούνται σε αυτή την παρουσίαση είναι οι εξής: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εξωφύλλου: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US" sz="12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τον Jochem Miedema στο Pexels.com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εισαγωγικού κειμένου: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Χαρτί δίπλα σε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τον Lukas στο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Έξυπνοι μετρητές: </a:t>
            </a:r>
            <a:r>
              <a:rPr lang="en-GB" dirty="0" err="1">
                <a:hlinkClick r:id="rId6"/>
              </a:rPr>
              <a:t>Vorarlberger </a:t>
            </a:r>
            <a:r>
              <a:rPr lang="en-GB" dirty="0">
                <a:hlinkClick r:id="rId6"/>
              </a:rPr>
              <a:t>Kraftwerke-Energy meter (electro)-smart meter-02ASD </a:t>
            </a:r>
            <a:r>
              <a:rPr lang="en-GB" dirty="0"/>
              <a:t>από </a:t>
            </a:r>
            <a:r>
              <a:rPr lang="en-GB" dirty="0" err="1"/>
              <a:t>τον Asurnipal </a:t>
            </a:r>
            <a:r>
              <a:rPr lang="en-GB" dirty="0"/>
              <a:t>με άδεια </a:t>
            </a:r>
            <a:r>
              <a:rPr lang="en-GB" dirty="0">
                <a:hlinkClick r:id="rId3"/>
              </a:rPr>
              <a:t>CC BY-SA 4.0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Θερμάστρες χώρου: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Space Heater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Ανανεώσιμες πηγές ενέργειας: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Καφέ τούβλινο σπίτι με ηλιακούς συλλέκτες στην οροφή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από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με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άδεια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Ηλεκτρικά οχήματα: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Λευκό και μαύρο αυτοκίνητο μπροστά από λευκό κτίριο κατά τη διάρκεια της ημέρας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από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τον Precious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με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άδεια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BE" dirty="0"/>
              <a:t>https://unsplash.com/photos/brown-brick-house-with-solar-panels-on-roof-9CalgkSRZb8</a:t>
            </a:r>
            <a:endParaRPr lang="en-GB" dirty="0"/>
          </a:p>
          <a:p>
            <a:r>
              <a:rPr lang="en-BE" dirty="0"/>
              <a:t>https://unsplash.com/photos/white-and-black-car-in-front-of-white-building-during-daytime-N2Td7KpIvYc</a:t>
            </a:r>
            <a:endParaRPr lang="en-GB" dirty="0"/>
          </a:p>
          <a:p>
            <a:r>
              <a:rPr lang="en-BE" dirty="0"/>
              <a:t>https://unsplash.com/license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67DCE-9D9C-1D21-893F-6E52E2945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41F860-3020-DE74-BC2D-0D7FE157BB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7C9C53-8A09-BA36-4875-ACC385A35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Ευχαριστώ!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D19A0-9783-941D-04C2-A1B7010FD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020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Παρεξηγήσεις σχετικά με την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είναι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συχνές. Σε αυτή τη σειρά διαφανειών εξετάζουμε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τέσσερις συχνές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ερωτήσεις σχετικά με την ψηφιακή ενέργεια.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Εξετάζοντας αυτές τις ερωτήσεις,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μπορούμε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να βελτιώσουμε την κατανόησή μας για την ψηφιοποίηση της ενέργειας και να λάβουμε πιο ενημερωμένες αποφάσεις σχετικά με τη χρήση της ενέργειας.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857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Η εξερεύνησή μας ξεκινά με μια ερώτηση. Αφιερώστε λίγο χρόνο για να σκεφτείτε κάθε ερώτηση, πριν προχωρήσετε στην απάντηση.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Μπορείτε να απαντήσετε σε κάθε ερώτηση με τη σειρά. Εναλλακτικά, μπορείτε να επιλέξετε μια συγκεκριμένη ερώτηση που θέλετε να εξερευνήσετε πρώτα μέσω του μενού.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23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Τέσσερις συχνές ερωτήσεις σχετικά με την ψηφιακή ενέργεια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Οι έξυπνοι μετρητές προστατεύουν αποτελεσματικά την ιδιωτικότητα των χρηστών;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Τι είναι πιο ενεργειακά αποδοτικό: οι θερμαντήρες χώρου ή η κεντρική θέρμανση;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Οι ανανεώσιμες πηγές ενέργειας (π.χ. ηλιακή και αιολική ενέργεια) είναι αναξιόπιστες;</a:t>
            </a:r>
            <a:endParaRPr lang="en-US" sz="12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Τα ηλεκτρικά οχήματα είναι φιλικά προς το περιβάλλον, ακόμη και όταν φορτίζονται με ηλεκτρική ενέργεια που παράγεται από ορυκτά καύσιμα;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651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Προστατεύουν αποτελεσματικά τα έξυπνα μετρητές την ιδιωτικότητα των χρηστών;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057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Προστατεύουν αποτελεσματικά τα έξυπνα μετρητές την ιδιωτικότητα των χρηστών;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rtl="0" latinLnBrk="0">
              <a:buNone/>
            </a:pPr>
            <a:endParaRPr lang="en-GB" sz="3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3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Οι έξυπνοι μετρητές συλλέγουν μόνο βασικά δεδομένα σχετικά με την κατανάλωση ενέργειας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, όπως η κατανάλωση ενέργειας, και όχι συγκεκριμένες πληροφορίες σχετικά με τη χρήση συσκευών, ήχο, βίντεο ή </a:t>
            </a:r>
            <a:r>
              <a:rPr lang="en-GB" sz="1200" dirty="0">
                <a:ea typeface="Calibri"/>
              </a:rPr>
              <a:t>προσωπικά στοιχεία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Αυστηροί κανονισμοί και μέτρα προστασίας δεδομένων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(π.χ. GDPR, οδηγία για την ηλεκτρική ενέργεια, κανονισμός για την ηλεκτρική ενέργεια) προστατεύουν το απόρρητο των καταναλωτών.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chemeClr val="tx1"/>
                </a:solidFill>
                <a:ea typeface="Calibri"/>
              </a:rPr>
              <a:t>Οι εταιρείες κοινής ωφέλειας περιορίζονται στη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χρήση των δεδομένων των έξυπνων μετρητών για τη χρέωση και τη διαχείριση του δικτύου, με περιορισμένη ανταλλαγή δεδομένων.</a:t>
            </a:r>
          </a:p>
          <a:p>
            <a:pPr latinLnBrk="0"/>
            <a:endParaRPr lang="en-GB" sz="8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dirty="0"/>
              <a:t>Μάθετε περισσότερα </a:t>
            </a:r>
            <a:r>
              <a:rPr lang="en-GB" sz="1200" dirty="0"/>
              <a:t>στην παρουσίαση Every1 </a:t>
            </a:r>
            <a:r>
              <a:rPr lang="en-GB" sz="1200" i="1" dirty="0">
                <a:hlinkClick r:id="rId3"/>
              </a:rPr>
              <a:t>«Κυβερνοασφάλεια: οι μύθοι της ψηφιακής ενέργειας... καταρρίπτονται! </a:t>
            </a:r>
            <a:endParaRPr lang="en-GB" sz="1200" noProof="0" dirty="0">
              <a:solidFill>
                <a:srgbClr val="000066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3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i="1" dirty="0">
                <a:solidFill>
                  <a:schemeClr val="accent2"/>
                </a:solidFill>
              </a:rPr>
              <a:t>Τι είναι πιο ενεργειακά αποδοτικό: </a:t>
            </a:r>
          </a:p>
          <a:p>
            <a:pPr algn="ctr"/>
            <a:r>
              <a:rPr lang="en-US" sz="1200" i="1" dirty="0">
                <a:solidFill>
                  <a:schemeClr val="accent2"/>
                </a:solidFill>
              </a:rPr>
              <a:t>οι θερμάστρες χώρου ή η κεντρική θέρμανση;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57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Τι είναι πιο ενεργειακά αποδοτικό: οι θερμαντήρες χώρου ή η κεντρική θέρμανση;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Οι θερμαντήρες χώρου είναι λιγότερο αποδοτικοί από την κεντρική θέρμανση όταν πρόκειται για τη θέρμανση μεγάλων χώρων του σπιτιού σας. </a:t>
            </a:r>
          </a:p>
          <a:p>
            <a:pPr marL="457200" indent="-457200" latinLnBrk="0">
              <a:buChar char="•"/>
            </a:pPr>
            <a:endParaRPr lang="en-US" sz="1200" b="1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Οι θερμαντήρες χώρου λειτουργούν καλύτερα για τη σύντομη θέρμανση μικρών, καλά μονωμένων χώρων.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Η χρήση θερμαντικών σωμάτων ως κύριας πηγής θέρμανσης μπορεί να οδηγήσει σε υψηλότερους λογαριασμούς ενέργειας σε σύγκριση με την κεντρική θέρμανση.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Διαβάστε περισσότερα στον οδηγό </a:t>
            </a:r>
            <a:r>
              <a:rPr lang="en-US" sz="1200" b="1" dirty="0">
                <a:solidFill>
                  <a:srgbClr val="2B2C30"/>
                </a:solidFill>
              </a:rPr>
              <a:t>για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θερμαντήρες δωματίου</a:t>
            </a:r>
            <a:r>
              <a:rPr lang="en-US" sz="1200" b="1" dirty="0">
                <a:solidFill>
                  <a:srgbClr val="2B2C30"/>
                </a:solidFill>
              </a:rPr>
              <a:t> του Κέντρου Αειφόρου Ενέργειας</a:t>
            </a:r>
            <a:r>
              <a:rPr lang="en-US" sz="1200" dirty="0">
                <a:solidFill>
                  <a:srgbClr val="2B2C30"/>
                </a:solidFill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https://www.flickr.com/photos/vespaholic/14495979919/</a:t>
            </a:r>
          </a:p>
          <a:p>
            <a:r>
              <a:rPr lang="en-GB" dirty="0"/>
              <a:t>https://www.cse.org.uk/advice/room-heaters/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86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Οι ανανεώσιμες πηγές ενέργειας 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(π.χ. η ηλιακή και η αιολική ενέργεια) αναξιόπιστες;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96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8FB2AA-35E5-7CD4-BA93-A842EA8032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2" y="6210794"/>
            <a:ext cx="2490178" cy="470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494C01-4EF7-A139-28B4-DFA4EC4C22EE}"/>
              </a:ext>
            </a:extLst>
          </p:cNvPr>
          <p:cNvSpPr txBox="1"/>
          <p:nvPr userDrawn="1"/>
        </p:nvSpPr>
        <p:spPr>
          <a:xfrm>
            <a:off x="2607410" y="5975850"/>
            <a:ext cx="49774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l-GR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έργο αυτό έχει λάβει χρηματοδότηση από το πρόγραμμα «Ορίζοντας» της Ευρωπαϊκής Ένωσης για την έρευνα και την καινοτομία (2021-2027) στο πλαίσιο της συμφωνίας επιχορήγησης αριθ. 101075596. Η ευθύνη για το περιεχόμενο αυτού του υλικού βαρύνει αποκλειστικά το έργο Every1 και δεν αντανακλά απαραίτητα την άποψη της Ευρωπαϊκής Ένωσης. Η παρουσίαση διαθέτει άδεια </a:t>
            </a:r>
            <a:r>
              <a:rPr lang="el-GR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el-GR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εκτός εάν ορίζεται διαφορετικά. </a:t>
            </a:r>
            <a:endParaRPr lang="el-GR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784FCDA1-3E46-BD40-D868-F5E321B54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8455" y="1628384"/>
            <a:ext cx="4513545" cy="36904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E8DB0-EB98-177F-99E4-65D4FC080D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0183" y="1917353"/>
            <a:ext cx="6703122" cy="462488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7200" kern="1200" noProof="1">
                <a:solidFill>
                  <a:schemeClr val="tx1"/>
                </a:solidFill>
                <a:effectLst/>
              </a:rPr>
              <a:t>Μύθοι για την ενέργεια που καταρρίπτονται!</a:t>
            </a:r>
            <a:endParaRPr lang="el-GR" sz="72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7640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9DCCFE-7BA7-D5B4-88B9-EC2785D1BA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9620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Οι ανανεώσιμες πηγές ενέργειας (π.χ. ηλιακή και αιολική ενέργεια) είναι αναξιόπιστες;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3369501" y="2303290"/>
            <a:ext cx="8445016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Πάνω από το 25 % της συνολικής ενέργειας που καταναλώθηκε στην ΕΕ το 2024 προήλθε από ανανεώσιμες πηγές </a:t>
            </a:r>
            <a:r>
              <a:rPr lang="en-US" sz="2000" dirty="0">
                <a:ea typeface="Calibri"/>
                <a:cs typeface="Calibri"/>
              </a:rPr>
              <a:t>(</a:t>
            </a:r>
            <a:r>
              <a:rPr lang="en-US" sz="2000" dirty="0">
                <a:ea typeface="Calibri"/>
                <a:cs typeface="Calibri"/>
                <a:hlinkClick r:id="rId3"/>
              </a:rPr>
              <a:t>Ευρωπαϊκή Υπηρεσία Περιβάλλοντος</a:t>
            </a:r>
            <a:r>
              <a:rPr lang="en-US" sz="2000" dirty="0">
                <a:ea typeface="Calibri"/>
                <a:cs typeface="Calibri"/>
              </a:rPr>
              <a:t>), όπως η ηλιακή, η αιολική ενέργεια και οι αντλίες θερμότητας.</a:t>
            </a:r>
            <a:endParaRPr lang="en-GB" sz="20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chemeClr val="tx1"/>
                </a:solidFill>
              </a:rPr>
              <a:t>Οι σύγχρονες τεχνολογίες </a:t>
            </a:r>
            <a:r>
              <a:rPr lang="en-GB" sz="2000" b="1" noProof="0" dirty="0">
                <a:solidFill>
                  <a:schemeClr val="tx1"/>
                </a:solidFill>
              </a:rPr>
              <a:t>αντιμετωπίζουν</a:t>
            </a:r>
            <a:r>
              <a:rPr lang="en-GB" sz="2000" noProof="0" dirty="0">
                <a:solidFill>
                  <a:schemeClr val="tx1"/>
                </a:solidFill>
              </a:rPr>
              <a:t> όλο και περισσότερο </a:t>
            </a:r>
            <a:r>
              <a:rPr lang="en-GB" sz="2000" b="1" noProof="0" dirty="0">
                <a:solidFill>
                  <a:schemeClr val="tx1"/>
                </a:solidFill>
              </a:rPr>
              <a:t>τις καιρικές διακυμάνσεις </a:t>
            </a:r>
            <a:r>
              <a:rPr lang="en-GB" sz="2000" noProof="0" dirty="0">
                <a:solidFill>
                  <a:schemeClr val="tx1"/>
                </a:solidFill>
              </a:rPr>
              <a:t>στην ηλιακή και αιολική ενέργεια.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Οι προηγμένες προβλέψεις </a:t>
            </a:r>
            <a:r>
              <a:rPr lang="en-GB" sz="2000" noProof="0" dirty="0">
                <a:solidFill>
                  <a:schemeClr val="tx1"/>
                </a:solidFill>
              </a:rPr>
              <a:t>υπολογίζουν την παραγωγή ανανεώσιμης ενέργειας, ενώ </a:t>
            </a:r>
            <a:r>
              <a:rPr lang="en-GB" sz="2000" b="1" noProof="0" dirty="0">
                <a:solidFill>
                  <a:schemeClr val="tx1"/>
                </a:solidFill>
              </a:rPr>
              <a:t>τα συστήματα αποθήκευσης </a:t>
            </a:r>
            <a:r>
              <a:rPr lang="en-GB" sz="2000" noProof="0" dirty="0">
                <a:solidFill>
                  <a:schemeClr val="tx1"/>
                </a:solidFill>
              </a:rPr>
              <a:t>(μπαταρίες, αντλησιοταμίευση) σταθεροποιούν το δίκτυο.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Η δυναμική τιμολόγηση </a:t>
            </a:r>
            <a:r>
              <a:rPr lang="en-GB" sz="2000" noProof="0" dirty="0">
                <a:solidFill>
                  <a:schemeClr val="tx1"/>
                </a:solidFill>
              </a:rPr>
              <a:t>– όπου η τιμή της ενέργειας προσαρμόζεται ανάλογα με την προσφορά και τη ζήτηση – συμβάλλει επίσης στην εξισορρόπηση του δικτύου. </a:t>
            </a:r>
          </a:p>
          <a:p>
            <a:pPr latinLnBrk="0"/>
            <a:endParaRPr lang="en-GB" sz="2000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FCEBA3-F055-F802-3702-AF06DC383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303290"/>
            <a:ext cx="2755999" cy="41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4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6DE6A-7F58-5188-395D-DA9BF8E282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5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Είναι τα ηλεκτρικά οχήματα φιλικά προς το περιβάλλον, ακόμη και όταν φορτίζονται με ηλεκτρική ενέργεια που παράγεται από ορυκτά καύσιμα; - Εισαγωγή</a:t>
            </a:r>
            <a:endParaRPr lang="el-GR" sz="2800" b="1" i="0" noProof="1">
              <a:solidFill>
                <a:schemeClr val="bg1"/>
              </a:solidFill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Είναι τα ηλεκτρικά οχήματα φιλικά προς το περιβάλλον, ακόμη και όταν φορτίζονται με ηλεκτρική ενέργεια που παράγεται από ορυκτά καύσιμα;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89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F338-2995-5575-8032-C6B6ADEC62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52187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Είναι τα ηλεκτρικά οχήματα φιλικά προς το περιβάλλον, ακόμη και όταν φορτίζονται με ηλεκτρική ενέργεια που παράγεται από ορυκτά καύσιμα;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2797428" y="2153198"/>
            <a:ext cx="9256734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Τα ηλεκτρικά οχήματα (EV) που τροφοδοτούνται από ανανεώσιμες πηγές ενέργειας </a:t>
            </a:r>
            <a:r>
              <a:rPr lang="en-US" sz="2000" dirty="0">
                <a:ea typeface="Calibri"/>
                <a:cs typeface="Calibri"/>
              </a:rPr>
              <a:t>είναι μια φιλική προς το περιβάλλον επιλογή σε σύγκριση με τα αυτοκίνητα που χρησιμοποιούν βενζίνη ή ντίζελ. Ωστόσο, η μείωση της χρήσης αυτοκινήτων και η αύξηση των ενεργών μετακινήσεων (π.χ. με τα πόδια ή με ποδήλατο) και η χρήση των μέσων μαζικής μεταφοράς είναι πιο φιλικές προς το περιβάλλον επιλογές μεταφοράς.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/>
              <a:t>Η παραγωγή ηλεκτρικών οχημάτων απαιτεί περισσότερη ενέργεια από την παραγωγή αυτοκινήτων που κινούνται με ορυκτά καύσιμα. Ωστόσο, </a:t>
            </a:r>
            <a:r>
              <a:rPr lang="en-US" sz="2000" b="1" dirty="0"/>
              <a:t>τα ηλεκτρικά οχήματα είναι συνολικά πιο φιλικά προς το περιβάλλον </a:t>
            </a:r>
            <a:r>
              <a:rPr lang="en-US" sz="2000" dirty="0"/>
              <a:t>και μπορούν να μειώσουν γρήγορα το «ανθρακικό τους αποτύπωμα» και να παράγουν λιγότερες εκπομπές ανά χιλιόμετρο όταν κυκλοφορούν στο δρόμο (</a:t>
            </a:r>
            <a:r>
              <a:rPr lang="en-US" sz="2000" dirty="0">
                <a:hlinkClick r:id="rId3"/>
              </a:rPr>
              <a:t>The Guardian</a:t>
            </a:r>
            <a:r>
              <a:rPr lang="en-US" sz="20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</a:rPr>
              <a:t>Τα EV δεν παράγουν καθόλου εκπομπές καυσαερίων</a:t>
            </a:r>
            <a:r>
              <a:rPr lang="en-US" sz="2000" dirty="0">
                <a:ea typeface="Calibri"/>
              </a:rPr>
              <a:t>, βελτιώνοντας την ποιότητα του αέρα στις πόλεις και μειώνοντας τη ρύπανση.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15287-DB77-61BF-0E6D-73518F647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659732"/>
            <a:ext cx="2305570" cy="34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AA0BCC-51A1-C14A-389C-C853281B4E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5370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Επόμενα βήματα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Αν θέλετε να μάθετε περισσότερα για τους μύθους σχετικά με την ενέργεια, μπορεί να σας φανούν χρήσιμες οι παρακάτω πηγές: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18615"/>
            <a:ext cx="217549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Δείτε το30λεπτο μάθημα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της Every1 σχετικά με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3"/>
              </a:rPr>
              <a:t>την ανταπόκριση στη ζήτηση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246413"/>
            <a:ext cx="2364667" cy="203132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Δείτε αναλυτικά την παρουσίαση της Every1 σχετικά με </a:t>
            </a:r>
          </a:p>
          <a:p>
            <a:pPr algn="ctr"/>
            <a:r>
              <a:rPr lang="en-US" altLang="ko-KR" dirty="0">
                <a:solidFill>
                  <a:srgbClr val="373737"/>
                </a:solidFill>
                <a:hlinkClick r:id="rId4"/>
              </a:rPr>
              <a:t>πώς η κλιματική αλλαγή επηρεάζει τις ανανεώσιμες πηγές ενέργειας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203132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Διαβάστε το άρθρο του Energy Monitor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«Διαλύοντας τους μύθους γύρω από τις τεχνολογίες ανανεώσιμων πηγών ενέργειας»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10148" y="3498182"/>
            <a:ext cx="2071376" cy="203132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Διαβάστε το άρθρο του Energy Saving Trust με τίτλο 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«Απομυθοποιώντας τους μύθους για την ηλιακή ενέργεια»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73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A3F027-3E19-82AE-7A54-488E35E154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596486"/>
            <a:ext cx="2742824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Ευχαριστίες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Αυτή η παρουσίαση με τίτλο </a:t>
            </a:r>
            <a:r>
              <a:rPr lang="en-GB" i="1" dirty="0"/>
              <a:t>«</a:t>
            </a:r>
            <a:r>
              <a:rPr lang="en-US" dirty="0" err="1"/>
              <a:t>Μύθοι</a:t>
            </a:r>
            <a:r>
              <a:rPr lang="en-US" dirty="0"/>
              <a:t> </a:t>
            </a:r>
            <a:r>
              <a:rPr lang="en-US" dirty="0" err="1"/>
              <a:t>γι</a:t>
            </a:r>
            <a:r>
              <a:rPr lang="en-US" dirty="0"/>
              <a:t>α την ενέργεια που καταρρίπτονται!</a:t>
            </a:r>
            <a:r>
              <a:rPr lang="en-GB" i="1" dirty="0"/>
              <a:t>» </a:t>
            </a:r>
            <a:r>
              <a:rPr lang="en-GB" dirty="0" err="1"/>
              <a:t>δημιουργήθηκε</a:t>
            </a:r>
            <a:r>
              <a:rPr lang="en-GB" dirty="0"/>
              <a:t> από το πρόγραμμα Every1 και διατίθεται με άδεια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εκτός αν αναφέρεται διαφορετικά.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Οι εικόνες που χρησιμοποιούνται σε αυτή την παρουσίαση είναι οι εξής: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εξωφύλλου: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US" sz="18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τον Jochem Miedema στο Pexels.com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εισαγωγικού κειμένου: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Χαρτί δίπλα σε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τον Lukas στο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Έξυπνοι μετρητές: </a:t>
            </a:r>
            <a:r>
              <a:rPr lang="en-GB" dirty="0">
                <a:hlinkClick r:id="rId6"/>
              </a:rPr>
              <a:t>Vorarlberger Kraftwerke-Energy meter (electro)-smart meter-02ASD </a:t>
            </a:r>
            <a:r>
              <a:rPr lang="en-GB" dirty="0"/>
              <a:t>από </a:t>
            </a:r>
            <a:r>
              <a:rPr lang="en-GB" dirty="0" err="1"/>
              <a:t>τον Asurnipal </a:t>
            </a:r>
            <a:r>
              <a:rPr lang="en-GB" dirty="0"/>
              <a:t>με άδεια </a:t>
            </a:r>
            <a:r>
              <a:rPr lang="en-GB" dirty="0">
                <a:hlinkClick r:id="rId3"/>
              </a:rPr>
              <a:t>CC BY-SA 4.0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Θερμάστρες χώρου: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Space Heater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με άδεια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Ανανεώσιμες πηγές ενέργειας: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Καφέ τούβλινο σπίτι με ηλιακούς συλλέκτες στην οροφή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από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με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άδεια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Ηλεκτρικά οχήματα: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Λευκό και μαύρο αυτοκίνητο μπροστά από λευκό κτίριο κατά τη διάρκεια της ημέρας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από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τον Precious 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με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άδεια 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696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0B6A9-97C9-FC57-D3CC-86DDF227A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EC7E-8BF8-522C-74D9-6C96A005A0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Ευχαριστώ!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91430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834481"/>
            <a:ext cx="694436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8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Παρεξηγήσεις σχετικά με την </a:t>
            </a:r>
          </a:p>
          <a:p>
            <a:pPr latinLnBrk="0"/>
            <a:r>
              <a:rPr lang="el-GR" sz="2800" dirty="0"/>
              <a:t>ψηφιοποίηση της ενέργειας είναι συχνές</a:t>
            </a:r>
            <a:r>
              <a:rPr lang="en-GB" sz="28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Σε αυτή τη σειρά διαφανειών εξετάζουμε </a:t>
            </a:r>
            <a:r>
              <a:rPr lang="en-GB" sz="28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τέσσερις συχνές </a:t>
            </a:r>
            <a:r>
              <a:rPr lang="en-GB" sz="28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ερωτήσεις σχετικά με την ψηφιακή ενέργεια. </a:t>
            </a:r>
          </a:p>
          <a:p>
            <a:pPr latinLnBrk="0"/>
            <a:endParaRPr lang="en-GB" sz="28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8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Εξετάζοντας αυτές τις ερωτήσεις, </a:t>
            </a:r>
            <a:r>
              <a:rPr lang="en-GB" sz="28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μπορούμε </a:t>
            </a:r>
            <a:r>
              <a:rPr lang="en-GB" sz="28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να βελτιώσουμε την κατανόησή μας για την ψηφιοποίηση της ενέργειας και να λάβουμε πιο ενημερωμένες αποφάσεις σχετικά με τη χρήση της ενέργειας. </a:t>
            </a:r>
          </a:p>
          <a:p>
            <a:pPr latinLnBrk="0"/>
            <a:endParaRPr lang="en-GB" sz="28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F73B0FE-B34B-98B3-BD05-405A9DA008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8828" y="456825"/>
            <a:ext cx="2700202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800" b="1" kern="1200" noProof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Εισαγωγή</a:t>
            </a:r>
            <a:r>
              <a:rPr lang="el-GR" sz="4400" b="1" kern="1200" noProof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39239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834481"/>
            <a:ext cx="69443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Η εξερεύνησή μας ξεκινά με μια ερώτηση. Αφιερώστε λίγο χρόνο για να σκεφτείτε κάθε ερώτηση, πριν προχωρήσετε στην απάντηση. </a:t>
            </a:r>
          </a:p>
          <a:p>
            <a:pPr latinLnBrk="0"/>
            <a:endParaRPr lang="en-GB" sz="3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3200" dirty="0">
                <a:solidFill>
                  <a:srgbClr val="2B2C30"/>
                </a:solidFill>
                <a:sym typeface="Public Sans"/>
              </a:rPr>
              <a:t>Μπορείτε να επεξεργαστείτε κάθε ερώτηση με τη σειρά. Εναλλακτικά, μπορείτε να επιλέξετε μια συγκεκριμένη ερώτηση που θέλετε να εξερευνήσετε πρώτα μέσω του μενού. </a:t>
            </a:r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A06FFFC-71D2-A55D-11F9-2F6587CA83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Αυτή </a:t>
            </a:r>
            <a:r>
              <a:rPr lang="el-GR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η παρουσίαση </a:t>
            </a:r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25499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D9DC52-5167-803B-CC1E-0EB909FC99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Τέσσερις συνήθεις ερωτήσεις σχετικά με την ψηφιακή ενέργεια 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662586"/>
            <a:ext cx="1142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Οι έξυπνοι μετρητές προστατεύουν αποτελεσματικά την ιδιωτικότητα των χρηστών;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Τι είναι πιο ενεργειακά αποδοτικό: οι θερμαντήρες χώρου ή η κεντρική θέρμανση;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Οι ανανεώσιμες πηγές ενέργειας (π.χ. ηλιακή και αιολική ενέργεια) είναι αναξιόπιστες;</a:t>
            </a:r>
            <a:endParaRPr lang="en-US" sz="24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Τα ηλεκτρικά οχήματα είναι φιλικά προς το περιβάλλον, ακόμη και όταν φορτίζονται με ηλεκτρική ενέργεια που παράγεται από ορυκτά καύσιμα;</a:t>
            </a:r>
          </a:p>
        </p:txBody>
      </p:sp>
    </p:spTree>
    <p:extLst>
      <p:ext uri="{BB962C8B-B14F-4D97-AF65-F5344CB8AC3E}">
        <p14:creationId xmlns:p14="http://schemas.microsoft.com/office/powerpoint/2010/main" val="216269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706B-801C-7CE9-2FD2-896890F570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el-GR" sz="2800" b="1" noProof="1">
                <a:solidFill>
                  <a:schemeClr val="bg1"/>
                </a:solidFill>
              </a:rPr>
              <a:t>Προστατεύουν αποτελεσματικά οι έξυπνοι μετρητές την ιδιωτικότητα των χρηστών</a:t>
            </a:r>
            <a:r>
              <a:rPr lang="el-GR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;  - Εισαγωγή</a:t>
            </a:r>
            <a:endParaRPr lang="el-GR" sz="2800" b="1" i="0" noProof="1">
              <a:solidFill>
                <a:schemeClr val="bg1"/>
              </a:solidFill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972855" y="3194137"/>
            <a:ext cx="102462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l-GR" sz="4800" dirty="0">
                <a:solidFill>
                  <a:srgbClr val="0E3AF0"/>
                </a:solidFill>
              </a:rPr>
              <a:t>Προστατεύουν αποτελεσματικά οι έξυπνοι μετρητές την ιδιωτικότητα των χρηστών;</a:t>
            </a:r>
            <a:endParaRPr lang="en-US" sz="4000" i="1" dirty="0">
              <a:solidFill>
                <a:srgbClr val="0E3A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8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907414" y="1838234"/>
            <a:ext cx="9006214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 latinLnBrk="0">
              <a:buNone/>
            </a:pPr>
            <a:endParaRPr lang="en-GB" sz="7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7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Οι έξυπνοι μετρητές συλλέγουν μόνο βασικά δεδομένα σχετικά με την κατανάλωση ενέργειας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, όπως η κατανάλωση ενέργειας, και όχι συγκεκριμένες πληροφορίες σχετικά με τη χρήση συσκευών, ήχο, βίντεο ή </a:t>
            </a:r>
            <a:r>
              <a:rPr lang="en-GB" sz="2000" dirty="0">
                <a:ea typeface="Calibri"/>
              </a:rPr>
              <a:t>προσωπικά στοιχεία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Αυστηροί κανονισμοί και μέτρα προστασίας δεδομένων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(π.χ. GDPR, οδηγία για την ηλεκτρική ενέργεια, κανονισμός για την ηλεκτρική ενέργεια) προστατεύουν την ιδιωτικότητα των καταναλωτών.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chemeClr val="tx1"/>
                </a:solidFill>
                <a:ea typeface="Calibri"/>
              </a:rPr>
              <a:t>Οι εταιρείες κοινής ωφέλειας περιορίζονται στη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χρήση των δεδομένων των έξυπνων μετρητών για τη χρέωση και τη διαχείριση του δικτύου, με περιορισμένη ανταλλαγή δεδομένων.</a:t>
            </a:r>
          </a:p>
          <a:p>
            <a:pPr latinLnBrk="0"/>
            <a:endParaRPr lang="en-GB" sz="11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dirty="0"/>
              <a:t>Μάθετε περισσότερα </a:t>
            </a:r>
            <a:r>
              <a:rPr lang="en-GB" sz="2000" dirty="0"/>
              <a:t>στην παρουσίαση Every1 </a:t>
            </a:r>
            <a:r>
              <a:rPr lang="en-GB" sz="2000" i="1" dirty="0">
                <a:hlinkClick r:id="rId3"/>
              </a:rPr>
              <a:t>«Κυβερνοασφάλεια: οι μύθοι της ψηφιακής ενέργειας... καταρρίπτονται! </a:t>
            </a:r>
            <a:endParaRPr lang="en-GB" sz="2000" noProof="0" dirty="0">
              <a:solidFill>
                <a:srgbClr val="000066"/>
              </a:solidFill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0E6B48-9871-BD63-E55B-7FA469CC2F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7482" y="596486"/>
            <a:ext cx="11437035" cy="6395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Προστ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α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τεύουν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απ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οτελεσμ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α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τικά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οι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έξυ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π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νοι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μετρητές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την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ιδιωτικότητ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α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των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χρηστών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;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A smart meter.">
            <a:extLst>
              <a:ext uri="{FF2B5EF4-FFF2-40B4-BE49-F238E27FC236}">
                <a16:creationId xmlns:a16="http://schemas.microsoft.com/office/drawing/2014/main" id="{7BA60DC5-30EE-2406-2A45-AB7C90E64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9" y="2256824"/>
            <a:ext cx="2648486" cy="430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9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4216-A47B-ED1F-6C4D-C3FC780E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5060" y="822325"/>
            <a:ext cx="1197694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Τι είναι πιο ενεργειακά αποδοτικό: οι θερμαντήρες χώρου ή η κεντρική θέρμανση; - Εισαγωγή</a:t>
            </a:r>
            <a:endParaRPr lang="el-GR" sz="2800" b="1" i="0" noProof="1">
              <a:solidFill>
                <a:schemeClr val="bg1"/>
              </a:solidFill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>
                <a:solidFill>
                  <a:schemeClr val="accent2"/>
                </a:solidFill>
              </a:rPr>
              <a:t>Τι είναι πιο ενεργειακά αποδοτικό: </a:t>
            </a:r>
          </a:p>
          <a:p>
            <a:pPr algn="ctr"/>
            <a:r>
              <a:rPr lang="en-US" sz="4800" i="1" dirty="0">
                <a:solidFill>
                  <a:schemeClr val="accent2"/>
                </a:solidFill>
              </a:rPr>
              <a:t>οι θερμαντήρες χώρου ή η κεντρική θέρμανση;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8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FA70-4F23-79A2-BC5C-F3213EFE2F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099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Τι είναι πιο ενεργειακά αποδοτικό: οι θερμαντήρες χώρου ή η κεντρική θέρμανση;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910164" y="2251226"/>
            <a:ext cx="76746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/>
              <a:t>Οι θερμαντήρες χώρου είναι λιγότερο αποδοτικοί από την κεντρική θέρμανση όταν θερμαίνουν μεγάλους χώρους του σπιτιού σας.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Οι θερμαντήρες χώρου λειτουργούν καλύτερα για τη σύντομη θέρμανση μικρών, καλά μονωμένων χώρων.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Η χρήση θερμαντικών σωμάτων ως κύριας πηγής θέρμανσης μπορεί να οδηγήσει σε υψηλότερα ενεργειακά κόστη σε σύγκριση με την κεντρική θέρμανση.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Διαβάστε περισσότερα στον οδηγό για </a:t>
            </a:r>
            <a:r>
              <a:rPr lang="en-US" sz="2000" dirty="0">
                <a:hlinkClick r:id="rId3"/>
              </a:rPr>
              <a:t>θερμαντικά σώματα</a:t>
            </a:r>
            <a:r>
              <a:rPr lang="en-US" sz="2000" dirty="0"/>
              <a:t> του Κέντρου Αειφόρου Ενέργειας.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5CE0B-BEED-879A-8A43-920EA8704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9" y="2251226"/>
            <a:ext cx="2827876" cy="424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65C6-3129-9F90-5393-119434D0CB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Είναι οι ανανεώσιμες πηγές ενέργειας αναξιόπιστες; - Εισαγωγή</a:t>
            </a:r>
            <a:endParaRPr lang="el-GR" sz="2800" b="1" i="0" noProof="1">
              <a:solidFill>
                <a:schemeClr val="bg1"/>
              </a:solidFill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Οι ανανεώσιμες πηγές ενέργειας </a:t>
            </a:r>
          </a:p>
          <a:p>
            <a:pPr algn="ctr" latinLnBrk="0"/>
            <a:r>
              <a:rPr lang="en-US" sz="4800" i="1" dirty="0">
                <a:solidFill>
                  <a:srgbClr val="0E3AF0"/>
                </a:solidFill>
              </a:rPr>
              <a:t>(π.χ. ηλιακή και αιολική ενέργεια) </a:t>
            </a:r>
            <a:r>
              <a:rPr lang="el-GR" sz="4800" i="1" dirty="0">
                <a:solidFill>
                  <a:srgbClr val="0E3AF0"/>
                </a:solidFill>
              </a:rPr>
              <a:t>είναι </a:t>
            </a:r>
            <a:r>
              <a:rPr lang="en-US" sz="4800" i="1" dirty="0">
                <a:solidFill>
                  <a:srgbClr val="0E3AF0"/>
                </a:solidFill>
              </a:rPr>
              <a:t>ανα</a:t>
            </a:r>
            <a:r>
              <a:rPr lang="en-US" sz="4800" i="1" dirty="0" err="1">
                <a:solidFill>
                  <a:srgbClr val="0E3AF0"/>
                </a:solidFill>
              </a:rPr>
              <a:t>ξιό</a:t>
            </a:r>
            <a:r>
              <a:rPr lang="en-US" sz="4800" i="1" dirty="0">
                <a:solidFill>
                  <a:srgbClr val="0E3AF0"/>
                </a:solidFill>
              </a:rPr>
              <a:t>πιστες;</a:t>
            </a:r>
            <a:endParaRPr lang="en-US" sz="4000" i="1" dirty="0">
              <a:solidFill>
                <a:srgbClr val="0E3A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988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3.xml><?xml version="1.0" encoding="utf-8"?>
<ds:datastoreItem xmlns:ds="http://schemas.openxmlformats.org/officeDocument/2006/customXml" ds:itemID="{A6BC9EBD-9A81-483C-9FE8-D9DCD8812F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2252</Words>
  <Application>Microsoft Macintosh PowerPoint</Application>
  <PresentationFormat>Widescreen</PresentationFormat>
  <Paragraphs>191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맑은 고딕</vt:lpstr>
      <vt:lpstr>Arial</vt:lpstr>
      <vt:lpstr>Calibri</vt:lpstr>
      <vt:lpstr>Public Sans</vt:lpstr>
      <vt:lpstr>Every1 slide master</vt:lpstr>
      <vt:lpstr>Μύθοι για την ενέργεια που καταρρίπτονται!</vt:lpstr>
      <vt:lpstr>Εισαγωγή  </vt:lpstr>
      <vt:lpstr>Αυτή η παρουσίαση   </vt:lpstr>
      <vt:lpstr>Τέσσερις συνήθεις ερωτήσεις σχετικά με την ψηφιακή ενέργεια  </vt:lpstr>
      <vt:lpstr>Προστατεύουν αποτελεσματικά οι έξυπνοι μετρητές την ιδιωτικότητα των χρηστών;  - Εισαγωγή </vt:lpstr>
      <vt:lpstr>Προστατεύουν αποτελεσματικά οι έξυπνοι μετρητές την ιδιωτικότητα των χρηστών; </vt:lpstr>
      <vt:lpstr>Τι είναι πιο ενεργειακά αποδοτικό: οι θερμαντήρες χώρου ή η κεντρική θέρμανση; - Εισαγωγή </vt:lpstr>
      <vt:lpstr>Τι είναι πιο ενεργειακά αποδοτικό: οι θερμαντήρες χώρου ή η κεντρική θέρμανση; </vt:lpstr>
      <vt:lpstr>Είναι οι ανανεώσιμες πηγές ενέργειας αναξιόπιστες; - Εισαγωγή </vt:lpstr>
      <vt:lpstr>Οι ανανεώσιμες πηγές ενέργειας (π.χ. ηλιακή και αιολική ενέργεια) είναι αναξιόπιστες; </vt:lpstr>
      <vt:lpstr>Είναι τα ηλεκτρικά οχήματα φιλικά προς το περιβάλλον, ακόμη και όταν φορτίζονται με ηλεκτρική ενέργεια που παράγεται από ορυκτά καύσιμα; - Εισαγωγή </vt:lpstr>
      <vt:lpstr>Είναι τα ηλεκτρικά οχήματα φιλικά προς το περιβάλλον, ακόμη και όταν φορτίζονται με ηλεκτρική ενέργεια που παράγεται από ορυκτά καύσιμα; </vt:lpstr>
      <vt:lpstr>Επόμενα βήματα </vt:lpstr>
      <vt:lpstr>Ευχαριστίες </vt:lpstr>
      <vt:lpstr>Ευχαριστώ!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2026-03-13T18:38:50Z</dcterms:modified>
  <cp:category/>
</cp:coreProperties>
</file>