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3"/>
  </p:notesMasterIdLst>
  <p:sldIdLst>
    <p:sldId id="256" r:id="rId6"/>
    <p:sldId id="257" r:id="rId7"/>
    <p:sldId id="290" r:id="rId8"/>
    <p:sldId id="291" r:id="rId9"/>
    <p:sldId id="292" r:id="rId10"/>
    <p:sldId id="293" r:id="rId11"/>
    <p:sldId id="294" r:id="rId12"/>
    <p:sldId id="304" r:id="rId13"/>
    <p:sldId id="296" r:id="rId14"/>
    <p:sldId id="315" r:id="rId15"/>
    <p:sldId id="297" r:id="rId16"/>
    <p:sldId id="298" r:id="rId17"/>
    <p:sldId id="299" r:id="rId18"/>
    <p:sldId id="305" r:id="rId19"/>
    <p:sldId id="300" r:id="rId20"/>
    <p:sldId id="301" r:id="rId21"/>
    <p:sldId id="302" r:id="rId22"/>
    <p:sldId id="303" r:id="rId23"/>
    <p:sldId id="306" r:id="rId24"/>
    <p:sldId id="309" r:id="rId25"/>
    <p:sldId id="310" r:id="rId26"/>
    <p:sldId id="311" r:id="rId27"/>
    <p:sldId id="312" r:id="rId28"/>
    <p:sldId id="313" r:id="rId29"/>
    <p:sldId id="314" r:id="rId30"/>
    <p:sldId id="317" r:id="rId31"/>
    <p:sldId id="31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exas26Xs+o3mREmIiVV6w==" hashData="EuHrHxfozT4ZoLdqxGX8kzGQGJA90niHJt43CQcrKgGPeFVfIY8OwXSKV9vZTylplLD2MO0NoygB7efPjPKmd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Bowen" initials="J" lastIdx="10" clrIdx="0">
    <p:extLst>
      <p:ext uri="{19B8F6BF-5375-455C-9EA6-DF929625EA0E}">
        <p15:presenceInfo xmlns:p15="http://schemas.microsoft.com/office/powerpoint/2012/main" userId="S::jb36559@open.ac.uk::901a49f7-53ec-45fc-88d3-b66d1dd7b5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20"/>
    <p:restoredTop sz="70870" autoAdjust="0"/>
  </p:normalViewPr>
  <p:slideViewPr>
    <p:cSldViewPr snapToGrid="0">
      <p:cViewPr varScale="1">
        <p:scale>
          <a:sx n="61" d="100"/>
          <a:sy n="61" d="100"/>
        </p:scale>
        <p:origin x="1565"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t>Al analizar la toma de decisiones y ofrecer recomendaciones para la misma, </a:t>
            </a:r>
            <a:r>
              <a:rPr lang="en-US" baseline="0" dirty="0"/>
              <a:t>es importante </a:t>
            </a:r>
            <a:r>
              <a:rPr lang="en-US" dirty="0"/>
              <a:t>comprobar la solidez de la solución óptima. ¿Qué </a:t>
            </a:r>
            <a:r>
              <a:rPr lang="en-US" baseline="0" dirty="0"/>
              <a:t>implica esto</a:t>
            </a:r>
            <a:r>
              <a:rPr lang="en-US" dirty="0"/>
              <a:t>? Si modelamos una solución, debemos probar cómo afectan a los resultados los cambios en las variables de entrada. Puede haber parámetros muy sensibles que cambien los resultados: por ejemplo, cambios en el coste del gasóleo o el crecimiento de la demanda. Es bueno conocerlos para comprender también </a:t>
            </a:r>
            <a:r>
              <a:rPr lang="en-US" baseline="0" dirty="0"/>
              <a:t>la solidez de las ideas.</a:t>
            </a:r>
            <a:endParaRPr lang="en-US" dirty="0"/>
          </a:p>
          <a:p>
            <a:pPr>
              <a:defRPr/>
            </a:pPr>
            <a:r>
              <a:rPr lang="en-US" sz="1200" kern="1200" dirty="0">
                <a:solidFill>
                  <a:schemeClr val="tx1"/>
                </a:solidFill>
                <a:effectLst/>
                <a:latin typeface="+mn-lt"/>
                <a:ea typeface="+mn-ea"/>
                <a:cs typeface="+mn-cs"/>
              </a:rPr>
              <a:t>Podemos utilizar el análisis de escenarios para encontrar los valores críticos. Por ejemplo, a </a:t>
            </a:r>
            <a:r>
              <a:rPr lang="en-US" dirty="0"/>
              <a:t>qué coste de </a:t>
            </a:r>
            <a:r>
              <a:rPr lang="en-US" sz="1200" kern="1200" dirty="0">
                <a:solidFill>
                  <a:schemeClr val="tx1"/>
                </a:solidFill>
                <a:effectLst/>
                <a:latin typeface="+mn-lt"/>
                <a:ea typeface="+mn-ea"/>
                <a:cs typeface="+mn-cs"/>
              </a:rPr>
              <a:t>gasóleo producen electricidad los generadores diésel </a:t>
            </a:r>
            <a:r>
              <a:rPr lang="en-US" dirty="0"/>
              <a:t>a </a:t>
            </a:r>
            <a:r>
              <a:rPr lang="en-US" sz="1200" kern="1200" dirty="0">
                <a:solidFill>
                  <a:schemeClr val="tx1"/>
                </a:solidFill>
                <a:effectLst/>
                <a:latin typeface="+mn-lt"/>
                <a:ea typeface="+mn-ea"/>
                <a:cs typeface="+mn-cs"/>
              </a:rPr>
              <a:t>menor coste que los paneles fotovoltaicos para la electrificación sin red, </a:t>
            </a:r>
            <a:r>
              <a:rPr lang="en-US" sz="1200" kern="1200" baseline="0" dirty="0">
                <a:solidFill>
                  <a:schemeClr val="tx1"/>
                </a:solidFill>
                <a:effectLst/>
                <a:latin typeface="+mn-lt"/>
                <a:ea typeface="+mn-ea"/>
                <a:cs typeface="+mn-cs"/>
              </a:rPr>
              <a:t>o viceversa.</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También podemos identificar las variables clave en nuestro análisis, lo que significa que </a:t>
            </a:r>
            <a:r>
              <a:rPr lang="en-US" dirty="0"/>
              <a:t>podemos evaluar cuál </a:t>
            </a:r>
            <a:r>
              <a:rPr lang="en-US" sz="1200" kern="1200" dirty="0">
                <a:solidFill>
                  <a:schemeClr val="tx1"/>
                </a:solidFill>
                <a:effectLst/>
                <a:latin typeface="+mn-lt"/>
                <a:ea typeface="+mn-ea"/>
                <a:cs typeface="+mn-cs"/>
              </a:rPr>
              <a:t>de estos </a:t>
            </a:r>
            <a:r>
              <a:rPr lang="en-US" dirty="0"/>
              <a:t>parámetros </a:t>
            </a:r>
            <a:r>
              <a:rPr lang="en-US" sz="1200" kern="1200" dirty="0">
                <a:solidFill>
                  <a:schemeClr val="tx1"/>
                </a:solidFill>
                <a:effectLst/>
                <a:latin typeface="+mn-lt"/>
                <a:ea typeface="+mn-ea"/>
                <a:cs typeface="+mn-cs"/>
              </a:rPr>
              <a:t>tiene el mayor efecto sobre la estrategia o las soluciones. Podemos ver que el crecimiento de la demanda, por ejemplo, puede ser mucho más importante que la eficiencia de los aerogeneradores. Esto</a:t>
            </a:r>
            <a:r>
              <a:rPr lang="en-US" dirty="0"/>
              <a:t>, al igual que </a:t>
            </a:r>
            <a:r>
              <a:rPr lang="en-US" sz="1200" kern="1200" dirty="0">
                <a:solidFill>
                  <a:schemeClr val="tx1"/>
                </a:solidFill>
                <a:effectLst/>
                <a:latin typeface="+mn-lt"/>
                <a:ea typeface="+mn-ea"/>
                <a:cs typeface="+mn-cs"/>
              </a:rPr>
              <a:t>otros escenarios y el análisis de sensibilidad</a:t>
            </a:r>
            <a:r>
              <a:rPr lang="en-US" dirty="0"/>
              <a:t>, es </a:t>
            </a:r>
            <a:r>
              <a:rPr lang="en-US" sz="1200" kern="1200" dirty="0">
                <a:solidFill>
                  <a:schemeClr val="tx1"/>
                </a:solidFill>
                <a:effectLst/>
                <a:latin typeface="+mn-lt"/>
                <a:ea typeface="+mn-ea"/>
                <a:cs typeface="+mn-cs"/>
              </a:rPr>
              <a:t>importante en el proceso de </a:t>
            </a:r>
            <a:r>
              <a:rPr lang="en-US" dirty="0"/>
              <a:t>toma de decisiones</a:t>
            </a:r>
            <a:r>
              <a:rPr lang="en-US" sz="1200" kern="1200" dirty="0">
                <a:solidFill>
                  <a:schemeClr val="tx1"/>
                </a:solidFill>
                <a:effectLst/>
                <a:latin typeface="+mn-lt"/>
                <a:ea typeface="+mn-ea"/>
                <a:cs typeface="+mn-cs"/>
              </a:rPr>
              <a:t>.</a:t>
            </a:r>
            <a:endParaRPr lang="en-US" dirty="0">
              <a:cs typeface="Calibri"/>
            </a:endParaRPr>
          </a:p>
        </p:txBody>
      </p:sp>
      <p:sp>
        <p:nvSpPr>
          <p:cNvPr id="212" name="Google Shape;212;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extLst>
      <p:ext uri="{BB962C8B-B14F-4D97-AF65-F5344CB8AC3E}">
        <p14:creationId xmlns:p14="http://schemas.microsoft.com/office/powerpoint/2010/main" val="3406508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dirty="0"/>
              <a:t>El análisis de sensibilidad también es importante para la comunicación</a:t>
            </a:r>
            <a:r>
              <a:rPr lang="en-GB" sz="1200" kern="1200" dirty="0">
                <a:solidFill>
                  <a:schemeClr val="tx1"/>
                </a:solidFill>
                <a:effectLst/>
                <a:latin typeface="+mn-lt"/>
                <a:ea typeface="+mn-ea"/>
                <a:cs typeface="+mn-cs"/>
              </a:rPr>
              <a:t>. Cuando hacemos nuestras recomendaciones, éstas pueden </a:t>
            </a:r>
            <a:r>
              <a:rPr lang="en-GB" sz="1200" kern="1200" baseline="0" dirty="0">
                <a:solidFill>
                  <a:schemeClr val="tx1"/>
                </a:solidFill>
                <a:effectLst/>
                <a:latin typeface="+mn-lt"/>
                <a:ea typeface="+mn-ea"/>
                <a:cs typeface="+mn-cs"/>
              </a:rPr>
              <a:t>ser </a:t>
            </a:r>
            <a:r>
              <a:rPr lang="en-GB" sz="1200" kern="1200" dirty="0">
                <a:solidFill>
                  <a:schemeClr val="tx1"/>
                </a:solidFill>
                <a:effectLst/>
                <a:latin typeface="+mn-lt"/>
                <a:ea typeface="+mn-ea"/>
                <a:cs typeface="+mn-cs"/>
              </a:rPr>
              <a:t>más creíbles o convincentes si desarrollamos </a:t>
            </a:r>
            <a:r>
              <a:rPr lang="en-GB" dirty="0"/>
              <a:t>análisis de escenarios </a:t>
            </a:r>
            <a:r>
              <a:rPr lang="en-GB" sz="1200" kern="1200" dirty="0">
                <a:solidFill>
                  <a:schemeClr val="tx1"/>
                </a:solidFill>
                <a:effectLst/>
                <a:latin typeface="+mn-lt"/>
                <a:ea typeface="+mn-ea"/>
                <a:cs typeface="+mn-cs"/>
              </a:rPr>
              <a:t>y </a:t>
            </a:r>
            <a:r>
              <a:rPr lang="en-GB" dirty="0"/>
              <a:t>mostramos </a:t>
            </a:r>
            <a:r>
              <a:rPr lang="en-GB" sz="1200" kern="1200" dirty="0">
                <a:solidFill>
                  <a:schemeClr val="tx1"/>
                </a:solidFill>
                <a:effectLst/>
                <a:latin typeface="+mn-lt"/>
                <a:ea typeface="+mn-ea"/>
                <a:cs typeface="+mn-cs"/>
              </a:rPr>
              <a:t>cómo los diferentes desarrollos afectarían a la combinación óptima de suministro. Como analistas energéticos, podemos mostrárselo a los responsables de la toma de decisiones y dejarles elegir sus hipótesis</a:t>
            </a:r>
            <a:r>
              <a:rPr lang="en-GB" dirty="0"/>
              <a:t>. </a:t>
            </a:r>
            <a:endParaRPr lang="en-GB" sz="1200" kern="1200" dirty="0">
              <a:solidFill>
                <a:schemeClr val="tx1"/>
              </a:solidFill>
              <a:effectLst/>
              <a:latin typeface="+mn-lt"/>
              <a:ea typeface="+mn-ea"/>
              <a:cs typeface="+mn-cs"/>
            </a:endParaRPr>
          </a:p>
          <a:p>
            <a:r>
              <a:rPr lang="en-GB" dirty="0"/>
              <a:t>El análisis de sensibilidad también puede aumentar </a:t>
            </a:r>
            <a:r>
              <a:rPr lang="en-GB" sz="1200" kern="1200" dirty="0">
                <a:solidFill>
                  <a:schemeClr val="tx1"/>
                </a:solidFill>
                <a:effectLst/>
                <a:latin typeface="+mn-lt"/>
                <a:ea typeface="+mn-ea"/>
                <a:cs typeface="+mn-cs"/>
              </a:rPr>
              <a:t>la comprensión del propio modelo y de cómo interactúa el sistema. Describe cómo los cambios en algunas de las variables de entrada modifican las variables de salida o los resultados.</a:t>
            </a:r>
            <a:r>
              <a:rPr lang="en-GB" dirty="0"/>
              <a:t> También podemos desarrollar hipótesis para su comprobación.</a:t>
            </a:r>
            <a:endParaRPr dirty="0"/>
          </a:p>
        </p:txBody>
      </p:sp>
      <p:sp>
        <p:nvSpPr>
          <p:cNvPr id="219" name="Google Shape;219;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extLst>
      <p:ext uri="{BB962C8B-B14F-4D97-AF65-F5344CB8AC3E}">
        <p14:creationId xmlns:p14="http://schemas.microsoft.com/office/powerpoint/2010/main" val="3222648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Y, por último, utilizamos el análisis de escenarios y de sensibilidad para el desarrollo del modelo. Aquí podemos investigar diferentes entradas para poner a prueba nuestro modelo y ver si hay ciertas limitaciones que son evidentes si subimos o bajamos un valor específico. Podemos utilizarlo para identificar las áreas del modelo en las que tenemos que lidiar con datos pobres o ausentes. Si estos datos de entrada tienen un gran efecto en los resultados del modelo, puede que tengamos que dedicar tiempo a recopilar </a:t>
            </a:r>
            <a:r>
              <a:rPr lang="en-GB" dirty="0"/>
              <a:t>estos conjuntos de datos </a:t>
            </a:r>
            <a:r>
              <a:rPr lang="en-GB" sz="1200" kern="1200" dirty="0">
                <a:solidFill>
                  <a:schemeClr val="tx1"/>
                </a:solidFill>
                <a:effectLst/>
                <a:latin typeface="+mn-lt"/>
                <a:ea typeface="+mn-ea"/>
                <a:cs typeface="+mn-cs"/>
              </a:rPr>
              <a:t>o a intentar mejorarlos. </a:t>
            </a:r>
            <a:r>
              <a:rPr lang="en-GB" dirty="0"/>
              <a:t>A la inversa, </a:t>
            </a:r>
            <a:r>
              <a:rPr lang="en-GB" sz="1200" kern="1200" baseline="0" dirty="0">
                <a:solidFill>
                  <a:schemeClr val="tx1"/>
                </a:solidFill>
                <a:effectLst/>
                <a:latin typeface="+mn-lt"/>
                <a:ea typeface="+mn-ea"/>
                <a:cs typeface="+mn-cs"/>
              </a:rPr>
              <a:t>también </a:t>
            </a:r>
            <a:r>
              <a:rPr lang="en-GB" sz="1200" kern="1200" dirty="0">
                <a:solidFill>
                  <a:schemeClr val="tx1"/>
                </a:solidFill>
                <a:effectLst/>
                <a:latin typeface="+mn-lt"/>
                <a:ea typeface="+mn-ea"/>
                <a:cs typeface="+mn-cs"/>
              </a:rPr>
              <a:t>podemos entender si </a:t>
            </a:r>
            <a:r>
              <a:rPr lang="en-GB" dirty="0"/>
              <a:t>un conjunto de datos </a:t>
            </a:r>
            <a:r>
              <a:rPr lang="en-GB" sz="1200" kern="1200" dirty="0">
                <a:solidFill>
                  <a:schemeClr val="tx1"/>
                </a:solidFill>
                <a:effectLst/>
                <a:latin typeface="+mn-lt"/>
                <a:ea typeface="+mn-ea"/>
                <a:cs typeface="+mn-cs"/>
              </a:rPr>
              <a:t>tiene un impacto menor en los resultados de la modelización.</a:t>
            </a:r>
            <a:endParaRPr dirty="0"/>
          </a:p>
        </p:txBody>
      </p:sp>
      <p:sp>
        <p:nvSpPr>
          <p:cNvPr id="226" name="Google Shape;22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extLst>
      <p:ext uri="{BB962C8B-B14F-4D97-AF65-F5344CB8AC3E}">
        <p14:creationId xmlns:p14="http://schemas.microsoft.com/office/powerpoint/2010/main" val="1690782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dirty="0"/>
              <a:t>Nuestra investigación indica que algunos </a:t>
            </a:r>
            <a:r>
              <a:rPr lang="en-GB" sz="1200" kern="1200" dirty="0">
                <a:solidFill>
                  <a:schemeClr val="tx1"/>
                </a:solidFill>
                <a:effectLst/>
                <a:latin typeface="+mn-lt"/>
                <a:ea typeface="+mn-ea"/>
                <a:cs typeface="+mn-cs"/>
              </a:rPr>
              <a:t>parámetros que </a:t>
            </a:r>
            <a:r>
              <a:rPr lang="en-GB" sz="1200" kern="1200" baseline="0" dirty="0">
                <a:solidFill>
                  <a:schemeClr val="tx1"/>
                </a:solidFill>
                <a:effectLst/>
                <a:latin typeface="+mn-lt"/>
                <a:ea typeface="+mn-ea"/>
                <a:cs typeface="+mn-cs"/>
              </a:rPr>
              <a:t>afectan al </a:t>
            </a:r>
            <a:r>
              <a:rPr lang="en-GB" sz="1200" kern="1200" dirty="0">
                <a:solidFill>
                  <a:schemeClr val="tx1"/>
                </a:solidFill>
                <a:effectLst/>
                <a:latin typeface="+mn-lt"/>
                <a:ea typeface="+mn-ea"/>
                <a:cs typeface="+mn-cs"/>
              </a:rPr>
              <a:t>análisis de la electrificación en OnSSET </a:t>
            </a:r>
            <a:r>
              <a:rPr lang="en-GB" dirty="0"/>
              <a:t>son especialmente importantes</a:t>
            </a:r>
            <a:r>
              <a:rPr lang="en-GB" sz="1200" kern="1200" dirty="0">
                <a:solidFill>
                  <a:schemeClr val="tx1"/>
                </a:solidFill>
                <a:effectLst/>
                <a:latin typeface="+mn-lt"/>
                <a:ea typeface="+mn-ea"/>
                <a:cs typeface="+mn-cs"/>
              </a:rPr>
              <a:t>. Se trata de la demanda de energía y el objetivo de acceso a la energía</a:t>
            </a:r>
            <a:r>
              <a:rPr lang="en-GB" dirty="0"/>
              <a:t>, </a:t>
            </a:r>
            <a:r>
              <a:rPr lang="en-GB" sz="1200" kern="1200" dirty="0">
                <a:solidFill>
                  <a:schemeClr val="tx1"/>
                </a:solidFill>
                <a:effectLst/>
                <a:latin typeface="+mn-lt"/>
                <a:ea typeface="+mn-ea"/>
                <a:cs typeface="+mn-cs"/>
              </a:rPr>
              <a:t>que suelen </a:t>
            </a:r>
            <a:r>
              <a:rPr lang="en-GB" dirty="0"/>
              <a:t>tener </a:t>
            </a:r>
            <a:r>
              <a:rPr lang="en-GB" sz="1200" kern="1200" dirty="0">
                <a:solidFill>
                  <a:schemeClr val="tx1"/>
                </a:solidFill>
                <a:effectLst/>
                <a:latin typeface="+mn-lt"/>
                <a:ea typeface="+mn-ea"/>
                <a:cs typeface="+mn-cs"/>
              </a:rPr>
              <a:t>un impacto clave que afecta a la elección de la tecnología y a los costes de inversión. El coste de la red de generación de electricidad también tendrá un efecto sobre las tecnologías de red frente a las de fuera de la red. Por último, tenemos </a:t>
            </a:r>
            <a:r>
              <a:rPr lang="en-GB" sz="1200" kern="1200" baseline="0" dirty="0">
                <a:solidFill>
                  <a:schemeClr val="tx1"/>
                </a:solidFill>
                <a:effectLst/>
                <a:latin typeface="+mn-lt"/>
                <a:ea typeface="+mn-ea"/>
                <a:cs typeface="+mn-cs"/>
              </a:rPr>
              <a:t>los </a:t>
            </a:r>
            <a:r>
              <a:rPr lang="en-GB" sz="1200" kern="1200" dirty="0">
                <a:solidFill>
                  <a:schemeClr val="tx1"/>
                </a:solidFill>
                <a:effectLst/>
                <a:latin typeface="+mn-lt"/>
                <a:ea typeface="+mn-ea"/>
                <a:cs typeface="+mn-cs"/>
              </a:rPr>
              <a:t>costes tecnológicos de las diferentes tecnologías que tienen un mayor impacto en el coste total de la inversión, </a:t>
            </a:r>
            <a:r>
              <a:rPr lang="en-GB" dirty="0"/>
              <a:t>y </a:t>
            </a:r>
            <a:r>
              <a:rPr lang="en-GB" sz="1200" kern="1200" dirty="0">
                <a:solidFill>
                  <a:schemeClr val="tx1"/>
                </a:solidFill>
                <a:effectLst/>
                <a:latin typeface="+mn-lt"/>
                <a:ea typeface="+mn-ea"/>
                <a:cs typeface="+mn-cs"/>
              </a:rPr>
              <a:t>qué tecnologías </a:t>
            </a:r>
            <a:r>
              <a:rPr lang="en-GB" dirty="0"/>
              <a:t>resultarán ser </a:t>
            </a:r>
            <a:r>
              <a:rPr lang="en-GB" sz="1200" kern="1200" dirty="0">
                <a:solidFill>
                  <a:schemeClr val="tx1"/>
                </a:solidFill>
                <a:effectLst/>
                <a:latin typeface="+mn-lt"/>
                <a:ea typeface="+mn-ea"/>
                <a:cs typeface="+mn-cs"/>
              </a:rPr>
              <a:t>las de </a:t>
            </a:r>
            <a:r>
              <a:rPr lang="en-GB" dirty="0"/>
              <a:t>menor coste</a:t>
            </a:r>
            <a:r>
              <a:rPr lang="en-GB" sz="1200" kern="1200" dirty="0">
                <a:solidFill>
                  <a:schemeClr val="tx1"/>
                </a:solidFill>
                <a:effectLst/>
                <a:latin typeface="+mn-lt"/>
                <a:ea typeface="+mn-ea"/>
                <a:cs typeface="+mn-cs"/>
              </a:rPr>
              <a:t>. Sin embargo, según </a:t>
            </a:r>
            <a:r>
              <a:rPr lang="en-GB" sz="1200" kern="1200" baseline="0" dirty="0">
                <a:solidFill>
                  <a:schemeClr val="tx1"/>
                </a:solidFill>
                <a:effectLst/>
                <a:latin typeface="+mn-lt"/>
                <a:ea typeface="+mn-ea"/>
                <a:cs typeface="+mn-cs"/>
              </a:rPr>
              <a:t>el país </a:t>
            </a:r>
            <a:r>
              <a:rPr lang="en-GB" dirty="0"/>
              <a:t>y sus características, </a:t>
            </a:r>
            <a:r>
              <a:rPr lang="en-GB" sz="1200" kern="1200" baseline="0" dirty="0">
                <a:solidFill>
                  <a:schemeClr val="tx1"/>
                </a:solidFill>
                <a:effectLst/>
                <a:latin typeface="+mn-lt"/>
                <a:ea typeface="+mn-ea"/>
                <a:cs typeface="+mn-cs"/>
              </a:rPr>
              <a:t>estos </a:t>
            </a:r>
            <a:r>
              <a:rPr lang="en-GB" dirty="0"/>
              <a:t>parámetros clave variarán.</a:t>
            </a:r>
            <a:endParaRPr lang="en-GB" sz="1200" kern="1200" dirty="0">
              <a:solidFill>
                <a:schemeClr val="tx1"/>
              </a:solidFill>
              <a:effectLst/>
              <a:latin typeface="+mn-lt"/>
              <a:ea typeface="+mn-ea"/>
              <a:cs typeface="+mn-cs"/>
            </a:endParaRPr>
          </a:p>
        </p:txBody>
      </p:sp>
      <p:sp>
        <p:nvSpPr>
          <p:cNvPr id="234" name="Google Shape;23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extLst>
      <p:ext uri="{BB962C8B-B14F-4D97-AF65-F5344CB8AC3E}">
        <p14:creationId xmlns:p14="http://schemas.microsoft.com/office/powerpoint/2010/main" val="2656097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En </a:t>
            </a:r>
            <a:r>
              <a:rPr lang="en-GB" dirty="0"/>
              <a:t>esta </a:t>
            </a:r>
            <a:r>
              <a:rPr lang="en-GB" sz="1200" kern="1200" dirty="0">
                <a:solidFill>
                  <a:schemeClr val="tx1"/>
                </a:solidFill>
                <a:effectLst/>
                <a:latin typeface="+mn-lt"/>
                <a:ea typeface="+mn-ea"/>
                <a:cs typeface="+mn-cs"/>
              </a:rPr>
              <a:t>mini conferencia </a:t>
            </a:r>
            <a:r>
              <a:rPr lang="en-GB" dirty="0"/>
              <a:t>y en la anterior, hemos </a:t>
            </a:r>
            <a:r>
              <a:rPr lang="en-GB" sz="1200" kern="1200" dirty="0">
                <a:solidFill>
                  <a:schemeClr val="tx1"/>
                </a:solidFill>
                <a:effectLst/>
                <a:latin typeface="+mn-lt"/>
                <a:ea typeface="+mn-ea"/>
                <a:cs typeface="+mn-cs"/>
              </a:rPr>
              <a:t>hablado de la importancia de los escenarios y del análisis de sensibilidad a la hora de </a:t>
            </a:r>
            <a:r>
              <a:rPr lang="en-GB" dirty="0"/>
              <a:t>proporcionar </a:t>
            </a:r>
            <a:r>
              <a:rPr lang="en-GB" sz="1200" kern="1200" dirty="0">
                <a:solidFill>
                  <a:schemeClr val="tx1"/>
                </a:solidFill>
                <a:effectLst/>
                <a:latin typeface="+mn-lt"/>
                <a:ea typeface="+mn-ea"/>
                <a:cs typeface="+mn-cs"/>
              </a:rPr>
              <a:t>información útil </a:t>
            </a:r>
            <a:r>
              <a:rPr lang="en-GB" sz="1200" kern="1200" baseline="0" dirty="0">
                <a:solidFill>
                  <a:schemeClr val="tx1"/>
                </a:solidFill>
                <a:effectLst/>
                <a:latin typeface="+mn-lt"/>
                <a:ea typeface="+mn-ea"/>
                <a:cs typeface="+mn-cs"/>
              </a:rPr>
              <a:t>para </a:t>
            </a:r>
            <a:r>
              <a:rPr lang="en-GB" sz="1200" kern="1200" dirty="0">
                <a:solidFill>
                  <a:schemeClr val="tx1"/>
                </a:solidFill>
                <a:effectLst/>
                <a:latin typeface="+mn-lt"/>
                <a:ea typeface="+mn-ea"/>
                <a:cs typeface="+mn-cs"/>
              </a:rPr>
              <a:t>comprender las implicaciones de las diferentes políticas y los diferentes desarrollos. Los escenarios y el análisis de sensibilidad pueden proporcionar una gran cantidad de información útil, pero </a:t>
            </a:r>
            <a:r>
              <a:rPr lang="en-GB" dirty="0"/>
              <a:t>también es un </a:t>
            </a:r>
            <a:r>
              <a:rPr lang="en-GB" sz="1200" kern="1200" dirty="0">
                <a:solidFill>
                  <a:schemeClr val="tx1"/>
                </a:solidFill>
                <a:effectLst/>
                <a:latin typeface="+mn-lt"/>
                <a:ea typeface="+mn-ea"/>
                <a:cs typeface="+mn-cs"/>
              </a:rPr>
              <a:t>proceso que requiere </a:t>
            </a:r>
            <a:r>
              <a:rPr lang="en-GB" dirty="0"/>
              <a:t>mucho tiempo </a:t>
            </a:r>
            <a:r>
              <a:rPr lang="en-GB" sz="1200" kern="1200" dirty="0">
                <a:solidFill>
                  <a:schemeClr val="tx1"/>
                </a:solidFill>
                <a:effectLst/>
                <a:latin typeface="+mn-lt"/>
                <a:ea typeface="+mn-ea"/>
                <a:cs typeface="+mn-cs"/>
              </a:rPr>
              <a:t>para desarrollar muchos escenarios. Si queremos realizar un análisis exploratorio de los 150 parámetros de entrada y los 15 </a:t>
            </a:r>
            <a:r>
              <a:rPr lang="en-GB" dirty="0"/>
              <a:t>conjuntos de datos del SIG </a:t>
            </a:r>
            <a:r>
              <a:rPr lang="en-GB" sz="1200" kern="1200" dirty="0">
                <a:solidFill>
                  <a:schemeClr val="tx1"/>
                </a:solidFill>
                <a:effectLst/>
                <a:latin typeface="+mn-lt"/>
                <a:ea typeface="+mn-ea"/>
                <a:cs typeface="+mn-cs"/>
              </a:rPr>
              <a:t>en OnSSET</a:t>
            </a:r>
            <a:r>
              <a:rPr lang="en-GB" dirty="0"/>
              <a:t>, </a:t>
            </a:r>
            <a:r>
              <a:rPr lang="en-GB" sz="1200" kern="1200" dirty="0">
                <a:solidFill>
                  <a:schemeClr val="tx1"/>
                </a:solidFill>
                <a:effectLst/>
                <a:latin typeface="+mn-lt"/>
                <a:ea typeface="+mn-ea"/>
                <a:cs typeface="+mn-cs"/>
              </a:rPr>
              <a:t>tendríamos que desarrollar cientos o miles de escenarios. Este proceso llevaría mucho tiempo. Por ello, suele ser bueno aprovechar la experiencia de estudios anteriores </a:t>
            </a:r>
            <a:r>
              <a:rPr lang="en-GB" dirty="0"/>
              <a:t>en lo que respecta a los </a:t>
            </a:r>
            <a:r>
              <a:rPr lang="en-GB" sz="1200" kern="1200" dirty="0">
                <a:solidFill>
                  <a:schemeClr val="tx1"/>
                </a:solidFill>
                <a:effectLst/>
                <a:latin typeface="+mn-lt"/>
                <a:ea typeface="+mn-ea"/>
                <a:cs typeface="+mn-cs"/>
              </a:rPr>
              <a:t>insumos o impulsores clave.</a:t>
            </a:r>
            <a:endParaRPr dirty="0"/>
          </a:p>
        </p:txBody>
      </p:sp>
      <p:sp>
        <p:nvSpPr>
          <p:cNvPr id="247" name="Google Shape;24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8241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defRPr/>
            </a:pPr>
            <a:r>
              <a:rPr lang="en-US" dirty="0"/>
              <a:t>Considerando el </a:t>
            </a:r>
            <a:r>
              <a:rPr lang="en-US" sz="1200" kern="1200" dirty="0">
                <a:solidFill>
                  <a:schemeClr val="tx1"/>
                </a:solidFill>
                <a:effectLst/>
                <a:latin typeface="+mn-lt"/>
                <a:ea typeface="+mn-ea"/>
                <a:cs typeface="+mn-cs"/>
              </a:rPr>
              <a:t>desarrollo de escenarios exploratorios, en el ejemplo anterior nos fijamos en dos factores: el crecimiento de la población y el precio de la red.</a:t>
            </a:r>
            <a:r>
              <a:rPr lang="en-GB" sz="1200" kern="1200" dirty="0">
                <a:solidFill>
                  <a:schemeClr val="tx1"/>
                </a:solidFill>
                <a:effectLst/>
                <a:latin typeface="+mn-lt"/>
                <a:ea typeface="+mn-ea"/>
                <a:cs typeface="+mn-cs"/>
              </a:rPr>
              <a:t> Estas dos variables tienen un valor bajo y otro alto. Si combinamos las distintas combinaciones</a:t>
            </a:r>
            <a:r>
              <a:rPr lang="en-GB" dirty="0"/>
              <a:t>, </a:t>
            </a:r>
            <a:r>
              <a:rPr lang="en-GB" sz="1200" kern="1200" dirty="0">
                <a:solidFill>
                  <a:schemeClr val="tx1"/>
                </a:solidFill>
                <a:effectLst/>
                <a:latin typeface="+mn-lt"/>
                <a:ea typeface="+mn-ea"/>
                <a:cs typeface="+mn-cs"/>
              </a:rPr>
              <a:t>obtendremos cuatro escenarios diferentes</a:t>
            </a:r>
            <a:r>
              <a:rPr lang="en-GB" dirty="0"/>
              <a:t>. Son los siguientes: bajo crecimiento de la </a:t>
            </a:r>
            <a:r>
              <a:rPr lang="en-GB" sz="1200" kern="1200" dirty="0">
                <a:solidFill>
                  <a:schemeClr val="tx1"/>
                </a:solidFill>
                <a:effectLst/>
                <a:latin typeface="+mn-lt"/>
                <a:ea typeface="+mn-ea"/>
                <a:cs typeface="+mn-cs"/>
              </a:rPr>
              <a:t>población y bajo precio de la red</a:t>
            </a:r>
            <a:r>
              <a:rPr lang="en-GB" dirty="0"/>
              <a:t>; </a:t>
            </a:r>
            <a:r>
              <a:rPr lang="en-GB" sz="1200" kern="1200" dirty="0">
                <a:solidFill>
                  <a:schemeClr val="tx1"/>
                </a:solidFill>
                <a:effectLst/>
                <a:latin typeface="+mn-lt"/>
                <a:ea typeface="+mn-ea"/>
                <a:cs typeface="+mn-cs"/>
              </a:rPr>
              <a:t>bajo crecimiento de la población y alto precio de la red</a:t>
            </a:r>
            <a:r>
              <a:rPr lang="en-GB" dirty="0"/>
              <a:t>; alto </a:t>
            </a:r>
            <a:r>
              <a:rPr lang="en-GB" sz="1200" kern="1200" dirty="0">
                <a:solidFill>
                  <a:schemeClr val="tx1"/>
                </a:solidFill>
                <a:effectLst/>
                <a:latin typeface="+mn-lt"/>
                <a:ea typeface="+mn-ea"/>
                <a:cs typeface="+mn-cs"/>
              </a:rPr>
              <a:t>crecimiento de la población y bajo precio de la red; y</a:t>
            </a:r>
            <a:r>
              <a:rPr lang="en-GB" dirty="0"/>
              <a:t>, </a:t>
            </a:r>
            <a:r>
              <a:rPr lang="en-GB" sz="1200" kern="1200" dirty="0">
                <a:solidFill>
                  <a:schemeClr val="tx1"/>
                </a:solidFill>
                <a:effectLst/>
                <a:latin typeface="+mn-lt"/>
                <a:ea typeface="+mn-ea"/>
                <a:cs typeface="+mn-cs"/>
              </a:rPr>
              <a:t>por último</a:t>
            </a:r>
            <a:r>
              <a:rPr lang="en-GB" dirty="0"/>
              <a:t>, </a:t>
            </a:r>
            <a:r>
              <a:rPr lang="en-GB" sz="1200" kern="1200" dirty="0">
                <a:solidFill>
                  <a:schemeClr val="tx1"/>
                </a:solidFill>
                <a:effectLst/>
                <a:latin typeface="+mn-lt"/>
                <a:ea typeface="+mn-ea"/>
                <a:cs typeface="+mn-cs"/>
              </a:rPr>
              <a:t>alto crecimiento de la población y alto precio de la red. Se puede ver que si añadimos una variable más con dos palancas, duplicaríamos los escenarios para tener 8 escenarios. Si la tercera variable tuviera tres palancas, </a:t>
            </a:r>
            <a:r>
              <a:rPr lang="en-GB" sz="1200" kern="1200" baseline="0" dirty="0">
                <a:solidFill>
                  <a:schemeClr val="tx1"/>
                </a:solidFill>
                <a:effectLst/>
                <a:latin typeface="+mn-lt"/>
                <a:ea typeface="+mn-ea"/>
                <a:cs typeface="+mn-cs"/>
              </a:rPr>
              <a:t>tendríamos 12 </a:t>
            </a:r>
            <a:r>
              <a:rPr lang="en-GB" sz="1200" kern="1200" dirty="0">
                <a:solidFill>
                  <a:schemeClr val="tx1"/>
                </a:solidFill>
                <a:effectLst/>
                <a:latin typeface="+mn-lt"/>
                <a:ea typeface="+mn-ea"/>
                <a:cs typeface="+mn-cs"/>
              </a:rPr>
              <a:t>combinaciones. Desarrollar estas combinaciones de escenarios con múltiples variables aumenta muy rápidamente el número de escenarios que necesitamos ejecutar.</a:t>
            </a:r>
            <a:endParaRPr lang="en-US" dirty="0"/>
          </a:p>
        </p:txBody>
      </p:sp>
      <p:sp>
        <p:nvSpPr>
          <p:cNvPr id="254" name="Google Shape;254;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dirty="0"/>
          </a:p>
        </p:txBody>
      </p:sp>
    </p:spTree>
    <p:extLst>
      <p:ext uri="{BB962C8B-B14F-4D97-AF65-F5344CB8AC3E}">
        <p14:creationId xmlns:p14="http://schemas.microsoft.com/office/powerpoint/2010/main" val="3206634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Los mensajes </a:t>
            </a:r>
            <a:r>
              <a:rPr lang="en-GB" dirty="0"/>
              <a:t>clave son </a:t>
            </a:r>
            <a:r>
              <a:rPr lang="en-GB" sz="1200" kern="1200" dirty="0">
                <a:solidFill>
                  <a:schemeClr val="tx1"/>
                </a:solidFill>
                <a:effectLst/>
                <a:latin typeface="+mn-lt"/>
                <a:ea typeface="+mn-ea"/>
                <a:cs typeface="+mn-cs"/>
              </a:rPr>
              <a:t>que, en primer lugar, el futuro es incierto</a:t>
            </a:r>
            <a:r>
              <a:rPr lang="en-GB" dirty="0"/>
              <a:t>, </a:t>
            </a:r>
            <a:r>
              <a:rPr lang="en-GB" sz="1200" kern="1200" dirty="0">
                <a:solidFill>
                  <a:schemeClr val="tx1"/>
                </a:solidFill>
                <a:effectLst/>
                <a:latin typeface="+mn-lt"/>
                <a:ea typeface="+mn-ea"/>
                <a:cs typeface="+mn-cs"/>
              </a:rPr>
              <a:t>y que hay muchos desarrollos diferentes de opciones de demanda y oferta. Podemos tener algunas previsiones o proyecciones al respecto, pero nunca podemos saberlo con certeza. Para </a:t>
            </a:r>
            <a:r>
              <a:rPr lang="en-GB" sz="1200" kern="1200" baseline="0" dirty="0">
                <a:solidFill>
                  <a:schemeClr val="tx1"/>
                </a:solidFill>
                <a:effectLst/>
                <a:latin typeface="+mn-lt"/>
                <a:ea typeface="+mn-ea"/>
                <a:cs typeface="+mn-cs"/>
              </a:rPr>
              <a:t>mitigar esta incertidumbre </a:t>
            </a:r>
            <a:r>
              <a:rPr lang="en-GB" sz="1200" kern="1200" dirty="0">
                <a:solidFill>
                  <a:schemeClr val="tx1"/>
                </a:solidFill>
                <a:effectLst/>
                <a:latin typeface="+mn-lt"/>
                <a:ea typeface="+mn-ea"/>
                <a:cs typeface="+mn-cs"/>
              </a:rPr>
              <a:t>podemos desarrollar múltiples escenarios. </a:t>
            </a:r>
            <a:r>
              <a:rPr lang="en-GB" dirty="0"/>
              <a:t>Al investigar </a:t>
            </a:r>
            <a:r>
              <a:rPr lang="en-GB" sz="1200" kern="1200" baseline="0" dirty="0">
                <a:solidFill>
                  <a:schemeClr val="tx1"/>
                </a:solidFill>
                <a:effectLst/>
                <a:latin typeface="+mn-lt"/>
                <a:ea typeface="+mn-ea"/>
                <a:cs typeface="+mn-cs"/>
              </a:rPr>
              <a:t>muchos desarrollos </a:t>
            </a:r>
            <a:r>
              <a:rPr lang="en-GB" sz="1200" kern="1200" dirty="0">
                <a:solidFill>
                  <a:schemeClr val="tx1"/>
                </a:solidFill>
                <a:effectLst/>
                <a:latin typeface="+mn-lt"/>
                <a:ea typeface="+mn-ea"/>
                <a:cs typeface="+mn-cs"/>
              </a:rPr>
              <a:t>futuros diferentes</a:t>
            </a:r>
            <a:r>
              <a:rPr lang="en-GB" dirty="0"/>
              <a:t>, </a:t>
            </a:r>
            <a:r>
              <a:rPr lang="en-GB" sz="1200" kern="1200" dirty="0">
                <a:solidFill>
                  <a:schemeClr val="tx1"/>
                </a:solidFill>
                <a:effectLst/>
                <a:latin typeface="+mn-lt"/>
                <a:ea typeface="+mn-ea"/>
                <a:cs typeface="+mn-cs"/>
              </a:rPr>
              <a:t>los conocimientos de la modelización pueden ser más sólidos</a:t>
            </a:r>
            <a:r>
              <a:rPr lang="en-GB" sz="1200" kern="1200" baseline="0" dirty="0">
                <a:solidFill>
                  <a:schemeClr val="tx1"/>
                </a:solidFill>
                <a:effectLst/>
                <a:latin typeface="+mn-lt"/>
                <a:ea typeface="+mn-ea"/>
                <a:cs typeface="+mn-cs"/>
              </a:rPr>
              <a:t>. Al mismo tiempo, muchos escenarios diferentes pueden provocar dificultades </a:t>
            </a:r>
            <a:r>
              <a:rPr lang="en-GB" dirty="0"/>
              <a:t>derivadas de la comunicación de </a:t>
            </a:r>
            <a:r>
              <a:rPr lang="en-GB" sz="1200" kern="1200" baseline="0" dirty="0">
                <a:solidFill>
                  <a:schemeClr val="tx1"/>
                </a:solidFill>
                <a:effectLst/>
                <a:latin typeface="+mn-lt"/>
                <a:ea typeface="+mn-ea"/>
                <a:cs typeface="+mn-cs"/>
              </a:rPr>
              <a:t>muchos resultados diferentes. Por último, los </a:t>
            </a:r>
            <a:r>
              <a:rPr lang="en-GB" sz="1200" kern="1200" dirty="0">
                <a:solidFill>
                  <a:schemeClr val="tx1"/>
                </a:solidFill>
                <a:effectLst/>
                <a:latin typeface="+mn-lt"/>
                <a:ea typeface="+mn-ea"/>
                <a:cs typeface="+mn-cs"/>
              </a:rPr>
              <a:t>escenarios deben desarrollarse cuidadosamente </a:t>
            </a:r>
            <a:r>
              <a:rPr lang="en-GB" dirty="0"/>
              <a:t>para intentar tener en cuenta </a:t>
            </a:r>
            <a:r>
              <a:rPr lang="en-GB" sz="1200" kern="1200" dirty="0">
                <a:solidFill>
                  <a:schemeClr val="tx1"/>
                </a:solidFill>
                <a:effectLst/>
                <a:latin typeface="+mn-lt"/>
                <a:ea typeface="+mn-ea"/>
                <a:cs typeface="+mn-cs"/>
              </a:rPr>
              <a:t>las preguntas a las que intentamos responder con el modelo energético. Además, </a:t>
            </a:r>
            <a:r>
              <a:rPr lang="en-GB" sz="1200" kern="1200" baseline="0" dirty="0">
                <a:solidFill>
                  <a:schemeClr val="tx1"/>
                </a:solidFill>
                <a:effectLst/>
                <a:latin typeface="+mn-lt"/>
                <a:ea typeface="+mn-ea"/>
                <a:cs typeface="+mn-cs"/>
              </a:rPr>
              <a:t>prestar atención específica a </a:t>
            </a:r>
            <a:r>
              <a:rPr lang="en-GB" sz="1200" kern="1200" dirty="0">
                <a:solidFill>
                  <a:schemeClr val="tx1"/>
                </a:solidFill>
                <a:effectLst/>
                <a:latin typeface="+mn-lt"/>
                <a:ea typeface="+mn-ea"/>
                <a:cs typeface="+mn-cs"/>
              </a:rPr>
              <a:t>las variables de entrada clave que tendrán el mayor efecto sobre la pregunta que estamos tratando de responder hace que </a:t>
            </a:r>
            <a:r>
              <a:rPr lang="en-GB" sz="1200" kern="1200" baseline="0" dirty="0">
                <a:solidFill>
                  <a:schemeClr val="tx1"/>
                </a:solidFill>
                <a:effectLst/>
                <a:latin typeface="+mn-lt"/>
                <a:ea typeface="+mn-ea"/>
                <a:cs typeface="+mn-cs"/>
              </a:rPr>
              <a:t>la visión sea más robusta</a:t>
            </a:r>
            <a:r>
              <a:rPr lang="en-GB" sz="1200" kern="120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p:txBody>
      </p:sp>
      <p:sp>
        <p:nvSpPr>
          <p:cNvPr id="279" name="Google Shape;27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7303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2: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baseline="0" dirty="0">
                <a:solidFill>
                  <a:schemeClr val="tx1"/>
                </a:solidFill>
                <a:effectLst/>
                <a:latin typeface="+mn-lt"/>
                <a:ea typeface="+mn-ea"/>
                <a:cs typeface="+mn-cs"/>
              </a:rPr>
              <a:t>En</a:t>
            </a:r>
            <a:r>
              <a:rPr lang="en-GB" sz="1200" kern="1200" dirty="0">
                <a:solidFill>
                  <a:schemeClr val="tx1"/>
                </a:solidFill>
                <a:effectLst/>
                <a:latin typeface="+mn-lt"/>
                <a:ea typeface="+mn-ea"/>
                <a:cs typeface="+mn-cs"/>
              </a:rPr>
              <a:t> esta </a:t>
            </a:r>
            <a:r>
              <a:rPr lang="en-GB" dirty="0"/>
              <a:t>conferencia</a:t>
            </a:r>
            <a:r>
              <a:rPr lang="en-GB" sz="1200" kern="1200" dirty="0">
                <a:solidFill>
                  <a:schemeClr val="tx1"/>
                </a:solidFill>
                <a:effectLst/>
                <a:latin typeface="+mn-lt"/>
                <a:ea typeface="+mn-ea"/>
                <a:cs typeface="+mn-cs"/>
              </a:rPr>
              <a:t> y en la siguiente trataremos algunos de los aspectos teóricos más avanzados de la herramienta OnSSET. El objetivo de esta conferencia es explicar con </a:t>
            </a:r>
            <a:r>
              <a:rPr lang="en-GB" dirty="0"/>
              <a:t>más </a:t>
            </a:r>
            <a:r>
              <a:rPr lang="en-GB" sz="1200" kern="1200" dirty="0">
                <a:solidFill>
                  <a:schemeClr val="tx1"/>
                </a:solidFill>
                <a:effectLst/>
                <a:latin typeface="+mn-lt"/>
                <a:ea typeface="+mn-ea"/>
                <a:cs typeface="+mn-cs"/>
              </a:rPr>
              <a:t>detalle cómo calculamos la opción de electrificación </a:t>
            </a:r>
            <a:r>
              <a:rPr lang="en-GB" dirty="0"/>
              <a:t>menos costosa </a:t>
            </a:r>
            <a:r>
              <a:rPr lang="en-GB" sz="1200" kern="1200" dirty="0">
                <a:solidFill>
                  <a:schemeClr val="tx1"/>
                </a:solidFill>
                <a:effectLst/>
                <a:latin typeface="+mn-lt"/>
                <a:ea typeface="+mn-ea"/>
                <a:cs typeface="+mn-cs"/>
              </a:rPr>
              <a:t>para cada lugar. Nos centraremos en el </a:t>
            </a:r>
            <a:r>
              <a:rPr lang="en-GB" dirty="0"/>
              <a:t>concepto de coste nivelado </a:t>
            </a:r>
            <a:r>
              <a:rPr lang="en-GB" sz="1200" kern="1200" dirty="0">
                <a:solidFill>
                  <a:schemeClr val="tx1"/>
                </a:solidFill>
                <a:effectLst/>
                <a:latin typeface="+mn-lt"/>
                <a:ea typeface="+mn-ea"/>
                <a:cs typeface="+mn-cs"/>
              </a:rPr>
              <a:t>de </a:t>
            </a:r>
            <a:r>
              <a:rPr lang="en-GB" dirty="0"/>
              <a:t>la electricidad, </a:t>
            </a:r>
            <a:r>
              <a:rPr lang="en-GB" sz="1200" kern="1200" dirty="0">
                <a:solidFill>
                  <a:schemeClr val="tx1"/>
                </a:solidFill>
                <a:effectLst/>
                <a:latin typeface="+mn-lt"/>
                <a:ea typeface="+mn-ea"/>
                <a:cs typeface="+mn-cs"/>
              </a:rPr>
              <a:t>y también en las metodologías de dimensionamiento que utilizamos para las diferentes tecnologías. </a:t>
            </a:r>
            <a:r>
              <a:rPr lang="en-US" sz="1200" kern="1200" dirty="0">
                <a:solidFill>
                  <a:schemeClr val="tx1"/>
                </a:solidFill>
                <a:effectLst/>
                <a:latin typeface="+mn-lt"/>
                <a:ea typeface="+mn-ea"/>
                <a:cs typeface="+mn-cs"/>
              </a:rPr>
              <a:t>Utilizamos el coste nivelado de la electricidad, como hemos explicado anteriormente, para comparar diferentes tecnologías </a:t>
            </a:r>
            <a:r>
              <a:rPr lang="en-US" sz="1200" kern="1200" baseline="0" dirty="0">
                <a:solidFill>
                  <a:schemeClr val="tx1"/>
                </a:solidFill>
                <a:effectLst/>
                <a:latin typeface="+mn-lt"/>
                <a:ea typeface="+mn-ea"/>
                <a:cs typeface="+mn-cs"/>
              </a:rPr>
              <a:t>con </a:t>
            </a:r>
            <a:r>
              <a:rPr lang="en-US" sz="1200" kern="1200" dirty="0">
                <a:solidFill>
                  <a:schemeClr val="tx1"/>
                </a:solidFill>
                <a:effectLst/>
                <a:latin typeface="+mn-lt"/>
                <a:ea typeface="+mn-ea"/>
                <a:cs typeface="+mn-cs"/>
              </a:rPr>
              <a:t>diferentes estructuras de costes.</a:t>
            </a:r>
            <a:endParaRPr dirty="0"/>
          </a:p>
        </p:txBody>
      </p:sp>
      <p:sp>
        <p:nvSpPr>
          <p:cNvPr id="259" name="Google Shape;259;p1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8369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3: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kern="1200" baseline="0" dirty="0">
                <a:solidFill>
                  <a:schemeClr val="tx1"/>
                </a:solidFill>
                <a:effectLst/>
                <a:latin typeface="+mn-lt"/>
                <a:ea typeface="+mn-ea"/>
                <a:cs typeface="+mn-cs"/>
              </a:rPr>
              <a:t>En OnSSET, las tecnologías de minirredes pueden abastecerse de </a:t>
            </a:r>
            <a:r>
              <a:rPr lang="en-GB" sz="1200" kern="1200" dirty="0">
                <a:solidFill>
                  <a:schemeClr val="tx1"/>
                </a:solidFill>
                <a:effectLst/>
                <a:latin typeface="+mn-lt"/>
                <a:ea typeface="+mn-ea"/>
                <a:cs typeface="+mn-cs"/>
              </a:rPr>
              <a:t>diferentes recursos energéticos, como la energía solar fotovoltaica</a:t>
            </a:r>
            <a:r>
              <a:rPr lang="en-GB" sz="1200" kern="1200" baseline="0" dirty="0">
                <a:solidFill>
                  <a:schemeClr val="tx1"/>
                </a:solidFill>
                <a:effectLst/>
                <a:latin typeface="+mn-lt"/>
                <a:ea typeface="+mn-ea"/>
                <a:cs typeface="+mn-cs"/>
              </a:rPr>
              <a:t>, la </a:t>
            </a:r>
            <a:r>
              <a:rPr lang="en-GB" sz="1200" kern="1200" dirty="0">
                <a:solidFill>
                  <a:schemeClr val="tx1"/>
                </a:solidFill>
                <a:effectLst/>
                <a:latin typeface="+mn-lt"/>
                <a:ea typeface="+mn-ea"/>
                <a:cs typeface="+mn-cs"/>
              </a:rPr>
              <a:t>energía eólica, la energía hidráulica o el gasóleo. Del mismo modo, </a:t>
            </a:r>
            <a:r>
              <a:rPr lang="en-GB" sz="1200" kern="1200" baseline="0" dirty="0">
                <a:solidFill>
                  <a:schemeClr val="tx1"/>
                </a:solidFill>
                <a:effectLst/>
                <a:latin typeface="+mn-lt"/>
                <a:ea typeface="+mn-ea"/>
                <a:cs typeface="+mn-cs"/>
              </a:rPr>
              <a:t>las tecnologías </a:t>
            </a:r>
            <a:r>
              <a:rPr lang="en-GB" dirty="0"/>
              <a:t>autónomas se basan </a:t>
            </a:r>
            <a:r>
              <a:rPr lang="en-GB" sz="1200" kern="1200" dirty="0">
                <a:solidFill>
                  <a:schemeClr val="tx1"/>
                </a:solidFill>
                <a:effectLst/>
                <a:latin typeface="+mn-lt"/>
                <a:ea typeface="+mn-ea"/>
                <a:cs typeface="+mn-cs"/>
              </a:rPr>
              <a:t>en la energía solar fotovoltaica o el gasóleo. El coste nivelado de la electricidad (</a:t>
            </a:r>
            <a:r>
              <a:rPr lang="en-GB" dirty="0"/>
              <a:t>L.C.O.E</a:t>
            </a:r>
            <a:r>
              <a:rPr lang="en-GB" sz="1200" kern="1200" dirty="0">
                <a:solidFill>
                  <a:schemeClr val="tx1"/>
                </a:solidFill>
                <a:effectLst/>
                <a:latin typeface="+mn-lt"/>
                <a:ea typeface="+mn-ea"/>
                <a:cs typeface="+mn-cs"/>
              </a:rPr>
              <a:t>) representa el coste final de la electricidad necesario para que este sistema alcance el punto de equilibrio a lo largo de la vida del proyecto. En pocas palabras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 qué coste debe venderse la electricidad para que el proyecto no tenga beneficios ni pérdidas?</a:t>
            </a:r>
            <a:endParaRPr dirty="0"/>
          </a:p>
        </p:txBody>
      </p:sp>
      <p:sp>
        <p:nvSpPr>
          <p:cNvPr id="267" name="Google Shape;267;p13: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dirty="0"/>
          </a:p>
        </p:txBody>
      </p:sp>
    </p:spTree>
    <p:extLst>
      <p:ext uri="{BB962C8B-B14F-4D97-AF65-F5344CB8AC3E}">
        <p14:creationId xmlns:p14="http://schemas.microsoft.com/office/powerpoint/2010/main" val="187368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4: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400" kern="1200" dirty="0">
                <a:solidFill>
                  <a:schemeClr val="tx1"/>
                </a:solidFill>
                <a:effectLst/>
                <a:latin typeface="+mn-lt"/>
                <a:ea typeface="+mn-ea"/>
                <a:cs typeface="+mn-cs"/>
              </a:rPr>
              <a:t>La fórmula </a:t>
            </a:r>
            <a:r>
              <a:rPr lang="en-US" sz="1400" dirty="0"/>
              <a:t>L.C.O.E </a:t>
            </a:r>
            <a:r>
              <a:rPr lang="en-US" sz="1400" kern="1200" dirty="0">
                <a:solidFill>
                  <a:schemeClr val="tx1"/>
                </a:solidFill>
                <a:effectLst/>
                <a:latin typeface="+mn-lt"/>
                <a:ea typeface="+mn-ea"/>
                <a:cs typeface="+mn-cs"/>
              </a:rPr>
              <a:t>que ves aquí es la suma de todos los costes en el numerador y la electricidad generada en el denominador. En el numerador, la letra I representa </a:t>
            </a:r>
            <a:r>
              <a:rPr lang="en-US" sz="1400" dirty="0"/>
              <a:t>el </a:t>
            </a:r>
            <a:r>
              <a:rPr lang="en-US" sz="1400" kern="1200" dirty="0">
                <a:solidFill>
                  <a:schemeClr val="tx1"/>
                </a:solidFill>
                <a:effectLst/>
                <a:latin typeface="+mn-lt"/>
                <a:ea typeface="+mn-ea"/>
                <a:cs typeface="+mn-cs"/>
              </a:rPr>
              <a:t>coste de </a:t>
            </a:r>
            <a:r>
              <a:rPr lang="en-US" sz="1400" dirty="0"/>
              <a:t>inversión </a:t>
            </a:r>
            <a:r>
              <a:rPr lang="en-US" sz="1400" kern="1200" baseline="0" dirty="0">
                <a:solidFill>
                  <a:schemeClr val="tx1"/>
                </a:solidFill>
                <a:effectLst/>
                <a:latin typeface="+mn-lt"/>
                <a:ea typeface="+mn-ea"/>
                <a:cs typeface="+mn-cs"/>
              </a:rPr>
              <a:t>del </a:t>
            </a:r>
            <a:r>
              <a:rPr lang="en-US" sz="1400" kern="1200" dirty="0">
                <a:solidFill>
                  <a:schemeClr val="tx1"/>
                </a:solidFill>
                <a:effectLst/>
                <a:latin typeface="+mn-lt"/>
                <a:ea typeface="+mn-ea"/>
                <a:cs typeface="+mn-cs"/>
              </a:rPr>
              <a:t>sistema, la O&amp;M los costes de explotación y mantenimiento, y la F los costes de combustible. En el denominador, la letra E representa la electricidad generada a lo largo de la vida del proyecto. Se trata de un resumen de todos los años de la vida útil de la tecnología o del proyecto</a:t>
            </a:r>
            <a:r>
              <a:rPr lang="en-US" sz="1400" dirty="0"/>
              <a:t>. </a:t>
            </a:r>
            <a:endParaRPr lang="en-US" sz="1400" kern="1200" dirty="0">
              <a:solidFill>
                <a:schemeClr val="tx1"/>
              </a:solidFill>
              <a:effectLst/>
              <a:latin typeface="+mn-lt"/>
              <a:ea typeface="+mn-ea"/>
              <a:cs typeface="+mn-cs"/>
            </a:endParaRPr>
          </a:p>
          <a:p>
            <a:pPr>
              <a:buSzPts val="1400"/>
              <a:defRPr/>
            </a:pPr>
            <a:r>
              <a:rPr lang="en-US" sz="1400" kern="1200" dirty="0">
                <a:solidFill>
                  <a:schemeClr val="tx1"/>
                </a:solidFill>
                <a:effectLst/>
                <a:latin typeface="+mn-lt"/>
                <a:ea typeface="+mn-ea"/>
                <a:cs typeface="+mn-cs"/>
              </a:rPr>
              <a:t>Por último, hay un parámetro más </a:t>
            </a:r>
            <a:r>
              <a:rPr lang="en-US" sz="1400" kern="1200" baseline="0" dirty="0">
                <a:solidFill>
                  <a:schemeClr val="tx1"/>
                </a:solidFill>
                <a:effectLst/>
                <a:latin typeface="+mn-lt"/>
                <a:ea typeface="+mn-ea"/>
                <a:cs typeface="+mn-cs"/>
              </a:rPr>
              <a:t>que forma parte de la </a:t>
            </a:r>
            <a:r>
              <a:rPr lang="en-US" sz="1400" dirty="0"/>
              <a:t>L.C.O.E </a:t>
            </a:r>
            <a:r>
              <a:rPr lang="en-US" sz="1400" kern="1200" baseline="0" dirty="0">
                <a:solidFill>
                  <a:schemeClr val="tx1"/>
                </a:solidFill>
                <a:effectLst/>
                <a:latin typeface="+mn-lt"/>
                <a:ea typeface="+mn-ea"/>
                <a:cs typeface="+mn-cs"/>
              </a:rPr>
              <a:t>que </a:t>
            </a:r>
            <a:r>
              <a:rPr lang="en-US" sz="1400" kern="1200" dirty="0">
                <a:solidFill>
                  <a:schemeClr val="tx1"/>
                </a:solidFill>
                <a:effectLst/>
                <a:latin typeface="+mn-lt"/>
                <a:ea typeface="+mn-ea"/>
                <a:cs typeface="+mn-cs"/>
              </a:rPr>
              <a:t>es la tasa de descuento </a:t>
            </a:r>
            <a:r>
              <a:rPr lang="en-US" sz="1400" dirty="0"/>
              <a:t>(o r en la fórmula). </a:t>
            </a:r>
            <a:r>
              <a:rPr lang="en-US" sz="1400" kern="1200" dirty="0">
                <a:solidFill>
                  <a:schemeClr val="tx1"/>
                </a:solidFill>
                <a:effectLst/>
                <a:latin typeface="+mn-lt"/>
                <a:ea typeface="+mn-ea"/>
                <a:cs typeface="+mn-cs"/>
              </a:rPr>
              <a:t>Esto se describirá </a:t>
            </a:r>
            <a:r>
              <a:rPr lang="en-US" sz="1400" kern="1200" baseline="0" dirty="0">
                <a:solidFill>
                  <a:schemeClr val="tx1"/>
                </a:solidFill>
                <a:effectLst/>
                <a:latin typeface="+mn-lt"/>
                <a:ea typeface="+mn-ea"/>
                <a:cs typeface="+mn-cs"/>
              </a:rPr>
              <a:t>con más detalle en las próximas diapositivas.</a:t>
            </a:r>
            <a:endParaRPr sz="1400" dirty="0"/>
          </a:p>
        </p:txBody>
      </p:sp>
      <p:sp>
        <p:nvSpPr>
          <p:cNvPr id="285" name="Google Shape;285;p14: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dirty="0"/>
          </a:p>
        </p:txBody>
      </p:sp>
    </p:spTree>
    <p:extLst>
      <p:ext uri="{BB962C8B-B14F-4D97-AF65-F5344CB8AC3E}">
        <p14:creationId xmlns:p14="http://schemas.microsoft.com/office/powerpoint/2010/main" val="3446686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Esta conferencia tiene cuatro resultados previstos para el alumno. </a:t>
            </a:r>
            <a:r>
              <a:rPr lang="en-US" baseline="0" dirty="0"/>
              <a:t>Después de esta conferencia</a:t>
            </a:r>
            <a:r>
              <a:rPr lang="en-US" dirty="0"/>
              <a:t>, </a:t>
            </a:r>
            <a:r>
              <a:rPr lang="en-US" baseline="0" dirty="0"/>
              <a:t>usted será capaz de:</a:t>
            </a:r>
          </a:p>
          <a:p>
            <a:pPr marL="0" lvl="0" indent="0" algn="l" rtl="0">
              <a:spcBef>
                <a:spcPts val="0"/>
              </a:spcBef>
              <a:spcAft>
                <a:spcPts val="0"/>
              </a:spcAft>
              <a:buNone/>
            </a:pPr>
            <a:endParaRPr lang="en-US" baseline="0" dirty="0"/>
          </a:p>
          <a:p>
            <a:pPr marL="0" indent="0" algn="l">
              <a:buFont typeface="Arial" panose="020B0604020202020204" pitchFamily="34" charset="0"/>
              <a:buNone/>
            </a:pPr>
            <a:r>
              <a:rPr lang="en-US" sz="1200" dirty="0">
                <a:ea typeface="+mn-lt"/>
                <a:cs typeface="+mn-lt"/>
              </a:rPr>
              <a:t>Describa qué preguntas puede responder la modelización energética.</a:t>
            </a:r>
          </a:p>
          <a:p>
            <a:pPr marL="0" indent="0" algn="l">
              <a:buFont typeface="Arial" panose="020B0604020202020204" pitchFamily="34" charset="0"/>
              <a:buNone/>
            </a:pPr>
            <a:r>
              <a:rPr lang="en-US" sz="1200" dirty="0">
                <a:ea typeface="+mn-lt"/>
                <a:cs typeface="+mn-lt"/>
              </a:rPr>
              <a:t>Explicar los diferentes métodos de construcción de escenarios.</a:t>
            </a:r>
          </a:p>
          <a:p>
            <a:pPr marL="0" indent="0" algn="l">
              <a:buFont typeface="Arial" panose="020B0604020202020204" pitchFamily="34" charset="0"/>
              <a:buNone/>
            </a:pPr>
            <a:r>
              <a:rPr lang="en-US" sz="1200" dirty="0">
                <a:ea typeface="+mn-lt"/>
                <a:cs typeface="+mn-lt"/>
              </a:rPr>
              <a:t>Enumere las áreas en las que el análisis de escenarios es importante.</a:t>
            </a:r>
          </a:p>
          <a:p>
            <a:pPr marL="0" indent="0" algn="l">
              <a:buFont typeface="Arial" panose="020B0604020202020204" pitchFamily="34" charset="0"/>
              <a:buNone/>
            </a:pPr>
            <a:r>
              <a:rPr lang="en-US" sz="1200" dirty="0">
                <a:ea typeface="+mn-lt"/>
                <a:cs typeface="+mn-lt"/>
              </a:rPr>
              <a:t>Describe el valor temporal del dinero.</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Esto es importante para una comprensión más profunda </a:t>
            </a:r>
            <a:r>
              <a:rPr lang="en-US" baseline="0" dirty="0"/>
              <a:t>de </a:t>
            </a:r>
            <a:r>
              <a:rPr lang="en-US" dirty="0"/>
              <a:t>OnSSET y de la </a:t>
            </a:r>
            <a:r>
              <a:rPr lang="en-US" baseline="0" dirty="0"/>
              <a:t>modelización </a:t>
            </a:r>
            <a:r>
              <a:rPr lang="en-US" dirty="0"/>
              <a:t>energética </a:t>
            </a:r>
            <a:r>
              <a:rPr lang="en-US" baseline="0" dirty="0"/>
              <a:t>en general.</a:t>
            </a:r>
            <a:endParaRPr lang="en-US" dirty="0">
              <a:cs typeface="Calibri"/>
            </a:endParaRPr>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5: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En primer lugar, hay un aspecto que llamamos el "valor temporal del dinero". Esto significa que 100 dólares en el futuro no valen lo mismo que 100 dólares hoy. Supongamos que te dan la opción de conseguir 100 dólares hoy o 100 dólares dentro de un año. </a:t>
            </a:r>
            <a:r>
              <a:rPr lang="en-GB" sz="1200" kern="1200" baseline="0" dirty="0">
                <a:solidFill>
                  <a:schemeClr val="tx1"/>
                </a:solidFill>
                <a:effectLst/>
                <a:latin typeface="+mn-lt"/>
                <a:ea typeface="+mn-ea"/>
                <a:cs typeface="+mn-cs"/>
              </a:rPr>
              <a:t>La opción más inteligente sería </a:t>
            </a:r>
            <a:r>
              <a:rPr lang="en-GB" sz="1200" kern="1200" dirty="0">
                <a:solidFill>
                  <a:schemeClr val="tx1"/>
                </a:solidFill>
                <a:effectLst/>
                <a:latin typeface="+mn-lt"/>
                <a:ea typeface="+mn-ea"/>
                <a:cs typeface="+mn-cs"/>
              </a:rPr>
              <a:t>coger el dinero hoy. La razón es que el dinero que se gasta hoy puede utilizarse para recaudar ingresos o intereses durante el próximo año. Si pones el dinero en el banco</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obtendrás (con suerte) un tipo de interés, y entonces tus 100 </a:t>
            </a:r>
            <a:r>
              <a:rPr lang="en-GB" sz="1200" kern="1200" baseline="0" dirty="0">
                <a:solidFill>
                  <a:schemeClr val="tx1"/>
                </a:solidFill>
                <a:effectLst/>
                <a:latin typeface="+mn-lt"/>
                <a:ea typeface="+mn-ea"/>
                <a:cs typeface="+mn-cs"/>
              </a:rPr>
              <a:t>dólares </a:t>
            </a:r>
            <a:r>
              <a:rPr lang="en-GB" sz="1200" kern="1200" dirty="0">
                <a:solidFill>
                  <a:schemeClr val="tx1"/>
                </a:solidFill>
                <a:effectLst/>
                <a:latin typeface="+mn-lt"/>
                <a:ea typeface="+mn-ea"/>
                <a:cs typeface="+mn-cs"/>
              </a:rPr>
              <a:t>valdrán más dentro de un año. </a:t>
            </a:r>
            <a:r>
              <a:rPr lang="en-GB" sz="1200" kern="1200" noProof="0" dirty="0">
                <a:solidFill>
                  <a:schemeClr val="tx1"/>
                </a:solidFill>
                <a:effectLst/>
                <a:latin typeface="+mn-lt"/>
                <a:ea typeface="+mn-ea"/>
                <a:cs typeface="+mn-cs"/>
              </a:rPr>
              <a:t>Del mismo modo</a:t>
            </a:r>
            <a:r>
              <a:rPr lang="en-GB" sz="1200" kern="1200" dirty="0">
                <a:solidFill>
                  <a:schemeClr val="tx1"/>
                </a:solidFill>
                <a:effectLst/>
                <a:latin typeface="+mn-lt"/>
                <a:ea typeface="+mn-ea"/>
                <a:cs typeface="+mn-cs"/>
              </a:rPr>
              <a:t>, puedes invertir esos 100 dólares en una empresa que (con suerte) genere ingresos</a:t>
            </a:r>
            <a:r>
              <a:rPr lang="en-GB" dirty="0"/>
              <a:t>, </a:t>
            </a:r>
            <a:r>
              <a:rPr lang="en-GB" sz="1200" kern="1200" dirty="0">
                <a:solidFill>
                  <a:schemeClr val="tx1"/>
                </a:solidFill>
                <a:effectLst/>
                <a:latin typeface="+mn-lt"/>
                <a:ea typeface="+mn-ea"/>
                <a:cs typeface="+mn-cs"/>
              </a:rPr>
              <a:t>y entonces </a:t>
            </a:r>
            <a:r>
              <a:rPr lang="en-GB" sz="1200" kern="1200" baseline="0" dirty="0">
                <a:solidFill>
                  <a:schemeClr val="tx1"/>
                </a:solidFill>
                <a:effectLst/>
                <a:latin typeface="+mn-lt"/>
                <a:ea typeface="+mn-ea"/>
                <a:cs typeface="+mn-cs"/>
              </a:rPr>
              <a:t>los 100 dólares de hoy </a:t>
            </a:r>
            <a:r>
              <a:rPr lang="en-GB" sz="1200" kern="1200" dirty="0">
                <a:solidFill>
                  <a:schemeClr val="tx1"/>
                </a:solidFill>
                <a:effectLst/>
                <a:latin typeface="+mn-lt"/>
                <a:ea typeface="+mn-ea"/>
                <a:cs typeface="+mn-cs"/>
              </a:rPr>
              <a:t>valdrán más dentro de un año</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Si tenemos un tipo de interés del 10 por ciento a través del banco o de una empresa y queremos calcular el valor futuro de los 100 dólares, lo multiplicamos por (1+0,1) que son 110 dólares dentro de un año. Si mantenemos el dinero en el banco, o en la empresa para cobrar los ingresos durante otro año</a:t>
            </a:r>
            <a:r>
              <a:rPr lang="en-GB" dirty="0"/>
              <a:t>, entonces </a:t>
            </a:r>
            <a:r>
              <a:rPr lang="en-GB" sz="1200" kern="1200" dirty="0">
                <a:solidFill>
                  <a:schemeClr val="tx1"/>
                </a:solidFill>
                <a:effectLst/>
                <a:latin typeface="+mn-lt"/>
                <a:ea typeface="+mn-ea"/>
                <a:cs typeface="+mn-cs"/>
              </a:rPr>
              <a:t>vemos que los 110 dólares </a:t>
            </a:r>
            <a:r>
              <a:rPr lang="en-GB" dirty="0"/>
              <a:t>crecen </a:t>
            </a:r>
            <a:r>
              <a:rPr lang="en-GB" sz="1200" kern="1200" dirty="0">
                <a:solidFill>
                  <a:schemeClr val="tx1"/>
                </a:solidFill>
                <a:effectLst/>
                <a:latin typeface="+mn-lt"/>
                <a:ea typeface="+mn-ea"/>
                <a:cs typeface="+mn-cs"/>
              </a:rPr>
              <a:t>un 10 por ciento más. Lo calculamos como 100 veces (1 + 0,1) a la potencia de 2, porque ahora estamos ahorrando para dos años, </a:t>
            </a:r>
            <a:r>
              <a:rPr lang="en-GB" sz="1200" kern="1200" baseline="0" dirty="0">
                <a:solidFill>
                  <a:schemeClr val="tx1"/>
                </a:solidFill>
                <a:effectLst/>
                <a:latin typeface="+mn-lt"/>
                <a:ea typeface="+mn-ea"/>
                <a:cs typeface="+mn-cs"/>
              </a:rPr>
              <a:t>lo que </a:t>
            </a:r>
            <a:r>
              <a:rPr lang="en-GB" sz="1200" kern="1200" dirty="0">
                <a:solidFill>
                  <a:schemeClr val="tx1"/>
                </a:solidFill>
                <a:effectLst/>
                <a:latin typeface="+mn-lt"/>
                <a:ea typeface="+mn-ea"/>
                <a:cs typeface="+mn-cs"/>
              </a:rPr>
              <a:t>supone 121 dólares</a:t>
            </a:r>
            <a:r>
              <a:rPr lang="en-GB" dirty="0"/>
              <a:t>. </a:t>
            </a:r>
            <a:endParaRPr lang="en-GB" sz="1200" kern="1200" dirty="0">
              <a:solidFill>
                <a:schemeClr val="tx1"/>
              </a:solidFill>
              <a:effectLst/>
              <a:latin typeface="+mn-lt"/>
              <a:cs typeface="Calibri"/>
            </a:endParaRPr>
          </a:p>
        </p:txBody>
      </p:sp>
      <p:sp>
        <p:nvSpPr>
          <p:cNvPr id="296" name="Google Shape;296;p15: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dirty="0"/>
          </a:p>
        </p:txBody>
      </p:sp>
    </p:spTree>
    <p:extLst>
      <p:ext uri="{BB962C8B-B14F-4D97-AF65-F5344CB8AC3E}">
        <p14:creationId xmlns:p14="http://schemas.microsoft.com/office/powerpoint/2010/main" val="1858315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6: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baseline="0" dirty="0">
                <a:solidFill>
                  <a:schemeClr val="tx1"/>
                </a:solidFill>
                <a:effectLst/>
                <a:latin typeface="+mn-lt"/>
                <a:ea typeface="+mn-ea"/>
                <a:cs typeface="+mn-cs"/>
              </a:rPr>
              <a:t>Ahora introducimos el término "</a:t>
            </a:r>
            <a:r>
              <a:rPr lang="en-GB" sz="1200" kern="1200" dirty="0">
                <a:solidFill>
                  <a:schemeClr val="tx1"/>
                </a:solidFill>
                <a:effectLst/>
                <a:latin typeface="+mn-lt"/>
                <a:ea typeface="+mn-ea"/>
                <a:cs typeface="+mn-cs"/>
              </a:rPr>
              <a:t>descuento", que es cuando se calcula el valor del dinero hacia atrás utilizando un </a:t>
            </a:r>
            <a:r>
              <a:rPr lang="en-GB" sz="1200" kern="1200" baseline="0" dirty="0">
                <a:solidFill>
                  <a:schemeClr val="tx1"/>
                </a:solidFill>
                <a:effectLst/>
                <a:latin typeface="+mn-lt"/>
                <a:ea typeface="+mn-ea"/>
                <a:cs typeface="+mn-cs"/>
              </a:rPr>
              <a:t>tipo de </a:t>
            </a:r>
            <a:r>
              <a:rPr lang="en-GB" sz="1200" kern="1200" dirty="0">
                <a:solidFill>
                  <a:schemeClr val="tx1"/>
                </a:solidFill>
                <a:effectLst/>
                <a:latin typeface="+mn-lt"/>
                <a:ea typeface="+mn-ea"/>
                <a:cs typeface="+mn-cs"/>
              </a:rPr>
              <a:t>descuento. Utilizaremos </a:t>
            </a:r>
            <a:r>
              <a:rPr lang="en-GB" sz="1200" kern="1200" baseline="0" dirty="0">
                <a:solidFill>
                  <a:schemeClr val="tx1"/>
                </a:solidFill>
                <a:effectLst/>
                <a:latin typeface="+mn-lt"/>
                <a:ea typeface="+mn-ea"/>
                <a:cs typeface="+mn-cs"/>
              </a:rPr>
              <a:t>el mismo ejemplo que antes</a:t>
            </a:r>
            <a:r>
              <a:rPr lang="en-GB" dirty="0"/>
              <a:t>. Consideramos </a:t>
            </a:r>
            <a:r>
              <a:rPr lang="en-GB" sz="1200" kern="1200" dirty="0">
                <a:solidFill>
                  <a:schemeClr val="tx1"/>
                </a:solidFill>
                <a:effectLst/>
                <a:latin typeface="+mn-lt"/>
                <a:ea typeface="+mn-ea"/>
                <a:cs typeface="+mn-cs"/>
              </a:rPr>
              <a:t>110 dólares dentro de un año</a:t>
            </a:r>
            <a:r>
              <a:rPr lang="en-GB" dirty="0"/>
              <a:t>, </a:t>
            </a:r>
            <a:r>
              <a:rPr lang="en-GB" sz="1200" kern="1200" dirty="0">
                <a:solidFill>
                  <a:schemeClr val="tx1"/>
                </a:solidFill>
                <a:effectLst/>
                <a:latin typeface="+mn-lt"/>
                <a:ea typeface="+mn-ea"/>
                <a:cs typeface="+mn-cs"/>
              </a:rPr>
              <a:t>pero ahora queremos decidir cuánto vale eso en valor actual. Este "factor de descuento", del que hablaremos </a:t>
            </a:r>
            <a:r>
              <a:rPr lang="en-GB" sz="1200" kern="1200" baseline="0" dirty="0">
                <a:solidFill>
                  <a:schemeClr val="tx1"/>
                </a:solidFill>
                <a:effectLst/>
                <a:latin typeface="+mn-lt"/>
                <a:ea typeface="+mn-ea"/>
                <a:cs typeface="+mn-cs"/>
              </a:rPr>
              <a:t>en detalle en la próxima clase, </a:t>
            </a:r>
            <a:r>
              <a:rPr lang="en-GB" sz="1200" kern="1200" dirty="0">
                <a:solidFill>
                  <a:schemeClr val="tx1"/>
                </a:solidFill>
                <a:effectLst/>
                <a:latin typeface="+mn-lt"/>
                <a:ea typeface="+mn-ea"/>
                <a:cs typeface="+mn-cs"/>
              </a:rPr>
              <a:t>es el tipo de interés que se utiliza para descontar. Si tenemos una tasa de descuento alta, eso significa que los costes en el futuro reflejan un valor menor hoy. Si el dinero crece un 20% al año, la diferencia que se descontaría sería mayor que si crece un 2% al año. En la práctica, esto significa que las tecnologías </a:t>
            </a:r>
            <a:r>
              <a:rPr lang="en-GB" dirty="0"/>
              <a:t>renovables</a:t>
            </a:r>
            <a:r>
              <a:rPr lang="en-GB" sz="1200" kern="1200" dirty="0">
                <a:solidFill>
                  <a:schemeClr val="tx1"/>
                </a:solidFill>
                <a:effectLst/>
                <a:latin typeface="+mn-lt"/>
                <a:ea typeface="+mn-ea"/>
                <a:cs typeface="+mn-cs"/>
              </a:rPr>
              <a:t>, que suelen tener unos costes iniciales elevados y unos costes de funcionamiento bajos a lo largo de su vida útil, suelen beneficiarse de unos tipos de descuento bajos. Por otro lado</a:t>
            </a:r>
            <a:r>
              <a:rPr lang="en-GB" dirty="0"/>
              <a:t>, </a:t>
            </a:r>
            <a:r>
              <a:rPr lang="en-GB" sz="1200" kern="1200" dirty="0">
                <a:solidFill>
                  <a:schemeClr val="tx1"/>
                </a:solidFill>
                <a:effectLst/>
                <a:latin typeface="+mn-lt"/>
                <a:ea typeface="+mn-ea"/>
                <a:cs typeface="+mn-cs"/>
              </a:rPr>
              <a:t>los generadores </a:t>
            </a:r>
            <a:r>
              <a:rPr lang="en-GB" dirty="0"/>
              <a:t>diésel, que tienen costes de inversión más bajos </a:t>
            </a:r>
            <a:r>
              <a:rPr lang="en-GB" sz="1200" kern="1200" dirty="0">
                <a:solidFill>
                  <a:schemeClr val="tx1"/>
                </a:solidFill>
                <a:effectLst/>
                <a:latin typeface="+mn-lt"/>
                <a:ea typeface="+mn-ea"/>
                <a:cs typeface="+mn-cs"/>
              </a:rPr>
              <a:t>pero costes de funcionamiento elevados</a:t>
            </a:r>
            <a:r>
              <a:rPr lang="en-GB" dirty="0"/>
              <a:t>, </a:t>
            </a:r>
            <a:r>
              <a:rPr lang="en-GB" sz="1200" kern="1200" dirty="0">
                <a:solidFill>
                  <a:schemeClr val="tx1"/>
                </a:solidFill>
                <a:effectLst/>
                <a:latin typeface="+mn-lt"/>
                <a:ea typeface="+mn-ea"/>
                <a:cs typeface="+mn-cs"/>
              </a:rPr>
              <a:t>serán </a:t>
            </a:r>
            <a:r>
              <a:rPr lang="en-GB" dirty="0"/>
              <a:t>menos costosos </a:t>
            </a:r>
            <a:r>
              <a:rPr lang="en-GB" sz="1200" kern="1200" dirty="0">
                <a:solidFill>
                  <a:schemeClr val="tx1"/>
                </a:solidFill>
                <a:effectLst/>
                <a:latin typeface="+mn-lt"/>
                <a:ea typeface="+mn-ea"/>
                <a:cs typeface="+mn-cs"/>
              </a:rPr>
              <a:t>más a menudo con tasas de descuento más altas.</a:t>
            </a:r>
            <a:endParaRPr lang="en-GB" dirty="0"/>
          </a:p>
          <a:p>
            <a:pPr marL="0" lvl="0" indent="0" algn="l" rtl="0">
              <a:lnSpc>
                <a:spcPct val="100000"/>
              </a:lnSpc>
              <a:spcBef>
                <a:spcPts val="0"/>
              </a:spcBef>
              <a:spcAft>
                <a:spcPts val="0"/>
              </a:spcAft>
              <a:buSzPts val="1400"/>
              <a:buNone/>
            </a:pPr>
            <a:endParaRPr dirty="0"/>
          </a:p>
        </p:txBody>
      </p:sp>
      <p:sp>
        <p:nvSpPr>
          <p:cNvPr id="303" name="Google Shape;303;p1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9340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754880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baseline="0" dirty="0">
                <a:solidFill>
                  <a:schemeClr val="tx1"/>
                </a:solidFill>
                <a:effectLst/>
                <a:latin typeface="+mn-lt"/>
                <a:ea typeface="+mn-ea"/>
                <a:cs typeface="+mn-cs"/>
              </a:rPr>
              <a:t>Los </a:t>
            </a:r>
            <a:r>
              <a:rPr lang="en-GB" sz="1200" kern="1200" dirty="0">
                <a:solidFill>
                  <a:schemeClr val="tx1"/>
                </a:solidFill>
                <a:effectLst/>
                <a:latin typeface="+mn-lt"/>
                <a:ea typeface="+mn-ea"/>
                <a:cs typeface="+mn-cs"/>
              </a:rPr>
              <a:t>modelos energéticos crean una imagen simplificada de los sistemas energéticos de </a:t>
            </a:r>
            <a:r>
              <a:rPr lang="en-GB" dirty="0"/>
              <a:t>la vida real </a:t>
            </a:r>
            <a:r>
              <a:rPr lang="en-GB" sz="1200" kern="1200" dirty="0">
                <a:solidFill>
                  <a:schemeClr val="tx1"/>
                </a:solidFill>
                <a:effectLst/>
                <a:latin typeface="+mn-lt"/>
                <a:ea typeface="+mn-ea"/>
                <a:cs typeface="+mn-cs"/>
              </a:rPr>
              <a:t>traduciendo los componentes (por ejemplo</a:t>
            </a:r>
            <a:r>
              <a:rPr lang="en-GB" dirty="0"/>
              <a:t>, las </a:t>
            </a:r>
            <a:r>
              <a:rPr lang="en-GB" sz="1200" kern="1200" dirty="0">
                <a:solidFill>
                  <a:schemeClr val="tx1"/>
                </a:solidFill>
                <a:effectLst/>
                <a:latin typeface="+mn-lt"/>
                <a:ea typeface="+mn-ea"/>
                <a:cs typeface="+mn-cs"/>
              </a:rPr>
              <a:t>centrales eléctricas</a:t>
            </a:r>
            <a:r>
              <a:rPr lang="en-GB" dirty="0"/>
              <a:t>) </a:t>
            </a:r>
            <a:r>
              <a:rPr lang="en-GB" sz="1200" kern="1200" dirty="0">
                <a:solidFill>
                  <a:schemeClr val="tx1"/>
                </a:solidFill>
                <a:effectLst/>
                <a:latin typeface="+mn-lt"/>
                <a:ea typeface="+mn-ea"/>
                <a:cs typeface="+mn-cs"/>
              </a:rPr>
              <a:t>y los flujos del sistema energético en formulaciones matemáticas. Estas ecuaciones representan una interacción </a:t>
            </a:r>
            <a:r>
              <a:rPr lang="en-GB" dirty="0"/>
              <a:t>basada en reglas </a:t>
            </a:r>
            <a:r>
              <a:rPr lang="en-GB" sz="1200" kern="1200" dirty="0">
                <a:solidFill>
                  <a:schemeClr val="tx1"/>
                </a:solidFill>
                <a:effectLst/>
                <a:latin typeface="+mn-lt"/>
                <a:ea typeface="+mn-ea"/>
                <a:cs typeface="+mn-cs"/>
              </a:rPr>
              <a:t>entre los componentes clave del sistema. Estas </a:t>
            </a:r>
            <a:r>
              <a:rPr lang="en-GB" sz="1200" kern="1200" baseline="0" dirty="0">
                <a:solidFill>
                  <a:schemeClr val="tx1"/>
                </a:solidFill>
                <a:effectLst/>
                <a:latin typeface="+mn-lt"/>
                <a:ea typeface="+mn-ea"/>
                <a:cs typeface="+mn-cs"/>
              </a:rPr>
              <a:t>interacciones </a:t>
            </a:r>
            <a:r>
              <a:rPr lang="en-GB" sz="1200" kern="1200" dirty="0">
                <a:solidFill>
                  <a:schemeClr val="tx1"/>
                </a:solidFill>
                <a:effectLst/>
                <a:latin typeface="+mn-lt"/>
                <a:ea typeface="+mn-ea"/>
                <a:cs typeface="+mn-cs"/>
              </a:rPr>
              <a:t>se describen mediante fórmulas. Como ejemplo, </a:t>
            </a:r>
            <a:r>
              <a:rPr lang="en-GB" sz="1200" kern="1200" baseline="0" dirty="0">
                <a:solidFill>
                  <a:schemeClr val="tx1"/>
                </a:solidFill>
                <a:effectLst/>
                <a:latin typeface="+mn-lt"/>
                <a:ea typeface="+mn-ea"/>
                <a:cs typeface="+mn-cs"/>
              </a:rPr>
              <a:t>podemos considerar </a:t>
            </a:r>
            <a:r>
              <a:rPr lang="en-GB" sz="1200" kern="1200" dirty="0">
                <a:solidFill>
                  <a:schemeClr val="tx1"/>
                </a:solidFill>
                <a:effectLst/>
                <a:latin typeface="+mn-lt"/>
                <a:ea typeface="+mn-ea"/>
                <a:cs typeface="+mn-cs"/>
              </a:rPr>
              <a:t>un generador diesel. El generador diesel </a:t>
            </a:r>
            <a:r>
              <a:rPr lang="en-GB" sz="1200" kern="1200" baseline="0" dirty="0">
                <a:solidFill>
                  <a:schemeClr val="tx1"/>
                </a:solidFill>
                <a:effectLst/>
                <a:latin typeface="+mn-lt"/>
                <a:ea typeface="+mn-ea"/>
                <a:cs typeface="+mn-cs"/>
              </a:rPr>
              <a:t>consume </a:t>
            </a:r>
            <a:r>
              <a:rPr lang="en-GB" sz="1200" kern="1200" dirty="0">
                <a:solidFill>
                  <a:schemeClr val="tx1"/>
                </a:solidFill>
                <a:effectLst/>
                <a:latin typeface="+mn-lt"/>
                <a:ea typeface="+mn-ea"/>
                <a:cs typeface="+mn-cs"/>
              </a:rPr>
              <a:t>X litros de diesel para obtener Y </a:t>
            </a:r>
            <a:r>
              <a:rPr lang="en-GB" dirty="0"/>
              <a:t>kilovatios hora de </a:t>
            </a:r>
            <a:r>
              <a:rPr lang="en-GB" sz="1200" kern="1200" dirty="0">
                <a:solidFill>
                  <a:schemeClr val="tx1"/>
                </a:solidFill>
                <a:effectLst/>
                <a:latin typeface="+mn-lt"/>
                <a:ea typeface="+mn-ea"/>
                <a:cs typeface="+mn-cs"/>
              </a:rPr>
              <a:t>electricidad. Si el generador diesel </a:t>
            </a:r>
            <a:r>
              <a:rPr lang="en-GB" sz="1200" kern="1200" baseline="0" dirty="0">
                <a:solidFill>
                  <a:schemeClr val="tx1"/>
                </a:solidFill>
                <a:effectLst/>
                <a:latin typeface="+mn-lt"/>
                <a:ea typeface="+mn-ea"/>
                <a:cs typeface="+mn-cs"/>
              </a:rPr>
              <a:t>está </a:t>
            </a:r>
            <a:r>
              <a:rPr lang="en-GB" sz="1200" kern="1200" dirty="0">
                <a:solidFill>
                  <a:schemeClr val="tx1"/>
                </a:solidFill>
                <a:effectLst/>
                <a:latin typeface="+mn-lt"/>
                <a:ea typeface="+mn-ea"/>
                <a:cs typeface="+mn-cs"/>
              </a:rPr>
              <a:t>conectado a una red de distribución, distribuimos la electricidad en la red de distribución. </a:t>
            </a:r>
            <a:r>
              <a:rPr lang="en-GB" sz="1200" kern="1200" baseline="0" dirty="0">
                <a:solidFill>
                  <a:schemeClr val="tx1"/>
                </a:solidFill>
                <a:effectLst/>
                <a:latin typeface="+mn-lt"/>
                <a:ea typeface="+mn-ea"/>
                <a:cs typeface="+mn-cs"/>
              </a:rPr>
              <a:t>Al incluir la red de distribución</a:t>
            </a:r>
            <a:r>
              <a:rPr lang="en-GB" sz="1200" kern="1200" dirty="0">
                <a:solidFill>
                  <a:schemeClr val="tx1"/>
                </a:solidFill>
                <a:effectLst/>
                <a:latin typeface="+mn-lt"/>
                <a:ea typeface="+mn-ea"/>
                <a:cs typeface="+mn-cs"/>
              </a:rPr>
              <a:t>, utilizamos ecuaciones para calcular el tamaño necesario de la red de distribución </a:t>
            </a:r>
            <a:r>
              <a:rPr lang="en-GB" sz="1200" kern="1200" baseline="0" dirty="0">
                <a:solidFill>
                  <a:schemeClr val="tx1"/>
                </a:solidFill>
                <a:effectLst/>
                <a:latin typeface="+mn-lt"/>
                <a:ea typeface="+mn-ea"/>
                <a:cs typeface="+mn-cs"/>
              </a:rPr>
              <a:t>y </a:t>
            </a:r>
            <a:r>
              <a:rPr lang="en-GB" sz="1200" kern="1200" dirty="0">
                <a:solidFill>
                  <a:schemeClr val="tx1"/>
                </a:solidFill>
                <a:effectLst/>
                <a:latin typeface="+mn-lt"/>
                <a:ea typeface="+mn-ea"/>
                <a:cs typeface="+mn-cs"/>
              </a:rPr>
              <a:t>el tipo de generador diesel </a:t>
            </a:r>
            <a:r>
              <a:rPr lang="en-GB" dirty="0"/>
              <a:t>necesario </a:t>
            </a:r>
            <a:r>
              <a:rPr lang="en-GB" sz="1200" kern="1200" dirty="0">
                <a:solidFill>
                  <a:schemeClr val="tx1"/>
                </a:solidFill>
                <a:effectLst/>
                <a:latin typeface="+mn-lt"/>
                <a:ea typeface="+mn-ea"/>
                <a:cs typeface="+mn-cs"/>
              </a:rPr>
              <a:t>para satisfacer la demanda del cliente. También formulamos ecuaciones para el coste de todos estos componentes. Todas estas ecuaciones interconectadas forman en conjunto una representación simplificada del sistema energético.</a:t>
            </a:r>
          </a:p>
          <a:p>
            <a:r>
              <a:rPr lang="en-GB" sz="1200" kern="1200" dirty="0">
                <a:solidFill>
                  <a:schemeClr val="tx1"/>
                </a:solidFill>
                <a:effectLst/>
                <a:latin typeface="+mn-lt"/>
                <a:ea typeface="+mn-ea"/>
                <a:cs typeface="+mn-cs"/>
              </a:rPr>
              <a:t>A continuación, calibramos el modelo para reflejar el estado actual del sistema energético y los flujos de energía, vinculando los combustibles en función de cómo fluyen por el sistema. El modelo puede entonces explorar diferentes sistemas energéticos futuros en términos de</a:t>
            </a:r>
            <a:r>
              <a:rPr lang="en-GB" dirty="0"/>
              <a:t>, por ejemplo, </a:t>
            </a:r>
            <a:r>
              <a:rPr lang="en-GB" sz="1200" kern="1200" dirty="0">
                <a:solidFill>
                  <a:schemeClr val="tx1"/>
                </a:solidFill>
                <a:effectLst/>
                <a:latin typeface="+mn-lt"/>
                <a:ea typeface="+mn-ea"/>
                <a:cs typeface="+mn-cs"/>
              </a:rPr>
              <a:t>tecnología, opciones de combustible </a:t>
            </a:r>
            <a:r>
              <a:rPr lang="en-GB" dirty="0"/>
              <a:t>o </a:t>
            </a:r>
            <a:r>
              <a:rPr lang="en-GB" sz="1200" kern="1200" dirty="0">
                <a:solidFill>
                  <a:schemeClr val="tx1"/>
                </a:solidFill>
                <a:effectLst/>
                <a:latin typeface="+mn-lt"/>
                <a:ea typeface="+mn-ea"/>
                <a:cs typeface="+mn-cs"/>
              </a:rPr>
              <a:t>energía de las demandas.</a:t>
            </a:r>
            <a:endParaRPr lang="en-GB" sz="1200" kern="1200" dirty="0">
              <a:solidFill>
                <a:schemeClr val="tx1"/>
              </a:solidFill>
              <a:effectLst/>
              <a:latin typeface="+mn-lt"/>
              <a:cs typeface="Calibri"/>
            </a:endParaRPr>
          </a:p>
          <a:p>
            <a:pPr marL="0" lvl="0" indent="0" algn="l" rtl="0">
              <a:spcBef>
                <a:spcPts val="0"/>
              </a:spcBef>
              <a:spcAft>
                <a:spcPts val="0"/>
              </a:spcAft>
              <a:buNone/>
            </a:pPr>
            <a:r>
              <a:rPr lang="en-GB" sz="1200" kern="1200" dirty="0">
                <a:solidFill>
                  <a:schemeClr val="tx1"/>
                </a:solidFill>
                <a:effectLst/>
                <a:latin typeface="+mn-lt"/>
                <a:ea typeface="+mn-ea"/>
                <a:cs typeface="+mn-cs"/>
              </a:rPr>
              <a:t>Una cosa muy importante que hay que tener en cuenta sobre la modelización energética es que ésta puede </a:t>
            </a:r>
            <a:r>
              <a:rPr lang="en-GB" dirty="0"/>
              <a:t>aportar </a:t>
            </a:r>
            <a:r>
              <a:rPr lang="en-GB" sz="1200" kern="1200" dirty="0">
                <a:solidFill>
                  <a:schemeClr val="tx1"/>
                </a:solidFill>
                <a:effectLst/>
                <a:latin typeface="+mn-lt"/>
                <a:ea typeface="+mn-ea"/>
                <a:cs typeface="+mn-cs"/>
              </a:rPr>
              <a:t>ideas, pero no respuestas. Un modelo energético puede ayudarnos a entender las consecuencias de determinadas decisiones o cómo podemos alcanzar un objetivo concreto.</a:t>
            </a:r>
            <a:endParaRPr lang="en-GB" sz="1200" kern="1200" dirty="0">
              <a:solidFill>
                <a:schemeClr val="tx1"/>
              </a:solidFill>
              <a:effectLst/>
              <a:latin typeface="+mn-lt"/>
              <a:cs typeface="Calibri" panose="020F0502020204030204"/>
            </a:endParaRPr>
          </a:p>
          <a:p>
            <a:pPr marL="0" lvl="0" indent="0" algn="l" rtl="0">
              <a:spcBef>
                <a:spcPts val="0"/>
              </a:spcBef>
              <a:spcAft>
                <a:spcPts val="0"/>
              </a:spcAft>
              <a:buNone/>
            </a:pPr>
            <a:endParaRPr dirty="0"/>
          </a:p>
        </p:txBody>
      </p:sp>
      <p:sp>
        <p:nvSpPr>
          <p:cNvPr id="155" name="Google Shape;15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8560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El gobierno o el responsable de la toma de decisiones puede tener una idea cualitativa sobre el desarrollo futuro del país y su sistema energético. Puede haber objetivos políticos relacionados</a:t>
            </a:r>
            <a:r>
              <a:rPr lang="en-GB" dirty="0"/>
              <a:t>, por ejemplo, con el </a:t>
            </a:r>
            <a:r>
              <a:rPr lang="en-GB" sz="1200" kern="1200" dirty="0">
                <a:solidFill>
                  <a:schemeClr val="tx1"/>
                </a:solidFill>
                <a:effectLst/>
                <a:latin typeface="+mn-lt"/>
                <a:ea typeface="+mn-ea"/>
                <a:cs typeface="+mn-cs"/>
              </a:rPr>
              <a:t>desarrollo económico, las limitaciones financieras o la reducción de emisiones. Puede haber ideas relacionadas con la seguridad energética vinculadas a las opciones tecnológicas, en las </a:t>
            </a:r>
            <a:r>
              <a:rPr lang="en-GB" sz="1200" kern="1200" baseline="0" dirty="0">
                <a:solidFill>
                  <a:schemeClr val="tx1"/>
                </a:solidFill>
                <a:effectLst/>
                <a:latin typeface="+mn-lt"/>
                <a:ea typeface="+mn-ea"/>
                <a:cs typeface="+mn-cs"/>
              </a:rPr>
              <a:t>que </a:t>
            </a:r>
            <a:r>
              <a:rPr lang="en-GB" sz="1200" kern="1200" dirty="0">
                <a:solidFill>
                  <a:schemeClr val="tx1"/>
                </a:solidFill>
                <a:effectLst/>
                <a:latin typeface="+mn-lt"/>
                <a:ea typeface="+mn-ea"/>
                <a:cs typeface="+mn-cs"/>
              </a:rPr>
              <a:t>una parte interesada puede preferir utilizar recursos disponibles en el país que no requieran importaciones. </a:t>
            </a:r>
            <a:r>
              <a:rPr lang="en-GB" sz="1200" kern="1200" baseline="0" dirty="0">
                <a:solidFill>
                  <a:schemeClr val="tx1"/>
                </a:solidFill>
                <a:effectLst/>
                <a:latin typeface="+mn-lt"/>
                <a:ea typeface="+mn-ea"/>
                <a:cs typeface="+mn-cs"/>
              </a:rPr>
              <a:t>Además, las opciones tecnológicas pueden limitarse </a:t>
            </a:r>
            <a:r>
              <a:rPr lang="en-GB" sz="1200" kern="1200" dirty="0">
                <a:solidFill>
                  <a:schemeClr val="tx1"/>
                </a:solidFill>
                <a:effectLst/>
                <a:latin typeface="+mn-lt"/>
                <a:ea typeface="+mn-ea"/>
                <a:cs typeface="+mn-cs"/>
              </a:rPr>
              <a:t>a tecnologías renovables en lugar de tecnologías basadas en combustibles fósiles para reducir las emisiones. Hay </a:t>
            </a:r>
            <a:r>
              <a:rPr lang="en-GB" dirty="0"/>
              <a:t>diferentes </a:t>
            </a:r>
            <a:r>
              <a:rPr lang="en-GB" sz="1200" kern="1200" dirty="0">
                <a:solidFill>
                  <a:schemeClr val="tx1"/>
                </a:solidFill>
                <a:effectLst/>
                <a:latin typeface="+mn-lt"/>
                <a:ea typeface="+mn-ea"/>
                <a:cs typeface="+mn-cs"/>
              </a:rPr>
              <a:t>objetivos </a:t>
            </a:r>
            <a:r>
              <a:rPr lang="en-GB" dirty="0"/>
              <a:t>o </a:t>
            </a:r>
            <a:r>
              <a:rPr lang="en-GB" sz="1200" kern="1200" dirty="0">
                <a:solidFill>
                  <a:schemeClr val="tx1"/>
                </a:solidFill>
                <a:effectLst/>
                <a:latin typeface="+mn-lt"/>
                <a:ea typeface="+mn-ea"/>
                <a:cs typeface="+mn-cs"/>
              </a:rPr>
              <a:t>metas que tendrán las distintas partes interesadas. </a:t>
            </a:r>
            <a:endParaRPr lang="en-US" dirty="0"/>
          </a:p>
          <a:p>
            <a:r>
              <a:rPr lang="en-GB" sz="1200" kern="1200" dirty="0">
                <a:solidFill>
                  <a:schemeClr val="tx1"/>
                </a:solidFill>
                <a:effectLst/>
                <a:latin typeface="+mn-lt"/>
                <a:ea typeface="+mn-ea"/>
                <a:cs typeface="+mn-cs"/>
              </a:rPr>
              <a:t>Los modelos de sistemas </a:t>
            </a:r>
            <a:r>
              <a:rPr lang="en-GB" dirty="0"/>
              <a:t>energéticos </a:t>
            </a:r>
            <a:r>
              <a:rPr lang="en-GB" sz="1200" kern="1200" baseline="0" dirty="0">
                <a:solidFill>
                  <a:schemeClr val="tx1"/>
                </a:solidFill>
                <a:effectLst/>
                <a:latin typeface="+mn-lt"/>
                <a:ea typeface="+mn-ea"/>
                <a:cs typeface="+mn-cs"/>
              </a:rPr>
              <a:t>pueden </a:t>
            </a:r>
            <a:r>
              <a:rPr lang="en-GB" sz="1200" kern="1200" dirty="0">
                <a:solidFill>
                  <a:schemeClr val="tx1"/>
                </a:solidFill>
                <a:effectLst/>
                <a:latin typeface="+mn-lt"/>
                <a:ea typeface="+mn-ea"/>
                <a:cs typeface="+mn-cs"/>
              </a:rPr>
              <a:t>proporcionar un marco para evaluar cuantitativamente las implicaciones de diferentes políticas energéticas o diferentes opciones de desarrollo en el sistema de suministro. Esto significa que el proceso de modelización del sistema energético puede aportar cifras a estos </a:t>
            </a:r>
            <a:r>
              <a:rPr lang="en-GB" sz="1200" kern="1200" baseline="0" dirty="0">
                <a:solidFill>
                  <a:schemeClr val="tx1"/>
                </a:solidFill>
                <a:effectLst/>
                <a:latin typeface="+mn-lt"/>
                <a:ea typeface="+mn-ea"/>
                <a:cs typeface="+mn-cs"/>
              </a:rPr>
              <a:t>objetivos </a:t>
            </a:r>
            <a:r>
              <a:rPr lang="en-GB" sz="1200" kern="1200" dirty="0">
                <a:solidFill>
                  <a:schemeClr val="tx1"/>
                </a:solidFill>
                <a:effectLst/>
                <a:latin typeface="+mn-lt"/>
                <a:ea typeface="+mn-ea"/>
                <a:cs typeface="+mn-cs"/>
              </a:rPr>
              <a:t>cualitativos </a:t>
            </a:r>
            <a:r>
              <a:rPr lang="en-GB" sz="1200" kern="1200" baseline="0" dirty="0">
                <a:solidFill>
                  <a:schemeClr val="tx1"/>
                </a:solidFill>
                <a:effectLst/>
                <a:latin typeface="+mn-lt"/>
                <a:ea typeface="+mn-ea"/>
                <a:cs typeface="+mn-cs"/>
              </a:rPr>
              <a:t>para </a:t>
            </a:r>
            <a:r>
              <a:rPr lang="en-GB" sz="1200" kern="1200" dirty="0">
                <a:solidFill>
                  <a:schemeClr val="tx1"/>
                </a:solidFill>
                <a:effectLst/>
                <a:latin typeface="+mn-lt"/>
                <a:ea typeface="+mn-ea"/>
                <a:cs typeface="+mn-cs"/>
              </a:rPr>
              <a:t>indicar cuál es la magnitud del coste de aplicar una determinada política o de intentar alcanzar un objetivo específico de electrificación. Además</a:t>
            </a:r>
            <a:r>
              <a:rPr lang="en-GB" dirty="0"/>
              <a:t>, </a:t>
            </a:r>
            <a:r>
              <a:rPr lang="en-GB" sz="1200" kern="1200" dirty="0">
                <a:solidFill>
                  <a:schemeClr val="tx1"/>
                </a:solidFill>
                <a:effectLst/>
                <a:latin typeface="+mn-lt"/>
                <a:ea typeface="+mn-ea"/>
                <a:cs typeface="+mn-cs"/>
              </a:rPr>
              <a:t>la modelización puede dar </a:t>
            </a:r>
            <a:r>
              <a:rPr lang="en-GB" dirty="0"/>
              <a:t>una </a:t>
            </a:r>
            <a:r>
              <a:rPr lang="en-GB" sz="1200" kern="1200" dirty="0">
                <a:solidFill>
                  <a:schemeClr val="tx1"/>
                </a:solidFill>
                <a:effectLst/>
                <a:latin typeface="+mn-lt"/>
                <a:ea typeface="+mn-ea"/>
                <a:cs typeface="+mn-cs"/>
              </a:rPr>
              <a:t>indicación sobre las opciones tecnológicas</a:t>
            </a:r>
            <a:r>
              <a:rPr lang="en-GB" dirty="0"/>
              <a:t>, por ejemplo, tal vez la </a:t>
            </a:r>
            <a:r>
              <a:rPr lang="en-GB" sz="1200" kern="1200" dirty="0">
                <a:solidFill>
                  <a:schemeClr val="tx1"/>
                </a:solidFill>
                <a:effectLst/>
                <a:latin typeface="+mn-lt"/>
                <a:ea typeface="+mn-ea"/>
                <a:cs typeface="+mn-cs"/>
              </a:rPr>
              <a:t>mitad de la población sería electrificada por tecnologías </a:t>
            </a:r>
            <a:r>
              <a:rPr lang="en-GB" dirty="0"/>
              <a:t>autónomas </a:t>
            </a:r>
            <a:r>
              <a:rPr lang="en-GB" sz="1200" kern="1200" dirty="0">
                <a:solidFill>
                  <a:schemeClr val="tx1"/>
                </a:solidFill>
                <a:effectLst/>
                <a:latin typeface="+mn-lt"/>
                <a:ea typeface="+mn-ea"/>
                <a:cs typeface="+mn-cs"/>
              </a:rPr>
              <a:t>frente a la minirred o la red. </a:t>
            </a:r>
            <a:r>
              <a:rPr lang="en-GB" dirty="0"/>
              <a:t>Otras </a:t>
            </a:r>
            <a:r>
              <a:rPr lang="en-GB" sz="1200" kern="1200" dirty="0">
                <a:solidFill>
                  <a:schemeClr val="tx1"/>
                </a:solidFill>
                <a:effectLst/>
                <a:latin typeface="+mn-lt"/>
                <a:ea typeface="+mn-ea"/>
                <a:cs typeface="+mn-cs"/>
              </a:rPr>
              <a:t>condiciones </a:t>
            </a:r>
            <a:r>
              <a:rPr lang="en-GB" dirty="0"/>
              <a:t>pueden ser </a:t>
            </a:r>
            <a:r>
              <a:rPr lang="en-GB" sz="1200" kern="1200" dirty="0">
                <a:solidFill>
                  <a:schemeClr val="tx1"/>
                </a:solidFill>
                <a:effectLst/>
                <a:latin typeface="+mn-lt"/>
                <a:ea typeface="+mn-ea"/>
                <a:cs typeface="+mn-cs"/>
              </a:rPr>
              <a:t>fijadas por las partes interesadas o </a:t>
            </a:r>
            <a:r>
              <a:rPr lang="en-GB" dirty="0"/>
              <a:t>resultar de </a:t>
            </a:r>
            <a:r>
              <a:rPr lang="en-GB" sz="1200" kern="1200" dirty="0">
                <a:solidFill>
                  <a:schemeClr val="tx1"/>
                </a:solidFill>
                <a:effectLst/>
                <a:latin typeface="+mn-lt"/>
                <a:ea typeface="+mn-ea"/>
                <a:cs typeface="+mn-cs"/>
              </a:rPr>
              <a:t>factores </a:t>
            </a:r>
            <a:r>
              <a:rPr lang="en-GB" dirty="0"/>
              <a:t>externos. Éstos </a:t>
            </a:r>
            <a:r>
              <a:rPr lang="en-GB" sz="1200" kern="1200" dirty="0">
                <a:solidFill>
                  <a:schemeClr val="tx1"/>
                </a:solidFill>
                <a:effectLst/>
                <a:latin typeface="+mn-lt"/>
                <a:ea typeface="+mn-ea"/>
                <a:cs typeface="+mn-cs"/>
              </a:rPr>
              <a:t>pueden cambiar en </a:t>
            </a:r>
            <a:r>
              <a:rPr lang="en-GB" dirty="0"/>
              <a:t>función de los </a:t>
            </a:r>
            <a:r>
              <a:rPr lang="en-GB" sz="1200" kern="1200" dirty="0">
                <a:solidFill>
                  <a:schemeClr val="tx1"/>
                </a:solidFill>
                <a:effectLst/>
                <a:latin typeface="+mn-lt"/>
                <a:ea typeface="+mn-ea"/>
                <a:cs typeface="+mn-cs"/>
              </a:rPr>
              <a:t>diferentes desarrollos nacionales o de la aplicación de diferentes políticas</a:t>
            </a:r>
            <a:r>
              <a:rPr lang="en-GB" dirty="0"/>
              <a:t>. </a:t>
            </a:r>
            <a:endParaRPr lang="en-US" dirty="0">
              <a:cs typeface="Calibri"/>
            </a:endParaRPr>
          </a:p>
        </p:txBody>
      </p:sp>
      <p:sp>
        <p:nvSpPr>
          <p:cNvPr id="164" name="Google Shape;16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551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 primer lugar, los modelos no pueden predecir el futuro. Siempre habrá incertidumbres en los parámetros de </a:t>
            </a:r>
            <a:r>
              <a:rPr lang="en-US" dirty="0"/>
              <a:t>entrada </a:t>
            </a:r>
            <a:r>
              <a:rPr lang="en-US" sz="1200" kern="1200" dirty="0">
                <a:solidFill>
                  <a:schemeClr val="tx1"/>
                </a:solidFill>
                <a:effectLst/>
                <a:latin typeface="+mn-lt"/>
                <a:ea typeface="+mn-ea"/>
                <a:cs typeface="+mn-cs"/>
              </a:rPr>
              <a:t>de un modelo que modela el desarrollo futuro. Los parámetros inciertos </a:t>
            </a:r>
            <a:r>
              <a:rPr lang="en-US" sz="1200" kern="1200" baseline="0" dirty="0">
                <a:solidFill>
                  <a:schemeClr val="tx1"/>
                </a:solidFill>
                <a:effectLst/>
                <a:latin typeface="+mn-lt"/>
                <a:ea typeface="+mn-ea"/>
                <a:cs typeface="+mn-cs"/>
              </a:rPr>
              <a:t>pueden ser </a:t>
            </a:r>
            <a:r>
              <a:rPr lang="en-GB" sz="1200" kern="1200" baseline="0" dirty="0">
                <a:solidFill>
                  <a:schemeClr val="tx1"/>
                </a:solidFill>
                <a:effectLst/>
                <a:latin typeface="+mn-lt"/>
                <a:ea typeface="+mn-ea"/>
                <a:cs typeface="+mn-cs"/>
              </a:rPr>
              <a:t>cómo </a:t>
            </a:r>
            <a:r>
              <a:rPr lang="en-GB" sz="1200" kern="1200" dirty="0">
                <a:solidFill>
                  <a:schemeClr val="tx1"/>
                </a:solidFill>
                <a:effectLst/>
                <a:latin typeface="+mn-lt"/>
                <a:ea typeface="+mn-ea"/>
                <a:cs typeface="+mn-cs"/>
              </a:rPr>
              <a:t>evolucionará el precio del gasóleo en el futuro</a:t>
            </a:r>
            <a:r>
              <a:rPr lang="en-GB" dirty="0"/>
              <a:t>, </a:t>
            </a:r>
            <a:r>
              <a:rPr lang="en-GB" sz="1200" kern="1200" dirty="0">
                <a:solidFill>
                  <a:schemeClr val="tx1"/>
                </a:solidFill>
                <a:effectLst/>
                <a:latin typeface="+mn-lt"/>
                <a:ea typeface="+mn-ea"/>
                <a:cs typeface="+mn-cs"/>
              </a:rPr>
              <a:t>cómo se reducirán los costes de los paneles fotovoltaicos en los próximos 10 años o cuál creemos que será la demanda de energía. Todos ellos son estimaciones basadas en diferentes </a:t>
            </a:r>
            <a:r>
              <a:rPr lang="en-GB" sz="1200" kern="1200" baseline="0" dirty="0">
                <a:solidFill>
                  <a:schemeClr val="tx1"/>
                </a:solidFill>
                <a:effectLst/>
                <a:latin typeface="+mn-lt"/>
                <a:ea typeface="+mn-ea"/>
                <a:cs typeface="+mn-cs"/>
              </a:rPr>
              <a:t>conjuntos de </a:t>
            </a:r>
            <a:r>
              <a:rPr lang="en-GB" sz="1200" kern="1200" dirty="0">
                <a:solidFill>
                  <a:schemeClr val="tx1"/>
                </a:solidFill>
                <a:effectLst/>
                <a:latin typeface="+mn-lt"/>
                <a:ea typeface="+mn-ea"/>
                <a:cs typeface="+mn-cs"/>
              </a:rPr>
              <a:t>información, pero nunca pueden predecir lo que ocurrirá en el futuro, ya que hay muchas incertidumbres.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 que el modelo puede ayudarnos es a comprender mejor el futuro. Esto permite a los responsables de la toma de decisiones estar preparados y tomar decisiones con conocimiento de causa. Explorando </a:t>
            </a:r>
            <a:r>
              <a:rPr lang="en-GB" sz="1200" kern="1200" baseline="0" dirty="0">
                <a:solidFill>
                  <a:schemeClr val="tx1"/>
                </a:solidFill>
                <a:effectLst/>
                <a:latin typeface="+mn-lt"/>
                <a:ea typeface="+mn-ea"/>
                <a:cs typeface="+mn-cs"/>
              </a:rPr>
              <a:t>una plétora de futuros diferentes, se </a:t>
            </a:r>
            <a:r>
              <a:rPr lang="en-GB" sz="1200" kern="1200" dirty="0">
                <a:solidFill>
                  <a:schemeClr val="tx1"/>
                </a:solidFill>
                <a:effectLst/>
                <a:latin typeface="+mn-lt"/>
                <a:ea typeface="+mn-ea"/>
                <a:cs typeface="+mn-cs"/>
              </a:rPr>
              <a:t>pueden desarrollar estrategias que sean sólidas y funcionen bajo muchos desarrollos diferentes. Sin embargo, hay que señalar que los modelos no pueden tomar decisiones. </a:t>
            </a:r>
            <a:r>
              <a:rPr lang="en-GB" sz="1200" kern="1200" baseline="0" dirty="0">
                <a:solidFill>
                  <a:schemeClr val="tx1"/>
                </a:solidFill>
                <a:effectLst/>
                <a:latin typeface="+mn-lt"/>
                <a:ea typeface="+mn-ea"/>
                <a:cs typeface="+mn-cs"/>
              </a:rPr>
              <a:t>El modelo energético </a:t>
            </a:r>
            <a:r>
              <a:rPr lang="en-GB" sz="1200" kern="1200" dirty="0">
                <a:solidFill>
                  <a:schemeClr val="tx1"/>
                </a:solidFill>
                <a:effectLst/>
                <a:latin typeface="+mn-lt"/>
                <a:ea typeface="+mn-ea"/>
                <a:cs typeface="+mn-cs"/>
              </a:rPr>
              <a:t>puede indicar una determinada combinación de tecnologías para satisfacer una demanda específica, </a:t>
            </a:r>
            <a:r>
              <a:rPr lang="en-GB" sz="1200" kern="1200" baseline="0" dirty="0">
                <a:solidFill>
                  <a:schemeClr val="tx1"/>
                </a:solidFill>
                <a:effectLst/>
                <a:latin typeface="+mn-lt"/>
                <a:ea typeface="+mn-ea"/>
                <a:cs typeface="+mn-cs"/>
              </a:rPr>
              <a:t>bajo determinadas </a:t>
            </a:r>
            <a:r>
              <a:rPr lang="en-GB" dirty="0"/>
              <a:t>estructuras de costes </a:t>
            </a:r>
            <a:r>
              <a:rPr lang="en-GB" sz="1200" kern="1200" baseline="0" dirty="0">
                <a:solidFill>
                  <a:schemeClr val="tx1"/>
                </a:solidFill>
                <a:effectLst/>
                <a:latin typeface="+mn-lt"/>
                <a:ea typeface="+mn-ea"/>
                <a:cs typeface="+mn-cs"/>
              </a:rPr>
              <a:t>y opciones tecnológicas</a:t>
            </a:r>
            <a:r>
              <a:rPr lang="en-GB" sz="1200" kern="1200" dirty="0">
                <a:solidFill>
                  <a:schemeClr val="tx1"/>
                </a:solidFill>
                <a:effectLst/>
                <a:latin typeface="+mn-lt"/>
                <a:ea typeface="+mn-ea"/>
                <a:cs typeface="+mn-cs"/>
              </a:rPr>
              <a:t>. Sin embargo, bajo otras estructuras de </a:t>
            </a:r>
            <a:r>
              <a:rPr lang="en-GB" dirty="0"/>
              <a:t>costes </a:t>
            </a:r>
            <a:r>
              <a:rPr lang="en-GB" sz="1200" kern="1200" dirty="0">
                <a:solidFill>
                  <a:schemeClr val="tx1"/>
                </a:solidFill>
                <a:effectLst/>
                <a:latin typeface="+mn-lt"/>
                <a:ea typeface="+mn-ea"/>
                <a:cs typeface="+mn-cs"/>
              </a:rPr>
              <a:t>u otras demandas, el modelo puede elegir otra combinación con diferentes </a:t>
            </a:r>
            <a:r>
              <a:rPr lang="en-GB" dirty="0"/>
              <a:t>costes de </a:t>
            </a:r>
            <a:r>
              <a:rPr lang="en-GB" sz="1200" kern="1200" dirty="0">
                <a:solidFill>
                  <a:schemeClr val="tx1"/>
                </a:solidFill>
                <a:effectLst/>
                <a:latin typeface="+mn-lt"/>
                <a:ea typeface="+mn-ea"/>
                <a:cs typeface="+mn-cs"/>
              </a:rPr>
              <a:t>inversión y tecnologías.</a:t>
            </a:r>
            <a:endParaRPr lang="en-GB"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p:txBody>
      </p:sp>
      <p:sp>
        <p:nvSpPr>
          <p:cNvPr id="173" name="Google Shape;17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850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200" dirty="0"/>
              <a:t>"Todos los modelos son erróneos, pero algunos son útiles", dijo George Box, </a:t>
            </a:r>
            <a:r>
              <a:rPr lang="en-US" dirty="0"/>
              <a:t>un destacado estadístico</a:t>
            </a:r>
            <a:r>
              <a:rPr lang="en-US" i="1" dirty="0"/>
              <a:t>.</a:t>
            </a:r>
            <a:endParaRPr lang="en-GB" sz="1200" kern="1200" dirty="0">
              <a:solidFill>
                <a:schemeClr val="tx1"/>
              </a:solidFill>
              <a:effectLst/>
              <a:latin typeface="+mn-lt"/>
              <a:ea typeface="+mn-ea"/>
              <a:cs typeface="+mn-cs"/>
            </a:endParaRPr>
          </a:p>
          <a:p>
            <a:r>
              <a:rPr lang="en-GB" dirty="0"/>
              <a:t>Los modelos ofrecen </a:t>
            </a:r>
            <a:r>
              <a:rPr lang="en-GB" sz="1200" kern="1200" dirty="0">
                <a:solidFill>
                  <a:schemeClr val="tx1"/>
                </a:solidFill>
                <a:effectLst/>
                <a:latin typeface="+mn-lt"/>
                <a:ea typeface="+mn-ea"/>
                <a:cs typeface="+mn-cs"/>
              </a:rPr>
              <a:t>una versión simplificada de la realidad y no pueden captar todas las interacciones del mundo real. También utilizan estimaciones sobre la evolución futura </a:t>
            </a:r>
            <a:r>
              <a:rPr lang="en-GB" sz="1200" kern="1200" baseline="0" dirty="0">
                <a:solidFill>
                  <a:schemeClr val="tx1"/>
                </a:solidFill>
                <a:effectLst/>
                <a:latin typeface="+mn-lt"/>
                <a:ea typeface="+mn-ea"/>
                <a:cs typeface="+mn-cs"/>
              </a:rPr>
              <a:t>que tienen </a:t>
            </a:r>
            <a:r>
              <a:rPr lang="en-GB" sz="1200" kern="1200" dirty="0">
                <a:solidFill>
                  <a:schemeClr val="tx1"/>
                </a:solidFill>
                <a:effectLst/>
                <a:latin typeface="+mn-lt"/>
                <a:ea typeface="+mn-ea"/>
                <a:cs typeface="+mn-cs"/>
              </a:rPr>
              <a:t>una cierta probabilidad. En cualquier modelo siempre habrá incertidumbres que no sean correctas. Sin embargo, si proporcionamos un buen modelo con buenos datos de entrada, podemos obtener información que puede ayudar a orientar las decisiones </a:t>
            </a:r>
            <a:r>
              <a:rPr lang="en-GB" sz="1200" kern="1200" baseline="0" dirty="0">
                <a:solidFill>
                  <a:schemeClr val="tx1"/>
                </a:solidFill>
                <a:effectLst/>
                <a:latin typeface="+mn-lt"/>
                <a:ea typeface="+mn-ea"/>
                <a:cs typeface="+mn-cs"/>
              </a:rPr>
              <a:t>que tienen </a:t>
            </a:r>
            <a:r>
              <a:rPr lang="en-GB" sz="1200" kern="1200" dirty="0">
                <a:solidFill>
                  <a:schemeClr val="tx1"/>
                </a:solidFill>
                <a:effectLst/>
                <a:latin typeface="+mn-lt"/>
                <a:ea typeface="+mn-ea"/>
                <a:cs typeface="+mn-cs"/>
              </a:rPr>
              <a:t>más probabilidades de dar lugar a políticas o inversiones exitosas.</a:t>
            </a:r>
            <a:endParaRPr dirty="0"/>
          </a:p>
        </p:txBody>
      </p:sp>
      <p:sp>
        <p:nvSpPr>
          <p:cNvPr id="183" name="Google Shape;18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6182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Los mensajes </a:t>
            </a:r>
            <a:r>
              <a:rPr lang="en-GB" dirty="0"/>
              <a:t>clave </a:t>
            </a:r>
            <a:r>
              <a:rPr lang="en-GB" sz="1200" kern="1200" dirty="0">
                <a:solidFill>
                  <a:schemeClr val="tx1"/>
                </a:solidFill>
                <a:effectLst/>
                <a:latin typeface="+mn-lt"/>
                <a:ea typeface="+mn-ea"/>
                <a:cs typeface="+mn-cs"/>
              </a:rPr>
              <a:t>son que los modelos pueden ser muy útiles para fundamentar las políticas y otras decisiones. En </a:t>
            </a:r>
            <a:r>
              <a:rPr lang="en-GB" sz="1200" kern="1200" baseline="0" dirty="0">
                <a:solidFill>
                  <a:schemeClr val="tx1"/>
                </a:solidFill>
                <a:effectLst/>
                <a:latin typeface="+mn-lt"/>
                <a:ea typeface="+mn-ea"/>
                <a:cs typeface="+mn-cs"/>
              </a:rPr>
              <a:t>primer lugar, los </a:t>
            </a:r>
            <a:r>
              <a:rPr lang="en-GB" sz="1200" kern="1200" dirty="0">
                <a:solidFill>
                  <a:schemeClr val="tx1"/>
                </a:solidFill>
                <a:effectLst/>
                <a:latin typeface="+mn-lt"/>
                <a:ea typeface="+mn-ea"/>
                <a:cs typeface="+mn-cs"/>
              </a:rPr>
              <a:t>resultados de un modelo nunca son mejores que los </a:t>
            </a:r>
            <a:r>
              <a:rPr lang="en-GB" sz="1200" kern="1200" baseline="0" dirty="0">
                <a:solidFill>
                  <a:schemeClr val="tx1"/>
                </a:solidFill>
                <a:effectLst/>
                <a:latin typeface="+mn-lt"/>
                <a:ea typeface="+mn-ea"/>
                <a:cs typeface="+mn-cs"/>
              </a:rPr>
              <a:t>parámetros de </a:t>
            </a:r>
            <a:r>
              <a:rPr lang="en-GB" sz="1200" kern="1200" dirty="0">
                <a:solidFill>
                  <a:schemeClr val="tx1"/>
                </a:solidFill>
                <a:effectLst/>
                <a:latin typeface="+mn-lt"/>
                <a:ea typeface="+mn-ea"/>
                <a:cs typeface="+mn-cs"/>
              </a:rPr>
              <a:t>entrada</a:t>
            </a:r>
            <a:r>
              <a:rPr lang="en-GB" dirty="0"/>
              <a:t>, </a:t>
            </a:r>
            <a:r>
              <a:rPr lang="en-GB" sz="1200" kern="1200" baseline="0" dirty="0">
                <a:solidFill>
                  <a:schemeClr val="tx1"/>
                </a:solidFill>
                <a:effectLst/>
                <a:latin typeface="+mn-lt"/>
                <a:ea typeface="+mn-ea"/>
                <a:cs typeface="+mn-cs"/>
              </a:rPr>
              <a:t>como </a:t>
            </a:r>
            <a:r>
              <a:rPr lang="en-GB" sz="1200" kern="1200" dirty="0">
                <a:solidFill>
                  <a:schemeClr val="tx1"/>
                </a:solidFill>
                <a:effectLst/>
                <a:latin typeface="+mn-lt"/>
                <a:ea typeface="+mn-ea"/>
                <a:cs typeface="+mn-cs"/>
              </a:rPr>
              <a:t>los costes y las tendencias que introducimos en el modelo. En segundo lugar, </a:t>
            </a:r>
            <a:r>
              <a:rPr lang="en-GB" dirty="0"/>
              <a:t>los modelos son </a:t>
            </a:r>
            <a:r>
              <a:rPr lang="en-GB" sz="1200" kern="1200" dirty="0">
                <a:solidFill>
                  <a:schemeClr val="tx1"/>
                </a:solidFill>
                <a:effectLst/>
                <a:latin typeface="+mn-lt"/>
                <a:ea typeface="+mn-ea"/>
                <a:cs typeface="+mn-cs"/>
              </a:rPr>
              <a:t>una versión simplificada de la realidad. </a:t>
            </a:r>
            <a:r>
              <a:rPr lang="en-GB" dirty="0"/>
              <a:t>Sin embargo, </a:t>
            </a:r>
            <a:r>
              <a:rPr lang="en-GB" sz="1200" kern="1200" baseline="0" dirty="0">
                <a:solidFill>
                  <a:schemeClr val="tx1"/>
                </a:solidFill>
                <a:effectLst/>
                <a:latin typeface="+mn-lt"/>
                <a:ea typeface="+mn-ea"/>
                <a:cs typeface="+mn-cs"/>
              </a:rPr>
              <a:t>pueden </a:t>
            </a:r>
            <a:r>
              <a:rPr lang="en-GB" sz="1200" kern="1200" dirty="0">
                <a:solidFill>
                  <a:schemeClr val="tx1"/>
                </a:solidFill>
                <a:effectLst/>
                <a:latin typeface="+mn-lt"/>
                <a:ea typeface="+mn-ea"/>
                <a:cs typeface="+mn-cs"/>
              </a:rPr>
              <a:t>proporcionar información para tomar decisiones sólidas </a:t>
            </a:r>
            <a:r>
              <a:rPr lang="en-GB" dirty="0"/>
              <a:t>que </a:t>
            </a:r>
            <a:r>
              <a:rPr lang="en-GB" sz="1200" kern="1200" dirty="0">
                <a:solidFill>
                  <a:schemeClr val="tx1"/>
                </a:solidFill>
                <a:effectLst/>
                <a:latin typeface="+mn-lt"/>
                <a:ea typeface="+mn-ea"/>
                <a:cs typeface="+mn-cs"/>
              </a:rPr>
              <a:t>tengan la mejor oportunidad de lograr el desarrollo futuro que deseamos</a:t>
            </a:r>
            <a:r>
              <a:rPr lang="en-GB" dirty="0"/>
              <a:t>. </a:t>
            </a:r>
            <a:endParaRPr lang="sv-SE"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
        <p:nvSpPr>
          <p:cNvPr id="188" name="Google Shape;18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497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En esta miniconferencia hablaremos de cómo utilizar el análisis de escenarios y de sensibilidad. En general, podríamos decir que hay tres </a:t>
            </a:r>
            <a:r>
              <a:rPr lang="en-GB" sz="1200" kern="1200" baseline="0" dirty="0">
                <a:solidFill>
                  <a:schemeClr val="tx1"/>
                </a:solidFill>
                <a:effectLst/>
                <a:latin typeface="+mn-lt"/>
                <a:ea typeface="+mn-ea"/>
                <a:cs typeface="+mn-cs"/>
              </a:rPr>
              <a:t>tipos de escenarios </a:t>
            </a:r>
            <a:r>
              <a:rPr lang="en-GB" sz="1200" kern="1200" dirty="0">
                <a:solidFill>
                  <a:schemeClr val="tx1"/>
                </a:solidFill>
                <a:effectLst/>
                <a:latin typeface="+mn-lt"/>
                <a:ea typeface="+mn-ea"/>
                <a:cs typeface="+mn-cs"/>
              </a:rPr>
              <a:t>que podemos desarrollar donde un escenario es un posible desarrollo futuro</a:t>
            </a:r>
            <a:r>
              <a:rPr lang="en-GB" dirty="0"/>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El primer conjunto de escenarios lo podemos llamar escenarios de previsión. </a:t>
            </a:r>
            <a:r>
              <a:rPr lang="en-GB" sz="1200" kern="1200" baseline="0" dirty="0">
                <a:solidFill>
                  <a:schemeClr val="tx1"/>
                </a:solidFill>
                <a:effectLst/>
                <a:latin typeface="+mn-lt"/>
                <a:ea typeface="+mn-ea"/>
                <a:cs typeface="+mn-cs"/>
              </a:rPr>
              <a:t>Los escenarios de previsión </a:t>
            </a:r>
            <a:r>
              <a:rPr lang="en-GB" sz="1200" kern="1200" dirty="0">
                <a:solidFill>
                  <a:schemeClr val="tx1"/>
                </a:solidFill>
                <a:effectLst/>
                <a:latin typeface="+mn-lt"/>
                <a:ea typeface="+mn-ea"/>
                <a:cs typeface="+mn-cs"/>
              </a:rPr>
              <a:t>tratan de predecir la evolución futura más probable. Estos escenarios intentan predecir diferentes evoluciones de la demanda, los costes tecnológicos </a:t>
            </a:r>
            <a:r>
              <a:rPr lang="en-GB" dirty="0"/>
              <a:t>y los </a:t>
            </a:r>
            <a:r>
              <a:rPr lang="en-GB" sz="1200" kern="1200" dirty="0">
                <a:solidFill>
                  <a:schemeClr val="tx1"/>
                </a:solidFill>
                <a:effectLst/>
                <a:latin typeface="+mn-lt"/>
                <a:ea typeface="+mn-ea"/>
                <a:cs typeface="+mn-cs"/>
              </a:rPr>
              <a:t>precios de </a:t>
            </a:r>
            <a:r>
              <a:rPr lang="en-GB" dirty="0"/>
              <a:t>los combustibles basándose, por ejemplo, en </a:t>
            </a:r>
            <a:r>
              <a:rPr lang="en-GB" sz="1200" kern="1200" dirty="0">
                <a:solidFill>
                  <a:schemeClr val="tx1"/>
                </a:solidFill>
                <a:effectLst/>
                <a:latin typeface="+mn-lt"/>
                <a:ea typeface="+mn-ea"/>
                <a:cs typeface="+mn-cs"/>
              </a:rPr>
              <a:t>tendencias históricas e informes científicos.</a:t>
            </a:r>
            <a:r>
              <a:rPr lang="en-GB" dirty="0"/>
              <a:t> Su objetivo es encontrar un escenario óptimo.</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El segundo grupo de escenarios es el de los escenarios exploratorios o normativos</a:t>
            </a:r>
            <a:r>
              <a:rPr lang="en-GB" dirty="0"/>
              <a:t>, también llamados análisis de incertidumbre. Esto </a:t>
            </a:r>
            <a:r>
              <a:rPr lang="en-GB" sz="1200" kern="1200" dirty="0">
                <a:solidFill>
                  <a:schemeClr val="tx1"/>
                </a:solidFill>
                <a:effectLst/>
                <a:latin typeface="+mn-lt"/>
                <a:ea typeface="+mn-ea"/>
                <a:cs typeface="+mn-cs"/>
              </a:rPr>
              <a:t>significa que tratamos de explorar una gran cantidad de futuros alternativos diferentes en lugar de encontrar lo que creemos que es el desarrollo más probable de las diferentes variables. Por ejemplo, en lugar </a:t>
            </a:r>
            <a:r>
              <a:rPr lang="en-GB" sz="1200" kern="1200" baseline="0" dirty="0">
                <a:solidFill>
                  <a:schemeClr val="tx1"/>
                </a:solidFill>
                <a:effectLst/>
                <a:latin typeface="+mn-lt"/>
                <a:ea typeface="+mn-ea"/>
                <a:cs typeface="+mn-cs"/>
              </a:rPr>
              <a:t>de estimar </a:t>
            </a:r>
            <a:r>
              <a:rPr lang="en-GB" sz="1200" kern="1200" dirty="0">
                <a:solidFill>
                  <a:schemeClr val="tx1"/>
                </a:solidFill>
                <a:effectLst/>
                <a:latin typeface="+mn-lt"/>
                <a:ea typeface="+mn-ea"/>
                <a:cs typeface="+mn-cs"/>
              </a:rPr>
              <a:t>lo que pensamos que será el precio del petróleo en el próximo año</a:t>
            </a:r>
            <a:r>
              <a:rPr lang="en-GB" sz="1200" kern="1200" baseline="0" dirty="0">
                <a:solidFill>
                  <a:schemeClr val="tx1"/>
                </a:solidFill>
                <a:effectLst/>
                <a:latin typeface="+mn-lt"/>
                <a:ea typeface="+mn-ea"/>
                <a:cs typeface="+mn-cs"/>
              </a:rPr>
              <a:t>, examinamos </a:t>
            </a:r>
            <a:r>
              <a:rPr lang="en-GB" sz="1200" kern="1200" dirty="0">
                <a:solidFill>
                  <a:schemeClr val="tx1"/>
                </a:solidFill>
                <a:effectLst/>
                <a:latin typeface="+mn-lt"/>
                <a:ea typeface="+mn-ea"/>
                <a:cs typeface="+mn-cs"/>
              </a:rPr>
              <a:t>una amplia gama de desarrollos diferentes. </a:t>
            </a:r>
            <a:r>
              <a:rPr lang="en-GB" dirty="0"/>
              <a:t>Por ejemplo, podemos considerar las siguientes preguntas: </a:t>
            </a:r>
            <a:r>
              <a:rPr lang="en-GB" sz="1200" kern="1200" dirty="0">
                <a:solidFill>
                  <a:schemeClr val="tx1"/>
                </a:solidFill>
                <a:effectLst/>
                <a:latin typeface="+mn-lt"/>
                <a:ea typeface="+mn-ea"/>
                <a:cs typeface="+mn-cs"/>
              </a:rPr>
              <a:t>¿Y si el precio del petróleo disminuye? ¿Y si se mantiene igual? ¿Y si aumenta con diferentes ritmos? ¿Y cómo afecta esto a los resultados? En lugar de tratar de encontrar la evolución más probable, queremos explorar diferentes evoluciones para encontrar una solución sólida que funcione bien bajo diferentes evoluciones de estos escenarios</a:t>
            </a:r>
            <a:r>
              <a:rPr lang="en-GB" dirty="0"/>
              <a:t>. </a:t>
            </a:r>
            <a:endParaRPr lang="en-GB" sz="1200" kern="1200" dirty="0">
              <a:solidFill>
                <a:schemeClr val="tx1"/>
              </a:solidFill>
              <a:effectLst/>
              <a:latin typeface="+mn-lt"/>
              <a:cs typeface="Calibri" panose="020F0502020204030204"/>
            </a:endParaRPr>
          </a:p>
          <a:p>
            <a:pPr marL="0" lvl="0" indent="0" algn="l" rtl="0">
              <a:spcBef>
                <a:spcPts val="0"/>
              </a:spcBef>
              <a:spcAft>
                <a:spcPts val="0"/>
              </a:spcAft>
              <a:buNone/>
            </a:pPr>
            <a:r>
              <a:rPr lang="en-GB" sz="1200" kern="1200" dirty="0">
                <a:solidFill>
                  <a:schemeClr val="tx1"/>
                </a:solidFill>
                <a:effectLst/>
                <a:latin typeface="+mn-lt"/>
                <a:ea typeface="+mn-ea"/>
                <a:cs typeface="+mn-cs"/>
              </a:rPr>
              <a:t>Ambos métodos de escenarios analizan diferentes variables y sus resultados en el futuro.</a:t>
            </a:r>
            <a:endParaRPr dirty="0"/>
          </a:p>
        </p:txBody>
      </p:sp>
      <p:sp>
        <p:nvSpPr>
          <p:cNvPr id="201" name="Google Shape;20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extLst>
      <p:ext uri="{BB962C8B-B14F-4D97-AF65-F5344CB8AC3E}">
        <p14:creationId xmlns:p14="http://schemas.microsoft.com/office/powerpoint/2010/main" val="3341070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El tercer tipo de escenarios es el de backcasting. En lugar de analizar cómo creemos que se desarrollarán las cosas y qué significa eso, los escenarios de backcasting analizan cómo queremos que sea el futuro dentro de 10 años. </a:t>
            </a:r>
            <a:r>
              <a:rPr lang="en-GB" sz="1200" kern="1200" baseline="0" dirty="0">
                <a:solidFill>
                  <a:schemeClr val="tx1"/>
                </a:solidFill>
                <a:effectLst/>
                <a:latin typeface="+mn-lt"/>
                <a:ea typeface="+mn-ea"/>
                <a:cs typeface="+mn-cs"/>
              </a:rPr>
              <a:t>El modelo </a:t>
            </a:r>
            <a:r>
              <a:rPr lang="en-GB" sz="1200" kern="1200" dirty="0">
                <a:solidFill>
                  <a:schemeClr val="tx1"/>
                </a:solidFill>
                <a:effectLst/>
                <a:latin typeface="+mn-lt"/>
                <a:ea typeface="+mn-ea"/>
                <a:cs typeface="+mn-cs"/>
              </a:rPr>
              <a:t>identifica entonces los parámetros clave que se necesitan para </a:t>
            </a:r>
            <a:r>
              <a:rPr lang="en-GB" sz="1200" kern="1200" baseline="0" dirty="0">
                <a:solidFill>
                  <a:schemeClr val="tx1"/>
                </a:solidFill>
                <a:effectLst/>
                <a:latin typeface="+mn-lt"/>
                <a:ea typeface="+mn-ea"/>
                <a:cs typeface="+mn-cs"/>
              </a:rPr>
              <a:t>llegar a </a:t>
            </a:r>
            <a:r>
              <a:rPr lang="en-GB" sz="1200" kern="1200" dirty="0">
                <a:solidFill>
                  <a:schemeClr val="tx1"/>
                </a:solidFill>
                <a:effectLst/>
                <a:latin typeface="+mn-lt"/>
                <a:ea typeface="+mn-ea"/>
                <a:cs typeface="+mn-cs"/>
              </a:rPr>
              <a:t>ese punto. Como </a:t>
            </a:r>
            <a:r>
              <a:rPr lang="en-GB" sz="1200" kern="1200" baseline="0" dirty="0">
                <a:solidFill>
                  <a:schemeClr val="tx1"/>
                </a:solidFill>
                <a:effectLst/>
                <a:latin typeface="+mn-lt"/>
                <a:ea typeface="+mn-ea"/>
                <a:cs typeface="+mn-cs"/>
              </a:rPr>
              <a:t>ejemplo</a:t>
            </a:r>
            <a:r>
              <a:rPr lang="en-GB" dirty="0"/>
              <a:t>, consideremos las preguntas que hay que hacerse si </a:t>
            </a:r>
            <a:r>
              <a:rPr lang="en-GB" sz="1200" kern="1200" dirty="0">
                <a:solidFill>
                  <a:schemeClr val="tx1"/>
                </a:solidFill>
                <a:effectLst/>
                <a:latin typeface="+mn-lt"/>
                <a:ea typeface="+mn-ea"/>
                <a:cs typeface="+mn-cs"/>
              </a:rPr>
              <a:t>queremos que el 30% de la población se abastezca con paneles fotovoltaicos</a:t>
            </a:r>
            <a:r>
              <a:rPr lang="en-GB" dirty="0"/>
              <a:t>. </a:t>
            </a:r>
            <a:r>
              <a:rPr lang="en-GB" sz="1200" kern="1200" dirty="0">
                <a:solidFill>
                  <a:schemeClr val="tx1"/>
                </a:solidFill>
                <a:effectLst/>
                <a:latin typeface="+mn-lt"/>
                <a:ea typeface="+mn-ea"/>
                <a:cs typeface="+mn-cs"/>
              </a:rPr>
              <a:t>¿Qué tenemos que hacer para que los paneles fotovoltaicos sean la alternativa </a:t>
            </a:r>
            <a:r>
              <a:rPr lang="en-GB" dirty="0"/>
              <a:t>menos costosa </a:t>
            </a:r>
            <a:r>
              <a:rPr lang="en-GB" sz="1200" kern="1200" dirty="0">
                <a:solidFill>
                  <a:schemeClr val="tx1"/>
                </a:solidFill>
                <a:effectLst/>
                <a:latin typeface="+mn-lt"/>
                <a:ea typeface="+mn-ea"/>
                <a:cs typeface="+mn-cs"/>
              </a:rPr>
              <a:t>para el 30% de la población? ¿Cuánto tendríamos que reducir el precio? ¿Cuánto tendríamos que subvencionar los paneles, en caso de que el precio sea demasiado alto</a:t>
            </a:r>
            <a:r>
              <a:rPr lang="en-GB" dirty="0"/>
              <a:t>? </a:t>
            </a:r>
            <a:endParaRPr lang="en-GB" sz="1200" kern="1200" dirty="0">
              <a:solidFill>
                <a:schemeClr val="tx1"/>
              </a:solidFill>
              <a:effectLst/>
              <a:latin typeface="+mn-lt"/>
              <a:ea typeface="+mn-ea"/>
              <a:cs typeface="+mn-cs"/>
            </a:endParaRPr>
          </a:p>
          <a:p>
            <a:pPr>
              <a:defRPr/>
            </a:pPr>
            <a:r>
              <a:rPr lang="en-US" dirty="0"/>
              <a:t>Cuando realizamos un análisis de sensibilidad o un análisis de incertidumbre</a:t>
            </a:r>
            <a:r>
              <a:rPr lang="en-US" baseline="0" dirty="0"/>
              <a:t>, observamos </a:t>
            </a:r>
            <a:r>
              <a:rPr lang="en-US" dirty="0"/>
              <a:t>cómo afecta a los resultados el cambio </a:t>
            </a:r>
            <a:r>
              <a:rPr lang="en-US" baseline="0" dirty="0"/>
              <a:t>de las </a:t>
            </a:r>
            <a:r>
              <a:rPr lang="en-US" dirty="0"/>
              <a:t>variables de entrada. Como se ha descrito anteriormente, un modelo proporciona una versión simplificada de la realidad y, por lo tanto, viene con incertidumbres. En segundo lugar, no sabemos cómo se desarrollará el futuro. Podemos intentar predecir lo que ocurrirá en términos de demanda, oferta </a:t>
            </a:r>
            <a:r>
              <a:rPr lang="en-US" baseline="0" dirty="0"/>
              <a:t>o </a:t>
            </a:r>
            <a:r>
              <a:rPr lang="en-US" dirty="0"/>
              <a:t>en términos de costes. Sin embargo, nunca </a:t>
            </a:r>
            <a:r>
              <a:rPr lang="en-US" baseline="0" dirty="0"/>
              <a:t>podremos </a:t>
            </a:r>
            <a:r>
              <a:rPr lang="en-US" dirty="0"/>
              <a:t>predecir el futuro. </a:t>
            </a:r>
            <a:endParaRPr lang="en-US" dirty="0">
              <a:cs typeface="Calibri"/>
            </a:endParaRPr>
          </a:p>
        </p:txBody>
      </p:sp>
      <p:sp>
        <p:nvSpPr>
          <p:cNvPr id="201" name="Google Shape;20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extLst>
      <p:ext uri="{BB962C8B-B14F-4D97-AF65-F5344CB8AC3E}">
        <p14:creationId xmlns:p14="http://schemas.microsoft.com/office/powerpoint/2010/main" val="114163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a:t>CLICK TO EDIT MASTER TITLE STYLE</a:t>
            </a:r>
            <a:endParaRPr lang="en-GB"/>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endParaRPr lang="en-GB"/>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10/31/2022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10/31/2022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10/31/2022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10/31/2022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10/31/2022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10/31/2022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10/31/2022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10/31/2022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10/31/2022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10/31/2022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doi.org/10.5281/zenodo.4574031" TargetMode="External"/><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onsset.github.io/teaching_kit/courses/module_3/Lecture%205/" TargetMode="External"/><Relationship Id="rId2" Type="http://schemas.openxmlformats.org/officeDocument/2006/relationships/hyperlink" Target="https://doi.org/10.1111/j.1574-0862.1997.tb00449.x" TargetMode="External"/><Relationship Id="rId1" Type="http://schemas.openxmlformats.org/officeDocument/2006/relationships/slideLayout" Target="../slideLayouts/slideLayout2.xml"/><Relationship Id="rId4" Type="http://schemas.openxmlformats.org/officeDocument/2006/relationships/hyperlink" Target="https://doi.org/10.5281/ZENODO.1493074"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hyperlink" Target="https://onsset.github.io/teaching_kit/courses/module_3/Lecture%205/"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8" Type="http://schemas.openxmlformats.org/officeDocument/2006/relationships/hyperlink" Target="https://doi.org/10.1088/1742-6596/1549/5/052121" TargetMode="External"/><Relationship Id="rId3" Type="http://schemas.openxmlformats.org/officeDocument/2006/relationships/slideLayout" Target="../slideLayouts/slideLayout4.xml"/><Relationship Id="rId7" Type="http://schemas.openxmlformats.org/officeDocument/2006/relationships/hyperlink" Target="https://www.energy.gov/energysaver/buying-and-making-electricity/hybrid-wind-and-solar-electric-systems" TargetMode="External"/><Relationship Id="rId12" Type="http://schemas.openxmlformats.org/officeDocument/2006/relationships/image" Target="../media/image5.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7.jpeg"/><Relationship Id="rId11" Type="http://schemas.openxmlformats.org/officeDocument/2006/relationships/hyperlink" Target="https://creativecommons.org/licenses/by-sa/3.0/" TargetMode="External"/><Relationship Id="rId5" Type="http://schemas.openxmlformats.org/officeDocument/2006/relationships/image" Target="../media/image6.gif"/><Relationship Id="rId10" Type="http://schemas.openxmlformats.org/officeDocument/2006/relationships/hyperlink" Target="http://endev-indonesia.info/" TargetMode="External"/><Relationship Id="rId4" Type="http://schemas.openxmlformats.org/officeDocument/2006/relationships/notesSlide" Target="../notesSlides/notesSlide18.xml"/><Relationship Id="rId9"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hyperlink" Target="https://onsset.github.io/teaching_kit/courses/module_3/Lecture%206/" TargetMode="External"/><Relationship Id="rId2" Type="http://schemas.openxmlformats.org/officeDocument/2006/relationships/hyperlink" Target="https://doi.org/10.1088/1748-9326/11/11/11401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hyperlink" Target="https://www.open.edu/openlearncreate/mod/quiz/view.php?id=173695"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s://onsset.github.io/teaching_kit/courses/module_3/Lecture%205/"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0F66E7C1-524D-C24E-89B0-6DFA8B41C08B}"/>
              </a:ext>
            </a:extLst>
          </p:cNvPr>
          <p:cNvPicPr>
            <a:picLocks noChangeAspect="1"/>
          </p:cNvPicPr>
          <p:nvPr/>
        </p:nvPicPr>
        <p:blipFill>
          <a:blip r:embed="rId5"/>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0C2C5ECA-2E9D-5A49-8812-B06E21C95FF2}"/>
              </a:ext>
            </a:extLst>
          </p:cNvPr>
          <p:cNvSpPr txBox="1"/>
          <p:nvPr/>
        </p:nvSpPr>
        <p:spPr>
          <a:xfrm>
            <a:off x="8461829" y="6085113"/>
            <a:ext cx="3741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bg1"/>
                </a:solidFill>
                <a:latin typeface="Open Sans"/>
              </a:rPr>
              <a:t>Versión 1.0</a:t>
            </a:r>
            <a:endParaRPr lang="en-US" b="1" dirty="0">
              <a:solidFill>
                <a:schemeClr val="bg1"/>
              </a:solidFill>
              <a:latin typeface="Open Sans"/>
              <a:cs typeface="Calibri"/>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71296" y="3044279"/>
            <a:ext cx="4952890" cy="707886"/>
          </a:xfrm>
          <a:prstGeom prst="rect">
            <a:avLst/>
          </a:prstGeom>
          <a:noFill/>
        </p:spPr>
        <p:txBody>
          <a:bodyPr wrap="square" lIns="91440" tIns="45720" rIns="91440" bIns="45720" rtlCol="0" anchor="b">
            <a:spAutoFit/>
          </a:bodyPr>
          <a:lstStyle/>
          <a:p>
            <a:r>
              <a:rPr lang="en-ZA" sz="2000" b="1" dirty="0">
                <a:latin typeface="Arial" panose="020B0604020202020204" pitchFamily="34" charset="0"/>
                <a:ea typeface="Open Sans ExtraBold" panose="020B0606030504020204" pitchFamily="34" charset="0"/>
                <a:cs typeface="Arial" panose="020B0604020202020204" pitchFamily="34" charset="0"/>
              </a:rPr>
              <a:t>OnSSET/Global </a:t>
            </a:r>
            <a:br>
              <a:rPr lang="en-ZA" sz="2000" b="1" dirty="0">
                <a:latin typeface="Arial" panose="020B0604020202020204" pitchFamily="34" charset="0"/>
                <a:ea typeface="Open Sans ExtraBold" panose="020B0606030504020204" pitchFamily="34" charset="0"/>
                <a:cs typeface="Arial" panose="020B0604020202020204" pitchFamily="34" charset="0"/>
              </a:rPr>
            </a:br>
            <a:r>
              <a:rPr lang="en-ZA" sz="2000" b="1" dirty="0">
                <a:latin typeface="Arial" panose="020B0604020202020204" pitchFamily="34" charset="0"/>
                <a:ea typeface="Open Sans ExtraBold" panose="020B0606030504020204" pitchFamily="34" charset="0"/>
                <a:cs typeface="Arial" panose="020B0604020202020204" pitchFamily="34" charset="0"/>
              </a:rPr>
              <a:t>Plataforma de Electrificación</a:t>
            </a:r>
            <a:endParaRPr lang="en-US" sz="2000" b="1" dirty="0">
              <a:latin typeface="Arial" panose="020B0604020202020204" pitchFamily="34" charset="0"/>
              <a:ea typeface="Open Sans ExtraBold" panose="020B0606030504020204" pitchFamily="34" charset="0"/>
              <a:cs typeface="Arial" panose="020B0604020202020204" pitchFamily="34" charset="0"/>
            </a:endParaRPr>
          </a:p>
        </p:txBody>
      </p:sp>
      <p:sp>
        <p:nvSpPr>
          <p:cNvPr id="7" name="Title 6"/>
          <p:cNvSpPr>
            <a:spLocks noGrp="1"/>
          </p:cNvSpPr>
          <p:nvPr>
            <p:ph type="title"/>
          </p:nvPr>
        </p:nvSpPr>
        <p:spPr>
          <a:xfrm>
            <a:off x="662322" y="4014210"/>
            <a:ext cx="7548347" cy="2297968"/>
          </a:xfrm>
        </p:spPr>
        <p:txBody>
          <a:bodyPr>
            <a:normAutofit fontScale="90000"/>
          </a:bodyPr>
          <a:lstStyle/>
          <a:p>
            <a:r>
              <a:rPr lang="en-GB" dirty="0">
                <a:solidFill>
                  <a:schemeClr val="bg1"/>
                </a:solidFill>
                <a:latin typeface="Arial" panose="020B0604020202020204" pitchFamily="34" charset="0"/>
                <a:cs typeface="Arial" panose="020B0604020202020204" pitchFamily="34" charset="0"/>
              </a:rPr>
              <a:t>CLASE 7</a:t>
            </a:r>
            <a:br>
              <a:rPr lang="en-GB"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MODELIZACIÓN ENERGÉTICA, DESARROLLO DE ESCENARIOS Y ANÁLISIS DE SENSIBILIDAD</a:t>
            </a:r>
            <a:endParaRPr lang="en-GB" dirty="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027FA0A7-7A4D-DB44-A9D0-4DF4C5119C3F}"/>
              </a:ext>
            </a:extLst>
          </p:cNvPr>
          <p:cNvSpPr/>
          <p:nvPr/>
        </p:nvSpPr>
        <p:spPr>
          <a:xfrm>
            <a:off x="6920104" y="305868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mp3" descr="Track1_Lecture7_Slide1.mp3">
            <a:hlinkClick r:id="" action="ppaction://media"/>
            <a:extLst>
              <a:ext uri="{FF2B5EF4-FFF2-40B4-BE49-F238E27FC236}">
                <a16:creationId xmlns:a16="http://schemas.microsoft.com/office/drawing/2014/main" id="{C9C89B04-298A-3542-8170-07F3C65994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91469" y="3130045"/>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11" name="Google Shape;387;p22"/>
          <p:cNvSpPr txBox="1"/>
          <p:nvPr/>
        </p:nvSpPr>
        <p:spPr>
          <a:xfrm>
            <a:off x="482253" y="17364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Previsión, escenarios y backcasting</a:t>
            </a:r>
            <a:endParaRPr sz="2000" dirty="0">
              <a:solidFill>
                <a:schemeClr val="accent5">
                  <a:lumMod val="60000"/>
                  <a:lumOff val="40000"/>
                </a:schemeClr>
              </a:solidFill>
              <a:latin typeface="Calibri"/>
              <a:ea typeface="Calibri"/>
              <a:cs typeface="Calibri"/>
              <a:sym typeface="Calibri"/>
            </a:endParaRPr>
          </a:p>
        </p:txBody>
      </p:sp>
      <p:sp>
        <p:nvSpPr>
          <p:cNvPr id="6" name="Rounded Rectangle 5"/>
          <p:cNvSpPr/>
          <p:nvPr/>
        </p:nvSpPr>
        <p:spPr>
          <a:xfrm>
            <a:off x="838200"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4307006"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p:cNvSpPr/>
          <p:nvPr/>
        </p:nvSpPr>
        <p:spPr>
          <a:xfrm>
            <a:off x="7826646" y="2112360"/>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1039389"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FUTURO</a:t>
            </a:r>
          </a:p>
        </p:txBody>
      </p:sp>
      <p:sp>
        <p:nvSpPr>
          <p:cNvPr id="12" name="Rectangle 11"/>
          <p:cNvSpPr/>
          <p:nvPr/>
        </p:nvSpPr>
        <p:spPr>
          <a:xfrm>
            <a:off x="4505978"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FUTURO</a:t>
            </a:r>
          </a:p>
        </p:txBody>
      </p:sp>
      <p:sp>
        <p:nvSpPr>
          <p:cNvPr id="13" name="Rectangle 12"/>
          <p:cNvSpPr/>
          <p:nvPr/>
        </p:nvSpPr>
        <p:spPr>
          <a:xfrm>
            <a:off x="7975748" y="3037985"/>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FUTURO</a:t>
            </a:r>
          </a:p>
        </p:txBody>
      </p:sp>
      <p:sp>
        <p:nvSpPr>
          <p:cNvPr id="14" name="Rectangle 13"/>
          <p:cNvSpPr/>
          <p:nvPr/>
        </p:nvSpPr>
        <p:spPr>
          <a:xfrm>
            <a:off x="1172570" y="2217859"/>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Previsión</a:t>
            </a:r>
          </a:p>
        </p:txBody>
      </p:sp>
      <p:sp>
        <p:nvSpPr>
          <p:cNvPr id="15" name="Rectangle 14"/>
          <p:cNvSpPr/>
          <p:nvPr/>
        </p:nvSpPr>
        <p:spPr>
          <a:xfrm>
            <a:off x="4641376" y="2218384"/>
            <a:ext cx="2135205" cy="66435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Escenarios: exploratorios y normativos</a:t>
            </a:r>
          </a:p>
        </p:txBody>
      </p:sp>
      <p:sp>
        <p:nvSpPr>
          <p:cNvPr id="16" name="Rectangle 15"/>
          <p:cNvSpPr/>
          <p:nvPr/>
        </p:nvSpPr>
        <p:spPr>
          <a:xfrm>
            <a:off x="8110182" y="2219437"/>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Backcasting</a:t>
            </a:r>
          </a:p>
        </p:txBody>
      </p:sp>
      <p:sp>
        <p:nvSpPr>
          <p:cNvPr id="17" name="Rectangle 16"/>
          <p:cNvSpPr/>
          <p:nvPr/>
        </p:nvSpPr>
        <p:spPr>
          <a:xfrm>
            <a:off x="1037171"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Presente</a:t>
            </a:r>
          </a:p>
        </p:txBody>
      </p:sp>
      <p:sp>
        <p:nvSpPr>
          <p:cNvPr id="18" name="Rectangle 17"/>
          <p:cNvSpPr/>
          <p:nvPr/>
        </p:nvSpPr>
        <p:spPr>
          <a:xfrm>
            <a:off x="4505977" y="5271097"/>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Presente</a:t>
            </a:r>
          </a:p>
        </p:txBody>
      </p:sp>
      <p:sp>
        <p:nvSpPr>
          <p:cNvPr id="19" name="Rectangle 18"/>
          <p:cNvSpPr/>
          <p:nvPr/>
        </p:nvSpPr>
        <p:spPr>
          <a:xfrm>
            <a:off x="7974783"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Presente</a:t>
            </a:r>
          </a:p>
        </p:txBody>
      </p:sp>
      <p:cxnSp>
        <p:nvCxnSpPr>
          <p:cNvPr id="20" name="Straight Arrow Connector 19"/>
          <p:cNvCxnSpPr>
            <a:stCxn id="17" idx="0"/>
          </p:cNvCxnSpPr>
          <p:nvPr/>
        </p:nvCxnSpPr>
        <p:spPr>
          <a:xfrm flipH="1" flipV="1">
            <a:off x="1172570" y="3611191"/>
            <a:ext cx="1050877"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0"/>
          </p:cNvCxnSpPr>
          <p:nvPr/>
        </p:nvCxnSpPr>
        <p:spPr>
          <a:xfrm flipV="1">
            <a:off x="2223447" y="3611191"/>
            <a:ext cx="874595"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0" idx="2"/>
          </p:cNvCxnSpPr>
          <p:nvPr/>
        </p:nvCxnSpPr>
        <p:spPr>
          <a:xfrm flipV="1">
            <a:off x="2223447" y="3599808"/>
            <a:ext cx="2218" cy="1664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392072" y="3845467"/>
            <a:ext cx="627797" cy="54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374710" y="3831820"/>
            <a:ext cx="518615" cy="109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8" idx="0"/>
          </p:cNvCxnSpPr>
          <p:nvPr/>
        </p:nvCxnSpPr>
        <p:spPr>
          <a:xfrm flipH="1" flipV="1">
            <a:off x="4641376" y="3611191"/>
            <a:ext cx="1050877" cy="1659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252414" y="3614823"/>
            <a:ext cx="438703" cy="1649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5659898" y="3643016"/>
            <a:ext cx="32355" cy="1620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691116" y="3643016"/>
            <a:ext cx="404884" cy="1620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676075" y="3643016"/>
            <a:ext cx="888498" cy="1616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Arc 29"/>
          <p:cNvSpPr/>
          <p:nvPr/>
        </p:nvSpPr>
        <p:spPr>
          <a:xfrm rot="3486606">
            <a:off x="7559170" y="2961958"/>
            <a:ext cx="2096872" cy="2795308"/>
          </a:xfrm>
          <a:prstGeom prst="arc">
            <a:avLst>
              <a:gd name="adj1" fmla="val 16200000"/>
              <a:gd name="adj2" fmla="val 21534335"/>
            </a:avLst>
          </a:prstGeom>
          <a:ln>
            <a:prstDash val="sysDash"/>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1" name="Oval 30"/>
          <p:cNvSpPr/>
          <p:nvPr/>
        </p:nvSpPr>
        <p:spPr>
          <a:xfrm>
            <a:off x="9703558" y="361119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Oval 31"/>
          <p:cNvSpPr/>
          <p:nvPr/>
        </p:nvSpPr>
        <p:spPr>
          <a:xfrm>
            <a:off x="8695896" y="364076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Oval 32"/>
          <p:cNvSpPr/>
          <p:nvPr/>
        </p:nvSpPr>
        <p:spPr>
          <a:xfrm>
            <a:off x="9175848" y="362938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Arc 33"/>
          <p:cNvSpPr/>
          <p:nvPr/>
        </p:nvSpPr>
        <p:spPr>
          <a:xfrm rot="14347232">
            <a:off x="9369573" y="2997005"/>
            <a:ext cx="2153532" cy="3051597"/>
          </a:xfrm>
          <a:prstGeom prst="arc">
            <a:avLst>
              <a:gd name="adj1" fmla="val 16200000"/>
              <a:gd name="adj2" fmla="val 21534335"/>
            </a:avLst>
          </a:prstGeom>
          <a:ln>
            <a:prstDash val="sysDash"/>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7" name="Oval 36">
            <a:extLst>
              <a:ext uri="{FF2B5EF4-FFF2-40B4-BE49-F238E27FC236}">
                <a16:creationId xmlns:a16="http://schemas.microsoft.com/office/drawing/2014/main" id="{EFD00463-0D8F-D04C-92D6-F017A9424531}"/>
              </a:ext>
            </a:extLst>
          </p:cNvPr>
          <p:cNvSpPr/>
          <p:nvPr/>
        </p:nvSpPr>
        <p:spPr>
          <a:xfrm>
            <a:off x="10272719" y="84748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0.mp3" descr="Track1_Lecture7_Slide10.mp3">
            <a:hlinkClick r:id="" action="ppaction://media"/>
            <a:extLst>
              <a:ext uri="{FF2B5EF4-FFF2-40B4-BE49-F238E27FC236}">
                <a16:creationId xmlns:a16="http://schemas.microsoft.com/office/drawing/2014/main" id="{843B1073-183A-F54E-AFA8-2ADC06B433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4084" y="923631"/>
            <a:ext cx="812800" cy="812800"/>
          </a:xfrm>
          <a:prstGeom prst="rect">
            <a:avLst/>
          </a:prstGeom>
        </p:spPr>
      </p:pic>
      <p:sp>
        <p:nvSpPr>
          <p:cNvPr id="36" name="Title 1">
            <a:extLst>
              <a:ext uri="{FF2B5EF4-FFF2-40B4-BE49-F238E27FC236}">
                <a16:creationId xmlns:a16="http://schemas.microsoft.com/office/drawing/2014/main" id="{2BC529AE-B528-7F47-8B05-90F70E10F8C6}"/>
              </a:ext>
            </a:extLst>
          </p:cNvPr>
          <p:cNvSpPr txBox="1">
            <a:spLocks/>
          </p:cNvSpPr>
          <p:nvPr/>
        </p:nvSpPr>
        <p:spPr>
          <a:xfrm>
            <a:off x="368681" y="538611"/>
            <a:ext cx="1058243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Análisis de escenarios y sensibilidad en la modelización de sistemas energéticos</a:t>
            </a:r>
          </a:p>
        </p:txBody>
      </p:sp>
      <p:sp>
        <p:nvSpPr>
          <p:cNvPr id="38" name="Rectangle 37">
            <a:extLst>
              <a:ext uri="{FF2B5EF4-FFF2-40B4-BE49-F238E27FC236}">
                <a16:creationId xmlns:a16="http://schemas.microsoft.com/office/drawing/2014/main" id="{62A71755-2145-E940-98E8-B3399A2D7A21}"/>
              </a:ext>
            </a:extLst>
          </p:cNvPr>
          <p:cNvSpPr/>
          <p:nvPr/>
        </p:nvSpPr>
        <p:spPr>
          <a:xfrm>
            <a:off x="908639" y="6154483"/>
            <a:ext cx="2728632"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Adaptado </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de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2">
            <a:extLst>
              <a:ext uri="{FF2B5EF4-FFF2-40B4-BE49-F238E27FC236}">
                <a16:creationId xmlns:a16="http://schemas.microsoft.com/office/drawing/2014/main" id="{7D0B3BA0-9563-0D4F-9D03-446C3152DD01}"/>
              </a:ext>
            </a:extLst>
          </p:cNvPr>
          <p:cNvSpPr txBox="1"/>
          <p:nvPr/>
        </p:nvSpPr>
        <p:spPr>
          <a:xfrm>
            <a:off x="7077501" y="6144347"/>
            <a:ext cx="474254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76358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aphicFrame>
        <p:nvGraphicFramePr>
          <p:cNvPr id="215" name="Google Shape;215;p18"/>
          <p:cNvGraphicFramePr/>
          <p:nvPr>
            <p:extLst>
              <p:ext uri="{D42A27DB-BD31-4B8C-83A1-F6EECF244321}">
                <p14:modId xmlns:p14="http://schemas.microsoft.com/office/powerpoint/2010/main" val="1066777567"/>
              </p:ext>
            </p:extLst>
          </p:nvPr>
        </p:nvGraphicFramePr>
        <p:xfrm>
          <a:off x="516314" y="2229044"/>
          <a:ext cx="10561583" cy="4255361"/>
        </p:xfrm>
        <a:graphic>
          <a:graphicData uri="http://schemas.openxmlformats.org/drawingml/2006/table">
            <a:tbl>
              <a:tblPr>
                <a:noFill/>
              </a:tblPr>
              <a:tblGrid>
                <a:gridCol w="736086">
                  <a:extLst>
                    <a:ext uri="{9D8B030D-6E8A-4147-A177-3AD203B41FA5}">
                      <a16:colId xmlns:a16="http://schemas.microsoft.com/office/drawing/2014/main" val="20000"/>
                    </a:ext>
                  </a:extLst>
                </a:gridCol>
                <a:gridCol w="9825497">
                  <a:extLst>
                    <a:ext uri="{9D8B030D-6E8A-4147-A177-3AD203B41FA5}">
                      <a16:colId xmlns:a16="http://schemas.microsoft.com/office/drawing/2014/main" val="20001"/>
                    </a:ext>
                  </a:extLst>
                </a:gridCol>
              </a:tblGrid>
              <a:tr h="557734">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1. </a:t>
                      </a:r>
                      <a:endParaRPr lang="en-US"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b="1" i="1" u="none" strike="noStrike" cap="none" dirty="0">
                          <a:latin typeface="Open Sans" panose="020B0606030504020204" pitchFamily="34" charset="0"/>
                          <a:ea typeface="Open Sans" panose="020B0606030504020204" pitchFamily="34" charset="0"/>
                          <a:cs typeface="Open Sans" panose="020B0606030504020204" pitchFamily="34" charset="0"/>
                        </a:rPr>
                        <a:t>Toma de decisiones o elaboración de recomendaciones para los responsables de la toma de decisiones</a:t>
                      </a:r>
                      <a:endParaRPr sz="20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23637">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1.1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Comprobación de la solidez de una solución óptima.</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28332">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1.2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Identificar los valores críticos, los umbrales o los valores de equilibrio en los que cambia la estrategia óptima.</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23637">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1.3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Identificar las variables sensibles o importantes.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85978">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1.4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Investigación de soluciones subóptimas.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57734">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1.5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Elaborar recomendaciones flexibles que dependan de las circunstancias.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57734">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1.6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Comparación de los valores de las estrategias de decisión simples y complejas.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23637">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1.7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Evaluar el "riesgo" de una estrategia o escenario.</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85978">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6" name="Google Shape;387;p22"/>
          <p:cNvSpPr txBox="1"/>
          <p:nvPr/>
        </p:nvSpPr>
        <p:spPr>
          <a:xfrm>
            <a:off x="516314" y="1781174"/>
            <a:ext cx="9220200"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¿Por qué hacer un análisis de sensibilidad e incertidumbre?</a:t>
            </a:r>
            <a:endParaRPr sz="2000" dirty="0">
              <a:solidFill>
                <a:schemeClr val="dk1"/>
              </a:solidFill>
              <a:latin typeface="Calibri"/>
              <a:ea typeface="Calibri"/>
              <a:cs typeface="Calibri"/>
              <a:sym typeface="Calibri"/>
            </a:endParaRPr>
          </a:p>
        </p:txBody>
      </p:sp>
      <p:sp>
        <p:nvSpPr>
          <p:cNvPr id="10" name="Oval 9">
            <a:extLst>
              <a:ext uri="{FF2B5EF4-FFF2-40B4-BE49-F238E27FC236}">
                <a16:creationId xmlns:a16="http://schemas.microsoft.com/office/drawing/2014/main" id="{DAB53176-BF8A-284A-BE61-872845E1919D}"/>
              </a:ext>
            </a:extLst>
          </p:cNvPr>
          <p:cNvSpPr/>
          <p:nvPr/>
        </p:nvSpPr>
        <p:spPr>
          <a:xfrm>
            <a:off x="10540399" y="5014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1.mp3" descr="Track1_Lecture7_Slide11.mp3">
            <a:hlinkClick r:id="" action="ppaction://media"/>
            <a:extLst>
              <a:ext uri="{FF2B5EF4-FFF2-40B4-BE49-F238E27FC236}">
                <a16:creationId xmlns:a16="http://schemas.microsoft.com/office/drawing/2014/main" id="{02D1E6BF-B4EF-B54B-82AF-C685930D41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11764" y="565546"/>
            <a:ext cx="812800" cy="812800"/>
          </a:xfrm>
          <a:prstGeom prst="rect">
            <a:avLst/>
          </a:prstGeom>
        </p:spPr>
      </p:pic>
      <p:sp>
        <p:nvSpPr>
          <p:cNvPr id="9" name="Title 1">
            <a:extLst>
              <a:ext uri="{FF2B5EF4-FFF2-40B4-BE49-F238E27FC236}">
                <a16:creationId xmlns:a16="http://schemas.microsoft.com/office/drawing/2014/main" id="{7B50EA7E-07CB-7146-95D3-6900CBD056E3}"/>
              </a:ext>
            </a:extLst>
          </p:cNvPr>
          <p:cNvSpPr txBox="1">
            <a:spLocks/>
          </p:cNvSpPr>
          <p:nvPr/>
        </p:nvSpPr>
        <p:spPr>
          <a:xfrm>
            <a:off x="516314" y="550834"/>
            <a:ext cx="9830306"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Análisis de escenarios y sensibilidad en la modelización de sistemas energéticos</a:t>
            </a:r>
          </a:p>
        </p:txBody>
      </p:sp>
      <p:sp>
        <p:nvSpPr>
          <p:cNvPr id="11" name="Google Shape;230;p20">
            <a:extLst>
              <a:ext uri="{FF2B5EF4-FFF2-40B4-BE49-F238E27FC236}">
                <a16:creationId xmlns:a16="http://schemas.microsoft.com/office/drawing/2014/main" id="{DB7DA3BC-11D6-C944-9CBA-EA39DB0670CC}"/>
              </a:ext>
            </a:extLst>
          </p:cNvPr>
          <p:cNvSpPr txBox="1"/>
          <p:nvPr/>
        </p:nvSpPr>
        <p:spPr>
          <a:xfrm>
            <a:off x="10483185" y="6079039"/>
            <a:ext cx="1456644" cy="307736"/>
          </a:xfrm>
          <a:prstGeom prst="rect">
            <a:avLst/>
          </a:prstGeom>
          <a:noFill/>
          <a:ln>
            <a:noFill/>
          </a:ln>
        </p:spPr>
        <p:txBody>
          <a:bodyPr spcFirstLastPara="1" wrap="square" lIns="91425" tIns="45700" rIns="91425" bIns="45700" anchor="t" anchorCtr="0">
            <a:spAutoFit/>
          </a:bodyPr>
          <a:lstStyle/>
          <a:p>
            <a:r>
              <a:rPr lang="en-US"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Pannell, 1997</a:t>
            </a:r>
            <a:endParaRPr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2" name="Rectangle 11">
            <a:extLst>
              <a:ext uri="{FF2B5EF4-FFF2-40B4-BE49-F238E27FC236}">
                <a16:creationId xmlns:a16="http://schemas.microsoft.com/office/drawing/2014/main" id="{8D4B803F-5F64-A549-9AA3-B9B9A26EADE0}"/>
              </a:ext>
            </a:extLst>
          </p:cNvPr>
          <p:cNvSpPr/>
          <p:nvPr/>
        </p:nvSpPr>
        <p:spPr>
          <a:xfrm>
            <a:off x="838200" y="6140554"/>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45016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aphicFrame>
        <p:nvGraphicFramePr>
          <p:cNvPr id="222" name="Google Shape;222;p19"/>
          <p:cNvGraphicFramePr/>
          <p:nvPr>
            <p:extLst>
              <p:ext uri="{D42A27DB-BD31-4B8C-83A1-F6EECF244321}">
                <p14:modId xmlns:p14="http://schemas.microsoft.com/office/powerpoint/2010/main" val="3773554074"/>
              </p:ext>
            </p:extLst>
          </p:nvPr>
        </p:nvGraphicFramePr>
        <p:xfrm>
          <a:off x="838200" y="2245646"/>
          <a:ext cx="10217063" cy="3929500"/>
        </p:xfrm>
        <a:graphic>
          <a:graphicData uri="http://schemas.openxmlformats.org/drawingml/2006/table">
            <a:tbl>
              <a:tblPr>
                <a:noFill/>
              </a:tblPr>
              <a:tblGrid>
                <a:gridCol w="528788">
                  <a:extLst>
                    <a:ext uri="{9D8B030D-6E8A-4147-A177-3AD203B41FA5}">
                      <a16:colId xmlns:a16="http://schemas.microsoft.com/office/drawing/2014/main" val="20000"/>
                    </a:ext>
                  </a:extLst>
                </a:gridCol>
                <a:gridCol w="9688275">
                  <a:extLst>
                    <a:ext uri="{9D8B030D-6E8A-4147-A177-3AD203B41FA5}">
                      <a16:colId xmlns:a16="http://schemas.microsoft.com/office/drawing/2014/main" val="20001"/>
                    </a:ext>
                  </a:extLst>
                </a:gridCol>
              </a:tblGrid>
              <a:tr h="192775">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b="1" i="1" u="none" strike="noStrike" cap="none" dirty="0">
                          <a:latin typeface="Open Sans" panose="020B0606030504020204" pitchFamily="34" charset="0"/>
                          <a:ea typeface="Open Sans" panose="020B0606030504020204" pitchFamily="34" charset="0"/>
                          <a:cs typeface="Open Sans" panose="020B0606030504020204" pitchFamily="34" charset="0"/>
                        </a:rPr>
                        <a:t>Comunicación</a:t>
                      </a:r>
                      <a:endParaRPr sz="20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3700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2.1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Hacer que las recomendaciones sean más creíbles, comprensibles, convincentes o persuasivas.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2.2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Permitir que los responsables de la toma de decisiones seleccionen los supuestos.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2.3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Transmitir la falta de compromiso con una única estrategia.</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192775">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b="1" i="1" u="none" strike="noStrike" cap="none" dirty="0">
                          <a:latin typeface="Open Sans" panose="020B0606030504020204" pitchFamily="34" charset="0"/>
                          <a:ea typeface="Open Sans" panose="020B0606030504020204" pitchFamily="34" charset="0"/>
                          <a:cs typeface="Open Sans" panose="020B0606030504020204" pitchFamily="34" charset="0"/>
                        </a:rPr>
                        <a:t>Mayor comprensión o cuantificación del sistema</a:t>
                      </a:r>
                      <a:endParaRPr sz="20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3.1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Estimación de las relaciones entre las variables de entrada y salida.</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3.2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Comprender las relaciones entre las variables de entrada y salida.</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192775">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3.3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Elaboración de hipótesis para su comprobación.</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192775">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7" name="Google Shape;387;p22"/>
          <p:cNvSpPr txBox="1"/>
          <p:nvPr/>
        </p:nvSpPr>
        <p:spPr>
          <a:xfrm>
            <a:off x="724245" y="1863380"/>
            <a:ext cx="8856945"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¿Por qué hacer un análisis de sensibilidad e incertidumbre?</a:t>
            </a:r>
            <a:endParaRPr sz="2000" dirty="0">
              <a:solidFill>
                <a:schemeClr val="dk1"/>
              </a:solidFill>
              <a:latin typeface="Calibri"/>
              <a:ea typeface="Calibri"/>
              <a:cs typeface="Calibri"/>
              <a:sym typeface="Calibri"/>
            </a:endParaRPr>
          </a:p>
        </p:txBody>
      </p:sp>
      <p:sp>
        <p:nvSpPr>
          <p:cNvPr id="8" name="Google Shape;230;p20"/>
          <p:cNvSpPr txBox="1"/>
          <p:nvPr/>
        </p:nvSpPr>
        <p:spPr>
          <a:xfrm>
            <a:off x="10483185" y="6079039"/>
            <a:ext cx="1456644" cy="307736"/>
          </a:xfrm>
          <a:prstGeom prst="rect">
            <a:avLst/>
          </a:prstGeom>
          <a:noFill/>
          <a:ln>
            <a:noFill/>
          </a:ln>
        </p:spPr>
        <p:txBody>
          <a:bodyPr spcFirstLastPara="1" wrap="square" lIns="91425" tIns="45700" rIns="91425" bIns="45700" anchor="t" anchorCtr="0">
            <a:spAutoFit/>
          </a:bodyPr>
          <a:lstStyle/>
          <a:p>
            <a:r>
              <a:rPr lang="en-US"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Pannell, 1997</a:t>
            </a:r>
            <a:endParaRPr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9" name="Rectangle 8"/>
          <p:cNvSpPr/>
          <p:nvPr/>
        </p:nvSpPr>
        <p:spPr>
          <a:xfrm>
            <a:off x="838200" y="6140554"/>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B24380FB-3DB2-414A-8A67-0F6E77E8AE90}"/>
              </a:ext>
            </a:extLst>
          </p:cNvPr>
          <p:cNvSpPr/>
          <p:nvPr/>
        </p:nvSpPr>
        <p:spPr>
          <a:xfrm>
            <a:off x="10561421" y="3182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2.mp3" descr="Track1_Lecture7_Slide12.mp3">
            <a:hlinkClick r:id="" action="ppaction://media"/>
            <a:extLst>
              <a:ext uri="{FF2B5EF4-FFF2-40B4-BE49-F238E27FC236}">
                <a16:creationId xmlns:a16="http://schemas.microsoft.com/office/drawing/2014/main" id="{3DCACDE9-6825-364F-A1B8-A320CD376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32786" y="387799"/>
            <a:ext cx="812800" cy="812800"/>
          </a:xfrm>
          <a:prstGeom prst="rect">
            <a:avLst/>
          </a:prstGeom>
        </p:spPr>
      </p:pic>
      <p:sp>
        <p:nvSpPr>
          <p:cNvPr id="10" name="Title 1">
            <a:extLst>
              <a:ext uri="{FF2B5EF4-FFF2-40B4-BE49-F238E27FC236}">
                <a16:creationId xmlns:a16="http://schemas.microsoft.com/office/drawing/2014/main" id="{D30969CC-C835-9D45-8D63-500A648529C7}"/>
              </a:ext>
            </a:extLst>
          </p:cNvPr>
          <p:cNvSpPr txBox="1">
            <a:spLocks/>
          </p:cNvSpPr>
          <p:nvPr/>
        </p:nvSpPr>
        <p:spPr>
          <a:xfrm>
            <a:off x="724245" y="537817"/>
            <a:ext cx="975894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Análisis de escenarios y sensibilidad en la modelización de sistemas energéticos</a:t>
            </a:r>
          </a:p>
        </p:txBody>
      </p:sp>
    </p:spTree>
    <p:extLst>
      <p:ext uri="{BB962C8B-B14F-4D97-AF65-F5344CB8AC3E}">
        <p14:creationId xmlns:p14="http://schemas.microsoft.com/office/powerpoint/2010/main" val="38387702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aphicFrame>
        <p:nvGraphicFramePr>
          <p:cNvPr id="229" name="Google Shape;229;p20"/>
          <p:cNvGraphicFramePr/>
          <p:nvPr>
            <p:extLst>
              <p:ext uri="{D42A27DB-BD31-4B8C-83A1-F6EECF244321}">
                <p14:modId xmlns:p14="http://schemas.microsoft.com/office/powerpoint/2010/main" val="867926675"/>
              </p:ext>
            </p:extLst>
          </p:nvPr>
        </p:nvGraphicFramePr>
        <p:xfrm>
          <a:off x="965274" y="2530320"/>
          <a:ext cx="10942375" cy="2836850"/>
        </p:xfrm>
        <a:graphic>
          <a:graphicData uri="http://schemas.openxmlformats.org/drawingml/2006/table">
            <a:tbl>
              <a:tblPr>
                <a:noFill/>
              </a:tblPr>
              <a:tblGrid>
                <a:gridCol w="532476">
                  <a:extLst>
                    <a:ext uri="{9D8B030D-6E8A-4147-A177-3AD203B41FA5}">
                      <a16:colId xmlns:a16="http://schemas.microsoft.com/office/drawing/2014/main" val="20000"/>
                    </a:ext>
                  </a:extLst>
                </a:gridCol>
                <a:gridCol w="10409899">
                  <a:extLst>
                    <a:ext uri="{9D8B030D-6E8A-4147-A177-3AD203B41FA5}">
                      <a16:colId xmlns:a16="http://schemas.microsoft.com/office/drawing/2014/main" val="20001"/>
                    </a:ext>
                  </a:extLst>
                </a:gridCol>
              </a:tblGrid>
              <a:tr h="381175">
                <a:tc>
                  <a:txBody>
                    <a:bodyPr/>
                    <a:lstStyle/>
                    <a:p>
                      <a:pPr marL="0" marR="0" lvl="0" indent="0" algn="l" rtl="0">
                        <a:spcBef>
                          <a:spcPts val="0"/>
                        </a:spcBef>
                        <a:spcAft>
                          <a:spcPts val="0"/>
                        </a:spcAft>
                        <a:buFont typeface="+mj-lt"/>
                        <a:buNone/>
                      </a:pPr>
                      <a:r>
                        <a:rPr lang="en-US" sz="2000" u="none" strike="noStrike" cap="none" dirty="0">
                          <a:latin typeface="Open Sans"/>
                        </a:rPr>
                        <a:t>4.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b="1" i="1" u="none" strike="noStrike" cap="none" dirty="0">
                          <a:latin typeface="Open Sans"/>
                        </a:rPr>
                        <a:t>Desarrollo de modelos</a:t>
                      </a:r>
                      <a:endParaRPr sz="2000" b="1" u="none" strike="noStrike" cap="none"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9800">
                <a:tc>
                  <a:txBody>
                    <a:bodyPr/>
                    <a:lstStyle/>
                    <a:p>
                      <a:pPr marL="0" marR="0" lvl="0" indent="0" algn="l" rtl="0">
                        <a:spcBef>
                          <a:spcPts val="0"/>
                        </a:spcBef>
                        <a:spcAft>
                          <a:spcPts val="0"/>
                        </a:spcAft>
                        <a:buFont typeface="+mj-lt"/>
                        <a:buNone/>
                      </a:pPr>
                      <a:r>
                        <a:rPr lang="en-US" sz="2000" u="none" strike="noStrike" cap="none" dirty="0">
                          <a:latin typeface="Open Sans"/>
                        </a:rPr>
                        <a:t>4.1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Comprobar la validez o exactitud del modelo.</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4.2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Búsqueda de errores en el modelo.</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4.3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Simplificar el modelo.</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4.4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Calibración del modelo.</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4.5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Cómo hacer frente a los datos deficientes o ausentes.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4.6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Priorizar la adquisición de información.</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30" name="Google Shape;230;p20"/>
          <p:cNvSpPr txBox="1"/>
          <p:nvPr/>
        </p:nvSpPr>
        <p:spPr>
          <a:xfrm>
            <a:off x="10479581" y="6073858"/>
            <a:ext cx="1456644" cy="307736"/>
          </a:xfrm>
          <a:prstGeom prst="rect">
            <a:avLst/>
          </a:prstGeom>
          <a:noFill/>
          <a:ln>
            <a:noFill/>
          </a:ln>
        </p:spPr>
        <p:txBody>
          <a:bodyPr spcFirstLastPara="1" wrap="square" lIns="91425" tIns="45700" rIns="91425" bIns="45700" anchor="t" anchorCtr="0">
            <a:spAutoFit/>
          </a:bodyPr>
          <a:lstStyle/>
          <a:p>
            <a:r>
              <a:rPr lang="en-US"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Pannell, 1997</a:t>
            </a:r>
            <a:endParaRPr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8" name="Google Shape;387;p22"/>
          <p:cNvSpPr txBox="1"/>
          <p:nvPr/>
        </p:nvSpPr>
        <p:spPr>
          <a:xfrm>
            <a:off x="692042" y="1823632"/>
            <a:ext cx="9232726"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¿Por qué hacer un análisis de sensibilidad e incertidumbre?</a:t>
            </a:r>
            <a:endParaRPr sz="2000" dirty="0">
              <a:solidFill>
                <a:schemeClr val="dk1"/>
              </a:solidFill>
              <a:latin typeface="Calibri"/>
              <a:ea typeface="Calibri"/>
              <a:cs typeface="Calibri"/>
              <a:sym typeface="Calibri"/>
            </a:endParaRPr>
          </a:p>
        </p:txBody>
      </p:sp>
      <p:sp>
        <p:nvSpPr>
          <p:cNvPr id="6" name="Rectangle 5"/>
          <p:cNvSpPr/>
          <p:nvPr/>
        </p:nvSpPr>
        <p:spPr>
          <a:xfrm>
            <a:off x="893834" y="6152958"/>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9F87C2DB-3D85-644F-BE76-C6A3B0044E71}"/>
              </a:ext>
            </a:extLst>
          </p:cNvPr>
          <p:cNvSpPr/>
          <p:nvPr/>
        </p:nvSpPr>
        <p:spPr>
          <a:xfrm>
            <a:off x="10496252" y="533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3.mp3" descr="Track1_Lecture7_Slide13.mp3">
            <a:hlinkClick r:id="" action="ppaction://media"/>
            <a:extLst>
              <a:ext uri="{FF2B5EF4-FFF2-40B4-BE49-F238E27FC236}">
                <a16:creationId xmlns:a16="http://schemas.microsoft.com/office/drawing/2014/main" id="{3415070D-6468-9C44-8E57-2096AF8AA4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7617" y="611885"/>
            <a:ext cx="812800" cy="812800"/>
          </a:xfrm>
          <a:prstGeom prst="rect">
            <a:avLst/>
          </a:prstGeom>
        </p:spPr>
      </p:pic>
      <p:sp>
        <p:nvSpPr>
          <p:cNvPr id="10" name="Title 1">
            <a:extLst>
              <a:ext uri="{FF2B5EF4-FFF2-40B4-BE49-F238E27FC236}">
                <a16:creationId xmlns:a16="http://schemas.microsoft.com/office/drawing/2014/main" id="{A4BC7F7C-0490-0945-8BD4-242A55C9344F}"/>
              </a:ext>
            </a:extLst>
          </p:cNvPr>
          <p:cNvSpPr txBox="1">
            <a:spLocks/>
          </p:cNvSpPr>
          <p:nvPr/>
        </p:nvSpPr>
        <p:spPr>
          <a:xfrm>
            <a:off x="692042" y="566494"/>
            <a:ext cx="9732845"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Análisis de escenarios y sensibilidad en la modelización de sistemas energéticos</a:t>
            </a:r>
          </a:p>
        </p:txBody>
      </p:sp>
    </p:spTree>
    <p:extLst>
      <p:ext uri="{BB962C8B-B14F-4D97-AF65-F5344CB8AC3E}">
        <p14:creationId xmlns:p14="http://schemas.microsoft.com/office/powerpoint/2010/main" val="122699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940" y="0"/>
            <a:ext cx="10515600" cy="1325563"/>
          </a:xfrm>
        </p:spPr>
        <p:txBody>
          <a:bodyPr/>
          <a:lstStyle/>
          <a:p>
            <a:r>
              <a:rPr lang="en-GB" dirty="0"/>
              <a:t>Conferencia 7.2 Referencias</a:t>
            </a:r>
          </a:p>
        </p:txBody>
      </p:sp>
      <p:sp>
        <p:nvSpPr>
          <p:cNvPr id="4" name="Rectangle 3"/>
          <p:cNvSpPr/>
          <p:nvPr/>
        </p:nvSpPr>
        <p:spPr>
          <a:xfrm>
            <a:off x="712940" y="1325563"/>
            <a:ext cx="8005763" cy="4708981"/>
          </a:xfrm>
          <a:prstGeom prst="rect">
            <a:avLst/>
          </a:prstGeom>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Pannell, D.J., 1997. Sensitivity analysis of normative economic models: theoretical framework and practical strategies. Agricultural Economics 16, 139-152. </a:t>
            </a:r>
            <a:r>
              <a:rPr lang="en-US" sz="2000" dirty="0">
                <a:latin typeface="Open Sans" panose="020B0606030504020204" pitchFamily="34" charset="0"/>
                <a:ea typeface="Open Sans" panose="020B0606030504020204" pitchFamily="34" charset="0"/>
                <a:cs typeface="Open Sans" panose="020B0606030504020204" pitchFamily="34" charset="0"/>
                <a:hlinkClick r:id="rId2"/>
              </a:rPr>
              <a:t>https://doi.org/10.1111/j.1574-0862.1997.tb00449.x</a:t>
            </a:r>
            <a:endParaRPr lang="en-US" sz="2000" dirty="0">
              <a:latin typeface="Open Sans" panose="020B0606030504020204" pitchFamily="34" charset="0"/>
              <a:ea typeface="Open Sans" panose="020B0606030504020204" pitchFamily="34" charset="0"/>
              <a:cs typeface="Open Sans" panose="020B0606030504020204" pitchFamily="34" charset="0"/>
            </a:endParaRP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sv-SE" sz="2000"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5: Energy modelling, scenario development and sensitivity analysis [WWW Document]. Kit de enseñanza de OnSSET. URL </a:t>
            </a:r>
            <a:r>
              <a:rPr lang="sv-SE" sz="2000"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https://onsset.github.io/teaching_kit/courses/module_3/Lecture%205/ </a:t>
            </a:r>
            <a:r>
              <a:rPr lang="sv-SE" sz="2000" dirty="0">
                <a:latin typeface="Open Sans" panose="020B0606030504020204" pitchFamily="34" charset="0"/>
                <a:ea typeface="Open Sans" panose="020B0606030504020204" pitchFamily="34" charset="0"/>
                <a:cs typeface="Open Sans" panose="020B0606030504020204" pitchFamily="34" charset="0"/>
              </a:rPr>
              <a:t>(consultado el 18.2.21).</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a:p>
            <a:r>
              <a:rPr lang="sv-SE" sz="2000" dirty="0">
                <a:latin typeface="Open Sans" panose="020B0606030504020204" pitchFamily="34" charset="0"/>
                <a:ea typeface="Open Sans" panose="020B0606030504020204" pitchFamily="34" charset="0"/>
                <a:cs typeface="Open Sans" panose="020B0606030504020204" pitchFamily="34" charset="0"/>
              </a:rPr>
              <a:t>Taliotis, C., Gardumi, F., Shivakumar, A., Sridharan, V., Ramos, E., Beltramo, A., Rogner, H., Howells, M., 2018. Introduction to Energy Systems Modelling. </a:t>
            </a:r>
            <a:r>
              <a:rPr lang="sv-SE" sz="2000" dirty="0">
                <a:latin typeface="Open Sans" panose="020B0606030504020204" pitchFamily="34" charset="0"/>
                <a:ea typeface="Open Sans" panose="020B0606030504020204" pitchFamily="34" charset="0"/>
                <a:cs typeface="Open Sans" panose="020B0606030504020204" pitchFamily="34" charset="0"/>
                <a:hlinkClick r:id="rId4"/>
              </a:rPr>
              <a:t>https://doi.org/10.5281/ZENODO.1493074</a:t>
            </a:r>
            <a:endParaRPr lang="sv-SE" sz="2000" dirty="0">
              <a:latin typeface="Open Sans" panose="020B0606030504020204" pitchFamily="34" charset="0"/>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26663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22"/>
          <p:cNvSpPr/>
          <p:nvPr/>
        </p:nvSpPr>
        <p:spPr>
          <a:xfrm>
            <a:off x="838200" y="1550596"/>
            <a:ext cx="10864030" cy="3067466"/>
          </a:xfrm>
          <a:prstGeom prst="rect">
            <a:avLst/>
          </a:prstGeom>
          <a:noFill/>
          <a:ln>
            <a:noFill/>
          </a:ln>
        </p:spPr>
        <p:txBody>
          <a:bodyPr spcFirstLastPara="1" wrap="square" lIns="91425" tIns="45700" rIns="91425" bIns="45700" anchor="t" anchorCtr="0">
            <a:spAutoFit/>
          </a:bodyPr>
          <a:lstStyle/>
          <a:p>
            <a:pPr marL="457200" indent="-457200">
              <a:spcBef>
                <a:spcPts val="500"/>
              </a:spcBef>
              <a:buClr>
                <a:schemeClr val="dk1"/>
              </a:buClr>
              <a:buSzPts val="2800"/>
              <a:buFont typeface="Arial" panose="020B0604020202020204" pitchFamily="34" charset="0"/>
              <a:buChar char="•"/>
            </a:pPr>
            <a:r>
              <a:rPr lang="en-US" sz="2000" b="1" dirty="0">
                <a:solidFill>
                  <a:schemeClr val="dk1"/>
                </a:solidFill>
                <a:latin typeface="Open Sans" panose="020B0606030504020204"/>
                <a:ea typeface="Calibri"/>
                <a:cs typeface="Calibri"/>
                <a:sym typeface="Calibri"/>
              </a:rPr>
              <a:t>Objetivo de acceso a la energía</a:t>
            </a:r>
          </a:p>
          <a:p>
            <a:pPr lvl="1">
              <a:spcBef>
                <a:spcPts val="500"/>
              </a:spcBef>
              <a:buClr>
                <a:schemeClr val="dk1"/>
              </a:buClr>
              <a:buSzPts val="2800"/>
            </a:pPr>
            <a:r>
              <a:rPr lang="en-US" sz="2000" dirty="0">
                <a:solidFill>
                  <a:schemeClr val="dk1"/>
                </a:solidFill>
                <a:latin typeface="Open Sans" panose="020B0606030504020204"/>
                <a:ea typeface="Calibri"/>
                <a:cs typeface="Calibri"/>
                <a:sym typeface="Calibri"/>
              </a:rPr>
              <a:t>¿Cuántos kWh consumirá cada hogar al año?</a:t>
            </a:r>
            <a:endParaRPr lang="en-US" sz="2000" dirty="0">
              <a:solidFill>
                <a:srgbClr val="FF0000"/>
              </a:solidFill>
              <a:latin typeface="Open Sans" panose="020B0606030504020204"/>
              <a:ea typeface="Calibri"/>
              <a:cs typeface="Calibri"/>
              <a:sym typeface="Calibri"/>
            </a:endParaRPr>
          </a:p>
          <a:p>
            <a:pPr marL="457200" indent="-457200">
              <a:spcBef>
                <a:spcPts val="500"/>
              </a:spcBef>
              <a:buClr>
                <a:schemeClr val="dk1"/>
              </a:buClr>
              <a:buSzPts val="2800"/>
              <a:buFont typeface="Arial" panose="020B0604020202020204" pitchFamily="34" charset="0"/>
              <a:buChar char="•"/>
            </a:pPr>
            <a:r>
              <a:rPr lang="en-US" sz="2000" b="1" dirty="0">
                <a:solidFill>
                  <a:schemeClr val="dk1"/>
                </a:solidFill>
                <a:latin typeface="Open Sans" panose="020B0606030504020204"/>
                <a:ea typeface="Calibri"/>
                <a:cs typeface="Calibri"/>
                <a:sym typeface="Calibri"/>
              </a:rPr>
              <a:t>Crecimiento de la población</a:t>
            </a:r>
            <a:endParaRPr lang="en-US" sz="2000" dirty="0">
              <a:solidFill>
                <a:schemeClr val="dk1"/>
              </a:solidFill>
              <a:latin typeface="Open Sans" panose="020B0606030504020204"/>
              <a:ea typeface="Calibri"/>
              <a:cs typeface="Calibri"/>
              <a:sym typeface="Calibri"/>
            </a:endParaRPr>
          </a:p>
          <a:p>
            <a:pPr lvl="1">
              <a:spcBef>
                <a:spcPts val="500"/>
              </a:spcBef>
              <a:buClr>
                <a:schemeClr val="dk1"/>
              </a:buClr>
              <a:buSzPts val="2800"/>
            </a:pPr>
            <a:r>
              <a:rPr lang="en-US" sz="2000" dirty="0">
                <a:solidFill>
                  <a:schemeClr val="dk1"/>
                </a:solidFill>
                <a:latin typeface="Open Sans" panose="020B0606030504020204"/>
                <a:ea typeface="Calibri"/>
                <a:cs typeface="Calibri"/>
                <a:sym typeface="Calibri"/>
              </a:rPr>
              <a:t>¿Cuántas personas van a recibir electricidad en los próximos años?</a:t>
            </a:r>
            <a:endParaRPr lang="en-US" sz="2000" dirty="0">
              <a:solidFill>
                <a:schemeClr val="dk1"/>
              </a:solidFill>
              <a:latin typeface="Open Sans" panose="020B0606030504020204"/>
              <a:ea typeface="Calibri"/>
              <a:cs typeface="Calibri"/>
            </a:endParaRPr>
          </a:p>
          <a:p>
            <a:pPr marL="457200" indent="-457200">
              <a:spcBef>
                <a:spcPts val="500"/>
              </a:spcBef>
              <a:buClr>
                <a:srgbClr val="000000"/>
              </a:buClr>
              <a:buSzPts val="2800"/>
              <a:buFont typeface="Arial" panose="020B0604020202020204" pitchFamily="34" charset="0"/>
              <a:buChar char="•"/>
            </a:pPr>
            <a:r>
              <a:rPr lang="en-US" sz="2000" b="1" dirty="0">
                <a:solidFill>
                  <a:schemeClr val="dk1"/>
                </a:solidFill>
                <a:latin typeface="Open Sans" panose="020B0606030504020204"/>
                <a:ea typeface="Calibri"/>
                <a:cs typeface="Calibri"/>
                <a:sym typeface="Calibri"/>
              </a:rPr>
              <a:t>Coste de la electricidad en la red</a:t>
            </a:r>
            <a:endParaRPr lang="en-US" sz="2000" dirty="0">
              <a:solidFill>
                <a:schemeClr val="dk1"/>
              </a:solidFill>
              <a:latin typeface="Open Sans" panose="020B0606030504020204"/>
              <a:ea typeface="Calibri"/>
              <a:cs typeface="Calibri"/>
              <a:sym typeface="Calibri"/>
            </a:endParaRPr>
          </a:p>
          <a:p>
            <a:pPr lvl="1">
              <a:spcBef>
                <a:spcPts val="500"/>
              </a:spcBef>
              <a:buClr>
                <a:srgbClr val="000000"/>
              </a:buClr>
              <a:buSzPts val="2800"/>
            </a:pPr>
            <a:r>
              <a:rPr lang="en-US" sz="2000" dirty="0">
                <a:solidFill>
                  <a:schemeClr val="dk1"/>
                </a:solidFill>
                <a:latin typeface="Open Sans" panose="020B0606030504020204"/>
                <a:ea typeface="Calibri"/>
                <a:cs typeface="Calibri"/>
                <a:sym typeface="Calibri"/>
              </a:rPr>
              <a:t>¿Cuál será el coste de producción de electricidad para la red nacional en los próximos años?</a:t>
            </a:r>
            <a:endParaRPr lang="en-US" sz="2000" dirty="0">
              <a:solidFill>
                <a:srgbClr val="FF0000"/>
              </a:solidFill>
              <a:latin typeface="Open Sans" panose="020B0606030504020204"/>
              <a:ea typeface="Calibri"/>
              <a:cs typeface="Calibri"/>
              <a:sym typeface="Calibri"/>
            </a:endParaRPr>
          </a:p>
          <a:p>
            <a:pPr marL="457200" indent="-457200">
              <a:spcBef>
                <a:spcPts val="500"/>
              </a:spcBef>
              <a:buClr>
                <a:srgbClr val="000000"/>
              </a:buClr>
              <a:buSzPts val="2800"/>
              <a:buFont typeface="Arial" panose="020B0604020202020204" pitchFamily="34" charset="0"/>
              <a:buChar char="•"/>
            </a:pPr>
            <a:r>
              <a:rPr lang="en-US" sz="2000" b="1" dirty="0">
                <a:solidFill>
                  <a:schemeClr val="dk1"/>
                </a:solidFill>
                <a:latin typeface="Open Sans" panose="020B0606030504020204"/>
                <a:ea typeface="Calibri"/>
                <a:cs typeface="Calibri"/>
                <a:sym typeface="Calibri"/>
              </a:rPr>
              <a:t>Costes tecnológicos</a:t>
            </a:r>
            <a:endParaRPr lang="en-US" sz="2000" dirty="0">
              <a:solidFill>
                <a:schemeClr val="dk1"/>
              </a:solidFill>
              <a:latin typeface="Open Sans" panose="020B0606030504020204"/>
              <a:ea typeface="Calibri"/>
              <a:cs typeface="Calibri"/>
            </a:endParaRPr>
          </a:p>
          <a:p>
            <a:pPr lvl="1">
              <a:spcBef>
                <a:spcPts val="500"/>
              </a:spcBef>
              <a:buClr>
                <a:schemeClr val="dk1"/>
              </a:buClr>
              <a:buSzPts val="2800"/>
            </a:pPr>
            <a:r>
              <a:rPr lang="en-US" sz="2000" dirty="0">
                <a:solidFill>
                  <a:schemeClr val="dk1"/>
                </a:solidFill>
                <a:latin typeface="Open Sans" panose="020B0606030504020204"/>
                <a:ea typeface="Calibri"/>
                <a:cs typeface="Calibri"/>
                <a:sym typeface="Calibri"/>
              </a:rPr>
              <a:t>¿Cuáles serán los costes de inversión de las tecnologías no conectadas a la red en los próximos años?</a:t>
            </a:r>
            <a:endParaRPr sz="2000" dirty="0">
              <a:solidFill>
                <a:schemeClr val="dk1"/>
              </a:solidFill>
              <a:latin typeface="Open Sans" panose="020B0606030504020204"/>
              <a:ea typeface="Calibri"/>
              <a:cs typeface="Calibri"/>
              <a:sym typeface="Calibri"/>
            </a:endParaRPr>
          </a:p>
        </p:txBody>
      </p:sp>
      <p:sp>
        <p:nvSpPr>
          <p:cNvPr id="4" name="Title 3"/>
          <p:cNvSpPr>
            <a:spLocks noGrp="1"/>
          </p:cNvSpPr>
          <p:nvPr>
            <p:ph type="title"/>
          </p:nvPr>
        </p:nvSpPr>
        <p:spPr>
          <a:xfrm>
            <a:off x="838200" y="-92306"/>
            <a:ext cx="10515600" cy="1325563"/>
          </a:xfrm>
        </p:spPr>
        <p:txBody>
          <a:bodyPr/>
          <a:lstStyle/>
          <a:p>
            <a:r>
              <a:rPr lang="en-US" dirty="0"/>
              <a:t>7.3 Análisis de escenarios</a:t>
            </a:r>
            <a:endParaRPr lang="en-GB" dirty="0"/>
          </a:p>
        </p:txBody>
      </p:sp>
      <p:sp>
        <p:nvSpPr>
          <p:cNvPr id="13" name="Google Shape;387;p22"/>
          <p:cNvSpPr txBox="1"/>
          <p:nvPr/>
        </p:nvSpPr>
        <p:spPr>
          <a:xfrm>
            <a:off x="838200" y="1171397"/>
            <a:ext cx="8468638"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Parámetros importantes en el análisis de la electrificación</a:t>
            </a:r>
          </a:p>
        </p:txBody>
      </p:sp>
      <p:sp>
        <p:nvSpPr>
          <p:cNvPr id="6" name="Oval 5">
            <a:extLst>
              <a:ext uri="{FF2B5EF4-FFF2-40B4-BE49-F238E27FC236}">
                <a16:creationId xmlns:a16="http://schemas.microsoft.com/office/drawing/2014/main" id="{BB51BF3E-8268-FB4E-8BB8-89CF399F4818}"/>
              </a:ext>
            </a:extLst>
          </p:cNvPr>
          <p:cNvSpPr/>
          <p:nvPr/>
        </p:nvSpPr>
        <p:spPr>
          <a:xfrm>
            <a:off x="9439760" y="49008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5.mp3" descr="Track1_Lecture7_Slide15.mp3">
            <a:hlinkClick r:id="" action="ppaction://media"/>
            <a:extLst>
              <a:ext uri="{FF2B5EF4-FFF2-40B4-BE49-F238E27FC236}">
                <a16:creationId xmlns:a16="http://schemas.microsoft.com/office/drawing/2014/main" id="{B99FE9FB-A25B-9148-BD63-E5D4509285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11125" y="561445"/>
            <a:ext cx="812800" cy="812800"/>
          </a:xfrm>
          <a:prstGeom prst="rect">
            <a:avLst/>
          </a:prstGeom>
        </p:spPr>
      </p:pic>
      <p:sp>
        <p:nvSpPr>
          <p:cNvPr id="8" name="Rectangle 7">
            <a:extLst>
              <a:ext uri="{FF2B5EF4-FFF2-40B4-BE49-F238E27FC236}">
                <a16:creationId xmlns:a16="http://schemas.microsoft.com/office/drawing/2014/main" id="{7C515177-D339-7A44-BBF3-1E7F7E8C2CE8}"/>
              </a:ext>
            </a:extLst>
          </p:cNvPr>
          <p:cNvSpPr/>
          <p:nvPr/>
        </p:nvSpPr>
        <p:spPr>
          <a:xfrm>
            <a:off x="1113773" y="6008117"/>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493900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0" name="Google Shape;250;p23"/>
          <p:cNvSpPr txBox="1">
            <a:spLocks noGrp="1"/>
          </p:cNvSpPr>
          <p:nvPr>
            <p:ph idx="1"/>
          </p:nvPr>
        </p:nvSpPr>
        <p:spPr>
          <a:xfrm>
            <a:off x="750518" y="2231941"/>
            <a:ext cx="10515600" cy="3794710"/>
          </a:xfrm>
          <a:prstGeom prst="rect">
            <a:avLst/>
          </a:prstGeom>
          <a:noFill/>
          <a:ln>
            <a:noFill/>
          </a:ln>
        </p:spPr>
        <p:txBody>
          <a:bodyPr spcFirstLastPara="1" vert="horz" wrap="square" lIns="91425" tIns="45700" rIns="91425" bIns="45700" rtlCol="0" anchor="t" anchorCtr="0">
            <a:normAutofit/>
          </a:bodyPr>
          <a:lstStyle/>
          <a:p>
            <a:pPr marL="342900" indent="-342900">
              <a:spcBef>
                <a:spcPts val="0"/>
              </a:spcBef>
              <a:buClr>
                <a:schemeClr val="dk1"/>
              </a:buClr>
              <a:buSzPct val="140000"/>
            </a:pPr>
            <a:r>
              <a:rPr lang="en-US" sz="2000" dirty="0">
                <a:latin typeface="Open Sans" panose="020B0606030504020204"/>
              </a:rPr>
              <a:t>Los escenarios y el análisis de sensibilidad pueden proporcionar información útil...</a:t>
            </a:r>
          </a:p>
          <a:p>
            <a:pPr marL="342900" indent="-342900">
              <a:spcBef>
                <a:spcPts val="640"/>
              </a:spcBef>
              <a:buClr>
                <a:schemeClr val="dk1"/>
              </a:buClr>
              <a:buSzPct val="140000"/>
            </a:pPr>
            <a:r>
              <a:rPr lang="en-US" sz="2000" dirty="0">
                <a:latin typeface="Open Sans" panose="020B0606030504020204"/>
              </a:rPr>
              <a:t>... pero también puede llevar mucho tiempo.</a:t>
            </a:r>
          </a:p>
          <a:p>
            <a:pPr marL="342900" indent="-342900">
              <a:spcBef>
                <a:spcPts val="640"/>
              </a:spcBef>
              <a:buClr>
                <a:schemeClr val="dk1"/>
              </a:buClr>
              <a:buSzPct val="140000"/>
            </a:pPr>
            <a:r>
              <a:rPr lang="en-US" sz="2000" dirty="0">
                <a:latin typeface="Open Sans" panose="020B0606030504020204"/>
              </a:rPr>
              <a:t>A menudo puede ser útil desarrollar algunos escenarios al principio.</a:t>
            </a:r>
          </a:p>
          <a:p>
            <a:pPr marL="342900" indent="-342900">
              <a:spcBef>
                <a:spcPts val="640"/>
              </a:spcBef>
              <a:buClr>
                <a:schemeClr val="dk1"/>
              </a:buClr>
              <a:buSzPct val="140000"/>
            </a:pPr>
            <a:r>
              <a:rPr lang="en-US" sz="2000" dirty="0">
                <a:latin typeface="Open Sans" panose="020B0606030504020204"/>
              </a:rPr>
              <a:t>A continuación, ejecute el modelo y analice los resultados y, a partir de ellos, formule nuevos escenarios/sensibilidades.</a:t>
            </a:r>
          </a:p>
        </p:txBody>
      </p:sp>
      <p:sp>
        <p:nvSpPr>
          <p:cNvPr id="4" name="Title 3"/>
          <p:cNvSpPr txBox="1">
            <a:spLocks/>
          </p:cNvSpPr>
          <p:nvPr/>
        </p:nvSpPr>
        <p:spPr>
          <a:xfrm>
            <a:off x="750518" y="-2974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7.3 Análisis de escenarios</a:t>
            </a:r>
            <a:endParaRPr lang="en-GB" dirty="0"/>
          </a:p>
        </p:txBody>
      </p:sp>
      <p:sp>
        <p:nvSpPr>
          <p:cNvPr id="5" name="Google Shape;387;p22"/>
          <p:cNvSpPr txBox="1"/>
          <p:nvPr/>
        </p:nvSpPr>
        <p:spPr>
          <a:xfrm>
            <a:off x="750518" y="1391165"/>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Desarrollo de escenarios y análisis de sensibilidad</a:t>
            </a:r>
          </a:p>
        </p:txBody>
      </p:sp>
      <p:sp>
        <p:nvSpPr>
          <p:cNvPr id="7" name="Oval 6">
            <a:extLst>
              <a:ext uri="{FF2B5EF4-FFF2-40B4-BE49-F238E27FC236}">
                <a16:creationId xmlns:a16="http://schemas.microsoft.com/office/drawing/2014/main" id="{F8D3B7F0-CC22-6548-A180-A55E8E62E168}"/>
              </a:ext>
            </a:extLst>
          </p:cNvPr>
          <p:cNvSpPr/>
          <p:nvPr/>
        </p:nvSpPr>
        <p:spPr>
          <a:xfrm>
            <a:off x="10098292" y="54649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6.mp3" descr="Track1_Lecture7_Slide16.mp3">
            <a:hlinkClick r:id="" action="ppaction://media"/>
            <a:extLst>
              <a:ext uri="{FF2B5EF4-FFF2-40B4-BE49-F238E27FC236}">
                <a16:creationId xmlns:a16="http://schemas.microsoft.com/office/drawing/2014/main" id="{31EDA451-1710-5E40-9B4B-EC3598719C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9657" y="617862"/>
            <a:ext cx="812800" cy="812800"/>
          </a:xfrm>
          <a:prstGeom prst="rect">
            <a:avLst/>
          </a:prstGeom>
        </p:spPr>
      </p:pic>
      <p:sp>
        <p:nvSpPr>
          <p:cNvPr id="10" name="Rectangle 9">
            <a:extLst>
              <a:ext uri="{FF2B5EF4-FFF2-40B4-BE49-F238E27FC236}">
                <a16:creationId xmlns:a16="http://schemas.microsoft.com/office/drawing/2014/main" id="{94A71829-33EC-234F-9D8D-7B47415F8706}"/>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463619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24"/>
          <p:cNvSpPr txBox="1"/>
          <p:nvPr/>
        </p:nvSpPr>
        <p:spPr>
          <a:xfrm>
            <a:off x="4475128" y="2644210"/>
            <a:ext cx="2880159" cy="575826"/>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ts val="2400"/>
            </a:pPr>
            <a:r>
              <a:rPr lang="en-US" sz="2400" b="1" dirty="0">
                <a:solidFill>
                  <a:schemeClr val="dk1"/>
                </a:solidFill>
                <a:latin typeface="Calibri"/>
                <a:ea typeface="Calibri"/>
                <a:cs typeface="Calibri"/>
                <a:sym typeface="Calibri"/>
              </a:rPr>
              <a:t>Crecimiento de la población</a:t>
            </a:r>
            <a:endParaRPr sz="2400" b="1" dirty="0">
              <a:solidFill>
                <a:srgbClr val="FF0000"/>
              </a:solidFill>
              <a:latin typeface="Calibri"/>
              <a:ea typeface="Calibri"/>
              <a:cs typeface="Calibri"/>
              <a:sym typeface="Calibri"/>
            </a:endParaRPr>
          </a:p>
        </p:txBody>
      </p:sp>
      <p:sp>
        <p:nvSpPr>
          <p:cNvPr id="259" name="Google Shape;259;p24"/>
          <p:cNvSpPr/>
          <p:nvPr/>
        </p:nvSpPr>
        <p:spPr>
          <a:xfrm>
            <a:off x="1647845" y="4153248"/>
            <a:ext cx="2626401" cy="461665"/>
          </a:xfrm>
          <a:prstGeom prst="rect">
            <a:avLst/>
          </a:prstGeom>
          <a:noFill/>
          <a:ln>
            <a:noFill/>
          </a:ln>
        </p:spPr>
        <p:txBody>
          <a:bodyPr spcFirstLastPara="1" wrap="square" lIns="91425" tIns="45700" rIns="91425" bIns="45700" anchor="t" anchorCtr="0">
            <a:spAutoFit/>
          </a:bodyPr>
          <a:lstStyle/>
          <a:p>
            <a:pPr algn="ctr"/>
            <a:r>
              <a:rPr lang="en-US" sz="2400" b="1" dirty="0">
                <a:solidFill>
                  <a:schemeClr val="dk1"/>
                </a:solidFill>
                <a:latin typeface="Calibri"/>
                <a:ea typeface="Calibri"/>
                <a:cs typeface="Calibri"/>
                <a:sym typeface="Calibri"/>
              </a:rPr>
              <a:t>Precio de la red</a:t>
            </a:r>
            <a:endParaRPr sz="2400" b="1" dirty="0">
              <a:solidFill>
                <a:schemeClr val="dk1"/>
              </a:solidFill>
              <a:latin typeface="Calibri"/>
              <a:ea typeface="Calibri"/>
              <a:cs typeface="Calibri"/>
              <a:sym typeface="Calibri"/>
            </a:endParaRPr>
          </a:p>
        </p:txBody>
      </p:sp>
      <p:sp>
        <p:nvSpPr>
          <p:cNvPr id="260" name="Google Shape;260;p24"/>
          <p:cNvSpPr/>
          <p:nvPr/>
        </p:nvSpPr>
        <p:spPr>
          <a:xfrm>
            <a:off x="7596236" y="4173558"/>
            <a:ext cx="2626401" cy="461665"/>
          </a:xfrm>
          <a:prstGeom prst="rect">
            <a:avLst/>
          </a:prstGeom>
          <a:noFill/>
          <a:ln>
            <a:noFill/>
          </a:ln>
        </p:spPr>
        <p:txBody>
          <a:bodyPr spcFirstLastPara="1" wrap="square" lIns="91425" tIns="45700" rIns="91425" bIns="45700" anchor="t" anchorCtr="0">
            <a:spAutoFit/>
          </a:bodyPr>
          <a:lstStyle/>
          <a:p>
            <a:pPr algn="ctr"/>
            <a:r>
              <a:rPr lang="en-US" sz="2400" b="1" dirty="0">
                <a:solidFill>
                  <a:schemeClr val="dk1"/>
                </a:solidFill>
                <a:latin typeface="Calibri"/>
                <a:ea typeface="Calibri"/>
                <a:cs typeface="Calibri"/>
                <a:sym typeface="Calibri"/>
              </a:rPr>
              <a:t>Precio de la red</a:t>
            </a:r>
            <a:endParaRPr sz="2400" b="1" dirty="0">
              <a:solidFill>
                <a:schemeClr val="dk1"/>
              </a:solidFill>
              <a:latin typeface="Calibri"/>
              <a:ea typeface="Calibri"/>
              <a:cs typeface="Calibri"/>
              <a:sym typeface="Calibri"/>
            </a:endParaRPr>
          </a:p>
        </p:txBody>
      </p:sp>
      <p:cxnSp>
        <p:nvCxnSpPr>
          <p:cNvPr id="261" name="Google Shape;261;p24"/>
          <p:cNvCxnSpPr>
            <a:stCxn id="258" idx="2"/>
            <a:endCxn id="259" idx="0"/>
          </p:cNvCxnSpPr>
          <p:nvPr/>
        </p:nvCxnSpPr>
        <p:spPr>
          <a:xfrm flipH="1">
            <a:off x="2961046" y="3220036"/>
            <a:ext cx="2954162" cy="933212"/>
          </a:xfrm>
          <a:prstGeom prst="straightConnector1">
            <a:avLst/>
          </a:prstGeom>
          <a:noFill/>
          <a:ln w="9525" cap="flat" cmpd="sng">
            <a:solidFill>
              <a:srgbClr val="0C0C0C"/>
            </a:solidFill>
            <a:prstDash val="solid"/>
            <a:round/>
            <a:headEnd type="none" w="sm" len="sm"/>
            <a:tailEnd type="triangle" w="med" len="med"/>
          </a:ln>
        </p:spPr>
      </p:cxnSp>
      <p:cxnSp>
        <p:nvCxnSpPr>
          <p:cNvPr id="262" name="Google Shape;262;p24"/>
          <p:cNvCxnSpPr>
            <a:stCxn id="258" idx="2"/>
            <a:endCxn id="260" idx="0"/>
          </p:cNvCxnSpPr>
          <p:nvPr/>
        </p:nvCxnSpPr>
        <p:spPr>
          <a:xfrm>
            <a:off x="5915208" y="3220036"/>
            <a:ext cx="2994229" cy="953522"/>
          </a:xfrm>
          <a:prstGeom prst="straightConnector1">
            <a:avLst/>
          </a:prstGeom>
          <a:noFill/>
          <a:ln w="9525" cap="flat" cmpd="sng">
            <a:solidFill>
              <a:srgbClr val="0C0C0C"/>
            </a:solidFill>
            <a:prstDash val="solid"/>
            <a:round/>
            <a:headEnd type="none" w="sm" len="sm"/>
            <a:tailEnd type="triangle" w="med" len="med"/>
          </a:ln>
        </p:spPr>
      </p:cxnSp>
      <p:cxnSp>
        <p:nvCxnSpPr>
          <p:cNvPr id="263" name="Google Shape;263;p24"/>
          <p:cNvCxnSpPr>
            <a:stCxn id="260" idx="2"/>
            <a:endCxn id="264" idx="0"/>
          </p:cNvCxnSpPr>
          <p:nvPr/>
        </p:nvCxnSpPr>
        <p:spPr>
          <a:xfrm>
            <a:off x="8909437" y="4635223"/>
            <a:ext cx="1542517" cy="877043"/>
          </a:xfrm>
          <a:prstGeom prst="straightConnector1">
            <a:avLst/>
          </a:prstGeom>
          <a:noFill/>
          <a:ln w="9525" cap="flat" cmpd="sng">
            <a:solidFill>
              <a:srgbClr val="0C0C0C"/>
            </a:solidFill>
            <a:prstDash val="solid"/>
            <a:round/>
            <a:headEnd type="none" w="sm" len="sm"/>
            <a:tailEnd type="triangle" w="med" len="med"/>
          </a:ln>
        </p:spPr>
      </p:cxnSp>
      <p:cxnSp>
        <p:nvCxnSpPr>
          <p:cNvPr id="265" name="Google Shape;265;p24"/>
          <p:cNvCxnSpPr>
            <a:stCxn id="260" idx="2"/>
            <a:endCxn id="266" idx="0"/>
          </p:cNvCxnSpPr>
          <p:nvPr/>
        </p:nvCxnSpPr>
        <p:spPr>
          <a:xfrm flipH="1">
            <a:off x="7415736" y="4635222"/>
            <a:ext cx="1493700" cy="897600"/>
          </a:xfrm>
          <a:prstGeom prst="straightConnector1">
            <a:avLst/>
          </a:prstGeom>
          <a:noFill/>
          <a:ln w="9525" cap="flat" cmpd="sng">
            <a:solidFill>
              <a:srgbClr val="0C0C0C"/>
            </a:solidFill>
            <a:prstDash val="solid"/>
            <a:round/>
            <a:headEnd type="none" w="sm" len="sm"/>
            <a:tailEnd type="triangle" w="med" len="med"/>
          </a:ln>
        </p:spPr>
      </p:cxnSp>
      <p:cxnSp>
        <p:nvCxnSpPr>
          <p:cNvPr id="267" name="Google Shape;267;p24"/>
          <p:cNvCxnSpPr>
            <a:stCxn id="259" idx="2"/>
            <a:endCxn id="268" idx="0"/>
          </p:cNvCxnSpPr>
          <p:nvPr/>
        </p:nvCxnSpPr>
        <p:spPr>
          <a:xfrm>
            <a:off x="2961045" y="4614912"/>
            <a:ext cx="1663200" cy="918000"/>
          </a:xfrm>
          <a:prstGeom prst="straightConnector1">
            <a:avLst/>
          </a:prstGeom>
          <a:noFill/>
          <a:ln w="9525" cap="flat" cmpd="sng">
            <a:solidFill>
              <a:srgbClr val="0C0C0C"/>
            </a:solidFill>
            <a:prstDash val="solid"/>
            <a:round/>
            <a:headEnd type="none" w="sm" len="sm"/>
            <a:tailEnd type="triangle" w="med" len="med"/>
          </a:ln>
        </p:spPr>
      </p:cxnSp>
      <p:cxnSp>
        <p:nvCxnSpPr>
          <p:cNvPr id="269" name="Google Shape;269;p24"/>
          <p:cNvCxnSpPr>
            <a:cxnSpLocks/>
            <a:stCxn id="259" idx="2"/>
            <a:endCxn id="270" idx="0"/>
          </p:cNvCxnSpPr>
          <p:nvPr/>
        </p:nvCxnSpPr>
        <p:spPr>
          <a:xfrm flipH="1">
            <a:off x="1605817" y="4614913"/>
            <a:ext cx="1355229" cy="918011"/>
          </a:xfrm>
          <a:prstGeom prst="straightConnector1">
            <a:avLst/>
          </a:prstGeom>
          <a:noFill/>
          <a:ln w="9525" cap="flat" cmpd="sng">
            <a:solidFill>
              <a:srgbClr val="0C0C0C"/>
            </a:solidFill>
            <a:prstDash val="solid"/>
            <a:round/>
            <a:headEnd type="none" w="sm" len="sm"/>
            <a:tailEnd type="triangle" w="med" len="med"/>
          </a:ln>
        </p:spPr>
      </p:cxnSp>
      <p:sp>
        <p:nvSpPr>
          <p:cNvPr id="271" name="Google Shape;271;p24"/>
          <p:cNvSpPr/>
          <p:nvPr/>
        </p:nvSpPr>
        <p:spPr>
          <a:xfrm>
            <a:off x="3617189" y="3022238"/>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Bajo</a:t>
            </a:r>
            <a:endParaRPr sz="2400" dirty="0">
              <a:solidFill>
                <a:schemeClr val="dk1"/>
              </a:solidFill>
              <a:latin typeface="Calibri"/>
              <a:ea typeface="Calibri"/>
              <a:cs typeface="Calibri"/>
              <a:sym typeface="Calibri"/>
            </a:endParaRPr>
          </a:p>
        </p:txBody>
      </p:sp>
      <p:sp>
        <p:nvSpPr>
          <p:cNvPr id="272" name="Google Shape;272;p24"/>
          <p:cNvSpPr/>
          <p:nvPr/>
        </p:nvSpPr>
        <p:spPr>
          <a:xfrm>
            <a:off x="1037997" y="4762684"/>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Bajo</a:t>
            </a:r>
            <a:endParaRPr sz="2400" dirty="0">
              <a:solidFill>
                <a:schemeClr val="dk1"/>
              </a:solidFill>
              <a:latin typeface="Calibri"/>
              <a:ea typeface="Calibri"/>
              <a:cs typeface="Calibri"/>
              <a:sym typeface="Calibri"/>
            </a:endParaRPr>
          </a:p>
        </p:txBody>
      </p:sp>
      <p:sp>
        <p:nvSpPr>
          <p:cNvPr id="273" name="Google Shape;273;p24"/>
          <p:cNvSpPr/>
          <p:nvPr/>
        </p:nvSpPr>
        <p:spPr>
          <a:xfrm>
            <a:off x="6946090" y="4776330"/>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Bajo</a:t>
            </a:r>
            <a:endParaRPr sz="2400" dirty="0">
              <a:solidFill>
                <a:schemeClr val="dk1"/>
              </a:solidFill>
              <a:latin typeface="Calibri"/>
              <a:ea typeface="Calibri"/>
              <a:cs typeface="Calibri"/>
              <a:sym typeface="Calibri"/>
            </a:endParaRPr>
          </a:p>
        </p:txBody>
      </p:sp>
      <p:sp>
        <p:nvSpPr>
          <p:cNvPr id="274" name="Google Shape;274;p24"/>
          <p:cNvSpPr/>
          <p:nvPr/>
        </p:nvSpPr>
        <p:spPr>
          <a:xfrm>
            <a:off x="7415888" y="3022238"/>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Alta</a:t>
            </a:r>
            <a:endParaRPr sz="2400" dirty="0">
              <a:solidFill>
                <a:schemeClr val="dk1"/>
              </a:solidFill>
              <a:latin typeface="Calibri"/>
              <a:ea typeface="Calibri"/>
              <a:cs typeface="Calibri"/>
              <a:sym typeface="Calibri"/>
            </a:endParaRPr>
          </a:p>
        </p:txBody>
      </p:sp>
      <p:sp>
        <p:nvSpPr>
          <p:cNvPr id="275" name="Google Shape;275;p24"/>
          <p:cNvSpPr/>
          <p:nvPr/>
        </p:nvSpPr>
        <p:spPr>
          <a:xfrm>
            <a:off x="10079794" y="4762686"/>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Alta</a:t>
            </a:r>
            <a:endParaRPr sz="2400" dirty="0">
              <a:solidFill>
                <a:schemeClr val="dk1"/>
              </a:solidFill>
              <a:latin typeface="Calibri"/>
              <a:ea typeface="Calibri"/>
              <a:cs typeface="Calibri"/>
              <a:sym typeface="Calibri"/>
            </a:endParaRPr>
          </a:p>
        </p:txBody>
      </p:sp>
      <p:sp>
        <p:nvSpPr>
          <p:cNvPr id="276" name="Google Shape;276;p24"/>
          <p:cNvSpPr/>
          <p:nvPr/>
        </p:nvSpPr>
        <p:spPr>
          <a:xfrm>
            <a:off x="3992339" y="4762685"/>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Alta</a:t>
            </a:r>
            <a:endParaRPr sz="2400" dirty="0">
              <a:solidFill>
                <a:schemeClr val="dk1"/>
              </a:solidFill>
              <a:latin typeface="Calibri"/>
              <a:ea typeface="Calibri"/>
              <a:cs typeface="Calibri"/>
              <a:sym typeface="Calibri"/>
            </a:endParaRPr>
          </a:p>
        </p:txBody>
      </p:sp>
      <p:sp>
        <p:nvSpPr>
          <p:cNvPr id="270" name="Google Shape;270;p24"/>
          <p:cNvSpPr/>
          <p:nvPr/>
        </p:nvSpPr>
        <p:spPr>
          <a:xfrm>
            <a:off x="250590" y="5532924"/>
            <a:ext cx="2710454"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Escenario bajo/bajo</a:t>
            </a:r>
            <a:endParaRPr sz="2400" dirty="0">
              <a:solidFill>
                <a:schemeClr val="dk1"/>
              </a:solidFill>
              <a:latin typeface="Calibri"/>
              <a:ea typeface="Calibri"/>
              <a:cs typeface="Calibri"/>
              <a:sym typeface="Calibri"/>
            </a:endParaRPr>
          </a:p>
        </p:txBody>
      </p:sp>
      <p:sp>
        <p:nvSpPr>
          <p:cNvPr id="268" name="Google Shape;268;p24"/>
          <p:cNvSpPr/>
          <p:nvPr/>
        </p:nvSpPr>
        <p:spPr>
          <a:xfrm>
            <a:off x="3333319" y="5532924"/>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Escenario bajo/alto</a:t>
            </a:r>
            <a:endParaRPr sz="2400" dirty="0">
              <a:solidFill>
                <a:schemeClr val="dk1"/>
              </a:solidFill>
              <a:latin typeface="Calibri"/>
              <a:ea typeface="Calibri"/>
              <a:cs typeface="Calibri"/>
              <a:sym typeface="Calibri"/>
            </a:endParaRPr>
          </a:p>
        </p:txBody>
      </p:sp>
      <p:sp>
        <p:nvSpPr>
          <p:cNvPr id="266" name="Google Shape;266;p24"/>
          <p:cNvSpPr/>
          <p:nvPr/>
        </p:nvSpPr>
        <p:spPr>
          <a:xfrm>
            <a:off x="6124942" y="5532924"/>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Escenario alto/bajo</a:t>
            </a:r>
            <a:endParaRPr sz="2400" dirty="0">
              <a:solidFill>
                <a:schemeClr val="dk1"/>
              </a:solidFill>
              <a:latin typeface="Calibri"/>
              <a:ea typeface="Calibri"/>
              <a:cs typeface="Calibri"/>
              <a:sym typeface="Calibri"/>
            </a:endParaRPr>
          </a:p>
        </p:txBody>
      </p:sp>
      <p:sp>
        <p:nvSpPr>
          <p:cNvPr id="264" name="Google Shape;264;p24"/>
          <p:cNvSpPr/>
          <p:nvPr/>
        </p:nvSpPr>
        <p:spPr>
          <a:xfrm>
            <a:off x="9161009" y="5512266"/>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Escenario alto/alto</a:t>
            </a:r>
            <a:endParaRPr sz="2400" dirty="0">
              <a:solidFill>
                <a:schemeClr val="dk1"/>
              </a:solidFill>
              <a:latin typeface="Calibri"/>
              <a:ea typeface="Calibri"/>
              <a:cs typeface="Calibri"/>
              <a:sym typeface="Calibri"/>
            </a:endParaRPr>
          </a:p>
        </p:txBody>
      </p:sp>
      <p:sp>
        <p:nvSpPr>
          <p:cNvPr id="25" name="Title 3"/>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7.3 Análisis de escenarios</a:t>
            </a:r>
            <a:endParaRPr lang="en-GB" dirty="0"/>
          </a:p>
        </p:txBody>
      </p:sp>
      <p:sp>
        <p:nvSpPr>
          <p:cNvPr id="26" name="Google Shape;387;p22"/>
          <p:cNvSpPr txBox="1"/>
          <p:nvPr/>
        </p:nvSpPr>
        <p:spPr>
          <a:xfrm>
            <a:off x="838200" y="1735931"/>
            <a:ext cx="7868631"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Parámetros importantes en el análisis de la electrificación</a:t>
            </a:r>
          </a:p>
        </p:txBody>
      </p:sp>
      <p:sp>
        <p:nvSpPr>
          <p:cNvPr id="24" name="TextBox 2"/>
          <p:cNvSpPr txBox="1"/>
          <p:nvPr/>
        </p:nvSpPr>
        <p:spPr>
          <a:xfrm>
            <a:off x="6946090" y="6143089"/>
            <a:ext cx="4865596"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62E8D25E-679D-A649-A056-5FC216B3B587}"/>
              </a:ext>
            </a:extLst>
          </p:cNvPr>
          <p:cNvSpPr/>
          <p:nvPr/>
        </p:nvSpPr>
        <p:spPr>
          <a:xfrm>
            <a:off x="10105566" y="6601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7.mp3" descr="Track1_Lecture7_Slide17.mp3">
            <a:hlinkClick r:id="" action="ppaction://media"/>
            <a:extLst>
              <a:ext uri="{FF2B5EF4-FFF2-40B4-BE49-F238E27FC236}">
                <a16:creationId xmlns:a16="http://schemas.microsoft.com/office/drawing/2014/main" id="{07537A03-FF5E-D044-9846-D92319033E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76931" y="711927"/>
            <a:ext cx="812800" cy="812800"/>
          </a:xfrm>
          <a:prstGeom prst="rect">
            <a:avLst/>
          </a:prstGeom>
        </p:spPr>
      </p:pic>
      <p:sp>
        <p:nvSpPr>
          <p:cNvPr id="28" name="Rectangle 27">
            <a:extLst>
              <a:ext uri="{FF2B5EF4-FFF2-40B4-BE49-F238E27FC236}">
                <a16:creationId xmlns:a16="http://schemas.microsoft.com/office/drawing/2014/main" id="{E2E38821-8DD8-E349-8FC0-937ADBB0B9DE}"/>
              </a:ext>
            </a:extLst>
          </p:cNvPr>
          <p:cNvSpPr/>
          <p:nvPr/>
        </p:nvSpPr>
        <p:spPr>
          <a:xfrm>
            <a:off x="673510" y="605694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361070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5"/>
          <p:cNvSpPr txBox="1">
            <a:spLocks noGrp="1"/>
          </p:cNvSpPr>
          <p:nvPr>
            <p:ph idx="1"/>
          </p:nvPr>
        </p:nvSpPr>
        <p:spPr>
          <a:xfrm>
            <a:off x="838200" y="2229044"/>
            <a:ext cx="6071818" cy="2614420"/>
          </a:xfrm>
          <a:prstGeom prst="rect">
            <a:avLst/>
          </a:prstGeom>
          <a:noFill/>
          <a:ln>
            <a:noFill/>
          </a:ln>
        </p:spPr>
        <p:txBody>
          <a:bodyPr spcFirstLastPara="1" vert="horz" wrap="square" lIns="91425" tIns="45700" rIns="91425" bIns="45700" rtlCol="0" anchor="t" anchorCtr="0">
            <a:normAutofit/>
          </a:bodyPr>
          <a:lstStyle/>
          <a:p>
            <a:pPr marL="0" indent="0">
              <a:spcBef>
                <a:spcPts val="640"/>
              </a:spcBef>
              <a:buClr>
                <a:schemeClr val="dk1"/>
              </a:buClr>
              <a:buSzPts val="3200"/>
              <a:buNone/>
            </a:pPr>
            <a:r>
              <a:rPr lang="en-US" sz="2000" dirty="0">
                <a:latin typeface="Open Sans" panose="020B0606030504020204"/>
              </a:rPr>
              <a:t>El futuro es incierto</a:t>
            </a:r>
            <a:endParaRPr sz="2000" dirty="0">
              <a:latin typeface="Open Sans" panose="020B0606030504020204"/>
            </a:endParaRPr>
          </a:p>
          <a:p>
            <a:pPr marL="203200" indent="0">
              <a:spcBef>
                <a:spcPts val="640"/>
              </a:spcBef>
              <a:buClr>
                <a:schemeClr val="dk1"/>
              </a:buClr>
              <a:buSzPts val="3200"/>
              <a:buNone/>
            </a:pPr>
            <a:endParaRPr sz="2000" dirty="0">
              <a:latin typeface="Open Sans" panose="020B0606030504020204"/>
            </a:endParaRPr>
          </a:p>
          <a:p>
            <a:pPr marL="0" indent="0">
              <a:spcBef>
                <a:spcPts val="640"/>
              </a:spcBef>
              <a:buClr>
                <a:schemeClr val="dk1"/>
              </a:buClr>
              <a:buSzPts val="3200"/>
              <a:buNone/>
            </a:pPr>
            <a:r>
              <a:rPr lang="en-US" sz="2000" dirty="0">
                <a:latin typeface="Open Sans" panose="020B0606030504020204"/>
              </a:rPr>
              <a:t>Pueden ser necesarios múltiples escenarios para obtener respuestas sólidas de los modelos energéticos</a:t>
            </a:r>
            <a:br>
              <a:rPr lang="en-US" sz="2000" dirty="0">
                <a:latin typeface="Open Sans" panose="020B0606030504020204"/>
              </a:rPr>
            </a:br>
            <a:endParaRPr lang="en-US" sz="2000" dirty="0">
              <a:latin typeface="Open Sans" panose="020B0606030504020204"/>
            </a:endParaRPr>
          </a:p>
          <a:p>
            <a:pPr marL="0" indent="0">
              <a:spcBef>
                <a:spcPts val="640"/>
              </a:spcBef>
              <a:buClr>
                <a:schemeClr val="dk1"/>
              </a:buClr>
              <a:buSzPts val="3200"/>
              <a:buNone/>
            </a:pPr>
            <a:r>
              <a:rPr lang="en-US" sz="2000" dirty="0">
                <a:latin typeface="Open Sans" panose="020B0606030504020204"/>
              </a:rPr>
              <a:t>Los escenarios deben elaborarse cuidadosamente en función de las preguntas a las que pretenden dar respuesta</a:t>
            </a:r>
            <a:endParaRPr sz="2000" dirty="0">
              <a:latin typeface="Open Sans" panose="020B0606030504020204"/>
            </a:endParaRPr>
          </a:p>
          <a:p>
            <a:pPr marL="0" indent="0">
              <a:spcBef>
                <a:spcPts val="640"/>
              </a:spcBef>
              <a:buClr>
                <a:schemeClr val="dk1"/>
              </a:buClr>
              <a:buSzPts val="3200"/>
              <a:buNone/>
            </a:pPr>
            <a:endParaRPr dirty="0"/>
          </a:p>
        </p:txBody>
      </p:sp>
      <p:sp>
        <p:nvSpPr>
          <p:cNvPr id="4" name="Title 3"/>
          <p:cNvSpPr txBox="1">
            <a:spLocks/>
          </p:cNvSpPr>
          <p:nvPr/>
        </p:nvSpPr>
        <p:spPr>
          <a:xfrm>
            <a:off x="737992" y="41150"/>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7.3 Análisis de escenarios</a:t>
            </a:r>
            <a:endParaRPr lang="en-GB" dirty="0"/>
          </a:p>
        </p:txBody>
      </p:sp>
      <p:sp>
        <p:nvSpPr>
          <p:cNvPr id="5"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Mensaje clave</a:t>
            </a:r>
          </a:p>
        </p:txBody>
      </p:sp>
      <p:sp>
        <p:nvSpPr>
          <p:cNvPr id="7" name="Oval 6">
            <a:extLst>
              <a:ext uri="{FF2B5EF4-FFF2-40B4-BE49-F238E27FC236}">
                <a16:creationId xmlns:a16="http://schemas.microsoft.com/office/drawing/2014/main" id="{84393E2B-E181-6441-9F93-4F6D0BF5496F}"/>
              </a:ext>
            </a:extLst>
          </p:cNvPr>
          <p:cNvSpPr/>
          <p:nvPr/>
        </p:nvSpPr>
        <p:spPr>
          <a:xfrm>
            <a:off x="9891212" y="4227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8.mp3" descr="Track1_Lecture7_Slide18.mp3">
            <a:hlinkClick r:id="" action="ppaction://media"/>
            <a:extLst>
              <a:ext uri="{FF2B5EF4-FFF2-40B4-BE49-F238E27FC236}">
                <a16:creationId xmlns:a16="http://schemas.microsoft.com/office/drawing/2014/main" id="{0C8D1623-9C9B-7C46-A2AE-D35A8095A4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91212" y="494110"/>
            <a:ext cx="812800" cy="812800"/>
          </a:xfrm>
          <a:prstGeom prst="rect">
            <a:avLst/>
          </a:prstGeom>
        </p:spPr>
      </p:pic>
      <p:sp>
        <p:nvSpPr>
          <p:cNvPr id="8" name="Rectangle 7">
            <a:extLst>
              <a:ext uri="{FF2B5EF4-FFF2-40B4-BE49-F238E27FC236}">
                <a16:creationId xmlns:a16="http://schemas.microsoft.com/office/drawing/2014/main" id="{3C575942-B9DC-214F-BDE4-746A95564420}"/>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309987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Conferencia 7.3 Referencias</a:t>
            </a:r>
          </a:p>
        </p:txBody>
      </p:sp>
      <p:sp>
        <p:nvSpPr>
          <p:cNvPr id="4" name="Rectangle 3"/>
          <p:cNvSpPr/>
          <p:nvPr/>
        </p:nvSpPr>
        <p:spPr>
          <a:xfrm>
            <a:off x="838200" y="1871470"/>
            <a:ext cx="4445000" cy="2308324"/>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5: Energy modelling, scenario development and sensitivity analysis [WWW Document]. Kit de enseñanza de OnSSET.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e_3/Lecture%205/ (consultado el 18.2.21).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63263897"/>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Resultados del aprendizaje</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818917"/>
            <a:ext cx="6531501" cy="42137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b="1" dirty="0">
                <a:solidFill>
                  <a:schemeClr val="accent5">
                    <a:lumMod val="60000"/>
                    <a:lumOff val="40000"/>
                  </a:schemeClr>
                </a:solidFill>
                <a:latin typeface="Open Sans" panose="020B0606030504020204"/>
                <a:ea typeface="+mn-lt"/>
                <a:cs typeface="+mn-lt"/>
              </a:rPr>
              <a:t>Al final de esta conferencia, usted será capaz de</a:t>
            </a:r>
          </a:p>
          <a:p>
            <a:pPr algn="l"/>
            <a:endParaRPr lang="en-US" sz="1600" dirty="0">
              <a:latin typeface="Open Sans" panose="020B0606030504020204"/>
              <a:ea typeface="+mn-lt"/>
              <a:cs typeface="+mn-lt"/>
            </a:endParaRPr>
          </a:p>
          <a:p>
            <a:pPr marL="342900" indent="-342900" algn="l">
              <a:buFont typeface="Arial" panose="020B0604020202020204" pitchFamily="34" charset="0"/>
              <a:buAutoNum type="arabicPeriod"/>
            </a:pPr>
            <a:r>
              <a:rPr lang="en-US" sz="2000" dirty="0">
                <a:latin typeface="Open Sans" panose="020B0606030504020204"/>
                <a:ea typeface="+mn-lt"/>
                <a:cs typeface="+mn-lt"/>
              </a:rPr>
              <a:t>OIT1: Describir qué preguntas puede responder la modelización energética.</a:t>
            </a:r>
          </a:p>
          <a:p>
            <a:pPr marL="342900" indent="-342900" algn="l">
              <a:buFont typeface="Arial" panose="020B0604020202020204" pitchFamily="34" charset="0"/>
              <a:buAutoNum type="arabicPeriod"/>
            </a:pPr>
            <a:r>
              <a:rPr lang="en-US" sz="2000" dirty="0">
                <a:latin typeface="Open Sans" panose="020B0606030504020204"/>
                <a:ea typeface="+mn-lt"/>
                <a:cs typeface="+mn-lt"/>
              </a:rPr>
              <a:t>OIT2: Explicar los diferentes métodos de construcción de escenarios.</a:t>
            </a:r>
          </a:p>
          <a:p>
            <a:pPr marL="342900" indent="-342900" algn="l">
              <a:buFont typeface="Arial" panose="020B0604020202020204" pitchFamily="34" charset="0"/>
              <a:buAutoNum type="arabicPeriod"/>
            </a:pPr>
            <a:r>
              <a:rPr lang="en-US" sz="2000" dirty="0">
                <a:latin typeface="Open Sans" panose="020B0606030504020204"/>
                <a:ea typeface="+mn-lt"/>
                <a:cs typeface="+mn-lt"/>
              </a:rPr>
              <a:t>OIT3: Enumerar las áreas en las que el análisis de escenarios es importante.</a:t>
            </a:r>
          </a:p>
          <a:p>
            <a:pPr marL="342900" indent="-342900" algn="l">
              <a:buFont typeface="Arial" panose="020B0604020202020204" pitchFamily="34" charset="0"/>
              <a:buAutoNum type="arabicPeriod"/>
            </a:pPr>
            <a:r>
              <a:rPr lang="en-US" sz="2000" dirty="0">
                <a:latin typeface="Open Sans" panose="020B0606030504020204"/>
                <a:ea typeface="+mn-lt"/>
                <a:cs typeface="+mn-lt"/>
              </a:rPr>
              <a:t>OIT4: Describir el valor temporal del dinero.</a:t>
            </a:r>
          </a:p>
        </p:txBody>
      </p:sp>
      <p:sp>
        <p:nvSpPr>
          <p:cNvPr id="6" name="Oval 5">
            <a:extLst>
              <a:ext uri="{FF2B5EF4-FFF2-40B4-BE49-F238E27FC236}">
                <a16:creationId xmlns:a16="http://schemas.microsoft.com/office/drawing/2014/main" id="{6277D259-F356-9A40-8564-26CE2A170B36}"/>
              </a:ext>
            </a:extLst>
          </p:cNvPr>
          <p:cNvSpPr/>
          <p:nvPr/>
        </p:nvSpPr>
        <p:spPr>
          <a:xfrm>
            <a:off x="9916864" y="54209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2.mp3" descr="Track1_Lecture7_Slide2.mp3">
            <a:hlinkClick r:id="" action="ppaction://media"/>
            <a:extLst>
              <a:ext uri="{FF2B5EF4-FFF2-40B4-BE49-F238E27FC236}">
                <a16:creationId xmlns:a16="http://schemas.microsoft.com/office/drawing/2014/main" id="{804A43BB-F831-2147-AFB2-67911CAEB6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16864" y="613456"/>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2"/>
          <p:cNvSpPr/>
          <p:nvPr/>
        </p:nvSpPr>
        <p:spPr>
          <a:xfrm>
            <a:off x="175364" y="2736881"/>
            <a:ext cx="11352121" cy="1076700"/>
          </a:xfrm>
          <a:prstGeom prst="rect">
            <a:avLst/>
          </a:prstGeom>
          <a:solidFill>
            <a:srgbClr val="8EB4E3"/>
          </a:solidFill>
          <a:ln w="9525" cap="flat" cmpd="sng">
            <a:solidFill>
              <a:srgbClr val="558E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63" name="Google Shape;263;p12"/>
          <p:cNvSpPr txBox="1"/>
          <p:nvPr/>
        </p:nvSpPr>
        <p:spPr>
          <a:xfrm>
            <a:off x="664515" y="2963168"/>
            <a:ext cx="10647004" cy="62412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17375E"/>
              </a:buClr>
              <a:buSzPts val="3600"/>
              <a:buFont typeface="Calibri"/>
              <a:buNone/>
            </a:pPr>
            <a:r>
              <a:rPr lang="en-GB" sz="3600" b="0" i="0" u="none" strike="noStrike" cap="none" dirty="0">
                <a:solidFill>
                  <a:srgbClr val="17375E"/>
                </a:solidFill>
                <a:latin typeface="Calibri"/>
                <a:ea typeface="Calibri"/>
                <a:cs typeface="Calibri"/>
                <a:sym typeface="Calibri"/>
              </a:rPr>
              <a:t>Entender el coste nivelado de la electricidad (LCOE)</a:t>
            </a:r>
            <a:endParaRPr sz="1400" b="0" i="0" u="none" strike="noStrike" cap="none" dirty="0">
              <a:solidFill>
                <a:srgbClr val="000000"/>
              </a:solidFill>
              <a:latin typeface="Arial"/>
              <a:ea typeface="Arial"/>
              <a:cs typeface="Arial"/>
              <a:sym typeface="Arial"/>
            </a:endParaRPr>
          </a:p>
        </p:txBody>
      </p:sp>
      <p:sp>
        <p:nvSpPr>
          <p:cNvPr id="2" name="Title 1"/>
          <p:cNvSpPr>
            <a:spLocks noGrp="1"/>
          </p:cNvSpPr>
          <p:nvPr>
            <p:ph type="title"/>
          </p:nvPr>
        </p:nvSpPr>
        <p:spPr>
          <a:xfrm>
            <a:off x="838200" y="80085"/>
            <a:ext cx="10515600" cy="1325563"/>
          </a:xfrm>
        </p:spPr>
        <p:txBody>
          <a:bodyPr/>
          <a:lstStyle/>
          <a:p>
            <a:r>
              <a:rPr lang="en-GB" dirty="0"/>
              <a:t>7.4 Teoría avanzada I </a:t>
            </a:r>
          </a:p>
        </p:txBody>
      </p:sp>
      <p:sp>
        <p:nvSpPr>
          <p:cNvPr id="3" name="Rectangle 2"/>
          <p:cNvSpPr/>
          <p:nvPr/>
        </p:nvSpPr>
        <p:spPr>
          <a:xfrm>
            <a:off x="838200" y="1521111"/>
            <a:ext cx="4540025" cy="400110"/>
          </a:xfrm>
          <a:prstGeom prst="rect">
            <a:avLst/>
          </a:prstGeom>
        </p:spPr>
        <p:txBody>
          <a:bodyPr wrap="none">
            <a:spAutoFit/>
          </a:bodyPr>
          <a:lstStyle/>
          <a:p>
            <a:r>
              <a:rPr lang="en-US" sz="2000" b="1" dirty="0">
                <a:solidFill>
                  <a:schemeClr val="accent5">
                    <a:lumMod val="60000"/>
                    <a:lumOff val="40000"/>
                  </a:schemeClr>
                </a:solidFill>
                <a:latin typeface="Open Sans" panose="020B0606030504020204"/>
              </a:rPr>
              <a:t>Coste nivelado de la electricidad (LCOE)</a:t>
            </a:r>
            <a:endParaRPr lang="en-GB" sz="2000" b="1" dirty="0">
              <a:solidFill>
                <a:schemeClr val="accent5">
                  <a:lumMod val="60000"/>
                  <a:lumOff val="40000"/>
                </a:schemeClr>
              </a:solidFill>
              <a:latin typeface="Open Sans" panose="020B0606030504020204"/>
            </a:endParaRPr>
          </a:p>
        </p:txBody>
      </p:sp>
      <p:sp>
        <p:nvSpPr>
          <p:cNvPr id="6" name="Oval 5">
            <a:extLst>
              <a:ext uri="{FF2B5EF4-FFF2-40B4-BE49-F238E27FC236}">
                <a16:creationId xmlns:a16="http://schemas.microsoft.com/office/drawing/2014/main" id="{0D9CFA0E-CB71-464E-8D67-E3C042204764}"/>
              </a:ext>
            </a:extLst>
          </p:cNvPr>
          <p:cNvSpPr/>
          <p:nvPr/>
        </p:nvSpPr>
        <p:spPr>
          <a:xfrm>
            <a:off x="9920056"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7_Slide20.mp3" descr="Track1_Lecture7_Slide20.mp3">
            <a:hlinkClick r:id="" action="ppaction://media"/>
            <a:extLst>
              <a:ext uri="{FF2B5EF4-FFF2-40B4-BE49-F238E27FC236}">
                <a16:creationId xmlns:a16="http://schemas.microsoft.com/office/drawing/2014/main" id="{FDED1188-A278-0C42-BFC1-ADF0D4652B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1421" y="621506"/>
            <a:ext cx="812800" cy="812800"/>
          </a:xfrm>
          <a:prstGeom prst="rect">
            <a:avLst/>
          </a:prstGeom>
        </p:spPr>
      </p:pic>
    </p:spTree>
    <p:extLst>
      <p:ext uri="{BB962C8B-B14F-4D97-AF65-F5344CB8AC3E}">
        <p14:creationId xmlns:p14="http://schemas.microsoft.com/office/powerpoint/2010/main" val="19258871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156202" y="3997624"/>
            <a:ext cx="2665009" cy="2358797"/>
          </a:xfrm>
        </p:spPr>
      </p:pic>
      <p:sp>
        <p:nvSpPr>
          <p:cNvPr id="270" name="Google Shape;270;p13"/>
          <p:cNvSpPr/>
          <p:nvPr/>
        </p:nvSpPr>
        <p:spPr>
          <a:xfrm>
            <a:off x="8251669" y="1342658"/>
            <a:ext cx="550620" cy="2547425"/>
          </a:xfrm>
          <a:prstGeom prst="leftBrace">
            <a:avLst>
              <a:gd name="adj1" fmla="val 40545"/>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71" name="Google Shape;271;p13"/>
          <p:cNvSpPr txBox="1"/>
          <p:nvPr/>
        </p:nvSpPr>
        <p:spPr>
          <a:xfrm>
            <a:off x="8713997" y="1478719"/>
            <a:ext cx="2996164" cy="2308284"/>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Energía solar fotovoltaica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Aerogeneradores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Minicentrales y pequeñas centrales hidroeléctricas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Grupos electrógenos diesel</a:t>
            </a:r>
            <a:endParaRPr sz="1800" b="0" i="0" u="none" strike="noStrike" cap="none" dirty="0">
              <a:solidFill>
                <a:schemeClr val="dk1"/>
              </a:solidFill>
              <a:latin typeface="Calibri"/>
              <a:ea typeface="Calibri"/>
              <a:cs typeface="Calibri"/>
              <a:sym typeface="Calibri"/>
            </a:endParaRPr>
          </a:p>
        </p:txBody>
      </p:sp>
      <p:sp>
        <p:nvSpPr>
          <p:cNvPr id="272" name="Google Shape;272;p13"/>
          <p:cNvSpPr/>
          <p:nvPr/>
        </p:nvSpPr>
        <p:spPr>
          <a:xfrm>
            <a:off x="8237123" y="4278490"/>
            <a:ext cx="565167" cy="1253067"/>
          </a:xfrm>
          <a:prstGeom prst="leftBrace">
            <a:avLst>
              <a:gd name="adj1" fmla="val 29808"/>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73" name="Google Shape;273;p13"/>
          <p:cNvSpPr txBox="1"/>
          <p:nvPr/>
        </p:nvSpPr>
        <p:spPr>
          <a:xfrm>
            <a:off x="8802288" y="4331228"/>
            <a:ext cx="2308729" cy="1477287"/>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Energía solar fotovoltaica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Grupos electrógenos diesel</a:t>
            </a:r>
            <a:endParaRPr sz="1800" b="0" i="0" u="none" strike="noStrike" cap="none" dirty="0">
              <a:solidFill>
                <a:schemeClr val="dk1"/>
              </a:solidFill>
              <a:latin typeface="Calibri"/>
              <a:ea typeface="Calibri"/>
              <a:cs typeface="Calibri"/>
              <a:sym typeface="Calibri"/>
            </a:endParaRPr>
          </a:p>
        </p:txBody>
      </p:sp>
      <p:sp>
        <p:nvSpPr>
          <p:cNvPr id="274" name="Google Shape;274;p13"/>
          <p:cNvSpPr txBox="1"/>
          <p:nvPr/>
        </p:nvSpPr>
        <p:spPr>
          <a:xfrm>
            <a:off x="8832149" y="1101295"/>
            <a:ext cx="2496962"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chemeClr val="dk1"/>
                </a:solidFill>
                <a:latin typeface="Calibri"/>
                <a:ea typeface="Calibri"/>
                <a:cs typeface="Calibri"/>
                <a:sym typeface="Calibri"/>
              </a:rPr>
              <a:t>Tecnologías de suministro</a:t>
            </a:r>
            <a:endParaRPr sz="1600" b="1" i="0" u="none" strike="noStrike" cap="none" dirty="0">
              <a:solidFill>
                <a:schemeClr val="dk1"/>
              </a:solidFill>
              <a:latin typeface="Calibri"/>
              <a:ea typeface="Calibri"/>
              <a:cs typeface="Calibri"/>
              <a:sym typeface="Calibri"/>
            </a:endParaRPr>
          </a:p>
        </p:txBody>
      </p:sp>
      <p:sp>
        <p:nvSpPr>
          <p:cNvPr id="275" name="Google Shape;275;p13"/>
          <p:cNvSpPr txBox="1"/>
          <p:nvPr/>
        </p:nvSpPr>
        <p:spPr>
          <a:xfrm>
            <a:off x="1940488" y="2121195"/>
            <a:ext cx="147256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En la red</a:t>
            </a:r>
            <a:endParaRPr sz="1800" b="0" i="0" u="none" strike="noStrike" cap="none" dirty="0">
              <a:solidFill>
                <a:schemeClr val="dk1"/>
              </a:solidFill>
              <a:latin typeface="Calibri"/>
              <a:ea typeface="Calibri"/>
              <a:cs typeface="Calibri"/>
              <a:sym typeface="Calibri"/>
            </a:endParaRPr>
          </a:p>
        </p:txBody>
      </p:sp>
      <p:pic>
        <p:nvPicPr>
          <p:cNvPr id="276" name="Google Shape;276;p13"/>
          <p:cNvPicPr preferRelativeResize="0"/>
          <p:nvPr/>
        </p:nvPicPr>
        <p:blipFill rotWithShape="1">
          <a:blip r:embed="rId6">
            <a:alphaModFix/>
          </a:blip>
          <a:srcRect/>
          <a:stretch/>
        </p:blipFill>
        <p:spPr>
          <a:xfrm>
            <a:off x="602081" y="2528888"/>
            <a:ext cx="3729556" cy="3626368"/>
          </a:xfrm>
          <a:prstGeom prst="rect">
            <a:avLst/>
          </a:prstGeom>
          <a:noFill/>
          <a:ln>
            <a:noFill/>
          </a:ln>
        </p:spPr>
      </p:pic>
      <p:sp>
        <p:nvSpPr>
          <p:cNvPr id="279" name="Google Shape;279;p13"/>
          <p:cNvSpPr txBox="1"/>
          <p:nvPr/>
        </p:nvSpPr>
        <p:spPr>
          <a:xfrm>
            <a:off x="5241930" y="4093844"/>
            <a:ext cx="2446285" cy="36929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dirty="0">
                <a:solidFill>
                  <a:schemeClr val="dk1"/>
                </a:solidFill>
                <a:latin typeface="Calibri"/>
                <a:ea typeface="Calibri"/>
                <a:cs typeface="Calibri"/>
                <a:sym typeface="Calibri"/>
              </a:rPr>
              <a:t>Stand-alone</a:t>
            </a:r>
            <a:endParaRPr sz="1800" b="0" i="0" u="none" strike="noStrike" cap="none" dirty="0">
              <a:solidFill>
                <a:schemeClr val="dk1"/>
              </a:solidFill>
              <a:latin typeface="Calibri"/>
              <a:ea typeface="Calibri"/>
              <a:cs typeface="Calibri"/>
              <a:sym typeface="Calibri"/>
            </a:endParaRPr>
          </a:p>
        </p:txBody>
      </p:sp>
      <p:sp>
        <p:nvSpPr>
          <p:cNvPr id="281" name="Google Shape;281;p13"/>
          <p:cNvSpPr txBox="1"/>
          <p:nvPr/>
        </p:nvSpPr>
        <p:spPr>
          <a:xfrm>
            <a:off x="819087" y="1396540"/>
            <a:ext cx="7361700" cy="368848"/>
          </a:xfrm>
          <a:prstGeom prst="rect">
            <a:avLst/>
          </a:prstGeom>
          <a:noFill/>
          <a:ln>
            <a:noFill/>
          </a:ln>
        </p:spPr>
        <p:txBody>
          <a:bodyPr spcFirstLastPara="1" wrap="square" lIns="91425" tIns="45700" rIns="91425" bIns="45700" anchor="b" anchorCtr="0">
            <a:noAutofit/>
          </a:bodyPr>
          <a:lstStyle/>
          <a:p>
            <a:pPr marL="0" marR="0" lvl="0" indent="0" rtl="0">
              <a:lnSpc>
                <a:spcPct val="90000"/>
              </a:lnSpc>
              <a:spcBef>
                <a:spcPts val="0"/>
              </a:spcBef>
              <a:spcAft>
                <a:spcPts val="0"/>
              </a:spcAft>
              <a:buClr>
                <a:srgbClr val="17375E"/>
              </a:buClr>
              <a:buSzPts val="3600"/>
              <a:buFont typeface="Calibri"/>
              <a:buNone/>
            </a:pPr>
            <a:r>
              <a:rPr lang="en-GB" sz="2000" b="1" i="0" u="none" strike="noStrike" cap="none" dirty="0">
                <a:solidFill>
                  <a:schemeClr val="accent5">
                    <a:lumMod val="60000"/>
                    <a:lumOff val="40000"/>
                  </a:schemeClr>
                </a:solidFill>
                <a:latin typeface="Open Sans" panose="020B0606030504020204"/>
                <a:ea typeface="Calibri"/>
                <a:cs typeface="Calibri"/>
                <a:sym typeface="Calibri"/>
              </a:rPr>
              <a:t>Opciones de electrificación</a:t>
            </a:r>
            <a:endParaRPr sz="2000" b="1" i="0" u="none" strike="noStrike" cap="none" dirty="0">
              <a:solidFill>
                <a:schemeClr val="accent5">
                  <a:lumMod val="60000"/>
                  <a:lumOff val="40000"/>
                </a:schemeClr>
              </a:solidFill>
              <a:latin typeface="Open Sans" panose="020B0606030504020204"/>
              <a:ea typeface="Arial"/>
              <a:cs typeface="Arial"/>
              <a:sym typeface="Arial"/>
            </a:endParaRPr>
          </a:p>
        </p:txBody>
      </p:sp>
      <p:sp>
        <p:nvSpPr>
          <p:cNvPr id="5" name="Rectangle 4"/>
          <p:cNvSpPr/>
          <p:nvPr/>
        </p:nvSpPr>
        <p:spPr>
          <a:xfrm>
            <a:off x="4598959" y="6452641"/>
            <a:ext cx="2863284"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Departamento de Energía de EE.UU.,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9"/>
          <p:cNvSpPr/>
          <p:nvPr/>
        </p:nvSpPr>
        <p:spPr>
          <a:xfrm>
            <a:off x="481839" y="6155256"/>
            <a:ext cx="4121641"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Huang et al. 2020,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CC-BY 3.0</a:t>
            </a: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56822" y="1760566"/>
            <a:ext cx="2459592" cy="1844694"/>
          </a:xfrm>
          <a:prstGeom prst="rect">
            <a:avLst/>
          </a:prstGeom>
        </p:spPr>
      </p:pic>
      <p:sp>
        <p:nvSpPr>
          <p:cNvPr id="280" name="Google Shape;280;p13"/>
          <p:cNvSpPr txBox="1"/>
          <p:nvPr/>
        </p:nvSpPr>
        <p:spPr>
          <a:xfrm>
            <a:off x="5156203" y="1613147"/>
            <a:ext cx="1470508" cy="37307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dirty="0">
                <a:solidFill>
                  <a:schemeClr val="dk1"/>
                </a:solidFill>
                <a:latin typeface="Calibri"/>
                <a:ea typeface="Calibri"/>
                <a:cs typeface="Calibri"/>
                <a:sym typeface="Calibri"/>
              </a:rPr>
              <a:t>Minirredes</a:t>
            </a:r>
            <a:endParaRPr sz="1800" b="0" i="0" u="none" strike="noStrike" cap="none" dirty="0">
              <a:solidFill>
                <a:schemeClr val="dk1"/>
              </a:solidFill>
              <a:latin typeface="Calibri"/>
              <a:ea typeface="Calibri"/>
              <a:cs typeface="Calibri"/>
              <a:sym typeface="Calibri"/>
            </a:endParaRPr>
          </a:p>
        </p:txBody>
      </p:sp>
      <p:sp>
        <p:nvSpPr>
          <p:cNvPr id="22" name="Rectangle 21"/>
          <p:cNvSpPr/>
          <p:nvPr/>
        </p:nvSpPr>
        <p:spPr>
          <a:xfrm>
            <a:off x="5048046" y="3560882"/>
            <a:ext cx="3061859" cy="400110"/>
          </a:xfrm>
          <a:prstGeom prst="rect">
            <a:avLst/>
          </a:prstGeom>
        </p:spPr>
        <p:txBody>
          <a:bodyPr wrap="squar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Energising Development (EnDev) Indonesia,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I</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hlinkClick r:id="rId11"/>
              </a:rPr>
              <a:t>CC-3.0 Unported</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p:cNvSpPr/>
          <p:nvPr/>
        </p:nvSpPr>
        <p:spPr>
          <a:xfrm>
            <a:off x="8981529" y="6139452"/>
            <a:ext cx="2728632"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 </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Adaptado de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16AE5A6D-1E48-8C4B-8F76-68AD7E93D14A}"/>
              </a:ext>
            </a:extLst>
          </p:cNvPr>
          <p:cNvSpPr/>
          <p:nvPr/>
        </p:nvSpPr>
        <p:spPr>
          <a:xfrm>
            <a:off x="10258015" y="1812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21.mp3" descr="Track1_Lecture7_Slide21.mp3">
            <a:hlinkClick r:id="" action="ppaction://media"/>
            <a:extLst>
              <a:ext uri="{FF2B5EF4-FFF2-40B4-BE49-F238E27FC236}">
                <a16:creationId xmlns:a16="http://schemas.microsoft.com/office/drawing/2014/main" id="{6E2DD3C8-5A3B-B248-BF37-F77B5EAD785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298218" y="251348"/>
            <a:ext cx="812800" cy="812800"/>
          </a:xfrm>
          <a:prstGeom prst="rect">
            <a:avLst/>
          </a:prstGeom>
        </p:spPr>
      </p:pic>
      <p:sp>
        <p:nvSpPr>
          <p:cNvPr id="25" name="Title 1">
            <a:extLst>
              <a:ext uri="{FF2B5EF4-FFF2-40B4-BE49-F238E27FC236}">
                <a16:creationId xmlns:a16="http://schemas.microsoft.com/office/drawing/2014/main" id="{13FD4EB6-A9E3-6E44-BCD4-4407C852E842}"/>
              </a:ext>
            </a:extLst>
          </p:cNvPr>
          <p:cNvSpPr>
            <a:spLocks noGrp="1"/>
          </p:cNvSpPr>
          <p:nvPr>
            <p:ph type="title"/>
          </p:nvPr>
        </p:nvSpPr>
        <p:spPr>
          <a:xfrm>
            <a:off x="734479" y="-21815"/>
            <a:ext cx="10515600" cy="1325563"/>
          </a:xfrm>
        </p:spPr>
        <p:txBody>
          <a:bodyPr/>
          <a:lstStyle/>
          <a:p>
            <a:r>
              <a:rPr lang="en-GB" dirty="0"/>
              <a:t>7.4 Teoría avanzada I</a:t>
            </a:r>
          </a:p>
        </p:txBody>
      </p:sp>
    </p:spTree>
    <p:extLst>
      <p:ext uri="{BB962C8B-B14F-4D97-AF65-F5344CB8AC3E}">
        <p14:creationId xmlns:p14="http://schemas.microsoft.com/office/powerpoint/2010/main" val="161645731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 name="Title 1"/>
          <p:cNvSpPr>
            <a:spLocks noGrp="1"/>
          </p:cNvSpPr>
          <p:nvPr>
            <p:ph type="title"/>
          </p:nvPr>
        </p:nvSpPr>
        <p:spPr>
          <a:xfrm>
            <a:off x="827867" y="-107504"/>
            <a:ext cx="10515600" cy="1325563"/>
          </a:xfrm>
        </p:spPr>
        <p:txBody>
          <a:bodyPr/>
          <a:lstStyle/>
          <a:p>
            <a:r>
              <a:rPr lang="en-GB" dirty="0"/>
              <a:t>7.4 Teoría avanzada I</a:t>
            </a:r>
          </a:p>
        </p:txBody>
      </p:sp>
      <p:sp>
        <p:nvSpPr>
          <p:cNvPr id="288" name="Google Shape;288;p14"/>
          <p:cNvSpPr/>
          <p:nvPr/>
        </p:nvSpPr>
        <p:spPr>
          <a:xfrm>
            <a:off x="1456840" y="3504751"/>
            <a:ext cx="4464198" cy="1721938"/>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89" name="Google Shape;289;p14"/>
          <p:cNvSpPr txBox="1"/>
          <p:nvPr/>
        </p:nvSpPr>
        <p:spPr>
          <a:xfrm>
            <a:off x="759500" y="1177925"/>
            <a:ext cx="9060873" cy="423311"/>
          </a:xfrm>
          <a:prstGeom prst="rect">
            <a:avLst/>
          </a:prstGeom>
          <a:noFill/>
          <a:ln>
            <a:noFill/>
          </a:ln>
        </p:spPr>
        <p:txBody>
          <a:bodyPr spcFirstLastPara="1" wrap="square" lIns="91425" tIns="45700" rIns="91425" bIns="45700" anchor="b" anchorCtr="0">
            <a:noAutofit/>
          </a:bodyPr>
          <a:lstStyle/>
          <a:p>
            <a:pPr marL="0" marR="0" lvl="0" indent="0" rtl="0">
              <a:lnSpc>
                <a:spcPct val="90000"/>
              </a:lnSpc>
              <a:spcBef>
                <a:spcPts val="0"/>
              </a:spcBef>
              <a:spcAft>
                <a:spcPts val="0"/>
              </a:spcAft>
              <a:buClr>
                <a:srgbClr val="17375E"/>
              </a:buClr>
              <a:buSzPts val="3600"/>
              <a:buFont typeface="Calibri"/>
              <a:buNone/>
            </a:pPr>
            <a:r>
              <a:rPr lang="en-GB" sz="2000" b="1" i="0" u="none" strike="noStrike" cap="none" dirty="0">
                <a:solidFill>
                  <a:schemeClr val="accent5">
                    <a:lumMod val="60000"/>
                    <a:lumOff val="40000"/>
                  </a:schemeClr>
                </a:solidFill>
                <a:latin typeface="Open Sans" panose="020B0606030504020204"/>
                <a:ea typeface="Calibri"/>
                <a:cs typeface="Calibri"/>
                <a:sym typeface="Calibri"/>
              </a:rPr>
              <a:t>Coste nivelado de la electricidad (LCOE)</a:t>
            </a:r>
            <a:endParaRPr sz="2000" b="1" i="0" u="none" strike="noStrike" cap="none" dirty="0">
              <a:solidFill>
                <a:schemeClr val="accent5">
                  <a:lumMod val="60000"/>
                  <a:lumOff val="40000"/>
                </a:schemeClr>
              </a:solidFill>
              <a:latin typeface="Open Sans" panose="020B0606030504020204"/>
              <a:ea typeface="Arial"/>
              <a:cs typeface="Arial"/>
              <a:sym typeface="Arial"/>
            </a:endParaRPr>
          </a:p>
        </p:txBody>
      </p:sp>
      <p:sp>
        <p:nvSpPr>
          <p:cNvPr id="290" name="Google Shape;290;p14"/>
          <p:cNvSpPr/>
          <p:nvPr/>
        </p:nvSpPr>
        <p:spPr>
          <a:xfrm>
            <a:off x="827867" y="1733300"/>
            <a:ext cx="5980282" cy="1585009"/>
          </a:xfrm>
          <a:prstGeom prst="rect">
            <a:avLst/>
          </a:prstGeom>
          <a:noFill/>
          <a:ln>
            <a:noFill/>
          </a:ln>
        </p:spPr>
        <p:txBody>
          <a:bodyPr spcFirstLastPara="1" wrap="square" lIns="91425" tIns="45700" rIns="91425" bIns="45700" anchor="t" anchorCtr="0">
            <a:spAutoFit/>
          </a:bodyPr>
          <a:lstStyle/>
          <a:p>
            <a:pPr algn="just">
              <a:lnSpc>
                <a:spcPct val="115000"/>
              </a:lnSpc>
              <a:buClr>
                <a:srgbClr val="000000"/>
              </a:buClr>
              <a:buSzPts val="2200"/>
            </a:pPr>
            <a:r>
              <a:rPr lang="en-GB" sz="2000" b="0" i="0" u="none" strike="noStrike" cap="none" dirty="0">
                <a:solidFill>
                  <a:schemeClr val="dk1"/>
                </a:solidFill>
                <a:latin typeface="Open Sans" panose="020B0606030504020204"/>
                <a:ea typeface="Calibri"/>
                <a:cs typeface="Calibri"/>
                <a:sym typeface="Calibri"/>
              </a:rPr>
              <a:t>El LCOE de una fuente específica representa el coste final de la electricidad necesaria para que el sistema global </a:t>
            </a:r>
            <a:r>
              <a:rPr lang="en-GB" sz="2000" dirty="0">
                <a:solidFill>
                  <a:schemeClr val="dk1"/>
                </a:solidFill>
                <a:latin typeface="Open Sans" panose="020B0606030504020204"/>
                <a:ea typeface="Calibri"/>
                <a:cs typeface="Calibri"/>
                <a:sym typeface="Calibri"/>
              </a:rPr>
              <a:t>se equilibre </a:t>
            </a:r>
            <a:r>
              <a:rPr lang="en-GB" sz="2000" b="0" i="0" u="none" strike="noStrike" cap="none" dirty="0">
                <a:solidFill>
                  <a:schemeClr val="dk1"/>
                </a:solidFill>
                <a:latin typeface="Open Sans" panose="020B0606030504020204"/>
                <a:ea typeface="Calibri"/>
                <a:cs typeface="Calibri"/>
                <a:sym typeface="Calibri"/>
              </a:rPr>
              <a:t>durante la vida del proyecto.</a:t>
            </a:r>
            <a:endParaRPr sz="2000" b="0" i="0" u="none" strike="noStrike" cap="none" dirty="0">
              <a:solidFill>
                <a:schemeClr val="dk1"/>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2200"/>
              <a:buFont typeface="Arial"/>
              <a:buNone/>
            </a:pPr>
            <a:r>
              <a:rPr lang="en-GB" sz="2000" b="0" i="0" u="none" strike="noStrike" cap="none" dirty="0">
                <a:solidFill>
                  <a:schemeClr val="dk1"/>
                </a:solidFill>
                <a:latin typeface="Open Sans" panose="020B0606030504020204"/>
                <a:ea typeface="Calibri"/>
                <a:cs typeface="Calibri"/>
                <a:sym typeface="Calibri"/>
              </a:rPr>
              <a:t> </a:t>
            </a:r>
            <a:endParaRPr sz="2000" b="0" i="0" u="none" strike="noStrike" cap="none" dirty="0">
              <a:solidFill>
                <a:schemeClr val="dk1"/>
              </a:solidFill>
              <a:latin typeface="Open Sans" panose="020B0606030504020204"/>
              <a:ea typeface="Calibri"/>
              <a:cs typeface="Calibri"/>
              <a:sym typeface="Calibri"/>
            </a:endParaRPr>
          </a:p>
        </p:txBody>
      </p:sp>
      <p:sp>
        <p:nvSpPr>
          <p:cNvPr id="292" name="Google Shape;292;p14"/>
          <p:cNvSpPr txBox="1"/>
          <p:nvPr/>
        </p:nvSpPr>
        <p:spPr>
          <a:xfrm>
            <a:off x="6818482" y="3125337"/>
            <a:ext cx="4862079" cy="3060838"/>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I</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 Gastos de inversión para un sistema específico en el año </a:t>
            </a:r>
            <a:r>
              <a:rPr lang="en-GB" sz="1800" b="0" i="1" u="none" strike="noStrike" cap="none" dirty="0">
                <a:solidFill>
                  <a:schemeClr val="dk1"/>
                </a:solidFill>
                <a:latin typeface="Open Sans" panose="020B0606030504020204"/>
                <a:ea typeface="Calibri"/>
                <a:cs typeface="Calibri"/>
                <a:sym typeface="Calibri"/>
              </a:rPr>
              <a:t>t, </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O&amp;M</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1" u="none" strike="noStrike" cap="none" dirty="0">
                <a:solidFill>
                  <a:schemeClr val="dk1"/>
                </a:solidFill>
                <a:latin typeface="Open Sans" panose="020B0606030504020204"/>
                <a:ea typeface="Calibri"/>
                <a:cs typeface="Calibri"/>
                <a:sym typeface="Calibri"/>
              </a:rPr>
              <a:t> : </a:t>
            </a:r>
            <a:r>
              <a:rPr lang="en-GB" sz="1800" b="0" i="0" u="none" strike="noStrike" cap="none" dirty="0">
                <a:solidFill>
                  <a:schemeClr val="dk1"/>
                </a:solidFill>
                <a:latin typeface="Open Sans" panose="020B0606030504020204"/>
                <a:ea typeface="Calibri"/>
                <a:cs typeface="Calibri"/>
                <a:sym typeface="Calibri"/>
              </a:rPr>
              <a:t>los costes de operación y mantenimiento</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F</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 los gastos de combustible, </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E</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 la electricidad generada, </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r: </a:t>
            </a:r>
            <a:r>
              <a:rPr lang="en-GB" sz="1800" b="0" i="0" u="none" strike="noStrike" cap="none" dirty="0">
                <a:solidFill>
                  <a:schemeClr val="dk1"/>
                </a:solidFill>
                <a:latin typeface="Open Sans" panose="020B0606030504020204"/>
                <a:ea typeface="Calibri"/>
                <a:cs typeface="Calibri"/>
                <a:sym typeface="Calibri"/>
              </a:rPr>
              <a:t>el tipo de descuento,</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n: </a:t>
            </a:r>
            <a:r>
              <a:rPr lang="en-GB" sz="1800" b="0" i="0" u="none" strike="noStrike" cap="none" dirty="0">
                <a:solidFill>
                  <a:schemeClr val="dk1"/>
                </a:solidFill>
                <a:latin typeface="Open Sans" panose="020B0606030504020204"/>
                <a:ea typeface="Calibri"/>
                <a:cs typeface="Calibri"/>
                <a:sym typeface="Calibri"/>
              </a:rPr>
              <a:t>la vida útil del sistema. </a:t>
            </a:r>
            <a:endParaRPr sz="1400" b="0" i="0" u="none" strike="noStrike" cap="none" dirty="0">
              <a:solidFill>
                <a:srgbClr val="000000"/>
              </a:solidFill>
              <a:latin typeface="Open Sans" panose="020B0606030504020204"/>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dirty="0">
              <a:solidFill>
                <a:schemeClr val="dk1"/>
              </a:solidFill>
              <a:latin typeface="Open Sans" panose="020B0606030504020204"/>
              <a:ea typeface="Calibri"/>
              <a:cs typeface="Calibri"/>
              <a:sym typeface="Calibri"/>
            </a:endParaRPr>
          </a:p>
        </p:txBody>
      </p:sp>
      <p:pic>
        <p:nvPicPr>
          <p:cNvPr id="3" name="Picture 3">
            <a:extLst>
              <a:ext uri="{FF2B5EF4-FFF2-40B4-BE49-F238E27FC236}">
                <a16:creationId xmlns:a16="http://schemas.microsoft.com/office/drawing/2014/main" id="{5F26459B-8B3B-495F-B1F5-100D654650A9}"/>
              </a:ext>
            </a:extLst>
          </p:cNvPr>
          <p:cNvPicPr>
            <a:picLocks noChangeAspect="1"/>
          </p:cNvPicPr>
          <p:nvPr/>
        </p:nvPicPr>
        <p:blipFill>
          <a:blip r:embed="rId5"/>
          <a:stretch>
            <a:fillRect/>
          </a:stretch>
        </p:blipFill>
        <p:spPr>
          <a:xfrm>
            <a:off x="1292211" y="3585684"/>
            <a:ext cx="4628827" cy="1560072"/>
          </a:xfrm>
          <a:prstGeom prst="rect">
            <a:avLst/>
          </a:prstGeom>
        </p:spPr>
      </p:pic>
      <p:sp>
        <p:nvSpPr>
          <p:cNvPr id="9" name="Oval 8">
            <a:extLst>
              <a:ext uri="{FF2B5EF4-FFF2-40B4-BE49-F238E27FC236}">
                <a16:creationId xmlns:a16="http://schemas.microsoft.com/office/drawing/2014/main" id="{7228207E-5ED3-8D48-B43D-09910D52E97D}"/>
              </a:ext>
            </a:extLst>
          </p:cNvPr>
          <p:cNvSpPr/>
          <p:nvPr/>
        </p:nvSpPr>
        <p:spPr>
          <a:xfrm>
            <a:off x="10104155" y="2937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7_Slide22.mp3" descr="Track1_Lecture7_Slide22.mp3">
            <a:hlinkClick r:id="" action="ppaction://media"/>
            <a:extLst>
              <a:ext uri="{FF2B5EF4-FFF2-40B4-BE49-F238E27FC236}">
                <a16:creationId xmlns:a16="http://schemas.microsoft.com/office/drawing/2014/main" id="{426C11AD-B0D9-834B-BC6F-19FFBE49D0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4155" y="365125"/>
            <a:ext cx="812800" cy="812800"/>
          </a:xfrm>
          <a:prstGeom prst="rect">
            <a:avLst/>
          </a:prstGeom>
        </p:spPr>
      </p:pic>
      <p:sp>
        <p:nvSpPr>
          <p:cNvPr id="11" name="Rectangle 10">
            <a:extLst>
              <a:ext uri="{FF2B5EF4-FFF2-40B4-BE49-F238E27FC236}">
                <a16:creationId xmlns:a16="http://schemas.microsoft.com/office/drawing/2014/main" id="{ADE1EB08-E160-1D4B-B48A-CF5048B82C06}"/>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028961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5"/>
          <p:cNvSpPr txBox="1">
            <a:spLocks noGrp="1"/>
          </p:cNvSpPr>
          <p:nvPr>
            <p:ph type="title"/>
          </p:nvPr>
        </p:nvSpPr>
        <p:spPr>
          <a:xfrm>
            <a:off x="838200" y="-96205"/>
            <a:ext cx="10515600" cy="1325563"/>
          </a:xfrm>
          <a:prstGeom prst="rect">
            <a:avLst/>
          </a:prstGeom>
          <a:noFill/>
          <a:ln>
            <a:noFill/>
          </a:ln>
        </p:spPr>
        <p:txBody>
          <a:bodyPr spcFirstLastPara="1" wrap="square" lIns="91425" tIns="45700" rIns="91425" bIns="45700" anchor="b" anchorCtr="0">
            <a:noAutofit/>
          </a:bodyPr>
          <a:lstStyle/>
          <a:p>
            <a:pPr>
              <a:spcBef>
                <a:spcPts val="0"/>
              </a:spcBef>
              <a:buClr>
                <a:srgbClr val="17375E"/>
              </a:buClr>
              <a:buSzPts val="3600"/>
            </a:pPr>
            <a:r>
              <a:rPr lang="en-GB" dirty="0"/>
              <a:t>7.4 Teoría avanzada I </a:t>
            </a:r>
            <a:endParaRPr dirty="0">
              <a:solidFill>
                <a:srgbClr val="17375E"/>
              </a:solidFill>
            </a:endParaRPr>
          </a:p>
        </p:txBody>
      </p:sp>
      <p:sp>
        <p:nvSpPr>
          <p:cNvPr id="299" name="Google Shape;299;p15"/>
          <p:cNvSpPr txBox="1">
            <a:spLocks noGrp="1"/>
          </p:cNvSpPr>
          <p:nvPr>
            <p:ph idx="1"/>
          </p:nvPr>
        </p:nvSpPr>
        <p:spPr>
          <a:xfrm>
            <a:off x="838200" y="1793415"/>
            <a:ext cx="10515600" cy="395237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000" dirty="0">
                <a:latin typeface="Open Sans" panose="020B0606030504020204"/>
              </a:rPr>
              <a:t>100 dólares en el futuro no valen lo mismo que 100 dólares hoy</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Esto se debe a que el dinero que se gasta hoy puede utilizarse para recaudar ingresos/intereses</a:t>
            </a:r>
            <a:br>
              <a:rPr lang="en-GB" sz="2000" dirty="0">
                <a:latin typeface="Open Sans" panose="020B0606030504020204"/>
              </a:rPr>
            </a:b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u="sng" dirty="0">
                <a:latin typeface="Open Sans" panose="020B0606030504020204"/>
              </a:rPr>
              <a:t>Ejemplo:</a:t>
            </a:r>
            <a:r>
              <a:rPr lang="en-GB" sz="2000" dirty="0">
                <a:latin typeface="Open Sans" panose="020B0606030504020204"/>
              </a:rPr>
              <a:t> Con un tipo de interés del 10%. Calcule el valor futuro de los 100 dólares de hoy </a:t>
            </a:r>
            <a:endParaRPr sz="2000" dirty="0">
              <a:latin typeface="Open Sans" panose="020B0606030504020204"/>
            </a:endParaRPr>
          </a:p>
          <a:p>
            <a:pPr marL="0" indent="0">
              <a:buClr>
                <a:schemeClr val="dk1"/>
              </a:buClr>
              <a:buSzPts val="2800"/>
              <a:buNone/>
            </a:pPr>
            <a:r>
              <a:rPr lang="en-GB" sz="2000" dirty="0">
                <a:latin typeface="Open Sans" panose="020B0606030504020204"/>
              </a:rPr>
              <a:t>	Después de 1 año:                 100*(1 + 0.1) = $110 </a:t>
            </a:r>
            <a:endParaRPr sz="2000" dirty="0">
              <a:latin typeface="Open Sans" panose="020B0606030504020204"/>
            </a:endParaRPr>
          </a:p>
          <a:p>
            <a:pPr marL="0" indent="0">
              <a:buClr>
                <a:schemeClr val="dk1"/>
              </a:buClr>
              <a:buSzPts val="2800"/>
              <a:buNone/>
            </a:pPr>
            <a:r>
              <a:rPr lang="en-GB" sz="2000" dirty="0">
                <a:latin typeface="Open Sans" panose="020B0606030504020204"/>
              </a:rPr>
              <a:t>	Después de 2 años:               100*(1 + 0,1)</a:t>
            </a:r>
            <a:r>
              <a:rPr lang="en-GB" sz="2000" baseline="30000" dirty="0">
                <a:latin typeface="Open Sans" panose="020B0606030504020204"/>
              </a:rPr>
              <a:t>2</a:t>
            </a:r>
            <a:r>
              <a:rPr lang="en-GB" sz="2000" dirty="0">
                <a:latin typeface="Open Sans" panose="020B0606030504020204"/>
              </a:rPr>
              <a:t> = 121 DÓLARES </a:t>
            </a:r>
            <a:endParaRPr sz="2000" dirty="0">
              <a:latin typeface="Open Sans" panose="020B0606030504020204"/>
            </a:endParaRPr>
          </a:p>
          <a:p>
            <a:pPr marL="0" indent="0">
              <a:buClr>
                <a:schemeClr val="dk1"/>
              </a:buClr>
              <a:buSzPts val="2800"/>
              <a:buNone/>
            </a:pPr>
            <a:r>
              <a:rPr lang="en-GB" sz="2000" dirty="0">
                <a:latin typeface="Open Sans" panose="020B0606030504020204"/>
              </a:rPr>
              <a:t>	Después de n años:               100*(1 + 0,1) </a:t>
            </a:r>
            <a:r>
              <a:rPr lang="en-GB" sz="2000" baseline="30000" dirty="0">
                <a:latin typeface="Open Sans" panose="020B0606030504020204"/>
              </a:rPr>
              <a:t>n</a:t>
            </a:r>
            <a:endParaRPr sz="2000" dirty="0">
              <a:latin typeface="Open Sans" panose="020B0606030504020204"/>
            </a:endParaRPr>
          </a:p>
          <a:p>
            <a:pPr marL="228600" lvl="0" indent="-50800" algn="l" rtl="0">
              <a:lnSpc>
                <a:spcPct val="90000"/>
              </a:lnSpc>
              <a:spcBef>
                <a:spcPts val="1000"/>
              </a:spcBef>
              <a:spcAft>
                <a:spcPts val="0"/>
              </a:spcAft>
              <a:buClr>
                <a:schemeClr val="dk1"/>
              </a:buClr>
              <a:buSzPts val="2800"/>
              <a:buNone/>
            </a:pPr>
            <a:endParaRPr sz="2000" dirty="0">
              <a:latin typeface="Open Sans" panose="020B0606030504020204"/>
            </a:endParaRPr>
          </a:p>
          <a:p>
            <a:pPr marL="228600" lvl="0" indent="-50800" algn="l" rtl="0">
              <a:lnSpc>
                <a:spcPct val="90000"/>
              </a:lnSpc>
              <a:spcBef>
                <a:spcPts val="1000"/>
              </a:spcBef>
              <a:spcAft>
                <a:spcPts val="0"/>
              </a:spcAft>
              <a:buClr>
                <a:schemeClr val="dk1"/>
              </a:buClr>
              <a:buSzPts val="2800"/>
              <a:buNone/>
            </a:pPr>
            <a:endParaRPr sz="2000" dirty="0">
              <a:latin typeface="Open Sans" panose="020B0606030504020204"/>
            </a:endParaRPr>
          </a:p>
        </p:txBody>
      </p:sp>
      <p:sp>
        <p:nvSpPr>
          <p:cNvPr id="2" name="Rectangle 1"/>
          <p:cNvSpPr/>
          <p:nvPr/>
        </p:nvSpPr>
        <p:spPr>
          <a:xfrm>
            <a:off x="838200" y="1300723"/>
            <a:ext cx="3445701" cy="400110"/>
          </a:xfrm>
          <a:prstGeom prst="rect">
            <a:avLst/>
          </a:prstGeom>
        </p:spPr>
        <p:txBody>
          <a:bodyPr wrap="square">
            <a:spAutoFit/>
          </a:bodyPr>
          <a:lstStyle/>
          <a:p>
            <a:r>
              <a:rPr lang="en-GB" sz="2000" b="1" dirty="0">
                <a:solidFill>
                  <a:schemeClr val="accent5">
                    <a:lumMod val="60000"/>
                    <a:lumOff val="40000"/>
                  </a:schemeClr>
                </a:solidFill>
                <a:latin typeface="Open Sans" panose="020B0606030504020204"/>
              </a:rPr>
              <a:t>Valor temporal del dinero</a:t>
            </a:r>
          </a:p>
        </p:txBody>
      </p:sp>
      <p:sp>
        <p:nvSpPr>
          <p:cNvPr id="7" name="Oval 6">
            <a:extLst>
              <a:ext uri="{FF2B5EF4-FFF2-40B4-BE49-F238E27FC236}">
                <a16:creationId xmlns:a16="http://schemas.microsoft.com/office/drawing/2014/main" id="{CB10904A-3D5E-CF45-834D-4C415FFE9260}"/>
              </a:ext>
            </a:extLst>
          </p:cNvPr>
          <p:cNvSpPr/>
          <p:nvPr/>
        </p:nvSpPr>
        <p:spPr>
          <a:xfrm>
            <a:off x="9891212" y="34519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23.mp3" descr="Track1_Lecture7_Slide23.mp3">
            <a:hlinkClick r:id="" action="ppaction://media"/>
            <a:extLst>
              <a:ext uri="{FF2B5EF4-FFF2-40B4-BE49-F238E27FC236}">
                <a16:creationId xmlns:a16="http://schemas.microsoft.com/office/drawing/2014/main" id="{03C5F3A7-AE7B-2E4C-990B-BC0C371C00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41127" y="416558"/>
            <a:ext cx="812800" cy="812800"/>
          </a:xfrm>
          <a:prstGeom prst="rect">
            <a:avLst/>
          </a:prstGeom>
        </p:spPr>
      </p:pic>
      <p:sp>
        <p:nvSpPr>
          <p:cNvPr id="8" name="Rectangle 7">
            <a:extLst>
              <a:ext uri="{FF2B5EF4-FFF2-40B4-BE49-F238E27FC236}">
                <a16:creationId xmlns:a16="http://schemas.microsoft.com/office/drawing/2014/main" id="{80DD477E-C817-1448-8AAD-241C071AAA70}"/>
              </a:ext>
            </a:extLst>
          </p:cNvPr>
          <p:cNvSpPr/>
          <p:nvPr/>
        </p:nvSpPr>
        <p:spPr>
          <a:xfrm>
            <a:off x="838200" y="5992264"/>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1733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6" name="Google Shape;306;p16"/>
          <p:cNvSpPr txBox="1">
            <a:spLocks noGrp="1"/>
          </p:cNvSpPr>
          <p:nvPr>
            <p:ph idx="1"/>
          </p:nvPr>
        </p:nvSpPr>
        <p:spPr>
          <a:xfrm>
            <a:off x="838200" y="1927322"/>
            <a:ext cx="10515600" cy="3827463"/>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Clr>
                <a:schemeClr val="dk1"/>
              </a:buClr>
              <a:buSzPts val="2800"/>
              <a:buChar char="•"/>
            </a:pPr>
            <a:r>
              <a:rPr lang="en-GB" sz="2000" b="1" dirty="0">
                <a:latin typeface="Open Sans" panose="020B0606030504020204"/>
              </a:rPr>
              <a:t>Descuento</a:t>
            </a:r>
            <a:r>
              <a:rPr lang="en-GB" sz="2000" dirty="0">
                <a:latin typeface="Open Sans" panose="020B0606030504020204"/>
              </a:rPr>
              <a:t>:</a:t>
            </a:r>
            <a:endParaRPr sz="2000" dirty="0">
              <a:latin typeface="Open Sans" panose="020B0606030504020204"/>
            </a:endParaRPr>
          </a:p>
          <a:p>
            <a:pPr indent="0">
              <a:buClr>
                <a:schemeClr val="dk1"/>
              </a:buClr>
              <a:buSzPts val="2800"/>
              <a:buNone/>
            </a:pPr>
            <a:r>
              <a:rPr lang="en-GB" sz="2000" dirty="0">
                <a:latin typeface="Open Sans" panose="020B0606030504020204"/>
              </a:rPr>
              <a:t>Retroceder el dinero en el tiempo utilizando un tipo de descuento</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b="1" dirty="0">
                <a:latin typeface="Open Sans" panose="020B0606030504020204"/>
              </a:rPr>
              <a:t>   Factor de descuento</a:t>
            </a:r>
            <a:r>
              <a:rPr lang="en-GB" sz="2000" dirty="0">
                <a:latin typeface="Open Sans" panose="020B0606030504020204"/>
              </a:rPr>
              <a:t>:</a:t>
            </a:r>
            <a:br>
              <a:rPr lang="en-GB" sz="2000" dirty="0">
                <a:latin typeface="Open Sans" panose="020B0606030504020204"/>
              </a:rPr>
            </a:br>
            <a:r>
              <a:rPr lang="en-GB" sz="2000" dirty="0">
                <a:latin typeface="Open Sans" panose="020B0606030504020204"/>
              </a:rPr>
              <a:t>El tipo de interés utilizado para el descuento </a:t>
            </a:r>
          </a:p>
          <a:p>
            <a:pPr marL="228600" lvl="0" indent="-228600" algn="l" rtl="0">
              <a:lnSpc>
                <a:spcPct val="90000"/>
              </a:lnSpc>
              <a:spcBef>
                <a:spcPts val="1000"/>
              </a:spcBef>
              <a:spcAft>
                <a:spcPts val="0"/>
              </a:spcAft>
              <a:buClr>
                <a:schemeClr val="dk1"/>
              </a:buClr>
              <a:buSzPts val="2800"/>
              <a:buChar char="•"/>
            </a:pPr>
            <a:endParaRPr sz="2000" dirty="0">
              <a:latin typeface="Open Sans" panose="020B0606030504020204"/>
            </a:endParaRPr>
          </a:p>
          <a:p>
            <a:pPr marL="0" indent="0">
              <a:buClr>
                <a:schemeClr val="dk1"/>
              </a:buClr>
              <a:buSzPts val="2800"/>
              <a:buNone/>
            </a:pPr>
            <a:r>
              <a:rPr lang="en-GB" sz="2000" dirty="0">
                <a:latin typeface="Open Sans" panose="020B0606030504020204"/>
              </a:rPr>
              <a:t>Unas tasas de descuento más altas significan que las inversiones realizadas en el futuro reflejan un valor más bajo hoy. Esto significa que las energías renovables con elevados costes iniciales y bajos costes de funcionamiento se ven favorecidas por los tipos de descuento bajos, mientras que, por ejemplo, los generadores diésel con menores costes iniciales pero mayores costes de funcionamiento (de combustible) se comportan mejor con tipos de descuento altos.</a:t>
            </a:r>
            <a:endParaRPr sz="2000" dirty="0">
              <a:latin typeface="Open Sans" panose="020B0606030504020204"/>
            </a:endParaRPr>
          </a:p>
        </p:txBody>
      </p:sp>
      <p:sp>
        <p:nvSpPr>
          <p:cNvPr id="5" name="Google Shape;298;p15"/>
          <p:cNvSpPr txBox="1">
            <a:spLocks/>
          </p:cNvSpPr>
          <p:nvPr/>
        </p:nvSpPr>
        <p:spPr>
          <a:xfrm>
            <a:off x="838200" y="40918"/>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Teoría avanzada I </a:t>
            </a:r>
            <a:endParaRPr lang="en-GB" dirty="0">
              <a:solidFill>
                <a:srgbClr val="17375E"/>
              </a:solidFill>
            </a:endParaRPr>
          </a:p>
        </p:txBody>
      </p:sp>
      <p:sp>
        <p:nvSpPr>
          <p:cNvPr id="6" name="Rectangle 5"/>
          <p:cNvSpPr/>
          <p:nvPr/>
        </p:nvSpPr>
        <p:spPr>
          <a:xfrm>
            <a:off x="838200" y="1433778"/>
            <a:ext cx="6965515" cy="400110"/>
          </a:xfrm>
          <a:prstGeom prst="rect">
            <a:avLst/>
          </a:prstGeom>
        </p:spPr>
        <p:txBody>
          <a:bodyPr wrap="square">
            <a:spAutoFit/>
          </a:bodyPr>
          <a:lstStyle/>
          <a:p>
            <a:r>
              <a:rPr lang="en-GB" sz="2000" b="1" dirty="0">
                <a:solidFill>
                  <a:schemeClr val="accent5">
                    <a:lumMod val="60000"/>
                    <a:lumOff val="40000"/>
                  </a:schemeClr>
                </a:solidFill>
                <a:latin typeface="Open Sans" panose="020B0606030504020204"/>
              </a:rPr>
              <a:t>Valor temporal del dinero </a:t>
            </a:r>
            <a:r>
              <a:rPr lang="en-SE" sz="2000" b="1">
                <a:solidFill>
                  <a:schemeClr val="accent5">
                    <a:lumMod val="60000"/>
                    <a:lumOff val="40000"/>
                  </a:schemeClr>
                </a:solidFill>
                <a:latin typeface="Open Sans" panose="020B0606030504020204"/>
              </a:rPr>
              <a:t>- </a:t>
            </a:r>
            <a:r>
              <a:rPr lang="en-GB" sz="2000" b="1" dirty="0">
                <a:solidFill>
                  <a:schemeClr val="accent5">
                    <a:lumMod val="60000"/>
                    <a:lumOff val="40000"/>
                  </a:schemeClr>
                </a:solidFill>
                <a:latin typeface="Open Sans" panose="020B0606030504020204"/>
              </a:rPr>
              <a:t>Tipo de descuento</a:t>
            </a:r>
          </a:p>
        </p:txBody>
      </p:sp>
      <p:sp>
        <p:nvSpPr>
          <p:cNvPr id="2" name="Rectangle 1"/>
          <p:cNvSpPr/>
          <p:nvPr/>
        </p:nvSpPr>
        <p:spPr>
          <a:xfrm>
            <a:off x="9756591" y="6061789"/>
            <a:ext cx="2045753" cy="307777"/>
          </a:xfrm>
          <a:prstGeom prst="rect">
            <a:avLst/>
          </a:prstGeom>
        </p:spPr>
        <p:txBody>
          <a:bodyPr wrap="none">
            <a:spAutoFit/>
          </a:bodyPr>
          <a:lstStyle/>
          <a:p>
            <a:r>
              <a:rPr lang="sv-SE" sz="1400" i="1" dirty="0">
                <a:latin typeface="Open Sans" panose="020B0606030504020204" pitchFamily="34" charset="0"/>
                <a:ea typeface="Open Sans" panose="020B0606030504020204" pitchFamily="34" charset="0"/>
                <a:cs typeface="Open Sans" panose="020B0606030504020204" pitchFamily="34" charset="0"/>
              </a:rPr>
              <a:t>Hirth y Steckel, 2016</a:t>
            </a:r>
            <a:endParaRPr lang="en-GB" sz="14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4F9906E8-4691-DF41-8670-8488B391AAA6}"/>
              </a:ext>
            </a:extLst>
          </p:cNvPr>
          <p:cNvSpPr/>
          <p:nvPr/>
        </p:nvSpPr>
        <p:spPr>
          <a:xfrm>
            <a:off x="10056080" y="48724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24.mp3" descr="Track1_Lecture7_Slide24.mp3">
            <a:hlinkClick r:id="" action="ppaction://media"/>
            <a:extLst>
              <a:ext uri="{FF2B5EF4-FFF2-40B4-BE49-F238E27FC236}">
                <a16:creationId xmlns:a16="http://schemas.microsoft.com/office/drawing/2014/main" id="{3B8B7492-5004-3449-9D73-2B5312EFFD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27445" y="521695"/>
            <a:ext cx="812800" cy="812800"/>
          </a:xfrm>
          <a:prstGeom prst="rect">
            <a:avLst/>
          </a:prstGeom>
        </p:spPr>
      </p:pic>
      <p:sp>
        <p:nvSpPr>
          <p:cNvPr id="9" name="Rectangle 8">
            <a:extLst>
              <a:ext uri="{FF2B5EF4-FFF2-40B4-BE49-F238E27FC236}">
                <a16:creationId xmlns:a16="http://schemas.microsoft.com/office/drawing/2014/main" id="{C4858E59-1B70-9045-9982-9D88FE5F39DF}"/>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593670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Conferencia 7.4 Referencias</a:t>
            </a:r>
          </a:p>
        </p:txBody>
      </p:sp>
      <p:sp>
        <p:nvSpPr>
          <p:cNvPr id="4" name="Rectangle 3"/>
          <p:cNvSpPr/>
          <p:nvPr/>
        </p:nvSpPr>
        <p:spPr>
          <a:xfrm>
            <a:off x="838200" y="1798796"/>
            <a:ext cx="6159499" cy="2585323"/>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Hirth, L., Steckel, J.C., 2016. El papel de los costes de capital en la descarbonización del sector eléctrico. Environ. Res. Lett. 11, 114010. </a:t>
            </a:r>
            <a:r>
              <a:rPr lang="en-US" dirty="0">
                <a:latin typeface="Open Sans" panose="020B0606030504020204" pitchFamily="34" charset="0"/>
                <a:ea typeface="Open Sans" panose="020B0606030504020204" pitchFamily="34" charset="0"/>
                <a:cs typeface="Open Sans" panose="020B0606030504020204" pitchFamily="34" charset="0"/>
                <a:hlinkClick r:id="rId2"/>
              </a:rPr>
              <a:t>https://doi.org/10.1088/1748-9326/11/11/114010</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Kit de enseñanza de OnSSET.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e_3/Lecture%206/ (consultado el 18.2.21).</a:t>
            </a:r>
          </a:p>
        </p:txBody>
      </p:sp>
    </p:spTree>
    <p:extLst>
      <p:ext uri="{BB962C8B-B14F-4D97-AF65-F5344CB8AC3E}">
        <p14:creationId xmlns:p14="http://schemas.microsoft.com/office/powerpoint/2010/main" val="113881143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9904" y="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D85BED0E-AC85-E44B-8A3D-2EA6206FCFDF}"/>
              </a:ext>
            </a:extLst>
          </p:cNvPr>
          <p:cNvSpPr txBox="1">
            <a:spLocks/>
          </p:cNvSpPr>
          <p:nvPr/>
        </p:nvSpPr>
        <p:spPr>
          <a:xfrm>
            <a:off x="718081" y="2211605"/>
            <a:ext cx="5645141"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Gracias por su atención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por su atención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¡en esta conferencia!</a:t>
            </a:r>
          </a:p>
        </p:txBody>
      </p:sp>
    </p:spTree>
    <p:extLst>
      <p:ext uri="{BB962C8B-B14F-4D97-AF65-F5344CB8AC3E}">
        <p14:creationId xmlns:p14="http://schemas.microsoft.com/office/powerpoint/2010/main" val="2671586946"/>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6A86875D-3AA0-AF4E-85E1-E45E0FF25D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5EA66A09-34DE-5543-8A54-0148C9117CDD}"/>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CCG (esto le llevará </a:t>
            </a:r>
            <a:br>
              <a:rPr lang="en-US" sz="800" dirty="0">
                <a:solidFill>
                  <a:schemeClr val="bg1"/>
                </a:solidFill>
                <a:latin typeface="Open Sans "/>
              </a:rPr>
            </a:br>
            <a:r>
              <a:rPr lang="en-US" sz="800" dirty="0">
                <a:solidFill>
                  <a:schemeClr val="bg1"/>
                </a:solidFill>
                <a:latin typeface="Open Sans "/>
              </a:rPr>
              <a:t>a la página web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64E96099-7E68-EB42-9AC9-8F8A7C6C5090}"/>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Conferencia 7: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Plataforma de Electrificación Global. Versión 1.0. [en línea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presentación]. Crecimiento compatible con el clima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Programa de Asistencia para la Gestión del Sector Energético y Grupo del Banco Mundial</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3814F5D9-F4AB-B641-B4B9-38F2C1A1B291}"/>
              </a:ext>
            </a:extLst>
          </p:cNvPr>
          <p:cNvGrpSpPr/>
          <p:nvPr/>
        </p:nvGrpSpPr>
        <p:grpSpPr>
          <a:xfrm>
            <a:off x="3339465" y="4126495"/>
            <a:ext cx="1877504" cy="558800"/>
            <a:chOff x="929196" y="5461000"/>
            <a:chExt cx="1877504" cy="558800"/>
          </a:xfrm>
        </p:grpSpPr>
        <p:sp>
          <p:nvSpPr>
            <p:cNvPr id="7" name="Rounded Rectangle 6">
              <a:hlinkClick r:id="rId4"/>
              <a:extLst>
                <a:ext uri="{FF2B5EF4-FFF2-40B4-BE49-F238E27FC236}">
                  <a16:creationId xmlns:a16="http://schemas.microsoft.com/office/drawing/2014/main" id="{31E95DF4-BD67-EC42-851B-76E106D9B153}"/>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B623445-0B6C-484C-A336-701688EB87E1}"/>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9" name="Rounded Rectangle 8">
              <a:hlinkClick r:id="rId5"/>
              <a:extLst>
                <a:ext uri="{FF2B5EF4-FFF2-40B4-BE49-F238E27FC236}">
                  <a16:creationId xmlns:a16="http://schemas.microsoft.com/office/drawing/2014/main" id="{EE538217-B5CD-6B4C-BA15-F15E0A201F5C}"/>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3247964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60" name="Google Shape;160;p11"/>
          <p:cNvSpPr txBox="1">
            <a:spLocks noGrp="1"/>
          </p:cNvSpPr>
          <p:nvPr>
            <p:ph idx="1"/>
          </p:nvPr>
        </p:nvSpPr>
        <p:spPr>
          <a:xfrm>
            <a:off x="831018" y="2004252"/>
            <a:ext cx="10515600" cy="3992699"/>
          </a:xfrm>
          <a:prstGeom prst="rect">
            <a:avLst/>
          </a:prstGeom>
          <a:noFill/>
          <a:ln>
            <a:noFill/>
          </a:ln>
        </p:spPr>
        <p:txBody>
          <a:bodyPr spcFirstLastPara="1" vert="horz" wrap="square" lIns="91425" tIns="45700" rIns="91425" bIns="45700" rtlCol="0" anchor="t" anchorCtr="0">
            <a:noAutofit/>
          </a:bodyPr>
          <a:lstStyle/>
          <a:p>
            <a:pPr>
              <a:lnSpc>
                <a:spcPct val="95000"/>
              </a:lnSpc>
              <a:spcBef>
                <a:spcPts val="0"/>
              </a:spcBef>
              <a:buClr>
                <a:schemeClr val="dk1"/>
              </a:buClr>
              <a:buSzPts val="3200"/>
            </a:pPr>
            <a:r>
              <a:rPr lang="en-US" sz="2400" dirty="0">
                <a:latin typeface="Open Sans" panose="020B0606030504020204" pitchFamily="34" charset="0"/>
                <a:ea typeface="Open Sans" panose="020B0606030504020204" pitchFamily="34" charset="0"/>
                <a:cs typeface="Open Sans" panose="020B0606030504020204" pitchFamily="34" charset="0"/>
              </a:rPr>
              <a:t>La modelización de la energía crea </a:t>
            </a:r>
            <a:r>
              <a:rPr lang="en-US" sz="2400" b="1" dirty="0">
                <a:latin typeface="Open Sans" panose="020B0606030504020204" pitchFamily="34" charset="0"/>
                <a:ea typeface="Open Sans" panose="020B0606030504020204" pitchFamily="34" charset="0"/>
                <a:cs typeface="Open Sans" panose="020B0606030504020204" pitchFamily="34" charset="0"/>
              </a:rPr>
              <a:t>imágenes simplificadas </a:t>
            </a:r>
            <a:r>
              <a:rPr lang="en-US" sz="2400" dirty="0">
                <a:latin typeface="Open Sans" panose="020B0606030504020204" pitchFamily="34" charset="0"/>
                <a:ea typeface="Open Sans" panose="020B0606030504020204" pitchFamily="34" charset="0"/>
                <a:cs typeface="Open Sans" panose="020B0606030504020204" pitchFamily="34" charset="0"/>
              </a:rPr>
              <a:t>de los sistemas energéticos de la vida real traduciendo los componentes, la estructura y los flujos en formulaciones matemáticas manejables (ecuaciones).</a:t>
            </a:r>
          </a:p>
          <a:p>
            <a:pPr>
              <a:lnSpc>
                <a:spcPct val="95000"/>
              </a:lnSpc>
              <a:spcBef>
                <a:spcPts val="0"/>
              </a:spcBef>
              <a:buClr>
                <a:srgbClr val="000000"/>
              </a:buClr>
              <a:buSzPts val="3200"/>
            </a:pPr>
            <a:r>
              <a:rPr lang="en-US" sz="2400" dirty="0">
                <a:latin typeface="Open Sans" panose="020B0606030504020204" pitchFamily="34" charset="0"/>
                <a:ea typeface="Open Sans" panose="020B0606030504020204" pitchFamily="34" charset="0"/>
                <a:cs typeface="Open Sans" panose="020B0606030504020204" pitchFamily="34" charset="0"/>
              </a:rPr>
              <a:t>Las </a:t>
            </a:r>
            <a:r>
              <a:rPr lang="en-US" sz="2400" b="1" dirty="0">
                <a:latin typeface="Open Sans" panose="020B0606030504020204" pitchFamily="34" charset="0"/>
                <a:ea typeface="Open Sans" panose="020B0606030504020204" pitchFamily="34" charset="0"/>
                <a:cs typeface="Open Sans" panose="020B0606030504020204" pitchFamily="34" charset="0"/>
              </a:rPr>
              <a:t>ecuaciones </a:t>
            </a:r>
            <a:r>
              <a:rPr lang="en-US" sz="2400" dirty="0">
                <a:latin typeface="Open Sans" panose="020B0606030504020204" pitchFamily="34" charset="0"/>
                <a:ea typeface="Open Sans" panose="020B0606030504020204" pitchFamily="34" charset="0"/>
                <a:cs typeface="Open Sans" panose="020B0606030504020204" pitchFamily="34" charset="0"/>
              </a:rPr>
              <a:t>representan las interacciones basadas en reglas entre los componentes clave del sistema.</a:t>
            </a:r>
          </a:p>
          <a:p>
            <a:pPr>
              <a:lnSpc>
                <a:spcPct val="95000"/>
              </a:lnSpc>
              <a:spcBef>
                <a:spcPts val="0"/>
              </a:spcBef>
              <a:buClr>
                <a:srgbClr val="000000"/>
              </a:buClr>
              <a:buSzPts val="3200"/>
            </a:pPr>
            <a:r>
              <a:rPr lang="en-US" sz="2400" dirty="0">
                <a:latin typeface="Open Sans" panose="020B0606030504020204" pitchFamily="34" charset="0"/>
                <a:ea typeface="Open Sans" panose="020B0606030504020204" pitchFamily="34" charset="0"/>
                <a:cs typeface="Open Sans" panose="020B0606030504020204" pitchFamily="34" charset="0"/>
              </a:rPr>
              <a:t>Una vez calibrados para reflejar el sistema energético actual y los flujos de energía, pueden evaluarse las </a:t>
            </a:r>
            <a:r>
              <a:rPr lang="en-US" sz="2400" b="1" dirty="0">
                <a:latin typeface="Open Sans" panose="020B0606030504020204" pitchFamily="34" charset="0"/>
                <a:ea typeface="Open Sans" panose="020B0606030504020204" pitchFamily="34" charset="0"/>
                <a:cs typeface="Open Sans" panose="020B0606030504020204" pitchFamily="34" charset="0"/>
              </a:rPr>
              <a:t>futuras opciones tecnológicas y de combustibles </a:t>
            </a:r>
            <a:r>
              <a:rPr lang="en-US" sz="2400" dirty="0">
                <a:latin typeface="Open Sans" panose="020B0606030504020204" pitchFamily="34" charset="0"/>
                <a:ea typeface="Open Sans" panose="020B0606030504020204" pitchFamily="34" charset="0"/>
                <a:cs typeface="Open Sans" panose="020B0606030504020204" pitchFamily="34" charset="0"/>
              </a:rPr>
              <a:t>para satisfacer la futura demanda de energía.</a:t>
            </a:r>
          </a:p>
          <a:p>
            <a:pPr marL="0" indent="0">
              <a:lnSpc>
                <a:spcPct val="95000"/>
              </a:lnSpc>
              <a:spcBef>
                <a:spcPts val="640"/>
              </a:spcBef>
              <a:buClr>
                <a:schemeClr val="dk1"/>
              </a:buClr>
              <a:buSzPts val="3200"/>
              <a:buNone/>
            </a:pPr>
            <a:endParaRPr dirty="0">
              <a:latin typeface="Open Sans" panose="020B0606030504020204" pitchFamily="34" charset="0"/>
              <a:ea typeface="Open Sans" panose="020B0606030504020204" pitchFamily="34" charset="0"/>
              <a:cs typeface="Open Sans" panose="020B0606030504020204" pitchFamily="34" charset="0"/>
            </a:endParaRPr>
          </a:p>
          <a:p>
            <a:pPr marL="0" indent="0" algn="ctr">
              <a:lnSpc>
                <a:spcPct val="95000"/>
              </a:lnSpc>
              <a:spcBef>
                <a:spcPts val="640"/>
              </a:spcBef>
              <a:buClr>
                <a:srgbClr val="FF0000"/>
              </a:buClr>
              <a:buSzPts val="3200"/>
              <a:buNone/>
            </a:pPr>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La modelización de la energía proporciona ideas y no respuestas</a:t>
            </a:r>
            <a:endParaRPr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95000"/>
              </a:lnSpc>
              <a:spcBef>
                <a:spcPts val="480"/>
              </a:spcBef>
              <a:buClr>
                <a:schemeClr val="dk1"/>
              </a:buClr>
              <a:buSzPts val="2399"/>
              <a:buNone/>
            </a:pPr>
            <a:endParaRPr sz="2399"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Google Shape;387;p22"/>
          <p:cNvSpPr txBox="1"/>
          <p:nvPr/>
        </p:nvSpPr>
        <p:spPr>
          <a:xfrm>
            <a:off x="831018" y="1384465"/>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¿Qué es la modelización de sistemas energéticos?</a:t>
            </a:r>
            <a:endParaRPr sz="2000" dirty="0">
              <a:solidFill>
                <a:schemeClr val="accent5">
                  <a:lumMod val="60000"/>
                  <a:lumOff val="40000"/>
                </a:schemeClr>
              </a:solidFill>
              <a:latin typeface="Calibri"/>
              <a:ea typeface="Calibri"/>
              <a:cs typeface="Calibri"/>
              <a:sym typeface="Calibri"/>
            </a:endParaRPr>
          </a:p>
        </p:txBody>
      </p:sp>
      <p:sp>
        <p:nvSpPr>
          <p:cNvPr id="8" name="Rectangle 7"/>
          <p:cNvSpPr/>
          <p:nvPr/>
        </p:nvSpPr>
        <p:spPr>
          <a:xfrm>
            <a:off x="831018" y="6045757"/>
            <a:ext cx="1758815"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Taliotis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25B0F195-A0FD-1D41-AC10-031EE79EA264}"/>
              </a:ext>
            </a:extLst>
          </p:cNvPr>
          <p:cNvSpPr/>
          <p:nvPr/>
        </p:nvSpPr>
        <p:spPr>
          <a:xfrm>
            <a:off x="9978380" y="20928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3.mp3" descr="Track1_Lecture7_Slide3.mp3">
            <a:hlinkClick r:id="" action="ppaction://media"/>
            <a:extLst>
              <a:ext uri="{FF2B5EF4-FFF2-40B4-BE49-F238E27FC236}">
                <a16:creationId xmlns:a16="http://schemas.microsoft.com/office/drawing/2014/main" id="{0A559470-C125-034D-A8B0-087DF7BD1D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49745" y="280652"/>
            <a:ext cx="812800" cy="812800"/>
          </a:xfrm>
          <a:prstGeom prst="rect">
            <a:avLst/>
          </a:prstGeom>
        </p:spPr>
      </p:pic>
      <p:sp>
        <p:nvSpPr>
          <p:cNvPr id="11" name="Title 1">
            <a:extLst>
              <a:ext uri="{FF2B5EF4-FFF2-40B4-BE49-F238E27FC236}">
                <a16:creationId xmlns:a16="http://schemas.microsoft.com/office/drawing/2014/main" id="{13984626-7F3B-7D49-888D-1316322E01B8}"/>
              </a:ext>
            </a:extLst>
          </p:cNvPr>
          <p:cNvSpPr txBox="1">
            <a:spLocks/>
          </p:cNvSpPr>
          <p:nvPr/>
        </p:nvSpPr>
        <p:spPr>
          <a:xfrm>
            <a:off x="831018" y="105852"/>
            <a:ext cx="691541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Política energética y sistema energético</a:t>
            </a:r>
            <a:endParaRPr lang="en-GB" dirty="0"/>
          </a:p>
        </p:txBody>
      </p:sp>
    </p:spTree>
    <p:extLst>
      <p:ext uri="{BB962C8B-B14F-4D97-AF65-F5344CB8AC3E}">
        <p14:creationId xmlns:p14="http://schemas.microsoft.com/office/powerpoint/2010/main" val="12630174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12"/>
          <p:cNvSpPr txBox="1">
            <a:spLocks noGrp="1"/>
          </p:cNvSpPr>
          <p:nvPr>
            <p:ph idx="1"/>
          </p:nvPr>
        </p:nvSpPr>
        <p:spPr>
          <a:xfrm>
            <a:off x="350729" y="1688581"/>
            <a:ext cx="10902863" cy="4397352"/>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chemeClr val="dk1"/>
              </a:buClr>
              <a:buSzPts val="2400"/>
              <a:buNone/>
            </a:pPr>
            <a:r>
              <a:rPr lang="en-US" sz="2400" dirty="0">
                <a:latin typeface="Open Sans" panose="020B0606030504020204" pitchFamily="34" charset="0"/>
                <a:ea typeface="Open Sans" panose="020B0606030504020204" pitchFamily="34" charset="0"/>
                <a:cs typeface="Open Sans" panose="020B0606030504020204" pitchFamily="34" charset="0"/>
                <a:sym typeface="Calibri"/>
              </a:rPr>
              <a:t>Los gobiernos/públicos tienen ideas cualitativas sobre el desarrollo futuro del país y su sistema energético, por ejemplo:</a:t>
            </a:r>
            <a:endParaRPr sz="2400" dirty="0">
              <a:latin typeface="Open Sans" panose="020B0606030504020204" pitchFamily="34" charset="0"/>
              <a:ea typeface="Open Sans" panose="020B0606030504020204" pitchFamily="34" charset="0"/>
              <a:cs typeface="Open Sans" panose="020B0606030504020204" pitchFamily="34" charset="0"/>
              <a:sym typeface="Calibri"/>
            </a:endParaRPr>
          </a:p>
          <a:p>
            <a:pPr marL="742950" lvl="1" indent="-285750">
              <a:spcBef>
                <a:spcPts val="480"/>
              </a:spcBef>
              <a:buClr>
                <a:schemeClr val="dk1"/>
              </a:buClr>
              <a:buSzPts val="2400"/>
              <a:buChar char="–"/>
            </a:pPr>
            <a:r>
              <a:rPr lang="en-US" dirty="0">
                <a:latin typeface="Open Sans" panose="020B0606030504020204" pitchFamily="34" charset="0"/>
                <a:ea typeface="Open Sans" panose="020B0606030504020204" pitchFamily="34" charset="0"/>
                <a:cs typeface="Open Sans" panose="020B0606030504020204" pitchFamily="34" charset="0"/>
                <a:sym typeface="Calibri"/>
              </a:rPr>
              <a:t>Objetivos políticos (por ejemplo, desarrollo económico, limitaciones financieras, limitaciones medioambientales, seguridad energética, desarrollo rural...)</a:t>
            </a:r>
            <a:endParaRPr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spcBef>
                <a:spcPts val="480"/>
              </a:spcBef>
              <a:buClr>
                <a:schemeClr val="dk1"/>
              </a:buClr>
              <a:buSzPts val="2400"/>
              <a:buChar char="–"/>
            </a:pPr>
            <a:r>
              <a:rPr lang="en-US" dirty="0">
                <a:latin typeface="Open Sans" panose="020B0606030504020204" pitchFamily="34" charset="0"/>
                <a:ea typeface="Open Sans" panose="020B0606030504020204" pitchFamily="34" charset="0"/>
                <a:cs typeface="Open Sans" panose="020B0606030504020204" pitchFamily="34" charset="0"/>
                <a:sym typeface="Calibri"/>
              </a:rPr>
              <a:t>Opciones tecnológicas preferidas (por ejemplo, utilización de recursos nacionales, aumento de la cuota de energías renovables...)</a:t>
            </a:r>
            <a:endParaRPr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spcBef>
                <a:spcPts val="480"/>
              </a:spcBef>
              <a:buClr>
                <a:schemeClr val="dk1"/>
              </a:buClr>
              <a:buSzPts val="2400"/>
              <a:buChar char="–"/>
            </a:pPr>
            <a:r>
              <a:rPr lang="en-US" dirty="0">
                <a:latin typeface="Open Sans" panose="020B0606030504020204" pitchFamily="34" charset="0"/>
                <a:ea typeface="Open Sans" panose="020B0606030504020204" pitchFamily="34" charset="0"/>
                <a:cs typeface="Open Sans" panose="020B0606030504020204" pitchFamily="34" charset="0"/>
                <a:sym typeface="Calibri"/>
              </a:rPr>
              <a:t>La disponibilidad y los precios futuros de las formas de energía...</a:t>
            </a:r>
            <a:endParaRPr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spcBef>
                <a:spcPts val="480"/>
              </a:spcBef>
              <a:buClr>
                <a:schemeClr val="dk1"/>
              </a:buClr>
              <a:buSzPts val="2400"/>
              <a:buChar char="–"/>
            </a:pPr>
            <a:r>
              <a:rPr lang="en-US" dirty="0">
                <a:latin typeface="Open Sans" panose="020B0606030504020204" pitchFamily="34" charset="0"/>
                <a:ea typeface="Open Sans" panose="020B0606030504020204" pitchFamily="34" charset="0"/>
                <a:cs typeface="Open Sans" panose="020B0606030504020204" pitchFamily="34" charset="0"/>
                <a:sym typeface="Calibri"/>
              </a:rPr>
              <a:t>Percepción del público: puede preferir unas tecnologías a otras</a:t>
            </a:r>
            <a:endParaRPr dirty="0">
              <a:latin typeface="Open Sans" panose="020B0606030504020204" pitchFamily="34" charset="0"/>
              <a:ea typeface="Open Sans" panose="020B0606030504020204" pitchFamily="34" charset="0"/>
              <a:cs typeface="Open Sans" panose="020B0606030504020204" pitchFamily="34" charset="0"/>
              <a:sym typeface="Calibri"/>
            </a:endParaRPr>
          </a:p>
          <a:p>
            <a:pPr marL="0" indent="0">
              <a:spcBef>
                <a:spcPts val="480"/>
              </a:spcBef>
              <a:buClr>
                <a:schemeClr val="dk1"/>
              </a:buClr>
              <a:buSzPts val="2400"/>
              <a:buNone/>
            </a:pPr>
            <a:r>
              <a:rPr lang="en-US" sz="2400" dirty="0">
                <a:latin typeface="Open Sans" panose="020B0606030504020204" pitchFamily="34" charset="0"/>
                <a:ea typeface="Open Sans" panose="020B0606030504020204" pitchFamily="34" charset="0"/>
                <a:cs typeface="Open Sans" panose="020B0606030504020204" pitchFamily="34" charset="0"/>
                <a:sym typeface="Calibri"/>
              </a:rPr>
              <a:t>Los modelos de sistemas energéticos proporcionan marcos para evaluar cuantitativamente</a:t>
            </a:r>
            <a:r>
              <a:rPr lang="en-US" sz="2400" b="1" dirty="0">
                <a:latin typeface="Open Sans" panose="020B0606030504020204" pitchFamily="34" charset="0"/>
                <a:ea typeface="Open Sans" panose="020B0606030504020204" pitchFamily="34" charset="0"/>
                <a:cs typeface="Open Sans" panose="020B0606030504020204" pitchFamily="34" charset="0"/>
                <a:sym typeface="Calibri"/>
              </a:rPr>
              <a:t> </a:t>
            </a:r>
            <a:r>
              <a:rPr lang="en-US" sz="2400" dirty="0">
                <a:latin typeface="Open Sans" panose="020B0606030504020204" pitchFamily="34" charset="0"/>
                <a:ea typeface="Open Sans" panose="020B0606030504020204" pitchFamily="34" charset="0"/>
                <a:cs typeface="Open Sans" panose="020B0606030504020204" pitchFamily="34" charset="0"/>
                <a:sym typeface="Calibri"/>
              </a:rPr>
              <a:t>las implicaciones de las diferentes opciones de política energética / desarrollo en el sistema de suministro de energía</a:t>
            </a:r>
            <a:endParaRPr sz="2400" dirty="0">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9" name="Google Shape;387;p22"/>
          <p:cNvSpPr txBox="1"/>
          <p:nvPr/>
        </p:nvSpPr>
        <p:spPr>
          <a:xfrm>
            <a:off x="725466" y="1419511"/>
            <a:ext cx="6736793" cy="2690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Visión de los modelos</a:t>
            </a:r>
            <a:endParaRPr sz="2000" dirty="0">
              <a:solidFill>
                <a:schemeClr val="dk1"/>
              </a:solidFill>
              <a:latin typeface="Calibri"/>
              <a:ea typeface="Calibri"/>
              <a:cs typeface="Calibri"/>
              <a:sym typeface="Calibri"/>
            </a:endParaRPr>
          </a:p>
        </p:txBody>
      </p:sp>
      <p:sp>
        <p:nvSpPr>
          <p:cNvPr id="10" name="Oval 9">
            <a:extLst>
              <a:ext uri="{FF2B5EF4-FFF2-40B4-BE49-F238E27FC236}">
                <a16:creationId xmlns:a16="http://schemas.microsoft.com/office/drawing/2014/main" id="{C94F21B0-D1FF-1F41-A727-E679ABE6093D}"/>
              </a:ext>
            </a:extLst>
          </p:cNvPr>
          <p:cNvSpPr/>
          <p:nvPr/>
        </p:nvSpPr>
        <p:spPr>
          <a:xfrm>
            <a:off x="10096957" y="21102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4.mp3" descr="Track1_Lecture7_Slide4.mp3">
            <a:hlinkClick r:id="" action="ppaction://media"/>
            <a:extLst>
              <a:ext uri="{FF2B5EF4-FFF2-40B4-BE49-F238E27FC236}">
                <a16:creationId xmlns:a16="http://schemas.microsoft.com/office/drawing/2014/main" id="{F99B719A-2091-314E-8A22-21D5B91165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8322" y="283899"/>
            <a:ext cx="812800" cy="812800"/>
          </a:xfrm>
          <a:prstGeom prst="rect">
            <a:avLst/>
          </a:prstGeom>
        </p:spPr>
      </p:pic>
      <p:sp>
        <p:nvSpPr>
          <p:cNvPr id="12" name="Title 1">
            <a:extLst>
              <a:ext uri="{FF2B5EF4-FFF2-40B4-BE49-F238E27FC236}">
                <a16:creationId xmlns:a16="http://schemas.microsoft.com/office/drawing/2014/main" id="{8C8AD3E7-E864-784B-914A-76351E40F8A5}"/>
              </a:ext>
            </a:extLst>
          </p:cNvPr>
          <p:cNvSpPr txBox="1">
            <a:spLocks/>
          </p:cNvSpPr>
          <p:nvPr/>
        </p:nvSpPr>
        <p:spPr>
          <a:xfrm>
            <a:off x="725466" y="233788"/>
            <a:ext cx="8255696"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Política energética y sistema energético</a:t>
            </a:r>
            <a:endParaRPr lang="en-GB" dirty="0"/>
          </a:p>
        </p:txBody>
      </p:sp>
      <p:sp>
        <p:nvSpPr>
          <p:cNvPr id="13" name="Rectangle 12">
            <a:extLst>
              <a:ext uri="{FF2B5EF4-FFF2-40B4-BE49-F238E27FC236}">
                <a16:creationId xmlns:a16="http://schemas.microsoft.com/office/drawing/2014/main" id="{A89726C2-1995-C345-B4F9-21E0E579979B}"/>
              </a:ext>
            </a:extLst>
          </p:cNvPr>
          <p:cNvSpPr/>
          <p:nvPr/>
        </p:nvSpPr>
        <p:spPr>
          <a:xfrm>
            <a:off x="831018" y="6145520"/>
            <a:ext cx="1758815"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Taliotis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431222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9" name="Google Shape;179;p13"/>
          <p:cNvSpPr txBox="1">
            <a:spLocks noGrp="1"/>
          </p:cNvSpPr>
          <p:nvPr>
            <p:ph idx="1"/>
          </p:nvPr>
        </p:nvSpPr>
        <p:spPr>
          <a:xfrm>
            <a:off x="838200" y="2026635"/>
            <a:ext cx="8305800" cy="2545365"/>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chemeClr val="dk1"/>
              </a:buClr>
              <a:buSzPts val="3200"/>
              <a:buNone/>
            </a:pPr>
            <a:r>
              <a:rPr lang="en-US" sz="2000" b="1" dirty="0">
                <a:latin typeface="Open Sans" panose="020B0606030504020204"/>
                <a:ea typeface="Calibri"/>
                <a:cs typeface="Calibri"/>
                <a:sym typeface="Calibri"/>
              </a:rPr>
              <a:t>No pueden predecir el futuro</a:t>
            </a:r>
            <a:endParaRPr sz="2000" b="1" dirty="0">
              <a:latin typeface="Open Sans" panose="020B0606030504020204"/>
              <a:ea typeface="Calibri"/>
              <a:cs typeface="Calibri"/>
              <a:sym typeface="Calibri"/>
            </a:endParaRPr>
          </a:p>
          <a:p>
            <a:pPr marL="742950" lvl="1" indent="-285750">
              <a:spcBef>
                <a:spcPts val="560"/>
              </a:spcBef>
              <a:buClr>
                <a:schemeClr val="dk1"/>
              </a:buClr>
              <a:buSzPts val="2800"/>
              <a:buChar char="–"/>
            </a:pPr>
            <a:r>
              <a:rPr lang="en-US" sz="2000" dirty="0">
                <a:latin typeface="Open Sans" panose="020B0606030504020204"/>
                <a:ea typeface="Calibri"/>
                <a:cs typeface="Calibri"/>
                <a:sym typeface="Calibri"/>
              </a:rPr>
              <a:t>Pero puede proporcionar una mejor comprensión del futuro y ayudar a tomar decisiones informadas y a prepararse.</a:t>
            </a:r>
            <a:endParaRPr sz="2000" dirty="0">
              <a:latin typeface="Open Sans" panose="020B0606030504020204"/>
            </a:endParaRPr>
          </a:p>
          <a:p>
            <a:pPr marL="0" indent="0">
              <a:spcBef>
                <a:spcPts val="640"/>
              </a:spcBef>
              <a:buClr>
                <a:schemeClr val="dk1"/>
              </a:buClr>
              <a:buSzPts val="3200"/>
              <a:buNone/>
            </a:pPr>
            <a:r>
              <a:rPr lang="en-US" sz="2000" b="1" dirty="0">
                <a:latin typeface="Open Sans" panose="020B0606030504020204"/>
                <a:ea typeface="Calibri"/>
                <a:cs typeface="Calibri"/>
                <a:sym typeface="Calibri"/>
              </a:rPr>
              <a:t>No pueden tomar decisiones</a:t>
            </a:r>
            <a:endParaRPr sz="2000" b="1" dirty="0">
              <a:latin typeface="Open Sans" panose="020B0606030504020204"/>
              <a:ea typeface="Calibri"/>
              <a:cs typeface="Calibri"/>
              <a:sym typeface="Calibri"/>
            </a:endParaRPr>
          </a:p>
          <a:p>
            <a:pPr marL="742950" lvl="1" indent="-285750">
              <a:spcBef>
                <a:spcPts val="560"/>
              </a:spcBef>
              <a:buClr>
                <a:schemeClr val="dk1"/>
              </a:buClr>
              <a:buSzPts val="2800"/>
              <a:buChar char="–"/>
            </a:pPr>
            <a:r>
              <a:rPr lang="en-US" sz="2000" dirty="0">
                <a:latin typeface="Open Sans" panose="020B0606030504020204"/>
                <a:ea typeface="Calibri"/>
                <a:cs typeface="Calibri"/>
                <a:sym typeface="Calibri"/>
              </a:rPr>
              <a:t>La principal tarea de un analista energético es evaluar las diferentes opciones y proporcionar información clara a los responsables de la toma de decisiones</a:t>
            </a:r>
            <a:endParaRPr sz="2000" dirty="0">
              <a:latin typeface="Open Sans" panose="020B0606030504020204"/>
              <a:ea typeface="Calibri"/>
              <a:cs typeface="Calibri"/>
              <a:sym typeface="Calibri"/>
            </a:endParaRPr>
          </a:p>
          <a:p>
            <a:pPr marL="342900" indent="-139700">
              <a:spcBef>
                <a:spcPts val="640"/>
              </a:spcBef>
              <a:buClr>
                <a:schemeClr val="dk1"/>
              </a:buClr>
              <a:buSzPts val="3200"/>
              <a:buNone/>
            </a:pPr>
            <a:endParaRPr sz="2000" dirty="0">
              <a:latin typeface="Open Sans" panose="020B0606030504020204"/>
              <a:ea typeface="Calibri"/>
              <a:cs typeface="Calibri"/>
              <a:sym typeface="Calibri"/>
            </a:endParaRPr>
          </a:p>
        </p:txBody>
      </p:sp>
      <p:sp>
        <p:nvSpPr>
          <p:cNvPr id="9" name="Title 1"/>
          <p:cNvSpPr txBox="1">
            <a:spLocks/>
          </p:cNvSpPr>
          <p:nvPr/>
        </p:nvSpPr>
        <p:spPr>
          <a:xfrm>
            <a:off x="838200" y="303652"/>
            <a:ext cx="849369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Política energética y sistema energético</a:t>
            </a:r>
            <a:endParaRPr lang="en-GB" dirty="0"/>
          </a:p>
        </p:txBody>
      </p:sp>
      <p:sp>
        <p:nvSpPr>
          <p:cNvPr id="6" name="Rectangle 5"/>
          <p:cNvSpPr/>
          <p:nvPr/>
        </p:nvSpPr>
        <p:spPr>
          <a:xfrm>
            <a:off x="838200" y="6040246"/>
            <a:ext cx="2622834"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 </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Adaptado de Taliotis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97075DD9-5BC6-9B4E-9757-6CC3568AB8F5}"/>
              </a:ext>
            </a:extLst>
          </p:cNvPr>
          <p:cNvSpPr/>
          <p:nvPr/>
        </p:nvSpPr>
        <p:spPr>
          <a:xfrm>
            <a:off x="9894710" y="303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5.mp3" descr="Track1_Lecture7_Slide5.mp3">
            <a:hlinkClick r:id="" action="ppaction://media"/>
            <a:extLst>
              <a:ext uri="{FF2B5EF4-FFF2-40B4-BE49-F238E27FC236}">
                <a16:creationId xmlns:a16="http://schemas.microsoft.com/office/drawing/2014/main" id="{80566532-0E7D-F041-A324-264E95FBF7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94710" y="446382"/>
            <a:ext cx="812800" cy="812800"/>
          </a:xfrm>
          <a:prstGeom prst="rect">
            <a:avLst/>
          </a:prstGeom>
        </p:spPr>
      </p:pic>
      <p:sp>
        <p:nvSpPr>
          <p:cNvPr id="8" name="Google Shape;387;p22">
            <a:extLst>
              <a:ext uri="{FF2B5EF4-FFF2-40B4-BE49-F238E27FC236}">
                <a16:creationId xmlns:a16="http://schemas.microsoft.com/office/drawing/2014/main" id="{EE0CDA00-0877-3B44-BADD-761F4E80F79A}"/>
              </a:ext>
            </a:extLst>
          </p:cNvPr>
          <p:cNvSpPr txBox="1"/>
          <p:nvPr/>
        </p:nvSpPr>
        <p:spPr>
          <a:xfrm>
            <a:off x="838200" y="1556555"/>
            <a:ext cx="6736793" cy="2690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Visión de los modelos</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28721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4"/>
          <p:cNvSpPr txBox="1">
            <a:spLocks noGrp="1"/>
          </p:cNvSpPr>
          <p:nvPr>
            <p:ph idx="1"/>
          </p:nvPr>
        </p:nvSpPr>
        <p:spPr>
          <a:xfrm>
            <a:off x="651353" y="2641599"/>
            <a:ext cx="10702447" cy="1384301"/>
          </a:xfrm>
          <a:prstGeom prst="rect">
            <a:avLst/>
          </a:prstGeom>
          <a:noFill/>
          <a:ln>
            <a:noFill/>
          </a:ln>
        </p:spPr>
        <p:txBody>
          <a:bodyPr spcFirstLastPara="1" vert="horz" wrap="square" lIns="91425" tIns="45700" rIns="91425" bIns="45700" rtlCol="0" anchor="t" anchorCtr="0">
            <a:normAutofit fontScale="92500" lnSpcReduction="10000"/>
          </a:bodyPr>
          <a:lstStyle/>
          <a:p>
            <a:pPr marL="0" indent="0">
              <a:spcBef>
                <a:spcPts val="0"/>
              </a:spcBef>
              <a:buClr>
                <a:schemeClr val="dk1"/>
              </a:buClr>
              <a:buSzPts val="3600"/>
              <a:buNone/>
            </a:pPr>
            <a:r>
              <a:rPr lang="en-US" sz="3600" i="1" dirty="0">
                <a:latin typeface="Open Sans" panose="020B0606030504020204" pitchFamily="34" charset="0"/>
                <a:ea typeface="Open Sans" panose="020B0606030504020204" pitchFamily="34" charset="0"/>
                <a:cs typeface="Open Sans" panose="020B0606030504020204" pitchFamily="34" charset="0"/>
              </a:rPr>
              <a:t>"Todos los modelos son erróneos, pero algunos son útiles"</a:t>
            </a:r>
            <a:endParaRPr dirty="0">
              <a:latin typeface="Open Sans" panose="020B0606030504020204" pitchFamily="34" charset="0"/>
              <a:ea typeface="Open Sans" panose="020B0606030504020204" pitchFamily="34" charset="0"/>
              <a:cs typeface="Open Sans" panose="020B0606030504020204" pitchFamily="34" charset="0"/>
            </a:endParaRPr>
          </a:p>
          <a:p>
            <a:pPr marL="457200" lvl="1" indent="0">
              <a:spcBef>
                <a:spcPts val="640"/>
              </a:spcBef>
              <a:buClr>
                <a:schemeClr val="dk1"/>
              </a:buClr>
              <a:buSzPts val="3200"/>
              <a:buNone/>
            </a:pPr>
            <a:r>
              <a:rPr lang="en-US" sz="3200" i="1" dirty="0">
                <a:latin typeface="Open Sans" panose="020B0606030504020204" pitchFamily="34" charset="0"/>
                <a:ea typeface="Open Sans" panose="020B0606030504020204" pitchFamily="34" charset="0"/>
                <a:cs typeface="Open Sans" panose="020B0606030504020204" pitchFamily="34" charset="0"/>
              </a:rPr>
              <a:t>					- George P. E. Box</a:t>
            </a:r>
            <a:endParaRPr sz="3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838200" y="5601656"/>
            <a:ext cx="1834156" cy="246221"/>
          </a:xfrm>
          <a:prstGeom prst="rect">
            <a:avLst/>
          </a:prstGeom>
        </p:spPr>
        <p:txBody>
          <a:bodyPr wrap="none">
            <a:spAutoFit/>
          </a:bodyPr>
          <a:lstStyle/>
          <a:p>
            <a:r>
              <a:rPr lang="sv-SE" sz="1000" b="1" dirty="0">
                <a:solidFill>
                  <a:srgbClr val="1D1C1D"/>
                </a:solidFill>
                <a:latin typeface="Slack-Lato"/>
              </a:rPr>
              <a:t>Fuente:</a:t>
            </a:r>
            <a:r>
              <a:rPr lang="sv-SE" sz="1000" dirty="0">
                <a:solidFill>
                  <a:srgbClr val="1D1C1D"/>
                </a:solidFill>
                <a:latin typeface="Slack-Lato"/>
              </a:rPr>
              <a:t> Sahlberg et al. 2018</a:t>
            </a:r>
            <a:endParaRPr lang="en-GB" sz="1000" dirty="0"/>
          </a:p>
        </p:txBody>
      </p:sp>
      <p:sp>
        <p:nvSpPr>
          <p:cNvPr id="6" name="Oval 5">
            <a:extLst>
              <a:ext uri="{FF2B5EF4-FFF2-40B4-BE49-F238E27FC236}">
                <a16:creationId xmlns:a16="http://schemas.microsoft.com/office/drawing/2014/main" id="{066847F2-0D4E-A244-9C3C-5BEFA660BCC9}"/>
              </a:ext>
            </a:extLst>
          </p:cNvPr>
          <p:cNvSpPr/>
          <p:nvPr/>
        </p:nvSpPr>
        <p:spPr>
          <a:xfrm>
            <a:off x="10077581" y="2125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6.mp3" descr="Track1_Lecture7_Slide6.mp3">
            <a:hlinkClick r:id="" action="ppaction://media"/>
            <a:extLst>
              <a:ext uri="{FF2B5EF4-FFF2-40B4-BE49-F238E27FC236}">
                <a16:creationId xmlns:a16="http://schemas.microsoft.com/office/drawing/2014/main" id="{FB5E2B98-28B6-3C42-B52F-C62040DB20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48946" y="283899"/>
            <a:ext cx="812800" cy="812800"/>
          </a:xfrm>
          <a:prstGeom prst="rect">
            <a:avLst/>
          </a:prstGeom>
        </p:spPr>
      </p:pic>
      <p:sp>
        <p:nvSpPr>
          <p:cNvPr id="9" name="Title 1">
            <a:extLst>
              <a:ext uri="{FF2B5EF4-FFF2-40B4-BE49-F238E27FC236}">
                <a16:creationId xmlns:a16="http://schemas.microsoft.com/office/drawing/2014/main" id="{64E9770F-E503-D04D-9756-CD67ADAD12E7}"/>
              </a:ext>
            </a:extLst>
          </p:cNvPr>
          <p:cNvSpPr txBox="1">
            <a:spLocks/>
          </p:cNvSpPr>
          <p:nvPr/>
        </p:nvSpPr>
        <p:spPr>
          <a:xfrm>
            <a:off x="838200" y="283899"/>
            <a:ext cx="755423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Política energética y sistema energético</a:t>
            </a:r>
            <a:endParaRPr lang="en-GB" dirty="0"/>
          </a:p>
        </p:txBody>
      </p:sp>
    </p:spTree>
    <p:extLst>
      <p:ext uri="{BB962C8B-B14F-4D97-AF65-F5344CB8AC3E}">
        <p14:creationId xmlns:p14="http://schemas.microsoft.com/office/powerpoint/2010/main" val="3349549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Google Shape;191;p15"/>
          <p:cNvSpPr txBox="1">
            <a:spLocks noGrp="1"/>
          </p:cNvSpPr>
          <p:nvPr>
            <p:ph idx="1"/>
          </p:nvPr>
        </p:nvSpPr>
        <p:spPr>
          <a:xfrm>
            <a:off x="838200" y="2069500"/>
            <a:ext cx="10515600" cy="3993161"/>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chemeClr val="dk1"/>
              </a:buClr>
              <a:buSzPts val="3200"/>
              <a:buNone/>
            </a:pPr>
            <a:r>
              <a:rPr lang="en-US" sz="2400" dirty="0">
                <a:latin typeface="Open Sans" panose="020B0606030504020204"/>
              </a:rPr>
              <a:t>Los modelos pueden ser muy útiles para fundamentar las políticas y otras decisiones, pero...</a:t>
            </a:r>
          </a:p>
          <a:p>
            <a:pPr marL="0" indent="0">
              <a:spcBef>
                <a:spcPts val="0"/>
              </a:spcBef>
              <a:buClr>
                <a:schemeClr val="dk1"/>
              </a:buClr>
              <a:buSzPts val="3200"/>
              <a:buNone/>
            </a:pPr>
            <a:endParaRPr sz="2400" dirty="0">
              <a:latin typeface="Open Sans" panose="020B0606030504020204"/>
            </a:endParaRPr>
          </a:p>
          <a:p>
            <a:pPr marL="0" indent="0">
              <a:spcBef>
                <a:spcPts val="640"/>
              </a:spcBef>
              <a:buClr>
                <a:schemeClr val="dk1"/>
              </a:buClr>
              <a:buSzPts val="3200"/>
              <a:buNone/>
            </a:pPr>
            <a:r>
              <a:rPr lang="en-US" sz="2400" dirty="0">
                <a:latin typeface="Open Sans" panose="020B0606030504020204"/>
              </a:rPr>
              <a:t>1. La calidad del resultado de la modelización depende en gran medida de la calidad de los datos de entrada</a:t>
            </a:r>
          </a:p>
          <a:p>
            <a:pPr marL="0" indent="0">
              <a:spcBef>
                <a:spcPts val="640"/>
              </a:spcBef>
              <a:buClr>
                <a:schemeClr val="dk1"/>
              </a:buClr>
              <a:buSzPts val="3200"/>
              <a:buNone/>
            </a:pPr>
            <a:r>
              <a:rPr lang="en-US" sz="2400" dirty="0">
                <a:latin typeface="Open Sans" panose="020B0606030504020204"/>
              </a:rPr>
              <a:t>2. Un modelo bien creado proporciona una versión simplificada de la realidad</a:t>
            </a:r>
          </a:p>
          <a:p>
            <a:pPr marL="0" indent="0">
              <a:spcBef>
                <a:spcPts val="640"/>
              </a:spcBef>
              <a:buClr>
                <a:schemeClr val="dk1"/>
              </a:buClr>
              <a:buSzPts val="3200"/>
              <a:buNone/>
            </a:pPr>
            <a:endParaRPr lang="en-US" sz="2400" dirty="0">
              <a:latin typeface="Open Sans" panose="020B0606030504020204"/>
            </a:endParaRPr>
          </a:p>
          <a:p>
            <a:pPr marL="0" indent="0">
              <a:spcBef>
                <a:spcPts val="640"/>
              </a:spcBef>
              <a:buClr>
                <a:schemeClr val="dk1"/>
              </a:buClr>
              <a:buSzPts val="3200"/>
              <a:buNone/>
            </a:pPr>
            <a:endParaRPr sz="2400" dirty="0">
              <a:latin typeface="Open Sans" panose="020B0606030504020204"/>
            </a:endParaRPr>
          </a:p>
          <a:p>
            <a:pPr marL="514350" indent="-311150">
              <a:spcBef>
                <a:spcPts val="640"/>
              </a:spcBef>
              <a:buClr>
                <a:schemeClr val="dk1"/>
              </a:buClr>
              <a:buSzPts val="3200"/>
              <a:buNone/>
            </a:pPr>
            <a:endParaRPr sz="2400" dirty="0">
              <a:latin typeface="Open Sans" panose="020B0606030504020204"/>
            </a:endParaRPr>
          </a:p>
          <a:p>
            <a:pPr marL="0" indent="0">
              <a:spcBef>
                <a:spcPts val="640"/>
              </a:spcBef>
              <a:buClr>
                <a:schemeClr val="dk1"/>
              </a:buClr>
              <a:buSzPts val="3200"/>
              <a:buNone/>
            </a:pPr>
            <a:endParaRPr sz="2400" dirty="0">
              <a:latin typeface="Open Sans" panose="020B0606030504020204"/>
            </a:endParaRPr>
          </a:p>
        </p:txBody>
      </p:sp>
      <p:sp>
        <p:nvSpPr>
          <p:cNvPr id="7" name="Google Shape;387;p22"/>
          <p:cNvSpPr txBox="1"/>
          <p:nvPr/>
        </p:nvSpPr>
        <p:spPr>
          <a:xfrm>
            <a:off x="838200" y="1621630"/>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Mensajes clave</a:t>
            </a:r>
            <a:endParaRPr sz="2000" dirty="0">
              <a:solidFill>
                <a:schemeClr val="dk1"/>
              </a:solidFill>
              <a:latin typeface="Calibri"/>
              <a:ea typeface="Calibri"/>
              <a:cs typeface="Calibri"/>
              <a:sym typeface="Calibri"/>
            </a:endParaRPr>
          </a:p>
        </p:txBody>
      </p:sp>
      <p:sp>
        <p:nvSpPr>
          <p:cNvPr id="8" name="Rectangle 7"/>
          <p:cNvSpPr/>
          <p:nvPr/>
        </p:nvSpPr>
        <p:spPr>
          <a:xfrm>
            <a:off x="435462" y="5939550"/>
            <a:ext cx="1834156" cy="246221"/>
          </a:xfrm>
          <a:prstGeom prst="rect">
            <a:avLst/>
          </a:prstGeom>
        </p:spPr>
        <p:txBody>
          <a:bodyPr wrap="none">
            <a:spAutoFit/>
          </a:bodyPr>
          <a:lstStyle/>
          <a:p>
            <a:r>
              <a:rPr lang="sv-SE" sz="1000" b="1" dirty="0">
                <a:solidFill>
                  <a:srgbClr val="1D1C1D"/>
                </a:solidFill>
                <a:latin typeface="Slack-Lato"/>
              </a:rPr>
              <a:t>Fuente:</a:t>
            </a:r>
            <a:r>
              <a:rPr lang="sv-SE" sz="1000" dirty="0">
                <a:solidFill>
                  <a:srgbClr val="1D1C1D"/>
                </a:solidFill>
                <a:latin typeface="Slack-Lato"/>
              </a:rPr>
              <a:t> Sahlberg et al. 2018</a:t>
            </a:r>
            <a:endParaRPr lang="en-GB" sz="1000" dirty="0"/>
          </a:p>
        </p:txBody>
      </p:sp>
      <p:sp>
        <p:nvSpPr>
          <p:cNvPr id="9" name="Oval 8">
            <a:extLst>
              <a:ext uri="{FF2B5EF4-FFF2-40B4-BE49-F238E27FC236}">
                <a16:creationId xmlns:a16="http://schemas.microsoft.com/office/drawing/2014/main" id="{D236EA61-4410-254D-B5A3-15F0BE766104}"/>
              </a:ext>
            </a:extLst>
          </p:cNvPr>
          <p:cNvSpPr/>
          <p:nvPr/>
        </p:nvSpPr>
        <p:spPr>
          <a:xfrm>
            <a:off x="10286247" y="24102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7.mp3" descr="Track1_Lecture7_Slide7.mp3">
            <a:hlinkClick r:id="" action="ppaction://media"/>
            <a:extLst>
              <a:ext uri="{FF2B5EF4-FFF2-40B4-BE49-F238E27FC236}">
                <a16:creationId xmlns:a16="http://schemas.microsoft.com/office/drawing/2014/main" id="{68840737-9C94-BD4F-AEB9-16CB5BFDDA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57612" y="312388"/>
            <a:ext cx="812800" cy="812800"/>
          </a:xfrm>
          <a:prstGeom prst="rect">
            <a:avLst/>
          </a:prstGeom>
        </p:spPr>
      </p:pic>
      <p:sp>
        <p:nvSpPr>
          <p:cNvPr id="10" name="Title 1">
            <a:extLst>
              <a:ext uri="{FF2B5EF4-FFF2-40B4-BE49-F238E27FC236}">
                <a16:creationId xmlns:a16="http://schemas.microsoft.com/office/drawing/2014/main" id="{0FE8A6D3-0D3D-F64C-8145-EAC32DB895A9}"/>
              </a:ext>
            </a:extLst>
          </p:cNvPr>
          <p:cNvSpPr txBox="1">
            <a:spLocks/>
          </p:cNvSpPr>
          <p:nvPr/>
        </p:nvSpPr>
        <p:spPr>
          <a:xfrm>
            <a:off x="838199" y="283899"/>
            <a:ext cx="8644003"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Política energética y sistema energético</a:t>
            </a:r>
            <a:endParaRPr lang="en-GB" dirty="0"/>
          </a:p>
        </p:txBody>
      </p:sp>
    </p:spTree>
    <p:extLst>
      <p:ext uri="{BB962C8B-B14F-4D97-AF65-F5344CB8AC3E}">
        <p14:creationId xmlns:p14="http://schemas.microsoft.com/office/powerpoint/2010/main" val="5564037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Conferencia 7.1 Referencias</a:t>
            </a:r>
          </a:p>
        </p:txBody>
      </p:sp>
      <p:sp>
        <p:nvSpPr>
          <p:cNvPr id="5" name="Rectangle 4"/>
          <p:cNvSpPr/>
          <p:nvPr/>
        </p:nvSpPr>
        <p:spPr>
          <a:xfrm>
            <a:off x="838200" y="1794762"/>
            <a:ext cx="8078993" cy="2862322"/>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5: Energy modelling, scenario development and sensitivity analysis [WWW Document]. Kit de enseñanza de OnSSET.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a:t>
            </a:r>
            <a:r>
              <a:rPr lang="sv-SE" dirty="0">
                <a:latin typeface="Open Sans" panose="020B0606030504020204" pitchFamily="34" charset="0"/>
                <a:ea typeface="Open Sans" panose="020B0606030504020204" pitchFamily="34" charset="0"/>
                <a:cs typeface="Open Sans" panose="020B0606030504020204" pitchFamily="34" charset="0"/>
              </a:rPr>
              <a:t>e_3/Lecture%205/ (consultado el 18.2.21).</a:t>
            </a: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Taliotis, C., Gardumi, F., Shivakumar, A., Sridharan, V., Ramos, E., Beltramo, A., Rogner, H., Howells, M., (2018). Introducción a la modelización de sistemas energéticos, KTH-dESA y OpTIMUS.community. Disponible en: DOI: 10.5281/zenodo.1493113 </a:t>
            </a:r>
          </a:p>
        </p:txBody>
      </p:sp>
    </p:spTree>
    <p:extLst>
      <p:ext uri="{BB962C8B-B14F-4D97-AF65-F5344CB8AC3E}">
        <p14:creationId xmlns:p14="http://schemas.microsoft.com/office/powerpoint/2010/main" val="22202869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8" name="Title 1"/>
          <p:cNvSpPr txBox="1">
            <a:spLocks/>
          </p:cNvSpPr>
          <p:nvPr/>
        </p:nvSpPr>
        <p:spPr>
          <a:xfrm>
            <a:off x="616859" y="512036"/>
            <a:ext cx="975894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Análisis de escenarios y sensibilidad en la modelización de sistemas energéticos</a:t>
            </a:r>
          </a:p>
        </p:txBody>
      </p:sp>
      <p:sp>
        <p:nvSpPr>
          <p:cNvPr id="11"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Previsión, escenarios y backcasting</a:t>
            </a:r>
            <a:endParaRPr sz="2000" dirty="0">
              <a:solidFill>
                <a:schemeClr val="accent5">
                  <a:lumMod val="60000"/>
                  <a:lumOff val="40000"/>
                </a:schemeClr>
              </a:solidFill>
              <a:latin typeface="Calibri"/>
              <a:ea typeface="Calibri"/>
              <a:cs typeface="Calibri"/>
              <a:sym typeface="Calibri"/>
            </a:endParaRPr>
          </a:p>
        </p:txBody>
      </p:sp>
      <p:sp>
        <p:nvSpPr>
          <p:cNvPr id="5" name="Rectangle 4"/>
          <p:cNvSpPr/>
          <p:nvPr/>
        </p:nvSpPr>
        <p:spPr>
          <a:xfrm>
            <a:off x="908639" y="6154483"/>
            <a:ext cx="2728632"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Fuente: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Adaptado </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de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ounded Rectangle 1"/>
          <p:cNvSpPr/>
          <p:nvPr/>
        </p:nvSpPr>
        <p:spPr>
          <a:xfrm>
            <a:off x="838200"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4307006"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p:cNvSpPr/>
          <p:nvPr/>
        </p:nvSpPr>
        <p:spPr>
          <a:xfrm>
            <a:off x="7826646" y="2112360"/>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9389"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FUTURO</a:t>
            </a:r>
          </a:p>
        </p:txBody>
      </p:sp>
      <p:sp>
        <p:nvSpPr>
          <p:cNvPr id="10" name="Rectangle 9"/>
          <p:cNvSpPr/>
          <p:nvPr/>
        </p:nvSpPr>
        <p:spPr>
          <a:xfrm>
            <a:off x="4505978"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FUTURO</a:t>
            </a:r>
          </a:p>
        </p:txBody>
      </p:sp>
      <p:sp>
        <p:nvSpPr>
          <p:cNvPr id="12" name="Rectangle 11"/>
          <p:cNvSpPr/>
          <p:nvPr/>
        </p:nvSpPr>
        <p:spPr>
          <a:xfrm>
            <a:off x="7975748" y="3037985"/>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FUTURO</a:t>
            </a:r>
          </a:p>
        </p:txBody>
      </p:sp>
      <p:sp>
        <p:nvSpPr>
          <p:cNvPr id="6" name="Rectangle 5"/>
          <p:cNvSpPr/>
          <p:nvPr/>
        </p:nvSpPr>
        <p:spPr>
          <a:xfrm>
            <a:off x="1172570" y="2217859"/>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Previsión</a:t>
            </a:r>
          </a:p>
        </p:txBody>
      </p:sp>
      <p:sp>
        <p:nvSpPr>
          <p:cNvPr id="13" name="Rectangle 12"/>
          <p:cNvSpPr/>
          <p:nvPr/>
        </p:nvSpPr>
        <p:spPr>
          <a:xfrm>
            <a:off x="4641376" y="2218384"/>
            <a:ext cx="2101755" cy="76500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Escenarios: exploratorios y normativos</a:t>
            </a:r>
          </a:p>
        </p:txBody>
      </p:sp>
      <p:sp>
        <p:nvSpPr>
          <p:cNvPr id="14" name="Rectangle 13"/>
          <p:cNvSpPr/>
          <p:nvPr/>
        </p:nvSpPr>
        <p:spPr>
          <a:xfrm>
            <a:off x="8110182" y="2219437"/>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Backcasting</a:t>
            </a:r>
          </a:p>
        </p:txBody>
      </p:sp>
      <p:sp>
        <p:nvSpPr>
          <p:cNvPr id="15" name="Rectangle 14"/>
          <p:cNvSpPr/>
          <p:nvPr/>
        </p:nvSpPr>
        <p:spPr>
          <a:xfrm>
            <a:off x="1037171"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Presente</a:t>
            </a:r>
          </a:p>
        </p:txBody>
      </p:sp>
      <p:sp>
        <p:nvSpPr>
          <p:cNvPr id="16" name="Rectangle 15"/>
          <p:cNvSpPr/>
          <p:nvPr/>
        </p:nvSpPr>
        <p:spPr>
          <a:xfrm>
            <a:off x="4505977" y="5271097"/>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Presente</a:t>
            </a:r>
          </a:p>
        </p:txBody>
      </p:sp>
      <p:sp>
        <p:nvSpPr>
          <p:cNvPr id="17" name="Rectangle 16"/>
          <p:cNvSpPr/>
          <p:nvPr/>
        </p:nvSpPr>
        <p:spPr>
          <a:xfrm>
            <a:off x="7974783"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Presente</a:t>
            </a:r>
          </a:p>
        </p:txBody>
      </p:sp>
      <p:cxnSp>
        <p:nvCxnSpPr>
          <p:cNvPr id="19" name="Straight Arrow Connector 18"/>
          <p:cNvCxnSpPr>
            <a:stCxn id="15" idx="0"/>
          </p:cNvCxnSpPr>
          <p:nvPr/>
        </p:nvCxnSpPr>
        <p:spPr>
          <a:xfrm flipH="1" flipV="1">
            <a:off x="1172570" y="3611191"/>
            <a:ext cx="1050877"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5" idx="0"/>
          </p:cNvCxnSpPr>
          <p:nvPr/>
        </p:nvCxnSpPr>
        <p:spPr>
          <a:xfrm flipV="1">
            <a:off x="2223447" y="3611191"/>
            <a:ext cx="874595"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4" idx="2"/>
          </p:cNvCxnSpPr>
          <p:nvPr/>
        </p:nvCxnSpPr>
        <p:spPr>
          <a:xfrm flipV="1">
            <a:off x="2223447" y="3599808"/>
            <a:ext cx="2218" cy="1664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392072" y="3845467"/>
            <a:ext cx="627797" cy="54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2374710" y="3831820"/>
            <a:ext cx="518615" cy="109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0"/>
          </p:cNvCxnSpPr>
          <p:nvPr/>
        </p:nvCxnSpPr>
        <p:spPr>
          <a:xfrm flipH="1" flipV="1">
            <a:off x="4641376" y="3611191"/>
            <a:ext cx="1050877" cy="1659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252414" y="3614823"/>
            <a:ext cx="438703" cy="1649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659898" y="3643016"/>
            <a:ext cx="32355" cy="1620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5691116" y="3643016"/>
            <a:ext cx="404884" cy="1620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5676075" y="3643016"/>
            <a:ext cx="888498" cy="1616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Arc 52"/>
          <p:cNvSpPr/>
          <p:nvPr/>
        </p:nvSpPr>
        <p:spPr>
          <a:xfrm rot="14347232">
            <a:off x="9369573" y="2997005"/>
            <a:ext cx="2153532" cy="3051597"/>
          </a:xfrm>
          <a:prstGeom prst="arc">
            <a:avLst>
              <a:gd name="adj1" fmla="val 16200000"/>
              <a:gd name="adj2" fmla="val 21534335"/>
            </a:avLst>
          </a:prstGeom>
          <a:ln>
            <a:prstDash val="sysDash"/>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4" name="Arc 53"/>
          <p:cNvSpPr/>
          <p:nvPr/>
        </p:nvSpPr>
        <p:spPr>
          <a:xfrm rot="3486606">
            <a:off x="7559170" y="2961958"/>
            <a:ext cx="2096872" cy="2795308"/>
          </a:xfrm>
          <a:prstGeom prst="arc">
            <a:avLst>
              <a:gd name="adj1" fmla="val 16200000"/>
              <a:gd name="adj2" fmla="val 21534335"/>
            </a:avLst>
          </a:prstGeom>
          <a:ln>
            <a:prstDash val="sysDash"/>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5" name="Oval 54"/>
          <p:cNvSpPr/>
          <p:nvPr/>
        </p:nvSpPr>
        <p:spPr>
          <a:xfrm>
            <a:off x="9703558" y="361119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p:nvPr/>
        </p:nvSpPr>
        <p:spPr>
          <a:xfrm>
            <a:off x="8695896" y="364076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p:cNvSpPr/>
          <p:nvPr/>
        </p:nvSpPr>
        <p:spPr>
          <a:xfrm>
            <a:off x="9175848" y="362938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2"/>
          <p:cNvSpPr txBox="1"/>
          <p:nvPr/>
        </p:nvSpPr>
        <p:spPr>
          <a:xfrm>
            <a:off x="7077502" y="6144347"/>
            <a:ext cx="474254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6" name="Oval 35">
            <a:extLst>
              <a:ext uri="{FF2B5EF4-FFF2-40B4-BE49-F238E27FC236}">
                <a16:creationId xmlns:a16="http://schemas.microsoft.com/office/drawing/2014/main" id="{F96484F6-EE75-DE49-9ACF-702EA72A80C9}"/>
              </a:ext>
            </a:extLst>
          </p:cNvPr>
          <p:cNvSpPr/>
          <p:nvPr/>
        </p:nvSpPr>
        <p:spPr>
          <a:xfrm>
            <a:off x="10619611" y="33733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9.mp3" descr="Track1_Lecture7_Slide9.mp3">
            <a:hlinkClick r:id="" action="ppaction://media"/>
            <a:extLst>
              <a:ext uri="{FF2B5EF4-FFF2-40B4-BE49-F238E27FC236}">
                <a16:creationId xmlns:a16="http://schemas.microsoft.com/office/drawing/2014/main" id="{832FC1D2-3124-F94C-BCA0-C17E7589DB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90976" y="408698"/>
            <a:ext cx="812800" cy="812800"/>
          </a:xfrm>
          <a:prstGeom prst="rect">
            <a:avLst/>
          </a:prstGeom>
        </p:spPr>
      </p:pic>
    </p:spTree>
    <p:extLst>
      <p:ext uri="{BB962C8B-B14F-4D97-AF65-F5344CB8AC3E}">
        <p14:creationId xmlns:p14="http://schemas.microsoft.com/office/powerpoint/2010/main" val="21871646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236FD69-E80D-4F71-915D-9839581AE6A3}">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F587A4-2E70-45EC-BE7D-17F9D27F3F2F}">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1482</TotalTime>
  <Words>5561</Words>
  <Application>Microsoft Office PowerPoint</Application>
  <PresentationFormat>Panorámica</PresentationFormat>
  <Paragraphs>306</Paragraphs>
  <Slides>27</Slides>
  <Notes>23</Notes>
  <HiddenSlides>0</HiddenSlides>
  <MMClips>21</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27</vt:i4>
      </vt:variant>
    </vt:vector>
  </HeadingPairs>
  <TitlesOfParts>
    <vt:vector size="36" baseType="lpstr">
      <vt:lpstr>Arial</vt:lpstr>
      <vt:lpstr>Calibri</vt:lpstr>
      <vt:lpstr>Calibri Light</vt:lpstr>
      <vt:lpstr>Open Sans</vt:lpstr>
      <vt:lpstr>Open Sans </vt:lpstr>
      <vt:lpstr>Open Sans ExtraBold</vt:lpstr>
      <vt:lpstr>Slack-Lato</vt:lpstr>
      <vt:lpstr>Office Theme</vt:lpstr>
      <vt:lpstr>Office Theme</vt:lpstr>
      <vt:lpstr>CLASE 7 MODELIZACIÓN ENERGÉTICA, DESARROLLO DE ESCENARIOS Y ANÁLISIS DE SENSIBILIDAD</vt:lpstr>
      <vt:lpstr>Presentación de PowerPoint</vt:lpstr>
      <vt:lpstr>Presentación de PowerPoint</vt:lpstr>
      <vt:lpstr>Presentación de PowerPoint</vt:lpstr>
      <vt:lpstr>Presentación de PowerPoint</vt:lpstr>
      <vt:lpstr>Presentación de PowerPoint</vt:lpstr>
      <vt:lpstr>Presentación de PowerPoint</vt:lpstr>
      <vt:lpstr>Conferencia 7.1 Referencias</vt:lpstr>
      <vt:lpstr>Presentación de PowerPoint</vt:lpstr>
      <vt:lpstr>Presentación de PowerPoint</vt:lpstr>
      <vt:lpstr>Presentación de PowerPoint</vt:lpstr>
      <vt:lpstr>Presentación de PowerPoint</vt:lpstr>
      <vt:lpstr>Presentación de PowerPoint</vt:lpstr>
      <vt:lpstr>Conferencia 7.2 Referencias</vt:lpstr>
      <vt:lpstr>7.3 Análisis de escenarios</vt:lpstr>
      <vt:lpstr>Presentación de PowerPoint</vt:lpstr>
      <vt:lpstr>Presentación de PowerPoint</vt:lpstr>
      <vt:lpstr>Presentación de PowerPoint</vt:lpstr>
      <vt:lpstr>Conferencia 7.3 Referencias</vt:lpstr>
      <vt:lpstr>7.4 Teoría avanzada I </vt:lpstr>
      <vt:lpstr>7.4 Teoría avanzada I</vt:lpstr>
      <vt:lpstr>7.4 Teoría avanzada I</vt:lpstr>
      <vt:lpstr>7.4 Teoría avanzada I </vt:lpstr>
      <vt:lpstr>Presentación de PowerPoint</vt:lpstr>
      <vt:lpstr>Conferencia 7.4 Referencias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docId:CFEB11D2D1A21F06334AF3192254696A</cp:keywords>
  <cp:lastModifiedBy>Diego Daniel Mora Gonzalez</cp:lastModifiedBy>
  <cp:revision>114</cp:revision>
  <dcterms:created xsi:type="dcterms:W3CDTF">2021-02-10T16:48:02Z</dcterms:created>
  <dcterms:modified xsi:type="dcterms:W3CDTF">2022-11-01T17:46:05Z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