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media/image10.jpg" ContentType="image/jpeg"/>
  <Override PartName="/ppt/theme/theme1.xml" ContentType="application/vnd.openxmlformats-officedocument.theme+xml"/>
  <Override PartName="/ppt/media/image12.jpg" ContentType="image/jpeg"/>
  <Override PartName="/ppt/theme/theme2.xml" ContentType="application/vnd.openxmlformats-officedocument.theme+xml"/>
  <Override PartName="/ppt/theme/theme3.xml" ContentType="application/vnd.openxmlformats-officedocument.theme+xml"/>
  <Override PartName="/ppt/media/image14.jpg" ContentType="image/jpeg"/>
  <Override PartName="/ppt/media/image8.jpg" ContentType="image/jpeg"/>
  <Override PartName="/ppt/media/image13.jpg" ContentType="image/jpeg"/>
  <Override PartName="/ppt/media/image9.jpg" ContentType="image/jpeg"/>
  <Override PartName="/ppt/media/image15.jpg" ContentType="image/jpeg"/>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7" r:id="rId2"/>
  </p:sldMasterIdLst>
  <p:notesMasterIdLst>
    <p:notesMasterId r:id="rId16"/>
  </p:notesMasterIdLst>
  <p:sldIdLst>
    <p:sldId id="343"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12192000" cy="68580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 roundtripDataSignature="AMtx7miYkKu0AYOBHNsAzJyVh0AYk5knL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25EEA1C-29F8-4A6D-B58D-823B82CA469E}">
  <a:tblStyle styleId="{225EEA1C-29F8-4A6D-B58D-823B82CA469E}"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94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26" Type="http://schemas.openxmlformats.org/officeDocument/2006/relationships/customXml" Target="../customXml/item2.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25"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open.edu/openlearncreate/course/view.php?id=3999"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3DA62-D820-4354-AC8A-CDA0698682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2381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8" name="Google Shape;138;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86e91e3fee_0_19:notes"/>
          <p:cNvSpPr txBox="1">
            <a:spLocks noGrp="1"/>
          </p:cNvSpPr>
          <p:nvPr>
            <p:ph type="body" idx="1"/>
          </p:nvPr>
        </p:nvSpPr>
        <p:spPr>
          <a:xfrm>
            <a:off x="679768" y="4777194"/>
            <a:ext cx="5438100" cy="39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44" name="Google Shape;144;g86e91e3fee_0_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86e91e3fee_0_14:notes"/>
          <p:cNvSpPr txBox="1">
            <a:spLocks noGrp="1"/>
          </p:cNvSpPr>
          <p:nvPr>
            <p:ph type="body" idx="1"/>
          </p:nvPr>
        </p:nvSpPr>
        <p:spPr>
          <a:xfrm>
            <a:off x="679768" y="4777194"/>
            <a:ext cx="5438100" cy="39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a:t>Finding and Evaluating OER session materials from the November 2019 residential school are available here: </a:t>
            </a:r>
            <a:r>
              <a:rPr lang="en-GB" u="sng">
                <a:solidFill>
                  <a:schemeClr val="hlink"/>
                </a:solidFill>
                <a:hlinkClick r:id="rId3"/>
              </a:rPr>
              <a:t>https://www.open.edu/openlearncreate/course/view.php?id=3999</a:t>
            </a:r>
            <a:r>
              <a:rPr lang="en-GB"/>
              <a:t> </a:t>
            </a:r>
            <a:endParaRPr/>
          </a:p>
        </p:txBody>
      </p:sp>
      <p:sp>
        <p:nvSpPr>
          <p:cNvPr id="150" name="Google Shape;150;g86e91e3fee_0_1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56" name="Google Shape;156;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GB"/>
              <a:t>40 minute session </a:t>
            </a:r>
            <a:endParaRPr/>
          </a:p>
        </p:txBody>
      </p:sp>
      <p:sp>
        <p:nvSpPr>
          <p:cNvPr id="76" name="Google Shape;76;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83" name="Google Shape;83;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91" name="Google Shape;91;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86e91e3fee_0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86e91e3fee_0_0:notes"/>
          <p:cNvSpPr txBox="1">
            <a:spLocks noGrp="1"/>
          </p:cNvSpPr>
          <p:nvPr>
            <p:ph type="body" idx="1"/>
          </p:nvPr>
        </p:nvSpPr>
        <p:spPr>
          <a:xfrm>
            <a:off x="679768" y="4777194"/>
            <a:ext cx="5438100" cy="390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g86e91e3fee_0_0:notes"/>
          <p:cNvSpPr txBox="1">
            <a:spLocks noGrp="1"/>
          </p:cNvSpPr>
          <p:nvPr>
            <p:ph type="sldNum" idx="12"/>
          </p:nvPr>
        </p:nvSpPr>
        <p:spPr>
          <a:xfrm>
            <a:off x="3850443" y="9428584"/>
            <a:ext cx="2945700" cy="498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7" name="Google Shape;107;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6: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endParaRPr/>
          </a:p>
        </p:txBody>
      </p:sp>
      <p:sp>
        <p:nvSpPr>
          <p:cNvPr id="116" name="Google Shape;116;p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noAutofit/>
          </a:bodyPr>
          <a:lstStyle/>
          <a:p>
            <a:pPr marL="457200" lvl="0" indent="0" algn="l" rtl="0">
              <a:lnSpc>
                <a:spcPct val="90000"/>
              </a:lnSpc>
              <a:spcBef>
                <a:spcPts val="1000"/>
              </a:spcBef>
              <a:spcAft>
                <a:spcPts val="0"/>
              </a:spcAft>
              <a:buNone/>
            </a:pPr>
            <a:endParaRPr/>
          </a:p>
        </p:txBody>
      </p:sp>
      <p:sp>
        <p:nvSpPr>
          <p:cNvPr id="123" name="Google Shape;123;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9: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0" name="Google Shape;130;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
        <p:cNvGrpSpPr/>
        <p:nvPr/>
      </p:nvGrpSpPr>
      <p:grpSpPr>
        <a:xfrm>
          <a:off x="0" y="0"/>
          <a:ext cx="0" cy="0"/>
          <a:chOff x="0" y="0"/>
          <a:chExt cx="0" cy="0"/>
        </a:xfrm>
      </p:grpSpPr>
      <p:sp>
        <p:nvSpPr>
          <p:cNvPr id="12" name="Google Shape;12;p1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
        <p:cNvGrpSpPr/>
        <p:nvPr/>
      </p:nvGrpSpPr>
      <p:grpSpPr>
        <a:xfrm>
          <a:off x="0" y="0"/>
          <a:ext cx="0" cy="0"/>
          <a:chOff x="0" y="0"/>
          <a:chExt cx="0" cy="0"/>
        </a:xfrm>
      </p:grpSpPr>
      <p:sp>
        <p:nvSpPr>
          <p:cNvPr id="14" name="Google Shape;14;p1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14"/>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14"/>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1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1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
        <p:cNvGrpSpPr/>
        <p:nvPr/>
      </p:nvGrpSpPr>
      <p:grpSpPr>
        <a:xfrm>
          <a:off x="0" y="0"/>
          <a:ext cx="0" cy="0"/>
          <a:chOff x="0" y="0"/>
          <a:chExt cx="0" cy="0"/>
        </a:xfrm>
      </p:grpSpPr>
      <p:sp>
        <p:nvSpPr>
          <p:cNvPr id="21" name="Google Shape;21;p15"/>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15"/>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3" name="Google Shape;23;p15"/>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15"/>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5" name="Google Shape;25;p15"/>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1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1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1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1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Google Shape;35;p17"/>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 name="Google Shape;36;p17"/>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7" name="Google Shape;37;p1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1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 name="Google Shape;42;p18"/>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3" name="Google Shape;43;p18"/>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4" name="Google Shape;44;p1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1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7"/>
        <p:cNvGrpSpPr/>
        <p:nvPr/>
      </p:nvGrpSpPr>
      <p:grpSpPr>
        <a:xfrm>
          <a:off x="0" y="0"/>
          <a:ext cx="0" cy="0"/>
          <a:chOff x="0" y="0"/>
          <a:chExt cx="0" cy="0"/>
        </a:xfrm>
      </p:grpSpPr>
      <p:sp>
        <p:nvSpPr>
          <p:cNvPr id="48" name="Google Shape;48;p19"/>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 name="Google Shape;49;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1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1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3"/>
        <p:cNvGrpSpPr/>
        <p:nvPr/>
      </p:nvGrpSpPr>
      <p:grpSpPr>
        <a:xfrm>
          <a:off x="0" y="0"/>
          <a:ext cx="0" cy="0"/>
          <a:chOff x="0" y="0"/>
          <a:chExt cx="0" cy="0"/>
        </a:xfrm>
      </p:grpSpPr>
      <p:sp>
        <p:nvSpPr>
          <p:cNvPr id="54" name="Google Shape;54;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2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2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12/24/2020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07913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2"/>
          <p:cNvPicPr preferRelativeResize="0"/>
          <p:nvPr/>
        </p:nvPicPr>
        <p:blipFill rotWithShape="1">
          <a:blip r:embed="rId10">
            <a:alphaModFix/>
          </a:blip>
          <a:srcRect/>
          <a:stretch/>
        </p:blipFill>
        <p:spPr>
          <a:xfrm>
            <a:off x="9406506" y="485814"/>
            <a:ext cx="1845694" cy="77988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836657" y="1307592"/>
            <a:ext cx="796713" cy="2472055"/>
          </a:xfrm>
          <a:custGeom>
            <a:avLst/>
            <a:gdLst/>
            <a:ahLst/>
            <a:cxnLst/>
            <a:rect l="l" t="t" r="r" b="b"/>
            <a:pathLst>
              <a:path w="597534" h="2472054">
                <a:moveTo>
                  <a:pt x="0" y="0"/>
                </a:moveTo>
                <a:lnTo>
                  <a:pt x="597407" y="0"/>
                </a:lnTo>
                <a:lnTo>
                  <a:pt x="597407" y="2471928"/>
                </a:lnTo>
                <a:lnTo>
                  <a:pt x="0" y="2471928"/>
                </a:lnTo>
                <a:lnTo>
                  <a:pt x="0" y="0"/>
                </a:lnTo>
                <a:close/>
              </a:path>
            </a:pathLst>
          </a:custGeom>
          <a:solidFill>
            <a:srgbClr val="F8D1B6"/>
          </a:solidFill>
        </p:spPr>
        <p:txBody>
          <a:bodyPr wrap="square" lIns="0" tIns="0" rIns="0" bIns="0" rtlCol="0"/>
          <a:lstStyle/>
          <a:p>
            <a:endParaRPr sz="1800"/>
          </a:p>
        </p:txBody>
      </p:sp>
      <p:sp>
        <p:nvSpPr>
          <p:cNvPr id="17" name="bk object 17"/>
          <p:cNvSpPr/>
          <p:nvPr/>
        </p:nvSpPr>
        <p:spPr>
          <a:xfrm>
            <a:off x="0" y="0"/>
            <a:ext cx="4693072" cy="6858000"/>
          </a:xfrm>
          <a:custGeom>
            <a:avLst/>
            <a:gdLst/>
            <a:ahLst/>
            <a:cxnLst/>
            <a:rect l="l" t="t" r="r" b="b"/>
            <a:pathLst>
              <a:path w="3519804" h="6858000">
                <a:moveTo>
                  <a:pt x="624993" y="0"/>
                </a:moveTo>
                <a:lnTo>
                  <a:pt x="0" y="0"/>
                </a:lnTo>
                <a:lnTo>
                  <a:pt x="0" y="6858000"/>
                </a:lnTo>
                <a:lnTo>
                  <a:pt x="1000872" y="6858000"/>
                </a:lnTo>
                <a:lnTo>
                  <a:pt x="1035065" y="6847547"/>
                </a:lnTo>
                <a:lnTo>
                  <a:pt x="1079052" y="6833459"/>
                </a:lnTo>
                <a:lnTo>
                  <a:pt x="1122785" y="6818809"/>
                </a:lnTo>
                <a:lnTo>
                  <a:pt x="1166260" y="6803602"/>
                </a:lnTo>
                <a:lnTo>
                  <a:pt x="1209473" y="6787843"/>
                </a:lnTo>
                <a:lnTo>
                  <a:pt x="1252420" y="6771535"/>
                </a:lnTo>
                <a:lnTo>
                  <a:pt x="1295096" y="6754683"/>
                </a:lnTo>
                <a:lnTo>
                  <a:pt x="1337497" y="6737292"/>
                </a:lnTo>
                <a:lnTo>
                  <a:pt x="1379620" y="6719365"/>
                </a:lnTo>
                <a:lnTo>
                  <a:pt x="1421460" y="6700907"/>
                </a:lnTo>
                <a:lnTo>
                  <a:pt x="1463014" y="6681923"/>
                </a:lnTo>
                <a:lnTo>
                  <a:pt x="1504277" y="6662417"/>
                </a:lnTo>
                <a:lnTo>
                  <a:pt x="1545245" y="6642392"/>
                </a:lnTo>
                <a:lnTo>
                  <a:pt x="1585915" y="6621854"/>
                </a:lnTo>
                <a:lnTo>
                  <a:pt x="1626281" y="6600807"/>
                </a:lnTo>
                <a:lnTo>
                  <a:pt x="1666341" y="6579255"/>
                </a:lnTo>
                <a:lnTo>
                  <a:pt x="1706089" y="6557202"/>
                </a:lnTo>
                <a:lnTo>
                  <a:pt x="1745522" y="6534653"/>
                </a:lnTo>
                <a:lnTo>
                  <a:pt x="1784637" y="6511612"/>
                </a:lnTo>
                <a:lnTo>
                  <a:pt x="1823428" y="6488083"/>
                </a:lnTo>
                <a:lnTo>
                  <a:pt x="1861891" y="6464072"/>
                </a:lnTo>
                <a:lnTo>
                  <a:pt x="1900023" y="6439581"/>
                </a:lnTo>
                <a:lnTo>
                  <a:pt x="1937820" y="6414616"/>
                </a:lnTo>
                <a:lnTo>
                  <a:pt x="1975278" y="6389181"/>
                </a:lnTo>
                <a:lnTo>
                  <a:pt x="2012391" y="6363280"/>
                </a:lnTo>
                <a:lnTo>
                  <a:pt x="2049158" y="6336917"/>
                </a:lnTo>
                <a:lnTo>
                  <a:pt x="2085572" y="6310097"/>
                </a:lnTo>
                <a:lnTo>
                  <a:pt x="2121631" y="6282825"/>
                </a:lnTo>
                <a:lnTo>
                  <a:pt x="2157330" y="6255103"/>
                </a:lnTo>
                <a:lnTo>
                  <a:pt x="2192665" y="6226938"/>
                </a:lnTo>
                <a:lnTo>
                  <a:pt x="2227632" y="6198333"/>
                </a:lnTo>
                <a:lnTo>
                  <a:pt x="2262227" y="6169292"/>
                </a:lnTo>
                <a:lnTo>
                  <a:pt x="2296446" y="6139821"/>
                </a:lnTo>
                <a:lnTo>
                  <a:pt x="2330285" y="6109922"/>
                </a:lnTo>
                <a:lnTo>
                  <a:pt x="2363740" y="6079601"/>
                </a:lnTo>
                <a:lnTo>
                  <a:pt x="2396807" y="6048862"/>
                </a:lnTo>
                <a:lnTo>
                  <a:pt x="2429481" y="6017710"/>
                </a:lnTo>
                <a:lnTo>
                  <a:pt x="2461759" y="5986147"/>
                </a:lnTo>
                <a:lnTo>
                  <a:pt x="2493636" y="5954180"/>
                </a:lnTo>
                <a:lnTo>
                  <a:pt x="2525109" y="5921812"/>
                </a:lnTo>
                <a:lnTo>
                  <a:pt x="2556173" y="5889048"/>
                </a:lnTo>
                <a:lnTo>
                  <a:pt x="2586825" y="5855891"/>
                </a:lnTo>
                <a:lnTo>
                  <a:pt x="2617060" y="5822347"/>
                </a:lnTo>
                <a:lnTo>
                  <a:pt x="2646874" y="5788419"/>
                </a:lnTo>
                <a:lnTo>
                  <a:pt x="2676264" y="5754113"/>
                </a:lnTo>
                <a:lnTo>
                  <a:pt x="2705224" y="5719431"/>
                </a:lnTo>
                <a:lnTo>
                  <a:pt x="2733752" y="5684380"/>
                </a:lnTo>
                <a:lnTo>
                  <a:pt x="2761842" y="5648962"/>
                </a:lnTo>
                <a:lnTo>
                  <a:pt x="2789492" y="5613183"/>
                </a:lnTo>
                <a:lnTo>
                  <a:pt x="2816696" y="5577046"/>
                </a:lnTo>
                <a:lnTo>
                  <a:pt x="2843451" y="5540556"/>
                </a:lnTo>
                <a:lnTo>
                  <a:pt x="2869753" y="5503718"/>
                </a:lnTo>
                <a:lnTo>
                  <a:pt x="2895598" y="5466535"/>
                </a:lnTo>
                <a:lnTo>
                  <a:pt x="2920981" y="5429012"/>
                </a:lnTo>
                <a:lnTo>
                  <a:pt x="2945899" y="5391154"/>
                </a:lnTo>
                <a:lnTo>
                  <a:pt x="2970347" y="5352964"/>
                </a:lnTo>
                <a:lnTo>
                  <a:pt x="2994322" y="5314448"/>
                </a:lnTo>
                <a:lnTo>
                  <a:pt x="3017819" y="5275609"/>
                </a:lnTo>
                <a:lnTo>
                  <a:pt x="3040834" y="5236451"/>
                </a:lnTo>
                <a:lnTo>
                  <a:pt x="3063363" y="5196980"/>
                </a:lnTo>
                <a:lnTo>
                  <a:pt x="3085403" y="5157199"/>
                </a:lnTo>
                <a:lnTo>
                  <a:pt x="3106949" y="5117113"/>
                </a:lnTo>
                <a:lnTo>
                  <a:pt x="3127997" y="5076725"/>
                </a:lnTo>
                <a:lnTo>
                  <a:pt x="3148542" y="5036042"/>
                </a:lnTo>
                <a:lnTo>
                  <a:pt x="3168582" y="4995066"/>
                </a:lnTo>
                <a:lnTo>
                  <a:pt x="3188111" y="4953802"/>
                </a:lnTo>
                <a:lnTo>
                  <a:pt x="3207127" y="4912255"/>
                </a:lnTo>
                <a:lnTo>
                  <a:pt x="3225624" y="4870428"/>
                </a:lnTo>
                <a:lnTo>
                  <a:pt x="3243598" y="4828326"/>
                </a:lnTo>
                <a:lnTo>
                  <a:pt x="3261047" y="4785954"/>
                </a:lnTo>
                <a:lnTo>
                  <a:pt x="3277964" y="4743316"/>
                </a:lnTo>
                <a:lnTo>
                  <a:pt x="3294348" y="4700416"/>
                </a:lnTo>
                <a:lnTo>
                  <a:pt x="3310192" y="4657259"/>
                </a:lnTo>
                <a:lnTo>
                  <a:pt x="3325494" y="4613848"/>
                </a:lnTo>
                <a:lnTo>
                  <a:pt x="3340250" y="4570188"/>
                </a:lnTo>
                <a:lnTo>
                  <a:pt x="3354454" y="4526284"/>
                </a:lnTo>
                <a:lnTo>
                  <a:pt x="3368104" y="4482140"/>
                </a:lnTo>
                <a:lnTo>
                  <a:pt x="3381194" y="4437760"/>
                </a:lnTo>
                <a:lnTo>
                  <a:pt x="3393722" y="4393149"/>
                </a:lnTo>
                <a:lnTo>
                  <a:pt x="3405683" y="4348310"/>
                </a:lnTo>
                <a:lnTo>
                  <a:pt x="3417072" y="4303249"/>
                </a:lnTo>
                <a:lnTo>
                  <a:pt x="3427887" y="4257969"/>
                </a:lnTo>
                <a:lnTo>
                  <a:pt x="3438122" y="4212475"/>
                </a:lnTo>
                <a:lnTo>
                  <a:pt x="3447774" y="4166771"/>
                </a:lnTo>
                <a:lnTo>
                  <a:pt x="3456838" y="4120862"/>
                </a:lnTo>
                <a:lnTo>
                  <a:pt x="3465311" y="4074752"/>
                </a:lnTo>
                <a:lnTo>
                  <a:pt x="3473189" y="4028445"/>
                </a:lnTo>
                <a:lnTo>
                  <a:pt x="3480467" y="3981946"/>
                </a:lnTo>
                <a:lnTo>
                  <a:pt x="3487141" y="3935258"/>
                </a:lnTo>
                <a:lnTo>
                  <a:pt x="3493208" y="3888387"/>
                </a:lnTo>
                <a:lnTo>
                  <a:pt x="3498663" y="3841337"/>
                </a:lnTo>
                <a:lnTo>
                  <a:pt x="3503502" y="3794111"/>
                </a:lnTo>
                <a:lnTo>
                  <a:pt x="3507721" y="3746715"/>
                </a:lnTo>
                <a:lnTo>
                  <a:pt x="3511317" y="3699152"/>
                </a:lnTo>
                <a:lnTo>
                  <a:pt x="3514284" y="3651428"/>
                </a:lnTo>
                <a:lnTo>
                  <a:pt x="3516619" y="3603545"/>
                </a:lnTo>
                <a:lnTo>
                  <a:pt x="3518319" y="3555510"/>
                </a:lnTo>
                <a:lnTo>
                  <a:pt x="3519378" y="3507325"/>
                </a:lnTo>
                <a:lnTo>
                  <a:pt x="3519792" y="3458996"/>
                </a:lnTo>
                <a:lnTo>
                  <a:pt x="3519559" y="3410526"/>
                </a:lnTo>
                <a:lnTo>
                  <a:pt x="3518673" y="3361921"/>
                </a:lnTo>
                <a:lnTo>
                  <a:pt x="3517136" y="3313337"/>
                </a:lnTo>
                <a:lnTo>
                  <a:pt x="3514954" y="3264933"/>
                </a:lnTo>
                <a:lnTo>
                  <a:pt x="3512132" y="3216713"/>
                </a:lnTo>
                <a:lnTo>
                  <a:pt x="3508674" y="3168680"/>
                </a:lnTo>
                <a:lnTo>
                  <a:pt x="3504585" y="3120839"/>
                </a:lnTo>
                <a:lnTo>
                  <a:pt x="3499868" y="3073194"/>
                </a:lnTo>
                <a:lnTo>
                  <a:pt x="3494528" y="3025749"/>
                </a:lnTo>
                <a:lnTo>
                  <a:pt x="3488569" y="2978508"/>
                </a:lnTo>
                <a:lnTo>
                  <a:pt x="3481995" y="2931474"/>
                </a:lnTo>
                <a:lnTo>
                  <a:pt x="3474811" y="2884653"/>
                </a:lnTo>
                <a:lnTo>
                  <a:pt x="3467021" y="2838048"/>
                </a:lnTo>
                <a:lnTo>
                  <a:pt x="3458629" y="2791664"/>
                </a:lnTo>
                <a:lnTo>
                  <a:pt x="3449640" y="2745503"/>
                </a:lnTo>
                <a:lnTo>
                  <a:pt x="3440057" y="2699571"/>
                </a:lnTo>
                <a:lnTo>
                  <a:pt x="3429886" y="2653871"/>
                </a:lnTo>
                <a:lnTo>
                  <a:pt x="3419130" y="2608408"/>
                </a:lnTo>
                <a:lnTo>
                  <a:pt x="3407793" y="2563185"/>
                </a:lnTo>
                <a:lnTo>
                  <a:pt x="3395880" y="2518207"/>
                </a:lnTo>
                <a:lnTo>
                  <a:pt x="3383396" y="2473477"/>
                </a:lnTo>
                <a:lnTo>
                  <a:pt x="3370344" y="2429000"/>
                </a:lnTo>
                <a:lnTo>
                  <a:pt x="3356728" y="2384780"/>
                </a:lnTo>
                <a:lnTo>
                  <a:pt x="3342553" y="2340820"/>
                </a:lnTo>
                <a:lnTo>
                  <a:pt x="3327824" y="2297126"/>
                </a:lnTo>
                <a:lnTo>
                  <a:pt x="3312544" y="2253700"/>
                </a:lnTo>
                <a:lnTo>
                  <a:pt x="3296718" y="2210547"/>
                </a:lnTo>
                <a:lnTo>
                  <a:pt x="3280350" y="2167672"/>
                </a:lnTo>
                <a:lnTo>
                  <a:pt x="3263444" y="2125077"/>
                </a:lnTo>
                <a:lnTo>
                  <a:pt x="3246005" y="2082768"/>
                </a:lnTo>
                <a:lnTo>
                  <a:pt x="3228037" y="2040748"/>
                </a:lnTo>
                <a:lnTo>
                  <a:pt x="3209544" y="1999021"/>
                </a:lnTo>
                <a:lnTo>
                  <a:pt x="3190530" y="1957591"/>
                </a:lnTo>
                <a:lnTo>
                  <a:pt x="3171000" y="1916463"/>
                </a:lnTo>
                <a:lnTo>
                  <a:pt x="3150958" y="1875640"/>
                </a:lnTo>
                <a:lnTo>
                  <a:pt x="3130408" y="1835127"/>
                </a:lnTo>
                <a:lnTo>
                  <a:pt x="3109354" y="1794928"/>
                </a:lnTo>
                <a:lnTo>
                  <a:pt x="3087802" y="1755046"/>
                </a:lnTo>
                <a:lnTo>
                  <a:pt x="3065754" y="1715485"/>
                </a:lnTo>
                <a:lnTo>
                  <a:pt x="3043216" y="1676251"/>
                </a:lnTo>
                <a:lnTo>
                  <a:pt x="3020191" y="1637346"/>
                </a:lnTo>
                <a:lnTo>
                  <a:pt x="2996684" y="1598776"/>
                </a:lnTo>
                <a:lnTo>
                  <a:pt x="2972699" y="1560543"/>
                </a:lnTo>
                <a:lnTo>
                  <a:pt x="2948241" y="1522652"/>
                </a:lnTo>
                <a:lnTo>
                  <a:pt x="2923313" y="1485107"/>
                </a:lnTo>
                <a:lnTo>
                  <a:pt x="2897921" y="1447912"/>
                </a:lnTo>
                <a:lnTo>
                  <a:pt x="2872067" y="1411072"/>
                </a:lnTo>
                <a:lnTo>
                  <a:pt x="2845757" y="1374590"/>
                </a:lnTo>
                <a:lnTo>
                  <a:pt x="2818995" y="1338470"/>
                </a:lnTo>
                <a:lnTo>
                  <a:pt x="2791785" y="1302716"/>
                </a:lnTo>
                <a:lnTo>
                  <a:pt x="2764131" y="1267333"/>
                </a:lnTo>
                <a:lnTo>
                  <a:pt x="2736038" y="1232325"/>
                </a:lnTo>
                <a:lnTo>
                  <a:pt x="2707510" y="1197694"/>
                </a:lnTo>
                <a:lnTo>
                  <a:pt x="2678550" y="1163447"/>
                </a:lnTo>
                <a:lnTo>
                  <a:pt x="2649165" y="1129586"/>
                </a:lnTo>
                <a:lnTo>
                  <a:pt x="2619357" y="1096116"/>
                </a:lnTo>
                <a:lnTo>
                  <a:pt x="2589130" y="1063041"/>
                </a:lnTo>
                <a:lnTo>
                  <a:pt x="2558490" y="1030364"/>
                </a:lnTo>
                <a:lnTo>
                  <a:pt x="2527441" y="998091"/>
                </a:lnTo>
                <a:lnTo>
                  <a:pt x="2495986" y="966224"/>
                </a:lnTo>
                <a:lnTo>
                  <a:pt x="2464131" y="934768"/>
                </a:lnTo>
                <a:lnTo>
                  <a:pt x="2431878" y="903728"/>
                </a:lnTo>
                <a:lnTo>
                  <a:pt x="2399234" y="873106"/>
                </a:lnTo>
                <a:lnTo>
                  <a:pt x="2366201" y="842908"/>
                </a:lnTo>
                <a:lnTo>
                  <a:pt x="2332784" y="813137"/>
                </a:lnTo>
                <a:lnTo>
                  <a:pt x="2298988" y="783798"/>
                </a:lnTo>
                <a:lnTo>
                  <a:pt x="2264816" y="754893"/>
                </a:lnTo>
                <a:lnTo>
                  <a:pt x="2230274" y="726429"/>
                </a:lnTo>
                <a:lnTo>
                  <a:pt x="2195364" y="698407"/>
                </a:lnTo>
                <a:lnTo>
                  <a:pt x="2160092" y="670834"/>
                </a:lnTo>
                <a:lnTo>
                  <a:pt x="2124462" y="643712"/>
                </a:lnTo>
                <a:lnTo>
                  <a:pt x="2088478" y="617045"/>
                </a:lnTo>
                <a:lnTo>
                  <a:pt x="2052144" y="590839"/>
                </a:lnTo>
                <a:lnTo>
                  <a:pt x="2015465" y="565096"/>
                </a:lnTo>
                <a:lnTo>
                  <a:pt x="1978445" y="539821"/>
                </a:lnTo>
                <a:lnTo>
                  <a:pt x="1941088" y="515018"/>
                </a:lnTo>
                <a:lnTo>
                  <a:pt x="1903398" y="490691"/>
                </a:lnTo>
                <a:lnTo>
                  <a:pt x="1865380" y="466844"/>
                </a:lnTo>
                <a:lnTo>
                  <a:pt x="1827038" y="443481"/>
                </a:lnTo>
                <a:lnTo>
                  <a:pt x="1788376" y="420606"/>
                </a:lnTo>
                <a:lnTo>
                  <a:pt x="1749399" y="398223"/>
                </a:lnTo>
                <a:lnTo>
                  <a:pt x="1710110" y="376337"/>
                </a:lnTo>
                <a:lnTo>
                  <a:pt x="1670515" y="354951"/>
                </a:lnTo>
                <a:lnTo>
                  <a:pt x="1630616" y="334070"/>
                </a:lnTo>
                <a:lnTo>
                  <a:pt x="1590420" y="313696"/>
                </a:lnTo>
                <a:lnTo>
                  <a:pt x="1549929" y="293836"/>
                </a:lnTo>
                <a:lnTo>
                  <a:pt x="1509149" y="274492"/>
                </a:lnTo>
                <a:lnTo>
                  <a:pt x="1468082" y="255669"/>
                </a:lnTo>
                <a:lnTo>
                  <a:pt x="1426735" y="237370"/>
                </a:lnTo>
                <a:lnTo>
                  <a:pt x="1385111" y="219600"/>
                </a:lnTo>
                <a:lnTo>
                  <a:pt x="1343213" y="202363"/>
                </a:lnTo>
                <a:lnTo>
                  <a:pt x="1301048" y="185663"/>
                </a:lnTo>
                <a:lnTo>
                  <a:pt x="1258618" y="169504"/>
                </a:lnTo>
                <a:lnTo>
                  <a:pt x="1215928" y="153890"/>
                </a:lnTo>
                <a:lnTo>
                  <a:pt x="1172982" y="138825"/>
                </a:lnTo>
                <a:lnTo>
                  <a:pt x="1129785" y="124313"/>
                </a:lnTo>
                <a:lnTo>
                  <a:pt x="1086341" y="110358"/>
                </a:lnTo>
                <a:lnTo>
                  <a:pt x="1042654" y="96964"/>
                </a:lnTo>
                <a:lnTo>
                  <a:pt x="998729" y="84136"/>
                </a:lnTo>
                <a:lnTo>
                  <a:pt x="954569" y="71877"/>
                </a:lnTo>
                <a:lnTo>
                  <a:pt x="910179" y="60191"/>
                </a:lnTo>
                <a:lnTo>
                  <a:pt x="865563" y="49083"/>
                </a:lnTo>
                <a:lnTo>
                  <a:pt x="820726" y="38557"/>
                </a:lnTo>
                <a:lnTo>
                  <a:pt x="775672" y="28616"/>
                </a:lnTo>
                <a:lnTo>
                  <a:pt x="730405" y="19265"/>
                </a:lnTo>
                <a:lnTo>
                  <a:pt x="684929" y="10507"/>
                </a:lnTo>
                <a:lnTo>
                  <a:pt x="639248" y="2348"/>
                </a:lnTo>
                <a:lnTo>
                  <a:pt x="624993" y="0"/>
                </a:lnTo>
                <a:close/>
              </a:path>
            </a:pathLst>
          </a:custGeom>
          <a:solidFill>
            <a:srgbClr val="EA6B13">
              <a:alpha val="30978"/>
            </a:srgbClr>
          </a:solidFill>
        </p:spPr>
        <p:txBody>
          <a:bodyPr wrap="square" lIns="0" tIns="0" rIns="0" bIns="0" rtlCol="0"/>
          <a:lstStyle/>
          <a:p>
            <a:endParaRPr sz="1800"/>
          </a:p>
        </p:txBody>
      </p:sp>
      <p:sp>
        <p:nvSpPr>
          <p:cNvPr id="18" name="bk object 18"/>
          <p:cNvSpPr/>
          <p:nvPr/>
        </p:nvSpPr>
        <p:spPr>
          <a:xfrm>
            <a:off x="4380993" y="239269"/>
            <a:ext cx="2535935" cy="870203"/>
          </a:xfrm>
          <a:prstGeom prst="rect">
            <a:avLst/>
          </a:prstGeom>
          <a:blipFill>
            <a:blip r:embed="rId3"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609600" y="274320"/>
            <a:ext cx="10972800"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12/24/2020</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613750"/>
      </p:ext>
    </p:extLst>
  </p:cSld>
  <p:clrMap bg1="lt1" tx1="dk1" bg2="lt2" tx2="dk2" accent1="accent1" accent2="accent2" accent3="accent3" accent4="accent4" accent5="accent5" accent6="accent6" hlink="hlink" folHlink="folHlink"/>
  <p:sldLayoutIdLst>
    <p:sldLayoutId id="2147483658"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9.xml"/><Relationship Id="rId7" Type="http://schemas.openxmlformats.org/officeDocument/2006/relationships/image" Target="../media/image5.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hyperlink" Target="https://www.facebook.com/groups/TIDE.Community/permalink/2493291700938995/"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unsplash.com/search/photos/structure?utm_source=unsplash&amp;utm_medium=referral&amp;utm_content=creditCopyText"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unsplash.com/photos/P_qvsF7Yodw?utm_source=unsplash&amp;utm_medium=referral&amp;utm_content=creditCopyText" TargetMode="External"/><Relationship Id="rId5" Type="http://schemas.openxmlformats.org/officeDocument/2006/relationships/image" Target="../media/image15.jp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8.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hyperlink" Target="http://creativecommons.org/licenses/by/4.0/"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g"/><Relationship Id="rId5" Type="http://schemas.openxmlformats.org/officeDocument/2006/relationships/hyperlink" Target="https://c2.staticflickr.com/6/5557/15071668497_74754a8b3d_b.jpg"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unsplash.com/search/photos/skills?utm_source=unsplash&amp;utm_medium=referral&amp;utm_content=creditCopyText"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unsplash.com/photos/xEy9QNUCdRI?utm_source=unsplash&amp;utm_medium=referral&amp;utm_content=creditCopyText" TargetMode="External"/><Relationship Id="rId5" Type="http://schemas.openxmlformats.org/officeDocument/2006/relationships/image" Target="../media/image10.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unsplash.com/search/photos/speak-directly-to-learner?utm_source=unsplash&amp;utm_medium=referral&amp;utm_content=creditCopyText"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unsplash.com/photos/QRKJwE6yfJo?utm_source=unsplash&amp;utm_medium=referral&amp;utm_content=creditCopyText" TargetMode="External"/><Relationship Id="rId5" Type="http://schemas.openxmlformats.org/officeDocument/2006/relationships/image" Target="../media/image12.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unsplash.com/search/photos/activity?utm_source=unsplash&amp;utm_medium=referral&amp;utm_content=creditCopyText"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unsplash.com/photos/VmYZe_yqxL0?utm_source=unsplash&amp;utm_medium=referral&amp;utm_content=creditCopyText" TargetMode="External"/><Relationship Id="rId5" Type="http://schemas.openxmlformats.org/officeDocument/2006/relationships/image" Target="../media/image14.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018021" y="436098"/>
            <a:ext cx="3743764" cy="627736"/>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15" normalizeH="0" baseline="0" noProof="0" dirty="0">
                <a:ln>
                  <a:noFill/>
                </a:ln>
                <a:solidFill>
                  <a:prstClr val="black"/>
                </a:solidFill>
                <a:effectLst/>
                <a:uLnTx/>
                <a:uFillTx/>
                <a:latin typeface="Arial"/>
                <a:ea typeface="+mn-ea"/>
                <a:cs typeface="Arial"/>
                <a:sym typeface="Arial"/>
              </a:rPr>
              <a:t>Transformation </a:t>
            </a:r>
            <a:r>
              <a:rPr kumimoji="0" sz="2000" b="1" i="0" u="none" strike="noStrike" kern="1200" cap="none" spc="-5" normalizeH="0" baseline="0" noProof="0" dirty="0">
                <a:ln>
                  <a:noFill/>
                </a:ln>
                <a:solidFill>
                  <a:prstClr val="black"/>
                </a:solidFill>
                <a:effectLst/>
                <a:uLnTx/>
                <a:uFillTx/>
                <a:latin typeface="Arial"/>
                <a:ea typeface="+mn-ea"/>
                <a:cs typeface="Arial"/>
                <a:sym typeface="Arial"/>
              </a:rPr>
              <a:t>by </a:t>
            </a:r>
            <a:r>
              <a:rPr kumimoji="0" sz="2000" b="1" i="0" u="none" strike="noStrike" kern="1200" cap="none" spc="-10" normalizeH="0" baseline="0" noProof="0" dirty="0">
                <a:ln>
                  <a:noFill/>
                </a:ln>
                <a:solidFill>
                  <a:prstClr val="black"/>
                </a:solidFill>
                <a:effectLst/>
                <a:uLnTx/>
                <a:uFillTx/>
                <a:latin typeface="Arial"/>
                <a:ea typeface="+mn-ea"/>
                <a:cs typeface="Arial"/>
                <a:sym typeface="Arial"/>
              </a:rPr>
              <a:t>Innovation  </a:t>
            </a:r>
            <a:r>
              <a:rPr kumimoji="0" sz="2000" b="1" i="0" u="none" strike="noStrike" kern="1200" cap="none" spc="-5" normalizeH="0" baseline="0" noProof="0" dirty="0">
                <a:ln>
                  <a:noFill/>
                </a:ln>
                <a:solidFill>
                  <a:prstClr val="black"/>
                </a:solidFill>
                <a:effectLst/>
                <a:uLnTx/>
                <a:uFillTx/>
                <a:latin typeface="Arial"/>
                <a:ea typeface="+mn-ea"/>
                <a:cs typeface="Arial"/>
                <a:sym typeface="Arial"/>
              </a:rPr>
              <a:t>in </a:t>
            </a:r>
            <a:r>
              <a:rPr kumimoji="0" sz="2000" b="1" i="0" u="none" strike="noStrike" kern="1200" cap="none" spc="-10" normalizeH="0" baseline="0" noProof="0" dirty="0">
                <a:ln>
                  <a:noFill/>
                </a:ln>
                <a:solidFill>
                  <a:prstClr val="black"/>
                </a:solidFill>
                <a:effectLst/>
                <a:uLnTx/>
                <a:uFillTx/>
                <a:latin typeface="Arial"/>
                <a:ea typeface="+mn-ea"/>
                <a:cs typeface="Arial"/>
                <a:sym typeface="Arial"/>
              </a:rPr>
              <a:t>Distance</a:t>
            </a:r>
            <a:r>
              <a:rPr kumimoji="0" sz="2000" b="1" i="0" u="none" strike="noStrike" kern="1200" cap="none" spc="25" normalizeH="0" baseline="0" noProof="0" dirty="0">
                <a:ln>
                  <a:noFill/>
                </a:ln>
                <a:solidFill>
                  <a:prstClr val="black"/>
                </a:solidFill>
                <a:effectLst/>
                <a:uLnTx/>
                <a:uFillTx/>
                <a:latin typeface="Arial"/>
                <a:ea typeface="+mn-ea"/>
                <a:cs typeface="Arial"/>
                <a:sym typeface="Arial"/>
              </a:rPr>
              <a:t> </a:t>
            </a:r>
            <a:r>
              <a:rPr kumimoji="0" sz="2000" b="1" i="0" u="none" strike="noStrike" kern="1200" cap="none" spc="-10" normalizeH="0" baseline="0" noProof="0" dirty="0">
                <a:ln>
                  <a:noFill/>
                </a:ln>
                <a:solidFill>
                  <a:prstClr val="black"/>
                </a:solidFill>
                <a:effectLst/>
                <a:uLnTx/>
                <a:uFillTx/>
                <a:latin typeface="Arial"/>
                <a:ea typeface="+mn-ea"/>
                <a:cs typeface="Arial"/>
                <a:sym typeface="Arial"/>
              </a:rPr>
              <a:t>Education</a:t>
            </a:r>
            <a:endParaRPr kumimoji="0" sz="2000" b="0"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3" name="object 3"/>
          <p:cNvSpPr/>
          <p:nvPr/>
        </p:nvSpPr>
        <p:spPr>
          <a:xfrm>
            <a:off x="2391508" y="1310241"/>
            <a:ext cx="8496886" cy="2502837"/>
          </a:xfrm>
          <a:prstGeom prst="rect">
            <a:avLst/>
          </a:prstGeom>
          <a:blipFill>
            <a:blip r:embed="rId5" cstate="print"/>
            <a:stretch>
              <a:fillRect/>
            </a:stretch>
          </a:blipFill>
          <a:effectLst>
            <a:outerShdw blurRad="50800" dist="38100" dir="18900000" algn="b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object 4"/>
          <p:cNvSpPr/>
          <p:nvPr/>
        </p:nvSpPr>
        <p:spPr>
          <a:xfrm>
            <a:off x="273436" y="271513"/>
            <a:ext cx="3845318" cy="6314973"/>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 name="object 5"/>
          <p:cNvSpPr/>
          <p:nvPr/>
        </p:nvSpPr>
        <p:spPr>
          <a:xfrm>
            <a:off x="7146389" y="6231988"/>
            <a:ext cx="4444780" cy="480165"/>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 name="object 6"/>
          <p:cNvSpPr txBox="1"/>
          <p:nvPr/>
        </p:nvSpPr>
        <p:spPr>
          <a:xfrm>
            <a:off x="4782257" y="3993362"/>
            <a:ext cx="6837805" cy="591187"/>
          </a:xfrm>
          <a:prstGeom prst="rect">
            <a:avLst/>
          </a:prstGeom>
          <a:solidFill>
            <a:srgbClr val="EB5F08"/>
          </a:solidFill>
        </p:spPr>
        <p:txBody>
          <a:bodyPr vert="horz" wrap="square" lIns="0" tIns="36830" rIns="0" bIns="0" rtlCol="0">
            <a:spAutoFit/>
          </a:bodyPr>
          <a:lstStyle/>
          <a:p>
            <a:pPr marL="71120" marR="0" lvl="0" indent="0" algn="l" defTabSz="914400" rtl="0" eaLnBrk="1" fontAlgn="auto" latinLnBrk="0" hangingPunct="1">
              <a:lnSpc>
                <a:spcPct val="100000"/>
              </a:lnSpc>
              <a:spcBef>
                <a:spcPts val="290"/>
              </a:spcBef>
              <a:spcAft>
                <a:spcPts val="0"/>
              </a:spcAft>
              <a:buClrTx/>
              <a:buSzTx/>
              <a:buFontTx/>
              <a:buNone/>
              <a:tabLst/>
              <a:defRPr/>
            </a:pPr>
            <a:r>
              <a:rPr kumimoji="0" sz="1800" b="1" i="0" u="none" strike="noStrike" kern="1200" cap="none" spc="-5" normalizeH="0" baseline="0" noProof="0" dirty="0">
                <a:ln>
                  <a:noFill/>
                </a:ln>
                <a:solidFill>
                  <a:srgbClr val="FFFFFF"/>
                </a:solidFill>
                <a:effectLst/>
                <a:uLnTx/>
                <a:uFillTx/>
                <a:latin typeface="Arial"/>
                <a:ea typeface="+mn-ea"/>
                <a:cs typeface="Arial"/>
                <a:sym typeface="Arial"/>
              </a:rPr>
              <a:t>TIDE RESIDENTIAL</a:t>
            </a:r>
            <a:r>
              <a:rPr kumimoji="0" sz="1800" b="1" i="0" u="none" strike="noStrike" kern="1200" cap="none" spc="0" normalizeH="0" baseline="0" noProof="0" dirty="0">
                <a:ln>
                  <a:noFill/>
                </a:ln>
                <a:solidFill>
                  <a:srgbClr val="FFFFFF"/>
                </a:solidFill>
                <a:effectLst/>
                <a:uLnTx/>
                <a:uFillTx/>
                <a:latin typeface="Arial"/>
                <a:ea typeface="+mn-ea"/>
                <a:cs typeface="Arial"/>
                <a:sym typeface="Arial"/>
              </a:rPr>
              <a:t> </a:t>
            </a:r>
            <a:r>
              <a:rPr kumimoji="0" sz="1800" b="1" i="0" u="none" strike="noStrike" kern="1200" cap="none" spc="-5" normalizeH="0" baseline="0" noProof="0" dirty="0">
                <a:ln>
                  <a:noFill/>
                </a:ln>
                <a:solidFill>
                  <a:srgbClr val="FFFFFF"/>
                </a:solidFill>
                <a:effectLst/>
                <a:uLnTx/>
                <a:uFillTx/>
                <a:latin typeface="Arial"/>
                <a:ea typeface="+mn-ea"/>
                <a:cs typeface="Arial"/>
                <a:sym typeface="Arial"/>
              </a:rPr>
              <a:t>SCHOOL</a:t>
            </a:r>
            <a:endParaRPr kumimoji="0" sz="1800" b="0" i="0" u="none" strike="noStrike" kern="1200" cap="none" spc="0" normalizeH="0" baseline="0" noProof="0" dirty="0">
              <a:ln>
                <a:noFill/>
              </a:ln>
              <a:solidFill>
                <a:prstClr val="black"/>
              </a:solidFill>
              <a:effectLst/>
              <a:uLnTx/>
              <a:uFillTx/>
              <a:latin typeface="Arial"/>
              <a:ea typeface="+mn-ea"/>
              <a:cs typeface="Arial"/>
              <a:sym typeface="Arial"/>
            </a:endParaRPr>
          </a:p>
          <a:p>
            <a:pPr marL="7112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srgbClr val="FFFFFF"/>
                </a:solidFill>
                <a:effectLst/>
                <a:uLnTx/>
                <a:uFillTx/>
                <a:latin typeface="Arial"/>
                <a:ea typeface="+mn-ea"/>
                <a:cs typeface="Arial"/>
                <a:sym typeface="Arial"/>
              </a:rPr>
              <a:t>May</a:t>
            </a:r>
            <a:r>
              <a:rPr kumimoji="0" sz="1800" b="1" i="0" u="none" strike="noStrike" kern="1200" cap="none" spc="-5" normalizeH="0" baseline="0" noProof="0" dirty="0">
                <a:ln>
                  <a:noFill/>
                </a:ln>
                <a:solidFill>
                  <a:srgbClr val="FFFFFF"/>
                </a:solidFill>
                <a:effectLst/>
                <a:uLnTx/>
                <a:uFillTx/>
                <a:latin typeface="Arial"/>
                <a:ea typeface="+mn-ea"/>
                <a:cs typeface="Arial"/>
                <a:sym typeface="Arial"/>
              </a:rPr>
              <a:t> 2020</a:t>
            </a:r>
            <a:endParaRPr kumimoji="0" lang="en-GB" sz="1800" b="1" i="0" u="none" strike="noStrike" kern="1200" cap="none" spc="-5" normalizeH="0" baseline="0" noProof="0" dirty="0">
              <a:ln>
                <a:noFill/>
              </a:ln>
              <a:solidFill>
                <a:srgbClr val="FFFFFF"/>
              </a:solidFill>
              <a:effectLst/>
              <a:uLnTx/>
              <a:uFillTx/>
              <a:latin typeface="Arial"/>
              <a:ea typeface="+mn-ea"/>
              <a:cs typeface="Arial"/>
              <a:sym typeface="Arial"/>
            </a:endParaRPr>
          </a:p>
        </p:txBody>
      </p:sp>
      <p:sp>
        <p:nvSpPr>
          <p:cNvPr id="7" name="object 7"/>
          <p:cNvSpPr txBox="1"/>
          <p:nvPr/>
        </p:nvSpPr>
        <p:spPr>
          <a:xfrm>
            <a:off x="4782257" y="4764833"/>
            <a:ext cx="6808910" cy="1044517"/>
          </a:xfrm>
          <a:prstGeom prst="rect">
            <a:avLst/>
          </a:prstGeom>
          <a:ln w="57911">
            <a:solidFill>
              <a:srgbClr val="EB5F08"/>
            </a:solidFill>
          </a:ln>
        </p:spPr>
        <p:txBody>
          <a:bodyPr vert="horz" wrap="square" lIns="0" tIns="142875"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50" b="0"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8" name="Rectangle 7">
            <a:extLst>
              <a:ext uri="{FF2B5EF4-FFF2-40B4-BE49-F238E27FC236}">
                <a16:creationId xmlns:a16="http://schemas.microsoft.com/office/drawing/2014/main" id="{3ED5CC58-460F-415E-8D8E-6A61B5C41430}"/>
              </a:ext>
            </a:extLst>
          </p:cNvPr>
          <p:cNvSpPr/>
          <p:nvPr/>
        </p:nvSpPr>
        <p:spPr>
          <a:xfrm>
            <a:off x="4796704" y="4789371"/>
            <a:ext cx="6780015" cy="830997"/>
          </a:xfrm>
          <a:prstGeom prst="rect">
            <a:avLst/>
          </a:prstGeom>
        </p:spPr>
        <p:txBody>
          <a:bodyPr wrap="square">
            <a:spAutoFit/>
          </a:bodyPr>
          <a:lstStyle/>
          <a:p>
            <a:pPr lvl="0">
              <a:buClrTx/>
            </a:pPr>
            <a:r>
              <a:rPr lang="en-GB" sz="2400" b="1" kern="1200" dirty="0">
                <a:solidFill>
                  <a:prstClr val="black"/>
                </a:solidFill>
                <a:latin typeface="Arial" panose="020B0604020202020204" pitchFamily="34" charset="0"/>
                <a:ea typeface="+mn-ea"/>
                <a:cs typeface="Arial" panose="020B0604020202020204" pitchFamily="34" charset="0"/>
              </a:rPr>
              <a:t>Designing for Online Learners (2): Learning Outcomes - Cohort 2019</a:t>
            </a:r>
          </a:p>
        </p:txBody>
      </p:sp>
      <p:pic>
        <p:nvPicPr>
          <p:cNvPr id="13" name="Audio 12">
            <a:hlinkClick r:id="" action="ppaction://media"/>
            <a:extLst>
              <a:ext uri="{FF2B5EF4-FFF2-40B4-BE49-F238E27FC236}">
                <a16:creationId xmlns:a16="http://schemas.microsoft.com/office/drawing/2014/main" id="{61EE6864-4DC0-46EE-A640-38CE7F9660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19506966"/>
      </p:ext>
    </p:extLst>
  </p:cSld>
  <p:clrMapOvr>
    <a:masterClrMapping/>
  </p:clrMapOvr>
  <mc:AlternateContent xmlns:mc="http://schemas.openxmlformats.org/markup-compatibility/2006">
    <mc:Choice xmlns:p14="http://schemas.microsoft.com/office/powerpoint/2010/main" Requires="p14">
      <p:transition spd="slow" p14:dur="2000" advTm="8522"/>
    </mc:Choice>
    <mc:Fallback>
      <p:transition spd="slow" advTm="8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8"/>
          <p:cNvSpPr txBox="1">
            <a:spLocks noGrp="1"/>
          </p:cNvSpPr>
          <p:nvPr>
            <p:ph type="body" idx="1"/>
          </p:nvPr>
        </p:nvSpPr>
        <p:spPr>
          <a:xfrm>
            <a:off x="838200" y="1825625"/>
            <a:ext cx="10068000" cy="43515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90000"/>
              </a:lnSpc>
              <a:spcBef>
                <a:spcPts val="1000"/>
              </a:spcBef>
              <a:spcAft>
                <a:spcPts val="0"/>
              </a:spcAft>
              <a:buSzPts val="3200"/>
              <a:buChar char="•"/>
            </a:pPr>
            <a:r>
              <a:rPr lang="en-GB" sz="3200"/>
              <a:t>Learning is an active process</a:t>
            </a:r>
            <a:endParaRPr sz="3200"/>
          </a:p>
          <a:p>
            <a:pPr marL="457200" marR="0" lvl="0" indent="-431800" algn="l" rtl="0">
              <a:lnSpc>
                <a:spcPct val="90000"/>
              </a:lnSpc>
              <a:spcBef>
                <a:spcPts val="0"/>
              </a:spcBef>
              <a:spcAft>
                <a:spcPts val="0"/>
              </a:spcAft>
              <a:buSzPts val="3200"/>
              <a:buChar char="•"/>
            </a:pPr>
            <a:r>
              <a:rPr lang="en-GB" sz="3200"/>
              <a:t>Assessment is part of learning</a:t>
            </a:r>
            <a:endParaRPr sz="3200"/>
          </a:p>
          <a:p>
            <a:pPr marL="457200" marR="0" lvl="0" indent="-431800" algn="l" rtl="0">
              <a:lnSpc>
                <a:spcPct val="90000"/>
              </a:lnSpc>
              <a:spcBef>
                <a:spcPts val="0"/>
              </a:spcBef>
              <a:spcAft>
                <a:spcPts val="0"/>
              </a:spcAft>
              <a:buSzPts val="3200"/>
              <a:buChar char="•"/>
            </a:pPr>
            <a:r>
              <a:rPr lang="en-GB" sz="3200"/>
              <a:t>Learners focus on what they need to do to pass the course</a:t>
            </a:r>
            <a:endParaRPr sz="3200"/>
          </a:p>
        </p:txBody>
      </p:sp>
      <p:sp>
        <p:nvSpPr>
          <p:cNvPr id="141" name="Google Shape;141;p8"/>
          <p:cNvSpPr txBox="1">
            <a:spLocks noGrp="1"/>
          </p:cNvSpPr>
          <p:nvPr>
            <p:ph type="title"/>
          </p:nvPr>
        </p:nvSpPr>
        <p:spPr>
          <a:xfrm>
            <a:off x="838200" y="500063"/>
            <a:ext cx="10515600" cy="13255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GB" sz="4400" b="1"/>
              <a:t>Key ideas</a:t>
            </a:r>
            <a:endParaRPr sz="1400" b="0" i="0" u="none" strike="noStrike" cap="none">
              <a:solidFill>
                <a:srgbClr val="000000"/>
              </a:solidFill>
              <a:latin typeface="Arial"/>
              <a:ea typeface="Arial"/>
              <a:cs typeface="Arial"/>
              <a:sym typeface="Arial"/>
            </a:endParaRPr>
          </a:p>
        </p:txBody>
      </p:sp>
      <p:pic>
        <p:nvPicPr>
          <p:cNvPr id="3" name="Audio 2">
            <a:hlinkClick r:id="" action="ppaction://media"/>
            <a:extLst>
              <a:ext uri="{FF2B5EF4-FFF2-40B4-BE49-F238E27FC236}">
                <a16:creationId xmlns:a16="http://schemas.microsoft.com/office/drawing/2014/main" id="{78512B2F-0580-4FBB-93A3-0ED4156248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541"/>
    </mc:Choice>
    <mc:Fallback>
      <p:transition spd="slow" advTm="21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86e91e3fee_0_19"/>
          <p:cNvSpPr txBox="1">
            <a:spLocks noGrp="1"/>
          </p:cNvSpPr>
          <p:nvPr>
            <p:ph type="body" idx="1"/>
          </p:nvPr>
        </p:nvSpPr>
        <p:spPr>
          <a:xfrm>
            <a:off x="744975" y="1084550"/>
            <a:ext cx="11093400" cy="5486400"/>
          </a:xfrm>
          <a:prstGeom prst="rect">
            <a:avLst/>
          </a:prstGeom>
          <a:noFill/>
          <a:ln>
            <a:noFill/>
          </a:ln>
        </p:spPr>
        <p:txBody>
          <a:bodyPr spcFirstLastPara="1" wrap="square" lIns="91425" tIns="91425" rIns="91425" bIns="91425" anchor="t" anchorCtr="0">
            <a:noAutofit/>
          </a:bodyPr>
          <a:lstStyle/>
          <a:p>
            <a:pPr marL="457200" marR="0" lvl="0" indent="-400050" algn="l" rtl="0">
              <a:lnSpc>
                <a:spcPct val="90000"/>
              </a:lnSpc>
              <a:spcBef>
                <a:spcPts val="1000"/>
              </a:spcBef>
              <a:spcAft>
                <a:spcPts val="0"/>
              </a:spcAft>
              <a:buSzPts val="2700"/>
              <a:buChar char="•"/>
            </a:pPr>
            <a:r>
              <a:rPr lang="en-GB" sz="2700" dirty="0"/>
              <a:t>Think about a time when you had a good experience of learning something - what was it that helped you to learn?</a:t>
            </a:r>
            <a:endParaRPr sz="2700" dirty="0"/>
          </a:p>
          <a:p>
            <a:pPr marL="457200" marR="0" lvl="0" indent="-400050" algn="l" rtl="0">
              <a:lnSpc>
                <a:spcPct val="90000"/>
              </a:lnSpc>
              <a:spcBef>
                <a:spcPts val="0"/>
              </a:spcBef>
              <a:spcAft>
                <a:spcPts val="0"/>
              </a:spcAft>
              <a:buSzPts val="2700"/>
              <a:buChar char="•"/>
            </a:pPr>
            <a:r>
              <a:rPr lang="en-GB" sz="2700" dirty="0"/>
              <a:t>Watch the short video made by participants at the November 2019 residential school on ‘Different purposes of wearing </a:t>
            </a:r>
            <a:r>
              <a:rPr lang="en-GB" sz="2700" dirty="0" err="1"/>
              <a:t>thanakha</a:t>
            </a:r>
            <a:r>
              <a:rPr lang="en-GB" sz="2700" dirty="0"/>
              <a:t>’ </a:t>
            </a:r>
            <a:endParaRPr sz="2700" dirty="0"/>
          </a:p>
          <a:p>
            <a:pPr marL="457200" marR="0" lvl="0" indent="0" algn="l" rtl="0">
              <a:lnSpc>
                <a:spcPct val="90000"/>
              </a:lnSpc>
              <a:spcBef>
                <a:spcPts val="1000"/>
              </a:spcBef>
              <a:spcAft>
                <a:spcPts val="0"/>
              </a:spcAft>
              <a:buNone/>
            </a:pPr>
            <a:r>
              <a:rPr lang="en-GB" sz="2700" dirty="0"/>
              <a:t>This is available through the TIDE Community Facebook page at: </a:t>
            </a:r>
            <a:r>
              <a:rPr lang="en-GB" sz="2200" u="sng" dirty="0">
                <a:solidFill>
                  <a:srgbClr val="0000FF"/>
                </a:solidFill>
                <a:hlinkClick r:id="rId5"/>
              </a:rPr>
              <a:t>https://www.facebook.com/groups/TIDE.Community/permalink/2493291700938995/</a:t>
            </a:r>
            <a:endParaRPr sz="2200" u="sng" dirty="0">
              <a:solidFill>
                <a:srgbClr val="0000FF"/>
              </a:solidFill>
            </a:endParaRPr>
          </a:p>
          <a:p>
            <a:pPr marL="457200" lvl="0" indent="-400050" algn="l" rtl="0">
              <a:spcBef>
                <a:spcPts val="1000"/>
              </a:spcBef>
              <a:spcAft>
                <a:spcPts val="0"/>
              </a:spcAft>
              <a:buSzPts val="2700"/>
              <a:buChar char="•"/>
            </a:pPr>
            <a:r>
              <a:rPr lang="en-GB" sz="2700" dirty="0"/>
              <a:t>Review the section on ‘Active learning’ in the notes handout </a:t>
            </a:r>
            <a:endParaRPr sz="2700" dirty="0"/>
          </a:p>
          <a:p>
            <a:pPr marL="457200" lvl="0" indent="-400050" algn="l" rtl="0">
              <a:spcBef>
                <a:spcPts val="0"/>
              </a:spcBef>
              <a:spcAft>
                <a:spcPts val="0"/>
              </a:spcAft>
              <a:buSzPts val="2700"/>
              <a:buChar char="•"/>
            </a:pPr>
            <a:r>
              <a:rPr lang="en-GB" sz="2700" dirty="0"/>
              <a:t>Look at the self-assessment questions and see if you can answer them after watching the video. What more support might learners need to be able to achieve these learning outcomes? Note down one or two examples of activities that would help your learners to master the skills of creating </a:t>
            </a:r>
            <a:r>
              <a:rPr lang="en-GB" sz="2700" dirty="0" err="1"/>
              <a:t>thanakha</a:t>
            </a:r>
            <a:endParaRPr sz="2700" dirty="0"/>
          </a:p>
          <a:p>
            <a:pPr marL="457200" marR="0" lvl="0" indent="-400050" algn="l" rtl="0">
              <a:lnSpc>
                <a:spcPct val="90000"/>
              </a:lnSpc>
              <a:spcBef>
                <a:spcPts val="0"/>
              </a:spcBef>
              <a:spcAft>
                <a:spcPts val="0"/>
              </a:spcAft>
              <a:buSzPts val="2700"/>
              <a:buChar char="•"/>
            </a:pPr>
            <a:r>
              <a:rPr lang="en-GB" sz="2700" dirty="0"/>
              <a:t> If you are working in a group with others, feed back and compare examples.</a:t>
            </a:r>
            <a:endParaRPr sz="2700" dirty="0"/>
          </a:p>
        </p:txBody>
      </p:sp>
      <p:sp>
        <p:nvSpPr>
          <p:cNvPr id="147" name="Google Shape;147;g86e91e3fee_0_19"/>
          <p:cNvSpPr txBox="1">
            <a:spLocks noGrp="1"/>
          </p:cNvSpPr>
          <p:nvPr>
            <p:ph type="title"/>
          </p:nvPr>
        </p:nvSpPr>
        <p:spPr>
          <a:xfrm>
            <a:off x="744975" y="151550"/>
            <a:ext cx="8669700" cy="93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GB" sz="4400" b="1"/>
              <a:t>Activity 1: Active learning</a:t>
            </a:r>
            <a:endParaRPr sz="1400" b="0" i="0" u="none" strike="noStrike" cap="none">
              <a:solidFill>
                <a:srgbClr val="000000"/>
              </a:solidFill>
              <a:latin typeface="Arial"/>
              <a:ea typeface="Arial"/>
              <a:cs typeface="Arial"/>
              <a:sym typeface="Arial"/>
            </a:endParaRPr>
          </a:p>
        </p:txBody>
      </p:sp>
      <p:pic>
        <p:nvPicPr>
          <p:cNvPr id="6" name="Audio 5">
            <a:hlinkClick r:id="" action="ppaction://media"/>
            <a:extLst>
              <a:ext uri="{FF2B5EF4-FFF2-40B4-BE49-F238E27FC236}">
                <a16:creationId xmlns:a16="http://schemas.microsoft.com/office/drawing/2014/main" id="{D73ECD3E-5A65-4AFD-812D-DEE89C0A34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7254"/>
    </mc:Choice>
    <mc:Fallback>
      <p:transition spd="slow" advTm="97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86e91e3fee_0_14"/>
          <p:cNvSpPr txBox="1">
            <a:spLocks noGrp="1"/>
          </p:cNvSpPr>
          <p:nvPr>
            <p:ph type="body" idx="1"/>
          </p:nvPr>
        </p:nvSpPr>
        <p:spPr>
          <a:xfrm>
            <a:off x="838200" y="1825625"/>
            <a:ext cx="10515600" cy="4888800"/>
          </a:xfrm>
          <a:prstGeom prst="rect">
            <a:avLst/>
          </a:prstGeom>
          <a:noFill/>
          <a:ln>
            <a:noFill/>
          </a:ln>
        </p:spPr>
        <p:txBody>
          <a:bodyPr spcFirstLastPara="1" wrap="square" lIns="91425" tIns="91425" rIns="91425" bIns="91425" anchor="t" anchorCtr="0">
            <a:noAutofit/>
          </a:bodyPr>
          <a:lstStyle/>
          <a:p>
            <a:pPr marL="457200" marR="0" lvl="0" indent="-361950" algn="l" rtl="0">
              <a:lnSpc>
                <a:spcPct val="90000"/>
              </a:lnSpc>
              <a:spcBef>
                <a:spcPts val="1000"/>
              </a:spcBef>
              <a:spcAft>
                <a:spcPts val="0"/>
              </a:spcAft>
              <a:buClr>
                <a:schemeClr val="dk1"/>
              </a:buClr>
              <a:buSzPts val="2100"/>
              <a:buFont typeface="Arial"/>
              <a:buChar char="•"/>
            </a:pPr>
            <a:r>
              <a:rPr lang="en-GB" sz="2500" dirty="0"/>
              <a:t>Study the Tutor / Participant notes on learning outcomes</a:t>
            </a:r>
            <a:endParaRPr sz="2500" dirty="0"/>
          </a:p>
          <a:p>
            <a:pPr marL="457200" marR="0" lvl="0" indent="-361950" algn="l" rtl="0">
              <a:lnSpc>
                <a:spcPct val="90000"/>
              </a:lnSpc>
              <a:spcBef>
                <a:spcPts val="1000"/>
              </a:spcBef>
              <a:spcAft>
                <a:spcPts val="0"/>
              </a:spcAft>
              <a:buClr>
                <a:schemeClr val="dk1"/>
              </a:buClr>
              <a:buSzPts val="2100"/>
              <a:buFont typeface="Arial"/>
              <a:buChar char="•"/>
            </a:pPr>
            <a:r>
              <a:rPr lang="en-GB" sz="2500" dirty="0"/>
              <a:t>In your small group, or individually, choose an OER that you would like to adapt to make a course </a:t>
            </a:r>
            <a:r>
              <a:rPr lang="en-GB" sz="2500" dirty="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(use the skills you have learned in November 2019’s </a:t>
            </a:r>
            <a:r>
              <a:rPr lang="en-GB" sz="2500" i="1" dirty="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Finding and evaluating OER</a:t>
            </a:r>
            <a:r>
              <a:rPr lang="en-GB" sz="2500" dirty="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session to do this)</a:t>
            </a:r>
            <a:endParaRPr sz="2500" dirty="0"/>
          </a:p>
          <a:p>
            <a:pPr marL="457200" marR="0" lvl="0" indent="-361950" algn="l" rtl="0">
              <a:lnSpc>
                <a:spcPct val="90000"/>
              </a:lnSpc>
              <a:spcBef>
                <a:spcPts val="1000"/>
              </a:spcBef>
              <a:spcAft>
                <a:spcPts val="0"/>
              </a:spcAft>
              <a:buClr>
                <a:schemeClr val="dk1"/>
              </a:buClr>
              <a:buSzPts val="2100"/>
              <a:buFont typeface="Arial"/>
              <a:buChar char="•"/>
            </a:pPr>
            <a:r>
              <a:rPr lang="en-GB" sz="2500" dirty="0"/>
              <a:t>Identify something you would like your learners to be able to do after studying your OER course. How will you know if they can do it? Note your ideas</a:t>
            </a:r>
            <a:endParaRPr sz="2500" dirty="0"/>
          </a:p>
          <a:p>
            <a:pPr marL="457200" marR="0" lvl="0" indent="-387350" algn="l" rtl="0">
              <a:lnSpc>
                <a:spcPct val="90000"/>
              </a:lnSpc>
              <a:spcBef>
                <a:spcPts val="1000"/>
              </a:spcBef>
              <a:spcAft>
                <a:spcPts val="0"/>
              </a:spcAft>
              <a:buSzPts val="2500"/>
              <a:buChar char="•"/>
            </a:pPr>
            <a:r>
              <a:rPr lang="en-GB" sz="2500" dirty="0"/>
              <a:t>Are there any learning activities you would like to add to the OER to help your learners be able to achieve the learning outcomes and do the assessment?</a:t>
            </a:r>
            <a:endParaRPr sz="2500" dirty="0"/>
          </a:p>
          <a:p>
            <a:pPr marL="457200" marR="0" lvl="0" indent="-361950" algn="l" rtl="0">
              <a:lnSpc>
                <a:spcPct val="90000"/>
              </a:lnSpc>
              <a:spcBef>
                <a:spcPts val="1000"/>
              </a:spcBef>
              <a:spcAft>
                <a:spcPts val="0"/>
              </a:spcAft>
              <a:buClr>
                <a:schemeClr val="dk1"/>
              </a:buClr>
              <a:buSzPts val="2100"/>
              <a:buFont typeface="Arial"/>
              <a:buChar char="•"/>
            </a:pPr>
            <a:r>
              <a:rPr lang="en-GB" sz="2500" dirty="0"/>
              <a:t>Share with your group or (if you are working alone) with others from the TIDE community to get feedback</a:t>
            </a:r>
            <a:endParaRPr sz="2100" dirty="0"/>
          </a:p>
          <a:p>
            <a:pPr marL="457200" marR="0" lvl="0" indent="-228600" algn="l" rtl="0">
              <a:lnSpc>
                <a:spcPct val="90000"/>
              </a:lnSpc>
              <a:spcBef>
                <a:spcPts val="1000"/>
              </a:spcBef>
              <a:spcAft>
                <a:spcPts val="0"/>
              </a:spcAft>
              <a:buClr>
                <a:schemeClr val="dk1"/>
              </a:buClr>
              <a:buSzPts val="2800"/>
              <a:buFont typeface="Arial"/>
              <a:buNone/>
            </a:pPr>
            <a:endParaRPr sz="2100" dirty="0"/>
          </a:p>
        </p:txBody>
      </p:sp>
      <p:sp>
        <p:nvSpPr>
          <p:cNvPr id="153" name="Google Shape;153;g86e91e3fee_0_14"/>
          <p:cNvSpPr txBox="1">
            <a:spLocks noGrp="1"/>
          </p:cNvSpPr>
          <p:nvPr>
            <p:ph type="title"/>
          </p:nvPr>
        </p:nvSpPr>
        <p:spPr>
          <a:xfrm>
            <a:off x="838200" y="500063"/>
            <a:ext cx="10515600" cy="132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GB" sz="4400" b="1"/>
              <a:t>Activity 2: </a:t>
            </a:r>
            <a:endParaRPr sz="4400" b="1"/>
          </a:p>
          <a:p>
            <a:pPr marL="0" marR="0" lvl="0" indent="0" algn="l" rtl="0">
              <a:lnSpc>
                <a:spcPct val="100000"/>
              </a:lnSpc>
              <a:spcBef>
                <a:spcPts val="0"/>
              </a:spcBef>
              <a:spcAft>
                <a:spcPts val="0"/>
              </a:spcAft>
              <a:buClr>
                <a:srgbClr val="000000"/>
              </a:buClr>
              <a:buSzPts val="4400"/>
              <a:buFont typeface="Arial"/>
              <a:buNone/>
            </a:pPr>
            <a:r>
              <a:rPr lang="en-GB" sz="4400" b="1" i="0" u="none" strike="noStrike" cap="none">
                <a:solidFill>
                  <a:srgbClr val="000000"/>
                </a:solidFill>
                <a:latin typeface="Arial"/>
                <a:ea typeface="Arial"/>
                <a:cs typeface="Arial"/>
                <a:sym typeface="Arial"/>
              </a:rPr>
              <a:t>Write a learning outcome</a:t>
            </a:r>
            <a:endParaRPr sz="1400" b="0" i="0" u="none" strike="noStrike" cap="none">
              <a:solidFill>
                <a:srgbClr val="000000"/>
              </a:solidFill>
              <a:latin typeface="Arial"/>
              <a:ea typeface="Arial"/>
              <a:cs typeface="Arial"/>
              <a:sym typeface="Arial"/>
            </a:endParaRPr>
          </a:p>
        </p:txBody>
      </p:sp>
      <p:pic>
        <p:nvPicPr>
          <p:cNvPr id="6" name="Audio 5">
            <a:hlinkClick r:id="" action="ppaction://media"/>
            <a:extLst>
              <a:ext uri="{FF2B5EF4-FFF2-40B4-BE49-F238E27FC236}">
                <a16:creationId xmlns:a16="http://schemas.microsoft.com/office/drawing/2014/main" id="{AA9C187F-D1D6-48D3-891F-02374BB7F0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8721"/>
    </mc:Choice>
    <mc:Fallback>
      <p:transition spd="slow" advTm="128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0"/>
          <p:cNvSpPr txBox="1">
            <a:spLocks noGrp="1"/>
          </p:cNvSpPr>
          <p:nvPr>
            <p:ph type="title"/>
          </p:nvPr>
        </p:nvSpPr>
        <p:spPr>
          <a:xfrm>
            <a:off x="838200" y="365125"/>
            <a:ext cx="8683200" cy="1325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Next time….</a:t>
            </a:r>
            <a:endParaRPr/>
          </a:p>
        </p:txBody>
      </p:sp>
      <p:sp>
        <p:nvSpPr>
          <p:cNvPr id="159" name="Google Shape;159;p10"/>
          <p:cNvSpPr txBox="1">
            <a:spLocks noGrp="1"/>
          </p:cNvSpPr>
          <p:nvPr>
            <p:ph type="body" idx="1"/>
          </p:nvPr>
        </p:nvSpPr>
        <p:spPr>
          <a:xfrm>
            <a:off x="657300" y="1758199"/>
            <a:ext cx="4773600" cy="44862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1000"/>
              </a:spcBef>
              <a:spcAft>
                <a:spcPts val="0"/>
              </a:spcAft>
              <a:buClr>
                <a:schemeClr val="dk1"/>
              </a:buClr>
              <a:buSzPts val="2800"/>
              <a:buFont typeface="Arial"/>
              <a:buChar char="•"/>
            </a:pPr>
            <a:r>
              <a:rPr lang="en-GB"/>
              <a:t>You will use the learning outcomes you have developed to plan the structure of your OER course</a:t>
            </a:r>
            <a:endParaRPr/>
          </a:p>
          <a:p>
            <a:pPr marL="457200" marR="0" lvl="0" indent="-406400" algn="l" rtl="0">
              <a:lnSpc>
                <a:spcPct val="90000"/>
              </a:lnSpc>
              <a:spcBef>
                <a:spcPts val="1000"/>
              </a:spcBef>
              <a:spcAft>
                <a:spcPts val="0"/>
              </a:spcAft>
              <a:buClr>
                <a:schemeClr val="dk1"/>
              </a:buClr>
              <a:buSzPts val="2800"/>
              <a:buFont typeface="Arial"/>
              <a:buChar char="•"/>
            </a:pPr>
            <a:r>
              <a:rPr lang="en-GB"/>
              <a:t>Once you have planned your design you will then put it online</a:t>
            </a:r>
            <a:endParaRPr/>
          </a:p>
          <a:p>
            <a:pPr marL="457200" marR="0" lvl="0" indent="-228600" algn="l" rtl="0">
              <a:lnSpc>
                <a:spcPct val="90000"/>
              </a:lnSpc>
              <a:spcBef>
                <a:spcPts val="1000"/>
              </a:spcBef>
              <a:spcAft>
                <a:spcPts val="0"/>
              </a:spcAft>
              <a:buClr>
                <a:schemeClr val="dk1"/>
              </a:buClr>
              <a:buSzPts val="2800"/>
              <a:buFont typeface="Arial"/>
              <a:buNone/>
            </a:pPr>
            <a:endParaRPr/>
          </a:p>
          <a:p>
            <a:pPr marL="457200" marR="0" lvl="0" indent="-228600" algn="l" rtl="0">
              <a:lnSpc>
                <a:spcPct val="90000"/>
              </a:lnSpc>
              <a:spcBef>
                <a:spcPts val="1000"/>
              </a:spcBef>
              <a:spcAft>
                <a:spcPts val="0"/>
              </a:spcAft>
              <a:buClr>
                <a:schemeClr val="dk1"/>
              </a:buClr>
              <a:buSzPts val="2800"/>
              <a:buFont typeface="Arial"/>
              <a:buNone/>
            </a:pPr>
            <a:endParaRPr/>
          </a:p>
          <a:p>
            <a:pPr marL="457200" marR="0" lvl="0" indent="-228600" algn="l" rtl="0">
              <a:lnSpc>
                <a:spcPct val="90000"/>
              </a:lnSpc>
              <a:spcBef>
                <a:spcPts val="1000"/>
              </a:spcBef>
              <a:spcAft>
                <a:spcPts val="0"/>
              </a:spcAft>
              <a:buClr>
                <a:schemeClr val="dk1"/>
              </a:buClr>
              <a:buSzPts val="2800"/>
              <a:buFont typeface="Arial"/>
              <a:buNone/>
            </a:pPr>
            <a:endParaRPr/>
          </a:p>
        </p:txBody>
      </p:sp>
      <p:pic>
        <p:nvPicPr>
          <p:cNvPr id="160" name="Google Shape;160;p10"/>
          <p:cNvPicPr preferRelativeResize="0"/>
          <p:nvPr/>
        </p:nvPicPr>
        <p:blipFill rotWithShape="1">
          <a:blip r:embed="rId5">
            <a:alphaModFix/>
          </a:blip>
          <a:srcRect/>
          <a:stretch/>
        </p:blipFill>
        <p:spPr>
          <a:xfrm>
            <a:off x="5731746" y="1825625"/>
            <a:ext cx="6215671" cy="4149290"/>
          </a:xfrm>
          <a:prstGeom prst="rect">
            <a:avLst/>
          </a:prstGeom>
          <a:noFill/>
          <a:ln>
            <a:noFill/>
          </a:ln>
        </p:spPr>
      </p:pic>
      <p:sp>
        <p:nvSpPr>
          <p:cNvPr id="161" name="Google Shape;161;p10"/>
          <p:cNvSpPr txBox="1"/>
          <p:nvPr/>
        </p:nvSpPr>
        <p:spPr>
          <a:xfrm>
            <a:off x="7265097" y="6311900"/>
            <a:ext cx="296866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Photo by </a:t>
            </a:r>
            <a:r>
              <a:rPr lang="en-GB" sz="1400" b="0" i="0" u="sng" strike="noStrike" cap="none">
                <a:solidFill>
                  <a:srgbClr val="000000"/>
                </a:solidFill>
                <a:latin typeface="Arial"/>
                <a:ea typeface="Arial"/>
                <a:cs typeface="Arial"/>
                <a:sym typeface="Arial"/>
                <a:hlinkClick r:id="rId6"/>
              </a:rPr>
              <a:t>Alain Pham</a:t>
            </a:r>
            <a:r>
              <a:rPr lang="en-GB" sz="1400" b="0" i="0" u="none" strike="noStrike" cap="none">
                <a:solidFill>
                  <a:srgbClr val="000000"/>
                </a:solidFill>
                <a:latin typeface="Arial"/>
                <a:ea typeface="Arial"/>
                <a:cs typeface="Arial"/>
                <a:sym typeface="Arial"/>
              </a:rPr>
              <a:t> on </a:t>
            </a:r>
            <a:r>
              <a:rPr lang="en-GB" sz="1400" b="0" i="0" u="sng" strike="noStrike" cap="none">
                <a:solidFill>
                  <a:srgbClr val="000000"/>
                </a:solidFill>
                <a:latin typeface="Arial"/>
                <a:ea typeface="Arial"/>
                <a:cs typeface="Arial"/>
                <a:sym typeface="Arial"/>
                <a:hlinkClick r:id="rId7"/>
              </a:rPr>
              <a:t>Unsplash</a:t>
            </a:r>
            <a:endParaRPr sz="1400" b="0" i="0" u="none" strike="noStrike" cap="none">
              <a:solidFill>
                <a:srgbClr val="000000"/>
              </a:solidFill>
              <a:latin typeface="Arial"/>
              <a:ea typeface="Arial"/>
              <a:cs typeface="Arial"/>
              <a:sym typeface="Arial"/>
            </a:endParaRPr>
          </a:p>
        </p:txBody>
      </p:sp>
      <p:pic>
        <p:nvPicPr>
          <p:cNvPr id="3" name="Audio 2">
            <a:hlinkClick r:id="" action="ppaction://media"/>
            <a:extLst>
              <a:ext uri="{FF2B5EF4-FFF2-40B4-BE49-F238E27FC236}">
                <a16:creationId xmlns:a16="http://schemas.microsoft.com/office/drawing/2014/main" id="{0B1A5C6B-1B65-47CD-8FFC-541CA59373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8493"/>
    </mc:Choice>
    <mc:Fallback>
      <p:transition spd="slow" advTm="8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7200"/>
              <a:buNone/>
            </a:pPr>
            <a:r>
              <a:rPr lang="en-GB" sz="6600" b="1" dirty="0"/>
              <a:t>Designing for online learners (2): Learning Outcomes</a:t>
            </a:r>
            <a:endParaRPr sz="6600" dirty="0"/>
          </a:p>
          <a:p>
            <a:pPr marL="0" lvl="0" indent="0" algn="l" rtl="0">
              <a:lnSpc>
                <a:spcPct val="90000"/>
              </a:lnSpc>
              <a:spcBef>
                <a:spcPts val="1000"/>
              </a:spcBef>
              <a:spcAft>
                <a:spcPts val="0"/>
              </a:spcAft>
              <a:buSzPts val="2800"/>
              <a:buNone/>
            </a:pPr>
            <a:r>
              <a:rPr lang="en-GB" sz="3200" b="1" dirty="0"/>
              <a:t>Delivered by Katharine Reedy</a:t>
            </a:r>
          </a:p>
          <a:p>
            <a:pPr marL="0" lvl="0" indent="0" algn="l" rtl="0">
              <a:lnSpc>
                <a:spcPct val="90000"/>
              </a:lnSpc>
              <a:spcBef>
                <a:spcPts val="1000"/>
              </a:spcBef>
              <a:spcAft>
                <a:spcPts val="0"/>
              </a:spcAft>
              <a:buSzPts val="2800"/>
              <a:buNone/>
            </a:pPr>
            <a:r>
              <a:rPr lang="en-GB" dirty="0"/>
              <a:t>December 2020</a:t>
            </a:r>
            <a:endParaRPr dirty="0"/>
          </a:p>
        </p:txBody>
      </p:sp>
      <p:pic>
        <p:nvPicPr>
          <p:cNvPr id="79" name="Google Shape;79;p2">
            <a:hlinkClick r:id="rId5"/>
          </p:cNvPr>
          <p:cNvPicPr preferRelativeResize="0"/>
          <p:nvPr/>
        </p:nvPicPr>
        <p:blipFill rotWithShape="1">
          <a:blip r:embed="rId6">
            <a:alphaModFix/>
          </a:blip>
          <a:srcRect/>
          <a:stretch/>
        </p:blipFill>
        <p:spPr>
          <a:xfrm>
            <a:off x="214212" y="6176963"/>
            <a:ext cx="1247975" cy="436637"/>
          </a:xfrm>
          <a:prstGeom prst="rect">
            <a:avLst/>
          </a:prstGeom>
          <a:noFill/>
          <a:ln>
            <a:noFill/>
          </a:ln>
        </p:spPr>
      </p:pic>
      <p:sp>
        <p:nvSpPr>
          <p:cNvPr id="80" name="Google Shape;80;p2"/>
          <p:cNvSpPr/>
          <p:nvPr/>
        </p:nvSpPr>
        <p:spPr>
          <a:xfrm>
            <a:off x="1545942" y="6394309"/>
            <a:ext cx="7463018" cy="219291"/>
          </a:xfrm>
          <a:prstGeom prst="rect">
            <a:avLst/>
          </a:prstGeom>
          <a:noFill/>
          <a:ln>
            <a:noFill/>
          </a:ln>
        </p:spPr>
        <p:txBody>
          <a:bodyPr spcFirstLastPara="1" wrap="square" lIns="34275" tIns="17125" rIns="34275" bIns="171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alibri"/>
                <a:ea typeface="Calibri"/>
                <a:cs typeface="Calibri"/>
                <a:sym typeface="Calibri"/>
              </a:rPr>
              <a:t>This work is licensed under the </a:t>
            </a:r>
            <a:r>
              <a:rPr lang="en-GB" sz="1200" b="0" i="0" u="sng" strike="noStrike" cap="none">
                <a:solidFill>
                  <a:schemeClr val="hlink"/>
                </a:solidFill>
                <a:latin typeface="Calibri"/>
                <a:ea typeface="Calibri"/>
                <a:cs typeface="Calibri"/>
                <a:sym typeface="Calibri"/>
                <a:hlinkClick r:id="rId5"/>
              </a:rPr>
              <a:t>Creative Commons Attribution 4.0 International License</a:t>
            </a:r>
            <a:r>
              <a:rPr lang="en-GB" sz="1200" b="0" i="0" u="none" strike="noStrike" cap="none">
                <a:solidFill>
                  <a:srgbClr val="000000"/>
                </a:solidFill>
                <a:latin typeface="Calibri"/>
                <a:ea typeface="Calibri"/>
                <a:cs typeface="Calibri"/>
                <a:sym typeface="Calibri"/>
              </a:rPr>
              <a:t> unless otherwise stated. </a:t>
            </a:r>
            <a:endParaRPr sz="1200" b="0" i="0" u="none" strike="noStrike" cap="none">
              <a:solidFill>
                <a:srgbClr val="0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7A529886-066B-43DC-8173-DFC7B53C30D3}"/>
              </a:ext>
            </a:extLst>
          </p:cNvPr>
          <p:cNvPicPr>
            <a:picLocks noChangeAspect="1"/>
          </p:cNvPicPr>
          <p:nvPr/>
        </p:nvPicPr>
        <p:blipFill>
          <a:blip r:embed="rId7"/>
          <a:stretch>
            <a:fillRect/>
          </a:stretch>
        </p:blipFill>
        <p:spPr>
          <a:xfrm>
            <a:off x="9212179" y="3965376"/>
            <a:ext cx="1941095" cy="2004001"/>
          </a:xfrm>
          <a:prstGeom prst="rect">
            <a:avLst/>
          </a:prstGeom>
        </p:spPr>
      </p:pic>
      <p:pic>
        <p:nvPicPr>
          <p:cNvPr id="4" name="Audio 3">
            <a:hlinkClick r:id="" action="ppaction://media"/>
            <a:extLst>
              <a:ext uri="{FF2B5EF4-FFF2-40B4-BE49-F238E27FC236}">
                <a16:creationId xmlns:a16="http://schemas.microsoft.com/office/drawing/2014/main" id="{F30CA916-0573-4582-BAB8-33439D411C3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6178"/>
    </mc:Choice>
    <mc:Fallback>
      <p:transition spd="slow" advTm="116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3"/>
          <p:cNvSpPr txBox="1">
            <a:spLocks noGrp="1"/>
          </p:cNvSpPr>
          <p:nvPr>
            <p:ph type="body" idx="1"/>
          </p:nvPr>
        </p:nvSpPr>
        <p:spPr>
          <a:xfrm>
            <a:off x="492040" y="1878905"/>
            <a:ext cx="5331131"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500"/>
              <a:buNone/>
            </a:pPr>
            <a:r>
              <a:rPr lang="en-GB" sz="3200"/>
              <a:t>By the end of this session you should be able to:</a:t>
            </a:r>
            <a:endParaRPr/>
          </a:p>
          <a:p>
            <a:pPr marL="457200" lvl="0" indent="-406400" algn="l" rtl="0">
              <a:lnSpc>
                <a:spcPct val="90000"/>
              </a:lnSpc>
              <a:spcBef>
                <a:spcPts val="1000"/>
              </a:spcBef>
              <a:spcAft>
                <a:spcPts val="0"/>
              </a:spcAft>
              <a:buSzPts val="2800"/>
              <a:buChar char="•"/>
            </a:pPr>
            <a:r>
              <a:rPr lang="en-GB" sz="3200"/>
              <a:t>Explain what a learning outcome is to a colleague in your university</a:t>
            </a:r>
            <a:endParaRPr/>
          </a:p>
          <a:p>
            <a:pPr marL="457200" lvl="0" indent="-406400" algn="l" rtl="0">
              <a:lnSpc>
                <a:spcPct val="90000"/>
              </a:lnSpc>
              <a:spcBef>
                <a:spcPts val="1000"/>
              </a:spcBef>
              <a:spcAft>
                <a:spcPts val="0"/>
              </a:spcAft>
              <a:buSzPts val="2800"/>
              <a:buChar char="•"/>
            </a:pPr>
            <a:r>
              <a:rPr lang="en-GB" sz="3200"/>
              <a:t>Write or adapt learning outcomes for an OER course </a:t>
            </a:r>
            <a:endParaRPr sz="3200"/>
          </a:p>
        </p:txBody>
      </p:sp>
      <p:sp>
        <p:nvSpPr>
          <p:cNvPr id="86" name="Google Shape;86;p3"/>
          <p:cNvSpPr txBox="1"/>
          <p:nvPr/>
        </p:nvSpPr>
        <p:spPr>
          <a:xfrm>
            <a:off x="567160" y="451413"/>
            <a:ext cx="8669438"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GB" sz="6600" b="1" i="0" u="none" strike="noStrike" cap="none">
                <a:solidFill>
                  <a:schemeClr val="dk1"/>
                </a:solidFill>
                <a:latin typeface="Calibri"/>
                <a:ea typeface="Calibri"/>
                <a:cs typeface="Calibri"/>
                <a:sym typeface="Calibri"/>
              </a:rPr>
              <a:t>Learning Outcomes </a:t>
            </a:r>
            <a:endParaRPr sz="6600" b="1" i="0" u="none" strike="noStrike" cap="none">
              <a:solidFill>
                <a:schemeClr val="dk1"/>
              </a:solidFill>
              <a:latin typeface="Calibri"/>
              <a:ea typeface="Calibri"/>
              <a:cs typeface="Calibri"/>
              <a:sym typeface="Calibri"/>
            </a:endParaRPr>
          </a:p>
        </p:txBody>
      </p:sp>
      <p:sp>
        <p:nvSpPr>
          <p:cNvPr id="87" name="Google Shape;87;p3"/>
          <p:cNvSpPr txBox="1"/>
          <p:nvPr/>
        </p:nvSpPr>
        <p:spPr>
          <a:xfrm rot="-5400000">
            <a:off x="10199962" y="4099805"/>
            <a:ext cx="34290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Arial"/>
                <a:ea typeface="Arial"/>
                <a:cs typeface="Arial"/>
                <a:sym typeface="Arial"/>
              </a:rPr>
              <a:t>Photo credit: </a:t>
            </a:r>
            <a:r>
              <a:rPr lang="en-GB" sz="800" b="0" i="0" u="sng" strike="noStrike" cap="none">
                <a:solidFill>
                  <a:srgbClr val="000000"/>
                </a:solidFill>
                <a:latin typeface="Arial"/>
                <a:ea typeface="Arial"/>
                <a:cs typeface="Arial"/>
                <a:sym typeface="Arial"/>
                <a:hlinkClick r:id="rId5"/>
              </a:rPr>
              <a:t>https://c2.staticflickr.com/6/5557/15071668497_74754a8b3d_b.jpg</a:t>
            </a:r>
            <a:endParaRPr sz="800" b="0" i="0" u="none" strike="noStrike" cap="none">
              <a:solidFill>
                <a:srgbClr val="000000"/>
              </a:solidFill>
              <a:latin typeface="Arial"/>
              <a:ea typeface="Arial"/>
              <a:cs typeface="Arial"/>
              <a:sym typeface="Arial"/>
            </a:endParaRPr>
          </a:p>
        </p:txBody>
      </p:sp>
      <p:pic>
        <p:nvPicPr>
          <p:cNvPr id="88" name="Google Shape;88;p3"/>
          <p:cNvPicPr preferRelativeResize="0"/>
          <p:nvPr/>
        </p:nvPicPr>
        <p:blipFill rotWithShape="1">
          <a:blip r:embed="rId6">
            <a:alphaModFix/>
          </a:blip>
          <a:srcRect/>
          <a:stretch/>
        </p:blipFill>
        <p:spPr>
          <a:xfrm>
            <a:off x="5823171" y="2125566"/>
            <a:ext cx="5784200" cy="3858016"/>
          </a:xfrm>
          <a:prstGeom prst="rect">
            <a:avLst/>
          </a:prstGeom>
          <a:noFill/>
          <a:ln>
            <a:noFill/>
          </a:ln>
        </p:spPr>
      </p:pic>
      <p:pic>
        <p:nvPicPr>
          <p:cNvPr id="2" name="Audio 1">
            <a:hlinkClick r:id="" action="ppaction://media"/>
            <a:extLst>
              <a:ext uri="{FF2B5EF4-FFF2-40B4-BE49-F238E27FC236}">
                <a16:creationId xmlns:a16="http://schemas.microsoft.com/office/drawing/2014/main" id="{971CDEF0-62FE-4CB4-808B-E91B24EF09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017"/>
    </mc:Choice>
    <mc:Fallback>
      <p:transition spd="slow" advTm="31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A learning outcome is…</a:t>
            </a:r>
            <a:br>
              <a:rPr lang="en-GB" b="1"/>
            </a:br>
            <a:endParaRPr/>
          </a:p>
        </p:txBody>
      </p:sp>
      <p:sp>
        <p:nvSpPr>
          <p:cNvPr id="94" name="Google Shape;94;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p>
            <a:pPr marL="265113" lvl="0" indent="-265113" algn="l" rtl="0">
              <a:lnSpc>
                <a:spcPct val="100000"/>
              </a:lnSpc>
              <a:spcBef>
                <a:spcPts val="640"/>
              </a:spcBef>
              <a:spcAft>
                <a:spcPts val="0"/>
              </a:spcAft>
              <a:buClr>
                <a:srgbClr val="9FAA00"/>
              </a:buClr>
              <a:buSzPts val="3200"/>
              <a:buNone/>
            </a:pPr>
            <a:r>
              <a:rPr lang="en-GB" sz="3200">
                <a:solidFill>
                  <a:srgbClr val="000000"/>
                </a:solidFill>
                <a:latin typeface="Arial"/>
                <a:ea typeface="Arial"/>
                <a:cs typeface="Arial"/>
                <a:sym typeface="Arial"/>
              </a:rPr>
              <a:t>…a statement for the learner of what they </a:t>
            </a:r>
            <a:endParaRPr/>
          </a:p>
          <a:p>
            <a:pPr marL="265113" lvl="0" indent="-265113" algn="l" rtl="0">
              <a:lnSpc>
                <a:spcPct val="100000"/>
              </a:lnSpc>
              <a:spcBef>
                <a:spcPts val="640"/>
              </a:spcBef>
              <a:spcAft>
                <a:spcPts val="0"/>
              </a:spcAft>
              <a:buClr>
                <a:srgbClr val="9FAA00"/>
              </a:buClr>
              <a:buSzPts val="3200"/>
              <a:buNone/>
            </a:pPr>
            <a:r>
              <a:rPr lang="en-GB" sz="3200" b="1" i="1">
                <a:solidFill>
                  <a:srgbClr val="000000"/>
                </a:solidFill>
                <a:latin typeface="Arial"/>
                <a:ea typeface="Arial"/>
                <a:cs typeface="Arial"/>
                <a:sym typeface="Arial"/>
              </a:rPr>
              <a:t>		will be able to do</a:t>
            </a:r>
            <a:r>
              <a:rPr lang="en-GB" sz="3200">
                <a:solidFill>
                  <a:srgbClr val="000000"/>
                </a:solidFill>
                <a:latin typeface="Arial"/>
                <a:ea typeface="Arial"/>
                <a:cs typeface="Arial"/>
                <a:sym typeface="Arial"/>
              </a:rPr>
              <a:t> </a:t>
            </a:r>
            <a:endParaRPr/>
          </a:p>
          <a:p>
            <a:pPr marL="265113" lvl="0" indent="-265113" algn="l" rtl="0">
              <a:lnSpc>
                <a:spcPct val="100000"/>
              </a:lnSpc>
              <a:spcBef>
                <a:spcPts val="640"/>
              </a:spcBef>
              <a:spcAft>
                <a:spcPts val="0"/>
              </a:spcAft>
              <a:buClr>
                <a:srgbClr val="9FAA00"/>
              </a:buClr>
              <a:buSzPts val="3200"/>
              <a:buNone/>
            </a:pPr>
            <a:r>
              <a:rPr lang="en-GB" sz="3200">
                <a:solidFill>
                  <a:srgbClr val="000000"/>
                </a:solidFill>
                <a:latin typeface="Arial"/>
                <a:ea typeface="Arial"/>
                <a:cs typeface="Arial"/>
                <a:sym typeface="Arial"/>
              </a:rPr>
              <a:t>	on completion of the course or piece of learning</a:t>
            </a:r>
            <a:endParaRPr/>
          </a:p>
          <a:p>
            <a:pPr marL="265113" lvl="0" indent="-265113" algn="l" rtl="0">
              <a:lnSpc>
                <a:spcPct val="100000"/>
              </a:lnSpc>
              <a:spcBef>
                <a:spcPts val="640"/>
              </a:spcBef>
              <a:spcAft>
                <a:spcPts val="0"/>
              </a:spcAft>
              <a:buClr>
                <a:srgbClr val="9FAA00"/>
              </a:buClr>
              <a:buSzPts val="3200"/>
              <a:buNone/>
            </a:pPr>
            <a:endParaRPr sz="3200">
              <a:solidFill>
                <a:srgbClr val="000000"/>
              </a:solidFill>
              <a:latin typeface="Arial"/>
              <a:ea typeface="Arial"/>
              <a:cs typeface="Arial"/>
              <a:sym typeface="Arial"/>
            </a:endParaRPr>
          </a:p>
          <a:p>
            <a:pPr marL="265113" lvl="0" indent="-265113" algn="l" rtl="0">
              <a:lnSpc>
                <a:spcPct val="100000"/>
              </a:lnSpc>
              <a:spcBef>
                <a:spcPts val="640"/>
              </a:spcBef>
              <a:spcAft>
                <a:spcPts val="0"/>
              </a:spcAft>
              <a:buClr>
                <a:srgbClr val="9FAA00"/>
              </a:buClr>
              <a:buSzPts val="3200"/>
              <a:buNone/>
            </a:pPr>
            <a:endParaRPr sz="3200">
              <a:solidFill>
                <a:srgbClr val="000000"/>
              </a:solidFill>
              <a:latin typeface="Arial"/>
              <a:ea typeface="Arial"/>
              <a:cs typeface="Arial"/>
              <a:sym typeface="Arial"/>
            </a:endParaRPr>
          </a:p>
        </p:txBody>
      </p:sp>
      <p:pic>
        <p:nvPicPr>
          <p:cNvPr id="95" name="Google Shape;95;p4"/>
          <p:cNvPicPr preferRelativeResize="0"/>
          <p:nvPr/>
        </p:nvPicPr>
        <p:blipFill rotWithShape="1">
          <a:blip r:embed="rId5">
            <a:alphaModFix/>
          </a:blip>
          <a:srcRect/>
          <a:stretch/>
        </p:blipFill>
        <p:spPr>
          <a:xfrm>
            <a:off x="6019800" y="1825625"/>
            <a:ext cx="5309241" cy="3540370"/>
          </a:xfrm>
          <a:prstGeom prst="rect">
            <a:avLst/>
          </a:prstGeom>
          <a:noFill/>
          <a:ln>
            <a:noFill/>
          </a:ln>
        </p:spPr>
      </p:pic>
      <p:sp>
        <p:nvSpPr>
          <p:cNvPr id="96" name="Google Shape;96;p4"/>
          <p:cNvSpPr txBox="1"/>
          <p:nvPr/>
        </p:nvSpPr>
        <p:spPr>
          <a:xfrm>
            <a:off x="7102257" y="5869186"/>
            <a:ext cx="470978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Photo by </a:t>
            </a:r>
            <a:r>
              <a:rPr lang="en-GB" sz="1400" b="0" i="0" u="sng" strike="noStrike" cap="none">
                <a:solidFill>
                  <a:srgbClr val="000000"/>
                </a:solidFill>
                <a:latin typeface="Arial"/>
                <a:ea typeface="Arial"/>
                <a:cs typeface="Arial"/>
                <a:sym typeface="Arial"/>
                <a:hlinkClick r:id="rId6"/>
              </a:rPr>
              <a:t>Quino Al</a:t>
            </a:r>
            <a:r>
              <a:rPr lang="en-GB" sz="1400" b="0" i="0" u="none" strike="noStrike" cap="none">
                <a:solidFill>
                  <a:srgbClr val="000000"/>
                </a:solidFill>
                <a:latin typeface="Arial"/>
                <a:ea typeface="Arial"/>
                <a:cs typeface="Arial"/>
                <a:sym typeface="Arial"/>
              </a:rPr>
              <a:t> on </a:t>
            </a:r>
            <a:r>
              <a:rPr lang="en-GB" sz="1400" b="0" i="0" u="sng" strike="noStrike" cap="none">
                <a:solidFill>
                  <a:srgbClr val="000000"/>
                </a:solidFill>
                <a:latin typeface="Arial"/>
                <a:ea typeface="Arial"/>
                <a:cs typeface="Arial"/>
                <a:sym typeface="Arial"/>
                <a:hlinkClick r:id="rId7"/>
              </a:rPr>
              <a:t>Unsplash</a:t>
            </a:r>
            <a:endParaRPr sz="1400" b="0" i="0" u="none" strike="noStrike" cap="none">
              <a:solidFill>
                <a:srgbClr val="000000"/>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E6E00CB5-BDC4-4DEC-92D2-E212FD6A64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041"/>
    </mc:Choice>
    <mc:Fallback>
      <p:transition spd="slow" advTm="56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86e91e3fee_0_0"/>
          <p:cNvSpPr txBox="1">
            <a:spLocks noGrp="1"/>
          </p:cNvSpPr>
          <p:nvPr>
            <p:ph type="title"/>
          </p:nvPr>
        </p:nvSpPr>
        <p:spPr>
          <a:xfrm>
            <a:off x="838200" y="365125"/>
            <a:ext cx="8443500" cy="132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Why are learning outcomes important?</a:t>
            </a:r>
            <a:endParaRPr b="1"/>
          </a:p>
        </p:txBody>
      </p:sp>
      <p:sp>
        <p:nvSpPr>
          <p:cNvPr id="103" name="Google Shape;103;g86e91e3fee_0_0"/>
          <p:cNvSpPr txBox="1">
            <a:spLocks noGrp="1"/>
          </p:cNvSpPr>
          <p:nvPr>
            <p:ph type="body" idx="1"/>
          </p:nvPr>
        </p:nvSpPr>
        <p:spPr>
          <a:xfrm>
            <a:off x="838200" y="2171850"/>
            <a:ext cx="5513700" cy="4351200"/>
          </a:xfrm>
          <a:prstGeom prst="rect">
            <a:avLst/>
          </a:prstGeom>
        </p:spPr>
        <p:txBody>
          <a:bodyPr spcFirstLastPara="1" wrap="square" lIns="91425" tIns="91425" rIns="91425" bIns="91425" anchor="t" anchorCtr="0">
            <a:noAutofit/>
          </a:bodyPr>
          <a:lstStyle/>
          <a:p>
            <a:pPr marL="457200" lvl="0" indent="-406400" algn="l" rtl="0">
              <a:spcBef>
                <a:spcPts val="1000"/>
              </a:spcBef>
              <a:spcAft>
                <a:spcPts val="0"/>
              </a:spcAft>
              <a:buSzPts val="2800"/>
              <a:buChar char="•"/>
            </a:pPr>
            <a:r>
              <a:rPr lang="en-GB"/>
              <a:t>To ensure the focus is on the learner and their needs</a:t>
            </a:r>
            <a:endParaRPr/>
          </a:p>
          <a:p>
            <a:pPr marL="457200" lvl="0" indent="-406400" algn="l" rtl="0">
              <a:spcBef>
                <a:spcPts val="0"/>
              </a:spcBef>
              <a:spcAft>
                <a:spcPts val="0"/>
              </a:spcAft>
              <a:buSzPts val="2800"/>
              <a:buChar char="•"/>
            </a:pPr>
            <a:r>
              <a:rPr lang="en-GB"/>
              <a:t>To help teachers design active learning that supports the key aims of the course</a:t>
            </a:r>
            <a:endParaRPr/>
          </a:p>
          <a:p>
            <a:pPr marL="457200" lvl="0" indent="-406400" algn="l" rtl="0">
              <a:spcBef>
                <a:spcPts val="0"/>
              </a:spcBef>
              <a:spcAft>
                <a:spcPts val="0"/>
              </a:spcAft>
              <a:buSzPts val="2800"/>
              <a:buChar char="•"/>
            </a:pPr>
            <a:r>
              <a:rPr lang="en-GB"/>
              <a:t>To help the learner understand clearly what they should be able to do as a result of studying the course</a:t>
            </a:r>
            <a:endParaRPr/>
          </a:p>
        </p:txBody>
      </p:sp>
      <p:pic>
        <p:nvPicPr>
          <p:cNvPr id="104" name="Google Shape;104;g86e91e3fee_0_0"/>
          <p:cNvPicPr preferRelativeResize="0"/>
          <p:nvPr/>
        </p:nvPicPr>
        <p:blipFill>
          <a:blip r:embed="rId5">
            <a:alphaModFix/>
          </a:blip>
          <a:stretch>
            <a:fillRect/>
          </a:stretch>
        </p:blipFill>
        <p:spPr>
          <a:xfrm>
            <a:off x="7143400" y="1453200"/>
            <a:ext cx="3924300" cy="5229225"/>
          </a:xfrm>
          <a:prstGeom prst="rect">
            <a:avLst/>
          </a:prstGeom>
          <a:noFill/>
          <a:ln>
            <a:noFill/>
          </a:ln>
        </p:spPr>
      </p:pic>
      <p:pic>
        <p:nvPicPr>
          <p:cNvPr id="2" name="Audio 1">
            <a:hlinkClick r:id="" action="ppaction://media"/>
            <a:extLst>
              <a:ext uri="{FF2B5EF4-FFF2-40B4-BE49-F238E27FC236}">
                <a16:creationId xmlns:a16="http://schemas.microsoft.com/office/drawing/2014/main" id="{62EF48B9-E2DB-4F0D-BDE8-FB9DAD495E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408"/>
    </mc:Choice>
    <mc:Fallback>
      <p:transition spd="slow" advTm="36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5"/>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Effective learning outcomes….</a:t>
            </a:r>
            <a:endParaRPr/>
          </a:p>
        </p:txBody>
      </p:sp>
      <p:sp>
        <p:nvSpPr>
          <p:cNvPr id="110" name="Google Shape;110;p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noAutofit/>
          </a:bodyPr>
          <a:lstStyle/>
          <a:p>
            <a:pPr marL="457200" marR="0" lvl="0" indent="-228600" algn="l" rtl="0">
              <a:lnSpc>
                <a:spcPct val="90000"/>
              </a:lnSpc>
              <a:spcBef>
                <a:spcPts val="1000"/>
              </a:spcBef>
              <a:spcAft>
                <a:spcPts val="0"/>
              </a:spcAft>
              <a:buClr>
                <a:schemeClr val="dk1"/>
              </a:buClr>
              <a:buSzPts val="2800"/>
              <a:buFont typeface="Arial"/>
              <a:buNone/>
            </a:pPr>
            <a:endParaRPr/>
          </a:p>
          <a:p>
            <a:pPr marL="457200" marR="0" lvl="0" indent="-406400" algn="l" rtl="0">
              <a:lnSpc>
                <a:spcPct val="90000"/>
              </a:lnSpc>
              <a:spcBef>
                <a:spcPts val="1000"/>
              </a:spcBef>
              <a:spcAft>
                <a:spcPts val="0"/>
              </a:spcAft>
              <a:buClr>
                <a:schemeClr val="dk1"/>
              </a:buClr>
              <a:buSzPts val="2800"/>
              <a:buFont typeface="Arial"/>
              <a:buChar char="•"/>
            </a:pPr>
            <a:r>
              <a:rPr lang="en-GB" sz="3200"/>
              <a:t>Speak directly to the learner</a:t>
            </a:r>
            <a:endParaRPr/>
          </a:p>
          <a:p>
            <a:pPr marL="457200" marR="0" lvl="0" indent="-406400" algn="l" rtl="0">
              <a:lnSpc>
                <a:spcPct val="90000"/>
              </a:lnSpc>
              <a:spcBef>
                <a:spcPts val="1000"/>
              </a:spcBef>
              <a:spcAft>
                <a:spcPts val="0"/>
              </a:spcAft>
              <a:buClr>
                <a:schemeClr val="dk1"/>
              </a:buClr>
              <a:buSzPts val="2800"/>
              <a:buFont typeface="Arial"/>
              <a:buChar char="•"/>
            </a:pPr>
            <a:r>
              <a:rPr lang="en-GB" sz="3200"/>
              <a:t>They tell the learner what to expect to learn</a:t>
            </a:r>
            <a:endParaRPr/>
          </a:p>
        </p:txBody>
      </p:sp>
      <p:pic>
        <p:nvPicPr>
          <p:cNvPr id="111" name="Google Shape;111;p5"/>
          <p:cNvPicPr preferRelativeResize="0"/>
          <p:nvPr/>
        </p:nvPicPr>
        <p:blipFill rotWithShape="1">
          <a:blip r:embed="rId5">
            <a:alphaModFix/>
          </a:blip>
          <a:srcRect/>
          <a:stretch/>
        </p:blipFill>
        <p:spPr>
          <a:xfrm>
            <a:off x="6019800" y="1935108"/>
            <a:ext cx="5541101" cy="3695178"/>
          </a:xfrm>
          <a:prstGeom prst="rect">
            <a:avLst/>
          </a:prstGeom>
          <a:noFill/>
          <a:ln>
            <a:noFill/>
          </a:ln>
        </p:spPr>
      </p:pic>
      <p:sp>
        <p:nvSpPr>
          <p:cNvPr id="112" name="Google Shape;112;p5"/>
          <p:cNvSpPr txBox="1"/>
          <p:nvPr/>
        </p:nvSpPr>
        <p:spPr>
          <a:xfrm>
            <a:off x="6748397" y="5765223"/>
            <a:ext cx="329747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Photo by </a:t>
            </a:r>
            <a:r>
              <a:rPr lang="en-GB" sz="1400" b="0" i="0" u="sng" strike="noStrike" cap="none">
                <a:solidFill>
                  <a:srgbClr val="000000"/>
                </a:solidFill>
                <a:latin typeface="Arial"/>
                <a:ea typeface="Arial"/>
                <a:cs typeface="Arial"/>
                <a:sym typeface="Arial"/>
                <a:hlinkClick r:id="rId6"/>
              </a:rPr>
              <a:t>Oleg Laptev</a:t>
            </a:r>
            <a:r>
              <a:rPr lang="en-GB" sz="1400" b="0" i="0" u="none" strike="noStrike" cap="none">
                <a:solidFill>
                  <a:srgbClr val="000000"/>
                </a:solidFill>
                <a:latin typeface="Arial"/>
                <a:ea typeface="Arial"/>
                <a:cs typeface="Arial"/>
                <a:sym typeface="Arial"/>
              </a:rPr>
              <a:t> on </a:t>
            </a:r>
            <a:r>
              <a:rPr lang="en-GB" sz="1400" b="0" i="0" u="sng" strike="noStrike" cap="none">
                <a:solidFill>
                  <a:srgbClr val="000000"/>
                </a:solidFill>
                <a:latin typeface="Arial"/>
                <a:ea typeface="Arial"/>
                <a:cs typeface="Arial"/>
                <a:sym typeface="Arial"/>
                <a:hlinkClick r:id="rId7"/>
              </a:rPr>
              <a:t>Unsplash</a:t>
            </a:r>
            <a:endParaRPr sz="1400" b="0" i="0" u="none" strike="noStrike" cap="none">
              <a:solidFill>
                <a:srgbClr val="000000"/>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0FEDE487-4A9E-44EB-B8FC-2EEBCF38E2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728"/>
    </mc:Choice>
    <mc:Fallback>
      <p:transition spd="slow" advTm="20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Effective learning outcomes….</a:t>
            </a:r>
            <a:endParaRPr/>
          </a:p>
        </p:txBody>
      </p:sp>
      <p:sp>
        <p:nvSpPr>
          <p:cNvPr id="119" name="Google Shape;119;p6"/>
          <p:cNvSpPr txBox="1">
            <a:spLocks noGrp="1"/>
          </p:cNvSpPr>
          <p:nvPr>
            <p:ph type="body" idx="1"/>
          </p:nvPr>
        </p:nvSpPr>
        <p:spPr>
          <a:xfrm>
            <a:off x="550209" y="1825625"/>
            <a:ext cx="4688541" cy="4351338"/>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1000"/>
              </a:spcBef>
              <a:spcAft>
                <a:spcPts val="0"/>
              </a:spcAft>
              <a:buClr>
                <a:schemeClr val="dk1"/>
              </a:buClr>
              <a:buSzPts val="2800"/>
              <a:buFont typeface="Arial"/>
              <a:buChar char="•"/>
            </a:pPr>
            <a:r>
              <a:rPr lang="en-GB" sz="3200"/>
              <a:t>Are clearly linked to learning and assessment</a:t>
            </a:r>
            <a:endParaRPr/>
          </a:p>
          <a:p>
            <a:pPr marL="914400" lvl="1" indent="-381000" algn="l" rtl="0">
              <a:lnSpc>
                <a:spcPct val="90000"/>
              </a:lnSpc>
              <a:spcBef>
                <a:spcPts val="500"/>
              </a:spcBef>
              <a:spcAft>
                <a:spcPts val="0"/>
              </a:spcAft>
              <a:buSzPts val="2400"/>
              <a:buChar char="•"/>
            </a:pPr>
            <a:r>
              <a:rPr lang="en-GB"/>
              <a:t>The words used are the basis for learner activities and assessment tasks</a:t>
            </a:r>
            <a:endParaRPr/>
          </a:p>
          <a:p>
            <a:pPr marL="914400" lvl="1" indent="-381000" algn="l" rtl="0">
              <a:lnSpc>
                <a:spcPct val="90000"/>
              </a:lnSpc>
              <a:spcBef>
                <a:spcPts val="500"/>
              </a:spcBef>
              <a:spcAft>
                <a:spcPts val="0"/>
              </a:spcAft>
              <a:buSzPts val="2400"/>
              <a:buChar char="•"/>
            </a:pPr>
            <a:r>
              <a:rPr lang="en-GB"/>
              <a:t>The learner knows what they have to do to succeed</a:t>
            </a:r>
            <a:endParaRPr/>
          </a:p>
          <a:p>
            <a:pPr marL="914400" lvl="1" indent="-381000" algn="l" rtl="0">
              <a:lnSpc>
                <a:spcPct val="90000"/>
              </a:lnSpc>
              <a:spcBef>
                <a:spcPts val="500"/>
              </a:spcBef>
              <a:spcAft>
                <a:spcPts val="0"/>
              </a:spcAft>
              <a:buSzPts val="2400"/>
              <a:buChar char="•"/>
            </a:pPr>
            <a:r>
              <a:rPr lang="en-GB"/>
              <a:t>They are set at the right level</a:t>
            </a:r>
            <a:endParaRPr/>
          </a:p>
        </p:txBody>
      </p:sp>
      <p:pic>
        <p:nvPicPr>
          <p:cNvPr id="120" name="Google Shape;120;p6"/>
          <p:cNvPicPr preferRelativeResize="0"/>
          <p:nvPr/>
        </p:nvPicPr>
        <p:blipFill rotWithShape="1">
          <a:blip r:embed="rId5">
            <a:alphaModFix/>
          </a:blip>
          <a:srcRect/>
          <a:stretch/>
        </p:blipFill>
        <p:spPr>
          <a:xfrm>
            <a:off x="5238750" y="2024063"/>
            <a:ext cx="6770795" cy="3989279"/>
          </a:xfrm>
          <a:prstGeom prst="rect">
            <a:avLst/>
          </a:prstGeom>
          <a:noFill/>
          <a:ln>
            <a:noFill/>
          </a:ln>
        </p:spPr>
      </p:pic>
      <p:pic>
        <p:nvPicPr>
          <p:cNvPr id="4" name="Audio 3">
            <a:hlinkClick r:id="" action="ppaction://media"/>
            <a:extLst>
              <a:ext uri="{FF2B5EF4-FFF2-40B4-BE49-F238E27FC236}">
                <a16:creationId xmlns:a16="http://schemas.microsoft.com/office/drawing/2014/main" id="{D28BF314-DC19-42C4-B3D5-1FFD2A055C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0168"/>
    </mc:Choice>
    <mc:Fallback>
      <p:transition spd="slow" advTm="90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7"/>
          <p:cNvSpPr txBox="1">
            <a:spLocks noGrp="1"/>
          </p:cNvSpPr>
          <p:nvPr>
            <p:ph type="body" idx="1"/>
          </p:nvPr>
        </p:nvSpPr>
        <p:spPr>
          <a:xfrm>
            <a:off x="838200" y="1690688"/>
            <a:ext cx="10515600" cy="4351338"/>
          </a:xfrm>
          <a:prstGeom prst="rect">
            <a:avLst/>
          </a:prstGeom>
          <a:noFill/>
          <a:ln>
            <a:noFill/>
          </a:ln>
        </p:spPr>
        <p:txBody>
          <a:bodyPr spcFirstLastPara="1" wrap="square" lIns="91425" tIns="91425" rIns="91425" bIns="91425" anchor="t" anchorCtr="0">
            <a:noAutofit/>
          </a:bodyPr>
          <a:lstStyle/>
          <a:p>
            <a:pPr marL="50800" lvl="0" indent="0" algn="l" rtl="0">
              <a:lnSpc>
                <a:spcPct val="90000"/>
              </a:lnSpc>
              <a:spcBef>
                <a:spcPts val="1000"/>
              </a:spcBef>
              <a:spcAft>
                <a:spcPts val="0"/>
              </a:spcAft>
              <a:buSzPts val="2800"/>
              <a:buNone/>
            </a:pPr>
            <a:r>
              <a:rPr lang="en-GB"/>
              <a:t>Having completed this course you should be able to…</a:t>
            </a:r>
            <a:endParaRPr/>
          </a:p>
          <a:p>
            <a:pPr marL="457200" lvl="0" indent="-406400" algn="l" rtl="0">
              <a:spcBef>
                <a:spcPts val="1000"/>
              </a:spcBef>
              <a:spcAft>
                <a:spcPts val="0"/>
              </a:spcAft>
              <a:buSzPts val="2800"/>
              <a:buChar char="•"/>
            </a:pPr>
            <a:r>
              <a:rPr lang="en-GB"/>
              <a:t>Use English language skills in everyday conversations</a:t>
            </a:r>
            <a:endParaRPr/>
          </a:p>
          <a:p>
            <a:pPr marL="457200" lvl="0" indent="-406400" algn="l" rtl="0">
              <a:spcBef>
                <a:spcPts val="1000"/>
              </a:spcBef>
              <a:spcAft>
                <a:spcPts val="0"/>
              </a:spcAft>
              <a:buSzPts val="2800"/>
              <a:buChar char="•"/>
            </a:pPr>
            <a:r>
              <a:rPr lang="en-GB"/>
              <a:t>Describe the benefits of using Open Educational Resources (OERs) in distance education</a:t>
            </a:r>
            <a:endParaRPr sz="1200"/>
          </a:p>
          <a:p>
            <a:pPr marL="457200" marR="0" lvl="0" indent="-228600" algn="l" rtl="0">
              <a:lnSpc>
                <a:spcPct val="90000"/>
              </a:lnSpc>
              <a:spcBef>
                <a:spcPts val="1000"/>
              </a:spcBef>
              <a:spcAft>
                <a:spcPts val="0"/>
              </a:spcAft>
              <a:buClr>
                <a:schemeClr val="dk1"/>
              </a:buClr>
              <a:buSzPts val="2800"/>
              <a:buFont typeface="Arial"/>
              <a:buNone/>
            </a:pPr>
            <a:endParaRPr/>
          </a:p>
        </p:txBody>
      </p:sp>
      <p:sp>
        <p:nvSpPr>
          <p:cNvPr id="126" name="Google Shape;126;p7"/>
          <p:cNvSpPr txBox="1"/>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a:solidFill>
                  <a:srgbClr val="000000"/>
                </a:solidFill>
                <a:latin typeface="Arial"/>
                <a:ea typeface="Arial"/>
                <a:cs typeface="Arial"/>
                <a:sym typeface="Arial"/>
              </a:rPr>
              <a:t>Examples</a:t>
            </a:r>
            <a:endParaRPr sz="1400" b="0" i="0" u="none" strike="noStrike" cap="none">
              <a:solidFill>
                <a:srgbClr val="000000"/>
              </a:solidFill>
              <a:latin typeface="Arial"/>
              <a:ea typeface="Arial"/>
              <a:cs typeface="Arial"/>
              <a:sym typeface="Arial"/>
            </a:endParaRPr>
          </a:p>
        </p:txBody>
      </p:sp>
      <p:graphicFrame>
        <p:nvGraphicFramePr>
          <p:cNvPr id="127" name="Google Shape;127;p7"/>
          <p:cNvGraphicFramePr/>
          <p:nvPr/>
        </p:nvGraphicFramePr>
        <p:xfrm>
          <a:off x="1004866" y="4402318"/>
          <a:ext cx="9554575" cy="1259870"/>
        </p:xfrm>
        <a:graphic>
          <a:graphicData uri="http://schemas.openxmlformats.org/drawingml/2006/table">
            <a:tbl>
              <a:tblPr firstRow="1" bandRow="1">
                <a:noFill/>
                <a:tableStyleId>{225EEA1C-29F8-4A6D-B58D-823B82CA469E}</a:tableStyleId>
              </a:tblPr>
              <a:tblGrid>
                <a:gridCol w="3280300">
                  <a:extLst>
                    <a:ext uri="{9D8B030D-6E8A-4147-A177-3AD203B41FA5}">
                      <a16:colId xmlns:a16="http://schemas.microsoft.com/office/drawing/2014/main" val="20000"/>
                    </a:ext>
                  </a:extLst>
                </a:gridCol>
                <a:gridCol w="3209950">
                  <a:extLst>
                    <a:ext uri="{9D8B030D-6E8A-4147-A177-3AD203B41FA5}">
                      <a16:colId xmlns:a16="http://schemas.microsoft.com/office/drawing/2014/main" val="20001"/>
                    </a:ext>
                  </a:extLst>
                </a:gridCol>
                <a:gridCol w="3064325">
                  <a:extLst>
                    <a:ext uri="{9D8B030D-6E8A-4147-A177-3AD203B41FA5}">
                      <a16:colId xmlns:a16="http://schemas.microsoft.com/office/drawing/2014/main" val="20002"/>
                    </a:ext>
                  </a:extLst>
                </a:gridCol>
              </a:tblGrid>
              <a:tr h="3708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Active verb</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Object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Qualifying phrase</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a:t>use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a:t>English language skills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in </a:t>
                      </a:r>
                      <a:r>
                        <a:rPr lang="en-GB"/>
                        <a:t>everyday conversations</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a:t>describe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a:t>the benefits of using Open Educational Resources (OERs)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a:t>in distance education</a:t>
                      </a:r>
                      <a:endParaRPr sz="1400" u="none" strike="noStrike" cap="none"/>
                    </a:p>
                  </a:txBody>
                  <a:tcPr marL="91450" marR="91450" marT="45725" marB="45725"/>
                </a:tc>
                <a:extLst>
                  <a:ext uri="{0D108BD9-81ED-4DB2-BD59-A6C34878D82A}">
                    <a16:rowId xmlns:a16="http://schemas.microsoft.com/office/drawing/2014/main" val="10002"/>
                  </a:ext>
                </a:extLst>
              </a:tr>
            </a:tbl>
          </a:graphicData>
        </a:graphic>
      </p:graphicFrame>
      <p:pic>
        <p:nvPicPr>
          <p:cNvPr id="3" name="Audio 2">
            <a:hlinkClick r:id="" action="ppaction://media"/>
            <a:extLst>
              <a:ext uri="{FF2B5EF4-FFF2-40B4-BE49-F238E27FC236}">
                <a16:creationId xmlns:a16="http://schemas.microsoft.com/office/drawing/2014/main" id="{AB87973D-2198-4756-BC5E-9289B04C93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8610"/>
    </mc:Choice>
    <mc:Fallback>
      <p:transition spd="slow" advTm="78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9"/>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Engaging your learners</a:t>
            </a:r>
            <a:endParaRPr/>
          </a:p>
        </p:txBody>
      </p:sp>
      <p:sp>
        <p:nvSpPr>
          <p:cNvPr id="133" name="Google Shape;133;p9"/>
          <p:cNvSpPr txBox="1">
            <a:spLocks noGrp="1"/>
          </p:cNvSpPr>
          <p:nvPr>
            <p:ph type="body" idx="1"/>
          </p:nvPr>
        </p:nvSpPr>
        <p:spPr>
          <a:xfrm>
            <a:off x="838200" y="1517428"/>
            <a:ext cx="6376792" cy="4813729"/>
          </a:xfrm>
          <a:prstGeom prst="rect">
            <a:avLst/>
          </a:prstGeom>
          <a:noFill/>
          <a:ln>
            <a:noFill/>
          </a:ln>
        </p:spPr>
        <p:txBody>
          <a:bodyPr spcFirstLastPara="1" wrap="square" lIns="91425" tIns="91425" rIns="91425" bIns="91425" anchor="t" anchorCtr="0">
            <a:noAutofit/>
          </a:bodyPr>
          <a:lstStyle/>
          <a:p>
            <a:pPr marL="50800" lvl="0" indent="0" algn="l" rtl="0">
              <a:lnSpc>
                <a:spcPct val="90000"/>
              </a:lnSpc>
              <a:spcBef>
                <a:spcPts val="1000"/>
              </a:spcBef>
              <a:spcAft>
                <a:spcPts val="0"/>
              </a:spcAft>
              <a:buSzPts val="2800"/>
              <a:buNone/>
            </a:pPr>
            <a:r>
              <a:rPr lang="en-GB" sz="3600"/>
              <a:t>Some ways your students can learn actively…</a:t>
            </a:r>
            <a:endParaRPr/>
          </a:p>
          <a:p>
            <a:pPr marL="457200" marR="0" lvl="0" indent="-406400" algn="l" rtl="0">
              <a:lnSpc>
                <a:spcPct val="90000"/>
              </a:lnSpc>
              <a:spcBef>
                <a:spcPts val="1000"/>
              </a:spcBef>
              <a:spcAft>
                <a:spcPts val="0"/>
              </a:spcAft>
              <a:buClr>
                <a:schemeClr val="dk1"/>
              </a:buClr>
              <a:buSzPts val="2800"/>
              <a:buFont typeface="Arial"/>
              <a:buChar char="•"/>
            </a:pPr>
            <a:r>
              <a:rPr lang="en-GB" sz="2400"/>
              <a:t>Find information</a:t>
            </a:r>
            <a:endParaRPr/>
          </a:p>
          <a:p>
            <a:pPr marL="457200" marR="0" lvl="0" indent="-406400" algn="l" rtl="0">
              <a:lnSpc>
                <a:spcPct val="90000"/>
              </a:lnSpc>
              <a:spcBef>
                <a:spcPts val="1000"/>
              </a:spcBef>
              <a:spcAft>
                <a:spcPts val="0"/>
              </a:spcAft>
              <a:buClr>
                <a:schemeClr val="dk1"/>
              </a:buClr>
              <a:buSzPts val="2800"/>
              <a:buFont typeface="Arial"/>
              <a:buChar char="•"/>
            </a:pPr>
            <a:r>
              <a:rPr lang="en-GB" sz="2400"/>
              <a:t>Reflect on progress</a:t>
            </a:r>
            <a:endParaRPr/>
          </a:p>
          <a:p>
            <a:pPr marL="457200" marR="0" lvl="0" indent="-406400" algn="l" rtl="0">
              <a:lnSpc>
                <a:spcPct val="90000"/>
              </a:lnSpc>
              <a:spcBef>
                <a:spcPts val="1000"/>
              </a:spcBef>
              <a:spcAft>
                <a:spcPts val="0"/>
              </a:spcAft>
              <a:buClr>
                <a:schemeClr val="dk1"/>
              </a:buClr>
              <a:buSzPts val="2800"/>
              <a:buFont typeface="Arial"/>
              <a:buChar char="•"/>
            </a:pPr>
            <a:r>
              <a:rPr lang="en-GB" sz="2400"/>
              <a:t>Apply material to their own situation</a:t>
            </a:r>
            <a:endParaRPr/>
          </a:p>
          <a:p>
            <a:pPr marL="457200" marR="0" lvl="0" indent="-406400" algn="l" rtl="0">
              <a:lnSpc>
                <a:spcPct val="90000"/>
              </a:lnSpc>
              <a:spcBef>
                <a:spcPts val="1000"/>
              </a:spcBef>
              <a:spcAft>
                <a:spcPts val="0"/>
              </a:spcAft>
              <a:buClr>
                <a:schemeClr val="dk1"/>
              </a:buClr>
              <a:buSzPts val="2800"/>
              <a:buFont typeface="Arial"/>
              <a:buChar char="•"/>
            </a:pPr>
            <a:r>
              <a:rPr lang="en-GB" sz="2400"/>
              <a:t>Discuss</a:t>
            </a:r>
            <a:endParaRPr/>
          </a:p>
          <a:p>
            <a:pPr marL="457200" marR="0" lvl="0" indent="-406400" algn="l" rtl="0">
              <a:lnSpc>
                <a:spcPct val="90000"/>
              </a:lnSpc>
              <a:spcBef>
                <a:spcPts val="1000"/>
              </a:spcBef>
              <a:spcAft>
                <a:spcPts val="0"/>
              </a:spcAft>
              <a:buClr>
                <a:schemeClr val="dk1"/>
              </a:buClr>
              <a:buSzPts val="2800"/>
              <a:buFont typeface="Arial"/>
              <a:buChar char="•"/>
            </a:pPr>
            <a:r>
              <a:rPr lang="en-GB" sz="2400"/>
              <a:t>Create something</a:t>
            </a:r>
            <a:endParaRPr/>
          </a:p>
          <a:p>
            <a:pPr marL="457200" marR="0" lvl="0" indent="-406400" algn="l" rtl="0">
              <a:lnSpc>
                <a:spcPct val="90000"/>
              </a:lnSpc>
              <a:spcBef>
                <a:spcPts val="1000"/>
              </a:spcBef>
              <a:spcAft>
                <a:spcPts val="0"/>
              </a:spcAft>
              <a:buClr>
                <a:schemeClr val="dk1"/>
              </a:buClr>
              <a:buSzPts val="2800"/>
              <a:buFont typeface="Arial"/>
              <a:buChar char="•"/>
            </a:pPr>
            <a:r>
              <a:rPr lang="en-GB" sz="2400"/>
              <a:t>Take a quiz</a:t>
            </a:r>
            <a:endParaRPr/>
          </a:p>
          <a:p>
            <a:pPr marL="457200" marR="0" lvl="0" indent="-406400" algn="l" rtl="0">
              <a:lnSpc>
                <a:spcPct val="90000"/>
              </a:lnSpc>
              <a:spcBef>
                <a:spcPts val="1000"/>
              </a:spcBef>
              <a:spcAft>
                <a:spcPts val="0"/>
              </a:spcAft>
              <a:buClr>
                <a:schemeClr val="dk1"/>
              </a:buClr>
              <a:buSzPts val="2800"/>
              <a:buFont typeface="Arial"/>
              <a:buChar char="•"/>
            </a:pPr>
            <a:r>
              <a:rPr lang="en-GB" sz="2400"/>
              <a:t>Work through a scenario or case study</a:t>
            </a:r>
            <a:endParaRPr sz="3600"/>
          </a:p>
          <a:p>
            <a:pPr marL="50800" lvl="0" indent="0" algn="l" rtl="0">
              <a:lnSpc>
                <a:spcPct val="90000"/>
              </a:lnSpc>
              <a:spcBef>
                <a:spcPts val="1000"/>
              </a:spcBef>
              <a:spcAft>
                <a:spcPts val="0"/>
              </a:spcAft>
              <a:buSzPts val="2800"/>
              <a:buNone/>
            </a:pPr>
            <a:endParaRPr sz="3600"/>
          </a:p>
        </p:txBody>
      </p:sp>
      <p:pic>
        <p:nvPicPr>
          <p:cNvPr id="134" name="Google Shape;134;p9"/>
          <p:cNvPicPr preferRelativeResize="0"/>
          <p:nvPr/>
        </p:nvPicPr>
        <p:blipFill rotWithShape="1">
          <a:blip r:embed="rId5">
            <a:alphaModFix/>
          </a:blip>
          <a:srcRect/>
          <a:stretch/>
        </p:blipFill>
        <p:spPr>
          <a:xfrm>
            <a:off x="7981169" y="1507799"/>
            <a:ext cx="3215573" cy="4823358"/>
          </a:xfrm>
          <a:prstGeom prst="rect">
            <a:avLst/>
          </a:prstGeom>
          <a:noFill/>
          <a:ln>
            <a:noFill/>
          </a:ln>
        </p:spPr>
      </p:pic>
      <p:sp>
        <p:nvSpPr>
          <p:cNvPr id="135" name="Google Shape;135;p9"/>
          <p:cNvSpPr txBox="1"/>
          <p:nvPr/>
        </p:nvSpPr>
        <p:spPr>
          <a:xfrm>
            <a:off x="7981169" y="6475956"/>
            <a:ext cx="321557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Photo by </a:t>
            </a:r>
            <a:r>
              <a:rPr lang="en-GB" sz="1400" b="0" i="0" u="sng" strike="noStrike" cap="none">
                <a:solidFill>
                  <a:srgbClr val="000000"/>
                </a:solidFill>
                <a:latin typeface="Arial"/>
                <a:ea typeface="Arial"/>
                <a:cs typeface="Arial"/>
                <a:sym typeface="Arial"/>
                <a:hlinkClick r:id="rId6"/>
              </a:rPr>
              <a:t>bady qb</a:t>
            </a:r>
            <a:r>
              <a:rPr lang="en-GB" sz="1400" b="0" i="0" u="none" strike="noStrike" cap="none">
                <a:solidFill>
                  <a:srgbClr val="000000"/>
                </a:solidFill>
                <a:latin typeface="Arial"/>
                <a:ea typeface="Arial"/>
                <a:cs typeface="Arial"/>
                <a:sym typeface="Arial"/>
              </a:rPr>
              <a:t> on </a:t>
            </a:r>
            <a:r>
              <a:rPr lang="en-GB" sz="1400" b="0" i="0" u="sng" strike="noStrike" cap="none">
                <a:solidFill>
                  <a:srgbClr val="000000"/>
                </a:solidFill>
                <a:latin typeface="Arial"/>
                <a:ea typeface="Arial"/>
                <a:cs typeface="Arial"/>
                <a:sym typeface="Arial"/>
                <a:hlinkClick r:id="rId7"/>
              </a:rPr>
              <a:t>Unsplash</a:t>
            </a:r>
            <a:endParaRPr sz="1400" b="0" i="0" u="none" strike="noStrike" cap="none">
              <a:solidFill>
                <a:srgbClr val="000000"/>
              </a:solidFill>
              <a:latin typeface="Arial"/>
              <a:ea typeface="Arial"/>
              <a:cs typeface="Arial"/>
              <a:sym typeface="Arial"/>
            </a:endParaRPr>
          </a:p>
        </p:txBody>
      </p:sp>
      <p:pic>
        <p:nvPicPr>
          <p:cNvPr id="3" name="Audio 2">
            <a:hlinkClick r:id="" action="ppaction://media"/>
            <a:extLst>
              <a:ext uri="{FF2B5EF4-FFF2-40B4-BE49-F238E27FC236}">
                <a16:creationId xmlns:a16="http://schemas.microsoft.com/office/drawing/2014/main" id="{239DCE9A-3628-4B42-85C0-55866C0567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7935"/>
    </mc:Choice>
    <mc:Fallback>
      <p:transition spd="slow" advTm="107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 Front Cover Template" id="{EB417A13-3F66-4EEC-99B4-562ECDCADBC8}" vid="{675A5075-B4C0-47CB-AA23-23FFFA17DA82}"/>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7AB00C1994404DB4236E3DC2775AD0" ma:contentTypeVersion="16" ma:contentTypeDescription="Create a new document." ma:contentTypeScope="" ma:versionID="ad28e2c4fdaaaef05ccdc9eaa3047438">
  <xsd:schema xmlns:xsd="http://www.w3.org/2001/XMLSchema" xmlns:xs="http://www.w3.org/2001/XMLSchema" xmlns:p="http://schemas.microsoft.com/office/2006/metadata/properties" xmlns:ns2="17c2f1f1-6d21-4c7d-a1ac-5f7e60310577" xmlns:ns3="0352b25e-b53d-44bf-ad47-923fa40f722f" xmlns:ns4="e4476828-269d-41e7-8c7f-463a607b843c" targetNamespace="http://schemas.microsoft.com/office/2006/metadata/properties" ma:root="true" ma:fieldsID="0ce7268a4efaa378019abc0d0d116a5e" ns2:_="" ns3:_="" ns4:_="">
    <xsd:import namespace="17c2f1f1-6d21-4c7d-a1ac-5f7e60310577"/>
    <xsd:import namespace="0352b25e-b53d-44bf-ad47-923fa40f722f"/>
    <xsd:import namespace="e4476828-269d-41e7-8c7f-463a607b843c"/>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Comments" minOccurs="0"/>
                <xsd:element ref="ns4:TaxKeywordTaxHTField" minOccurs="0"/>
                <xsd:element ref="ns4: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c2f1f1-6d21-4c7d-a1ac-5f7e6031057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Comments" ma:index="18" nillable="true" ma:displayName="Comments" ma:internalName="Comments">
      <xsd:simpleType>
        <xsd:restriction base="dms:Text">
          <xsd:maxLength value="50"/>
        </xsd:restriction>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52b25e-b53d-44bf-ad47-923fa40f722f"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476828-269d-41e7-8c7f-463a607b843c" elementFormDefault="qualified">
    <xsd:import namespace="http://schemas.microsoft.com/office/2006/documentManagement/types"/>
    <xsd:import namespace="http://schemas.microsoft.com/office/infopath/2007/PartnerControls"/>
    <xsd:element name="TaxKeywordTaxHTField" ma:index="20" nillable="true" ma:taxonomy="true" ma:internalName="TaxKeywordTaxHTField" ma:taxonomyFieldName="TaxKeyword" ma:displayName="Enterprise Keywords" ma:fieldId="{23f27201-bee3-471e-b2e7-b64fd8b7ca38}" ma:taxonomyMulti="true" ma:sspId="bfb35f09-1364-44fa-bda6-079b81d03a24" ma:termSetId="00000000-0000-0000-0000-000000000000" ma:anchorId="00000000-0000-0000-0000-000000000000" ma:open="true" ma:isKeyword="true">
      <xsd:complexType>
        <xsd:sequence>
          <xsd:element ref="pc:Terms" minOccurs="0" maxOccurs="1"/>
        </xsd:sequence>
      </xsd:complexType>
    </xsd:element>
    <xsd:element name="TaxCatchAll" ma:index="21" nillable="true" ma:displayName="Taxonomy Catch All Column" ma:hidden="true" ma:list="{7a35e29d-27e4-4109-927d-a54ff8054cd1}" ma:internalName="TaxCatchAll" ma:showField="CatchAllData" ma:web="0352b25e-b53d-44bf-ad47-923fa40f72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4476828-269d-41e7-8c7f-463a607b843c"/>
    <TaxKeywordTaxHTField xmlns="e4476828-269d-41e7-8c7f-463a607b843c">
      <Terms xmlns="http://schemas.microsoft.com/office/infopath/2007/PartnerControls"/>
    </TaxKeywordTaxHTField>
    <Comments xmlns="17c2f1f1-6d21-4c7d-a1ac-5f7e60310577" xsi:nil="true"/>
    <SharedWithUsers xmlns="0352b25e-b53d-44bf-ad47-923fa40f722f">
      <UserInfo>
        <DisplayName>Beck.Pitt</DisplayName>
        <AccountId>1438</AccountId>
        <AccountType/>
      </UserInfo>
      <UserInfo>
        <DisplayName>Pooja.Batta</DisplayName>
        <AccountId>1443</AccountId>
        <AccountType/>
      </UserInfo>
    </SharedWithUsers>
  </documentManagement>
</p:properties>
</file>

<file path=customXml/itemProps1.xml><?xml version="1.0" encoding="utf-8"?>
<ds:datastoreItem xmlns:ds="http://schemas.openxmlformats.org/officeDocument/2006/customXml" ds:itemID="{A4876CC5-D2FF-4E59-BF18-5D5094AD5191}"/>
</file>

<file path=customXml/itemProps2.xml><?xml version="1.0" encoding="utf-8"?>
<ds:datastoreItem xmlns:ds="http://schemas.openxmlformats.org/officeDocument/2006/customXml" ds:itemID="{2B56A4B7-049F-475E-883A-2B728D012E1B}"/>
</file>

<file path=customXml/itemProps3.xml><?xml version="1.0" encoding="utf-8"?>
<ds:datastoreItem xmlns:ds="http://schemas.openxmlformats.org/officeDocument/2006/customXml" ds:itemID="{C8FE6199-83FE-47F6-8D7A-B200882DA4F3}"/>
</file>

<file path=docProps/app.xml><?xml version="1.0" encoding="utf-8"?>
<Properties xmlns="http://schemas.openxmlformats.org/officeDocument/2006/extended-properties" xmlns:vt="http://schemas.openxmlformats.org/officeDocument/2006/docPropsVTypes">
  <TotalTime>280</TotalTime>
  <Words>756</Words>
  <Application>Microsoft Office PowerPoint</Application>
  <PresentationFormat>Widescreen</PresentationFormat>
  <Paragraphs>84</Paragraphs>
  <Slides>13</Slides>
  <Notes>13</Notes>
  <HiddenSlides>0</HiddenSlides>
  <MMClips>13</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13</vt:i4>
      </vt:variant>
    </vt:vector>
  </HeadingPairs>
  <TitlesOfParts>
    <vt:vector size="17" baseType="lpstr">
      <vt:lpstr>Arial</vt:lpstr>
      <vt:lpstr>Calibri</vt:lpstr>
      <vt:lpstr>Office Theme</vt:lpstr>
      <vt:lpstr>1_Office Theme</vt:lpstr>
      <vt:lpstr>PowerPoint Presentation</vt:lpstr>
      <vt:lpstr>PowerPoint Presentation</vt:lpstr>
      <vt:lpstr>PowerPoint Presentation</vt:lpstr>
      <vt:lpstr>A learning outcome is… </vt:lpstr>
      <vt:lpstr>Why are learning outcomes important?</vt:lpstr>
      <vt:lpstr>Effective learning outcomes….</vt:lpstr>
      <vt:lpstr>Effective learning outcomes….</vt:lpstr>
      <vt:lpstr>PowerPoint Presentation</vt:lpstr>
      <vt:lpstr>Engaging your learners</vt:lpstr>
      <vt:lpstr>Key ideas</vt:lpstr>
      <vt:lpstr>Activity 1: Active learning</vt:lpstr>
      <vt:lpstr>Activity 2:  Write a learning outcome</vt:lpstr>
      <vt:lpstr>Next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Tim.Seal</dc:creator>
  <cp:lastModifiedBy>Katharine.Reedy</cp:lastModifiedBy>
  <cp:revision>10</cp:revision>
  <dcterms:modified xsi:type="dcterms:W3CDTF">2020-12-24T11:01:15Z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0x010100787AB00C1994404DB4236E3DC2775AD0</vt:lpwstr>
  </property>
  <property fmtid="{D5CDD505-2E9C-101B-9397-08002B2CF9AE}" pid="3" name="TaxKeyword">
    <vt:lpwstr/>
  </property>
</Properties>
</file>