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Montserrat" pitchFamily="2" charset="77"/>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Open Sans ExtraBold" panose="020B0606030504020204" pitchFamily="34" charset="0"/>
      <p:bold r:id="rId37"/>
      <p:italic r:id="rId38"/>
      <p:boldItalic r:id="rId39"/>
    </p:embeddedFont>
    <p:embeddedFont>
      <p:font typeface="Open Sans SemiBold" panose="020B0606030504020204" pitchFamily="34" charset="0"/>
      <p:regular r:id="rId40"/>
      <p:bold r:id="rId41"/>
      <p:italic r:id="rId42"/>
      <p:boldItalic r:id="rId43"/>
    </p:embeddedFont>
    <p:embeddedFont>
      <p:font typeface="Quattrocento Sans" panose="020B0502050000020003"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JVgc/jv1wLQFq7nDCArcVw==" hashData="JtuRyEsWgEbSwZU9UYELTFn/8XR6WbCum78MqNWtJeMj+/9mcEnIvdGbhq2v+k/xTVQYn7HnFfidcwl6VeCORQ=="/>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XjQo2opDnsP1SLielMzxasmcP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F3AD0C-1FF6-492B-A904-9BEA5C434F83}">
  <a:tblStyle styleId="{52F3AD0C-1FF6-492B-A904-9BEA5C434F8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a:tcStyle>
        <a:tcBdr/>
        <a:fill>
          <a:solidFill>
            <a:srgbClr val="CACBD3"/>
          </a:solidFill>
        </a:fill>
      </a:tcStyle>
    </a:band1H>
    <a:band2H>
      <a:tcTxStyle/>
      <a:tcStyle>
        <a:tcBdr/>
      </a:tcStyle>
    </a:band2H>
    <a:band1V>
      <a:tcTxStyle/>
      <a:tcStyle>
        <a:tcBdr/>
        <a:fill>
          <a:solidFill>
            <a:srgbClr val="CACBD3"/>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font" Target="fonts/font13.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Les normes relatives aux carburants à faible teneur en carbone constituent un autre type de politique climatique indirecte. Ces normes portent sur l'intensité carbonique des carburants. L'intensité carbone est définie comme la quantité de dioxyde de carbone émise par unité d'énergie fournie par un certain carburant. Comme le montre la figure, l'intensité de carbone peut varier considérablement d'un combustible à l'autre et d'un pays à l'autre. Par exemple, la figure montre que le charbon, la barre noire en bas, émet la plus grande quantité de dioxyde de carbone par unité d'énergie parmi tous les combustibles couramment utilisés. Les normes relatives aux carburants à faible teneur en carbone sont des règles imposant une intensité maximale de carbone pour les carburants (généralement et surtout dans le secteur des transports). Les exemples d'application comprennent, par exemple, la Colombie-Britannique et la Californie. Des pénalités s'appliquent à la vente ou à l'importation de carburants qui ne respectent pas les normes. Ces normes orientent généralement la production et la vente de carburants vers les biocarburants. Une conséquence indirecte potentielle de ces normes et du déploiement des biocarburants est l'impact sur l'utilisation des terres et, par conséquent, sur la sécurité alimentaire et la déforestation.</a:t>
            </a:r>
            <a:endParaRPr/>
          </a:p>
        </p:txBody>
      </p:sp>
      <p:sp>
        <p:nvSpPr>
          <p:cNvPr id="371" name="Google Shape;3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programmes de substitution des combustibles sont un autre type de politique climatique indirecte. Ils encouragent le remplacement des combustibles (par exemple, du charbon de bois pour la cuisine à l'électricité ou au gaz naturel, ou des chaudières à mazout aux chaudières à gaz). Contrairement aux systèmes d'échange de quotas d'émission, les systèmes de substitution de combustibles peuvent avoir un impact sur la qualité de l'air au niveau local et sur les émissions de carbone au sens large. Les incitations à la substitution des combustibles peuvent être créées par des subventions (soit sur un combustible, soit sur une technologie qui l'utilise) ou par des taxes sur des combustibles spécifiques (par exemple, le diesel pour le transport, ou le charbon de bois pour la cuisine). Ces mécanismes peuvent être particulièrement efficaces pour favoriser l'électrification de certains services ou la décarbonisation des transports. Cependant, dans certains cas, ils peuvent risquer d'accroître les inégalités, comme dans le cas des taxes forfaitaires sur les combustibles qui sont essentiels pour les groupes à faibles revenus et pauvres en énergie.</a:t>
            </a:r>
            <a:endParaRPr/>
          </a:p>
        </p:txBody>
      </p:sp>
      <p:sp>
        <p:nvSpPr>
          <p:cNvPr id="382" name="Google Shape;3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 dernier type de politique climatique indirecte qui mérite d'être mentionné est toute politique réglementant l'utilisation des sols. Comme nous l'avons vu dans les exposés précédents, le sol capture ou libère des gaz à effet de serre en fonction du type de couverture. Certains sols et couvertures terrestres peuvent fonctionner comme d'importants puits de carbone. Modifier la couverture terrestre en remplaçant, par exemple, les forêts par des bâtiments ou des cultures entraîne une libération nette de carbone. C'est pourquoi plusieurs gouvernements mettent en place des politiques qui limitent la déforestation ou l'utilisation des terres pour l'agriculture, ou qui soutiennent la restauration des réserves naturelles. Ces politiques peuvent être nécessaires, mais elles peuvent aussi entrer en conflit avec des politiques soutenant le développement d'autres secteurs de l'économie. Par exemple, elles peuvent entraîner des conflits dans l'utilisation des terres lorsque des politiques sont en place et imposent une augmentation de la production de biocarburants. Cela montre l'importance d'une perspective de planification intégrée, en particulier dans les politiques climatiques.</a:t>
            </a:r>
            <a:endParaRPr/>
          </a:p>
        </p:txBody>
      </p:sp>
      <p:sp>
        <p:nvSpPr>
          <p:cNvPr id="391" name="Google Shape;3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deux prochaines mini-conférences présentent des exemples de politiques climatiques dans des régions très éloignées l'une de l'autre et à des stades différents de leur développement économique. Les politiques climatiques évoluent rapidement et celles qui sont présentées ici peuvent devenir rapidement obsolètes. Par conséquent, les exemples ne doivent en aucun cas être considérés comme un jugement sur les processus de politique climatique dans ces régions. Ils ne représentent qu'un instantané d'un moment historique spécifique et ne servent qu'à montrer des applications des concepts décrits dans les mini-conférences précédentes. Le premier exemple est celui de l'Indonésie. Dès à présent, le pays a mis en place des politiques qui peuvent avoir un impact direct ou indirect sur sa contribution à l'atténuation du changement climatique et au développement durable à plusieurs échelles de temps. Le règlement présidentiel 59, année 2017, régit à court terme la mise en œuvre de l'Agenda 2030 des Nations Unies pour le développement durable. La Loi 16, année 2016, ratifie l'Accord de Paris à l'U.N.F.C.C. et guide le pays à moyen terme vers la réalisation de ses Contributions Déterminées au niveau National. Le Plan général énergétique national (R.U.E.N.) oriente le développement durable du système énergétique jusqu'en 2050.</a:t>
            </a:r>
            <a:endParaRPr/>
          </a:p>
        </p:txBody>
      </p:sp>
      <p:sp>
        <p:nvSpPr>
          <p:cNvPr id="402" name="Google Shape;4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Parmi les documents politiques cités dans la diapositive précédente, la contribution prévue déterminée au niveau national de l'Indonésie, soumise à l'U.N.F.C.C. en 2015, comprend des politiques climatiques directes sous la forme d'objectifs de réduction des émissions. Comme le montre le tableau, qui reprend les données du règlement présidentiel 61 de 2011, le pays a décidé il y a plusieurs années de fixer deux objectifs de réduction des émissions, l'un inconditionnel et l'autre conditionnel à l'obtention d'un soutien financier extérieur. L'objectif inconditionnel était de réduire de 29 % les émissions d'équivalent dioxyde de carbone de l'ensemble de l'économie en 2030 par rapport à un niveau de référence supposé par le gouvernement. Ce pourcentage de réduction est ensuite traduit en chiffres absolus pour chaque secteur. L'objectif conditionnel est plus élevé et fixé à 38 %. Ce type d'objectif est commun à toutes les contributions prévues déterminées au niveau national. Les objectifs ont été révisés dans plusieurs pays au moment de la publication de cette conférence et sont en cours de révision en Indonésie et dans de nombreux autres pays, afin de mieux refléter l'urgence de la réduction des émissions dans le monde. </a:t>
            </a:r>
            <a:endParaRPr/>
          </a:p>
        </p:txBody>
      </p:sp>
      <p:sp>
        <p:nvSpPr>
          <p:cNvPr id="412" name="Google Shape;41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 contraire, la politique énergétique nationale (publiée en 2017) comprend un certain nombre de politiques climatiques indirectes. Elle comprend un régime de soutien aux énergies renouvelables, sous la forme d'un objectif obligatoire en matière d'énergies renouvelables. Celui-ci exige qu'au moins 23 % de l'approvisionnement total en énergie primaire en 2025 provienne de sources renouvelables et 31 % en 2050. Une autre politique climatique indirecte est introduite sous la forme d'une norme sur les carburants à faible teneur en carbone. Celle-ci impose qu'au moins 30 % du contenu énergétique des carburants utilisés dans les transports proviennent de biocarburants d'ici à 2020. Enfin, elle inclut une autre politique climatique indirecte, sous la forme d'un objectif d'efficacité énergétique. Ce type d'objectif n'a pas été abordé dans les mini-conférences précédentes, mais il est très courant et peut être considéré comme une forme de programme de substitution des carburants, où la consommation de carburants fossiles est remplacée par la non-consommation. Dans ce cas, l'objectif d'efficacité énergétique impose une diminution annuelle de 1 % de la consommation d'énergie finale grâce à des économies dans tous les secteurs. Les mesures d'efficacité énergétique sont parfois efficaces, car certaines d'entre elles sont peu coûteuses, ont un potentiel important de réduction des émissions et peuvent réduire les factures d'énergie des consommateurs. Toutefois, elles peuvent nécessiter des subventions, étant donné que les coûts initiaux d'investissement et de désagrément pour les consommateurs finaux peuvent également être importants.</a:t>
            </a:r>
            <a:endParaRPr/>
          </a:p>
        </p:txBody>
      </p:sp>
      <p:sp>
        <p:nvSpPr>
          <p:cNvPr id="423" name="Google Shape;42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En résumé, la politique climatique globale de l'Indonésie semble progresser en ce qui concerne le plan de développement à faibles émissions pour 2050 et le soutien aux énergies renouvelables. Les domaines qui n'ont pas encore été explorés sont les objectifs contraignants en matière d'émissions pour 2050, les normes de performance en matière d'émissions dans les transports et d'autres politiques climatiques directes, telles que la taxe sur le carbone ou les systèmes d'échange de droits d'émission. Mais, comme nous l'avons dit, les politiques évoluent constamment et rapidement. Les progrès réalisés dans tous ces domaines sont régulièrement mis à jour pour l'Indonésie et d'autres pays dans le cadre du projet Climate Action Tracker. L'ensemble des mesures politiques permet actuellement de réaliser des avancées très positives vers la réduction de l'intensité énergétique dans le secteur de l'énergie. L'intensité énergétique est calculée comme la consommation d'énergie par unité de PIB. L'intensité a diminué depuis 2000, et elle est inférieure au niveau des pays du G20. En revanche, l'intensité carbone (calculée comme les émissions de carbone par unité d'approvisionnement total en énergie primaire) a augmenté ces dernières années. Cette tendance négative est due à la part encore élevée du charbon dans l'approvisionnement énergétique. Son évolution dépend des projets d'expansion de la production d'électricité à partir du charbon et, éventuellement, de l'introduction de politiques plus strictes.</a:t>
            </a:r>
            <a:endParaRPr/>
          </a:p>
        </p:txBody>
      </p:sp>
      <p:sp>
        <p:nvSpPr>
          <p:cNvPr id="432" name="Google Shape;4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Une réduction réussie et significative des émissions de carbone, conforme à l'orientation politique générale du pays, peut également nécessiter un changement des politiques existantes. Le graphique montre les subventions aux combustibles fossiles distribuées dans chaque pays du monde en 2015, d'après les données de la division des statistiques des Nations unies. Bien qu'ayant des subventions bien inférieures à celles d'autres pays, l'Indonésie se situe au milieu de l'échelle. La présence de subventions aux combustibles fossiles peut avoir indirectement contribué à l'augmentation de l'intensité de carbone dans le secteur de l'énergie. À la lumière d'un engagement plus fort en faveur du développement durable, cette politique devrait être soigneusement réexaminée et évaluée conjointement avec les autres politiques en place. Il ne s'agit là que d'un exemple et une discussion similaire s'applique à de nombreux autres pays. L'idée centrale qui se dégage est la nécessité d'une plus grande cohérence politique entre les secteurs de l'économie ainsi qu'entre tous les domaines de la politique climatique.</a:t>
            </a:r>
            <a:endParaRPr/>
          </a:p>
        </p:txBody>
      </p:sp>
      <p:sp>
        <p:nvSpPr>
          <p:cNvPr id="449" name="Google Shape;44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Cette mini-conférence décrit des exemples de politique climatique d'une autre région ayant un contexte différent et se trouvant à un stade différent du développement de son économie : l'Union européenne. L'Union européenne s'est engagée plus tôt qu'ailleurs sur la voie d'une décarbonisation profonde de son économie, mais sa politique s'est fortement consolidée au cours de la dernière décennie. La première feuille de route pour la décarbonisation à long terme de l'Union a été publiée en 2011. Sa principale caractéristique était la proposition d'un objectif de réduction de 80 % des émissions de gaz à effet de serre d'ici à 2050, par rapport à 1990. Cette feuille de route a été suivie par d'autres stratégies, notamment "Une énergie propre pour tous les Européens" en 2016 et "Une planète propre pour tous" en 2018, qui ont progressivement renforcé les ambitions en matière de décarbonisation. La dernière et plus grande étape de la politique climatique de l'Union européenne a été la publication du Green Deal européen à la fin de l'année 2019, qui propose un plan d'investissement de 1 000 milliards d'euros pour rendre l'Union neutre en carbone d'ici 2050. </a:t>
            </a:r>
            <a:endParaRPr/>
          </a:p>
          <a:p>
            <a:pPr marL="0" lvl="0" indent="0" algn="l" rtl="0">
              <a:spcBef>
                <a:spcPts val="0"/>
              </a:spcBef>
              <a:spcAft>
                <a:spcPts val="0"/>
              </a:spcAft>
              <a:buNone/>
            </a:pPr>
            <a:endParaRPr/>
          </a:p>
        </p:txBody>
      </p:sp>
      <p:sp>
        <p:nvSpPr>
          <p:cNvPr id="466" name="Google Shape;46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Cette conférence conclut le cours. Jusqu'à présent, le cours s'est concentré sur la représentation des systèmes climatiques, terrestres, énergétiques et hydriques et de leurs liens dans les modèles. Nous allons maintenant conclure en mentionnant quelques actions que les gouvernements peuvent entreprendre pour préserver ces systèmes et atténuer le changement climatique. L'accent sera mis sur les politiques communément adoptées pour atténuer le changement climatique. À l'issue de cette conférence, vous serez en mesure de </a:t>
            </a:r>
            <a:br>
              <a:rPr lang="en-US"/>
            </a:br>
            <a:r>
              <a:rPr lang="en-US"/>
              <a:t>1) d'</a:t>
            </a:r>
            <a:r>
              <a:rPr lang="en-US">
                <a:latin typeface="Roboto"/>
                <a:ea typeface="Roboto"/>
                <a:cs typeface="Roboto"/>
                <a:sym typeface="Roboto"/>
              </a:rPr>
              <a:t>identifier les principaux types de politiques climatiques directes et leur application dans le monde entier</a:t>
            </a:r>
            <a:endParaRPr/>
          </a:p>
          <a:p>
            <a:pPr marL="0" lvl="0" indent="0" algn="l" rtl="0">
              <a:spcBef>
                <a:spcPts val="1800"/>
              </a:spcBef>
              <a:spcAft>
                <a:spcPts val="0"/>
              </a:spcAft>
              <a:buNone/>
            </a:pPr>
            <a:r>
              <a:rPr lang="en-US">
                <a:latin typeface="Roboto"/>
                <a:ea typeface="Roboto"/>
                <a:cs typeface="Roboto"/>
                <a:sym typeface="Roboto"/>
              </a:rPr>
              <a:t>2) identifier les principaux types de politiques climatiques indirectes et leur application dans le monde entier </a:t>
            </a:r>
            <a:endParaRPr>
              <a:latin typeface="Calibri"/>
              <a:ea typeface="Calibri"/>
              <a:cs typeface="Calibri"/>
              <a:sym typeface="Calibri"/>
            </a:endParaRPr>
          </a:p>
          <a:p>
            <a:pPr marL="0" lvl="0" indent="0" algn="l" rtl="0">
              <a:spcBef>
                <a:spcPts val="1800"/>
              </a:spcBef>
              <a:spcAft>
                <a:spcPts val="0"/>
              </a:spcAft>
              <a:buNone/>
            </a:pPr>
            <a:r>
              <a:rPr lang="en-US">
                <a:latin typeface="Roboto"/>
                <a:ea typeface="Roboto"/>
                <a:cs typeface="Roboto"/>
                <a:sym typeface="Roboto"/>
              </a:rPr>
              <a:t>3) analyser un exemple d'application des politiques climatiques dans la région Asie-Pacifique </a:t>
            </a:r>
            <a:br>
              <a:rPr lang="en-US">
                <a:latin typeface="Roboto"/>
                <a:ea typeface="Roboto"/>
                <a:cs typeface="Roboto"/>
                <a:sym typeface="Roboto"/>
              </a:rPr>
            </a:br>
            <a:r>
              <a:rPr lang="en-US">
                <a:latin typeface="Roboto"/>
                <a:ea typeface="Roboto"/>
                <a:cs typeface="Roboto"/>
                <a:sym typeface="Roboto"/>
              </a:rPr>
              <a:t>4) réfléchir aux éléments clés des politiques climatiques de l'Union européenne et à leur applicabilité dans d'autres contextes.</a:t>
            </a:r>
            <a:endParaRPr/>
          </a:p>
        </p:txBody>
      </p:sp>
      <p:sp>
        <p:nvSpPr>
          <p:cNvPr id="277" name="Google Shape;2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 Green Deal européen introduit un certain nombre de politiques qui favorisent directement ou indirectement la réduction des émissions de gaz à effet de serre dans l'Union européenne. Ces politiques sont nombreuses et couvrent tous les secteurs de l'économie européenne. Alors que les principaux domaines d'intervention et les objectifs clés ont été définis dès le départ, les politiques sectorielles individuelles en sont encore à différents stades de conception, de discussion et d'approbation. Seuls les objectifs politiques clés, définis depuis le début, sont présentés ici. En commençant par les politiques directes, la première est un objectif de réduction des émissions de gaz à effet de serre à zéro d'ici 2050. Cet objectif est complété par un objectif intermédiaire de réduction de 55 % des émissions de gaz à effet de serre d'ici 2030 par rapport à 1990, convenu dans le cadre du plan d'action pour le climat à l'horizon 2030. L</a:t>
            </a:r>
            <a:r>
              <a:rPr lang="en-US">
                <a:latin typeface="Montserrat"/>
                <a:ea typeface="Montserrat"/>
                <a:cs typeface="Montserrat"/>
                <a:sym typeface="Montserrat"/>
              </a:rPr>
              <a:t>'objectif de réduction des émissions pour 2030, défini au niveau de l'Union européenne, a été transformé en objectifs nationaux contraignants de réduction des émissions par le biais d'une décision dite de partage de l'effort. Ces objectifs ont ensuite été intégrés dans les politiques nationales par le biais des plans nationaux pour l'énergie et le climat que chaque gouvernement a élaborés et soumis à la Commission européenne.</a:t>
            </a:r>
            <a:endParaRPr>
              <a:latin typeface="Montserrat"/>
              <a:ea typeface="Montserrat"/>
              <a:cs typeface="Montserrat"/>
              <a:sym typeface="Montserrat"/>
            </a:endParaRPr>
          </a:p>
        </p:txBody>
      </p:sp>
      <p:sp>
        <p:nvSpPr>
          <p:cNvPr id="492" name="Google Shape;49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 Green Deal européen comprend également de nombreuses politiques climatiques indirectes et confirme les précédentes. Là encore, cette diapositive n'en présente qu'une partie, où des objectifs globaux sont fixés pour l'ensemble de l'Union européenne. Tous les objectifs sont des objectifs à moyen terme jusqu'en 2030, qui s'inscrivent dans le cadre climatique et énergétique 2030 de l'Union européenne. La directive sur l'efficacité énergétique a fixé un objectif d'augmentation de l'efficacité énergétique d'ici à 2030, ce qui a été confirmé jusqu'à présent. L'objectif prévoit une réduction de la consommation d'énergie par des mesures d'efficacité énergétique de 32,5 % en 2030, par rapport à un scénario prédéfini de maintien du statu quo. De même, la directive révisée sur les énergies renouvelables avait fixé un objectif de 32 % de part d'énergie renouvelable dans la consommation finale d'énergie d'ici 2030, ce qui est également confirmé. Tous ces objectifs sont contraignants. Bien qu'ils ne soient pas différents de ceux adoptés par d'autres pays dans le monde, ils ont la particularité d'être approuvés par une union de pays. </a:t>
            </a:r>
            <a:endParaRPr/>
          </a:p>
        </p:txBody>
      </p:sp>
      <p:sp>
        <p:nvSpPr>
          <p:cNvPr id="501" name="Google Shape;50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L'un des piliers des politiques de réduction des émissions décrites dans les diapositives précédentes est le système d'échange de quotas d'émission de </a:t>
            </a:r>
            <a:r>
              <a:rPr lang="en-US"/>
              <a:t>l'Union </a:t>
            </a:r>
            <a:r>
              <a:rPr lang="en-US" sz="1200" b="0" i="0">
                <a:solidFill>
                  <a:schemeClr val="dk1"/>
                </a:solidFill>
                <a:latin typeface="Calibri"/>
                <a:ea typeface="Calibri"/>
                <a:cs typeface="Calibri"/>
                <a:sym typeface="Calibri"/>
              </a:rPr>
              <a:t>européenne (E.T.S.). Mis en place en 2005, il s'agit du premier </a:t>
            </a:r>
            <a:r>
              <a:rPr lang="en-US"/>
              <a:t>système </a:t>
            </a:r>
            <a:r>
              <a:rPr lang="en-US" sz="1200" b="0" i="0">
                <a:solidFill>
                  <a:schemeClr val="dk1"/>
                </a:solidFill>
                <a:latin typeface="Calibri"/>
                <a:ea typeface="Calibri"/>
                <a:cs typeface="Calibri"/>
                <a:sym typeface="Calibri"/>
              </a:rPr>
              <a:t>international </a:t>
            </a:r>
            <a:r>
              <a:rPr lang="en-US"/>
              <a:t>d'</a:t>
            </a:r>
            <a:r>
              <a:rPr lang="en-US" sz="1200" b="0" i="0">
                <a:solidFill>
                  <a:schemeClr val="dk1"/>
                </a:solidFill>
                <a:latin typeface="Calibri"/>
                <a:ea typeface="Calibri"/>
                <a:cs typeface="Calibri"/>
                <a:sym typeface="Calibri"/>
              </a:rPr>
              <a:t>échange de quotas d'</a:t>
            </a:r>
            <a:r>
              <a:rPr lang="en-US"/>
              <a:t>émission </a:t>
            </a:r>
            <a:r>
              <a:rPr lang="en-US" sz="1200" b="0" i="0">
                <a:solidFill>
                  <a:schemeClr val="dk1"/>
                </a:solidFill>
                <a:latin typeface="Calibri"/>
                <a:ea typeface="Calibri"/>
                <a:cs typeface="Calibri"/>
                <a:sym typeface="Calibri"/>
              </a:rPr>
              <a:t>au monde.</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Il opère dans tous les pays de l'UE, ainsi qu'en Islande, au </a:t>
            </a:r>
            <a:r>
              <a:rPr lang="en-US"/>
              <a:t>Liechtenstein </a:t>
            </a:r>
            <a:r>
              <a:rPr lang="en-US" sz="1200" b="0" i="0">
                <a:solidFill>
                  <a:schemeClr val="dk1"/>
                </a:solidFill>
                <a:latin typeface="Calibri"/>
                <a:ea typeface="Calibri"/>
                <a:cs typeface="Calibri"/>
                <a:sym typeface="Calibri"/>
              </a:rPr>
              <a:t>et en Norvège. Il couvre actuellement 11 000 installations et compagnies aériennes grosses consommatrices d'énergie et environ 45 % des émissions de gaz à effet de serre de l'UE. Il fonctionne comme un système de plafonnement et d'échange, de la même manière que celle décrite dans le mini-exposé 1 de cette conférence. Lancé en 2005, il a conduit à une diminution progressive des émissions dans l'UE (barres grises sur la figure). Dans un premier temps, tous les quotas ont été alloués gratuitement. Puis, surtout à partir de 2013, une partie des quotas a été vendue aux meilleurs soumissionnaires. Le SCEQE </a:t>
            </a:r>
            <a:r>
              <a:rPr lang="en-US"/>
              <a:t>de l'Union européenne </a:t>
            </a:r>
            <a:r>
              <a:rPr lang="en-US" sz="1200" b="0" i="0">
                <a:solidFill>
                  <a:schemeClr val="dk1"/>
                </a:solidFill>
                <a:latin typeface="Calibri"/>
                <a:ea typeface="Calibri"/>
                <a:cs typeface="Calibri"/>
                <a:sym typeface="Calibri"/>
              </a:rPr>
              <a:t>a inspiré d'autres pays ou régions. Des systèmes nationaux ou infranationaux d'échange de quotas d'émission fonctionnent déjà ou sont en cours de développement au Canada, en Chine, au Japon, en Nouvelle-Zélande, en Corée du Sud, en Suisse et aux États-Unis. Dans l'Union européenne</a:t>
            </a:r>
            <a:r>
              <a:rPr lang="en-US" b="0"/>
              <a:t>, </a:t>
            </a:r>
            <a:r>
              <a:rPr lang="en-US" sz="1200" b="0" i="0">
                <a:solidFill>
                  <a:schemeClr val="dk1"/>
                </a:solidFill>
                <a:latin typeface="Calibri"/>
                <a:ea typeface="Calibri"/>
                <a:cs typeface="Calibri"/>
                <a:sym typeface="Calibri"/>
              </a:rPr>
              <a:t>un excédent de quotas d'émission s'est accumulé dans le système d'échange de quotas d'émission à partir de 2009. Ce surplus de quotas est largement dû à la crise économique (qui a réduit les émissions plus que prévu) et aux importations élevées de crédits internationaux. Cette situation a entraîné une baisse des prix du carbone et donc une moindre incitation à réduire les émissions. À court terme, l'excédent risque de compromettre le bon fonctionnement du marché du carbone. À plus long terme, il pourrait nuire à la capacité de l'</a:t>
            </a:r>
            <a:r>
              <a:rPr lang="en-US"/>
              <a:t>ETS </a:t>
            </a:r>
            <a:r>
              <a:rPr lang="en-US" sz="1200" b="0" i="0">
                <a:solidFill>
                  <a:schemeClr val="dk1"/>
                </a:solidFill>
                <a:latin typeface="Calibri"/>
                <a:ea typeface="Calibri"/>
                <a:cs typeface="Calibri"/>
                <a:sym typeface="Calibri"/>
              </a:rPr>
              <a:t>à atteindre de manière rentable des objectifs de réduction des émissions plus exigeants. La Commission européenne s'est attaquée à ce problème en recourant au mécanisme dit de la réserve de stabilité du marché, qui consiste à retirer un certain nombre de quotas du marché pour faire remonter les prix.</a:t>
            </a:r>
            <a:endParaRPr sz="1200" b="0" i="0">
              <a:solidFill>
                <a:schemeClr val="dk1"/>
              </a:solidFill>
              <a:latin typeface="Calibri"/>
              <a:ea typeface="Calibri"/>
              <a:cs typeface="Calibri"/>
              <a:sym typeface="Calibri"/>
            </a:endParaRPr>
          </a:p>
        </p:txBody>
      </p:sp>
      <p:sp>
        <p:nvSpPr>
          <p:cNvPr id="510" name="Google Shape;51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Pour clore ce mini-cours, on peut regarder des instantanés de la situation dans laquelle toutes les politiques décrites ont amené l'Union européenne au cours de la dernière décennie, en termes d'émissions de carbone. Ces instantanés peuvent être retrouvés sur le site du projet Climate Action Tracker. L'intensité carbone (par unité d'énergie primaire) a diminué au cours des dernières années, plaçant l'Union européenne parmi les pays les plus performants du G20. La part des énergies renouvelables dans l'approvisionnement en énergie primaire a augmenté, plaçant à nouveau l'Union européenne parmi les pays les plus performants du G20. En ce qui concerne l'élimination progressive du charbon dans le secteur de l'électricité, l'UE obtient une note moyenne. Cela s'explique par le fait que la production d'électricité à partir du charbon dans l'Union européenne reste importante pour de nombreuses raisons. Il s'agit notamment de la sécurité de l'approvisionnement (en particulier après la fermeture massive des centrales nucléaires), de l'indépendance énergétique et, surtout, de l'importance de l'économie du carbone pour le marché de l'emploi dans certaines régions d'Europe. </a:t>
            </a:r>
            <a:endParaRPr/>
          </a:p>
          <a:p>
            <a:pPr marL="0" lvl="0" indent="0" algn="l" rtl="0">
              <a:spcBef>
                <a:spcPts val="0"/>
              </a:spcBef>
              <a:spcAft>
                <a:spcPts val="0"/>
              </a:spcAft>
              <a:buNone/>
            </a:pPr>
            <a:r>
              <a:rPr lang="en-US"/>
              <a:t>Ceci conclut la conférence sur les politiques climatiques et le cours. Vous avez maintenant acquis tous les éléments nécessaires pour réfléchir aux liens entre le climat, la terre, l'énergie et l'eau et à la manière dont ils peuvent être modélisés pour soutenir la planification intégrée. Nous vous remercions de votre intérêt, attendons vos commentaires et vous invitons à réaliser les exercices pratiques.</a:t>
            </a:r>
            <a:endParaRPr/>
          </a:p>
        </p:txBody>
      </p:sp>
      <p:sp>
        <p:nvSpPr>
          <p:cNvPr id="521" name="Google Shape;52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politiques les plus couramment adoptées pour soutenir l'atténuation du changement climatique peuvent être classées en deux catégories : les politiques directes et les politiques indirectes. Ce module décrit deux exemples de politiques climatiques directes : les taxes sur le carbone et les systèmes de plafonnement et d'échange de droits d'émission. La taxe carbone est la politique la plus intuitive : elle consiste en une taxe à payer pour émettre directement des gaz à effet de serre dans l'atmosphère. Une taxe par unité d'émission (en termes d'équivalent CO2) est établie par la loi, avec des valeurs différentes pour les différents types d'émetteurs. Le paiement global est donc proportionnel à la quantité de gaz à effet de serre émise. Ce type de politique est généralement considéré comme le moyen le plus efficace, d'un point de vue économique, de réglementer les émissions d'équivalent carbone. La raison en est qu'il entraîne automatiquement un nouvel équilibre entre l'offre et la demande sur les marchés de l'énergie, comme le montre la figure ci-contre. Dans cette figure, l'introduction d'une taxe sur les émissions pour les fournisseurs d'essence pousserait la courbe d'offre vers le haut. En d'autres termes, la fourniture de la même quantité d'essence coûterait plus cher en raison de la taxation. Dans ce cas, si la demande d'essence est élastique par rapport aux prix, le point de rencontre entre l'offre et la demande se situerait sur une quantité d'essence plus faible. En résumé, si les prix de l'offre d'essence sont plus élevés, moins de consommateurs l'utiliseront.</a:t>
            </a:r>
            <a:endParaRPr/>
          </a:p>
        </p:txBody>
      </p:sp>
      <p:sp>
        <p:nvSpPr>
          <p:cNvPr id="286" name="Google Shape;28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La taxe carbone a déjà été appliquée à plusieurs reprises dans le monde (voir les zones bleues et vertes de la figure). D'autres pays prévoient de l'appliquer (voir les zones rouges de la figure). </a:t>
            </a:r>
            <a:r>
              <a:rPr lang="en-US" sz="1200">
                <a:latin typeface="Montserrat"/>
                <a:ea typeface="Montserrat"/>
                <a:cs typeface="Montserrat"/>
                <a:sym typeface="Montserrat"/>
              </a:rPr>
              <a:t>Dans de nombreux cas, la taxe est appliquée à la vente des carburants plutôt qu'au consommateur qui brûle le carburant, en partant du principe que le carburant sera brûlé et émettra du carbone. Ainsi, par exemple, pour les carburants utilisés dans les transports, la taxe est appliquée à la pompe. </a:t>
            </a:r>
            <a:endParaRPr/>
          </a:p>
          <a:p>
            <a:pPr marL="0" lvl="0" indent="0" algn="l" rtl="0">
              <a:spcBef>
                <a:spcPts val="0"/>
              </a:spcBef>
              <a:spcAft>
                <a:spcPts val="0"/>
              </a:spcAft>
              <a:buNone/>
            </a:pPr>
            <a:r>
              <a:rPr lang="en-US" sz="1200">
                <a:latin typeface="Montserrat"/>
                <a:ea typeface="Montserrat"/>
                <a:cs typeface="Montserrat"/>
                <a:sym typeface="Montserrat"/>
              </a:rPr>
              <a:t>Bien que </a:t>
            </a:r>
            <a:r>
              <a:rPr lang="en-US"/>
              <a:t>cette politique puisse sembler simple à mettre en œuvre, plusieurs subtilités doivent être prises en compte lors de son application. </a:t>
            </a:r>
            <a:r>
              <a:rPr lang="en-US" sz="1200">
                <a:latin typeface="Montserrat"/>
                <a:ea typeface="Montserrat"/>
                <a:cs typeface="Montserrat"/>
                <a:sym typeface="Montserrat"/>
              </a:rPr>
              <a:t>Avec </a:t>
            </a:r>
            <a:r>
              <a:rPr lang="en-US">
                <a:latin typeface="Montserrat"/>
                <a:ea typeface="Montserrat"/>
                <a:cs typeface="Montserrat"/>
                <a:sym typeface="Montserrat"/>
              </a:rPr>
              <a:t>un </a:t>
            </a:r>
            <a:r>
              <a:rPr lang="en-US" sz="1200">
                <a:latin typeface="Montserrat"/>
                <a:ea typeface="Montserrat"/>
                <a:cs typeface="Montserrat"/>
                <a:sym typeface="Montserrat"/>
              </a:rPr>
              <a:t>système de taxes sur le </a:t>
            </a:r>
            <a:r>
              <a:rPr lang="en-US">
                <a:latin typeface="Montserrat"/>
                <a:ea typeface="Montserrat"/>
                <a:cs typeface="Montserrat"/>
                <a:sym typeface="Montserrat"/>
              </a:rPr>
              <a:t>carbone</a:t>
            </a:r>
            <a:r>
              <a:rPr lang="en-US" sz="1200">
                <a:latin typeface="Montserrat"/>
                <a:ea typeface="Montserrat"/>
                <a:cs typeface="Montserrat"/>
                <a:sym typeface="Montserrat"/>
              </a:rPr>
              <a:t>, des "fuites de carbone" peuvent se produire si une juridiction a une taxe sur le carbone élevée et une autre non. Les industries fortement émettrices peuvent délocaliser leurs activités dans la juridiction où la taxe est la moins élevée. Pour contrer ce phénomène, certains pays (en particulier dans l'Union européenne) ont envisagé des "ajustements fiscaux aux frontières", où les importations sont taxées en fonction de leur teneur en carbone. Il est intéressant de noter qu'il pourrait y avoir dans certains cas des "fuites négatives", c'est-à-dire des fuites de carbone ayant pour effet de réduire les émissions (par exemple, en incitant les pays riches en charbon à se tourner vers le gaz ou le pétrole). </a:t>
            </a:r>
            <a:endParaRPr/>
          </a:p>
        </p:txBody>
      </p:sp>
      <p:sp>
        <p:nvSpPr>
          <p:cNvPr id="314" name="Google Shape;3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D'autres problèmes liés aux taxes sur le carbone doivent également être pris en compte dans la planification. Tout d'abord, les effets des taxes sur le carbone peuvent prendre une décennie ou plus à se manifester, car il faut du temps pour que les technologies inefficaces (véhicules, équipements d'usine, bâtiments) soient remplacées par des modèles plus récents et parce que de nombreux modèles plus anciens filtrent encore à travers le système. Deuxièmement, il s'agit d'un impôt direct et, comme la plupart des impôts, il peut être impopulaire s'il n'est pas correctement expliqué et justifié. Lorsqu'elle est proposée par les gouvernements, elle peut se heurter à une forte opposition de la part des associations de consommateurs et de leurs représentations. Troisièmement, si elle n'est pas soigneusement planifiée, elle pourrait avoir pour effet involontaire de peser sur des classes de revenus qui ont déjà du mal à se procurer des services énergétiques à un prix abordable. Enfin, son efficacité dépend en partie de la manière dont le produit des taxes sur le carbone est recyclé dans l'économie. Il y a plusieurs façons de les recycler et chacune a des effets différents : les recettes pourraient être utilisées pour réduire directement l'impôt sur le revenu, ce qui est considéré comme "économiquement efficace". Cette solution est considérée comme "économiquement efficace". Le revenu des taxes pourrait être réutilisé pour soutenir des projets de développement des énergies renouvelables. Enfin, des systèmes de recyclage pourraient être mis en place et conçus de manière à ce que les populations défavorisées en bénéficient et que la taxe carbone n'accroisse pas les inégalités.</a:t>
            </a:r>
            <a:endParaRPr/>
          </a:p>
        </p:txBody>
      </p:sp>
      <p:sp>
        <p:nvSpPr>
          <p:cNvPr id="325" name="Google Shape;3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 autre type de politique climatique directe est le système d'échange de quotas d'émission dit "cap-and-trade". Le mécanisme fonctionne comme décrit dans l'image. </a:t>
            </a:r>
            <a:r>
              <a:rPr lang="en-US" sz="1200" b="0" i="0">
                <a:solidFill>
                  <a:schemeClr val="dk1"/>
                </a:solidFill>
                <a:latin typeface="Calibri"/>
                <a:ea typeface="Calibri"/>
                <a:cs typeface="Calibri"/>
                <a:sym typeface="Calibri"/>
              </a:rPr>
              <a:t>Le gouvernement fixe un plafond à la quantité totale de gaz à effet de serre qui peut être émise par les installations du système. </a:t>
            </a:r>
            <a:r>
              <a:rPr lang="en-US"/>
              <a:t>Ce plafond est représenté par la ligne horizontale rouge sur la figure. </a:t>
            </a:r>
            <a:r>
              <a:rPr lang="en-US" sz="1200" b="0" i="0">
                <a:solidFill>
                  <a:schemeClr val="dk1"/>
                </a:solidFill>
                <a:latin typeface="Calibri"/>
                <a:ea typeface="Calibri"/>
                <a:cs typeface="Calibri"/>
                <a:sym typeface="Calibri"/>
              </a:rPr>
              <a:t>Le plafond est généralement réduit au fil du temps, de sorte que les émissions totales diminuent. Dans les limites du plafond, les entreprises reçoivent ou achètent des quotas d'émission, qu'elles peuvent échanger entre elles en fonction de leurs besoins. Elles peuvent également acheter des quantités limitées de crédits internationaux provenant de projets de réduction des émissions dans le monde entier.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Après chaque année, une entreprise doit restituer suffisamment de quotas pour couvrir toutes ses émissions, sous peine de se voir infliger de lourdes amendes. Si une entreprise réduit ses émissions, elle peut conserver les quotas restants pour couvrir ses besoins futurs ou les vendre à une autre entreprise qui a émis davantage d'émissions et qui manque de quotas. La théorie économique suggère qu'en raison de la quantité limitée de quotas disponibles, ceux-ci ont un prix non négligeable. </a:t>
            </a:r>
            <a:r>
              <a:rPr lang="en-US"/>
              <a:t>Elle suggère également que ceux qui peuvent facilement réduire leurs émissions de carbone le feront, tandis que ceux qui ont plus de difficultés à réduire leurs émissions de carbone (par exemple, la production d'acier) paieront.</a:t>
            </a:r>
            <a:endParaRPr/>
          </a:p>
        </p:txBody>
      </p:sp>
      <p:sp>
        <p:nvSpPr>
          <p:cNvPr id="334" name="Google Shape;3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systèmes d'échange de quotas d'émission présentent des avantages et des inconvénients. Tout d'abord, la compensation des émissions des grands pollueurs n'est pas toujours efficace. Il peut être difficile de confirmer clairement qu'une compensation est valable : par exemple, le reboisement après l'abattage des arbres réduit-il réellement le carbone ? En outre, les compensations ne sont généralement pas locales, de sorte que les réductions d'émissions ne profitent pas aux populations locales. Troisièmement, la durée de vie des compensations carbone n'est parfois pas assez longue pour avoir un impact significatif : par exemple, il peut arriver qu'une zone soit reboisée, que les quotas soient encaissés, puis que les arbres soient coupés. Un autre problème réside dans le fait que si les plus gros pollueurs peuvent continuer à émettre, les effets de la pollution atmosphérique locale demeurent, et ce sont généralement les plus défavorisés qui sont les plus durement touchés. L</a:t>
            </a:r>
            <a:r>
              <a:rPr lang="en-US" sz="1200">
                <a:latin typeface="Montserrat"/>
                <a:ea typeface="Montserrat"/>
                <a:cs typeface="Montserrat"/>
                <a:sym typeface="Montserrat"/>
              </a:rPr>
              <a:t>'avantage de ce mécanisme est qu'il peut être économiquement efficace s'il est mis en œuvre de manière coordonnée dans deux juridictions. </a:t>
            </a:r>
            <a:r>
              <a:rPr lang="en-US"/>
              <a:t>Si deux juridictions conviennent d'un plafond mutuel et de permis transférables, le prix du carbone dans les deux juridictions s'égalisera. En outre, si des prix minimum et maximum sont fixés pour les quotas, ils peuvent assurer une certaine stabilité (ce type de système ressemble à une taxe sur le carbone et est appelé hybride). D'autres avantages peuvent résulter du recyclage des recettes provenant de la vente des quotas, de la même manière que pour les taxes sur le carbone.</a:t>
            </a:r>
            <a:endParaRPr sz="1200">
              <a:latin typeface="Montserrat"/>
              <a:ea typeface="Montserrat"/>
              <a:cs typeface="Montserrat"/>
              <a:sym typeface="Montserrat"/>
            </a:endParaRPr>
          </a:p>
        </p:txBody>
      </p:sp>
      <p:sp>
        <p:nvSpPr>
          <p:cNvPr id="344" name="Google Shape;3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Montserrat"/>
                <a:ea typeface="Montserrat"/>
                <a:cs typeface="Montserrat"/>
                <a:sym typeface="Montserrat"/>
              </a:rPr>
              <a:t>Ce mini-cours décrit une sélection de politiques climatiques indirectes couramment adoptées. Par indirectes, nous entendons qu'elles ne s'attaquent pas directement aux émissions, mais qu'elles </a:t>
            </a:r>
            <a:r>
              <a:rPr lang="en-US">
                <a:latin typeface="Montserrat"/>
                <a:ea typeface="Montserrat"/>
                <a:cs typeface="Montserrat"/>
                <a:sym typeface="Montserrat"/>
              </a:rPr>
              <a:t>favorisent les solutions à </a:t>
            </a:r>
            <a:r>
              <a:rPr lang="en-US" sz="1200">
                <a:latin typeface="Montserrat"/>
                <a:ea typeface="Montserrat"/>
                <a:cs typeface="Montserrat"/>
                <a:sym typeface="Montserrat"/>
              </a:rPr>
              <a:t>faibles émissions et rendent ainsi les solutions à fortes émissions moins compétitives. Le premier type de politiques est constitué par les régimes de soutien aux énergies renouvelables. Ceux-ci visent</a:t>
            </a:r>
            <a:r>
              <a:rPr lang="en-US">
                <a:latin typeface="Montserrat"/>
                <a:ea typeface="Montserrat"/>
                <a:cs typeface="Montserrat"/>
                <a:sym typeface="Montserrat"/>
              </a:rPr>
              <a:t>, </a:t>
            </a:r>
            <a:r>
              <a:rPr lang="en-US" sz="1200">
                <a:latin typeface="Montserrat"/>
                <a:ea typeface="Montserrat"/>
                <a:cs typeface="Montserrat"/>
                <a:sym typeface="Montserrat"/>
              </a:rPr>
              <a:t>en général</a:t>
            </a:r>
            <a:r>
              <a:rPr lang="en-US">
                <a:latin typeface="Montserrat"/>
                <a:ea typeface="Montserrat"/>
                <a:cs typeface="Montserrat"/>
                <a:sym typeface="Montserrat"/>
              </a:rPr>
              <a:t>, </a:t>
            </a:r>
            <a:r>
              <a:rPr lang="en-US" sz="1200">
                <a:latin typeface="Montserrat"/>
                <a:ea typeface="Montserrat"/>
                <a:cs typeface="Montserrat"/>
                <a:sym typeface="Montserrat"/>
              </a:rPr>
              <a:t>à garantir qu'une quantité donnée d'énergie renouvelable est fournie dans le système. Ils peuvent être divisés en </a:t>
            </a:r>
            <a:r>
              <a:rPr lang="en-US">
                <a:latin typeface="Montserrat"/>
                <a:ea typeface="Montserrat"/>
                <a:cs typeface="Montserrat"/>
                <a:sym typeface="Montserrat"/>
              </a:rPr>
              <a:t>politiques </a:t>
            </a:r>
            <a:r>
              <a:rPr lang="en-US" sz="1200">
                <a:latin typeface="Montserrat"/>
                <a:ea typeface="Montserrat"/>
                <a:cs typeface="Montserrat"/>
                <a:sym typeface="Montserrat"/>
              </a:rPr>
              <a:t>basées sur l'investissement et sur la production. Les premières imposent une certaine capacité installée de fourniture d'énergie renouvelable ; les secondes imposent une certaine quantité d'énergie fournie, en pourcentage de l'offre totale. Les subventions à l'investissement, c'est-à-dire les subventions sur la capacité installée, sont des exemples de régimes fondés sur l'investissement. Les régimes fondés sur la production comprennent les régimes fondés sur la quantité et les régimes fondés sur le prix. Les premiers sont par exemple les certificats verts. Ceux-ci impliquent que les </a:t>
            </a:r>
            <a:r>
              <a:rPr lang="en-US" sz="1200">
                <a:latin typeface="Calibri"/>
                <a:ea typeface="Calibri"/>
                <a:cs typeface="Calibri"/>
                <a:sym typeface="Calibri"/>
              </a:rPr>
              <a:t>entreprises qui fournissent </a:t>
            </a:r>
            <a:r>
              <a:rPr lang="en-US"/>
              <a:t>plus d'énergie renouvelable que nécessaire peuvent obtenir des certificats qu'elles peuvent vendre et que les entreprises qui en fournissent moins peuvent acheter les certificats. Les régimes fondés sur les prix sont généralement basés sur des subventions fixes ou variables. La diapositive suivante les décrit plus en détail.</a:t>
            </a:r>
            <a:endParaRPr/>
          </a:p>
        </p:txBody>
      </p:sp>
      <p:sp>
        <p:nvSpPr>
          <p:cNvPr id="353" name="Google Shape;3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Avec le mécanisme des tarifs de rachat (ou accords d'achat d'électricité), un prix fixe imposé par le gouvernement est payé aux fournisseurs d'énergie renouvelable pour chaque unité d'électricité pendant une période donnée (généralement de 10 à 30 ans). Avec les mécanismes de prime de rachat, les producteurs vendent au prix du marché mais reçoivent une prime pour chaque unité d'électricité vendue. Les primes peuvent être fixes ou évoluer dans le temps en fonction des conditions du marché. Enfin, le mécanisme de contrat pour différence (ou C.f.D.) est similaire à une prime de rachat, mais il comprend une clause selon laquelle si le prix du marché est supérieur à un "prix d'exercice", la prime devient négative. L'avantage des primes de rachat est qu'elles incitent à la production lorsque le prix est élevé. Le contrat pour la différence réduit cette incitation. L'un des problèmes associés aux régimes d'aide aux énergies renouvelables en général est qu'il est difficile d'estimer dans quelle mesure ils contribuent réellement à la réduction des émissions.</a:t>
            </a:r>
            <a:endParaRPr/>
          </a:p>
        </p:txBody>
      </p:sp>
      <p:sp>
        <p:nvSpPr>
          <p:cNvPr id="362" name="Google Shape;3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pic>
        <p:nvPicPr>
          <p:cNvPr id="16" name="Google Shape;16;p27"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7"/>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7"/>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27"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6"/>
        <p:cNvGrpSpPr/>
        <p:nvPr/>
      </p:nvGrpSpPr>
      <p:grpSpPr>
        <a:xfrm>
          <a:off x="0" y="0"/>
          <a:ext cx="0" cy="0"/>
          <a:chOff x="0" y="0"/>
          <a:chExt cx="0" cy="0"/>
        </a:xfrm>
      </p:grpSpPr>
      <p:pic>
        <p:nvPicPr>
          <p:cNvPr id="77" name="Google Shape;77;p3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8" name="Google Shape;78;p38"/>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3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80"/>
        <p:cNvGrpSpPr/>
        <p:nvPr/>
      </p:nvGrpSpPr>
      <p:grpSpPr>
        <a:xfrm>
          <a:off x="0" y="0"/>
          <a:ext cx="0" cy="0"/>
          <a:chOff x="0" y="0"/>
          <a:chExt cx="0" cy="0"/>
        </a:xfrm>
      </p:grpSpPr>
      <p:pic>
        <p:nvPicPr>
          <p:cNvPr id="81" name="Google Shape;81;p3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2" name="Google Shape;82;p39"/>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9"/>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 name="Google Shape;84;p39"/>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5"/>
        <p:cNvGrpSpPr/>
        <p:nvPr/>
      </p:nvGrpSpPr>
      <p:grpSpPr>
        <a:xfrm>
          <a:off x="0" y="0"/>
          <a:ext cx="0" cy="0"/>
          <a:chOff x="0" y="0"/>
          <a:chExt cx="0" cy="0"/>
        </a:xfrm>
      </p:grpSpPr>
      <p:sp>
        <p:nvSpPr>
          <p:cNvPr id="86" name="Google Shape;86;p4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4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0"/>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92"/>
        <p:cNvGrpSpPr/>
        <p:nvPr/>
      </p:nvGrpSpPr>
      <p:grpSpPr>
        <a:xfrm>
          <a:off x="0" y="0"/>
          <a:ext cx="0" cy="0"/>
          <a:chOff x="0" y="0"/>
          <a:chExt cx="0" cy="0"/>
        </a:xfrm>
      </p:grpSpPr>
      <p:pic>
        <p:nvPicPr>
          <p:cNvPr id="93" name="Google Shape;93;p41"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4" name="Google Shape;94;p41"/>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4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96"/>
        <p:cNvGrpSpPr/>
        <p:nvPr/>
      </p:nvGrpSpPr>
      <p:grpSpPr>
        <a:xfrm>
          <a:off x="0" y="0"/>
          <a:ext cx="0" cy="0"/>
          <a:chOff x="0" y="0"/>
          <a:chExt cx="0" cy="0"/>
        </a:xfrm>
      </p:grpSpPr>
      <p:pic>
        <p:nvPicPr>
          <p:cNvPr id="97" name="Google Shape;97;p4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8" name="Google Shape;98;p42"/>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4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42"/>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1"/>
        <p:cNvGrpSpPr/>
        <p:nvPr/>
      </p:nvGrpSpPr>
      <p:grpSpPr>
        <a:xfrm>
          <a:off x="0" y="0"/>
          <a:ext cx="0" cy="0"/>
          <a:chOff x="0" y="0"/>
          <a:chExt cx="0" cy="0"/>
        </a:xfrm>
      </p:grpSpPr>
      <p:sp>
        <p:nvSpPr>
          <p:cNvPr id="102" name="Google Shape;102;p43"/>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3"/>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43"/>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3"/>
          <p:cNvSpPr txBox="1">
            <a:spLocks noGrp="1"/>
          </p:cNvSpPr>
          <p:nvPr>
            <p:ph type="body" idx="3"/>
          </p:nvPr>
        </p:nvSpPr>
        <p:spPr>
          <a:xfrm>
            <a:off x="8171727" y="5750351"/>
            <a:ext cx="3556364"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3"/>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8"/>
        <p:cNvGrpSpPr/>
        <p:nvPr/>
      </p:nvGrpSpPr>
      <p:grpSpPr>
        <a:xfrm>
          <a:off x="0" y="0"/>
          <a:ext cx="0" cy="0"/>
          <a:chOff x="0" y="0"/>
          <a:chExt cx="0" cy="0"/>
        </a:xfrm>
      </p:grpSpPr>
      <p:sp>
        <p:nvSpPr>
          <p:cNvPr id="109" name="Google Shape;109;p4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4"/>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44"/>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4"/>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44"/>
          <p:cNvSpPr txBox="1">
            <a:spLocks noGrp="1"/>
          </p:cNvSpPr>
          <p:nvPr>
            <p:ph type="body" idx="4"/>
          </p:nvPr>
        </p:nvSpPr>
        <p:spPr>
          <a:xfrm>
            <a:off x="6172200" y="2910428"/>
            <a:ext cx="5183188" cy="3124928"/>
          </a:xfrm>
          <a:prstGeom prst="rect">
            <a:avLst/>
          </a:prstGeom>
          <a:blipFill rotWithShape="1">
            <a:blip r:embed="rId2">
              <a:alphaModFix/>
            </a:blip>
            <a:stretch>
              <a:fillRect l="-1220" t="-1611"/>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44"/>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4"/>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8"/>
        <p:cNvGrpSpPr/>
        <p:nvPr/>
      </p:nvGrpSpPr>
      <p:grpSpPr>
        <a:xfrm>
          <a:off x="0" y="0"/>
          <a:ext cx="0" cy="0"/>
          <a:chOff x="0" y="0"/>
          <a:chExt cx="0" cy="0"/>
        </a:xfrm>
      </p:grpSpPr>
      <p:pic>
        <p:nvPicPr>
          <p:cNvPr id="119" name="Google Shape;119;p45"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0" name="Google Shape;120;p45"/>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45"/>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3"/>
        <p:cNvGrpSpPr/>
        <p:nvPr/>
      </p:nvGrpSpPr>
      <p:grpSpPr>
        <a:xfrm>
          <a:off x="0" y="0"/>
          <a:ext cx="0" cy="0"/>
          <a:chOff x="0" y="0"/>
          <a:chExt cx="0" cy="0"/>
        </a:xfrm>
      </p:grpSpPr>
      <p:pic>
        <p:nvPicPr>
          <p:cNvPr id="124" name="Google Shape;124;p4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5" name="Google Shape;125;p4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26"/>
        <p:cNvGrpSpPr/>
        <p:nvPr/>
      </p:nvGrpSpPr>
      <p:grpSpPr>
        <a:xfrm>
          <a:off x="0" y="0"/>
          <a:ext cx="0" cy="0"/>
          <a:chOff x="0" y="0"/>
          <a:chExt cx="0" cy="0"/>
        </a:xfrm>
      </p:grpSpPr>
      <p:pic>
        <p:nvPicPr>
          <p:cNvPr id="127" name="Google Shape;127;p4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28" name="Google Shape;128;p4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9" name="Google Shape;129;p4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130" name="Google Shape;130;p47"/>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7"/>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132" name="Google Shape;132;p47"/>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28"/>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8"/>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133"/>
        <p:cNvGrpSpPr/>
        <p:nvPr/>
      </p:nvGrpSpPr>
      <p:grpSpPr>
        <a:xfrm>
          <a:off x="0" y="0"/>
          <a:ext cx="0" cy="0"/>
          <a:chOff x="0" y="0"/>
          <a:chExt cx="0" cy="0"/>
        </a:xfrm>
      </p:grpSpPr>
      <p:pic>
        <p:nvPicPr>
          <p:cNvPr id="134" name="Google Shape;134;p4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5" name="Google Shape;135;p48"/>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2"/>
        <p:cNvGrpSpPr/>
        <p:nvPr/>
      </p:nvGrpSpPr>
      <p:grpSpPr>
        <a:xfrm>
          <a:off x="0" y="0"/>
          <a:ext cx="0" cy="0"/>
          <a:chOff x="0" y="0"/>
          <a:chExt cx="0" cy="0"/>
        </a:xfrm>
      </p:grpSpPr>
      <p:sp>
        <p:nvSpPr>
          <p:cNvPr id="143" name="Google Shape;143;p3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4" name="Google Shape;144;p32" descr="A screenshot of a computer&#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5" name="Google Shape;145;p32" descr="A screenshot of a computer&#10;&#10;Description automatically generated with low confidenc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6"/>
        <p:cNvGrpSpPr/>
        <p:nvPr/>
      </p:nvGrpSpPr>
      <p:grpSpPr>
        <a:xfrm>
          <a:off x="0" y="0"/>
          <a:ext cx="0" cy="0"/>
          <a:chOff x="0" y="0"/>
          <a:chExt cx="0" cy="0"/>
        </a:xfrm>
      </p:grpSpPr>
      <p:pic>
        <p:nvPicPr>
          <p:cNvPr id="147" name="Google Shape;147;p4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8" name="Google Shape;148;p49"/>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9"/>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0" name="Google Shape;150;p49"/>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1" name="Google Shape;151;p4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5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5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0"/>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0"/>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59"/>
        <p:cNvGrpSpPr/>
        <p:nvPr/>
      </p:nvGrpSpPr>
      <p:grpSpPr>
        <a:xfrm>
          <a:off x="0" y="0"/>
          <a:ext cx="0" cy="0"/>
          <a:chOff x="0" y="0"/>
          <a:chExt cx="0" cy="0"/>
        </a:xfrm>
      </p:grpSpPr>
      <p:pic>
        <p:nvPicPr>
          <p:cNvPr id="160" name="Google Shape;160;p51"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1" name="Google Shape;161;p51"/>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3" name="Google Shape;163;p51"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164"/>
        <p:cNvGrpSpPr/>
        <p:nvPr/>
      </p:nvGrpSpPr>
      <p:grpSpPr>
        <a:xfrm>
          <a:off x="0" y="0"/>
          <a:ext cx="0" cy="0"/>
          <a:chOff x="0" y="0"/>
          <a:chExt cx="0" cy="0"/>
        </a:xfrm>
      </p:grpSpPr>
      <p:pic>
        <p:nvPicPr>
          <p:cNvPr id="165" name="Google Shape;165;p5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6" name="Google Shape;166;p52"/>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52"/>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9" name="Google Shape;169;p5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p53"/>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3"/>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53"/>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53"/>
          <p:cNvSpPr txBox="1">
            <a:spLocks noGrp="1"/>
          </p:cNvSpPr>
          <p:nvPr>
            <p:ph type="body" idx="3"/>
          </p:nvPr>
        </p:nvSpPr>
        <p:spPr>
          <a:xfrm>
            <a:off x="8219441" y="5750351"/>
            <a:ext cx="3508650"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3"/>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7"/>
        <p:cNvGrpSpPr/>
        <p:nvPr/>
      </p:nvGrpSpPr>
      <p:grpSpPr>
        <a:xfrm>
          <a:off x="0" y="0"/>
          <a:ext cx="0" cy="0"/>
          <a:chOff x="0" y="0"/>
          <a:chExt cx="0" cy="0"/>
        </a:xfrm>
      </p:grpSpPr>
      <p:sp>
        <p:nvSpPr>
          <p:cNvPr id="178" name="Google Shape;178;p5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54"/>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 name="Google Shape;180;p54"/>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4"/>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2" name="Google Shape;182;p54"/>
          <p:cNvSpPr txBox="1">
            <a:spLocks noGrp="1"/>
          </p:cNvSpPr>
          <p:nvPr>
            <p:ph type="body" idx="4"/>
          </p:nvPr>
        </p:nvSpPr>
        <p:spPr>
          <a:xfrm>
            <a:off x="6172200" y="2910428"/>
            <a:ext cx="5183188" cy="3124928"/>
          </a:xfrm>
          <a:prstGeom prst="rect">
            <a:avLst/>
          </a:prstGeom>
          <a:blipFill rotWithShape="1">
            <a:blip r:embed="rId2">
              <a:alphaModFix/>
            </a:blip>
            <a:stretch>
              <a:fillRect l="-1220" t="-1611"/>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54"/>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4"/>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7"/>
        <p:cNvGrpSpPr/>
        <p:nvPr/>
      </p:nvGrpSpPr>
      <p:grpSpPr>
        <a:xfrm>
          <a:off x="0" y="0"/>
          <a:ext cx="0" cy="0"/>
          <a:chOff x="0" y="0"/>
          <a:chExt cx="0" cy="0"/>
        </a:xfrm>
      </p:grpSpPr>
      <p:pic>
        <p:nvPicPr>
          <p:cNvPr id="188" name="Google Shape;188;p55"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9" name="Google Shape;189;p55"/>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5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55"/>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2" name="Google Shape;192;p55"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93"/>
        <p:cNvGrpSpPr/>
        <p:nvPr/>
      </p:nvGrpSpPr>
      <p:grpSpPr>
        <a:xfrm>
          <a:off x="0" y="0"/>
          <a:ext cx="0" cy="0"/>
          <a:chOff x="0" y="0"/>
          <a:chExt cx="0" cy="0"/>
        </a:xfrm>
      </p:grpSpPr>
      <p:pic>
        <p:nvPicPr>
          <p:cNvPr id="194" name="Google Shape;194;p5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5" name="Google Shape;195;p5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6" name="Google Shape;196;p5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9"/>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9"/>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9"/>
          <p:cNvSpPr txBox="1">
            <a:spLocks noGrp="1"/>
          </p:cNvSpPr>
          <p:nvPr>
            <p:ph type="body" idx="4"/>
          </p:nvPr>
        </p:nvSpPr>
        <p:spPr>
          <a:xfrm>
            <a:off x="6172200" y="2910428"/>
            <a:ext cx="5183188" cy="3124928"/>
          </a:xfrm>
          <a:prstGeom prst="rect">
            <a:avLst/>
          </a:prstGeom>
          <a:blipFill rotWithShape="1">
            <a:blip r:embed="rId2">
              <a:alphaModFix/>
            </a:blip>
            <a:stretch>
              <a:fillRect l="-1220" t="-1611"/>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9"/>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9"/>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7"/>
        <p:cNvGrpSpPr/>
        <p:nvPr/>
      </p:nvGrpSpPr>
      <p:grpSpPr>
        <a:xfrm>
          <a:off x="0" y="0"/>
          <a:ext cx="0" cy="0"/>
          <a:chOff x="0" y="0"/>
          <a:chExt cx="0" cy="0"/>
        </a:xfrm>
      </p:grpSpPr>
      <p:pic>
        <p:nvPicPr>
          <p:cNvPr id="198" name="Google Shape;198;p5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99" name="Google Shape;199;p5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0" name="Google Shape;200;p5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201" name="Google Shape;201;p57"/>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7"/>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203" name="Google Shape;203;p57"/>
          <p:cNvSpPr>
            <a:spLocks noGrp="1"/>
          </p:cNvSpPr>
          <p:nvPr>
            <p:ph type="pic" idx="3"/>
          </p:nvPr>
        </p:nvSpPr>
        <p:spPr>
          <a:xfrm>
            <a:off x="9899650" y="2865438"/>
            <a:ext cx="931863" cy="820737"/>
          </a:xfrm>
          <a:prstGeom prst="rect">
            <a:avLst/>
          </a:prstGeom>
          <a:noFill/>
          <a:ln>
            <a:noFill/>
          </a:ln>
        </p:spPr>
      </p:sp>
      <p:pic>
        <p:nvPicPr>
          <p:cNvPr id="204" name="Google Shape;204;p5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05" name="Google Shape;205;p5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6" name="Google Shape;206;p5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207"/>
        <p:cNvGrpSpPr/>
        <p:nvPr/>
      </p:nvGrpSpPr>
      <p:grpSpPr>
        <a:xfrm>
          <a:off x="0" y="0"/>
          <a:ext cx="0" cy="0"/>
          <a:chOff x="0" y="0"/>
          <a:chExt cx="0" cy="0"/>
        </a:xfrm>
      </p:grpSpPr>
      <p:pic>
        <p:nvPicPr>
          <p:cNvPr id="208" name="Google Shape;208;p5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9" name="Google Shape;209;p58"/>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0" name="Google Shape;210;p5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11"/>
        <p:cNvGrpSpPr/>
        <p:nvPr/>
      </p:nvGrpSpPr>
      <p:grpSpPr>
        <a:xfrm>
          <a:off x="0" y="0"/>
          <a:ext cx="0" cy="0"/>
          <a:chOff x="0" y="0"/>
          <a:chExt cx="0" cy="0"/>
        </a:xfrm>
      </p:grpSpPr>
      <p:pic>
        <p:nvPicPr>
          <p:cNvPr id="212" name="Google Shape;212;p5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3" name="Google Shape;213;p59"/>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9"/>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5" name="Google Shape;215;p59"/>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6"/>
        <p:cNvGrpSpPr/>
        <p:nvPr/>
      </p:nvGrpSpPr>
      <p:grpSpPr>
        <a:xfrm>
          <a:off x="0" y="0"/>
          <a:ext cx="0" cy="0"/>
          <a:chOff x="0" y="0"/>
          <a:chExt cx="0" cy="0"/>
        </a:xfrm>
      </p:grpSpPr>
      <p:sp>
        <p:nvSpPr>
          <p:cNvPr id="217" name="Google Shape;217;p6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6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6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20" name="Google Shape;220;p6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60"/>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60"/>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223"/>
        <p:cNvGrpSpPr/>
        <p:nvPr/>
      </p:nvGrpSpPr>
      <p:grpSpPr>
        <a:xfrm>
          <a:off x="0" y="0"/>
          <a:ext cx="0" cy="0"/>
          <a:chOff x="0" y="0"/>
          <a:chExt cx="0" cy="0"/>
        </a:xfrm>
      </p:grpSpPr>
      <p:pic>
        <p:nvPicPr>
          <p:cNvPr id="224" name="Google Shape;224;p61"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5" name="Google Shape;225;p61"/>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6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227"/>
        <p:cNvGrpSpPr/>
        <p:nvPr/>
      </p:nvGrpSpPr>
      <p:grpSpPr>
        <a:xfrm>
          <a:off x="0" y="0"/>
          <a:ext cx="0" cy="0"/>
          <a:chOff x="0" y="0"/>
          <a:chExt cx="0" cy="0"/>
        </a:xfrm>
      </p:grpSpPr>
      <p:pic>
        <p:nvPicPr>
          <p:cNvPr id="228" name="Google Shape;228;p6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9" name="Google Shape;229;p62"/>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6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1" name="Google Shape;231;p62"/>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32"/>
        <p:cNvGrpSpPr/>
        <p:nvPr/>
      </p:nvGrpSpPr>
      <p:grpSpPr>
        <a:xfrm>
          <a:off x="0" y="0"/>
          <a:ext cx="0" cy="0"/>
          <a:chOff x="0" y="0"/>
          <a:chExt cx="0" cy="0"/>
        </a:xfrm>
      </p:grpSpPr>
      <p:sp>
        <p:nvSpPr>
          <p:cNvPr id="233" name="Google Shape;233;p63"/>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63"/>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6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63"/>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63"/>
          <p:cNvSpPr txBox="1">
            <a:spLocks noGrp="1"/>
          </p:cNvSpPr>
          <p:nvPr>
            <p:ph type="body" idx="3"/>
          </p:nvPr>
        </p:nvSpPr>
        <p:spPr>
          <a:xfrm>
            <a:off x="8171727" y="5750351"/>
            <a:ext cx="3556364"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3"/>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39"/>
        <p:cNvGrpSpPr/>
        <p:nvPr/>
      </p:nvGrpSpPr>
      <p:grpSpPr>
        <a:xfrm>
          <a:off x="0" y="0"/>
          <a:ext cx="0" cy="0"/>
          <a:chOff x="0" y="0"/>
          <a:chExt cx="0" cy="0"/>
        </a:xfrm>
      </p:grpSpPr>
      <p:sp>
        <p:nvSpPr>
          <p:cNvPr id="240" name="Google Shape;240;p6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64"/>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2" name="Google Shape;242;p64"/>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64"/>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4" name="Google Shape;244;p64"/>
          <p:cNvSpPr txBox="1">
            <a:spLocks noGrp="1"/>
          </p:cNvSpPr>
          <p:nvPr>
            <p:ph type="body" idx="4"/>
          </p:nvPr>
        </p:nvSpPr>
        <p:spPr>
          <a:xfrm>
            <a:off x="6172200" y="2910428"/>
            <a:ext cx="5183188" cy="3124928"/>
          </a:xfrm>
          <a:prstGeom prst="rect">
            <a:avLst/>
          </a:prstGeom>
          <a:blipFill rotWithShape="1">
            <a:blip r:embed="rId2">
              <a:alphaModFix/>
            </a:blip>
            <a:stretch>
              <a:fillRect l="-1220" t="-1611"/>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6" name="Google Shape;246;p64"/>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4"/>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49"/>
        <p:cNvGrpSpPr/>
        <p:nvPr/>
      </p:nvGrpSpPr>
      <p:grpSpPr>
        <a:xfrm>
          <a:off x="0" y="0"/>
          <a:ext cx="0" cy="0"/>
          <a:chOff x="0" y="0"/>
          <a:chExt cx="0" cy="0"/>
        </a:xfrm>
      </p:grpSpPr>
      <p:pic>
        <p:nvPicPr>
          <p:cNvPr id="250" name="Google Shape;250;p65"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1" name="Google Shape;251;p65"/>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6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3" name="Google Shape;253;p65"/>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254"/>
        <p:cNvGrpSpPr/>
        <p:nvPr/>
      </p:nvGrpSpPr>
      <p:grpSpPr>
        <a:xfrm>
          <a:off x="0" y="0"/>
          <a:ext cx="0" cy="0"/>
          <a:chOff x="0" y="0"/>
          <a:chExt cx="0" cy="0"/>
        </a:xfrm>
      </p:grpSpPr>
      <p:pic>
        <p:nvPicPr>
          <p:cNvPr id="255" name="Google Shape;255;p6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6" name="Google Shape;256;p6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
        <p:cNvGrpSpPr/>
        <p:nvPr/>
      </p:nvGrpSpPr>
      <p:grpSpPr>
        <a:xfrm>
          <a:off x="0" y="0"/>
          <a:ext cx="0" cy="0"/>
          <a:chOff x="0" y="0"/>
          <a:chExt cx="0" cy="0"/>
        </a:xfrm>
      </p:grpSpPr>
      <p:pic>
        <p:nvPicPr>
          <p:cNvPr id="39" name="Google Shape;39;p30"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 name="Google Shape;40;p30"/>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30"/>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30"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257"/>
        <p:cNvGrpSpPr/>
        <p:nvPr/>
      </p:nvGrpSpPr>
      <p:grpSpPr>
        <a:xfrm>
          <a:off x="0" y="0"/>
          <a:ext cx="0" cy="0"/>
          <a:chOff x="0" y="0"/>
          <a:chExt cx="0" cy="0"/>
        </a:xfrm>
      </p:grpSpPr>
      <p:pic>
        <p:nvPicPr>
          <p:cNvPr id="258" name="Google Shape;258;p6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59" name="Google Shape;259;p6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0" name="Google Shape;260;p6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261" name="Google Shape;261;p67"/>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67"/>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263" name="Google Shape;263;p67"/>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264"/>
        <p:cNvGrpSpPr/>
        <p:nvPr/>
      </p:nvGrpSpPr>
      <p:grpSpPr>
        <a:xfrm>
          <a:off x="0" y="0"/>
          <a:ext cx="0" cy="0"/>
          <a:chOff x="0" y="0"/>
          <a:chExt cx="0" cy="0"/>
        </a:xfrm>
      </p:grpSpPr>
      <p:pic>
        <p:nvPicPr>
          <p:cNvPr id="265" name="Google Shape;265;p68"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6" name="Google Shape;266;p68"/>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4"/>
        <p:cNvGrpSpPr/>
        <p:nvPr/>
      </p:nvGrpSpPr>
      <p:grpSpPr>
        <a:xfrm>
          <a:off x="0" y="0"/>
          <a:ext cx="0" cy="0"/>
          <a:chOff x="0" y="0"/>
          <a:chExt cx="0" cy="0"/>
        </a:xfrm>
      </p:grpSpPr>
      <p:pic>
        <p:nvPicPr>
          <p:cNvPr id="45" name="Google Shape;45;p33"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33"/>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33"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49"/>
        <p:cNvGrpSpPr/>
        <p:nvPr/>
      </p:nvGrpSpPr>
      <p:grpSpPr>
        <a:xfrm>
          <a:off x="0" y="0"/>
          <a:ext cx="0" cy="0"/>
          <a:chOff x="0" y="0"/>
          <a:chExt cx="0" cy="0"/>
        </a:xfrm>
      </p:grpSpPr>
      <p:pic>
        <p:nvPicPr>
          <p:cNvPr id="50" name="Google Shape;50;p34"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1" name="Google Shape;51;p34"/>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34"/>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34"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
        <p:nvSpPr>
          <p:cNvPr id="56" name="Google Shape;56;p35"/>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5"/>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35"/>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3"/>
          </p:nvPr>
        </p:nvSpPr>
        <p:spPr>
          <a:xfrm>
            <a:off x="8219441" y="5750351"/>
            <a:ext cx="3508650"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5"/>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2"/>
        <p:cNvGrpSpPr/>
        <p:nvPr/>
      </p:nvGrpSpPr>
      <p:grpSpPr>
        <a:xfrm>
          <a:off x="0" y="0"/>
          <a:ext cx="0" cy="0"/>
          <a:chOff x="0" y="0"/>
          <a:chExt cx="0" cy="0"/>
        </a:xfrm>
      </p:grpSpPr>
      <p:pic>
        <p:nvPicPr>
          <p:cNvPr id="63" name="Google Shape;63;p3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3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3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6"/>
        <p:cNvGrpSpPr/>
        <p:nvPr/>
      </p:nvGrpSpPr>
      <p:grpSpPr>
        <a:xfrm>
          <a:off x="0" y="0"/>
          <a:ext cx="0" cy="0"/>
          <a:chOff x="0" y="0"/>
          <a:chExt cx="0" cy="0"/>
        </a:xfrm>
      </p:grpSpPr>
      <p:pic>
        <p:nvPicPr>
          <p:cNvPr id="67" name="Google Shape;67;p3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8" name="Google Shape;68;p3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9" name="Google Shape;69;p3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70" name="Google Shape;70;p37"/>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7"/>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72" name="Google Shape;72;p37"/>
          <p:cNvSpPr>
            <a:spLocks noGrp="1"/>
          </p:cNvSpPr>
          <p:nvPr>
            <p:ph type="pic" idx="3"/>
          </p:nvPr>
        </p:nvSpPr>
        <p:spPr>
          <a:xfrm>
            <a:off x="9899650" y="2865438"/>
            <a:ext cx="931863" cy="820737"/>
          </a:xfrm>
          <a:prstGeom prst="rect">
            <a:avLst/>
          </a:prstGeom>
          <a:noFill/>
          <a:ln>
            <a:noFill/>
          </a:ln>
        </p:spPr>
      </p:sp>
      <p:pic>
        <p:nvPicPr>
          <p:cNvPr id="73" name="Google Shape;73;p3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4" name="Google Shape;74;p3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5" name="Google Shape;75;p37"/>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jp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descr="Graphical user interface, text&#10;&#10;Description automatically generated"/>
          <p:cNvPicPr preferRelativeResize="0"/>
          <p:nvPr/>
        </p:nvPicPr>
        <p:blipFill rotWithShape="1">
          <a:blip r:embed="rId22">
            <a:alphaModFix/>
          </a:blip>
          <a:srcRect/>
          <a:stretch/>
        </p:blipFill>
        <p:spPr>
          <a:xfrm>
            <a:off x="0" y="0"/>
            <a:ext cx="12192000" cy="6858000"/>
          </a:xfrm>
          <a:prstGeom prst="rect">
            <a:avLst/>
          </a:prstGeom>
          <a:noFill/>
          <a:ln>
            <a:noFill/>
          </a:ln>
        </p:spPr>
      </p:pic>
      <p:sp>
        <p:nvSpPr>
          <p:cNvPr id="11" name="Google Shape;11;p26"/>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Open Sans SemiBold"/>
              <a:buNone/>
              <a:defRPr sz="2000" b="1" i="0" u="none" strike="noStrike" cap="none">
                <a:solidFill>
                  <a:schemeClr val="dk1"/>
                </a:solidFill>
                <a:latin typeface="Open Sans SemiBold"/>
                <a:ea typeface="Open Sans SemiBold"/>
                <a:cs typeface="Open Sans SemiBold"/>
                <a:sym typeface="Open Sans SemiBold"/>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marR="0" lvl="1"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marR="0" lvl="2"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marR="0" lvl="3"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marR="0" lvl="4"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marR="0" lvl="5"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marR="0" lvl="6"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marR="0" lvl="7"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marR="0" lvl="8"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26" descr="Graphical user interface, text&#10;&#10;Description automatically generated"/>
          <p:cNvPicPr preferRelativeResize="0"/>
          <p:nvPr/>
        </p:nvPicPr>
        <p:blipFill rotWithShape="1">
          <a:blip r:embed="rId22">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pic>
        <p:nvPicPr>
          <p:cNvPr id="137" name="Google Shape;137;p31" descr="Graphical user interface, text&#10;&#10;Description automatically generated"/>
          <p:cNvPicPr preferRelativeResize="0"/>
          <p:nvPr/>
        </p:nvPicPr>
        <p:blipFill rotWithShape="1">
          <a:blip r:embed="rId23">
            <a:alphaModFix/>
          </a:blip>
          <a:srcRect/>
          <a:stretch/>
        </p:blipFill>
        <p:spPr>
          <a:xfrm>
            <a:off x="0" y="0"/>
            <a:ext cx="12192000" cy="6858000"/>
          </a:xfrm>
          <a:prstGeom prst="rect">
            <a:avLst/>
          </a:prstGeom>
          <a:noFill/>
          <a:ln>
            <a:noFill/>
          </a:ln>
        </p:spPr>
      </p:pic>
      <p:sp>
        <p:nvSpPr>
          <p:cNvPr id="138" name="Google Shape;138;p31"/>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Google Shape;139;p31"/>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Open Sans SemiBold"/>
              <a:buNone/>
              <a:defRPr sz="2000" b="1" i="0" u="none" strike="noStrike" cap="none">
                <a:solidFill>
                  <a:schemeClr val="dk1"/>
                </a:solidFill>
                <a:latin typeface="Open Sans SemiBold"/>
                <a:ea typeface="Open Sans SemiBold"/>
                <a:cs typeface="Open Sans SemiBold"/>
                <a:sym typeface="Open Sans SemiBold"/>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3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a:solidFill>
                  <a:schemeClr val="lt1"/>
                </a:solidFill>
                <a:latin typeface="Quattrocento Sans"/>
                <a:ea typeface="Quattrocento Sans"/>
                <a:cs typeface="Quattrocento Sans"/>
                <a:sym typeface="Quattrocento Sans"/>
              </a:defRPr>
            </a:lvl1pPr>
            <a:lvl2pPr marL="0" marR="0" lvl="1" indent="0" algn="r" rtl="0">
              <a:spcBef>
                <a:spcPts val="0"/>
              </a:spcBef>
              <a:buNone/>
              <a:defRPr sz="1400" b="1" i="0">
                <a:solidFill>
                  <a:schemeClr val="lt1"/>
                </a:solidFill>
                <a:latin typeface="Quattrocento Sans"/>
                <a:ea typeface="Quattrocento Sans"/>
                <a:cs typeface="Quattrocento Sans"/>
                <a:sym typeface="Quattrocento Sans"/>
              </a:defRPr>
            </a:lvl2pPr>
            <a:lvl3pPr marL="0" marR="0" lvl="2" indent="0" algn="r" rtl="0">
              <a:spcBef>
                <a:spcPts val="0"/>
              </a:spcBef>
              <a:buNone/>
              <a:defRPr sz="1400" b="1" i="0">
                <a:solidFill>
                  <a:schemeClr val="lt1"/>
                </a:solidFill>
                <a:latin typeface="Quattrocento Sans"/>
                <a:ea typeface="Quattrocento Sans"/>
                <a:cs typeface="Quattrocento Sans"/>
                <a:sym typeface="Quattrocento Sans"/>
              </a:defRPr>
            </a:lvl3pPr>
            <a:lvl4pPr marL="0" marR="0" lvl="3" indent="0" algn="r" rtl="0">
              <a:spcBef>
                <a:spcPts val="0"/>
              </a:spcBef>
              <a:buNone/>
              <a:defRPr sz="1400" b="1" i="0">
                <a:solidFill>
                  <a:schemeClr val="lt1"/>
                </a:solidFill>
                <a:latin typeface="Quattrocento Sans"/>
                <a:ea typeface="Quattrocento Sans"/>
                <a:cs typeface="Quattrocento Sans"/>
                <a:sym typeface="Quattrocento Sans"/>
              </a:defRPr>
            </a:lvl4pPr>
            <a:lvl5pPr marL="0" marR="0" lvl="4" indent="0" algn="r" rtl="0">
              <a:spcBef>
                <a:spcPts val="0"/>
              </a:spcBef>
              <a:buNone/>
              <a:defRPr sz="1400" b="1" i="0">
                <a:solidFill>
                  <a:schemeClr val="lt1"/>
                </a:solidFill>
                <a:latin typeface="Quattrocento Sans"/>
                <a:ea typeface="Quattrocento Sans"/>
                <a:cs typeface="Quattrocento Sans"/>
                <a:sym typeface="Quattrocento Sans"/>
              </a:defRPr>
            </a:lvl5pPr>
            <a:lvl6pPr marL="0" marR="0" lvl="5" indent="0" algn="r" rtl="0">
              <a:spcBef>
                <a:spcPts val="0"/>
              </a:spcBef>
              <a:buNone/>
              <a:defRPr sz="1400" b="1" i="0">
                <a:solidFill>
                  <a:schemeClr val="lt1"/>
                </a:solidFill>
                <a:latin typeface="Quattrocento Sans"/>
                <a:ea typeface="Quattrocento Sans"/>
                <a:cs typeface="Quattrocento Sans"/>
                <a:sym typeface="Quattrocento Sans"/>
              </a:defRPr>
            </a:lvl6pPr>
            <a:lvl7pPr marL="0" marR="0" lvl="6" indent="0" algn="r" rtl="0">
              <a:spcBef>
                <a:spcPts val="0"/>
              </a:spcBef>
              <a:buNone/>
              <a:defRPr sz="1400" b="1" i="0">
                <a:solidFill>
                  <a:schemeClr val="lt1"/>
                </a:solidFill>
                <a:latin typeface="Quattrocento Sans"/>
                <a:ea typeface="Quattrocento Sans"/>
                <a:cs typeface="Quattrocento Sans"/>
                <a:sym typeface="Quattrocento Sans"/>
              </a:defRPr>
            </a:lvl7pPr>
            <a:lvl8pPr marL="0" marR="0" lvl="7" indent="0" algn="r" rtl="0">
              <a:spcBef>
                <a:spcPts val="0"/>
              </a:spcBef>
              <a:buNone/>
              <a:defRPr sz="1400" b="1" i="0">
                <a:solidFill>
                  <a:schemeClr val="lt1"/>
                </a:solidFill>
                <a:latin typeface="Quattrocento Sans"/>
                <a:ea typeface="Quattrocento Sans"/>
                <a:cs typeface="Quattrocento Sans"/>
                <a:sym typeface="Quattrocento Sans"/>
              </a:defRPr>
            </a:lvl8pPr>
            <a:lvl9pPr marL="0" marR="0" lvl="8" indent="0" algn="r" rtl="0">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p31" descr="Graphical user interface, text&#10;&#10;Description automatically generated"/>
          <p:cNvPicPr preferRelativeResize="0"/>
          <p:nvPr/>
        </p:nvPicPr>
        <p:blipFill rotWithShape="1">
          <a:blip r:embed="rId2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ndex.php?curid=356040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File:Land_cover_map_of_Nepal_using_Landsat_30_m_(2010)_data.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3.0/deed.en" TargetMode="External"/><Relationship Id="rId4" Type="http://schemas.openxmlformats.org/officeDocument/2006/relationships/hyperlink" Target="https://commons.wikimedia.org/wiki/File:Fossil-fuel_subsidies,_OWID.sv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nescap.org/sites/default/files/UN%20ESCAP%20Workshop%20Indonesia%20Mr.%20Budi%20Cahyono.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climateactiontracker.org/countries/indonesi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_en"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climateactiontracker.org/countries/eu/" TargetMode="External"/><Relationship Id="rId4" Type="http://schemas.openxmlformats.org/officeDocument/2006/relationships/hyperlink" Target="https://www.eea.europa.eu/data-and-maps/dashboards/emissions-trading-viewer-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Carbon_tax_world_map.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Factory_Silhouette.sv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creativecommons.org/share-your-work/public-domain/cc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
          <p:cNvSpPr txBox="1">
            <a:spLocks noGrp="1"/>
          </p:cNvSpPr>
          <p:nvPr>
            <p:ph type="ctrTitle"/>
          </p:nvPr>
        </p:nvSpPr>
        <p:spPr>
          <a:xfrm>
            <a:off x="651349" y="4320125"/>
            <a:ext cx="7172100" cy="1929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Open Sans ExtraBold"/>
              <a:buNone/>
            </a:pPr>
            <a:r>
              <a:rPr lang="en-US">
                <a:solidFill>
                  <a:schemeClr val="lt1"/>
                </a:solidFill>
              </a:rPr>
              <a:t>LECTURE 11</a:t>
            </a:r>
            <a:br>
              <a:rPr lang="en-US"/>
            </a:br>
            <a:r>
              <a:rPr lang="en-US"/>
              <a:t>Politiques climatiques dans les pays en développement</a:t>
            </a:r>
            <a:endParaRPr/>
          </a:p>
        </p:txBody>
      </p:sp>
      <p:sp>
        <p:nvSpPr>
          <p:cNvPr id="272" name="Google Shape;272;p1"/>
          <p:cNvSpPr txBox="1">
            <a:spLocks noGrp="1"/>
          </p:cNvSpPr>
          <p:nvPr>
            <p:ph type="subTitle" idx="1"/>
          </p:nvPr>
        </p:nvSpPr>
        <p:spPr>
          <a:xfrm>
            <a:off x="651356" y="3703740"/>
            <a:ext cx="2846100" cy="381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Font typeface="Open Sans ExtraBold"/>
              <a:buNone/>
            </a:pPr>
            <a:r>
              <a:rPr lang="en-US"/>
              <a:t>Introduction à CLEWS</a:t>
            </a:r>
            <a:endParaRPr/>
          </a:p>
        </p:txBody>
      </p:sp>
      <p:sp>
        <p:nvSpPr>
          <p:cNvPr id="273" name="Google Shape;273;p1"/>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600"/>
              <a:buFont typeface="Open Sans SemiBold"/>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0"/>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11.2 Politiques climatiques indirectes</a:t>
            </a:r>
            <a:endParaRPr/>
          </a:p>
        </p:txBody>
      </p:sp>
      <p:sp>
        <p:nvSpPr>
          <p:cNvPr id="374" name="Google Shape;374;p10"/>
          <p:cNvSpPr txBox="1">
            <a:spLocks noGrp="1"/>
          </p:cNvSpPr>
          <p:nvPr>
            <p:ph type="body" idx="2"/>
          </p:nvPr>
        </p:nvSpPr>
        <p:spPr>
          <a:xfrm>
            <a:off x="663575" y="2758028"/>
            <a:ext cx="4873500" cy="312480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90000"/>
              </a:lnSpc>
              <a:spcBef>
                <a:spcPts val="0"/>
              </a:spcBef>
              <a:spcAft>
                <a:spcPts val="0"/>
              </a:spcAft>
              <a:buClr>
                <a:schemeClr val="dk1"/>
              </a:buClr>
              <a:buSzPts val="2000"/>
              <a:buFont typeface="Arial"/>
              <a:buChar char="•"/>
            </a:pPr>
            <a:r>
              <a:rPr lang="en-US">
                <a:solidFill>
                  <a:schemeClr val="dk1"/>
                </a:solidFill>
              </a:rPr>
              <a:t>Règle qui impose une intensité maximale de carbone pour un combustible donné</a:t>
            </a:r>
            <a:endParaRPr/>
          </a:p>
          <a:p>
            <a:pPr marL="342900" lvl="0" indent="-342900" algn="l" rtl="0">
              <a:lnSpc>
                <a:spcPct val="90000"/>
              </a:lnSpc>
              <a:spcBef>
                <a:spcPts val="1000"/>
              </a:spcBef>
              <a:spcAft>
                <a:spcPts val="0"/>
              </a:spcAft>
              <a:buClr>
                <a:schemeClr val="dk1"/>
              </a:buClr>
              <a:buSzPts val="2000"/>
              <a:buFont typeface="Arial"/>
              <a:buChar char="•"/>
            </a:pPr>
            <a:r>
              <a:rPr lang="en-US">
                <a:solidFill>
                  <a:schemeClr val="dk1"/>
                </a:solidFill>
              </a:rPr>
              <a:t>Pénalité pour la vente/importation de carburants ne répondant pas à la norme</a:t>
            </a:r>
            <a:endParaRPr/>
          </a:p>
          <a:p>
            <a:pPr marL="342900" lvl="0" indent="-342900" algn="l" rtl="0">
              <a:lnSpc>
                <a:spcPct val="90000"/>
              </a:lnSpc>
              <a:spcBef>
                <a:spcPts val="1000"/>
              </a:spcBef>
              <a:spcAft>
                <a:spcPts val="0"/>
              </a:spcAft>
              <a:buClr>
                <a:schemeClr val="dk1"/>
              </a:buClr>
              <a:buSzPts val="2000"/>
              <a:buFont typeface="Arial"/>
              <a:buChar char="•"/>
            </a:pPr>
            <a:r>
              <a:rPr lang="en-US">
                <a:solidFill>
                  <a:schemeClr val="dk1"/>
                </a:solidFill>
              </a:rPr>
              <a:t>La Colombie-Britannique et la Californie en sont des exemples courants</a:t>
            </a:r>
            <a:endParaRPr/>
          </a:p>
          <a:p>
            <a:pPr marL="342900" lvl="0" indent="-342900" algn="l" rtl="0">
              <a:lnSpc>
                <a:spcPct val="90000"/>
              </a:lnSpc>
              <a:spcBef>
                <a:spcPts val="1000"/>
              </a:spcBef>
              <a:spcAft>
                <a:spcPts val="0"/>
              </a:spcAft>
              <a:buClr>
                <a:schemeClr val="dk1"/>
              </a:buClr>
              <a:buSzPts val="2000"/>
              <a:buFont typeface="Arial"/>
              <a:buChar char="•"/>
            </a:pPr>
            <a:r>
              <a:rPr lang="en-US">
                <a:solidFill>
                  <a:schemeClr val="dk1"/>
                </a:solidFill>
              </a:rPr>
              <a:t>Défi potentiel : impacts indirects sur les terres</a:t>
            </a:r>
            <a:endParaRPr/>
          </a:p>
        </p:txBody>
      </p:sp>
      <p:sp>
        <p:nvSpPr>
          <p:cNvPr id="375" name="Google Shape;375;p1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76" name="Google Shape;376;p10"/>
          <p:cNvSpPr txBox="1">
            <a:spLocks noGrp="1"/>
          </p:cNvSpPr>
          <p:nvPr>
            <p:ph type="body" idx="6"/>
          </p:nvPr>
        </p:nvSpPr>
        <p:spPr>
          <a:xfrm>
            <a:off x="663575" y="2016025"/>
            <a:ext cx="6492300" cy="439200"/>
          </a:xfrm>
          <a:prstGeom prst="rect">
            <a:avLst/>
          </a:prstGeom>
          <a:noFill/>
          <a:ln>
            <a:noFill/>
          </a:ln>
        </p:spPr>
        <p:txBody>
          <a:bodyPr spcFirstLastPara="1" wrap="square" lIns="91425" tIns="45700" rIns="91425" bIns="45700" anchor="ctr" anchorCtr="0">
            <a:normAutofit fontScale="85000"/>
          </a:bodyPr>
          <a:lstStyle/>
          <a:p>
            <a:pPr marL="0" lvl="0" indent="0" algn="l" rtl="0">
              <a:lnSpc>
                <a:spcPct val="90000"/>
              </a:lnSpc>
              <a:spcBef>
                <a:spcPts val="0"/>
              </a:spcBef>
              <a:spcAft>
                <a:spcPts val="0"/>
              </a:spcAft>
              <a:buClr>
                <a:srgbClr val="8EA9DA"/>
              </a:buClr>
              <a:buSzPct val="100000"/>
              <a:buFont typeface="Open Sans"/>
              <a:buNone/>
            </a:pPr>
            <a:r>
              <a:rPr lang="en-US">
                <a:latin typeface="Open Sans"/>
                <a:ea typeface="Open Sans"/>
                <a:cs typeface="Open Sans"/>
                <a:sym typeface="Open Sans"/>
              </a:rPr>
              <a:t>Normes pour les carburants à faible teneur en carbone</a:t>
            </a:r>
            <a:endParaRPr/>
          </a:p>
        </p:txBody>
      </p:sp>
      <p:sp>
        <p:nvSpPr>
          <p:cNvPr id="377" name="Google Shape;377;p10"/>
          <p:cNvSpPr txBox="1">
            <a:spLocks noGrp="1"/>
          </p:cNvSpPr>
          <p:nvPr>
            <p:ph type="body" idx="7"/>
          </p:nvPr>
        </p:nvSpPr>
        <p:spPr>
          <a:xfrm>
            <a:off x="663575" y="6054170"/>
            <a:ext cx="5157787"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US" b="1"/>
              <a:t>Source de l'image </a:t>
            </a:r>
            <a:r>
              <a:rPr lang="en-US"/>
              <a:t>: Mike Young, </a:t>
            </a:r>
            <a:r>
              <a:rPr lang="en-US" u="sng">
                <a:solidFill>
                  <a:schemeClr val="hlink"/>
                </a:solidFill>
                <a:hlinkClick r:id="rId3"/>
              </a:rPr>
              <a:t>photo</a:t>
            </a:r>
            <a:r>
              <a:rPr lang="en-US"/>
              <a:t>, domaine public</a:t>
            </a:r>
            <a:endParaRPr/>
          </a:p>
        </p:txBody>
      </p:sp>
      <p:pic>
        <p:nvPicPr>
          <p:cNvPr id="378" name="Google Shape;378;p10"/>
          <p:cNvPicPr preferRelativeResize="0"/>
          <p:nvPr/>
        </p:nvPicPr>
        <p:blipFill rotWithShape="1">
          <a:blip r:embed="rId4">
            <a:alphaModFix/>
          </a:blip>
          <a:srcRect/>
          <a:stretch/>
        </p:blipFill>
        <p:spPr>
          <a:xfrm>
            <a:off x="5929055" y="2355686"/>
            <a:ext cx="5348545" cy="3739803"/>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1"/>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11.2 Politiques climatiques indirectes</a:t>
            </a:r>
            <a:endParaRPr/>
          </a:p>
        </p:txBody>
      </p:sp>
      <p:sp>
        <p:nvSpPr>
          <p:cNvPr id="385" name="Google Shape;385;p11"/>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a:t>Régimes encourageant la substitution des combustibles </a:t>
            </a:r>
            <a:endParaRPr/>
          </a:p>
          <a:p>
            <a:pPr marL="342900" lvl="0" indent="-342900" algn="l" rtl="0">
              <a:lnSpc>
                <a:spcPct val="90000"/>
              </a:lnSpc>
              <a:spcBef>
                <a:spcPts val="1200"/>
              </a:spcBef>
              <a:spcAft>
                <a:spcPts val="0"/>
              </a:spcAft>
              <a:buClr>
                <a:schemeClr val="dk1"/>
              </a:buClr>
              <a:buSzPts val="2000"/>
              <a:buFont typeface="Arial"/>
              <a:buChar char="•"/>
            </a:pPr>
            <a:r>
              <a:rPr lang="en-US"/>
              <a:t>Ils peuvent avoir un impact sur la qualité de l'air au niveau local et sur les émissions de carbone au niveau mondial.</a:t>
            </a:r>
            <a:endParaRPr/>
          </a:p>
          <a:p>
            <a:pPr marL="342900" lvl="0" indent="-342900" algn="l" rtl="0">
              <a:lnSpc>
                <a:spcPct val="90000"/>
              </a:lnSpc>
              <a:spcBef>
                <a:spcPts val="1200"/>
              </a:spcBef>
              <a:spcAft>
                <a:spcPts val="0"/>
              </a:spcAft>
              <a:buClr>
                <a:schemeClr val="dk1"/>
              </a:buClr>
              <a:buSzPts val="2000"/>
              <a:buFont typeface="Arial"/>
              <a:buChar char="•"/>
            </a:pPr>
            <a:r>
              <a:rPr lang="en-US"/>
              <a:t>Elles peuvent consister en des subventions ou des taxes sur certains carburants</a:t>
            </a:r>
            <a:endParaRPr/>
          </a:p>
        </p:txBody>
      </p:sp>
      <p:sp>
        <p:nvSpPr>
          <p:cNvPr id="386" name="Google Shape;386;p1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387" name="Google Shape;387;p11"/>
          <p:cNvSpPr txBox="1">
            <a:spLocks noGrp="1"/>
          </p:cNvSpPr>
          <p:nvPr>
            <p:ph type="body" idx="2"/>
          </p:nvPr>
        </p:nvSpPr>
        <p:spPr>
          <a:xfrm>
            <a:off x="663575" y="2016025"/>
            <a:ext cx="66906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Programmes de substitution des carburants</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2"/>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11.2 Politiques climatiques indirectes</a:t>
            </a:r>
            <a:endParaRPr/>
          </a:p>
        </p:txBody>
      </p:sp>
      <p:sp>
        <p:nvSpPr>
          <p:cNvPr id="394" name="Google Shape;394;p12"/>
          <p:cNvSpPr txBox="1">
            <a:spLocks noGrp="1"/>
          </p:cNvSpPr>
          <p:nvPr>
            <p:ph type="body" idx="1"/>
          </p:nvPr>
        </p:nvSpPr>
        <p:spPr>
          <a:xfrm>
            <a:off x="663880" y="2582945"/>
            <a:ext cx="4270070"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US"/>
              <a:t>L'utilisation des sols ayant un impact considérable sur le cycle du carbone, les politiques gouvernementales relatives à l'utilisation des sols ont une incidence sur les émissions de carbone.</a:t>
            </a:r>
            <a:endParaRPr/>
          </a:p>
        </p:txBody>
      </p:sp>
      <p:sp>
        <p:nvSpPr>
          <p:cNvPr id="395" name="Google Shape;395;p1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396" name="Google Shape;396;p12"/>
          <p:cNvSpPr txBox="1">
            <a:spLocks noGrp="1"/>
          </p:cNvSpPr>
          <p:nvPr>
            <p:ph type="body" idx="2"/>
          </p:nvPr>
        </p:nvSpPr>
        <p:spPr>
          <a:xfrm>
            <a:off x="663575" y="2016025"/>
            <a:ext cx="71328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Politiques d'aménagement du territoire</a:t>
            </a:r>
            <a:endParaRPr/>
          </a:p>
        </p:txBody>
      </p:sp>
      <p:pic>
        <p:nvPicPr>
          <p:cNvPr id="397" name="Google Shape;397;p12"/>
          <p:cNvPicPr preferRelativeResize="0"/>
          <p:nvPr/>
        </p:nvPicPr>
        <p:blipFill rotWithShape="1">
          <a:blip r:embed="rId3">
            <a:alphaModFix/>
          </a:blip>
          <a:srcRect/>
          <a:stretch/>
        </p:blipFill>
        <p:spPr>
          <a:xfrm>
            <a:off x="5303725" y="2648712"/>
            <a:ext cx="5916675" cy="2958338"/>
          </a:xfrm>
          <a:prstGeom prst="rect">
            <a:avLst/>
          </a:prstGeom>
          <a:noFill/>
          <a:ln>
            <a:noFill/>
          </a:ln>
        </p:spPr>
      </p:pic>
      <p:sp>
        <p:nvSpPr>
          <p:cNvPr id="398" name="Google Shape;398;p12"/>
          <p:cNvSpPr txBox="1">
            <a:spLocks noGrp="1"/>
          </p:cNvSpPr>
          <p:nvPr>
            <p:ph type="body" idx="4"/>
          </p:nvPr>
        </p:nvSpPr>
        <p:spPr>
          <a:xfrm>
            <a:off x="663575" y="6044762"/>
            <a:ext cx="5157787"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US" b="1"/>
              <a:t>Source de l'image </a:t>
            </a:r>
            <a:r>
              <a:rPr lang="en-US"/>
              <a:t>: Uddinkabir, </a:t>
            </a:r>
            <a:r>
              <a:rPr lang="en-US" u="sng">
                <a:solidFill>
                  <a:schemeClr val="hlink"/>
                </a:solidFill>
                <a:hlinkClick r:id="rId4"/>
              </a:rPr>
              <a:t>image</a:t>
            </a:r>
            <a:r>
              <a:rPr lang="en-US"/>
              <a:t>, sous licence </a:t>
            </a:r>
            <a:r>
              <a:rPr lang="en-US" u="sng">
                <a:solidFill>
                  <a:schemeClr val="hlink"/>
                </a:solidFill>
                <a:hlinkClick r:id="rId5"/>
              </a:rPr>
              <a:t>CC BY-SA 4.0</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3"/>
          <p:cNvSpPr txBox="1">
            <a:spLocks noGrp="1"/>
          </p:cNvSpPr>
          <p:nvPr>
            <p:ph type="title"/>
          </p:nvPr>
        </p:nvSpPr>
        <p:spPr>
          <a:xfrm>
            <a:off x="663880" y="376237"/>
            <a:ext cx="94572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11.3 Exemples - Indonésie</a:t>
            </a:r>
            <a:endParaRPr/>
          </a:p>
        </p:txBody>
      </p:sp>
      <p:sp>
        <p:nvSpPr>
          <p:cNvPr id="405" name="Google Shape;405;p1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406" name="Google Shape;406;p13"/>
          <p:cNvSpPr txBox="1">
            <a:spLocks noGrp="1"/>
          </p:cNvSpPr>
          <p:nvPr>
            <p:ph type="body" idx="2"/>
          </p:nvPr>
        </p:nvSpPr>
        <p:spPr>
          <a:xfrm>
            <a:off x="663575" y="1711227"/>
            <a:ext cx="48606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Une vue d'ensemble</a:t>
            </a:r>
            <a:endParaRPr/>
          </a:p>
        </p:txBody>
      </p:sp>
      <p:graphicFrame>
        <p:nvGraphicFramePr>
          <p:cNvPr id="407" name="Google Shape;407;p13"/>
          <p:cNvGraphicFramePr/>
          <p:nvPr/>
        </p:nvGraphicFramePr>
        <p:xfrm>
          <a:off x="1799399" y="2264906"/>
          <a:ext cx="3000000" cy="3000000"/>
        </p:xfrm>
        <a:graphic>
          <a:graphicData uri="http://schemas.openxmlformats.org/drawingml/2006/table">
            <a:tbl>
              <a:tblPr firstRow="1" bandRow="1">
                <a:noFill/>
                <a:tableStyleId>{52F3AD0C-1FF6-492B-A904-9BEA5C434F83}</a:tableStyleId>
              </a:tblPr>
              <a:tblGrid>
                <a:gridCol w="1528200">
                  <a:extLst>
                    <a:ext uri="{9D8B030D-6E8A-4147-A177-3AD203B41FA5}">
                      <a16:colId xmlns:a16="http://schemas.microsoft.com/office/drawing/2014/main" val="20000"/>
                    </a:ext>
                  </a:extLst>
                </a:gridCol>
                <a:gridCol w="2303200">
                  <a:extLst>
                    <a:ext uri="{9D8B030D-6E8A-4147-A177-3AD203B41FA5}">
                      <a16:colId xmlns:a16="http://schemas.microsoft.com/office/drawing/2014/main" val="20001"/>
                    </a:ext>
                  </a:extLst>
                </a:gridCol>
                <a:gridCol w="2351325">
                  <a:extLst>
                    <a:ext uri="{9D8B030D-6E8A-4147-A177-3AD203B41FA5}">
                      <a16:colId xmlns:a16="http://schemas.microsoft.com/office/drawing/2014/main" val="20002"/>
                    </a:ext>
                  </a:extLst>
                </a:gridCol>
                <a:gridCol w="20350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sz="1200">
                        <a:latin typeface="Open Sans"/>
                        <a:ea typeface="Open Sans"/>
                        <a:cs typeface="Open Sans"/>
                        <a:sym typeface="Open Sans"/>
                      </a:endParaRPr>
                    </a:p>
                  </a:txBody>
                  <a:tcPr marL="91450" marR="91450" marT="45725" marB="45725"/>
                </a:tc>
                <a:tc>
                  <a:txBody>
                    <a:bodyPr/>
                    <a:lstStyle/>
                    <a:p>
                      <a:pPr marL="0" marR="0" lvl="0" indent="0" algn="ctr" rtl="0">
                        <a:spcBef>
                          <a:spcPts val="0"/>
                        </a:spcBef>
                        <a:spcAft>
                          <a:spcPts val="0"/>
                        </a:spcAft>
                        <a:buNone/>
                      </a:pPr>
                      <a:r>
                        <a:rPr lang="en-US" sz="1200">
                          <a:latin typeface="Open Sans"/>
                          <a:ea typeface="Open Sans"/>
                          <a:cs typeface="Open Sans"/>
                          <a:sym typeface="Open Sans"/>
                        </a:rPr>
                        <a:t>ODD 7</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NDC</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RUEN</a:t>
                      </a:r>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200" b="1">
                          <a:latin typeface="Open Sans"/>
                          <a:ea typeface="Open Sans"/>
                          <a:cs typeface="Open Sans"/>
                          <a:sym typeface="Open Sans"/>
                        </a:rPr>
                        <a:t>Document de politique générale</a:t>
                      </a:r>
                      <a:endParaRPr/>
                    </a:p>
                  </a:txBody>
                  <a:tcPr marL="91450" marR="91450" marT="45725" marB="45725"/>
                </a:tc>
                <a:tc>
                  <a:txBody>
                    <a:bodyPr/>
                    <a:lstStyle/>
                    <a:p>
                      <a:pPr marL="0" marR="0" lvl="0" indent="0" algn="ctr" rtl="0">
                        <a:spcBef>
                          <a:spcPts val="0"/>
                        </a:spcBef>
                        <a:spcAft>
                          <a:spcPts val="0"/>
                        </a:spcAft>
                        <a:buNone/>
                      </a:pPr>
                      <a:r>
                        <a:rPr lang="en-US" sz="1200">
                          <a:latin typeface="Open Sans"/>
                          <a:ea typeface="Open Sans"/>
                          <a:cs typeface="Open Sans"/>
                          <a:sym typeface="Open Sans"/>
                        </a:rPr>
                        <a:t>Règlement du Président N. 59 année 2017 sur la mise en œuvre des ODD</a:t>
                      </a:r>
                      <a:endParaRPr sz="1200">
                        <a:latin typeface="Open Sans"/>
                        <a:ea typeface="Open Sans"/>
                        <a:cs typeface="Open Sans"/>
                        <a:sym typeface="Open Sans"/>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Loi N. 16 année 2016 sur la ratification de l'Accord de Paris à la CCNUCC</a:t>
                      </a:r>
                      <a:endParaRPr sz="1200">
                        <a:latin typeface="Open Sans"/>
                        <a:ea typeface="Open Sans"/>
                        <a:cs typeface="Open Sans"/>
                        <a:sym typeface="Open Sans"/>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Règlement du Président N. 22 de l'année 2017 sur la planification énergétique nationale (RUEN)</a:t>
                      </a:r>
                      <a:endParaRPr sz="1200">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200" b="1">
                          <a:latin typeface="Open Sans"/>
                          <a:ea typeface="Open Sans"/>
                          <a:cs typeface="Open Sans"/>
                          <a:sym typeface="Open Sans"/>
                        </a:rPr>
                        <a:t>Thème clé</a:t>
                      </a:r>
                      <a:endParaRPr/>
                    </a:p>
                  </a:txBody>
                  <a:tcPr marL="91450" marR="91450" marT="45725" marB="45725"/>
                </a:tc>
                <a:tc>
                  <a:txBody>
                    <a:bodyPr/>
                    <a:lstStyle/>
                    <a:p>
                      <a:pPr marL="0" marR="0" lvl="0" indent="0" algn="ctr" rtl="0">
                        <a:spcBef>
                          <a:spcPts val="0"/>
                        </a:spcBef>
                        <a:spcAft>
                          <a:spcPts val="0"/>
                        </a:spcAft>
                        <a:buNone/>
                      </a:pPr>
                      <a:r>
                        <a:rPr lang="en-US" sz="1200">
                          <a:latin typeface="Open Sans"/>
                          <a:ea typeface="Open Sans"/>
                          <a:cs typeface="Open Sans"/>
                          <a:sym typeface="Open Sans"/>
                        </a:rPr>
                        <a:t>Objectifs de développement durable (ODD)</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Contribution déterminée au niveau national (CDN)</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Plan général énergétique national (RUEN)</a:t>
                      </a:r>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200" b="1">
                          <a:latin typeface="Open Sans"/>
                          <a:ea typeface="Open Sans"/>
                          <a:cs typeface="Open Sans"/>
                          <a:sym typeface="Open Sans"/>
                        </a:rPr>
                        <a:t>Contenu</a:t>
                      </a:r>
                      <a:endParaRPr/>
                    </a:p>
                  </a:txBody>
                  <a:tcPr marL="91450" marR="91450" marT="45725" marB="45725"/>
                </a:tc>
                <a:tc>
                  <a:txBody>
                    <a:bodyPr/>
                    <a:lstStyle/>
                    <a:p>
                      <a:pPr marL="0" marR="0" lvl="0" indent="0" algn="ctr" rtl="0">
                        <a:spcBef>
                          <a:spcPts val="0"/>
                        </a:spcBef>
                        <a:spcAft>
                          <a:spcPts val="0"/>
                        </a:spcAft>
                        <a:buNone/>
                      </a:pPr>
                      <a:r>
                        <a:rPr lang="en-US" sz="1200">
                          <a:latin typeface="Open Sans"/>
                          <a:ea typeface="Open Sans"/>
                          <a:cs typeface="Open Sans"/>
                          <a:sym typeface="Open Sans"/>
                        </a:rPr>
                        <a:t>Un guide pour parvenir à l'accès universel à l'énergie, à une meilleure efficacité énergétique et à une utilisation accrue des énergies renouvelables</a:t>
                      </a:r>
                      <a:endParaRPr sz="1200">
                        <a:latin typeface="Open Sans"/>
                        <a:ea typeface="Open Sans"/>
                        <a:cs typeface="Open Sans"/>
                        <a:sym typeface="Open Sans"/>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Un guide pour atteindre les objectifs de la CDN en matière de réduction des émissions nationales par secteur</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Un guide pour orienter la gestion nationale de l'énergie en vue de parvenir à l'indépendance et à la sécurité énergétiques</a:t>
                      </a:r>
                      <a:endParaRPr sz="1200">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200" b="1">
                          <a:latin typeface="Open Sans"/>
                          <a:ea typeface="Open Sans"/>
                          <a:cs typeface="Open Sans"/>
                          <a:sym typeface="Open Sans"/>
                        </a:rPr>
                        <a:t>Délai</a:t>
                      </a:r>
                      <a:endParaRPr/>
                    </a:p>
                  </a:txBody>
                  <a:tcPr marL="91450" marR="91450" marT="45725" marB="45725"/>
                </a:tc>
                <a:tc>
                  <a:txBody>
                    <a:bodyPr/>
                    <a:lstStyle/>
                    <a:p>
                      <a:pPr marL="0" marR="0" lvl="0" indent="0" algn="ctr" rtl="0">
                        <a:spcBef>
                          <a:spcPts val="0"/>
                        </a:spcBef>
                        <a:spcAft>
                          <a:spcPts val="0"/>
                        </a:spcAft>
                        <a:buNone/>
                      </a:pPr>
                      <a:r>
                        <a:rPr lang="en-US" sz="1200">
                          <a:latin typeface="Open Sans"/>
                          <a:ea typeface="Open Sans"/>
                          <a:cs typeface="Open Sans"/>
                          <a:sym typeface="Open Sans"/>
                        </a:rPr>
                        <a:t>Jusqu'en 2019</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Jusqu'en 2030</a:t>
                      </a:r>
                      <a:endParaRPr/>
                    </a:p>
                  </a:txBody>
                  <a:tcPr marL="91450" marR="91450" marT="45725" marB="45725" anchor="ctr"/>
                </a:tc>
                <a:tc>
                  <a:txBody>
                    <a:bodyPr/>
                    <a:lstStyle/>
                    <a:p>
                      <a:pPr marL="0" marR="0" lvl="0" indent="0" algn="ctr" rtl="0">
                        <a:spcBef>
                          <a:spcPts val="0"/>
                        </a:spcBef>
                        <a:spcAft>
                          <a:spcPts val="0"/>
                        </a:spcAft>
                        <a:buNone/>
                      </a:pPr>
                      <a:r>
                        <a:rPr lang="en-US" sz="1200">
                          <a:latin typeface="Open Sans"/>
                          <a:ea typeface="Open Sans"/>
                          <a:cs typeface="Open Sans"/>
                          <a:sym typeface="Open Sans"/>
                        </a:rPr>
                        <a:t>Jusqu'en 2050</a:t>
                      </a:r>
                      <a:endParaRPr/>
                    </a:p>
                  </a:txBody>
                  <a:tcPr marL="91450" marR="91450" marT="45725" marB="45725" anchor="ctr"/>
                </a:tc>
                <a:extLst>
                  <a:ext uri="{0D108BD9-81ED-4DB2-BD59-A6C34878D82A}">
                    <a16:rowId xmlns:a16="http://schemas.microsoft.com/office/drawing/2014/main" val="10004"/>
                  </a:ext>
                </a:extLst>
              </a:tr>
            </a:tbl>
          </a:graphicData>
        </a:graphic>
      </p:graphicFrame>
      <p:sp>
        <p:nvSpPr>
          <p:cNvPr id="408" name="Google Shape;408;p13"/>
          <p:cNvSpPr txBox="1">
            <a:spLocks noGrp="1"/>
          </p:cNvSpPr>
          <p:nvPr>
            <p:ph type="body" idx="3"/>
          </p:nvPr>
        </p:nvSpPr>
        <p:spPr>
          <a:xfrm>
            <a:off x="8480589" y="5788058"/>
            <a:ext cx="3238141" cy="603315"/>
          </a:xfrm>
          <a:prstGeom prst="rect">
            <a:avLst/>
          </a:prstGeom>
          <a:noFill/>
          <a:ln>
            <a:noFill/>
          </a:ln>
        </p:spPr>
        <p:txBody>
          <a:bodyPr spcFirstLastPara="1" wrap="square" lIns="91425" tIns="45700" rIns="91425" bIns="45700" anchor="b" anchorCtr="0">
            <a:normAutofit fontScale="92500" lnSpcReduction="10000"/>
          </a:bodyPr>
          <a:lstStyle/>
          <a:p>
            <a:pPr marL="0" lvl="0" indent="0" algn="r" rtl="0">
              <a:lnSpc>
                <a:spcPct val="90000"/>
              </a:lnSpc>
              <a:spcBef>
                <a:spcPts val="0"/>
              </a:spcBef>
              <a:spcAft>
                <a:spcPts val="0"/>
              </a:spcAft>
              <a:buClr>
                <a:schemeClr val="dk1"/>
              </a:buClr>
              <a:buSzPct val="100000"/>
              <a:buFont typeface="Open Sans"/>
              <a:buNone/>
            </a:pPr>
            <a:r>
              <a:rPr lang="en-US">
                <a:latin typeface="Open Sans"/>
                <a:ea typeface="Open Sans"/>
                <a:cs typeface="Open Sans"/>
                <a:sym typeface="Open Sans"/>
              </a:rPr>
              <a:t>Ministère de l'énergie et des ressources minérales, Indonésie, DEN, UNESCAP, Politique énergétique nationale en Indonésie, 2019 </a:t>
            </a:r>
            <a:endParaRPr>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4"/>
          <p:cNvSpPr txBox="1">
            <a:spLocks noGrp="1"/>
          </p:cNvSpPr>
          <p:nvPr>
            <p:ph type="title"/>
          </p:nvPr>
        </p:nvSpPr>
        <p:spPr>
          <a:xfrm>
            <a:off x="663575" y="294243"/>
            <a:ext cx="94230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11.3 Exemples - Indonésie</a:t>
            </a:r>
            <a:endParaRPr/>
          </a:p>
        </p:txBody>
      </p:sp>
      <p:sp>
        <p:nvSpPr>
          <p:cNvPr id="415" name="Google Shape;415;p14"/>
          <p:cNvSpPr txBox="1">
            <a:spLocks noGrp="1"/>
          </p:cNvSpPr>
          <p:nvPr>
            <p:ph type="body" idx="2"/>
          </p:nvPr>
        </p:nvSpPr>
        <p:spPr>
          <a:xfrm>
            <a:off x="663575" y="2529428"/>
            <a:ext cx="4873500" cy="312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Limite d'émission de GES à moyen terme</a:t>
            </a:r>
            <a:endParaRPr/>
          </a:p>
          <a:p>
            <a:pPr marL="0" lvl="0" indent="0" algn="l" rtl="0">
              <a:lnSpc>
                <a:spcPct val="90000"/>
              </a:lnSpc>
              <a:spcBef>
                <a:spcPts val="1000"/>
              </a:spcBef>
              <a:spcAft>
                <a:spcPts val="0"/>
              </a:spcAft>
              <a:buClr>
                <a:srgbClr val="C00000"/>
              </a:buClr>
              <a:buSzPts val="2000"/>
              <a:buFont typeface="Open Sans SemiBold"/>
              <a:buNone/>
            </a:pPr>
            <a:endParaRPr>
              <a:solidFill>
                <a:schemeClr val="dk1"/>
              </a:solidFill>
              <a:latin typeface="Open Sans"/>
              <a:ea typeface="Open Sans"/>
              <a:cs typeface="Open Sans"/>
              <a:sym typeface="Open Sans"/>
            </a:endParaRPr>
          </a:p>
          <a:p>
            <a:pPr marL="0" lvl="0" indent="0" algn="l" rtl="0">
              <a:lnSpc>
                <a:spcPct val="90000"/>
              </a:lnSpc>
              <a:spcBef>
                <a:spcPts val="100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Documents pertinents:</a:t>
            </a:r>
            <a:endParaRPr/>
          </a:p>
          <a:p>
            <a:pPr marL="342900" lvl="0" indent="-342900" algn="l" rtl="0">
              <a:lnSpc>
                <a:spcPct val="90000"/>
              </a:lnSpc>
              <a:spcBef>
                <a:spcPts val="1000"/>
              </a:spcBef>
              <a:spcAft>
                <a:spcPts val="0"/>
              </a:spcAft>
              <a:buClr>
                <a:schemeClr val="dk1"/>
              </a:buClr>
              <a:buSzPts val="2000"/>
              <a:buFont typeface="Arial"/>
              <a:buChar char="•"/>
            </a:pPr>
            <a:r>
              <a:rPr lang="en-US" b="0">
                <a:solidFill>
                  <a:schemeClr val="dk1"/>
                </a:solidFill>
                <a:latin typeface="Open Sans"/>
                <a:ea typeface="Open Sans"/>
                <a:cs typeface="Open Sans"/>
                <a:sym typeface="Open Sans"/>
              </a:rPr>
              <a:t>Contribution prévue déterminée au niveau national, 2015;</a:t>
            </a:r>
            <a:endParaRPr/>
          </a:p>
          <a:p>
            <a:pPr marL="342900" lvl="0" indent="-342900" algn="l" rtl="0">
              <a:lnSpc>
                <a:spcPct val="90000"/>
              </a:lnSpc>
              <a:spcBef>
                <a:spcPts val="1000"/>
              </a:spcBef>
              <a:spcAft>
                <a:spcPts val="0"/>
              </a:spcAft>
              <a:buClr>
                <a:schemeClr val="dk1"/>
              </a:buClr>
              <a:buSzPts val="2000"/>
              <a:buFont typeface="Arial"/>
              <a:buChar char="•"/>
            </a:pPr>
            <a:r>
              <a:rPr lang="en-US" b="0">
                <a:solidFill>
                  <a:schemeClr val="dk1"/>
                </a:solidFill>
                <a:latin typeface="Open Sans"/>
                <a:ea typeface="Open Sans"/>
                <a:cs typeface="Open Sans"/>
                <a:sym typeface="Open Sans"/>
              </a:rPr>
              <a:t>Politique énergétique nationale;</a:t>
            </a:r>
            <a:endParaRPr/>
          </a:p>
          <a:p>
            <a:pPr marL="342900" lvl="0" indent="-342900" algn="l" rtl="0">
              <a:lnSpc>
                <a:spcPct val="90000"/>
              </a:lnSpc>
              <a:spcBef>
                <a:spcPts val="1000"/>
              </a:spcBef>
              <a:spcAft>
                <a:spcPts val="0"/>
              </a:spcAft>
              <a:buClr>
                <a:schemeClr val="dk1"/>
              </a:buClr>
              <a:buSzPts val="2000"/>
              <a:buFont typeface="Arial"/>
              <a:buChar char="•"/>
            </a:pPr>
            <a:r>
              <a:rPr lang="en-US" b="0">
                <a:solidFill>
                  <a:schemeClr val="dk1"/>
                </a:solidFill>
                <a:latin typeface="Open Sans"/>
                <a:ea typeface="Open Sans"/>
                <a:cs typeface="Open Sans"/>
                <a:sym typeface="Open Sans"/>
              </a:rPr>
              <a:t>Règlement présidentiel n° 61/2011.</a:t>
            </a:r>
            <a:endParaRPr/>
          </a:p>
          <a:p>
            <a:pPr marL="0" lvl="0" indent="0" algn="l" rtl="0">
              <a:lnSpc>
                <a:spcPct val="90000"/>
              </a:lnSpc>
              <a:spcBef>
                <a:spcPts val="1000"/>
              </a:spcBef>
              <a:spcAft>
                <a:spcPts val="0"/>
              </a:spcAft>
              <a:buClr>
                <a:srgbClr val="C00000"/>
              </a:buClr>
              <a:buSzPts val="2000"/>
              <a:buFont typeface="Open Sans SemiBold"/>
              <a:buNone/>
            </a:pPr>
            <a:endParaRPr>
              <a:solidFill>
                <a:schemeClr val="dk1"/>
              </a:solidFill>
            </a:endParaRPr>
          </a:p>
        </p:txBody>
      </p:sp>
      <p:sp>
        <p:nvSpPr>
          <p:cNvPr id="416" name="Google Shape;416;p1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417" name="Google Shape;417;p14"/>
          <p:cNvSpPr txBox="1">
            <a:spLocks noGrp="1"/>
          </p:cNvSpPr>
          <p:nvPr>
            <p:ph type="body" idx="6"/>
          </p:nvPr>
        </p:nvSpPr>
        <p:spPr>
          <a:xfrm>
            <a:off x="663575" y="1635028"/>
            <a:ext cx="41721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Politiques climatiques directes</a:t>
            </a:r>
            <a:endParaRPr/>
          </a:p>
        </p:txBody>
      </p:sp>
      <p:graphicFrame>
        <p:nvGraphicFramePr>
          <p:cNvPr id="418" name="Google Shape;418;p14"/>
          <p:cNvGraphicFramePr/>
          <p:nvPr/>
        </p:nvGraphicFramePr>
        <p:xfrm>
          <a:off x="5694852" y="2334624"/>
          <a:ext cx="3000000" cy="3000000"/>
        </p:xfrm>
        <a:graphic>
          <a:graphicData uri="http://schemas.openxmlformats.org/drawingml/2006/table">
            <a:tbl>
              <a:tblPr firstRow="1" bandRow="1">
                <a:noFill/>
                <a:tableStyleId>{52F3AD0C-1FF6-492B-A904-9BEA5C434F83}</a:tableStyleId>
              </a:tblPr>
              <a:tblGrid>
                <a:gridCol w="2153750">
                  <a:extLst>
                    <a:ext uri="{9D8B030D-6E8A-4147-A177-3AD203B41FA5}">
                      <a16:colId xmlns:a16="http://schemas.microsoft.com/office/drawing/2014/main" val="20000"/>
                    </a:ext>
                  </a:extLst>
                </a:gridCol>
                <a:gridCol w="1788375">
                  <a:extLst>
                    <a:ext uri="{9D8B030D-6E8A-4147-A177-3AD203B41FA5}">
                      <a16:colId xmlns:a16="http://schemas.microsoft.com/office/drawing/2014/main" val="20001"/>
                    </a:ext>
                  </a:extLst>
                </a:gridCol>
                <a:gridCol w="1862875">
                  <a:extLst>
                    <a:ext uri="{9D8B030D-6E8A-4147-A177-3AD203B41FA5}">
                      <a16:colId xmlns:a16="http://schemas.microsoft.com/office/drawing/2014/main" val="20002"/>
                    </a:ext>
                  </a:extLst>
                </a:gridCol>
              </a:tblGrid>
              <a:tr h="341475">
                <a:tc>
                  <a:txBody>
                    <a:bodyPr/>
                    <a:lstStyle/>
                    <a:p>
                      <a:pPr marL="0" marR="0" lvl="0" indent="0" algn="l" rtl="0">
                        <a:spcBef>
                          <a:spcPts val="0"/>
                        </a:spcBef>
                        <a:spcAft>
                          <a:spcPts val="0"/>
                        </a:spcAft>
                        <a:buNone/>
                      </a:pPr>
                      <a:endParaRPr sz="1400"/>
                    </a:p>
                  </a:txBody>
                  <a:tcPr marL="91450" marR="91450" marT="45725" marB="45725"/>
                </a:tc>
                <a:tc gridSpan="2">
                  <a:txBody>
                    <a:bodyPr/>
                    <a:lstStyle/>
                    <a:p>
                      <a:pPr marL="0" marR="0" lvl="0" indent="0" algn="ctr" rtl="0">
                        <a:spcBef>
                          <a:spcPts val="0"/>
                        </a:spcBef>
                        <a:spcAft>
                          <a:spcPts val="0"/>
                        </a:spcAft>
                        <a:buNone/>
                      </a:pPr>
                      <a:r>
                        <a:rPr lang="en-US" sz="1400"/>
                        <a:t>Objectif de réduction des émissions d'ici à 2030</a:t>
                      </a:r>
                      <a:endParaRPr/>
                    </a:p>
                  </a:txBody>
                  <a:tcPr marL="91450" marR="91450" marT="45725" marB="45725"/>
                </a:tc>
                <a:tc hMerge="1">
                  <a:txBody>
                    <a:bodyPr/>
                    <a:lstStyle/>
                    <a:p>
                      <a:endParaRPr lang="en-AM"/>
                    </a:p>
                  </a:txBody>
                  <a:tcPr/>
                </a:tc>
                <a:extLst>
                  <a:ext uri="{0D108BD9-81ED-4DB2-BD59-A6C34878D82A}">
                    <a16:rowId xmlns:a16="http://schemas.microsoft.com/office/drawing/2014/main" val="10000"/>
                  </a:ext>
                </a:extLst>
              </a:tr>
              <a:tr h="359200">
                <a:tc>
                  <a:txBody>
                    <a:bodyPr/>
                    <a:lstStyle/>
                    <a:p>
                      <a:pPr marL="0" marR="0" lvl="0" indent="0" algn="l" rtl="0">
                        <a:spcBef>
                          <a:spcPts val="0"/>
                        </a:spcBef>
                        <a:spcAft>
                          <a:spcPts val="0"/>
                        </a:spcAft>
                        <a:buNone/>
                      </a:pPr>
                      <a:endParaRPr sz="1400" b="1"/>
                    </a:p>
                  </a:txBody>
                  <a:tcPr marL="91450" marR="91450" marT="45725" marB="45725"/>
                </a:tc>
                <a:tc>
                  <a:txBody>
                    <a:bodyPr/>
                    <a:lstStyle/>
                    <a:p>
                      <a:pPr marL="0" marR="0" lvl="0" indent="0" algn="ctr" rtl="0">
                        <a:spcBef>
                          <a:spcPts val="0"/>
                        </a:spcBef>
                        <a:spcAft>
                          <a:spcPts val="0"/>
                        </a:spcAft>
                        <a:buNone/>
                      </a:pPr>
                      <a:r>
                        <a:rPr lang="en-US" sz="1400" b="1"/>
                        <a:t>29% (sans condition)</a:t>
                      </a:r>
                      <a:endParaRPr/>
                    </a:p>
                  </a:txBody>
                  <a:tcPr marL="91450" marR="91450" marT="45725" marB="45725"/>
                </a:tc>
                <a:tc>
                  <a:txBody>
                    <a:bodyPr/>
                    <a:lstStyle/>
                    <a:p>
                      <a:pPr marL="0" marR="0" lvl="0" indent="0" algn="ctr" rtl="0">
                        <a:spcBef>
                          <a:spcPts val="0"/>
                        </a:spcBef>
                        <a:spcAft>
                          <a:spcPts val="0"/>
                        </a:spcAft>
                        <a:buNone/>
                      </a:pPr>
                      <a:r>
                        <a:rPr lang="en-US" sz="1400" b="1"/>
                        <a:t>38% (conditionnel)</a:t>
                      </a:r>
                      <a:endParaRPr/>
                    </a:p>
                  </a:txBody>
                  <a:tcPr marL="91450" marR="91450" marT="45725" marB="45725"/>
                </a:tc>
                <a:extLst>
                  <a:ext uri="{0D108BD9-81ED-4DB2-BD59-A6C34878D82A}">
                    <a16:rowId xmlns:a16="http://schemas.microsoft.com/office/drawing/2014/main" val="10001"/>
                  </a:ext>
                </a:extLst>
              </a:tr>
              <a:tr h="341475">
                <a:tc>
                  <a:txBody>
                    <a:bodyPr/>
                    <a:lstStyle/>
                    <a:p>
                      <a:pPr marL="0" marR="0" lvl="0" indent="0" algn="l" rtl="0">
                        <a:spcBef>
                          <a:spcPts val="0"/>
                        </a:spcBef>
                        <a:spcAft>
                          <a:spcPts val="0"/>
                        </a:spcAft>
                        <a:buNone/>
                      </a:pPr>
                      <a:r>
                        <a:rPr lang="en-US" sz="1400" b="1"/>
                        <a:t>Sylviculture et tourbières</a:t>
                      </a:r>
                      <a:endParaRPr/>
                    </a:p>
                  </a:txBody>
                  <a:tcPr marL="91450" marR="91450" marT="45725" marB="45725"/>
                </a:tc>
                <a:tc>
                  <a:txBody>
                    <a:bodyPr/>
                    <a:lstStyle/>
                    <a:p>
                      <a:pPr marL="0" marR="0" lvl="0" indent="0" algn="ctr" rtl="0">
                        <a:spcBef>
                          <a:spcPts val="0"/>
                        </a:spcBef>
                        <a:spcAft>
                          <a:spcPts val="0"/>
                        </a:spcAft>
                        <a:buNone/>
                      </a:pPr>
                      <a:r>
                        <a:rPr lang="en-US" sz="1400"/>
                        <a:t>59.3</a:t>
                      </a:r>
                      <a:endParaRPr/>
                    </a:p>
                  </a:txBody>
                  <a:tcPr marL="91450" marR="91450" marT="45725" marB="45725"/>
                </a:tc>
                <a:tc>
                  <a:txBody>
                    <a:bodyPr/>
                    <a:lstStyle/>
                    <a:p>
                      <a:pPr marL="0" marR="0" lvl="0" indent="0" algn="ctr" rtl="0">
                        <a:spcBef>
                          <a:spcPts val="0"/>
                        </a:spcBef>
                        <a:spcAft>
                          <a:spcPts val="0"/>
                        </a:spcAft>
                        <a:buNone/>
                      </a:pPr>
                      <a:r>
                        <a:rPr lang="en-US" sz="1400"/>
                        <a:t>60.2</a:t>
                      </a:r>
                      <a:endParaRPr/>
                    </a:p>
                  </a:txBody>
                  <a:tcPr marL="91450" marR="91450" marT="45725" marB="45725"/>
                </a:tc>
                <a:extLst>
                  <a:ext uri="{0D108BD9-81ED-4DB2-BD59-A6C34878D82A}">
                    <a16:rowId xmlns:a16="http://schemas.microsoft.com/office/drawing/2014/main" val="10002"/>
                  </a:ext>
                </a:extLst>
              </a:tr>
              <a:tr h="341475">
                <a:tc>
                  <a:txBody>
                    <a:bodyPr/>
                    <a:lstStyle/>
                    <a:p>
                      <a:pPr marL="0" marR="0" lvl="0" indent="0" algn="l" rtl="0">
                        <a:spcBef>
                          <a:spcPts val="0"/>
                        </a:spcBef>
                        <a:spcAft>
                          <a:spcPts val="0"/>
                        </a:spcAft>
                        <a:buNone/>
                      </a:pPr>
                      <a:r>
                        <a:rPr lang="en-US" sz="1400" b="1"/>
                        <a:t>Déchets</a:t>
                      </a:r>
                      <a:endParaRPr/>
                    </a:p>
                  </a:txBody>
                  <a:tcPr marL="91450" marR="91450" marT="45725" marB="45725"/>
                </a:tc>
                <a:tc>
                  <a:txBody>
                    <a:bodyPr/>
                    <a:lstStyle/>
                    <a:p>
                      <a:pPr marL="0" marR="0" lvl="0" indent="0" algn="ctr" rtl="0">
                        <a:spcBef>
                          <a:spcPts val="0"/>
                        </a:spcBef>
                        <a:spcAft>
                          <a:spcPts val="0"/>
                        </a:spcAft>
                        <a:buNone/>
                      </a:pPr>
                      <a:r>
                        <a:rPr lang="en-US" sz="1400"/>
                        <a:t>1.3</a:t>
                      </a:r>
                      <a:endParaRPr/>
                    </a:p>
                  </a:txBody>
                  <a:tcPr marL="91450" marR="91450" marT="45725" marB="45725"/>
                </a:tc>
                <a:tc>
                  <a:txBody>
                    <a:bodyPr/>
                    <a:lstStyle/>
                    <a:p>
                      <a:pPr marL="0" marR="0" lvl="0" indent="0" algn="ctr" rtl="0">
                        <a:spcBef>
                          <a:spcPts val="0"/>
                        </a:spcBef>
                        <a:spcAft>
                          <a:spcPts val="0"/>
                        </a:spcAft>
                        <a:buNone/>
                      </a:pPr>
                      <a:r>
                        <a:rPr lang="en-US" sz="1400"/>
                        <a:t>2.6</a:t>
                      </a:r>
                      <a:endParaRPr/>
                    </a:p>
                  </a:txBody>
                  <a:tcPr marL="91450" marR="91450" marT="45725" marB="45725"/>
                </a:tc>
                <a:extLst>
                  <a:ext uri="{0D108BD9-81ED-4DB2-BD59-A6C34878D82A}">
                    <a16:rowId xmlns:a16="http://schemas.microsoft.com/office/drawing/2014/main" val="10003"/>
                  </a:ext>
                </a:extLst>
              </a:tr>
              <a:tr h="503850">
                <a:tc>
                  <a:txBody>
                    <a:bodyPr/>
                    <a:lstStyle/>
                    <a:p>
                      <a:pPr marL="0" marR="0" lvl="0" indent="0" algn="l" rtl="0">
                        <a:spcBef>
                          <a:spcPts val="0"/>
                        </a:spcBef>
                        <a:spcAft>
                          <a:spcPts val="0"/>
                        </a:spcAft>
                        <a:buNone/>
                      </a:pPr>
                      <a:r>
                        <a:rPr lang="en-US" sz="1400" b="1"/>
                        <a:t>Énergie et transports</a:t>
                      </a:r>
                      <a:endParaRPr/>
                    </a:p>
                  </a:txBody>
                  <a:tcPr marL="91450" marR="91450" marT="45725" marB="45725"/>
                </a:tc>
                <a:tc>
                  <a:txBody>
                    <a:bodyPr/>
                    <a:lstStyle/>
                    <a:p>
                      <a:pPr marL="0" marR="0" lvl="0" indent="0" algn="ctr" rtl="0">
                        <a:spcBef>
                          <a:spcPts val="0"/>
                        </a:spcBef>
                        <a:spcAft>
                          <a:spcPts val="0"/>
                        </a:spcAft>
                        <a:buNone/>
                      </a:pPr>
                      <a:r>
                        <a:rPr lang="en-US" sz="1400"/>
                        <a:t>37.9</a:t>
                      </a:r>
                      <a:endParaRPr/>
                    </a:p>
                  </a:txBody>
                  <a:tcPr marL="91450" marR="91450" marT="45725" marB="45725"/>
                </a:tc>
                <a:tc>
                  <a:txBody>
                    <a:bodyPr/>
                    <a:lstStyle/>
                    <a:p>
                      <a:pPr marL="0" marR="0" lvl="0" indent="0" algn="ctr" rtl="0">
                        <a:spcBef>
                          <a:spcPts val="0"/>
                        </a:spcBef>
                        <a:spcAft>
                          <a:spcPts val="0"/>
                        </a:spcAft>
                        <a:buNone/>
                      </a:pPr>
                      <a:r>
                        <a:rPr lang="en-US" sz="1400"/>
                        <a:t>36.6</a:t>
                      </a:r>
                      <a:endParaRPr/>
                    </a:p>
                  </a:txBody>
                  <a:tcPr marL="91450" marR="91450" marT="45725" marB="45725"/>
                </a:tc>
                <a:extLst>
                  <a:ext uri="{0D108BD9-81ED-4DB2-BD59-A6C34878D82A}">
                    <a16:rowId xmlns:a16="http://schemas.microsoft.com/office/drawing/2014/main" val="10004"/>
                  </a:ext>
                </a:extLst>
              </a:tr>
              <a:tr h="341475">
                <a:tc>
                  <a:txBody>
                    <a:bodyPr/>
                    <a:lstStyle/>
                    <a:p>
                      <a:pPr marL="0" marR="0" lvl="0" indent="0" algn="l" rtl="0">
                        <a:spcBef>
                          <a:spcPts val="0"/>
                        </a:spcBef>
                        <a:spcAft>
                          <a:spcPts val="0"/>
                        </a:spcAft>
                        <a:buNone/>
                      </a:pPr>
                      <a:r>
                        <a:rPr lang="en-US" sz="1400" b="1"/>
                        <a:t>Agriculture</a:t>
                      </a:r>
                      <a:endParaRPr/>
                    </a:p>
                  </a:txBody>
                  <a:tcPr marL="91450" marR="91450" marT="45725" marB="45725"/>
                </a:tc>
                <a:tc>
                  <a:txBody>
                    <a:bodyPr/>
                    <a:lstStyle/>
                    <a:p>
                      <a:pPr marL="0" marR="0" lvl="0" indent="0" algn="ctr" rtl="0">
                        <a:spcBef>
                          <a:spcPts val="0"/>
                        </a:spcBef>
                        <a:spcAft>
                          <a:spcPts val="0"/>
                        </a:spcAft>
                        <a:buNone/>
                      </a:pPr>
                      <a:r>
                        <a:rPr lang="en-US" sz="1400"/>
                        <a:t>1.1</a:t>
                      </a:r>
                      <a:endParaRPr/>
                    </a:p>
                  </a:txBody>
                  <a:tcPr marL="91450" marR="91450" marT="45725" marB="45725"/>
                </a:tc>
                <a:tc>
                  <a:txBody>
                    <a:bodyPr/>
                    <a:lstStyle/>
                    <a:p>
                      <a:pPr marL="0" marR="0" lvl="0" indent="0" algn="ctr" rtl="0">
                        <a:spcBef>
                          <a:spcPts val="0"/>
                        </a:spcBef>
                        <a:spcAft>
                          <a:spcPts val="0"/>
                        </a:spcAft>
                        <a:buNone/>
                      </a:pPr>
                      <a:r>
                        <a:rPr lang="en-US" sz="1400"/>
                        <a:t>0.3</a:t>
                      </a:r>
                      <a:endParaRPr/>
                    </a:p>
                  </a:txBody>
                  <a:tcPr marL="91450" marR="91450" marT="45725" marB="45725"/>
                </a:tc>
                <a:extLst>
                  <a:ext uri="{0D108BD9-81ED-4DB2-BD59-A6C34878D82A}">
                    <a16:rowId xmlns:a16="http://schemas.microsoft.com/office/drawing/2014/main" val="10005"/>
                  </a:ext>
                </a:extLst>
              </a:tr>
              <a:tr h="341475">
                <a:tc>
                  <a:txBody>
                    <a:bodyPr/>
                    <a:lstStyle/>
                    <a:p>
                      <a:pPr marL="0" marR="0" lvl="0" indent="0" algn="l" rtl="0">
                        <a:spcBef>
                          <a:spcPts val="0"/>
                        </a:spcBef>
                        <a:spcAft>
                          <a:spcPts val="0"/>
                        </a:spcAft>
                        <a:buNone/>
                      </a:pPr>
                      <a:r>
                        <a:rPr lang="en-US" sz="1400" b="1"/>
                        <a:t>L'industrie</a:t>
                      </a:r>
                      <a:endParaRPr/>
                    </a:p>
                  </a:txBody>
                  <a:tcPr marL="91450" marR="91450" marT="45725" marB="45725"/>
                </a:tc>
                <a:tc>
                  <a:txBody>
                    <a:bodyPr/>
                    <a:lstStyle/>
                    <a:p>
                      <a:pPr marL="0" marR="0" lvl="0" indent="0" algn="ctr" rtl="0">
                        <a:spcBef>
                          <a:spcPts val="0"/>
                        </a:spcBef>
                        <a:spcAft>
                          <a:spcPts val="0"/>
                        </a:spcAft>
                        <a:buNone/>
                      </a:pPr>
                      <a:r>
                        <a:rPr lang="en-US" sz="1400"/>
                        <a:t>0.3</a:t>
                      </a:r>
                      <a:endParaRPr/>
                    </a:p>
                  </a:txBody>
                  <a:tcPr marL="91450" marR="91450" marT="45725" marB="45725"/>
                </a:tc>
                <a:tc>
                  <a:txBody>
                    <a:bodyPr/>
                    <a:lstStyle/>
                    <a:p>
                      <a:pPr marL="0" marR="0" lvl="0" indent="0" algn="ctr" rtl="0">
                        <a:spcBef>
                          <a:spcPts val="0"/>
                        </a:spcBef>
                        <a:spcAft>
                          <a:spcPts val="0"/>
                        </a:spcAft>
                        <a:buNone/>
                      </a:pPr>
                      <a:r>
                        <a:rPr lang="en-US" sz="1400"/>
                        <a:t>0.3</a:t>
                      </a:r>
                      <a:endParaRPr/>
                    </a:p>
                  </a:txBody>
                  <a:tcPr marL="91450" marR="91450" marT="45725" marB="45725"/>
                </a:tc>
                <a:extLst>
                  <a:ext uri="{0D108BD9-81ED-4DB2-BD59-A6C34878D82A}">
                    <a16:rowId xmlns:a16="http://schemas.microsoft.com/office/drawing/2014/main" val="10006"/>
                  </a:ext>
                </a:extLst>
              </a:tr>
              <a:tr h="341475">
                <a:tc>
                  <a:txBody>
                    <a:bodyPr/>
                    <a:lstStyle/>
                    <a:p>
                      <a:pPr marL="0" marR="0" lvl="0" indent="0" algn="l" rtl="0">
                        <a:spcBef>
                          <a:spcPts val="0"/>
                        </a:spcBef>
                        <a:spcAft>
                          <a:spcPts val="0"/>
                        </a:spcAft>
                        <a:buNone/>
                      </a:pPr>
                      <a:r>
                        <a:rPr lang="en-US" sz="1400" b="1"/>
                        <a:t>Total</a:t>
                      </a:r>
                      <a:endParaRPr/>
                    </a:p>
                  </a:txBody>
                  <a:tcPr marL="91450" marR="91450" marT="45725" marB="45725"/>
                </a:tc>
                <a:tc>
                  <a:txBody>
                    <a:bodyPr/>
                    <a:lstStyle/>
                    <a:p>
                      <a:pPr marL="0" marR="0" lvl="0" indent="0" algn="ctr" rtl="0">
                        <a:spcBef>
                          <a:spcPts val="0"/>
                        </a:spcBef>
                        <a:spcAft>
                          <a:spcPts val="0"/>
                        </a:spcAft>
                        <a:buNone/>
                      </a:pPr>
                      <a:r>
                        <a:rPr lang="en-US" sz="1400"/>
                        <a:t>100</a:t>
                      </a:r>
                      <a:endParaRPr/>
                    </a:p>
                  </a:txBody>
                  <a:tcPr marL="91450" marR="91450" marT="45725" marB="45725"/>
                </a:tc>
                <a:tc>
                  <a:txBody>
                    <a:bodyPr/>
                    <a:lstStyle/>
                    <a:p>
                      <a:pPr marL="0" marR="0" lvl="0" indent="0" algn="ctr" rtl="0">
                        <a:spcBef>
                          <a:spcPts val="0"/>
                        </a:spcBef>
                        <a:spcAft>
                          <a:spcPts val="0"/>
                        </a:spcAft>
                        <a:buNone/>
                      </a:pPr>
                      <a:r>
                        <a:rPr lang="en-US" sz="1400"/>
                        <a:t>100</a:t>
                      </a:r>
                      <a:endParaRPr/>
                    </a:p>
                  </a:txBody>
                  <a:tcPr marL="91450" marR="91450" marT="45725" marB="45725"/>
                </a:tc>
                <a:extLst>
                  <a:ext uri="{0D108BD9-81ED-4DB2-BD59-A6C34878D82A}">
                    <a16:rowId xmlns:a16="http://schemas.microsoft.com/office/drawing/2014/main" val="10007"/>
                  </a:ext>
                </a:extLst>
              </a:tr>
            </a:tbl>
          </a:graphicData>
        </a:graphic>
      </p:graphicFrame>
      <p:sp>
        <p:nvSpPr>
          <p:cNvPr id="419" name="Google Shape;419;p14"/>
          <p:cNvSpPr txBox="1">
            <a:spLocks noGrp="1"/>
          </p:cNvSpPr>
          <p:nvPr>
            <p:ph type="body" idx="4294967295"/>
          </p:nvPr>
        </p:nvSpPr>
        <p:spPr>
          <a:xfrm>
            <a:off x="7473998" y="5607436"/>
            <a:ext cx="4244700" cy="6033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400"/>
              <a:buFont typeface="Open Sans"/>
              <a:buNone/>
            </a:pPr>
            <a:r>
              <a:rPr lang="en-US" sz="1400" b="0" i="1">
                <a:latin typeface="Open Sans"/>
                <a:ea typeface="Open Sans"/>
                <a:cs typeface="Open Sans"/>
                <a:sym typeface="Open Sans"/>
              </a:rPr>
              <a:t>Ministère de l'environnement et des forêts, 2016 Rapport annuel de la direction générale de la lutte contre la pollution et les atteintes à l'environnement, 2016</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5"/>
          <p:cNvSpPr txBox="1">
            <a:spLocks noGrp="1"/>
          </p:cNvSpPr>
          <p:nvPr>
            <p:ph type="title"/>
          </p:nvPr>
        </p:nvSpPr>
        <p:spPr>
          <a:xfrm>
            <a:off x="663880" y="528637"/>
            <a:ext cx="94572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11.3 Exemples - Indonésie</a:t>
            </a:r>
            <a:endParaRPr/>
          </a:p>
        </p:txBody>
      </p:sp>
      <p:sp>
        <p:nvSpPr>
          <p:cNvPr id="426" name="Google Shape;426;p15"/>
          <p:cNvSpPr txBox="1">
            <a:spLocks noGrp="1"/>
          </p:cNvSpPr>
          <p:nvPr>
            <p:ph type="body" idx="1"/>
          </p:nvPr>
        </p:nvSpPr>
        <p:spPr>
          <a:xfrm>
            <a:off x="663880" y="2430545"/>
            <a:ext cx="6224700" cy="3421800"/>
          </a:xfrm>
          <a:prstGeom prst="rect">
            <a:avLst/>
          </a:prstGeom>
          <a:noFill/>
          <a:ln>
            <a:noFill/>
          </a:ln>
        </p:spPr>
        <p:txBody>
          <a:bodyPr spcFirstLastPara="1" wrap="square" lIns="91425" tIns="45700" rIns="91425" bIns="45700" anchor="t" anchorCtr="0">
            <a:normAutofit fontScale="85000" lnSpcReduction="20000"/>
          </a:bodyPr>
          <a:lstStyle/>
          <a:p>
            <a:pPr marL="342900" lvl="0" indent="-323850" algn="l" rtl="0">
              <a:lnSpc>
                <a:spcPct val="115000"/>
              </a:lnSpc>
              <a:spcBef>
                <a:spcPts val="0"/>
              </a:spcBef>
              <a:spcAft>
                <a:spcPts val="0"/>
              </a:spcAft>
              <a:buClr>
                <a:srgbClr val="C8102E"/>
              </a:buClr>
              <a:buSzPct val="100000"/>
              <a:buFont typeface="Arial"/>
              <a:buChar char="•"/>
            </a:pPr>
            <a:r>
              <a:rPr lang="en-US">
                <a:solidFill>
                  <a:srgbClr val="C8102E"/>
                </a:solidFill>
                <a:latin typeface="Open Sans"/>
                <a:ea typeface="Open Sans"/>
                <a:cs typeface="Open Sans"/>
                <a:sym typeface="Open Sans"/>
              </a:rPr>
              <a:t>Objectifs en matière d'énergies renouvelables : </a:t>
            </a:r>
            <a:r>
              <a:rPr lang="en-US" b="0">
                <a:latin typeface="Open Sans"/>
                <a:ea typeface="Open Sans"/>
                <a:cs typeface="Open Sans"/>
                <a:sym typeface="Open Sans"/>
              </a:rPr>
              <a:t>23 % (2025) et 31 % (2050) de l'ensemble de l'approvisionnement en énergie primaire</a:t>
            </a:r>
            <a:endParaRPr/>
          </a:p>
          <a:p>
            <a:pPr marL="342900" lvl="0" indent="-323850" algn="l" rtl="0">
              <a:lnSpc>
                <a:spcPct val="115000"/>
              </a:lnSpc>
              <a:spcBef>
                <a:spcPts val="1200"/>
              </a:spcBef>
              <a:spcAft>
                <a:spcPts val="0"/>
              </a:spcAft>
              <a:buClr>
                <a:srgbClr val="C8102E"/>
              </a:buClr>
              <a:buSzPct val="100000"/>
              <a:buFont typeface="Arial"/>
              <a:buChar char="•"/>
            </a:pPr>
            <a:r>
              <a:rPr lang="en-US">
                <a:solidFill>
                  <a:srgbClr val="C8102E"/>
                </a:solidFill>
                <a:latin typeface="Open Sans"/>
                <a:ea typeface="Open Sans"/>
                <a:cs typeface="Open Sans"/>
                <a:sym typeface="Open Sans"/>
              </a:rPr>
              <a:t>Biocarburants dans les transports : </a:t>
            </a:r>
            <a:r>
              <a:rPr lang="en-US" b="0">
                <a:latin typeface="Open Sans"/>
                <a:ea typeface="Open Sans"/>
                <a:cs typeface="Open Sans"/>
                <a:sym typeface="Open Sans"/>
              </a:rPr>
              <a:t>30 % d'ici à 2020</a:t>
            </a:r>
            <a:endParaRPr/>
          </a:p>
          <a:p>
            <a:pPr marL="342900" lvl="0" indent="-323850" algn="l" rtl="0">
              <a:lnSpc>
                <a:spcPct val="115000"/>
              </a:lnSpc>
              <a:spcBef>
                <a:spcPts val="1200"/>
              </a:spcBef>
              <a:spcAft>
                <a:spcPts val="0"/>
              </a:spcAft>
              <a:buClr>
                <a:srgbClr val="C8102E"/>
              </a:buClr>
              <a:buSzPct val="100000"/>
              <a:buFont typeface="Arial"/>
              <a:buChar char="•"/>
            </a:pPr>
            <a:r>
              <a:rPr lang="en-US">
                <a:solidFill>
                  <a:srgbClr val="C8102E"/>
                </a:solidFill>
                <a:latin typeface="Open Sans"/>
                <a:ea typeface="Open Sans"/>
                <a:cs typeface="Open Sans"/>
                <a:sym typeface="Open Sans"/>
              </a:rPr>
              <a:t>Efficacité énergétique : </a:t>
            </a:r>
            <a:r>
              <a:rPr lang="en-US" b="0">
                <a:latin typeface="Open Sans"/>
                <a:ea typeface="Open Sans"/>
                <a:cs typeface="Open Sans"/>
                <a:sym typeface="Open Sans"/>
              </a:rPr>
              <a:t>diminution annuelle de 1 % de la consommation d'énergie finale</a:t>
            </a:r>
            <a:endParaRPr/>
          </a:p>
          <a:p>
            <a:pPr marL="0" lvl="0" indent="0" algn="l" rtl="0">
              <a:lnSpc>
                <a:spcPct val="115000"/>
              </a:lnSpc>
              <a:spcBef>
                <a:spcPts val="1200"/>
              </a:spcBef>
              <a:spcAft>
                <a:spcPts val="0"/>
              </a:spcAft>
              <a:buClr>
                <a:schemeClr val="dk1"/>
              </a:buClr>
              <a:buSzPct val="100000"/>
              <a:buFont typeface="Open Sans SemiBold"/>
              <a:buNone/>
            </a:pPr>
            <a:endParaRPr>
              <a:latin typeface="Open Sans"/>
              <a:ea typeface="Open Sans"/>
              <a:cs typeface="Open Sans"/>
              <a:sym typeface="Open Sans"/>
            </a:endParaRPr>
          </a:p>
          <a:p>
            <a:pPr marL="0" lvl="0" indent="0" algn="l" rtl="0">
              <a:lnSpc>
                <a:spcPct val="90000"/>
              </a:lnSpc>
              <a:spcBef>
                <a:spcPts val="1200"/>
              </a:spcBef>
              <a:spcAft>
                <a:spcPts val="0"/>
              </a:spcAft>
              <a:buClr>
                <a:srgbClr val="C8102E"/>
              </a:buClr>
              <a:buSzPct val="100000"/>
              <a:buFont typeface="Open Sans"/>
              <a:buNone/>
            </a:pPr>
            <a:r>
              <a:rPr lang="en-US">
                <a:solidFill>
                  <a:srgbClr val="C8102E"/>
                </a:solidFill>
                <a:latin typeface="Open Sans"/>
                <a:ea typeface="Open Sans"/>
                <a:cs typeface="Open Sans"/>
                <a:sym typeface="Open Sans"/>
              </a:rPr>
              <a:t>Documents pertinents :</a:t>
            </a:r>
            <a:endParaRPr/>
          </a:p>
          <a:p>
            <a:pPr marL="342900" lvl="0" indent="-323850" algn="l" rtl="0">
              <a:lnSpc>
                <a:spcPct val="90000"/>
              </a:lnSpc>
              <a:spcBef>
                <a:spcPts val="1200"/>
              </a:spcBef>
              <a:spcAft>
                <a:spcPts val="0"/>
              </a:spcAft>
              <a:buClr>
                <a:schemeClr val="dk1"/>
              </a:buClr>
              <a:buSzPct val="100000"/>
              <a:buFont typeface="Arial"/>
              <a:buChar char="•"/>
            </a:pPr>
            <a:r>
              <a:rPr lang="en-US" b="0">
                <a:latin typeface="Open Sans"/>
                <a:ea typeface="Open Sans"/>
                <a:cs typeface="Open Sans"/>
                <a:sym typeface="Open Sans"/>
              </a:rPr>
              <a:t>Politique énergétique nationale</a:t>
            </a:r>
            <a:endParaRPr/>
          </a:p>
          <a:p>
            <a:pPr marL="342900" lvl="0" indent="-323850" algn="l" rtl="0">
              <a:lnSpc>
                <a:spcPct val="90000"/>
              </a:lnSpc>
              <a:spcBef>
                <a:spcPts val="1200"/>
              </a:spcBef>
              <a:spcAft>
                <a:spcPts val="0"/>
              </a:spcAft>
              <a:buClr>
                <a:schemeClr val="dk1"/>
              </a:buClr>
              <a:buSzPct val="100000"/>
              <a:buFont typeface="Arial"/>
              <a:buChar char="•"/>
            </a:pPr>
            <a:r>
              <a:rPr lang="en-US" b="0">
                <a:latin typeface="Open Sans"/>
                <a:ea typeface="Open Sans"/>
                <a:cs typeface="Open Sans"/>
                <a:sym typeface="Open Sans"/>
              </a:rPr>
              <a:t>Règlement ministériel n° 136/2015</a:t>
            </a:r>
            <a:endParaRPr/>
          </a:p>
        </p:txBody>
      </p:sp>
      <p:sp>
        <p:nvSpPr>
          <p:cNvPr id="427" name="Google Shape;427;p1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428" name="Google Shape;428;p15"/>
          <p:cNvSpPr txBox="1">
            <a:spLocks noGrp="1"/>
          </p:cNvSpPr>
          <p:nvPr>
            <p:ph type="body" idx="2"/>
          </p:nvPr>
        </p:nvSpPr>
        <p:spPr>
          <a:xfrm>
            <a:off x="663575" y="1863627"/>
            <a:ext cx="48606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Politiques climatiques indirectes</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6"/>
          <p:cNvSpPr txBox="1">
            <a:spLocks noGrp="1"/>
          </p:cNvSpPr>
          <p:nvPr>
            <p:ph type="title"/>
          </p:nvPr>
        </p:nvSpPr>
        <p:spPr>
          <a:xfrm>
            <a:off x="663880" y="452437"/>
            <a:ext cx="94572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11.3 Exemples - Indonésie</a:t>
            </a:r>
            <a:endParaRPr/>
          </a:p>
        </p:txBody>
      </p:sp>
      <p:sp>
        <p:nvSpPr>
          <p:cNvPr id="435" name="Google Shape;435;p16"/>
          <p:cNvSpPr txBox="1">
            <a:spLocks noGrp="1"/>
          </p:cNvSpPr>
          <p:nvPr>
            <p:ph type="body" idx="1"/>
          </p:nvPr>
        </p:nvSpPr>
        <p:spPr>
          <a:xfrm>
            <a:off x="663880" y="2354345"/>
            <a:ext cx="10514700" cy="3421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a:buNone/>
            </a:pPr>
            <a:r>
              <a:rPr lang="en-US">
                <a:latin typeface="Open Sans"/>
                <a:ea typeface="Open Sans"/>
                <a:cs typeface="Open Sans"/>
                <a:sym typeface="Open Sans"/>
              </a:rPr>
              <a:t>Plan de développement à faibles émissions pour 2050</a:t>
            </a:r>
            <a:endParaRPr/>
          </a:p>
          <a:p>
            <a:pPr marL="0" lvl="0" indent="0" algn="l" rtl="0">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Régime de soutien aux énergies renouvelables</a:t>
            </a:r>
            <a:endParaRPr/>
          </a:p>
          <a:p>
            <a:pPr marL="0" lvl="0" indent="0" algn="l" rtl="0">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Objectifs d'émissions de GES pour 2050</a:t>
            </a:r>
            <a:endParaRPr/>
          </a:p>
          <a:p>
            <a:pPr marL="0" lvl="0" indent="0" algn="l" rtl="0">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Système d'échange de quotas d'émission </a:t>
            </a:r>
            <a:endParaRPr/>
          </a:p>
          <a:p>
            <a:pPr marL="0" lvl="0" indent="0" algn="l" rtl="0">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Taxe carbone</a:t>
            </a:r>
            <a:endParaRPr/>
          </a:p>
          <a:p>
            <a:pPr marL="0" lvl="0" indent="0" algn="l" rtl="0">
              <a:lnSpc>
                <a:spcPct val="90000"/>
              </a:lnSpc>
              <a:spcBef>
                <a:spcPts val="1200"/>
              </a:spcBef>
              <a:spcAft>
                <a:spcPts val="0"/>
              </a:spcAft>
              <a:buClr>
                <a:schemeClr val="dk1"/>
              </a:buClr>
              <a:buSzPts val="2000"/>
              <a:buFont typeface="Open Sans SemiBold"/>
              <a:buNone/>
            </a:pPr>
            <a:endParaRPr>
              <a:latin typeface="Open Sans"/>
              <a:ea typeface="Open Sans"/>
              <a:cs typeface="Open Sans"/>
              <a:sym typeface="Open Sans"/>
            </a:endParaRPr>
          </a:p>
          <a:p>
            <a:pPr marL="0" lvl="0" indent="0" algn="l" rtl="0">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Intensité énergétique (par unité de PIB)</a:t>
            </a:r>
            <a:endParaRPr/>
          </a:p>
          <a:p>
            <a:pPr marL="0" lvl="0" indent="0" algn="l" rtl="0">
              <a:lnSpc>
                <a:spcPct val="90000"/>
              </a:lnSpc>
              <a:spcBef>
                <a:spcPts val="1200"/>
              </a:spcBef>
              <a:spcAft>
                <a:spcPts val="0"/>
              </a:spcAft>
              <a:buClr>
                <a:schemeClr val="dk1"/>
              </a:buClr>
              <a:buSzPts val="2000"/>
              <a:buFont typeface="Open Sans"/>
              <a:buNone/>
            </a:pPr>
            <a:r>
              <a:rPr lang="en-US">
                <a:latin typeface="Open Sans"/>
                <a:ea typeface="Open Sans"/>
                <a:cs typeface="Open Sans"/>
                <a:sym typeface="Open Sans"/>
              </a:rPr>
              <a:t>Intensité de carbone (par unité d'énergie primaire fournie)</a:t>
            </a:r>
            <a:endParaRPr/>
          </a:p>
        </p:txBody>
      </p:sp>
      <p:sp>
        <p:nvSpPr>
          <p:cNvPr id="436" name="Google Shape;436;p1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437" name="Google Shape;437;p16"/>
          <p:cNvSpPr txBox="1">
            <a:spLocks noGrp="1"/>
          </p:cNvSpPr>
          <p:nvPr>
            <p:ph type="body" idx="2"/>
          </p:nvPr>
        </p:nvSpPr>
        <p:spPr>
          <a:xfrm>
            <a:off x="663575" y="1787427"/>
            <a:ext cx="48606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La route à suivre</a:t>
            </a:r>
            <a:endParaRPr/>
          </a:p>
        </p:txBody>
      </p:sp>
      <p:sp>
        <p:nvSpPr>
          <p:cNvPr id="438" name="Google Shape;438;p16"/>
          <p:cNvSpPr/>
          <p:nvPr/>
        </p:nvSpPr>
        <p:spPr>
          <a:xfrm>
            <a:off x="8272477" y="2875662"/>
            <a:ext cx="178800" cy="1800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16"/>
          <p:cNvSpPr/>
          <p:nvPr/>
        </p:nvSpPr>
        <p:spPr>
          <a:xfrm>
            <a:off x="8272478" y="2443769"/>
            <a:ext cx="178800" cy="1800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16"/>
          <p:cNvSpPr/>
          <p:nvPr/>
        </p:nvSpPr>
        <p:spPr>
          <a:xfrm>
            <a:off x="8272478" y="4969052"/>
            <a:ext cx="178800" cy="1800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16"/>
          <p:cNvSpPr/>
          <p:nvPr/>
        </p:nvSpPr>
        <p:spPr>
          <a:xfrm>
            <a:off x="8272476" y="4136430"/>
            <a:ext cx="178800" cy="180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16"/>
          <p:cNvSpPr/>
          <p:nvPr/>
        </p:nvSpPr>
        <p:spPr>
          <a:xfrm>
            <a:off x="8272478" y="3292148"/>
            <a:ext cx="178800" cy="180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16"/>
          <p:cNvSpPr/>
          <p:nvPr/>
        </p:nvSpPr>
        <p:spPr>
          <a:xfrm>
            <a:off x="8272478" y="3723814"/>
            <a:ext cx="178800" cy="180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16"/>
          <p:cNvSpPr/>
          <p:nvPr/>
        </p:nvSpPr>
        <p:spPr>
          <a:xfrm>
            <a:off x="8272475" y="5420629"/>
            <a:ext cx="178800" cy="180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16"/>
          <p:cNvSpPr txBox="1">
            <a:spLocks noGrp="1"/>
          </p:cNvSpPr>
          <p:nvPr>
            <p:ph type="body" idx="4294967295"/>
          </p:nvPr>
        </p:nvSpPr>
        <p:spPr>
          <a:xfrm>
            <a:off x="8198367" y="5919762"/>
            <a:ext cx="3529800" cy="6033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400"/>
              <a:buFont typeface="Open Sans"/>
              <a:buNone/>
            </a:pPr>
            <a:r>
              <a:rPr lang="en-US" sz="1400" b="0" i="1">
                <a:latin typeface="Open Sans"/>
                <a:ea typeface="Open Sans"/>
                <a:cs typeface="Open Sans"/>
                <a:sym typeface="Open Sans"/>
              </a:rPr>
              <a:t>Climate Analytics et NewClimate Institute, Climate Action Tracker, 2021</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7"/>
          <p:cNvSpPr txBox="1">
            <a:spLocks noGrp="1"/>
          </p:cNvSpPr>
          <p:nvPr>
            <p:ph type="title"/>
          </p:nvPr>
        </p:nvSpPr>
        <p:spPr>
          <a:xfrm>
            <a:off x="663880" y="452437"/>
            <a:ext cx="94572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11.3 Exemples - Indonésie</a:t>
            </a:r>
            <a:endParaRPr/>
          </a:p>
        </p:txBody>
      </p:sp>
      <p:sp>
        <p:nvSpPr>
          <p:cNvPr id="452" name="Google Shape;452;p1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453" name="Google Shape;453;p17"/>
          <p:cNvSpPr txBox="1">
            <a:spLocks noGrp="1"/>
          </p:cNvSpPr>
          <p:nvPr>
            <p:ph type="body" idx="2"/>
          </p:nvPr>
        </p:nvSpPr>
        <p:spPr>
          <a:xfrm>
            <a:off x="663575" y="1787427"/>
            <a:ext cx="48606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La route à suivre</a:t>
            </a:r>
            <a:endParaRPr/>
          </a:p>
        </p:txBody>
      </p:sp>
      <p:pic>
        <p:nvPicPr>
          <p:cNvPr id="454" name="Google Shape;454;p17"/>
          <p:cNvPicPr preferRelativeResize="0"/>
          <p:nvPr/>
        </p:nvPicPr>
        <p:blipFill rotWithShape="1">
          <a:blip r:embed="rId3">
            <a:alphaModFix/>
          </a:blip>
          <a:srcRect/>
          <a:stretch/>
        </p:blipFill>
        <p:spPr>
          <a:xfrm>
            <a:off x="3964334" y="2007050"/>
            <a:ext cx="5380482" cy="3799965"/>
          </a:xfrm>
          <a:prstGeom prst="rect">
            <a:avLst/>
          </a:prstGeom>
          <a:noFill/>
          <a:ln>
            <a:noFill/>
          </a:ln>
        </p:spPr>
      </p:pic>
      <p:sp>
        <p:nvSpPr>
          <p:cNvPr id="455" name="Google Shape;455;p17"/>
          <p:cNvSpPr txBox="1">
            <a:spLocks noGrp="1"/>
          </p:cNvSpPr>
          <p:nvPr>
            <p:ph type="body" idx="4"/>
          </p:nvPr>
        </p:nvSpPr>
        <p:spPr>
          <a:xfrm>
            <a:off x="663575" y="6072985"/>
            <a:ext cx="5157787"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US" b="1"/>
              <a:t>Source de l'image </a:t>
            </a:r>
            <a:r>
              <a:rPr lang="en-US"/>
              <a:t>: Notre monde en données, </a:t>
            </a:r>
            <a:r>
              <a:rPr lang="en-US" u="sng">
                <a:solidFill>
                  <a:schemeClr val="hlink"/>
                </a:solidFill>
                <a:hlinkClick r:id="rId4"/>
              </a:rPr>
              <a:t>image</a:t>
            </a:r>
            <a:r>
              <a:rPr lang="en-US"/>
              <a:t>, sous licence </a:t>
            </a:r>
            <a:r>
              <a:rPr lang="en-US" u="sng">
                <a:solidFill>
                  <a:schemeClr val="hlink"/>
                </a:solidFill>
                <a:hlinkClick r:id="rId5"/>
              </a:rPr>
              <a:t>CC BY 3.0</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8"/>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Lecture 11.3 Références</a:t>
            </a:r>
            <a:endParaRPr/>
          </a:p>
        </p:txBody>
      </p:sp>
      <p:sp>
        <p:nvSpPr>
          <p:cNvPr id="461" name="Google Shape;461;p1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462" name="Google Shape;462;p18"/>
          <p:cNvSpPr txBox="1"/>
          <p:nvPr/>
        </p:nvSpPr>
        <p:spPr>
          <a:xfrm>
            <a:off x="663575" y="2082799"/>
            <a:ext cx="5573400" cy="4006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Ministry of Energy and Mineral Resources, Indonesia, DEN, UNESCAP, National Energy Policy in Indonesia, 2019, URL: </a:t>
            </a:r>
            <a:r>
              <a:rPr lang="en-US" sz="1600" u="sng">
                <a:solidFill>
                  <a:srgbClr val="4151C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https://www.unescap.org/sites/default/files/UN%20ESCAP%20Workshop%20Indonesia%20Mr.%20Budi%20Cahyono.pdf</a:t>
            </a:r>
            <a:r>
              <a:rPr lang="en-US"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342900" algn="l" rtl="0">
              <a:lnSpc>
                <a:spcPct val="90000"/>
              </a:lnSpc>
              <a:spcBef>
                <a:spcPts val="100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Ministry of Environment and forestry, 2016 Annual report of the general directorate of pollution and environmental damage control, 2016</a:t>
            </a:r>
            <a:endParaRPr sz="1600">
              <a:solidFill>
                <a:srgbClr val="000000"/>
              </a:solidFill>
              <a:latin typeface="Open Sans"/>
              <a:ea typeface="Open Sans"/>
              <a:cs typeface="Open Sans"/>
              <a:sym typeface="Open Sans"/>
            </a:endParaRPr>
          </a:p>
          <a:p>
            <a:pPr marL="342900" lvl="0" indent="-342900" algn="l" rtl="0">
              <a:lnSpc>
                <a:spcPct val="90000"/>
              </a:lnSpc>
              <a:spcBef>
                <a:spcPts val="100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Climate Analytics and NewClimate Institute, Climate Action Tracker, 2021, URL: </a:t>
            </a:r>
            <a:r>
              <a:rPr lang="en-US" sz="1600" u="sng">
                <a:solidFill>
                  <a:srgbClr val="4151C3"/>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https://climateactiontracker.org/countries/indonesia/</a:t>
            </a:r>
            <a:r>
              <a:rPr lang="en-US"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241300" algn="l" rtl="0">
              <a:lnSpc>
                <a:spcPct val="90000"/>
              </a:lnSpc>
              <a:spcBef>
                <a:spcPts val="1000"/>
              </a:spcBef>
              <a:spcAft>
                <a:spcPts val="0"/>
              </a:spcAft>
              <a:buNone/>
            </a:pP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9"/>
          <p:cNvSpPr txBox="1">
            <a:spLocks noGrp="1"/>
          </p:cNvSpPr>
          <p:nvPr>
            <p:ph type="title"/>
          </p:nvPr>
        </p:nvSpPr>
        <p:spPr>
          <a:xfrm>
            <a:off x="663880" y="681037"/>
            <a:ext cx="543212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11.4 Exemples - Union européenne</a:t>
            </a:r>
            <a:endParaRPr/>
          </a:p>
        </p:txBody>
      </p:sp>
      <p:sp>
        <p:nvSpPr>
          <p:cNvPr id="469" name="Google Shape;469;p19"/>
          <p:cNvSpPr txBox="1">
            <a:spLocks noGrp="1"/>
          </p:cNvSpPr>
          <p:nvPr>
            <p:ph type="body" idx="1"/>
          </p:nvPr>
        </p:nvSpPr>
        <p:spPr>
          <a:xfrm>
            <a:off x="663880" y="2582945"/>
            <a:ext cx="3310515"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8102E"/>
              </a:buClr>
              <a:buSzPts val="2000"/>
              <a:buFont typeface="Open Sans SemiBold"/>
              <a:buNone/>
            </a:pPr>
            <a:r>
              <a:rPr lang="en-US">
                <a:solidFill>
                  <a:srgbClr val="C8102E"/>
                </a:solidFill>
                <a:latin typeface="Open Sans SemiBold"/>
                <a:ea typeface="Open Sans SemiBold"/>
                <a:cs typeface="Open Sans SemiBold"/>
                <a:sym typeface="Open Sans SemiBold"/>
              </a:rPr>
              <a:t>Une feuille de route </a:t>
            </a:r>
            <a:r>
              <a:rPr lang="en-US" b="0">
                <a:latin typeface="Open Sans"/>
                <a:ea typeface="Open Sans"/>
                <a:cs typeface="Open Sans"/>
                <a:sym typeface="Open Sans"/>
              </a:rPr>
              <a:t>pour la neutralité carbone d'ici 2050 dans tous les secteurs des économies européennes.</a:t>
            </a:r>
            <a:endParaRPr/>
          </a:p>
          <a:p>
            <a:pPr marL="0" lvl="0" indent="0" algn="l" rtl="0">
              <a:lnSpc>
                <a:spcPct val="90000"/>
              </a:lnSpc>
              <a:spcBef>
                <a:spcPts val="1200"/>
              </a:spcBef>
              <a:spcAft>
                <a:spcPts val="0"/>
              </a:spcAft>
              <a:buClr>
                <a:schemeClr val="dk1"/>
              </a:buClr>
              <a:buSzPts val="2000"/>
              <a:buFont typeface="Open Sans SemiBold"/>
              <a:buNone/>
            </a:pPr>
            <a:endParaRPr/>
          </a:p>
          <a:p>
            <a:pPr marL="0" lvl="0" indent="0" algn="l" rtl="0">
              <a:lnSpc>
                <a:spcPct val="90000"/>
              </a:lnSpc>
              <a:spcBef>
                <a:spcPts val="1200"/>
              </a:spcBef>
              <a:spcAft>
                <a:spcPts val="0"/>
              </a:spcAft>
              <a:buClr>
                <a:srgbClr val="C8102E"/>
              </a:buClr>
              <a:buSzPts val="2000"/>
              <a:buFont typeface="Open Sans SemiBold"/>
              <a:buNone/>
            </a:pPr>
            <a:r>
              <a:rPr lang="en-US">
                <a:solidFill>
                  <a:srgbClr val="C8102E"/>
                </a:solidFill>
              </a:rPr>
              <a:t>1 Trillion € d'investissements</a:t>
            </a:r>
            <a:endParaRPr/>
          </a:p>
        </p:txBody>
      </p:sp>
      <p:sp>
        <p:nvSpPr>
          <p:cNvPr id="470" name="Google Shape;470;p1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471" name="Google Shape;471;p19"/>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Une vue d'ensemble</a:t>
            </a:r>
            <a:endParaRPr/>
          </a:p>
        </p:txBody>
      </p:sp>
      <p:grpSp>
        <p:nvGrpSpPr>
          <p:cNvPr id="472" name="Google Shape;472;p19"/>
          <p:cNvGrpSpPr/>
          <p:nvPr/>
        </p:nvGrpSpPr>
        <p:grpSpPr>
          <a:xfrm>
            <a:off x="4536637" y="2381249"/>
            <a:ext cx="6192180" cy="3870113"/>
            <a:chOff x="231337" y="0"/>
            <a:chExt cx="6192180" cy="3870113"/>
          </a:xfrm>
        </p:grpSpPr>
        <p:sp>
          <p:nvSpPr>
            <p:cNvPr id="473" name="Google Shape;473;p19"/>
            <p:cNvSpPr/>
            <p:nvPr/>
          </p:nvSpPr>
          <p:spPr>
            <a:xfrm>
              <a:off x="231337" y="0"/>
              <a:ext cx="6192180" cy="3870113"/>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EB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834889" y="2877816"/>
              <a:ext cx="142420" cy="142420"/>
            </a:xfrm>
            <a:prstGeom prst="ellipse">
              <a:avLst/>
            </a:prstGeom>
            <a:solidFill>
              <a:schemeClr val="lt1"/>
            </a:solidFill>
            <a:ln w="12700" cap="flat" cmpd="sng">
              <a:solidFill>
                <a:srgbClr val="B40B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382121" y="3090279"/>
              <a:ext cx="1814700" cy="6559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txBox="1"/>
            <p:nvPr/>
          </p:nvSpPr>
          <p:spPr>
            <a:xfrm>
              <a:off x="382121" y="3090279"/>
              <a:ext cx="1814700" cy="655988"/>
            </a:xfrm>
            <a:prstGeom prst="rect">
              <a:avLst/>
            </a:prstGeom>
            <a:noFill/>
            <a:ln>
              <a:noFill/>
            </a:ln>
          </p:spPr>
          <p:txBody>
            <a:bodyPr spcFirstLastPara="1" wrap="square" lIns="75450" tIns="0" rIns="0" bIns="0"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Roadmap 2050</a:t>
              </a:r>
              <a:endParaRPr/>
            </a:p>
            <a:p>
              <a:pPr marL="0" marR="0" lvl="0" indent="0" algn="ctr" rtl="0">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(2011)</a:t>
              </a:r>
              <a:endParaRPr/>
            </a:p>
          </p:txBody>
        </p:sp>
        <p:sp>
          <p:nvSpPr>
            <p:cNvPr id="477" name="Google Shape;477;p19"/>
            <p:cNvSpPr/>
            <p:nvPr/>
          </p:nvSpPr>
          <p:spPr>
            <a:xfrm>
              <a:off x="1841118" y="1977627"/>
              <a:ext cx="247687" cy="247687"/>
            </a:xfrm>
            <a:prstGeom prst="ellipse">
              <a:avLst/>
            </a:prstGeom>
            <a:solidFill>
              <a:schemeClr val="lt1"/>
            </a:solidFill>
            <a:ln w="12700" cap="flat" cmpd="sng">
              <a:solidFill>
                <a:srgbClr val="B40B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1728388" y="2274382"/>
              <a:ext cx="1684665" cy="1071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txBox="1"/>
            <p:nvPr/>
          </p:nvSpPr>
          <p:spPr>
            <a:xfrm>
              <a:off x="1728388" y="2274382"/>
              <a:ext cx="1684665" cy="1071354"/>
            </a:xfrm>
            <a:prstGeom prst="rect">
              <a:avLst/>
            </a:prstGeom>
            <a:noFill/>
            <a:ln>
              <a:noFill/>
            </a:ln>
          </p:spPr>
          <p:txBody>
            <a:bodyPr spcFirstLastPara="1" wrap="square" lIns="131225" tIns="0" rIns="0" bIns="0"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Clean Energy for all Europeans</a:t>
              </a:r>
              <a:endParaRPr/>
            </a:p>
            <a:p>
              <a:pPr marL="0" marR="0" lvl="0" indent="0" algn="ctr" rtl="0">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(2016)</a:t>
              </a:r>
              <a:endParaRPr/>
            </a:p>
          </p:txBody>
        </p:sp>
        <p:sp>
          <p:nvSpPr>
            <p:cNvPr id="480" name="Google Shape;480;p19"/>
            <p:cNvSpPr/>
            <p:nvPr/>
          </p:nvSpPr>
          <p:spPr>
            <a:xfrm>
              <a:off x="3125996" y="1314290"/>
              <a:ext cx="328185" cy="328185"/>
            </a:xfrm>
            <a:prstGeom prst="ellipse">
              <a:avLst/>
            </a:prstGeom>
            <a:solidFill>
              <a:schemeClr val="lt1"/>
            </a:solidFill>
            <a:ln w="12700" cap="flat" cmpd="sng">
              <a:solidFill>
                <a:srgbClr val="B40B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3237814" y="1619758"/>
              <a:ext cx="1300357" cy="9772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txBox="1"/>
            <p:nvPr/>
          </p:nvSpPr>
          <p:spPr>
            <a:xfrm>
              <a:off x="3237814" y="1619758"/>
              <a:ext cx="1300357" cy="977212"/>
            </a:xfrm>
            <a:prstGeom prst="rect">
              <a:avLst/>
            </a:prstGeom>
            <a:noFill/>
            <a:ln>
              <a:noFill/>
            </a:ln>
          </p:spPr>
          <p:txBody>
            <a:bodyPr spcFirstLastPara="1" wrap="square" lIns="173875" tIns="0" rIns="0" bIns="0"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Clean Planet for all</a:t>
              </a:r>
              <a:endParaRPr/>
            </a:p>
            <a:p>
              <a:pPr marL="0" marR="0" lvl="0" indent="0" algn="ctr" rtl="0">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(2018)</a:t>
              </a:r>
              <a:endParaRPr/>
            </a:p>
          </p:txBody>
        </p:sp>
        <p:sp>
          <p:nvSpPr>
            <p:cNvPr id="483" name="Google Shape;483;p19"/>
            <p:cNvSpPr/>
            <p:nvPr/>
          </p:nvSpPr>
          <p:spPr>
            <a:xfrm>
              <a:off x="4525429" y="875419"/>
              <a:ext cx="439644" cy="439644"/>
            </a:xfrm>
            <a:prstGeom prst="ellipse">
              <a:avLst/>
            </a:prstGeom>
            <a:solidFill>
              <a:schemeClr val="lt1"/>
            </a:solidFill>
            <a:ln w="12700" cap="flat" cmpd="sng">
              <a:solidFill>
                <a:srgbClr val="B40B2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4745251" y="1095241"/>
              <a:ext cx="1300357" cy="27748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txBox="1"/>
            <p:nvPr/>
          </p:nvSpPr>
          <p:spPr>
            <a:xfrm>
              <a:off x="4745251" y="1095241"/>
              <a:ext cx="1300357" cy="2774871"/>
            </a:xfrm>
            <a:prstGeom prst="rect">
              <a:avLst/>
            </a:prstGeom>
            <a:noFill/>
            <a:ln>
              <a:noFill/>
            </a:ln>
          </p:spPr>
          <p:txBody>
            <a:bodyPr spcFirstLastPara="1" wrap="square" lIns="232950" tIns="0" rIns="0" bIns="0" anchor="t" anchorCtr="0">
              <a:noAutofit/>
            </a:bodyPr>
            <a:lstStyle/>
            <a:p>
              <a:pPr marL="0" marR="0" lvl="0" indent="0" algn="l" rtl="0">
                <a:lnSpc>
                  <a:spcPct val="90000"/>
                </a:lnSpc>
                <a:spcBef>
                  <a:spcPts val="0"/>
                </a:spcBef>
                <a:spcAft>
                  <a:spcPts val="0"/>
                </a:spcAft>
                <a:buClr>
                  <a:schemeClr val="dk1"/>
                </a:buClr>
                <a:buSzPts val="6500"/>
                <a:buFont typeface="Calibri"/>
                <a:buNone/>
              </a:pPr>
              <a:endParaRPr sz="6500">
                <a:solidFill>
                  <a:schemeClr val="dk1"/>
                </a:solidFill>
                <a:latin typeface="Calibri"/>
                <a:ea typeface="Calibri"/>
                <a:cs typeface="Calibri"/>
                <a:sym typeface="Calibri"/>
              </a:endParaRPr>
            </a:p>
          </p:txBody>
        </p:sp>
      </p:grpSp>
      <p:sp>
        <p:nvSpPr>
          <p:cNvPr id="486" name="Google Shape;486;p19"/>
          <p:cNvSpPr/>
          <p:nvPr/>
        </p:nvSpPr>
        <p:spPr>
          <a:xfrm>
            <a:off x="9185910" y="3694430"/>
            <a:ext cx="1342390" cy="896064"/>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19"/>
          <p:cNvSpPr txBox="1"/>
          <p:nvPr/>
        </p:nvSpPr>
        <p:spPr>
          <a:xfrm>
            <a:off x="8964930" y="3684270"/>
            <a:ext cx="176022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Européen </a:t>
            </a:r>
            <a:endParaRPr sz="16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Green Deal</a:t>
            </a:r>
            <a:endParaRPr sz="16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(2019)</a:t>
            </a:r>
            <a:endParaRPr sz="1600" b="1">
              <a:solidFill>
                <a:schemeClr val="dk1"/>
              </a:solidFill>
              <a:latin typeface="Calibri"/>
              <a:ea typeface="Calibri"/>
              <a:cs typeface="Calibri"/>
              <a:sym typeface="Calibri"/>
            </a:endParaRPr>
          </a:p>
        </p:txBody>
      </p:sp>
      <p:sp>
        <p:nvSpPr>
          <p:cNvPr id="488" name="Google Shape;488;p19"/>
          <p:cNvSpPr txBox="1">
            <a:spLocks noGrp="1"/>
          </p:cNvSpPr>
          <p:nvPr>
            <p:ph type="body" idx="4294967295"/>
          </p:nvPr>
        </p:nvSpPr>
        <p:spPr>
          <a:xfrm>
            <a:off x="8320663" y="5759835"/>
            <a:ext cx="3398067" cy="650352"/>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400"/>
              <a:buFont typeface="Open Sans"/>
              <a:buNone/>
            </a:pPr>
            <a:r>
              <a:rPr lang="en-US" sz="1400" b="0" i="1">
                <a:latin typeface="Open Sans"/>
                <a:ea typeface="Open Sans"/>
                <a:cs typeface="Open Sans"/>
                <a:sym typeface="Open Sans"/>
              </a:rPr>
              <a:t>Commission européenne, A European Green Deal : Striving to be the first climate-neutral continent, 2019 </a:t>
            </a:r>
            <a:endParaRPr sz="1400" b="0" i="1">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Résultats de l'apprentissage</a:t>
            </a:r>
            <a:endParaRPr/>
          </a:p>
        </p:txBody>
      </p:sp>
      <p:sp>
        <p:nvSpPr>
          <p:cNvPr id="280" name="Google Shape;280;p2"/>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a:t>OIT 1: identifier les principaux types de politiques climatiques directes et leur application dans le monde entier</a:t>
            </a:r>
            <a:endParaRPr/>
          </a:p>
          <a:p>
            <a:pPr marL="342900" lvl="0" indent="-342900" algn="l" rtl="0">
              <a:lnSpc>
                <a:spcPct val="90000"/>
              </a:lnSpc>
              <a:spcBef>
                <a:spcPts val="1200"/>
              </a:spcBef>
              <a:spcAft>
                <a:spcPts val="0"/>
              </a:spcAft>
              <a:buClr>
                <a:schemeClr val="dk1"/>
              </a:buClr>
              <a:buSzPts val="2000"/>
              <a:buFont typeface="Arial"/>
              <a:buChar char="•"/>
            </a:pPr>
            <a:r>
              <a:rPr lang="en-US"/>
              <a:t>OIT 2: identifier les principaux types de politiques climatiques indirectes et leur application dans le monde entier</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SemiBold"/>
                <a:ea typeface="Open Sans SemiBold"/>
                <a:cs typeface="Open Sans SemiBold"/>
                <a:sym typeface="Open Sans SemiBold"/>
              </a:rPr>
              <a:t>OIT 3: analyser un exemple d'application des politiques climatiques dans la région Asie-Pacifique</a:t>
            </a:r>
            <a:endParaRPr/>
          </a:p>
          <a:p>
            <a:pPr marL="342900" lvl="0" indent="-342900" algn="l" rtl="0">
              <a:lnSpc>
                <a:spcPct val="90000"/>
              </a:lnSpc>
              <a:spcBef>
                <a:spcPts val="1200"/>
              </a:spcBef>
              <a:spcAft>
                <a:spcPts val="0"/>
              </a:spcAft>
              <a:buClr>
                <a:schemeClr val="dk1"/>
              </a:buClr>
              <a:buSzPts val="2000"/>
              <a:buFont typeface="Arial"/>
              <a:buChar char="•"/>
            </a:pPr>
            <a:r>
              <a:rPr lang="en-US"/>
              <a:t>OIT 4: réfléchir aux éléments clés des politiques climatiques de l'Union européenne et à leur applicabilité dans d'autres contextes.</a:t>
            </a:r>
            <a:endParaRPr/>
          </a:p>
        </p:txBody>
      </p:sp>
      <p:sp>
        <p:nvSpPr>
          <p:cNvPr id="281" name="Google Shape;281;p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82" name="Google Shape;282;p2"/>
          <p:cNvSpPr txBox="1">
            <a:spLocks noGrp="1"/>
          </p:cNvSpPr>
          <p:nvPr>
            <p:ph type="body" idx="2"/>
          </p:nvPr>
        </p:nvSpPr>
        <p:spPr>
          <a:xfrm>
            <a:off x="663575" y="2006625"/>
            <a:ext cx="7259100" cy="448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À la fin de cette conférence, vous serez en mesure de</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title"/>
          </p:nvPr>
        </p:nvSpPr>
        <p:spPr>
          <a:xfrm>
            <a:off x="663875" y="681025"/>
            <a:ext cx="57789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11.4 Exemples - Union européenne</a:t>
            </a:r>
            <a:endParaRPr/>
          </a:p>
        </p:txBody>
      </p:sp>
      <p:sp>
        <p:nvSpPr>
          <p:cNvPr id="495" name="Google Shape;495;p20"/>
          <p:cNvSpPr txBox="1">
            <a:spLocks noGrp="1"/>
          </p:cNvSpPr>
          <p:nvPr>
            <p:ph type="body" idx="1"/>
          </p:nvPr>
        </p:nvSpPr>
        <p:spPr>
          <a:xfrm>
            <a:off x="663575" y="2582945"/>
            <a:ext cx="10514861" cy="34219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a:latin typeface="Open Sans"/>
                <a:ea typeface="Open Sans"/>
                <a:cs typeface="Open Sans"/>
                <a:sym typeface="Open Sans"/>
              </a:rPr>
              <a:t>Pas d'émissions de GES d'ici 2050.</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Réduction de 55 % des émissions de gaz à effet de serre d'ici 2030 par rapport à 1990</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Les objectifs pour 2030 transformés en objectifs nationaux grâce à une décision de partage de l'effort : ici</a:t>
            </a:r>
            <a:endParaRPr/>
          </a:p>
          <a:p>
            <a:pPr marL="342900" lvl="0" indent="-215900" algn="l" rtl="0">
              <a:lnSpc>
                <a:spcPct val="90000"/>
              </a:lnSpc>
              <a:spcBef>
                <a:spcPts val="1200"/>
              </a:spcBef>
              <a:spcAft>
                <a:spcPts val="0"/>
              </a:spcAft>
              <a:buClr>
                <a:schemeClr val="dk1"/>
              </a:buClr>
              <a:buSzPts val="2000"/>
              <a:buFont typeface="Arial"/>
              <a:buNone/>
            </a:pPr>
            <a:endParaRPr>
              <a:solidFill>
                <a:srgbClr val="C8102E"/>
              </a:solidFill>
              <a:latin typeface="Open Sans"/>
              <a:ea typeface="Open Sans"/>
              <a:cs typeface="Open Sans"/>
              <a:sym typeface="Open Sans"/>
            </a:endParaRPr>
          </a:p>
          <a:p>
            <a:pPr marL="0" lvl="0" indent="0" algn="l" rtl="0">
              <a:lnSpc>
                <a:spcPct val="90000"/>
              </a:lnSpc>
              <a:spcBef>
                <a:spcPts val="120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Documents pertinents :</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Green Deal européen</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Une planète propre pour tous</a:t>
            </a:r>
            <a:endParaRPr/>
          </a:p>
        </p:txBody>
      </p:sp>
      <p:sp>
        <p:nvSpPr>
          <p:cNvPr id="496" name="Google Shape;496;p2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497" name="Google Shape;497;p20"/>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Politiques climatiques directes</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1"/>
          <p:cNvSpPr txBox="1">
            <a:spLocks noGrp="1"/>
          </p:cNvSpPr>
          <p:nvPr>
            <p:ph type="title"/>
          </p:nvPr>
        </p:nvSpPr>
        <p:spPr>
          <a:xfrm>
            <a:off x="663880" y="681037"/>
            <a:ext cx="5135671"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11.4 Exemples - Union européenne</a:t>
            </a:r>
            <a:endParaRPr/>
          </a:p>
        </p:txBody>
      </p:sp>
      <p:sp>
        <p:nvSpPr>
          <p:cNvPr id="504" name="Google Shape;504;p21"/>
          <p:cNvSpPr txBox="1">
            <a:spLocks noGrp="1"/>
          </p:cNvSpPr>
          <p:nvPr>
            <p:ph type="body" idx="1"/>
          </p:nvPr>
        </p:nvSpPr>
        <p:spPr>
          <a:xfrm>
            <a:off x="663575" y="2582945"/>
            <a:ext cx="6554343" cy="342193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90000"/>
              </a:lnSpc>
              <a:spcBef>
                <a:spcPts val="0"/>
              </a:spcBef>
              <a:spcAft>
                <a:spcPts val="0"/>
              </a:spcAft>
              <a:buClr>
                <a:schemeClr val="dk1"/>
              </a:buClr>
              <a:buSzPts val="2000"/>
              <a:buFont typeface="Arial"/>
              <a:buChar char="•"/>
            </a:pPr>
            <a:r>
              <a:rPr lang="en-US">
                <a:latin typeface="Open Sans"/>
                <a:ea typeface="Open Sans"/>
                <a:cs typeface="Open Sans"/>
                <a:sym typeface="Open Sans"/>
              </a:rPr>
              <a:t>Amélioration de 32,5 % </a:t>
            </a:r>
            <a:r>
              <a:rPr lang="en-US" b="0">
                <a:latin typeface="Open Sans"/>
                <a:ea typeface="Open Sans"/>
                <a:cs typeface="Open Sans"/>
                <a:sym typeface="Open Sans"/>
              </a:rPr>
              <a:t>de l'efficacité énergétique (par rapport aux projections de consommation d'énergie en 2030)</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a:ea typeface="Open Sans"/>
                <a:cs typeface="Open Sans"/>
                <a:sym typeface="Open Sans"/>
              </a:rPr>
              <a:t>32 % d'</a:t>
            </a:r>
            <a:r>
              <a:rPr lang="en-US" b="0">
                <a:latin typeface="Open Sans"/>
                <a:ea typeface="Open Sans"/>
                <a:cs typeface="Open Sans"/>
                <a:sym typeface="Open Sans"/>
              </a:rPr>
              <a:t>énergies renouvelables dans la consommation d'énergie d'ici 2030</a:t>
            </a:r>
            <a:endParaRPr/>
          </a:p>
          <a:p>
            <a:pPr marL="342900" lvl="0" indent="-215900" algn="l" rtl="0">
              <a:lnSpc>
                <a:spcPct val="90000"/>
              </a:lnSpc>
              <a:spcBef>
                <a:spcPts val="1200"/>
              </a:spcBef>
              <a:spcAft>
                <a:spcPts val="0"/>
              </a:spcAft>
              <a:buClr>
                <a:schemeClr val="dk1"/>
              </a:buClr>
              <a:buSzPts val="2000"/>
              <a:buFont typeface="Arial"/>
              <a:buNone/>
            </a:pPr>
            <a:endParaRPr>
              <a:solidFill>
                <a:srgbClr val="C8102E"/>
              </a:solidFill>
              <a:latin typeface="Open Sans"/>
              <a:ea typeface="Open Sans"/>
              <a:cs typeface="Open Sans"/>
              <a:sym typeface="Open Sans"/>
            </a:endParaRPr>
          </a:p>
          <a:p>
            <a:pPr marL="0" lvl="0" indent="0" algn="l" rtl="0">
              <a:lnSpc>
                <a:spcPct val="90000"/>
              </a:lnSpc>
              <a:spcBef>
                <a:spcPts val="1200"/>
              </a:spcBef>
              <a:spcAft>
                <a:spcPts val="0"/>
              </a:spcAft>
              <a:buClr>
                <a:srgbClr val="C8102E"/>
              </a:buClr>
              <a:buSzPts val="2000"/>
              <a:buFont typeface="Open Sans"/>
              <a:buNone/>
            </a:pPr>
            <a:r>
              <a:rPr lang="en-US">
                <a:solidFill>
                  <a:srgbClr val="C8102E"/>
                </a:solidFill>
                <a:latin typeface="Open Sans"/>
                <a:ea typeface="Open Sans"/>
                <a:cs typeface="Open Sans"/>
                <a:sym typeface="Open Sans"/>
              </a:rPr>
              <a:t>Documents pertinents:</a:t>
            </a:r>
            <a:endParaRPr/>
          </a:p>
          <a:p>
            <a:pPr marL="342900" lvl="0" indent="-342900" algn="l" rtl="0">
              <a:lnSpc>
                <a:spcPct val="90000"/>
              </a:lnSpc>
              <a:spcBef>
                <a:spcPts val="1200"/>
              </a:spcBef>
              <a:spcAft>
                <a:spcPts val="0"/>
              </a:spcAft>
              <a:buClr>
                <a:schemeClr val="dk1"/>
              </a:buClr>
              <a:buSzPts val="2000"/>
              <a:buFont typeface="Arial"/>
              <a:buChar char="•"/>
            </a:pPr>
            <a:r>
              <a:rPr lang="en-US" b="0">
                <a:latin typeface="Open Sans"/>
                <a:ea typeface="Open Sans"/>
                <a:cs typeface="Open Sans"/>
                <a:sym typeface="Open Sans"/>
              </a:rPr>
              <a:t>Cadre pour le climat et l'énergie à l'horizon 2030 </a:t>
            </a:r>
            <a:endParaRPr/>
          </a:p>
          <a:p>
            <a:pPr marL="342900" lvl="0" indent="-342900" algn="l" rtl="0">
              <a:lnSpc>
                <a:spcPct val="90000"/>
              </a:lnSpc>
              <a:spcBef>
                <a:spcPts val="1200"/>
              </a:spcBef>
              <a:spcAft>
                <a:spcPts val="0"/>
              </a:spcAft>
              <a:buClr>
                <a:schemeClr val="dk1"/>
              </a:buClr>
              <a:buSzPts val="2000"/>
              <a:buFont typeface="Arial"/>
              <a:buChar char="•"/>
            </a:pPr>
            <a:r>
              <a:rPr lang="en-US" b="0">
                <a:latin typeface="Open Sans"/>
                <a:ea typeface="Open Sans"/>
                <a:cs typeface="Open Sans"/>
                <a:sym typeface="Open Sans"/>
              </a:rPr>
              <a:t>Directive révisée sur les énergies renouvelables </a:t>
            </a:r>
            <a:endParaRPr b="0">
              <a:latin typeface="Open Sans"/>
              <a:ea typeface="Open Sans"/>
              <a:cs typeface="Open Sans"/>
              <a:sym typeface="Open Sans"/>
            </a:endParaRPr>
          </a:p>
          <a:p>
            <a:pPr marL="342900" lvl="0" indent="-342900" algn="l" rtl="0">
              <a:lnSpc>
                <a:spcPct val="90000"/>
              </a:lnSpc>
              <a:spcBef>
                <a:spcPts val="1200"/>
              </a:spcBef>
              <a:spcAft>
                <a:spcPts val="0"/>
              </a:spcAft>
              <a:buClr>
                <a:schemeClr val="dk1"/>
              </a:buClr>
              <a:buSzPts val="2000"/>
              <a:buFont typeface="Arial"/>
              <a:buChar char="•"/>
            </a:pPr>
            <a:r>
              <a:rPr lang="en-US" b="0">
                <a:latin typeface="Open Sans"/>
                <a:ea typeface="Open Sans"/>
                <a:cs typeface="Open Sans"/>
                <a:sym typeface="Open Sans"/>
              </a:rPr>
              <a:t>Directive sur l'efficacité énergétique</a:t>
            </a:r>
            <a:endParaRPr/>
          </a:p>
        </p:txBody>
      </p:sp>
      <p:sp>
        <p:nvSpPr>
          <p:cNvPr id="505" name="Google Shape;505;p2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506" name="Google Shape;506;p21"/>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Politiques climatiques indirectes</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2"/>
          <p:cNvSpPr txBox="1">
            <a:spLocks noGrp="1"/>
          </p:cNvSpPr>
          <p:nvPr>
            <p:ph type="title"/>
          </p:nvPr>
        </p:nvSpPr>
        <p:spPr>
          <a:xfrm>
            <a:off x="663880" y="681037"/>
            <a:ext cx="543212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11.4 Exemples - Union européenne</a:t>
            </a:r>
            <a:endParaRPr/>
          </a:p>
        </p:txBody>
      </p:sp>
      <p:sp>
        <p:nvSpPr>
          <p:cNvPr id="513" name="Google Shape;513;p22"/>
          <p:cNvSpPr txBox="1">
            <a:spLocks noGrp="1"/>
          </p:cNvSpPr>
          <p:nvPr>
            <p:ph type="body" idx="1"/>
          </p:nvPr>
        </p:nvSpPr>
        <p:spPr>
          <a:xfrm>
            <a:off x="663880" y="2582945"/>
            <a:ext cx="4270070" cy="34219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a:t>Établi en 2005</a:t>
            </a:r>
            <a:endParaRPr/>
          </a:p>
          <a:p>
            <a:pPr marL="342900" lvl="0" indent="-342900" algn="l" rtl="0">
              <a:lnSpc>
                <a:spcPct val="90000"/>
              </a:lnSpc>
              <a:spcBef>
                <a:spcPts val="1200"/>
              </a:spcBef>
              <a:spcAft>
                <a:spcPts val="0"/>
              </a:spcAft>
              <a:buClr>
                <a:schemeClr val="dk1"/>
              </a:buClr>
              <a:buSzPts val="2000"/>
              <a:buFont typeface="Arial"/>
              <a:buChar char="•"/>
            </a:pPr>
            <a:r>
              <a:rPr lang="en-US"/>
              <a:t>Couvre 45% des émissions de gaz à effet de serre de l'UE</a:t>
            </a:r>
            <a:endParaRPr/>
          </a:p>
          <a:p>
            <a:pPr marL="342900" lvl="0" indent="-342900" algn="l" rtl="0">
              <a:lnSpc>
                <a:spcPct val="90000"/>
              </a:lnSpc>
              <a:spcBef>
                <a:spcPts val="1200"/>
              </a:spcBef>
              <a:spcAft>
                <a:spcPts val="0"/>
              </a:spcAft>
              <a:buClr>
                <a:schemeClr val="dk1"/>
              </a:buClr>
              <a:buSzPts val="2000"/>
              <a:buFont typeface="Arial"/>
              <a:buChar char="•"/>
            </a:pPr>
            <a:r>
              <a:rPr lang="en-US"/>
              <a:t>Un système de plafonnement et d'échange</a:t>
            </a:r>
            <a:endParaRPr/>
          </a:p>
          <a:p>
            <a:pPr marL="342900" lvl="0" indent="-342900" algn="l" rtl="0">
              <a:lnSpc>
                <a:spcPct val="90000"/>
              </a:lnSpc>
              <a:spcBef>
                <a:spcPts val="1200"/>
              </a:spcBef>
              <a:spcAft>
                <a:spcPts val="0"/>
              </a:spcAft>
              <a:buClr>
                <a:srgbClr val="C8102E"/>
              </a:buClr>
              <a:buSzPts val="2000"/>
              <a:buFont typeface="Arial"/>
              <a:buChar char="•"/>
            </a:pPr>
            <a:r>
              <a:rPr lang="en-US">
                <a:solidFill>
                  <a:srgbClr val="C8102E"/>
                </a:solidFill>
              </a:rPr>
              <a:t>Défis: </a:t>
            </a:r>
            <a:r>
              <a:rPr lang="en-US"/>
              <a:t>accumulation d'un excédent de quotas!</a:t>
            </a:r>
            <a:endParaRPr/>
          </a:p>
        </p:txBody>
      </p:sp>
      <p:sp>
        <p:nvSpPr>
          <p:cNvPr id="514" name="Google Shape;514;p2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515" name="Google Shape;515;p22"/>
          <p:cNvSpPr txBox="1">
            <a:spLocks noGrp="1"/>
          </p:cNvSpPr>
          <p:nvPr>
            <p:ph type="body" idx="2"/>
          </p:nvPr>
        </p:nvSpPr>
        <p:spPr>
          <a:xfrm>
            <a:off x="663574" y="2016027"/>
            <a:ext cx="7883285" cy="4823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Système d'échange de quotas d'émission de l'Union européenne (ETS)</a:t>
            </a:r>
            <a:endParaRPr/>
          </a:p>
        </p:txBody>
      </p:sp>
      <p:pic>
        <p:nvPicPr>
          <p:cNvPr id="516" name="Google Shape;516;p22"/>
          <p:cNvPicPr preferRelativeResize="0"/>
          <p:nvPr/>
        </p:nvPicPr>
        <p:blipFill rotWithShape="1">
          <a:blip r:embed="rId3">
            <a:alphaModFix/>
          </a:blip>
          <a:srcRect/>
          <a:stretch/>
        </p:blipFill>
        <p:spPr>
          <a:xfrm>
            <a:off x="5221123" y="2650291"/>
            <a:ext cx="6056477" cy="2335699"/>
          </a:xfrm>
          <a:prstGeom prst="rect">
            <a:avLst/>
          </a:prstGeom>
          <a:noFill/>
          <a:ln>
            <a:noFill/>
          </a:ln>
        </p:spPr>
      </p:pic>
      <p:sp>
        <p:nvSpPr>
          <p:cNvPr id="517" name="Google Shape;517;p22"/>
          <p:cNvSpPr txBox="1">
            <a:spLocks noGrp="1"/>
          </p:cNvSpPr>
          <p:nvPr>
            <p:ph type="body" idx="4294967295"/>
          </p:nvPr>
        </p:nvSpPr>
        <p:spPr>
          <a:xfrm>
            <a:off x="7765628" y="5919761"/>
            <a:ext cx="3953102" cy="471612"/>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400"/>
              <a:buFont typeface="Open Sans"/>
              <a:buNone/>
            </a:pPr>
            <a:r>
              <a:rPr lang="en-US" sz="1400" b="0" i="1">
                <a:latin typeface="Open Sans"/>
                <a:ea typeface="Open Sans"/>
                <a:cs typeface="Open Sans"/>
                <a:sym typeface="Open Sans"/>
              </a:rPr>
              <a:t>Agence européenne pour l'environnement, EU Emissions Trading System (ETS) data viewer, 2021 </a:t>
            </a:r>
            <a:endParaRPr sz="1400" b="0" i="1">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3"/>
          <p:cNvSpPr txBox="1">
            <a:spLocks noGrp="1"/>
          </p:cNvSpPr>
          <p:nvPr>
            <p:ph type="title"/>
          </p:nvPr>
        </p:nvSpPr>
        <p:spPr>
          <a:xfrm>
            <a:off x="663875" y="681025"/>
            <a:ext cx="51024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11.4 Exemples - Union européenne</a:t>
            </a:r>
            <a:endParaRPr/>
          </a:p>
        </p:txBody>
      </p:sp>
      <p:sp>
        <p:nvSpPr>
          <p:cNvPr id="524" name="Google Shape;524;p23"/>
          <p:cNvSpPr txBox="1">
            <a:spLocks noGrp="1"/>
          </p:cNvSpPr>
          <p:nvPr>
            <p:ph type="body" idx="1"/>
          </p:nvPr>
        </p:nvSpPr>
        <p:spPr>
          <a:xfrm>
            <a:off x="663575" y="2582945"/>
            <a:ext cx="10514861" cy="3421930"/>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lnSpc>
                <a:spcPct val="90000"/>
              </a:lnSpc>
              <a:spcBef>
                <a:spcPts val="0"/>
              </a:spcBef>
              <a:spcAft>
                <a:spcPts val="0"/>
              </a:spcAft>
              <a:buClr>
                <a:srgbClr val="C8102E"/>
              </a:buClr>
              <a:buSzPct val="100000"/>
              <a:buFont typeface="Open Sans"/>
              <a:buNone/>
            </a:pPr>
            <a:r>
              <a:rPr lang="en-US">
                <a:solidFill>
                  <a:srgbClr val="C8102E"/>
                </a:solidFill>
                <a:latin typeface="Open Sans"/>
                <a:ea typeface="Open Sans"/>
                <a:cs typeface="Open Sans"/>
                <a:sym typeface="Open Sans"/>
              </a:rPr>
              <a:t>Intensité de carbone par rapport aux autres pays du G20:</a:t>
            </a:r>
            <a:endParaRPr/>
          </a:p>
          <a:p>
            <a:pPr marL="342900" lvl="0" indent="-333375" algn="l" rtl="0">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2013-2018 </a:t>
            </a:r>
            <a:r>
              <a:rPr lang="en-US">
                <a:solidFill>
                  <a:srgbClr val="FAA306"/>
                </a:solidFill>
                <a:latin typeface="Open Sans"/>
                <a:ea typeface="Open Sans"/>
                <a:cs typeface="Open Sans"/>
                <a:sym typeface="Open Sans"/>
              </a:rPr>
              <a:t>MOYENNE</a:t>
            </a:r>
            <a:endParaRPr/>
          </a:p>
          <a:p>
            <a:pPr marL="342900" lvl="0" indent="-333375" algn="l" rtl="0">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Après 2018 </a:t>
            </a:r>
            <a:r>
              <a:rPr lang="en-US">
                <a:solidFill>
                  <a:srgbClr val="00B050"/>
                </a:solidFill>
                <a:latin typeface="Open Sans"/>
                <a:ea typeface="Open Sans"/>
                <a:cs typeface="Open Sans"/>
                <a:sym typeface="Open Sans"/>
              </a:rPr>
              <a:t>BAS</a:t>
            </a:r>
            <a:endParaRPr/>
          </a:p>
          <a:p>
            <a:pPr marL="342900" lvl="0" indent="-234950" algn="l" rtl="0">
              <a:lnSpc>
                <a:spcPct val="90000"/>
              </a:lnSpc>
              <a:spcBef>
                <a:spcPts val="1200"/>
              </a:spcBef>
              <a:spcAft>
                <a:spcPts val="0"/>
              </a:spcAft>
              <a:buClr>
                <a:schemeClr val="dk1"/>
              </a:buClr>
              <a:buSzPct val="100000"/>
              <a:buFont typeface="Arial"/>
              <a:buNone/>
            </a:pPr>
            <a:endParaRPr>
              <a:latin typeface="Open Sans"/>
              <a:ea typeface="Open Sans"/>
              <a:cs typeface="Open Sans"/>
              <a:sym typeface="Open Sans"/>
            </a:endParaRPr>
          </a:p>
          <a:p>
            <a:pPr marL="0" lvl="0" indent="0" algn="l" rtl="0">
              <a:lnSpc>
                <a:spcPct val="90000"/>
              </a:lnSpc>
              <a:spcBef>
                <a:spcPts val="1200"/>
              </a:spcBef>
              <a:spcAft>
                <a:spcPts val="0"/>
              </a:spcAft>
              <a:buClr>
                <a:srgbClr val="C8102E"/>
              </a:buClr>
              <a:buSzPct val="100000"/>
              <a:buFont typeface="Open Sans"/>
              <a:buNone/>
            </a:pPr>
            <a:r>
              <a:rPr lang="en-US">
                <a:solidFill>
                  <a:srgbClr val="C8102E"/>
                </a:solidFill>
                <a:latin typeface="Open Sans"/>
                <a:ea typeface="Open Sans"/>
                <a:cs typeface="Open Sans"/>
                <a:sym typeface="Open Sans"/>
              </a:rPr>
              <a:t>Part des énergies renouvelables dans l'approvisionnement primaire, par rapport aux pays du G20:</a:t>
            </a:r>
            <a:endParaRPr/>
          </a:p>
          <a:p>
            <a:pPr marL="342900" lvl="0" indent="-333375" algn="l" rtl="0">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2013-2018 </a:t>
            </a:r>
            <a:r>
              <a:rPr lang="en-US">
                <a:solidFill>
                  <a:srgbClr val="FAA306"/>
                </a:solidFill>
                <a:latin typeface="Open Sans"/>
                <a:ea typeface="Open Sans"/>
                <a:cs typeface="Open Sans"/>
                <a:sym typeface="Open Sans"/>
              </a:rPr>
              <a:t>MOYENNE</a:t>
            </a:r>
            <a:endParaRPr/>
          </a:p>
          <a:p>
            <a:pPr marL="342900" lvl="0" indent="-333375" algn="l" rtl="0">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Après 2018 </a:t>
            </a:r>
            <a:r>
              <a:rPr lang="en-US">
                <a:solidFill>
                  <a:srgbClr val="00B050"/>
                </a:solidFill>
                <a:latin typeface="Open Sans"/>
                <a:ea typeface="Open Sans"/>
                <a:cs typeface="Open Sans"/>
                <a:sym typeface="Open Sans"/>
              </a:rPr>
              <a:t>HAUT</a:t>
            </a:r>
            <a:endParaRPr/>
          </a:p>
          <a:p>
            <a:pPr marL="342900" lvl="0" indent="-234950" algn="l" rtl="0">
              <a:lnSpc>
                <a:spcPct val="90000"/>
              </a:lnSpc>
              <a:spcBef>
                <a:spcPts val="1200"/>
              </a:spcBef>
              <a:spcAft>
                <a:spcPts val="0"/>
              </a:spcAft>
              <a:buClr>
                <a:schemeClr val="dk1"/>
              </a:buClr>
              <a:buSzPct val="100000"/>
              <a:buFont typeface="Arial"/>
              <a:buNone/>
            </a:pPr>
            <a:endParaRPr>
              <a:latin typeface="Open Sans"/>
              <a:ea typeface="Open Sans"/>
              <a:cs typeface="Open Sans"/>
              <a:sym typeface="Open Sans"/>
            </a:endParaRPr>
          </a:p>
          <a:p>
            <a:pPr marL="0" lvl="0" indent="0" algn="l" rtl="0">
              <a:lnSpc>
                <a:spcPct val="90000"/>
              </a:lnSpc>
              <a:spcBef>
                <a:spcPts val="1200"/>
              </a:spcBef>
              <a:spcAft>
                <a:spcPts val="0"/>
              </a:spcAft>
              <a:buClr>
                <a:srgbClr val="C8102E"/>
              </a:buClr>
              <a:buSzPct val="100000"/>
              <a:buFont typeface="Open Sans"/>
              <a:buNone/>
            </a:pPr>
            <a:r>
              <a:rPr lang="en-US">
                <a:solidFill>
                  <a:srgbClr val="C8102E"/>
                </a:solidFill>
                <a:latin typeface="Open Sans"/>
                <a:ea typeface="Open Sans"/>
                <a:cs typeface="Open Sans"/>
                <a:sym typeface="Open Sans"/>
              </a:rPr>
              <a:t>Évaluation de l'élimination progressive du charbon dans le secteur de l'électricité:</a:t>
            </a:r>
            <a:endParaRPr/>
          </a:p>
          <a:p>
            <a:pPr marL="342900" lvl="0" indent="-333375" algn="l" rtl="0">
              <a:lnSpc>
                <a:spcPct val="90000"/>
              </a:lnSpc>
              <a:spcBef>
                <a:spcPts val="1200"/>
              </a:spcBef>
              <a:spcAft>
                <a:spcPts val="0"/>
              </a:spcAft>
              <a:buClr>
                <a:schemeClr val="dk1"/>
              </a:buClr>
              <a:buSzPct val="100000"/>
              <a:buFont typeface="Arial"/>
              <a:buChar char="•"/>
            </a:pPr>
            <a:r>
              <a:rPr lang="en-US">
                <a:latin typeface="Open Sans"/>
                <a:ea typeface="Open Sans"/>
                <a:cs typeface="Open Sans"/>
                <a:sym typeface="Open Sans"/>
              </a:rPr>
              <a:t>Après 2018 </a:t>
            </a:r>
            <a:r>
              <a:rPr lang="en-US">
                <a:solidFill>
                  <a:srgbClr val="FAA306"/>
                </a:solidFill>
                <a:latin typeface="Open Sans"/>
                <a:ea typeface="Open Sans"/>
                <a:cs typeface="Open Sans"/>
                <a:sym typeface="Open Sans"/>
              </a:rPr>
              <a:t>MOYEN</a:t>
            </a:r>
            <a:endParaRPr/>
          </a:p>
        </p:txBody>
      </p:sp>
      <p:sp>
        <p:nvSpPr>
          <p:cNvPr id="525" name="Google Shape;525;p2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526" name="Google Shape;526;p23"/>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La route à suivre</a:t>
            </a:r>
            <a:endParaRPr/>
          </a:p>
        </p:txBody>
      </p:sp>
      <p:sp>
        <p:nvSpPr>
          <p:cNvPr id="527" name="Google Shape;527;p23"/>
          <p:cNvSpPr txBox="1">
            <a:spLocks noGrp="1"/>
          </p:cNvSpPr>
          <p:nvPr>
            <p:ph type="body" idx="4294967295"/>
          </p:nvPr>
        </p:nvSpPr>
        <p:spPr>
          <a:xfrm>
            <a:off x="8188960" y="5910354"/>
            <a:ext cx="3529770" cy="60331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400"/>
              <a:buFont typeface="Open Sans"/>
              <a:buNone/>
            </a:pPr>
            <a:r>
              <a:rPr lang="en-US" sz="1400" b="0" i="1">
                <a:latin typeface="Open Sans"/>
                <a:ea typeface="Open Sans"/>
                <a:cs typeface="Open Sans"/>
                <a:sym typeface="Open Sans"/>
              </a:rPr>
              <a:t>Climate Analytics et NewClimate Institute, Climate Action Tracker, 2021</a:t>
            </a:r>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4"/>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Lecture 11.4 Références</a:t>
            </a:r>
            <a:endParaRPr/>
          </a:p>
        </p:txBody>
      </p:sp>
      <p:sp>
        <p:nvSpPr>
          <p:cNvPr id="533" name="Google Shape;533;p2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534" name="Google Shape;534;p24"/>
          <p:cNvSpPr txBox="1"/>
          <p:nvPr/>
        </p:nvSpPr>
        <p:spPr>
          <a:xfrm>
            <a:off x="663575" y="2082799"/>
            <a:ext cx="5432400" cy="4006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European Commission, A European Green Deal: Striving to be the first climate-neutral continent, 2021, URL: </a:t>
            </a:r>
            <a:r>
              <a:rPr lang="en-US" sz="1600" u="sng">
                <a:solidFill>
                  <a:srgbClr val="4151C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https://ec.europa.eu/info/strategy/priorities-2019-2024/european-green-deal_en</a:t>
            </a:r>
            <a:r>
              <a:rPr lang="en-US"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342900" algn="l" rtl="0">
              <a:lnSpc>
                <a:spcPct val="90000"/>
              </a:lnSpc>
              <a:spcBef>
                <a:spcPts val="100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European Environment Agency, EU Emissions Trading System (ETS) data viewer, 2021, URL: </a:t>
            </a:r>
            <a:r>
              <a:rPr lang="en-US" sz="1600" u="sng">
                <a:solidFill>
                  <a:srgbClr val="4151C3"/>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https://www.eea.europa.eu/data-and-maps/dashboards/emissions-trading-viewer-1</a:t>
            </a:r>
            <a:r>
              <a:rPr lang="en-US"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342900" algn="l" rtl="0">
              <a:lnSpc>
                <a:spcPct val="90000"/>
              </a:lnSpc>
              <a:spcBef>
                <a:spcPts val="100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Climate Analytics and NewClimate Institute, Climate Action Tracker, 2021, URL: </a:t>
            </a:r>
            <a:r>
              <a:rPr lang="en-US" sz="1600" u="sng">
                <a:solidFill>
                  <a:srgbClr val="4151C3"/>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https://climateactiontracker.org/countries/eu/</a:t>
            </a:r>
            <a:r>
              <a:rPr lang="en-US"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241300" algn="l" rtl="0">
              <a:lnSpc>
                <a:spcPct val="90000"/>
              </a:lnSpc>
              <a:spcBef>
                <a:spcPts val="1000"/>
              </a:spcBef>
              <a:spcAft>
                <a:spcPts val="0"/>
              </a:spcAft>
              <a:buNone/>
            </a:pP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5"/>
          <p:cNvSpPr txBox="1"/>
          <p:nvPr/>
        </p:nvSpPr>
        <p:spPr>
          <a:xfrm>
            <a:off x="9880486" y="5879794"/>
            <a:ext cx="205095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
              <a:buFont typeface="Open Sans"/>
              <a:buNone/>
            </a:pPr>
            <a:r>
              <a:rPr lang="en-US" sz="800" b="0" i="0" u="none" strike="noStrike" cap="none">
                <a:solidFill>
                  <a:srgbClr val="FFFFFF"/>
                </a:solidFill>
                <a:latin typeface="Open Sans"/>
                <a:ea typeface="Open Sans"/>
                <a:cs typeface="Open Sans"/>
                <a:sym typeface="Open Sans"/>
              </a:rPr>
              <a:t>Cours de la GCC (cela vous amènera </a:t>
            </a:r>
            <a:br>
              <a:rPr lang="en-US" sz="800" b="0" i="0" u="none" strike="noStrike" cap="none">
                <a:solidFill>
                  <a:srgbClr val="FFFFFF"/>
                </a:solidFill>
                <a:latin typeface="Open Sans"/>
                <a:ea typeface="Open Sans"/>
                <a:cs typeface="Open Sans"/>
                <a:sym typeface="Open Sans"/>
              </a:rPr>
            </a:br>
            <a:r>
              <a:rPr lang="en-US" sz="800" b="0" i="0" u="none" strike="noStrike" cap="none">
                <a:solidFill>
                  <a:srgbClr val="FFFFFF"/>
                </a:solidFill>
                <a:latin typeface="Open Sans"/>
                <a:ea typeface="Open Sans"/>
                <a:cs typeface="Open Sans"/>
                <a:sym typeface="Open Sans"/>
              </a:rPr>
              <a:t>au lien du site web http://www.ClimateCompatibleGrowth.com/teachingmaterials)</a:t>
            </a:r>
            <a:endParaRPr/>
          </a:p>
        </p:txBody>
      </p:sp>
      <p:sp>
        <p:nvSpPr>
          <p:cNvPr id="541" name="Google Shape;541;p25"/>
          <p:cNvSpPr txBox="1"/>
          <p:nvPr/>
        </p:nvSpPr>
        <p:spPr>
          <a:xfrm>
            <a:off x="397050" y="4245075"/>
            <a:ext cx="5045400" cy="80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900">
                <a:solidFill>
                  <a:srgbClr val="000000"/>
                </a:solidFill>
                <a:latin typeface="Open Sans"/>
                <a:ea typeface="Open Sans"/>
                <a:cs typeface="Open Sans"/>
                <a:sym typeface="Open Sans"/>
              </a:rPr>
              <a:t>“This material was translated in French by Pacifique Koshikwinja from the </a:t>
            </a:r>
            <a:r>
              <a:rPr lang="en-US" sz="900">
                <a:latin typeface="Open Sans"/>
                <a:ea typeface="Open Sans"/>
                <a:cs typeface="Open Sans"/>
                <a:sym typeface="Open Sans"/>
              </a:rPr>
              <a:t>Université Catholique de Bukavu</a:t>
            </a:r>
            <a:r>
              <a:rPr lang="en-US" sz="900">
                <a:solidFill>
                  <a:srgbClr val="000000"/>
                </a:solidFill>
                <a:latin typeface="Open Sans"/>
                <a:ea typeface="Open Sans"/>
                <a:cs typeface="Open Sans"/>
                <a:sym typeface="Open Sans"/>
              </a:rPr>
              <a:t> as part of the work of the RE-INTEGRATE project. The RE-INTEGRATE project has received funding from the European Union's HORIZON EUROPE Research and Innovation Programme under grant agreement No 101118217.”</a:t>
            </a:r>
            <a:endParaRPr sz="900">
              <a:solidFill>
                <a:srgbClr val="000000"/>
              </a:solidFill>
              <a:latin typeface="Open Sans"/>
              <a:ea typeface="Open Sans"/>
              <a:cs typeface="Open Sans"/>
              <a:sym typeface="Open Sans"/>
            </a:endParaRPr>
          </a:p>
        </p:txBody>
      </p:sp>
      <p:pic>
        <p:nvPicPr>
          <p:cNvPr id="542" name="Google Shape;542;p25"/>
          <p:cNvPicPr preferRelativeResize="0"/>
          <p:nvPr/>
        </p:nvPicPr>
        <p:blipFill>
          <a:blip r:embed="rId3">
            <a:alphaModFix/>
          </a:blip>
          <a:stretch>
            <a:fillRect/>
          </a:stretch>
        </p:blipFill>
        <p:spPr>
          <a:xfrm>
            <a:off x="5376100" y="4273575"/>
            <a:ext cx="1663150" cy="584699"/>
          </a:xfrm>
          <a:prstGeom prst="rect">
            <a:avLst/>
          </a:prstGeom>
          <a:noFill/>
          <a:ln>
            <a:noFill/>
          </a:ln>
        </p:spPr>
      </p:pic>
      <p:pic>
        <p:nvPicPr>
          <p:cNvPr id="543" name="Google Shape;543;p25"/>
          <p:cNvPicPr preferRelativeResize="0"/>
          <p:nvPr/>
        </p:nvPicPr>
        <p:blipFill rotWithShape="1">
          <a:blip r:embed="rId4">
            <a:alphaModFix/>
          </a:blip>
          <a:srcRect l="11449" t="7571" r="12476" b="17907"/>
          <a:stretch/>
        </p:blipFill>
        <p:spPr>
          <a:xfrm>
            <a:off x="7201650" y="4322688"/>
            <a:ext cx="754200" cy="486475"/>
          </a:xfrm>
          <a:prstGeom prst="rect">
            <a:avLst/>
          </a:prstGeom>
          <a:noFill/>
          <a:ln>
            <a:noFill/>
          </a:ln>
        </p:spPr>
      </p:pic>
      <p:sp>
        <p:nvSpPr>
          <p:cNvPr id="544" name="Google Shape;544;p25"/>
          <p:cNvSpPr txBox="1"/>
          <p:nvPr/>
        </p:nvSpPr>
        <p:spPr>
          <a:xfrm>
            <a:off x="8772527" y="4889037"/>
            <a:ext cx="3185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FFFFF"/>
                </a:solidFill>
                <a:latin typeface="Open Sans"/>
                <a:ea typeface="Open Sans"/>
                <a:cs typeface="Open Sans"/>
                <a:sym typeface="Open Sans"/>
              </a:rPr>
              <a:t>Gardumi F. (KTH), Niet T. (SFU), Sridharan V. (KTH)., Shivakumar A. (UNDESA)., Ramos E.P. (KTH)., Alfstad T., (UNDESA) 2021. Lecture 11: Climate policies in CLEWs. Release Version 1.0.  [online presentation]. </a:t>
            </a:r>
            <a:r>
              <a:rPr lang="en-US" sz="800">
                <a:solidFill>
                  <a:srgbClr val="FFFFFF"/>
                </a:solidFill>
                <a:latin typeface="Open Sans"/>
                <a:ea typeface="Open Sans"/>
                <a:cs typeface="Open Sans"/>
                <a:sym typeface="Open Sans"/>
              </a:rPr>
              <a:t>Climate Compatible Growth Programme, United Nations Development Program and United Nations Department of Economic and Social Affairs.</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
          <p:cNvSpPr txBox="1">
            <a:spLocks noGrp="1"/>
          </p:cNvSpPr>
          <p:nvPr>
            <p:ph type="title"/>
          </p:nvPr>
        </p:nvSpPr>
        <p:spPr>
          <a:xfrm>
            <a:off x="663575" y="446643"/>
            <a:ext cx="94230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11.1 Politiques climatiques directes</a:t>
            </a:r>
            <a:endParaRPr/>
          </a:p>
        </p:txBody>
      </p:sp>
      <p:sp>
        <p:nvSpPr>
          <p:cNvPr id="289" name="Google Shape;289;p3"/>
          <p:cNvSpPr txBox="1">
            <a:spLocks noGrp="1"/>
          </p:cNvSpPr>
          <p:nvPr>
            <p:ph type="body" idx="2"/>
          </p:nvPr>
        </p:nvSpPr>
        <p:spPr>
          <a:xfrm>
            <a:off x="663575" y="2681828"/>
            <a:ext cx="4713600" cy="3115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8102E"/>
              </a:buClr>
              <a:buSzPts val="1800"/>
              <a:buFont typeface="Open Sans SemiBold"/>
              <a:buNone/>
            </a:pPr>
            <a:r>
              <a:rPr lang="en-US" sz="1800">
                <a:solidFill>
                  <a:srgbClr val="C8102E"/>
                </a:solidFill>
                <a:latin typeface="Open Sans SemiBold"/>
                <a:ea typeface="Open Sans SemiBold"/>
                <a:cs typeface="Open Sans SemiBold"/>
                <a:sym typeface="Open Sans SemiBold"/>
              </a:rPr>
              <a:t>Un coût direct pour l'émission</a:t>
            </a:r>
            <a:endParaRPr/>
          </a:p>
          <a:p>
            <a:pPr marL="0" lvl="0" indent="0" algn="l" rtl="0">
              <a:lnSpc>
                <a:spcPct val="90000"/>
              </a:lnSpc>
              <a:spcBef>
                <a:spcPts val="1000"/>
              </a:spcBef>
              <a:spcAft>
                <a:spcPts val="0"/>
              </a:spcAft>
              <a:buClr>
                <a:srgbClr val="C00000"/>
              </a:buClr>
              <a:buSzPts val="1800"/>
              <a:buFont typeface="Open Sans SemiBold"/>
              <a:buNone/>
            </a:pPr>
            <a:endParaRPr sz="1800">
              <a:solidFill>
                <a:schemeClr val="dk1"/>
              </a:solidFill>
              <a:latin typeface="Open Sans SemiBold"/>
              <a:ea typeface="Open Sans SemiBold"/>
              <a:cs typeface="Open Sans SemiBold"/>
              <a:sym typeface="Open Sans SemiBold"/>
            </a:endParaRPr>
          </a:p>
          <a:p>
            <a:pPr marL="285750" lvl="0" indent="-285750" algn="l" rtl="0">
              <a:lnSpc>
                <a:spcPct val="90000"/>
              </a:lnSpc>
              <a:spcBef>
                <a:spcPts val="1000"/>
              </a:spcBef>
              <a:spcAft>
                <a:spcPts val="0"/>
              </a:spcAft>
              <a:buClr>
                <a:schemeClr val="dk1"/>
              </a:buClr>
              <a:buSzPts val="1800"/>
              <a:buFont typeface="Arial"/>
              <a:buChar char="•"/>
            </a:pPr>
            <a:r>
              <a:rPr lang="en-US" sz="1800">
                <a:solidFill>
                  <a:schemeClr val="dk1"/>
                </a:solidFill>
                <a:latin typeface="Open Sans SemiBold"/>
                <a:ea typeface="Open Sans SemiBold"/>
                <a:cs typeface="Open Sans SemiBold"/>
                <a:sym typeface="Open Sans SemiBold"/>
              </a:rPr>
              <a:t>Généralement considéré comme le moyen le plus "économiquement efficace" de réguler le carbone</a:t>
            </a:r>
            <a:endParaRPr/>
          </a:p>
          <a:p>
            <a:pPr marL="285750" lvl="0" indent="-285750" algn="l" rtl="0">
              <a:lnSpc>
                <a:spcPct val="90000"/>
              </a:lnSpc>
              <a:spcBef>
                <a:spcPts val="1000"/>
              </a:spcBef>
              <a:spcAft>
                <a:spcPts val="0"/>
              </a:spcAft>
              <a:buClr>
                <a:schemeClr val="dk1"/>
              </a:buClr>
              <a:buSzPts val="1800"/>
              <a:buFont typeface="Arial"/>
              <a:buChar char="•"/>
            </a:pPr>
            <a:r>
              <a:rPr lang="en-US" sz="1800">
                <a:solidFill>
                  <a:schemeClr val="dk1"/>
                </a:solidFill>
                <a:latin typeface="Open Sans SemiBold"/>
                <a:ea typeface="Open Sans SemiBold"/>
                <a:cs typeface="Open Sans SemiBold"/>
                <a:sym typeface="Open Sans SemiBold"/>
              </a:rPr>
              <a:t>En augmentant le prix des émissions, la courbe de l'offre se déplace vers un prix plus élevé, et la demande d'équilibre est donc plus faible</a:t>
            </a:r>
            <a:endParaRPr/>
          </a:p>
        </p:txBody>
      </p:sp>
      <p:sp>
        <p:nvSpPr>
          <p:cNvPr id="290" name="Google Shape;290;p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91" name="Google Shape;291;p3"/>
          <p:cNvSpPr txBox="1">
            <a:spLocks noGrp="1"/>
          </p:cNvSpPr>
          <p:nvPr>
            <p:ph type="body" idx="6"/>
          </p:nvPr>
        </p:nvSpPr>
        <p:spPr>
          <a:xfrm>
            <a:off x="663575" y="1787428"/>
            <a:ext cx="41721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Taxe carbone</a:t>
            </a:r>
            <a:endParaRPr/>
          </a:p>
        </p:txBody>
      </p:sp>
      <p:grpSp>
        <p:nvGrpSpPr>
          <p:cNvPr id="292" name="Google Shape;292;p3"/>
          <p:cNvGrpSpPr/>
          <p:nvPr/>
        </p:nvGrpSpPr>
        <p:grpSpPr>
          <a:xfrm>
            <a:off x="5680116" y="2104568"/>
            <a:ext cx="5373152" cy="4028739"/>
            <a:chOff x="5794496" y="1811964"/>
            <a:chExt cx="5688885" cy="4265924"/>
          </a:xfrm>
        </p:grpSpPr>
        <p:grpSp>
          <p:nvGrpSpPr>
            <p:cNvPr id="293" name="Google Shape;293;p3"/>
            <p:cNvGrpSpPr/>
            <p:nvPr/>
          </p:nvGrpSpPr>
          <p:grpSpPr>
            <a:xfrm>
              <a:off x="5794496" y="1811964"/>
              <a:ext cx="5688885" cy="4265924"/>
              <a:chOff x="5794496" y="1811964"/>
              <a:chExt cx="5688885" cy="4265924"/>
            </a:xfrm>
          </p:grpSpPr>
          <p:cxnSp>
            <p:nvCxnSpPr>
              <p:cNvPr id="294" name="Google Shape;294;p3"/>
              <p:cNvCxnSpPr>
                <a:stCxn id="295" idx="0"/>
              </p:cNvCxnSpPr>
              <p:nvPr/>
            </p:nvCxnSpPr>
            <p:spPr>
              <a:xfrm>
                <a:off x="9186572" y="4217321"/>
                <a:ext cx="0" cy="1221600"/>
              </a:xfrm>
              <a:prstGeom prst="straightConnector1">
                <a:avLst/>
              </a:prstGeom>
              <a:noFill/>
              <a:ln w="9525" cap="flat" cmpd="sng">
                <a:solidFill>
                  <a:schemeClr val="dk1"/>
                </a:solidFill>
                <a:prstDash val="dash"/>
                <a:miter lim="800000"/>
                <a:headEnd type="none" w="sm" len="sm"/>
                <a:tailEnd type="none" w="sm" len="sm"/>
              </a:ln>
            </p:spPr>
          </p:cxnSp>
          <p:cxnSp>
            <p:nvCxnSpPr>
              <p:cNvPr id="296" name="Google Shape;296;p3"/>
              <p:cNvCxnSpPr/>
              <p:nvPr/>
            </p:nvCxnSpPr>
            <p:spPr>
              <a:xfrm>
                <a:off x="8804582" y="3977838"/>
                <a:ext cx="0" cy="1476000"/>
              </a:xfrm>
              <a:prstGeom prst="straightConnector1">
                <a:avLst/>
              </a:prstGeom>
              <a:noFill/>
              <a:ln w="9525" cap="flat" cmpd="sng">
                <a:solidFill>
                  <a:srgbClr val="FF0000"/>
                </a:solidFill>
                <a:prstDash val="dash"/>
                <a:miter lim="800000"/>
                <a:headEnd type="none" w="sm" len="sm"/>
                <a:tailEnd type="none" w="sm" len="sm"/>
              </a:ln>
            </p:spPr>
          </p:cxnSp>
          <p:cxnSp>
            <p:nvCxnSpPr>
              <p:cNvPr id="297" name="Google Shape;297;p3"/>
              <p:cNvCxnSpPr/>
              <p:nvPr/>
            </p:nvCxnSpPr>
            <p:spPr>
              <a:xfrm>
                <a:off x="7235061" y="3999609"/>
                <a:ext cx="1548000" cy="0"/>
              </a:xfrm>
              <a:prstGeom prst="straightConnector1">
                <a:avLst/>
              </a:prstGeom>
              <a:noFill/>
              <a:ln w="9525" cap="flat" cmpd="sng">
                <a:solidFill>
                  <a:srgbClr val="FF0000"/>
                </a:solidFill>
                <a:prstDash val="dash"/>
                <a:miter lim="800000"/>
                <a:headEnd type="none" w="sm" len="sm"/>
                <a:tailEnd type="none" w="sm" len="sm"/>
              </a:ln>
            </p:spPr>
          </p:cxnSp>
          <p:cxnSp>
            <p:nvCxnSpPr>
              <p:cNvPr id="298" name="Google Shape;298;p3"/>
              <p:cNvCxnSpPr/>
              <p:nvPr/>
            </p:nvCxnSpPr>
            <p:spPr>
              <a:xfrm>
                <a:off x="7233083" y="4270764"/>
                <a:ext cx="1980000" cy="0"/>
              </a:xfrm>
              <a:prstGeom prst="straightConnector1">
                <a:avLst/>
              </a:prstGeom>
              <a:noFill/>
              <a:ln w="9525" cap="flat" cmpd="sng">
                <a:solidFill>
                  <a:schemeClr val="dk1"/>
                </a:solidFill>
                <a:prstDash val="dash"/>
                <a:miter lim="800000"/>
                <a:headEnd type="none" w="sm" len="sm"/>
                <a:tailEnd type="none" w="sm" len="sm"/>
              </a:ln>
            </p:spPr>
          </p:cxnSp>
          <p:cxnSp>
            <p:nvCxnSpPr>
              <p:cNvPr id="299" name="Google Shape;299;p3"/>
              <p:cNvCxnSpPr/>
              <p:nvPr/>
            </p:nvCxnSpPr>
            <p:spPr>
              <a:xfrm rot="10800000">
                <a:off x="7232073" y="1966898"/>
                <a:ext cx="0" cy="3472000"/>
              </a:xfrm>
              <a:prstGeom prst="straightConnector1">
                <a:avLst/>
              </a:prstGeom>
              <a:noFill/>
              <a:ln w="9525" cap="flat" cmpd="sng">
                <a:solidFill>
                  <a:schemeClr val="dk1"/>
                </a:solidFill>
                <a:prstDash val="solid"/>
                <a:miter lim="800000"/>
                <a:headEnd type="none" w="sm" len="sm"/>
                <a:tailEnd type="triangle" w="med" len="med"/>
              </a:ln>
            </p:spPr>
          </p:cxnSp>
          <p:cxnSp>
            <p:nvCxnSpPr>
              <p:cNvPr id="300" name="Google Shape;300;p3"/>
              <p:cNvCxnSpPr/>
              <p:nvPr/>
            </p:nvCxnSpPr>
            <p:spPr>
              <a:xfrm>
                <a:off x="7232073" y="5450774"/>
                <a:ext cx="3681351" cy="0"/>
              </a:xfrm>
              <a:prstGeom prst="straightConnector1">
                <a:avLst/>
              </a:prstGeom>
              <a:noFill/>
              <a:ln w="9525" cap="flat" cmpd="sng">
                <a:solidFill>
                  <a:schemeClr val="dk1"/>
                </a:solidFill>
                <a:prstDash val="solid"/>
                <a:miter lim="800000"/>
                <a:headEnd type="none" w="sm" len="sm"/>
                <a:tailEnd type="triangle" w="med" len="med"/>
              </a:ln>
            </p:spPr>
          </p:cxnSp>
          <p:sp>
            <p:nvSpPr>
              <p:cNvPr id="301" name="Google Shape;301;p3"/>
              <p:cNvSpPr/>
              <p:nvPr/>
            </p:nvSpPr>
            <p:spPr>
              <a:xfrm>
                <a:off x="7790213" y="2636330"/>
                <a:ext cx="2256312" cy="2410691"/>
              </a:xfrm>
              <a:custGeom>
                <a:avLst/>
                <a:gdLst/>
                <a:ahLst/>
                <a:cxnLst/>
                <a:rect l="l" t="t" r="r" b="b"/>
                <a:pathLst>
                  <a:path w="2256312" h="2410691" extrusionOk="0">
                    <a:moveTo>
                      <a:pt x="0" y="2410691"/>
                    </a:moveTo>
                    <a:cubicBezTo>
                      <a:pt x="524493" y="2207820"/>
                      <a:pt x="1048987" y="2004950"/>
                      <a:pt x="1425039" y="1603168"/>
                    </a:cubicBezTo>
                    <a:cubicBezTo>
                      <a:pt x="1801091" y="1201386"/>
                      <a:pt x="2103912" y="318654"/>
                      <a:pt x="2256312" y="0"/>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dk1"/>
                  </a:solidFill>
                  <a:latin typeface="Open Sans"/>
                  <a:ea typeface="Open Sans"/>
                  <a:cs typeface="Open Sans"/>
                  <a:sym typeface="Open Sans"/>
                </a:endParaRPr>
              </a:p>
            </p:txBody>
          </p:sp>
          <p:sp>
            <p:nvSpPr>
              <p:cNvPr id="302" name="Google Shape;302;p3"/>
              <p:cNvSpPr/>
              <p:nvPr/>
            </p:nvSpPr>
            <p:spPr>
              <a:xfrm>
                <a:off x="7740730" y="2076205"/>
                <a:ext cx="2256312" cy="2410691"/>
              </a:xfrm>
              <a:custGeom>
                <a:avLst/>
                <a:gdLst/>
                <a:ahLst/>
                <a:cxnLst/>
                <a:rect l="l" t="t" r="r" b="b"/>
                <a:pathLst>
                  <a:path w="2256312" h="2410691" extrusionOk="0">
                    <a:moveTo>
                      <a:pt x="0" y="2410691"/>
                    </a:moveTo>
                    <a:cubicBezTo>
                      <a:pt x="524493" y="2207820"/>
                      <a:pt x="1048987" y="2004950"/>
                      <a:pt x="1425039" y="1603168"/>
                    </a:cubicBezTo>
                    <a:cubicBezTo>
                      <a:pt x="1801091" y="1201386"/>
                      <a:pt x="2103912" y="318654"/>
                      <a:pt x="2256312" y="0"/>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dk1"/>
                  </a:solidFill>
                  <a:latin typeface="Open Sans"/>
                  <a:ea typeface="Open Sans"/>
                  <a:cs typeface="Open Sans"/>
                  <a:sym typeface="Open Sans"/>
                </a:endParaRPr>
              </a:p>
            </p:txBody>
          </p:sp>
          <p:sp>
            <p:nvSpPr>
              <p:cNvPr id="303" name="Google Shape;303;p3"/>
              <p:cNvSpPr/>
              <p:nvPr/>
            </p:nvSpPr>
            <p:spPr>
              <a:xfrm>
                <a:off x="7730836" y="2256312"/>
                <a:ext cx="2529445" cy="2624446"/>
              </a:xfrm>
              <a:custGeom>
                <a:avLst/>
                <a:gdLst/>
                <a:ahLst/>
                <a:cxnLst/>
                <a:rect l="l" t="t" r="r" b="b"/>
                <a:pathLst>
                  <a:path w="2529445" h="2624446" extrusionOk="0">
                    <a:moveTo>
                      <a:pt x="0" y="0"/>
                    </a:moveTo>
                    <a:cubicBezTo>
                      <a:pt x="121722" y="487877"/>
                      <a:pt x="243445" y="975755"/>
                      <a:pt x="665019" y="1413163"/>
                    </a:cubicBezTo>
                    <a:cubicBezTo>
                      <a:pt x="1086593" y="1850571"/>
                      <a:pt x="1808019" y="2237508"/>
                      <a:pt x="2529445" y="2624446"/>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dk1"/>
                  </a:solidFill>
                  <a:latin typeface="Open Sans"/>
                  <a:ea typeface="Open Sans"/>
                  <a:cs typeface="Open Sans"/>
                  <a:sym typeface="Open Sans"/>
                </a:endParaRPr>
              </a:p>
            </p:txBody>
          </p:sp>
          <p:sp>
            <p:nvSpPr>
              <p:cNvPr id="304" name="Google Shape;304;p3"/>
              <p:cNvSpPr txBox="1"/>
              <p:nvPr/>
            </p:nvSpPr>
            <p:spPr>
              <a:xfrm>
                <a:off x="6038214" y="2076205"/>
                <a:ext cx="1063200" cy="3585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Open Sans"/>
                    <a:ea typeface="Open Sans"/>
                    <a:cs typeface="Open Sans"/>
                    <a:sym typeface="Open Sans"/>
                  </a:rPr>
                  <a:t>Prix</a:t>
                </a:r>
                <a:endParaRPr/>
              </a:p>
            </p:txBody>
          </p:sp>
          <p:sp>
            <p:nvSpPr>
              <p:cNvPr id="305" name="Google Shape;305;p3"/>
              <p:cNvSpPr txBox="1"/>
              <p:nvPr/>
            </p:nvSpPr>
            <p:spPr>
              <a:xfrm>
                <a:off x="9345881" y="5458688"/>
                <a:ext cx="1567500" cy="619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Open Sans"/>
                    <a:ea typeface="Open Sans"/>
                    <a:cs typeface="Open Sans"/>
                    <a:sym typeface="Open Sans"/>
                  </a:rPr>
                  <a:t>Quantité vendue</a:t>
                </a:r>
                <a:endParaRPr/>
              </a:p>
            </p:txBody>
          </p:sp>
          <p:sp>
            <p:nvSpPr>
              <p:cNvPr id="306" name="Google Shape;306;p3"/>
              <p:cNvSpPr txBox="1"/>
              <p:nvPr/>
            </p:nvSpPr>
            <p:spPr>
              <a:xfrm>
                <a:off x="10260281" y="2445537"/>
                <a:ext cx="1223100" cy="61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Open Sans"/>
                    <a:ea typeface="Open Sans"/>
                    <a:cs typeface="Open Sans"/>
                    <a:sym typeface="Open Sans"/>
                  </a:rPr>
                  <a:t>Courbe d'offre</a:t>
                </a:r>
                <a:endParaRPr sz="1600">
                  <a:solidFill>
                    <a:schemeClr val="dk1"/>
                  </a:solidFill>
                  <a:latin typeface="Open Sans"/>
                  <a:ea typeface="Open Sans"/>
                  <a:cs typeface="Open Sans"/>
                  <a:sym typeface="Open Sans"/>
                </a:endParaRPr>
              </a:p>
            </p:txBody>
          </p:sp>
          <p:sp>
            <p:nvSpPr>
              <p:cNvPr id="307" name="Google Shape;307;p3"/>
              <p:cNvSpPr txBox="1"/>
              <p:nvPr/>
            </p:nvSpPr>
            <p:spPr>
              <a:xfrm>
                <a:off x="7849590" y="1811964"/>
                <a:ext cx="1223100" cy="88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Courbe de demande</a:t>
                </a:r>
                <a:endParaRPr sz="1600">
                  <a:solidFill>
                    <a:schemeClr val="dk1"/>
                  </a:solidFill>
                  <a:latin typeface="Open Sans"/>
                  <a:ea typeface="Open Sans"/>
                  <a:cs typeface="Open Sans"/>
                  <a:sym typeface="Open Sans"/>
                </a:endParaRPr>
              </a:p>
            </p:txBody>
          </p:sp>
          <p:sp>
            <p:nvSpPr>
              <p:cNvPr id="295" name="Google Shape;295;p3"/>
              <p:cNvSpPr/>
              <p:nvPr/>
            </p:nvSpPr>
            <p:spPr>
              <a:xfrm>
                <a:off x="9132572" y="4217321"/>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308" name="Google Shape;308;p3"/>
              <p:cNvSpPr/>
              <p:nvPr/>
            </p:nvSpPr>
            <p:spPr>
              <a:xfrm>
                <a:off x="8738707" y="3954082"/>
                <a:ext cx="108000" cy="108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309" name="Google Shape;309;p3"/>
              <p:cNvSpPr txBox="1"/>
              <p:nvPr/>
            </p:nvSpPr>
            <p:spPr>
              <a:xfrm>
                <a:off x="5794496" y="3796149"/>
                <a:ext cx="1423800" cy="619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FF0000"/>
                    </a:solidFill>
                    <a:latin typeface="Open Sans"/>
                    <a:ea typeface="Open Sans"/>
                    <a:cs typeface="Open Sans"/>
                    <a:sym typeface="Open Sans"/>
                  </a:rPr>
                  <a:t>Nouveau prix</a:t>
                </a:r>
                <a:endParaRPr sz="1600">
                  <a:solidFill>
                    <a:srgbClr val="FF0000"/>
                  </a:solidFill>
                  <a:latin typeface="Open Sans"/>
                  <a:ea typeface="Open Sans"/>
                  <a:cs typeface="Open Sans"/>
                  <a:sym typeface="Open Sans"/>
                </a:endParaRPr>
              </a:p>
            </p:txBody>
          </p:sp>
        </p:grpSp>
        <p:sp>
          <p:nvSpPr>
            <p:cNvPr id="310" name="Google Shape;310;p3"/>
            <p:cNvSpPr txBox="1"/>
            <p:nvPr/>
          </p:nvSpPr>
          <p:spPr>
            <a:xfrm>
              <a:off x="8111096" y="5411566"/>
              <a:ext cx="1423800" cy="619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F0000"/>
                  </a:solidFill>
                  <a:latin typeface="Open Sans"/>
                  <a:ea typeface="Open Sans"/>
                  <a:cs typeface="Open Sans"/>
                  <a:sym typeface="Open Sans"/>
                </a:rPr>
                <a:t>Nouveau </a:t>
              </a:r>
              <a:endParaRPr/>
            </a:p>
            <a:p>
              <a:pPr marL="0" marR="0" lvl="0" indent="0" algn="ctr" rtl="0">
                <a:spcBef>
                  <a:spcPts val="0"/>
                </a:spcBef>
                <a:spcAft>
                  <a:spcPts val="0"/>
                </a:spcAft>
                <a:buNone/>
              </a:pPr>
              <a:r>
                <a:rPr lang="en-US" sz="1600">
                  <a:solidFill>
                    <a:srgbClr val="FF0000"/>
                  </a:solidFill>
                  <a:latin typeface="Open Sans"/>
                  <a:ea typeface="Open Sans"/>
                  <a:cs typeface="Open Sans"/>
                  <a:sym typeface="Open Sans"/>
                </a:rPr>
                <a:t>quantité</a:t>
              </a:r>
              <a:endParaRPr sz="1600">
                <a:solidFill>
                  <a:srgbClr val="FF0000"/>
                </a:solidFill>
                <a:latin typeface="Open Sans"/>
                <a:ea typeface="Open Sans"/>
                <a:cs typeface="Open Sans"/>
                <a:sym typeface="Open Sans"/>
              </a:endParaRPr>
            </a:p>
          </p:txBody>
        </p:sp>
      </p:gr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
          <p:cNvSpPr txBox="1">
            <a:spLocks noGrp="1"/>
          </p:cNvSpPr>
          <p:nvPr>
            <p:ph type="title"/>
          </p:nvPr>
        </p:nvSpPr>
        <p:spPr>
          <a:xfrm>
            <a:off x="663575" y="446643"/>
            <a:ext cx="94230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11.1 Politiques climatiques directes</a:t>
            </a:r>
            <a:endParaRPr/>
          </a:p>
        </p:txBody>
      </p:sp>
      <p:sp>
        <p:nvSpPr>
          <p:cNvPr id="317" name="Google Shape;317;p4"/>
          <p:cNvSpPr txBox="1">
            <a:spLocks noGrp="1"/>
          </p:cNvSpPr>
          <p:nvPr>
            <p:ph type="body" idx="2"/>
          </p:nvPr>
        </p:nvSpPr>
        <p:spPr>
          <a:xfrm>
            <a:off x="663575" y="2681828"/>
            <a:ext cx="4713600" cy="3115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800"/>
              <a:buFont typeface="Open Sans SemiBold"/>
              <a:buNone/>
            </a:pPr>
            <a:r>
              <a:rPr lang="en-US" sz="1800">
                <a:solidFill>
                  <a:schemeClr val="dk1"/>
                </a:solidFill>
                <a:latin typeface="Open Sans SemiBold"/>
                <a:ea typeface="Open Sans SemiBold"/>
                <a:cs typeface="Open Sans SemiBold"/>
                <a:sym typeface="Open Sans SemiBold"/>
              </a:rPr>
              <a:t>Une politique largement mise en œuvre, mais.. :</a:t>
            </a:r>
            <a:endParaRPr/>
          </a:p>
          <a:p>
            <a:pPr marL="342900" lvl="0" indent="-342900" algn="l" rtl="0">
              <a:lnSpc>
                <a:spcPct val="90000"/>
              </a:lnSpc>
              <a:spcBef>
                <a:spcPts val="1000"/>
              </a:spcBef>
              <a:spcAft>
                <a:spcPts val="0"/>
              </a:spcAft>
              <a:buClr>
                <a:srgbClr val="C8102E"/>
              </a:buClr>
              <a:buSzPts val="1800"/>
              <a:buFont typeface="Arial"/>
              <a:buChar char="•"/>
            </a:pPr>
            <a:r>
              <a:rPr lang="en-US" sz="1800" b="0">
                <a:solidFill>
                  <a:srgbClr val="C8102E"/>
                </a:solidFill>
                <a:latin typeface="Open Sans SemiBold"/>
                <a:ea typeface="Open Sans SemiBold"/>
                <a:cs typeface="Open Sans SemiBold"/>
                <a:sym typeface="Open Sans SemiBold"/>
              </a:rPr>
              <a:t>Fuite de carbone </a:t>
            </a:r>
            <a:r>
              <a:rPr lang="en-US" sz="1800" b="0">
                <a:solidFill>
                  <a:schemeClr val="dk1"/>
                </a:solidFill>
                <a:latin typeface="Open Sans"/>
                <a:ea typeface="Open Sans"/>
                <a:cs typeface="Open Sans"/>
                <a:sym typeface="Open Sans"/>
              </a:rPr>
              <a:t>: les industries fortement émettrices peuvent localiser leurs activités dans des juridictions où les taxes sont moins élevées.</a:t>
            </a:r>
            <a:endParaRPr/>
          </a:p>
          <a:p>
            <a:pPr marL="0" lvl="0" indent="0" algn="l" rtl="0">
              <a:lnSpc>
                <a:spcPct val="90000"/>
              </a:lnSpc>
              <a:spcBef>
                <a:spcPts val="1000"/>
              </a:spcBef>
              <a:spcAft>
                <a:spcPts val="0"/>
              </a:spcAft>
              <a:buClr>
                <a:srgbClr val="C00000"/>
              </a:buClr>
              <a:buSzPts val="1800"/>
              <a:buFont typeface="Open Sans SemiBold"/>
              <a:buNone/>
            </a:pPr>
            <a:endParaRPr sz="1800" b="0">
              <a:solidFill>
                <a:srgbClr val="C8102E"/>
              </a:solidFill>
              <a:latin typeface="Open Sans SemiBold"/>
              <a:ea typeface="Open Sans SemiBold"/>
              <a:cs typeface="Open Sans SemiBold"/>
              <a:sym typeface="Open Sans SemiBold"/>
            </a:endParaRPr>
          </a:p>
          <a:p>
            <a:pPr marL="0" lvl="0" indent="0" algn="l" rtl="0">
              <a:lnSpc>
                <a:spcPct val="90000"/>
              </a:lnSpc>
              <a:spcBef>
                <a:spcPts val="1000"/>
              </a:spcBef>
              <a:spcAft>
                <a:spcPts val="0"/>
              </a:spcAft>
              <a:buClr>
                <a:srgbClr val="C8102E"/>
              </a:buClr>
              <a:buSzPts val="1800"/>
              <a:buFont typeface="Open Sans SemiBold"/>
              <a:buNone/>
            </a:pPr>
            <a:r>
              <a:rPr lang="en-US" sz="1800" b="0">
                <a:solidFill>
                  <a:srgbClr val="C8102E"/>
                </a:solidFill>
                <a:latin typeface="Open Sans SemiBold"/>
                <a:ea typeface="Open Sans SemiBold"/>
                <a:cs typeface="Open Sans SemiBold"/>
                <a:sym typeface="Open Sans SemiBold"/>
              </a:rPr>
              <a:t>Les ajustements fiscaux aux frontières permettent </a:t>
            </a:r>
            <a:r>
              <a:rPr lang="en-US" sz="1800" b="0">
                <a:solidFill>
                  <a:schemeClr val="dk1"/>
                </a:solidFill>
                <a:latin typeface="Open Sans SemiBold"/>
                <a:ea typeface="Open Sans SemiBold"/>
                <a:cs typeface="Open Sans SemiBold"/>
                <a:sym typeface="Open Sans SemiBold"/>
              </a:rPr>
              <a:t>de contrer ces effets : les </a:t>
            </a:r>
            <a:r>
              <a:rPr lang="en-US" sz="1800" b="0">
                <a:solidFill>
                  <a:schemeClr val="dk1"/>
                </a:solidFill>
                <a:latin typeface="Open Sans"/>
                <a:ea typeface="Open Sans"/>
                <a:cs typeface="Open Sans"/>
                <a:sym typeface="Open Sans"/>
              </a:rPr>
              <a:t>importations sont taxées en fonction de leur teneur en carbone.</a:t>
            </a:r>
            <a:endParaRPr/>
          </a:p>
        </p:txBody>
      </p:sp>
      <p:sp>
        <p:nvSpPr>
          <p:cNvPr id="318" name="Google Shape;318;p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319" name="Google Shape;319;p4"/>
          <p:cNvSpPr txBox="1">
            <a:spLocks noGrp="1"/>
          </p:cNvSpPr>
          <p:nvPr>
            <p:ph type="body" idx="6"/>
          </p:nvPr>
        </p:nvSpPr>
        <p:spPr>
          <a:xfrm>
            <a:off x="663575" y="1787428"/>
            <a:ext cx="41721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Taxe carbone</a:t>
            </a:r>
            <a:endParaRPr/>
          </a:p>
        </p:txBody>
      </p:sp>
      <p:pic>
        <p:nvPicPr>
          <p:cNvPr id="320" name="Google Shape;320;p4"/>
          <p:cNvPicPr preferRelativeResize="0"/>
          <p:nvPr/>
        </p:nvPicPr>
        <p:blipFill rotWithShape="1">
          <a:blip r:embed="rId3">
            <a:alphaModFix/>
          </a:blip>
          <a:srcRect/>
          <a:stretch/>
        </p:blipFill>
        <p:spPr>
          <a:xfrm>
            <a:off x="5581559" y="2422525"/>
            <a:ext cx="6013542" cy="3241675"/>
          </a:xfrm>
          <a:prstGeom prst="rect">
            <a:avLst/>
          </a:prstGeom>
          <a:noFill/>
          <a:ln>
            <a:noFill/>
          </a:ln>
        </p:spPr>
      </p:pic>
      <p:sp>
        <p:nvSpPr>
          <p:cNvPr id="321" name="Google Shape;321;p4"/>
          <p:cNvSpPr txBox="1">
            <a:spLocks noGrp="1"/>
          </p:cNvSpPr>
          <p:nvPr>
            <p:ph type="body" idx="7"/>
          </p:nvPr>
        </p:nvSpPr>
        <p:spPr>
          <a:xfrm>
            <a:off x="663575" y="6063577"/>
            <a:ext cx="5180634"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US" b="1"/>
              <a:t>Source de l'image </a:t>
            </a:r>
            <a:r>
              <a:rPr lang="en-US"/>
              <a:t>: Ranamode, </a:t>
            </a:r>
            <a:r>
              <a:rPr lang="en-US" u="sng">
                <a:solidFill>
                  <a:schemeClr val="hlink"/>
                </a:solidFill>
                <a:hlinkClick r:id="rId4"/>
              </a:rPr>
              <a:t>Image</a:t>
            </a:r>
            <a:r>
              <a:rPr lang="en-US"/>
              <a:t>, sous licence </a:t>
            </a:r>
            <a:r>
              <a:rPr lang="en-US" u="sng">
                <a:solidFill>
                  <a:schemeClr val="hlink"/>
                </a:solidFill>
                <a:hlinkClick r:id="rId5"/>
              </a:rPr>
              <a:t>CC BY-SA 4.0</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11.1 Politiques climatiques directes</a:t>
            </a:r>
            <a:endParaRPr/>
          </a:p>
        </p:txBody>
      </p:sp>
      <p:sp>
        <p:nvSpPr>
          <p:cNvPr id="328" name="Google Shape;328;p5"/>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C8102E"/>
              </a:buClr>
              <a:buSzPts val="2000"/>
              <a:buFont typeface="Arial"/>
              <a:buChar char="•"/>
            </a:pPr>
            <a:r>
              <a:rPr lang="en-US">
                <a:solidFill>
                  <a:srgbClr val="C8102E"/>
                </a:solidFill>
              </a:rPr>
              <a:t>Effets retardés</a:t>
            </a:r>
            <a:r>
              <a:rPr lang="en-US"/>
              <a:t>, dus à l'inertie dans le remplacement des anciennes technologies d'émission</a:t>
            </a:r>
            <a:endParaRPr/>
          </a:p>
          <a:p>
            <a:pPr marL="342900" lvl="0" indent="-342900" algn="l" rtl="0">
              <a:lnSpc>
                <a:spcPct val="90000"/>
              </a:lnSpc>
              <a:spcBef>
                <a:spcPts val="1200"/>
              </a:spcBef>
              <a:spcAft>
                <a:spcPts val="0"/>
              </a:spcAft>
              <a:buClr>
                <a:srgbClr val="C8102E"/>
              </a:buClr>
              <a:buSzPts val="2000"/>
              <a:buFont typeface="Arial"/>
              <a:buChar char="•"/>
            </a:pPr>
            <a:r>
              <a:rPr lang="en-US">
                <a:solidFill>
                  <a:srgbClr val="C8102E"/>
                </a:solidFill>
                <a:latin typeface="Open Sans SemiBold"/>
                <a:ea typeface="Open Sans SemiBold"/>
                <a:cs typeface="Open Sans SemiBold"/>
                <a:sym typeface="Open Sans SemiBold"/>
              </a:rPr>
              <a:t>Impopulaire </a:t>
            </a:r>
            <a:r>
              <a:rPr lang="en-US">
                <a:latin typeface="Open Sans SemiBold"/>
                <a:ea typeface="Open Sans SemiBold"/>
                <a:cs typeface="Open Sans SemiBold"/>
                <a:sym typeface="Open Sans SemiBold"/>
              </a:rPr>
              <a:t>- les taxes peuvent être mal accueillies si elles ne sont pas correctement expliquées</a:t>
            </a:r>
            <a:endParaRPr/>
          </a:p>
          <a:p>
            <a:pPr marL="342900" lvl="0" indent="-342900" algn="l" rtl="0">
              <a:lnSpc>
                <a:spcPct val="90000"/>
              </a:lnSpc>
              <a:spcBef>
                <a:spcPts val="1200"/>
              </a:spcBef>
              <a:spcAft>
                <a:spcPts val="0"/>
              </a:spcAft>
              <a:buClr>
                <a:schemeClr val="dk1"/>
              </a:buClr>
              <a:buSzPts val="2000"/>
              <a:buFont typeface="Arial"/>
              <a:buChar char="•"/>
            </a:pPr>
            <a:r>
              <a:rPr lang="en-US">
                <a:latin typeface="Open Sans SemiBold"/>
                <a:ea typeface="Open Sans SemiBold"/>
                <a:cs typeface="Open Sans SemiBold"/>
                <a:sym typeface="Open Sans SemiBold"/>
              </a:rPr>
              <a:t>Les </a:t>
            </a:r>
            <a:r>
              <a:rPr lang="en-US">
                <a:solidFill>
                  <a:srgbClr val="C8102E"/>
                </a:solidFill>
                <a:latin typeface="Open Sans SemiBold"/>
                <a:ea typeface="Open Sans SemiBold"/>
                <a:cs typeface="Open Sans SemiBold"/>
                <a:sym typeface="Open Sans SemiBold"/>
              </a:rPr>
              <a:t>inégalités </a:t>
            </a:r>
            <a:r>
              <a:rPr lang="en-US">
                <a:latin typeface="Open Sans SemiBold"/>
                <a:ea typeface="Open Sans SemiBold"/>
                <a:cs typeface="Open Sans SemiBold"/>
                <a:sym typeface="Open Sans SemiBold"/>
              </a:rPr>
              <a:t>peuvent être renforcées par des taxations forfaitaires qui ne sont pas bien pensées.</a:t>
            </a:r>
            <a:endParaRPr/>
          </a:p>
          <a:p>
            <a:pPr marL="342900" lvl="0" indent="-342900" algn="l" rtl="0">
              <a:lnSpc>
                <a:spcPct val="90000"/>
              </a:lnSpc>
              <a:spcBef>
                <a:spcPts val="1200"/>
              </a:spcBef>
              <a:spcAft>
                <a:spcPts val="0"/>
              </a:spcAft>
              <a:buClr>
                <a:srgbClr val="C8102E"/>
              </a:buClr>
              <a:buSzPts val="2000"/>
              <a:buFont typeface="Arial"/>
              <a:buChar char="•"/>
            </a:pPr>
            <a:r>
              <a:rPr lang="en-US">
                <a:solidFill>
                  <a:srgbClr val="C8102E"/>
                </a:solidFill>
              </a:rPr>
              <a:t>L'efficacité </a:t>
            </a:r>
            <a:r>
              <a:rPr lang="en-US"/>
              <a:t>dépend de la manière dont les recettes sont recyclées dans l'économie.</a:t>
            </a:r>
            <a:endParaRPr/>
          </a:p>
        </p:txBody>
      </p:sp>
      <p:sp>
        <p:nvSpPr>
          <p:cNvPr id="329" name="Google Shape;329;p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330" name="Google Shape;330;p5"/>
          <p:cNvSpPr txBox="1">
            <a:spLocks noGrp="1"/>
          </p:cNvSpPr>
          <p:nvPr>
            <p:ph type="body" idx="2"/>
          </p:nvPr>
        </p:nvSpPr>
        <p:spPr>
          <a:xfrm>
            <a:off x="663575" y="2016027"/>
            <a:ext cx="4860700"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Taxe carbone</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
          <p:cNvSpPr txBox="1">
            <a:spLocks noGrp="1"/>
          </p:cNvSpPr>
          <p:nvPr>
            <p:ph type="title"/>
          </p:nvPr>
        </p:nvSpPr>
        <p:spPr>
          <a:xfrm>
            <a:off x="663880" y="452437"/>
            <a:ext cx="94572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11.1 Politiques climatiques directes</a:t>
            </a:r>
            <a:endParaRPr/>
          </a:p>
        </p:txBody>
      </p:sp>
      <p:sp>
        <p:nvSpPr>
          <p:cNvPr id="337" name="Google Shape;337;p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38" name="Google Shape;338;p6"/>
          <p:cNvSpPr txBox="1">
            <a:spLocks noGrp="1"/>
          </p:cNvSpPr>
          <p:nvPr>
            <p:ph type="body" idx="2"/>
          </p:nvPr>
        </p:nvSpPr>
        <p:spPr>
          <a:xfrm>
            <a:off x="663575" y="1787425"/>
            <a:ext cx="96234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Système d'échange de quotas d'émission</a:t>
            </a:r>
            <a:endParaRPr/>
          </a:p>
        </p:txBody>
      </p:sp>
      <p:sp>
        <p:nvSpPr>
          <p:cNvPr id="339" name="Google Shape;339;p6"/>
          <p:cNvSpPr txBox="1">
            <a:spLocks noGrp="1"/>
          </p:cNvSpPr>
          <p:nvPr>
            <p:ph type="body" idx="4"/>
          </p:nvPr>
        </p:nvSpPr>
        <p:spPr>
          <a:xfrm>
            <a:off x="663575" y="6072985"/>
            <a:ext cx="5180634"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US" b="1"/>
              <a:t>Source de l'image </a:t>
            </a:r>
            <a:r>
              <a:rPr lang="en-US"/>
              <a:t>: (silhouette d'usine) Gabriel VanHelsing, </a:t>
            </a:r>
            <a:r>
              <a:rPr lang="en-US" u="sng">
                <a:solidFill>
                  <a:schemeClr val="hlink"/>
                </a:solidFill>
                <a:hlinkClick r:id="rId3"/>
              </a:rPr>
              <a:t>photo</a:t>
            </a:r>
            <a:r>
              <a:rPr lang="en-US"/>
              <a:t>, sous licence </a:t>
            </a:r>
            <a:r>
              <a:rPr lang="en-US" u="sng">
                <a:solidFill>
                  <a:schemeClr val="hlink"/>
                </a:solidFill>
                <a:hlinkClick r:id="rId4"/>
              </a:rPr>
              <a:t>CC0</a:t>
            </a:r>
            <a:endParaRPr/>
          </a:p>
        </p:txBody>
      </p:sp>
      <p:pic>
        <p:nvPicPr>
          <p:cNvPr id="340" name="Google Shape;340;p6"/>
          <p:cNvPicPr preferRelativeResize="0"/>
          <p:nvPr/>
        </p:nvPicPr>
        <p:blipFill rotWithShape="1">
          <a:blip r:embed="rId5">
            <a:alphaModFix/>
          </a:blip>
          <a:srcRect/>
          <a:stretch/>
        </p:blipFill>
        <p:spPr>
          <a:xfrm>
            <a:off x="2400300" y="2413658"/>
            <a:ext cx="7444606" cy="3129707"/>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7"/>
          <p:cNvSpPr txBox="1">
            <a:spLocks noGrp="1"/>
          </p:cNvSpPr>
          <p:nvPr>
            <p:ph type="title"/>
          </p:nvPr>
        </p:nvSpPr>
        <p:spPr>
          <a:xfrm>
            <a:off x="663880" y="528637"/>
            <a:ext cx="94572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11.1 Politiques climatiques directes</a:t>
            </a:r>
            <a:endParaRPr/>
          </a:p>
        </p:txBody>
      </p:sp>
      <p:sp>
        <p:nvSpPr>
          <p:cNvPr id="347" name="Google Shape;347;p7"/>
          <p:cNvSpPr txBox="1">
            <a:spLocks noGrp="1"/>
          </p:cNvSpPr>
          <p:nvPr>
            <p:ph type="body" idx="1"/>
          </p:nvPr>
        </p:nvSpPr>
        <p:spPr>
          <a:xfrm>
            <a:off x="663880" y="2430545"/>
            <a:ext cx="10514700" cy="34218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C8102E"/>
              </a:buClr>
              <a:buSzPts val="2000"/>
              <a:buFont typeface="Open Sans SemiBold"/>
              <a:buNone/>
            </a:pPr>
            <a:r>
              <a:rPr lang="en-US" b="0">
                <a:solidFill>
                  <a:srgbClr val="C8102E"/>
                </a:solidFill>
              </a:rPr>
              <a:t>CONs :</a:t>
            </a:r>
            <a:endParaRPr/>
          </a:p>
          <a:p>
            <a:pPr marL="342900" lvl="0" indent="-342900" algn="l" rtl="0">
              <a:lnSpc>
                <a:spcPct val="90000"/>
              </a:lnSpc>
              <a:spcBef>
                <a:spcPts val="1200"/>
              </a:spcBef>
              <a:spcAft>
                <a:spcPts val="0"/>
              </a:spcAft>
              <a:buClr>
                <a:schemeClr val="dk1"/>
              </a:buClr>
              <a:buSzPts val="2000"/>
              <a:buFont typeface="Arial"/>
              <a:buChar char="•"/>
            </a:pPr>
            <a:r>
              <a:rPr lang="en-US"/>
              <a:t>Les compensations peuvent être problématiques</a:t>
            </a:r>
            <a:endParaRPr/>
          </a:p>
          <a:p>
            <a:pPr marL="342900" lvl="0" indent="-342900" algn="l" rtl="0">
              <a:lnSpc>
                <a:spcPct val="90000"/>
              </a:lnSpc>
              <a:spcBef>
                <a:spcPts val="1200"/>
              </a:spcBef>
              <a:spcAft>
                <a:spcPts val="0"/>
              </a:spcAft>
              <a:buClr>
                <a:schemeClr val="dk1"/>
              </a:buClr>
              <a:buSzPts val="2000"/>
              <a:buFont typeface="Arial"/>
              <a:buChar char="•"/>
            </a:pPr>
            <a:r>
              <a:rPr lang="en-US"/>
              <a:t>Si les plus gros pollueurs sont autorisés à continuer à émettre, les effets de la pollution atmosphérique locale demeurent.</a:t>
            </a:r>
            <a:endParaRPr/>
          </a:p>
          <a:p>
            <a:pPr marL="0" lvl="0" indent="0" algn="l" rtl="0">
              <a:lnSpc>
                <a:spcPct val="90000"/>
              </a:lnSpc>
              <a:spcBef>
                <a:spcPts val="1200"/>
              </a:spcBef>
              <a:spcAft>
                <a:spcPts val="0"/>
              </a:spcAft>
              <a:buClr>
                <a:srgbClr val="C8102E"/>
              </a:buClr>
              <a:buSzPts val="2000"/>
              <a:buFont typeface="Open Sans SemiBold"/>
              <a:buNone/>
            </a:pPr>
            <a:r>
              <a:rPr lang="en-US">
                <a:solidFill>
                  <a:srgbClr val="C8102E"/>
                </a:solidFill>
              </a:rPr>
              <a:t>PROs :</a:t>
            </a:r>
            <a:endParaRPr/>
          </a:p>
          <a:p>
            <a:pPr marL="342900" lvl="0" indent="-342900" algn="l" rtl="0">
              <a:lnSpc>
                <a:spcPct val="90000"/>
              </a:lnSpc>
              <a:spcBef>
                <a:spcPts val="1200"/>
              </a:spcBef>
              <a:spcAft>
                <a:spcPts val="0"/>
              </a:spcAft>
              <a:buClr>
                <a:schemeClr val="dk1"/>
              </a:buClr>
              <a:buSzPts val="2000"/>
              <a:buFont typeface="Arial"/>
              <a:buChar char="•"/>
            </a:pPr>
            <a:r>
              <a:rPr lang="en-US"/>
              <a:t>Efficacité économique si le prix est le même dans toutes les juridictions</a:t>
            </a:r>
            <a:endParaRPr/>
          </a:p>
          <a:p>
            <a:pPr marL="342900" lvl="0" indent="-342900" algn="l" rtl="0">
              <a:lnSpc>
                <a:spcPct val="90000"/>
              </a:lnSpc>
              <a:spcBef>
                <a:spcPts val="1200"/>
              </a:spcBef>
              <a:spcAft>
                <a:spcPts val="0"/>
              </a:spcAft>
              <a:buClr>
                <a:schemeClr val="dk1"/>
              </a:buClr>
              <a:buSzPts val="2000"/>
              <a:buFont typeface="Arial"/>
              <a:buChar char="•"/>
            </a:pPr>
            <a:r>
              <a:rPr lang="en-US"/>
              <a:t>Des prix plancher et plafond pour les quotas peuvent assurer une certaine stabilité (le système ressemble donc en partie à une taxe sur le carbone et est appelé "système hybride").</a:t>
            </a:r>
            <a:endParaRPr/>
          </a:p>
          <a:p>
            <a:pPr marL="342900" lvl="0" indent="-342900" algn="l" rtl="0">
              <a:lnSpc>
                <a:spcPct val="90000"/>
              </a:lnSpc>
              <a:spcBef>
                <a:spcPts val="1200"/>
              </a:spcBef>
              <a:spcAft>
                <a:spcPts val="0"/>
              </a:spcAft>
              <a:buClr>
                <a:schemeClr val="dk1"/>
              </a:buClr>
              <a:buSzPts val="2000"/>
              <a:buFont typeface="Arial"/>
              <a:buChar char="•"/>
            </a:pPr>
            <a:r>
              <a:rPr lang="en-US"/>
              <a:t>Avantages des politiques de recyclage des recettes (similaires aux taxes sur le carbone)</a:t>
            </a:r>
            <a:endParaRPr/>
          </a:p>
        </p:txBody>
      </p:sp>
      <p:sp>
        <p:nvSpPr>
          <p:cNvPr id="348" name="Google Shape;348;p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349" name="Google Shape;349;p7"/>
          <p:cNvSpPr txBox="1">
            <a:spLocks noGrp="1"/>
          </p:cNvSpPr>
          <p:nvPr>
            <p:ph type="body" idx="2"/>
          </p:nvPr>
        </p:nvSpPr>
        <p:spPr>
          <a:xfrm>
            <a:off x="663575" y="1863627"/>
            <a:ext cx="4860600" cy="439200"/>
          </a:xfrm>
          <a:prstGeom prst="rect">
            <a:avLst/>
          </a:prstGeom>
          <a:noFill/>
          <a:ln>
            <a:noFill/>
          </a:ln>
        </p:spPr>
        <p:txBody>
          <a:bodyPr spcFirstLastPara="1" wrap="square" lIns="91425" tIns="45700" rIns="91425" bIns="45700" anchor="ctr" anchorCtr="0">
            <a:normAutofit fontScale="85000"/>
          </a:bodyPr>
          <a:lstStyle/>
          <a:p>
            <a:pPr marL="0" lvl="0" indent="0" algn="l" rtl="0">
              <a:lnSpc>
                <a:spcPct val="90000"/>
              </a:lnSpc>
              <a:spcBef>
                <a:spcPts val="0"/>
              </a:spcBef>
              <a:spcAft>
                <a:spcPts val="0"/>
              </a:spcAft>
              <a:buClr>
                <a:srgbClr val="8EA9DA"/>
              </a:buClr>
              <a:buSzPct val="100000"/>
              <a:buFont typeface="Open Sans"/>
              <a:buNone/>
            </a:pPr>
            <a:r>
              <a:rPr lang="en-US">
                <a:latin typeface="Open Sans"/>
                <a:ea typeface="Open Sans"/>
                <a:cs typeface="Open Sans"/>
                <a:sym typeface="Open Sans"/>
              </a:rPr>
              <a:t>Système d'échange de quotas d'émission</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8"/>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11.2 Politiques climatiques indirectes</a:t>
            </a:r>
            <a:endParaRPr/>
          </a:p>
        </p:txBody>
      </p:sp>
      <p:sp>
        <p:nvSpPr>
          <p:cNvPr id="356" name="Google Shape;356;p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357" name="Google Shape;357;p8"/>
          <p:cNvSpPr txBox="1">
            <a:spLocks noGrp="1"/>
          </p:cNvSpPr>
          <p:nvPr>
            <p:ph type="body" idx="2"/>
          </p:nvPr>
        </p:nvSpPr>
        <p:spPr>
          <a:xfrm>
            <a:off x="663575" y="2016025"/>
            <a:ext cx="71691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Régimes d'aide aux énergies renouvelables</a:t>
            </a:r>
            <a:endParaRPr/>
          </a:p>
        </p:txBody>
      </p:sp>
      <p:pic>
        <p:nvPicPr>
          <p:cNvPr id="358" name="Google Shape;358;p8"/>
          <p:cNvPicPr preferRelativeResize="0"/>
          <p:nvPr/>
        </p:nvPicPr>
        <p:blipFill rotWithShape="1">
          <a:blip r:embed="rId3">
            <a:alphaModFix/>
          </a:blip>
          <a:srcRect/>
          <a:stretch/>
        </p:blipFill>
        <p:spPr>
          <a:xfrm>
            <a:off x="2071116" y="2624582"/>
            <a:ext cx="8184134" cy="3682318"/>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9"/>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11.2 Politiques climatiques indirectes</a:t>
            </a:r>
            <a:endParaRPr/>
          </a:p>
        </p:txBody>
      </p:sp>
      <p:sp>
        <p:nvSpPr>
          <p:cNvPr id="365" name="Google Shape;365;p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66" name="Google Shape;366;p9"/>
          <p:cNvSpPr txBox="1">
            <a:spLocks noGrp="1"/>
          </p:cNvSpPr>
          <p:nvPr>
            <p:ph type="body" idx="2"/>
          </p:nvPr>
        </p:nvSpPr>
        <p:spPr>
          <a:xfrm>
            <a:off x="663575" y="2016025"/>
            <a:ext cx="7160100" cy="43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a:buNone/>
            </a:pPr>
            <a:r>
              <a:rPr lang="en-US">
                <a:latin typeface="Open Sans"/>
                <a:ea typeface="Open Sans"/>
                <a:cs typeface="Open Sans"/>
                <a:sym typeface="Open Sans"/>
              </a:rPr>
              <a:t>Régimes d'aide aux énergies renouvelables</a:t>
            </a:r>
            <a:endParaRPr/>
          </a:p>
        </p:txBody>
      </p:sp>
      <p:pic>
        <p:nvPicPr>
          <p:cNvPr id="367" name="Google Shape;367;p9"/>
          <p:cNvPicPr preferRelativeResize="0"/>
          <p:nvPr/>
        </p:nvPicPr>
        <p:blipFill rotWithShape="1">
          <a:blip r:embed="rId3">
            <a:alphaModFix/>
          </a:blip>
          <a:srcRect/>
          <a:stretch/>
        </p:blipFill>
        <p:spPr>
          <a:xfrm>
            <a:off x="2077466" y="2629801"/>
            <a:ext cx="8184134" cy="3682318"/>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6637</Words>
  <Application>Microsoft Macintosh PowerPoint</Application>
  <PresentationFormat>Widescreen</PresentationFormat>
  <Paragraphs>277</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Quattrocento Sans</vt:lpstr>
      <vt:lpstr>Open Sans SemiBold</vt:lpstr>
      <vt:lpstr>Roboto</vt:lpstr>
      <vt:lpstr>Montserrat</vt:lpstr>
      <vt:lpstr>Open Sans ExtraBold</vt:lpstr>
      <vt:lpstr>Calibri</vt:lpstr>
      <vt:lpstr>Open Sans</vt:lpstr>
      <vt:lpstr>CCG_ppt</vt:lpstr>
      <vt:lpstr>1_CCG_ppt</vt:lpstr>
      <vt:lpstr>LECTURE 11 Politiques climatiques dans les pays en développement</vt:lpstr>
      <vt:lpstr>Résultats de l'apprentissage</vt:lpstr>
      <vt:lpstr>11.1 Politiques climatiques directes</vt:lpstr>
      <vt:lpstr>11.1 Politiques climatiques directes</vt:lpstr>
      <vt:lpstr>11.1 Politiques climatiques directes</vt:lpstr>
      <vt:lpstr>11.1 Politiques climatiques directes</vt:lpstr>
      <vt:lpstr>11.1 Politiques climatiques directes</vt:lpstr>
      <vt:lpstr>11.2 Politiques climatiques indirectes</vt:lpstr>
      <vt:lpstr>11.2 Politiques climatiques indirectes</vt:lpstr>
      <vt:lpstr>11.2 Politiques climatiques indirectes</vt:lpstr>
      <vt:lpstr>11.2 Politiques climatiques indirectes</vt:lpstr>
      <vt:lpstr>11.2 Politiques climatiques indirectes</vt:lpstr>
      <vt:lpstr>11.3 Exemples - Indonésie</vt:lpstr>
      <vt:lpstr>11.3 Exemples - Indonésie</vt:lpstr>
      <vt:lpstr>11.3 Exemples - Indonésie</vt:lpstr>
      <vt:lpstr>11.3 Exemples - Indonésie</vt:lpstr>
      <vt:lpstr>11.3 Exemples - Indonésie</vt:lpstr>
      <vt:lpstr>Lecture 11.3 Références</vt:lpstr>
      <vt:lpstr>11.4 Exemples - Union européenne</vt:lpstr>
      <vt:lpstr>11.4 Exemples - Union européenne</vt:lpstr>
      <vt:lpstr>11.4 Exemples - Union européenne</vt:lpstr>
      <vt:lpstr>11.4 Exemples - Union européenne</vt:lpstr>
      <vt:lpstr>11.4 Exemples - Union européenne</vt:lpstr>
      <vt:lpstr>Lecture 11.4 Références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Francesco Gardumi</dc:creator>
  <cp:lastModifiedBy>Yeganyan, Rudolf</cp:lastModifiedBy>
  <cp:revision>1</cp:revision>
  <dcterms:created xsi:type="dcterms:W3CDTF">2021-05-27T14:16:38Z</dcterms:created>
  <dcterms:modified xsi:type="dcterms:W3CDTF">2024-06-20T13:35:34Z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