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9"/>
  </p:notesMasterIdLst>
  <p:handoutMasterIdLst>
    <p:handoutMasterId r:id="rId30"/>
  </p:handoutMasterIdLst>
  <p:sldIdLst>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23B54-7627-ADC5-76F9-AA7DAC169439}" v="4" dt="2026-02-09T13:42:46.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1" autoAdjust="0"/>
    <p:restoredTop sz="86422" autoAdjust="0"/>
  </p:normalViewPr>
  <p:slideViewPr>
    <p:cSldViewPr snapToGrid="0">
      <p:cViewPr varScale="1">
        <p:scale>
          <a:sx n="92" d="100"/>
          <a:sy n="92" d="100"/>
        </p:scale>
        <p:origin x="344" y="184"/>
      </p:cViewPr>
      <p:guideLst/>
    </p:cSldViewPr>
  </p:slideViewPr>
  <p:outlineViewPr>
    <p:cViewPr>
      <p:scale>
        <a:sx n="33" d="100"/>
        <a:sy n="33" d="100"/>
      </p:scale>
      <p:origin x="0" y="-611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8T11:50:41.448" v="52" actId="1076"/>
      <pc:docMkLst>
        <pc:docMk/>
      </pc:docMkLst>
      <pc:sldChg chg="modSp mod">
        <pc:chgData name="Alexander Deliukov" userId="d5fda0f2-1d08-4016-b7e9-bb882f168707" providerId="ADAL" clId="{FE9DFF45-01DC-45CC-A80A-B50597210401}" dt="2026-01-28T11:46:40.358" v="3" actId="948"/>
        <pc:sldMkLst>
          <pc:docMk/>
          <pc:sldMk cId="4021606225" sldId="521"/>
        </pc:sldMkLst>
        <pc:spChg chg="mod">
          <ac:chgData name="Alexander Deliukov" userId="d5fda0f2-1d08-4016-b7e9-bb882f168707" providerId="ADAL" clId="{FE9DFF45-01DC-45CC-A80A-B50597210401}" dt="2026-01-28T11:46:40.358" v="3" actId="948"/>
          <ac:spMkLst>
            <pc:docMk/>
            <pc:sldMk cId="4021606225" sldId="521"/>
            <ac:spMk id="2" creationId="{9F52A8FD-D115-3917-B567-996023B58008}"/>
          </ac:spMkLst>
        </pc:spChg>
      </pc:sldChg>
      <pc:sldChg chg="modSp mod">
        <pc:chgData name="Alexander Deliukov" userId="d5fda0f2-1d08-4016-b7e9-bb882f168707" providerId="ADAL" clId="{FE9DFF45-01DC-45CC-A80A-B50597210401}" dt="2026-01-28T11:48:42.994" v="19" actId="14100"/>
        <pc:sldMkLst>
          <pc:docMk/>
          <pc:sldMk cId="3899253441" sldId="524"/>
        </pc:sldMkLst>
        <pc:spChg chg="mod">
          <ac:chgData name="Alexander Deliukov" userId="d5fda0f2-1d08-4016-b7e9-bb882f168707" providerId="ADAL" clId="{FE9DFF45-01DC-45CC-A80A-B50597210401}" dt="2026-01-28T11:48:42.994" v="19" actId="14100"/>
          <ac:spMkLst>
            <pc:docMk/>
            <pc:sldMk cId="3899253441" sldId="524"/>
            <ac:spMk id="2" creationId="{1013318B-F51A-DE9B-4143-B6140E6B757E}"/>
          </ac:spMkLst>
        </pc:spChg>
        <pc:spChg chg="mod">
          <ac:chgData name="Alexander Deliukov" userId="d5fda0f2-1d08-4016-b7e9-bb882f168707" providerId="ADAL" clId="{FE9DFF45-01DC-45CC-A80A-B50597210401}" dt="2026-01-28T11:48:39.627" v="18" actId="948"/>
          <ac:spMkLst>
            <pc:docMk/>
            <pc:sldMk cId="3899253441" sldId="524"/>
            <ac:spMk id="4" creationId="{F7F40FD4-E1E0-2E56-7DCF-8A54A92CB1A1}"/>
          </ac:spMkLst>
        </pc:spChg>
      </pc:sldChg>
      <pc:sldChg chg="modSp mod">
        <pc:chgData name="Alexander Deliukov" userId="d5fda0f2-1d08-4016-b7e9-bb882f168707" providerId="ADAL" clId="{FE9DFF45-01DC-45CC-A80A-B50597210401}" dt="2026-01-28T11:48:50.677" v="22" actId="1076"/>
        <pc:sldMkLst>
          <pc:docMk/>
          <pc:sldMk cId="1606069557" sldId="525"/>
        </pc:sldMkLst>
        <pc:spChg chg="mod">
          <ac:chgData name="Alexander Deliukov" userId="d5fda0f2-1d08-4016-b7e9-bb882f168707" providerId="ADAL" clId="{FE9DFF45-01DC-45CC-A80A-B50597210401}" dt="2026-01-28T11:48:50.677" v="22" actId="1076"/>
          <ac:spMkLst>
            <pc:docMk/>
            <pc:sldMk cId="1606069557" sldId="525"/>
            <ac:spMk id="6" creationId="{BCBC3EFB-6EA2-73C5-A404-54EB71533BD8}"/>
          </ac:spMkLst>
        </pc:spChg>
      </pc:sldChg>
      <pc:sldChg chg="modSp mod">
        <pc:chgData name="Alexander Deliukov" userId="d5fda0f2-1d08-4016-b7e9-bb882f168707" providerId="ADAL" clId="{FE9DFF45-01DC-45CC-A80A-B50597210401}" dt="2026-01-28T11:48:55.480" v="23" actId="948"/>
        <pc:sldMkLst>
          <pc:docMk/>
          <pc:sldMk cId="2006411794" sldId="526"/>
        </pc:sldMkLst>
        <pc:spChg chg="mod">
          <ac:chgData name="Alexander Deliukov" userId="d5fda0f2-1d08-4016-b7e9-bb882f168707" providerId="ADAL" clId="{FE9DFF45-01DC-45CC-A80A-B50597210401}" dt="2026-01-28T11:48:55.480" v="23" actId="948"/>
          <ac:spMkLst>
            <pc:docMk/>
            <pc:sldMk cId="2006411794" sldId="526"/>
            <ac:spMk id="2" creationId="{80E7D99A-AA02-4E8C-8B1C-0BAA15EB04CF}"/>
          </ac:spMkLst>
        </pc:spChg>
        <pc:spChg chg="mod">
          <ac:chgData name="Alexander Deliukov" userId="d5fda0f2-1d08-4016-b7e9-bb882f168707" providerId="ADAL" clId="{FE9DFF45-01DC-45CC-A80A-B50597210401}" dt="2026-01-28T11:47:25.309" v="11" actId="404"/>
          <ac:spMkLst>
            <pc:docMk/>
            <pc:sldMk cId="2006411794" sldId="526"/>
            <ac:spMk id="6" creationId="{0698FE26-8855-FDC1-4976-215061E57FEA}"/>
          </ac:spMkLst>
        </pc:spChg>
      </pc:sldChg>
      <pc:sldChg chg="modSp mod">
        <pc:chgData name="Alexander Deliukov" userId="d5fda0f2-1d08-4016-b7e9-bb882f168707" providerId="ADAL" clId="{FE9DFF45-01DC-45CC-A80A-B50597210401}" dt="2026-01-28T11:49:00.361" v="24" actId="948"/>
        <pc:sldMkLst>
          <pc:docMk/>
          <pc:sldMk cId="2353518375" sldId="527"/>
        </pc:sldMkLst>
        <pc:spChg chg="mod">
          <ac:chgData name="Alexander Deliukov" userId="d5fda0f2-1d08-4016-b7e9-bb882f168707" providerId="ADAL" clId="{FE9DFF45-01DC-45CC-A80A-B50597210401}" dt="2026-01-28T11:49:00.361" v="24" actId="948"/>
          <ac:spMkLst>
            <pc:docMk/>
            <pc:sldMk cId="2353518375" sldId="527"/>
            <ac:spMk id="2" creationId="{8DA81C1F-E6D4-7797-0566-5519F15B2FFB}"/>
          </ac:spMkLst>
        </pc:spChg>
      </pc:sldChg>
      <pc:sldChg chg="modSp mod">
        <pc:chgData name="Alexander Deliukov" userId="d5fda0f2-1d08-4016-b7e9-bb882f168707" providerId="ADAL" clId="{FE9DFF45-01DC-45CC-A80A-B50597210401}" dt="2026-01-28T11:49:06.638" v="26" actId="404"/>
        <pc:sldMkLst>
          <pc:docMk/>
          <pc:sldMk cId="536010063" sldId="528"/>
        </pc:sldMkLst>
        <pc:spChg chg="mod">
          <ac:chgData name="Alexander Deliukov" userId="d5fda0f2-1d08-4016-b7e9-bb882f168707" providerId="ADAL" clId="{FE9DFF45-01DC-45CC-A80A-B50597210401}" dt="2026-01-28T11:49:04.701" v="25" actId="948"/>
          <ac:spMkLst>
            <pc:docMk/>
            <pc:sldMk cId="536010063" sldId="528"/>
            <ac:spMk id="3" creationId="{0B3D41E6-E870-2405-A797-B19B3AA777C8}"/>
          </ac:spMkLst>
        </pc:spChg>
        <pc:spChg chg="mod">
          <ac:chgData name="Alexander Deliukov" userId="d5fda0f2-1d08-4016-b7e9-bb882f168707" providerId="ADAL" clId="{FE9DFF45-01DC-45CC-A80A-B50597210401}" dt="2026-01-28T11:49:06.638" v="26" actId="404"/>
          <ac:spMkLst>
            <pc:docMk/>
            <pc:sldMk cId="536010063" sldId="528"/>
            <ac:spMk id="4" creationId="{CB33C395-3CC3-4B54-6421-D833B99114A3}"/>
          </ac:spMkLst>
        </pc:spChg>
      </pc:sldChg>
      <pc:sldChg chg="modSp">
        <pc:chgData name="Alexander Deliukov" userId="d5fda0f2-1d08-4016-b7e9-bb882f168707" providerId="ADAL" clId="{FE9DFF45-01DC-45CC-A80A-B50597210401}" dt="2026-01-28T11:49:12.733" v="27" actId="404"/>
        <pc:sldMkLst>
          <pc:docMk/>
          <pc:sldMk cId="3298366752" sldId="529"/>
        </pc:sldMkLst>
        <pc:spChg chg="mod">
          <ac:chgData name="Alexander Deliukov" userId="d5fda0f2-1d08-4016-b7e9-bb882f168707" providerId="ADAL" clId="{FE9DFF45-01DC-45CC-A80A-B50597210401}" dt="2026-01-28T11:49:12.733" v="27" actId="404"/>
          <ac:spMkLst>
            <pc:docMk/>
            <pc:sldMk cId="3298366752" sldId="529"/>
            <ac:spMk id="4" creationId="{E89D4953-F522-1DC0-5021-75B2160CEB19}"/>
          </ac:spMkLst>
        </pc:spChg>
      </pc:sldChg>
      <pc:sldChg chg="modSp mod">
        <pc:chgData name="Alexander Deliukov" userId="d5fda0f2-1d08-4016-b7e9-bb882f168707" providerId="ADAL" clId="{FE9DFF45-01DC-45CC-A80A-B50597210401}" dt="2026-01-28T11:49:20.017" v="28" actId="948"/>
        <pc:sldMkLst>
          <pc:docMk/>
          <pc:sldMk cId="2185029648" sldId="530"/>
        </pc:sldMkLst>
        <pc:spChg chg="mod">
          <ac:chgData name="Alexander Deliukov" userId="d5fda0f2-1d08-4016-b7e9-bb882f168707" providerId="ADAL" clId="{FE9DFF45-01DC-45CC-A80A-B50597210401}" dt="2026-01-28T11:49:20.017" v="28" actId="948"/>
          <ac:spMkLst>
            <pc:docMk/>
            <pc:sldMk cId="2185029648" sldId="530"/>
            <ac:spMk id="2" creationId="{65F52513-E61F-952D-DC13-AF1A239475C6}"/>
          </ac:spMkLst>
        </pc:spChg>
      </pc:sldChg>
      <pc:sldChg chg="modSp mod">
        <pc:chgData name="Alexander Deliukov" userId="d5fda0f2-1d08-4016-b7e9-bb882f168707" providerId="ADAL" clId="{FE9DFF45-01DC-45CC-A80A-B50597210401}" dt="2026-01-28T11:49:27.809" v="31" actId="404"/>
        <pc:sldMkLst>
          <pc:docMk/>
          <pc:sldMk cId="2464154826" sldId="531"/>
        </pc:sldMkLst>
        <pc:spChg chg="mod">
          <ac:chgData name="Alexander Deliukov" userId="d5fda0f2-1d08-4016-b7e9-bb882f168707" providerId="ADAL" clId="{FE9DFF45-01DC-45CC-A80A-B50597210401}" dt="2026-01-28T11:49:25.435" v="30" actId="14100"/>
          <ac:spMkLst>
            <pc:docMk/>
            <pc:sldMk cId="2464154826" sldId="531"/>
            <ac:spMk id="2" creationId="{14B7AC55-1995-8215-ACF9-D2D0B8B6B584}"/>
          </ac:spMkLst>
        </pc:spChg>
        <pc:spChg chg="mod">
          <ac:chgData name="Alexander Deliukov" userId="d5fda0f2-1d08-4016-b7e9-bb882f168707" providerId="ADAL" clId="{FE9DFF45-01DC-45CC-A80A-B50597210401}" dt="2026-01-28T11:49:27.809" v="31" actId="404"/>
          <ac:spMkLst>
            <pc:docMk/>
            <pc:sldMk cId="2464154826" sldId="531"/>
            <ac:spMk id="4" creationId="{6626F0D8-00A2-4308-1A56-AEAB5E13091A}"/>
          </ac:spMkLst>
        </pc:spChg>
      </pc:sldChg>
      <pc:sldChg chg="modSp mod">
        <pc:chgData name="Alexander Deliukov" userId="d5fda0f2-1d08-4016-b7e9-bb882f168707" providerId="ADAL" clId="{FE9DFF45-01DC-45CC-A80A-B50597210401}" dt="2026-01-28T11:49:32.622" v="33" actId="404"/>
        <pc:sldMkLst>
          <pc:docMk/>
          <pc:sldMk cId="2916704819" sldId="532"/>
        </pc:sldMkLst>
        <pc:spChg chg="mod">
          <ac:chgData name="Alexander Deliukov" userId="d5fda0f2-1d08-4016-b7e9-bb882f168707" providerId="ADAL" clId="{FE9DFF45-01DC-45CC-A80A-B50597210401}" dt="2026-01-28T11:49:30.985" v="32" actId="14100"/>
          <ac:spMkLst>
            <pc:docMk/>
            <pc:sldMk cId="2916704819" sldId="532"/>
            <ac:spMk id="2" creationId="{B7A601D1-86D4-55EF-E3B6-DCBDFB331F26}"/>
          </ac:spMkLst>
        </pc:spChg>
        <pc:spChg chg="mod">
          <ac:chgData name="Alexander Deliukov" userId="d5fda0f2-1d08-4016-b7e9-bb882f168707" providerId="ADAL" clId="{FE9DFF45-01DC-45CC-A80A-B50597210401}" dt="2026-01-28T11:49:32.622" v="33" actId="404"/>
          <ac:spMkLst>
            <pc:docMk/>
            <pc:sldMk cId="2916704819" sldId="532"/>
            <ac:spMk id="4" creationId="{A45B8CBE-1F11-E934-F1CC-E369F0A7208F}"/>
          </ac:spMkLst>
        </pc:spChg>
      </pc:sldChg>
      <pc:sldChg chg="modSp mod">
        <pc:chgData name="Alexander Deliukov" userId="d5fda0f2-1d08-4016-b7e9-bb882f168707" providerId="ADAL" clId="{FE9DFF45-01DC-45CC-A80A-B50597210401}" dt="2026-01-28T11:49:38.068" v="36" actId="404"/>
        <pc:sldMkLst>
          <pc:docMk/>
          <pc:sldMk cId="3343093809" sldId="533"/>
        </pc:sldMkLst>
        <pc:spChg chg="mod">
          <ac:chgData name="Alexander Deliukov" userId="d5fda0f2-1d08-4016-b7e9-bb882f168707" providerId="ADAL" clId="{FE9DFF45-01DC-45CC-A80A-B50597210401}" dt="2026-01-28T11:49:36.305" v="35" actId="14100"/>
          <ac:spMkLst>
            <pc:docMk/>
            <pc:sldMk cId="3343093809" sldId="533"/>
            <ac:spMk id="2" creationId="{9CEEBBF2-57E8-98A7-5196-A80E5E02DE3D}"/>
          </ac:spMkLst>
        </pc:spChg>
        <pc:spChg chg="mod">
          <ac:chgData name="Alexander Deliukov" userId="d5fda0f2-1d08-4016-b7e9-bb882f168707" providerId="ADAL" clId="{FE9DFF45-01DC-45CC-A80A-B50597210401}" dt="2026-01-28T11:49:38.068" v="36" actId="404"/>
          <ac:spMkLst>
            <pc:docMk/>
            <pc:sldMk cId="3343093809" sldId="533"/>
            <ac:spMk id="4" creationId="{F3695D75-7CB2-2E3E-FC36-E6C5542486F1}"/>
          </ac:spMkLst>
        </pc:spChg>
      </pc:sldChg>
      <pc:sldChg chg="modSp mod">
        <pc:chgData name="Alexander Deliukov" userId="d5fda0f2-1d08-4016-b7e9-bb882f168707" providerId="ADAL" clId="{FE9DFF45-01DC-45CC-A80A-B50597210401}" dt="2026-01-28T11:49:43.196" v="37" actId="948"/>
        <pc:sldMkLst>
          <pc:docMk/>
          <pc:sldMk cId="2133269364" sldId="534"/>
        </pc:sldMkLst>
        <pc:spChg chg="mod">
          <ac:chgData name="Alexander Deliukov" userId="d5fda0f2-1d08-4016-b7e9-bb882f168707" providerId="ADAL" clId="{FE9DFF45-01DC-45CC-A80A-B50597210401}" dt="2026-01-28T11:49:43.196" v="37" actId="948"/>
          <ac:spMkLst>
            <pc:docMk/>
            <pc:sldMk cId="2133269364" sldId="534"/>
            <ac:spMk id="2" creationId="{14D1AA4E-9257-5B0A-B307-3A3FE61C373A}"/>
          </ac:spMkLst>
        </pc:spChg>
      </pc:sldChg>
      <pc:sldChg chg="modSp">
        <pc:chgData name="Alexander Deliukov" userId="d5fda0f2-1d08-4016-b7e9-bb882f168707" providerId="ADAL" clId="{FE9DFF45-01DC-45CC-A80A-B50597210401}" dt="2026-01-28T11:49:49.390" v="38" actId="404"/>
        <pc:sldMkLst>
          <pc:docMk/>
          <pc:sldMk cId="895903724" sldId="535"/>
        </pc:sldMkLst>
        <pc:spChg chg="mod">
          <ac:chgData name="Alexander Deliukov" userId="d5fda0f2-1d08-4016-b7e9-bb882f168707" providerId="ADAL" clId="{FE9DFF45-01DC-45CC-A80A-B50597210401}" dt="2026-01-28T11:49:49.390" v="38" actId="404"/>
          <ac:spMkLst>
            <pc:docMk/>
            <pc:sldMk cId="895903724" sldId="535"/>
            <ac:spMk id="4" creationId="{C7B55AD6-BE39-9CA0-D95D-AC03B2E99E8F}"/>
          </ac:spMkLst>
        </pc:spChg>
      </pc:sldChg>
      <pc:sldChg chg="modSp">
        <pc:chgData name="Alexander Deliukov" userId="d5fda0f2-1d08-4016-b7e9-bb882f168707" providerId="ADAL" clId="{FE9DFF45-01DC-45CC-A80A-B50597210401}" dt="2026-01-28T11:49:56.712" v="39" actId="404"/>
        <pc:sldMkLst>
          <pc:docMk/>
          <pc:sldMk cId="2949091759" sldId="536"/>
        </pc:sldMkLst>
        <pc:spChg chg="mod">
          <ac:chgData name="Alexander Deliukov" userId="d5fda0f2-1d08-4016-b7e9-bb882f168707" providerId="ADAL" clId="{FE9DFF45-01DC-45CC-A80A-B50597210401}" dt="2026-01-28T11:49:56.712" v="39" actId="404"/>
          <ac:spMkLst>
            <pc:docMk/>
            <pc:sldMk cId="2949091759" sldId="536"/>
            <ac:spMk id="4" creationId="{155DF4ED-FF8C-0564-EF5D-DA6654E5F96E}"/>
          </ac:spMkLst>
        </pc:spChg>
      </pc:sldChg>
      <pc:sldChg chg="modSp mod">
        <pc:chgData name="Alexander Deliukov" userId="d5fda0f2-1d08-4016-b7e9-bb882f168707" providerId="ADAL" clId="{FE9DFF45-01DC-45CC-A80A-B50597210401}" dt="2026-01-28T11:50:02.280" v="40" actId="948"/>
        <pc:sldMkLst>
          <pc:docMk/>
          <pc:sldMk cId="328156667" sldId="537"/>
        </pc:sldMkLst>
        <pc:spChg chg="mod">
          <ac:chgData name="Alexander Deliukov" userId="d5fda0f2-1d08-4016-b7e9-bb882f168707" providerId="ADAL" clId="{FE9DFF45-01DC-45CC-A80A-B50597210401}" dt="2026-01-28T11:50:02.280" v="40" actId="948"/>
          <ac:spMkLst>
            <pc:docMk/>
            <pc:sldMk cId="328156667" sldId="537"/>
            <ac:spMk id="2" creationId="{06C04EB7-574D-BEE8-7D60-A52C064F2ABC}"/>
          </ac:spMkLst>
        </pc:spChg>
      </pc:sldChg>
      <pc:sldChg chg="modSp mod">
        <pc:chgData name="Alexander Deliukov" userId="d5fda0f2-1d08-4016-b7e9-bb882f168707" providerId="ADAL" clId="{FE9DFF45-01DC-45CC-A80A-B50597210401}" dt="2026-01-28T11:50:09.600" v="42" actId="404"/>
        <pc:sldMkLst>
          <pc:docMk/>
          <pc:sldMk cId="2780248464" sldId="538"/>
        </pc:sldMkLst>
        <pc:spChg chg="mod">
          <ac:chgData name="Alexander Deliukov" userId="d5fda0f2-1d08-4016-b7e9-bb882f168707" providerId="ADAL" clId="{FE9DFF45-01DC-45CC-A80A-B50597210401}" dt="2026-01-28T11:50:07.356" v="41" actId="948"/>
          <ac:spMkLst>
            <pc:docMk/>
            <pc:sldMk cId="2780248464" sldId="538"/>
            <ac:spMk id="3" creationId="{CD3152FB-94BB-5F97-F9DF-816B8B4D2A53}"/>
          </ac:spMkLst>
        </pc:spChg>
        <pc:spChg chg="mod">
          <ac:chgData name="Alexander Deliukov" userId="d5fda0f2-1d08-4016-b7e9-bb882f168707" providerId="ADAL" clId="{FE9DFF45-01DC-45CC-A80A-B50597210401}" dt="2026-01-28T11:50:09.600" v="42" actId="404"/>
          <ac:spMkLst>
            <pc:docMk/>
            <pc:sldMk cId="2780248464" sldId="538"/>
            <ac:spMk id="4" creationId="{814CABE2-6C61-7A78-A88D-15A7E427F630}"/>
          </ac:spMkLst>
        </pc:spChg>
      </pc:sldChg>
      <pc:sldChg chg="modSp mod">
        <pc:chgData name="Alexander Deliukov" userId="d5fda0f2-1d08-4016-b7e9-bb882f168707" providerId="ADAL" clId="{FE9DFF45-01DC-45CC-A80A-B50597210401}" dt="2026-01-28T11:50:13.223" v="43" actId="1076"/>
        <pc:sldMkLst>
          <pc:docMk/>
          <pc:sldMk cId="3463406520" sldId="539"/>
        </pc:sldMkLst>
        <pc:spChg chg="mod">
          <ac:chgData name="Alexander Deliukov" userId="d5fda0f2-1d08-4016-b7e9-bb882f168707" providerId="ADAL" clId="{FE9DFF45-01DC-45CC-A80A-B50597210401}" dt="2026-01-28T11:50:13.223" v="43" actId="1076"/>
          <ac:spMkLst>
            <pc:docMk/>
            <pc:sldMk cId="3463406520" sldId="539"/>
            <ac:spMk id="4" creationId="{0DF50959-6A86-41AD-4206-D98C378FFC99}"/>
          </ac:spMkLst>
        </pc:spChg>
      </pc:sldChg>
      <pc:sldChg chg="modSp">
        <pc:chgData name="Alexander Deliukov" userId="d5fda0f2-1d08-4016-b7e9-bb882f168707" providerId="ADAL" clId="{FE9DFF45-01DC-45CC-A80A-B50597210401}" dt="2026-01-28T11:50:20.678" v="44" actId="404"/>
        <pc:sldMkLst>
          <pc:docMk/>
          <pc:sldMk cId="2980495714" sldId="540"/>
        </pc:sldMkLst>
        <pc:spChg chg="mod">
          <ac:chgData name="Alexander Deliukov" userId="d5fda0f2-1d08-4016-b7e9-bb882f168707" providerId="ADAL" clId="{FE9DFF45-01DC-45CC-A80A-B50597210401}" dt="2026-01-28T11:50:20.678" v="44" actId="404"/>
          <ac:spMkLst>
            <pc:docMk/>
            <pc:sldMk cId="2980495714" sldId="540"/>
            <ac:spMk id="4" creationId="{06E0C1A0-3021-4BED-9D7A-E8EE518B3DF4}"/>
          </ac:spMkLst>
        </pc:spChg>
      </pc:sldChg>
      <pc:sldChg chg="modSp mod">
        <pc:chgData name="Alexander Deliukov" userId="d5fda0f2-1d08-4016-b7e9-bb882f168707" providerId="ADAL" clId="{FE9DFF45-01DC-45CC-A80A-B50597210401}" dt="2026-01-28T11:50:41.448" v="52" actId="1076"/>
        <pc:sldMkLst>
          <pc:docMk/>
          <pc:sldMk cId="2514830005" sldId="541"/>
        </pc:sldMkLst>
        <pc:spChg chg="mod">
          <ac:chgData name="Alexander Deliukov" userId="d5fda0f2-1d08-4016-b7e9-bb882f168707" providerId="ADAL" clId="{FE9DFF45-01DC-45CC-A80A-B50597210401}" dt="2026-01-28T11:50:25.799" v="46" actId="1076"/>
          <ac:spMkLst>
            <pc:docMk/>
            <pc:sldMk cId="2514830005" sldId="541"/>
            <ac:spMk id="19" creationId="{8DC1423C-2E75-48AE-A98F-626668954196}"/>
          </ac:spMkLst>
        </pc:spChg>
        <pc:spChg chg="mod">
          <ac:chgData name="Alexander Deliukov" userId="d5fda0f2-1d08-4016-b7e9-bb882f168707" providerId="ADAL" clId="{FE9DFF45-01DC-45CC-A80A-B50597210401}" dt="2026-01-28T11:50:28.583" v="47" actId="1076"/>
          <ac:spMkLst>
            <pc:docMk/>
            <pc:sldMk cId="2514830005" sldId="541"/>
            <ac:spMk id="29" creationId="{4ECDE187-04E2-45C2-AB71-3163282F7484}"/>
          </ac:spMkLst>
        </pc:spChg>
        <pc:spChg chg="mod">
          <ac:chgData name="Alexander Deliukov" userId="d5fda0f2-1d08-4016-b7e9-bb882f168707" providerId="ADAL" clId="{FE9DFF45-01DC-45CC-A80A-B50597210401}" dt="2026-01-28T11:50:31.101" v="48" actId="404"/>
          <ac:spMkLst>
            <pc:docMk/>
            <pc:sldMk cId="2514830005" sldId="541"/>
            <ac:spMk id="41" creationId="{D9C87595-16A2-4A0F-9DBB-4AF40FA3BA2C}"/>
          </ac:spMkLst>
        </pc:spChg>
        <pc:spChg chg="mod">
          <ac:chgData name="Alexander Deliukov" userId="d5fda0f2-1d08-4016-b7e9-bb882f168707" providerId="ADAL" clId="{FE9DFF45-01DC-45CC-A80A-B50597210401}" dt="2026-01-28T11:50:36.609" v="50" actId="1076"/>
          <ac:spMkLst>
            <pc:docMk/>
            <pc:sldMk cId="2514830005" sldId="541"/>
            <ac:spMk id="49" creationId="{E8F01505-D47E-4B07-82B8-EC043F5EC813}"/>
          </ac:spMkLst>
        </pc:spChg>
        <pc:spChg chg="mod">
          <ac:chgData name="Alexander Deliukov" userId="d5fda0f2-1d08-4016-b7e9-bb882f168707" providerId="ADAL" clId="{FE9DFF45-01DC-45CC-A80A-B50597210401}" dt="2026-01-28T11:50:41.448" v="52" actId="1076"/>
          <ac:spMkLst>
            <pc:docMk/>
            <pc:sldMk cId="2514830005" sldId="541"/>
            <ac:spMk id="60" creationId="{DB6D982A-54DA-4FCC-9383-F91FC1E1D9CE}"/>
          </ac:spMkLst>
        </pc:spChg>
      </pc:sldChg>
      <pc:sldChg chg="modSp mod">
        <pc:chgData name="Alexander Deliukov" userId="d5fda0f2-1d08-4016-b7e9-bb882f168707" providerId="ADAL" clId="{FE9DFF45-01DC-45CC-A80A-B50597210401}" dt="2026-01-28T11:46:54.993" v="9" actId="404"/>
        <pc:sldMkLst>
          <pc:docMk/>
          <pc:sldMk cId="2029895012" sldId="542"/>
        </pc:sldMkLst>
        <pc:spChg chg="mod">
          <ac:chgData name="Alexander Deliukov" userId="d5fda0f2-1d08-4016-b7e9-bb882f168707" providerId="ADAL" clId="{FE9DFF45-01DC-45CC-A80A-B50597210401}" dt="2026-01-28T11:46:54.993" v="9" actId="404"/>
          <ac:spMkLst>
            <pc:docMk/>
            <pc:sldMk cId="2029895012" sldId="542"/>
            <ac:spMk id="4" creationId="{B6E2F0C4-3708-062E-837B-49F21B8E51C4}"/>
          </ac:spMkLst>
        </pc:spChg>
      </pc:sldChg>
    </pc:docChg>
  </pc:docChgLst>
  <pc:docChgLst>
    <pc:chgData name="Alexander Deliukov" userId="S::alexander_think-e.be#ext#@flux50.onmicrosoft.com::bee075c1-faac-4166-8fcb-7b2057bad6f6" providerId="AD" clId="Web-{82E23B54-7627-ADC5-76F9-AA7DAC169439}"/>
    <pc:docChg chg="modSld">
      <pc:chgData name="Alexander Deliukov" userId="S::alexander_think-e.be#ext#@flux50.onmicrosoft.com::bee075c1-faac-4166-8fcb-7b2057bad6f6" providerId="AD" clId="Web-{82E23B54-7627-ADC5-76F9-AA7DAC169439}" dt="2026-02-09T13:42:46.695" v="2" actId="14100"/>
      <pc:docMkLst>
        <pc:docMk/>
      </pc:docMkLst>
      <pc:sldChg chg="addSp modSp">
        <pc:chgData name="Alexander Deliukov" userId="S::alexander_think-e.be#ext#@flux50.onmicrosoft.com::bee075c1-faac-4166-8fcb-7b2057bad6f6" providerId="AD" clId="Web-{82E23B54-7627-ADC5-76F9-AA7DAC169439}" dt="2026-02-09T13:42:46.695" v="2" actId="14100"/>
        <pc:sldMkLst>
          <pc:docMk/>
          <pc:sldMk cId="4021606225" sldId="521"/>
        </pc:sldMkLst>
        <pc:picChg chg="add mod">
          <ac:chgData name="Alexander Deliukov" userId="S::alexander_think-e.be#ext#@flux50.onmicrosoft.com::bee075c1-faac-4166-8fcb-7b2057bad6f6" providerId="AD" clId="Web-{82E23B54-7627-ADC5-76F9-AA7DAC169439}" dt="2026-02-09T13:42:46.695" v="2" actId="14100"/>
          <ac:picMkLst>
            <pc:docMk/>
            <pc:sldMk cId="4021606225" sldId="521"/>
            <ac:picMk id="4" creationId="{38338807-6E47-4F78-3EE5-AC704E80B94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Επεξεργασία στυλ κειμένου</a:t>
            </a:r>
          </a:p>
          <a:p>
            <a:pPr lvl="1"/>
            <a:r>
              <a:rPr lang="ko-KR" altLang="en-US"/>
              <a:t>Δεύτερο επίπεδο</a:t>
            </a:r>
          </a:p>
          <a:p>
            <a:pPr lvl="2"/>
            <a:r>
              <a:rPr lang="ko-KR" altLang="en-US"/>
              <a:t>Τρίτο επίπεδο</a:t>
            </a:r>
          </a:p>
          <a:p>
            <a:pPr lvl="3"/>
            <a:r>
              <a:rPr lang="ko-KR" altLang="en-US"/>
              <a:t>Τέταρτο επίπεδο</a:t>
            </a:r>
          </a:p>
          <a:p>
            <a:pPr lvl="4"/>
            <a:r>
              <a:rPr lang="ko-KR" altLang="en-US"/>
              <a:t>Πέμπτο επίπεδο</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slide" Target="../slid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notesMaster" Target="../notesMasters/notesMaster1.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cc.ch/2021/08/09/ar6-wg1-20210809-p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n.org/en/climatechange/what-is-climate-chang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org/en/climatechange/what-is-climate-chan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Πώς επηρεάζει η κλιματική αλλαγή </a:t>
            </a:r>
            <a:r>
              <a:rPr lang="en-US" altLang="ko-KR" sz="1200" dirty="0">
                <a:solidFill>
                  <a:schemeClr val="tx2"/>
                </a:solidFill>
                <a:cs typeface="Arial" panose="020B0604020202020204" pitchFamily="34" charset="0"/>
              </a:rPr>
              <a:t>τις ανανεώσιμες πηγές ενέργειας;</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r>
              <a:rPr lang="en-GB" sz="1200" b="0" i="0" kern="1200" dirty="0">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εκτός εάν ορίζεται διαφορετικά.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286577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Διαφορετικοί τύποι παραγωγής ενέργειας: Αιολική ενέργεια (ανεμογεννήτριες)</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Ποια είναι η πιθανή επίδραση της κλιματικής αλλαγής στην αιολική ενέργεια;</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4388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Διαφορετικοί τύποι παραγωγής ενέργειας: Άνεμος (ανεμογεννήτριες)</a:t>
            </a:r>
            <a:endParaRPr lang="en-US" sz="1050" dirty="0">
              <a:solidFill>
                <a:schemeClr val="bg1"/>
              </a:solidFill>
            </a:endParaRPr>
          </a:p>
          <a:p>
            <a:pPr algn="just" latinLnBrk="0"/>
            <a:r>
              <a:rPr lang="en-GB" sz="1200" dirty="0"/>
              <a:t>Ο άνεμος είναι μια καθαρή και άφθονη πηγή ενέργειας που χρησιμοποιείται για την παραγωγή ηλεκτρικής ενέργειας. Μπορεί να αξιοποιηθεί είτε στην ξηρά (onshore) είτε στη θάλασσα (offshore).</a:t>
            </a:r>
          </a:p>
          <a:p>
            <a:pPr algn="just" latinLnBrk="0"/>
            <a:endParaRPr lang="en-GB" sz="1200" dirty="0"/>
          </a:p>
          <a:p>
            <a:pPr algn="just" latinLnBrk="0"/>
            <a:r>
              <a:rPr lang="en-GB" sz="1200" dirty="0"/>
              <a:t>Οι συνεχείς βελτιώσεις στην κατασκευή και στο σχεδιασμό των ανεμογεννητριών, σε συνδυασμό με τη βελτίωση των συντελεστών χωρητικότητας (περισσότερη ηλεκτρική ενέργεια που παράγεται ανά ανεμογεννήτρια) που έχουν εγκατασταθεί, λόγω των πιο αποδοτικών ανεμογεννητριών και/ή της καλύτερης χωροθέτησης, για παράδειγμα, έχουν μειώσει το κόστος της αιολικής ενέργειας και έχουν επιβεβαιώσει τη θέση της ως βασικού μοχλού της μετάβασης προς την καθαρή ενέργεια.</a:t>
            </a:r>
          </a:p>
          <a:p>
            <a:pPr algn="just" latinLnBrk="0"/>
            <a:endParaRPr lang="en-GB" sz="1200" dirty="0"/>
          </a:p>
          <a:p>
            <a:pPr algn="just" latinLnBrk="0"/>
            <a:r>
              <a:rPr lang="en-GB" sz="1200" dirty="0"/>
              <a:t>Σύμφωνα με </a:t>
            </a:r>
            <a:r>
              <a:rPr lang="en-GB" sz="1200" dirty="0">
                <a:hlinkClick r:id="rId3"/>
              </a:rPr>
              <a:t>την Eurostat</a:t>
            </a:r>
            <a:r>
              <a:rPr lang="en-GB" sz="1200" dirty="0"/>
              <a:t>, η αιολική ενέργεια αντιπροσώπευε το 39,1 % της συνολικής ηλεκτρικής ενέργειας που παρήχθη από ανανεώσιμες πηγές στην ΕΕ το 2024.</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215258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0782-F4E8-B2A2-8F8D-7A0E8606E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1F272-A2C0-D250-3E0B-669132D284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06026B-AAB8-D140-8FD8-778A5EE2655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Διαφορετικοί τύποι παραγωγής ενέργειας: Αιολική (ανεμογεννήτριες)</a:t>
            </a:r>
            <a:endParaRPr lang="en-US" sz="1050" dirty="0">
              <a:solidFill>
                <a:schemeClr val="bg1"/>
              </a:solidFill>
            </a:endParaRPr>
          </a:p>
          <a:p>
            <a:pPr algn="just" latinLnBrk="0"/>
            <a:r>
              <a:rPr lang="en-GB" sz="1200" dirty="0"/>
              <a:t>Τα κύρια εξαρτήματα μιας ανεμογεννήτριας είναι:</a:t>
            </a:r>
          </a:p>
          <a:p>
            <a:pPr algn="just" latinLnBrk="0"/>
            <a:endParaRPr lang="en-GB" sz="1200" dirty="0"/>
          </a:p>
          <a:p>
            <a:pPr marL="342900" indent="-342900" algn="just" latinLnBrk="0">
              <a:buFont typeface="Arial" panose="020B0604020202020204" pitchFamily="34" charset="0"/>
              <a:buChar char="•"/>
            </a:pPr>
            <a:r>
              <a:rPr lang="en-GB" sz="1200" dirty="0"/>
              <a:t>Ο ρότορας, ο οποίος περιλαμβάνει τις λεπίδες και κινεί τον άξονα, μετατρέπει την αιολική ενέργεια σε μηχανική περιστροφική ενέργεια.</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Το κύριο σώμα, το οποίο στεγάζει τον κύριο άξονα, το κιβώτιο ταχυτήτων (το οποίο αυξάνει την ταχύτητα περιστροφής), τη γεννήτρια (η οποία μετατρέπει τη μηχανική ενέργεια σε ηλεκτρική) και το σύστημα ελέγχου.</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Ο πύργος στήριξης, ο οποίος ανυψώνει την ανεμογεννήτρια σε ύψος όπου μπορεί να συλλάβει ισχυρότερα και πιο σταθερά ρεύματα ανέμου.</a:t>
            </a:r>
          </a:p>
          <a:p>
            <a:endParaRPr lang="en-GB" dirty="0"/>
          </a:p>
        </p:txBody>
      </p:sp>
      <p:sp>
        <p:nvSpPr>
          <p:cNvPr id="4" name="Slide Number Placeholder 3">
            <a:extLst>
              <a:ext uri="{FF2B5EF4-FFF2-40B4-BE49-F238E27FC236}">
                <a16:creationId xmlns:a16="http://schemas.microsoft.com/office/drawing/2014/main" id="{66B5E629-CD9D-AF2E-B0E4-F7683D84245A}"/>
              </a:ext>
            </a:extLst>
          </p:cNvPr>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78985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Ποιος είναι ο πιθανός αντίκτυπος της κλιματικής αλλαγής στην αιολική ενέργεια;</a:t>
            </a:r>
            <a:endParaRPr lang="en-US" sz="1050" kern="1200" dirty="0">
              <a:solidFill>
                <a:schemeClr val="bg1"/>
              </a:solidFill>
              <a:latin typeface="+mn-lt"/>
              <a:ea typeface="+mn-ea"/>
              <a:cs typeface="+mn-cs"/>
            </a:endParaRPr>
          </a:p>
          <a:p>
            <a:pPr marL="457200" indent="-457200" latinLnBrk="0">
              <a:buChar char="•"/>
            </a:pPr>
            <a:r>
              <a:rPr lang="en-US" sz="1200" dirty="0">
                <a:ea typeface="Public Sans"/>
                <a:cs typeface="Public Sans"/>
              </a:rPr>
              <a:t>Εκτός από τα ακραία καιρικά φαινόμενα, όπως οι καταιγίδες, και την αυξημένη ένταση των καταιγίδων που μπορεί να προκαλέσει ζημιά στις υποδομές των αιολικών σταθμών, </a:t>
            </a:r>
            <a:r>
              <a:rPr lang="en-US" sz="1200" dirty="0"/>
              <a:t>ενδέχεται επίσης να υπάρξουν αλλαγές στα μοτίβα των ανέμων, μείωση των ανέμων σε πολλές περιοχές («ανέμου ξηρασία»), αυξημένη πιθανότητα κεραυνών και καύσωνες που μειώνουν τη διάρκεια ζωής του εξοπλισμού και αυξάνουν τον χρόνο διακοπής λειτουργίας των ανεμογεννητριών.</a:t>
            </a:r>
            <a:endParaRPr lang="en-US" sz="1200" dirty="0">
              <a:ea typeface="Calibri"/>
              <a:cs typeface="Calibri"/>
            </a:endParaRPr>
          </a:p>
          <a:p>
            <a:pPr marL="457200" indent="-457200" latinLnBrk="0">
              <a:buChar char="•"/>
            </a:pPr>
            <a:r>
              <a:rPr lang="en-US" sz="1200" dirty="0"/>
              <a:t>Η πρόβλεψη της έντασης και των μοτίβων του ανέμου μπορεί να είναι δύσκολη. Αυτό μπορεί να οδηγήσει σε αβεβαιότητα κατά τον υπολογισμό της παραγωγής των σταθμών ηλεκτροπαραγωγής (Herrmann et al., 2016).</a:t>
            </a:r>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75634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Διαφορετικοί τύποι παραγωγής ενέργειας: Μικρής κλίμακας υδροηλεκτρική ενέργεια</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Ποια είναι η πιθανή επίδραση της κλιματικής αλλαγής στη μικρής κλίμακας υδροηλεκτρική ενέργεια;</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4281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Διαφορετικοί τύποι παραγωγής ενέργειας: Μικρής κλίμακας υδροηλεκτρική ενέργεια</a:t>
            </a:r>
            <a:endParaRPr lang="en-US" sz="1050" dirty="0">
              <a:solidFill>
                <a:schemeClr val="bg1"/>
              </a:solidFill>
            </a:endParaRPr>
          </a:p>
          <a:p>
            <a:pPr algn="just" latinLnBrk="0"/>
            <a:r>
              <a:rPr lang="en-GB" sz="1200" dirty="0"/>
              <a:t>Η υδροηλεκτρική ενέργεια προέρχεται από τη ροή του νερού που κινεί μια τουρμπίνα. Είναι μία από τις παλαιότερες πηγές ανανεώσιμης ενέργειας, η οποία χρησιμοποιούνταν ήδη από την προβιομηχανική εποχή, για παράδειγμα στους νερόμυλους.</a:t>
            </a:r>
          </a:p>
          <a:p>
            <a:pPr algn="just" latinLnBrk="0"/>
            <a:endParaRPr lang="en-GB" sz="1200" dirty="0"/>
          </a:p>
          <a:p>
            <a:pPr algn="just" latinLnBrk="0"/>
            <a:r>
              <a:rPr lang="en-GB" sz="1200" dirty="0"/>
              <a:t>Ως η δεύτερη μεγαλύτερη ανανεώσιμη πηγή ηλεκτρικής ενέργειας, η υδροηλεκτρική ενέργεια εξακολουθεί να αποτελεί σημαντική πηγή ενέργειας και σήμερα. Σύμφωνα με την Eurostat, το 2024 αντιπροσώπευε το 29,9 % της συνολικής ηλεκτρικής ενέργειας που παρήχθη από ανανεώσιμες πηγές στην ΕΕ. </a:t>
            </a:r>
          </a:p>
          <a:p>
            <a:pPr algn="just" latinLnBrk="0"/>
            <a:endParaRPr lang="en-GB" sz="1200" dirty="0"/>
          </a:p>
          <a:p>
            <a:pPr algn="just" latinLnBrk="0"/>
            <a:r>
              <a:rPr lang="en-GB" sz="1200" dirty="0"/>
              <a:t>Η μικρής κλίμακας υδροηλεκτρική ενέργεια (με παραγωγή κάτω των 10 μεγαβάτ) παράγει ηλεκτρική ενέργεια για περισσότερα από 13 εκατομμύρια νοικοκυριά στην Ευρώπη (</a:t>
            </a:r>
            <a:r>
              <a:rPr lang="en-GB" sz="1200" dirty="0">
                <a:hlinkClick r:id="rId3"/>
              </a:rPr>
              <a:t>Ευρωπαϊκή Ομοσπονδία Ανανεώσιμων Πηγών Ενέργειας</a:t>
            </a:r>
            <a:r>
              <a:rPr lang="en-GB" sz="1200" dirty="0"/>
              <a:t>).</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4798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Ποιος είναι ο πιθανός αντίκτυπος της κλιματικής αλλαγής στις μικρής κλίμακας υδροηλεκτρικές εγκαταστάσεις;</a:t>
            </a:r>
            <a:endParaRPr lang="en-US" sz="1050" kern="1200" dirty="0">
              <a:solidFill>
                <a:schemeClr val="bg1"/>
              </a:solidFill>
              <a:latin typeface="+mn-lt"/>
              <a:ea typeface="+mn-ea"/>
              <a:cs typeface="+mn-cs"/>
            </a:endParaRPr>
          </a:p>
          <a:p>
            <a:pPr marL="457200" indent="-457200" latinLnBrk="0">
              <a:buFont typeface="Arial"/>
              <a:buChar char="•"/>
            </a:pPr>
            <a:r>
              <a:rPr lang="en-US" sz="1200" dirty="0"/>
              <a:t>Ο αντίκτυπος της κλιματικής αλλαγής στη μικρής κλίμακας υδροηλεκτρική ενέργεια δεν είναι προς το παρόν σαφής. Σε παγκόσμια κλίμακα, ορισμένες μελέτες προβλέπουν αύξηση της παραγωγής υδροηλεκτρικής ενέργειας μεταξύ 2,4 % και 6,3 % σε διάφορα σενάρια, ενώ άλλες δεν είναι σίγουρες για την κατεύθυνση της αλλαγής. Ωστόσο, όλες οι μελέτες συμφωνούν ότι υπάρχουν σημαντικές περιφερειακές διαφορές.</a:t>
            </a:r>
            <a:endParaRPr lang="en-US" sz="1200" dirty="0">
              <a:ea typeface="Calibri"/>
              <a:cs typeface="Calibri"/>
            </a:endParaRPr>
          </a:p>
          <a:p>
            <a:pPr marL="457200" indent="-457200" latinLnBrk="0">
              <a:buChar char="•"/>
            </a:pPr>
            <a:r>
              <a:rPr lang="en-US" sz="1200" dirty="0"/>
              <a:t>Με πιο ασταθείς καιρικές συνθήκες και λιγότερη εποχική προβλεψιμότητα, προβλέπεται ότι, για παράδειγμα, στη Βόρεια Ευρώπη, η ενέργεια που παράγεται από μικρής κλίμακας υδροηλεκτρική ενέργεια θα αυξηθεί κατά τη διάρκεια του χειμώνα (Ιανουάριος-Μάρτιος) και θα μειωθεί κατά τη διάρκεια της άνοιξης έως το καλοκαίρι (Απρίλιος-Ιούνιος). </a:t>
            </a:r>
          </a:p>
          <a:p>
            <a:pPr marL="457200" indent="-457200" latinLnBrk="0">
              <a:buChar char="•"/>
            </a:pPr>
            <a:r>
              <a:rPr lang="en-US" sz="1200" dirty="0"/>
              <a:t>Στη Νότια Ευρώπη, προβλέπεται μείωση της ηλεκτρικής ενέργειας που παράγεται από μικρής κλίμακας υδροηλεκτρική ενέργεια λόγω των μειωμένων βροχοπτώσεων καθ' όλη τη διάρκεια του έτους (Welt der </a:t>
            </a:r>
            <a:r>
              <a:rPr lang="en-US" sz="1200" dirty="0" err="1"/>
              <a:t>Physik</a:t>
            </a:r>
            <a:r>
              <a:rPr lang="en-US" sz="1200" dirty="0"/>
              <a:t>, 2021).</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75797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Μείωση των επιπτώσεων της κλιματικής αλλαγής στις ανανεώσιμες πηγές ενέργειας</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Πώς μπορούμε να μετριάσουμε τον αντίκτυπο της κλιματικής αλλαγής στις ανανεώσιμες πηγές ενέργειας;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6503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Μείωση των επιπτώσεων της κλιματικής αλλαγής στις ανανεώσιμες πηγές ενέργειας</a:t>
            </a:r>
          </a:p>
          <a:p>
            <a:pPr latinLnBrk="0"/>
            <a:r>
              <a:rPr lang="en-US" sz="1200" dirty="0"/>
              <a:t>Ένα άρθρο της Columbia Climate School με τίτλο </a:t>
            </a:r>
            <a:r>
              <a:rPr lang="en-US" sz="1200" i="1" dirty="0">
                <a:hlinkClick r:id="rId3"/>
              </a:rPr>
              <a:t>«Πώς η κλιματική αλλαγή επηρεάζει τις ανανεώσιμες πηγές ενέργειας» </a:t>
            </a:r>
            <a:r>
              <a:rPr lang="en-US" sz="1200" dirty="0"/>
              <a:t>εξετάζει τέσσερις προσεγγίσεις για την αύξηση της «ανθεκτικότητας του ενεργειακού συστήματος». Αυτές είναι: </a:t>
            </a:r>
          </a:p>
          <a:p>
            <a:pPr latinLnBrk="0"/>
            <a:endParaRPr lang="en-US" sz="1200" dirty="0"/>
          </a:p>
          <a:p>
            <a:pPr marL="457200" indent="-457200" latinLnBrk="0">
              <a:buFont typeface="+mj-lt"/>
              <a:buAutoNum type="arabicPeriod"/>
            </a:pPr>
            <a:r>
              <a:rPr lang="en-US" sz="1200" dirty="0"/>
              <a:t>Η διασφάλιση ότι δεν εξαρτόμαστε υπερβολικά από μία πηγή ενέργειας και χρησιμοποιούμε μια σειρά διαφορετικών πηγών ενέργειας («διαφοροποίηση του ενεργειακού μείγματος»). Αυτό μπορεί να λάβει τη μορφή «κατανεμημένων ενεργειακών συστημάτων» ή ενέργειας που παράγεται σε μία τοποθεσία από μια σειρά διαφορετικών πηγών (π.χ. πολλά νοικοκυριά με ηλιακούς συλλέκτες και/ή ανεμογεννήτριες). </a:t>
            </a:r>
          </a:p>
          <a:p>
            <a:pPr marL="457200" indent="-457200" latinLnBrk="0">
              <a:buFont typeface="+mj-lt"/>
              <a:buAutoNum type="arabicPeriod"/>
            </a:pPr>
            <a:r>
              <a:rPr lang="en-US" sz="1200" dirty="0"/>
              <a:t>Η χρήση έξυπνων δικτύων για τη διασφάλιση της αποτελεσματικής εξισορρόπησης της παραγωγής και της κατανάλωσης ενέργειας.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5249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3FFA-7262-217F-06F5-D56BF309C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C8292-5A2B-2AFD-9F13-5675A5D87D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43BF176-8B4C-0640-2977-1261F18BF06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Μείωση των επιπτώσεων της κλιματικής αλλαγής στις ανανεώσιμες πηγές ενέργειας</a:t>
            </a:r>
          </a:p>
          <a:p>
            <a:endParaRPr lang="en-GB" dirty="0"/>
          </a:p>
          <a:p>
            <a:pPr marL="457200" indent="-457200" latinLnBrk="0">
              <a:buAutoNum type="arabicPeriod" startAt="3"/>
            </a:pPr>
            <a:r>
              <a:rPr lang="en-US" sz="1200" dirty="0"/>
              <a:t>Αναβάθμιση των υποδομών για την καλύτερη αντιμετώπιση της απρόβλεπτης φύσης της κλιματικής αλλαγής. Η αναβάθμιση των υποδομών περιλαμβάνει βελτιώσεις στις ανεμογεννήτριες, ώστε να μπορούν να προβλέπουν καλύτερα και να προσαρμόζονται σε ακραίες συνθήκες κρύου, ζέστης και καταιγίδων. </a:t>
            </a:r>
          </a:p>
          <a:p>
            <a:pPr marL="457200" indent="-457200" latinLnBrk="0">
              <a:buAutoNum type="arabicPeriod" startAt="3"/>
            </a:pPr>
            <a:r>
              <a:rPr lang="en-US" sz="1200" dirty="0"/>
              <a:t>Χρήση υφιστάμενων εργαλείων και πληροφοριών (όπως μοντελοποίηση και πρόγνωση καιρού) για τη λήψη τεκμηριωμένων αποφάσεων σχετικά με την τοποθεσία των υποδομών ανανεώσιμων πηγών ενέργειας.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553F7A41-B261-985C-2F39-95E088CF76E7}"/>
              </a:ext>
            </a:extLst>
          </p:cNvPr>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9337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Ο αντίκτυπος της κλιματικής αλλαγής σημαίνει ότι οι καιρικές συνθήκες γίνονται όλο και πιο αβέβαιες και ακραίες. Καθώς μεταβαίνουμε σε πιο ανανεώσιμες πηγές ενέργειας, ποιος είναι ο αντίκτυπος της κλιματικής αλλαγής στις ανανεώσιμες πηγές ενέργειας; Και ποιες προσεγγίσεις μπορούμε να υιοθετήσουμε για να μετριάσουμε αυτόν τον αντίκτυπο;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Σε αυτή τη σύντομη παρουσίαση θα εξερευνήσουμε: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Τι είναι η κλιματική αλλαγή.</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Διαφορετικούς τύπους παραγωγής ενέργειας (π.χ. ηλιακή, αιολική και μικρής κλίμακας υδροηλεκτρική). </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Τις πιθανές επιπτώσεις της κλιματικής αλλαγής σε αυτές τις ανανεώσιμες πηγές ενέργειας.</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Ποιες προσεγγίσεις μπορούμε να υιοθετήσουμε για να μετριάσουμε τον αντίκτυπο της κλιματικής αλλαγής στις ανανεώσιμες πηγές ενέργειας.</a:t>
            </a:r>
          </a:p>
          <a:p>
            <a:pPr latinLnBrk="0"/>
            <a:endParaRPr lang="en-GB" sz="1200" dirty="0">
              <a:solidFill>
                <a:srgbClr val="2B2C30"/>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56587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45B7-0D3F-149F-D95D-5AD071DE7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64FC5-FC70-DB5B-7D2A-EAE692561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B887A4-5205-808B-5567-40279AE497C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Μείωση των επιπτώσεων της κλιματικής αλλαγής στις ανανεώσιμες πηγές ενέργειας</a:t>
            </a:r>
          </a:p>
          <a:p>
            <a:pPr latinLnBrk="0"/>
            <a:r>
              <a:rPr lang="en-US" sz="1200" dirty="0"/>
              <a:t>Τέλος, είναι σημαντικό να </a:t>
            </a:r>
            <a:r>
              <a:rPr lang="en-US" sz="1200" dirty="0" err="1"/>
              <a:t>τονιστεί </a:t>
            </a:r>
            <a:r>
              <a:rPr lang="en-US" sz="1200" dirty="0"/>
              <a:t>ότι η κλιματική αλλαγή δεν επηρεάζει μόνο τις ανανεώσιμες πηγές ενέργειας: </a:t>
            </a:r>
          </a:p>
          <a:p>
            <a:pPr latinLnBrk="0"/>
            <a:endParaRPr lang="en-US" sz="1200" dirty="0"/>
          </a:p>
          <a:p>
            <a:pPr latinLnBrk="0"/>
            <a:r>
              <a:rPr lang="en-US" sz="1200" i="1" dirty="0"/>
              <a:t>«Ενώ η κλιματική αλλαγή ενέχει κινδύνους για τις εγκαταστάσεις ανανεώσιμων πηγών ενέργειας, τα συστήματα ορυκτών καυσίμων απειλούνται από τις ίδιες επιπτώσεις, οπότε η ευπάθεια των ανανεώσιμων πηγών ενέργειας δεν πρέπει να αποτελεί λόγο για την καθυστέρηση της μετάβασης σε καθαρή ενέργεια, η οποία θα μειώσει τους κινδύνους που σχετίζονται με το κλίμα μέσω της μείωσης των εκπομπών αερίων του θερμοκηπίου». </a:t>
            </a:r>
          </a:p>
          <a:p>
            <a:pPr latinLnBrk="0"/>
            <a:endParaRPr lang="en-US" sz="1200" i="1" dirty="0"/>
          </a:p>
          <a:p>
            <a:pPr latinLnBrk="0"/>
            <a:r>
              <a:rPr lang="en-US" sz="1200" dirty="0"/>
              <a:t>(</a:t>
            </a:r>
            <a:r>
              <a:rPr lang="en-US" sz="1200" dirty="0">
                <a:hlinkClick r:id="rId3"/>
              </a:rPr>
              <a:t>Πώς η κλιματική αλλαγή επηρεάζει τις ανανεώσιμες πηγές ενέργειας</a:t>
            </a:r>
            <a:r>
              <a:rPr lang="en-US" sz="1200" dirty="0"/>
              <a:t>) </a:t>
            </a:r>
          </a:p>
          <a:p>
            <a:pPr latinLnBrk="0"/>
            <a:endParaRPr lang="en-US" sz="1200" dirty="0"/>
          </a:p>
          <a:p>
            <a:endParaRPr lang="en-GB"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79976A92-2703-66F8-CC56-F12986140397}"/>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90240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Επόμενα βήματα</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Αν θέλετε να μάθετε περισσότερα για τις πιθανές επιπτώσεις της κλιματικής αλλαγής στις ανανεώσιμες πηγές ενέργειας, μπορεί να σας φανούν χρήσιμες οι παρακάτω πηγές: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3"/>
              </a:rPr>
              <a:t>Μάθετε περισσότερα για το εκπαιδευτικό υλικό του προγράμματος Every1.</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Δείτε τη σειρά σύντομων μαθημάτων </a:t>
            </a:r>
            <a:r>
              <a:rPr lang="en-GB" sz="1200" i="1" noProof="0" dirty="0">
                <a:solidFill>
                  <a:srgbClr val="373737"/>
                </a:solidFill>
                <a:hlinkClick r:id="rId4"/>
              </a:rPr>
              <a:t>Digital Energy Essentials </a:t>
            </a:r>
            <a:r>
              <a:rPr lang="en-GB" sz="1200" noProof="0" dirty="0">
                <a:solidFill>
                  <a:srgbClr val="373737"/>
                </a:solidFill>
              </a:rPr>
              <a:t>του Every1 σχετικά με την ψηφιοποίηση της ενέργειας.</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Διαβάστε το άρθρο της Διεθνούς Ενεργειακής Ένωσης </a:t>
            </a:r>
            <a:r>
              <a:rPr lang="en-US" altLang="ko-KR" sz="1200" i="1" dirty="0">
                <a:solidFill>
                  <a:srgbClr val="373737"/>
                </a:solidFill>
                <a:hlinkClick r:id="rId5"/>
              </a:rPr>
              <a:t>«Η ενέργεια και το κλίμα είναι άρρηκτα συνδεδεμένα: Κλιματική αλλαγή».</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mn-lt"/>
                <a:cs typeface="+mn-lt"/>
              </a:rPr>
              <a:t>Διαβάστε το άρθρο της Columbia Climate School με τίτλο </a:t>
            </a:r>
            <a:r>
              <a:rPr lang="en-US" sz="1200" i="1" dirty="0">
                <a:solidFill>
                  <a:srgbClr val="373737"/>
                </a:solidFill>
                <a:ea typeface="+mn-lt"/>
                <a:cs typeface="+mn-lt"/>
                <a:hlinkClick r:id="rId6"/>
              </a:rPr>
              <a:t>«Πώς η κλιματική αλλαγή επηρεάζει τις ανανεώσιμες πηγές ενέργειας</a:t>
            </a:r>
            <a:r>
              <a:rPr lang="en-US" sz="1200" i="1" dirty="0">
                <a:solidFill>
                  <a:srgbClr val="373737"/>
                </a:solidFill>
                <a:ea typeface="+mn-lt"/>
                <a:cs typeface="+mn-lt"/>
              </a:rPr>
              <a:t>».</a:t>
            </a:r>
            <a:endParaRPr lang="en-US" altLang="ko-KR" dirty="0">
              <a:solidFill>
                <a:srgbClr val="231F20"/>
              </a:solidFill>
              <a:ea typeface="+mn-ea"/>
              <a:cs typeface="+mn-lt"/>
            </a:endParaRPr>
          </a:p>
          <a:p>
            <a:endParaRPr lang="en-GB" dirty="0"/>
          </a:p>
          <a:p>
            <a:endParaRPr lang="en-GB" dirty="0"/>
          </a:p>
          <a:p>
            <a:endParaRPr lang="en-GB" dirty="0"/>
          </a:p>
          <a:p>
            <a:r>
              <a:rPr lang="en-GB" dirty="0"/>
              <a:t>https://www.open.edu/openlearncreate/course/index.php?categoryid=1459</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949201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Ευχαριστίες</a:t>
            </a:r>
          </a:p>
          <a:p>
            <a:pPr fontAlgn="base" latinLnBrk="0" hangingPunct="0"/>
            <a:r>
              <a:rPr lang="en-GB" i="1" dirty="0"/>
              <a:t>Πώς επηρεάζει η κλιματική αλλαγή τις ανανεώσιμες πηγές ενέργειας; </a:t>
            </a:r>
            <a:r>
              <a:rPr lang="en-GB" dirty="0"/>
              <a:t>Περιλαμβάνει προσαρμογές στη διαφάνεια 9 από </a:t>
            </a:r>
            <a:r>
              <a:rPr lang="en-GB" dirty="0">
                <a:hlinkClick r:id="rId3"/>
              </a:rPr>
              <a:t>το Φωτοβολταϊκά</a:t>
            </a:r>
            <a:r>
              <a:rPr lang="en-GB" dirty="0"/>
              <a:t> της Ευρωπαϊκής Επιτροπής, στη διαφάνεια 11 από </a:t>
            </a:r>
            <a:r>
              <a:rPr lang="en-GB" dirty="0">
                <a:hlinkClick r:id="rId4"/>
              </a:rPr>
              <a:t>την Αιολική Ενέργεια </a:t>
            </a:r>
            <a:r>
              <a:rPr lang="en-GB" dirty="0"/>
              <a:t>της Ευρωπαϊκής Επιτροπής, στη διαφάνεια 15 από </a:t>
            </a:r>
            <a:r>
              <a:rPr lang="en-GB" dirty="0">
                <a:hlinkClick r:id="rId5"/>
              </a:rPr>
              <a:t>την Υδροηλεκτρική Ενέργεια</a:t>
            </a:r>
            <a:r>
              <a:rPr lang="en-GB" dirty="0"/>
              <a:t> της Ευρωπαϊκής Επιτροπής (τα «Πρωτότυπα Έργα») που διαθέτουν άδεια </a:t>
            </a:r>
            <a:r>
              <a:rPr lang="en-GB" u="sng" dirty="0">
                <a:hlinkClick r:id="rId6"/>
              </a:rPr>
              <a:t>CC BY 4.0</a:t>
            </a:r>
            <a:r>
              <a:rPr lang="en-GB" dirty="0"/>
              <a:t>. Η προσαρμογή αυτή έχει πραγματοποιηθεί και δημοσιευθεί από το Every1 Project (ο «Προσαρμοστής») και διαθέτει άδεια </a:t>
            </a:r>
            <a:r>
              <a:rPr lang="en-GB" u="sng" dirty="0">
                <a:hlinkClick r:id="rId7"/>
              </a:rPr>
              <a:t>CC BY-SA 4.0</a:t>
            </a:r>
            <a:r>
              <a:rPr lang="en-GB" dirty="0"/>
              <a:t>, εκτός εάν ορίζεται διαφορετικά. </a:t>
            </a:r>
            <a:endParaRPr lang="en-US" dirty="0"/>
          </a:p>
          <a:p>
            <a:pPr latinLnBrk="0"/>
            <a:endParaRPr lang="en-GB" dirty="0"/>
          </a:p>
          <a:p>
            <a:pPr latinLnBrk="0"/>
            <a:endParaRPr lang="en-GB" dirty="0"/>
          </a:p>
          <a:p>
            <a:pPr latinLnBrk="0"/>
            <a:r>
              <a:rPr lang="en-GB" dirty="0"/>
              <a:t>Οι εικόνες που χρησιμοποιούνται σε αυτήν την παρουσίαση είναι οι εξής: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εξωφύλλου: </a:t>
            </a:r>
            <a:r>
              <a:rPr lang="en-US" dirty="0">
                <a:solidFill>
                  <a:schemeClr val="dk1"/>
                </a:solidFill>
                <a:ea typeface="Public Sans"/>
                <a:cs typeface="Public Sans"/>
                <a:sym typeface="Public Sans"/>
                <a:hlinkClick r:id="rId8"/>
              </a:rPr>
              <a:t>IMG_3385 </a:t>
            </a:r>
            <a:r>
              <a:rPr lang="en-US" dirty="0">
                <a:solidFill>
                  <a:schemeClr val="dk1"/>
                </a:solidFill>
                <a:ea typeface="Public Sans"/>
                <a:cs typeface="Public Sans"/>
                <a:sym typeface="Public Sans"/>
              </a:rPr>
              <a:t>του Erik De Haan με άδεια </a:t>
            </a:r>
            <a:r>
              <a:rPr lang="en-US" dirty="0">
                <a:solidFill>
                  <a:schemeClr val="dk1"/>
                </a:solidFill>
                <a:ea typeface="Public Sans"/>
                <a:cs typeface="Public Sans"/>
                <a:sym typeface="Public Sans"/>
                <a:hlinkClick r:id="rId9"/>
              </a:rPr>
              <a:t>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Εισαγωγή και Μετριασμός των επιπτώσεων της κλιματικής αλλαγής στις ανανεώσιμες πηγές ενέργειας:</a:t>
            </a:r>
            <a:r>
              <a:rPr lang="en-US" dirty="0">
                <a:solidFill>
                  <a:schemeClr val="dk1"/>
                </a:solidFill>
                <a:ea typeface="Public Sans"/>
                <a:cs typeface="Public Sans"/>
                <a:sym typeface="Public Sans"/>
                <a:hlinkClick r:id="rId10"/>
              </a:rPr>
              <a:t> Άνεμος, επιτέλους </a:t>
            </a:r>
            <a:r>
              <a:rPr lang="en-US" dirty="0">
                <a:solidFill>
                  <a:schemeClr val="dk1"/>
                </a:solidFill>
                <a:ea typeface="Public Sans"/>
                <a:cs typeface="Public Sans"/>
                <a:sym typeface="Public Sans"/>
              </a:rPr>
              <a:t>από τον Kim Jensen με άδεια </a:t>
            </a:r>
            <a:r>
              <a:rPr lang="en-US" dirty="0">
                <a:solidFill>
                  <a:schemeClr val="dk1"/>
                </a:solidFill>
                <a:ea typeface="Public Sans"/>
                <a:cs typeface="Public Sans"/>
                <a:sym typeface="Public Sans"/>
                <a:hlinkClick r:id="rId9"/>
              </a:rPr>
              <a:t>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Τι είναι η κλιματική αλλαγή;: </a:t>
            </a:r>
            <a:r>
              <a:rPr lang="en-US" dirty="0">
                <a:solidFill>
                  <a:schemeClr val="dk1"/>
                </a:solidFill>
                <a:ea typeface="Public Sans"/>
                <a:cs typeface="Public Sans"/>
                <a:sym typeface="Public Sans"/>
                <a:hlinkClick r:id="rId11"/>
              </a:rPr>
              <a:t>Κλιματική αλλαγή </a:t>
            </a:r>
            <a:r>
              <a:rPr lang="en-US" dirty="0">
                <a:solidFill>
                  <a:schemeClr val="dk1"/>
                </a:solidFill>
                <a:ea typeface="Public Sans"/>
                <a:cs typeface="Public Sans"/>
                <a:sym typeface="Public Sans"/>
              </a:rPr>
              <a:t>από τον Andreas </a:t>
            </a:r>
            <a:r>
              <a:rPr lang="en-US" dirty="0" err="1">
                <a:solidFill>
                  <a:schemeClr val="dk1"/>
                </a:solidFill>
                <a:ea typeface="Public Sans"/>
                <a:cs typeface="Public Sans"/>
                <a:sym typeface="Public Sans"/>
              </a:rPr>
              <a:t>Manessinger </a:t>
            </a:r>
            <a:r>
              <a:rPr lang="en-US"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12"/>
              </a:rPr>
              <a:t>CC BY-SA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Ποια είναι η πιθανή επίδραση της κλιματικής αλλαγής στην ηλιακή ενέργεια;: </a:t>
            </a:r>
            <a:r>
              <a:rPr lang="en-US" dirty="0">
                <a:solidFill>
                  <a:schemeClr val="dk1"/>
                </a:solidFill>
                <a:ea typeface="Public Sans"/>
                <a:cs typeface="Public Sans"/>
                <a:sym typeface="Public Sans"/>
                <a:hlinkClick r:id="rId13"/>
              </a:rPr>
              <a:t>Ηλιακοί συλλέκτες </a:t>
            </a:r>
            <a:r>
              <a:rPr lang="en-US" dirty="0">
                <a:solidFill>
                  <a:schemeClr val="dk1"/>
                </a:solidFill>
                <a:ea typeface="Public Sans"/>
                <a:cs typeface="Public Sans"/>
                <a:sym typeface="Public Sans"/>
              </a:rPr>
              <a:t>από τον Jonathan Cutrer με άδεια </a:t>
            </a:r>
            <a:r>
              <a:rPr lang="en-US" dirty="0">
                <a:solidFill>
                  <a:schemeClr val="dk1"/>
                </a:solidFill>
                <a:ea typeface="Public Sans"/>
                <a:cs typeface="Public Sans"/>
                <a:sym typeface="Public Sans"/>
                <a:hlinkClick r:id="rId9"/>
              </a:rPr>
              <a:t>CC BY-NC 2.0.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Ποια είναι η πιθανή επίδραση της κλιματικής αλλαγής στην αιολική ενέργεια;: </a:t>
            </a:r>
            <a:r>
              <a:rPr lang="en-US" dirty="0">
                <a:solidFill>
                  <a:schemeClr val="dk1"/>
                </a:solidFill>
                <a:ea typeface="Public Sans"/>
                <a:cs typeface="Public Sans"/>
                <a:sym typeface="Public Sans"/>
                <a:hlinkClick r:id="rId14"/>
              </a:rPr>
              <a:t>Ηλεκτρική ενέργεια </a:t>
            </a:r>
            <a:r>
              <a:rPr lang="en-US" dirty="0">
                <a:solidFill>
                  <a:schemeClr val="dk1"/>
                </a:solidFill>
                <a:ea typeface="Public Sans"/>
                <a:cs typeface="Public Sans"/>
                <a:sym typeface="Public Sans"/>
              </a:rPr>
              <a:t>από την Jeanne </a:t>
            </a:r>
            <a:r>
              <a:rPr lang="en-US" dirty="0" err="1">
                <a:solidFill>
                  <a:schemeClr val="dk1"/>
                </a:solidFill>
                <a:ea typeface="Public Sans"/>
                <a:cs typeface="Public Sans"/>
                <a:sym typeface="Public Sans"/>
              </a:rPr>
              <a:t>Menjoulet </a:t>
            </a:r>
            <a:r>
              <a:rPr lang="en-US"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Ποια είναι η πιθανή επίδραση της κλιματικής αλλαγής στη μικρής κλίμακας υδροηλεκτρική ενέργεια;: </a:t>
            </a:r>
            <a:r>
              <a:rPr lang="en-US" sz="1200" dirty="0">
                <a:solidFill>
                  <a:schemeClr val="dk1"/>
                </a:solidFill>
                <a:ea typeface="Public Sans"/>
                <a:cs typeface="Public Sans"/>
                <a:sym typeface="Public Sans"/>
                <a:hlinkClick r:id="rId16"/>
              </a:rPr>
              <a:t>Μικρός υδροηλεκτρικός σταθμός </a:t>
            </a:r>
            <a:r>
              <a:rPr lang="en-US" sz="1200" dirty="0">
                <a:solidFill>
                  <a:schemeClr val="dk1"/>
                </a:solidFill>
                <a:ea typeface="Public Sans"/>
                <a:cs typeface="Public Sans"/>
                <a:sym typeface="Public Sans"/>
              </a:rPr>
              <a:t>από τον Sergii </a:t>
            </a:r>
            <a:r>
              <a:rPr lang="en-US" sz="1200" dirty="0" err="1">
                <a:solidFill>
                  <a:schemeClr val="dk1"/>
                </a:solidFill>
                <a:ea typeface="Public Sans"/>
                <a:cs typeface="Public Sans"/>
                <a:sym typeface="Public Sans"/>
              </a:rPr>
              <a:t>Gulenok </a:t>
            </a:r>
            <a:r>
              <a:rPr lang="en-US"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9"/>
              </a:rPr>
              <a:t>CC BY-NC 2.0.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endParaRPr lang="en-GB" dirty="0"/>
          </a:p>
          <a:p>
            <a:endParaRPr lang="en-GB" dirty="0"/>
          </a:p>
          <a:p>
            <a:endParaRPr lang="en-GB" dirty="0"/>
          </a:p>
          <a:p>
            <a:r>
              <a:rPr lang="en-GB" dirty="0"/>
              <a:t>https://energy.ec.europa.eu/topics/renewable-energy/solar-energy_en#photovoltaics</a:t>
            </a:r>
          </a:p>
          <a:p>
            <a:r>
              <a:rPr lang="en-GB" dirty="0" err="1"/>
              <a:t>https://energy.ec.europa.eu/topics/renewable-energy/eu-wind-energy_en</a:t>
            </a:r>
            <a:endParaRPr lang="en-GB" dirty="0"/>
          </a:p>
          <a:p>
            <a:r>
              <a:rPr lang="en-GB" dirty="0" err="1"/>
              <a:t>https://energy.ec.europa.eu/topics/renewable-energy/hydropower_en</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BE" dirty="0"/>
              <a:t>https://commission.europa.eu/legal-notice_en#copyright-notice</a:t>
            </a:r>
            <a:endParaRPr lang="en-GB" dirty="0"/>
          </a:p>
          <a:p>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6F8E-2086-60A9-CF02-411103252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1D396-C54F-51E4-A8D9-84659A78AE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B24E475-ABC4-F2D1-BD63-4370D7AC19F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Ευχαριστίες</a:t>
            </a:r>
          </a:p>
          <a:p>
            <a:pPr latinLnBrk="0">
              <a:buSzPts val="2800"/>
            </a:pPr>
            <a:r>
              <a:rPr lang="en-GB" sz="1200" dirty="0">
                <a:solidFill>
                  <a:srgbClr val="231F20"/>
                </a:solidFill>
                <a:ea typeface="Calibri"/>
                <a:cs typeface="Calibri"/>
              </a:rPr>
              <a:t>Για την προετοιμασία αυτής της παρουσίασης χρησιμοποιήθηκαν οι ακόλουθες πηγές: </a:t>
            </a:r>
          </a:p>
          <a:p>
            <a:pPr marL="285750" indent="-285750" latinLnBrk="0">
              <a:buSzPts val="2800"/>
              <a:buFont typeface="Arial" panose="020B0604020202020204" pitchFamily="34" charset="0"/>
              <a:buChar char="•"/>
            </a:pP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Gahlot, S. (2024) </a:t>
            </a:r>
            <a:r>
              <a:rPr lang="en-US" sz="1200" i="1" dirty="0">
                <a:solidFill>
                  <a:schemeClr val="dk1"/>
                </a:solidFill>
              </a:rPr>
              <a:t>Κλιματική αλλαγή και αιολική ενέργεια: Οι άνεμοι της αλλαγής. </a:t>
            </a:r>
            <a:r>
              <a:rPr lang="en-US" sz="1200" dirty="0">
                <a:solidFill>
                  <a:schemeClr val="dk1"/>
                </a:solidFill>
              </a:rPr>
              <a:t>Prevention Web/Swiss Reinsurance Company (Swiss RE).</a:t>
            </a:r>
            <a:r>
              <a:rPr lang="en-GB" sz="1200" dirty="0">
                <a:solidFill>
                  <a:srgbClr val="3F3F3F"/>
                </a:solidFill>
                <a:effectLst/>
              </a:rPr>
              <a:t> https://www.preventionweb.net/news/climate-change-and-wind-power-winds-change</a:t>
            </a: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Gernaat, D. E. H. J., de Boer, H. S., </a:t>
            </a:r>
            <a:r>
              <a:rPr lang="en-US" sz="1200" dirty="0" err="1">
                <a:solidFill>
                  <a:schemeClr val="dk1"/>
                </a:solidFill>
              </a:rPr>
              <a:t>Daioglou</a:t>
            </a:r>
            <a:r>
              <a:rPr lang="en-US" sz="1200" dirty="0">
                <a:solidFill>
                  <a:schemeClr val="dk1"/>
                </a:solidFill>
              </a:rPr>
              <a:t>, V., </a:t>
            </a:r>
            <a:r>
              <a:rPr lang="en-US" sz="1200" dirty="0" err="1">
                <a:solidFill>
                  <a:schemeClr val="dk1"/>
                </a:solidFill>
              </a:rPr>
              <a:t>Yalew</a:t>
            </a:r>
            <a:r>
              <a:rPr lang="en-US" sz="1200" dirty="0">
                <a:solidFill>
                  <a:schemeClr val="dk1"/>
                </a:solidFill>
              </a:rPr>
              <a:t>, S. G., Müller, C., &amp; van Vuuren, D. P. (2021). Επιπτώσεις της κλιματικής αλλαγής στην παροχή ανανεώσιμης ενέργειας. </a:t>
            </a:r>
            <a:r>
              <a:rPr lang="en-US" sz="1200" i="1" dirty="0">
                <a:solidFill>
                  <a:schemeClr val="dk1"/>
                </a:solidFill>
              </a:rPr>
              <a:t>Nature Climate Change</a:t>
            </a:r>
            <a:r>
              <a:rPr lang="en-US" sz="1200" dirty="0">
                <a:solidFill>
                  <a:schemeClr val="dk1"/>
                </a:solidFill>
              </a:rPr>
              <a:t>,</a:t>
            </a:r>
            <a:r>
              <a:rPr lang="en-US" sz="1200" i="1" dirty="0">
                <a:solidFill>
                  <a:schemeClr val="dk1"/>
                </a:solidFill>
              </a:rPr>
              <a:t> 11</a:t>
            </a:r>
            <a:r>
              <a:rPr lang="en-US" sz="1200" dirty="0">
                <a:solidFill>
                  <a:schemeClr val="dk1"/>
                </a:solidFill>
              </a:rPr>
              <a:t>(2), 119–125. </a:t>
            </a:r>
            <a:r>
              <a:rPr lang="en-US" sz="12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2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200" dirty="0">
                <a:solidFill>
                  <a:schemeClr val="dk1"/>
                </a:solidFill>
              </a:rPr>
              <a:t>Herrmann, A., </a:t>
            </a:r>
            <a:r>
              <a:rPr lang="en-US" sz="1200" dirty="0" err="1">
                <a:solidFill>
                  <a:schemeClr val="dk1"/>
                </a:solidFill>
              </a:rPr>
              <a:t>Mädlow</a:t>
            </a:r>
            <a:r>
              <a:rPr lang="en-US" sz="1200" dirty="0">
                <a:solidFill>
                  <a:schemeClr val="dk1"/>
                </a:solidFill>
              </a:rPr>
              <a:t>, A., Gross, U., &amp; Krause, H. (2016). </a:t>
            </a:r>
            <a:r>
              <a:rPr lang="en-US" sz="1200" i="1" dirty="0" err="1">
                <a:solidFill>
                  <a:schemeClr val="dk1"/>
                </a:solidFill>
              </a:rPr>
              <a:t>Auswirkungen </a:t>
            </a:r>
            <a:r>
              <a:rPr lang="en-US" sz="1200" i="1" dirty="0">
                <a:solidFill>
                  <a:schemeClr val="dk1"/>
                </a:solidFill>
              </a:rPr>
              <a:t>des </a:t>
            </a:r>
            <a:r>
              <a:rPr lang="en-US" sz="1200" i="1" dirty="0" err="1">
                <a:solidFill>
                  <a:schemeClr val="dk1"/>
                </a:solidFill>
              </a:rPr>
              <a:t>Klimawandels </a:t>
            </a:r>
            <a:r>
              <a:rPr lang="en-US" sz="1200" i="1" dirty="0">
                <a:solidFill>
                  <a:schemeClr val="dk1"/>
                </a:solidFill>
              </a:rPr>
              <a:t>auf den </a:t>
            </a:r>
            <a:r>
              <a:rPr lang="en-US" sz="1200" i="1" dirty="0" err="1">
                <a:solidFill>
                  <a:schemeClr val="dk1"/>
                </a:solidFill>
              </a:rPr>
              <a:t>Energiebedarf </a:t>
            </a:r>
            <a:r>
              <a:rPr lang="en-US" sz="1200" i="1" dirty="0">
                <a:solidFill>
                  <a:schemeClr val="dk1"/>
                </a:solidFill>
              </a:rPr>
              <a:t>von </a:t>
            </a:r>
            <a:r>
              <a:rPr lang="en-US" sz="1200" i="1" dirty="0" err="1">
                <a:solidFill>
                  <a:schemeClr val="dk1"/>
                </a:solidFill>
              </a:rPr>
              <a:t>Gebäuden </a:t>
            </a:r>
            <a:r>
              <a:rPr lang="en-US" sz="1200" i="1" dirty="0">
                <a:solidFill>
                  <a:schemeClr val="dk1"/>
                </a:solidFill>
              </a:rPr>
              <a:t>und den </a:t>
            </a:r>
            <a:r>
              <a:rPr lang="en-US" sz="1200" i="1" dirty="0" err="1">
                <a:solidFill>
                  <a:schemeClr val="dk1"/>
                </a:solidFill>
              </a:rPr>
              <a:t>Ertrag erneuerbarer Energien</a:t>
            </a:r>
            <a:r>
              <a:rPr lang="en-US" sz="1200" dirty="0">
                <a:solidFill>
                  <a:schemeClr val="dk1"/>
                </a:solidFill>
              </a:rPr>
              <a:t>. 9.</a:t>
            </a:r>
          </a:p>
          <a:p>
            <a:pPr marL="285750" indent="-285750" latinLnBrk="0">
              <a:buClr>
                <a:schemeClr val="dk1"/>
              </a:buClr>
              <a:buSzPts val="2800"/>
              <a:buFont typeface="Arial" panose="020B0604020202020204" pitchFamily="34" charset="0"/>
              <a:buChar char="•"/>
            </a:pPr>
            <a:r>
              <a:rPr lang="en-US" sz="1200" dirty="0">
                <a:solidFill>
                  <a:schemeClr val="dk1"/>
                </a:solidFill>
              </a:rPr>
              <a:t>IRENA. (2019). </a:t>
            </a:r>
            <a:r>
              <a:rPr lang="en-US" sz="1200" i="1" dirty="0">
                <a:solidFill>
                  <a:schemeClr val="dk1"/>
                </a:solidFill>
              </a:rPr>
              <a:t>Κλιματική αλλαγή και ανανεώσιμες πηγές ενέργειας</a:t>
            </a:r>
            <a:r>
              <a:rPr lang="en-US" sz="1200" dirty="0">
                <a:solidFill>
                  <a:schemeClr val="dk1"/>
                </a:solidFill>
              </a:rPr>
              <a:t>. Διεθνής Οργανισμός Ανανεώσιμων Πηγών Ενέργειας.</a:t>
            </a:r>
            <a:r>
              <a:rPr lang="en-US" sz="12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Okonkwo, P. C., Nwokolo, S. C., Udo, S. O., </a:t>
            </a:r>
            <a:r>
              <a:rPr lang="en-US" sz="1200" dirty="0" err="1">
                <a:solidFill>
                  <a:schemeClr val="dk1"/>
                </a:solidFill>
              </a:rPr>
              <a:t>Obiwulu</a:t>
            </a:r>
            <a:r>
              <a:rPr lang="en-US" sz="1200" dirty="0">
                <a:solidFill>
                  <a:schemeClr val="dk1"/>
                </a:solidFill>
              </a:rPr>
              <a:t>, A. U., </a:t>
            </a:r>
            <a:r>
              <a:rPr lang="en-US" sz="1200" dirty="0" err="1">
                <a:solidFill>
                  <a:schemeClr val="dk1"/>
                </a:solidFill>
              </a:rPr>
              <a:t>Onnoghen</a:t>
            </a:r>
            <a:r>
              <a:rPr lang="en-US" sz="1200" dirty="0">
                <a:solidFill>
                  <a:schemeClr val="dk1"/>
                </a:solidFill>
              </a:rPr>
              <a:t>, U. N., </a:t>
            </a:r>
            <a:r>
              <a:rPr lang="en-US" sz="1200" dirty="0" err="1">
                <a:solidFill>
                  <a:schemeClr val="dk1"/>
                </a:solidFill>
              </a:rPr>
              <a:t>Alarifi</a:t>
            </a:r>
            <a:r>
              <a:rPr lang="en-US" sz="1200" dirty="0">
                <a:solidFill>
                  <a:schemeClr val="dk1"/>
                </a:solidFill>
              </a:rPr>
              <a:t>, S. S., </a:t>
            </a:r>
            <a:r>
              <a:rPr lang="en-US" sz="1200" dirty="0" err="1">
                <a:solidFill>
                  <a:schemeClr val="dk1"/>
                </a:solidFill>
              </a:rPr>
              <a:t>Eldosouky</a:t>
            </a:r>
            <a:r>
              <a:rPr lang="en-US" sz="1200" dirty="0">
                <a:solidFill>
                  <a:schemeClr val="dk1"/>
                </a:solidFill>
              </a:rPr>
              <a:t>, A. M., Ekwok, S. E., Andras, P. &amp; Akpan, A. E. (2025) </a:t>
            </a:r>
            <a:r>
              <a:rPr lang="en-US" sz="1200" i="1" dirty="0">
                <a:solidFill>
                  <a:schemeClr val="dk1"/>
                </a:solidFill>
              </a:rPr>
              <a:t>Ηλιακά φωτοβολταϊκά συστήματα σε ακραίες καιρικές συνθήκες: Μελέτες περιπτώσεων, ταξινόμηση, αξιολόγηση ευπάθειας και τρόποι προσαρμογής. </a:t>
            </a:r>
            <a:r>
              <a:rPr lang="en-US" sz="1200" dirty="0">
                <a:solidFill>
                  <a:schemeClr val="dk1"/>
                </a:solidFill>
              </a:rPr>
              <a:t>Science Direct: Energy Reports. Τόμος 13, Ιούνιος 2025, σελ. 929-959. </a:t>
            </a:r>
            <a:r>
              <a:rPr lang="en-US" sz="1200" dirty="0">
                <a:solidFill>
                  <a:schemeClr val="dk1"/>
                </a:solidFill>
                <a:hlinkClick r:id="rId5"/>
              </a:rPr>
              <a:t>https://www.sciencedirect.com/science/article/pii/S2352484724008813#:~:text=Hurricanes%20can%20inflict%20direct%20damage,may%20harm%20solar%20photovoltaic%20systems.%20%20Energy%20Reports,%20Τόμος%2013,2025,Σελίδες%20929-959,ISSN%202352-4847</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Russo, M. A., Carvalho, D., Martins, N., &amp; Monteiro, A. (2022). Προβλέποντας το αναπόφευκτο: Μια ανασκόπηση των επιπτώσεων της κλιματικής αλλαγής στις ανανεώσιμες πηγές ενέργειας. </a:t>
            </a:r>
            <a:r>
              <a:rPr lang="en-US" sz="1200" i="1" dirty="0">
                <a:solidFill>
                  <a:schemeClr val="dk1"/>
                </a:solidFill>
              </a:rPr>
              <a:t>Τεχνολογίες και αξιολογήσεις βιώσιμης ενέργειας</a:t>
            </a:r>
            <a:r>
              <a:rPr lang="en-US" sz="1200" dirty="0">
                <a:solidFill>
                  <a:schemeClr val="dk1"/>
                </a:solidFill>
              </a:rPr>
              <a:t>,</a:t>
            </a:r>
            <a:r>
              <a:rPr lang="en-US" sz="1200" i="1" dirty="0">
                <a:solidFill>
                  <a:schemeClr val="dk1"/>
                </a:solidFill>
              </a:rPr>
              <a:t> 52</a:t>
            </a:r>
            <a:r>
              <a:rPr lang="en-US" sz="1200" dirty="0">
                <a:solidFill>
                  <a:schemeClr val="dk1"/>
                </a:solidFill>
              </a:rPr>
              <a:t>, 102283. </a:t>
            </a:r>
            <a:r>
              <a:rPr lang="en-US" sz="12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err="1">
                <a:solidFill>
                  <a:schemeClr val="dk1"/>
                </a:solidFill>
              </a:rPr>
              <a:t>Solaun</a:t>
            </a:r>
            <a:r>
              <a:rPr lang="en-US" sz="1200" dirty="0">
                <a:solidFill>
                  <a:schemeClr val="dk1"/>
                </a:solidFill>
              </a:rPr>
              <a:t>, K., &amp; </a:t>
            </a:r>
            <a:r>
              <a:rPr lang="en-US" sz="1200" dirty="0" err="1">
                <a:solidFill>
                  <a:schemeClr val="dk1"/>
                </a:solidFill>
              </a:rPr>
              <a:t>Cerdá</a:t>
            </a:r>
            <a:r>
              <a:rPr lang="en-US" sz="1200" dirty="0">
                <a:solidFill>
                  <a:schemeClr val="dk1"/>
                </a:solidFill>
              </a:rPr>
              <a:t>, E. (2019). Επιπτώσεις της κλιματικής αλλαγής στην παραγωγή ανανεώσιμης ενέργειας. Μια ανασκόπηση των ποσοτικών προβλέψεων. </a:t>
            </a:r>
            <a:r>
              <a:rPr lang="en-US" sz="1200" i="1" dirty="0">
                <a:solidFill>
                  <a:schemeClr val="dk1"/>
                </a:solidFill>
              </a:rPr>
              <a:t>Ανασκοπήσεις ανανεώσιμης και βιώσιμης ενέργειας</a:t>
            </a:r>
            <a:r>
              <a:rPr lang="en-US" sz="1200" dirty="0">
                <a:solidFill>
                  <a:schemeClr val="dk1"/>
                </a:solidFill>
              </a:rPr>
              <a:t>,</a:t>
            </a:r>
            <a:r>
              <a:rPr lang="en-US" sz="1200" i="1" dirty="0">
                <a:solidFill>
                  <a:schemeClr val="dk1"/>
                </a:solidFill>
              </a:rPr>
              <a:t> 116</a:t>
            </a:r>
            <a:r>
              <a:rPr lang="en-US" sz="1200" dirty="0">
                <a:solidFill>
                  <a:schemeClr val="dk1"/>
                </a:solidFill>
              </a:rPr>
              <a:t>, 109415.</a:t>
            </a:r>
            <a:r>
              <a:rPr lang="en-US" sz="12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UNIDO, ICSHP (2022). Έκθεση για την ανάπτυξη των μικρών υδροηλεκτρικών έργων στον κόσμο 2022. Θεματική έκδοση: Μικρά υδροηλεκτρικά έργα και κλιματική αλλαγή. Οργανισμός Βιομηχανικής Ανάπτυξης των Ηνωμένων Εθνών, Βιέννη, Αυστρία; Διεθνές Κέντρο Μικρών Υδροηλεκτρικών Έργων, Χανγκτσού, Κίνα. Διαθέσιμο από</a:t>
            </a:r>
            <a:r>
              <a:rPr lang="en-US" sz="1200" dirty="0">
                <a:solidFill>
                  <a:schemeClr val="dk1"/>
                </a:solidFill>
                <a:hlinkClick r:id="rId8"/>
              </a:rPr>
              <a:t> www.unido.org/WSHPDR</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Welt der </a:t>
            </a:r>
            <a:r>
              <a:rPr lang="en-US" sz="1200" dirty="0" err="1">
                <a:solidFill>
                  <a:schemeClr val="dk1"/>
                </a:solidFill>
              </a:rPr>
              <a:t>Physik</a:t>
            </a:r>
            <a:r>
              <a:rPr lang="en-US" sz="1200" dirty="0">
                <a:solidFill>
                  <a:schemeClr val="dk1"/>
                </a:solidFill>
              </a:rPr>
              <a:t>. (2021, 11 </a:t>
            </a:r>
            <a:r>
              <a:rPr lang="en-US" sz="1200" dirty="0" err="1">
                <a:solidFill>
                  <a:schemeClr val="dk1"/>
                </a:solidFill>
              </a:rPr>
              <a:t>Ιανουαρίου</a:t>
            </a:r>
            <a:r>
              <a:rPr lang="en-US" sz="1200" dirty="0">
                <a:solidFill>
                  <a:schemeClr val="dk1"/>
                </a:solidFill>
              </a:rPr>
              <a:t>). </a:t>
            </a:r>
            <a:r>
              <a:rPr lang="en-US" sz="1200" i="1" dirty="0" err="1">
                <a:solidFill>
                  <a:schemeClr val="dk1"/>
                </a:solidFill>
              </a:rPr>
              <a:t>Erneuerbare Energien im Klimawandel</a:t>
            </a:r>
            <a:r>
              <a:rPr lang="en-US" sz="1200" dirty="0">
                <a:solidFill>
                  <a:schemeClr val="dk1"/>
                </a:solidFill>
              </a:rPr>
              <a:t>.</a:t>
            </a:r>
            <a:r>
              <a:rPr lang="en-US" sz="12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200" dirty="0">
              <a:solidFill>
                <a:schemeClr val="dk1"/>
              </a:solidFill>
              <a:ea typeface="Calibri"/>
              <a:cs typeface="Calibri"/>
              <a:sym typeface="Calibri"/>
            </a:endParaRPr>
          </a:p>
          <a:p>
            <a:pPr latinLnBrk="0"/>
            <a:endParaRPr lang="en-GB" sz="1200" dirty="0"/>
          </a:p>
          <a:p>
            <a:endParaRPr lang="en-BE" dirty="0"/>
          </a:p>
        </p:txBody>
      </p:sp>
      <p:sp>
        <p:nvSpPr>
          <p:cNvPr id="4" name="Slide Number Placeholder 3">
            <a:extLst>
              <a:ext uri="{FF2B5EF4-FFF2-40B4-BE49-F238E27FC236}">
                <a16:creationId xmlns:a16="http://schemas.microsoft.com/office/drawing/2014/main" id="{84E6431C-3A27-12A0-EC4A-3D5A9C728E84}"/>
              </a:ext>
            </a:extLst>
          </p:cNvPr>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81674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Ευχαριστώ!</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6239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Ξεκινάμε με τον ορισμό της κλιματικής αλλαγής και στη συνέχεια εξετάζουμε τρία διαφορετικά είδη παραγωγής ενέργειας. Αρχικά, σας προσκαλούμε να σταματήσετε για λίγο και να σκεφτείτε μια ερώτηση που σας προκαλεί στοχασμό. Αφιερώστε λίγο χρόνο για να σκεφτείτε κάθε ερώτηση, προτού προχωρήσετε για να μάθετε περισσότερα σχετικά με ένα συγκεκριμένο είδος παραγωγής ενέργειας, τις πιθανές επιπτώσεις της κλιματικής αλλαγής και τις πιθανές λύσεις.</a:t>
            </a:r>
          </a:p>
          <a:p>
            <a:pPr latinLnBrk="0"/>
            <a:endParaRPr lang="en-GB" sz="1200" noProof="0" dirty="0">
              <a:solidFill>
                <a:srgbClr val="2B2C30"/>
              </a:solidFill>
              <a:sym typeface="Public Sans"/>
            </a:endParaRPr>
          </a:p>
          <a:p>
            <a:pPr latinLnBrk="0"/>
            <a:r>
              <a:rPr lang="en-GB" sz="1200" dirty="0">
                <a:solidFill>
                  <a:srgbClr val="2B2C30"/>
                </a:solidFill>
                <a:sym typeface="Public Sans"/>
              </a:rPr>
              <a:t>Μπορείτε να μελετήσετε κάθε τύπο παραγωγής ενέργειας με τη σειρά. Εναλλακτικά, μπορείτε να επιλέξετε έναν συγκεκριμένο τύπο που θέλετε να εξερευνήσετε πρώτα μέσω του μενού.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7682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Η κλιματική αλλαγή και τρεις διαφορετικοί τύποι παραγωγής ενέργειας</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400" dirty="0">
                <a:ea typeface="Public Sans"/>
                <a:cs typeface="Public Sans"/>
                <a:sym typeface="Public Sans"/>
              </a:rPr>
              <a:t>Ξεκινήστε: Τι είναι η κλιματική αλλαγή;</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Εστίαση στην κλιματική αλλαγή και στους διαφορετικούς τύπους παραγωγής ενέργειας: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Ηλιακή ενέργεια (φωτοβολταϊκά πάνελ).</a:t>
            </a:r>
          </a:p>
          <a:p>
            <a:pPr marL="800100" lvl="1" indent="-342900" latinLnBrk="0">
              <a:buFont typeface="Arial" panose="020B0604020202020204" pitchFamily="34" charset="0"/>
              <a:buChar char="•"/>
            </a:pPr>
            <a:r>
              <a:rPr lang="en-US" sz="2400" dirty="0">
                <a:ea typeface="Public Sans"/>
                <a:cs typeface="Public Sans"/>
                <a:sym typeface="Public Sans"/>
              </a:rPr>
              <a:t>Αιολική </a:t>
            </a:r>
            <a:r>
              <a:rPr lang="en-US" sz="2400" dirty="0">
                <a:ea typeface="Calibri"/>
                <a:cs typeface="Calibri"/>
                <a:sym typeface="Public Sans"/>
              </a:rPr>
              <a:t>ενέργεια </a:t>
            </a:r>
            <a:r>
              <a:rPr lang="en-US" sz="2400" dirty="0">
                <a:ea typeface="Public Sans"/>
                <a:cs typeface="Public Sans"/>
                <a:sym typeface="Public Sans"/>
              </a:rPr>
              <a:t>(ανεμογεννήτριες).</a:t>
            </a:r>
          </a:p>
          <a:p>
            <a:pPr marL="800100" lvl="1" indent="-342900" latinLnBrk="0">
              <a:buFont typeface="Arial" panose="020B0604020202020204" pitchFamily="34" charset="0"/>
              <a:buChar char="•"/>
            </a:pPr>
            <a:r>
              <a:rPr lang="en-US" sz="2400" dirty="0">
                <a:ea typeface="Public Sans"/>
                <a:cs typeface="Public Sans"/>
                <a:sym typeface="Public Sans"/>
              </a:rPr>
              <a:t>Μικρής κλίμακας υδροηλεκτρική ενέργεια.</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Μείωση των επιπτώσεων της κλιματικής αλλαγής στις ανανεώσιμες πηγές ενέργειας.</a:t>
            </a:r>
          </a:p>
          <a:p>
            <a:pPr marL="342900" indent="-342900" latinLnBrk="0">
              <a:buFont typeface="Arial" panose="020B0604020202020204" pitchFamily="34" charset="0"/>
              <a:buChar char="•"/>
            </a:pPr>
            <a:endParaRPr lang="en-US" sz="2400" dirty="0">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70077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Τι είναι η κλιματική αλλαγή; </a:t>
            </a:r>
            <a:endParaRPr lang="en-US" sz="1050" kern="1200" dirty="0">
              <a:solidFill>
                <a:schemeClr val="bg1"/>
              </a:solidFill>
              <a:latin typeface="+mn-lt"/>
              <a:ea typeface="+mn-ea"/>
              <a:cs typeface="+mn-cs"/>
            </a:endParaRPr>
          </a:p>
          <a:p>
            <a:pPr latinLnBrk="0"/>
            <a:r>
              <a:rPr lang="en-GB" sz="1200" dirty="0">
                <a:ea typeface="Roboto"/>
                <a:cs typeface="Roboto"/>
              </a:rPr>
              <a:t>«Η κλιματική αλλαγή αναφέρεται στις μακροπρόθεσμες μεταβολές των θερμοκρασιών και των καιρικών συνθηκών. Τέτοιες μεταβολές μπορεί να είναι φυσικές, λόγω αλλαγών στη δραστηριότητα του ήλιου ή μεγάλων ηφαιστειακών εκρήξεων. </a:t>
            </a:r>
          </a:p>
          <a:p>
            <a:pPr latinLnBrk="0"/>
            <a:endParaRPr lang="en-GB" sz="1200" dirty="0">
              <a:ea typeface="Roboto"/>
              <a:cs typeface="Roboto"/>
            </a:endParaRPr>
          </a:p>
          <a:p>
            <a:pPr latinLnBrk="0"/>
            <a:r>
              <a:rPr lang="en-GB" sz="1200" dirty="0">
                <a:ea typeface="Roboto"/>
                <a:cs typeface="Roboto"/>
              </a:rPr>
              <a:t>Ωστόσο, από το 1800 και μετά, </a:t>
            </a:r>
            <a:r>
              <a:rPr lang="en-GB" sz="1200" dirty="0">
                <a:ea typeface="Roboto"/>
                <a:cs typeface="Roboto"/>
                <a:hlinkClick r:id="rId3">
                  <a:extLst>
                    <a:ext uri="{A12FA001-AC4F-418D-AE19-62706E023703}">
                      <ahyp:hlinkClr xmlns:ahyp="http://schemas.microsoft.com/office/drawing/2018/hyperlinkcolor" val="tx"/>
                    </a:ext>
                  </a:extLst>
                </a:hlinkClick>
              </a:rPr>
              <a:t>οι ανθρώπινες δραστηριότητες αποτελούν τον κύριο παράγοντα της κλιματικής αλλαγής</a:t>
            </a:r>
            <a:r>
              <a:rPr lang="en-GB" sz="1200" dirty="0">
                <a:ea typeface="Roboto"/>
                <a:cs typeface="Roboto"/>
              </a:rPr>
              <a:t>, κυρίως λόγω της καύσης ορυκτών καυσίμων όπως ο άνθρακας, το πετρέλαιο και το φυσικό αέριο. </a:t>
            </a:r>
          </a:p>
          <a:p>
            <a:pPr latinLnBrk="0"/>
            <a:endParaRPr lang="en-GB" sz="1200" dirty="0">
              <a:ea typeface="Roboto"/>
              <a:cs typeface="Roboto"/>
            </a:endParaRPr>
          </a:p>
          <a:p>
            <a:pPr latinLnBrk="0"/>
            <a:r>
              <a:rPr lang="en-GB" sz="1200" dirty="0">
                <a:ea typeface="Roboto"/>
                <a:cs typeface="Roboto"/>
              </a:rPr>
              <a:t>Η καύση ορυκτών καυσίμων παράγει εκπομπές αερίων του θερμοκηπίου που λειτουργούν σαν μια κουβέρτα που τυλίγει τη Γη, παγιδεύοντας τη θερμότητα του ήλιου και αυξάνοντας τις θερμοκρασίες.» (</a:t>
            </a:r>
            <a:r>
              <a:rPr lang="en-GB" sz="1200" dirty="0">
                <a:ea typeface="Roboto"/>
                <a:cs typeface="Roboto"/>
                <a:hlinkClick r:id="rId4">
                  <a:extLst>
                    <a:ext uri="{A12FA001-AC4F-418D-AE19-62706E023703}">
                      <ahyp:hlinkClr xmlns:ahyp="http://schemas.microsoft.com/office/drawing/2018/hyperlinkcolor" val="tx"/>
                    </a:ext>
                  </a:extLst>
                </a:hlinkClick>
              </a:rPr>
              <a:t>Ηνωμένα Έθνη</a:t>
            </a:r>
            <a:r>
              <a:rPr lang="en-GB" sz="1200" dirty="0">
                <a:ea typeface="Roboto"/>
                <a:cs typeface="Roboto"/>
              </a:rPr>
              <a:t>) </a:t>
            </a:r>
            <a:endParaRPr lang="en-GB" sz="1200" dirty="0"/>
          </a:p>
          <a:p>
            <a:endParaRPr lang="en-GB" dirty="0"/>
          </a:p>
          <a:p>
            <a:endParaRPr lang="en-GB" dirty="0"/>
          </a:p>
          <a:p>
            <a:r>
              <a:rPr lang="en-GB" dirty="0"/>
              <a:t>https://www.ipcc.ch/2021/08/09/ar6-wg1-20210809-pr/</a:t>
            </a:r>
          </a:p>
          <a:p>
            <a:r>
              <a:rPr lang="en-GB" dirty="0"/>
              <a:t>https://www.un.org/en/climatechange/what-is-climate-change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398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Τι είναι η κλιματική αλλαγή; </a:t>
            </a:r>
            <a:endParaRPr lang="en-US" sz="1050" kern="1200" dirty="0">
              <a:solidFill>
                <a:schemeClr val="bg1"/>
              </a:solidFill>
              <a:latin typeface="+mn-lt"/>
              <a:ea typeface="+mn-ea"/>
              <a:cs typeface="+mn-cs"/>
            </a:endParaRPr>
          </a:p>
          <a:p>
            <a:pPr latinLnBrk="0"/>
            <a:r>
              <a:rPr lang="en-GB" sz="1200" dirty="0">
                <a:ea typeface="Public Sans"/>
                <a:cs typeface="Public Sans"/>
                <a:sym typeface="Public Sans"/>
              </a:rPr>
              <a:t>Όπως εξηγούν τα </a:t>
            </a:r>
            <a:r>
              <a:rPr lang="en-GB" sz="1200" dirty="0">
                <a:ea typeface="Public Sans"/>
                <a:cs typeface="Public Sans"/>
                <a:sym typeface="Public Sans"/>
                <a:hlinkClick r:id="rId3"/>
              </a:rPr>
              <a:t>Ηνωμένα Έθνη</a:t>
            </a:r>
            <a:r>
              <a:rPr lang="en-GB" sz="1200" dirty="0">
                <a:ea typeface="Public Sans"/>
                <a:cs typeface="Public Sans"/>
                <a:sym typeface="Public Sans"/>
              </a:rPr>
              <a:t>, μπορούμε να καταπολεμήσουμε την κλιματική αλλαγή μειώνοντας τις εκπομπές αερίων του θερμοκηπίου. Για να το επιτύχουμε αυτό, πρέπει: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Να απομακρυνθούμε από τα ορυκτά καύσιμα (όπως ο άνθρακας και το πετρέλαιο) και να στραφούμε σε ανανεώσιμες πηγές ενέργειας (όπως η ηλιακή και η αιολική).</a:t>
            </a:r>
          </a:p>
          <a:p>
            <a:pPr marL="342900" indent="-342900" latinLnBrk="0">
              <a:buFont typeface="Arial" panose="020B0604020202020204" pitchFamily="34" charset="0"/>
              <a:buChar char="•"/>
            </a:pPr>
            <a:r>
              <a:rPr lang="en-GB" sz="1200" dirty="0">
                <a:ea typeface="Public Sans"/>
                <a:cs typeface="Public Sans"/>
                <a:sym typeface="Public Sans"/>
              </a:rPr>
              <a:t>Προσαρμοστεί στις επιπτώσεις της κλιματικής αλλαγής.</a:t>
            </a:r>
          </a:p>
          <a:p>
            <a:pPr marL="342900" indent="-342900" latinLnBrk="0">
              <a:buFont typeface="Arial" panose="020B0604020202020204" pitchFamily="34" charset="0"/>
              <a:buChar char="•"/>
            </a:pPr>
            <a:r>
              <a:rPr lang="en-GB" sz="1200" dirty="0">
                <a:ea typeface="Public Sans"/>
                <a:cs typeface="Public Sans"/>
                <a:sym typeface="Public Sans"/>
              </a:rPr>
              <a:t>Να επενδύσουμε στην αλλαγή. Απαιτούνται επενδύσεις, τόσο από τις κυβερνήσεις όσο και από τις επιχειρήσεις.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91473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Διαφορετικοί τύποι παραγωγής ενέργειας: Ηλιακή (φωτοβολταϊκά πάνελ)</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Ποια είναι η πιθανή επίδραση της κλιματικής αλλαγής στην ηλιακή ενέργεια;</a:t>
            </a:r>
            <a:endParaRPr lang="en-GB" sz="1200" i="1" dirty="0">
              <a:solidFill>
                <a:schemeClr val="accent5"/>
              </a:solidFill>
            </a:endParaRPr>
          </a:p>
          <a:p>
            <a:r>
              <a:rPr lang="en-GB" dirty="0"/>
              <a:t>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2619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Διαφορετικοί τύποι παραγωγής ενέργειας: Ηλιακή (φωτοβολταϊκά πάνελ)</a:t>
            </a:r>
            <a:endParaRPr lang="en-US" sz="1050" kern="1200" dirty="0">
              <a:solidFill>
                <a:schemeClr val="bg1"/>
              </a:solidFill>
              <a:latin typeface="+mn-lt"/>
              <a:ea typeface="+mn-ea"/>
              <a:cs typeface="+mn-cs"/>
            </a:endParaRPr>
          </a:p>
          <a:p>
            <a:pPr latinLnBrk="0"/>
            <a:r>
              <a:rPr lang="en-US" sz="1200" dirty="0">
                <a:ea typeface="Public Sans"/>
                <a:cs typeface="Public Sans"/>
                <a:sym typeface="Public Sans"/>
              </a:rPr>
              <a:t>Η φωτοβολταϊκή ενέργεια είναι μια μέθοδος παραγωγής ηλεκτρικής ενέργειας με τη χρήση ηλιακών κυψελών για τη μετατροπή της ηλιακής ενέργειας σε ηλεκτρική. Αυτές οι κυψέλες συναρμολογούνται σε ηλιακούς συλλέκτες και στη συνέχεια εγκαθίστανται στο έδαφος, σε στέγες ή επιπλέουν σε φράγματα ή λίμνες.</a:t>
            </a:r>
          </a:p>
          <a:p>
            <a:pPr latinLnBrk="0"/>
            <a:endParaRPr lang="en-US" sz="1200" dirty="0">
              <a:ea typeface="Public Sans"/>
              <a:cs typeface="Public Sans"/>
              <a:sym typeface="Public Sans"/>
            </a:endParaRPr>
          </a:p>
          <a:p>
            <a:pPr latinLnBrk="0"/>
            <a:r>
              <a:rPr lang="en-US" sz="1200" dirty="0">
                <a:ea typeface="Public Sans"/>
                <a:cs typeface="Public Sans"/>
                <a:sym typeface="Public Sans"/>
              </a:rPr>
              <a:t>Η φωτοβολταϊκή τεχνολογία χρησιμοποιείται όλο και περισσότερο σε όλο τον κόσμο. Χρόνο με το χρόνο, η φωτοβολταϊκή ενέργεια καταλαμβάνει μεγαλύτερο μερίδιο στο ενεργειακό μείγμα της ΕΕ. Το 2024, η παραγωγή φωτοβολταϊκής ηλεκτρικής ενέργειας στην ΕΕ αντιπροσώπευε το 11% της ακαθάριστης παραγωγής ηλεκτρικής ενέργειας της ΕΕ, σύμφωνα με </a:t>
            </a:r>
            <a:r>
              <a:rPr lang="en-US" sz="1200" dirty="0">
                <a:ea typeface="Public Sans"/>
                <a:cs typeface="Public Sans"/>
                <a:sym typeface="Public Sans"/>
                <a:hlinkClick r:id="rId3"/>
              </a:rPr>
              <a:t>την Ember</a:t>
            </a:r>
            <a:r>
              <a:rPr lang="en-US" sz="1200" dirty="0">
                <a:ea typeface="Public Sans"/>
                <a:cs typeface="Public Sans"/>
                <a:sym typeface="Public Sans"/>
              </a:rPr>
              <a:t>.</a:t>
            </a:r>
          </a:p>
          <a:p>
            <a:endParaRPr lang="en-GB" dirty="0"/>
          </a:p>
          <a:p>
            <a:r>
              <a:rPr lang="en-GB" dirty="0"/>
              <a:t>https://ember-energy.org/data/electricity-data-explorer/</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2684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Ποια είναι η πιθανή επίδραση της κλιματικής αλλαγής στην ηλιακή ενέργεια;</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1200" noProof="0" dirty="0">
                <a:ea typeface="Public Sans"/>
                <a:cs typeface="Public Sans"/>
                <a:sym typeface="Public Sans"/>
              </a:rPr>
              <a:t>Οι τυφώνες και οι ανεμοστρόβιλοι μπορεί να είναι πολύ έντονοι και απρόβλεπτοι. Αυτού του είδους τα καιρικά φαινόμενα μπορούν να προκαλέσουν σημαντικές υλικές ζημιές στα φωτοβολταϊκά συστήματα και στα ηλεκτρικά τους συστήματα, μετατοπίζοντάς τα και καταστρέφοντάς τα (Okonkwo et al, 2025). </a:t>
            </a:r>
          </a:p>
          <a:p>
            <a:pPr marL="342900" indent="-342900" latinLnBrk="0">
              <a:buFont typeface="Arial" panose="020B0604020202020204" pitchFamily="34" charset="0"/>
              <a:buChar char="•"/>
            </a:pPr>
            <a:r>
              <a:rPr lang="en-GB" sz="1200" dirty="0">
                <a:ea typeface="Public Sans"/>
                <a:cs typeface="Public Sans"/>
                <a:sym typeface="Public Sans"/>
              </a:rPr>
              <a:t>Οι μπαταρίες των ηλιακών πάνελ μπορούν επίσης να υποστούν ζημιά από τις υψηλές θερμοκρασίες. Η μόνωση μπορεί να προσφέρει κάποια προστασία.</a:t>
            </a:r>
            <a:endParaRPr lang="en-GB" sz="1200" noProof="0" dirty="0">
              <a:ea typeface="Public Sans"/>
              <a:cs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Η χρήση της ηλιακής ενέργειας μπορεί να αυξηθεί σε μέτριες κλιματικές ζώνες όπου υπάρχει αύξηση της άμεσης ηλιακής ακτινοβολίας (Welt der </a:t>
            </a:r>
            <a:r>
              <a:rPr lang="en-GB" sz="1200" noProof="0" dirty="0" err="1">
                <a:ea typeface="Public Sans"/>
                <a:cs typeface="Public Sans"/>
                <a:sym typeface="Public Sans"/>
              </a:rPr>
              <a:t>Physik</a:t>
            </a:r>
            <a:r>
              <a:rPr lang="en-GB" sz="1200" noProof="0" dirty="0">
                <a:ea typeface="Public Sans"/>
                <a:cs typeface="Public Sans"/>
                <a:sym typeface="Public Sans"/>
              </a:rPr>
              <a:t>, 2021).</a:t>
            </a:r>
            <a:endParaRPr lang="en-GB" sz="1200" noProof="0" dirty="0">
              <a:ea typeface="Public Sans"/>
              <a:cs typeface="Public Sans"/>
            </a:endParaRP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097899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3265BD88-37AA-A58D-E6DC-DD5485E61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32" y="6210794"/>
            <a:ext cx="2490178" cy="470743"/>
          </a:xfrm>
          <a:prstGeom prst="rect">
            <a:avLst/>
          </a:prstGeom>
        </p:spPr>
      </p:pic>
      <p:sp>
        <p:nvSpPr>
          <p:cNvPr id="6" name="TextBox 5">
            <a:extLst>
              <a:ext uri="{FF2B5EF4-FFF2-40B4-BE49-F238E27FC236}">
                <a16:creationId xmlns:a16="http://schemas.microsoft.com/office/drawing/2014/main" id="{E0DD7006-6E47-36EA-0E03-7247797E6966}"/>
              </a:ext>
            </a:extLst>
          </p:cNvPr>
          <p:cNvSpPr txBox="1"/>
          <p:nvPr userDrawn="1"/>
        </p:nvSpPr>
        <p:spPr>
          <a:xfrm>
            <a:off x="2607410" y="5975850"/>
            <a:ext cx="4977421" cy="861774"/>
          </a:xfrm>
          <a:prstGeom prst="rect">
            <a:avLst/>
          </a:prstGeom>
          <a:noFill/>
        </p:spPr>
        <p:txBody>
          <a:bodyPr wrap="square" rtlCol="0">
            <a:spAutoFit/>
          </a:bodyPr>
          <a:lstStyle/>
          <a:p>
            <a:pPr latinLnBrk="0" hangingPunct="0"/>
            <a:r>
              <a:rPr lang="el-GR" sz="1000" b="0" i="0" kern="1200" noProof="1">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l-GR"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el-GR" sz="1000" b="0" i="0" kern="1200" noProof="1">
                <a:solidFill>
                  <a:schemeClr val="tx1"/>
                </a:solidFill>
                <a:effectLst/>
                <a:latin typeface="+mn-lt"/>
                <a:ea typeface="+mn-ea"/>
                <a:cs typeface="+mn-cs"/>
              </a:rPr>
              <a:t>εκτός εάν ορίζεται διαφορετικά. </a:t>
            </a:r>
            <a:endParaRPr lang="el-GR"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notesSlide" Target="../notesSlides/not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slideLayout" Target="../slideLayouts/slideLayout2.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un.org/en/climatechange/what-is-climate-change" TargetMode="External"/><Relationship Id="rId4" Type="http://schemas.openxmlformats.org/officeDocument/2006/relationships/hyperlink" Target="https://www.ipcc.ch/2021/08/09/ar6-wg1-20210809-p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un.org/en/climatechange/what-is-climate-chang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CDB14078-4AE6-DDF0-C6CF-27E293AE42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540" y="2245249"/>
            <a:ext cx="4519460" cy="2540510"/>
          </a:xfrm>
          <a:prstGeom prst="rect">
            <a:avLst/>
          </a:prstGeom>
        </p:spPr>
      </p:pic>
      <p:sp>
        <p:nvSpPr>
          <p:cNvPr id="2" name="Title 1">
            <a:extLst>
              <a:ext uri="{FF2B5EF4-FFF2-40B4-BE49-F238E27FC236}">
                <a16:creationId xmlns:a16="http://schemas.microsoft.com/office/drawing/2014/main" id="{9F52A8FD-D115-3917-B567-996023B58008}"/>
              </a:ext>
            </a:extLst>
          </p:cNvPr>
          <p:cNvSpPr>
            <a:spLocks noGrp="1"/>
          </p:cNvSpPr>
          <p:nvPr>
            <p:ph type="title" idx="4294967295"/>
          </p:nvPr>
        </p:nvSpPr>
        <p:spPr>
          <a:xfrm>
            <a:off x="211873" y="1402189"/>
            <a:ext cx="6545765" cy="3928094"/>
          </a:xfrm>
          <a:prstGeom prst="rect">
            <a:avLst/>
          </a:prstGeom>
        </p:spPr>
        <p:txBody>
          <a:bodyPr/>
          <a:lstStyle/>
          <a:p>
            <a:pPr latinLnBrk="0"/>
            <a:r>
              <a:rPr lang="el-GR" sz="6000" noProof="1"/>
              <a:t>Πώς επηρεάζει η κλιματική αλλαγή τις ανανεώσιμες πηγές ενέργειας;</a:t>
            </a:r>
            <a:endParaRPr lang="el-GR" sz="6000" noProof="1">
              <a:solidFill>
                <a:schemeClr val="tx2"/>
              </a:solidFill>
            </a:endParaRPr>
          </a:p>
        </p:txBody>
      </p:sp>
    </p:spTree>
    <p:extLst>
      <p:ext uri="{BB962C8B-B14F-4D97-AF65-F5344CB8AC3E}">
        <p14:creationId xmlns:p14="http://schemas.microsoft.com/office/powerpoint/2010/main" val="402160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10364-81A8-630F-CAC2-DBF9D53C0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52513-E61F-952D-DC13-AF1A239475C6}"/>
              </a:ext>
            </a:extLst>
          </p:cNvPr>
          <p:cNvSpPr>
            <a:spLocks noGrp="1"/>
          </p:cNvSpPr>
          <p:nvPr>
            <p:ph type="title" idx="4294967295"/>
          </p:nvPr>
        </p:nvSpPr>
        <p:spPr>
          <a:xfrm>
            <a:off x="302942" y="766569"/>
            <a:ext cx="11350082"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Διαφορετικοί τύποι παραγωγής ενέργειας: Αιολική (ανεμογεννήτριες)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17F66662-FCFA-2C8A-5FD4-DE6A61D0DDF6}"/>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Ποια είναι η πιθανή επίδραση της κλιματικής αλλαγής στην αιολική ενέργεια;</a:t>
            </a:r>
            <a:endParaRPr lang="en-GB" sz="4800" i="1" dirty="0">
              <a:solidFill>
                <a:schemeClr val="accent5"/>
              </a:solidFill>
            </a:endParaRPr>
          </a:p>
        </p:txBody>
      </p:sp>
    </p:spTree>
    <p:extLst>
      <p:ext uri="{BB962C8B-B14F-4D97-AF65-F5344CB8AC3E}">
        <p14:creationId xmlns:p14="http://schemas.microsoft.com/office/powerpoint/2010/main" val="21850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8985-3F46-FA0C-85E6-FB59610B3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7AC55-1995-8215-ACF9-D2D0B8B6B584}"/>
              </a:ext>
            </a:extLst>
          </p:cNvPr>
          <p:cNvSpPr>
            <a:spLocks noGrp="1"/>
          </p:cNvSpPr>
          <p:nvPr>
            <p:ph type="title" idx="4294967295"/>
          </p:nvPr>
        </p:nvSpPr>
        <p:spPr>
          <a:xfrm>
            <a:off x="358236" y="844628"/>
            <a:ext cx="11055998"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mn-ea"/>
                <a:cs typeface="+mn-cs"/>
              </a:rPr>
              <a:t>Διαφορετικοί τύποι παραγωγής ενέργειας: Αιολική (ανεμογεννήτριες) 1</a:t>
            </a:r>
            <a:endParaRPr lang="el-GR" noProof="1">
              <a:effectLst/>
            </a:endParaRPr>
          </a:p>
          <a:p>
            <a:endParaRPr lang="el-GR" noProof="1"/>
          </a:p>
        </p:txBody>
      </p:sp>
      <p:sp>
        <p:nvSpPr>
          <p:cNvPr id="4" name="TextBox 3">
            <a:extLst>
              <a:ext uri="{FF2B5EF4-FFF2-40B4-BE49-F238E27FC236}">
                <a16:creationId xmlns:a16="http://schemas.microsoft.com/office/drawing/2014/main" id="{6626F0D8-00A2-4308-1A56-AEAB5E13091A}"/>
              </a:ext>
            </a:extLst>
          </p:cNvPr>
          <p:cNvSpPr txBox="1"/>
          <p:nvPr/>
        </p:nvSpPr>
        <p:spPr>
          <a:xfrm>
            <a:off x="3988646" y="1974863"/>
            <a:ext cx="7993309" cy="4431983"/>
          </a:xfrm>
          <a:prstGeom prst="rect">
            <a:avLst/>
          </a:prstGeom>
          <a:noFill/>
        </p:spPr>
        <p:txBody>
          <a:bodyPr wrap="square" lIns="91440" tIns="45720" rIns="91440" bIns="45720" rtlCol="0" anchor="t">
            <a:spAutoFit/>
          </a:bodyPr>
          <a:lstStyle/>
          <a:p>
            <a:pPr latinLnBrk="0"/>
            <a:r>
              <a:rPr lang="en-GB" sz="2000" dirty="0"/>
              <a:t>Ο άνεμος είναι μια καθαρή και άφθονη πηγή ενέργειας που χρησιμοποιείται για την παραγωγή ηλεκτρικής ενέργειας. Μπορεί να αξιοποιηθεί είτε στην ξηρά (onshore) είτε στη θάλασσα (offshore).</a:t>
            </a:r>
          </a:p>
          <a:p>
            <a:pPr latinLnBrk="0"/>
            <a:endParaRPr lang="en-GB" sz="1100" dirty="0"/>
          </a:p>
          <a:p>
            <a:pPr latinLnBrk="0"/>
            <a:r>
              <a:rPr lang="en-GB" sz="2000" dirty="0"/>
              <a:t>Οι συνεχείς βελτιώσεις στην κατασκευή και στο σχεδιασμό των ανεμογεννητριών, σε συνδυασμό με τη βελτίωση των συντελεστών χωρητικότητας (περισσότερη ηλεκτρική ενέργεια που παράγεται ανά ανεμογεννήτρια) που έχουν εγκατασταθεί, λόγω των πιο αποδοτικών ανεμογεννητριών και/ή της καλύτερης χωροθέτησης, για παράδειγμα, έχουν μειώσει το κόστος της αιολικής ενέργειας και έχουν επιβεβαιώσει τη θέση της ως βασικού μοχλού της μετάβασης προς την καθαρή ενέργεια.</a:t>
            </a:r>
          </a:p>
          <a:p>
            <a:pPr latinLnBrk="0"/>
            <a:endParaRPr lang="en-GB" sz="1100" dirty="0"/>
          </a:p>
          <a:p>
            <a:pPr latinLnBrk="0"/>
            <a:r>
              <a:rPr lang="en-GB" sz="2000" dirty="0"/>
              <a:t>Σύμφωνα με </a:t>
            </a:r>
            <a:r>
              <a:rPr lang="en-GB" sz="2000" dirty="0">
                <a:hlinkClick r:id="rId3"/>
              </a:rPr>
              <a:t>την Eurostat</a:t>
            </a:r>
            <a:r>
              <a:rPr lang="en-GB" sz="2000" dirty="0"/>
              <a:t>, η αιολική ενέργεια αντιπροσώπευε το 39,1 % της συνολικής ηλεκτρικής ενέργειας που παρήχθη από ανανεώσιμες πηγές στην ΕΕ το 2024.</a:t>
            </a:r>
          </a:p>
        </p:txBody>
      </p:sp>
      <p:pic>
        <p:nvPicPr>
          <p:cNvPr id="3" name="Picture 2">
            <a:extLst>
              <a:ext uri="{FF2B5EF4-FFF2-40B4-BE49-F238E27FC236}">
                <a16:creationId xmlns:a16="http://schemas.microsoft.com/office/drawing/2014/main" id="{995415B9-0DAE-D005-D041-B0232380F4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4641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F753-FF72-D619-FCA0-32AC6EC67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601D1-86D4-55EF-E3B6-DCBDFB331F26}"/>
              </a:ext>
            </a:extLst>
          </p:cNvPr>
          <p:cNvSpPr>
            <a:spLocks noGrp="1"/>
          </p:cNvSpPr>
          <p:nvPr>
            <p:ph type="title" idx="4294967295"/>
          </p:nvPr>
        </p:nvSpPr>
        <p:spPr>
          <a:xfrm>
            <a:off x="210044" y="916914"/>
            <a:ext cx="11683461" cy="1325563"/>
          </a:xfrm>
          <a:prstGeom prst="rect">
            <a:avLst/>
          </a:prstGeom>
        </p:spPr>
        <p:txBody>
          <a:bodyPr/>
          <a:lstStyle/>
          <a:p>
            <a:r>
              <a:rPr lang="el-GR" sz="2800" b="1" kern="1200" noProof="1">
                <a:solidFill>
                  <a:srgbClr val="FFFFFF"/>
                </a:solidFill>
                <a:effectLst/>
                <a:latin typeface="Calibri" panose="020F0502020204030204" pitchFamily="34" charset="0"/>
                <a:ea typeface="+mn-ea"/>
                <a:cs typeface="+mn-cs"/>
              </a:rPr>
              <a:t>Διαφορετικοί τύποι παραγωγής ενέργειας: </a:t>
            </a:r>
            <a:r>
              <a:rPr lang="el-GR" sz="2800" b="1" noProof="1">
                <a:solidFill>
                  <a:schemeClr val="bg1"/>
                </a:solidFill>
              </a:rPr>
              <a:t>Αιολική</a:t>
            </a:r>
            <a:r>
              <a:rPr lang="el-GR" sz="2800" noProof="1">
                <a:solidFill>
                  <a:schemeClr val="bg1"/>
                </a:solidFill>
              </a:rPr>
              <a:t> </a:t>
            </a:r>
            <a:r>
              <a:rPr lang="el-GR" sz="2800" b="1" kern="1200" noProof="1">
                <a:solidFill>
                  <a:srgbClr val="FFFFFF"/>
                </a:solidFill>
                <a:effectLst/>
                <a:latin typeface="Calibri" panose="020F0502020204030204" pitchFamily="34" charset="0"/>
                <a:ea typeface="+mn-ea"/>
                <a:cs typeface="+mn-cs"/>
              </a:rPr>
              <a:t>(ανεμογεννήτριες) 2</a:t>
            </a:r>
            <a:endParaRPr lang="el-GR" noProof="1">
              <a:effectLst/>
            </a:endParaRPr>
          </a:p>
          <a:p>
            <a:endParaRPr lang="el-GR" noProof="1"/>
          </a:p>
        </p:txBody>
      </p:sp>
      <p:sp>
        <p:nvSpPr>
          <p:cNvPr id="4" name="TextBox 3">
            <a:extLst>
              <a:ext uri="{FF2B5EF4-FFF2-40B4-BE49-F238E27FC236}">
                <a16:creationId xmlns:a16="http://schemas.microsoft.com/office/drawing/2014/main" id="{A45B8CBE-1F11-E934-F1CC-E369F0A7208F}"/>
              </a:ext>
            </a:extLst>
          </p:cNvPr>
          <p:cNvSpPr txBox="1"/>
          <p:nvPr/>
        </p:nvSpPr>
        <p:spPr>
          <a:xfrm>
            <a:off x="4200584" y="2242477"/>
            <a:ext cx="7646198" cy="3816429"/>
          </a:xfrm>
          <a:prstGeom prst="rect">
            <a:avLst/>
          </a:prstGeom>
          <a:noFill/>
        </p:spPr>
        <p:txBody>
          <a:bodyPr wrap="square" lIns="91440" tIns="45720" rIns="91440" bIns="45720" rtlCol="0" anchor="t">
            <a:spAutoFit/>
          </a:bodyPr>
          <a:lstStyle/>
          <a:p>
            <a:pPr algn="just" latinLnBrk="0"/>
            <a:r>
              <a:rPr lang="en-GB" sz="2000" dirty="0"/>
              <a:t>Τα κύρια εξαρτήματα μιας ανεμογεννήτριας είναι:</a:t>
            </a:r>
          </a:p>
          <a:p>
            <a:pPr marL="342900" indent="-342900" algn="just" latinLnBrk="0">
              <a:buFont typeface="Arial" panose="020B0604020202020204" pitchFamily="34" charset="0"/>
              <a:buChar char="•"/>
            </a:pPr>
            <a:r>
              <a:rPr lang="en-GB" sz="2000" dirty="0"/>
              <a:t>Ο ρότορας, ο οποίος περιλαμβάνει τις λεπίδες και κινεί τον άξονα, μετατρέπει την αιολική ενέργεια σε μηχανική περιστροφική ενέργεια.</a:t>
            </a:r>
          </a:p>
          <a:p>
            <a:pPr marL="342900" indent="-342900" algn="just" latinLnBrk="0">
              <a:buFont typeface="Arial" panose="020B0604020202020204" pitchFamily="34" charset="0"/>
              <a:buChar char="•"/>
            </a:pPr>
            <a:endParaRPr lang="en-GB" sz="1100" dirty="0"/>
          </a:p>
          <a:p>
            <a:pPr marL="342900" indent="-342900" algn="just" latinLnBrk="0">
              <a:buFont typeface="Arial" panose="020B0604020202020204" pitchFamily="34" charset="0"/>
              <a:buChar char="•"/>
            </a:pPr>
            <a:r>
              <a:rPr lang="en-GB" sz="2000" dirty="0"/>
              <a:t>Το κύριο σώμα, το οποίο στεγάζει τον κύριο άξονα, το κιβώτιο ταχυτήτων (το οποίο αυξάνει την ταχύτητα περιστροφής), τη γεννήτρια (η οποία μετατρέπει τη μηχανική ενέργεια σε ηλεκτρική) και το σύστημα ελέγχου.</a:t>
            </a:r>
          </a:p>
          <a:p>
            <a:pPr marL="342900" indent="-342900" algn="just" latinLnBrk="0">
              <a:buFont typeface="Arial" panose="020B0604020202020204" pitchFamily="34" charset="0"/>
              <a:buChar char="•"/>
            </a:pPr>
            <a:endParaRPr lang="en-GB" sz="1100" dirty="0"/>
          </a:p>
          <a:p>
            <a:pPr marL="342900" indent="-342900" algn="just" latinLnBrk="0">
              <a:buFont typeface="Arial" panose="020B0604020202020204" pitchFamily="34" charset="0"/>
              <a:buChar char="•"/>
            </a:pPr>
            <a:r>
              <a:rPr lang="en-GB" sz="2000" dirty="0"/>
              <a:t>Ο πύργος στήριξης, ο οποίος ανυψώνει την ανεμογεννήτρια σε ύψος όπου μπορεί να συλλάβει ισχυρότερα και πιο σταθερά ρεύματα ανέμου.</a:t>
            </a:r>
          </a:p>
        </p:txBody>
      </p:sp>
      <p:pic>
        <p:nvPicPr>
          <p:cNvPr id="6" name="Picture 5">
            <a:extLst>
              <a:ext uri="{FF2B5EF4-FFF2-40B4-BE49-F238E27FC236}">
                <a16:creationId xmlns:a16="http://schemas.microsoft.com/office/drawing/2014/main" id="{4AD3F938-6005-953F-7EE3-1A6F08E0A0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9167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D333-F6DF-291A-2920-BE2F4B613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EBBF2-57E8-98A7-5196-A80E5E02DE3D}"/>
              </a:ext>
            </a:extLst>
          </p:cNvPr>
          <p:cNvSpPr>
            <a:spLocks noGrp="1"/>
          </p:cNvSpPr>
          <p:nvPr>
            <p:ph type="title" idx="4294967295"/>
          </p:nvPr>
        </p:nvSpPr>
        <p:spPr>
          <a:xfrm>
            <a:off x="210044" y="766568"/>
            <a:ext cx="11872648"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Ποια είναι η πιθανή επίδραση της κλιματικής αλλαγής στην αιολική ενέργεια;</a:t>
            </a:r>
            <a:endParaRPr lang="el-GR" noProof="1">
              <a:effectLst/>
            </a:endParaRPr>
          </a:p>
          <a:p>
            <a:endParaRPr lang="el-GR" noProof="1"/>
          </a:p>
        </p:txBody>
      </p:sp>
      <p:sp>
        <p:nvSpPr>
          <p:cNvPr id="4" name="TextBox 3">
            <a:extLst>
              <a:ext uri="{FF2B5EF4-FFF2-40B4-BE49-F238E27FC236}">
                <a16:creationId xmlns:a16="http://schemas.microsoft.com/office/drawing/2014/main" id="{F3695D75-7CB2-2E3E-FC36-E6C5542486F1}"/>
              </a:ext>
            </a:extLst>
          </p:cNvPr>
          <p:cNvSpPr txBox="1"/>
          <p:nvPr/>
        </p:nvSpPr>
        <p:spPr>
          <a:xfrm>
            <a:off x="4233798" y="2581030"/>
            <a:ext cx="7675608" cy="3785652"/>
          </a:xfrm>
          <a:prstGeom prst="rect">
            <a:avLst/>
          </a:prstGeom>
          <a:noFill/>
        </p:spPr>
        <p:txBody>
          <a:bodyPr wrap="square" lIns="91440" tIns="45720" rIns="91440" bIns="45720" rtlCol="0" anchor="t">
            <a:spAutoFit/>
          </a:bodyPr>
          <a:lstStyle/>
          <a:p>
            <a:pPr marL="457200" indent="-457200" latinLnBrk="0">
              <a:buChar char="•"/>
            </a:pPr>
            <a:r>
              <a:rPr lang="en-US" sz="2000" dirty="0">
                <a:ea typeface="Public Sans"/>
                <a:cs typeface="Public Sans"/>
              </a:rPr>
              <a:t>Εκτός από τα ακραία καιρικά φαινόμενα, όπως καταιγίδες και αυξημένη ένταση καταιγίδων, που μπορούν να προκαλέσουν ζημιά στις υποδομές των αιολικών σταθμών, </a:t>
            </a:r>
            <a:r>
              <a:rPr lang="en-US" sz="2000" dirty="0"/>
              <a:t>ενδέχεται επίσης να παρατηρηθούν αλλαγές στα μοτίβα των ανέμων, μείωση των ανέμων σε πολλές περιοχές («ανέμου ξηρασία»), αυξημένη πιθανότητα κεραυνών και καύσωνες που μειώνουν τη διάρκεια ζωής του εξοπλισμού και αυξάνουν τον χρόνο διακοπής λειτουργίας των ανεμογεννητριών.</a:t>
            </a:r>
            <a:endParaRPr lang="en-US" sz="2000" dirty="0">
              <a:ea typeface="Calibri"/>
              <a:cs typeface="Calibri"/>
            </a:endParaRPr>
          </a:p>
          <a:p>
            <a:pPr marL="457200" indent="-457200" latinLnBrk="0">
              <a:buChar char="•"/>
            </a:pPr>
            <a:r>
              <a:rPr lang="en-US" sz="2000" dirty="0"/>
              <a:t>Η πρόβλεψη της έντασης και των μοτίβων του ανέμου μπορεί να είναι δύσκολη. Αυτό μπορεί να οδηγήσει σε αβεβαιότητα κατά τον υπολογισμό της παραγωγής των σταθμών ηλεκτροπαραγωγής (Herrmann et al., 2016).</a:t>
            </a:r>
            <a:endParaRPr lang="en-US" sz="2000" dirty="0">
              <a:ea typeface="Calibri"/>
              <a:cs typeface="Calibri"/>
            </a:endParaRPr>
          </a:p>
        </p:txBody>
      </p:sp>
      <p:pic>
        <p:nvPicPr>
          <p:cNvPr id="3" name="Picture 2">
            <a:extLst>
              <a:ext uri="{FF2B5EF4-FFF2-40B4-BE49-F238E27FC236}">
                <a16:creationId xmlns:a16="http://schemas.microsoft.com/office/drawing/2014/main" id="{477FD4E0-BD65-C0FF-9459-FC040287A1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33430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2DE49-A6A0-7ED5-C453-91DF53921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1AA4E-9257-5B0A-B307-3A3FE61C373A}"/>
              </a:ext>
            </a:extLst>
          </p:cNvPr>
          <p:cNvSpPr>
            <a:spLocks noGrp="1"/>
          </p:cNvSpPr>
          <p:nvPr>
            <p:ph type="title" idx="4294967295"/>
          </p:nvPr>
        </p:nvSpPr>
        <p:spPr>
          <a:xfrm>
            <a:off x="157976" y="705283"/>
            <a:ext cx="11640014"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Διαφορετικοί τύποι παραγωγής ενέργειας: Μικρής κλίμακας υδροηλεκτρική ενέργεια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5B5D8088-03F2-C00C-E9D4-5BE4067C09EB}"/>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Ποιος είναι ο πιθανός αντίκτυπος της κλιματικής αλλαγής στις μικρής κλίμακας υδροηλεκτρικές εγκαταστάσεις;</a:t>
            </a:r>
            <a:endParaRPr lang="en-GB" sz="4800" i="1" dirty="0">
              <a:solidFill>
                <a:schemeClr val="accent5"/>
              </a:solidFill>
            </a:endParaRPr>
          </a:p>
        </p:txBody>
      </p:sp>
    </p:spTree>
    <p:extLst>
      <p:ext uri="{BB962C8B-B14F-4D97-AF65-F5344CB8AC3E}">
        <p14:creationId xmlns:p14="http://schemas.microsoft.com/office/powerpoint/2010/main" val="213326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E064-0535-EBAF-35D9-ED895F42D5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9F3511-8F6B-1635-927F-DA2092DC4D45}"/>
              </a:ext>
            </a:extLst>
          </p:cNvPr>
          <p:cNvSpPr>
            <a:spLocks noGrp="1"/>
          </p:cNvSpPr>
          <p:nvPr>
            <p:ph type="title" idx="4294967295"/>
          </p:nvPr>
        </p:nvSpPr>
        <p:spPr>
          <a:xfrm>
            <a:off x="183605" y="816393"/>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mn-ea"/>
                <a:cs typeface="+mn-cs"/>
              </a:rPr>
              <a:t>Διαφορετικοί τύποι παραγωγής ενέργειας: Υδροηλεκτρική ενέργεια μικρής κλίμακας</a:t>
            </a:r>
            <a:endParaRPr lang="el-GR" noProof="1">
              <a:effectLst/>
            </a:endParaRPr>
          </a:p>
          <a:p>
            <a:endParaRPr lang="el-GR" noProof="1"/>
          </a:p>
        </p:txBody>
      </p:sp>
      <p:sp>
        <p:nvSpPr>
          <p:cNvPr id="4" name="TextBox 3">
            <a:extLst>
              <a:ext uri="{FF2B5EF4-FFF2-40B4-BE49-F238E27FC236}">
                <a16:creationId xmlns:a16="http://schemas.microsoft.com/office/drawing/2014/main" id="{C7B55AD6-BE39-9CA0-D95D-AC03B2E99E8F}"/>
              </a:ext>
            </a:extLst>
          </p:cNvPr>
          <p:cNvSpPr txBox="1"/>
          <p:nvPr/>
        </p:nvSpPr>
        <p:spPr>
          <a:xfrm>
            <a:off x="3792072" y="2146392"/>
            <a:ext cx="8022445" cy="4431983"/>
          </a:xfrm>
          <a:prstGeom prst="rect">
            <a:avLst/>
          </a:prstGeom>
          <a:noFill/>
        </p:spPr>
        <p:txBody>
          <a:bodyPr wrap="square" rtlCol="0">
            <a:spAutoFit/>
          </a:bodyPr>
          <a:lstStyle/>
          <a:p>
            <a:pPr latinLnBrk="0"/>
            <a:r>
              <a:rPr lang="en-GB" sz="2000" dirty="0"/>
              <a:t>Η υδροηλεκτρική ενέργεια προέρχεται από τη ροή του νερού που τροφοδοτεί μια τουρμπίνα. Είναι μία από τις παλαιότερες πηγές ανανεώσιμης ενέργειας, η οποία χρησιμοποιούνταν ήδη από την προβιομηχανική εποχή, για παράδειγμα στους νερόμυλους.</a:t>
            </a:r>
          </a:p>
          <a:p>
            <a:pPr latinLnBrk="0"/>
            <a:endParaRPr lang="en-GB" sz="1100" dirty="0"/>
          </a:p>
          <a:p>
            <a:pPr latinLnBrk="0"/>
            <a:r>
              <a:rPr lang="en-GB" sz="2000" dirty="0"/>
              <a:t>Ως η δεύτερη μεγαλύτερη ανανεώσιμη πηγή ηλεκτρικής ενέργειας, η υδροηλεκτρική ενέργεια εξακολουθεί να αποτελεί σημαντική πηγή ενέργειας και σήμερα. Σύμφωνα με την Eurostat, το 2024 αντιπροσώπευε το 29,9 % της συνολικής ηλεκτρικής ενέργειας που παρήχθη από ανανεώσιμες πηγές στην ΕΕ. </a:t>
            </a:r>
          </a:p>
          <a:p>
            <a:pPr latinLnBrk="0"/>
            <a:endParaRPr lang="en-GB" sz="1100" dirty="0"/>
          </a:p>
          <a:p>
            <a:pPr latinLnBrk="0"/>
            <a:r>
              <a:rPr lang="en-GB" sz="2000" dirty="0"/>
              <a:t>Η υδροηλεκτρική ενέργεια μικρής κλίμακας (παραγωγή κάτω των 10 μεγαβάτ) παράγει ηλεκτρική ενέργεια για περισσότερα από 13 εκατομμύρια νοικοκυριά στην Ευρώπη (</a:t>
            </a:r>
            <a:r>
              <a:rPr lang="en-GB" sz="2000" dirty="0">
                <a:hlinkClick r:id="rId3"/>
              </a:rPr>
              <a:t>Ευρωπαϊκή Ομοσπονδία Ανανεώσιμων Πηγών Ενέργειας</a:t>
            </a:r>
            <a:r>
              <a:rPr lang="en-GB" sz="2000" dirty="0"/>
              <a:t>).</a:t>
            </a:r>
          </a:p>
        </p:txBody>
      </p:sp>
      <p:pic>
        <p:nvPicPr>
          <p:cNvPr id="2" name="Picture 1">
            <a:extLst>
              <a:ext uri="{FF2B5EF4-FFF2-40B4-BE49-F238E27FC236}">
                <a16:creationId xmlns:a16="http://schemas.microsoft.com/office/drawing/2014/main" id="{BD9D4764-4589-58BD-2283-FDE527E7278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895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8312-3474-6D3A-8417-ECA1DB970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AC07F-70A5-A19E-B031-F3631767D5A8}"/>
              </a:ext>
            </a:extLst>
          </p:cNvPr>
          <p:cNvSpPr>
            <a:spLocks noGrp="1"/>
          </p:cNvSpPr>
          <p:nvPr>
            <p:ph type="title" idx="4294967295"/>
          </p:nvPr>
        </p:nvSpPr>
        <p:spPr>
          <a:xfrm>
            <a:off x="183605" y="733115"/>
            <a:ext cx="11580932"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Ποια είναι η πιθανή επίδραση της κλιματικής αλλαγής στις μικρής κλίμακας υδροηλεκτρικές εγκαταστάσεις;</a:t>
            </a:r>
            <a:endParaRPr lang="el-GR" noProof="1">
              <a:effectLst/>
            </a:endParaRPr>
          </a:p>
          <a:p>
            <a:endParaRPr lang="el-GR" noProof="1"/>
          </a:p>
        </p:txBody>
      </p:sp>
      <p:sp>
        <p:nvSpPr>
          <p:cNvPr id="4" name="TextBox 3">
            <a:extLst>
              <a:ext uri="{FF2B5EF4-FFF2-40B4-BE49-F238E27FC236}">
                <a16:creationId xmlns:a16="http://schemas.microsoft.com/office/drawing/2014/main" id="{155DF4ED-FF8C-0564-EF5D-DA6654E5F96E}"/>
              </a:ext>
            </a:extLst>
          </p:cNvPr>
          <p:cNvSpPr txBox="1"/>
          <p:nvPr/>
        </p:nvSpPr>
        <p:spPr>
          <a:xfrm>
            <a:off x="3578069" y="2155498"/>
            <a:ext cx="8573728" cy="4708981"/>
          </a:xfrm>
          <a:prstGeom prst="rect">
            <a:avLst/>
          </a:prstGeom>
          <a:noFill/>
        </p:spPr>
        <p:txBody>
          <a:bodyPr wrap="square" lIns="91440" tIns="45720" rIns="91440" bIns="45720" rtlCol="0" anchor="t">
            <a:spAutoFit/>
          </a:bodyPr>
          <a:lstStyle/>
          <a:p>
            <a:pPr marL="457200" indent="-457200" latinLnBrk="0">
              <a:buFont typeface="Arial"/>
              <a:buChar char="•"/>
            </a:pPr>
            <a:r>
              <a:rPr lang="en-US" sz="2000" dirty="0"/>
              <a:t>Η επίδραση της κλιματικής αλλαγής στις μικρής κλίμακας υδροηλεκτρικές εγκαταστάσεις δεν είναι προς το παρόν σαφής. Σε παγκόσμια κλίμακα, ορισμένες μελέτες προβλέπουν αύξηση της παραγωγής υδροηλεκτρικής ενέργειας μεταξύ 2,4 % και 6,3 % σε διάφορα σενάρια, ενώ άλλες δεν είναι σίγουρες για την κατεύθυνση της αλλαγής. Ωστόσο, όλες οι μελέτες συμφωνούν ότι υπάρχουν σημαντικές περιφερειακές διαφορές.</a:t>
            </a:r>
            <a:endParaRPr lang="en-US" sz="2000" dirty="0">
              <a:ea typeface="Calibri"/>
              <a:cs typeface="Calibri"/>
            </a:endParaRPr>
          </a:p>
          <a:p>
            <a:pPr marL="457200" indent="-457200" latinLnBrk="0">
              <a:buChar char="•"/>
            </a:pPr>
            <a:r>
              <a:rPr lang="en-US" sz="2000" dirty="0"/>
              <a:t>Με πιο ασταθή καιρικά φαινόμενα και λιγότερη εποχική προβλεψιμότητα, προβλέπεται ότι, για παράδειγμα, στη Βόρεια Ευρώπη, η ενέργεια που παράγεται από μικρής κλίμακας υδροηλεκτρική ενέργεια θα αυξηθεί κατά τη διάρκεια του χειμώνα (Ιανουάριος-Μάρτιος) και θα μειωθεί κατά τη διάρκεια της άνοιξης έως το καλοκαίρι (Απρίλιος-Ιούνιος). </a:t>
            </a:r>
          </a:p>
          <a:p>
            <a:pPr marL="457200" indent="-457200" latinLnBrk="0">
              <a:buChar char="•"/>
            </a:pPr>
            <a:r>
              <a:rPr lang="en-US" sz="2000" dirty="0"/>
              <a:t>Στη Νότια Ευρώπη, προβλέπεται μείωση της ηλεκτρικής ενέργειας που παράγεται από μικρής κλίμακας υδροηλεκτρική ενέργεια λόγω των λιγότερων βροχοπτώσεων καθ' όλη τη διάρκεια του έτους (Welt der </a:t>
            </a:r>
          </a:p>
          <a:p>
            <a:pPr latinLnBrk="0"/>
            <a:r>
              <a:rPr lang="en-US" sz="2000" dirty="0"/>
              <a:t>	</a:t>
            </a:r>
            <a:r>
              <a:rPr lang="en-US" sz="2000" dirty="0" err="1"/>
              <a:t>Physik</a:t>
            </a:r>
            <a:r>
              <a:rPr lang="en-US" sz="2000" dirty="0"/>
              <a:t>, 2021).</a:t>
            </a:r>
          </a:p>
        </p:txBody>
      </p:sp>
      <p:pic>
        <p:nvPicPr>
          <p:cNvPr id="3" name="Picture 2">
            <a:extLst>
              <a:ext uri="{FF2B5EF4-FFF2-40B4-BE49-F238E27FC236}">
                <a16:creationId xmlns:a16="http://schemas.microsoft.com/office/drawing/2014/main" id="{BF3DB441-AC8D-D5E2-A906-803106400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29490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E32AE-6796-E19C-22A5-732CA3B29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04EB7-574D-BEE8-7D60-A52C064F2ABC}"/>
              </a:ext>
            </a:extLst>
          </p:cNvPr>
          <p:cNvSpPr>
            <a:spLocks noGrp="1"/>
          </p:cNvSpPr>
          <p:nvPr>
            <p:ph type="title" idx="4294967295"/>
          </p:nvPr>
        </p:nvSpPr>
        <p:spPr>
          <a:xfrm>
            <a:off x="269488" y="705283"/>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Μετριασμός των επιπτώσεων της κλιματικής αλλαγής στις ανανεώσιμες πηγές ενέργειας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7CA482E6-1387-2BED-E5C7-2E5D47EBDF4D}"/>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Πώς μπορούμε να μετριάσουμε τον αντίκτυπο της κλιματικής αλλαγής στις ανανεώσιμες πηγές ενέργειας; </a:t>
            </a:r>
            <a:endParaRPr lang="en-GB" sz="4800" i="1" dirty="0">
              <a:solidFill>
                <a:schemeClr val="accent5"/>
              </a:solidFill>
            </a:endParaRPr>
          </a:p>
        </p:txBody>
      </p:sp>
    </p:spTree>
    <p:extLst>
      <p:ext uri="{BB962C8B-B14F-4D97-AF65-F5344CB8AC3E}">
        <p14:creationId xmlns:p14="http://schemas.microsoft.com/office/powerpoint/2010/main" val="32815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F9EB-AFE7-85EF-37A6-EB21CCC77F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3152FB-94BB-5F97-F9DF-816B8B4D2A53}"/>
              </a:ext>
            </a:extLst>
          </p:cNvPr>
          <p:cNvSpPr>
            <a:spLocks noGrp="1"/>
          </p:cNvSpPr>
          <p:nvPr>
            <p:ph type="title" idx="4294967295"/>
          </p:nvPr>
        </p:nvSpPr>
        <p:spPr>
          <a:xfrm>
            <a:off x="358697" y="789500"/>
            <a:ext cx="11260873"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Μείωση των επιπτώσεων της κλιματικής αλλαγής στις ανανεώσιμες πηγές ενέργειας 1</a:t>
            </a:r>
            <a:endParaRPr lang="el-GR" noProof="1">
              <a:effectLst/>
            </a:endParaRPr>
          </a:p>
          <a:p>
            <a:pPr latinLnBrk="0"/>
            <a:endParaRPr lang="el-GR" noProof="1"/>
          </a:p>
        </p:txBody>
      </p:sp>
      <p:sp>
        <p:nvSpPr>
          <p:cNvPr id="4" name="TextBox 3">
            <a:extLst>
              <a:ext uri="{FF2B5EF4-FFF2-40B4-BE49-F238E27FC236}">
                <a16:creationId xmlns:a16="http://schemas.microsoft.com/office/drawing/2014/main" id="{814CABE2-6C61-7A78-A88D-15A7E427F630}"/>
              </a:ext>
            </a:extLst>
          </p:cNvPr>
          <p:cNvSpPr txBox="1"/>
          <p:nvPr/>
        </p:nvSpPr>
        <p:spPr>
          <a:xfrm>
            <a:off x="3772819" y="2335802"/>
            <a:ext cx="8196245" cy="4093428"/>
          </a:xfrm>
          <a:prstGeom prst="rect">
            <a:avLst/>
          </a:prstGeom>
          <a:noFill/>
        </p:spPr>
        <p:txBody>
          <a:bodyPr wrap="square" lIns="91440" tIns="45720" rIns="91440" bIns="45720" rtlCol="0" anchor="t">
            <a:spAutoFit/>
          </a:bodyPr>
          <a:lstStyle/>
          <a:p>
            <a:pPr latinLnBrk="0"/>
            <a:r>
              <a:rPr lang="en-US" sz="2000" dirty="0"/>
              <a:t>Ένα άρθρο της Columbia Climate School με τίτλο </a:t>
            </a:r>
            <a:r>
              <a:rPr lang="en-US" sz="2000" i="1" dirty="0">
                <a:hlinkClick r:id="rId3"/>
              </a:rPr>
              <a:t>«Πώς η κλιματική αλλαγή επηρεάζει τις ανανεώσιμες πηγές ενέργειας» </a:t>
            </a:r>
            <a:r>
              <a:rPr lang="en-US" sz="2000" dirty="0"/>
              <a:t>εξετάζει τέσσερις προσεγγίσεις για την αύξηση της «ανθεκτικότητας του ενεργειακού συστήματος». Αυτές είναι: </a:t>
            </a:r>
          </a:p>
          <a:p>
            <a:pPr marL="457200" indent="-457200" latinLnBrk="0">
              <a:buFont typeface="+mj-lt"/>
              <a:buAutoNum type="arabicPeriod"/>
            </a:pPr>
            <a:r>
              <a:rPr lang="en-US" sz="2000" dirty="0"/>
              <a:t>Η διασφάλιση ότι δεν εξαρτόμαστε υπερβολικά από μία πηγή ενέργειας και χρησιμοποιούμε μια σειρά διαφορετικών πηγών ενέργειας («διαφοροποίηση του ενεργειακού μείγματος»). Αυτό μπορεί να λάβει τη μορφή «κατανεμημένων ενεργειακών συστημάτων» ή ενέργειας που παράγεται σε μία τοποθεσία από μια σειρά διαφορετικών πηγών (π.χ. πολλά νοικοκυριά με ηλιακούς συλλέκτες και/ή ανεμογεννήτριες). </a:t>
            </a:r>
          </a:p>
          <a:p>
            <a:pPr marL="457200" indent="-457200" latinLnBrk="0">
              <a:buFont typeface="+mj-lt"/>
              <a:buAutoNum type="arabicPeriod"/>
            </a:pPr>
            <a:r>
              <a:rPr lang="en-US" sz="2000" dirty="0"/>
              <a:t>Η χρήση έξυπνων δικτύων για τη διασφάλιση της αποτελεσματικής εξισορρόπησης της παραγωγής και της κατανάλωσης ενέργειας. </a:t>
            </a:r>
          </a:p>
          <a:p>
            <a:pPr latinLnBrk="0"/>
            <a:endParaRPr lang="en-US" sz="2000" dirty="0"/>
          </a:p>
        </p:txBody>
      </p:sp>
      <p:pic>
        <p:nvPicPr>
          <p:cNvPr id="2" name="Picture 1">
            <a:extLst>
              <a:ext uri="{FF2B5EF4-FFF2-40B4-BE49-F238E27FC236}">
                <a16:creationId xmlns:a16="http://schemas.microsoft.com/office/drawing/2014/main" id="{E2014A87-8DAE-2B08-00CE-2CBA7CE0FF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7802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D238-5770-B1DE-5A3A-73A00C781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3C87F4-7C01-C8AB-FC0A-B6333F474CFE}"/>
              </a:ext>
            </a:extLst>
          </p:cNvPr>
          <p:cNvSpPr>
            <a:spLocks noGrp="1"/>
          </p:cNvSpPr>
          <p:nvPr>
            <p:ph type="title" idx="4294967295"/>
          </p:nvPr>
        </p:nvSpPr>
        <p:spPr>
          <a:xfrm>
            <a:off x="302940" y="699662"/>
            <a:ext cx="11439293"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Μείωση των επιπτώσεων της κλιματικής αλλαγής στις ανανεώσιμες πηγές ενέργειας 2</a:t>
            </a:r>
            <a:endParaRPr lang="el-GR" noProof="1">
              <a:effectLst/>
            </a:endParaRPr>
          </a:p>
          <a:p>
            <a:endParaRPr lang="el-GR" noProof="1"/>
          </a:p>
        </p:txBody>
      </p:sp>
      <p:sp>
        <p:nvSpPr>
          <p:cNvPr id="4" name="TextBox 3">
            <a:extLst>
              <a:ext uri="{FF2B5EF4-FFF2-40B4-BE49-F238E27FC236}">
                <a16:creationId xmlns:a16="http://schemas.microsoft.com/office/drawing/2014/main" id="{0DF50959-6A86-41AD-4206-D98C378FFC99}"/>
              </a:ext>
            </a:extLst>
          </p:cNvPr>
          <p:cNvSpPr txBox="1"/>
          <p:nvPr/>
        </p:nvSpPr>
        <p:spPr>
          <a:xfrm>
            <a:off x="3502913" y="2513620"/>
            <a:ext cx="8573728" cy="3046988"/>
          </a:xfrm>
          <a:prstGeom prst="rect">
            <a:avLst/>
          </a:prstGeom>
          <a:noFill/>
        </p:spPr>
        <p:txBody>
          <a:bodyPr wrap="square" lIns="91440" tIns="45720" rIns="91440" bIns="45720" rtlCol="0" anchor="t">
            <a:spAutoFit/>
          </a:bodyPr>
          <a:lstStyle/>
          <a:p>
            <a:pPr marL="457200" indent="-457200" latinLnBrk="0">
              <a:buAutoNum type="arabicPeriod" startAt="3"/>
            </a:pPr>
            <a:r>
              <a:rPr lang="en-US" sz="2400" dirty="0"/>
              <a:t>Αναβάθμιση των υποδομών για την καλύτερη αντιμετώπιση της απρόβλεπτης φύσης της κλιματικής αλλαγής. Οι αναβαθμίσεις των υποδομών περιλαμβάνουν βελτιώσεις στις ανεμογεννήτριες, ώστε να μπορούν να προβλέπουν καλύτερα και να προσαρμόζονται σε ακραίες συνθήκες κρύου, ζέστης και καταιγίδων. </a:t>
            </a:r>
          </a:p>
          <a:p>
            <a:pPr marL="457200" indent="-457200" latinLnBrk="0">
              <a:buAutoNum type="arabicPeriod" startAt="3"/>
            </a:pPr>
            <a:r>
              <a:rPr lang="en-US" sz="2400" dirty="0"/>
              <a:t>Χρήση υφιστάμενων εργαλείων και πληροφοριών (όπως μοντελοποίηση και πρόγνωση καιρού) για τη λήψη τεκμηριωμένων αποφάσεων σχετικά με την τοποθεσία των υποδομών ανανεώσιμων πηγών ενέργειας. </a:t>
            </a:r>
          </a:p>
          <a:p>
            <a:pPr latinLnBrk="0"/>
            <a:endParaRPr lang="en-US" sz="2400" dirty="0"/>
          </a:p>
        </p:txBody>
      </p:sp>
      <p:pic>
        <p:nvPicPr>
          <p:cNvPr id="2" name="Picture 1">
            <a:extLst>
              <a:ext uri="{FF2B5EF4-FFF2-40B4-BE49-F238E27FC236}">
                <a16:creationId xmlns:a16="http://schemas.microsoft.com/office/drawing/2014/main" id="{DD1C5E54-A08B-1D0D-1DC5-8E526DD2B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3463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3ED27-7E06-3707-82C8-CF4DA7544DDC}"/>
              </a:ext>
            </a:extLst>
          </p:cNvPr>
          <p:cNvSpPr>
            <a:spLocks noGrp="1"/>
          </p:cNvSpPr>
          <p:nvPr>
            <p:ph type="title" idx="4294967295"/>
          </p:nvPr>
        </p:nvSpPr>
        <p:spPr>
          <a:xfrm>
            <a:off x="481361" y="487788"/>
            <a:ext cx="10515600" cy="1325563"/>
          </a:xfrm>
          <a:prstGeom prst="rect">
            <a:avLst/>
          </a:prstGeom>
        </p:spPr>
        <p:txBody>
          <a:bodyPr/>
          <a:lstStyle/>
          <a:p>
            <a:r>
              <a:rPr lang="el-GR" sz="2800" b="1" noProof="1">
                <a:solidFill>
                  <a:schemeClr val="bg1"/>
                </a:solidFill>
              </a:rPr>
              <a:t>Εισαγωγή 1</a:t>
            </a:r>
          </a:p>
        </p:txBody>
      </p:sp>
      <p:sp>
        <p:nvSpPr>
          <p:cNvPr id="2" name="TextBox 1">
            <a:extLst>
              <a:ext uri="{FF2B5EF4-FFF2-40B4-BE49-F238E27FC236}">
                <a16:creationId xmlns:a16="http://schemas.microsoft.com/office/drawing/2014/main" id="{0FE65402-2D24-4C0B-3A9B-70B199ADCEA8}"/>
              </a:ext>
            </a:extLst>
          </p:cNvPr>
          <p:cNvSpPr txBox="1"/>
          <p:nvPr/>
        </p:nvSpPr>
        <p:spPr>
          <a:xfrm>
            <a:off x="4361676" y="256145"/>
            <a:ext cx="7146383" cy="6001643"/>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Ο αντίκτυπος της κλιματικής αλλαγής σημαίνει ότι οι καιρικές συνθήκες γίνονται όλο και πιο αβέβαιες και ακραίες. Καθώς μεταβαίνουμε σε πιο ανανεώσιμες πηγές ενέργειας, ποιος είναι ο αντίκτυπος της κλιματικής αλλαγής στις ανανεώσιμες πηγές ενέργειας; Και ποιες προσεγγίσεις μπορούμε να υιοθετήσουμε για να μετριάσουμε αυτόν τον αντίκτυπο;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Σε αυτή τη σύντομη παρουσίαση θα εξετάσουμε: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Τι είναι η κλιματική αλλαγή.</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Διαφορετικούς τύπους παραγωγής ενέργειας (π.χ. ηλιακή, αιολική και μικρής κλίμακας υδροηλεκτρική).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Τις πιθανές επιπτώσεις της κλιματικής αλλαγής σε αυτές τις ανανεώσιμες πηγές ενέργειας.</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Ποιες προσεγγίσεις μπορούμε να υιοθετήσουμε για να μετριάσουμε τον αντίκτυπο της κλιματικής αλλαγής στις ανανεώσιμες πηγές ενέργειας.</a:t>
            </a:r>
          </a:p>
          <a:p>
            <a:pPr latinLnBrk="0"/>
            <a:endParaRPr lang="en-GB" sz="2400" dirty="0">
              <a:solidFill>
                <a:srgbClr val="2B2C30"/>
              </a:solidFill>
              <a:ea typeface="Public Sans"/>
              <a:cs typeface="Public Sans"/>
              <a:sym typeface="Public Sans"/>
            </a:endParaRPr>
          </a:p>
        </p:txBody>
      </p:sp>
      <p:pic>
        <p:nvPicPr>
          <p:cNvPr id="5" name="Picture 4">
            <a:extLst>
              <a:ext uri="{FF2B5EF4-FFF2-40B4-BE49-F238E27FC236}">
                <a16:creationId xmlns:a16="http://schemas.microsoft.com/office/drawing/2014/main" id="{2114F8F9-1CD5-87B5-C4A2-309F6F673C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715"/>
            <a:ext cx="4020855" cy="2680570"/>
          </a:xfrm>
          <a:prstGeom prst="rect">
            <a:avLst/>
          </a:prstGeom>
        </p:spPr>
      </p:pic>
    </p:spTree>
    <p:extLst>
      <p:ext uri="{BB962C8B-B14F-4D97-AF65-F5344CB8AC3E}">
        <p14:creationId xmlns:p14="http://schemas.microsoft.com/office/powerpoint/2010/main" val="42101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3D51-4496-3C8B-F270-FE40456560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693812-8F0C-7714-4327-E0A74ABD3F65}"/>
              </a:ext>
            </a:extLst>
          </p:cNvPr>
          <p:cNvSpPr>
            <a:spLocks noGrp="1"/>
          </p:cNvSpPr>
          <p:nvPr>
            <p:ph type="title" idx="4294967295"/>
          </p:nvPr>
        </p:nvSpPr>
        <p:spPr>
          <a:xfrm>
            <a:off x="280639" y="789500"/>
            <a:ext cx="11394688"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Μείωση των επιπτώσεων της κλιματικής αλλαγής στις ανανεώσιμες πηγές ενέργειας 3</a:t>
            </a:r>
            <a:endParaRPr lang="el-GR" noProof="1">
              <a:effectLst/>
            </a:endParaRPr>
          </a:p>
          <a:p>
            <a:endParaRPr lang="el-GR" noProof="1"/>
          </a:p>
        </p:txBody>
      </p:sp>
      <p:sp>
        <p:nvSpPr>
          <p:cNvPr id="4" name="TextBox 3">
            <a:extLst>
              <a:ext uri="{FF2B5EF4-FFF2-40B4-BE49-F238E27FC236}">
                <a16:creationId xmlns:a16="http://schemas.microsoft.com/office/drawing/2014/main" id="{06E0C1A0-3021-4BED-9D7A-E8EE518B3DF4}"/>
              </a:ext>
            </a:extLst>
          </p:cNvPr>
          <p:cNvSpPr txBox="1"/>
          <p:nvPr/>
        </p:nvSpPr>
        <p:spPr>
          <a:xfrm>
            <a:off x="3749318" y="2512543"/>
            <a:ext cx="8189397" cy="4154984"/>
          </a:xfrm>
          <a:prstGeom prst="rect">
            <a:avLst/>
          </a:prstGeom>
          <a:noFill/>
        </p:spPr>
        <p:txBody>
          <a:bodyPr wrap="square" lIns="91440" tIns="45720" rIns="91440" bIns="45720" rtlCol="0" anchor="t">
            <a:spAutoFit/>
          </a:bodyPr>
          <a:lstStyle/>
          <a:p>
            <a:pPr latinLnBrk="0"/>
            <a:r>
              <a:rPr lang="en-US" sz="2000" dirty="0"/>
              <a:t>Τέλος, είναι σημαντικό να τονιστεί ότι η κλιματική αλλαγή δεν επηρεάζει μόνο τις ανανεώσιμες πηγές ενέργειας: </a:t>
            </a:r>
          </a:p>
          <a:p>
            <a:pPr latinLnBrk="0"/>
            <a:endParaRPr lang="en-US" sz="2000" dirty="0"/>
          </a:p>
          <a:p>
            <a:pPr latinLnBrk="0"/>
            <a:r>
              <a:rPr lang="en-US" sz="2000" i="1" dirty="0"/>
              <a:t>«Ενώ η κλιματική αλλαγή ενέχει κινδύνους για τις εγκαταστάσεις ανανεώσιμων πηγών ενέργειας, τα συστήματα ορυκτών καυσίμων απειλούνται από τις ίδιες επιπτώσεις, οπότε η ευπάθεια των ανανεώσιμων πηγών ενέργειας δεν πρέπει να αποτελεί λόγο για την καθυστέρηση της μετάβασης σε καθαρή ενέργεια, η οποία θα μειώσει τους κινδύνους που σχετίζονται με το κλίμα μέσω της μείωσης των εκπομπών αερίων του θερμοκηπίου». </a:t>
            </a:r>
          </a:p>
          <a:p>
            <a:pPr latinLnBrk="0"/>
            <a:endParaRPr lang="en-US" sz="2000" i="1" dirty="0"/>
          </a:p>
          <a:p>
            <a:pPr latinLnBrk="0"/>
            <a:r>
              <a:rPr lang="en-US" sz="2000" dirty="0"/>
              <a:t>(</a:t>
            </a:r>
            <a:r>
              <a:rPr lang="en-US" sz="2000" dirty="0">
                <a:hlinkClick r:id="rId3"/>
              </a:rPr>
              <a:t>Πώς η κλιματική αλλαγή επηρεάζει τις ανανεώσιμες πηγές ενέργειας</a:t>
            </a:r>
            <a:r>
              <a:rPr lang="en-US" sz="2000" dirty="0"/>
              <a:t>) </a:t>
            </a:r>
          </a:p>
          <a:p>
            <a:pPr latinLnBrk="0"/>
            <a:endParaRPr lang="en-US" sz="2000" dirty="0"/>
          </a:p>
        </p:txBody>
      </p:sp>
      <p:pic>
        <p:nvPicPr>
          <p:cNvPr id="2" name="Picture 1">
            <a:extLst>
              <a:ext uri="{FF2B5EF4-FFF2-40B4-BE49-F238E27FC236}">
                <a16:creationId xmlns:a16="http://schemas.microsoft.com/office/drawing/2014/main" id="{525FB396-3F1C-F702-B536-17D78469C5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9804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4CA7BD2-B75D-E691-D147-CF5C44DFC3EF}"/>
              </a:ext>
            </a:extLst>
          </p:cNvPr>
          <p:cNvSpPr>
            <a:spLocks noGrp="1"/>
          </p:cNvSpPr>
          <p:nvPr>
            <p:ph type="title" idx="4294967295"/>
          </p:nvPr>
        </p:nvSpPr>
        <p:spPr>
          <a:xfrm>
            <a:off x="753706" y="732874"/>
            <a:ext cx="10515600" cy="1325563"/>
          </a:xfrm>
          <a:prstGeom prst="rect">
            <a:avLst/>
          </a:prstGeom>
        </p:spPr>
        <p:txBody>
          <a:bodyPr/>
          <a:lstStyle/>
          <a:p>
            <a:pPr rtl="0" eaLnBrk="1" latinLnBrk="1" hangingPunct="1"/>
            <a:r>
              <a:rPr lang="el-GR"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Επόμενα βήματα</a:t>
            </a:r>
            <a:endParaRPr lang="el-GR" noProof="1">
              <a:effectLst/>
            </a:endParaRPr>
          </a:p>
          <a:p>
            <a:endParaRPr lang="el-GR"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Αν θέλετε να μάθετε περισσότερα για τον πιθανό αντίκτυπο της κλιματικής αλλαγής στις ανανεώσιμες πηγές ενέργειας, μπορεί να σας φανούν χρήσιμες οι ακόλουθες πηγές: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0476" y="3338182"/>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hlinkClick r:id="rId3"/>
              </a:rPr>
              <a:t>Μάθετε περισσότερα για τα εκπαιδευτικά υλικά του προγράμματος Every1.</a:t>
            </a:r>
            <a:endParaRPr lang="ko-KR" altLang="en-US" sz="2200" dirty="0">
              <a:solidFill>
                <a:srgbClr val="373737"/>
              </a:solidFill>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6" y="3518824"/>
            <a:ext cx="2364667" cy="2246769"/>
          </a:xfrm>
          <a:prstGeom prst="rect">
            <a:avLst/>
          </a:prstGeom>
          <a:noFill/>
        </p:spPr>
        <p:txBody>
          <a:bodyPr wrap="square" rtlCol="0" anchor="t" anchorCtr="0">
            <a:spAutoFit/>
          </a:bodyPr>
          <a:lstStyle/>
          <a:p>
            <a:pPr algn="ctr" latinLnBrk="0"/>
            <a:r>
              <a:rPr lang="en-GB" sz="2000" noProof="0" dirty="0">
                <a:solidFill>
                  <a:srgbClr val="373737"/>
                </a:solidFill>
              </a:rPr>
              <a:t>Δείτε τη σειρά σύντομων μαθημάτων </a:t>
            </a:r>
            <a:r>
              <a:rPr lang="en-GB" sz="2000" i="1" noProof="0" dirty="0">
                <a:solidFill>
                  <a:srgbClr val="373737"/>
                </a:solidFill>
                <a:hlinkClick r:id="rId4"/>
              </a:rPr>
              <a:t>Digital Energy Essentials </a:t>
            </a:r>
            <a:r>
              <a:rPr lang="en-GB" sz="2000" noProof="0" dirty="0">
                <a:solidFill>
                  <a:srgbClr val="373737"/>
                </a:solidFill>
              </a:rPr>
              <a:t>του Every1 σχετικά με την ψηφιοποίηση της ενέργειας.</a:t>
            </a: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13226" y="3395713"/>
            <a:ext cx="2452848" cy="2246769"/>
          </a:xfrm>
          <a:prstGeom prst="rect">
            <a:avLst/>
          </a:prstGeom>
          <a:noFill/>
        </p:spPr>
        <p:txBody>
          <a:bodyPr wrap="square" rtlCol="0" anchor="t" anchorCtr="0">
            <a:spAutoFit/>
          </a:bodyPr>
          <a:lstStyle/>
          <a:p>
            <a:pPr algn="ctr"/>
            <a:r>
              <a:rPr lang="en-US" altLang="ko-KR" sz="2000" dirty="0">
                <a:solidFill>
                  <a:srgbClr val="373737"/>
                </a:solidFill>
              </a:rPr>
              <a:t>Διαβάστε το άρθρο της Διεθνούς Ενεργειακής Ένωσης </a:t>
            </a:r>
            <a:r>
              <a:rPr lang="en-US" altLang="ko-KR" sz="2000" i="1" dirty="0">
                <a:solidFill>
                  <a:srgbClr val="373737"/>
                </a:solidFill>
                <a:hlinkClick r:id="rId5"/>
              </a:rPr>
              <a:t>«Η ενέργεια και το κλίμα είναι άρρηκτα συνδεδεμένα: Κλιματική αλλαγή».</a:t>
            </a:r>
            <a:endParaRPr lang="ko-KR" altLang="en-US" sz="20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10148" y="3116527"/>
            <a:ext cx="2071376" cy="2554545"/>
          </a:xfrm>
          <a:prstGeom prst="rect">
            <a:avLst/>
          </a:prstGeom>
          <a:noFill/>
        </p:spPr>
        <p:txBody>
          <a:bodyPr wrap="square" lIns="91440" tIns="45720" rIns="91440" bIns="45720" rtlCol="0" anchor="t" anchorCtr="0">
            <a:spAutoFit/>
          </a:bodyPr>
          <a:lstStyle/>
          <a:p>
            <a:pPr algn="ctr" latinLnBrk="0"/>
            <a:r>
              <a:rPr lang="en-US" sz="2000" dirty="0">
                <a:solidFill>
                  <a:srgbClr val="373737"/>
                </a:solidFill>
                <a:ea typeface="+mn-lt"/>
                <a:cs typeface="+mn-lt"/>
              </a:rPr>
              <a:t>Διαβάστε το άρθρο της Columbia Climate School με τίτλο </a:t>
            </a:r>
            <a:r>
              <a:rPr lang="en-US" sz="2000" i="1" dirty="0">
                <a:solidFill>
                  <a:srgbClr val="373737"/>
                </a:solidFill>
                <a:ea typeface="+mn-lt"/>
                <a:cs typeface="+mn-lt"/>
                <a:hlinkClick r:id="rId6"/>
              </a:rPr>
              <a:t>«Πώς η κλιματική αλλαγή επηρεάζει τις ανανεώσιμες πηγές ενέργειας</a:t>
            </a:r>
            <a:r>
              <a:rPr lang="en-US" sz="2000" i="1" dirty="0">
                <a:solidFill>
                  <a:srgbClr val="373737"/>
                </a:solidFill>
                <a:ea typeface="+mn-lt"/>
                <a:cs typeface="+mn-lt"/>
              </a:rPr>
              <a:t>».</a:t>
            </a:r>
            <a:endParaRPr lang="en-US" altLang="ko-KR" sz="1600" dirty="0">
              <a:solidFill>
                <a:srgbClr val="231F20"/>
              </a:solidFill>
              <a:ea typeface="맑은 고딕" panose="020B0503020000020004" pitchFamily="34" charset="-127"/>
              <a:cs typeface="+mn-lt"/>
            </a:endParaRPr>
          </a:p>
        </p:txBody>
      </p:sp>
    </p:spTree>
    <p:extLst>
      <p:ext uri="{BB962C8B-B14F-4D97-AF65-F5344CB8AC3E}">
        <p14:creationId xmlns:p14="http://schemas.microsoft.com/office/powerpoint/2010/main" val="251483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1A280-0943-5E23-9ED2-4FE21FFFDA5E}"/>
              </a:ext>
            </a:extLst>
          </p:cNvPr>
          <p:cNvSpPr>
            <a:spLocks noGrp="1"/>
          </p:cNvSpPr>
          <p:nvPr>
            <p:ph type="title" idx="4294967295"/>
          </p:nvPr>
        </p:nvSpPr>
        <p:spPr>
          <a:xfrm>
            <a:off x="318248" y="822325"/>
            <a:ext cx="10515600" cy="1325563"/>
          </a:xfrm>
          <a:prstGeom prst="rect">
            <a:avLst/>
          </a:prstGeom>
        </p:spPr>
        <p:txBody>
          <a:bodyPr/>
          <a:lstStyle/>
          <a:p>
            <a:pPr rtl="0" eaLnBrk="1" latinLnBrk="1" hangingPunct="1"/>
            <a:r>
              <a:rPr lang="el-G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Ευχαριστίες 1</a:t>
            </a:r>
            <a:endParaRPr lang="el-GR" noProof="1">
              <a:effectLst/>
            </a:endParaRPr>
          </a:p>
          <a:p>
            <a:endParaRPr lang="el-GR"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5401" y="448568"/>
            <a:ext cx="7628351" cy="6155531"/>
          </a:xfrm>
          <a:prstGeom prst="rect">
            <a:avLst/>
          </a:prstGeom>
          <a:noFill/>
        </p:spPr>
        <p:txBody>
          <a:bodyPr wrap="square" lIns="91440" tIns="45720" rIns="91440" bIns="45720" rtlCol="0" anchor="t">
            <a:spAutoFit/>
          </a:bodyPr>
          <a:lstStyle/>
          <a:p>
            <a:pPr fontAlgn="base" latinLnBrk="0" hangingPunct="0"/>
            <a:r>
              <a:rPr lang="en-GB" sz="1600" dirty="0"/>
              <a:t>“</a:t>
            </a:r>
            <a:r>
              <a:rPr lang="el-GR" sz="1600" dirty="0"/>
              <a:t>Πώς επηρεάζει η κλιματική αλλαγή τις ανανεώσιμες πηγές ενέργειας;</a:t>
            </a:r>
            <a:r>
              <a:rPr lang="en-GB" sz="1600" dirty="0"/>
              <a:t>”</a:t>
            </a:r>
            <a:r>
              <a:rPr lang="en-GB" sz="1600" i="1" dirty="0"/>
              <a:t> </a:t>
            </a:r>
            <a:r>
              <a:rPr lang="en-GB" sz="1600" dirty="0"/>
              <a:t>Περιλαμβάνει προσαρμογές στη διαφάνεια 9 από </a:t>
            </a:r>
            <a:r>
              <a:rPr lang="en-GB" sz="1600" dirty="0">
                <a:hlinkClick r:id="rId3"/>
              </a:rPr>
              <a:t>το Φωτοβολταϊκά</a:t>
            </a:r>
            <a:r>
              <a:rPr lang="en-GB" sz="1600" dirty="0"/>
              <a:t> της Ευρωπαϊκής Επιτροπής, στη διαφάνεια 11 από </a:t>
            </a:r>
            <a:r>
              <a:rPr lang="en-GB" sz="1600" dirty="0">
                <a:hlinkClick r:id="rId4"/>
              </a:rPr>
              <a:t>την Αιολική Ενέργεια </a:t>
            </a:r>
            <a:r>
              <a:rPr lang="en-GB" sz="1600" dirty="0"/>
              <a:t>της Ευρωπαϊκής Επιτροπής, στη διαφάνεια 15 από </a:t>
            </a:r>
            <a:r>
              <a:rPr lang="en-GB" sz="1600" dirty="0">
                <a:hlinkClick r:id="rId5"/>
              </a:rPr>
              <a:t>την Υδροηλεκτρική Ενέργεια</a:t>
            </a:r>
            <a:r>
              <a:rPr lang="en-GB" sz="1600" dirty="0"/>
              <a:t> της Ευρωπαϊκής Επιτροπής (τα «Πρωτότυπα Έργα») που διαθέτουν άδεια </a:t>
            </a:r>
            <a:r>
              <a:rPr lang="en-GB" sz="1600" u="sng" dirty="0">
                <a:hlinkClick r:id="rId6"/>
              </a:rPr>
              <a:t>CC BY 4.0</a:t>
            </a:r>
            <a:r>
              <a:rPr lang="en-GB" sz="1600" dirty="0"/>
              <a:t>. Η προσαρμογή αυτή έχει πραγματοποιηθεί και δημοσιευθεί από το Every1 Project (ο «Προσαρμοστής») και διαθέτει άδεια </a:t>
            </a:r>
            <a:r>
              <a:rPr lang="en-GB" sz="1600" u="sng" dirty="0">
                <a:hlinkClick r:id="rId7"/>
              </a:rPr>
              <a:t>CC BY-SA 4.0</a:t>
            </a:r>
            <a:r>
              <a:rPr lang="en-GB" sz="1600" dirty="0"/>
              <a:t>, εκτός εάν ορίζεται διαφορετικά. </a:t>
            </a:r>
            <a:endParaRPr lang="en-US" sz="1600" dirty="0"/>
          </a:p>
          <a:p>
            <a:pPr latinLnBrk="0"/>
            <a:endParaRPr lang="en-GB" sz="1600" dirty="0"/>
          </a:p>
          <a:p>
            <a:pPr latinLnBrk="0"/>
            <a:endParaRPr lang="en-GB" sz="1600" dirty="0"/>
          </a:p>
          <a:p>
            <a:pPr latinLnBrk="0"/>
            <a:r>
              <a:rPr lang="en-GB" sz="1600" dirty="0"/>
              <a:t>Οι εικόνες που χρησιμοποιούνται σε αυτήν την παρουσίαση είναι οι εξής: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Εικόνα εξωφύλλου: </a:t>
            </a:r>
            <a:r>
              <a:rPr lang="en-US" sz="1600" dirty="0">
                <a:solidFill>
                  <a:schemeClr val="dk1"/>
                </a:solidFill>
                <a:ea typeface="Public Sans"/>
                <a:cs typeface="Public Sans"/>
                <a:sym typeface="Public Sans"/>
                <a:hlinkClick r:id="rId8"/>
              </a:rPr>
              <a:t>IMG_3385 </a:t>
            </a:r>
            <a:r>
              <a:rPr lang="en-US" sz="1600" dirty="0">
                <a:solidFill>
                  <a:schemeClr val="dk1"/>
                </a:solidFill>
                <a:ea typeface="Public Sans"/>
                <a:cs typeface="Public Sans"/>
                <a:sym typeface="Public Sans"/>
              </a:rPr>
              <a:t>του Erik De Haan με άδεια </a:t>
            </a:r>
            <a:r>
              <a:rPr lang="en-US" sz="1600" dirty="0">
                <a:solidFill>
                  <a:schemeClr val="dk1"/>
                </a:solidFill>
                <a:ea typeface="Public Sans"/>
                <a:cs typeface="Public Sans"/>
                <a:sym typeface="Public Sans"/>
                <a:hlinkClick r:id="rId9"/>
              </a:rPr>
              <a:t>CC BY-NC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Εισαγωγή και Μετριασμός των επιπτώσεων της κλιματικής αλλαγής στις ανανεώσιμες πηγές ενέργειας:</a:t>
            </a:r>
            <a:r>
              <a:rPr lang="en-US" sz="1600" dirty="0">
                <a:solidFill>
                  <a:schemeClr val="dk1"/>
                </a:solidFill>
                <a:ea typeface="Public Sans"/>
                <a:cs typeface="Public Sans"/>
                <a:sym typeface="Public Sans"/>
                <a:hlinkClick r:id="rId10"/>
              </a:rPr>
              <a:t> Άνεμος, επιτέλους </a:t>
            </a:r>
            <a:r>
              <a:rPr lang="en-US" sz="1600" dirty="0">
                <a:solidFill>
                  <a:schemeClr val="dk1"/>
                </a:solidFill>
                <a:ea typeface="Public Sans"/>
                <a:cs typeface="Public Sans"/>
                <a:sym typeface="Public Sans"/>
              </a:rPr>
              <a:t>από τον Kim Jensen με άδεια </a:t>
            </a:r>
            <a:r>
              <a:rPr lang="en-US" sz="1600" dirty="0">
                <a:solidFill>
                  <a:schemeClr val="dk1"/>
                </a:solidFill>
                <a:ea typeface="Public Sans"/>
                <a:cs typeface="Public Sans"/>
                <a:sym typeface="Public Sans"/>
                <a:hlinkClick r:id="rId9"/>
              </a:rPr>
              <a:t>CC BY-NC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Τι είναι η κλιματική αλλαγή;: </a:t>
            </a:r>
            <a:r>
              <a:rPr lang="en-US" sz="1600" dirty="0">
                <a:solidFill>
                  <a:schemeClr val="dk1"/>
                </a:solidFill>
                <a:ea typeface="Public Sans"/>
                <a:cs typeface="Public Sans"/>
                <a:sym typeface="Public Sans"/>
                <a:hlinkClick r:id="rId11"/>
              </a:rPr>
              <a:t>Κλιματική αλλαγή </a:t>
            </a:r>
            <a:r>
              <a:rPr lang="en-US" sz="1600" dirty="0">
                <a:solidFill>
                  <a:schemeClr val="dk1"/>
                </a:solidFill>
                <a:ea typeface="Public Sans"/>
                <a:cs typeface="Public Sans"/>
                <a:sym typeface="Public Sans"/>
              </a:rPr>
              <a:t>από τον Andreas </a:t>
            </a:r>
            <a:r>
              <a:rPr lang="en-US" sz="1600" dirty="0" err="1">
                <a:solidFill>
                  <a:schemeClr val="dk1"/>
                </a:solidFill>
                <a:ea typeface="Public Sans"/>
                <a:cs typeface="Public Sans"/>
                <a:sym typeface="Public Sans"/>
              </a:rPr>
              <a:t>Manessinger </a:t>
            </a:r>
            <a:r>
              <a:rPr lang="en-US" sz="1600" dirty="0">
                <a:solidFill>
                  <a:schemeClr val="dk1"/>
                </a:solidFill>
                <a:ea typeface="Public Sans"/>
                <a:cs typeface="Public Sans"/>
                <a:sym typeface="Public Sans"/>
              </a:rPr>
              <a:t>με άδεια </a:t>
            </a:r>
            <a:r>
              <a:rPr lang="en-US" sz="1600" dirty="0">
                <a:solidFill>
                  <a:schemeClr val="dk1"/>
                </a:solidFill>
                <a:ea typeface="Public Sans"/>
                <a:cs typeface="Public Sans"/>
                <a:sym typeface="Public Sans"/>
                <a:hlinkClick r:id="rId12"/>
              </a:rPr>
              <a:t>CC BY-SA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Ποια είναι η πιθανή επίδραση της κλιματικής αλλαγής στην ηλιακή ενέργεια;: </a:t>
            </a:r>
            <a:r>
              <a:rPr lang="en-US" sz="1600" dirty="0">
                <a:solidFill>
                  <a:schemeClr val="dk1"/>
                </a:solidFill>
                <a:ea typeface="Public Sans"/>
                <a:cs typeface="Public Sans"/>
                <a:sym typeface="Public Sans"/>
                <a:hlinkClick r:id="rId13"/>
              </a:rPr>
              <a:t>Ηλιακοί συλλέκτες </a:t>
            </a:r>
            <a:r>
              <a:rPr lang="en-US" sz="1600" dirty="0">
                <a:solidFill>
                  <a:schemeClr val="dk1"/>
                </a:solidFill>
                <a:ea typeface="Public Sans"/>
                <a:cs typeface="Public Sans"/>
                <a:sym typeface="Public Sans"/>
              </a:rPr>
              <a:t>από τον Jonathan Cutrer με άδεια </a:t>
            </a:r>
            <a:r>
              <a:rPr lang="en-US" sz="1600" dirty="0">
                <a:solidFill>
                  <a:schemeClr val="dk1"/>
                </a:solidFill>
                <a:ea typeface="Public Sans"/>
                <a:cs typeface="Public Sans"/>
                <a:sym typeface="Public Sans"/>
                <a:hlinkClick r:id="rId9"/>
              </a:rPr>
              <a:t>CC BY-NC 2.0. </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Ποια είναι η πιθανή επίδραση της κλιματικής αλλαγής στην αιολική ενέργεια;: </a:t>
            </a:r>
            <a:r>
              <a:rPr lang="en-US" sz="1600" dirty="0">
                <a:solidFill>
                  <a:schemeClr val="dk1"/>
                </a:solidFill>
                <a:ea typeface="Public Sans"/>
                <a:cs typeface="Public Sans"/>
                <a:sym typeface="Public Sans"/>
                <a:hlinkClick r:id="rId14"/>
              </a:rPr>
              <a:t>Ηλεκτρική ενέργεια </a:t>
            </a:r>
            <a:r>
              <a:rPr lang="en-US" sz="1600" dirty="0">
                <a:solidFill>
                  <a:schemeClr val="dk1"/>
                </a:solidFill>
                <a:ea typeface="Public Sans"/>
                <a:cs typeface="Public Sans"/>
                <a:sym typeface="Public Sans"/>
              </a:rPr>
              <a:t>από την Jeanne </a:t>
            </a:r>
            <a:r>
              <a:rPr lang="en-US" sz="1600" dirty="0" err="1">
                <a:solidFill>
                  <a:schemeClr val="dk1"/>
                </a:solidFill>
                <a:ea typeface="Public Sans"/>
                <a:cs typeface="Public Sans"/>
                <a:sym typeface="Public Sans"/>
              </a:rPr>
              <a:t>Menjoulet </a:t>
            </a:r>
            <a:r>
              <a:rPr lang="en-US" sz="1600" dirty="0">
                <a:solidFill>
                  <a:schemeClr val="dk1"/>
                </a:solidFill>
                <a:ea typeface="Public Sans"/>
                <a:cs typeface="Public Sans"/>
                <a:sym typeface="Public Sans"/>
              </a:rPr>
              <a:t>με άδεια </a:t>
            </a:r>
            <a:r>
              <a:rPr lang="en-US" sz="1600" dirty="0">
                <a:solidFill>
                  <a:schemeClr val="dk1"/>
                </a:solidFill>
                <a:ea typeface="Public Sans"/>
                <a:cs typeface="Public Sans"/>
                <a:sym typeface="Public Sans"/>
                <a:hlinkClick r:id="rId15"/>
              </a:rPr>
              <a:t>CC BY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Ποια είναι η πιθανή επίδραση της κλιματικής αλλαγής στη μικρής κλίμακας υδροηλεκτρική ενέργεια;: </a:t>
            </a:r>
            <a:r>
              <a:rPr lang="en-US" sz="1600" dirty="0">
                <a:solidFill>
                  <a:schemeClr val="dk1"/>
                </a:solidFill>
                <a:ea typeface="Public Sans"/>
                <a:cs typeface="Public Sans"/>
                <a:sym typeface="Public Sans"/>
                <a:hlinkClick r:id="rId16"/>
              </a:rPr>
              <a:t>Μικρός υδροηλεκτρικός σταθμός </a:t>
            </a:r>
            <a:r>
              <a:rPr lang="en-US" sz="1600" dirty="0">
                <a:solidFill>
                  <a:schemeClr val="dk1"/>
                </a:solidFill>
                <a:ea typeface="Public Sans"/>
                <a:cs typeface="Public Sans"/>
                <a:sym typeface="Public Sans"/>
              </a:rPr>
              <a:t>από τον Sergii </a:t>
            </a:r>
            <a:r>
              <a:rPr lang="en-US" sz="1600" dirty="0" err="1">
                <a:solidFill>
                  <a:schemeClr val="dk1"/>
                </a:solidFill>
                <a:ea typeface="Public Sans"/>
                <a:cs typeface="Public Sans"/>
                <a:sym typeface="Public Sans"/>
              </a:rPr>
              <a:t>Gulenok </a:t>
            </a:r>
            <a:r>
              <a:rPr lang="en-US" sz="1600" dirty="0">
                <a:solidFill>
                  <a:schemeClr val="dk1"/>
                </a:solidFill>
                <a:ea typeface="Public Sans"/>
                <a:cs typeface="Public Sans"/>
                <a:sym typeface="Public Sans"/>
              </a:rPr>
              <a:t>με άδεια </a:t>
            </a:r>
            <a:r>
              <a:rPr lang="en-US" sz="1600" dirty="0">
                <a:solidFill>
                  <a:schemeClr val="dk1"/>
                </a:solidFill>
                <a:ea typeface="Public Sans"/>
                <a:cs typeface="Public Sans"/>
                <a:sym typeface="Public Sans"/>
                <a:hlinkClick r:id="rId9"/>
              </a:rPr>
              <a:t>CC BY-NC 2.0. </a:t>
            </a:r>
            <a:endParaRPr lang="en-US" sz="1600" dirty="0">
              <a:solidFill>
                <a:schemeClr val="dk1"/>
              </a:solidFill>
              <a:ea typeface="Public Sans"/>
              <a:cs typeface="Public Sans"/>
              <a:sym typeface="Public Sans"/>
            </a:endParaRPr>
          </a:p>
          <a:p>
            <a:pPr latinLnBrk="0"/>
            <a:endParaRPr lang="en-US" sz="1600" dirty="0">
              <a:solidFill>
                <a:schemeClr val="dk1"/>
              </a:solidFill>
              <a:ea typeface="Public Sans"/>
              <a:cs typeface="Public Sans"/>
              <a:sym typeface="Public Sans"/>
            </a:endParaRPr>
          </a:p>
        </p:txBody>
      </p:sp>
    </p:spTree>
    <p:extLst>
      <p:ext uri="{BB962C8B-B14F-4D97-AF65-F5344CB8AC3E}">
        <p14:creationId xmlns:p14="http://schemas.microsoft.com/office/powerpoint/2010/main" val="202989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64D6-8A07-4752-5739-49AF7CE901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2D84A4-1473-710F-C445-9E888FC1361E}"/>
              </a:ext>
            </a:extLst>
          </p:cNvPr>
          <p:cNvSpPr>
            <a:spLocks noGrp="1"/>
          </p:cNvSpPr>
          <p:nvPr>
            <p:ph type="title" idx="4294967295"/>
          </p:nvPr>
        </p:nvSpPr>
        <p:spPr>
          <a:xfrm>
            <a:off x="291790" y="800023"/>
            <a:ext cx="10515600" cy="1325563"/>
          </a:xfrm>
          <a:prstGeom prst="rect">
            <a:avLst/>
          </a:prstGeom>
        </p:spPr>
        <p:txBody>
          <a:bodyPr/>
          <a:lstStyle/>
          <a:p>
            <a:pPr rtl="0" eaLnBrk="1" latinLnBrk="1" hangingPunct="1"/>
            <a:r>
              <a:rPr lang="el-G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Ευχαριστίες 2</a:t>
            </a:r>
            <a:endParaRPr lang="el-GR" noProof="1">
              <a:effectLst/>
            </a:endParaRPr>
          </a:p>
          <a:p>
            <a:endParaRPr lang="el-GR" noProof="1"/>
          </a:p>
        </p:txBody>
      </p:sp>
      <p:sp>
        <p:nvSpPr>
          <p:cNvPr id="4" name="TextBox 3">
            <a:extLst>
              <a:ext uri="{FF2B5EF4-FFF2-40B4-BE49-F238E27FC236}">
                <a16:creationId xmlns:a16="http://schemas.microsoft.com/office/drawing/2014/main" id="{3DB6FBCA-B841-CF2C-0B0D-6DB6E9A3C5AB}"/>
              </a:ext>
            </a:extLst>
          </p:cNvPr>
          <p:cNvSpPr txBox="1"/>
          <p:nvPr/>
        </p:nvSpPr>
        <p:spPr>
          <a:xfrm>
            <a:off x="4133588" y="302359"/>
            <a:ext cx="8058412" cy="6294031"/>
          </a:xfrm>
          <a:prstGeom prst="rect">
            <a:avLst/>
          </a:prstGeom>
          <a:noFill/>
        </p:spPr>
        <p:txBody>
          <a:bodyPr wrap="square" lIns="91440" tIns="45720" rIns="91440" bIns="45720" rtlCol="0" anchor="t">
            <a:spAutoFit/>
          </a:bodyPr>
          <a:lstStyle/>
          <a:p>
            <a:pPr latinLnBrk="0">
              <a:buSzPts val="2800"/>
            </a:pPr>
            <a:r>
              <a:rPr lang="en-GB" sz="1300" dirty="0">
                <a:solidFill>
                  <a:srgbClr val="231F20"/>
                </a:solidFill>
                <a:ea typeface="Calibri"/>
                <a:cs typeface="Calibri"/>
              </a:rPr>
              <a:t>Για την προετοιμασία αυτής της παρουσίασης χρησιμοποιήθηκαν οι ακόλουθοι πόροι: </a:t>
            </a:r>
          </a:p>
          <a:p>
            <a:pPr marL="285750" indent="-285750" latinLnBrk="0">
              <a:buSzPts val="2800"/>
              <a:buFont typeface="Arial" panose="020B0604020202020204" pitchFamily="34" charset="0"/>
              <a:buChar char="•"/>
            </a:pP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Gahlot, S. (2024) </a:t>
            </a:r>
            <a:r>
              <a:rPr lang="en-US" sz="1300" i="1" dirty="0">
                <a:solidFill>
                  <a:schemeClr val="dk1"/>
                </a:solidFill>
              </a:rPr>
              <a:t>Κλιματική αλλαγή και αιολική ενέργεια: Οι άνεμοι της αλλαγής. </a:t>
            </a:r>
            <a:r>
              <a:rPr lang="en-US" sz="1300" dirty="0">
                <a:solidFill>
                  <a:schemeClr val="dk1"/>
                </a:solidFill>
              </a:rPr>
              <a:t>Prevention Web/Swiss Reinsurance Company (Swiss RE).</a:t>
            </a:r>
            <a:r>
              <a:rPr lang="en-GB" sz="1300" dirty="0">
                <a:solidFill>
                  <a:srgbClr val="3F3F3F"/>
                </a:solidFill>
                <a:effectLst/>
              </a:rPr>
              <a:t> https://www.preventionweb.net/news/climate-change-and-wind-power-winds-change</a:t>
            </a: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Gernaat, D. E. H. J., de Boer, H. S., </a:t>
            </a:r>
            <a:r>
              <a:rPr lang="en-US" sz="1300" dirty="0" err="1">
                <a:solidFill>
                  <a:schemeClr val="dk1"/>
                </a:solidFill>
              </a:rPr>
              <a:t>Daioglou</a:t>
            </a:r>
            <a:r>
              <a:rPr lang="en-US" sz="1300" dirty="0">
                <a:solidFill>
                  <a:schemeClr val="dk1"/>
                </a:solidFill>
              </a:rPr>
              <a:t>, V., </a:t>
            </a:r>
            <a:r>
              <a:rPr lang="en-US" sz="1300" dirty="0" err="1">
                <a:solidFill>
                  <a:schemeClr val="dk1"/>
                </a:solidFill>
              </a:rPr>
              <a:t>Yalew</a:t>
            </a:r>
            <a:r>
              <a:rPr lang="en-US" sz="1300" dirty="0">
                <a:solidFill>
                  <a:schemeClr val="dk1"/>
                </a:solidFill>
              </a:rPr>
              <a:t>, S. G., Müller, C., &amp; van Vuuren, D. P. (2021). Επιπτώσεις της κλιματικής αλλαγής στην παροχή ανανεώσιμης ενέργειας. </a:t>
            </a:r>
            <a:r>
              <a:rPr lang="en-US" sz="1300" i="1" dirty="0">
                <a:solidFill>
                  <a:schemeClr val="dk1"/>
                </a:solidFill>
              </a:rPr>
              <a:t>Nature Climate Change</a:t>
            </a:r>
            <a:r>
              <a:rPr lang="en-US" sz="1300" dirty="0">
                <a:solidFill>
                  <a:schemeClr val="dk1"/>
                </a:solidFill>
              </a:rPr>
              <a:t>,</a:t>
            </a:r>
            <a:r>
              <a:rPr lang="en-US" sz="1300" i="1" dirty="0">
                <a:solidFill>
                  <a:schemeClr val="dk1"/>
                </a:solidFill>
              </a:rPr>
              <a:t> 11</a:t>
            </a:r>
            <a:r>
              <a:rPr lang="en-US" sz="1300" dirty="0">
                <a:solidFill>
                  <a:schemeClr val="dk1"/>
                </a:solidFill>
              </a:rPr>
              <a:t>(2), 119–125. </a:t>
            </a:r>
            <a:r>
              <a:rPr lang="en-US" sz="13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3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300" dirty="0">
                <a:solidFill>
                  <a:schemeClr val="dk1"/>
                </a:solidFill>
              </a:rPr>
              <a:t>Herrmann, A., </a:t>
            </a:r>
            <a:r>
              <a:rPr lang="en-US" sz="1300" dirty="0" err="1">
                <a:solidFill>
                  <a:schemeClr val="dk1"/>
                </a:solidFill>
              </a:rPr>
              <a:t>Mädlow</a:t>
            </a:r>
            <a:r>
              <a:rPr lang="en-US" sz="1300" dirty="0">
                <a:solidFill>
                  <a:schemeClr val="dk1"/>
                </a:solidFill>
              </a:rPr>
              <a:t>, A., Gross, U., &amp; Krause, H. (2016). </a:t>
            </a:r>
            <a:r>
              <a:rPr lang="en-US" sz="1300" i="1" dirty="0" err="1">
                <a:solidFill>
                  <a:schemeClr val="dk1"/>
                </a:solidFill>
              </a:rPr>
              <a:t>Auswirkungen </a:t>
            </a:r>
            <a:r>
              <a:rPr lang="en-US" sz="1300" i="1" dirty="0">
                <a:solidFill>
                  <a:schemeClr val="dk1"/>
                </a:solidFill>
              </a:rPr>
              <a:t>des </a:t>
            </a:r>
            <a:r>
              <a:rPr lang="en-US" sz="1300" i="1" dirty="0" err="1">
                <a:solidFill>
                  <a:schemeClr val="dk1"/>
                </a:solidFill>
              </a:rPr>
              <a:t>Klimawandels </a:t>
            </a:r>
            <a:r>
              <a:rPr lang="en-US" sz="1300" i="1" dirty="0">
                <a:solidFill>
                  <a:schemeClr val="dk1"/>
                </a:solidFill>
              </a:rPr>
              <a:t>auf den </a:t>
            </a:r>
            <a:r>
              <a:rPr lang="en-US" sz="1300" i="1" dirty="0" err="1">
                <a:solidFill>
                  <a:schemeClr val="dk1"/>
                </a:solidFill>
              </a:rPr>
              <a:t>Energiebedarf </a:t>
            </a:r>
            <a:r>
              <a:rPr lang="en-US" sz="1300" i="1" dirty="0">
                <a:solidFill>
                  <a:schemeClr val="dk1"/>
                </a:solidFill>
              </a:rPr>
              <a:t>von </a:t>
            </a:r>
            <a:r>
              <a:rPr lang="en-US" sz="1300" i="1" dirty="0" err="1">
                <a:solidFill>
                  <a:schemeClr val="dk1"/>
                </a:solidFill>
              </a:rPr>
              <a:t>Gebäuden </a:t>
            </a:r>
            <a:r>
              <a:rPr lang="en-US" sz="1300" i="1" dirty="0">
                <a:solidFill>
                  <a:schemeClr val="dk1"/>
                </a:solidFill>
              </a:rPr>
              <a:t>und den </a:t>
            </a:r>
            <a:r>
              <a:rPr lang="en-US" sz="1300" i="1" dirty="0" err="1">
                <a:solidFill>
                  <a:schemeClr val="dk1"/>
                </a:solidFill>
              </a:rPr>
              <a:t>Ertrag erneuerbarer Energien</a:t>
            </a:r>
            <a:r>
              <a:rPr lang="en-US" sz="1300" dirty="0">
                <a:solidFill>
                  <a:schemeClr val="dk1"/>
                </a:solidFill>
              </a:rPr>
              <a:t>. 9.</a:t>
            </a:r>
          </a:p>
          <a:p>
            <a:pPr marL="285750" indent="-285750" latinLnBrk="0">
              <a:buClr>
                <a:schemeClr val="dk1"/>
              </a:buClr>
              <a:buSzPts val="2800"/>
              <a:buFont typeface="Arial" panose="020B0604020202020204" pitchFamily="34" charset="0"/>
              <a:buChar char="•"/>
            </a:pPr>
            <a:r>
              <a:rPr lang="en-US" sz="1300" dirty="0">
                <a:solidFill>
                  <a:schemeClr val="dk1"/>
                </a:solidFill>
              </a:rPr>
              <a:t>IRENA. (2019). </a:t>
            </a:r>
            <a:r>
              <a:rPr lang="en-US" sz="1300" i="1" dirty="0">
                <a:solidFill>
                  <a:schemeClr val="dk1"/>
                </a:solidFill>
              </a:rPr>
              <a:t>Κλιματική αλλαγή και ανανεώσιμες πηγές ενέργειας</a:t>
            </a:r>
            <a:r>
              <a:rPr lang="en-US" sz="1300" dirty="0">
                <a:solidFill>
                  <a:schemeClr val="dk1"/>
                </a:solidFill>
              </a:rPr>
              <a:t>. Διεθνής Οργανισμός Ανανεώσιμων Πηγών Ενέργειας.</a:t>
            </a:r>
            <a:r>
              <a:rPr lang="en-US" sz="13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Okonkwo, P. C., Nwokolo, S. C., Udo, S. O., </a:t>
            </a:r>
            <a:r>
              <a:rPr lang="en-US" sz="1300" dirty="0" err="1">
                <a:solidFill>
                  <a:schemeClr val="dk1"/>
                </a:solidFill>
              </a:rPr>
              <a:t>Obiwulu</a:t>
            </a:r>
            <a:r>
              <a:rPr lang="en-US" sz="1300" dirty="0">
                <a:solidFill>
                  <a:schemeClr val="dk1"/>
                </a:solidFill>
              </a:rPr>
              <a:t>, A. U., </a:t>
            </a:r>
            <a:r>
              <a:rPr lang="en-US" sz="1300" dirty="0" err="1">
                <a:solidFill>
                  <a:schemeClr val="dk1"/>
                </a:solidFill>
              </a:rPr>
              <a:t>Onnoghen</a:t>
            </a:r>
            <a:r>
              <a:rPr lang="en-US" sz="1300" dirty="0">
                <a:solidFill>
                  <a:schemeClr val="dk1"/>
                </a:solidFill>
              </a:rPr>
              <a:t>, U. N., </a:t>
            </a:r>
            <a:r>
              <a:rPr lang="en-US" sz="1300" dirty="0" err="1">
                <a:solidFill>
                  <a:schemeClr val="dk1"/>
                </a:solidFill>
              </a:rPr>
              <a:t>Alarifi</a:t>
            </a:r>
            <a:r>
              <a:rPr lang="en-US" sz="1300" dirty="0">
                <a:solidFill>
                  <a:schemeClr val="dk1"/>
                </a:solidFill>
              </a:rPr>
              <a:t>, S. S., </a:t>
            </a:r>
            <a:r>
              <a:rPr lang="en-US" sz="1300" dirty="0" err="1">
                <a:solidFill>
                  <a:schemeClr val="dk1"/>
                </a:solidFill>
              </a:rPr>
              <a:t>Eldosouky</a:t>
            </a:r>
            <a:r>
              <a:rPr lang="en-US" sz="1300" dirty="0">
                <a:solidFill>
                  <a:schemeClr val="dk1"/>
                </a:solidFill>
              </a:rPr>
              <a:t>, A. M., Ekwok, S. E., Andras, P. &amp; Akpan, A. E. (2025) </a:t>
            </a:r>
            <a:r>
              <a:rPr lang="en-US" sz="1300" i="1" dirty="0">
                <a:solidFill>
                  <a:schemeClr val="dk1"/>
                </a:solidFill>
              </a:rPr>
              <a:t>Ηλιακά φωτοβολταϊκά συστήματα σε ακραίες καιρικές συνθήκες: Μελέτες περιπτώσεων, ταξινόμηση, αξιολόγηση ευπάθειας και τρόποι προσαρμογής. </a:t>
            </a:r>
            <a:r>
              <a:rPr lang="en-US" sz="1300" dirty="0">
                <a:solidFill>
                  <a:schemeClr val="dk1"/>
                </a:solidFill>
              </a:rPr>
              <a:t>Science Direct: Energy Reports. Τόμος 13, Ιούνιος 2025, σελ. 929-959. </a:t>
            </a:r>
            <a:r>
              <a:rPr lang="en-US" sz="1300" dirty="0">
                <a:solidFill>
                  <a:schemeClr val="dk1"/>
                </a:solidFill>
                <a:hlinkClick r:id="rId5"/>
              </a:rPr>
              <a:t>https://www.sciencedirect.com/science/article/pii/S2352484724008813#:~:text=Hurricanes%20can%20inflict%20direct%20damage,may%20harm%20solar%20photovoltaic%20systems.%20%20Energy%20Reports,%20Τόμος%2013,2025,Σελίδες%20929-959,ISSN%202352-4847</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Russo, M. A., Carvalho, D., Martins, N., &amp; Monteiro, A. (2022). Προβλέποντας το αναπόφευκτο: Μια ανασκόπηση των επιπτώσεων της κλιματικής αλλαγής στις ανανεώσιμες πηγές ενέργειας. </a:t>
            </a:r>
            <a:r>
              <a:rPr lang="en-US" sz="1300" i="1" dirty="0">
                <a:solidFill>
                  <a:schemeClr val="dk1"/>
                </a:solidFill>
              </a:rPr>
              <a:t>Τεχνολογίες και αξιολογήσεις βιώσιμης ενέργειας</a:t>
            </a:r>
            <a:r>
              <a:rPr lang="en-US" sz="1300" dirty="0">
                <a:solidFill>
                  <a:schemeClr val="dk1"/>
                </a:solidFill>
              </a:rPr>
              <a:t>,</a:t>
            </a:r>
            <a:r>
              <a:rPr lang="en-US" sz="1300" i="1" dirty="0">
                <a:solidFill>
                  <a:schemeClr val="dk1"/>
                </a:solidFill>
              </a:rPr>
              <a:t> 52</a:t>
            </a:r>
            <a:r>
              <a:rPr lang="en-US" sz="1300" dirty="0">
                <a:solidFill>
                  <a:schemeClr val="dk1"/>
                </a:solidFill>
              </a:rPr>
              <a:t>, 102283. </a:t>
            </a:r>
            <a:r>
              <a:rPr lang="en-US" sz="13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err="1">
                <a:solidFill>
                  <a:schemeClr val="dk1"/>
                </a:solidFill>
              </a:rPr>
              <a:t>Solaun</a:t>
            </a:r>
            <a:r>
              <a:rPr lang="en-US" sz="1300" dirty="0">
                <a:solidFill>
                  <a:schemeClr val="dk1"/>
                </a:solidFill>
              </a:rPr>
              <a:t>, K., &amp; </a:t>
            </a:r>
            <a:r>
              <a:rPr lang="en-US" sz="1300" dirty="0" err="1">
                <a:solidFill>
                  <a:schemeClr val="dk1"/>
                </a:solidFill>
              </a:rPr>
              <a:t>Cerdá</a:t>
            </a:r>
            <a:r>
              <a:rPr lang="en-US" sz="1300" dirty="0">
                <a:solidFill>
                  <a:schemeClr val="dk1"/>
                </a:solidFill>
              </a:rPr>
              <a:t>, E. (2019). Επιπτώσεις της κλιματικής αλλαγής στην παραγωγή ανανεώσιμης ενέργειας. Μια ανασκόπηση των ποσοτικών προβλέψεων. </a:t>
            </a:r>
            <a:r>
              <a:rPr lang="en-US" sz="1300" i="1" dirty="0">
                <a:solidFill>
                  <a:schemeClr val="dk1"/>
                </a:solidFill>
              </a:rPr>
              <a:t>Ανασκοπήσεις ανανεώσιμης και βιώσιμης ενέργειας</a:t>
            </a:r>
            <a:r>
              <a:rPr lang="en-US" sz="1300" dirty="0">
                <a:solidFill>
                  <a:schemeClr val="dk1"/>
                </a:solidFill>
              </a:rPr>
              <a:t>,</a:t>
            </a:r>
            <a:r>
              <a:rPr lang="en-US" sz="1300" i="1" dirty="0">
                <a:solidFill>
                  <a:schemeClr val="dk1"/>
                </a:solidFill>
              </a:rPr>
              <a:t> 116</a:t>
            </a:r>
            <a:r>
              <a:rPr lang="en-US" sz="1300" dirty="0">
                <a:solidFill>
                  <a:schemeClr val="dk1"/>
                </a:solidFill>
              </a:rPr>
              <a:t>, 109415.</a:t>
            </a:r>
            <a:r>
              <a:rPr lang="en-US" sz="13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UNIDO, ICSHP (2022). Έκθεση για την ανάπτυξη των μικρών υδροηλεκτρικών έργων στον κόσμο 2022. Θεματική έκδοση: Μικρά υδροηλεκτρικά έργα και κλιματική αλλαγή. Οργανισμός Βιομηχανικής Ανάπτυξης των Ηνωμένων Εθνών, Βιέννη, Αυστρία; Διεθνές Κέντρο Μικρών Υδροηλεκτρικών Έργων, Χανγκτσού, Κίνα. Διαθέσιμο από</a:t>
            </a:r>
            <a:r>
              <a:rPr lang="en-US" sz="1300" dirty="0">
                <a:solidFill>
                  <a:schemeClr val="dk1"/>
                </a:solidFill>
                <a:hlinkClick r:id="rId8"/>
              </a:rPr>
              <a:t> www.unido.org/WSHPDR</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Welt der </a:t>
            </a:r>
            <a:r>
              <a:rPr lang="en-US" sz="1300" dirty="0" err="1">
                <a:solidFill>
                  <a:schemeClr val="dk1"/>
                </a:solidFill>
              </a:rPr>
              <a:t>Physik</a:t>
            </a:r>
            <a:r>
              <a:rPr lang="en-US" sz="1300" dirty="0">
                <a:solidFill>
                  <a:schemeClr val="dk1"/>
                </a:solidFill>
              </a:rPr>
              <a:t>. (2021, 11 </a:t>
            </a:r>
            <a:r>
              <a:rPr lang="en-US" sz="1300" dirty="0" err="1">
                <a:solidFill>
                  <a:schemeClr val="dk1"/>
                </a:solidFill>
              </a:rPr>
              <a:t>Ιανουαρίου</a:t>
            </a:r>
            <a:r>
              <a:rPr lang="en-US" sz="1300" dirty="0">
                <a:solidFill>
                  <a:schemeClr val="dk1"/>
                </a:solidFill>
              </a:rPr>
              <a:t>). </a:t>
            </a:r>
            <a:r>
              <a:rPr lang="en-US" sz="1300" i="1" dirty="0" err="1">
                <a:solidFill>
                  <a:schemeClr val="dk1"/>
                </a:solidFill>
              </a:rPr>
              <a:t>Erneuerbare Energien im Klimawandel</a:t>
            </a:r>
            <a:r>
              <a:rPr lang="en-US" sz="1300" dirty="0">
                <a:solidFill>
                  <a:schemeClr val="dk1"/>
                </a:solidFill>
              </a:rPr>
              <a:t>.</a:t>
            </a:r>
            <a:r>
              <a:rPr lang="en-US" sz="13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300" dirty="0">
              <a:solidFill>
                <a:schemeClr val="dk1"/>
              </a:solidFill>
              <a:ea typeface="Calibri"/>
              <a:cs typeface="Calibri"/>
              <a:sym typeface="Calibri"/>
            </a:endParaRPr>
          </a:p>
          <a:p>
            <a:pPr latinLnBrk="0"/>
            <a:endParaRPr lang="en-GB" sz="1300" dirty="0"/>
          </a:p>
        </p:txBody>
      </p:sp>
    </p:spTree>
    <p:extLst>
      <p:ext uri="{BB962C8B-B14F-4D97-AF65-F5344CB8AC3E}">
        <p14:creationId xmlns:p14="http://schemas.microsoft.com/office/powerpoint/2010/main" val="33698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6040-EA34-9578-AA01-597DE266CDD4}"/>
              </a:ext>
            </a:extLst>
          </p:cNvPr>
          <p:cNvSpPr>
            <a:spLocks noGrp="1"/>
          </p:cNvSpPr>
          <p:nvPr>
            <p:ph type="title" idx="4294967295"/>
          </p:nvPr>
        </p:nvSpPr>
        <p:spPr>
          <a:xfrm>
            <a:off x="4038600" y="2885300"/>
            <a:ext cx="10515600" cy="1325563"/>
          </a:xfrm>
          <a:prstGeom prst="rect">
            <a:avLst/>
          </a:prstGeom>
        </p:spPr>
        <p:txBody>
          <a:bodyPr/>
          <a:lstStyle/>
          <a:p>
            <a:r>
              <a:rPr lang="el-GR" sz="6000" noProof="1">
                <a:solidFill>
                  <a:schemeClr val="bg1"/>
                </a:solidFill>
              </a:rPr>
              <a:t>Ευχαριστώ!</a:t>
            </a:r>
          </a:p>
        </p:txBody>
      </p:sp>
    </p:spTree>
    <p:extLst>
      <p:ext uri="{BB962C8B-B14F-4D97-AF65-F5344CB8AC3E}">
        <p14:creationId xmlns:p14="http://schemas.microsoft.com/office/powerpoint/2010/main" val="169924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7D4936-25BF-9585-9904-3B119E81C9E3}"/>
              </a:ext>
            </a:extLst>
          </p:cNvPr>
          <p:cNvSpPr>
            <a:spLocks noGrp="1"/>
          </p:cNvSpPr>
          <p:nvPr>
            <p:ph type="title" idx="4294967295"/>
          </p:nvPr>
        </p:nvSpPr>
        <p:spPr>
          <a:xfrm>
            <a:off x="247185" y="758976"/>
            <a:ext cx="10515600" cy="1325563"/>
          </a:xfrm>
          <a:prstGeom prst="rect">
            <a:avLst/>
          </a:prstGeom>
        </p:spPr>
        <p:txBody>
          <a:bodyPr/>
          <a:lstStyle/>
          <a:p>
            <a:r>
              <a:rPr lang="el-GR" sz="2800" b="1" noProof="1">
                <a:solidFill>
                  <a:schemeClr val="bg1"/>
                </a:solidFill>
              </a:rPr>
              <a:t>Εισαγωγή</a:t>
            </a:r>
            <a:r>
              <a:rPr lang="el-GR" sz="2800" b="1" baseline="0" noProof="1">
                <a:solidFill>
                  <a:schemeClr val="bg1"/>
                </a:solidFill>
              </a:rPr>
              <a:t> 2</a:t>
            </a:r>
            <a:endParaRPr lang="el-GR" sz="2800" b="1" noProof="1">
              <a:solidFill>
                <a:schemeClr val="bg1"/>
              </a:solidFill>
            </a:endParaRPr>
          </a:p>
        </p:txBody>
      </p:sp>
      <p:sp>
        <p:nvSpPr>
          <p:cNvPr id="2" name="TextBox 1">
            <a:extLst>
              <a:ext uri="{FF2B5EF4-FFF2-40B4-BE49-F238E27FC236}">
                <a16:creationId xmlns:a16="http://schemas.microsoft.com/office/drawing/2014/main" id="{4D366B55-7ACA-91FD-62DA-6FBF6BEC8E01}"/>
              </a:ext>
            </a:extLst>
          </p:cNvPr>
          <p:cNvSpPr txBox="1"/>
          <p:nvPr/>
        </p:nvSpPr>
        <p:spPr>
          <a:xfrm>
            <a:off x="4350003" y="1138292"/>
            <a:ext cx="7236114" cy="4154984"/>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Ξεκινάμε με τον ορισμό της κλιματικής αλλαγής και στη συνέχεια εξετάζουμε τρία διαφορετικά είδη παραγωγής ενέργειας. Αρχικά, σας προσκαλούμε να σταματήσετε για λίγο και να σκεφτείτε μια ερώτηση που σας προκαλεί στοχασμό. Αφιερώστε λίγο χρόνο για να σκεφτείτε κάθε ερώτηση, προτού προχωρήσετε για να μάθετε περισσότερα σχετικά με ένα συγκεκριμένο είδος παραγωγής ενέργειας, τις πιθανές επιπτώσεις της κλιματικής αλλαγής και τις πιθανές λύσεις.</a:t>
            </a:r>
          </a:p>
          <a:p>
            <a:pPr latinLnBrk="0"/>
            <a:endParaRPr lang="en-GB" sz="2400" noProof="0" dirty="0">
              <a:solidFill>
                <a:srgbClr val="2B2C30"/>
              </a:solidFill>
              <a:sym typeface="Public Sans"/>
            </a:endParaRPr>
          </a:p>
          <a:p>
            <a:pPr latinLnBrk="0"/>
            <a:r>
              <a:rPr lang="en-GB" sz="2400" dirty="0">
                <a:solidFill>
                  <a:srgbClr val="2B2C30"/>
                </a:solidFill>
                <a:sym typeface="Public Sans"/>
              </a:rPr>
              <a:t>Μπορείτε να μελετήσετε κάθε τύπο παραγωγής ενέργειας με τη σειρά. Εναλλακτικά, μπορείτε να επιλέξετε έναν συγκεκριμένο τύπο που θέλετε να εξερευνήσετε πρώτα μέσω του μενού. </a:t>
            </a:r>
            <a:endParaRPr lang="en-GB" sz="2400" noProof="0" dirty="0"/>
          </a:p>
        </p:txBody>
      </p:sp>
      <p:pic>
        <p:nvPicPr>
          <p:cNvPr id="5" name="Picture 4">
            <a:extLst>
              <a:ext uri="{FF2B5EF4-FFF2-40B4-BE49-F238E27FC236}">
                <a16:creationId xmlns:a16="http://schemas.microsoft.com/office/drawing/2014/main" id="{053F54EF-DBB7-FA94-8005-38656F8AF9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4539"/>
            <a:ext cx="4033382" cy="2688921"/>
          </a:xfrm>
          <a:prstGeom prst="rect">
            <a:avLst/>
          </a:prstGeom>
        </p:spPr>
      </p:pic>
    </p:spTree>
    <p:extLst>
      <p:ext uri="{BB962C8B-B14F-4D97-AF65-F5344CB8AC3E}">
        <p14:creationId xmlns:p14="http://schemas.microsoft.com/office/powerpoint/2010/main" val="24095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40FD4-E1E0-2E56-7DCF-8A54A92CB1A1}"/>
              </a:ext>
            </a:extLst>
          </p:cNvPr>
          <p:cNvSpPr>
            <a:spLocks noGrp="1"/>
          </p:cNvSpPr>
          <p:nvPr>
            <p:ph type="title" idx="4294967295"/>
          </p:nvPr>
        </p:nvSpPr>
        <p:spPr>
          <a:xfrm>
            <a:off x="390779" y="844628"/>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Κλιματική αλλαγή και τρεις διαφορετικοί τύποι παραγωγής ενέργειας</a:t>
            </a:r>
            <a:endParaRPr lang="el-GR" noProof="1">
              <a:effectLst/>
            </a:endParaRPr>
          </a:p>
          <a:p>
            <a:endParaRPr lang="el-GR"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90778" y="2487345"/>
            <a:ext cx="11616239" cy="3785652"/>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US" sz="2400" dirty="0">
                <a:ea typeface="Public Sans"/>
                <a:cs typeface="Public Sans"/>
                <a:sym typeface="Public Sans"/>
              </a:rPr>
              <a:t>Ξεκινήστε: Τι είναι η κλιματική αλλαγή;</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Εστίαση στην κλιματική αλλαγή και στους διαφορετικούς τύπους παραγωγής ενέργειας: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Ηλιακή ενέργεια (φωτοβολταϊκά πάνελ).</a:t>
            </a:r>
          </a:p>
          <a:p>
            <a:pPr marL="800100" lvl="1" indent="-342900" latinLnBrk="0">
              <a:buFont typeface="Arial" panose="020B0604020202020204" pitchFamily="34" charset="0"/>
              <a:buChar char="•"/>
            </a:pPr>
            <a:r>
              <a:rPr lang="en-US" sz="2400" dirty="0">
                <a:ea typeface="Public Sans"/>
                <a:cs typeface="Public Sans"/>
                <a:sym typeface="Public Sans"/>
              </a:rPr>
              <a:t>Αιολική </a:t>
            </a:r>
            <a:r>
              <a:rPr lang="en-US" sz="2400" dirty="0">
                <a:ea typeface="Calibri"/>
                <a:cs typeface="Calibri"/>
                <a:sym typeface="Public Sans"/>
              </a:rPr>
              <a:t>ενέργεια </a:t>
            </a:r>
            <a:r>
              <a:rPr lang="en-US" sz="2400" dirty="0">
                <a:ea typeface="Public Sans"/>
                <a:cs typeface="Public Sans"/>
                <a:sym typeface="Public Sans"/>
              </a:rPr>
              <a:t>(ανεμογεννήτριες).</a:t>
            </a:r>
          </a:p>
          <a:p>
            <a:pPr marL="800100" lvl="1" indent="-342900" latinLnBrk="0">
              <a:buFont typeface="Arial" panose="020B0604020202020204" pitchFamily="34" charset="0"/>
              <a:buChar char="•"/>
            </a:pPr>
            <a:r>
              <a:rPr lang="en-US" sz="2400" dirty="0">
                <a:ea typeface="Public Sans"/>
                <a:cs typeface="Public Sans"/>
                <a:sym typeface="Public Sans"/>
              </a:rPr>
              <a:t>Μικρής κλίμακας υδροηλεκτρική ενέργεια.</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Μείωση των επιπτώσεων της κλιματικής αλλαγής στις ανανεώσιμες πηγές ενέργειας.</a:t>
            </a:r>
          </a:p>
          <a:p>
            <a:pPr marL="342900" indent="-342900" latinLnBrk="0">
              <a:buFont typeface="Arial" panose="020B0604020202020204" pitchFamily="34" charset="0"/>
              <a:buChar char="•"/>
            </a:pPr>
            <a:endParaRPr lang="en-US" sz="2400" dirty="0">
              <a:ea typeface="Public Sans"/>
              <a:cs typeface="Public Sans"/>
            </a:endParaRPr>
          </a:p>
        </p:txBody>
      </p:sp>
    </p:spTree>
    <p:extLst>
      <p:ext uri="{BB962C8B-B14F-4D97-AF65-F5344CB8AC3E}">
        <p14:creationId xmlns:p14="http://schemas.microsoft.com/office/powerpoint/2010/main" val="389925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4167-31C4-F81D-100A-E2C8FE2F4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C39A2-3DE5-1035-5332-5053CEF5BB84}"/>
              </a:ext>
            </a:extLst>
          </p:cNvPr>
          <p:cNvSpPr>
            <a:spLocks noGrp="1"/>
          </p:cNvSpPr>
          <p:nvPr>
            <p:ph type="title" idx="4294967295"/>
          </p:nvPr>
        </p:nvSpPr>
        <p:spPr>
          <a:xfrm>
            <a:off x="250521" y="801666"/>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mn-ea"/>
                <a:cs typeface="+mn-cs"/>
              </a:rPr>
              <a:t>Τι είναι η κλιματική αλλαγή; </a:t>
            </a:r>
            <a:endParaRPr lang="el-GR" noProof="1">
              <a:effectLst/>
            </a:endParaRPr>
          </a:p>
          <a:p>
            <a:endParaRPr lang="el-GR" noProof="1"/>
          </a:p>
        </p:txBody>
      </p:sp>
      <p:pic>
        <p:nvPicPr>
          <p:cNvPr id="5" name="Picture 4">
            <a:extLst>
              <a:ext uri="{FF2B5EF4-FFF2-40B4-BE49-F238E27FC236}">
                <a16:creationId xmlns:a16="http://schemas.microsoft.com/office/drawing/2014/main" id="{195F7F43-3B7B-A497-064A-33BEB066F9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BCBC3EFB-6EA2-73C5-A404-54EB71533BD8}"/>
              </a:ext>
              <a:ext uri="{C183D7F6-B498-43B3-948B-1728B52AA6E4}">
                <adec:decorative xmlns:adec="http://schemas.microsoft.com/office/drawing/2017/decorative" val="0"/>
              </a:ext>
            </a:extLst>
          </p:cNvPr>
          <p:cNvSpPr txBox="1"/>
          <p:nvPr/>
        </p:nvSpPr>
        <p:spPr>
          <a:xfrm>
            <a:off x="4045820" y="2273416"/>
            <a:ext cx="7503089" cy="4401205"/>
          </a:xfrm>
          <a:prstGeom prst="rect">
            <a:avLst/>
          </a:prstGeom>
          <a:noFill/>
        </p:spPr>
        <p:txBody>
          <a:bodyPr wrap="square" lIns="91440" tIns="45720" rIns="91440" bIns="45720" rtlCol="0" anchor="t">
            <a:spAutoFit/>
          </a:bodyPr>
          <a:lstStyle/>
          <a:p>
            <a:pPr latinLnBrk="0"/>
            <a:r>
              <a:rPr lang="en-GB" sz="2000" dirty="0">
                <a:ea typeface="Roboto"/>
                <a:cs typeface="Roboto"/>
              </a:rPr>
              <a:t>«Η κλιματική αλλαγή αναφέρεται σε μακροπρόθεσμες μεταβολές στις θερμοκρασίες και τα καιρικά φαινόμενα. Τέτοιες μεταβολές μπορεί να είναι φυσικές, λόγω αλλαγών στη δραστηριότητα του ήλιου ή μεγάλων ηφαιστειακών εκρήξεων. </a:t>
            </a:r>
          </a:p>
          <a:p>
            <a:pPr latinLnBrk="0"/>
            <a:endParaRPr lang="en-GB" sz="2000" dirty="0">
              <a:ea typeface="Roboto"/>
              <a:cs typeface="Roboto"/>
            </a:endParaRPr>
          </a:p>
          <a:p>
            <a:pPr latinLnBrk="0"/>
            <a:r>
              <a:rPr lang="en-GB" sz="2000" dirty="0">
                <a:ea typeface="Roboto"/>
                <a:cs typeface="Roboto"/>
              </a:rPr>
              <a:t>Ωστόσο, από το 1800 και μετά, </a:t>
            </a:r>
            <a:r>
              <a:rPr lang="en-GB" sz="2000" dirty="0">
                <a:ea typeface="Roboto"/>
                <a:cs typeface="Roboto"/>
                <a:hlinkClick r:id="rId4">
                  <a:extLst>
                    <a:ext uri="{A12FA001-AC4F-418D-AE19-62706E023703}">
                      <ahyp:hlinkClr xmlns:ahyp="http://schemas.microsoft.com/office/drawing/2018/hyperlinkcolor" val="tx"/>
                    </a:ext>
                  </a:extLst>
                </a:hlinkClick>
              </a:rPr>
              <a:t>οι ανθρώπινες δραστηριότητες αποτελούν τον κύριο παράγοντα της κλιματικής αλλαγής</a:t>
            </a:r>
            <a:r>
              <a:rPr lang="en-GB" sz="2000" dirty="0">
                <a:ea typeface="Roboto"/>
                <a:cs typeface="Roboto"/>
              </a:rPr>
              <a:t>, κυρίως λόγω της καύσης ορυκτών καυσίμων όπως ο άνθρακας, το πετρέλαιο και το φυσικό αέριο. </a:t>
            </a:r>
          </a:p>
          <a:p>
            <a:pPr latinLnBrk="0"/>
            <a:endParaRPr lang="en-GB" sz="2000" dirty="0">
              <a:ea typeface="Roboto"/>
              <a:cs typeface="Roboto"/>
            </a:endParaRPr>
          </a:p>
          <a:p>
            <a:pPr latinLnBrk="0"/>
            <a:r>
              <a:rPr lang="en-GB" sz="2000" dirty="0">
                <a:ea typeface="Roboto"/>
                <a:cs typeface="Roboto"/>
              </a:rPr>
              <a:t>Η καύση ορυκτών καυσίμων παράγει εκπομπές αερίων του θερμοκηπίου που λειτουργούν σαν μια κουβέρτα που τυλίγει τη Γη, παγιδεύοντας τη θερμότητα του ήλιου και αυξάνοντας τις θερμοκρασίες.» (</a:t>
            </a:r>
            <a:r>
              <a:rPr lang="en-GB" sz="2000" dirty="0">
                <a:ea typeface="Roboto"/>
                <a:cs typeface="Roboto"/>
                <a:hlinkClick r:id="rId5">
                  <a:extLst>
                    <a:ext uri="{A12FA001-AC4F-418D-AE19-62706E023703}">
                      <ahyp:hlinkClr xmlns:ahyp="http://schemas.microsoft.com/office/drawing/2018/hyperlinkcolor" val="tx"/>
                    </a:ext>
                  </a:extLst>
                </a:hlinkClick>
              </a:rPr>
              <a:t>Ηνωμένα Έθνη</a:t>
            </a:r>
            <a:r>
              <a:rPr lang="en-GB" sz="2000" dirty="0">
                <a:ea typeface="Roboto"/>
                <a:cs typeface="Roboto"/>
              </a:rPr>
              <a:t>) </a:t>
            </a:r>
            <a:endParaRPr lang="en-GB" sz="2000" dirty="0"/>
          </a:p>
        </p:txBody>
      </p:sp>
    </p:spTree>
    <p:extLst>
      <p:ext uri="{BB962C8B-B14F-4D97-AF65-F5344CB8AC3E}">
        <p14:creationId xmlns:p14="http://schemas.microsoft.com/office/powerpoint/2010/main" val="16060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9402D-7AA3-CA70-A164-ED3D50AE9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7D99A-AA02-4E8C-8B1C-0BAA15EB04CF}"/>
              </a:ext>
            </a:extLst>
          </p:cNvPr>
          <p:cNvSpPr>
            <a:spLocks noGrp="1"/>
          </p:cNvSpPr>
          <p:nvPr>
            <p:ph type="title" idx="4294967295"/>
          </p:nvPr>
        </p:nvSpPr>
        <p:spPr>
          <a:xfrm>
            <a:off x="392152" y="801666"/>
            <a:ext cx="10515600" cy="1325563"/>
          </a:xfrm>
          <a:prstGeom prst="rect">
            <a:avLst/>
          </a:prstGeom>
        </p:spPr>
        <p:txBody>
          <a:bodyPr/>
          <a:lstStyle/>
          <a:p>
            <a:pPr latinLnBrk="0"/>
            <a:r>
              <a:rPr lang="el-GR" sz="2800" b="1" noProof="1">
                <a:solidFill>
                  <a:schemeClr val="bg1"/>
                </a:solidFill>
              </a:rPr>
              <a:t>Τι είναι η κλιματική αλλαγή; Μείωση των εκπομπών αερίων του θερμοκηπίου</a:t>
            </a:r>
          </a:p>
        </p:txBody>
      </p:sp>
      <p:pic>
        <p:nvPicPr>
          <p:cNvPr id="5" name="Picture 4">
            <a:extLst>
              <a:ext uri="{FF2B5EF4-FFF2-40B4-BE49-F238E27FC236}">
                <a16:creationId xmlns:a16="http://schemas.microsoft.com/office/drawing/2014/main" id="{BB54A7EC-130B-2AA6-8B4B-14991B3434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0698FE26-8855-FDC1-4976-215061E57FEA}"/>
              </a:ext>
              <a:ext uri="{C183D7F6-B498-43B3-948B-1728B52AA6E4}">
                <adec:decorative xmlns:adec="http://schemas.microsoft.com/office/drawing/2017/decorative" val="0"/>
              </a:ext>
            </a:extLst>
          </p:cNvPr>
          <p:cNvSpPr txBox="1"/>
          <p:nvPr/>
        </p:nvSpPr>
        <p:spPr>
          <a:xfrm>
            <a:off x="4273078" y="2941450"/>
            <a:ext cx="7541439" cy="3170099"/>
          </a:xfrm>
          <a:prstGeom prst="rect">
            <a:avLst/>
          </a:prstGeom>
          <a:noFill/>
        </p:spPr>
        <p:txBody>
          <a:bodyPr wrap="square" lIns="91440" tIns="45720" rIns="91440" bIns="45720" rtlCol="0" anchor="t">
            <a:spAutoFit/>
          </a:bodyPr>
          <a:lstStyle/>
          <a:p>
            <a:pPr latinLnBrk="0"/>
            <a:r>
              <a:rPr lang="en-GB" sz="2000" dirty="0">
                <a:ea typeface="Public Sans"/>
                <a:cs typeface="Public Sans"/>
                <a:sym typeface="Public Sans"/>
              </a:rPr>
              <a:t>Όπως εξηγούν τα </a:t>
            </a:r>
            <a:r>
              <a:rPr lang="en-GB" sz="2000" dirty="0">
                <a:ea typeface="Public Sans"/>
                <a:cs typeface="Public Sans"/>
                <a:sym typeface="Public Sans"/>
                <a:hlinkClick r:id="rId4"/>
              </a:rPr>
              <a:t>Ηνωμένα Έθνη</a:t>
            </a:r>
            <a:r>
              <a:rPr lang="en-GB" sz="2000" dirty="0">
                <a:ea typeface="Public Sans"/>
                <a:cs typeface="Public Sans"/>
                <a:sym typeface="Public Sans"/>
              </a:rPr>
              <a:t>, μπορούμε να καταπολεμήσουμε την κλιματική αλλαγή μειώνοντας τις εκπομπές αερίων του θερμοκηπίου. Για να το επιτύχουμε αυτό, πρέπει: </a:t>
            </a:r>
          </a:p>
          <a:p>
            <a:pPr latinLnBrk="0"/>
            <a:endParaRPr lang="en-GB" sz="2000" dirty="0">
              <a:ea typeface="Public Sans"/>
              <a:cs typeface="Public Sans"/>
              <a:sym typeface="Public Sans"/>
            </a:endParaRPr>
          </a:p>
          <a:p>
            <a:pPr marL="342900" indent="-342900" latinLnBrk="0">
              <a:buFont typeface="Arial" panose="020B0604020202020204" pitchFamily="34" charset="0"/>
              <a:buChar char="•"/>
            </a:pPr>
            <a:r>
              <a:rPr lang="en-GB" sz="2000" dirty="0">
                <a:ea typeface="Public Sans"/>
                <a:cs typeface="Public Sans"/>
                <a:sym typeface="Public Sans"/>
              </a:rPr>
              <a:t>Να απομακρυνθούμε από τα ορυκτά καύσιμα (όπως ο άνθρακας και το πετρέλαιο) και να στραφούμε σε ανανεώσιμες πηγές ενέργειας (όπως η ηλιακή και η αιολική).</a:t>
            </a:r>
          </a:p>
          <a:p>
            <a:pPr marL="342900" indent="-342900" latinLnBrk="0">
              <a:buFont typeface="Arial" panose="020B0604020202020204" pitchFamily="34" charset="0"/>
              <a:buChar char="•"/>
            </a:pPr>
            <a:r>
              <a:rPr lang="el-GR" sz="2000" dirty="0"/>
              <a:t>Να προσαρμοστούμε</a:t>
            </a:r>
            <a:r>
              <a:rPr lang="en-GB" sz="2000" dirty="0">
                <a:ea typeface="Public Sans"/>
                <a:cs typeface="Public Sans"/>
                <a:sym typeface="Public Sans"/>
              </a:rPr>
              <a:t> στις επιπτώσεις της κλιματικής αλλαγής.</a:t>
            </a:r>
          </a:p>
          <a:p>
            <a:pPr marL="342900" indent="-342900" latinLnBrk="0">
              <a:buFont typeface="Arial" panose="020B0604020202020204" pitchFamily="34" charset="0"/>
              <a:buChar char="•"/>
            </a:pPr>
            <a:r>
              <a:rPr lang="en-GB" sz="2000" dirty="0">
                <a:ea typeface="Public Sans"/>
                <a:cs typeface="Public Sans"/>
                <a:sym typeface="Public Sans"/>
              </a:rPr>
              <a:t>Να επενδύσουμε στην αλλαγή. Απαιτούνται επενδύσεις, τόσο από τις κυβερνήσεις όσο και από τις επιχειρήσεις. </a:t>
            </a:r>
          </a:p>
        </p:txBody>
      </p:sp>
    </p:spTree>
    <p:extLst>
      <p:ext uri="{BB962C8B-B14F-4D97-AF65-F5344CB8AC3E}">
        <p14:creationId xmlns:p14="http://schemas.microsoft.com/office/powerpoint/2010/main" val="200641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1C1F-E6D4-7797-0566-5519F15B2FFB}"/>
              </a:ext>
            </a:extLst>
          </p:cNvPr>
          <p:cNvSpPr>
            <a:spLocks noGrp="1"/>
          </p:cNvSpPr>
          <p:nvPr>
            <p:ph type="title" idx="4294967295"/>
          </p:nvPr>
        </p:nvSpPr>
        <p:spPr>
          <a:xfrm>
            <a:off x="436756" y="91153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Διαφορετικοί τύποι παραγωγής ενέργειας: Ηλιακή (φωτοβολταϊκά πάνελ)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Ποια είναι η πιθανή επίδραση της κλιματικής αλλαγής στην ηλιακή ενέργεια;</a:t>
            </a:r>
            <a:endParaRPr lang="en-GB" sz="4800" i="1" dirty="0">
              <a:solidFill>
                <a:schemeClr val="accent5"/>
              </a:solidFill>
            </a:endParaRPr>
          </a:p>
        </p:txBody>
      </p:sp>
    </p:spTree>
    <p:extLst>
      <p:ext uri="{BB962C8B-B14F-4D97-AF65-F5344CB8AC3E}">
        <p14:creationId xmlns:p14="http://schemas.microsoft.com/office/powerpoint/2010/main" val="235351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3D41E6-E870-2405-A797-B19B3AA777C8}"/>
              </a:ext>
            </a:extLst>
          </p:cNvPr>
          <p:cNvSpPr>
            <a:spLocks noGrp="1"/>
          </p:cNvSpPr>
          <p:nvPr>
            <p:ph type="title" idx="4294967295"/>
          </p:nvPr>
        </p:nvSpPr>
        <p:spPr>
          <a:xfrm>
            <a:off x="381000" y="82232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Διαφορετικοί τύποι παραγωγής ενέργειας: Ηλιακή (φωτοβολταϊκά πάνελ)</a:t>
            </a:r>
            <a:endParaRPr lang="el-GR" noProof="1">
              <a:effectLst/>
            </a:endParaRPr>
          </a:p>
          <a:p>
            <a:endParaRPr lang="el-GR"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459266" y="2269529"/>
            <a:ext cx="7355251" cy="4093428"/>
          </a:xfrm>
          <a:prstGeom prst="rect">
            <a:avLst/>
          </a:prstGeom>
          <a:noFill/>
        </p:spPr>
        <p:txBody>
          <a:bodyPr wrap="square" rtlCol="0">
            <a:spAutoFit/>
          </a:bodyPr>
          <a:lstStyle/>
          <a:p>
            <a:pPr latinLnBrk="0"/>
            <a:r>
              <a:rPr lang="en-US" sz="2000" dirty="0">
                <a:ea typeface="Public Sans"/>
                <a:cs typeface="Public Sans"/>
                <a:sym typeface="Public Sans"/>
              </a:rPr>
              <a:t>Η φωτοβολταϊκή ενέργεια είναι μια μέθοδος παραγωγής ηλεκτρικής ενέργειας με τη χρήση ηλιακών κυψελών που μετατρέπουν την ενέργεια του ήλιου σε ηλεκτρική ενέργεια. Οι κυψέλες αυτές συναρμολογούνται σε ηλιακούς συλλέκτες και στη συνέχεια εγκαθίστανται στο έδαφος, σε στέγες ή επιπλέουν σε φράγματα ή λίμνες.</a:t>
            </a:r>
          </a:p>
          <a:p>
            <a:pPr latinLnBrk="0"/>
            <a:endParaRPr lang="en-US" sz="2000" dirty="0">
              <a:ea typeface="Public Sans"/>
              <a:cs typeface="Public Sans"/>
              <a:sym typeface="Public Sans"/>
            </a:endParaRPr>
          </a:p>
          <a:p>
            <a:pPr latinLnBrk="0"/>
            <a:r>
              <a:rPr lang="en-US" sz="2000" dirty="0">
                <a:ea typeface="Public Sans"/>
                <a:cs typeface="Public Sans"/>
                <a:sym typeface="Public Sans"/>
              </a:rPr>
              <a:t>Η φωτοβολταϊκή τεχνολογία χρησιμοποιείται όλο και περισσότερο σε όλο τον κόσμο. </a:t>
            </a:r>
            <a:r>
              <a:rPr lang="el-GR" sz="2000" dirty="0"/>
              <a:t>Χρόνο με τον χρόνο</a:t>
            </a:r>
            <a:r>
              <a:rPr lang="en-US" sz="2000" dirty="0">
                <a:ea typeface="Public Sans"/>
                <a:cs typeface="Public Sans"/>
                <a:sym typeface="Public Sans"/>
              </a:rPr>
              <a:t>, η φωτοβολταϊκή ενέργεια καταλαμβάνει μεγαλύτερο μερίδιο στο ενεργειακό μείγμα της ΕΕ. Το 2024, η παραγωγή φωτοβολταϊκής ηλεκτρικής ενέργειας στην ΕΕ αντιπροσώπευε το 11 % της ακαθάριστης παραγωγής ηλεκτρικής ενέργειας της ΕΕ, σύμφωνα με </a:t>
            </a:r>
            <a:r>
              <a:rPr lang="en-US" sz="2000" dirty="0">
                <a:ea typeface="Public Sans"/>
                <a:cs typeface="Public Sans"/>
                <a:sym typeface="Public Sans"/>
                <a:hlinkClick r:id="rId3"/>
              </a:rPr>
              <a:t>την Ember</a:t>
            </a:r>
            <a:r>
              <a:rPr lang="en-US" sz="2000" dirty="0">
                <a:ea typeface="Public Sans"/>
                <a:cs typeface="Public Sans"/>
                <a:sym typeface="Public Sans"/>
              </a:rPr>
              <a:t>.</a:t>
            </a:r>
          </a:p>
        </p:txBody>
      </p:sp>
      <p:pic>
        <p:nvPicPr>
          <p:cNvPr id="2" name="Picture 1">
            <a:extLst>
              <a:ext uri="{FF2B5EF4-FFF2-40B4-BE49-F238E27FC236}">
                <a16:creationId xmlns:a16="http://schemas.microsoft.com/office/drawing/2014/main" id="{CEEAC485-0DD5-FADD-EF0D-2ADDF90641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5360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D6FD0-60D9-7054-1AF4-4C5954C6A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C2D84-B999-85A7-C6D8-4189F18B4B3D}"/>
              </a:ext>
            </a:extLst>
          </p:cNvPr>
          <p:cNvSpPr>
            <a:spLocks noGrp="1"/>
          </p:cNvSpPr>
          <p:nvPr>
            <p:ph type="title" idx="4294967295"/>
          </p:nvPr>
        </p:nvSpPr>
        <p:spPr>
          <a:xfrm>
            <a:off x="381000" y="788871"/>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Ποια είναι η πιθανή επίδραση της κλιματικής αλλαγής στην ηλιακή ενέργεια;</a:t>
            </a:r>
            <a:endParaRPr lang="el-GR" noProof="1">
              <a:effectLst/>
            </a:endParaRPr>
          </a:p>
          <a:p>
            <a:endParaRPr lang="el-GR" noProof="1"/>
          </a:p>
        </p:txBody>
      </p:sp>
      <p:sp>
        <p:nvSpPr>
          <p:cNvPr id="4" name="TextBox 3">
            <a:extLst>
              <a:ext uri="{FF2B5EF4-FFF2-40B4-BE49-F238E27FC236}">
                <a16:creationId xmlns:a16="http://schemas.microsoft.com/office/drawing/2014/main" id="{E89D4953-F522-1DC0-5021-75B2160CEB19}"/>
              </a:ext>
            </a:extLst>
          </p:cNvPr>
          <p:cNvSpPr txBox="1"/>
          <p:nvPr/>
        </p:nvSpPr>
        <p:spPr>
          <a:xfrm>
            <a:off x="4321479" y="2594140"/>
            <a:ext cx="7630824" cy="3785652"/>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GB" sz="2000" noProof="0" dirty="0">
                <a:ea typeface="Public Sans"/>
                <a:cs typeface="Public Sans"/>
                <a:sym typeface="Public Sans"/>
              </a:rPr>
              <a:t>Οι τυφώνες και οι ανεμοστρόβιλοι μπορεί να είναι πολύ έντονοι και απρόβλεπτοι. Αυτού του είδους τα καιρικά φαινόμενα μπορούν να προκαλέσουν σημαντικές υλικές ζημιές στα φωτοβολταϊκά συστήματα και στα ηλεκτρικά τους συστήματα, μετατοπίζοντάς τα και καταστρέφοντάς τα (Okonkwo et al, 2025). </a:t>
            </a:r>
          </a:p>
          <a:p>
            <a:pPr marL="342900" indent="-342900" latinLnBrk="0">
              <a:buFont typeface="Arial" panose="020B0604020202020204" pitchFamily="34" charset="0"/>
              <a:buChar char="•"/>
            </a:pPr>
            <a:r>
              <a:rPr lang="en-GB" sz="2000" dirty="0">
                <a:ea typeface="Public Sans"/>
                <a:cs typeface="Public Sans"/>
                <a:sym typeface="Public Sans"/>
              </a:rPr>
              <a:t>Οι μπαταρίες των ηλιακών πάνελ μπορούν επίσης να υποστούν ζημιά από τις υψηλές θερμοκρασίες. Η μόνωση μπορεί να προσφέρει κάποια προστασία.</a:t>
            </a:r>
            <a:endParaRPr lang="en-GB" sz="2000" noProof="0" dirty="0">
              <a:ea typeface="Public Sans"/>
              <a:cs typeface="Public Sans"/>
            </a:endParaRPr>
          </a:p>
          <a:p>
            <a:pPr marL="342900" indent="-342900" latinLnBrk="0">
              <a:buFont typeface="Arial" panose="020B0604020202020204" pitchFamily="34" charset="0"/>
              <a:buChar char="•"/>
            </a:pPr>
            <a:r>
              <a:rPr lang="en-GB" sz="2000" noProof="0" dirty="0">
                <a:ea typeface="Public Sans"/>
                <a:cs typeface="Public Sans"/>
                <a:sym typeface="Public Sans"/>
              </a:rPr>
              <a:t>Η χρήση της ηλιακής ενέργειας μπορεί να αυξηθεί σε μέτριες κλιματικές ζώνες όπου υπάρχει αύξηση της άμεσης ηλιακής ακτινοβολίας (Welt der </a:t>
            </a:r>
            <a:r>
              <a:rPr lang="en-GB" sz="2000" noProof="0" dirty="0" err="1">
                <a:ea typeface="Public Sans"/>
                <a:cs typeface="Public Sans"/>
                <a:sym typeface="Public Sans"/>
              </a:rPr>
              <a:t>Physik</a:t>
            </a:r>
            <a:r>
              <a:rPr lang="en-GB" sz="2000" noProof="0" dirty="0">
                <a:ea typeface="Public Sans"/>
                <a:cs typeface="Public Sans"/>
                <a:sym typeface="Public Sans"/>
              </a:rPr>
              <a:t>, 2021).</a:t>
            </a:r>
            <a:endParaRPr lang="en-GB" sz="2000" noProof="0" dirty="0">
              <a:ea typeface="Public Sans"/>
              <a:cs typeface="Public Sans"/>
            </a:endParaRPr>
          </a:p>
          <a:p>
            <a:pPr latinLnBrk="0"/>
            <a:endParaRPr lang="en-GB" sz="2000" noProof="0" dirty="0">
              <a:ea typeface="Public Sans"/>
              <a:cs typeface="Public Sans"/>
              <a:sym typeface="Public Sans"/>
            </a:endParaRPr>
          </a:p>
        </p:txBody>
      </p:sp>
      <p:pic>
        <p:nvPicPr>
          <p:cNvPr id="3" name="Picture 2">
            <a:extLst>
              <a:ext uri="{FF2B5EF4-FFF2-40B4-BE49-F238E27FC236}">
                <a16:creationId xmlns:a16="http://schemas.microsoft.com/office/drawing/2014/main" id="{E1865EF6-35E3-158D-9060-3A865669AB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32983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03D7F912-0D24-4CBC-88D9-6A1AA795F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372</TotalTime>
  <Words>5534</Words>
  <Application>Microsoft Macintosh PowerPoint</Application>
  <PresentationFormat>Widescreen</PresentationFormat>
  <Paragraphs>306</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맑은 고딕</vt:lpstr>
      <vt:lpstr>Arial</vt:lpstr>
      <vt:lpstr>Calibri</vt:lpstr>
      <vt:lpstr>Public Sans</vt:lpstr>
      <vt:lpstr>Roboto</vt:lpstr>
      <vt:lpstr>Every1 slide master</vt:lpstr>
      <vt:lpstr>Πώς επηρεάζει η κλιματική αλλαγή τις ανανεώσιμες πηγές ενέργειας;</vt:lpstr>
      <vt:lpstr>Εισαγωγή 1</vt:lpstr>
      <vt:lpstr>Εισαγωγή 2</vt:lpstr>
      <vt:lpstr>Κλιματική αλλαγή και τρεις διαφορετικοί τύποι παραγωγής ενέργειας </vt:lpstr>
      <vt:lpstr>Τι είναι η κλιματική αλλαγή;  </vt:lpstr>
      <vt:lpstr>Τι είναι η κλιματική αλλαγή; Μείωση των εκπομπών αερίων του θερμοκηπίου</vt:lpstr>
      <vt:lpstr>Διαφορετικοί τύποι παραγωγής ενέργειας: Ηλιακή (φωτοβολταϊκά πάνελ) - Εισαγωγή </vt:lpstr>
      <vt:lpstr>Διαφορετικοί τύποι παραγωγής ενέργειας: Ηλιακή (φωτοβολταϊκά πάνελ) </vt:lpstr>
      <vt:lpstr>Ποια είναι η πιθανή επίδραση της κλιματικής αλλαγής στην ηλιακή ενέργεια; </vt:lpstr>
      <vt:lpstr>Διαφορετικοί τύποι παραγωγής ενέργειας: Αιολική (ανεμογεννήτριες) - Εισαγωγή </vt:lpstr>
      <vt:lpstr>Διαφορετικοί τύποι παραγωγής ενέργειας: Αιολική (ανεμογεννήτριες) 1 </vt:lpstr>
      <vt:lpstr>Διαφορετικοί τύποι παραγωγής ενέργειας: Αιολική (ανεμογεννήτριες) 2 </vt:lpstr>
      <vt:lpstr>Ποια είναι η πιθανή επίδραση της κλιματικής αλλαγής στην αιολική ενέργεια; </vt:lpstr>
      <vt:lpstr>Διαφορετικοί τύποι παραγωγής ενέργειας: Μικρής κλίμακας υδροηλεκτρική ενέργεια - Εισαγωγή </vt:lpstr>
      <vt:lpstr>Διαφορετικοί τύποι παραγωγής ενέργειας: Υδροηλεκτρική ενέργεια μικρής κλίμακας </vt:lpstr>
      <vt:lpstr>Ποια είναι η πιθανή επίδραση της κλιματικής αλλαγής στις μικρής κλίμακας υδροηλεκτρικές εγκαταστάσεις; </vt:lpstr>
      <vt:lpstr>Μετριασμός των επιπτώσεων της κλιματικής αλλαγής στις ανανεώσιμες πηγές ενέργειας - Εισαγωγή </vt:lpstr>
      <vt:lpstr>Μείωση των επιπτώσεων της κλιματικής αλλαγής στις ανανεώσιμες πηγές ενέργειας 1 </vt:lpstr>
      <vt:lpstr>Μείωση των επιπτώσεων της κλιματικής αλλαγής στις ανανεώσιμες πηγές ενέργειας 2 </vt:lpstr>
      <vt:lpstr>Μείωση των επιπτώσεων της κλιματικής αλλαγής στις ανανεώσιμες πηγές ενέργειας 3 </vt:lpstr>
      <vt:lpstr>Επόμενα βήματα </vt:lpstr>
      <vt:lpstr>Ευχαριστίες 1 </vt:lpstr>
      <vt:lpstr>Ευχαριστίες 2 </vt:lpstr>
      <vt:lpstr>Ευχαριστώ!</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2026-03-17T16:40:56Z</dcterms:modified>
  <cp:category/>
</cp:coreProperties>
</file>