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257" r:id="rId5"/>
    <p:sldId id="258" r:id="rId6"/>
    <p:sldId id="260" r:id="rId7"/>
    <p:sldId id="261" r:id="rId8"/>
    <p:sldId id="275" r:id="rId9"/>
    <p:sldId id="296" r:id="rId10"/>
    <p:sldId id="297" r:id="rId11"/>
    <p:sldId id="298" r:id="rId12"/>
    <p:sldId id="262" r:id="rId13"/>
    <p:sldId id="276" r:id="rId14"/>
    <p:sldId id="277" r:id="rId15"/>
    <p:sldId id="278" r:id="rId16"/>
    <p:sldId id="279" r:id="rId17"/>
    <p:sldId id="264" r:id="rId18"/>
    <p:sldId id="285" r:id="rId19"/>
    <p:sldId id="282" r:id="rId20"/>
    <p:sldId id="269" r:id="rId21"/>
    <p:sldId id="280" r:id="rId22"/>
    <p:sldId id="299" r:id="rId23"/>
    <p:sldId id="283" r:id="rId24"/>
    <p:sldId id="284" r:id="rId25"/>
    <p:sldId id="274" r:id="rId26"/>
    <p:sldId id="266" r:id="rId27"/>
    <p:sldId id="286" r:id="rId28"/>
    <p:sldId id="293" r:id="rId29"/>
    <p:sldId id="267" r:id="rId30"/>
    <p:sldId id="288" r:id="rId31"/>
    <p:sldId id="289" r:id="rId32"/>
    <p:sldId id="290" r:id="rId33"/>
    <p:sldId id="291" r:id="rId34"/>
    <p:sldId id="292" r:id="rId35"/>
    <p:sldId id="268" r:id="rId36"/>
    <p:sldId id="294" r:id="rId37"/>
    <p:sldId id="295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76" autoAdjust="0"/>
    <p:restoredTop sz="90207" autoAdjust="0"/>
  </p:normalViewPr>
  <p:slideViewPr>
    <p:cSldViewPr snapToGrid="0">
      <p:cViewPr>
        <p:scale>
          <a:sx n="75" d="100"/>
          <a:sy n="75" d="100"/>
        </p:scale>
        <p:origin x="97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68770-FDCF-4148-980A-F6B1A0709CF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5664A-DB19-4616-A526-B3997F036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09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pics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trains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97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56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Add</a:t>
            </a:r>
            <a:r>
              <a:rPr lang="nb-NO" dirty="0"/>
              <a:t> </a:t>
            </a:r>
            <a:r>
              <a:rPr lang="nb-NO" dirty="0" err="1"/>
              <a:t>factory</a:t>
            </a:r>
            <a:r>
              <a:rPr lang="nb-NO" baseline="0" dirty="0"/>
              <a:t> </a:t>
            </a:r>
            <a:r>
              <a:rPr lang="nb-NO" baseline="0" dirty="0" err="1"/>
              <a:t>pic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605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270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770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093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49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3513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873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F5664A-DB19-4616-A526-B3997F036062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673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28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52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666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213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970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392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189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8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19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25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592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D8EAD6-EF27-4358-9576-FD53C6859E38}" type="datetimeFigureOut">
              <a:rPr lang="en-GB" smtClean="0"/>
              <a:t>15/09/2020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174DB-4EB0-475B-976D-78ACD8AE81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87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2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3657" y="1611086"/>
            <a:ext cx="8984342" cy="847911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my-MM" sz="4400" dirty="0">
                <a:latin typeface="Pyidaungsu" panose="020B0502040204020203" pitchFamily="34" charset="0"/>
                <a:cs typeface="Pyidaungsu" panose="020B0502040204020203" pitchFamily="34" charset="0"/>
              </a:rPr>
              <a:t>ဦးစားပေးလိုလားချက်များကိုရှာဖွေခြင်း</a:t>
            </a:r>
            <a:endParaRPr lang="en-GB" sz="4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7503" y="3081559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သဘာဝပတ်ဝန်းကျင်တန်ဖိုးဖြတ်ခြင်းအတွက် ရွေးချယ်မှုစမ်းသပ်ချက်အားအသုံးပြုခြင်း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8436" name="Picture 4" descr="Tired of 'Liking' Things on Facebook? Here Are Six New Emoji Reacti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44" b="32764"/>
          <a:stretch/>
        </p:blipFill>
        <p:spPr bwMode="auto">
          <a:xfrm>
            <a:off x="1437503" y="4399003"/>
            <a:ext cx="9144000" cy="1655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482" y="6472353"/>
            <a:ext cx="7387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All images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sourced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from Wikimedia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Commons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unless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otherwise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specified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endParaRPr lang="en-GB" sz="1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9546" y="3837625"/>
            <a:ext cx="367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Kim </a:t>
            </a:r>
            <a:r>
              <a:rPr lang="nb-NO" dirty="0" err="1">
                <a:latin typeface="Pyidaungsu" panose="020B0502040204020203" pitchFamily="34" charset="0"/>
                <a:cs typeface="Pyidaungsu" panose="020B0502040204020203" pitchFamily="34" charset="0"/>
              </a:rPr>
              <a:t>Solve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 Jacobsen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2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2"/>
    </mc:Choice>
    <mc:Fallback xmlns="">
      <p:transition spd="slow" advTm="19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7607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 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ခြင်္သေ့အရေအတွက်</a:t>
            </a: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ရွေ့လျားခြံစည်းရိုးများ 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အကာအကွယ်ခြံစည်းရိုးများ</a:t>
            </a: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ခြင်္သေ့စောင့်ရှောက်သူများ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 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ခြင်္သေ့ကိုရွာအနားသို့မကပ်စေရန်ကြည့်ရှုပေးသူများ</a:t>
            </a: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လစဉ်ပေးချေငွေ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 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နစ်နာကြေးပေးငွေ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60" y="1643964"/>
            <a:ext cx="7667689" cy="434547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3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17"/>
    </mc:Choice>
    <mc:Fallback xmlns="">
      <p:transition spd="slow" advTm="12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40"/>
            <a:ext cx="6096000" cy="2848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9559"/>
            <a:ext cx="5996683" cy="280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" y="3338233"/>
            <a:ext cx="5951665" cy="278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69" y="3338234"/>
            <a:ext cx="5975070" cy="27834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38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9"/>
    </mc:Choice>
    <mc:Fallback xmlns="">
      <p:transition spd="slow" advTm="18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The multinomial logit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 မိုဒယ်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4353067"/>
                <a:ext cx="10515600" cy="1390186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𝑛𝑡</m:t>
                              </m:r>
                            </m:sub>
                          </m:sSub>
                        </m:e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𝑛𝑖𝑡</m:t>
                              </m:r>
                            </m:sub>
                          </m:sSub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𝛽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𝑛𝑖𝑡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𝑛𝑗𝑡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4353067"/>
                <a:ext cx="10515600" cy="139018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19884" y="2167742"/>
                <a:ext cx="927756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𝑛𝑖𝑡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800" i="1">
                          <a:latin typeface="Cambria Math" panose="02040503050406030204" pitchFamily="18" charset="0"/>
                        </a:rPr>
                        <m:t>𝛽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𝑛𝑖𝑡</m:t>
                          </m:r>
                        </m:sub>
                      </m:sSub>
                      <m:r>
                        <a:rPr lang="en-GB" sz="28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800" i="1">
                              <a:latin typeface="Cambria Math" panose="02040503050406030204" pitchFamily="18" charset="0"/>
                            </a:rPr>
                            <m:t>𝑛𝑖𝑡</m:t>
                          </m:r>
                        </m:sub>
                      </m:sSub>
                    </m:oMath>
                  </m:oMathPara>
                </a14:m>
                <a:endParaRPr lang="en-GB" sz="28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884" y="2167742"/>
                <a:ext cx="9277564" cy="523220"/>
              </a:xfrm>
              <a:prstGeom prst="rect">
                <a:avLst/>
              </a:prstGeom>
              <a:blipFill>
                <a:blip r:embed="rId5"/>
                <a:stretch>
                  <a:fillRect b="-1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1818526" y="1367522"/>
            <a:ext cx="87022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တစ်ဦးချင်းရွေးချယ်မှု </a:t>
            </a:r>
            <a:r>
              <a:rPr lang="en-GB" sz="1600" i="1" dirty="0">
                <a:latin typeface="Pyidaungsu" panose="020B0502040204020203" pitchFamily="34" charset="0"/>
                <a:cs typeface="Pyidaungsu" panose="020B0502040204020203" pitchFamily="34" charset="0"/>
              </a:rPr>
              <a:t>n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ရဲ့အသုံးဝင်မှုကို အပြောင်းအလဲဖြစ်သည့် </a:t>
            </a:r>
            <a:r>
              <a:rPr lang="en-GB" sz="1600" i="1" dirty="0" err="1">
                <a:latin typeface="Pyidaungsu" panose="020B0502040204020203" pitchFamily="34" charset="0"/>
                <a:cs typeface="Pyidaungsu" panose="020B0502040204020203" pitchFamily="34" charset="0"/>
              </a:rPr>
              <a:t>i</a:t>
            </a:r>
            <a:r>
              <a:rPr lang="en-GB" sz="1600" i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i="1" dirty="0">
                <a:latin typeface="Pyidaungsu" panose="020B0502040204020203" pitchFamily="34" charset="0"/>
                <a:cs typeface="Pyidaungsu" panose="020B0502040204020203" pitchFamily="34" charset="0"/>
              </a:rPr>
              <a:t> မှရရှိသည်၊ ရွေးချယ်သည့်အခြေအနေ </a:t>
            </a:r>
            <a:r>
              <a:rPr lang="en-GB" sz="1600" i="1" dirty="0">
                <a:latin typeface="Pyidaungsu" panose="020B0502040204020203" pitchFamily="34" charset="0"/>
                <a:cs typeface="Pyidaungsu" panose="020B0502040204020203" pitchFamily="34" charset="0"/>
              </a:rPr>
              <a:t>t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အားအောက်ပါ မှီချက်တွင် ပြထားပါသည်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387011" y="2896286"/>
                <a:ext cx="9565240" cy="1679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160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my-MM" sz="16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ကခန့်မှန်းရမယ့် 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utility weights 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ရဲ့ပမာဏဖြစ်ပါသည်၊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𝑛𝑖𝑡</m:t>
                        </m:r>
                      </m:sub>
                    </m:sSub>
                    <m:r>
                      <a:rPr lang="my-MM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my-MM" sz="1600" b="0" i="1" smtClean="0">
                        <a:latin typeface="Cambria Math" panose="02040503050406030204" pitchFamily="18" charset="0"/>
                      </a:rPr>
                      <m:t>သည်</m:t>
                    </m:r>
                    <m:r>
                      <a:rPr lang="my-MM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my-MM" sz="1600" b="0" i="1" smtClean="0">
                        <a:latin typeface="Cambria Math" panose="02040503050406030204" pitchFamily="18" charset="0"/>
                      </a:rPr>
                      <m:t>ဝိသေသခြားနားမှုပုံစံအဆင့်များဖြစ်သည်၊</m:t>
                    </m:r>
                  </m:oMath>
                </a14:m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ဥပမာ ခြင်္သေ့အရေအတွက် သို့မဟုတ် ခြံစည်းရိုးထားရှိမှုတွေဖြစ်ပါသည်၊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GB" sz="1600" i="1">
                            <a:latin typeface="Cambria Math" panose="02040503050406030204" pitchFamily="18" charset="0"/>
                          </a:rPr>
                          <m:t>𝑛𝑖𝑡</m:t>
                        </m:r>
                      </m:sub>
                    </m:sSub>
                  </m:oMath>
                </a14:m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က 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error term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ဖြစ်ပါသည်၊ တစ်ဦးချင်းရွေးချယ်မှု သည် အပြောင်းအလဲ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GB" sz="1600" i="1" dirty="0" err="1">
                    <a:latin typeface="Pyidaungsu" panose="020B0502040204020203" pitchFamily="34" charset="0"/>
                    <a:cs typeface="Pyidaungsu" panose="020B0502040204020203" pitchFamily="34" charset="0"/>
                  </a:rPr>
                  <a:t>i</a:t>
                </a:r>
                <a:r>
                  <a:rPr lang="my-MM" sz="1600" i="1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ကို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တခြားအပြောင်းအလဲထက်ပိုရွေးချယ်နိုင်ခြေရှိပါသည်၊ ရွေးချယ်မှုအခြေအနေဖြစ်တဲ့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en-GB" sz="1600" i="1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t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ကို </a:t>
                </a:r>
                <a:r>
                  <a:rPr lang="en-GB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the multinomial logit</a:t>
                </a:r>
                <a:r>
                  <a:rPr lang="my-MM" sz="16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မိုဒယ်နှင့်ဖော်ပြနိုင်ပါသည်</a:t>
                </a:r>
                <a:endParaRPr lang="en-GB" sz="1600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7011" y="2896286"/>
                <a:ext cx="9565240" cy="1679627"/>
              </a:xfrm>
              <a:prstGeom prst="rect">
                <a:avLst/>
              </a:prstGeom>
              <a:blipFill>
                <a:blip r:embed="rId6"/>
                <a:stretch>
                  <a:fillRect l="-382" b="-3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219217" y="5743253"/>
            <a:ext cx="8733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နှိုင်းယှဉ်ချက်များသည် အထက်တွင်ပြခဲ့သည့်အတိုင်းဖြစ်ပြီး 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J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 ကရနိုင်သည့်အပြောင်းအလဲကိုရည်ညွှန်းပါတယ်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9631" y="6334780"/>
            <a:ext cx="6318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Optional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reading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Ben-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Akiva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M.E.,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Lerman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S.R. and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Lerman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S.R., 1985. </a:t>
            </a:r>
            <a:r>
              <a:rPr lang="en-US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Discrete choice analysis: theory and application to travel demand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 (Vol. 9). MIT press.</a:t>
            </a:r>
            <a:endParaRPr lang="en-GB" sz="1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0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52"/>
    </mc:Choice>
    <mc:Fallback xmlns="">
      <p:transition spd="slow" advTm="87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ဦးစားပေးလိုလားချက်များမတူညီမှု ဖြေရှင်းချက်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98058" y="2855239"/>
                <a:ext cx="4634500" cy="1194977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𝑛𝑞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GB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98058" y="2855239"/>
                <a:ext cx="4634500" cy="1194977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1931542" y="1797978"/>
            <a:ext cx="8126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လူတိုင်း အကြိုက်မတူ 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4256" y="2967143"/>
            <a:ext cx="5763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သုံးစွဲမှုအများဆုံး မိုဒယ်များ</a:t>
            </a:r>
            <a:r>
              <a:rPr lang="nb-NO" sz="24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</a:p>
          <a:p>
            <a:endParaRPr lang="nb-NO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Pyidaungsu" panose="020B0502040204020203" pitchFamily="34" charset="0"/>
                <a:cs typeface="Pyidaungsu" panose="020B0502040204020203" pitchFamily="34" charset="0"/>
              </a:rPr>
              <a:t>Latent class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မိုဒယ်များ</a:t>
            </a:r>
            <a:endParaRPr lang="nb-NO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400" dirty="0">
                <a:latin typeface="Pyidaungsu" panose="020B0502040204020203" pitchFamily="34" charset="0"/>
                <a:cs typeface="Pyidaungsu" panose="020B0502040204020203" pitchFamily="34" charset="0"/>
              </a:rPr>
              <a:t>Mixed logit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မိုဒယ်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46715" y="4083237"/>
            <a:ext cx="33810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latent class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မိုဒယ်အတွက် သင်္ကေတ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85398" y="5796434"/>
            <a:ext cx="77775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Optional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nb-NO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reading</a:t>
            </a:r>
            <a:r>
              <a:rPr lang="nb-NO" sz="14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Train, K.E., 2009. </a:t>
            </a:r>
            <a:r>
              <a:rPr lang="en-US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Discrete choice methods with simulation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. Cambridge university press.</a:t>
            </a:r>
          </a:p>
          <a:p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Greene, W.H. and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Hensher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D.A., 2003. A latent class model for discrete choice analysis: contrasts with mixed logit. </a:t>
            </a:r>
            <a:r>
              <a:rPr lang="en-US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Transportation Research Part B: Methodological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 </a:t>
            </a:r>
            <a:r>
              <a:rPr lang="en-US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37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(8), pp.681-698.</a:t>
            </a:r>
          </a:p>
          <a:p>
            <a:endParaRPr lang="en-US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15"/>
    </mc:Choice>
    <mc:Fallback xmlns="">
      <p:transition spd="slow" advTm="5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ရွေးချယ်စရာဆော့ဖ်ဝဲများ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R</a:t>
            </a:r>
          </a:p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STATA</a:t>
            </a:r>
          </a:p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Python</a:t>
            </a:r>
          </a:p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Apollo</a:t>
            </a:r>
          </a:p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NLOGIT</a:t>
            </a:r>
          </a:p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အခြား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! 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/>
          <a:srcRect b="6244"/>
          <a:stretch/>
        </p:blipFill>
        <p:spPr bwMode="auto">
          <a:xfrm>
            <a:off x="4249934" y="1438382"/>
            <a:ext cx="7726166" cy="43459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63593" y="6050290"/>
            <a:ext cx="10089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i="1" dirty="0">
                <a:latin typeface="Pyidaungsu" panose="020B0502040204020203" pitchFamily="34" charset="0"/>
                <a:cs typeface="Pyidaungsu" panose="020B0502040204020203" pitchFamily="34" charset="0"/>
              </a:rPr>
              <a:t>မစိုးရိမ်ပါနဲ့</a:t>
            </a:r>
            <a:r>
              <a:rPr lang="nb-NO" sz="2400" i="1" dirty="0">
                <a:latin typeface="Pyidaungsu" panose="020B0502040204020203" pitchFamily="34" charset="0"/>
                <a:cs typeface="Pyidaungsu" panose="020B0502040204020203" pitchFamily="34" charset="0"/>
              </a:rPr>
              <a:t> – </a:t>
            </a:r>
            <a:r>
              <a:rPr lang="my-MM" sz="2400" i="1" dirty="0">
                <a:latin typeface="Pyidaungsu" panose="020B0502040204020203" pitchFamily="34" charset="0"/>
                <a:cs typeface="Pyidaungsu" panose="020B0502040204020203" pitchFamily="34" charset="0"/>
              </a:rPr>
              <a:t>ပူးပေါင်းဆောင်ရွက်နိုင်သူတွေက ကူညီနိုင်ပါတယ်</a:t>
            </a:r>
            <a:r>
              <a:rPr lang="nb-NO" sz="2400" i="1" dirty="0"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GB" sz="2400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13"/>
    </mc:Choice>
    <mc:Fallback xmlns="">
      <p:transition spd="slow" advTm="78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ဥပမာ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ခြင်္သေ့ရွေးချယ်မှုမိုဒယ်မှရလဒ်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4707019"/>
              </p:ext>
            </p:extLst>
          </p:nvPr>
        </p:nvGraphicFramePr>
        <p:xfrm>
          <a:off x="838200" y="1825625"/>
          <a:ext cx="10515600" cy="318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>
                  <a:extLst>
                    <a:ext uri="{9D8B030D-6E8A-4147-A177-3AD203B41FA5}">
                      <a16:colId xmlns:a16="http://schemas.microsoft.com/office/drawing/2014/main" val="766239114"/>
                    </a:ext>
                  </a:extLst>
                </a:gridCol>
                <a:gridCol w="2387600">
                  <a:extLst>
                    <a:ext uri="{9D8B030D-6E8A-4147-A177-3AD203B41FA5}">
                      <a16:colId xmlns:a16="http://schemas.microsoft.com/office/drawing/2014/main" val="26207054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610452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4941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ခန့်မှန်းခြေ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စံမှားချက်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ထူးခြားမှု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6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နစ်နာကြေး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၀.၀၁၆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၀.၀၅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95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ခြင်္သေ့အရေအတွက်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လျော့ကျမှု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- ၀.၀၁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၀.၀၁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897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ခြင်္သေ့အရေအတွက်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တိုးမြင့်မှု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- ၀.၂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၀.၀၀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8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732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ရွေ့လျားခြံစည်းရိုးများ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၀.၇၂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၀.၀၃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253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ခြင်္သေ့စောင့်ရှောက်သူများ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၀.၉၇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၀.၀၃</a:t>
                      </a:r>
                      <a:endParaRPr lang="en-GB" sz="18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8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76873487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11"/>
    </mc:Choice>
    <mc:Fallback xmlns="">
      <p:transition spd="slow" advTm="104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576079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 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ခြင်္သေ့အရေအတွက်</a:t>
            </a: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ရွေ့လျားခြံစည်းရိုးများ 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အကာအကွယ်ခြံစည်းရိုးများ</a:t>
            </a: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ခြင်္သေ့စောင့်ရှောက်သူများ</a:t>
            </a:r>
            <a:r>
              <a:rPr lang="nb-NO" sz="1600" dirty="0">
                <a:latin typeface="Pyidaungsu" panose="020B0502040204020203" pitchFamily="34" charset="0"/>
                <a:cs typeface="Pyidaungsu" panose="020B0502040204020203" pitchFamily="34" charset="0"/>
              </a:rPr>
              <a:t> =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ခြင်္သေ့ကိုရွာအနားသို့မကပ်စေရန်ကြည့်ရှုပေးသူများ</a:t>
            </a:r>
          </a:p>
          <a:p>
            <a:pPr marL="0" indent="0">
              <a:lnSpc>
                <a:spcPct val="150000"/>
              </a:lnSpc>
              <a:buNone/>
            </a:pPr>
            <a:endParaRPr lang="nb-NO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my-MM" sz="16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လစဉ်ပေးချေငွေ = နစ်နာကြေးပေးငွေ</a:t>
            </a:r>
            <a:endParaRPr lang="en-GB" sz="1600" dirty="0">
              <a:solidFill>
                <a:srgbClr val="FF0000"/>
              </a:solidFill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360" y="1643964"/>
            <a:ext cx="7667689" cy="43454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63110" y="5198724"/>
            <a:ext cx="6739847" cy="9246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0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833"/>
    </mc:Choice>
    <mc:Fallback xmlns="">
      <p:transition spd="slow" advTm="608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စျေးနှုန်းမရှိ တန်ဖိုးမရှိလား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?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4615322"/>
              </p:ext>
            </p:extLst>
          </p:nvPr>
        </p:nvGraphicFramePr>
        <p:xfrm>
          <a:off x="6096000" y="3320384"/>
          <a:ext cx="5763065" cy="189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502">
                  <a:extLst>
                    <a:ext uri="{9D8B030D-6E8A-4147-A177-3AD203B41FA5}">
                      <a16:colId xmlns:a16="http://schemas.microsoft.com/office/drawing/2014/main" val="2867111044"/>
                    </a:ext>
                  </a:extLst>
                </a:gridCol>
                <a:gridCol w="1406769">
                  <a:extLst>
                    <a:ext uri="{9D8B030D-6E8A-4147-A177-3AD203B41FA5}">
                      <a16:colId xmlns:a16="http://schemas.microsoft.com/office/drawing/2014/main" val="3951052172"/>
                    </a:ext>
                  </a:extLst>
                </a:gridCol>
                <a:gridCol w="1252024">
                  <a:extLst>
                    <a:ext uri="{9D8B030D-6E8A-4147-A177-3AD203B41FA5}">
                      <a16:colId xmlns:a16="http://schemas.microsoft.com/office/drawing/2014/main" val="2521336125"/>
                    </a:ext>
                  </a:extLst>
                </a:gridCol>
                <a:gridCol w="1406770">
                  <a:extLst>
                    <a:ext uri="{9D8B030D-6E8A-4147-A177-3AD203B41FA5}">
                      <a16:colId xmlns:a16="http://schemas.microsoft.com/office/drawing/2014/main" val="26260521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ရွေးပိုင်ခွင့် က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ရွေးပိုင်ခွင့် ခ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ရှိရင်းစွဲ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4580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လေထုညစ်ညမ်းမှု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နိမ့်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မြင့်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အလယ်</a:t>
                      </a:r>
                      <a:endParaRPr lang="en-US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အလတ်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977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အလုပ်ရှိသူဦးရေ</a:t>
                      </a:r>
                      <a:endParaRPr lang="en-US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တိုးတက်မှု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၂၀</a:t>
                      </a:r>
                    </a:p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အလုပ်အကိုင်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၂၅ အလုပ်အကိုင်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၀</a:t>
                      </a:r>
                    </a:p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အလုပ်အကိုင်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950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အခွန်အခ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ဒေါ်လာ ၄၀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ဒေါ်လာ ၃၅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my-MM" sz="1600" dirty="0">
                          <a:latin typeface="Pyidaungsu" panose="020B0502040204020203" pitchFamily="34" charset="0"/>
                          <a:cs typeface="Pyidaungsu" panose="020B0502040204020203" pitchFamily="34" charset="0"/>
                        </a:rPr>
                        <a:t>ဒေါ်လာ ၀</a:t>
                      </a:r>
                      <a:endParaRPr lang="en-GB" sz="1600" dirty="0">
                        <a:latin typeface="Pyidaungsu" panose="020B0502040204020203" pitchFamily="34" charset="0"/>
                        <a:cs typeface="Pyidaungsu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257462"/>
                  </a:ext>
                </a:extLst>
              </a:tr>
            </a:tbl>
          </a:graphicData>
        </a:graphic>
      </p:graphicFrame>
      <p:pic>
        <p:nvPicPr>
          <p:cNvPr id="1026" name="Picture 2" descr="https://upload.wikimedia.org/wikipedia/commons/thumb/2/22/An_empty_blue_sky_after_rain.jpg/1024px-An_empty_blue_sky_after_r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76" y="2803963"/>
            <a:ext cx="4611634" cy="345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27415" y="1985715"/>
            <a:ext cx="568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သန့်စင်တဲ့လေရဲ့တန်ဖိုးက ဘာလဲ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? 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83"/>
    </mc:Choice>
    <mc:Fallback xmlns="">
      <p:transition spd="slow" advTm="12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ငွေကြေးတန်ဖိုးတွက်ချက်ခြင်း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y-MM" i="1" smtClean="0">
                              <a:latin typeface="Cambria Math" panose="02040503050406030204" pitchFamily="18" charset="0"/>
                            </a:rPr>
                            <m:t>တ</m:t>
                          </m:r>
                          <m:r>
                            <a:rPr lang="my-MM" b="0" i="1" smtClean="0">
                              <a:latin typeface="Cambria Math" panose="02040503050406030204" pitchFamily="18" charset="0"/>
                            </a:rPr>
                            <m:t>န်ဖိုးဖြတ်မည့်</m:t>
                          </m:r>
                          <m:r>
                            <a:rPr lang="my-MM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my-MM" b="0" i="1" smtClean="0">
                              <a:latin typeface="Cambria Math" panose="02040503050406030204" pitchFamily="18" charset="0"/>
                            </a:rPr>
                            <m:t>ကိန်းရှင်ပြကိန်း</m:t>
                          </m:r>
                        </m:num>
                        <m:den>
                          <m:r>
                            <a:rPr lang="my-MM" b="0" i="1" smtClean="0">
                              <a:latin typeface="Cambria Math" panose="02040503050406030204" pitchFamily="18" charset="0"/>
                            </a:rPr>
                            <m:t>ငွေကြေးသတ်မှတ်ချက်ပြကိန်း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0028" y="4428161"/>
            <a:ext cx="9339208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နစ်နာကြေးကိုသုံးခဲ့လျှင်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 လက်ခံချင်တဲ့ဆန္ဒကိုရမည် 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(WTA)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ပေးငွေကိုသုံးခဲ့လျှင်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ပေးချင်တဲ့ဆန္ဒကိုရမည် 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(WTP)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2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23"/>
    </mc:Choice>
    <mc:Fallback xmlns="">
      <p:transition spd="slow" advTm="42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ဥပမာ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ခြင်္သေ့ရွေးချယ်မှုမိုဒယ်မှရလဒ်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0891724"/>
              </p:ext>
            </p:extLst>
          </p:nvPr>
        </p:nvGraphicFramePr>
        <p:xfrm>
          <a:off x="838200" y="1825625"/>
          <a:ext cx="10515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76623911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62070547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6104528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149415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ကိန်းရှင်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ခန့်မှန်းခြေ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စံမှားချက်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ထူးခြားမှု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26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နစ်နာကြေး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0.016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0.05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9594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ခြင်္သေ့အရေအတွက်လျှော့ချမှု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-0.01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0.01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 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598971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ခြင်္သေ့အရေအတွက်တိုးမြှင့်မှု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-0.2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0.00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87323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ရွေ့လျားခြံစည်းရိုးများ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0.72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0.03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12530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my-MM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ခြင်္သေ့စောင့်ရှောက်သူများ</a:t>
                      </a:r>
                      <a:endParaRPr lang="en-GB" sz="1600" dirty="0">
                        <a:effectLst/>
                        <a:latin typeface="Pyidaungsu" panose="020B0502040204020203" pitchFamily="34" charset="0"/>
                        <a:ea typeface="Calibri" panose="020F0502020204030204" pitchFamily="34" charset="0"/>
                        <a:cs typeface="Pyidaungsu" panose="020B0502040204020203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0.97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0.03</a:t>
                      </a: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240"/>
                        </a:spcBef>
                        <a:spcAft>
                          <a:spcPts val="240"/>
                        </a:spcAft>
                      </a:pPr>
                      <a:r>
                        <a:rPr lang="en-GB" sz="1600" dirty="0">
                          <a:effectLst/>
                          <a:latin typeface="Pyidaungsu" panose="020B0502040204020203" pitchFamily="34" charset="0"/>
                          <a:ea typeface="Calibri" panose="020F0502020204030204" pitchFamily="34" charset="0"/>
                          <a:cs typeface="Pyidaungsu" panose="020B0502040204020203" pitchFamily="34" charset="0"/>
                        </a:rPr>
                        <a:t>***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37687348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400746" y="3719244"/>
            <a:ext cx="832207" cy="4828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481227" y="2208943"/>
            <a:ext cx="832207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19"/>
    </mc:Choice>
    <mc:Fallback xmlns="">
      <p:transition spd="slow" advTm="19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3200" dirty="0">
                <a:latin typeface="Pyidaungsu" panose="020B0502040204020203" pitchFamily="34" charset="0"/>
                <a:cs typeface="Pyidaungsu" panose="020B0502040204020203" pitchFamily="34" charset="0"/>
              </a:rPr>
              <a:t>ဦးစားပေးလိုလားချက်တွေကို ဘာကြောင့်တိုင်းတာချင်ရတာလဲ?</a:t>
            </a:r>
            <a:endParaRPr lang="en-GB" sz="32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453" y="2324389"/>
            <a:ext cx="4980709" cy="398404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ရွေးပိုင်ခွင့် ၁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ပိုမြန်သောရထား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ဘူတာပိုနည်း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ထိုင်ခုံပိုများ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ခရီးဆောင်အိတ်တင်ရန်နေရာကျဉ်း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2982" y="1450109"/>
            <a:ext cx="862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သဘာဝအားထိခိုက်မှုမရှိစေသည့်ပို့ဆောင်ရေး</a:t>
            </a:r>
            <a:r>
              <a:rPr lang="nb-NO" sz="2400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 ရထားအဆင့်မြှင့်မှု</a:t>
            </a:r>
            <a:endParaRPr lang="nb-NO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9135" y="2324389"/>
            <a:ext cx="4488872" cy="3285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ရွေးပိုင်ခွင့် ၂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ပိုနှေးသောရထား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ဘူတာပိုများ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ထိုင်ခုံပိုနည်း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ခရီးဆောင်အိတ်တင်ရန်နေရာကျယ်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1042" y="5432932"/>
            <a:ext cx="9947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အားသာချက်အားနည်းချက်အတွက် ဦးစားပေးလိုလားချက်တွေကို ဘယ်လိုဆုံးဖြတ်နိုင်လဲ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algn="ctr"/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လူတွေနှစ်သက်တဲ့ဝန်ဆောင်မှုပုံစံကိုဘယ်လိုလုပ်မလဲ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4338" name="Picture 2" descr="File:Locomotive EPL2T on train station in Donets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417" y="2561358"/>
            <a:ext cx="2208944" cy="165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ile:Cardiff Central railway station MMB 11 66066 1751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896" y="2561358"/>
            <a:ext cx="2161976" cy="141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4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9"/>
    </mc:Choice>
    <mc:Fallback xmlns="">
      <p:transition spd="slow" advTm="64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ငွေကြေးတန်ဖိုးတွက်ချက်ခြင်း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</p:spPr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nb-NO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my-MM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ခြင်္သေ့</m:t>
                          </m:r>
                          <m:r>
                            <a:rPr lang="my-MM" b="0" i="1" smtClean="0">
                              <a:latin typeface="Cambria Math" panose="02040503050406030204" pitchFamily="18" charset="0"/>
                            </a:rPr>
                            <m:t>ပြကိန်း</m:t>
                          </m:r>
                        </m:num>
                        <m:den>
                          <m:r>
                            <a:rPr lang="my-MM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နစ်နာကြေးပေးငွေ</m:t>
                          </m:r>
                          <m:r>
                            <a:rPr lang="my-MM" b="0" i="1" smtClean="0">
                              <a:latin typeface="Cambria Math" panose="02040503050406030204" pitchFamily="18" charset="0"/>
                            </a:rPr>
                            <m:t>ပြ</m:t>
                          </m:r>
                          <m:r>
                            <a:rPr lang="my-MM" i="1">
                              <a:latin typeface="Cambria Math" panose="02040503050406030204" pitchFamily="18" charset="0"/>
                            </a:rPr>
                            <m:t>ကိန်း</m:t>
                          </m:r>
                        </m:den>
                      </m:f>
                    </m:oMath>
                  </m:oMathPara>
                </a14:m>
                <a:endParaRPr lang="en-GB" dirty="0"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0028" y="4428161"/>
            <a:ext cx="9339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နစ်နာကြေးကိုသုံးခဲ့လျှင်</a:t>
            </a:r>
            <a:r>
              <a:rPr lang="nb-NO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လက်ခံချင်တဲ့ဆန္ဒကို ရမည် </a:t>
            </a:r>
            <a:r>
              <a:rPr lang="nb-NO" sz="2800" dirty="0">
                <a:solidFill>
                  <a:srgbClr val="FF0000"/>
                </a:solidFill>
                <a:latin typeface="Pyidaungsu" panose="020B0502040204020203" pitchFamily="34" charset="0"/>
                <a:cs typeface="Pyidaungsu" panose="020B0502040204020203" pitchFamily="34" charset="0"/>
              </a:rPr>
              <a:t>(WTA)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ပေးငွေကိုသုံးခဲ့လျှင်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ပေးချင်တဲ့ဆန္ဒကိုရမည် 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(WTP)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7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09"/>
    </mc:Choice>
    <mc:Fallback xmlns="">
      <p:transition spd="slow" advTm="1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ငွေကြေးတန်ဖိုးတွက်ချက်ခြင်း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nb-NO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my-MM" sz="2000" i="1" smtClean="0">
                            <a:latin typeface="Cambria Math" panose="02040503050406030204" pitchFamily="18" charset="0"/>
                          </a:rPr>
                          <m:t>ခ</m:t>
                        </m:r>
                        <m:r>
                          <a:rPr lang="my-MM" sz="2000" b="0" i="1" smtClean="0">
                            <a:latin typeface="Cambria Math" panose="02040503050406030204" pitchFamily="18" charset="0"/>
                          </a:rPr>
                          <m:t>ြင်္သေ့ပြကိန်း</m:t>
                        </m:r>
                      </m:num>
                      <m:den>
                        <m:r>
                          <a:rPr lang="my-MM" sz="2000" b="0" i="1" smtClean="0">
                            <a:latin typeface="Cambria Math" panose="02040503050406030204" pitchFamily="18" charset="0"/>
                          </a:rPr>
                          <m:t>နစ်နာကြေးပေးငွေပြကိန်း</m:t>
                        </m:r>
                      </m:den>
                    </m:f>
                  </m:oMath>
                </a14:m>
                <a:r>
                  <a:rPr lang="en-GB" sz="2000" dirty="0">
                    <a:latin typeface="Pyidaungsu" panose="020B0502040204020203" pitchFamily="34" charset="0"/>
                    <a:cs typeface="Pyidaungsu" panose="020B0502040204020203" pitchFamily="34" charset="0"/>
                  </a:rPr>
                  <a:t> =</a:t>
                </a:r>
                <a:r>
                  <a:rPr lang="my-MM" sz="2000" dirty="0">
                    <a:solidFill>
                      <a:srgbClr val="FF0000"/>
                    </a:solidFill>
                    <a:latin typeface="Pyidaungsu" panose="020B0502040204020203" pitchFamily="34" charset="0"/>
                    <a:cs typeface="Pyidaungsu" panose="020B0502040204020203" pitchFamily="34" charset="0"/>
                  </a:rPr>
                  <a:t> တစ်လလျှင် - ၁၂. ၅ ဒေါ်လာ</a:t>
                </a:r>
                <a:endParaRPr lang="en-GB" sz="2000" dirty="0">
                  <a:solidFill>
                    <a:srgbClr val="FF0000"/>
                  </a:solidFill>
                  <a:latin typeface="Pyidaungsu" panose="020B0502040204020203" pitchFamily="34" charset="0"/>
                  <a:cs typeface="Pyidaungsu" panose="020B0502040204020203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2226317"/>
                <a:ext cx="10515600" cy="1092236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500028" y="4428161"/>
            <a:ext cx="9339208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နစ်နာကြေးကိုသုံးခဲ့လျှင်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လက်ခံချင်တဲ့ဆန္ဒကိုရမည် 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(WTA)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ပေးငွေကိုသုံးခဲ့လျှင်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8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ပေးချင်တဲ့ဆန္ဒကိုရမည် </a:t>
            </a:r>
            <a:r>
              <a:rPr lang="nb-NO" sz="2800" dirty="0">
                <a:latin typeface="Pyidaungsu" panose="020B0502040204020203" pitchFamily="34" charset="0"/>
                <a:cs typeface="Pyidaungsu" panose="020B0502040204020203" pitchFamily="34" charset="0"/>
              </a:rPr>
              <a:t>(WTP)</a:t>
            </a: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Picture 43" descr="https://i1.wp.com/indicatorwarehouse.com/wp-content/uploads/2013/10/Lion-Money12.jpg?ssl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500" y="23548367"/>
            <a:ext cx="1791417" cy="7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3" descr="https://i1.wp.com/indicatorwarehouse.com/wp-content/uploads/2013/10/Lion-Money12.jpg?ssl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563" y="2152904"/>
            <a:ext cx="1859368" cy="79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5"/>
    </mc:Choice>
    <mc:Fallback xmlns="">
      <p:transition spd="slow" advTm="5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my-MM" sz="40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ရွေးချယ်မှုစမ်းသပ်ချက်နည်းလမ်း၏ ပြဿနာများ</a:t>
            </a:r>
            <a:endParaRPr lang="en-GB" sz="4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တွေးဆချက်ဘက်လိုက်မှု</a:t>
            </a:r>
            <a:endParaRPr lang="nb-NO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အသုံးဝင်မှုမှားယွင်းခန့်မှန်းချက်</a:t>
            </a: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အခြေပြုခြင်း</a:t>
            </a:r>
            <a:endParaRPr lang="nb-NO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ခြုံငုံသုံးသပ်နိုင်စွမ်းမရှိခြင်း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2050" name="Picture 2" descr="https://upload.wikimedia.org/wikipedia/commons/thumb/6/63/Twemoji2_1f914.svg/800px-Twemoji2_1f91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227" y="1825625"/>
            <a:ext cx="3675063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13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509"/>
    </mc:Choice>
    <mc:Fallback xmlns="">
      <p:transition spd="slow" advTm="132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စာပေဘက်မှ ဥပမာများ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685" y="143520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ရေအေးသန္တာကျောက်တန်းများအတွက် ပေးချင်တဲ့ဆန္ဒ</a:t>
            </a:r>
            <a:r>
              <a:rPr lang="nb-NO" sz="2400" dirty="0">
                <a:latin typeface="Pyidaungsu" panose="020B0502040204020203" pitchFamily="34" charset="0"/>
                <a:cs typeface="Pyidaungsu" panose="020B0502040204020203" pitchFamily="34" charset="0"/>
              </a:rPr>
              <a:t> (WTP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  <a:endParaRPr lang="nb-NO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endParaRPr lang="my-MM" sz="1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ကာကွယ်ထားသောဒေသများအတွက်ပေးချင်တဲ့ဆန္ဒ</a:t>
            </a:r>
            <a:r>
              <a:rPr lang="nb-NO" sz="1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၃၈ ဒေါ်လာ</a:t>
            </a:r>
          </a:p>
          <a:p>
            <a:pPr marL="0" indent="0">
              <a:buNone/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ကာကွယ်ထားသောဒေသများတိုးချဲ့ရန်ပေးချင်တဲ့ဆန္ဒ</a:t>
            </a:r>
            <a:r>
              <a:rPr lang="nb-NO" sz="1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၄၇ ဒေါ်လာ</a:t>
            </a:r>
            <a:endParaRPr lang="nb-NO" sz="1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ငါးများအသက်ရှင်မှီတည်ဖို့အရေးကြီးလျှင်</a:t>
            </a:r>
            <a:r>
              <a:rPr lang="nb-NO" sz="18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၉၉ ဒေါ်လာ</a:t>
            </a:r>
            <a:endParaRPr lang="en-GB" sz="1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endParaRPr lang="en-GB" sz="18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4"/>
          <a:srcRect l="17504" t="25803" r="50699" b="28501"/>
          <a:stretch/>
        </p:blipFill>
        <p:spPr bwMode="auto">
          <a:xfrm>
            <a:off x="6246688" y="1884416"/>
            <a:ext cx="5945312" cy="4973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595" y="5968351"/>
            <a:ext cx="51679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Armstrong, C.W.,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Aanesen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M., van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Rensburg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T.M. and </a:t>
            </a:r>
            <a:r>
              <a:rPr lang="en-US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Sandorf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E.D., 2019. Willingness to pay to protect cold water corals. </a:t>
            </a:r>
            <a:r>
              <a:rPr lang="en-US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Conservation Biology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, </a:t>
            </a:r>
            <a:r>
              <a:rPr lang="en-US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33</a:t>
            </a:r>
            <a:r>
              <a:rPr lang="en-US" sz="1400" dirty="0">
                <a:latin typeface="Pyidaungsu" panose="020B0502040204020203" pitchFamily="34" charset="0"/>
                <a:cs typeface="Pyidaungsu" panose="020B0502040204020203" pitchFamily="34" charset="0"/>
              </a:rPr>
              <a:t>(6), pp.1329-1337.</a:t>
            </a:r>
            <a:endParaRPr lang="en-GB" sz="1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7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528"/>
    </mc:Choice>
    <mc:Fallback xmlns="">
      <p:transition spd="slow" advTm="66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ကိုရီးယားတွင် ပြန်လည်ပြည့်ဖြိုးမြဲစွမ်းအင်သုံးစွဲရန် ပေးချင်တဲ့ဆန္ဒ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7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လေထုညစ်ညမ်းမှုလျှော့ချရန်ပေးချင်တဲ့ဆန္ဒ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၀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၁၀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ဒေါ်လာ 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နှစ်စဉ်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အလုပ်ရှိသူဦးရေတိုးတက်ရန်ပေးချင်တဲ့ဆန္ဒ 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၀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၁၃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ဒေါ်လာ 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နှစ်စဉ်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တောရိုင်းတိရစ္ဆာန်များထိန်းသိမ်းရန်ပေးချင်တဲ့ဆန္ဒ 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၀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၀၈၄</a:t>
            </a:r>
            <a:r>
              <a:rPr lang="en-US" sz="20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ဒေါ်လာ 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နှစ်စဉ်</a:t>
            </a:r>
            <a:r>
              <a:rPr lang="nb-NO" sz="20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  <a:p>
            <a:pPr marL="0" indent="0">
              <a:buNone/>
            </a:pPr>
            <a:endParaRPr lang="nb-NO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 marL="0" indent="0">
              <a:buNone/>
            </a:pP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5"/>
          <a:srcRect l="30135" t="28758" r="32085" b="33425"/>
          <a:stretch/>
        </p:blipFill>
        <p:spPr bwMode="auto">
          <a:xfrm>
            <a:off x="3935004" y="3318552"/>
            <a:ext cx="8256996" cy="33874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6854" y="5380306"/>
            <a:ext cx="37603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Ku, S.J. and </a:t>
            </a:r>
            <a:r>
              <a:rPr lang="en-US" sz="1600" dirty="0" err="1">
                <a:latin typeface="Pyidaungsu" panose="020B0502040204020203" pitchFamily="34" charset="0"/>
                <a:cs typeface="Pyidaungsu" panose="020B0502040204020203" pitchFamily="34" charset="0"/>
              </a:rPr>
              <a:t>Yoo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, S.H., 2010. Willingness to pay for renewable energy investment in Korea: A choice experiment study. </a:t>
            </a:r>
            <a:r>
              <a:rPr lang="en-US" sz="1600" i="1" dirty="0">
                <a:latin typeface="Pyidaungsu" panose="020B0502040204020203" pitchFamily="34" charset="0"/>
                <a:cs typeface="Pyidaungsu" panose="020B0502040204020203" pitchFamily="34" charset="0"/>
              </a:rPr>
              <a:t>Renewable and Sustainable Energy Reviews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, </a:t>
            </a:r>
            <a:r>
              <a:rPr lang="en-US" sz="1600" i="1" dirty="0">
                <a:latin typeface="Pyidaungsu" panose="020B0502040204020203" pitchFamily="34" charset="0"/>
                <a:cs typeface="Pyidaungsu" panose="020B0502040204020203" pitchFamily="34" charset="0"/>
              </a:rPr>
              <a:t>14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(8), pp.2196-2201.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36"/>
    </mc:Choice>
    <mc:Fallback xmlns="">
      <p:transition spd="slow" advTm="102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80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 တန်ဖိုးခန့်မှန်းခြေများ၏အသုံးဝင်မှု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</a:t>
            </a: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အရင်းအမြစ်များစီမံခန့်ခွဲမှု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  <a:endParaRPr lang="my-MM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620" y="5934670"/>
            <a:ext cx="564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Source: Susana </a:t>
            </a:r>
            <a:r>
              <a:rPr lang="nb-NO" dirty="0" err="1">
                <a:latin typeface="Pyidaungsu" panose="020B0502040204020203" pitchFamily="34" charset="0"/>
                <a:cs typeface="Pyidaungsu" panose="020B0502040204020203" pitchFamily="34" charset="0"/>
              </a:rPr>
              <a:t>Mourato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, </a:t>
            </a:r>
            <a:r>
              <a:rPr lang="en-US" i="1" dirty="0">
                <a:latin typeface="Pyidaungsu" panose="020B0502040204020203" pitchFamily="34" charset="0"/>
                <a:cs typeface="Pyidaungsu" panose="020B0502040204020203" pitchFamily="34" charset="0"/>
              </a:rPr>
              <a:t>Non-Market Valuation I: Stated Preference Methods,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London School of Economics </a:t>
            </a:r>
            <a:endParaRPr lang="en-US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9"/>
    </mc:Choice>
    <mc:Fallback xmlns="">
      <p:transition spd="slow" advTm="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 တန်ဖိုးခန့်မှန်းခြေများ၏အသုံးဝင်မှု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</a:t>
            </a: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အရင်းအမြစ်များစီမံခန့်ခွဲမှု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  <a:endParaRPr lang="my-MM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1620" y="5934670"/>
            <a:ext cx="5641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Source: Susana </a:t>
            </a:r>
            <a:r>
              <a:rPr lang="nb-NO" dirty="0" err="1">
                <a:latin typeface="Pyidaungsu" panose="020B0502040204020203" pitchFamily="34" charset="0"/>
                <a:cs typeface="Pyidaungsu" panose="020B0502040204020203" pitchFamily="34" charset="0"/>
              </a:rPr>
              <a:t>Mourato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, </a:t>
            </a:r>
            <a:r>
              <a:rPr lang="en-US" i="1" dirty="0">
                <a:latin typeface="Pyidaungsu" panose="020B0502040204020203" pitchFamily="34" charset="0"/>
                <a:cs typeface="Pyidaungsu" panose="020B0502040204020203" pitchFamily="34" charset="0"/>
              </a:rPr>
              <a:t>Non-Market Valuation I: Stated Preference Methods,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London School of Economics </a:t>
            </a:r>
            <a:endParaRPr lang="en-US" i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098" name="Picture 2" descr="https://upload.wikimedia.org/wikipedia/commons/thumb/4/46/Tree_planting_closeup.jpg/800px-Tree_planting_close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70" y="1284269"/>
            <a:ext cx="3325041" cy="43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48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71"/>
    </mc:Choice>
    <mc:Fallback xmlns="">
      <p:transition spd="slow" advTm="18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</a:t>
            </a:r>
            <a:b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တန်ဖိုးခန့်မှန်းခြေများ၏အသုံးဝင်မှု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စျေးနှုန်းဖြတ်ခြင်း/အရင်းအမြစ်များစီမံခန့်ခွဲမှု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  <a:endParaRPr lang="my-MM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GB" sz="2000" dirty="0"/>
          </a:p>
        </p:txBody>
      </p:sp>
      <p:pic>
        <p:nvPicPr>
          <p:cNvPr id="5122" name="Picture 2" descr="https://upload.wikimedia.org/wikipedia/commons/thumb/9/91/Yosemite_sign.jpg/800px-Yosemite_sig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858" y="1276707"/>
            <a:ext cx="4293990" cy="42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Susana </a:t>
            </a:r>
            <a:r>
              <a:rPr lang="nb-NO" dirty="0" err="1"/>
              <a:t>Mourato</a:t>
            </a:r>
            <a:r>
              <a:rPr lang="nb-NO" dirty="0"/>
              <a:t>, </a:t>
            </a:r>
            <a:r>
              <a:rPr lang="en-US" i="1" dirty="0"/>
              <a:t>Non-Market Valuation I: Stated Preference Methods, </a:t>
            </a:r>
            <a:r>
              <a:rPr lang="en-US" dirty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9"/>
    </mc:Choice>
    <mc:Fallback xmlns="">
      <p:transition spd="slow" advTm="17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</a:t>
            </a:r>
            <a:b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တန်ဖိုးခန့်မှန်းခြေများ၏အသုံးဝင်မှု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</a:t>
            </a: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အရင်းအမြစ်များစီမံခန့်ခွဲမှု</a:t>
            </a:r>
            <a:endParaRPr lang="en-US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အခွန်အခကောက်ခံခြင်း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  <a:endParaRPr lang="my-MM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Susana </a:t>
            </a:r>
            <a:r>
              <a:rPr lang="nb-NO" dirty="0" err="1"/>
              <a:t>Mourato</a:t>
            </a:r>
            <a:r>
              <a:rPr lang="nb-NO" dirty="0"/>
              <a:t>, </a:t>
            </a:r>
            <a:r>
              <a:rPr lang="en-US" i="1" dirty="0"/>
              <a:t>Non-Market Valuation I: Stated Preference Methods, </a:t>
            </a:r>
            <a:r>
              <a:rPr lang="en-US" dirty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9218" name="Picture 2" descr="https://upload.wikimedia.org/wikipedia/commons/thumb/a/a8/Sugar_Beet_Factory%2C_England.jpg/1280px-Sugar_Beet_Factory%2C_Engla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442" y="1607218"/>
            <a:ext cx="4754973" cy="317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84"/>
    </mc:Choice>
    <mc:Fallback xmlns="">
      <p:transition spd="slow" advTm="15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</a:t>
            </a:r>
            <a:b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တန်ဖိုးခန့်မှန်းခြေများ၏အသုံးဝင်မှု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အရင်းအမြတ်တွက်ချက်မှု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</a:t>
            </a: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အရင်းအမြစ်များစီမံခန့်ခွဲမှု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အခွန်အခကောက်ခံခြင်း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</a:p>
          <a:p>
            <a:pPr>
              <a:lnSpc>
                <a:spcPct val="150000"/>
              </a:lnSpc>
            </a:pP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  <a:endParaRPr lang="my-MM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GB" sz="2000" dirty="0"/>
          </a:p>
          <a:p>
            <a:pPr>
              <a:lnSpc>
                <a:spcPct val="150000"/>
              </a:lnSpc>
            </a:pP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Susana </a:t>
            </a:r>
            <a:r>
              <a:rPr lang="nb-NO" dirty="0" err="1"/>
              <a:t>Mourato</a:t>
            </a:r>
            <a:r>
              <a:rPr lang="nb-NO" dirty="0"/>
              <a:t>, </a:t>
            </a:r>
            <a:r>
              <a:rPr lang="en-US" i="1" dirty="0"/>
              <a:t>Non-Market Valuation I: Stated Preference Methods, </a:t>
            </a:r>
            <a:r>
              <a:rPr lang="en-US" dirty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8194" name="Picture 2" descr="https://upload.wikimedia.org/wikipedia/commons/2/2e/Oil-spi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81" y="1991296"/>
            <a:ext cx="3203163" cy="32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25"/>
    </mc:Choice>
    <mc:Fallback xmlns="">
      <p:transition spd="slow" advTm="85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ရွေးချယ်မှုစမ်းသပ်ချက်များ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!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843" y="1479875"/>
            <a:ext cx="8898194" cy="504283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"/>
    </mc:Choice>
    <mc:Fallback xmlns="">
      <p:transition spd="slow" advTm="46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</a:t>
            </a:r>
            <a:b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တန်ဖိုးခန့်မှန်းခြေများ၏အသုံးဝင်မှု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</a:t>
            </a: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အရင်းအမြစ်များစီမံခန့်ခွဲမှု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အခွန်အခကောက်ခံခြင်း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GB" sz="2000" dirty="0"/>
          </a:p>
          <a:p>
            <a:pPr>
              <a:lnSpc>
                <a:spcPct val="150000"/>
              </a:lnSpc>
            </a:pP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Susana </a:t>
            </a:r>
            <a:r>
              <a:rPr lang="nb-NO" dirty="0" err="1"/>
              <a:t>Mourato</a:t>
            </a:r>
            <a:r>
              <a:rPr lang="nb-NO" dirty="0"/>
              <a:t>, </a:t>
            </a:r>
            <a:r>
              <a:rPr lang="en-US" i="1" dirty="0"/>
              <a:t>Non-Market Valuation I: Stated Preference Methods, </a:t>
            </a:r>
            <a:r>
              <a:rPr lang="en-US" dirty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7170" name="Picture 2" descr="https://upload.wikimedia.org/wikipedia/commons/thumb/3/34/Spruce_forest_at_Holma.jpg/1024px-Spruce_forest_at_Hol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80" y="1690688"/>
            <a:ext cx="4884958" cy="366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51"/>
    </mc:Choice>
    <mc:Fallback xmlns="">
      <p:transition spd="slow" advTm="2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သဘာဝပတ်ဝန်းကျင်မူဝါဒတွင် တန်ဖိုးခန့်မှန်းခြေများ၏အသုံးဝင်မှု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အရင်းအမြတ်စိစစ်မှု</a:t>
            </a:r>
            <a:endParaRPr lang="nb-NO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စျေးနှုန်းဖြတ်ခြင်း</a:t>
            </a: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/</a:t>
            </a: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အရင်းအမြစ်များစီမံခန့်ခွဲမှု</a:t>
            </a: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အခွန်အခကောက်ခံခြင်း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ဥပဒေရေးလုပ်ထုံးလုပ်နည်းများနှင့်လျော်ကြေးတောင်းဆိုမှု</a:t>
            </a:r>
            <a:endParaRPr lang="en-GB" sz="2000" dirty="0"/>
          </a:p>
          <a:p>
            <a:pPr>
              <a:lnSpc>
                <a:spcPct val="150000"/>
              </a:lnSpc>
            </a:pPr>
            <a:r>
              <a:rPr lang="en-GB" sz="2000" dirty="0">
                <a:latin typeface="Pyidaungsu" panose="020B0502040204020203" pitchFamily="34" charset="0"/>
                <a:cs typeface="Pyidaungsu" panose="020B0502040204020203" pitchFamily="34" charset="0"/>
              </a:rPr>
              <a:t>Green national accounting</a:t>
            </a:r>
            <a:endParaRPr lang="my-MM" sz="20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စျေးကွက်ဖော်ဆောင်မှု</a:t>
            </a:r>
            <a:endParaRPr lang="en-US" sz="2400" b="1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1620" y="5934670"/>
            <a:ext cx="5641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Source: Susana </a:t>
            </a:r>
            <a:r>
              <a:rPr lang="nb-NO" dirty="0" err="1"/>
              <a:t>Mourato</a:t>
            </a:r>
            <a:r>
              <a:rPr lang="nb-NO" dirty="0"/>
              <a:t>, </a:t>
            </a:r>
            <a:r>
              <a:rPr lang="en-US" i="1" dirty="0"/>
              <a:t>Non-Market Valuation I: Stated Preference Methods, </a:t>
            </a:r>
            <a:r>
              <a:rPr lang="en-US" dirty="0"/>
              <a:t>London School of Economics </a:t>
            </a:r>
            <a:endParaRPr lang="en-US" i="1" dirty="0"/>
          </a:p>
          <a:p>
            <a:endParaRPr lang="en-GB" dirty="0"/>
          </a:p>
        </p:txBody>
      </p:sp>
      <p:pic>
        <p:nvPicPr>
          <p:cNvPr id="6146" name="Picture 2" descr="https://upload.wikimedia.org/wikipedia/commons/thumb/2/2c/Boquete_Cloud_Forest_2.jpg/1024px-Boquete_Cloud_Forest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009" y="1825625"/>
            <a:ext cx="5075604" cy="380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5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72"/>
    </mc:Choice>
    <mc:Fallback xmlns="">
      <p:transition spd="slow" advTm="23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0842"/>
            <a:ext cx="10515600" cy="150478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မြန်မာနိုင်ငံတွင် ယဉ်မတော်တဆမှုအန္တရာယ်လျှော့ချရန် ပေးချင်သည့်ဆန္ဒ</a:t>
            </a:r>
            <a:endParaRPr lang="en-US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သေဆုံးမှုတစ်ခုကိုရှောင်ကြဉ်သည့်တန်ဖိုး</a:t>
            </a:r>
            <a:r>
              <a:rPr lang="en-GB" sz="1600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မြန်မာငွေကျပ် ၁၁၈.၀၆၂ မီလီယံ</a:t>
            </a:r>
          </a:p>
          <a:p>
            <a:pPr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၂၀၁၅ ခုနှစ်အတွင်း စုစုပေါင်းသေဆုံးမှုကုန်ကျစရိတ်ခန့်မှန်းအတိုင်းအတာ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မြန်မာငွေကျပ် ၅၉၄.၆၈၁ ဘီလီယံ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အမေရိကန်ဒေါ်လာ ၄၉၅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.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၅၆၇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မီလီယံ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မှ </a:t>
            </a:r>
            <a:r>
              <a:rPr lang="my-MM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မြန်မာငွေကျပ် ၈၂၀.၂၉၆ ဘီလီယံ</a:t>
            </a:r>
            <a:r>
              <a:rPr lang="en-US" sz="16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(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အမေရိကန်ဒေါ်လာ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၆၅၈၃.၅၈၀ မီလီယံ</a:t>
            </a:r>
            <a:r>
              <a:rPr lang="en-US" sz="1600" dirty="0">
                <a:latin typeface="Pyidaungsu" panose="020B0502040204020203" pitchFamily="34" charset="0"/>
                <a:cs typeface="Pyidaungsu" panose="020B0502040204020203" pitchFamily="34" charset="0"/>
              </a:rPr>
              <a:t>) </a:t>
            </a:r>
            <a:endParaRPr lang="my-MM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ပေးချင်သည့်ဆန္ဒသည် အသက်အရွယ်၊မိသားစုအဆင့်အတန်း၊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ပညာရေး၊ အလုပ်အကိုင်၊တစ်ဦးချင်းဝင်ငွေ၊အိမ်ထောင်တစ်စုဝင်ငွေ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မော်တော်ယာဉ်အသုံးပြုမှု၊ယာဉ်ပိတ်မှုကြုံရတဲ့အခြေအနေ၊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အရက်သောက်ပြီးကားမောင်းခြင်း၊ပုဂ္ဂိုလ်ရေးအတွေ့အကြုံ၊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my-MM" sz="1600" dirty="0">
                <a:latin typeface="Pyidaungsu" panose="020B0502040204020203" pitchFamily="34" charset="0"/>
                <a:cs typeface="Pyidaungsu" panose="020B0502040204020203" pitchFamily="34" charset="0"/>
              </a:rPr>
              <a:t>ယာဉ်မတော်တဆမှုအန္တရာယ်ကိုနားလည်ခြင်းတို့နှင့် ဆက်စပ်နေပါသည်</a:t>
            </a:r>
            <a:endParaRPr lang="en-GB" sz="1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160" y="5834846"/>
            <a:ext cx="58357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Mon, E.E., </a:t>
            </a:r>
            <a:r>
              <a:rPr lang="en-GB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Jomnonkwao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S., </a:t>
            </a:r>
            <a:r>
              <a:rPr lang="en-GB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Khampirat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B., </a:t>
            </a:r>
            <a:r>
              <a:rPr lang="en-GB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Satiennam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W. and </a:t>
            </a:r>
            <a:r>
              <a:rPr lang="en-GB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Ratanavaraha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V., 2018. Willingness to pay for mortality risk reduction for traffic accidents in Myanmar. Accident Analysis &amp; Prevention, 118, pp.18-28.</a:t>
            </a:r>
          </a:p>
          <a:p>
            <a:endParaRPr lang="en-GB" sz="1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0243" name="Picture 3" descr="https://upload.wikimedia.org/wikipedia/commons/thumb/4/44/Mandalay_Street.JPG/1024px-Mandalay_Stre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7589" y="3495783"/>
            <a:ext cx="3754821" cy="281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0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98"/>
    </mc:Choice>
    <mc:Fallback xmlns="">
      <p:transition spd="slow" advTm="7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my-MM" sz="3600" b="1" dirty="0">
                <a:latin typeface="Pyidaungsu" panose="020B0502040204020203" pitchFamily="34" charset="0"/>
                <a:cs typeface="Pyidaungsu" panose="020B0502040204020203" pitchFamily="34" charset="0"/>
              </a:rPr>
              <a:t>ရေအရည်အသွေးမြှင့်တင်မှုနှင့် မြန်မာနိုင်ငံအင်းလေးကန်ရှိရေပေါ်အိမ်များ</a:t>
            </a:r>
            <a:endParaRPr lang="en-GB" sz="36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61935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ရေကန်အရည်အသွေးမြှင့်တင်မှုမှရရှိသည့် ပျမ်းမျှပိုလျှံမှုသည် ကန်တွင်နေထိုင်သူများ၏ </a:t>
            </a:r>
            <a:r>
              <a:rPr lang="my-MM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ပျမ်းမျှတစ်နှစ်စာအဓိကဝင်ငွေ ၅.၉ ရာခိုင်နှုန်း</a:t>
            </a:r>
            <a:r>
              <a:rPr lang="en-US" sz="2400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my-MM" sz="2400" dirty="0">
                <a:latin typeface="Pyidaungsu" panose="020B0502040204020203" pitchFamily="34" charset="0"/>
                <a:cs typeface="Pyidaungsu" panose="020B0502040204020203" pitchFamily="34" charset="0"/>
              </a:rPr>
              <a:t>ဖြစ်သည်</a:t>
            </a:r>
            <a:endParaRPr lang="en-GB" sz="24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12290" name="Picture 2" descr="https://upload.wikimedia.org/wikipedia/commons/thumb/c/c5/Inle_Lake%2C_Myanmar_2012.jpg/800px-Inle_Lake%2C_Myanmar_20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553" y="1690688"/>
            <a:ext cx="3768653" cy="495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upload.wikimedia.org/wikipedia/commons/thumb/0/01/Blue_star_water_lily.jpg/1024px-Blue_star_water_lil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36" y="4808305"/>
            <a:ext cx="3456397" cy="170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7782" y="4825873"/>
            <a:ext cx="31213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Hninn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S.T., Kaneko, S., </a:t>
            </a:r>
            <a:r>
              <a:rPr lang="en-GB" sz="1400" dirty="0" err="1">
                <a:latin typeface="Pyidaungsu" panose="020B0502040204020203" pitchFamily="34" charset="0"/>
                <a:cs typeface="Pyidaungsu" panose="020B0502040204020203" pitchFamily="34" charset="0"/>
              </a:rPr>
              <a:t>Kawata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 K. and Yoshida, Y., 2017. A nonparametric welfare analysis via a randomized conjoint field experiment: an application to water quality improvement and the floating settlements on Inlay Lake, Myanmar. </a:t>
            </a:r>
            <a:r>
              <a:rPr lang="en-GB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IDEC DP2 Series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, </a:t>
            </a:r>
            <a:r>
              <a:rPr lang="en-GB" sz="1400" i="1" dirty="0">
                <a:latin typeface="Pyidaungsu" panose="020B0502040204020203" pitchFamily="34" charset="0"/>
                <a:cs typeface="Pyidaungsu" panose="020B0502040204020203" pitchFamily="34" charset="0"/>
              </a:rPr>
              <a:t>7</a:t>
            </a:r>
            <a:r>
              <a:rPr lang="en-GB" sz="1400" dirty="0">
                <a:latin typeface="Pyidaungsu" panose="020B0502040204020203" pitchFamily="34" charset="0"/>
                <a:cs typeface="Pyidaungsu" panose="020B0502040204020203" pitchFamily="34" charset="0"/>
              </a:rPr>
              <a:t>(3), pp.1-33.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55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31"/>
    </mc:Choice>
    <mc:Fallback xmlns="">
      <p:transition spd="slow" advTm="29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နိဂုံး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ရွေးချယ်မှုစမ်းသပ်ချက်များသည် ဦးစားပေးလိုလားချက်များနှင့်ဖလှယ်မှုများအားသိစေနိုင်</a:t>
            </a:r>
            <a:endParaRPr lang="nb-NO" sz="1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စျေးကွက်မဲ့ကုန်စည်များ၏ ငွေကြေးတန်ဖိုးအားဖြတ်၍ရစေနိုင်</a:t>
            </a:r>
          </a:p>
          <a:p>
            <a:pPr>
              <a:lnSpc>
                <a:spcPct val="150000"/>
              </a:lnSpc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ဘက်လိုက်မှုနှင့်အားနည်းချက်များရှိ</a:t>
            </a:r>
            <a:r>
              <a:rPr lang="nb-NO" sz="1800" dirty="0">
                <a:latin typeface="Pyidaungsu" panose="020B0502040204020203" pitchFamily="34" charset="0"/>
                <a:cs typeface="Pyidaungsu" panose="020B0502040204020203" pitchFamily="34" charset="0"/>
              </a:rPr>
              <a:t> (</a:t>
            </a: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ဥပမာ တွေးဆချက်ဘက်လိုက်မှု</a:t>
            </a:r>
            <a:r>
              <a:rPr lang="nb-NO" sz="1800" dirty="0">
                <a:latin typeface="Pyidaungsu" panose="020B0502040204020203" pitchFamily="34" charset="0"/>
                <a:cs typeface="Pyidaungsu" panose="020B0502040204020203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သို့သော် မူဝါဒချမှတ်ရာတွင်လွန်စွာအသုံးဝင်</a:t>
            </a:r>
            <a:endParaRPr lang="nb-NO" sz="18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1800" dirty="0">
                <a:latin typeface="Pyidaungsu" panose="020B0502040204020203" pitchFamily="34" charset="0"/>
                <a:cs typeface="Pyidaungsu" panose="020B0502040204020203" pitchFamily="34" charset="0"/>
              </a:rPr>
              <a:t>ကောင်းကျိုးချမ်းသာတို့အားအမှတ်တမဲ့လျှော့ချမိခြင်းမှ ကာကွယ်နိုင်</a:t>
            </a:r>
          </a:p>
        </p:txBody>
      </p:sp>
      <p:pic>
        <p:nvPicPr>
          <p:cNvPr id="13314" name="Picture 2" descr="https://upload.wikimedia.org/wikipedia/commons/thumb/8/8a/Myanmar%2C_a%C3%A9rea_1.jpg/1280px-Myanmar%2C_a%C3%A9rea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796" y="3642990"/>
            <a:ext cx="4253501" cy="28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6987" y="5509329"/>
            <a:ext cx="39187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>
                <a:latin typeface="Pyidaungsu" panose="020B0502040204020203" pitchFamily="34" charset="0"/>
                <a:cs typeface="Pyidaungsu" panose="020B0502040204020203" pitchFamily="34" charset="0"/>
              </a:rPr>
              <a:t>My </a:t>
            </a:r>
            <a:r>
              <a:rPr lang="nb-NO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contact</a:t>
            </a:r>
            <a:r>
              <a:rPr lang="nb-NO" b="1" dirty="0">
                <a:latin typeface="Pyidaungsu" panose="020B0502040204020203" pitchFamily="34" charset="0"/>
                <a:cs typeface="Pyidaungsu" panose="020B0502040204020203" pitchFamily="34" charset="0"/>
              </a:rPr>
              <a:t> </a:t>
            </a:r>
            <a:r>
              <a:rPr lang="nb-NO" b="1" dirty="0" err="1">
                <a:latin typeface="Pyidaungsu" panose="020B0502040204020203" pitchFamily="34" charset="0"/>
                <a:cs typeface="Pyidaungsu" panose="020B0502040204020203" pitchFamily="34" charset="0"/>
              </a:rPr>
              <a:t>details</a:t>
            </a:r>
            <a:r>
              <a:rPr lang="nb-NO" b="1" dirty="0">
                <a:latin typeface="Pyidaungsu" panose="020B0502040204020203" pitchFamily="34" charset="0"/>
                <a:cs typeface="Pyidaungsu" panose="020B0502040204020203" pitchFamily="34" charset="0"/>
              </a:rPr>
              <a:t>:</a:t>
            </a:r>
          </a:p>
          <a:p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Email: kimsjacobsen@gmail.com</a:t>
            </a:r>
          </a:p>
          <a:p>
            <a:r>
              <a:rPr lang="nb-NO" dirty="0" err="1">
                <a:latin typeface="Pyidaungsu" panose="020B0502040204020203" pitchFamily="34" charset="0"/>
                <a:cs typeface="Pyidaungsu" panose="020B0502040204020203" pitchFamily="34" charset="0"/>
              </a:rPr>
              <a:t>Twitter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en-GB" dirty="0" err="1">
                <a:latin typeface="Pyidaungsu" panose="020B0502040204020203" pitchFamily="34" charset="0"/>
                <a:cs typeface="Pyidaungsu" panose="020B0502040204020203" pitchFamily="34" charset="0"/>
              </a:rPr>
              <a:t>kimsjacobsen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  <a:t>LinkedIn: Kim Solve Jacobsen</a:t>
            </a:r>
            <a:br>
              <a:rPr lang="en-GB" dirty="0">
                <a:latin typeface="Pyidaungsu" panose="020B0502040204020203" pitchFamily="34" charset="0"/>
                <a:cs typeface="Pyidaungsu" panose="020B0502040204020203" pitchFamily="34" charset="0"/>
              </a:rPr>
            </a:b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Picture 10" descr="2256_ox_brand_blue_p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88" y="5618817"/>
            <a:ext cx="962993" cy="96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2"/>
    </mc:Choice>
    <mc:Fallback xmlns="">
      <p:transition spd="slow" advTm="4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my-MM" dirty="0">
                <a:latin typeface="Pyidaungsu" panose="020B0502040204020203" pitchFamily="34" charset="0"/>
                <a:cs typeface="Pyidaungsu" panose="020B0502040204020203" pitchFamily="34" charset="0"/>
              </a:rPr>
              <a:t>ရွေးချယ်မှုစမ်းသပ်ချက်တွေကို ဘယ်လိုသုံးလဲ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06961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ပါဝင်သူတွေက ဖြစ်ရပ်နှစ်ခုကိုယှဉ်ရွေးချယ်ပါတယ်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ကိန်းရှင်အဆင့်အလိုက် ဖြစ်ရပ်များမတူပါ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my-MM" sz="2000" dirty="0">
                <a:latin typeface="Pyidaungsu" panose="020B0502040204020203" pitchFamily="34" charset="0"/>
                <a:cs typeface="Pyidaungsu" panose="020B0502040204020203" pitchFamily="34" charset="0"/>
              </a:rPr>
              <a:t>ယေဘုယျနှစ်သက်မှုဖြစ်ရပ်ကို ရွေးချယ်ဖို့အတွက် ကိန်းရှင်မျိုးစုံကိုအပေးအယူလုပ်ပေးရပါတယ်</a:t>
            </a:r>
            <a:endParaRPr lang="en-GB" sz="2000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161" y="2585884"/>
            <a:ext cx="5692877" cy="32263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6723" y="6176963"/>
            <a:ext cx="10623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Optional reading</a:t>
            </a:r>
            <a:r>
              <a:rPr lang="nb-NO" dirty="0">
                <a:latin typeface="Pyidaungsu" panose="020B0502040204020203" pitchFamily="34" charset="0"/>
                <a:cs typeface="Pyidaungsu" panose="020B0502040204020203" pitchFamily="34" charset="0"/>
              </a:rPr>
              <a:t>: 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Bennett, J. and </a:t>
            </a:r>
            <a:r>
              <a:rPr lang="en-US" dirty="0" err="1">
                <a:latin typeface="Pyidaungsu" panose="020B0502040204020203" pitchFamily="34" charset="0"/>
                <a:cs typeface="Pyidaungsu" panose="020B0502040204020203" pitchFamily="34" charset="0"/>
              </a:rPr>
              <a:t>Adamowicz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, V., 2001. Some fundamentals of environmental choice modelling. </a:t>
            </a:r>
            <a:r>
              <a:rPr lang="en-US" i="1" dirty="0">
                <a:latin typeface="Pyidaungsu" panose="020B0502040204020203" pitchFamily="34" charset="0"/>
                <a:cs typeface="Pyidaungsu" panose="020B0502040204020203" pitchFamily="34" charset="0"/>
              </a:rPr>
              <a:t>The choice modelling approach to environmental valuation</a:t>
            </a:r>
            <a:r>
              <a:rPr lang="en-US" dirty="0">
                <a:latin typeface="Pyidaungsu" panose="020B0502040204020203" pitchFamily="34" charset="0"/>
                <a:cs typeface="Pyidaungsu" panose="020B0502040204020203" pitchFamily="34" charset="0"/>
              </a:rPr>
              <a:t>, pp.37-69.</a:t>
            </a:r>
            <a:endParaRPr lang="en-GB" dirty="0">
              <a:latin typeface="Pyidaungsu" panose="020B0502040204020203" pitchFamily="34" charset="0"/>
              <a:cs typeface="Pyidaungsu" panose="020B0502040204020203" pitchFamily="34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8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56"/>
    </mc:Choice>
    <mc:Fallback xmlns="">
      <p:transition spd="slow" advTm="3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40"/>
            <a:ext cx="6096000" cy="28480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349559"/>
            <a:ext cx="5996683" cy="280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" y="3338233"/>
            <a:ext cx="5951665" cy="2783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269" y="3338234"/>
            <a:ext cx="5975070" cy="278341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6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3"/>
    </mc:Choice>
    <mc:Fallback xmlns="">
      <p:transition spd="slow" advTm="19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 descr="Bilderesultat for lion predate co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6"/>
          <a:stretch/>
        </p:blipFill>
        <p:spPr bwMode="auto">
          <a:xfrm>
            <a:off x="-10274" y="0"/>
            <a:ext cx="6236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/>
          <a:stretch/>
        </p:blipFill>
        <p:spPr>
          <a:xfrm>
            <a:off x="5619964" y="0"/>
            <a:ext cx="658231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52"/>
    </mc:Choice>
    <mc:Fallback xmlns="">
      <p:transition spd="slow" advTm="45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934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8"/>
    </mc:Choice>
    <mc:Fallback xmlns="">
      <p:transition spd="slow" advTm="36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492"/>
            <a:ext cx="12192000" cy="6859492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56"/>
    </mc:Choice>
    <mc:Fallback xmlns="">
      <p:transition spd="slow" advTm="21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ve the tiger: Learning to live with dangerous neighbours | The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0719"/>
            <a:ext cx="4795736" cy="337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349673"/>
            <a:ext cx="321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Image </a:t>
            </a:r>
            <a:r>
              <a:rPr lang="nb-NO" sz="1200" dirty="0" err="1"/>
              <a:t>credit</a:t>
            </a:r>
            <a:r>
              <a:rPr lang="nb-NO" sz="1200" dirty="0"/>
              <a:t>: The </a:t>
            </a:r>
            <a:r>
              <a:rPr lang="nb-NO" sz="1200" dirty="0" err="1"/>
              <a:t>Independent</a:t>
            </a:r>
            <a:r>
              <a:rPr lang="nb-NO" sz="1200" dirty="0"/>
              <a:t> </a:t>
            </a:r>
            <a:endParaRPr lang="en-GB" sz="1200" dirty="0"/>
          </a:p>
        </p:txBody>
      </p:sp>
      <p:pic>
        <p:nvPicPr>
          <p:cNvPr id="15362" name="Picture 2" descr="Elephant rampage leaves four dead in rural village in India ...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33" y="240345"/>
            <a:ext cx="5597830" cy="332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8133" y="3587649"/>
            <a:ext cx="3215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Image </a:t>
            </a:r>
            <a:r>
              <a:rPr lang="nb-NO" sz="1200" dirty="0" err="1"/>
              <a:t>credit</a:t>
            </a:r>
            <a:r>
              <a:rPr lang="nb-NO" sz="1200" dirty="0"/>
              <a:t>: </a:t>
            </a:r>
            <a:r>
              <a:rPr lang="nb-NO" sz="1200" dirty="0" err="1"/>
              <a:t>Daily</a:t>
            </a:r>
            <a:r>
              <a:rPr lang="nb-NO" sz="1200" dirty="0"/>
              <a:t> </a:t>
            </a:r>
            <a:r>
              <a:rPr lang="nb-NO" sz="1200" dirty="0" err="1"/>
              <a:t>express</a:t>
            </a:r>
            <a:endParaRPr lang="en-GB" sz="1200" dirty="0"/>
          </a:p>
        </p:txBody>
      </p:sp>
      <p:pic>
        <p:nvPicPr>
          <p:cNvPr id="15364" name="Picture 4" descr="https://upload.wikimedia.org/wikipedia/commons/thumb/0/04/Industry_smoke.jpg/1024px-Industry_smok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133" y="4024910"/>
            <a:ext cx="5597830" cy="264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43"/>
    </mc:Choice>
    <mc:Fallback xmlns="">
      <p:transition spd="slow" advTm="6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94FDE60FF607542A8938EF5BD5BE825" ma:contentTypeVersion="6" ma:contentTypeDescription="Create a new document." ma:contentTypeScope="" ma:versionID="42333c817fbedfab4d6888ffca566e4c">
  <xsd:schema xmlns:xsd="http://www.w3.org/2001/XMLSchema" xmlns:xs="http://www.w3.org/2001/XMLSchema" xmlns:p="http://schemas.microsoft.com/office/2006/metadata/properties" xmlns:ns2="1bff5ba4-f8ce-4e5a-8d12-16d349a7a505" targetNamespace="http://schemas.microsoft.com/office/2006/metadata/properties" ma:root="true" ma:fieldsID="59c2ac20afdbb326a6dfe8cb6f114b68" ns2:_="">
    <xsd:import namespace="1bff5ba4-f8ce-4e5a-8d12-16d349a7a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f5ba4-f8ce-4e5a-8d12-16d349a7a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DCCB3E-F108-4522-9E36-3DC0EC5D7BC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7116F81-52C4-4FE3-998F-F5DF659A8431}"/>
</file>

<file path=customXml/itemProps3.xml><?xml version="1.0" encoding="utf-8"?>
<ds:datastoreItem xmlns:ds="http://schemas.openxmlformats.org/officeDocument/2006/customXml" ds:itemID="{2B5BA140-505A-49FE-9B5D-BFE0E99B70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1721</TotalTime>
  <Words>4781</Words>
  <Application>Microsoft Office PowerPoint</Application>
  <PresentationFormat>Widescreen</PresentationFormat>
  <Paragraphs>256</Paragraphs>
  <Slides>34</Slides>
  <Notes>10</Notes>
  <HiddenSlides>0</HiddenSlides>
  <MMClips>34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Pyidaungsu</vt:lpstr>
      <vt:lpstr>Office Theme</vt:lpstr>
      <vt:lpstr>ဦးစားပေးလိုလားချက်များကိုရှာဖွေခြင်း</vt:lpstr>
      <vt:lpstr>ဦးစားပေးလိုလားချက်တွေကို ဘာကြောင့်တိုင်းတာချင်ရတာလဲ?</vt:lpstr>
      <vt:lpstr>ရွေးချယ်မှုစမ်းသပ်ချက်များ!</vt:lpstr>
      <vt:lpstr>ရွေးချယ်မှုစမ်းသပ်ချက်တွေကို ဘယ်လိုသုံးလဲ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multinomial logit မိုဒယ်</vt:lpstr>
      <vt:lpstr>ဦးစားပေးလိုလားချက်များမတူညီမှု ဖြေရှင်းချက်</vt:lpstr>
      <vt:lpstr>ရွေးချယ်စရာဆော့ဖ်ဝဲများ</vt:lpstr>
      <vt:lpstr>ဥပမာ: ခြင်္သေ့ရွေးချယ်မှုမိုဒယ်မှရလဒ်</vt:lpstr>
      <vt:lpstr>PowerPoint Presentation</vt:lpstr>
      <vt:lpstr>စျေးနှုန်းမရှိ တန်ဖိုးမရှိလား?</vt:lpstr>
      <vt:lpstr>ငွေကြေးတန်ဖိုးတွက်ချက်ခြင်း</vt:lpstr>
      <vt:lpstr>ဥပမာ: ခြင်္သေ့ရွေးချယ်မှုမိုဒယ်မှရလဒ်</vt:lpstr>
      <vt:lpstr>ငွေကြေးတန်ဖိုးတွက်ချက်ခြင်း</vt:lpstr>
      <vt:lpstr>ငွေကြေးတန်ဖိုးတွက်ချက်ခြင်း</vt:lpstr>
      <vt:lpstr>ရွေးချယ်မှုစမ်းသပ်ချက်နည်းလမ်း၏ ပြဿနာများ</vt:lpstr>
      <vt:lpstr>စာပေဘက်မှ ဥပမာများ</vt:lpstr>
      <vt:lpstr>ကိုရီးယားတွင် ပြန်လည်ပြည့်ဖြိုးမြဲစွမ်းအင်သုံးစွဲရန် ပေးချင်တဲ့ဆန္ဒ</vt:lpstr>
      <vt:lpstr>သဘာဝပတ်ဝန်းကျင်မူဝါဒတွင် တန်ဖိုးခန့်မှန်းခြေများ၏အသုံးဝင်မှု</vt:lpstr>
      <vt:lpstr>သဘာဝပတ်ဝန်းကျင်မူဝါဒတွင် တန်ဖိုးခန့်မှန်းခြေများ၏အသုံးဝင်မှု</vt:lpstr>
      <vt:lpstr>သဘာဝပတ်ဝန်းကျင်မူဝါဒတွင် တန်ဖိုးခန့်မှန်းခြေများ၏အသုံးဝင်မှု</vt:lpstr>
      <vt:lpstr>သဘာဝပတ်ဝန်းကျင်မူဝါဒတွင် တန်ဖိုးခန့်မှန်းခြေများ၏အသုံးဝင်မှု</vt:lpstr>
      <vt:lpstr>သဘာဝပတ်ဝန်းကျင်မူဝါဒတွင် တန်ဖိုးခန့်မှန်းခြေများ၏အသုံးဝင်မှု</vt:lpstr>
      <vt:lpstr>သဘာဝပတ်ဝန်းကျင်မူဝါဒတွင် တန်ဖိုးခန့်မှန်းခြေများ၏အသုံးဝင်မှု</vt:lpstr>
      <vt:lpstr>သဘာဝပတ်ဝန်းကျင်မူဝါဒတွင် တန်ဖိုးခန့်မှန်းခြေများ၏အသုံးဝင်မှု</vt:lpstr>
      <vt:lpstr>မြန်မာနိုင်ငံတွင် ယဉ်မတော်တဆမှုအန္တရာယ်လျှော့ချရန် ပေးချင်သည့်ဆန္ဒ</vt:lpstr>
      <vt:lpstr>ရေအရည်အသွေးမြှင့်တင်မှုနှင့် မြန်မာနိုင်ငံအင်းလေးကန်ရှိရေပေါ်အိမ်များ</vt:lpstr>
      <vt:lpstr>နိဂုံး </vt:lpstr>
    </vt:vector>
  </TitlesOfParts>
  <Company>Department of Zoology, University of Oxford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</dc:creator>
  <cp:lastModifiedBy>NT-L-21</cp:lastModifiedBy>
  <cp:revision>116</cp:revision>
  <dcterms:created xsi:type="dcterms:W3CDTF">2020-08-11T09:15:43Z</dcterms:created>
  <dcterms:modified xsi:type="dcterms:W3CDTF">2020-09-15T07:23:33Z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0x010100294FDE60FF607542A8938EF5BD5BE825</vt:lpwstr>
  </property>
  <property fmtid="{D5CDD505-2E9C-101B-9397-08002B2CF9AE}" pid="3" name="Order">
    <vt:r8>212000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