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2"/>
  </p:notesMasterIdLst>
  <p:sldIdLst>
    <p:sldId id="256" r:id="rId5"/>
    <p:sldId id="257" r:id="rId6"/>
    <p:sldId id="263" r:id="rId7"/>
    <p:sldId id="264" r:id="rId8"/>
    <p:sldId id="265" r:id="rId9"/>
    <p:sldId id="266" r:id="rId10"/>
    <p:sldId id="267" r:id="rId11"/>
    <p:sldId id="283" r:id="rId12"/>
    <p:sldId id="272" r:id="rId13"/>
    <p:sldId id="271" r:id="rId14"/>
    <p:sldId id="270" r:id="rId15"/>
    <p:sldId id="269" r:id="rId16"/>
    <p:sldId id="268" r:id="rId17"/>
    <p:sldId id="284" r:id="rId18"/>
    <p:sldId id="277" r:id="rId19"/>
    <p:sldId id="276" r:id="rId20"/>
    <p:sldId id="275" r:id="rId21"/>
    <p:sldId id="274" r:id="rId22"/>
    <p:sldId id="273" r:id="rId23"/>
    <p:sldId id="285" r:id="rId24"/>
    <p:sldId id="282" r:id="rId25"/>
    <p:sldId id="281" r:id="rId26"/>
    <p:sldId id="280" r:id="rId27"/>
    <p:sldId id="279" r:id="rId28"/>
    <p:sldId id="278" r:id="rId29"/>
    <p:sldId id="286" r:id="rId30"/>
    <p:sldId id="262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w2PLuhtg7a9jTtY4PDoaSw==" hashData="3hwxTFeqmTmSBSk50gIxTaNFKb3jl1gET9X76bP4kBs4hZ6Rb/axaL8NrqwX9Q7306rhbIZB+vW3Kfy8U6wByA=="/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28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5CF296C-2C5B-A557-FE7D-71B5E55D15ED}" v="46" dt="2021-02-11T13:03:36.240"/>
    <p1510:client id="{2857F3C8-02AA-C0EC-6B5C-4100522192B5}" v="5" dt="2021-03-19T14:29:41.743"/>
    <p1510:client id="{2ECFB97C-BA11-AA91-AD29-7833DFDA5B02}" v="570" dt="2021-02-11T13:06:18.913"/>
    <p1510:client id="{3B69DFCB-9FF2-2077-9DD8-F57D0E583957}" v="6" dt="2021-03-19T15:02:57.673"/>
    <p1510:client id="{468CDD5B-14C6-F2D0-BBF6-33A6C01A7E4D}" v="33" dt="2021-03-11T20:31:57.533"/>
    <p1510:client id="{5362F2B5-2FCB-1698-0556-35CE66CF6D01}" v="10" dt="2021-03-08T13:56:43.045"/>
    <p1510:client id="{56A078C5-226B-97E6-23B6-A15B1483DEF8}" v="55" dt="2021-02-26T20:00:09.895"/>
    <p1510:client id="{5749D27B-6A6B-EA2A-C81D-190B5CB8F8D0}" v="120" dt="2021-02-12T15:52:29.488"/>
    <p1510:client id="{65AA7D3E-A231-2367-5C15-66E35DC8BDC6}" v="16" dt="2021-03-04T18:49:29.122"/>
    <p1510:client id="{70744C5B-6780-A6C2-77AD-8C2FFC147740}" v="19" dt="2021-03-16T17:32:59.413"/>
    <p1510:client id="{721F8332-B851-266F-3487-9230CADBE457}" v="81" dt="2021-02-12T15:18:49.908"/>
    <p1510:client id="{9207CF97-8A44-FF3D-D0F2-C6B85604063A}" v="15" dt="2021-03-17T11:09:46.419"/>
    <p1510:client id="{97CB8080-EA77-365F-B2C1-3A6F93CA74DA}" v="567" dt="2021-02-15T14:51:43.759"/>
    <p1510:client id="{98913EAA-03DE-DBD8-F138-2541BDE316B0}" v="127" dt="2021-03-08T13:55:05.948"/>
    <p1510:client id="{C070DC37-3019-9DDD-23EC-1BE50C0DA997}" v="1806" dt="2021-02-14T12:03:54.483"/>
    <p1510:client id="{C34CCDC7-744D-14D0-0757-50CDDF5E5440}" v="305" dt="2021-02-14T09:57:14.085"/>
    <p1510:client id="{C57CE868-C143-446A-2B5C-95B7FB381BA3}" v="10" dt="2021-02-15T13:44:42.497"/>
    <p1510:client id="{CD75E7EF-D802-4D3F-51D8-C0880CDB6F1A}" v="3" dt="2021-02-11T13:24:16.993"/>
    <p1510:client id="{CDA3AA19-8DE5-6DC1-3A73-DF152766031D}" v="866" dt="2021-03-01T16:53:24.332"/>
    <p1510:client id="{D1165EB4-FEAF-4483-BF0B-D3C049FEDA7F}" v="623" dt="2021-02-16T12:16:58.920"/>
    <p1510:client id="{EDB1B367-CDEE-955E-76BF-E888299B2A11}" v="190" dt="2021-03-17T16:53:26.863"/>
    <p1510:client id="{F1083FDC-BBAD-39DB-5CAE-66DE808F9773}" v="429" dt="2021-03-04T18:00:22.47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63"/>
    <p:restoredTop sz="65350"/>
  </p:normalViewPr>
  <p:slideViewPr>
    <p:cSldViewPr snapToGrid="0">
      <p:cViewPr varScale="1">
        <p:scale>
          <a:sx n="73" d="100"/>
          <a:sy n="73" d="100"/>
        </p:scale>
        <p:origin x="2040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lington, Lucy" userId="0c3dcd08-4988-403f-8eba-f42e59c87b71" providerId="ADAL" clId="{F2B76220-C1B6-4EB1-994A-E03F3275FF04}"/>
    <pc:docChg chg="undo custSel modSld">
      <pc:chgData name="Allington, Lucy" userId="0c3dcd08-4988-403f-8eba-f42e59c87b71" providerId="ADAL" clId="{F2B76220-C1B6-4EB1-994A-E03F3275FF04}" dt="2021-03-24T12:07:05.392" v="20" actId="14100"/>
      <pc:docMkLst>
        <pc:docMk/>
      </pc:docMkLst>
      <pc:sldChg chg="modSp mod">
        <pc:chgData name="Allington, Lucy" userId="0c3dcd08-4988-403f-8eba-f42e59c87b71" providerId="ADAL" clId="{F2B76220-C1B6-4EB1-994A-E03F3275FF04}" dt="2021-03-24T12:06:48.422" v="19" actId="1076"/>
        <pc:sldMkLst>
          <pc:docMk/>
          <pc:sldMk cId="1732966013" sldId="268"/>
        </pc:sldMkLst>
        <pc:spChg chg="mod">
          <ac:chgData name="Allington, Lucy" userId="0c3dcd08-4988-403f-8eba-f42e59c87b71" providerId="ADAL" clId="{F2B76220-C1B6-4EB1-994A-E03F3275FF04}" dt="2021-03-24T12:06:43.552" v="18" actId="1076"/>
          <ac:spMkLst>
            <pc:docMk/>
            <pc:sldMk cId="1732966013" sldId="268"/>
            <ac:spMk id="8" creationId="{63FE2775-FB72-4D44-B480-06EBB7F679B3}"/>
          </ac:spMkLst>
        </pc:spChg>
        <pc:spChg chg="mod">
          <ac:chgData name="Allington, Lucy" userId="0c3dcd08-4988-403f-8eba-f42e59c87b71" providerId="ADAL" clId="{F2B76220-C1B6-4EB1-994A-E03F3275FF04}" dt="2021-03-24T12:06:48.422" v="19" actId="1076"/>
          <ac:spMkLst>
            <pc:docMk/>
            <pc:sldMk cId="1732966013" sldId="268"/>
            <ac:spMk id="9" creationId="{D65E6D98-BE8C-6B4C-B23E-6167300445AE}"/>
          </ac:spMkLst>
        </pc:spChg>
      </pc:sldChg>
      <pc:sldChg chg="modSp mod">
        <pc:chgData name="Allington, Lucy" userId="0c3dcd08-4988-403f-8eba-f42e59c87b71" providerId="ADAL" clId="{F2B76220-C1B6-4EB1-994A-E03F3275FF04}" dt="2021-03-24T12:06:30.053" v="16" actId="1076"/>
        <pc:sldMkLst>
          <pc:docMk/>
          <pc:sldMk cId="3720167370" sldId="269"/>
        </pc:sldMkLst>
        <pc:spChg chg="mod">
          <ac:chgData name="Allington, Lucy" userId="0c3dcd08-4988-403f-8eba-f42e59c87b71" providerId="ADAL" clId="{F2B76220-C1B6-4EB1-994A-E03F3275FF04}" dt="2021-03-24T12:06:24.567" v="15" actId="1076"/>
          <ac:spMkLst>
            <pc:docMk/>
            <pc:sldMk cId="3720167370" sldId="269"/>
            <ac:spMk id="8" creationId="{63FE2775-FB72-4D44-B480-06EBB7F679B3}"/>
          </ac:spMkLst>
        </pc:spChg>
        <pc:spChg chg="mod">
          <ac:chgData name="Allington, Lucy" userId="0c3dcd08-4988-403f-8eba-f42e59c87b71" providerId="ADAL" clId="{F2B76220-C1B6-4EB1-994A-E03F3275FF04}" dt="2021-03-24T12:06:30.053" v="16" actId="1076"/>
          <ac:spMkLst>
            <pc:docMk/>
            <pc:sldMk cId="3720167370" sldId="269"/>
            <ac:spMk id="9" creationId="{D65E6D98-BE8C-6B4C-B23E-6167300445AE}"/>
          </ac:spMkLst>
        </pc:spChg>
      </pc:sldChg>
      <pc:sldChg chg="modSp mod">
        <pc:chgData name="Allington, Lucy" userId="0c3dcd08-4988-403f-8eba-f42e59c87b71" providerId="ADAL" clId="{F2B76220-C1B6-4EB1-994A-E03F3275FF04}" dt="2021-03-24T12:06:11.218" v="13" actId="1076"/>
        <pc:sldMkLst>
          <pc:docMk/>
          <pc:sldMk cId="114964038" sldId="270"/>
        </pc:sldMkLst>
        <pc:spChg chg="mod">
          <ac:chgData name="Allington, Lucy" userId="0c3dcd08-4988-403f-8eba-f42e59c87b71" providerId="ADAL" clId="{F2B76220-C1B6-4EB1-994A-E03F3275FF04}" dt="2021-03-24T12:06:01.465" v="10" actId="1076"/>
          <ac:spMkLst>
            <pc:docMk/>
            <pc:sldMk cId="114964038" sldId="270"/>
            <ac:spMk id="8" creationId="{63FE2775-FB72-4D44-B480-06EBB7F679B3}"/>
          </ac:spMkLst>
        </pc:spChg>
        <pc:spChg chg="mod">
          <ac:chgData name="Allington, Lucy" userId="0c3dcd08-4988-403f-8eba-f42e59c87b71" providerId="ADAL" clId="{F2B76220-C1B6-4EB1-994A-E03F3275FF04}" dt="2021-03-24T12:06:11.218" v="13" actId="1076"/>
          <ac:spMkLst>
            <pc:docMk/>
            <pc:sldMk cId="114964038" sldId="270"/>
            <ac:spMk id="9" creationId="{D65E6D98-BE8C-6B4C-B23E-6167300445AE}"/>
          </ac:spMkLst>
        </pc:spChg>
        <pc:picChg chg="mod">
          <ac:chgData name="Allington, Lucy" userId="0c3dcd08-4988-403f-8eba-f42e59c87b71" providerId="ADAL" clId="{F2B76220-C1B6-4EB1-994A-E03F3275FF04}" dt="2021-03-24T12:06:05.729" v="12" actId="1076"/>
          <ac:picMkLst>
            <pc:docMk/>
            <pc:sldMk cId="114964038" sldId="270"/>
            <ac:picMk id="5" creationId="{67EF8E5A-BA09-1042-8B07-9DE9BF668F29}"/>
          </ac:picMkLst>
        </pc:picChg>
      </pc:sldChg>
      <pc:sldChg chg="modSp mod">
        <pc:chgData name="Allington, Lucy" userId="0c3dcd08-4988-403f-8eba-f42e59c87b71" providerId="ADAL" clId="{F2B76220-C1B6-4EB1-994A-E03F3275FF04}" dt="2021-03-24T12:05:52.623" v="8" actId="1076"/>
        <pc:sldMkLst>
          <pc:docMk/>
          <pc:sldMk cId="587726888" sldId="271"/>
        </pc:sldMkLst>
        <pc:spChg chg="mod">
          <ac:chgData name="Allington, Lucy" userId="0c3dcd08-4988-403f-8eba-f42e59c87b71" providerId="ADAL" clId="{F2B76220-C1B6-4EB1-994A-E03F3275FF04}" dt="2021-03-24T12:05:52.623" v="8" actId="1076"/>
          <ac:spMkLst>
            <pc:docMk/>
            <pc:sldMk cId="587726888" sldId="271"/>
            <ac:spMk id="8" creationId="{63FE2775-FB72-4D44-B480-06EBB7F679B3}"/>
          </ac:spMkLst>
        </pc:spChg>
        <pc:spChg chg="mod">
          <ac:chgData name="Allington, Lucy" userId="0c3dcd08-4988-403f-8eba-f42e59c87b71" providerId="ADAL" clId="{F2B76220-C1B6-4EB1-994A-E03F3275FF04}" dt="2021-03-24T12:05:43.990" v="7" actId="1076"/>
          <ac:spMkLst>
            <pc:docMk/>
            <pc:sldMk cId="587726888" sldId="271"/>
            <ac:spMk id="9" creationId="{D65E6D98-BE8C-6B4C-B23E-6167300445AE}"/>
          </ac:spMkLst>
        </pc:spChg>
        <pc:picChg chg="mod">
          <ac:chgData name="Allington, Lucy" userId="0c3dcd08-4988-403f-8eba-f42e59c87b71" providerId="ADAL" clId="{F2B76220-C1B6-4EB1-994A-E03F3275FF04}" dt="2021-03-24T12:05:36.095" v="5" actId="1076"/>
          <ac:picMkLst>
            <pc:docMk/>
            <pc:sldMk cId="587726888" sldId="271"/>
            <ac:picMk id="5" creationId="{67EF8E5A-BA09-1042-8B07-9DE9BF668F29}"/>
          </ac:picMkLst>
        </pc:picChg>
      </pc:sldChg>
      <pc:sldChg chg="modSp mod">
        <pc:chgData name="Allington, Lucy" userId="0c3dcd08-4988-403f-8eba-f42e59c87b71" providerId="ADAL" clId="{F2B76220-C1B6-4EB1-994A-E03F3275FF04}" dt="2021-03-24T12:05:26.168" v="2" actId="1076"/>
        <pc:sldMkLst>
          <pc:docMk/>
          <pc:sldMk cId="512869664" sldId="272"/>
        </pc:sldMkLst>
        <pc:spChg chg="mod">
          <ac:chgData name="Allington, Lucy" userId="0c3dcd08-4988-403f-8eba-f42e59c87b71" providerId="ADAL" clId="{F2B76220-C1B6-4EB1-994A-E03F3275FF04}" dt="2021-03-24T12:05:20.433" v="1" actId="1076"/>
          <ac:spMkLst>
            <pc:docMk/>
            <pc:sldMk cId="512869664" sldId="272"/>
            <ac:spMk id="8" creationId="{63FE2775-FB72-4D44-B480-06EBB7F679B3}"/>
          </ac:spMkLst>
        </pc:spChg>
        <pc:spChg chg="mod">
          <ac:chgData name="Allington, Lucy" userId="0c3dcd08-4988-403f-8eba-f42e59c87b71" providerId="ADAL" clId="{F2B76220-C1B6-4EB1-994A-E03F3275FF04}" dt="2021-03-24T12:05:26.168" v="2" actId="1076"/>
          <ac:spMkLst>
            <pc:docMk/>
            <pc:sldMk cId="512869664" sldId="272"/>
            <ac:spMk id="9" creationId="{D65E6D98-BE8C-6B4C-B23E-6167300445AE}"/>
          </ac:spMkLst>
        </pc:spChg>
      </pc:sldChg>
      <pc:sldChg chg="modSp mod">
        <pc:chgData name="Allington, Lucy" userId="0c3dcd08-4988-403f-8eba-f42e59c87b71" providerId="ADAL" clId="{F2B76220-C1B6-4EB1-994A-E03F3275FF04}" dt="2021-03-24T12:07:05.392" v="20" actId="14100"/>
        <pc:sldMkLst>
          <pc:docMk/>
          <pc:sldMk cId="96489157" sldId="276"/>
        </pc:sldMkLst>
        <pc:spChg chg="mod">
          <ac:chgData name="Allington, Lucy" userId="0c3dcd08-4988-403f-8eba-f42e59c87b71" providerId="ADAL" clId="{F2B76220-C1B6-4EB1-994A-E03F3275FF04}" dt="2021-03-24T12:07:05.392" v="20" actId="14100"/>
          <ac:spMkLst>
            <pc:docMk/>
            <pc:sldMk cId="96489157" sldId="276"/>
            <ac:spMk id="9" creationId="{D65E6D98-BE8C-6B4C-B23E-6167300445A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46E5E8-0DA1-5A46-8547-7997C183DD09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Cliquez pour modifier les styles de texte du Master</a:t>
            </a:r>
          </a:p>
          <a:p>
            <a:pPr lvl="1"/>
            <a:r>
              <a:rPr lang="en-GB"/>
              <a:t>Deuxième niveau</a:t>
            </a:r>
          </a:p>
          <a:p>
            <a:pPr lvl="2"/>
            <a:r>
              <a:rPr lang="en-GB"/>
              <a:t>Troisième niveau</a:t>
            </a:r>
          </a:p>
          <a:p>
            <a:pPr lvl="3"/>
            <a:r>
              <a:rPr lang="en-GB"/>
              <a:t>Quatrième niveau</a:t>
            </a:r>
          </a:p>
          <a:p>
            <a:pPr lvl="4"/>
            <a:r>
              <a:rPr lang="en-GB"/>
              <a:t>Cinquième niveau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6A28AF-C390-D94A-86D3-7BD7243CB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048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6A28AF-C390-D94A-86D3-7BD7243CB0E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4609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b="1" dirty="0"/>
              <a:t>Le </a:t>
            </a:r>
            <a:r>
              <a:rPr lang="en-US" b="1" dirty="0" err="1"/>
              <a:t>système</a:t>
            </a:r>
            <a:r>
              <a:rPr lang="en-US" b="1" dirty="0"/>
              <a:t> </a:t>
            </a:r>
            <a:r>
              <a:rPr lang="en-US" b="1" dirty="0" err="1"/>
              <a:t>électrique</a:t>
            </a:r>
            <a:r>
              <a:rPr lang="en-US" b="1" dirty="0"/>
              <a:t> doit </a:t>
            </a:r>
            <a:r>
              <a:rPr lang="en-US" b="1" dirty="0" err="1"/>
              <a:t>être</a:t>
            </a:r>
            <a:r>
              <a:rPr lang="en-US" b="1" dirty="0"/>
              <a:t> </a:t>
            </a:r>
            <a:r>
              <a:rPr lang="en-US" b="1" dirty="0" err="1"/>
              <a:t>équilibré</a:t>
            </a:r>
            <a:r>
              <a:rPr lang="en-US" b="1" dirty="0"/>
              <a:t> à tout moment. </a:t>
            </a:r>
            <a:r>
              <a:rPr lang="en-US" b="1" dirty="0" err="1"/>
              <a:t>Cela</a:t>
            </a:r>
            <a:r>
              <a:rPr lang="en-US" b="1" dirty="0"/>
              <a:t> </a:t>
            </a:r>
            <a:r>
              <a:rPr lang="en-US" b="1" dirty="0" err="1"/>
              <a:t>signifie</a:t>
            </a:r>
            <a:r>
              <a:rPr lang="en-US" b="1" dirty="0"/>
              <a:t> que la production doit </a:t>
            </a:r>
            <a:r>
              <a:rPr lang="en-US" b="1" dirty="0" err="1"/>
              <a:t>être</a:t>
            </a:r>
            <a:r>
              <a:rPr lang="en-US" b="1" dirty="0"/>
              <a:t> </a:t>
            </a:r>
            <a:r>
              <a:rPr lang="en-US" b="1" dirty="0" err="1"/>
              <a:t>égale</a:t>
            </a:r>
            <a:r>
              <a:rPr lang="en-US" b="1" dirty="0"/>
              <a:t> à la </a:t>
            </a:r>
            <a:r>
              <a:rPr lang="en-US" b="1" dirty="0" err="1"/>
              <a:t>somme</a:t>
            </a:r>
            <a:r>
              <a:rPr lang="en-US" b="1" dirty="0"/>
              <a:t> de la </a:t>
            </a:r>
            <a:r>
              <a:rPr lang="en-US" b="1" dirty="0" err="1"/>
              <a:t>consommation</a:t>
            </a:r>
            <a:r>
              <a:rPr lang="en-US" b="1" dirty="0"/>
              <a:t> et des </a:t>
            </a:r>
            <a:r>
              <a:rPr lang="en-US" b="1" dirty="0" err="1"/>
              <a:t>pertes</a:t>
            </a:r>
            <a:r>
              <a:rPr lang="en-US" b="1" dirty="0"/>
              <a:t>. </a:t>
            </a:r>
            <a:r>
              <a:rPr lang="en-US" dirty="0"/>
              <a:t>Les </a:t>
            </a:r>
            <a:r>
              <a:rPr lang="en-US" dirty="0" err="1"/>
              <a:t>pertes</a:t>
            </a:r>
            <a:r>
              <a:rPr lang="en-US" dirty="0"/>
              <a:t> se </a:t>
            </a:r>
            <a:r>
              <a:rPr lang="en-US" dirty="0" err="1"/>
              <a:t>produisent</a:t>
            </a:r>
            <a:r>
              <a:rPr lang="en-US" dirty="0"/>
              <a:t> dans les </a:t>
            </a:r>
            <a:r>
              <a:rPr lang="en-US" dirty="0" err="1"/>
              <a:t>systèmes</a:t>
            </a:r>
            <a:r>
              <a:rPr lang="en-US" dirty="0"/>
              <a:t> </a:t>
            </a:r>
            <a:r>
              <a:rPr lang="en-US" b="0" dirty="0" err="1"/>
              <a:t>énergétiques</a:t>
            </a:r>
            <a:r>
              <a:rPr lang="en-US" b="0" dirty="0"/>
              <a:t> pour </a:t>
            </a:r>
            <a:r>
              <a:rPr lang="en-US" b="0" dirty="0" err="1"/>
              <a:t>plusieurs</a:t>
            </a:r>
            <a:r>
              <a:rPr lang="en-US" b="0" dirty="0"/>
              <a:t> raisons, par </a:t>
            </a:r>
            <a:r>
              <a:rPr lang="en-US" b="0" dirty="0" err="1"/>
              <a:t>exemple</a:t>
            </a:r>
            <a:r>
              <a:rPr lang="en-US" b="0" dirty="0"/>
              <a:t> les </a:t>
            </a:r>
            <a:r>
              <a:rPr lang="en-US" dirty="0"/>
              <a:t>technologies de transmission de </a:t>
            </a:r>
            <a:r>
              <a:rPr lang="en-US" dirty="0" err="1"/>
              <a:t>l'énergie</a:t>
            </a:r>
            <a:r>
              <a:rPr lang="en-US" dirty="0"/>
              <a:t> ne </a:t>
            </a:r>
            <a:r>
              <a:rPr lang="en-US" dirty="0" err="1"/>
              <a:t>sont</a:t>
            </a:r>
            <a:r>
              <a:rPr lang="en-US" dirty="0"/>
              <a:t> pas </a:t>
            </a:r>
            <a:r>
              <a:rPr lang="en-US" dirty="0" err="1"/>
              <a:t>parfaitement</a:t>
            </a:r>
            <a:r>
              <a:rPr lang="en-US" dirty="0"/>
              <a:t> efficacies. Ceci </a:t>
            </a:r>
            <a:r>
              <a:rPr lang="en-US" dirty="0" err="1"/>
              <a:t>signifie</a:t>
            </a:r>
            <a:r>
              <a:rPr lang="en-US" dirty="0"/>
              <a:t> </a:t>
            </a:r>
            <a:r>
              <a:rPr lang="en-US" dirty="0" err="1"/>
              <a:t>qu'une</a:t>
            </a:r>
            <a:r>
              <a:rPr lang="en-US" dirty="0"/>
              <a:t> </a:t>
            </a:r>
            <a:r>
              <a:rPr lang="en-US" dirty="0" err="1"/>
              <a:t>partie</a:t>
            </a:r>
            <a:r>
              <a:rPr lang="en-US" dirty="0"/>
              <a:t> de </a:t>
            </a:r>
            <a:r>
              <a:rPr lang="en-US" dirty="0" err="1"/>
              <a:t>l'énergie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perdue à divers </a:t>
            </a:r>
            <a:r>
              <a:rPr lang="en-US" dirty="0" err="1"/>
              <a:t>niveaux</a:t>
            </a:r>
            <a:r>
              <a:rPr lang="en-US" dirty="0"/>
              <a:t> de la </a:t>
            </a:r>
            <a:r>
              <a:rPr lang="en-US" dirty="0" err="1"/>
              <a:t>chaîne</a:t>
            </a:r>
            <a:r>
              <a:rPr lang="en-US" dirty="0"/>
              <a:t> </a:t>
            </a:r>
            <a:r>
              <a:rPr lang="en-US" dirty="0" err="1"/>
              <a:t>d’approvisionnement</a:t>
            </a:r>
            <a:r>
              <a:rPr lang="en-US" dirty="0"/>
              <a:t>, de la production </a:t>
            </a:r>
            <a:r>
              <a:rPr lang="en-US" dirty="0" err="1"/>
              <a:t>d'électricité</a:t>
            </a:r>
            <a:r>
              <a:rPr lang="en-US" dirty="0"/>
              <a:t> par les </a:t>
            </a:r>
            <a:r>
              <a:rPr lang="en-US" dirty="0" err="1"/>
              <a:t>centrales</a:t>
            </a:r>
            <a:r>
              <a:rPr lang="en-US" dirty="0"/>
              <a:t> </a:t>
            </a:r>
            <a:r>
              <a:rPr lang="en-US" dirty="0" err="1"/>
              <a:t>électriques</a:t>
            </a:r>
            <a:r>
              <a:rPr lang="en-US" dirty="0"/>
              <a:t> à la </a:t>
            </a:r>
            <a:r>
              <a:rPr lang="en-US" dirty="0" err="1"/>
              <a:t>consommation</a:t>
            </a:r>
            <a:r>
              <a:rPr lang="en-US" dirty="0"/>
              <a:t> </a:t>
            </a:r>
            <a:r>
              <a:rPr lang="en-US" dirty="0" err="1"/>
              <a:t>d'électricité</a:t>
            </a:r>
            <a:r>
              <a:rPr lang="en-US" dirty="0"/>
              <a:t> par les </a:t>
            </a:r>
            <a:r>
              <a:rPr lang="en-US" dirty="0" err="1"/>
              <a:t>consommateurs</a:t>
            </a:r>
            <a:r>
              <a:rPr lang="en-US" dirty="0"/>
              <a:t>. Pour </a:t>
            </a:r>
            <a:r>
              <a:rPr lang="en-US" dirty="0" err="1"/>
              <a:t>garantir</a:t>
            </a:r>
            <a:r>
              <a:rPr lang="en-US" dirty="0"/>
              <a:t> la </a:t>
            </a:r>
            <a:r>
              <a:rPr lang="en-US" dirty="0" err="1"/>
              <a:t>disponibilité</a:t>
            </a:r>
            <a:r>
              <a:rPr lang="en-US" dirty="0"/>
              <a:t> </a:t>
            </a:r>
            <a:r>
              <a:rPr lang="en-US" dirty="0" err="1"/>
              <a:t>d'une</a:t>
            </a:r>
            <a:r>
              <a:rPr lang="en-US" dirty="0"/>
              <a:t> </a:t>
            </a:r>
            <a:r>
              <a:rPr lang="en-US" dirty="0" err="1"/>
              <a:t>quantité</a:t>
            </a:r>
            <a:r>
              <a:rPr lang="en-US" dirty="0"/>
              <a:t> suffisante </a:t>
            </a:r>
            <a:r>
              <a:rPr lang="en-US" dirty="0" err="1"/>
              <a:t>d'énergie</a:t>
            </a:r>
            <a:r>
              <a:rPr lang="en-US" dirty="0"/>
              <a:t>, </a:t>
            </a:r>
            <a:r>
              <a:rPr lang="en-US" dirty="0" err="1"/>
              <a:t>ces</a:t>
            </a:r>
            <a:r>
              <a:rPr lang="en-US" dirty="0"/>
              <a:t> </a:t>
            </a:r>
            <a:r>
              <a:rPr lang="en-US" dirty="0" err="1"/>
              <a:t>pertes</a:t>
            </a:r>
            <a:r>
              <a:rPr lang="en-US" dirty="0"/>
              <a:t> </a:t>
            </a:r>
            <a:r>
              <a:rPr lang="en-US" dirty="0" err="1"/>
              <a:t>doivent</a:t>
            </a:r>
            <a:r>
              <a:rPr lang="en-US" dirty="0"/>
              <a:t> </a:t>
            </a:r>
            <a:r>
              <a:rPr lang="en-US" dirty="0" err="1"/>
              <a:t>être</a:t>
            </a:r>
            <a:r>
              <a:rPr lang="en-US" dirty="0"/>
              <a:t> </a:t>
            </a:r>
            <a:r>
              <a:rPr lang="en-US" dirty="0" err="1"/>
              <a:t>prises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compte</a:t>
            </a:r>
            <a:r>
              <a:rPr lang="en-US" dirty="0"/>
              <a:t> dans </a:t>
            </a:r>
            <a:r>
              <a:rPr lang="en-US" dirty="0" err="1"/>
              <a:t>l'équilibre</a:t>
            </a:r>
            <a:r>
              <a:rPr lang="en-US" dirty="0"/>
              <a:t> du </a:t>
            </a:r>
            <a:r>
              <a:rPr lang="en-US" dirty="0" err="1"/>
              <a:t>système</a:t>
            </a:r>
            <a:r>
              <a:rPr lang="en-US" dirty="0"/>
              <a:t>, </a:t>
            </a:r>
            <a:r>
              <a:rPr lang="en-US" dirty="0" err="1"/>
              <a:t>ce</a:t>
            </a:r>
            <a:r>
              <a:rPr lang="en-US" dirty="0"/>
              <a:t> qui </a:t>
            </a:r>
            <a:r>
              <a:rPr lang="en-US" dirty="0" err="1"/>
              <a:t>signifie</a:t>
            </a:r>
            <a:r>
              <a:rPr lang="en-US" dirty="0"/>
              <a:t> que la production doit </a:t>
            </a:r>
            <a:r>
              <a:rPr lang="en-US" dirty="0" err="1"/>
              <a:t>être</a:t>
            </a:r>
            <a:r>
              <a:rPr lang="en-US" dirty="0"/>
              <a:t> </a:t>
            </a:r>
            <a:r>
              <a:rPr lang="en-US" dirty="0" err="1"/>
              <a:t>égale</a:t>
            </a:r>
            <a:r>
              <a:rPr lang="en-US" dirty="0"/>
              <a:t> à la </a:t>
            </a:r>
            <a:r>
              <a:rPr lang="en-US" dirty="0" err="1"/>
              <a:t>somme</a:t>
            </a:r>
            <a:r>
              <a:rPr lang="en-US" dirty="0"/>
              <a:t> de la </a:t>
            </a:r>
            <a:r>
              <a:rPr lang="en-US" dirty="0" err="1"/>
              <a:t>consommation</a:t>
            </a:r>
            <a:r>
              <a:rPr lang="en-US" dirty="0"/>
              <a:t> et des </a:t>
            </a:r>
            <a:r>
              <a:rPr lang="en-US" dirty="0" err="1"/>
              <a:t>pertes</a:t>
            </a:r>
            <a:r>
              <a:rPr lang="en-US" dirty="0"/>
              <a:t>. </a:t>
            </a:r>
            <a:r>
              <a:rPr lang="en-US" dirty="0" err="1"/>
              <a:t>Puisqu'il</a:t>
            </a:r>
            <a:r>
              <a:rPr lang="en-US" dirty="0"/>
              <a:t> </a:t>
            </a:r>
            <a:r>
              <a:rPr lang="en-US" dirty="0" err="1"/>
              <a:t>n'existe</a:t>
            </a:r>
            <a:r>
              <a:rPr lang="en-US" dirty="0"/>
              <a:t> </a:t>
            </a:r>
            <a:r>
              <a:rPr lang="en-US" dirty="0" err="1"/>
              <a:t>souvent</a:t>
            </a:r>
            <a:r>
              <a:rPr lang="en-US" dirty="0"/>
              <a:t> </a:t>
            </a:r>
            <a:r>
              <a:rPr lang="en-US" dirty="0" err="1"/>
              <a:t>aucun</a:t>
            </a:r>
            <a:r>
              <a:rPr lang="en-US" dirty="0"/>
              <a:t> </a:t>
            </a:r>
            <a:r>
              <a:rPr lang="en-US" dirty="0" err="1"/>
              <a:t>moyen</a:t>
            </a:r>
            <a:r>
              <a:rPr lang="en-US" dirty="0"/>
              <a:t> </a:t>
            </a:r>
            <a:r>
              <a:rPr lang="en-US" dirty="0" err="1"/>
              <a:t>économiquement</a:t>
            </a:r>
            <a:r>
              <a:rPr lang="en-US" dirty="0"/>
              <a:t> viable de stocker de très </a:t>
            </a:r>
            <a:r>
              <a:rPr lang="en-US" dirty="0" err="1"/>
              <a:t>grandes</a:t>
            </a:r>
            <a:r>
              <a:rPr lang="en-US" dirty="0"/>
              <a:t> </a:t>
            </a:r>
            <a:r>
              <a:rPr lang="en-US" dirty="0" err="1"/>
              <a:t>quantités</a:t>
            </a:r>
            <a:r>
              <a:rPr lang="en-US" dirty="0"/>
              <a:t> </a:t>
            </a:r>
            <a:r>
              <a:rPr lang="en-US" dirty="0" err="1"/>
              <a:t>d'électricité</a:t>
            </a:r>
            <a:r>
              <a:rPr lang="en-US" dirty="0"/>
              <a:t>, il </a:t>
            </a:r>
            <a:r>
              <a:rPr lang="en-US" dirty="0" err="1"/>
              <a:t>est</a:t>
            </a:r>
            <a:r>
              <a:rPr lang="en-US" dirty="0"/>
              <a:t> important que </a:t>
            </a:r>
            <a:r>
              <a:rPr lang="en-US" dirty="0" err="1"/>
              <a:t>cet</a:t>
            </a:r>
            <a:r>
              <a:rPr lang="en-US" dirty="0"/>
              <a:t> </a:t>
            </a:r>
            <a:r>
              <a:rPr lang="en-US" dirty="0" err="1"/>
              <a:t>équilibre</a:t>
            </a:r>
            <a:r>
              <a:rPr lang="en-US" dirty="0"/>
              <a:t> </a:t>
            </a:r>
            <a:r>
              <a:rPr lang="en-US" dirty="0" err="1"/>
              <a:t>soit</a:t>
            </a:r>
            <a:r>
              <a:rPr lang="en-US" dirty="0"/>
              <a:t> </a:t>
            </a:r>
            <a:r>
              <a:rPr lang="en-US" dirty="0" err="1"/>
              <a:t>maintenu</a:t>
            </a:r>
            <a:r>
              <a:rPr lang="en-US" dirty="0"/>
              <a:t>. Ceci a des implications pour la planification de </a:t>
            </a:r>
            <a:r>
              <a:rPr lang="en-US" dirty="0" err="1"/>
              <a:t>l'approvisionnement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énergie</a:t>
            </a:r>
            <a:r>
              <a:rPr lang="en-US" dirty="0"/>
              <a:t> car </a:t>
            </a:r>
            <a:r>
              <a:rPr lang="en-US" dirty="0" err="1"/>
              <a:t>certaines</a:t>
            </a:r>
            <a:r>
              <a:rPr lang="en-US" dirty="0"/>
              <a:t> technologies de production </a:t>
            </a:r>
            <a:r>
              <a:rPr lang="en-US" dirty="0" err="1"/>
              <a:t>d'électricité</a:t>
            </a:r>
            <a:r>
              <a:rPr lang="en-US" dirty="0"/>
              <a:t> </a:t>
            </a:r>
            <a:r>
              <a:rPr lang="en-US" dirty="0" err="1"/>
              <a:t>sont</a:t>
            </a:r>
            <a:r>
              <a:rPr lang="en-US" dirty="0"/>
              <a:t> peu flexible, </a:t>
            </a:r>
            <a:r>
              <a:rPr lang="en-US" dirty="0" err="1"/>
              <a:t>ce</a:t>
            </a:r>
            <a:r>
              <a:rPr lang="en-US" dirty="0"/>
              <a:t> qui </a:t>
            </a:r>
            <a:r>
              <a:rPr lang="en-US" dirty="0" err="1"/>
              <a:t>signifie</a:t>
            </a:r>
            <a:r>
              <a:rPr lang="en-US" dirty="0"/>
              <a:t> </a:t>
            </a:r>
            <a:r>
              <a:rPr lang="en-US" dirty="0" err="1"/>
              <a:t>qu'on</a:t>
            </a:r>
            <a:r>
              <a:rPr lang="en-US" dirty="0"/>
              <a:t> ne </a:t>
            </a:r>
            <a:r>
              <a:rPr lang="en-US" dirty="0" err="1"/>
              <a:t>peut</a:t>
            </a:r>
            <a:r>
              <a:rPr lang="en-US" dirty="0"/>
              <a:t> pas </a:t>
            </a:r>
            <a:r>
              <a:rPr lang="en-US" dirty="0" err="1"/>
              <a:t>compter</a:t>
            </a:r>
            <a:r>
              <a:rPr lang="en-US" dirty="0"/>
              <a:t> sur </a:t>
            </a:r>
            <a:r>
              <a:rPr lang="en-US" dirty="0" err="1"/>
              <a:t>elles</a:t>
            </a:r>
            <a:r>
              <a:rPr lang="en-US" dirty="0"/>
              <a:t> pour </a:t>
            </a:r>
            <a:r>
              <a:rPr lang="en-US" dirty="0" err="1"/>
              <a:t>produire</a:t>
            </a:r>
            <a:r>
              <a:rPr lang="en-US" dirty="0"/>
              <a:t> de </a:t>
            </a:r>
            <a:r>
              <a:rPr lang="en-US" dirty="0" err="1"/>
              <a:t>l'électricité</a:t>
            </a:r>
            <a:r>
              <a:rPr lang="en-US" dirty="0"/>
              <a:t> à tout moment. Il </a:t>
            </a:r>
            <a:r>
              <a:rPr lang="en-US" dirty="0" err="1"/>
              <a:t>est</a:t>
            </a:r>
            <a:r>
              <a:rPr lang="en-US" dirty="0"/>
              <a:t> important de </a:t>
            </a:r>
            <a:r>
              <a:rPr lang="en-US" dirty="0" err="1"/>
              <a:t>modéliser</a:t>
            </a:r>
            <a:r>
              <a:rPr lang="en-US" dirty="0"/>
              <a:t> la </a:t>
            </a:r>
            <a:r>
              <a:rPr lang="en-US" dirty="0" err="1"/>
              <a:t>variabilité</a:t>
            </a:r>
            <a:r>
              <a:rPr lang="en-US" dirty="0"/>
              <a:t> </a:t>
            </a:r>
            <a:r>
              <a:rPr lang="en-US" dirty="0" err="1"/>
              <a:t>temporelle</a:t>
            </a:r>
            <a:r>
              <a:rPr lang="en-US" dirty="0"/>
              <a:t> </a:t>
            </a:r>
            <a:r>
              <a:rPr lang="en-US" dirty="0" err="1"/>
              <a:t>afin</a:t>
            </a:r>
            <a:r>
              <a:rPr lang="en-US" dirty="0"/>
              <a:t> de </a:t>
            </a:r>
            <a:r>
              <a:rPr lang="en-US" dirty="0" err="1"/>
              <a:t>garantir</a:t>
            </a:r>
            <a:r>
              <a:rPr lang="en-US" dirty="0"/>
              <a:t> </a:t>
            </a:r>
            <a:r>
              <a:rPr lang="en-US" dirty="0" err="1"/>
              <a:t>l'équilibre</a:t>
            </a:r>
            <a:r>
              <a:rPr lang="en-US" dirty="0"/>
              <a:t> du </a:t>
            </a:r>
            <a:r>
              <a:rPr lang="en-US" dirty="0" err="1"/>
              <a:t>système</a:t>
            </a:r>
            <a:r>
              <a:rPr lang="en-US" dirty="0"/>
              <a:t> à tout moment. </a:t>
            </a:r>
            <a:endParaRPr lang="en-US" dirty="0">
              <a:cs typeface="Calibri"/>
            </a:endParaRPr>
          </a:p>
          <a:p>
            <a:br>
              <a:rPr lang="en-US" dirty="0">
                <a:cs typeface="+mn-lt"/>
              </a:rPr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6A28AF-C390-D94A-86D3-7BD7243CB0E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7359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dirty="0"/>
              <a:t>Les </a:t>
            </a:r>
            <a:r>
              <a:rPr lang="en-US" dirty="0" err="1"/>
              <a:t>systèmes</a:t>
            </a:r>
            <a:r>
              <a:rPr lang="en-US" dirty="0"/>
              <a:t> </a:t>
            </a:r>
            <a:r>
              <a:rPr lang="en-US" dirty="0" err="1"/>
              <a:t>électriques</a:t>
            </a:r>
            <a:r>
              <a:rPr lang="en-US" dirty="0"/>
              <a:t> ne </a:t>
            </a:r>
            <a:r>
              <a:rPr lang="en-US" dirty="0" err="1"/>
              <a:t>sont</a:t>
            </a:r>
            <a:r>
              <a:rPr lang="en-US" dirty="0"/>
              <a:t> pas </a:t>
            </a:r>
            <a:r>
              <a:rPr lang="en-US" dirty="0" err="1"/>
              <a:t>totalement</a:t>
            </a:r>
            <a:r>
              <a:rPr lang="en-US" dirty="0"/>
              <a:t> </a:t>
            </a:r>
            <a:r>
              <a:rPr lang="en-US" dirty="0" err="1"/>
              <a:t>efficaces</a:t>
            </a:r>
            <a:r>
              <a:rPr lang="en-US" dirty="0"/>
              <a:t> et </a:t>
            </a:r>
            <a:r>
              <a:rPr lang="en-US" dirty="0" err="1"/>
              <a:t>comportent</a:t>
            </a:r>
            <a:r>
              <a:rPr lang="en-US" dirty="0"/>
              <a:t> </a:t>
            </a:r>
            <a:r>
              <a:rPr lang="en-US" dirty="0" err="1"/>
              <a:t>plusieurs</a:t>
            </a:r>
            <a:r>
              <a:rPr lang="en-US" dirty="0"/>
              <a:t> </a:t>
            </a:r>
            <a:r>
              <a:rPr lang="en-US" dirty="0" err="1"/>
              <a:t>pertes</a:t>
            </a:r>
            <a:r>
              <a:rPr lang="en-US" dirty="0"/>
              <a:t>. Ceci </a:t>
            </a:r>
            <a:r>
              <a:rPr lang="en-US" dirty="0" err="1"/>
              <a:t>signifie</a:t>
            </a:r>
            <a:r>
              <a:rPr lang="en-US" dirty="0"/>
              <a:t> que </a:t>
            </a:r>
            <a:r>
              <a:rPr lang="en-US" dirty="0" err="1"/>
              <a:t>toute</a:t>
            </a:r>
            <a:r>
              <a:rPr lang="en-US" dirty="0"/>
              <a:t> </a:t>
            </a:r>
            <a:r>
              <a:rPr lang="en-US" dirty="0" err="1"/>
              <a:t>l'énergie</a:t>
            </a:r>
            <a:r>
              <a:rPr lang="en-US" dirty="0"/>
              <a:t> </a:t>
            </a:r>
            <a:r>
              <a:rPr lang="en-US" dirty="0" err="1"/>
              <a:t>primaire</a:t>
            </a:r>
            <a:r>
              <a:rPr lang="en-US" dirty="0"/>
              <a:t> entrant dans un </a:t>
            </a:r>
            <a:r>
              <a:rPr lang="en-US" dirty="0" err="1"/>
              <a:t>système</a:t>
            </a:r>
            <a:r>
              <a:rPr lang="en-US" dirty="0"/>
              <a:t> </a:t>
            </a:r>
            <a:r>
              <a:rPr lang="en-US" dirty="0" err="1"/>
              <a:t>électrique</a:t>
            </a:r>
            <a:r>
              <a:rPr lang="en-US" dirty="0"/>
              <a:t> </a:t>
            </a:r>
            <a:r>
              <a:rPr lang="en-US" dirty="0" err="1"/>
              <a:t>n'est</a:t>
            </a:r>
            <a:r>
              <a:rPr lang="en-US" dirty="0"/>
              <a:t> pas </a:t>
            </a:r>
            <a:r>
              <a:rPr lang="en-US" dirty="0" err="1"/>
              <a:t>utilisée</a:t>
            </a:r>
            <a:r>
              <a:rPr lang="en-US" dirty="0"/>
              <a:t> par les </a:t>
            </a:r>
            <a:r>
              <a:rPr lang="en-US" dirty="0" err="1"/>
              <a:t>consommateurs</a:t>
            </a:r>
            <a:r>
              <a:rPr lang="en-US" dirty="0"/>
              <a:t>. Il </a:t>
            </a:r>
            <a:r>
              <a:rPr lang="en-US" dirty="0" err="1"/>
              <a:t>est</a:t>
            </a:r>
            <a:r>
              <a:rPr lang="en-US" dirty="0"/>
              <a:t> important de </a:t>
            </a:r>
            <a:r>
              <a:rPr lang="en-US" dirty="0" err="1"/>
              <a:t>comprendre</a:t>
            </a:r>
            <a:r>
              <a:rPr lang="en-US" dirty="0"/>
              <a:t> </a:t>
            </a:r>
            <a:r>
              <a:rPr lang="en-US" dirty="0" err="1"/>
              <a:t>d'où</a:t>
            </a:r>
            <a:r>
              <a:rPr lang="en-US" dirty="0"/>
              <a:t> </a:t>
            </a:r>
            <a:r>
              <a:rPr lang="en-US" dirty="0" err="1"/>
              <a:t>viennent</a:t>
            </a:r>
            <a:r>
              <a:rPr lang="en-US" dirty="0"/>
              <a:t> </a:t>
            </a:r>
            <a:r>
              <a:rPr lang="en-US" dirty="0" err="1"/>
              <a:t>ces</a:t>
            </a:r>
            <a:r>
              <a:rPr lang="en-US" dirty="0"/>
              <a:t> </a:t>
            </a:r>
            <a:r>
              <a:rPr lang="en-US" dirty="0" err="1"/>
              <a:t>pertes</a:t>
            </a:r>
            <a:r>
              <a:rPr lang="en-US" dirty="0"/>
              <a:t> et </a:t>
            </a:r>
            <a:r>
              <a:rPr lang="en-US" dirty="0" err="1"/>
              <a:t>d'en</a:t>
            </a:r>
            <a:r>
              <a:rPr lang="en-US" dirty="0"/>
              <a:t> </a:t>
            </a:r>
            <a:r>
              <a:rPr lang="en-US" dirty="0" err="1"/>
              <a:t>tenir</a:t>
            </a:r>
            <a:r>
              <a:rPr lang="en-US" dirty="0"/>
              <a:t> </a:t>
            </a:r>
            <a:r>
              <a:rPr lang="en-US" dirty="0" err="1"/>
              <a:t>compte</a:t>
            </a:r>
            <a:r>
              <a:rPr lang="en-US" dirty="0"/>
              <a:t> </a:t>
            </a:r>
            <a:r>
              <a:rPr lang="en-US" dirty="0" err="1"/>
              <a:t>lors</a:t>
            </a:r>
            <a:r>
              <a:rPr lang="en-US" dirty="0"/>
              <a:t> de la </a:t>
            </a:r>
            <a:r>
              <a:rPr lang="en-US" dirty="0" err="1"/>
              <a:t>modélisation</a:t>
            </a:r>
            <a:r>
              <a:rPr lang="en-US" dirty="0"/>
              <a:t> des </a:t>
            </a:r>
            <a:r>
              <a:rPr lang="en-US" dirty="0" err="1"/>
              <a:t>systèmes</a:t>
            </a:r>
            <a:r>
              <a:rPr lang="en-US" dirty="0"/>
              <a:t> </a:t>
            </a:r>
            <a:r>
              <a:rPr lang="en-US" dirty="0" err="1"/>
              <a:t>énergétiques</a:t>
            </a:r>
            <a:r>
              <a:rPr lang="en-US" dirty="0"/>
              <a:t>. La première source de </a:t>
            </a:r>
            <a:r>
              <a:rPr lang="en-US" dirty="0" err="1"/>
              <a:t>pertes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constituée</a:t>
            </a:r>
            <a:r>
              <a:rPr lang="en-US" dirty="0"/>
              <a:t> par les </a:t>
            </a:r>
            <a:r>
              <a:rPr lang="en-US" dirty="0" err="1"/>
              <a:t>pertes</a:t>
            </a:r>
            <a:r>
              <a:rPr lang="en-US" dirty="0"/>
              <a:t> </a:t>
            </a:r>
            <a:r>
              <a:rPr lang="en-US" dirty="0" err="1"/>
              <a:t>d'énergie</a:t>
            </a:r>
            <a:r>
              <a:rPr lang="en-US" dirty="0"/>
              <a:t> </a:t>
            </a:r>
            <a:r>
              <a:rPr lang="en-US" dirty="0" err="1"/>
              <a:t>thermique</a:t>
            </a:r>
            <a:r>
              <a:rPr lang="en-US" dirty="0"/>
              <a:t> </a:t>
            </a:r>
            <a:r>
              <a:rPr lang="en-US" dirty="0" err="1"/>
              <a:t>lors</a:t>
            </a:r>
            <a:r>
              <a:rPr lang="en-US" dirty="0"/>
              <a:t> de la production </a:t>
            </a:r>
            <a:r>
              <a:rPr lang="en-US" dirty="0" err="1"/>
              <a:t>d'électricité</a:t>
            </a:r>
            <a:r>
              <a:rPr lang="en-US" dirty="0"/>
              <a:t>; la production </a:t>
            </a:r>
            <a:r>
              <a:rPr lang="en-US" dirty="0" err="1"/>
              <a:t>d'électricité</a:t>
            </a:r>
            <a:r>
              <a:rPr lang="en-US" dirty="0"/>
              <a:t> </a:t>
            </a:r>
            <a:r>
              <a:rPr lang="en-US" dirty="0" err="1"/>
              <a:t>thermique</a:t>
            </a:r>
            <a:r>
              <a:rPr lang="en-US" dirty="0"/>
              <a:t> par les </a:t>
            </a:r>
            <a:r>
              <a:rPr lang="en-US" dirty="0" err="1"/>
              <a:t>centrales</a:t>
            </a:r>
            <a:r>
              <a:rPr lang="en-US" dirty="0"/>
              <a:t> </a:t>
            </a:r>
            <a:r>
              <a:rPr lang="en-US" dirty="0" err="1"/>
              <a:t>électriques</a:t>
            </a:r>
            <a:r>
              <a:rPr lang="en-US" dirty="0"/>
              <a:t> </a:t>
            </a:r>
            <a:r>
              <a:rPr lang="en-US" dirty="0" err="1"/>
              <a:t>n'est</a:t>
            </a:r>
            <a:r>
              <a:rPr lang="en-US" dirty="0"/>
              <a:t> pas </a:t>
            </a:r>
            <a:r>
              <a:rPr lang="en-US" dirty="0" err="1"/>
              <a:t>parfaitement</a:t>
            </a:r>
            <a:r>
              <a:rPr lang="en-US" dirty="0"/>
              <a:t> </a:t>
            </a:r>
            <a:r>
              <a:rPr lang="en-US" dirty="0" err="1"/>
              <a:t>efficace</a:t>
            </a:r>
            <a:r>
              <a:rPr lang="en-US" dirty="0"/>
              <a:t> et </a:t>
            </a:r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dirty="0" err="1"/>
              <a:t>partie</a:t>
            </a:r>
            <a:r>
              <a:rPr lang="en-US" dirty="0"/>
              <a:t> de </a:t>
            </a:r>
            <a:r>
              <a:rPr lang="en-US" dirty="0" err="1"/>
              <a:t>l'énergie</a:t>
            </a:r>
            <a:r>
              <a:rPr lang="en-US" dirty="0"/>
              <a:t> </a:t>
            </a:r>
            <a:r>
              <a:rPr lang="en-US" dirty="0" err="1"/>
              <a:t>primaire</a:t>
            </a:r>
            <a:r>
              <a:rPr lang="en-US" dirty="0"/>
              <a:t> </a:t>
            </a:r>
            <a:r>
              <a:rPr lang="en-US" dirty="0" err="1"/>
              <a:t>introduite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perdue sous </a:t>
            </a:r>
            <a:r>
              <a:rPr lang="en-US" dirty="0" err="1"/>
              <a:t>forme</a:t>
            </a:r>
            <a:r>
              <a:rPr lang="en-US" dirty="0"/>
              <a:t> de </a:t>
            </a:r>
            <a:r>
              <a:rPr lang="en-US" dirty="0" err="1"/>
              <a:t>chaleur</a:t>
            </a:r>
            <a:r>
              <a:rPr lang="en-US" dirty="0"/>
              <a:t>. Il </a:t>
            </a:r>
            <a:r>
              <a:rPr lang="en-US" dirty="0" err="1"/>
              <a:t>s'agit</a:t>
            </a:r>
            <a:r>
              <a:rPr lang="en-US" dirty="0"/>
              <a:t> </a:t>
            </a:r>
            <a:r>
              <a:rPr lang="en-US" dirty="0" err="1"/>
              <a:t>généralement</a:t>
            </a:r>
            <a:r>
              <a:rPr lang="en-US" dirty="0"/>
              <a:t> des </a:t>
            </a:r>
            <a:r>
              <a:rPr lang="en-US" dirty="0" err="1"/>
              <a:t>pertes</a:t>
            </a:r>
            <a:r>
              <a:rPr lang="en-US" dirty="0"/>
              <a:t> les plus </a:t>
            </a:r>
            <a:r>
              <a:rPr lang="en-US" dirty="0" err="1"/>
              <a:t>importantes</a:t>
            </a:r>
            <a:r>
              <a:rPr lang="en-US" dirty="0"/>
              <a:t> du </a:t>
            </a:r>
            <a:r>
              <a:rPr lang="en-US" dirty="0" err="1"/>
              <a:t>système</a:t>
            </a:r>
            <a:r>
              <a:rPr lang="en-US" dirty="0"/>
              <a:t>. Par </a:t>
            </a:r>
            <a:r>
              <a:rPr lang="en-US" dirty="0" err="1"/>
              <a:t>exemple</a:t>
            </a:r>
            <a:r>
              <a:rPr lang="en-US" dirty="0"/>
              <a:t>, </a:t>
            </a:r>
            <a:r>
              <a:rPr lang="en-US" dirty="0" err="1"/>
              <a:t>toute</a:t>
            </a:r>
            <a:r>
              <a:rPr lang="en-US" dirty="0"/>
              <a:t> </a:t>
            </a:r>
            <a:r>
              <a:rPr lang="en-US" dirty="0" err="1"/>
              <a:t>l'énergie</a:t>
            </a:r>
            <a:r>
              <a:rPr lang="en-US" dirty="0"/>
              <a:t> </a:t>
            </a:r>
            <a:r>
              <a:rPr lang="en-US" dirty="0" err="1"/>
              <a:t>contenue</a:t>
            </a:r>
            <a:r>
              <a:rPr lang="en-US" dirty="0"/>
              <a:t> dans le </a:t>
            </a:r>
            <a:r>
              <a:rPr lang="en-US" dirty="0" err="1"/>
              <a:t>charbon</a:t>
            </a:r>
            <a:r>
              <a:rPr lang="en-US" dirty="0"/>
              <a:t> </a:t>
            </a:r>
            <a:r>
              <a:rPr lang="en-US" dirty="0" err="1"/>
              <a:t>brûlé</a:t>
            </a:r>
            <a:r>
              <a:rPr lang="en-US" dirty="0"/>
              <a:t> dans </a:t>
            </a:r>
            <a:r>
              <a:rPr lang="en-US" dirty="0" err="1"/>
              <a:t>une</a:t>
            </a:r>
            <a:r>
              <a:rPr lang="en-US" dirty="0"/>
              <a:t> centrale </a:t>
            </a:r>
            <a:r>
              <a:rPr lang="en-US" dirty="0" err="1"/>
              <a:t>électrique</a:t>
            </a:r>
            <a:r>
              <a:rPr lang="en-US" dirty="0"/>
              <a:t> au </a:t>
            </a:r>
            <a:r>
              <a:rPr lang="en-US" dirty="0" err="1"/>
              <a:t>charbon</a:t>
            </a:r>
            <a:r>
              <a:rPr lang="en-US" dirty="0"/>
              <a:t> </a:t>
            </a:r>
            <a:r>
              <a:rPr lang="en-US" dirty="0" err="1"/>
              <a:t>n'est</a:t>
            </a:r>
            <a:r>
              <a:rPr lang="en-US" dirty="0"/>
              <a:t> pas </a:t>
            </a:r>
            <a:r>
              <a:rPr lang="en-US" dirty="0" err="1"/>
              <a:t>convertie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électricité</a:t>
            </a:r>
            <a:r>
              <a:rPr lang="en-US" dirty="0"/>
              <a:t> </a:t>
            </a:r>
            <a:r>
              <a:rPr lang="en-US" dirty="0" err="1"/>
              <a:t>puisqu’une</a:t>
            </a:r>
            <a:r>
              <a:rPr lang="en-US" dirty="0"/>
              <a:t> </a:t>
            </a:r>
            <a:r>
              <a:rPr lang="en-US" dirty="0" err="1"/>
              <a:t>partie</a:t>
            </a:r>
            <a:r>
              <a:rPr lang="en-US" dirty="0"/>
              <a:t> de </a:t>
            </a:r>
            <a:r>
              <a:rPr lang="en-US" dirty="0" err="1"/>
              <a:t>cette</a:t>
            </a:r>
            <a:r>
              <a:rPr lang="en-US" dirty="0"/>
              <a:t> </a:t>
            </a:r>
            <a:r>
              <a:rPr lang="en-US" dirty="0" err="1"/>
              <a:t>énergie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perdue sous </a:t>
            </a:r>
            <a:r>
              <a:rPr lang="en-US" dirty="0" err="1"/>
              <a:t>forme</a:t>
            </a:r>
            <a:r>
              <a:rPr lang="en-US" dirty="0"/>
              <a:t> de </a:t>
            </a:r>
            <a:r>
              <a:rPr lang="en-US" dirty="0" err="1"/>
              <a:t>chaleur</a:t>
            </a:r>
            <a:r>
              <a:rPr lang="en-US" dirty="0"/>
              <a:t>. Le concept </a:t>
            </a:r>
            <a:r>
              <a:rPr lang="en-US" dirty="0" err="1"/>
              <a:t>d'efficacité</a:t>
            </a:r>
            <a:r>
              <a:rPr lang="en-US" dirty="0"/>
              <a:t> des </a:t>
            </a:r>
            <a:r>
              <a:rPr lang="en-US" dirty="0" err="1"/>
              <a:t>centrales</a:t>
            </a:r>
            <a:r>
              <a:rPr lang="en-US" dirty="0"/>
              <a:t> </a:t>
            </a:r>
            <a:r>
              <a:rPr lang="en-US" dirty="0" err="1"/>
              <a:t>électriques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étudié</a:t>
            </a:r>
            <a:r>
              <a:rPr lang="en-US" dirty="0"/>
              <a:t> plus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détail</a:t>
            </a:r>
            <a:r>
              <a:rPr lang="en-US" dirty="0"/>
              <a:t> dans le Cours 4.  Le transport et la distribution de </a:t>
            </a:r>
            <a:r>
              <a:rPr lang="en-US" dirty="0" err="1"/>
              <a:t>l'électricité</a:t>
            </a:r>
            <a:r>
              <a:rPr lang="en-US" dirty="0"/>
              <a:t> constituent </a:t>
            </a:r>
            <a:r>
              <a:rPr lang="en-US" dirty="0" err="1"/>
              <a:t>d’autres</a:t>
            </a:r>
            <a:r>
              <a:rPr lang="en-US" dirty="0"/>
              <a:t> sources de </a:t>
            </a:r>
            <a:r>
              <a:rPr lang="en-US" dirty="0" err="1"/>
              <a:t>pertes</a:t>
            </a:r>
            <a:r>
              <a:rPr lang="en-US" dirty="0"/>
              <a:t> </a:t>
            </a:r>
            <a:r>
              <a:rPr lang="en-US" dirty="0" err="1"/>
              <a:t>d'énergie</a:t>
            </a:r>
            <a:r>
              <a:rPr lang="en-US" dirty="0"/>
              <a:t>.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En raison de </a:t>
            </a:r>
            <a:r>
              <a:rPr lang="en-US" dirty="0" err="1"/>
              <a:t>ces</a:t>
            </a:r>
            <a:r>
              <a:rPr lang="en-US" dirty="0"/>
              <a:t> </a:t>
            </a:r>
            <a:r>
              <a:rPr lang="en-US" dirty="0" err="1"/>
              <a:t>pertes</a:t>
            </a:r>
            <a:r>
              <a:rPr lang="en-US" dirty="0"/>
              <a:t>, les </a:t>
            </a:r>
            <a:r>
              <a:rPr lang="en-US" dirty="0" err="1"/>
              <a:t>réseaux</a:t>
            </a:r>
            <a:r>
              <a:rPr lang="en-US" dirty="0"/>
              <a:t> </a:t>
            </a:r>
            <a:r>
              <a:rPr lang="en-US" dirty="0" err="1"/>
              <a:t>électriques</a:t>
            </a:r>
            <a:r>
              <a:rPr lang="en-US" dirty="0"/>
              <a:t> </a:t>
            </a:r>
            <a:r>
              <a:rPr lang="en-US" dirty="0" err="1"/>
              <a:t>doivent</a:t>
            </a:r>
            <a:r>
              <a:rPr lang="en-US" dirty="0"/>
              <a:t> </a:t>
            </a:r>
            <a:r>
              <a:rPr lang="en-US" dirty="0" err="1"/>
              <a:t>toujours</a:t>
            </a:r>
            <a:r>
              <a:rPr lang="en-US" dirty="0"/>
              <a:t> </a:t>
            </a:r>
            <a:r>
              <a:rPr lang="en-US" dirty="0" err="1"/>
              <a:t>produire</a:t>
            </a:r>
            <a:r>
              <a:rPr lang="en-US" dirty="0"/>
              <a:t> plus </a:t>
            </a:r>
            <a:r>
              <a:rPr lang="en-US" dirty="0" err="1"/>
              <a:t>d'électricité</a:t>
            </a:r>
            <a:r>
              <a:rPr lang="en-US" dirty="0"/>
              <a:t> </a:t>
            </a:r>
            <a:r>
              <a:rPr lang="en-US" dirty="0" err="1"/>
              <a:t>qu'ils</a:t>
            </a:r>
            <a:r>
              <a:rPr lang="en-US" dirty="0"/>
              <a:t> </a:t>
            </a:r>
            <a:r>
              <a:rPr lang="en-US" dirty="0" err="1"/>
              <a:t>n'en</a:t>
            </a:r>
            <a:r>
              <a:rPr lang="en-US" dirty="0"/>
              <a:t> </a:t>
            </a:r>
            <a:r>
              <a:rPr lang="en-US" dirty="0" err="1"/>
              <a:t>consomment</a:t>
            </a:r>
            <a:r>
              <a:rPr lang="en-US" dirty="0"/>
              <a:t> pour </a:t>
            </a:r>
            <a:r>
              <a:rPr lang="en-US" dirty="0" err="1"/>
              <a:t>répondre</a:t>
            </a:r>
            <a:r>
              <a:rPr lang="en-US" dirty="0"/>
              <a:t> à la </a:t>
            </a:r>
            <a:r>
              <a:rPr lang="en-US" dirty="0" err="1"/>
              <a:t>demande</a:t>
            </a:r>
            <a:r>
              <a:rPr lang="en-US" dirty="0"/>
              <a:t>. Dans </a:t>
            </a:r>
            <a:r>
              <a:rPr lang="en-US" dirty="0" err="1"/>
              <a:t>certains</a:t>
            </a:r>
            <a:r>
              <a:rPr lang="en-US" dirty="0"/>
              <a:t> </a:t>
            </a:r>
            <a:r>
              <a:rPr lang="en-US" dirty="0" err="1"/>
              <a:t>cas</a:t>
            </a:r>
            <a:r>
              <a:rPr lang="en-US" dirty="0"/>
              <a:t>, les </a:t>
            </a:r>
            <a:r>
              <a:rPr lang="en-US" dirty="0" err="1"/>
              <a:t>systèmes</a:t>
            </a:r>
            <a:r>
              <a:rPr lang="en-US" dirty="0"/>
              <a:t> </a:t>
            </a:r>
            <a:r>
              <a:rPr lang="en-US" dirty="0" err="1"/>
              <a:t>électriques</a:t>
            </a:r>
            <a:r>
              <a:rPr lang="en-US" dirty="0"/>
              <a:t> </a:t>
            </a:r>
            <a:r>
              <a:rPr lang="en-US" dirty="0" err="1"/>
              <a:t>peuvent</a:t>
            </a:r>
            <a:r>
              <a:rPr lang="en-US" dirty="0"/>
              <a:t> ne pas </a:t>
            </a:r>
            <a:r>
              <a:rPr lang="en-US" dirty="0" err="1"/>
              <a:t>répondre</a:t>
            </a:r>
            <a:r>
              <a:rPr lang="en-US" dirty="0"/>
              <a:t> à la </a:t>
            </a:r>
            <a:r>
              <a:rPr lang="en-US" dirty="0" err="1"/>
              <a:t>demande</a:t>
            </a:r>
            <a:r>
              <a:rPr lang="en-US" dirty="0"/>
              <a:t>, par </a:t>
            </a:r>
            <a:r>
              <a:rPr lang="en-US" dirty="0" err="1"/>
              <a:t>exemple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raison </a:t>
            </a:r>
            <a:r>
              <a:rPr lang="en-US" dirty="0" err="1"/>
              <a:t>d'une</a:t>
            </a:r>
            <a:r>
              <a:rPr lang="en-US" dirty="0"/>
              <a:t> </a:t>
            </a:r>
            <a:r>
              <a:rPr lang="en-US" dirty="0" err="1"/>
              <a:t>capacité</a:t>
            </a:r>
            <a:r>
              <a:rPr lang="en-US" dirty="0"/>
              <a:t> de production </a:t>
            </a:r>
            <a:r>
              <a:rPr lang="en-US" dirty="0" err="1"/>
              <a:t>insuffisante</a:t>
            </a:r>
            <a:r>
              <a:rPr lang="en-US" dirty="0"/>
              <a:t>. </a:t>
            </a:r>
            <a:r>
              <a:rPr lang="en-US" dirty="0" err="1"/>
              <a:t>Cette</a:t>
            </a:r>
            <a:r>
              <a:rPr lang="en-US" dirty="0"/>
              <a:t> situation a des </a:t>
            </a:r>
            <a:r>
              <a:rPr lang="en-US" dirty="0" err="1"/>
              <a:t>répercussions</a:t>
            </a:r>
            <a:r>
              <a:rPr lang="en-US" dirty="0"/>
              <a:t> </a:t>
            </a:r>
            <a:r>
              <a:rPr lang="en-US" dirty="0" err="1"/>
              <a:t>importantes</a:t>
            </a:r>
            <a:r>
              <a:rPr lang="en-US" dirty="0"/>
              <a:t> sur la société. </a:t>
            </a:r>
            <a:endParaRPr lang="en-US" dirty="0">
              <a:cs typeface="Calibri"/>
            </a:endParaRPr>
          </a:p>
          <a:p>
            <a:br>
              <a:rPr lang="en-US" dirty="0">
                <a:cs typeface="+mn-lt"/>
              </a:rPr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6A28AF-C390-D94A-86D3-7BD7243CB0E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4809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dirty="0"/>
              <a:t>Le manque de </a:t>
            </a:r>
            <a:r>
              <a:rPr lang="en-US" dirty="0" err="1"/>
              <a:t>fiabilité</a:t>
            </a:r>
            <a:r>
              <a:rPr lang="en-US" dirty="0"/>
              <a:t> de </a:t>
            </a:r>
            <a:r>
              <a:rPr lang="en-US" dirty="0" err="1"/>
              <a:t>l'approvisionnement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électricité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la source de </a:t>
            </a:r>
            <a:r>
              <a:rPr lang="en-US" dirty="0" err="1"/>
              <a:t>plusieurs</a:t>
            </a:r>
            <a:r>
              <a:rPr lang="en-US" dirty="0"/>
              <a:t> </a:t>
            </a:r>
            <a:r>
              <a:rPr lang="en-US" dirty="0" err="1"/>
              <a:t>conséquences</a:t>
            </a:r>
            <a:r>
              <a:rPr lang="en-US" dirty="0"/>
              <a:t> </a:t>
            </a:r>
            <a:r>
              <a:rPr lang="en-US" dirty="0" err="1"/>
              <a:t>négatives</a:t>
            </a:r>
            <a:r>
              <a:rPr lang="en-US" dirty="0"/>
              <a:t> pour la société. Tout </a:t>
            </a:r>
            <a:r>
              <a:rPr lang="en-US" dirty="0" err="1"/>
              <a:t>d'abord</a:t>
            </a:r>
            <a:r>
              <a:rPr lang="en-US" dirty="0"/>
              <a:t>, un </a:t>
            </a:r>
            <a:r>
              <a:rPr lang="en-US" dirty="0" err="1"/>
              <a:t>approvisionnement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électricité</a:t>
            </a:r>
            <a:r>
              <a:rPr lang="en-US" dirty="0"/>
              <a:t> peu </a:t>
            </a:r>
            <a:r>
              <a:rPr lang="en-US" dirty="0" err="1"/>
              <a:t>fiable</a:t>
            </a:r>
            <a:r>
              <a:rPr lang="en-US" dirty="0"/>
              <a:t> </a:t>
            </a:r>
            <a:r>
              <a:rPr lang="en-US" dirty="0" err="1"/>
              <a:t>limite</a:t>
            </a:r>
            <a:r>
              <a:rPr lang="en-US" dirty="0"/>
              <a:t> la </a:t>
            </a:r>
            <a:r>
              <a:rPr lang="en-US" dirty="0" err="1"/>
              <a:t>qualité</a:t>
            </a:r>
            <a:r>
              <a:rPr lang="en-US" dirty="0"/>
              <a:t> de vie des </a:t>
            </a:r>
            <a:r>
              <a:rPr lang="en-US" dirty="0" err="1"/>
              <a:t>citoyens</a:t>
            </a:r>
            <a:r>
              <a:rPr lang="en-US" dirty="0"/>
              <a:t> et </a:t>
            </a:r>
            <a:r>
              <a:rPr lang="en-US" dirty="0" err="1"/>
              <a:t>entrave</a:t>
            </a:r>
            <a:r>
              <a:rPr lang="en-US" dirty="0"/>
              <a:t> les </a:t>
            </a:r>
            <a:r>
              <a:rPr lang="en-US" dirty="0" err="1"/>
              <a:t>progrès</a:t>
            </a:r>
            <a:r>
              <a:rPr lang="en-US" dirty="0"/>
              <a:t> </a:t>
            </a:r>
            <a:r>
              <a:rPr lang="en-US" dirty="0" err="1"/>
              <a:t>vers</a:t>
            </a:r>
            <a:r>
              <a:rPr lang="en-US" dirty="0"/>
              <a:t> la </a:t>
            </a:r>
            <a:r>
              <a:rPr lang="en-US" dirty="0" err="1"/>
              <a:t>réalisation</a:t>
            </a:r>
            <a:r>
              <a:rPr lang="en-US" dirty="0"/>
              <a:t> des </a:t>
            </a:r>
            <a:r>
              <a:rPr lang="en-US" dirty="0" err="1"/>
              <a:t>objectifs</a:t>
            </a:r>
            <a:r>
              <a:rPr lang="en-US" dirty="0"/>
              <a:t> de </a:t>
            </a:r>
            <a:r>
              <a:rPr lang="en-US" dirty="0" err="1"/>
              <a:t>développement</a:t>
            </a:r>
            <a:r>
              <a:rPr lang="en-US" dirty="0"/>
              <a:t> durable (ODD). Sans un </a:t>
            </a:r>
            <a:r>
              <a:rPr lang="en-US" dirty="0" err="1"/>
              <a:t>approvisionnement</a:t>
            </a:r>
            <a:r>
              <a:rPr lang="en-US" dirty="0"/>
              <a:t> </a:t>
            </a:r>
            <a:r>
              <a:rPr lang="en-US" dirty="0" err="1"/>
              <a:t>fiable</a:t>
            </a:r>
            <a:r>
              <a:rPr lang="en-US" dirty="0"/>
              <a:t>, les </a:t>
            </a:r>
            <a:r>
              <a:rPr lang="en-US" dirty="0" err="1"/>
              <a:t>possibilités</a:t>
            </a:r>
            <a:r>
              <a:rPr lang="en-US" dirty="0"/>
              <a:t> </a:t>
            </a:r>
            <a:r>
              <a:rPr lang="en-US" dirty="0" err="1"/>
              <a:t>d'éducation</a:t>
            </a:r>
            <a:r>
              <a:rPr lang="en-US" dirty="0"/>
              <a:t> et d'affaires </a:t>
            </a:r>
            <a:r>
              <a:rPr lang="en-US" dirty="0" err="1"/>
              <a:t>sont</a:t>
            </a:r>
            <a:r>
              <a:rPr lang="en-US" dirty="0"/>
              <a:t> </a:t>
            </a:r>
            <a:r>
              <a:rPr lang="en-US" dirty="0" err="1"/>
              <a:t>limitées</a:t>
            </a:r>
            <a:r>
              <a:rPr lang="en-US" dirty="0"/>
              <a:t> et la </a:t>
            </a:r>
            <a:r>
              <a:rPr lang="en-US" dirty="0" err="1"/>
              <a:t>capacité</a:t>
            </a:r>
            <a:r>
              <a:rPr lang="en-US" dirty="0"/>
              <a:t> </a:t>
            </a:r>
            <a:r>
              <a:rPr lang="en-US" dirty="0" err="1"/>
              <a:t>d’offrir</a:t>
            </a:r>
            <a:r>
              <a:rPr lang="en-US" dirty="0"/>
              <a:t> des </a:t>
            </a:r>
            <a:r>
              <a:rPr lang="en-US" dirty="0" err="1"/>
              <a:t>soins</a:t>
            </a:r>
            <a:r>
              <a:rPr lang="en-US" dirty="0"/>
              <a:t> de </a:t>
            </a:r>
            <a:r>
              <a:rPr lang="en-US" dirty="0" err="1"/>
              <a:t>santé</a:t>
            </a:r>
            <a:r>
              <a:rPr lang="en-US" dirty="0"/>
              <a:t> de </a:t>
            </a:r>
            <a:r>
              <a:rPr lang="en-US" dirty="0" err="1"/>
              <a:t>qualité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limitée</a:t>
            </a:r>
            <a:r>
              <a:rPr lang="en-US" dirty="0"/>
              <a:t>. Un </a:t>
            </a:r>
            <a:r>
              <a:rPr lang="en-US" dirty="0" err="1"/>
              <a:t>approvisionnement</a:t>
            </a:r>
            <a:r>
              <a:rPr lang="en-US" dirty="0"/>
              <a:t> </a:t>
            </a:r>
            <a:r>
              <a:rPr lang="en-US" dirty="0" err="1"/>
              <a:t>fiable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électricité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également</a:t>
            </a:r>
            <a:r>
              <a:rPr lang="en-US" dirty="0"/>
              <a:t> </a:t>
            </a:r>
            <a:r>
              <a:rPr lang="en-US" dirty="0" err="1"/>
              <a:t>essentiel</a:t>
            </a:r>
            <a:r>
              <a:rPr lang="en-US" dirty="0"/>
              <a:t> au </a:t>
            </a:r>
            <a:r>
              <a:rPr lang="en-US" dirty="0" err="1"/>
              <a:t>fonctionnement</a:t>
            </a:r>
            <a:r>
              <a:rPr lang="en-US" dirty="0"/>
              <a:t> et à la </a:t>
            </a:r>
            <a:r>
              <a:rPr lang="en-US" dirty="0" err="1"/>
              <a:t>croissance</a:t>
            </a:r>
            <a:r>
              <a:rPr lang="en-US" dirty="0"/>
              <a:t> du </a:t>
            </a:r>
            <a:r>
              <a:rPr lang="en-US" dirty="0" err="1"/>
              <a:t>secteur</a:t>
            </a:r>
            <a:r>
              <a:rPr lang="en-US" dirty="0"/>
              <a:t> </a:t>
            </a:r>
            <a:r>
              <a:rPr lang="en-US" dirty="0" err="1"/>
              <a:t>industriel</a:t>
            </a:r>
            <a:r>
              <a:rPr lang="en-US" dirty="0"/>
              <a:t>. Si </a:t>
            </a:r>
            <a:r>
              <a:rPr lang="en-US" dirty="0" err="1"/>
              <a:t>l'approvisionnement</a:t>
            </a:r>
            <a:r>
              <a:rPr lang="en-US" dirty="0"/>
              <a:t> </a:t>
            </a:r>
            <a:r>
              <a:rPr lang="en-US" dirty="0" err="1"/>
              <a:t>n'est</a:t>
            </a:r>
            <a:r>
              <a:rPr lang="en-US" dirty="0"/>
              <a:t> pas </a:t>
            </a:r>
            <a:r>
              <a:rPr lang="en-US" dirty="0" err="1"/>
              <a:t>fiable</a:t>
            </a:r>
            <a:r>
              <a:rPr lang="en-US" dirty="0"/>
              <a:t>, la production </a:t>
            </a:r>
            <a:r>
              <a:rPr lang="en-US" dirty="0" err="1"/>
              <a:t>industrielle</a:t>
            </a:r>
            <a:r>
              <a:rPr lang="en-US" dirty="0"/>
              <a:t> sera </a:t>
            </a:r>
            <a:r>
              <a:rPr lang="en-US" dirty="0" err="1"/>
              <a:t>perturbée</a:t>
            </a:r>
            <a:r>
              <a:rPr lang="en-US" dirty="0"/>
              <a:t> par des </a:t>
            </a:r>
            <a:r>
              <a:rPr lang="en-US" dirty="0" err="1"/>
              <a:t>pannes</a:t>
            </a:r>
            <a:r>
              <a:rPr lang="en-US" dirty="0"/>
              <a:t> </a:t>
            </a:r>
            <a:r>
              <a:rPr lang="en-US" dirty="0" err="1"/>
              <a:t>d'électricité</a:t>
            </a:r>
            <a:r>
              <a:rPr lang="en-US" dirty="0"/>
              <a:t> et les </a:t>
            </a:r>
            <a:r>
              <a:rPr lang="en-US" dirty="0" err="1"/>
              <a:t>entreprises</a:t>
            </a:r>
            <a:r>
              <a:rPr lang="en-US" dirty="0"/>
              <a:t> </a:t>
            </a:r>
            <a:r>
              <a:rPr lang="en-US" dirty="0" err="1"/>
              <a:t>devront</a:t>
            </a:r>
            <a:r>
              <a:rPr lang="en-US" dirty="0"/>
              <a:t> </a:t>
            </a:r>
            <a:r>
              <a:rPr lang="en-US" dirty="0" err="1"/>
              <a:t>peut-être</a:t>
            </a:r>
            <a:r>
              <a:rPr lang="en-US" dirty="0"/>
              <a:t> </a:t>
            </a:r>
            <a:r>
              <a:rPr lang="en-US" dirty="0" err="1"/>
              <a:t>dépenser</a:t>
            </a:r>
            <a:r>
              <a:rPr lang="en-US" dirty="0"/>
              <a:t> </a:t>
            </a:r>
            <a:r>
              <a:rPr lang="en-US" dirty="0" err="1"/>
              <a:t>d’importantes</a:t>
            </a:r>
            <a:r>
              <a:rPr lang="en-US" dirty="0"/>
              <a:t> </a:t>
            </a:r>
            <a:r>
              <a:rPr lang="en-US" dirty="0" err="1"/>
              <a:t>sommes</a:t>
            </a:r>
            <a:r>
              <a:rPr lang="en-US" dirty="0"/>
              <a:t> </a:t>
            </a:r>
            <a:r>
              <a:rPr lang="en-US" dirty="0" err="1"/>
              <a:t>d'argent</a:t>
            </a:r>
            <a:r>
              <a:rPr lang="en-US" dirty="0"/>
              <a:t> pour </a:t>
            </a:r>
            <a:r>
              <a:rPr lang="en-US" dirty="0" err="1"/>
              <a:t>acquérir</a:t>
            </a:r>
            <a:r>
              <a:rPr lang="en-US" dirty="0"/>
              <a:t> des </a:t>
            </a:r>
            <a:r>
              <a:rPr lang="en-US" dirty="0" err="1"/>
              <a:t>générateurs</a:t>
            </a:r>
            <a:r>
              <a:rPr lang="en-US" dirty="0"/>
              <a:t> de secours qui </a:t>
            </a:r>
            <a:r>
              <a:rPr lang="en-US" dirty="0" err="1"/>
              <a:t>sont</a:t>
            </a:r>
            <a:r>
              <a:rPr lang="en-US" dirty="0"/>
              <a:t> </a:t>
            </a:r>
            <a:r>
              <a:rPr lang="en-US" dirty="0" err="1"/>
              <a:t>également</a:t>
            </a:r>
            <a:r>
              <a:rPr lang="en-US" dirty="0"/>
              <a:t> très </a:t>
            </a:r>
            <a:r>
              <a:rPr lang="en-US" dirty="0" err="1"/>
              <a:t>polluants</a:t>
            </a:r>
            <a:r>
              <a:rPr lang="en-US" dirty="0"/>
              <a:t>. Le manque de </a:t>
            </a:r>
            <a:r>
              <a:rPr lang="en-US" dirty="0" err="1"/>
              <a:t>fiabilité</a:t>
            </a:r>
            <a:r>
              <a:rPr lang="en-US" dirty="0"/>
              <a:t> de </a:t>
            </a:r>
            <a:r>
              <a:rPr lang="en-US" dirty="0" err="1"/>
              <a:t>l'approvisionnement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électricité</a:t>
            </a:r>
            <a:r>
              <a:rPr lang="en-US" dirty="0"/>
              <a:t> </a:t>
            </a:r>
            <a:r>
              <a:rPr lang="en-US" dirty="0" err="1"/>
              <a:t>constitue</a:t>
            </a:r>
            <a:r>
              <a:rPr lang="en-US" dirty="0"/>
              <a:t> </a:t>
            </a:r>
            <a:r>
              <a:rPr lang="en-US" dirty="0" err="1"/>
              <a:t>donc</a:t>
            </a:r>
            <a:r>
              <a:rPr lang="en-US" dirty="0"/>
              <a:t> un obstacle </a:t>
            </a:r>
            <a:r>
              <a:rPr lang="en-US" dirty="0" err="1"/>
              <a:t>majeur</a:t>
            </a:r>
            <a:r>
              <a:rPr lang="en-US" dirty="0"/>
              <a:t> à la </a:t>
            </a:r>
            <a:r>
              <a:rPr lang="en-US" dirty="0" err="1"/>
              <a:t>croissance</a:t>
            </a:r>
            <a:r>
              <a:rPr lang="en-US" dirty="0"/>
              <a:t> </a:t>
            </a:r>
            <a:r>
              <a:rPr lang="en-US" dirty="0" err="1"/>
              <a:t>économique</a:t>
            </a:r>
            <a:r>
              <a:rPr lang="en-US" dirty="0"/>
              <a:t>.</a:t>
            </a:r>
          </a:p>
          <a:p>
            <a:pPr algn="just"/>
            <a:r>
              <a:rPr lang="en-US" dirty="0"/>
              <a:t>Pour </a:t>
            </a:r>
            <a:r>
              <a:rPr lang="en-US" dirty="0" err="1"/>
              <a:t>ces</a:t>
            </a:r>
            <a:r>
              <a:rPr lang="en-US" dirty="0"/>
              <a:t> raisons, il </a:t>
            </a:r>
            <a:r>
              <a:rPr lang="en-US" dirty="0" err="1"/>
              <a:t>est</a:t>
            </a:r>
            <a:r>
              <a:rPr lang="en-US" dirty="0"/>
              <a:t> important que les </a:t>
            </a:r>
            <a:r>
              <a:rPr lang="en-US" dirty="0" err="1"/>
              <a:t>systèmes</a:t>
            </a:r>
            <a:r>
              <a:rPr lang="en-US" dirty="0"/>
              <a:t> </a:t>
            </a:r>
            <a:r>
              <a:rPr lang="en-US" dirty="0" err="1"/>
              <a:t>énergétiques</a:t>
            </a:r>
            <a:r>
              <a:rPr lang="en-US" dirty="0"/>
              <a:t> </a:t>
            </a:r>
            <a:r>
              <a:rPr lang="en-US" dirty="0" err="1"/>
              <a:t>soient</a:t>
            </a:r>
            <a:r>
              <a:rPr lang="en-US" dirty="0"/>
              <a:t> </a:t>
            </a:r>
            <a:r>
              <a:rPr lang="en-US" dirty="0" err="1"/>
              <a:t>planifiés</a:t>
            </a:r>
            <a:r>
              <a:rPr lang="en-US" dirty="0"/>
              <a:t> de manière à </a:t>
            </a:r>
            <a:r>
              <a:rPr lang="en-US" dirty="0" err="1"/>
              <a:t>garantir</a:t>
            </a:r>
            <a:r>
              <a:rPr lang="en-US" dirty="0"/>
              <a:t> </a:t>
            </a:r>
            <a:r>
              <a:rPr lang="en-US" dirty="0" err="1"/>
              <a:t>leur</a:t>
            </a:r>
            <a:r>
              <a:rPr lang="en-US" dirty="0"/>
              <a:t> </a:t>
            </a:r>
            <a:r>
              <a:rPr lang="en-US" dirty="0" err="1"/>
              <a:t>fiabilité</a:t>
            </a:r>
            <a:r>
              <a:rPr lang="en-US" dirty="0"/>
              <a:t>. Il </a:t>
            </a:r>
            <a:r>
              <a:rPr lang="en-US" dirty="0" err="1"/>
              <a:t>est</a:t>
            </a:r>
            <a:r>
              <a:rPr lang="en-US" dirty="0"/>
              <a:t> essential que la </a:t>
            </a:r>
            <a:r>
              <a:rPr lang="en-US" dirty="0" err="1"/>
              <a:t>modélisation</a:t>
            </a:r>
            <a:r>
              <a:rPr lang="en-US" dirty="0"/>
              <a:t> d’un </a:t>
            </a:r>
            <a:r>
              <a:rPr lang="en-US" dirty="0" err="1"/>
              <a:t>système</a:t>
            </a:r>
            <a:r>
              <a:rPr lang="en-US" dirty="0"/>
              <a:t> </a:t>
            </a:r>
            <a:r>
              <a:rPr lang="en-US" dirty="0" err="1"/>
              <a:t>énergétique</a:t>
            </a:r>
            <a:r>
              <a:rPr lang="en-US" dirty="0"/>
              <a:t> </a:t>
            </a:r>
            <a:r>
              <a:rPr lang="en-US" dirty="0" err="1"/>
              <a:t>tienne</a:t>
            </a:r>
            <a:r>
              <a:rPr lang="en-US" dirty="0"/>
              <a:t> </a:t>
            </a:r>
            <a:r>
              <a:rPr lang="en-US" dirty="0" err="1"/>
              <a:t>compte</a:t>
            </a:r>
            <a:r>
              <a:rPr lang="en-US" dirty="0"/>
              <a:t> de la </a:t>
            </a:r>
            <a:r>
              <a:rPr lang="en-US" dirty="0" err="1"/>
              <a:t>variabilité</a:t>
            </a:r>
            <a:r>
              <a:rPr lang="en-US" dirty="0"/>
              <a:t> </a:t>
            </a:r>
            <a:r>
              <a:rPr lang="en-US" dirty="0" err="1"/>
              <a:t>temporelle</a:t>
            </a:r>
            <a:r>
              <a:rPr lang="en-US" dirty="0"/>
              <a:t> de la </a:t>
            </a:r>
            <a:r>
              <a:rPr lang="en-US" dirty="0" err="1"/>
              <a:t>demande</a:t>
            </a:r>
            <a:r>
              <a:rPr lang="en-US" dirty="0"/>
              <a:t> et des </a:t>
            </a:r>
            <a:r>
              <a:rPr lang="en-US" dirty="0" err="1"/>
              <a:t>pertes</a:t>
            </a:r>
            <a:r>
              <a:rPr lang="en-US" dirty="0"/>
              <a:t>.</a:t>
            </a:r>
            <a:endParaRPr lang="en-US" dirty="0">
              <a:cs typeface="Calibri"/>
            </a:endParaRPr>
          </a:p>
          <a:p>
            <a:br>
              <a:rPr lang="en-US" dirty="0">
                <a:cs typeface="+mn-lt"/>
              </a:rPr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6A28AF-C390-D94A-86D3-7BD7243CB0E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5950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Nous </a:t>
            </a:r>
            <a:r>
              <a:rPr lang="en-US" dirty="0" err="1"/>
              <a:t>avons</a:t>
            </a:r>
            <a:r>
              <a:rPr lang="en-US" dirty="0"/>
              <a:t> vu que la </a:t>
            </a:r>
            <a:r>
              <a:rPr lang="en-US" dirty="0" err="1"/>
              <a:t>demande</a:t>
            </a:r>
            <a:r>
              <a:rPr lang="en-US" dirty="0"/>
              <a:t> </a:t>
            </a:r>
            <a:r>
              <a:rPr lang="en-US" dirty="0" err="1"/>
              <a:t>d'énergie</a:t>
            </a:r>
            <a:r>
              <a:rPr lang="en-US" dirty="0"/>
              <a:t> </a:t>
            </a:r>
            <a:r>
              <a:rPr lang="en-US" dirty="0" err="1"/>
              <a:t>varie</a:t>
            </a:r>
            <a:r>
              <a:rPr lang="en-US" dirty="0"/>
              <a:t> avec le temps et </a:t>
            </a:r>
            <a:r>
              <a:rPr lang="en-US" dirty="0" err="1"/>
              <a:t>qu'il</a:t>
            </a:r>
            <a:r>
              <a:rPr lang="en-US" dirty="0"/>
              <a:t> faut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tenir</a:t>
            </a:r>
            <a:r>
              <a:rPr lang="en-US" dirty="0"/>
              <a:t> </a:t>
            </a:r>
            <a:r>
              <a:rPr lang="en-US" dirty="0" err="1"/>
              <a:t>compte</a:t>
            </a:r>
            <a:r>
              <a:rPr lang="en-US" dirty="0"/>
              <a:t> dans la </a:t>
            </a:r>
            <a:r>
              <a:rPr lang="en-US" dirty="0" err="1"/>
              <a:t>modélisation</a:t>
            </a:r>
            <a:r>
              <a:rPr lang="en-US" dirty="0"/>
              <a:t> </a:t>
            </a:r>
            <a:r>
              <a:rPr lang="en-US" dirty="0" err="1"/>
              <a:t>énergétique</a:t>
            </a:r>
            <a:r>
              <a:rPr lang="en-US" dirty="0"/>
              <a:t>. Une </a:t>
            </a:r>
            <a:r>
              <a:rPr lang="en-US" dirty="0" err="1"/>
              <a:t>autre</a:t>
            </a:r>
            <a:r>
              <a:rPr lang="en-US" dirty="0"/>
              <a:t> </a:t>
            </a:r>
            <a:r>
              <a:rPr lang="en-US" dirty="0" err="1"/>
              <a:t>considération</a:t>
            </a:r>
            <a:r>
              <a:rPr lang="en-US" dirty="0"/>
              <a:t> </a:t>
            </a:r>
            <a:r>
              <a:rPr lang="en-US" dirty="0" err="1"/>
              <a:t>importante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que la </a:t>
            </a:r>
            <a:r>
              <a:rPr lang="en-US" dirty="0" err="1"/>
              <a:t>disponibilité</a:t>
            </a:r>
            <a:r>
              <a:rPr lang="en-US" dirty="0"/>
              <a:t> des </a:t>
            </a:r>
            <a:r>
              <a:rPr lang="en-US" dirty="0" err="1"/>
              <a:t>ressources</a:t>
            </a:r>
            <a:r>
              <a:rPr lang="en-US" dirty="0"/>
              <a:t> </a:t>
            </a:r>
            <a:r>
              <a:rPr lang="en-US" dirty="0" err="1"/>
              <a:t>énergétiques</a:t>
            </a:r>
            <a:r>
              <a:rPr lang="en-US" dirty="0"/>
              <a:t> </a:t>
            </a:r>
            <a:r>
              <a:rPr lang="en-US" dirty="0" err="1"/>
              <a:t>renouvelables</a:t>
            </a:r>
            <a:r>
              <a:rPr lang="en-US" dirty="0"/>
              <a:t> </a:t>
            </a:r>
            <a:r>
              <a:rPr lang="en-US" dirty="0" err="1"/>
              <a:t>varie</a:t>
            </a:r>
            <a:r>
              <a:rPr lang="en-US" dirty="0"/>
              <a:t> </a:t>
            </a:r>
            <a:r>
              <a:rPr lang="en-US" dirty="0" err="1"/>
              <a:t>également</a:t>
            </a:r>
            <a:r>
              <a:rPr lang="en-US" dirty="0"/>
              <a:t> dans le temps. La </a:t>
            </a:r>
            <a:r>
              <a:rPr lang="en-US" dirty="0" err="1"/>
              <a:t>quantité</a:t>
            </a:r>
            <a:r>
              <a:rPr lang="en-US" dirty="0"/>
              <a:t> </a:t>
            </a:r>
            <a:r>
              <a:rPr lang="en-US" dirty="0" err="1"/>
              <a:t>d'énergie</a:t>
            </a:r>
            <a:r>
              <a:rPr lang="en-US" dirty="0"/>
              <a:t> disponible à </a:t>
            </a:r>
            <a:r>
              <a:rPr lang="en-US" dirty="0" err="1"/>
              <a:t>partir</a:t>
            </a:r>
            <a:r>
              <a:rPr lang="en-US" dirty="0"/>
              <a:t> des </a:t>
            </a:r>
            <a:r>
              <a:rPr lang="en-US" dirty="0" err="1"/>
              <a:t>ressources</a:t>
            </a:r>
            <a:r>
              <a:rPr lang="en-US" dirty="0"/>
              <a:t> </a:t>
            </a:r>
            <a:r>
              <a:rPr lang="en-US" dirty="0" err="1"/>
              <a:t>solaires</a:t>
            </a:r>
            <a:r>
              <a:rPr lang="en-US" dirty="0"/>
              <a:t>, </a:t>
            </a:r>
            <a:r>
              <a:rPr lang="en-US" dirty="0" err="1"/>
              <a:t>éoliennes</a:t>
            </a:r>
            <a:r>
              <a:rPr lang="en-US" dirty="0"/>
              <a:t> et </a:t>
            </a:r>
            <a:r>
              <a:rPr lang="en-US" dirty="0" err="1"/>
              <a:t>hydroélectriques</a:t>
            </a:r>
            <a:r>
              <a:rPr lang="en-US" dirty="0"/>
              <a:t> </a:t>
            </a:r>
            <a:r>
              <a:rPr lang="en-US" dirty="0" err="1"/>
              <a:t>n'est</a:t>
            </a:r>
            <a:r>
              <a:rPr lang="en-US" dirty="0"/>
              <a:t> pas </a:t>
            </a:r>
            <a:r>
              <a:rPr lang="en-US" dirty="0" err="1"/>
              <a:t>constante</a:t>
            </a:r>
            <a:r>
              <a:rPr lang="en-US" dirty="0"/>
              <a:t>. Par </a:t>
            </a:r>
            <a:r>
              <a:rPr lang="en-US" dirty="0" err="1"/>
              <a:t>exemple</a:t>
            </a:r>
            <a:r>
              <a:rPr lang="en-US" dirty="0"/>
              <a:t>, la </a:t>
            </a:r>
            <a:r>
              <a:rPr lang="en-US" dirty="0" err="1"/>
              <a:t>quantité</a:t>
            </a:r>
            <a:r>
              <a:rPr lang="en-US" dirty="0"/>
              <a:t> </a:t>
            </a:r>
            <a:r>
              <a:rPr lang="en-US" dirty="0" err="1"/>
              <a:t>d'énergie</a:t>
            </a:r>
            <a:r>
              <a:rPr lang="en-US" dirty="0"/>
              <a:t> </a:t>
            </a:r>
            <a:r>
              <a:rPr lang="en-US" dirty="0" err="1"/>
              <a:t>solaire</a:t>
            </a:r>
            <a:r>
              <a:rPr lang="en-US" dirty="0"/>
              <a:t> qui </a:t>
            </a:r>
            <a:r>
              <a:rPr lang="en-US" dirty="0" err="1"/>
              <a:t>peut</a:t>
            </a:r>
            <a:r>
              <a:rPr lang="en-US" dirty="0"/>
              <a:t> </a:t>
            </a:r>
            <a:r>
              <a:rPr lang="en-US" dirty="0" err="1"/>
              <a:t>être</a:t>
            </a:r>
            <a:r>
              <a:rPr lang="en-US" dirty="0"/>
              <a:t> </a:t>
            </a:r>
            <a:r>
              <a:rPr lang="en-US" dirty="0" err="1"/>
              <a:t>convertie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électricité</a:t>
            </a:r>
            <a:r>
              <a:rPr lang="en-US" dirty="0"/>
              <a:t> par un </a:t>
            </a:r>
            <a:r>
              <a:rPr lang="en-US" dirty="0" err="1"/>
              <a:t>panneau</a:t>
            </a:r>
            <a:r>
              <a:rPr lang="en-US" dirty="0"/>
              <a:t> </a:t>
            </a:r>
            <a:r>
              <a:rPr lang="en-US" dirty="0" err="1"/>
              <a:t>solaire</a:t>
            </a:r>
            <a:r>
              <a:rPr lang="en-US" dirty="0"/>
              <a:t> </a:t>
            </a:r>
            <a:r>
              <a:rPr lang="en-US" dirty="0" err="1"/>
              <a:t>photovoltaïque</a:t>
            </a:r>
            <a:r>
              <a:rPr lang="en-US" dirty="0"/>
              <a:t> </a:t>
            </a:r>
            <a:r>
              <a:rPr lang="en-US" dirty="0" err="1"/>
              <a:t>dépend</a:t>
            </a:r>
            <a:r>
              <a:rPr lang="en-US" dirty="0"/>
              <a:t> de </a:t>
            </a:r>
            <a:r>
              <a:rPr lang="en-US" dirty="0" err="1"/>
              <a:t>l'intensité</a:t>
            </a:r>
            <a:r>
              <a:rPr lang="en-US" dirty="0"/>
              <a:t> de la lumière du soleil (</a:t>
            </a:r>
            <a:r>
              <a:rPr lang="en-US" dirty="0" err="1"/>
              <a:t>également</a:t>
            </a:r>
            <a:r>
              <a:rPr lang="en-US" dirty="0"/>
              <a:t> </a:t>
            </a:r>
            <a:r>
              <a:rPr lang="en-US" dirty="0" err="1"/>
              <a:t>appelée</a:t>
            </a:r>
            <a:r>
              <a:rPr lang="en-US" dirty="0"/>
              <a:t> irradiation </a:t>
            </a:r>
            <a:r>
              <a:rPr lang="en-US" dirty="0" err="1"/>
              <a:t>solaire</a:t>
            </a:r>
            <a:r>
              <a:rPr lang="en-US" dirty="0"/>
              <a:t>). Un </a:t>
            </a:r>
            <a:r>
              <a:rPr lang="en-US" dirty="0" err="1"/>
              <a:t>panneau</a:t>
            </a:r>
            <a:r>
              <a:rPr lang="en-US" dirty="0"/>
              <a:t> </a:t>
            </a:r>
            <a:r>
              <a:rPr lang="en-US" dirty="0" err="1"/>
              <a:t>solaire</a:t>
            </a:r>
            <a:r>
              <a:rPr lang="en-US" dirty="0"/>
              <a:t> </a:t>
            </a:r>
            <a:r>
              <a:rPr lang="en-US" dirty="0" err="1"/>
              <a:t>photovoltaïque</a:t>
            </a:r>
            <a:r>
              <a:rPr lang="en-US" dirty="0"/>
              <a:t> ne </a:t>
            </a:r>
            <a:r>
              <a:rPr lang="en-US" dirty="0" err="1"/>
              <a:t>peut</a:t>
            </a:r>
            <a:r>
              <a:rPr lang="en-US" dirty="0"/>
              <a:t> </a:t>
            </a:r>
            <a:r>
              <a:rPr lang="en-US" dirty="0" err="1"/>
              <a:t>produire</a:t>
            </a:r>
            <a:r>
              <a:rPr lang="en-US" dirty="0"/>
              <a:t> </a:t>
            </a:r>
            <a:r>
              <a:rPr lang="en-US" dirty="0" err="1"/>
              <a:t>d’électricité</a:t>
            </a:r>
            <a:r>
              <a:rPr lang="en-US" dirty="0"/>
              <a:t> au </a:t>
            </a:r>
            <a:r>
              <a:rPr lang="en-US" dirty="0" err="1"/>
              <a:t>cours</a:t>
            </a:r>
            <a:r>
              <a:rPr lang="en-US" dirty="0"/>
              <a:t> de la </a:t>
            </a:r>
            <a:r>
              <a:rPr lang="en-US" dirty="0" err="1"/>
              <a:t>nuit</a:t>
            </a:r>
            <a:r>
              <a:rPr lang="en-US" dirty="0"/>
              <a:t>. La </a:t>
            </a:r>
            <a:r>
              <a:rPr lang="en-US" dirty="0" err="1"/>
              <a:t>disponibilité</a:t>
            </a:r>
            <a:r>
              <a:rPr lang="en-US" dirty="0"/>
              <a:t> des </a:t>
            </a:r>
            <a:r>
              <a:rPr lang="en-US" dirty="0" err="1"/>
              <a:t>énergies</a:t>
            </a:r>
            <a:r>
              <a:rPr lang="en-US" dirty="0"/>
              <a:t> </a:t>
            </a:r>
            <a:r>
              <a:rPr lang="en-US" dirty="0" err="1"/>
              <a:t>renouvelables</a:t>
            </a:r>
            <a:r>
              <a:rPr lang="en-US" dirty="0"/>
              <a:t> </a:t>
            </a:r>
            <a:r>
              <a:rPr lang="en-US" dirty="0" err="1"/>
              <a:t>varie</a:t>
            </a:r>
            <a:r>
              <a:rPr lang="en-US" dirty="0"/>
              <a:t> </a:t>
            </a:r>
            <a:r>
              <a:rPr lang="en-US" dirty="0" err="1"/>
              <a:t>également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fonction</a:t>
            </a:r>
            <a:r>
              <a:rPr lang="en-US" dirty="0"/>
              <a:t> des </a:t>
            </a:r>
            <a:r>
              <a:rPr lang="en-US" dirty="0" err="1"/>
              <a:t>saisons</a:t>
            </a:r>
            <a:r>
              <a:rPr lang="en-US" dirty="0"/>
              <a:t>, car </a:t>
            </a:r>
            <a:r>
              <a:rPr lang="en-US" dirty="0" err="1"/>
              <a:t>l'intensité</a:t>
            </a:r>
            <a:r>
              <a:rPr lang="en-US" dirty="0"/>
              <a:t> de </a:t>
            </a:r>
            <a:r>
              <a:rPr lang="en-US" dirty="0" err="1"/>
              <a:t>l'ensoleillement</a:t>
            </a:r>
            <a:r>
              <a:rPr lang="en-US" dirty="0"/>
              <a:t>, les conditions de vent et le </a:t>
            </a:r>
            <a:r>
              <a:rPr lang="en-US" dirty="0" err="1"/>
              <a:t>débit</a:t>
            </a:r>
            <a:r>
              <a:rPr lang="en-US" dirty="0"/>
              <a:t> </a:t>
            </a:r>
            <a:r>
              <a:rPr lang="en-US" dirty="0" err="1"/>
              <a:t>d'eau</a:t>
            </a:r>
            <a:r>
              <a:rPr lang="en-US" dirty="0"/>
              <a:t> </a:t>
            </a:r>
            <a:r>
              <a:rPr lang="en-US" dirty="0" err="1"/>
              <a:t>varient</a:t>
            </a:r>
            <a:r>
              <a:rPr lang="en-US" dirty="0"/>
              <a:t> tout au long de </a:t>
            </a:r>
            <a:r>
              <a:rPr lang="en-US" dirty="0" err="1"/>
              <a:t>l'année</a:t>
            </a:r>
            <a:r>
              <a:rPr lang="en-US" dirty="0"/>
              <a:t>. Pour que les </a:t>
            </a:r>
            <a:r>
              <a:rPr lang="en-US" dirty="0" err="1"/>
              <a:t>systèmes</a:t>
            </a:r>
            <a:r>
              <a:rPr lang="en-US" dirty="0"/>
              <a:t> </a:t>
            </a:r>
            <a:r>
              <a:rPr lang="en-US" dirty="0" err="1"/>
              <a:t>électriques</a:t>
            </a:r>
            <a:r>
              <a:rPr lang="en-US" dirty="0"/>
              <a:t> </a:t>
            </a:r>
            <a:r>
              <a:rPr lang="en-US" dirty="0" err="1"/>
              <a:t>soient</a:t>
            </a:r>
            <a:r>
              <a:rPr lang="en-US" dirty="0"/>
              <a:t> </a:t>
            </a:r>
            <a:r>
              <a:rPr lang="en-US" dirty="0" err="1"/>
              <a:t>fiables</a:t>
            </a:r>
            <a:r>
              <a:rPr lang="en-US" dirty="0"/>
              <a:t> et </a:t>
            </a:r>
            <a:r>
              <a:rPr lang="en-US" dirty="0" err="1"/>
              <a:t>capables</a:t>
            </a:r>
            <a:r>
              <a:rPr lang="en-US" dirty="0"/>
              <a:t> de </a:t>
            </a:r>
            <a:r>
              <a:rPr lang="en-US" dirty="0" err="1"/>
              <a:t>répondre</a:t>
            </a:r>
            <a:r>
              <a:rPr lang="en-US" dirty="0"/>
              <a:t> à la </a:t>
            </a:r>
            <a:r>
              <a:rPr lang="en-US" dirty="0" err="1"/>
              <a:t>demande</a:t>
            </a:r>
            <a:r>
              <a:rPr lang="en-US" dirty="0"/>
              <a:t>, il </a:t>
            </a:r>
            <a:r>
              <a:rPr lang="en-US" dirty="0" err="1"/>
              <a:t>est</a:t>
            </a:r>
            <a:r>
              <a:rPr lang="en-US" dirty="0"/>
              <a:t> important de </a:t>
            </a:r>
            <a:r>
              <a:rPr lang="en-US" dirty="0" err="1"/>
              <a:t>modéliser</a:t>
            </a:r>
            <a:r>
              <a:rPr lang="en-US" dirty="0"/>
              <a:t> </a:t>
            </a:r>
            <a:r>
              <a:rPr lang="en-US" dirty="0" err="1"/>
              <a:t>cette</a:t>
            </a:r>
            <a:r>
              <a:rPr lang="en-US" dirty="0"/>
              <a:t> </a:t>
            </a:r>
            <a:r>
              <a:rPr lang="en-US" dirty="0" err="1"/>
              <a:t>variabilité</a:t>
            </a:r>
            <a:r>
              <a:rPr lang="en-US" dirty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6A28AF-C390-D94A-86D3-7BD7243CB0E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211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Ce </a:t>
            </a:r>
            <a:r>
              <a:rPr lang="en-US" dirty="0" err="1"/>
              <a:t>diagramme</a:t>
            </a:r>
            <a:r>
              <a:rPr lang="en-US" dirty="0"/>
              <a:t> </a:t>
            </a:r>
            <a:r>
              <a:rPr lang="en-US" dirty="0" err="1"/>
              <a:t>illustre</a:t>
            </a:r>
            <a:r>
              <a:rPr lang="en-US" dirty="0"/>
              <a:t> la </a:t>
            </a:r>
            <a:r>
              <a:rPr lang="en-US" dirty="0" err="1"/>
              <a:t>variabilité</a:t>
            </a:r>
            <a:r>
              <a:rPr lang="en-US" dirty="0"/>
              <a:t> de la production </a:t>
            </a:r>
            <a:r>
              <a:rPr lang="en-US" dirty="0" err="1"/>
              <a:t>d'énergie</a:t>
            </a:r>
            <a:r>
              <a:rPr lang="en-US" dirty="0"/>
              <a:t> </a:t>
            </a:r>
            <a:r>
              <a:rPr lang="en-US" dirty="0" err="1"/>
              <a:t>renouvelable</a:t>
            </a:r>
            <a:r>
              <a:rPr lang="en-US" dirty="0"/>
              <a:t>. </a:t>
            </a:r>
            <a:r>
              <a:rPr lang="en-US" dirty="0" err="1"/>
              <a:t>L'axe</a:t>
            </a:r>
            <a:r>
              <a:rPr lang="en-US" dirty="0"/>
              <a:t> des Y </a:t>
            </a:r>
            <a:r>
              <a:rPr lang="en-US" dirty="0" err="1"/>
              <a:t>représente</a:t>
            </a:r>
            <a:r>
              <a:rPr lang="en-US" dirty="0"/>
              <a:t> le </a:t>
            </a:r>
            <a:r>
              <a:rPr lang="en-US" dirty="0" err="1"/>
              <a:t>facteur</a:t>
            </a:r>
            <a:r>
              <a:rPr lang="en-US" dirty="0"/>
              <a:t> de </a:t>
            </a:r>
            <a:r>
              <a:rPr lang="en-US" dirty="0" err="1"/>
              <a:t>capacité</a:t>
            </a:r>
            <a:r>
              <a:rPr lang="en-US" dirty="0"/>
              <a:t> de </a:t>
            </a:r>
            <a:r>
              <a:rPr lang="en-US" dirty="0" err="1"/>
              <a:t>l'énergie</a:t>
            </a:r>
            <a:r>
              <a:rPr lang="en-US" dirty="0"/>
              <a:t> </a:t>
            </a:r>
            <a:r>
              <a:rPr lang="en-US" dirty="0" err="1"/>
              <a:t>solaire</a:t>
            </a:r>
            <a:r>
              <a:rPr lang="en-US" dirty="0"/>
              <a:t> </a:t>
            </a:r>
            <a:r>
              <a:rPr lang="en-US" dirty="0" err="1"/>
              <a:t>photovoltaïque</a:t>
            </a:r>
            <a:r>
              <a:rPr lang="en-US" dirty="0"/>
              <a:t>. Il </a:t>
            </a:r>
            <a:r>
              <a:rPr lang="en-US" dirty="0" err="1"/>
              <a:t>s’agit</a:t>
            </a:r>
            <a:r>
              <a:rPr lang="en-US" dirty="0"/>
              <a:t> </a:t>
            </a:r>
            <a:r>
              <a:rPr lang="en-US" dirty="0" err="1"/>
              <a:t>essentiellement</a:t>
            </a:r>
            <a:r>
              <a:rPr lang="en-US" dirty="0"/>
              <a:t> </a:t>
            </a:r>
            <a:r>
              <a:rPr lang="en-US" dirty="0" err="1"/>
              <a:t>d’une</a:t>
            </a:r>
            <a:r>
              <a:rPr lang="en-US" dirty="0"/>
              <a:t> </a:t>
            </a:r>
            <a:r>
              <a:rPr lang="en-US" dirty="0" err="1"/>
              <a:t>mesure</a:t>
            </a:r>
            <a:r>
              <a:rPr lang="en-US" dirty="0"/>
              <a:t> de la </a:t>
            </a:r>
            <a:r>
              <a:rPr lang="en-US" dirty="0" err="1"/>
              <a:t>disponibilité</a:t>
            </a:r>
            <a:r>
              <a:rPr lang="en-US" dirty="0"/>
              <a:t> de la centrale </a:t>
            </a:r>
            <a:r>
              <a:rPr lang="en-US" dirty="0" err="1"/>
              <a:t>photovoltaïque</a:t>
            </a:r>
            <a:r>
              <a:rPr lang="en-US" dirty="0"/>
              <a:t> à </a:t>
            </a:r>
            <a:r>
              <a:rPr lang="en-US" dirty="0" err="1"/>
              <a:t>produire</a:t>
            </a:r>
            <a:r>
              <a:rPr lang="en-US" dirty="0"/>
              <a:t> de </a:t>
            </a:r>
            <a:r>
              <a:rPr lang="en-US" dirty="0" err="1"/>
              <a:t>l'électricité</a:t>
            </a:r>
            <a:r>
              <a:rPr lang="en-US" dirty="0"/>
              <a:t> au </a:t>
            </a:r>
            <a:r>
              <a:rPr lang="en-US" dirty="0" err="1"/>
              <a:t>cours</a:t>
            </a:r>
            <a:r>
              <a:rPr lang="en-US" dirty="0"/>
              <a:t> </a:t>
            </a:r>
            <a:r>
              <a:rPr lang="en-US" dirty="0" err="1"/>
              <a:t>d’une</a:t>
            </a:r>
            <a:r>
              <a:rPr lang="en-US" dirty="0"/>
              <a:t> </a:t>
            </a:r>
            <a:r>
              <a:rPr lang="en-US" dirty="0" err="1"/>
              <a:t>journée</a:t>
            </a:r>
            <a:r>
              <a:rPr lang="en-US" dirty="0"/>
              <a:t>. Les </a:t>
            </a:r>
            <a:r>
              <a:rPr lang="en-US" dirty="0" err="1"/>
              <a:t>facteurs</a:t>
            </a:r>
            <a:r>
              <a:rPr lang="en-US" dirty="0"/>
              <a:t> de </a:t>
            </a:r>
            <a:r>
              <a:rPr lang="en-US" dirty="0" err="1"/>
              <a:t>capacité</a:t>
            </a:r>
            <a:r>
              <a:rPr lang="en-US" dirty="0"/>
              <a:t> </a:t>
            </a:r>
            <a:r>
              <a:rPr lang="en-US" dirty="0" err="1"/>
              <a:t>sont</a:t>
            </a:r>
            <a:r>
              <a:rPr lang="en-US" dirty="0"/>
              <a:t> </a:t>
            </a:r>
            <a:r>
              <a:rPr lang="en-US" dirty="0" err="1"/>
              <a:t>abordés</a:t>
            </a:r>
            <a:r>
              <a:rPr lang="en-US" dirty="0"/>
              <a:t> plus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détail</a:t>
            </a:r>
            <a:r>
              <a:rPr lang="en-US" dirty="0"/>
              <a:t> dans les </a:t>
            </a:r>
            <a:r>
              <a:rPr lang="en-US" dirty="0" err="1"/>
              <a:t>cours</a:t>
            </a:r>
            <a:r>
              <a:rPr lang="en-US" dirty="0"/>
              <a:t> </a:t>
            </a:r>
            <a:r>
              <a:rPr lang="en-US" dirty="0" err="1"/>
              <a:t>suivants</a:t>
            </a:r>
            <a:r>
              <a:rPr lang="en-US" dirty="0"/>
              <a:t>. </a:t>
            </a:r>
            <a:r>
              <a:rPr lang="en-US" dirty="0" err="1"/>
              <a:t>Lorsque</a:t>
            </a:r>
            <a:r>
              <a:rPr lang="en-US" dirty="0"/>
              <a:t> le </a:t>
            </a:r>
            <a:r>
              <a:rPr lang="en-US" dirty="0" err="1"/>
              <a:t>facteur</a:t>
            </a:r>
            <a:r>
              <a:rPr lang="en-US" dirty="0"/>
              <a:t> de </a:t>
            </a:r>
            <a:r>
              <a:rPr lang="en-US" dirty="0" err="1"/>
              <a:t>capacité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nul</a:t>
            </a:r>
            <a:r>
              <a:rPr lang="en-US" dirty="0"/>
              <a:t>, ceci </a:t>
            </a:r>
            <a:r>
              <a:rPr lang="en-US" dirty="0" err="1"/>
              <a:t>signifie</a:t>
            </a:r>
            <a:r>
              <a:rPr lang="en-US" dirty="0"/>
              <a:t> que la centrale </a:t>
            </a:r>
            <a:r>
              <a:rPr lang="en-US" dirty="0" err="1"/>
              <a:t>photovoltaïque</a:t>
            </a:r>
            <a:r>
              <a:rPr lang="en-US" dirty="0"/>
              <a:t> ne </a:t>
            </a:r>
            <a:r>
              <a:rPr lang="en-US" dirty="0" err="1"/>
              <a:t>peut</a:t>
            </a:r>
            <a:r>
              <a:rPr lang="en-US" dirty="0"/>
              <a:t> pas </a:t>
            </a:r>
            <a:r>
              <a:rPr lang="en-US" dirty="0" err="1"/>
              <a:t>produire</a:t>
            </a:r>
            <a:r>
              <a:rPr lang="en-US" dirty="0"/>
              <a:t> </a:t>
            </a:r>
            <a:r>
              <a:rPr lang="en-US" dirty="0" err="1"/>
              <a:t>d'électricité</a:t>
            </a:r>
            <a:r>
              <a:rPr lang="en-US" dirty="0"/>
              <a:t>. Ce </a:t>
            </a:r>
            <a:r>
              <a:rPr lang="en-US" dirty="0" err="1"/>
              <a:t>diagramme</a:t>
            </a:r>
            <a:r>
              <a:rPr lang="en-US" dirty="0"/>
              <a:t> montre </a:t>
            </a:r>
            <a:r>
              <a:rPr lang="en-US" dirty="0" err="1"/>
              <a:t>qu'aucune</a:t>
            </a:r>
            <a:r>
              <a:rPr lang="en-US" dirty="0"/>
              <a:t> </a:t>
            </a:r>
            <a:r>
              <a:rPr lang="en-US" dirty="0" err="1"/>
              <a:t>électricité</a:t>
            </a:r>
            <a:r>
              <a:rPr lang="en-US" dirty="0"/>
              <a:t> ne </a:t>
            </a:r>
            <a:r>
              <a:rPr lang="en-US" dirty="0" err="1"/>
              <a:t>peut</a:t>
            </a:r>
            <a:r>
              <a:rPr lang="en-US" dirty="0"/>
              <a:t> </a:t>
            </a:r>
            <a:r>
              <a:rPr lang="en-US" dirty="0" err="1"/>
              <a:t>être</a:t>
            </a:r>
            <a:r>
              <a:rPr lang="en-US" dirty="0"/>
              <a:t> </a:t>
            </a:r>
            <a:r>
              <a:rPr lang="en-US" dirty="0" err="1"/>
              <a:t>produite</a:t>
            </a:r>
            <a:r>
              <a:rPr lang="en-US" dirty="0"/>
              <a:t> entre 19 h 00 et 5 h 00 du matin (</a:t>
            </a:r>
            <a:r>
              <a:rPr lang="en-US" dirty="0" err="1"/>
              <a:t>approximativement</a:t>
            </a:r>
            <a:r>
              <a:rPr lang="en-US" dirty="0"/>
              <a:t>). On constate que le </a:t>
            </a:r>
            <a:r>
              <a:rPr lang="en-US" dirty="0" err="1"/>
              <a:t>facteur</a:t>
            </a:r>
            <a:r>
              <a:rPr lang="en-US" dirty="0"/>
              <a:t> de </a:t>
            </a:r>
            <a:r>
              <a:rPr lang="en-US" dirty="0" err="1"/>
              <a:t>capacité</a:t>
            </a:r>
            <a:r>
              <a:rPr lang="en-US" dirty="0"/>
              <a:t> </a:t>
            </a:r>
            <a:r>
              <a:rPr lang="en-US" dirty="0" err="1"/>
              <a:t>photovoltaïque</a:t>
            </a:r>
            <a:r>
              <a:rPr lang="en-US" dirty="0"/>
              <a:t> </a:t>
            </a:r>
            <a:r>
              <a:rPr lang="en-US" dirty="0" err="1"/>
              <a:t>augmente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matinée et </a:t>
            </a:r>
            <a:r>
              <a:rPr lang="en-US" dirty="0" err="1"/>
              <a:t>atteint</a:t>
            </a:r>
            <a:r>
              <a:rPr lang="en-US" dirty="0"/>
              <a:t> son maximum </a:t>
            </a:r>
            <a:r>
              <a:rPr lang="en-US" dirty="0" err="1"/>
              <a:t>en</a:t>
            </a:r>
            <a:r>
              <a:rPr lang="en-US" dirty="0"/>
              <a:t> mi-</a:t>
            </a:r>
            <a:r>
              <a:rPr lang="en-US" dirty="0" err="1"/>
              <a:t>journée</a:t>
            </a:r>
            <a:r>
              <a:rPr lang="en-US" dirty="0"/>
              <a:t> pour ensuite </a:t>
            </a:r>
            <a:r>
              <a:rPr lang="en-US" dirty="0" err="1"/>
              <a:t>diminuer</a:t>
            </a:r>
            <a:r>
              <a:rPr lang="en-US" dirty="0"/>
              <a:t> de façon </a:t>
            </a:r>
            <a:r>
              <a:rPr lang="en-US" dirty="0" err="1"/>
              <a:t>importante</a:t>
            </a:r>
            <a:r>
              <a:rPr lang="en-US" dirty="0"/>
              <a:t> par la suite. Le message </a:t>
            </a:r>
            <a:r>
              <a:rPr lang="en-US" dirty="0" err="1"/>
              <a:t>clé</a:t>
            </a:r>
            <a:r>
              <a:rPr lang="en-US" dirty="0"/>
              <a:t> de </a:t>
            </a:r>
            <a:r>
              <a:rPr lang="en-US" dirty="0" err="1"/>
              <a:t>ce</a:t>
            </a:r>
            <a:r>
              <a:rPr lang="en-US" dirty="0"/>
              <a:t> </a:t>
            </a:r>
            <a:r>
              <a:rPr lang="en-US" dirty="0" err="1"/>
              <a:t>diagramme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que </a:t>
            </a:r>
            <a:r>
              <a:rPr lang="en-US" dirty="0" err="1"/>
              <a:t>l'on</a:t>
            </a:r>
            <a:r>
              <a:rPr lang="en-US" dirty="0"/>
              <a:t> ne </a:t>
            </a:r>
            <a:r>
              <a:rPr lang="en-US" dirty="0" err="1"/>
              <a:t>peut</a:t>
            </a:r>
            <a:r>
              <a:rPr lang="en-US" dirty="0"/>
              <a:t> pas </a:t>
            </a:r>
            <a:r>
              <a:rPr lang="en-US" dirty="0" err="1"/>
              <a:t>compter</a:t>
            </a:r>
            <a:r>
              <a:rPr lang="en-US" dirty="0"/>
              <a:t> sur </a:t>
            </a:r>
            <a:r>
              <a:rPr lang="en-US" dirty="0" err="1"/>
              <a:t>cette</a:t>
            </a:r>
            <a:r>
              <a:rPr lang="en-US" dirty="0"/>
              <a:t> centrale </a:t>
            </a:r>
            <a:r>
              <a:rPr lang="en-US" dirty="0" err="1"/>
              <a:t>photovoltaïque</a:t>
            </a:r>
            <a:r>
              <a:rPr lang="en-US" dirty="0"/>
              <a:t> pour </a:t>
            </a:r>
            <a:r>
              <a:rPr lang="en-US" dirty="0" err="1"/>
              <a:t>produire</a:t>
            </a:r>
            <a:r>
              <a:rPr lang="en-US" dirty="0"/>
              <a:t> de </a:t>
            </a:r>
            <a:r>
              <a:rPr lang="en-US" dirty="0" err="1"/>
              <a:t>l'électricité</a:t>
            </a:r>
            <a:r>
              <a:rPr lang="en-US" dirty="0"/>
              <a:t> de 19h00 à 5h00 du matin </a:t>
            </a:r>
            <a:r>
              <a:rPr lang="en-US" dirty="0" err="1"/>
              <a:t>alors</a:t>
            </a:r>
            <a:r>
              <a:rPr lang="en-US" dirty="0"/>
              <a:t> </a:t>
            </a:r>
            <a:r>
              <a:rPr lang="en-US" dirty="0" err="1"/>
              <a:t>qu'elle</a:t>
            </a:r>
            <a:r>
              <a:rPr lang="en-US" dirty="0"/>
              <a:t> </a:t>
            </a:r>
            <a:r>
              <a:rPr lang="en-US" dirty="0" err="1"/>
              <a:t>serait</a:t>
            </a:r>
            <a:r>
              <a:rPr lang="en-US" dirty="0"/>
              <a:t> </a:t>
            </a:r>
            <a:r>
              <a:rPr lang="en-US" dirty="0" err="1"/>
              <a:t>potentiellement</a:t>
            </a:r>
            <a:r>
              <a:rPr lang="en-US" dirty="0"/>
              <a:t> </a:t>
            </a:r>
            <a:r>
              <a:rPr lang="en-US" dirty="0" err="1"/>
              <a:t>une</a:t>
            </a:r>
            <a:r>
              <a:rPr lang="en-US" dirty="0"/>
              <a:t> source de production utile pendant la </a:t>
            </a:r>
            <a:r>
              <a:rPr lang="en-US" dirty="0" err="1"/>
              <a:t>journée</a:t>
            </a:r>
            <a:r>
              <a:rPr lang="en-US" dirty="0"/>
              <a:t>. Nous devons </a:t>
            </a:r>
            <a:r>
              <a:rPr lang="en-US" dirty="0" err="1"/>
              <a:t>tenir</a:t>
            </a:r>
            <a:r>
              <a:rPr lang="en-US" dirty="0"/>
              <a:t> </a:t>
            </a:r>
            <a:r>
              <a:rPr lang="en-US" dirty="0" err="1"/>
              <a:t>compte</a:t>
            </a:r>
            <a:r>
              <a:rPr lang="en-US" dirty="0"/>
              <a:t> de </a:t>
            </a:r>
            <a:r>
              <a:rPr lang="en-US" dirty="0" err="1"/>
              <a:t>cette</a:t>
            </a:r>
            <a:r>
              <a:rPr lang="en-US" dirty="0"/>
              <a:t> variation de </a:t>
            </a:r>
            <a:r>
              <a:rPr lang="en-US" dirty="0" err="1"/>
              <a:t>capacité</a:t>
            </a:r>
            <a:r>
              <a:rPr lang="en-US" dirty="0"/>
              <a:t> dans la </a:t>
            </a:r>
            <a:r>
              <a:rPr lang="en-US" dirty="0" err="1"/>
              <a:t>modélisation</a:t>
            </a:r>
            <a:r>
              <a:rPr lang="en-US" dirty="0"/>
              <a:t> des </a:t>
            </a:r>
            <a:r>
              <a:rPr lang="en-US" dirty="0" err="1"/>
              <a:t>systèmes</a:t>
            </a:r>
            <a:r>
              <a:rPr lang="en-US" dirty="0"/>
              <a:t> </a:t>
            </a:r>
            <a:r>
              <a:rPr lang="en-US" dirty="0" err="1"/>
              <a:t>énergétiques</a:t>
            </a:r>
            <a:r>
              <a:rPr lang="en-US" dirty="0"/>
              <a:t> et </a:t>
            </a:r>
            <a:r>
              <a:rPr lang="en-US" dirty="0" err="1"/>
              <a:t>c'est</a:t>
            </a:r>
            <a:r>
              <a:rPr lang="en-US" dirty="0"/>
              <a:t> </a:t>
            </a:r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dirty="0" err="1"/>
              <a:t>autre</a:t>
            </a:r>
            <a:r>
              <a:rPr lang="en-US" dirty="0"/>
              <a:t> raison </a:t>
            </a:r>
            <a:r>
              <a:rPr lang="en-US" dirty="0" err="1"/>
              <a:t>essentielle</a:t>
            </a:r>
            <a:r>
              <a:rPr lang="en-US" dirty="0"/>
              <a:t> pour </a:t>
            </a:r>
            <a:r>
              <a:rPr lang="en-US" dirty="0" err="1"/>
              <a:t>laquelle</a:t>
            </a:r>
            <a:r>
              <a:rPr lang="en-US" dirty="0"/>
              <a:t> nous </a:t>
            </a:r>
            <a:r>
              <a:rPr lang="en-US" dirty="0" err="1"/>
              <a:t>modélisons</a:t>
            </a:r>
            <a:r>
              <a:rPr lang="en-US" dirty="0"/>
              <a:t> la </a:t>
            </a:r>
            <a:r>
              <a:rPr lang="en-US" dirty="0" err="1"/>
              <a:t>variabilité</a:t>
            </a:r>
            <a:r>
              <a:rPr lang="en-US" dirty="0"/>
              <a:t> </a:t>
            </a:r>
            <a:r>
              <a:rPr lang="en-US" dirty="0" err="1"/>
              <a:t>temporelle</a:t>
            </a:r>
            <a:r>
              <a:rPr lang="en-US" dirty="0"/>
              <a:t> dans </a:t>
            </a:r>
            <a:r>
              <a:rPr lang="en-US" dirty="0" err="1"/>
              <a:t>OSeMOSYS</a:t>
            </a:r>
            <a:r>
              <a:rPr lang="en-US" dirty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6A28AF-C390-D94A-86D3-7BD7243CB0E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5013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dirty="0"/>
              <a:t>Ce </a:t>
            </a:r>
            <a:r>
              <a:rPr lang="en-US" dirty="0" err="1"/>
              <a:t>graphique</a:t>
            </a:r>
            <a:r>
              <a:rPr lang="en-US" dirty="0"/>
              <a:t> </a:t>
            </a:r>
            <a:r>
              <a:rPr lang="en-US" dirty="0" err="1"/>
              <a:t>présente</a:t>
            </a:r>
            <a:r>
              <a:rPr lang="en-US" dirty="0"/>
              <a:t> un </a:t>
            </a:r>
            <a:r>
              <a:rPr lang="en-US" dirty="0" err="1"/>
              <a:t>exemple</a:t>
            </a:r>
            <a:r>
              <a:rPr lang="en-US" dirty="0"/>
              <a:t> de données sur la </a:t>
            </a:r>
            <a:r>
              <a:rPr lang="en-US" dirty="0" err="1"/>
              <a:t>disponibilité</a:t>
            </a:r>
            <a:r>
              <a:rPr lang="en-US" dirty="0"/>
              <a:t> des </a:t>
            </a:r>
            <a:r>
              <a:rPr lang="en-US" dirty="0" err="1"/>
              <a:t>ressources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eau pour la production </a:t>
            </a:r>
            <a:r>
              <a:rPr lang="en-US" dirty="0" err="1"/>
              <a:t>d'électricité</a:t>
            </a:r>
            <a:r>
              <a:rPr lang="en-US" dirty="0"/>
              <a:t> dans les </a:t>
            </a:r>
            <a:r>
              <a:rPr lang="en-US" dirty="0" err="1"/>
              <a:t>centrales</a:t>
            </a:r>
            <a:r>
              <a:rPr lang="en-US" dirty="0"/>
              <a:t> </a:t>
            </a:r>
            <a:r>
              <a:rPr lang="en-US" dirty="0" err="1"/>
              <a:t>hydroélectriques</a:t>
            </a:r>
            <a:r>
              <a:rPr lang="en-US" dirty="0"/>
              <a:t> et le </a:t>
            </a:r>
            <a:r>
              <a:rPr lang="en-US" dirty="0" err="1"/>
              <a:t>profil</a:t>
            </a:r>
            <a:r>
              <a:rPr lang="en-US" dirty="0"/>
              <a:t> de la </a:t>
            </a:r>
            <a:r>
              <a:rPr lang="en-US" dirty="0" err="1"/>
              <a:t>demande</a:t>
            </a:r>
            <a:r>
              <a:rPr lang="en-US" dirty="0"/>
              <a:t> </a:t>
            </a:r>
            <a:r>
              <a:rPr lang="en-US" dirty="0" err="1"/>
              <a:t>d'électricité</a:t>
            </a:r>
            <a:r>
              <a:rPr lang="en-US" dirty="0"/>
              <a:t>. On constate que le </a:t>
            </a:r>
            <a:r>
              <a:rPr lang="en-US" dirty="0" err="1"/>
              <a:t>niveau</a:t>
            </a:r>
            <a:r>
              <a:rPr lang="en-US" dirty="0"/>
              <a:t> maximal de la </a:t>
            </a:r>
            <a:r>
              <a:rPr lang="en-US" dirty="0" err="1"/>
              <a:t>disponibilité</a:t>
            </a:r>
            <a:r>
              <a:rPr lang="en-US" dirty="0"/>
              <a:t> de </a:t>
            </a:r>
            <a:r>
              <a:rPr lang="en-US" dirty="0" err="1"/>
              <a:t>l'eau</a:t>
            </a:r>
            <a:r>
              <a:rPr lang="en-US" dirty="0"/>
              <a:t> ne correspond pas à </a:t>
            </a:r>
            <a:r>
              <a:rPr lang="en-US" dirty="0" err="1"/>
              <a:t>celui</a:t>
            </a:r>
            <a:r>
              <a:rPr lang="en-US" dirty="0"/>
              <a:t> de la </a:t>
            </a:r>
            <a:r>
              <a:rPr lang="en-US" dirty="0" err="1"/>
              <a:t>demande</a:t>
            </a:r>
            <a:r>
              <a:rPr lang="en-US" dirty="0"/>
              <a:t>, de </a:t>
            </a:r>
            <a:r>
              <a:rPr lang="en-US" dirty="0" err="1"/>
              <a:t>sorte</a:t>
            </a:r>
            <a:r>
              <a:rPr lang="en-US" dirty="0"/>
              <a:t> que la </a:t>
            </a:r>
            <a:r>
              <a:rPr lang="en-US" dirty="0" err="1"/>
              <a:t>demande</a:t>
            </a:r>
            <a:r>
              <a:rPr lang="en-US" dirty="0"/>
              <a:t> ne </a:t>
            </a:r>
            <a:r>
              <a:rPr lang="en-US" dirty="0" err="1"/>
              <a:t>peut</a:t>
            </a:r>
            <a:r>
              <a:rPr lang="en-US" dirty="0"/>
              <a:t> pas </a:t>
            </a:r>
            <a:r>
              <a:rPr lang="en-US" dirty="0" err="1"/>
              <a:t>être</a:t>
            </a:r>
            <a:r>
              <a:rPr lang="en-US" dirty="0"/>
              <a:t> </a:t>
            </a:r>
            <a:r>
              <a:rPr lang="en-US" dirty="0" err="1"/>
              <a:t>satisfaite</a:t>
            </a:r>
            <a:r>
              <a:rPr lang="en-US" dirty="0"/>
              <a:t> </a:t>
            </a:r>
            <a:r>
              <a:rPr lang="en-US" dirty="0" err="1"/>
              <a:t>uniquement</a:t>
            </a:r>
            <a:r>
              <a:rPr lang="en-US" dirty="0"/>
              <a:t> par </a:t>
            </a:r>
            <a:r>
              <a:rPr lang="en-US" dirty="0" err="1"/>
              <a:t>l'hydroélectricité</a:t>
            </a:r>
            <a:r>
              <a:rPr lang="en-US" dirty="0"/>
              <a:t>. Pour </a:t>
            </a:r>
            <a:r>
              <a:rPr lang="en-US" dirty="0" err="1"/>
              <a:t>s'assurer</a:t>
            </a:r>
            <a:r>
              <a:rPr lang="en-US" dirty="0"/>
              <a:t> que la </a:t>
            </a:r>
            <a:r>
              <a:rPr lang="en-US" dirty="0" err="1"/>
              <a:t>demande</a:t>
            </a:r>
            <a:r>
              <a:rPr lang="en-US" dirty="0"/>
              <a:t> </a:t>
            </a:r>
            <a:r>
              <a:rPr lang="en-US" dirty="0" err="1"/>
              <a:t>puisse</a:t>
            </a:r>
            <a:r>
              <a:rPr lang="en-US" dirty="0"/>
              <a:t> </a:t>
            </a:r>
            <a:r>
              <a:rPr lang="en-US" dirty="0" err="1"/>
              <a:t>toujours</a:t>
            </a:r>
            <a:r>
              <a:rPr lang="en-US" dirty="0"/>
              <a:t> </a:t>
            </a:r>
            <a:r>
              <a:rPr lang="en-US" dirty="0" err="1"/>
              <a:t>être</a:t>
            </a:r>
            <a:r>
              <a:rPr lang="en-US" dirty="0"/>
              <a:t> </a:t>
            </a:r>
            <a:r>
              <a:rPr lang="en-US" dirty="0" err="1"/>
              <a:t>satisfaite</a:t>
            </a:r>
            <a:r>
              <a:rPr lang="en-US" dirty="0"/>
              <a:t> et </a:t>
            </a:r>
            <a:r>
              <a:rPr lang="en-US" dirty="0" err="1"/>
              <a:t>ce</a:t>
            </a:r>
            <a:r>
              <a:rPr lang="en-US" dirty="0"/>
              <a:t> </a:t>
            </a:r>
            <a:r>
              <a:rPr lang="en-US" dirty="0" err="1"/>
              <a:t>même</a:t>
            </a:r>
            <a:r>
              <a:rPr lang="en-US" dirty="0"/>
              <a:t> </a:t>
            </a:r>
            <a:r>
              <a:rPr lang="en-US" dirty="0" err="1"/>
              <a:t>lorsque</a:t>
            </a:r>
            <a:r>
              <a:rPr lang="en-US" dirty="0"/>
              <a:t> la </a:t>
            </a:r>
            <a:r>
              <a:rPr lang="en-US" dirty="0" err="1"/>
              <a:t>disponibilité</a:t>
            </a:r>
            <a:r>
              <a:rPr lang="en-US" dirty="0"/>
              <a:t> des </a:t>
            </a:r>
            <a:r>
              <a:rPr lang="en-US" dirty="0" err="1"/>
              <a:t>ressources</a:t>
            </a:r>
            <a:r>
              <a:rPr lang="en-US" dirty="0"/>
              <a:t> </a:t>
            </a:r>
            <a:r>
              <a:rPr lang="en-US" dirty="0" err="1"/>
              <a:t>varie</a:t>
            </a:r>
            <a:r>
              <a:rPr lang="en-US" dirty="0"/>
              <a:t> (</a:t>
            </a:r>
            <a:r>
              <a:rPr lang="en-US" dirty="0" err="1"/>
              <a:t>comme</a:t>
            </a:r>
            <a:r>
              <a:rPr lang="en-US" dirty="0"/>
              <a:t> le montre </a:t>
            </a:r>
            <a:r>
              <a:rPr lang="en-US" dirty="0" err="1"/>
              <a:t>cette</a:t>
            </a:r>
            <a:r>
              <a:rPr lang="en-US" dirty="0"/>
              <a:t> figure), il </a:t>
            </a:r>
            <a:r>
              <a:rPr lang="en-US" dirty="0" err="1"/>
              <a:t>est</a:t>
            </a:r>
            <a:r>
              <a:rPr lang="en-US" dirty="0"/>
              <a:t> important que le </a:t>
            </a:r>
            <a:r>
              <a:rPr lang="en-US" dirty="0" err="1"/>
              <a:t>système</a:t>
            </a:r>
            <a:r>
              <a:rPr lang="en-US" dirty="0"/>
              <a:t> dispose de sources de </a:t>
            </a:r>
            <a:r>
              <a:rPr lang="en-US" dirty="0" err="1"/>
              <a:t>flexibilité</a:t>
            </a:r>
            <a:r>
              <a:rPr lang="en-US" dirty="0"/>
              <a:t>. La </a:t>
            </a:r>
            <a:r>
              <a:rPr lang="en-US" dirty="0" err="1"/>
              <a:t>flexibilité</a:t>
            </a:r>
            <a:r>
              <a:rPr lang="en-US" dirty="0"/>
              <a:t> </a:t>
            </a:r>
            <a:r>
              <a:rPr lang="en-US" dirty="0" err="1"/>
              <a:t>peut</a:t>
            </a:r>
            <a:r>
              <a:rPr lang="en-US" dirty="0"/>
              <a:t> </a:t>
            </a:r>
            <a:r>
              <a:rPr lang="en-US" dirty="0" err="1"/>
              <a:t>provenir</a:t>
            </a:r>
            <a:r>
              <a:rPr lang="en-US" dirty="0"/>
              <a:t> de </a:t>
            </a:r>
            <a:r>
              <a:rPr lang="en-US" dirty="0" err="1"/>
              <a:t>plusieurs</a:t>
            </a:r>
            <a:r>
              <a:rPr lang="en-US" dirty="0"/>
              <a:t> sources </a:t>
            </a:r>
            <a:r>
              <a:rPr lang="en-US" dirty="0" err="1"/>
              <a:t>tel</a:t>
            </a:r>
            <a:r>
              <a:rPr lang="en-US" dirty="0"/>
              <a:t> que, par </a:t>
            </a:r>
            <a:r>
              <a:rPr lang="en-US" dirty="0" err="1"/>
              <a:t>exemple</a:t>
            </a:r>
            <a:r>
              <a:rPr lang="en-US" dirty="0"/>
              <a:t>, </a:t>
            </a:r>
            <a:r>
              <a:rPr lang="en-US" dirty="0" err="1"/>
              <a:t>comme</a:t>
            </a:r>
            <a:r>
              <a:rPr lang="en-US" dirty="0"/>
              <a:t> le stockage de </a:t>
            </a:r>
            <a:r>
              <a:rPr lang="en-US" dirty="0" err="1"/>
              <a:t>l'énergie</a:t>
            </a:r>
            <a:r>
              <a:rPr lang="en-US" dirty="0"/>
              <a:t>. Le stockage de </a:t>
            </a:r>
            <a:r>
              <a:rPr lang="en-US" dirty="0" err="1"/>
              <a:t>l'énergie</a:t>
            </a:r>
            <a:r>
              <a:rPr lang="en-US" dirty="0"/>
              <a:t> </a:t>
            </a:r>
            <a:r>
              <a:rPr lang="en-US" dirty="0" err="1"/>
              <a:t>consiste</a:t>
            </a:r>
            <a:r>
              <a:rPr lang="en-US" dirty="0"/>
              <a:t> à </a:t>
            </a:r>
            <a:r>
              <a:rPr lang="en-US" dirty="0" err="1"/>
              <a:t>emmagasiner</a:t>
            </a:r>
            <a:r>
              <a:rPr lang="en-US" dirty="0"/>
              <a:t> de </a:t>
            </a:r>
            <a:r>
              <a:rPr lang="en-US" dirty="0" err="1"/>
              <a:t>l'énergie</a:t>
            </a:r>
            <a:r>
              <a:rPr lang="en-US" dirty="0"/>
              <a:t> à un moment </a:t>
            </a:r>
            <a:r>
              <a:rPr lang="en-US" dirty="0" err="1"/>
              <a:t>donné</a:t>
            </a:r>
            <a:r>
              <a:rPr lang="en-US" dirty="0"/>
              <a:t> </a:t>
            </a:r>
            <a:r>
              <a:rPr lang="en-US" dirty="0" err="1"/>
              <a:t>afin</a:t>
            </a:r>
            <a:r>
              <a:rPr lang="en-US" dirty="0"/>
              <a:t> de </a:t>
            </a:r>
            <a:r>
              <a:rPr lang="en-US" dirty="0" err="1"/>
              <a:t>pouvoir</a:t>
            </a:r>
            <a:r>
              <a:rPr lang="en-US" dirty="0"/>
              <a:t> </a:t>
            </a:r>
            <a:r>
              <a:rPr lang="en-US" dirty="0" err="1"/>
              <a:t>l'utiliser</a:t>
            </a:r>
            <a:r>
              <a:rPr lang="en-US" dirty="0"/>
              <a:t> </a:t>
            </a:r>
            <a:r>
              <a:rPr lang="en-US" dirty="0" err="1"/>
              <a:t>ultérieurement</a:t>
            </a:r>
            <a:r>
              <a:rPr lang="en-US" dirty="0"/>
              <a:t>. Dans les </a:t>
            </a:r>
            <a:r>
              <a:rPr lang="en-US" dirty="0" err="1"/>
              <a:t>systèmes</a:t>
            </a:r>
            <a:r>
              <a:rPr lang="en-US" dirty="0"/>
              <a:t> </a:t>
            </a:r>
            <a:r>
              <a:rPr lang="en-US" dirty="0" err="1"/>
              <a:t>électriques</a:t>
            </a:r>
            <a:r>
              <a:rPr lang="en-US" dirty="0"/>
              <a:t>, il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souvent</a:t>
            </a:r>
            <a:r>
              <a:rPr lang="en-US" dirty="0"/>
              <a:t> utile de stocker </a:t>
            </a:r>
            <a:r>
              <a:rPr lang="en-US" dirty="0" err="1"/>
              <a:t>l'électricité</a:t>
            </a:r>
            <a:r>
              <a:rPr lang="en-US" dirty="0"/>
              <a:t> </a:t>
            </a:r>
            <a:r>
              <a:rPr lang="en-US" dirty="0" err="1"/>
              <a:t>produite</a:t>
            </a:r>
            <a:r>
              <a:rPr lang="en-US" dirty="0"/>
              <a:t> </a:t>
            </a:r>
            <a:r>
              <a:rPr lang="en-US" dirty="0" err="1"/>
              <a:t>lorsque</a:t>
            </a:r>
            <a:r>
              <a:rPr lang="en-US" dirty="0"/>
              <a:t> la </a:t>
            </a:r>
            <a:r>
              <a:rPr lang="en-US" dirty="0" err="1"/>
              <a:t>demande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faible</a:t>
            </a:r>
            <a:r>
              <a:rPr lang="en-US" dirty="0"/>
              <a:t>, de </a:t>
            </a:r>
            <a:r>
              <a:rPr lang="en-US" dirty="0" err="1"/>
              <a:t>sorte</a:t>
            </a:r>
            <a:r>
              <a:rPr lang="en-US" dirty="0"/>
              <a:t> que </a:t>
            </a:r>
            <a:r>
              <a:rPr lang="en-US" dirty="0" err="1"/>
              <a:t>l'électricité</a:t>
            </a:r>
            <a:r>
              <a:rPr lang="en-US" dirty="0"/>
              <a:t> </a:t>
            </a:r>
            <a:r>
              <a:rPr lang="en-US" dirty="0" err="1"/>
              <a:t>stockée</a:t>
            </a:r>
            <a:r>
              <a:rPr lang="en-US" dirty="0"/>
              <a:t> </a:t>
            </a:r>
            <a:r>
              <a:rPr lang="en-US" dirty="0" err="1"/>
              <a:t>puisse</a:t>
            </a:r>
            <a:r>
              <a:rPr lang="en-US" dirty="0"/>
              <a:t> </a:t>
            </a:r>
            <a:r>
              <a:rPr lang="en-US" dirty="0" err="1"/>
              <a:t>être</a:t>
            </a:r>
            <a:r>
              <a:rPr lang="en-US" dirty="0"/>
              <a:t> </a:t>
            </a:r>
            <a:r>
              <a:rPr lang="en-US" dirty="0" err="1"/>
              <a:t>utilisée</a:t>
            </a:r>
            <a:r>
              <a:rPr lang="en-US" dirty="0"/>
              <a:t> </a:t>
            </a:r>
            <a:r>
              <a:rPr lang="en-US" dirty="0" err="1"/>
              <a:t>lorsque</a:t>
            </a:r>
            <a:r>
              <a:rPr lang="en-US" dirty="0"/>
              <a:t> la </a:t>
            </a:r>
            <a:r>
              <a:rPr lang="en-US" dirty="0" err="1"/>
              <a:t>demande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plus </a:t>
            </a:r>
            <a:r>
              <a:rPr lang="en-US" dirty="0" err="1"/>
              <a:t>élevée</a:t>
            </a:r>
            <a:r>
              <a:rPr lang="en-US" dirty="0"/>
              <a:t> et/</a:t>
            </a:r>
            <a:r>
              <a:rPr lang="en-US" dirty="0" err="1"/>
              <a:t>ou</a:t>
            </a:r>
            <a:r>
              <a:rPr lang="en-US" dirty="0"/>
              <a:t> que </a:t>
            </a:r>
            <a:r>
              <a:rPr lang="en-US" dirty="0" err="1"/>
              <a:t>l'offre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limitée</a:t>
            </a:r>
            <a:r>
              <a:rPr lang="en-US" dirty="0"/>
              <a:t>.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Il </a:t>
            </a:r>
            <a:r>
              <a:rPr lang="en-US" dirty="0" err="1"/>
              <a:t>existe</a:t>
            </a:r>
            <a:r>
              <a:rPr lang="en-US" dirty="0"/>
              <a:t> </a:t>
            </a:r>
            <a:r>
              <a:rPr lang="en-US" dirty="0" err="1"/>
              <a:t>plusieurs</a:t>
            </a:r>
            <a:r>
              <a:rPr lang="en-US" dirty="0"/>
              <a:t> types de stockage </a:t>
            </a:r>
            <a:r>
              <a:rPr lang="en-US" dirty="0" err="1"/>
              <a:t>d'énergie</a:t>
            </a:r>
            <a:r>
              <a:rPr lang="en-US" dirty="0"/>
              <a:t>. Une option courante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l'hydroélectricité</a:t>
            </a:r>
            <a:r>
              <a:rPr lang="en-US" dirty="0"/>
              <a:t> par </a:t>
            </a:r>
            <a:r>
              <a:rPr lang="en-US" dirty="0" err="1"/>
              <a:t>pompage</a:t>
            </a:r>
            <a:r>
              <a:rPr lang="en-US" dirty="0"/>
              <a:t>, </a:t>
            </a:r>
            <a:r>
              <a:rPr lang="en-US" dirty="0" err="1"/>
              <a:t>où</a:t>
            </a:r>
            <a:r>
              <a:rPr lang="en-US" dirty="0"/>
              <a:t> </a:t>
            </a:r>
            <a:r>
              <a:rPr lang="en-US" dirty="0" err="1"/>
              <a:t>l'eau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pompée</a:t>
            </a:r>
            <a:r>
              <a:rPr lang="en-US" dirty="0"/>
              <a:t> d'un </a:t>
            </a:r>
            <a:r>
              <a:rPr lang="en-US" dirty="0" err="1"/>
              <a:t>réservoir</a:t>
            </a:r>
            <a:r>
              <a:rPr lang="en-US" dirty="0"/>
              <a:t> </a:t>
            </a:r>
            <a:r>
              <a:rPr lang="en-US" dirty="0" err="1"/>
              <a:t>inférieur</a:t>
            </a:r>
            <a:r>
              <a:rPr lang="en-US" dirty="0"/>
              <a:t> </a:t>
            </a:r>
            <a:r>
              <a:rPr lang="en-US" dirty="0" err="1"/>
              <a:t>vers</a:t>
            </a:r>
            <a:r>
              <a:rPr lang="en-US" dirty="0"/>
              <a:t> un </a:t>
            </a:r>
            <a:r>
              <a:rPr lang="en-US" dirty="0" err="1"/>
              <a:t>réservoir</a:t>
            </a:r>
            <a:r>
              <a:rPr lang="en-US" dirty="0"/>
              <a:t> </a:t>
            </a:r>
            <a:r>
              <a:rPr lang="en-US" dirty="0" err="1"/>
              <a:t>supérieur</a:t>
            </a:r>
            <a:r>
              <a:rPr lang="en-US" dirty="0"/>
              <a:t> </a:t>
            </a:r>
            <a:r>
              <a:rPr lang="en-US" dirty="0" err="1"/>
              <a:t>afin</a:t>
            </a:r>
            <a:r>
              <a:rPr lang="en-US" dirty="0"/>
              <a:t> de stocker </a:t>
            </a:r>
            <a:r>
              <a:rPr lang="en-US" dirty="0" err="1"/>
              <a:t>l'énergie</a:t>
            </a:r>
            <a:r>
              <a:rPr lang="en-US" dirty="0"/>
              <a:t> qui </a:t>
            </a:r>
            <a:r>
              <a:rPr lang="en-US" dirty="0" err="1"/>
              <a:t>est</a:t>
            </a:r>
            <a:r>
              <a:rPr lang="en-US" dirty="0"/>
              <a:t> ensuite </a:t>
            </a:r>
            <a:r>
              <a:rPr lang="en-US" dirty="0" err="1"/>
              <a:t>libérée</a:t>
            </a:r>
            <a:r>
              <a:rPr lang="en-US" dirty="0"/>
              <a:t> </a:t>
            </a:r>
            <a:r>
              <a:rPr lang="en-US" dirty="0" err="1"/>
              <a:t>lorsque</a:t>
            </a:r>
            <a:r>
              <a:rPr lang="en-US" dirty="0"/>
              <a:t> </a:t>
            </a:r>
            <a:r>
              <a:rPr lang="en-US" dirty="0" err="1"/>
              <a:t>l'eau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rejetée</a:t>
            </a:r>
            <a:r>
              <a:rPr lang="en-US" dirty="0"/>
              <a:t> dans le </a:t>
            </a:r>
            <a:r>
              <a:rPr lang="en-US" dirty="0" err="1"/>
              <a:t>réservoir</a:t>
            </a:r>
            <a:r>
              <a:rPr lang="en-US" dirty="0"/>
              <a:t> </a:t>
            </a:r>
            <a:r>
              <a:rPr lang="en-US" dirty="0" err="1"/>
              <a:t>inférieur</a:t>
            </a:r>
            <a:r>
              <a:rPr lang="en-US" dirty="0"/>
              <a:t>. Les </a:t>
            </a:r>
            <a:r>
              <a:rPr lang="en-US" dirty="0" err="1"/>
              <a:t>systèmes</a:t>
            </a:r>
            <a:r>
              <a:rPr lang="en-US" dirty="0"/>
              <a:t> </a:t>
            </a:r>
            <a:r>
              <a:rPr lang="en-US" dirty="0" err="1"/>
              <a:t>électriques</a:t>
            </a:r>
            <a:r>
              <a:rPr lang="en-US" dirty="0"/>
              <a:t> </a:t>
            </a:r>
            <a:r>
              <a:rPr lang="en-US" dirty="0" err="1"/>
              <a:t>peuvent</a:t>
            </a:r>
            <a:r>
              <a:rPr lang="en-US" dirty="0"/>
              <a:t> </a:t>
            </a:r>
            <a:r>
              <a:rPr lang="en-US" dirty="0" err="1"/>
              <a:t>également</a:t>
            </a:r>
            <a:r>
              <a:rPr lang="en-US" dirty="0"/>
              <a:t> </a:t>
            </a:r>
            <a:r>
              <a:rPr lang="en-US" dirty="0" err="1"/>
              <a:t>contenir</a:t>
            </a:r>
            <a:r>
              <a:rPr lang="en-US" dirty="0"/>
              <a:t> des batteries </a:t>
            </a:r>
            <a:r>
              <a:rPr lang="en-US" dirty="0" err="1"/>
              <a:t>autonomes</a:t>
            </a:r>
            <a:r>
              <a:rPr lang="en-US" dirty="0"/>
              <a:t> qui </a:t>
            </a:r>
            <a:r>
              <a:rPr lang="en-US" dirty="0" err="1"/>
              <a:t>stockent</a:t>
            </a:r>
            <a:r>
              <a:rPr lang="en-US" dirty="0"/>
              <a:t> </a:t>
            </a:r>
            <a:r>
              <a:rPr lang="en-US" dirty="0" err="1"/>
              <a:t>l'électricité</a:t>
            </a:r>
            <a:r>
              <a:rPr lang="en-US" dirty="0"/>
              <a:t> </a:t>
            </a:r>
            <a:r>
              <a:rPr lang="en-US" dirty="0" err="1"/>
              <a:t>provenant</a:t>
            </a:r>
            <a:r>
              <a:rPr lang="en-US" dirty="0"/>
              <a:t> du </a:t>
            </a:r>
            <a:r>
              <a:rPr lang="en-US" dirty="0" err="1"/>
              <a:t>réseau</a:t>
            </a:r>
            <a:r>
              <a:rPr lang="en-US" dirty="0"/>
              <a:t> de transmission </a:t>
            </a:r>
            <a:r>
              <a:rPr lang="en-US" dirty="0" err="1"/>
              <a:t>lorsque</a:t>
            </a:r>
            <a:r>
              <a:rPr lang="en-US" dirty="0"/>
              <a:t> la </a:t>
            </a:r>
            <a:r>
              <a:rPr lang="en-US" dirty="0" err="1"/>
              <a:t>demande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faible</a:t>
            </a:r>
            <a:r>
              <a:rPr lang="en-US" dirty="0"/>
              <a:t> pour la </a:t>
            </a:r>
            <a:r>
              <a:rPr lang="en-US" dirty="0" err="1"/>
              <a:t>restituer</a:t>
            </a:r>
            <a:r>
              <a:rPr lang="en-US" dirty="0"/>
              <a:t> </a:t>
            </a:r>
            <a:r>
              <a:rPr lang="en-US" dirty="0" err="1"/>
              <a:t>lorsque</a:t>
            </a:r>
            <a:r>
              <a:rPr lang="en-US" dirty="0"/>
              <a:t> la </a:t>
            </a:r>
            <a:r>
              <a:rPr lang="en-US" dirty="0" err="1"/>
              <a:t>demande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plus forte. Des batteries </a:t>
            </a:r>
            <a:r>
              <a:rPr lang="en-US" dirty="0" err="1"/>
              <a:t>peuvent</a:t>
            </a:r>
            <a:r>
              <a:rPr lang="en-US" dirty="0"/>
              <a:t> </a:t>
            </a:r>
            <a:r>
              <a:rPr lang="en-US" dirty="0" err="1"/>
              <a:t>aussi</a:t>
            </a:r>
            <a:r>
              <a:rPr lang="en-US" dirty="0"/>
              <a:t> </a:t>
            </a:r>
            <a:r>
              <a:rPr lang="en-US" dirty="0" err="1"/>
              <a:t>être</a:t>
            </a:r>
            <a:r>
              <a:rPr lang="en-US" dirty="0"/>
              <a:t> </a:t>
            </a:r>
            <a:r>
              <a:rPr lang="en-US" dirty="0" err="1"/>
              <a:t>liées</a:t>
            </a:r>
            <a:r>
              <a:rPr lang="en-US" dirty="0"/>
              <a:t> à des technologies de production </a:t>
            </a:r>
            <a:r>
              <a:rPr lang="en-US" dirty="0" err="1"/>
              <a:t>d'énergie</a:t>
            </a:r>
            <a:r>
              <a:rPr lang="en-US" dirty="0"/>
              <a:t> </a:t>
            </a:r>
            <a:r>
              <a:rPr lang="en-US" dirty="0" err="1"/>
              <a:t>renouvelable</a:t>
            </a:r>
            <a:r>
              <a:rPr lang="en-US" dirty="0"/>
              <a:t>. Par </a:t>
            </a:r>
            <a:r>
              <a:rPr lang="en-US" dirty="0" err="1"/>
              <a:t>exemple</a:t>
            </a:r>
            <a:r>
              <a:rPr lang="en-US" dirty="0"/>
              <a:t>, il </a:t>
            </a:r>
            <a:r>
              <a:rPr lang="en-US" dirty="0" err="1"/>
              <a:t>est</a:t>
            </a:r>
            <a:r>
              <a:rPr lang="en-US" dirty="0"/>
              <a:t> courant </a:t>
            </a:r>
            <a:r>
              <a:rPr lang="en-US" dirty="0" err="1"/>
              <a:t>d'avoir</a:t>
            </a:r>
            <a:r>
              <a:rPr lang="en-US" dirty="0"/>
              <a:t> des batteries de stockage dans les </a:t>
            </a:r>
            <a:r>
              <a:rPr lang="en-US" dirty="0" err="1"/>
              <a:t>fermes</a:t>
            </a:r>
            <a:r>
              <a:rPr lang="en-US" dirty="0"/>
              <a:t> </a:t>
            </a:r>
            <a:r>
              <a:rPr lang="en-US" dirty="0" err="1"/>
              <a:t>solaires</a:t>
            </a:r>
            <a:r>
              <a:rPr lang="en-US" dirty="0"/>
              <a:t> </a:t>
            </a:r>
            <a:r>
              <a:rPr lang="en-US" dirty="0" err="1"/>
              <a:t>puisque</a:t>
            </a:r>
            <a:r>
              <a:rPr lang="en-US" dirty="0"/>
              <a:t> ceci </a:t>
            </a:r>
            <a:r>
              <a:rPr lang="en-US" dirty="0" err="1"/>
              <a:t>permet</a:t>
            </a:r>
            <a:r>
              <a:rPr lang="en-US" dirty="0"/>
              <a:t> de stocker </a:t>
            </a:r>
            <a:r>
              <a:rPr lang="en-US" dirty="0" err="1"/>
              <a:t>l'électricité</a:t>
            </a:r>
            <a:r>
              <a:rPr lang="en-US" dirty="0"/>
              <a:t> </a:t>
            </a:r>
            <a:r>
              <a:rPr lang="en-US" dirty="0" err="1"/>
              <a:t>excédentaire</a:t>
            </a:r>
            <a:r>
              <a:rPr lang="en-US" dirty="0"/>
              <a:t> </a:t>
            </a:r>
            <a:r>
              <a:rPr lang="en-US" dirty="0" err="1"/>
              <a:t>produite</a:t>
            </a:r>
            <a:r>
              <a:rPr lang="en-US" dirty="0"/>
              <a:t> pendant les </a:t>
            </a:r>
            <a:r>
              <a:rPr lang="en-US" dirty="0" err="1"/>
              <a:t>périodes</a:t>
            </a:r>
            <a:r>
              <a:rPr lang="en-US" dirty="0"/>
              <a:t> </a:t>
            </a:r>
            <a:r>
              <a:rPr lang="en-US" dirty="0" err="1"/>
              <a:t>ensoleillées</a:t>
            </a:r>
            <a:r>
              <a:rPr lang="en-US" dirty="0"/>
              <a:t> et de la </a:t>
            </a:r>
            <a:r>
              <a:rPr lang="en-US" dirty="0" err="1"/>
              <a:t>restituer</a:t>
            </a:r>
            <a:r>
              <a:rPr lang="en-US" dirty="0"/>
              <a:t> </a:t>
            </a:r>
            <a:r>
              <a:rPr lang="en-US" dirty="0" err="1"/>
              <a:t>lorsque</a:t>
            </a:r>
            <a:r>
              <a:rPr lang="en-US" dirty="0"/>
              <a:t> </a:t>
            </a:r>
            <a:r>
              <a:rPr lang="en-US" dirty="0" err="1"/>
              <a:t>l'intensité</a:t>
            </a:r>
            <a:r>
              <a:rPr lang="en-US" dirty="0"/>
              <a:t> </a:t>
            </a:r>
            <a:r>
              <a:rPr lang="en-US" dirty="0" err="1"/>
              <a:t>solaire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plus </a:t>
            </a:r>
            <a:r>
              <a:rPr lang="en-US" dirty="0" err="1"/>
              <a:t>faible</a:t>
            </a:r>
            <a:r>
              <a:rPr lang="en-US" dirty="0"/>
              <a:t>. Le stockage et la </a:t>
            </a:r>
            <a:r>
              <a:rPr lang="en-US" dirty="0" err="1"/>
              <a:t>flexibilité</a:t>
            </a:r>
            <a:r>
              <a:rPr lang="en-US" dirty="0"/>
              <a:t> </a:t>
            </a:r>
            <a:r>
              <a:rPr lang="en-US" dirty="0" err="1"/>
              <a:t>sont</a:t>
            </a:r>
            <a:r>
              <a:rPr lang="en-US" dirty="0"/>
              <a:t> </a:t>
            </a:r>
            <a:r>
              <a:rPr lang="en-US" dirty="0" err="1"/>
              <a:t>abordés</a:t>
            </a:r>
            <a:r>
              <a:rPr lang="en-US" dirty="0"/>
              <a:t> plus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détail</a:t>
            </a:r>
            <a:r>
              <a:rPr lang="en-US" dirty="0"/>
              <a:t> dans les </a:t>
            </a:r>
            <a:r>
              <a:rPr lang="en-US" dirty="0" err="1"/>
              <a:t>cours</a:t>
            </a:r>
            <a:r>
              <a:rPr lang="en-US" dirty="0"/>
              <a:t> </a:t>
            </a:r>
            <a:r>
              <a:rPr lang="en-US" dirty="0" err="1"/>
              <a:t>suivants</a:t>
            </a:r>
            <a:r>
              <a:rPr lang="en-US" dirty="0"/>
              <a:t>. </a:t>
            </a:r>
            <a:endParaRPr lang="en-US" dirty="0">
              <a:cs typeface="Calibri"/>
            </a:endParaRPr>
          </a:p>
          <a:p>
            <a:br>
              <a:rPr lang="en-US" dirty="0">
                <a:cs typeface="+mn-lt"/>
              </a:rPr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6A28AF-C390-D94A-86D3-7BD7243CB0E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1693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Une </a:t>
            </a:r>
            <a:r>
              <a:rPr lang="en-US" dirty="0" err="1"/>
              <a:t>autre</a:t>
            </a:r>
            <a:r>
              <a:rPr lang="en-US" dirty="0"/>
              <a:t> source de </a:t>
            </a:r>
            <a:r>
              <a:rPr lang="en-US" dirty="0" err="1"/>
              <a:t>variabilité</a:t>
            </a:r>
            <a:r>
              <a:rPr lang="en-US" dirty="0"/>
              <a:t> </a:t>
            </a:r>
            <a:r>
              <a:rPr lang="en-US" dirty="0" err="1"/>
              <a:t>temporelle</a:t>
            </a:r>
            <a:r>
              <a:rPr lang="en-US" dirty="0"/>
              <a:t> dans les </a:t>
            </a:r>
            <a:r>
              <a:rPr lang="en-US" dirty="0" err="1"/>
              <a:t>systèmes</a:t>
            </a:r>
            <a:r>
              <a:rPr lang="en-US" dirty="0"/>
              <a:t> </a:t>
            </a:r>
            <a:r>
              <a:rPr lang="en-US" dirty="0" err="1"/>
              <a:t>énergétiques</a:t>
            </a:r>
            <a:r>
              <a:rPr lang="en-US" dirty="0"/>
              <a:t> </a:t>
            </a:r>
            <a:r>
              <a:rPr lang="en-US" dirty="0" err="1"/>
              <a:t>provient</a:t>
            </a:r>
            <a:r>
              <a:rPr lang="en-US" dirty="0"/>
              <a:t> des </a:t>
            </a:r>
            <a:r>
              <a:rPr lang="en-US" dirty="0" err="1"/>
              <a:t>coûts</a:t>
            </a:r>
            <a:r>
              <a:rPr lang="en-US" dirty="0"/>
              <a:t> des </a:t>
            </a:r>
            <a:r>
              <a:rPr lang="en-US" dirty="0" err="1"/>
              <a:t>formes</a:t>
            </a:r>
            <a:r>
              <a:rPr lang="en-US" dirty="0"/>
              <a:t> </a:t>
            </a:r>
            <a:r>
              <a:rPr lang="en-US" dirty="0" err="1"/>
              <a:t>énergétiques</a:t>
            </a:r>
            <a:r>
              <a:rPr lang="en-US" dirty="0"/>
              <a:t> brutes. </a:t>
            </a:r>
            <a:r>
              <a:rPr lang="en-US" dirty="0" err="1"/>
              <a:t>Ces</a:t>
            </a:r>
            <a:r>
              <a:rPr lang="en-US" dirty="0"/>
              <a:t> prix </a:t>
            </a:r>
            <a:r>
              <a:rPr lang="en-US" dirty="0" err="1"/>
              <a:t>peuvent</a:t>
            </a:r>
            <a:r>
              <a:rPr lang="en-US" dirty="0"/>
              <a:t> varier </a:t>
            </a:r>
            <a:r>
              <a:rPr lang="en-US" dirty="0" err="1"/>
              <a:t>fortement</a:t>
            </a:r>
            <a:r>
              <a:rPr lang="en-US" dirty="0"/>
              <a:t> dans le temps </a:t>
            </a:r>
            <a:r>
              <a:rPr lang="en-US" dirty="0" err="1"/>
              <a:t>en</a:t>
            </a:r>
            <a:r>
              <a:rPr lang="en-US" dirty="0"/>
              <a:t> raison de </a:t>
            </a:r>
            <a:r>
              <a:rPr lang="en-US" dirty="0" err="1"/>
              <a:t>l'évolution</a:t>
            </a:r>
            <a:r>
              <a:rPr lang="en-US" dirty="0"/>
              <a:t> de </a:t>
            </a:r>
            <a:r>
              <a:rPr lang="en-US" dirty="0" err="1"/>
              <a:t>l'offre</a:t>
            </a:r>
            <a:r>
              <a:rPr lang="en-US" dirty="0"/>
              <a:t> et de la </a:t>
            </a:r>
            <a:r>
              <a:rPr lang="en-US" dirty="0" err="1"/>
              <a:t>demande</a:t>
            </a:r>
            <a:r>
              <a:rPr lang="en-US" dirty="0"/>
              <a:t>. En </a:t>
            </a:r>
            <a:r>
              <a:rPr lang="en-US" dirty="0" err="1"/>
              <a:t>règle</a:t>
            </a:r>
            <a:r>
              <a:rPr lang="en-US" dirty="0"/>
              <a:t> </a:t>
            </a:r>
            <a:r>
              <a:rPr lang="en-US" dirty="0" err="1"/>
              <a:t>générale</a:t>
            </a:r>
            <a:r>
              <a:rPr lang="en-US" dirty="0"/>
              <a:t>, </a:t>
            </a:r>
            <a:r>
              <a:rPr lang="en-US" dirty="0" err="1"/>
              <a:t>lorsque</a:t>
            </a:r>
            <a:r>
              <a:rPr lang="en-US" dirty="0"/>
              <a:t> </a:t>
            </a:r>
            <a:r>
              <a:rPr lang="en-US" dirty="0" err="1"/>
              <a:t>l'offre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supérieure à la </a:t>
            </a:r>
            <a:r>
              <a:rPr lang="en-US" dirty="0" err="1"/>
              <a:t>demande</a:t>
            </a:r>
            <a:r>
              <a:rPr lang="en-US" dirty="0"/>
              <a:t>, les prix </a:t>
            </a:r>
            <a:r>
              <a:rPr lang="en-US" dirty="0" err="1"/>
              <a:t>baissent</a:t>
            </a:r>
            <a:r>
              <a:rPr lang="en-US" dirty="0"/>
              <a:t>, et </a:t>
            </a:r>
            <a:r>
              <a:rPr lang="en-US" dirty="0" err="1"/>
              <a:t>lorsque</a:t>
            </a:r>
            <a:r>
              <a:rPr lang="en-US" dirty="0"/>
              <a:t> la </a:t>
            </a:r>
            <a:r>
              <a:rPr lang="en-US" dirty="0" err="1"/>
              <a:t>demande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supérieure à </a:t>
            </a:r>
            <a:r>
              <a:rPr lang="en-US" dirty="0" err="1"/>
              <a:t>l'offre</a:t>
            </a:r>
            <a:r>
              <a:rPr lang="en-US" dirty="0"/>
              <a:t>, les prix </a:t>
            </a:r>
            <a:r>
              <a:rPr lang="en-US" dirty="0" err="1"/>
              <a:t>augmentent</a:t>
            </a:r>
            <a:r>
              <a:rPr lang="en-US" dirty="0"/>
              <a:t>. </a:t>
            </a:r>
            <a:r>
              <a:rPr lang="en-US" dirty="0" err="1"/>
              <a:t>L'offre</a:t>
            </a:r>
            <a:r>
              <a:rPr lang="en-US" dirty="0"/>
              <a:t> et la </a:t>
            </a:r>
            <a:r>
              <a:rPr lang="en-US" dirty="0" err="1"/>
              <a:t>demande</a:t>
            </a:r>
            <a:r>
              <a:rPr lang="en-US" dirty="0"/>
              <a:t> </a:t>
            </a:r>
            <a:r>
              <a:rPr lang="en-US" dirty="0" err="1"/>
              <a:t>peuvent</a:t>
            </a:r>
            <a:r>
              <a:rPr lang="en-US" dirty="0"/>
              <a:t> </a:t>
            </a:r>
            <a:r>
              <a:rPr lang="en-US" dirty="0" err="1"/>
              <a:t>être</a:t>
            </a:r>
            <a:r>
              <a:rPr lang="en-US" dirty="0"/>
              <a:t> </a:t>
            </a:r>
            <a:r>
              <a:rPr lang="en-US" dirty="0" err="1"/>
              <a:t>influencées</a:t>
            </a:r>
            <a:r>
              <a:rPr lang="en-US" dirty="0"/>
              <a:t> par </a:t>
            </a:r>
            <a:r>
              <a:rPr lang="en-US" dirty="0" err="1"/>
              <a:t>plusieurs</a:t>
            </a:r>
            <a:r>
              <a:rPr lang="en-US" dirty="0"/>
              <a:t> </a:t>
            </a:r>
            <a:r>
              <a:rPr lang="en-US" dirty="0" err="1"/>
              <a:t>facteurs</a:t>
            </a:r>
            <a:r>
              <a:rPr lang="en-US" dirty="0"/>
              <a:t> externes </a:t>
            </a:r>
            <a:r>
              <a:rPr lang="en-US" dirty="0" err="1"/>
              <a:t>tels</a:t>
            </a:r>
            <a:r>
              <a:rPr lang="en-US" dirty="0"/>
              <a:t> que les </a:t>
            </a:r>
            <a:r>
              <a:rPr lang="en-US" dirty="0" err="1"/>
              <a:t>ralentissements</a:t>
            </a:r>
            <a:r>
              <a:rPr lang="en-US" dirty="0"/>
              <a:t> </a:t>
            </a:r>
            <a:r>
              <a:rPr lang="en-US" dirty="0" err="1"/>
              <a:t>économiques</a:t>
            </a:r>
            <a:r>
              <a:rPr lang="en-US" dirty="0"/>
              <a:t> qui </a:t>
            </a:r>
            <a:r>
              <a:rPr lang="en-US" dirty="0" err="1"/>
              <a:t>réduisent</a:t>
            </a:r>
            <a:r>
              <a:rPr lang="en-US" dirty="0"/>
              <a:t> la </a:t>
            </a:r>
            <a:r>
              <a:rPr lang="en-US" dirty="0" err="1"/>
              <a:t>demande</a:t>
            </a:r>
            <a:r>
              <a:rPr lang="en-US" dirty="0"/>
              <a:t>, </a:t>
            </a:r>
            <a:r>
              <a:rPr lang="en-US" dirty="0" err="1"/>
              <a:t>ou</a:t>
            </a:r>
            <a:r>
              <a:rPr lang="en-US" dirty="0"/>
              <a:t> encore les catastrophes </a:t>
            </a:r>
            <a:r>
              <a:rPr lang="en-US" dirty="0" err="1"/>
              <a:t>naturelles</a:t>
            </a:r>
            <a:r>
              <a:rPr lang="en-US" dirty="0"/>
              <a:t> qui </a:t>
            </a:r>
            <a:r>
              <a:rPr lang="en-US" dirty="0" err="1"/>
              <a:t>peuvent</a:t>
            </a:r>
            <a:r>
              <a:rPr lang="en-US" dirty="0"/>
              <a:t> </a:t>
            </a:r>
            <a:r>
              <a:rPr lang="en-US" dirty="0" err="1"/>
              <a:t>ralentir</a:t>
            </a:r>
            <a:r>
              <a:rPr lang="en-US" dirty="0"/>
              <a:t> </a:t>
            </a:r>
            <a:r>
              <a:rPr lang="en-US" dirty="0" err="1"/>
              <a:t>temporairement</a:t>
            </a:r>
            <a:r>
              <a:rPr lang="en-US" dirty="0"/>
              <a:t> la production. La figure ci-dessus </a:t>
            </a:r>
            <a:r>
              <a:rPr lang="en-US" dirty="0" err="1"/>
              <a:t>illustre</a:t>
            </a:r>
            <a:r>
              <a:rPr lang="en-US" dirty="0"/>
              <a:t> la </a:t>
            </a:r>
            <a:r>
              <a:rPr lang="en-US" dirty="0" err="1"/>
              <a:t>volatilité</a:t>
            </a:r>
            <a:r>
              <a:rPr lang="en-US" dirty="0"/>
              <a:t> des prix des matières premières. Il </a:t>
            </a:r>
            <a:r>
              <a:rPr lang="en-US" dirty="0" err="1"/>
              <a:t>est</a:t>
            </a:r>
            <a:r>
              <a:rPr lang="en-US" dirty="0"/>
              <a:t> important de prendre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compte</a:t>
            </a:r>
            <a:r>
              <a:rPr lang="en-US" dirty="0"/>
              <a:t> </a:t>
            </a:r>
            <a:r>
              <a:rPr lang="en-US" dirty="0" err="1"/>
              <a:t>cette</a:t>
            </a:r>
            <a:r>
              <a:rPr lang="en-US" dirty="0"/>
              <a:t> variation des prix des matières premières dans les </a:t>
            </a:r>
            <a:r>
              <a:rPr lang="en-US" dirty="0" err="1"/>
              <a:t>modèles</a:t>
            </a:r>
            <a:r>
              <a:rPr lang="en-US" dirty="0"/>
              <a:t> de </a:t>
            </a:r>
            <a:r>
              <a:rPr lang="en-US" dirty="0" err="1"/>
              <a:t>systèmes</a:t>
            </a:r>
            <a:r>
              <a:rPr lang="en-US" dirty="0"/>
              <a:t> </a:t>
            </a:r>
            <a:r>
              <a:rPr lang="en-US" dirty="0" err="1"/>
              <a:t>énergétiques</a:t>
            </a:r>
            <a:r>
              <a:rPr lang="en-US" dirty="0"/>
              <a:t> </a:t>
            </a:r>
            <a:r>
              <a:rPr lang="en-US" dirty="0" err="1"/>
              <a:t>afin</a:t>
            </a:r>
            <a:r>
              <a:rPr lang="en-US" dirty="0"/>
              <a:t> de </a:t>
            </a:r>
            <a:r>
              <a:rPr lang="en-US" dirty="0" err="1"/>
              <a:t>rendre</a:t>
            </a:r>
            <a:r>
              <a:rPr lang="en-US" dirty="0"/>
              <a:t> les model </a:t>
            </a:r>
            <a:r>
              <a:rPr lang="en-US" dirty="0" err="1"/>
              <a:t>représentatifs</a:t>
            </a:r>
            <a:r>
              <a:rPr lang="en-US" dirty="0"/>
              <a:t> de </a:t>
            </a:r>
            <a:r>
              <a:rPr lang="en-US" dirty="0" err="1"/>
              <a:t>réalité</a:t>
            </a:r>
            <a:r>
              <a:rPr lang="en-US" dirty="0"/>
              <a:t>. Dans </a:t>
            </a:r>
            <a:r>
              <a:rPr lang="en-US" dirty="0" err="1"/>
              <a:t>OSeMOSYS</a:t>
            </a:r>
            <a:r>
              <a:rPr lang="en-US" dirty="0"/>
              <a:t>, </a:t>
            </a:r>
            <a:r>
              <a:rPr lang="en-US" dirty="0" err="1"/>
              <a:t>cela</a:t>
            </a:r>
            <a:r>
              <a:rPr lang="en-US" dirty="0"/>
              <a:t> se fait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spécifiant</a:t>
            </a:r>
            <a:r>
              <a:rPr lang="en-US" dirty="0"/>
              <a:t> les prix des matières premières pour </a:t>
            </a:r>
            <a:r>
              <a:rPr lang="en-US" dirty="0" err="1"/>
              <a:t>chaque</a:t>
            </a:r>
            <a:r>
              <a:rPr lang="en-US" dirty="0"/>
              <a:t> </a:t>
            </a:r>
            <a:r>
              <a:rPr lang="en-US" dirty="0" err="1"/>
              <a:t>année</a:t>
            </a:r>
            <a:r>
              <a:rPr lang="en-US" dirty="0"/>
              <a:t> de la </a:t>
            </a:r>
            <a:r>
              <a:rPr lang="en-US" dirty="0" err="1"/>
              <a:t>période</a:t>
            </a:r>
            <a:r>
              <a:rPr lang="en-US" dirty="0"/>
              <a:t> de </a:t>
            </a:r>
            <a:r>
              <a:rPr lang="en-US" dirty="0" err="1"/>
              <a:t>modélisation</a:t>
            </a:r>
            <a:r>
              <a:rPr lang="en-US" dirty="0"/>
              <a:t>. Ce </a:t>
            </a:r>
            <a:r>
              <a:rPr lang="en-US" dirty="0" err="1"/>
              <a:t>sujet</a:t>
            </a:r>
            <a:r>
              <a:rPr lang="en-US" dirty="0"/>
              <a:t> </a:t>
            </a:r>
            <a:r>
              <a:rPr lang="en-US" dirty="0" err="1"/>
              <a:t>fera</a:t>
            </a:r>
            <a:r>
              <a:rPr lang="en-US" dirty="0"/>
              <a:t> </a:t>
            </a:r>
            <a:r>
              <a:rPr lang="en-US" dirty="0" err="1"/>
              <a:t>partie</a:t>
            </a:r>
            <a:r>
              <a:rPr lang="en-US" dirty="0"/>
              <a:t> du Cours 4.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6A28AF-C390-D94A-86D3-7BD7243CB0E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8992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Nous </a:t>
            </a:r>
            <a:r>
              <a:rPr lang="en-US" dirty="0" err="1"/>
              <a:t>avons</a:t>
            </a:r>
            <a:r>
              <a:rPr lang="en-US" dirty="0"/>
              <a:t> vu que </a:t>
            </a:r>
            <a:r>
              <a:rPr lang="en-US" dirty="0" err="1"/>
              <a:t>plusieurs</a:t>
            </a:r>
            <a:r>
              <a:rPr lang="en-US" dirty="0"/>
              <a:t> </a:t>
            </a:r>
            <a:r>
              <a:rPr lang="en-US" dirty="0" err="1"/>
              <a:t>éléments</a:t>
            </a:r>
            <a:r>
              <a:rPr lang="en-US" dirty="0"/>
              <a:t> des </a:t>
            </a:r>
            <a:r>
              <a:rPr lang="en-US" dirty="0" err="1"/>
              <a:t>systèmes</a:t>
            </a:r>
            <a:r>
              <a:rPr lang="en-US" dirty="0"/>
              <a:t> </a:t>
            </a:r>
            <a:r>
              <a:rPr lang="en-US" dirty="0" err="1"/>
              <a:t>énergétiques</a:t>
            </a:r>
            <a:r>
              <a:rPr lang="en-US" dirty="0"/>
              <a:t> </a:t>
            </a:r>
            <a:r>
              <a:rPr lang="en-US" dirty="0" err="1"/>
              <a:t>varient</a:t>
            </a:r>
            <a:r>
              <a:rPr lang="en-US" dirty="0"/>
              <a:t> dans le temps. Il </a:t>
            </a:r>
            <a:r>
              <a:rPr lang="en-US" dirty="0" err="1"/>
              <a:t>s'agit</a:t>
            </a:r>
            <a:r>
              <a:rPr lang="en-US" dirty="0"/>
              <a:t> </a:t>
            </a:r>
            <a:r>
              <a:rPr lang="en-US" dirty="0" err="1"/>
              <a:t>notamment</a:t>
            </a:r>
            <a:r>
              <a:rPr lang="en-US" dirty="0"/>
              <a:t> de (1) la </a:t>
            </a:r>
            <a:r>
              <a:rPr lang="en-US" dirty="0" err="1"/>
              <a:t>demande</a:t>
            </a:r>
            <a:r>
              <a:rPr lang="en-US" dirty="0"/>
              <a:t> qui </a:t>
            </a:r>
            <a:r>
              <a:rPr lang="en-US" dirty="0" err="1"/>
              <a:t>varie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fonction</a:t>
            </a:r>
            <a:r>
              <a:rPr lang="en-US" dirty="0"/>
              <a:t> des </a:t>
            </a:r>
            <a:r>
              <a:rPr lang="en-US" dirty="0" err="1"/>
              <a:t>activités</a:t>
            </a:r>
            <a:r>
              <a:rPr lang="en-US" dirty="0"/>
              <a:t> </a:t>
            </a:r>
            <a:r>
              <a:rPr lang="en-US" dirty="0" err="1"/>
              <a:t>consommatrices</a:t>
            </a:r>
            <a:r>
              <a:rPr lang="en-US" dirty="0"/>
              <a:t> </a:t>
            </a:r>
            <a:r>
              <a:rPr lang="en-US" dirty="0" err="1"/>
              <a:t>d'énergie</a:t>
            </a:r>
            <a:r>
              <a:rPr lang="en-US" dirty="0"/>
              <a:t> à </a:t>
            </a:r>
            <a:r>
              <a:rPr lang="en-US" dirty="0" err="1"/>
              <a:t>différents</a:t>
            </a:r>
            <a:r>
              <a:rPr lang="en-US" dirty="0"/>
              <a:t> moments de la </a:t>
            </a:r>
            <a:r>
              <a:rPr lang="en-US" dirty="0" err="1"/>
              <a:t>journée</a:t>
            </a:r>
            <a:r>
              <a:rPr lang="en-US" dirty="0"/>
              <a:t> et </a:t>
            </a:r>
            <a:r>
              <a:rPr lang="en-US" dirty="0" err="1"/>
              <a:t>selon</a:t>
            </a:r>
            <a:r>
              <a:rPr lang="en-US" dirty="0"/>
              <a:t> les </a:t>
            </a:r>
            <a:r>
              <a:rPr lang="en-US" dirty="0" err="1"/>
              <a:t>saisons</a:t>
            </a:r>
            <a:r>
              <a:rPr lang="en-US" dirty="0"/>
              <a:t>, (2) la production </a:t>
            </a:r>
            <a:r>
              <a:rPr lang="en-US" dirty="0" err="1"/>
              <a:t>d'électricité</a:t>
            </a:r>
            <a:r>
              <a:rPr lang="en-US" dirty="0"/>
              <a:t> qui </a:t>
            </a:r>
            <a:r>
              <a:rPr lang="en-US" dirty="0" err="1"/>
              <a:t>peut</a:t>
            </a:r>
            <a:r>
              <a:rPr lang="en-US" dirty="0"/>
              <a:t> varier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fonction</a:t>
            </a:r>
            <a:r>
              <a:rPr lang="en-US" dirty="0"/>
              <a:t> de la </a:t>
            </a:r>
            <a:r>
              <a:rPr lang="en-US" dirty="0" err="1"/>
              <a:t>disponibilité</a:t>
            </a:r>
            <a:r>
              <a:rPr lang="en-US" dirty="0"/>
              <a:t> des </a:t>
            </a:r>
            <a:r>
              <a:rPr lang="en-US" dirty="0" err="1"/>
              <a:t>ressources</a:t>
            </a:r>
            <a:r>
              <a:rPr lang="en-US" dirty="0"/>
              <a:t> </a:t>
            </a:r>
            <a:r>
              <a:rPr lang="en-US" dirty="0" err="1"/>
              <a:t>renouvelables</a:t>
            </a:r>
            <a:r>
              <a:rPr lang="en-US" dirty="0"/>
              <a:t>, et (3) des prix de </a:t>
            </a:r>
            <a:r>
              <a:rPr lang="en-US" dirty="0" err="1"/>
              <a:t>l'énergie</a:t>
            </a:r>
            <a:r>
              <a:rPr lang="en-US" dirty="0"/>
              <a:t>. Nous </a:t>
            </a:r>
            <a:r>
              <a:rPr lang="en-US" dirty="0" err="1"/>
              <a:t>avons</a:t>
            </a:r>
            <a:r>
              <a:rPr lang="en-US" dirty="0"/>
              <a:t> </a:t>
            </a:r>
            <a:r>
              <a:rPr lang="en-US" dirty="0" err="1"/>
              <a:t>également</a:t>
            </a:r>
            <a:r>
              <a:rPr lang="en-US" dirty="0"/>
              <a:t> </a:t>
            </a:r>
            <a:r>
              <a:rPr lang="en-US" dirty="0" err="1"/>
              <a:t>constaté</a:t>
            </a:r>
            <a:r>
              <a:rPr lang="en-US" dirty="0"/>
              <a:t> </a:t>
            </a:r>
            <a:r>
              <a:rPr lang="en-US" dirty="0" err="1"/>
              <a:t>l'importance</a:t>
            </a:r>
            <a:r>
              <a:rPr lang="en-US" dirty="0"/>
              <a:t> de </a:t>
            </a:r>
            <a:r>
              <a:rPr lang="en-US" dirty="0" err="1"/>
              <a:t>l'équilibre</a:t>
            </a:r>
            <a:r>
              <a:rPr lang="en-US" dirty="0"/>
              <a:t> entre </a:t>
            </a:r>
            <a:r>
              <a:rPr lang="en-US" dirty="0" err="1"/>
              <a:t>l'offre</a:t>
            </a:r>
            <a:r>
              <a:rPr lang="en-US" dirty="0"/>
              <a:t> et la </a:t>
            </a:r>
            <a:r>
              <a:rPr lang="en-US" dirty="0" err="1"/>
              <a:t>demande</a:t>
            </a:r>
            <a:r>
              <a:rPr lang="en-US" dirty="0"/>
              <a:t> </a:t>
            </a:r>
            <a:r>
              <a:rPr lang="en-US" dirty="0" err="1"/>
              <a:t>d'électricité</a:t>
            </a:r>
            <a:r>
              <a:rPr lang="en-US" dirty="0"/>
              <a:t> et les </a:t>
            </a:r>
            <a:r>
              <a:rPr lang="en-US" dirty="0" err="1"/>
              <a:t>importantes</a:t>
            </a:r>
            <a:r>
              <a:rPr lang="en-US" dirty="0"/>
              <a:t> </a:t>
            </a:r>
            <a:r>
              <a:rPr lang="en-US" dirty="0" err="1"/>
              <a:t>conséquences</a:t>
            </a:r>
            <a:r>
              <a:rPr lang="en-US" dirty="0"/>
              <a:t> </a:t>
            </a:r>
            <a:r>
              <a:rPr lang="en-US" dirty="0" err="1"/>
              <a:t>négatives</a:t>
            </a:r>
            <a:r>
              <a:rPr lang="en-US" dirty="0"/>
              <a:t> que </a:t>
            </a:r>
            <a:r>
              <a:rPr lang="en-US" dirty="0" err="1"/>
              <a:t>peut</a:t>
            </a:r>
            <a:r>
              <a:rPr lang="en-US" dirty="0"/>
              <a:t> </a:t>
            </a:r>
            <a:r>
              <a:rPr lang="en-US" dirty="0" err="1"/>
              <a:t>avoir</a:t>
            </a:r>
            <a:r>
              <a:rPr lang="en-US" dirty="0"/>
              <a:t> un </a:t>
            </a:r>
            <a:r>
              <a:rPr lang="en-US" dirty="0" err="1"/>
              <a:t>approvisionnement</a:t>
            </a:r>
            <a:r>
              <a:rPr lang="en-US" dirty="0"/>
              <a:t> peu </a:t>
            </a:r>
            <a:r>
              <a:rPr lang="en-US" dirty="0" err="1"/>
              <a:t>fiable</a:t>
            </a:r>
            <a:r>
              <a:rPr lang="en-US" dirty="0"/>
              <a:t>. Pour </a:t>
            </a:r>
            <a:r>
              <a:rPr lang="en-US" dirty="0" err="1"/>
              <a:t>atténuer</a:t>
            </a:r>
            <a:r>
              <a:rPr lang="en-US" dirty="0"/>
              <a:t> </a:t>
            </a:r>
            <a:r>
              <a:rPr lang="en-US" dirty="0" err="1"/>
              <a:t>ces</a:t>
            </a:r>
            <a:r>
              <a:rPr lang="en-US" dirty="0"/>
              <a:t> </a:t>
            </a:r>
            <a:r>
              <a:rPr lang="en-US" dirty="0" err="1"/>
              <a:t>effets</a:t>
            </a:r>
            <a:r>
              <a:rPr lang="en-US" dirty="0"/>
              <a:t>, nous devons </a:t>
            </a:r>
            <a:r>
              <a:rPr lang="en-US" dirty="0" err="1"/>
              <a:t>tenir</a:t>
            </a:r>
            <a:r>
              <a:rPr lang="en-US" dirty="0"/>
              <a:t> </a:t>
            </a:r>
            <a:r>
              <a:rPr lang="en-US" dirty="0" err="1"/>
              <a:t>compte</a:t>
            </a:r>
            <a:r>
              <a:rPr lang="en-US" dirty="0"/>
              <a:t> de la </a:t>
            </a:r>
            <a:r>
              <a:rPr lang="en-US" dirty="0" err="1"/>
              <a:t>variabilité</a:t>
            </a:r>
            <a:r>
              <a:rPr lang="en-US" dirty="0"/>
              <a:t> </a:t>
            </a:r>
            <a:r>
              <a:rPr lang="en-US" dirty="0" err="1"/>
              <a:t>temporelle</a:t>
            </a:r>
            <a:r>
              <a:rPr lang="en-US" dirty="0"/>
              <a:t> </a:t>
            </a:r>
            <a:r>
              <a:rPr lang="en-US" dirty="0" err="1"/>
              <a:t>lors</a:t>
            </a:r>
            <a:r>
              <a:rPr lang="en-US" dirty="0"/>
              <a:t> de la planification des </a:t>
            </a:r>
            <a:r>
              <a:rPr lang="en-US" dirty="0" err="1"/>
              <a:t>systèmes</a:t>
            </a:r>
            <a:r>
              <a:rPr lang="en-US" dirty="0"/>
              <a:t> </a:t>
            </a:r>
            <a:r>
              <a:rPr lang="en-US" dirty="0" err="1"/>
              <a:t>énergétiques</a:t>
            </a:r>
            <a:r>
              <a:rPr lang="en-US" dirty="0"/>
              <a:t>. La façon de </a:t>
            </a:r>
            <a:r>
              <a:rPr lang="en-US" dirty="0" err="1"/>
              <a:t>modéliser</a:t>
            </a:r>
            <a:r>
              <a:rPr lang="en-US" dirty="0"/>
              <a:t> la </a:t>
            </a:r>
            <a:r>
              <a:rPr lang="en-US" dirty="0" err="1"/>
              <a:t>variabilité</a:t>
            </a:r>
            <a:r>
              <a:rPr lang="en-US" dirty="0"/>
              <a:t> </a:t>
            </a:r>
            <a:r>
              <a:rPr lang="en-US" dirty="0" err="1"/>
              <a:t>temporelle</a:t>
            </a:r>
            <a:r>
              <a:rPr lang="en-US" dirty="0"/>
              <a:t> dans </a:t>
            </a:r>
            <a:r>
              <a:rPr lang="en-US" dirty="0" err="1"/>
              <a:t>OSeMOSYS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décrite</a:t>
            </a:r>
            <a:r>
              <a:rPr lang="en-US" dirty="0"/>
              <a:t> plus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détail</a:t>
            </a:r>
            <a:r>
              <a:rPr lang="en-US" dirty="0"/>
              <a:t> dans la section </a:t>
            </a:r>
            <a:r>
              <a:rPr lang="en-US" dirty="0" err="1"/>
              <a:t>suivante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6A28AF-C390-D94A-86D3-7BD7243CB0E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1421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Dans </a:t>
            </a:r>
            <a:r>
              <a:rPr lang="en-US" dirty="0" err="1"/>
              <a:t>OSeMOSYS</a:t>
            </a:r>
            <a:r>
              <a:rPr lang="en-US" dirty="0"/>
              <a:t>, nous </a:t>
            </a:r>
            <a:r>
              <a:rPr lang="en-US" dirty="0" err="1"/>
              <a:t>représentons</a:t>
            </a:r>
            <a:r>
              <a:rPr lang="en-US" dirty="0"/>
              <a:t> la </a:t>
            </a:r>
            <a:r>
              <a:rPr lang="en-US" dirty="0" err="1"/>
              <a:t>variabilité</a:t>
            </a:r>
            <a:r>
              <a:rPr lang="en-US" dirty="0"/>
              <a:t> du temps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divisant</a:t>
            </a:r>
            <a:r>
              <a:rPr lang="en-US" dirty="0"/>
              <a:t> </a:t>
            </a:r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dirty="0" err="1"/>
              <a:t>année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i="1" dirty="0"/>
              <a:t>tranches de temps </a:t>
            </a:r>
            <a:r>
              <a:rPr lang="en-US" dirty="0"/>
              <a:t>(“time slices”). Avant de </a:t>
            </a:r>
            <a:r>
              <a:rPr lang="en-US" dirty="0" err="1"/>
              <a:t>parler</a:t>
            </a:r>
            <a:r>
              <a:rPr lang="en-US" dirty="0"/>
              <a:t> plus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détail</a:t>
            </a:r>
            <a:r>
              <a:rPr lang="en-US" dirty="0"/>
              <a:t> de </a:t>
            </a:r>
            <a:r>
              <a:rPr lang="en-US" dirty="0" err="1"/>
              <a:t>l'utilisation</a:t>
            </a:r>
            <a:r>
              <a:rPr lang="en-US" dirty="0"/>
              <a:t> des tranches de temps dans </a:t>
            </a:r>
            <a:r>
              <a:rPr lang="en-US" dirty="0" err="1"/>
              <a:t>OSeMOSYS</a:t>
            </a:r>
            <a:r>
              <a:rPr lang="en-US" dirty="0"/>
              <a:t>, il </a:t>
            </a:r>
            <a:r>
              <a:rPr lang="en-US" dirty="0" err="1"/>
              <a:t>est</a:t>
            </a:r>
            <a:r>
              <a:rPr lang="en-US" dirty="0"/>
              <a:t> important de </a:t>
            </a:r>
            <a:r>
              <a:rPr lang="en-US" dirty="0" err="1"/>
              <a:t>comprendre</a:t>
            </a:r>
            <a:r>
              <a:rPr lang="en-US" dirty="0"/>
              <a:t> </a:t>
            </a:r>
            <a:r>
              <a:rPr lang="en-US" dirty="0" err="1"/>
              <a:t>ce</a:t>
            </a:r>
            <a:r>
              <a:rPr lang="en-US" dirty="0"/>
              <a:t> que nous </a:t>
            </a:r>
            <a:r>
              <a:rPr lang="en-US" dirty="0" err="1"/>
              <a:t>essayons</a:t>
            </a:r>
            <a:r>
              <a:rPr lang="en-US" dirty="0"/>
              <a:t> de prendre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compte</a:t>
            </a:r>
            <a:r>
              <a:rPr lang="en-US" dirty="0"/>
              <a:t> </a:t>
            </a:r>
            <a:r>
              <a:rPr lang="en-US" dirty="0" err="1"/>
              <a:t>lorsque</a:t>
            </a:r>
            <a:r>
              <a:rPr lang="en-US" dirty="0"/>
              <a:t> nous </a:t>
            </a:r>
            <a:r>
              <a:rPr lang="en-US" dirty="0" err="1"/>
              <a:t>utilisons</a:t>
            </a:r>
            <a:r>
              <a:rPr lang="en-US" dirty="0"/>
              <a:t> </a:t>
            </a:r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dirty="0" err="1"/>
              <a:t>approche</a:t>
            </a:r>
            <a:r>
              <a:rPr lang="en-US" dirty="0"/>
              <a:t> par tranches de temps. Les tranches de temps </a:t>
            </a:r>
            <a:r>
              <a:rPr lang="en-US" dirty="0" err="1"/>
              <a:t>sont</a:t>
            </a:r>
            <a:r>
              <a:rPr lang="en-US" dirty="0"/>
              <a:t> des fractions de </a:t>
            </a:r>
            <a:r>
              <a:rPr lang="en-US" dirty="0" err="1"/>
              <a:t>l'année</a:t>
            </a:r>
            <a:r>
              <a:rPr lang="en-US" dirty="0"/>
              <a:t> avec des </a:t>
            </a:r>
            <a:r>
              <a:rPr lang="en-US" dirty="0" err="1"/>
              <a:t>caractéristiques</a:t>
            </a:r>
            <a:r>
              <a:rPr lang="en-US" dirty="0"/>
              <a:t> </a:t>
            </a:r>
            <a:r>
              <a:rPr lang="en-US" dirty="0" err="1"/>
              <a:t>différentes</a:t>
            </a:r>
            <a:r>
              <a:rPr lang="en-US" dirty="0"/>
              <a:t>, </a:t>
            </a:r>
            <a:r>
              <a:rPr lang="en-US" dirty="0" err="1"/>
              <a:t>représentant</a:t>
            </a:r>
            <a:r>
              <a:rPr lang="en-US" dirty="0"/>
              <a:t> </a:t>
            </a:r>
            <a:r>
              <a:rPr lang="en-US" dirty="0" err="1"/>
              <a:t>typiquement</a:t>
            </a:r>
            <a:r>
              <a:rPr lang="en-US" dirty="0"/>
              <a:t> </a:t>
            </a:r>
            <a:r>
              <a:rPr lang="en-US" dirty="0" err="1"/>
              <a:t>différentes</a:t>
            </a:r>
            <a:r>
              <a:rPr lang="en-US" dirty="0"/>
              <a:t> </a:t>
            </a:r>
            <a:r>
              <a:rPr lang="en-US" dirty="0" err="1"/>
              <a:t>saisons</a:t>
            </a:r>
            <a:r>
              <a:rPr lang="en-US" dirty="0"/>
              <a:t> et </a:t>
            </a:r>
            <a:r>
              <a:rPr lang="en-US" dirty="0" err="1"/>
              <a:t>différents</a:t>
            </a:r>
            <a:r>
              <a:rPr lang="en-US" dirty="0"/>
              <a:t> moments de la </a:t>
            </a:r>
            <a:r>
              <a:rPr lang="en-US" dirty="0" err="1"/>
              <a:t>journée</a:t>
            </a:r>
            <a:r>
              <a:rPr lang="en-US" dirty="0"/>
              <a:t>. Par </a:t>
            </a:r>
            <a:r>
              <a:rPr lang="en-US" dirty="0" err="1"/>
              <a:t>exemple</a:t>
            </a:r>
            <a:r>
              <a:rPr lang="en-US" dirty="0"/>
              <a:t>, </a:t>
            </a:r>
            <a:r>
              <a:rPr lang="en-US" dirty="0" err="1"/>
              <a:t>une</a:t>
            </a:r>
            <a:r>
              <a:rPr lang="en-US" dirty="0"/>
              <a:t> tranche </a:t>
            </a:r>
            <a:r>
              <a:rPr lang="en-US" dirty="0" err="1"/>
              <a:t>horaire</a:t>
            </a:r>
            <a:r>
              <a:rPr lang="en-US" dirty="0"/>
              <a:t> </a:t>
            </a:r>
            <a:r>
              <a:rPr lang="en-US" dirty="0" err="1"/>
              <a:t>peut</a:t>
            </a:r>
            <a:r>
              <a:rPr lang="en-US" dirty="0"/>
              <a:t> </a:t>
            </a:r>
            <a:r>
              <a:rPr lang="en-US" dirty="0" err="1"/>
              <a:t>représenter</a:t>
            </a:r>
            <a:r>
              <a:rPr lang="en-US" dirty="0"/>
              <a:t> </a:t>
            </a:r>
            <a:r>
              <a:rPr lang="en-US" dirty="0" err="1"/>
              <a:t>toutes</a:t>
            </a:r>
            <a:r>
              <a:rPr lang="en-US" dirty="0"/>
              <a:t> les soirées </a:t>
            </a:r>
            <a:r>
              <a:rPr lang="en-US" dirty="0" err="1"/>
              <a:t>d'été</a:t>
            </a:r>
            <a:r>
              <a:rPr lang="en-US" dirty="0"/>
              <a:t> et </a:t>
            </a:r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dirty="0" err="1"/>
              <a:t>autre</a:t>
            </a:r>
            <a:r>
              <a:rPr lang="en-US" dirty="0"/>
              <a:t> </a:t>
            </a:r>
            <a:r>
              <a:rPr lang="en-US" dirty="0" err="1"/>
              <a:t>toutes</a:t>
            </a:r>
            <a:r>
              <a:rPr lang="en-US" dirty="0"/>
              <a:t> les soirées </a:t>
            </a:r>
            <a:r>
              <a:rPr lang="en-US" dirty="0" err="1"/>
              <a:t>d'hiver</a:t>
            </a:r>
            <a:r>
              <a:rPr lang="en-US" dirty="0"/>
              <a:t>. </a:t>
            </a:r>
            <a:r>
              <a:rPr lang="en-US" dirty="0" err="1"/>
              <a:t>L'objectif</a:t>
            </a:r>
            <a:r>
              <a:rPr lang="en-US" dirty="0"/>
              <a:t> </a:t>
            </a:r>
            <a:r>
              <a:rPr lang="en-US" dirty="0" err="1"/>
              <a:t>ultime</a:t>
            </a:r>
            <a:r>
              <a:rPr lang="en-US" dirty="0"/>
              <a:t> de </a:t>
            </a:r>
            <a:r>
              <a:rPr lang="en-US" dirty="0" err="1"/>
              <a:t>cette</a:t>
            </a:r>
            <a:r>
              <a:rPr lang="en-US" dirty="0"/>
              <a:t> </a:t>
            </a:r>
            <a:r>
              <a:rPr lang="en-US" dirty="0" err="1"/>
              <a:t>approche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de </a:t>
            </a:r>
            <a:r>
              <a:rPr lang="en-US" dirty="0" err="1"/>
              <a:t>saisir</a:t>
            </a:r>
            <a:r>
              <a:rPr lang="en-US" dirty="0"/>
              <a:t> la </a:t>
            </a:r>
            <a:r>
              <a:rPr lang="en-US" dirty="0" err="1"/>
              <a:t>variabilité</a:t>
            </a:r>
            <a:r>
              <a:rPr lang="en-US" dirty="0"/>
              <a:t> de la </a:t>
            </a:r>
            <a:r>
              <a:rPr lang="en-US" dirty="0" err="1"/>
              <a:t>demande</a:t>
            </a:r>
            <a:r>
              <a:rPr lang="en-US" dirty="0"/>
              <a:t> et de la </a:t>
            </a:r>
            <a:r>
              <a:rPr lang="en-US" dirty="0" err="1"/>
              <a:t>disponibilité</a:t>
            </a:r>
            <a:r>
              <a:rPr lang="en-US" dirty="0"/>
              <a:t> des </a:t>
            </a:r>
            <a:r>
              <a:rPr lang="en-US" dirty="0" err="1"/>
              <a:t>ressources</a:t>
            </a:r>
            <a:r>
              <a:rPr lang="en-US" dirty="0"/>
              <a:t> au fil du temps dans le pays que nous </a:t>
            </a:r>
            <a:r>
              <a:rPr lang="en-US" dirty="0" err="1"/>
              <a:t>modélisons</a:t>
            </a:r>
            <a:r>
              <a:rPr lang="en-US" dirty="0"/>
              <a:t>. Ceci </a:t>
            </a:r>
            <a:r>
              <a:rPr lang="en-US" dirty="0" err="1"/>
              <a:t>signifie</a:t>
            </a:r>
            <a:r>
              <a:rPr lang="en-US" dirty="0"/>
              <a:t> que la </a:t>
            </a:r>
            <a:r>
              <a:rPr lang="en-US" dirty="0" err="1"/>
              <a:t>définition</a:t>
            </a:r>
            <a:r>
              <a:rPr lang="en-US" dirty="0"/>
              <a:t> la plus </a:t>
            </a:r>
            <a:r>
              <a:rPr lang="en-US" dirty="0" err="1"/>
              <a:t>appropriée</a:t>
            </a:r>
            <a:r>
              <a:rPr lang="en-US" dirty="0"/>
              <a:t> des tranches de temps </a:t>
            </a:r>
            <a:r>
              <a:rPr lang="en-US" dirty="0" err="1"/>
              <a:t>peut</a:t>
            </a:r>
            <a:r>
              <a:rPr lang="en-US" dirty="0"/>
              <a:t> varier d'un pays à </a:t>
            </a:r>
            <a:r>
              <a:rPr lang="en-US" dirty="0" err="1"/>
              <a:t>l'autre</a:t>
            </a:r>
            <a:r>
              <a:rPr lang="en-US" dirty="0"/>
              <a:t>. Par </a:t>
            </a:r>
            <a:r>
              <a:rPr lang="en-US" dirty="0" err="1"/>
              <a:t>exemple</a:t>
            </a:r>
            <a:r>
              <a:rPr lang="en-US" dirty="0"/>
              <a:t>, </a:t>
            </a:r>
            <a:r>
              <a:rPr lang="en-US" dirty="0" err="1"/>
              <a:t>certains</a:t>
            </a:r>
            <a:r>
              <a:rPr lang="en-US" dirty="0"/>
              <a:t> pays </a:t>
            </a:r>
            <a:r>
              <a:rPr lang="en-US" dirty="0" err="1"/>
              <a:t>ont</a:t>
            </a:r>
            <a:r>
              <a:rPr lang="en-US" dirty="0"/>
              <a:t> quatre </a:t>
            </a:r>
            <a:r>
              <a:rPr lang="en-US" dirty="0" err="1"/>
              <a:t>saisons</a:t>
            </a:r>
            <a:r>
              <a:rPr lang="en-US" dirty="0"/>
              <a:t> </a:t>
            </a:r>
            <a:r>
              <a:rPr lang="en-US" dirty="0" err="1"/>
              <a:t>clairement</a:t>
            </a:r>
            <a:r>
              <a:rPr lang="en-US" dirty="0"/>
              <a:t> </a:t>
            </a:r>
            <a:r>
              <a:rPr lang="en-US" dirty="0" err="1"/>
              <a:t>définies</a:t>
            </a:r>
            <a:r>
              <a:rPr lang="en-US" dirty="0"/>
              <a:t>, </a:t>
            </a:r>
            <a:r>
              <a:rPr lang="en-US" dirty="0" err="1"/>
              <a:t>chacune</a:t>
            </a:r>
            <a:r>
              <a:rPr lang="en-US" dirty="0"/>
              <a:t> </a:t>
            </a:r>
            <a:r>
              <a:rPr lang="en-US" dirty="0" err="1"/>
              <a:t>d'entre</a:t>
            </a:r>
            <a:r>
              <a:rPr lang="en-US" dirty="0"/>
              <a:t> </a:t>
            </a:r>
            <a:r>
              <a:rPr lang="en-US" dirty="0" err="1"/>
              <a:t>elles</a:t>
            </a:r>
            <a:r>
              <a:rPr lang="en-US" dirty="0"/>
              <a:t> </a:t>
            </a:r>
            <a:r>
              <a:rPr lang="en-US" dirty="0" err="1"/>
              <a:t>étant</a:t>
            </a:r>
            <a:r>
              <a:rPr lang="en-US" dirty="0"/>
              <a:t> </a:t>
            </a:r>
            <a:r>
              <a:rPr lang="en-US" dirty="0" err="1"/>
              <a:t>caractérisée</a:t>
            </a:r>
            <a:r>
              <a:rPr lang="en-US" dirty="0"/>
              <a:t> par des conditions </a:t>
            </a:r>
            <a:r>
              <a:rPr lang="en-US" dirty="0" err="1"/>
              <a:t>météorologiques</a:t>
            </a:r>
            <a:r>
              <a:rPr lang="en-US" dirty="0"/>
              <a:t> </a:t>
            </a:r>
            <a:r>
              <a:rPr lang="en-US" dirty="0" err="1"/>
              <a:t>différentes</a:t>
            </a:r>
            <a:r>
              <a:rPr lang="en-US" dirty="0"/>
              <a:t>. Pour un </a:t>
            </a:r>
            <a:r>
              <a:rPr lang="en-US" dirty="0" err="1"/>
              <a:t>tel</a:t>
            </a:r>
            <a:r>
              <a:rPr lang="en-US" dirty="0"/>
              <a:t> pays, nous </a:t>
            </a:r>
            <a:r>
              <a:rPr lang="en-US" dirty="0" err="1"/>
              <a:t>voudrions</a:t>
            </a:r>
            <a:r>
              <a:rPr lang="en-US" dirty="0"/>
              <a:t> </a:t>
            </a:r>
            <a:r>
              <a:rPr lang="en-US" dirty="0" err="1"/>
              <a:t>probablement</a:t>
            </a:r>
            <a:r>
              <a:rPr lang="en-US" dirty="0"/>
              <a:t> nous assurer que </a:t>
            </a:r>
            <a:r>
              <a:rPr lang="en-US" dirty="0" err="1"/>
              <a:t>chacune</a:t>
            </a:r>
            <a:r>
              <a:rPr lang="en-US" dirty="0"/>
              <a:t> de </a:t>
            </a:r>
            <a:r>
              <a:rPr lang="en-US" dirty="0" err="1"/>
              <a:t>ces</a:t>
            </a:r>
            <a:r>
              <a:rPr lang="en-US" dirty="0"/>
              <a:t> </a:t>
            </a:r>
            <a:r>
              <a:rPr lang="en-US" dirty="0" err="1"/>
              <a:t>saisons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représentée</a:t>
            </a:r>
            <a:r>
              <a:rPr lang="en-US" dirty="0"/>
              <a:t> par </a:t>
            </a:r>
            <a:r>
              <a:rPr lang="en-US" dirty="0" err="1"/>
              <a:t>une</a:t>
            </a:r>
            <a:r>
              <a:rPr lang="en-US" dirty="0"/>
              <a:t> tranche de temps </a:t>
            </a:r>
            <a:r>
              <a:rPr lang="en-US" dirty="0" err="1"/>
              <a:t>différente</a:t>
            </a:r>
            <a:r>
              <a:rPr lang="en-US" dirty="0"/>
              <a:t> dans </a:t>
            </a:r>
            <a:r>
              <a:rPr lang="en-US" dirty="0" err="1"/>
              <a:t>OSeMOSYS</a:t>
            </a:r>
            <a:r>
              <a:rPr lang="en-US" dirty="0"/>
              <a:t>, </a:t>
            </a:r>
            <a:r>
              <a:rPr lang="en-US" dirty="0" err="1"/>
              <a:t>parce</a:t>
            </a:r>
            <a:r>
              <a:rPr lang="en-US" dirty="0"/>
              <a:t> que la </a:t>
            </a:r>
            <a:r>
              <a:rPr lang="en-US" dirty="0" err="1"/>
              <a:t>demande</a:t>
            </a:r>
            <a:r>
              <a:rPr lang="en-US" dirty="0"/>
              <a:t> et la </a:t>
            </a:r>
            <a:r>
              <a:rPr lang="en-US" dirty="0" err="1"/>
              <a:t>disponibilité</a:t>
            </a:r>
            <a:r>
              <a:rPr lang="en-US" dirty="0"/>
              <a:t> des </a:t>
            </a:r>
            <a:r>
              <a:rPr lang="en-US" dirty="0" err="1"/>
              <a:t>ressources</a:t>
            </a:r>
            <a:r>
              <a:rPr lang="en-US" dirty="0"/>
              <a:t> </a:t>
            </a:r>
            <a:r>
              <a:rPr lang="en-US" dirty="0" err="1"/>
              <a:t>renouvelables</a:t>
            </a:r>
            <a:r>
              <a:rPr lang="en-US" dirty="0"/>
              <a:t> </a:t>
            </a:r>
            <a:r>
              <a:rPr lang="en-US" dirty="0" err="1"/>
              <a:t>seront</a:t>
            </a:r>
            <a:r>
              <a:rPr lang="en-US" dirty="0"/>
              <a:t> </a:t>
            </a:r>
            <a:r>
              <a:rPr lang="en-US" dirty="0" err="1"/>
              <a:t>différentes</a:t>
            </a:r>
            <a:r>
              <a:rPr lang="en-US" dirty="0"/>
              <a:t> dans </a:t>
            </a:r>
            <a:r>
              <a:rPr lang="en-US" dirty="0" err="1"/>
              <a:t>chacune</a:t>
            </a:r>
            <a:r>
              <a:rPr lang="en-US" dirty="0"/>
              <a:t> </a:t>
            </a:r>
            <a:r>
              <a:rPr lang="en-US" dirty="0" err="1"/>
              <a:t>d'entre</a:t>
            </a:r>
            <a:r>
              <a:rPr lang="en-US" dirty="0"/>
              <a:t> </a:t>
            </a:r>
            <a:r>
              <a:rPr lang="en-US" dirty="0" err="1"/>
              <a:t>elles</a:t>
            </a:r>
            <a:r>
              <a:rPr lang="en-US" dirty="0"/>
              <a:t>. </a:t>
            </a:r>
            <a:r>
              <a:rPr lang="en-US" dirty="0" err="1"/>
              <a:t>Cependant</a:t>
            </a:r>
            <a:r>
              <a:rPr lang="en-US" dirty="0"/>
              <a:t>, </a:t>
            </a:r>
            <a:r>
              <a:rPr lang="en-US" dirty="0" err="1"/>
              <a:t>d'autres</a:t>
            </a:r>
            <a:r>
              <a:rPr lang="en-US" dirty="0"/>
              <a:t> pays </a:t>
            </a:r>
            <a:r>
              <a:rPr lang="en-US" dirty="0" err="1"/>
              <a:t>n'ont</a:t>
            </a:r>
            <a:r>
              <a:rPr lang="en-US" dirty="0"/>
              <a:t> que deux </a:t>
            </a:r>
            <a:r>
              <a:rPr lang="en-US" dirty="0" err="1"/>
              <a:t>saisons</a:t>
            </a:r>
            <a:r>
              <a:rPr lang="en-US" dirty="0"/>
              <a:t> à </a:t>
            </a:r>
            <a:r>
              <a:rPr lang="en-US" dirty="0" err="1"/>
              <a:t>représenter</a:t>
            </a:r>
            <a:r>
              <a:rPr lang="en-US" dirty="0"/>
              <a:t>, par </a:t>
            </a:r>
            <a:r>
              <a:rPr lang="en-US" dirty="0" err="1"/>
              <a:t>exemple</a:t>
            </a:r>
            <a:r>
              <a:rPr lang="en-US" dirty="0"/>
              <a:t> les pays qui </a:t>
            </a:r>
            <a:r>
              <a:rPr lang="en-US" dirty="0" err="1"/>
              <a:t>n'ont</a:t>
            </a:r>
            <a:r>
              <a:rPr lang="en-US" dirty="0"/>
              <a:t> </a:t>
            </a:r>
            <a:r>
              <a:rPr lang="en-US" dirty="0" err="1"/>
              <a:t>qu'une</a:t>
            </a:r>
            <a:r>
              <a:rPr lang="en-US" dirty="0"/>
              <a:t> </a:t>
            </a:r>
            <a:r>
              <a:rPr lang="en-US" dirty="0" err="1"/>
              <a:t>saison</a:t>
            </a:r>
            <a:r>
              <a:rPr lang="en-US" dirty="0"/>
              <a:t> </a:t>
            </a:r>
            <a:r>
              <a:rPr lang="en-US" dirty="0" err="1"/>
              <a:t>humide</a:t>
            </a:r>
            <a:r>
              <a:rPr lang="en-US" dirty="0"/>
              <a:t> et </a:t>
            </a:r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dirty="0" err="1"/>
              <a:t>saison</a:t>
            </a:r>
            <a:r>
              <a:rPr lang="en-US" dirty="0"/>
              <a:t> </a:t>
            </a:r>
            <a:r>
              <a:rPr lang="en-US" dirty="0" err="1"/>
              <a:t>sèche</a:t>
            </a:r>
            <a:r>
              <a:rPr lang="en-US" dirty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6A28AF-C390-D94A-86D3-7BD7243CB0E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4400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Pour </a:t>
            </a:r>
            <a:r>
              <a:rPr lang="en-US" dirty="0" err="1"/>
              <a:t>chaque</a:t>
            </a:r>
            <a:r>
              <a:rPr lang="en-US" dirty="0"/>
              <a:t> </a:t>
            </a:r>
            <a:r>
              <a:rPr lang="en-US" dirty="0" err="1"/>
              <a:t>saison</a:t>
            </a:r>
            <a:r>
              <a:rPr lang="en-US" dirty="0"/>
              <a:t>, nous </a:t>
            </a:r>
            <a:r>
              <a:rPr lang="en-US" dirty="0" err="1"/>
              <a:t>voulons</a:t>
            </a:r>
            <a:r>
              <a:rPr lang="en-US" dirty="0"/>
              <a:t> </a:t>
            </a:r>
            <a:r>
              <a:rPr lang="en-US" dirty="0" err="1"/>
              <a:t>généralement</a:t>
            </a:r>
            <a:r>
              <a:rPr lang="en-US" dirty="0"/>
              <a:t> </a:t>
            </a:r>
            <a:r>
              <a:rPr lang="en-US" dirty="0" err="1"/>
              <a:t>avoir</a:t>
            </a:r>
            <a:r>
              <a:rPr lang="en-US" dirty="0"/>
              <a:t> des </a:t>
            </a:r>
            <a:r>
              <a:rPr lang="en-US" dirty="0" err="1"/>
              <a:t>périodes</a:t>
            </a:r>
            <a:r>
              <a:rPr lang="en-US" dirty="0"/>
              <a:t> de jour et de </a:t>
            </a:r>
            <a:r>
              <a:rPr lang="en-US" dirty="0" err="1"/>
              <a:t>nuit</a:t>
            </a:r>
            <a:r>
              <a:rPr lang="en-US" dirty="0"/>
              <a:t> </a:t>
            </a:r>
            <a:r>
              <a:rPr lang="en-US" dirty="0" err="1"/>
              <a:t>distinctes</a:t>
            </a:r>
            <a:r>
              <a:rPr lang="en-US" dirty="0"/>
              <a:t>, </a:t>
            </a:r>
            <a:r>
              <a:rPr lang="en-US" dirty="0" err="1"/>
              <a:t>puisque</a:t>
            </a:r>
            <a:r>
              <a:rPr lang="en-US" dirty="0"/>
              <a:t> la </a:t>
            </a:r>
            <a:r>
              <a:rPr lang="en-US" dirty="0" err="1"/>
              <a:t>demande</a:t>
            </a:r>
            <a:r>
              <a:rPr lang="en-US" dirty="0"/>
              <a:t> et la </a:t>
            </a:r>
            <a:r>
              <a:rPr lang="en-US" dirty="0" err="1"/>
              <a:t>disponibilité</a:t>
            </a:r>
            <a:r>
              <a:rPr lang="en-US" dirty="0"/>
              <a:t> des </a:t>
            </a:r>
            <a:r>
              <a:rPr lang="en-US" dirty="0" err="1"/>
              <a:t>ressources</a:t>
            </a:r>
            <a:r>
              <a:rPr lang="en-US" dirty="0"/>
              <a:t> </a:t>
            </a:r>
            <a:r>
              <a:rPr lang="en-US" dirty="0" err="1"/>
              <a:t>diffèrent</a:t>
            </a:r>
            <a:r>
              <a:rPr lang="en-US" dirty="0"/>
              <a:t> entre le jour et la </a:t>
            </a:r>
            <a:r>
              <a:rPr lang="en-US" dirty="0" err="1"/>
              <a:t>nuit</a:t>
            </a:r>
            <a:r>
              <a:rPr lang="en-US" dirty="0"/>
              <a:t>. Par </a:t>
            </a:r>
            <a:r>
              <a:rPr lang="en-US" dirty="0" err="1"/>
              <a:t>exemple</a:t>
            </a:r>
            <a:r>
              <a:rPr lang="en-US" dirty="0"/>
              <a:t>, </a:t>
            </a:r>
            <a:r>
              <a:rPr lang="en-US" dirty="0" err="1"/>
              <a:t>si</a:t>
            </a:r>
            <a:r>
              <a:rPr lang="en-US" dirty="0"/>
              <a:t> nous </a:t>
            </a:r>
            <a:r>
              <a:rPr lang="en-US" dirty="0" err="1"/>
              <a:t>modélisons</a:t>
            </a:r>
            <a:r>
              <a:rPr lang="en-US" dirty="0"/>
              <a:t> un pays </a:t>
            </a:r>
            <a:r>
              <a:rPr lang="en-US" dirty="0" err="1"/>
              <a:t>ayant</a:t>
            </a:r>
            <a:r>
              <a:rPr lang="en-US" dirty="0"/>
              <a:t> quatre </a:t>
            </a:r>
            <a:r>
              <a:rPr lang="en-US" dirty="0" err="1"/>
              <a:t>saisons</a:t>
            </a:r>
            <a:r>
              <a:rPr lang="en-US" dirty="0"/>
              <a:t> (hiver, </a:t>
            </a:r>
            <a:r>
              <a:rPr lang="en-US" dirty="0" err="1"/>
              <a:t>printemps</a:t>
            </a:r>
            <a:r>
              <a:rPr lang="en-US" dirty="0"/>
              <a:t>, </a:t>
            </a:r>
            <a:r>
              <a:rPr lang="en-US" dirty="0" err="1"/>
              <a:t>été</a:t>
            </a:r>
            <a:r>
              <a:rPr lang="en-US" dirty="0"/>
              <a:t> et </a:t>
            </a:r>
            <a:r>
              <a:rPr lang="en-US" dirty="0" err="1"/>
              <a:t>automne</a:t>
            </a:r>
            <a:r>
              <a:rPr lang="en-US" dirty="0"/>
              <a:t>), nous </a:t>
            </a:r>
            <a:r>
              <a:rPr lang="en-US" dirty="0" err="1"/>
              <a:t>séparerons</a:t>
            </a:r>
            <a:r>
              <a:rPr lang="en-US" dirty="0"/>
              <a:t> le jour et la </a:t>
            </a:r>
            <a:r>
              <a:rPr lang="en-US" dirty="0" err="1"/>
              <a:t>nuit</a:t>
            </a:r>
            <a:r>
              <a:rPr lang="en-US" dirty="0"/>
              <a:t> pour </a:t>
            </a:r>
            <a:r>
              <a:rPr lang="en-US" dirty="0" err="1"/>
              <a:t>chacune</a:t>
            </a:r>
            <a:r>
              <a:rPr lang="en-US" dirty="0"/>
              <a:t> de </a:t>
            </a:r>
            <a:r>
              <a:rPr lang="en-US" dirty="0" err="1"/>
              <a:t>ces</a:t>
            </a:r>
            <a:r>
              <a:rPr lang="en-US" dirty="0"/>
              <a:t> </a:t>
            </a:r>
            <a:r>
              <a:rPr lang="en-US" dirty="0" err="1"/>
              <a:t>saisons</a:t>
            </a:r>
            <a:r>
              <a:rPr lang="en-US" dirty="0"/>
              <a:t>. Il y </a:t>
            </a:r>
            <a:r>
              <a:rPr lang="en-US" dirty="0" err="1"/>
              <a:t>aurait</a:t>
            </a:r>
            <a:r>
              <a:rPr lang="en-US" dirty="0"/>
              <a:t> un total de 8 tranches de temps : Jour de </a:t>
            </a:r>
            <a:r>
              <a:rPr lang="en-US" dirty="0" err="1"/>
              <a:t>l'hiver</a:t>
            </a:r>
            <a:r>
              <a:rPr lang="en-US" dirty="0"/>
              <a:t>, Nuit de </a:t>
            </a:r>
            <a:r>
              <a:rPr lang="en-US" dirty="0" err="1"/>
              <a:t>l'hiver</a:t>
            </a:r>
            <a:r>
              <a:rPr lang="en-US" dirty="0"/>
              <a:t>, Jour du </a:t>
            </a:r>
            <a:r>
              <a:rPr lang="en-US" dirty="0" err="1"/>
              <a:t>printemps</a:t>
            </a:r>
            <a:r>
              <a:rPr lang="en-US" dirty="0"/>
              <a:t>, Nuit du </a:t>
            </a:r>
            <a:r>
              <a:rPr lang="en-US" dirty="0" err="1"/>
              <a:t>printemps</a:t>
            </a:r>
            <a:r>
              <a:rPr lang="en-US" dirty="0"/>
              <a:t>, Jour de </a:t>
            </a:r>
            <a:r>
              <a:rPr lang="en-US" dirty="0" err="1"/>
              <a:t>l'été</a:t>
            </a:r>
            <a:r>
              <a:rPr lang="en-US" dirty="0"/>
              <a:t>, Nuit de </a:t>
            </a:r>
            <a:r>
              <a:rPr lang="en-US" dirty="0" err="1"/>
              <a:t>l'été</a:t>
            </a:r>
            <a:r>
              <a:rPr lang="en-US" dirty="0"/>
              <a:t>, Jour de </a:t>
            </a:r>
            <a:r>
              <a:rPr lang="en-US" dirty="0" err="1"/>
              <a:t>l'automne</a:t>
            </a:r>
            <a:r>
              <a:rPr lang="en-US" dirty="0"/>
              <a:t> et Nuit de </a:t>
            </a:r>
            <a:r>
              <a:rPr lang="en-US" dirty="0" err="1"/>
              <a:t>l'automne</a:t>
            </a:r>
            <a:r>
              <a:rPr lang="en-US" dirty="0"/>
              <a:t>. Une </a:t>
            </a:r>
            <a:r>
              <a:rPr lang="en-US" dirty="0" err="1"/>
              <a:t>fois</a:t>
            </a:r>
            <a:r>
              <a:rPr lang="en-US" dirty="0"/>
              <a:t> que nous </a:t>
            </a:r>
            <a:r>
              <a:rPr lang="en-US" dirty="0" err="1"/>
              <a:t>avons</a:t>
            </a:r>
            <a:r>
              <a:rPr lang="en-US" dirty="0"/>
              <a:t> </a:t>
            </a:r>
            <a:r>
              <a:rPr lang="en-US" dirty="0" err="1"/>
              <a:t>défini</a:t>
            </a:r>
            <a:r>
              <a:rPr lang="en-US" dirty="0"/>
              <a:t> </a:t>
            </a:r>
            <a:r>
              <a:rPr lang="en-US" dirty="0" err="1"/>
              <a:t>ces</a:t>
            </a:r>
            <a:r>
              <a:rPr lang="en-US" dirty="0"/>
              <a:t> tranches de temps, nous devons </a:t>
            </a:r>
            <a:r>
              <a:rPr lang="en-US" dirty="0" err="1"/>
              <a:t>déterminer</a:t>
            </a:r>
            <a:r>
              <a:rPr lang="en-US" dirty="0"/>
              <a:t> la proportion de </a:t>
            </a:r>
            <a:r>
              <a:rPr lang="en-US" dirty="0" err="1"/>
              <a:t>l'année</a:t>
            </a:r>
            <a:r>
              <a:rPr lang="en-US" dirty="0"/>
              <a:t> </a:t>
            </a:r>
            <a:r>
              <a:rPr lang="en-US" dirty="0" err="1"/>
              <a:t>qu'elles</a:t>
            </a:r>
            <a:r>
              <a:rPr lang="en-US" dirty="0"/>
              <a:t> </a:t>
            </a:r>
            <a:r>
              <a:rPr lang="en-US" dirty="0" err="1"/>
              <a:t>représentent</a:t>
            </a:r>
            <a:r>
              <a:rPr lang="en-US" dirty="0"/>
              <a:t>. Dans </a:t>
            </a:r>
            <a:r>
              <a:rPr lang="en-US" dirty="0" err="1"/>
              <a:t>certains</a:t>
            </a:r>
            <a:r>
              <a:rPr lang="en-US" dirty="0"/>
              <a:t> </a:t>
            </a:r>
            <a:r>
              <a:rPr lang="en-US" dirty="0" err="1"/>
              <a:t>cas</a:t>
            </a:r>
            <a:r>
              <a:rPr lang="en-US" dirty="0"/>
              <a:t>, nous </a:t>
            </a:r>
            <a:r>
              <a:rPr lang="en-US" dirty="0" err="1"/>
              <a:t>pouvons</a:t>
            </a:r>
            <a:r>
              <a:rPr lang="en-US" dirty="0"/>
              <a:t> supposer que </a:t>
            </a:r>
            <a:r>
              <a:rPr lang="en-US" dirty="0" err="1"/>
              <a:t>chaque</a:t>
            </a:r>
            <a:r>
              <a:rPr lang="en-US" dirty="0"/>
              <a:t> </a:t>
            </a:r>
            <a:r>
              <a:rPr lang="en-US" dirty="0" err="1"/>
              <a:t>saison</a:t>
            </a:r>
            <a:r>
              <a:rPr lang="en-US" dirty="0"/>
              <a:t> a la </a:t>
            </a:r>
            <a:r>
              <a:rPr lang="en-US" dirty="0" err="1"/>
              <a:t>même</a:t>
            </a:r>
            <a:r>
              <a:rPr lang="en-US" dirty="0"/>
              <a:t> durée et </a:t>
            </a:r>
            <a:r>
              <a:rPr lang="en-US" dirty="0" err="1"/>
              <a:t>représente</a:t>
            </a:r>
            <a:r>
              <a:rPr lang="en-US" dirty="0"/>
              <a:t> </a:t>
            </a:r>
            <a:r>
              <a:rPr lang="en-US" dirty="0" err="1"/>
              <a:t>donc</a:t>
            </a:r>
            <a:r>
              <a:rPr lang="en-US" dirty="0"/>
              <a:t> </a:t>
            </a:r>
            <a:r>
              <a:rPr lang="en-US" dirty="0" err="1"/>
              <a:t>une</a:t>
            </a:r>
            <a:r>
              <a:rPr lang="en-US" dirty="0"/>
              <a:t> portion </a:t>
            </a:r>
            <a:r>
              <a:rPr lang="en-US" dirty="0" err="1"/>
              <a:t>égale</a:t>
            </a:r>
            <a:r>
              <a:rPr lang="en-US" dirty="0"/>
              <a:t> de </a:t>
            </a:r>
            <a:r>
              <a:rPr lang="en-US" dirty="0" err="1"/>
              <a:t>l'année</a:t>
            </a:r>
            <a:r>
              <a:rPr lang="en-US" dirty="0"/>
              <a:t>. </a:t>
            </a:r>
            <a:r>
              <a:rPr lang="en-US" dirty="0" err="1"/>
              <a:t>Toutefois</a:t>
            </a:r>
            <a:r>
              <a:rPr lang="en-US" dirty="0"/>
              <a:t>, dans </a:t>
            </a:r>
            <a:r>
              <a:rPr lang="en-US" dirty="0" err="1"/>
              <a:t>d'autres</a:t>
            </a:r>
            <a:r>
              <a:rPr lang="en-US" dirty="0"/>
              <a:t> </a:t>
            </a:r>
            <a:r>
              <a:rPr lang="en-US" dirty="0" err="1"/>
              <a:t>cas</a:t>
            </a:r>
            <a:r>
              <a:rPr lang="en-US" dirty="0"/>
              <a:t>, nous </a:t>
            </a:r>
            <a:r>
              <a:rPr lang="en-US" dirty="0" err="1"/>
              <a:t>pourrons</a:t>
            </a:r>
            <a:r>
              <a:rPr lang="en-US" dirty="0"/>
              <a:t> </a:t>
            </a:r>
            <a:r>
              <a:rPr lang="en-US" dirty="0" err="1"/>
              <a:t>utiliser</a:t>
            </a:r>
            <a:r>
              <a:rPr lang="en-US" dirty="0"/>
              <a:t> des données pour </a:t>
            </a:r>
            <a:r>
              <a:rPr lang="en-US" dirty="0" err="1"/>
              <a:t>calculer</a:t>
            </a:r>
            <a:r>
              <a:rPr lang="en-US" dirty="0"/>
              <a:t> </a:t>
            </a:r>
            <a:r>
              <a:rPr lang="en-US" dirty="0" err="1"/>
              <a:t>ces</a:t>
            </a:r>
            <a:r>
              <a:rPr lang="en-US" dirty="0"/>
              <a:t> proportions par </a:t>
            </a:r>
            <a:r>
              <a:rPr lang="en-US" dirty="0" err="1"/>
              <a:t>saison</a:t>
            </a:r>
            <a:r>
              <a:rPr lang="en-US" dirty="0"/>
              <a:t>. Par </a:t>
            </a:r>
            <a:r>
              <a:rPr lang="en-US" dirty="0" err="1"/>
              <a:t>exemple</a:t>
            </a:r>
            <a:r>
              <a:rPr lang="en-US" dirty="0"/>
              <a:t>,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l'été</a:t>
            </a:r>
            <a:r>
              <a:rPr lang="en-US" dirty="0"/>
              <a:t> dure </a:t>
            </a:r>
            <a:r>
              <a:rPr lang="en-US" dirty="0" err="1"/>
              <a:t>généralement</a:t>
            </a:r>
            <a:r>
              <a:rPr lang="en-US" dirty="0"/>
              <a:t> plus </a:t>
            </a:r>
            <a:r>
              <a:rPr lang="en-US" dirty="0" err="1"/>
              <a:t>longtemps</a:t>
            </a:r>
            <a:r>
              <a:rPr lang="en-US" dirty="0"/>
              <a:t> que </a:t>
            </a:r>
            <a:r>
              <a:rPr lang="en-US" dirty="0" err="1"/>
              <a:t>l'hiver</a:t>
            </a:r>
            <a:r>
              <a:rPr lang="en-US" dirty="0"/>
              <a:t> dans le pays à </a:t>
            </a:r>
            <a:r>
              <a:rPr lang="en-US" dirty="0" err="1"/>
              <a:t>l’étude</a:t>
            </a:r>
            <a:r>
              <a:rPr lang="en-US" dirty="0"/>
              <a:t>, nous </a:t>
            </a:r>
            <a:r>
              <a:rPr lang="en-US" dirty="0" err="1"/>
              <a:t>essaierons</a:t>
            </a:r>
            <a:r>
              <a:rPr lang="en-US" dirty="0"/>
              <a:t> de representer </a:t>
            </a:r>
            <a:r>
              <a:rPr lang="en-US" dirty="0" err="1"/>
              <a:t>cette</a:t>
            </a:r>
            <a:r>
              <a:rPr lang="en-US" dirty="0"/>
              <a:t> </a:t>
            </a:r>
            <a:r>
              <a:rPr lang="en-US" dirty="0" err="1"/>
              <a:t>réalité</a:t>
            </a:r>
            <a:r>
              <a:rPr lang="en-US" dirty="0"/>
              <a:t> dans </a:t>
            </a:r>
            <a:r>
              <a:rPr lang="en-US" dirty="0" err="1"/>
              <a:t>OSeMOSYS</a:t>
            </a:r>
            <a:r>
              <a:rPr lang="en-US" dirty="0"/>
              <a:t>. La proportion de </a:t>
            </a:r>
            <a:r>
              <a:rPr lang="en-US" dirty="0" err="1"/>
              <a:t>l'année</a:t>
            </a:r>
            <a:r>
              <a:rPr lang="en-US" dirty="0"/>
              <a:t> </a:t>
            </a:r>
            <a:r>
              <a:rPr lang="en-US" dirty="0" err="1"/>
              <a:t>modélisée</a:t>
            </a:r>
            <a:r>
              <a:rPr lang="en-US" dirty="0"/>
              <a:t> par </a:t>
            </a:r>
            <a:r>
              <a:rPr lang="en-US" dirty="0" err="1"/>
              <a:t>chaque</a:t>
            </a:r>
            <a:r>
              <a:rPr lang="en-US" dirty="0"/>
              <a:t> tranche de temps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spécifiée</a:t>
            </a:r>
            <a:r>
              <a:rPr lang="en-US" dirty="0"/>
              <a:t> dans </a:t>
            </a:r>
            <a:r>
              <a:rPr lang="en-US" dirty="0" err="1"/>
              <a:t>OSeMOSYS</a:t>
            </a:r>
            <a:r>
              <a:rPr lang="en-US" dirty="0"/>
              <a:t> à </a:t>
            </a:r>
            <a:r>
              <a:rPr lang="en-US" dirty="0" err="1"/>
              <a:t>l'aide</a:t>
            </a:r>
            <a:r>
              <a:rPr lang="en-US" dirty="0"/>
              <a:t> du </a:t>
            </a:r>
            <a:r>
              <a:rPr lang="en-US" dirty="0" err="1"/>
              <a:t>paramètre</a:t>
            </a:r>
            <a:r>
              <a:rPr lang="en-US" dirty="0"/>
              <a:t> “</a:t>
            </a:r>
            <a:r>
              <a:rPr lang="en-US" dirty="0" err="1"/>
              <a:t>YearSplit</a:t>
            </a:r>
            <a:r>
              <a:rPr lang="en-US" dirty="0"/>
              <a:t>”, </a:t>
            </a:r>
            <a:r>
              <a:rPr lang="en-US" dirty="0" err="1"/>
              <a:t>tel</a:t>
            </a:r>
            <a:r>
              <a:rPr lang="en-US" dirty="0"/>
              <a:t> </a:t>
            </a:r>
            <a:r>
              <a:rPr lang="en-US" dirty="0" err="1"/>
              <a:t>qu’il</a:t>
            </a:r>
            <a:r>
              <a:rPr lang="en-US" dirty="0"/>
              <a:t> sera </a:t>
            </a:r>
            <a:r>
              <a:rPr lang="en-US" dirty="0" err="1"/>
              <a:t>mentionné</a:t>
            </a:r>
            <a:r>
              <a:rPr lang="en-US" dirty="0"/>
              <a:t> plus loin </a:t>
            </a:r>
            <a:r>
              <a:rPr lang="en-US" dirty="0" err="1"/>
              <a:t>ainsi</a:t>
            </a:r>
            <a:r>
              <a:rPr lang="en-US" dirty="0"/>
              <a:t> que dans les </a:t>
            </a:r>
            <a:r>
              <a:rPr lang="en-US" dirty="0" err="1"/>
              <a:t>exercices</a:t>
            </a:r>
            <a:r>
              <a:rPr lang="en-US" dirty="0"/>
              <a:t> pratiques.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6A28AF-C390-D94A-86D3-7BD7243CB0E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3365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>
                <a:cs typeface="Calibri"/>
              </a:rPr>
              <a:t>Le Cours 3 </a:t>
            </a:r>
            <a:r>
              <a:rPr lang="en-US" dirty="0" err="1">
                <a:cs typeface="Calibri"/>
              </a:rPr>
              <a:t>présente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plusieurs</a:t>
            </a:r>
            <a:r>
              <a:rPr lang="en-US" dirty="0">
                <a:cs typeface="Calibri"/>
              </a:rPr>
              <a:t> concepts </a:t>
            </a:r>
            <a:r>
              <a:rPr lang="en-US" dirty="0" err="1">
                <a:cs typeface="Calibri"/>
              </a:rPr>
              <a:t>importants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dont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notamment</a:t>
            </a:r>
            <a:r>
              <a:rPr lang="en-US" dirty="0">
                <a:cs typeface="Calibri"/>
              </a:rPr>
              <a:t>:</a:t>
            </a:r>
          </a:p>
          <a:p>
            <a:pPr marL="171450" indent="-171450">
              <a:spcAft>
                <a:spcPts val="1200"/>
              </a:spcAft>
              <a:buFont typeface="Arial"/>
              <a:buChar char="•"/>
            </a:pPr>
            <a:r>
              <a:rPr lang="en-US" dirty="0">
                <a:cs typeface="Calibri"/>
              </a:rPr>
              <a:t>la nomenclature du </a:t>
            </a:r>
            <a:r>
              <a:rPr lang="en-US" dirty="0" err="1">
                <a:cs typeface="Calibri"/>
              </a:rPr>
              <a:t>modèle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générique</a:t>
            </a:r>
            <a:r>
              <a:rPr lang="en-US" dirty="0">
                <a:cs typeface="Calibri"/>
              </a:rPr>
              <a:t>;</a:t>
            </a:r>
          </a:p>
          <a:p>
            <a:pPr marL="171450" indent="-171450">
              <a:spcAft>
                <a:spcPts val="1200"/>
              </a:spcAft>
              <a:buFont typeface="Arial"/>
              <a:buChar char="•"/>
            </a:pPr>
            <a:r>
              <a:rPr lang="en-US" dirty="0">
                <a:cs typeface="Calibri"/>
              </a:rPr>
              <a:t>la </a:t>
            </a:r>
            <a:r>
              <a:rPr lang="en-US" dirty="0" err="1">
                <a:cs typeface="Calibri"/>
              </a:rPr>
              <a:t>variabilité</a:t>
            </a:r>
            <a:r>
              <a:rPr lang="en-US" dirty="0">
                <a:cs typeface="Calibri"/>
              </a:rPr>
              <a:t> de la </a:t>
            </a:r>
            <a:r>
              <a:rPr lang="en-US" dirty="0" err="1">
                <a:cs typeface="Calibri"/>
              </a:rPr>
              <a:t>demande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d'énergie</a:t>
            </a:r>
            <a:r>
              <a:rPr lang="en-US" dirty="0">
                <a:cs typeface="Calibri"/>
              </a:rPr>
              <a:t> ;</a:t>
            </a:r>
          </a:p>
          <a:p>
            <a:pPr marL="171450" indent="-171450">
              <a:spcAft>
                <a:spcPts val="1200"/>
              </a:spcAft>
              <a:buFont typeface="Arial"/>
              <a:buChar char="•"/>
            </a:pPr>
            <a:r>
              <a:rPr lang="en-US" dirty="0">
                <a:cs typeface="Calibri"/>
              </a:rPr>
              <a:t>la </a:t>
            </a:r>
            <a:r>
              <a:rPr lang="en-US" dirty="0" err="1">
                <a:cs typeface="Calibri"/>
              </a:rPr>
              <a:t>variabilité</a:t>
            </a:r>
            <a:r>
              <a:rPr lang="en-US" dirty="0">
                <a:cs typeface="Calibri"/>
              </a:rPr>
              <a:t> des </a:t>
            </a:r>
            <a:r>
              <a:rPr lang="en-US" dirty="0" err="1">
                <a:cs typeface="Calibri"/>
              </a:rPr>
              <a:t>ressources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énergies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renouvelables</a:t>
            </a:r>
            <a:r>
              <a:rPr lang="en-US" dirty="0">
                <a:cs typeface="Calibri"/>
              </a:rPr>
              <a:t> et des prix de </a:t>
            </a:r>
            <a:r>
              <a:rPr lang="en-US" dirty="0" err="1">
                <a:cs typeface="Calibri"/>
              </a:rPr>
              <a:t>l'énergie</a:t>
            </a:r>
            <a:r>
              <a:rPr lang="en-US" dirty="0">
                <a:cs typeface="Calibri"/>
              </a:rPr>
              <a:t>;</a:t>
            </a:r>
          </a:p>
          <a:p>
            <a:pPr marL="171450" indent="-171450">
              <a:spcAft>
                <a:spcPts val="1200"/>
              </a:spcAft>
              <a:buFont typeface="Arial"/>
              <a:buChar char="•"/>
            </a:pPr>
            <a:r>
              <a:rPr lang="en-US" dirty="0">
                <a:cs typeface="Calibri"/>
              </a:rPr>
              <a:t>la </a:t>
            </a:r>
            <a:r>
              <a:rPr lang="en-US" dirty="0" err="1">
                <a:cs typeface="Calibri"/>
              </a:rPr>
              <a:t>représentation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temporelle</a:t>
            </a:r>
            <a:endParaRPr lang="en-US" dirty="0">
              <a:cs typeface="Calibri"/>
            </a:endParaRPr>
          </a:p>
          <a:p>
            <a:pPr marL="0" indent="0">
              <a:spcAft>
                <a:spcPts val="1200"/>
              </a:spcAft>
              <a:buFont typeface="Arial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6A28AF-C390-D94A-86D3-7BD7243CB0E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1911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L'interface</a:t>
            </a:r>
            <a:r>
              <a:rPr lang="en-US" dirty="0"/>
              <a:t> SAND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l'interface</a:t>
            </a:r>
            <a:r>
              <a:rPr lang="en-US" dirty="0"/>
              <a:t> accessible </a:t>
            </a:r>
            <a:r>
              <a:rPr lang="en-US" dirty="0" err="1"/>
              <a:t>basée</a:t>
            </a:r>
            <a:r>
              <a:rPr lang="en-US" dirty="0"/>
              <a:t> sur Excel pour </a:t>
            </a:r>
            <a:r>
              <a:rPr lang="en-US" dirty="0" err="1"/>
              <a:t>OSeMOSYS</a:t>
            </a:r>
            <a:r>
              <a:rPr lang="en-US" dirty="0"/>
              <a:t>. Nous </a:t>
            </a:r>
            <a:r>
              <a:rPr lang="en-US" dirty="0" err="1"/>
              <a:t>l’utiliserons</a:t>
            </a:r>
            <a:r>
              <a:rPr lang="en-US" dirty="0"/>
              <a:t> tout au long de </a:t>
            </a:r>
            <a:r>
              <a:rPr lang="en-US" dirty="0" err="1"/>
              <a:t>ce</a:t>
            </a:r>
            <a:r>
              <a:rPr lang="en-US" dirty="0"/>
              <a:t> </a:t>
            </a:r>
            <a:r>
              <a:rPr lang="en-US" dirty="0" err="1"/>
              <a:t>cours</a:t>
            </a:r>
            <a:r>
              <a:rPr lang="en-US" dirty="0"/>
              <a:t>. </a:t>
            </a:r>
            <a:r>
              <a:rPr lang="en-US" dirty="0" err="1"/>
              <a:t>Vous</a:t>
            </a:r>
            <a:r>
              <a:rPr lang="en-US" dirty="0"/>
              <a:t> </a:t>
            </a:r>
            <a:r>
              <a:rPr lang="en-US" dirty="0" err="1"/>
              <a:t>apprendrez</a:t>
            </a:r>
            <a:r>
              <a:rPr lang="en-US" dirty="0"/>
              <a:t> à </a:t>
            </a:r>
            <a:r>
              <a:rPr lang="en-US" dirty="0" err="1"/>
              <a:t>utiliser</a:t>
            </a:r>
            <a:r>
              <a:rPr lang="en-US" dirty="0"/>
              <a:t> SAND </a:t>
            </a:r>
            <a:r>
              <a:rPr lang="en-US" dirty="0" err="1"/>
              <a:t>lors</a:t>
            </a:r>
            <a:r>
              <a:rPr lang="en-US" dirty="0"/>
              <a:t> des </a:t>
            </a:r>
            <a:r>
              <a:rPr lang="en-US" dirty="0" err="1"/>
              <a:t>exercices</a:t>
            </a:r>
            <a:r>
              <a:rPr lang="en-US" dirty="0"/>
              <a:t> pratiques. Nous </a:t>
            </a:r>
            <a:r>
              <a:rPr lang="en-US" dirty="0" err="1"/>
              <a:t>allons</a:t>
            </a:r>
            <a:r>
              <a:rPr lang="en-US" dirty="0"/>
              <a:t> </a:t>
            </a:r>
            <a:r>
              <a:rPr lang="en-US" dirty="0" err="1"/>
              <a:t>maintenant</a:t>
            </a:r>
            <a:r>
              <a:rPr lang="en-US" dirty="0"/>
              <a:t> </a:t>
            </a:r>
            <a:r>
              <a:rPr lang="en-US" dirty="0" err="1"/>
              <a:t>voir</a:t>
            </a:r>
            <a:r>
              <a:rPr lang="en-US" dirty="0"/>
              <a:t> un </a:t>
            </a:r>
            <a:r>
              <a:rPr lang="en-US" dirty="0" err="1"/>
              <a:t>exemple</a:t>
            </a:r>
            <a:r>
              <a:rPr lang="en-US" dirty="0"/>
              <a:t> </a:t>
            </a:r>
            <a:r>
              <a:rPr lang="en-US" dirty="0" err="1"/>
              <a:t>d'utilisation</a:t>
            </a:r>
            <a:r>
              <a:rPr lang="en-US" dirty="0"/>
              <a:t> de tranches de temps dans </a:t>
            </a:r>
            <a:r>
              <a:rPr lang="en-US" dirty="0" err="1"/>
              <a:t>l'interface</a:t>
            </a:r>
            <a:r>
              <a:rPr lang="en-US" dirty="0"/>
              <a:t> SAND.</a:t>
            </a:r>
          </a:p>
          <a:p>
            <a:endParaRPr lang="en-US" dirty="0"/>
          </a:p>
          <a:p>
            <a:r>
              <a:rPr lang="en-US" dirty="0"/>
              <a:t>Pour </a:t>
            </a:r>
            <a:r>
              <a:rPr lang="en-US" dirty="0" err="1"/>
              <a:t>notre</a:t>
            </a:r>
            <a:r>
              <a:rPr lang="en-US" dirty="0"/>
              <a:t> </a:t>
            </a:r>
            <a:r>
              <a:rPr lang="en-US" dirty="0" err="1"/>
              <a:t>exemple</a:t>
            </a:r>
            <a:r>
              <a:rPr lang="en-US" dirty="0"/>
              <a:t>, nous </a:t>
            </a:r>
            <a:r>
              <a:rPr lang="en-US" dirty="0" err="1"/>
              <a:t>supposerons</a:t>
            </a:r>
            <a:r>
              <a:rPr lang="en-US" dirty="0"/>
              <a:t> que nous </a:t>
            </a:r>
            <a:r>
              <a:rPr lang="en-US" dirty="0" err="1"/>
              <a:t>voulons</a:t>
            </a:r>
            <a:r>
              <a:rPr lang="en-US" dirty="0"/>
              <a:t> </a:t>
            </a:r>
            <a:r>
              <a:rPr lang="en-US" dirty="0" err="1"/>
              <a:t>modéliser</a:t>
            </a:r>
            <a:r>
              <a:rPr lang="en-US" dirty="0"/>
              <a:t> 4 </a:t>
            </a:r>
            <a:r>
              <a:rPr lang="en-US" dirty="0" err="1"/>
              <a:t>saisons</a:t>
            </a:r>
            <a:r>
              <a:rPr lang="en-US" dirty="0"/>
              <a:t> : </a:t>
            </a:r>
            <a:r>
              <a:rPr lang="en-US" dirty="0" err="1"/>
              <a:t>l'hiver</a:t>
            </a:r>
            <a:r>
              <a:rPr lang="en-US" dirty="0"/>
              <a:t>, le </a:t>
            </a:r>
            <a:r>
              <a:rPr lang="en-US" dirty="0" err="1"/>
              <a:t>printemps</a:t>
            </a:r>
            <a:r>
              <a:rPr lang="en-US" dirty="0"/>
              <a:t>, </a:t>
            </a:r>
            <a:r>
              <a:rPr lang="en-US" dirty="0" err="1"/>
              <a:t>l'été</a:t>
            </a:r>
            <a:r>
              <a:rPr lang="en-US" dirty="0"/>
              <a:t> et </a:t>
            </a:r>
            <a:r>
              <a:rPr lang="en-US" dirty="0" err="1"/>
              <a:t>l'automne</a:t>
            </a:r>
            <a:r>
              <a:rPr lang="en-US" dirty="0"/>
              <a:t>. </a:t>
            </a:r>
            <a:r>
              <a:rPr lang="en-US" dirty="0" err="1"/>
              <a:t>Chacune</a:t>
            </a:r>
            <a:r>
              <a:rPr lang="en-US" dirty="0"/>
              <a:t> </a:t>
            </a:r>
            <a:r>
              <a:rPr lang="en-US" dirty="0" err="1"/>
              <a:t>d'entre</a:t>
            </a:r>
            <a:r>
              <a:rPr lang="en-US" dirty="0"/>
              <a:t> </a:t>
            </a:r>
            <a:r>
              <a:rPr lang="en-US" dirty="0" err="1"/>
              <a:t>elles</a:t>
            </a:r>
            <a:r>
              <a:rPr lang="en-US" dirty="0"/>
              <a:t> sera </a:t>
            </a:r>
            <a:r>
              <a:rPr lang="en-US" dirty="0" err="1"/>
              <a:t>divisée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jour et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nuit</a:t>
            </a:r>
            <a:r>
              <a:rPr lang="en-US" dirty="0"/>
              <a:t>, </a:t>
            </a:r>
            <a:r>
              <a:rPr lang="en-US" dirty="0" err="1"/>
              <a:t>ce</a:t>
            </a:r>
            <a:r>
              <a:rPr lang="en-US" dirty="0"/>
              <a:t> qui </a:t>
            </a:r>
            <a:r>
              <a:rPr lang="en-US" dirty="0" err="1"/>
              <a:t>donne</a:t>
            </a:r>
            <a:r>
              <a:rPr lang="en-US" dirty="0"/>
              <a:t> 8 tranches de temps : Jour de </a:t>
            </a:r>
            <a:r>
              <a:rPr lang="en-US" dirty="0" err="1"/>
              <a:t>l'hiver</a:t>
            </a:r>
            <a:r>
              <a:rPr lang="en-US" dirty="0"/>
              <a:t>, Nuit de </a:t>
            </a:r>
            <a:r>
              <a:rPr lang="en-US" dirty="0" err="1"/>
              <a:t>l'hiver</a:t>
            </a:r>
            <a:r>
              <a:rPr lang="en-US" dirty="0"/>
              <a:t>, Jour du </a:t>
            </a:r>
            <a:r>
              <a:rPr lang="en-US" dirty="0" err="1"/>
              <a:t>printemps</a:t>
            </a:r>
            <a:r>
              <a:rPr lang="en-US" dirty="0"/>
              <a:t>, Nuit du </a:t>
            </a:r>
            <a:r>
              <a:rPr lang="en-US" dirty="0" err="1"/>
              <a:t>printemps</a:t>
            </a:r>
            <a:r>
              <a:rPr lang="en-US" dirty="0"/>
              <a:t>, Jour de </a:t>
            </a:r>
            <a:r>
              <a:rPr lang="en-US" dirty="0" err="1"/>
              <a:t>l'été</a:t>
            </a:r>
            <a:r>
              <a:rPr lang="en-US" dirty="0"/>
              <a:t>, Nuit de </a:t>
            </a:r>
            <a:r>
              <a:rPr lang="en-US" dirty="0" err="1"/>
              <a:t>l'été</a:t>
            </a:r>
            <a:r>
              <a:rPr lang="en-US" dirty="0"/>
              <a:t>, Jour de </a:t>
            </a:r>
            <a:r>
              <a:rPr lang="en-US" dirty="0" err="1"/>
              <a:t>l'automne</a:t>
            </a:r>
            <a:r>
              <a:rPr lang="en-US" dirty="0"/>
              <a:t> et Nuit de </a:t>
            </a:r>
            <a:r>
              <a:rPr lang="en-US" dirty="0" err="1"/>
              <a:t>l'automne</a:t>
            </a:r>
            <a:r>
              <a:rPr lang="en-US" dirty="0"/>
              <a:t>. Nous </a:t>
            </a:r>
            <a:r>
              <a:rPr lang="en-US" dirty="0" err="1"/>
              <a:t>supposerons</a:t>
            </a:r>
            <a:r>
              <a:rPr lang="en-US" dirty="0"/>
              <a:t> </a:t>
            </a:r>
            <a:r>
              <a:rPr lang="en-US" dirty="0" err="1"/>
              <a:t>également</a:t>
            </a:r>
            <a:r>
              <a:rPr lang="en-US" dirty="0"/>
              <a:t> que </a:t>
            </a:r>
            <a:r>
              <a:rPr lang="en-US" dirty="0" err="1"/>
              <a:t>ces</a:t>
            </a:r>
            <a:r>
              <a:rPr lang="en-US" dirty="0"/>
              <a:t> tranches de temps </a:t>
            </a:r>
            <a:r>
              <a:rPr lang="en-US" dirty="0" err="1"/>
              <a:t>sont</a:t>
            </a:r>
            <a:r>
              <a:rPr lang="en-US" dirty="0"/>
              <a:t> de longueur </a:t>
            </a:r>
            <a:r>
              <a:rPr lang="en-US" dirty="0" err="1"/>
              <a:t>égale</a:t>
            </a:r>
            <a:r>
              <a:rPr lang="en-US" dirty="0"/>
              <a:t>. </a:t>
            </a:r>
            <a:r>
              <a:rPr lang="en-US" dirty="0" err="1"/>
              <a:t>Cela</a:t>
            </a:r>
            <a:r>
              <a:rPr lang="en-US" dirty="0"/>
              <a:t> </a:t>
            </a:r>
            <a:r>
              <a:rPr lang="en-US" dirty="0" err="1"/>
              <a:t>signifie</a:t>
            </a:r>
            <a:r>
              <a:rPr lang="en-US" dirty="0"/>
              <a:t> que </a:t>
            </a:r>
            <a:r>
              <a:rPr lang="en-US" dirty="0" err="1"/>
              <a:t>chacune</a:t>
            </a:r>
            <a:r>
              <a:rPr lang="en-US" dirty="0"/>
              <a:t> de </a:t>
            </a:r>
            <a:r>
              <a:rPr lang="en-US" dirty="0" err="1"/>
              <a:t>ces</a:t>
            </a:r>
            <a:r>
              <a:rPr lang="en-US" dirty="0"/>
              <a:t> tranches de temps </a:t>
            </a:r>
            <a:r>
              <a:rPr lang="en-US" dirty="0" err="1"/>
              <a:t>représente</a:t>
            </a:r>
            <a:r>
              <a:rPr lang="en-US" dirty="0"/>
              <a:t> ⅛ de </a:t>
            </a:r>
            <a:r>
              <a:rPr lang="en-US" dirty="0" err="1"/>
              <a:t>l'année</a:t>
            </a:r>
            <a:r>
              <a:rPr lang="en-US" dirty="0"/>
              <a:t>. </a:t>
            </a:r>
            <a:endParaRPr lang="en-US" dirty="0">
              <a:cs typeface="Calibri"/>
            </a:endParaRPr>
          </a:p>
          <a:p>
            <a:endParaRPr lang="en-US" dirty="0"/>
          </a:p>
          <a:p>
            <a:r>
              <a:rPr lang="en-US" dirty="0" err="1"/>
              <a:t>Cependant</a:t>
            </a:r>
            <a:r>
              <a:rPr lang="en-US" dirty="0"/>
              <a:t>, </a:t>
            </a:r>
            <a:r>
              <a:rPr lang="en-US" dirty="0" err="1"/>
              <a:t>lorsque</a:t>
            </a:r>
            <a:r>
              <a:rPr lang="en-US" dirty="0"/>
              <a:t> </a:t>
            </a:r>
            <a:r>
              <a:rPr lang="en-US" dirty="0" err="1"/>
              <a:t>l'on</a:t>
            </a:r>
            <a:r>
              <a:rPr lang="en-US" dirty="0"/>
              <a:t> </a:t>
            </a:r>
            <a:r>
              <a:rPr lang="en-US" dirty="0" err="1"/>
              <a:t>utilise</a:t>
            </a:r>
            <a:r>
              <a:rPr lang="en-US" dirty="0"/>
              <a:t> </a:t>
            </a:r>
            <a:r>
              <a:rPr lang="en-US" dirty="0" err="1"/>
              <a:t>OSeMOSYS</a:t>
            </a:r>
            <a:r>
              <a:rPr lang="en-US" dirty="0"/>
              <a:t> avec </a:t>
            </a:r>
            <a:r>
              <a:rPr lang="en-US" dirty="0" err="1"/>
              <a:t>l'interface</a:t>
            </a:r>
            <a:r>
              <a:rPr lang="en-US" dirty="0"/>
              <a:t> SAND, il y a un </a:t>
            </a:r>
            <a:r>
              <a:rPr lang="en-US" dirty="0" err="1"/>
              <a:t>nombre</a:t>
            </a:r>
            <a:r>
              <a:rPr lang="en-US" dirty="0"/>
              <a:t> </a:t>
            </a:r>
            <a:r>
              <a:rPr lang="en-US" dirty="0" err="1"/>
              <a:t>prédéfini</a:t>
            </a:r>
            <a:r>
              <a:rPr lang="en-US" dirty="0"/>
              <a:t> de 96 tranches de temps. </a:t>
            </a:r>
            <a:r>
              <a:rPr lang="en-US" dirty="0" err="1"/>
              <a:t>Ces</a:t>
            </a:r>
            <a:r>
              <a:rPr lang="en-US" dirty="0"/>
              <a:t> 96 tranches de temps </a:t>
            </a:r>
            <a:r>
              <a:rPr lang="en-US" dirty="0" err="1"/>
              <a:t>représentent</a:t>
            </a:r>
            <a:r>
              <a:rPr lang="en-US" dirty="0"/>
              <a:t> </a:t>
            </a:r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dirty="0" err="1"/>
              <a:t>année</a:t>
            </a:r>
            <a:r>
              <a:rPr lang="en-US" dirty="0"/>
              <a:t> </a:t>
            </a:r>
            <a:r>
              <a:rPr lang="en-US" dirty="0" err="1"/>
              <a:t>complète</a:t>
            </a:r>
            <a:r>
              <a:rPr lang="en-US" dirty="0"/>
              <a:t> et, </a:t>
            </a:r>
            <a:r>
              <a:rPr lang="en-US" dirty="0" err="1"/>
              <a:t>puisque</a:t>
            </a:r>
            <a:r>
              <a:rPr lang="en-US" dirty="0"/>
              <a:t> nous </a:t>
            </a:r>
            <a:r>
              <a:rPr lang="en-US" dirty="0" err="1"/>
              <a:t>voulons</a:t>
            </a:r>
            <a:r>
              <a:rPr lang="en-US" dirty="0"/>
              <a:t> </a:t>
            </a:r>
            <a:r>
              <a:rPr lang="en-US" dirty="0" err="1"/>
              <a:t>diviser</a:t>
            </a:r>
            <a:r>
              <a:rPr lang="en-US" dirty="0"/>
              <a:t> </a:t>
            </a:r>
            <a:r>
              <a:rPr lang="en-US" dirty="0" err="1"/>
              <a:t>notre</a:t>
            </a:r>
            <a:r>
              <a:rPr lang="en-US" dirty="0"/>
              <a:t> </a:t>
            </a:r>
            <a:r>
              <a:rPr lang="en-US" dirty="0" err="1"/>
              <a:t>année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hiver, </a:t>
            </a:r>
            <a:r>
              <a:rPr lang="en-US" dirty="0" err="1"/>
              <a:t>printemps</a:t>
            </a:r>
            <a:r>
              <a:rPr lang="en-US" dirty="0"/>
              <a:t>, </a:t>
            </a:r>
            <a:r>
              <a:rPr lang="en-US" dirty="0" err="1"/>
              <a:t>été</a:t>
            </a:r>
            <a:r>
              <a:rPr lang="en-US" dirty="0"/>
              <a:t>, et jour et </a:t>
            </a:r>
            <a:r>
              <a:rPr lang="en-US" dirty="0" err="1"/>
              <a:t>nuit</a:t>
            </a:r>
            <a:r>
              <a:rPr lang="en-US" dirty="0"/>
              <a:t> </a:t>
            </a:r>
            <a:r>
              <a:rPr lang="en-US" dirty="0" err="1"/>
              <a:t>d'automne</a:t>
            </a:r>
            <a:r>
              <a:rPr lang="en-US" dirty="0"/>
              <a:t> avec des proportions </a:t>
            </a:r>
            <a:r>
              <a:rPr lang="en-US" dirty="0" err="1"/>
              <a:t>égales</a:t>
            </a:r>
            <a:r>
              <a:rPr lang="en-US" dirty="0"/>
              <a:t>, nous </a:t>
            </a:r>
            <a:r>
              <a:rPr lang="en-US" dirty="0" err="1"/>
              <a:t>diviserons</a:t>
            </a:r>
            <a:r>
              <a:rPr lang="en-US" dirty="0"/>
              <a:t> </a:t>
            </a:r>
            <a:r>
              <a:rPr lang="en-US" dirty="0" err="1"/>
              <a:t>ces</a:t>
            </a:r>
            <a:r>
              <a:rPr lang="en-US" dirty="0"/>
              <a:t> 96 tranches de temps par 8. </a:t>
            </a:r>
            <a:r>
              <a:rPr lang="en-US" dirty="0" err="1"/>
              <a:t>Cela</a:t>
            </a:r>
            <a:r>
              <a:rPr lang="en-US" dirty="0"/>
              <a:t> </a:t>
            </a:r>
            <a:r>
              <a:rPr lang="en-US" dirty="0" err="1"/>
              <a:t>signifie</a:t>
            </a:r>
            <a:r>
              <a:rPr lang="en-US" dirty="0"/>
              <a:t> que </a:t>
            </a:r>
            <a:r>
              <a:rPr lang="en-US" dirty="0" err="1"/>
              <a:t>chacune</a:t>
            </a:r>
            <a:r>
              <a:rPr lang="en-US" dirty="0"/>
              <a:t> de </a:t>
            </a:r>
            <a:r>
              <a:rPr lang="en-US" dirty="0" err="1"/>
              <a:t>nos</a:t>
            </a:r>
            <a:r>
              <a:rPr lang="en-US" dirty="0"/>
              <a:t> 8 tranches de temps </a:t>
            </a:r>
            <a:r>
              <a:rPr lang="en-US" dirty="0" err="1"/>
              <a:t>d'origine</a:t>
            </a:r>
            <a:r>
              <a:rPr lang="en-US" dirty="0"/>
              <a:t> </a:t>
            </a:r>
            <a:r>
              <a:rPr lang="en-US" dirty="0" err="1"/>
              <a:t>couvre</a:t>
            </a:r>
            <a:r>
              <a:rPr lang="en-US" dirty="0"/>
              <a:t> 12 tranches de temps dans SAND. </a:t>
            </a:r>
            <a:endParaRPr lang="en-US" dirty="0">
              <a:cs typeface="Calibri"/>
            </a:endParaRPr>
          </a:p>
          <a:p>
            <a:br>
              <a:rPr lang="en-US" dirty="0">
                <a:cs typeface="+mn-lt"/>
              </a:rPr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6A28AF-C390-D94A-86D3-7BD7243CB0E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87508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 </a:t>
            </a:r>
            <a:r>
              <a:rPr lang="en-US" dirty="0" err="1"/>
              <a:t>répartition</a:t>
            </a:r>
            <a:r>
              <a:rPr lang="en-US" dirty="0"/>
              <a:t> de </a:t>
            </a:r>
            <a:r>
              <a:rPr lang="en-US" dirty="0" err="1"/>
              <a:t>l’année</a:t>
            </a:r>
            <a:r>
              <a:rPr lang="en-US" dirty="0"/>
              <a:t> doit </a:t>
            </a:r>
            <a:r>
              <a:rPr lang="en-US" dirty="0" err="1"/>
              <a:t>être</a:t>
            </a:r>
            <a:r>
              <a:rPr lang="en-US" dirty="0"/>
              <a:t> </a:t>
            </a:r>
            <a:r>
              <a:rPr lang="en-US" dirty="0" err="1"/>
              <a:t>définie</a:t>
            </a:r>
            <a:r>
              <a:rPr lang="en-US" dirty="0"/>
              <a:t> dans </a:t>
            </a:r>
            <a:r>
              <a:rPr lang="en-US" dirty="0" err="1"/>
              <a:t>notre</a:t>
            </a:r>
            <a:r>
              <a:rPr lang="en-US" dirty="0"/>
              <a:t> </a:t>
            </a:r>
            <a:r>
              <a:rPr lang="en-US" dirty="0" err="1"/>
              <a:t>modèle</a:t>
            </a:r>
            <a:r>
              <a:rPr lang="en-US" dirty="0"/>
              <a:t>. Nous </a:t>
            </a:r>
            <a:r>
              <a:rPr lang="en-US" dirty="0" err="1"/>
              <a:t>avons</a:t>
            </a:r>
            <a:r>
              <a:rPr lang="en-US" dirty="0"/>
              <a:t> 96 tranches de temps, </a:t>
            </a:r>
            <a:r>
              <a:rPr lang="en-US" dirty="0" err="1"/>
              <a:t>dont</a:t>
            </a:r>
            <a:r>
              <a:rPr lang="en-US" dirty="0"/>
              <a:t> ⅛ pour </a:t>
            </a:r>
            <a:r>
              <a:rPr lang="en-US" dirty="0" err="1"/>
              <a:t>chaque</a:t>
            </a:r>
            <a:r>
              <a:rPr lang="en-US" dirty="0"/>
              <a:t> jour de </a:t>
            </a:r>
            <a:r>
              <a:rPr lang="en-US" dirty="0" err="1"/>
              <a:t>l'hiver</a:t>
            </a:r>
            <a:r>
              <a:rPr lang="en-US" dirty="0"/>
              <a:t>, </a:t>
            </a:r>
            <a:r>
              <a:rPr lang="en-US" dirty="0" err="1"/>
              <a:t>nuit</a:t>
            </a:r>
            <a:r>
              <a:rPr lang="en-US" dirty="0"/>
              <a:t> de </a:t>
            </a:r>
            <a:r>
              <a:rPr lang="en-US" dirty="0" err="1"/>
              <a:t>l'hiver</a:t>
            </a:r>
            <a:r>
              <a:rPr lang="en-US" dirty="0"/>
              <a:t>, jour du </a:t>
            </a:r>
            <a:r>
              <a:rPr lang="en-US" dirty="0" err="1"/>
              <a:t>printemps</a:t>
            </a:r>
            <a:r>
              <a:rPr lang="en-US" dirty="0"/>
              <a:t>, </a:t>
            </a:r>
            <a:r>
              <a:rPr lang="en-US" dirty="0" err="1"/>
              <a:t>nuit</a:t>
            </a:r>
            <a:r>
              <a:rPr lang="en-US" dirty="0"/>
              <a:t> du </a:t>
            </a:r>
            <a:r>
              <a:rPr lang="en-US" dirty="0" err="1"/>
              <a:t>printemps</a:t>
            </a:r>
            <a:r>
              <a:rPr lang="en-US" dirty="0"/>
              <a:t>, jour de </a:t>
            </a:r>
            <a:r>
              <a:rPr lang="en-US" dirty="0" err="1"/>
              <a:t>l'été</a:t>
            </a:r>
            <a:r>
              <a:rPr lang="en-US" dirty="0"/>
              <a:t>, </a:t>
            </a:r>
            <a:r>
              <a:rPr lang="en-US" dirty="0" err="1"/>
              <a:t>nuit</a:t>
            </a:r>
            <a:r>
              <a:rPr lang="en-US" dirty="0"/>
              <a:t> de </a:t>
            </a:r>
            <a:r>
              <a:rPr lang="en-US" dirty="0" err="1"/>
              <a:t>l'été</a:t>
            </a:r>
            <a:r>
              <a:rPr lang="en-US" dirty="0"/>
              <a:t>, jour de </a:t>
            </a:r>
            <a:r>
              <a:rPr lang="en-US" dirty="0" err="1"/>
              <a:t>l'automne</a:t>
            </a:r>
            <a:r>
              <a:rPr lang="en-US" dirty="0"/>
              <a:t> et </a:t>
            </a:r>
            <a:r>
              <a:rPr lang="en-US" dirty="0" err="1"/>
              <a:t>nuit</a:t>
            </a:r>
            <a:r>
              <a:rPr lang="en-US" dirty="0"/>
              <a:t> de </a:t>
            </a:r>
            <a:r>
              <a:rPr lang="en-US" dirty="0" err="1"/>
              <a:t>l'automne</a:t>
            </a:r>
            <a:r>
              <a:rPr lang="en-US" dirty="0"/>
              <a:t>. Il faut </a:t>
            </a:r>
            <a:r>
              <a:rPr lang="en-US" dirty="0" err="1"/>
              <a:t>définir</a:t>
            </a:r>
            <a:r>
              <a:rPr lang="en-US" dirty="0"/>
              <a:t> la proportion de </a:t>
            </a:r>
            <a:r>
              <a:rPr lang="en-US" dirty="0" err="1"/>
              <a:t>l’année</a:t>
            </a:r>
            <a:r>
              <a:rPr lang="en-US" dirty="0"/>
              <a:t> qui </a:t>
            </a:r>
            <a:r>
              <a:rPr lang="en-US" dirty="0" err="1"/>
              <a:t>est</a:t>
            </a:r>
            <a:r>
              <a:rPr lang="en-US" dirty="0"/>
              <a:t> propre à </a:t>
            </a:r>
            <a:r>
              <a:rPr lang="en-US" dirty="0" err="1"/>
              <a:t>chaque</a:t>
            </a:r>
            <a:r>
              <a:rPr lang="en-US" dirty="0"/>
              <a:t> tranche de temps. Si, par </a:t>
            </a:r>
            <a:r>
              <a:rPr lang="en-US" dirty="0" err="1"/>
              <a:t>exemple</a:t>
            </a:r>
            <a:r>
              <a:rPr lang="en-US" dirty="0"/>
              <a:t>, on suppose que </a:t>
            </a:r>
            <a:r>
              <a:rPr lang="en-US" dirty="0" err="1"/>
              <a:t>toutes</a:t>
            </a:r>
            <a:r>
              <a:rPr lang="en-US" dirty="0"/>
              <a:t> les tranches de temps </a:t>
            </a:r>
            <a:r>
              <a:rPr lang="en-US" dirty="0" err="1"/>
              <a:t>ont</a:t>
            </a:r>
            <a:r>
              <a:rPr lang="en-US" dirty="0"/>
              <a:t> la </a:t>
            </a:r>
            <a:r>
              <a:rPr lang="en-US" dirty="0" err="1"/>
              <a:t>même</a:t>
            </a:r>
            <a:r>
              <a:rPr lang="en-US" dirty="0"/>
              <a:t> durée, la </a:t>
            </a:r>
            <a:r>
              <a:rPr lang="en-US" dirty="0" err="1"/>
              <a:t>répartition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simple et </a:t>
            </a:r>
            <a:r>
              <a:rPr lang="en-US" dirty="0" err="1"/>
              <a:t>chacune</a:t>
            </a:r>
            <a:r>
              <a:rPr lang="en-US" dirty="0"/>
              <a:t> des 96 tranches de temps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donc</a:t>
            </a:r>
            <a:r>
              <a:rPr lang="en-US" dirty="0"/>
              <a:t> de 1/96ième. Il </a:t>
            </a:r>
            <a:r>
              <a:rPr lang="en-US" dirty="0" err="1"/>
              <a:t>est</a:t>
            </a:r>
            <a:r>
              <a:rPr lang="en-US" dirty="0"/>
              <a:t> important de </a:t>
            </a:r>
            <a:r>
              <a:rPr lang="en-US" dirty="0" err="1"/>
              <a:t>vérifier</a:t>
            </a:r>
            <a:r>
              <a:rPr lang="en-US" dirty="0"/>
              <a:t> que la </a:t>
            </a:r>
            <a:r>
              <a:rPr lang="en-US" dirty="0" err="1"/>
              <a:t>somme</a:t>
            </a:r>
            <a:r>
              <a:rPr lang="en-US" dirty="0"/>
              <a:t> des </a:t>
            </a:r>
            <a:r>
              <a:rPr lang="en-US" dirty="0" err="1"/>
              <a:t>valeurs</a:t>
            </a:r>
            <a:r>
              <a:rPr lang="en-US" dirty="0"/>
              <a:t> du </a:t>
            </a:r>
            <a:r>
              <a:rPr lang="en-US" dirty="0" err="1"/>
              <a:t>fractionnement</a:t>
            </a:r>
            <a:r>
              <a:rPr lang="en-US" dirty="0"/>
              <a:t> de </a:t>
            </a:r>
            <a:r>
              <a:rPr lang="en-US" dirty="0" err="1"/>
              <a:t>l'année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égale</a:t>
            </a:r>
            <a:r>
              <a:rPr lang="en-US" dirty="0"/>
              <a:t> à 1. Par </a:t>
            </a:r>
            <a:r>
              <a:rPr lang="en-US" dirty="0" err="1"/>
              <a:t>exemple</a:t>
            </a:r>
            <a:r>
              <a:rPr lang="en-US" dirty="0"/>
              <a:t>, 96 * 1/96 = 1. </a:t>
            </a:r>
            <a:r>
              <a:rPr lang="en-US" dirty="0" err="1"/>
              <a:t>Ces</a:t>
            </a:r>
            <a:r>
              <a:rPr lang="en-US" dirty="0"/>
              <a:t> </a:t>
            </a:r>
            <a:r>
              <a:rPr lang="en-US" dirty="0" err="1"/>
              <a:t>valeurs</a:t>
            </a:r>
            <a:r>
              <a:rPr lang="en-US" dirty="0"/>
              <a:t> </a:t>
            </a:r>
            <a:r>
              <a:rPr lang="en-US" dirty="0" err="1"/>
              <a:t>doivent</a:t>
            </a:r>
            <a:r>
              <a:rPr lang="en-US" dirty="0"/>
              <a:t> </a:t>
            </a:r>
            <a:r>
              <a:rPr lang="en-US" dirty="0" err="1"/>
              <a:t>être</a:t>
            </a:r>
            <a:r>
              <a:rPr lang="en-US" dirty="0"/>
              <a:t> </a:t>
            </a:r>
            <a:r>
              <a:rPr lang="en-US" dirty="0" err="1"/>
              <a:t>insérées</a:t>
            </a:r>
            <a:r>
              <a:rPr lang="en-US" dirty="0"/>
              <a:t> dans </a:t>
            </a:r>
            <a:r>
              <a:rPr lang="en-US" dirty="0" err="1"/>
              <a:t>l'interface</a:t>
            </a:r>
            <a:r>
              <a:rPr lang="en-US" dirty="0"/>
              <a:t> SAND (</a:t>
            </a:r>
            <a:r>
              <a:rPr lang="en-US" dirty="0" err="1"/>
              <a:t>ce</a:t>
            </a:r>
            <a:r>
              <a:rPr lang="en-US" dirty="0"/>
              <a:t> que </a:t>
            </a:r>
            <a:r>
              <a:rPr lang="en-US" dirty="0" err="1"/>
              <a:t>vous</a:t>
            </a:r>
            <a:r>
              <a:rPr lang="en-US" dirty="0"/>
              <a:t> </a:t>
            </a:r>
            <a:r>
              <a:rPr lang="en-US" dirty="0" err="1"/>
              <a:t>aurez</a:t>
            </a:r>
            <a:r>
              <a:rPr lang="en-US" dirty="0"/>
              <a:t> à faire </a:t>
            </a:r>
            <a:r>
              <a:rPr lang="en-US" dirty="0" err="1"/>
              <a:t>lors</a:t>
            </a:r>
            <a:r>
              <a:rPr lang="en-US" dirty="0"/>
              <a:t> de </a:t>
            </a:r>
            <a:r>
              <a:rPr lang="en-US" dirty="0" err="1"/>
              <a:t>l'exercice</a:t>
            </a:r>
            <a:r>
              <a:rPr lang="en-US" dirty="0"/>
              <a:t> pratique 2).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6A28AF-C390-D94A-86D3-7BD7243CB0E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6606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Dans la </a:t>
            </a:r>
            <a:r>
              <a:rPr lang="en-US" dirty="0" err="1">
                <a:cs typeface="Calibri"/>
              </a:rPr>
              <a:t>dernière</a:t>
            </a:r>
            <a:r>
              <a:rPr lang="en-US" dirty="0">
                <a:cs typeface="Calibri"/>
              </a:rPr>
              <a:t> diapositive de </a:t>
            </a:r>
            <a:r>
              <a:rPr lang="en-US" dirty="0" err="1">
                <a:cs typeface="Calibri"/>
              </a:rPr>
              <a:t>ce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cours</a:t>
            </a:r>
            <a:r>
              <a:rPr lang="en-US" dirty="0">
                <a:cs typeface="Calibri"/>
              </a:rPr>
              <a:t>, nous </a:t>
            </a:r>
            <a:r>
              <a:rPr lang="en-US" dirty="0" err="1">
                <a:cs typeface="Calibri"/>
              </a:rPr>
              <a:t>présentons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rapidement</a:t>
            </a:r>
            <a:r>
              <a:rPr lang="en-US" dirty="0">
                <a:cs typeface="Calibri"/>
              </a:rPr>
              <a:t> deux </a:t>
            </a:r>
            <a:r>
              <a:rPr lang="en-US" dirty="0" err="1">
                <a:cs typeface="Calibri"/>
              </a:rPr>
              <a:t>paramètres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utilisés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lors</a:t>
            </a:r>
            <a:r>
              <a:rPr lang="en-US" dirty="0">
                <a:cs typeface="Calibri"/>
              </a:rPr>
              <a:t> de </a:t>
            </a:r>
            <a:r>
              <a:rPr lang="en-US" dirty="0" err="1">
                <a:cs typeface="Calibri"/>
              </a:rPr>
              <a:t>l'établissement</a:t>
            </a:r>
            <a:r>
              <a:rPr lang="en-US" dirty="0">
                <a:cs typeface="Calibri"/>
              </a:rPr>
              <a:t> d'un </a:t>
            </a:r>
            <a:r>
              <a:rPr lang="en-US" dirty="0" err="1">
                <a:cs typeface="Calibri"/>
              </a:rPr>
              <a:t>modèle</a:t>
            </a:r>
            <a:r>
              <a:rPr lang="en-US" dirty="0">
                <a:cs typeface="Calibri"/>
              </a:rPr>
              <a:t> dans </a:t>
            </a:r>
            <a:r>
              <a:rPr lang="en-US" dirty="0" err="1">
                <a:cs typeface="Calibri"/>
              </a:rPr>
              <a:t>OSeMOSYS</a:t>
            </a:r>
            <a:r>
              <a:rPr lang="en-US" dirty="0">
                <a:cs typeface="Calibri"/>
              </a:rPr>
              <a:t> et que nous </a:t>
            </a:r>
            <a:r>
              <a:rPr lang="en-US" dirty="0" err="1">
                <a:cs typeface="Calibri"/>
              </a:rPr>
              <a:t>utiliserons</a:t>
            </a:r>
            <a:r>
              <a:rPr lang="en-US" dirty="0">
                <a:cs typeface="Calibri"/>
              </a:rPr>
              <a:t> dans </a:t>
            </a:r>
            <a:r>
              <a:rPr lang="en-US" dirty="0" err="1">
                <a:cs typeface="Calibri"/>
              </a:rPr>
              <a:t>l'exercice</a:t>
            </a:r>
            <a:r>
              <a:rPr lang="en-US" dirty="0">
                <a:cs typeface="Calibri"/>
              </a:rPr>
              <a:t> pratique 2. Nous </a:t>
            </a:r>
            <a:r>
              <a:rPr lang="en-US" dirty="0" err="1">
                <a:cs typeface="Calibri"/>
              </a:rPr>
              <a:t>n'avons</a:t>
            </a:r>
            <a:r>
              <a:rPr lang="en-US" dirty="0">
                <a:cs typeface="Calibri"/>
              </a:rPr>
              <a:t> pas </a:t>
            </a:r>
            <a:r>
              <a:rPr lang="en-US" dirty="0" err="1">
                <a:cs typeface="Calibri"/>
              </a:rPr>
              <a:t>besoin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d'étudier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l'actualisation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détail</a:t>
            </a:r>
            <a:r>
              <a:rPr lang="en-US" dirty="0">
                <a:cs typeface="Calibri"/>
              </a:rPr>
              <a:t> dans </a:t>
            </a:r>
            <a:r>
              <a:rPr lang="en-US" dirty="0" err="1">
                <a:cs typeface="Calibri"/>
              </a:rPr>
              <a:t>ce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cours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mais</a:t>
            </a:r>
            <a:r>
              <a:rPr lang="en-US" dirty="0">
                <a:cs typeface="Calibri"/>
              </a:rPr>
              <a:t> nous </a:t>
            </a:r>
            <a:r>
              <a:rPr lang="en-US" dirty="0" err="1">
                <a:cs typeface="Calibri"/>
              </a:rPr>
              <a:t>allons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l'expliquer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rapidement</a:t>
            </a:r>
            <a:r>
              <a:rPr lang="en-US" dirty="0">
                <a:cs typeface="Calibri"/>
              </a:rPr>
              <a:t> et </a:t>
            </a:r>
            <a:r>
              <a:rPr lang="en-US" dirty="0" err="1">
                <a:cs typeface="Calibri"/>
              </a:rPr>
              <a:t>apprendre</a:t>
            </a:r>
            <a:r>
              <a:rPr lang="en-US" dirty="0">
                <a:cs typeface="Calibri"/>
              </a:rPr>
              <a:t> comment </a:t>
            </a:r>
            <a:r>
              <a:rPr lang="en-US" dirty="0" err="1">
                <a:cs typeface="Calibri"/>
              </a:rPr>
              <a:t>elle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est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prise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compte</a:t>
            </a:r>
            <a:r>
              <a:rPr lang="en-US" dirty="0">
                <a:cs typeface="Calibri"/>
              </a:rPr>
              <a:t> dans </a:t>
            </a:r>
            <a:r>
              <a:rPr lang="en-US" dirty="0" err="1">
                <a:cs typeface="Calibri"/>
              </a:rPr>
              <a:t>OSeMOSYS</a:t>
            </a:r>
            <a:r>
              <a:rPr lang="en-US" dirty="0">
                <a:cs typeface="Calibri"/>
              </a:rPr>
              <a:t>. </a:t>
            </a:r>
            <a:r>
              <a:rPr lang="en-US" dirty="0" err="1">
                <a:cs typeface="Calibri"/>
              </a:rPr>
              <a:t>L'objectif</a:t>
            </a:r>
            <a:r>
              <a:rPr lang="en-US" dirty="0">
                <a:cs typeface="Calibri"/>
              </a:rPr>
              <a:t> de </a:t>
            </a:r>
            <a:r>
              <a:rPr lang="en-US" dirty="0" err="1">
                <a:cs typeface="Calibri"/>
              </a:rPr>
              <a:t>l'actualisation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est</a:t>
            </a:r>
            <a:r>
              <a:rPr lang="en-US" dirty="0">
                <a:cs typeface="Calibri"/>
              </a:rPr>
              <a:t> de prendre </a:t>
            </a:r>
            <a:r>
              <a:rPr lang="en-US" dirty="0" err="1">
                <a:cs typeface="Calibri"/>
              </a:rPr>
              <a:t>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compte</a:t>
            </a:r>
            <a:r>
              <a:rPr lang="en-US" dirty="0">
                <a:cs typeface="Calibri"/>
              </a:rPr>
              <a:t> la </a:t>
            </a:r>
            <a:r>
              <a:rPr lang="en-US" dirty="0" err="1">
                <a:cs typeface="Calibri"/>
              </a:rPr>
              <a:t>valeur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temporelle</a:t>
            </a:r>
            <a:r>
              <a:rPr lang="en-US" dirty="0">
                <a:cs typeface="Calibri"/>
              </a:rPr>
              <a:t> de </a:t>
            </a:r>
            <a:r>
              <a:rPr lang="en-US" dirty="0" err="1">
                <a:cs typeface="Calibri"/>
              </a:rPr>
              <a:t>l'argent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c'est</a:t>
            </a:r>
            <a:r>
              <a:rPr lang="en-US" dirty="0">
                <a:cs typeface="Calibri"/>
              </a:rPr>
              <a:t>-à-dire </a:t>
            </a:r>
            <a:r>
              <a:rPr lang="en-US" dirty="0" err="1">
                <a:cs typeface="Calibri"/>
              </a:rPr>
              <a:t>qu'il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est</a:t>
            </a:r>
            <a:r>
              <a:rPr lang="en-US" dirty="0">
                <a:cs typeface="Calibri"/>
              </a:rPr>
              <a:t> plus </a:t>
            </a:r>
            <a:r>
              <a:rPr lang="en-US" dirty="0" err="1">
                <a:cs typeface="Calibri"/>
              </a:rPr>
              <a:t>avantageux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financièrement</a:t>
            </a:r>
            <a:r>
              <a:rPr lang="en-US" dirty="0">
                <a:cs typeface="Calibri"/>
              </a:rPr>
              <a:t> de disposer </a:t>
            </a:r>
            <a:r>
              <a:rPr lang="en-US" dirty="0" err="1">
                <a:cs typeface="Calibri"/>
              </a:rPr>
              <a:t>d'une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somme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d'argent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maintenant</a:t>
            </a:r>
            <a:r>
              <a:rPr lang="en-US" dirty="0">
                <a:cs typeface="Calibri"/>
              </a:rPr>
              <a:t> que de la </a:t>
            </a:r>
            <a:r>
              <a:rPr lang="en-US" dirty="0" err="1">
                <a:cs typeface="Calibri"/>
              </a:rPr>
              <a:t>même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somme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d'argent</a:t>
            </a:r>
            <a:r>
              <a:rPr lang="en-US" dirty="0">
                <a:cs typeface="Calibri"/>
              </a:rPr>
              <a:t> dans le </a:t>
            </a:r>
            <a:r>
              <a:rPr lang="en-US" dirty="0" err="1">
                <a:cs typeface="Calibri"/>
              </a:rPr>
              <a:t>futur</a:t>
            </a:r>
            <a:r>
              <a:rPr lang="en-US" dirty="0">
                <a:cs typeface="Calibri"/>
              </a:rPr>
              <a:t>. Par </a:t>
            </a:r>
            <a:r>
              <a:rPr lang="en-US" dirty="0" err="1">
                <a:cs typeface="Calibri"/>
              </a:rPr>
              <a:t>exemple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si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l'on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vous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donne</a:t>
            </a:r>
            <a:r>
              <a:rPr lang="en-US" dirty="0">
                <a:cs typeface="Calibri"/>
              </a:rPr>
              <a:t> le choix entre </a:t>
            </a:r>
            <a:r>
              <a:rPr lang="en-US" dirty="0" err="1">
                <a:cs typeface="Calibri"/>
              </a:rPr>
              <a:t>recevoir</a:t>
            </a:r>
            <a:r>
              <a:rPr lang="en-US" dirty="0">
                <a:cs typeface="Calibri"/>
              </a:rPr>
              <a:t> 100 dollars </a:t>
            </a:r>
            <a:r>
              <a:rPr lang="en-US" dirty="0" err="1">
                <a:cs typeface="Calibri"/>
              </a:rPr>
              <a:t>maintenant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ou</a:t>
            </a:r>
            <a:r>
              <a:rPr lang="en-US" dirty="0">
                <a:cs typeface="Calibri"/>
              </a:rPr>
              <a:t> dans deux </a:t>
            </a:r>
            <a:r>
              <a:rPr lang="en-US" dirty="0" err="1">
                <a:cs typeface="Calibri"/>
              </a:rPr>
              <a:t>ans</a:t>
            </a:r>
            <a:r>
              <a:rPr lang="en-US" dirty="0">
                <a:cs typeface="Calibri"/>
              </a:rPr>
              <a:t>, il </a:t>
            </a:r>
            <a:r>
              <a:rPr lang="en-US" dirty="0" err="1">
                <a:cs typeface="Calibri"/>
              </a:rPr>
              <a:t>est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logique</a:t>
            </a:r>
            <a:r>
              <a:rPr lang="en-US" dirty="0">
                <a:cs typeface="Calibri"/>
              </a:rPr>
              <a:t> de </a:t>
            </a:r>
            <a:r>
              <a:rPr lang="en-US" dirty="0" err="1">
                <a:cs typeface="Calibri"/>
              </a:rPr>
              <a:t>choisir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d'avoir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l'argent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maintenant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puisqu’il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est</a:t>
            </a:r>
            <a:r>
              <a:rPr lang="en-US" dirty="0">
                <a:cs typeface="Calibri"/>
              </a:rPr>
              <a:t> possible </a:t>
            </a:r>
            <a:r>
              <a:rPr lang="en-US" dirty="0" err="1">
                <a:cs typeface="Calibri"/>
              </a:rPr>
              <a:t>d'investir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ce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montant</a:t>
            </a:r>
            <a:r>
              <a:rPr lang="en-US" dirty="0">
                <a:cs typeface="Calibri"/>
              </a:rPr>
              <a:t> et </a:t>
            </a:r>
            <a:r>
              <a:rPr lang="en-US" dirty="0" err="1">
                <a:cs typeface="Calibri"/>
              </a:rPr>
              <a:t>d’ainsi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percevoir</a:t>
            </a:r>
            <a:r>
              <a:rPr lang="en-US" dirty="0">
                <a:cs typeface="Calibri"/>
              </a:rPr>
              <a:t> des </a:t>
            </a:r>
            <a:r>
              <a:rPr lang="en-US" dirty="0" err="1">
                <a:cs typeface="Calibri"/>
              </a:rPr>
              <a:t>intérêts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ce</a:t>
            </a:r>
            <a:r>
              <a:rPr lang="en-US" dirty="0">
                <a:cs typeface="Calibri"/>
              </a:rPr>
              <a:t> qui </a:t>
            </a:r>
            <a:r>
              <a:rPr lang="en-US" dirty="0" err="1">
                <a:cs typeface="Calibri"/>
              </a:rPr>
              <a:t>porterait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valeur</a:t>
            </a:r>
            <a:r>
              <a:rPr lang="en-US" dirty="0">
                <a:cs typeface="Calibri"/>
              </a:rPr>
              <a:t> à plus de 100 dollars dans deux ans. </a:t>
            </a:r>
            <a:r>
              <a:rPr lang="en-US" dirty="0" err="1">
                <a:cs typeface="Calibri"/>
              </a:rPr>
              <a:t>Cette</a:t>
            </a:r>
            <a:r>
              <a:rPr lang="en-US" dirty="0">
                <a:cs typeface="Calibri"/>
              </a:rPr>
              <a:t> idée </a:t>
            </a:r>
            <a:r>
              <a:rPr lang="en-US" dirty="0" err="1">
                <a:cs typeface="Calibri"/>
              </a:rPr>
              <a:t>est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prise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compte</a:t>
            </a:r>
            <a:r>
              <a:rPr lang="en-US" dirty="0">
                <a:cs typeface="Calibri"/>
              </a:rPr>
              <a:t> dans la </a:t>
            </a:r>
            <a:r>
              <a:rPr lang="en-US" dirty="0" err="1">
                <a:cs typeface="Calibri"/>
              </a:rPr>
              <a:t>comptabilité</a:t>
            </a:r>
            <a:r>
              <a:rPr lang="en-US" dirty="0">
                <a:cs typeface="Calibri"/>
              </a:rPr>
              <a:t> à </a:t>
            </a:r>
            <a:r>
              <a:rPr lang="en-US" dirty="0" err="1">
                <a:cs typeface="Calibri"/>
              </a:rPr>
              <a:t>l'aide</a:t>
            </a:r>
            <a:r>
              <a:rPr lang="en-US" dirty="0">
                <a:cs typeface="Calibri"/>
              </a:rPr>
              <a:t> du </a:t>
            </a:r>
            <a:r>
              <a:rPr lang="en-US" dirty="0" err="1">
                <a:cs typeface="Calibri"/>
              </a:rPr>
              <a:t>taux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d'actualisation</a:t>
            </a:r>
            <a:r>
              <a:rPr lang="en-US" dirty="0">
                <a:cs typeface="Calibri"/>
              </a:rPr>
              <a:t>, qui </a:t>
            </a:r>
            <a:r>
              <a:rPr lang="en-US" dirty="0" err="1">
                <a:cs typeface="Calibri"/>
              </a:rPr>
              <a:t>est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utilisé</a:t>
            </a:r>
            <a:r>
              <a:rPr lang="en-US" dirty="0">
                <a:cs typeface="Calibri"/>
              </a:rPr>
              <a:t> pour </a:t>
            </a:r>
            <a:r>
              <a:rPr lang="en-US" dirty="0" err="1">
                <a:cs typeface="Calibri"/>
              </a:rPr>
              <a:t>déterminer</a:t>
            </a:r>
            <a:r>
              <a:rPr lang="en-US" dirty="0">
                <a:cs typeface="Calibri"/>
              </a:rPr>
              <a:t> la </a:t>
            </a:r>
            <a:r>
              <a:rPr lang="en-US" dirty="0" err="1">
                <a:cs typeface="Calibri"/>
              </a:rPr>
              <a:t>valeur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actuelle</a:t>
            </a:r>
            <a:r>
              <a:rPr lang="en-US" dirty="0">
                <a:cs typeface="Calibri"/>
              </a:rPr>
              <a:t> des flux de </a:t>
            </a:r>
            <a:r>
              <a:rPr lang="en-US" dirty="0" err="1">
                <a:cs typeface="Calibri"/>
              </a:rPr>
              <a:t>trésorerie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futurs</a:t>
            </a:r>
            <a:r>
              <a:rPr lang="en-US" dirty="0">
                <a:cs typeface="Calibri"/>
              </a:rPr>
              <a:t>. Dans </a:t>
            </a:r>
            <a:r>
              <a:rPr lang="en-US" dirty="0" err="1">
                <a:cs typeface="Calibri"/>
              </a:rPr>
              <a:t>OSeMOSYS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cette</a:t>
            </a:r>
            <a:r>
              <a:rPr lang="en-US" dirty="0">
                <a:cs typeface="Calibri"/>
              </a:rPr>
              <a:t> idée </a:t>
            </a:r>
            <a:r>
              <a:rPr lang="en-US" dirty="0" err="1">
                <a:cs typeface="Calibri"/>
              </a:rPr>
              <a:t>est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prise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compte</a:t>
            </a:r>
            <a:r>
              <a:rPr lang="en-US" dirty="0">
                <a:cs typeface="Calibri"/>
              </a:rPr>
              <a:t> à </a:t>
            </a:r>
            <a:r>
              <a:rPr lang="en-US" dirty="0" err="1">
                <a:cs typeface="Calibri"/>
              </a:rPr>
              <a:t>l'aide</a:t>
            </a:r>
            <a:r>
              <a:rPr lang="en-US" dirty="0">
                <a:cs typeface="Calibri"/>
              </a:rPr>
              <a:t> du parameter “</a:t>
            </a:r>
            <a:r>
              <a:rPr lang="en-US" dirty="0" err="1">
                <a:cs typeface="Calibri"/>
              </a:rPr>
              <a:t>DiscountRate</a:t>
            </a:r>
            <a:r>
              <a:rPr lang="en-US" dirty="0">
                <a:cs typeface="Calibri"/>
              </a:rPr>
              <a:t>”, qui </a:t>
            </a:r>
            <a:r>
              <a:rPr lang="en-US" dirty="0" err="1">
                <a:cs typeface="Calibri"/>
              </a:rPr>
              <a:t>est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exprimé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décimales</a:t>
            </a:r>
            <a:r>
              <a:rPr lang="en-US" dirty="0">
                <a:cs typeface="Calibri"/>
              </a:rPr>
              <a:t>. Si le </a:t>
            </a:r>
            <a:r>
              <a:rPr lang="en-US" dirty="0" err="1">
                <a:cs typeface="Calibri"/>
              </a:rPr>
              <a:t>taux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d'actualisation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est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établi</a:t>
            </a:r>
            <a:r>
              <a:rPr lang="en-US" dirty="0">
                <a:cs typeface="Calibri"/>
              </a:rPr>
              <a:t> à 10%, on le </a:t>
            </a:r>
            <a:r>
              <a:rPr lang="en-US" dirty="0" err="1">
                <a:cs typeface="Calibri"/>
              </a:rPr>
              <a:t>représente</a:t>
            </a:r>
            <a:r>
              <a:rPr lang="en-US" dirty="0">
                <a:cs typeface="Calibri"/>
              </a:rPr>
              <a:t> dans </a:t>
            </a:r>
            <a:r>
              <a:rPr lang="en-US" dirty="0" err="1">
                <a:cs typeface="Calibri"/>
              </a:rPr>
              <a:t>OSeMOSYS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attribuant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une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valeur</a:t>
            </a:r>
            <a:r>
              <a:rPr lang="en-US" dirty="0">
                <a:cs typeface="Calibri"/>
              </a:rPr>
              <a:t> de 0,1 pour le </a:t>
            </a:r>
            <a:r>
              <a:rPr lang="en-US" dirty="0" err="1">
                <a:cs typeface="Calibri"/>
              </a:rPr>
              <a:t>paramètre</a:t>
            </a:r>
            <a:r>
              <a:rPr lang="en-US" dirty="0">
                <a:cs typeface="Calibri"/>
              </a:rPr>
              <a:t> “</a:t>
            </a:r>
            <a:r>
              <a:rPr lang="en-US" dirty="0" err="1">
                <a:cs typeface="Calibri"/>
              </a:rPr>
              <a:t>DiscountRate</a:t>
            </a:r>
            <a:r>
              <a:rPr lang="en-US" dirty="0">
                <a:cs typeface="Calibri"/>
              </a:rPr>
              <a:t>”.</a:t>
            </a:r>
          </a:p>
          <a:p>
            <a:endParaRPr lang="en-US" dirty="0"/>
          </a:p>
          <a:p>
            <a:r>
              <a:rPr lang="en-US" dirty="0" err="1">
                <a:cs typeface="Calibri"/>
              </a:rPr>
              <a:t>L'amortissement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est</a:t>
            </a:r>
            <a:r>
              <a:rPr lang="en-US" dirty="0">
                <a:cs typeface="Calibri"/>
              </a:rPr>
              <a:t> un peu plus </a:t>
            </a:r>
            <a:r>
              <a:rPr lang="en-US" dirty="0" err="1">
                <a:cs typeface="Calibri"/>
              </a:rPr>
              <a:t>complexe</a:t>
            </a:r>
            <a:r>
              <a:rPr lang="en-US" dirty="0">
                <a:cs typeface="Calibri"/>
              </a:rPr>
              <a:t>; pour </a:t>
            </a:r>
            <a:r>
              <a:rPr lang="en-US" dirty="0" err="1">
                <a:cs typeface="Calibri"/>
              </a:rPr>
              <a:t>nos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besoins</a:t>
            </a:r>
            <a:r>
              <a:rPr lang="en-US" dirty="0">
                <a:cs typeface="Calibri"/>
              </a:rPr>
              <a:t>, nous </a:t>
            </a:r>
            <a:r>
              <a:rPr lang="en-US" dirty="0" err="1">
                <a:cs typeface="Calibri"/>
              </a:rPr>
              <a:t>pouvons</a:t>
            </a:r>
            <a:r>
              <a:rPr lang="en-US" dirty="0">
                <a:cs typeface="Calibri"/>
              </a:rPr>
              <a:t> le </a:t>
            </a:r>
            <a:r>
              <a:rPr lang="en-US" dirty="0" err="1">
                <a:cs typeface="Calibri"/>
              </a:rPr>
              <a:t>considérer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comme</a:t>
            </a:r>
            <a:r>
              <a:rPr lang="en-US" dirty="0">
                <a:cs typeface="Calibri"/>
              </a:rPr>
              <a:t> la </a:t>
            </a:r>
            <a:r>
              <a:rPr lang="en-US" dirty="0" err="1">
                <a:cs typeface="Calibri"/>
              </a:rPr>
              <a:t>répartition</a:t>
            </a:r>
            <a:r>
              <a:rPr lang="en-US" dirty="0">
                <a:cs typeface="Calibri"/>
              </a:rPr>
              <a:t> du </a:t>
            </a:r>
            <a:r>
              <a:rPr lang="en-US" dirty="0" err="1">
                <a:cs typeface="Calibri"/>
              </a:rPr>
              <a:t>coût</a:t>
            </a:r>
            <a:r>
              <a:rPr lang="en-US" dirty="0">
                <a:cs typeface="Calibri"/>
              </a:rPr>
              <a:t> d'un </a:t>
            </a:r>
            <a:r>
              <a:rPr lang="en-US" dirty="0" err="1">
                <a:cs typeface="Calibri"/>
              </a:rPr>
              <a:t>actif</a:t>
            </a:r>
            <a:r>
              <a:rPr lang="en-US" dirty="0">
                <a:cs typeface="Calibri"/>
              </a:rPr>
              <a:t> sur </a:t>
            </a:r>
            <a:r>
              <a:rPr lang="en-US" dirty="0" err="1">
                <a:cs typeface="Calibri"/>
              </a:rPr>
              <a:t>sa</a:t>
            </a:r>
            <a:r>
              <a:rPr lang="en-US" dirty="0">
                <a:cs typeface="Calibri"/>
              </a:rPr>
              <a:t> durée de vie. Par </a:t>
            </a:r>
            <a:r>
              <a:rPr lang="en-US" dirty="0" err="1">
                <a:cs typeface="Calibri"/>
              </a:rPr>
              <a:t>exemple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si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une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entreprise</a:t>
            </a:r>
            <a:r>
              <a:rPr lang="en-US" dirty="0">
                <a:cs typeface="Calibri"/>
              </a:rPr>
              <a:t> a </a:t>
            </a:r>
            <a:r>
              <a:rPr lang="en-US" dirty="0" err="1">
                <a:cs typeface="Calibri"/>
              </a:rPr>
              <a:t>acheté</a:t>
            </a:r>
            <a:r>
              <a:rPr lang="en-US" dirty="0">
                <a:cs typeface="Calibri"/>
              </a:rPr>
              <a:t> un </a:t>
            </a:r>
            <a:r>
              <a:rPr lang="en-US" dirty="0" err="1">
                <a:cs typeface="Calibri"/>
              </a:rPr>
              <a:t>nouvel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équipement</a:t>
            </a:r>
            <a:r>
              <a:rPr lang="en-US" dirty="0">
                <a:cs typeface="Calibri"/>
              </a:rPr>
              <a:t> pour la </a:t>
            </a:r>
            <a:r>
              <a:rPr lang="en-US" dirty="0" err="1">
                <a:cs typeface="Calibri"/>
              </a:rPr>
              <a:t>somme</a:t>
            </a:r>
            <a:r>
              <a:rPr lang="en-US" dirty="0">
                <a:cs typeface="Calibri"/>
              </a:rPr>
              <a:t> de 5 000 dollars et que </a:t>
            </a:r>
            <a:r>
              <a:rPr lang="en-US" dirty="0" err="1">
                <a:cs typeface="Calibri"/>
              </a:rPr>
              <a:t>sa</a:t>
            </a:r>
            <a:r>
              <a:rPr lang="en-US" dirty="0">
                <a:cs typeface="Calibri"/>
              </a:rPr>
              <a:t> durée de vie </a:t>
            </a:r>
            <a:r>
              <a:rPr lang="en-US" dirty="0" err="1">
                <a:cs typeface="Calibri"/>
              </a:rPr>
              <a:t>prévue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est</a:t>
            </a:r>
            <a:r>
              <a:rPr lang="en-US" dirty="0">
                <a:cs typeface="Calibri"/>
              </a:rPr>
              <a:t> de cinq </a:t>
            </a:r>
            <a:r>
              <a:rPr lang="en-US" dirty="0" err="1">
                <a:cs typeface="Calibri"/>
              </a:rPr>
              <a:t>ans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elle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peut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amortir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l'actif</a:t>
            </a:r>
            <a:r>
              <a:rPr lang="en-US" dirty="0">
                <a:cs typeface="Calibri"/>
              </a:rPr>
              <a:t> pour </a:t>
            </a:r>
            <a:r>
              <a:rPr lang="en-US" dirty="0" err="1">
                <a:cs typeface="Calibri"/>
              </a:rPr>
              <a:t>obtenir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une</a:t>
            </a:r>
            <a:r>
              <a:rPr lang="en-US" dirty="0">
                <a:cs typeface="Calibri"/>
              </a:rPr>
              <a:t> charge </a:t>
            </a:r>
            <a:r>
              <a:rPr lang="en-US" dirty="0" err="1">
                <a:cs typeface="Calibri"/>
              </a:rPr>
              <a:t>d'amortissement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annuelle</a:t>
            </a:r>
            <a:r>
              <a:rPr lang="en-US" dirty="0">
                <a:cs typeface="Calibri"/>
              </a:rPr>
              <a:t> de 1 000 dollars pendant cinq ans. Il </a:t>
            </a:r>
            <a:r>
              <a:rPr lang="en-US" dirty="0" err="1">
                <a:cs typeface="Calibri"/>
              </a:rPr>
              <a:t>existe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plusieurs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méthodes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d'amortissement</a:t>
            </a:r>
            <a:r>
              <a:rPr lang="en-US" dirty="0">
                <a:cs typeface="Calibri"/>
              </a:rPr>
              <a:t>. Ce </a:t>
            </a:r>
            <a:r>
              <a:rPr lang="en-US" dirty="0" err="1">
                <a:cs typeface="Calibri"/>
              </a:rPr>
              <a:t>cours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n'a</a:t>
            </a:r>
            <a:r>
              <a:rPr lang="en-US" dirty="0">
                <a:cs typeface="Calibri"/>
              </a:rPr>
              <a:t> pas pour but </a:t>
            </a:r>
            <a:r>
              <a:rPr lang="en-US" dirty="0" err="1">
                <a:cs typeface="Calibri"/>
              </a:rPr>
              <a:t>d'étudier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ces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méthodes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détail</a:t>
            </a:r>
            <a:r>
              <a:rPr lang="en-US" dirty="0">
                <a:cs typeface="Calibri"/>
              </a:rPr>
              <a:t>; </a:t>
            </a:r>
            <a:r>
              <a:rPr lang="en-US" dirty="0" err="1">
                <a:cs typeface="Calibri"/>
              </a:rPr>
              <a:t>cependant</a:t>
            </a:r>
            <a:r>
              <a:rPr lang="en-US" dirty="0">
                <a:cs typeface="Calibri"/>
              </a:rPr>
              <a:t>, nous </a:t>
            </a:r>
            <a:r>
              <a:rPr lang="en-US" dirty="0" err="1">
                <a:cs typeface="Calibri"/>
              </a:rPr>
              <a:t>présenterons</a:t>
            </a:r>
            <a:r>
              <a:rPr lang="en-US" dirty="0">
                <a:cs typeface="Calibri"/>
              </a:rPr>
              <a:t> les deux </a:t>
            </a:r>
            <a:r>
              <a:rPr lang="en-US" dirty="0" err="1">
                <a:cs typeface="Calibri"/>
              </a:rPr>
              <a:t>méthodes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d'amortissement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utilisées</a:t>
            </a:r>
            <a:r>
              <a:rPr lang="en-US" dirty="0">
                <a:cs typeface="Calibri"/>
              </a:rPr>
              <a:t> dans </a:t>
            </a:r>
            <a:r>
              <a:rPr lang="en-US" dirty="0" err="1">
                <a:cs typeface="Calibri"/>
              </a:rPr>
              <a:t>OSeMOSYS</a:t>
            </a:r>
            <a:r>
              <a:rPr lang="en-US" dirty="0">
                <a:cs typeface="Calibri"/>
              </a:rPr>
              <a:t>: (1) </a:t>
            </a:r>
            <a:r>
              <a:rPr lang="en-US" dirty="0" err="1">
                <a:cs typeface="Calibri"/>
              </a:rPr>
              <a:t>l'amortissement</a:t>
            </a:r>
            <a:r>
              <a:rPr lang="en-US" dirty="0">
                <a:cs typeface="Calibri"/>
              </a:rPr>
              <a:t> à </a:t>
            </a:r>
            <a:r>
              <a:rPr lang="en-US" dirty="0" err="1">
                <a:cs typeface="Calibri"/>
              </a:rPr>
              <a:t>intérêts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composés</a:t>
            </a:r>
            <a:r>
              <a:rPr lang="en-US" dirty="0">
                <a:cs typeface="Calibri"/>
              </a:rPr>
              <a:t> et (2) </a:t>
            </a:r>
            <a:r>
              <a:rPr lang="en-US" dirty="0" err="1">
                <a:cs typeface="Calibri"/>
              </a:rPr>
              <a:t>l'amortissement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linéaire</a:t>
            </a:r>
            <a:r>
              <a:rPr lang="en-US" dirty="0">
                <a:cs typeface="Calibri"/>
              </a:rPr>
              <a:t>. </a:t>
            </a:r>
            <a:r>
              <a:rPr lang="en-US" dirty="0" err="1">
                <a:cs typeface="Calibri"/>
              </a:rPr>
              <a:t>L'amortissement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linéaire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est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une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méthode</a:t>
            </a:r>
            <a:r>
              <a:rPr lang="en-US" dirty="0">
                <a:cs typeface="Calibri"/>
              </a:rPr>
              <a:t> simple </a:t>
            </a:r>
            <a:r>
              <a:rPr lang="en-US" dirty="0" err="1">
                <a:cs typeface="Calibri"/>
              </a:rPr>
              <a:t>selon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laquelle</a:t>
            </a:r>
            <a:r>
              <a:rPr lang="en-US" dirty="0">
                <a:cs typeface="Calibri"/>
              </a:rPr>
              <a:t> la charge </a:t>
            </a:r>
            <a:r>
              <a:rPr lang="en-US" dirty="0" err="1">
                <a:cs typeface="Calibri"/>
              </a:rPr>
              <a:t>d'amortissement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annuelle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est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calculée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soustrayant</a:t>
            </a:r>
            <a:r>
              <a:rPr lang="en-US" dirty="0">
                <a:cs typeface="Calibri"/>
              </a:rPr>
              <a:t> la </a:t>
            </a:r>
            <a:r>
              <a:rPr lang="en-US" dirty="0" err="1">
                <a:cs typeface="Calibri"/>
              </a:rPr>
              <a:t>valeur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résiduelle</a:t>
            </a:r>
            <a:r>
              <a:rPr lang="en-US" dirty="0">
                <a:cs typeface="Calibri"/>
              </a:rPr>
              <a:t> d'un </a:t>
            </a:r>
            <a:r>
              <a:rPr lang="en-US" dirty="0" err="1">
                <a:cs typeface="Calibri"/>
              </a:rPr>
              <a:t>actif</a:t>
            </a:r>
            <a:r>
              <a:rPr lang="en-US" dirty="0">
                <a:cs typeface="Calibri"/>
              </a:rPr>
              <a:t> de son </a:t>
            </a:r>
            <a:r>
              <a:rPr lang="en-US" dirty="0" err="1">
                <a:cs typeface="Calibri"/>
              </a:rPr>
              <a:t>coût</a:t>
            </a:r>
            <a:r>
              <a:rPr lang="en-US" dirty="0">
                <a:cs typeface="Calibri"/>
              </a:rPr>
              <a:t> total, </a:t>
            </a:r>
            <a:r>
              <a:rPr lang="en-US" dirty="0" err="1">
                <a:cs typeface="Calibri"/>
              </a:rPr>
              <a:t>puis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divisant</a:t>
            </a:r>
            <a:r>
              <a:rPr lang="en-US" dirty="0">
                <a:cs typeface="Calibri"/>
              </a:rPr>
              <a:t> le </a:t>
            </a:r>
            <a:r>
              <a:rPr lang="en-US" dirty="0" err="1">
                <a:cs typeface="Calibri"/>
              </a:rPr>
              <a:t>coût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restant</a:t>
            </a:r>
            <a:r>
              <a:rPr lang="en-US" dirty="0">
                <a:cs typeface="Calibri"/>
              </a:rPr>
              <a:t> par la durée de vie de </a:t>
            </a:r>
            <a:r>
              <a:rPr lang="en-US" dirty="0" err="1">
                <a:cs typeface="Calibri"/>
              </a:rPr>
              <a:t>l'actif</a:t>
            </a:r>
            <a:r>
              <a:rPr lang="en-US" dirty="0">
                <a:cs typeface="Calibri"/>
              </a:rPr>
              <a:t> pour </a:t>
            </a:r>
            <a:r>
              <a:rPr lang="en-US" dirty="0" err="1">
                <a:cs typeface="Calibri"/>
              </a:rPr>
              <a:t>obtenir</a:t>
            </a:r>
            <a:r>
              <a:rPr lang="en-US" dirty="0">
                <a:cs typeface="Calibri"/>
              </a:rPr>
              <a:t> la charge </a:t>
            </a:r>
            <a:r>
              <a:rPr lang="en-US" dirty="0" err="1">
                <a:cs typeface="Calibri"/>
              </a:rPr>
              <a:t>d'amortissement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annuelle</a:t>
            </a:r>
            <a:r>
              <a:rPr lang="en-US" dirty="0">
                <a:cs typeface="Calibri"/>
              </a:rPr>
              <a:t>. La </a:t>
            </a:r>
            <a:r>
              <a:rPr lang="en-US" dirty="0" err="1">
                <a:cs typeface="Calibri"/>
              </a:rPr>
              <a:t>méthode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d'amortissement</a:t>
            </a:r>
            <a:r>
              <a:rPr lang="en-US" dirty="0">
                <a:cs typeface="Calibri"/>
              </a:rPr>
              <a:t> à </a:t>
            </a:r>
            <a:r>
              <a:rPr lang="en-US" dirty="0" err="1">
                <a:cs typeface="Calibri"/>
              </a:rPr>
              <a:t>intérêts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composés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est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une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méthode</a:t>
            </a:r>
            <a:r>
              <a:rPr lang="en-US" dirty="0">
                <a:cs typeface="Calibri"/>
              </a:rPr>
              <a:t> plus </a:t>
            </a:r>
            <a:r>
              <a:rPr lang="en-US" dirty="0" err="1">
                <a:cs typeface="Calibri"/>
              </a:rPr>
              <a:t>complexe</a:t>
            </a:r>
            <a:r>
              <a:rPr lang="en-US" dirty="0">
                <a:cs typeface="Calibri"/>
              </a:rPr>
              <a:t> de </a:t>
            </a:r>
            <a:r>
              <a:rPr lang="en-US" dirty="0" err="1">
                <a:cs typeface="Calibri"/>
              </a:rPr>
              <a:t>calcul</a:t>
            </a:r>
            <a:r>
              <a:rPr lang="en-US" dirty="0">
                <a:cs typeface="Calibri"/>
              </a:rPr>
              <a:t> des charges </a:t>
            </a:r>
            <a:r>
              <a:rPr lang="en-US" dirty="0" err="1">
                <a:cs typeface="Calibri"/>
              </a:rPr>
              <a:t>d'amortissement</a:t>
            </a:r>
            <a:r>
              <a:rPr lang="en-US" dirty="0">
                <a:cs typeface="Calibri"/>
              </a:rPr>
              <a:t> qui </a:t>
            </a:r>
            <a:r>
              <a:rPr lang="en-US" dirty="0" err="1">
                <a:cs typeface="Calibri"/>
              </a:rPr>
              <a:t>prend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également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compte</a:t>
            </a:r>
            <a:r>
              <a:rPr lang="en-US" dirty="0">
                <a:cs typeface="Calibri"/>
              </a:rPr>
              <a:t> le </a:t>
            </a:r>
            <a:r>
              <a:rPr lang="en-US" dirty="0" err="1">
                <a:cs typeface="Calibri"/>
              </a:rPr>
              <a:t>coût</a:t>
            </a:r>
            <a:r>
              <a:rPr lang="en-US" dirty="0">
                <a:cs typeface="Calibri"/>
              </a:rPr>
              <a:t> de </a:t>
            </a:r>
            <a:r>
              <a:rPr lang="en-US" dirty="0" err="1">
                <a:cs typeface="Calibri"/>
              </a:rPr>
              <a:t>remplacement</a:t>
            </a:r>
            <a:r>
              <a:rPr lang="en-US" dirty="0">
                <a:cs typeface="Calibri"/>
              </a:rPr>
              <a:t> de </a:t>
            </a:r>
            <a:r>
              <a:rPr lang="en-US" dirty="0" err="1">
                <a:cs typeface="Calibri"/>
              </a:rPr>
              <a:t>l'actif</a:t>
            </a:r>
            <a:r>
              <a:rPr lang="en-US" dirty="0">
                <a:cs typeface="Calibri"/>
              </a:rPr>
              <a:t>. Dans </a:t>
            </a:r>
            <a:r>
              <a:rPr lang="en-US" dirty="0" err="1">
                <a:cs typeface="Calibri"/>
              </a:rPr>
              <a:t>OSeMOSYS</a:t>
            </a:r>
            <a:r>
              <a:rPr lang="en-US" dirty="0">
                <a:cs typeface="Calibri"/>
              </a:rPr>
              <a:t>, le </a:t>
            </a:r>
            <a:r>
              <a:rPr lang="en-US" dirty="0" err="1">
                <a:cs typeface="Calibri"/>
              </a:rPr>
              <a:t>paramètre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Méthode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d'amortissement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permet</a:t>
            </a:r>
            <a:r>
              <a:rPr lang="en-US" dirty="0">
                <a:cs typeface="Calibri"/>
              </a:rPr>
              <a:t> de </a:t>
            </a:r>
            <a:r>
              <a:rPr lang="en-US" dirty="0" err="1">
                <a:cs typeface="Calibri"/>
              </a:rPr>
              <a:t>choisir</a:t>
            </a:r>
            <a:r>
              <a:rPr lang="en-US" dirty="0">
                <a:cs typeface="Calibri"/>
              </a:rPr>
              <a:t> la </a:t>
            </a:r>
            <a:r>
              <a:rPr lang="en-US" dirty="0" err="1">
                <a:cs typeface="Calibri"/>
              </a:rPr>
              <a:t>méthode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d'amortissement</a:t>
            </a:r>
            <a:r>
              <a:rPr lang="en-US" dirty="0">
                <a:cs typeface="Calibri"/>
              </a:rPr>
              <a:t> mise </a:t>
            </a:r>
            <a:r>
              <a:rPr lang="en-US" dirty="0" err="1">
                <a:cs typeface="Calibri"/>
              </a:rPr>
              <a:t>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œuvre</a:t>
            </a:r>
            <a:r>
              <a:rPr lang="en-US" dirty="0">
                <a:cs typeface="Calibri"/>
              </a:rPr>
              <a:t>, avec </a:t>
            </a:r>
            <a:r>
              <a:rPr lang="en-US" dirty="0" err="1">
                <a:cs typeface="Calibri"/>
              </a:rPr>
              <a:t>une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valeur</a:t>
            </a:r>
            <a:r>
              <a:rPr lang="en-US" dirty="0">
                <a:cs typeface="Calibri"/>
              </a:rPr>
              <a:t> de 1 pour </a:t>
            </a:r>
            <a:r>
              <a:rPr lang="en-US" dirty="0" err="1">
                <a:cs typeface="Calibri"/>
              </a:rPr>
              <a:t>l'amortissement</a:t>
            </a:r>
            <a:r>
              <a:rPr lang="en-US" dirty="0">
                <a:cs typeface="Calibri"/>
              </a:rPr>
              <a:t> à </a:t>
            </a:r>
            <a:r>
              <a:rPr lang="en-US" dirty="0" err="1">
                <a:cs typeface="Calibri"/>
              </a:rPr>
              <a:t>intérêts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composés</a:t>
            </a:r>
            <a:r>
              <a:rPr lang="en-US" dirty="0">
                <a:cs typeface="Calibri"/>
              </a:rPr>
              <a:t>, qui </a:t>
            </a:r>
            <a:r>
              <a:rPr lang="en-US" dirty="0" err="1">
                <a:cs typeface="Calibri"/>
              </a:rPr>
              <a:t>est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utilisé</a:t>
            </a:r>
            <a:r>
              <a:rPr lang="en-US" dirty="0">
                <a:cs typeface="Calibri"/>
              </a:rPr>
              <a:t> par </a:t>
            </a:r>
            <a:r>
              <a:rPr lang="en-US" dirty="0" err="1">
                <a:cs typeface="Calibri"/>
              </a:rPr>
              <a:t>défaut</a:t>
            </a:r>
            <a:r>
              <a:rPr lang="en-US" dirty="0">
                <a:cs typeface="Calibri"/>
              </a:rPr>
              <a:t>, et </a:t>
            </a:r>
            <a:r>
              <a:rPr lang="en-US" dirty="0" err="1">
                <a:cs typeface="Calibri"/>
              </a:rPr>
              <a:t>une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valeur</a:t>
            </a:r>
            <a:r>
              <a:rPr lang="en-US" dirty="0">
                <a:cs typeface="Calibri"/>
              </a:rPr>
              <a:t> de 2 pour </a:t>
            </a:r>
            <a:r>
              <a:rPr lang="en-US" dirty="0" err="1">
                <a:cs typeface="Calibri"/>
              </a:rPr>
              <a:t>l'amortissement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linéaire</a:t>
            </a:r>
            <a:r>
              <a:rPr lang="en-US" dirty="0">
                <a:cs typeface="Calibri"/>
              </a:rPr>
              <a:t>. </a:t>
            </a:r>
          </a:p>
          <a:p>
            <a:r>
              <a:rPr lang="en-US" dirty="0">
                <a:cs typeface="Calibri"/>
              </a:rPr>
              <a:t>Ceci </a:t>
            </a:r>
            <a:r>
              <a:rPr lang="en-US" err="1">
                <a:cs typeface="Calibri"/>
              </a:rPr>
              <a:t>conclut</a:t>
            </a:r>
            <a:r>
              <a:rPr lang="en-US">
                <a:cs typeface="Calibri"/>
              </a:rPr>
              <a:t> le </a:t>
            </a:r>
            <a:r>
              <a:rPr lang="en-US" dirty="0" err="1">
                <a:cs typeface="Calibri"/>
              </a:rPr>
              <a:t>cours</a:t>
            </a:r>
            <a:r>
              <a:rPr lang="en-US" dirty="0">
                <a:cs typeface="Calibri"/>
              </a:rPr>
              <a:t> sur la </a:t>
            </a:r>
            <a:r>
              <a:rPr lang="en-US" dirty="0" err="1">
                <a:cs typeface="Calibri"/>
              </a:rPr>
              <a:t>représentation</a:t>
            </a:r>
            <a:r>
              <a:rPr lang="en-US" dirty="0">
                <a:cs typeface="Calibri"/>
              </a:rPr>
              <a:t> du temps.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6A28AF-C390-D94A-86D3-7BD7243CB0E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67487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6A28AF-C390-D94A-86D3-7BD7243CB0E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1584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Ce </a:t>
            </a:r>
            <a:r>
              <a:rPr lang="en-US" dirty="0" err="1"/>
              <a:t>diagramme</a:t>
            </a:r>
            <a:r>
              <a:rPr lang="en-US" dirty="0"/>
              <a:t> montre un </a:t>
            </a:r>
            <a:r>
              <a:rPr lang="en-US" dirty="0" err="1"/>
              <a:t>exemple</a:t>
            </a:r>
            <a:r>
              <a:rPr lang="en-US" dirty="0"/>
              <a:t> de </a:t>
            </a:r>
            <a:r>
              <a:rPr lang="en-US" dirty="0" err="1"/>
              <a:t>système</a:t>
            </a:r>
            <a:r>
              <a:rPr lang="en-US" dirty="0"/>
              <a:t> </a:t>
            </a:r>
            <a:r>
              <a:rPr lang="en-US" dirty="0" err="1"/>
              <a:t>énergétique</a:t>
            </a:r>
            <a:r>
              <a:rPr lang="en-US" dirty="0"/>
              <a:t> de </a:t>
            </a:r>
            <a:r>
              <a:rPr lang="en-US" dirty="0" err="1"/>
              <a:t>référence</a:t>
            </a:r>
            <a:r>
              <a:rPr lang="en-US" dirty="0"/>
              <a:t> </a:t>
            </a:r>
            <a:r>
              <a:rPr lang="en-US" dirty="0" err="1"/>
              <a:t>construit</a:t>
            </a:r>
            <a:r>
              <a:rPr lang="en-US" dirty="0"/>
              <a:t> pour le </a:t>
            </a:r>
            <a:r>
              <a:rPr lang="en-US" dirty="0" err="1"/>
              <a:t>Nigéria</a:t>
            </a:r>
            <a:r>
              <a:rPr lang="en-US" dirty="0"/>
              <a:t>. On y </a:t>
            </a:r>
            <a:r>
              <a:rPr lang="en-US" dirty="0" err="1"/>
              <a:t>voit</a:t>
            </a:r>
            <a:r>
              <a:rPr lang="en-US" dirty="0"/>
              <a:t> la </a:t>
            </a:r>
            <a:r>
              <a:rPr lang="en-US" dirty="0" err="1"/>
              <a:t>demande</a:t>
            </a:r>
            <a:r>
              <a:rPr lang="en-US" dirty="0"/>
              <a:t> </a:t>
            </a:r>
            <a:r>
              <a:rPr lang="en-US" dirty="0" err="1"/>
              <a:t>totale</a:t>
            </a:r>
            <a:r>
              <a:rPr lang="en-US" dirty="0"/>
              <a:t> </a:t>
            </a:r>
            <a:r>
              <a:rPr lang="en-US" dirty="0" err="1"/>
              <a:t>d'électricité</a:t>
            </a:r>
            <a:r>
              <a:rPr lang="en-US" dirty="0"/>
              <a:t> </a:t>
            </a:r>
            <a:r>
              <a:rPr lang="en-US" dirty="0" err="1"/>
              <a:t>répartie</a:t>
            </a:r>
            <a:r>
              <a:rPr lang="en-US" dirty="0"/>
              <a:t> entre les </a:t>
            </a:r>
            <a:r>
              <a:rPr lang="en-US" dirty="0" err="1"/>
              <a:t>secteurs</a:t>
            </a:r>
            <a:r>
              <a:rPr lang="en-US" dirty="0"/>
              <a:t> </a:t>
            </a:r>
            <a:r>
              <a:rPr lang="en-US" dirty="0" err="1"/>
              <a:t>résidentiel</a:t>
            </a:r>
            <a:r>
              <a:rPr lang="en-US" dirty="0"/>
              <a:t>, commercial et </a:t>
            </a:r>
            <a:r>
              <a:rPr lang="en-US" dirty="0" err="1"/>
              <a:t>industriel</a:t>
            </a:r>
            <a:r>
              <a:rPr lang="en-US" dirty="0"/>
              <a:t>, </a:t>
            </a:r>
            <a:r>
              <a:rPr lang="en-US" dirty="0" err="1"/>
              <a:t>ainsi</a:t>
            </a:r>
            <a:r>
              <a:rPr lang="en-US" dirty="0"/>
              <a:t> que </a:t>
            </a:r>
            <a:r>
              <a:rPr lang="en-US" dirty="0" err="1"/>
              <a:t>toutes</a:t>
            </a:r>
            <a:r>
              <a:rPr lang="en-US" dirty="0"/>
              <a:t> les technologies </a:t>
            </a:r>
            <a:r>
              <a:rPr lang="en-US" dirty="0" err="1"/>
              <a:t>susceptibles</a:t>
            </a:r>
            <a:r>
              <a:rPr lang="en-US" dirty="0"/>
              <a:t> de </a:t>
            </a:r>
            <a:r>
              <a:rPr lang="en-US" dirty="0" err="1"/>
              <a:t>répondre</a:t>
            </a:r>
            <a:r>
              <a:rPr lang="en-US" dirty="0"/>
              <a:t> à </a:t>
            </a:r>
            <a:r>
              <a:rPr lang="en-US" dirty="0" err="1"/>
              <a:t>cette</a:t>
            </a:r>
            <a:r>
              <a:rPr lang="en-US" dirty="0"/>
              <a:t> </a:t>
            </a:r>
            <a:r>
              <a:rPr lang="en-US" dirty="0" err="1"/>
              <a:t>demande</a:t>
            </a:r>
            <a:r>
              <a:rPr lang="en-US" dirty="0"/>
              <a:t>. Comme nous </a:t>
            </a:r>
            <a:r>
              <a:rPr lang="en-US" dirty="0" err="1"/>
              <a:t>voulons</a:t>
            </a:r>
            <a:r>
              <a:rPr lang="en-US" dirty="0"/>
              <a:t> prendre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compte</a:t>
            </a:r>
            <a:r>
              <a:rPr lang="en-US" dirty="0"/>
              <a:t> </a:t>
            </a:r>
            <a:r>
              <a:rPr lang="en-US" dirty="0" err="1"/>
              <a:t>toutes</a:t>
            </a:r>
            <a:r>
              <a:rPr lang="en-US" dirty="0"/>
              <a:t> les technologies </a:t>
            </a:r>
            <a:r>
              <a:rPr lang="en-US" dirty="0" err="1"/>
              <a:t>susceptibles</a:t>
            </a:r>
            <a:r>
              <a:rPr lang="en-US" dirty="0"/>
              <a:t> d'être </a:t>
            </a:r>
            <a:r>
              <a:rPr lang="en-US" dirty="0" err="1"/>
              <a:t>disponibles</a:t>
            </a:r>
            <a:r>
              <a:rPr lang="en-US" dirty="0"/>
              <a:t> à </a:t>
            </a:r>
            <a:r>
              <a:rPr lang="en-US" dirty="0" err="1"/>
              <a:t>l'avenir</a:t>
            </a:r>
            <a:r>
              <a:rPr lang="en-US" dirty="0"/>
              <a:t>, le </a:t>
            </a:r>
            <a:r>
              <a:rPr lang="en-US" dirty="0" err="1"/>
              <a:t>diagramme</a:t>
            </a:r>
            <a:r>
              <a:rPr lang="en-US" dirty="0"/>
              <a:t> </a:t>
            </a:r>
            <a:r>
              <a:rPr lang="en-US" dirty="0" err="1"/>
              <a:t>inclut</a:t>
            </a:r>
            <a:r>
              <a:rPr lang="en-US" dirty="0"/>
              <a:t> des types de </a:t>
            </a:r>
            <a:r>
              <a:rPr lang="en-US" dirty="0" err="1"/>
              <a:t>centrales</a:t>
            </a:r>
            <a:r>
              <a:rPr lang="en-US" dirty="0"/>
              <a:t> </a:t>
            </a:r>
            <a:r>
              <a:rPr lang="en-US" dirty="0" err="1"/>
              <a:t>électriques</a:t>
            </a:r>
            <a:r>
              <a:rPr lang="en-US" dirty="0"/>
              <a:t> qui ne </a:t>
            </a:r>
            <a:r>
              <a:rPr lang="en-US" dirty="0" err="1"/>
              <a:t>sont</a:t>
            </a:r>
            <a:r>
              <a:rPr lang="en-US" dirty="0"/>
              <a:t> pas encore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activité</a:t>
            </a:r>
            <a:r>
              <a:rPr lang="en-US" dirty="0"/>
              <a:t> au </a:t>
            </a:r>
            <a:r>
              <a:rPr lang="en-US" dirty="0" err="1"/>
              <a:t>Nigéria</a:t>
            </a:r>
            <a:r>
              <a:rPr lang="en-US" dirty="0"/>
              <a:t>, </a:t>
            </a:r>
            <a:r>
              <a:rPr lang="en-US" dirty="0" err="1"/>
              <a:t>telles</a:t>
            </a:r>
            <a:r>
              <a:rPr lang="en-US" dirty="0"/>
              <a:t> que les </a:t>
            </a:r>
            <a:r>
              <a:rPr lang="en-US" dirty="0" err="1"/>
              <a:t>centrales</a:t>
            </a:r>
            <a:r>
              <a:rPr lang="en-US" dirty="0"/>
              <a:t> à </a:t>
            </a:r>
            <a:r>
              <a:rPr lang="en-US" dirty="0" err="1"/>
              <a:t>biomasse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/>
              <a:t>Dans </a:t>
            </a:r>
            <a:r>
              <a:rPr lang="en-US" dirty="0" err="1"/>
              <a:t>ce</a:t>
            </a:r>
            <a:r>
              <a:rPr lang="en-US" dirty="0"/>
              <a:t> </a:t>
            </a:r>
            <a:r>
              <a:rPr lang="en-US" dirty="0" err="1"/>
              <a:t>système</a:t>
            </a:r>
            <a:r>
              <a:rPr lang="en-US" dirty="0"/>
              <a:t> </a:t>
            </a:r>
            <a:r>
              <a:rPr lang="en-US" dirty="0" err="1"/>
              <a:t>énergétique</a:t>
            </a:r>
            <a:r>
              <a:rPr lang="en-US" dirty="0"/>
              <a:t> de </a:t>
            </a:r>
            <a:r>
              <a:rPr lang="en-US" dirty="0" err="1"/>
              <a:t>référence</a:t>
            </a:r>
            <a:r>
              <a:rPr lang="en-US" dirty="0"/>
              <a:t>, les technologies </a:t>
            </a:r>
            <a:r>
              <a:rPr lang="en-US" dirty="0" err="1"/>
              <a:t>ont</a:t>
            </a:r>
            <a:r>
              <a:rPr lang="en-US" dirty="0"/>
              <a:t> </a:t>
            </a:r>
            <a:r>
              <a:rPr lang="en-US" dirty="0" err="1"/>
              <a:t>reçu</a:t>
            </a:r>
            <a:r>
              <a:rPr lang="en-US" dirty="0"/>
              <a:t> des </a:t>
            </a:r>
            <a:r>
              <a:rPr lang="en-US" dirty="0" err="1"/>
              <a:t>noms</a:t>
            </a:r>
            <a:r>
              <a:rPr lang="en-US" dirty="0"/>
              <a:t> </a:t>
            </a:r>
            <a:r>
              <a:rPr lang="en-US" dirty="0" err="1"/>
              <a:t>spécifiques</a:t>
            </a:r>
            <a:r>
              <a:rPr lang="en-US" dirty="0"/>
              <a:t> qui </a:t>
            </a:r>
            <a:r>
              <a:rPr lang="en-US" dirty="0" err="1"/>
              <a:t>sont</a:t>
            </a:r>
            <a:r>
              <a:rPr lang="en-US" dirty="0"/>
              <a:t> </a:t>
            </a:r>
            <a:r>
              <a:rPr lang="en-US" dirty="0" err="1"/>
              <a:t>pertinents</a:t>
            </a:r>
            <a:r>
              <a:rPr lang="en-US" dirty="0"/>
              <a:t> pour le </a:t>
            </a:r>
            <a:r>
              <a:rPr lang="en-US" dirty="0" err="1"/>
              <a:t>Nigéria</a:t>
            </a:r>
            <a:r>
              <a:rPr lang="en-US" dirty="0"/>
              <a:t> (par </a:t>
            </a:r>
            <a:r>
              <a:rPr lang="en-US" dirty="0" err="1"/>
              <a:t>exemple</a:t>
            </a:r>
            <a:r>
              <a:rPr lang="en-US" dirty="0"/>
              <a:t> la centrale </a:t>
            </a:r>
            <a:r>
              <a:rPr lang="en-US" dirty="0" err="1"/>
              <a:t>éolienne</a:t>
            </a:r>
            <a:r>
              <a:rPr lang="en-US" dirty="0"/>
              <a:t> de Katsina). Si </a:t>
            </a:r>
            <a:r>
              <a:rPr lang="en-US" dirty="0" err="1"/>
              <a:t>cela</a:t>
            </a:r>
            <a:r>
              <a:rPr lang="en-US" dirty="0"/>
              <a:t> </a:t>
            </a:r>
            <a:r>
              <a:rPr lang="en-US" dirty="0" err="1"/>
              <a:t>peut</a:t>
            </a:r>
            <a:r>
              <a:rPr lang="en-US" dirty="0"/>
              <a:t> </a:t>
            </a:r>
            <a:r>
              <a:rPr lang="en-US" dirty="0" err="1"/>
              <a:t>sembler</a:t>
            </a:r>
            <a:r>
              <a:rPr lang="en-US" dirty="0"/>
              <a:t> </a:t>
            </a:r>
            <a:r>
              <a:rPr lang="en-US" dirty="0" err="1"/>
              <a:t>logique</a:t>
            </a:r>
            <a:r>
              <a:rPr lang="en-US" dirty="0"/>
              <a:t> à </a:t>
            </a:r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dirty="0" err="1"/>
              <a:t>personne</a:t>
            </a:r>
            <a:r>
              <a:rPr lang="en-US" dirty="0"/>
              <a:t> </a:t>
            </a:r>
            <a:r>
              <a:rPr lang="en-US" dirty="0" err="1"/>
              <a:t>connaissant</a:t>
            </a:r>
            <a:r>
              <a:rPr lang="en-US" dirty="0"/>
              <a:t> le </a:t>
            </a:r>
            <a:r>
              <a:rPr lang="en-US" dirty="0" err="1"/>
              <a:t>système</a:t>
            </a:r>
            <a:r>
              <a:rPr lang="en-US" dirty="0"/>
              <a:t> </a:t>
            </a:r>
            <a:r>
              <a:rPr lang="en-US" dirty="0" err="1"/>
              <a:t>électrique</a:t>
            </a:r>
            <a:r>
              <a:rPr lang="en-US" dirty="0"/>
              <a:t> </a:t>
            </a:r>
            <a:r>
              <a:rPr lang="en-US" dirty="0" err="1"/>
              <a:t>nigérien</a:t>
            </a:r>
            <a:r>
              <a:rPr lang="en-US" dirty="0"/>
              <a:t>, </a:t>
            </a:r>
            <a:r>
              <a:rPr lang="en-US" dirty="0" err="1"/>
              <a:t>l'utilisation</a:t>
            </a:r>
            <a:r>
              <a:rPr lang="en-US" dirty="0"/>
              <a:t> de </a:t>
            </a:r>
            <a:r>
              <a:rPr lang="en-US" dirty="0" err="1"/>
              <a:t>noms</a:t>
            </a:r>
            <a:r>
              <a:rPr lang="en-US" dirty="0"/>
              <a:t> </a:t>
            </a:r>
            <a:r>
              <a:rPr lang="en-US" dirty="0" err="1"/>
              <a:t>spécifiques</a:t>
            </a:r>
            <a:r>
              <a:rPr lang="en-US" dirty="0"/>
              <a:t> </a:t>
            </a:r>
            <a:r>
              <a:rPr lang="en-US" dirty="0" err="1"/>
              <a:t>peut</a:t>
            </a:r>
            <a:r>
              <a:rPr lang="en-US" dirty="0"/>
              <a:t> </a:t>
            </a:r>
            <a:r>
              <a:rPr lang="en-US" dirty="0" err="1"/>
              <a:t>compliquer</a:t>
            </a:r>
            <a:r>
              <a:rPr lang="en-US" dirty="0"/>
              <a:t> </a:t>
            </a:r>
            <a:r>
              <a:rPr lang="en-US" dirty="0" err="1"/>
              <a:t>l'identification</a:t>
            </a:r>
            <a:r>
              <a:rPr lang="en-US" dirty="0"/>
              <a:t> des technologies et la </a:t>
            </a:r>
            <a:r>
              <a:rPr lang="en-US" dirty="0" err="1"/>
              <a:t>compréhension</a:t>
            </a:r>
            <a:r>
              <a:rPr lang="en-US" dirty="0"/>
              <a:t> de </a:t>
            </a:r>
            <a:r>
              <a:rPr lang="en-US" dirty="0" err="1"/>
              <a:t>tous</a:t>
            </a:r>
            <a:r>
              <a:rPr lang="en-US" dirty="0"/>
              <a:t> les </a:t>
            </a:r>
            <a:r>
              <a:rPr lang="en-US" dirty="0" err="1"/>
              <a:t>éléments</a:t>
            </a:r>
            <a:r>
              <a:rPr lang="en-US" dirty="0"/>
              <a:t> d'un </a:t>
            </a:r>
            <a:r>
              <a:rPr lang="en-US" dirty="0" err="1"/>
              <a:t>système</a:t>
            </a:r>
            <a:r>
              <a:rPr lang="en-US" dirty="0"/>
              <a:t> </a:t>
            </a:r>
            <a:r>
              <a:rPr lang="en-US" dirty="0" err="1"/>
              <a:t>énergétique</a:t>
            </a:r>
            <a:r>
              <a:rPr lang="en-US" dirty="0"/>
              <a:t> de </a:t>
            </a:r>
            <a:r>
              <a:rPr lang="en-US" dirty="0" err="1"/>
              <a:t>référence</a:t>
            </a:r>
            <a:r>
              <a:rPr lang="en-US" dirty="0"/>
              <a:t> pour les </a:t>
            </a:r>
            <a:r>
              <a:rPr lang="en-US" dirty="0" err="1"/>
              <a:t>personnes</a:t>
            </a:r>
            <a:r>
              <a:rPr lang="en-US" dirty="0"/>
              <a:t> </a:t>
            </a:r>
            <a:r>
              <a:rPr lang="en-US" dirty="0" err="1"/>
              <a:t>moins</a:t>
            </a:r>
            <a:r>
              <a:rPr lang="en-US" dirty="0"/>
              <a:t> </a:t>
            </a:r>
            <a:r>
              <a:rPr lang="en-US" dirty="0" err="1"/>
              <a:t>familières</a:t>
            </a:r>
            <a:r>
              <a:rPr lang="en-US" dirty="0"/>
              <a:t> avec la situation </a:t>
            </a:r>
            <a:r>
              <a:rPr lang="en-US" dirty="0" err="1"/>
              <a:t>particulière</a:t>
            </a:r>
            <a:r>
              <a:rPr lang="en-US" dirty="0"/>
              <a:t> du </a:t>
            </a:r>
            <a:r>
              <a:rPr lang="en-US" dirty="0" err="1"/>
              <a:t>Nigéria</a:t>
            </a:r>
            <a:r>
              <a:rPr lang="en-US" dirty="0"/>
              <a:t>. Afin </a:t>
            </a:r>
            <a:r>
              <a:rPr lang="en-US" dirty="0" err="1"/>
              <a:t>d’éviter</a:t>
            </a:r>
            <a:r>
              <a:rPr lang="en-US" dirty="0"/>
              <a:t> </a:t>
            </a:r>
            <a:r>
              <a:rPr lang="en-US" dirty="0" err="1"/>
              <a:t>ces</a:t>
            </a:r>
            <a:r>
              <a:rPr lang="en-US" dirty="0"/>
              <a:t> </a:t>
            </a:r>
            <a:r>
              <a:rPr lang="en-US" dirty="0" err="1"/>
              <a:t>difficultés</a:t>
            </a:r>
            <a:r>
              <a:rPr lang="en-US" dirty="0"/>
              <a:t>, nous </a:t>
            </a:r>
            <a:r>
              <a:rPr lang="en-US" dirty="0" err="1"/>
              <a:t>utiliserons</a:t>
            </a:r>
            <a:r>
              <a:rPr lang="en-US" dirty="0"/>
              <a:t> </a:t>
            </a:r>
            <a:r>
              <a:rPr lang="en-US" dirty="0" err="1"/>
              <a:t>une</a:t>
            </a:r>
            <a:r>
              <a:rPr lang="en-US" dirty="0"/>
              <a:t> nomenclature </a:t>
            </a:r>
            <a:r>
              <a:rPr lang="en-US" dirty="0" err="1"/>
              <a:t>générique</a:t>
            </a:r>
            <a:r>
              <a:rPr lang="en-US" dirty="0"/>
              <a:t> </a:t>
            </a:r>
            <a:r>
              <a:rPr lang="en-US" dirty="0" err="1"/>
              <a:t>lors</a:t>
            </a:r>
            <a:r>
              <a:rPr lang="en-US" dirty="0"/>
              <a:t> de la </a:t>
            </a:r>
            <a:r>
              <a:rPr lang="en-US" dirty="0" err="1"/>
              <a:t>création</a:t>
            </a:r>
            <a:r>
              <a:rPr lang="en-US" dirty="0"/>
              <a:t> de </a:t>
            </a:r>
            <a:r>
              <a:rPr lang="en-US" dirty="0" err="1"/>
              <a:t>nos</a:t>
            </a:r>
            <a:r>
              <a:rPr lang="en-US" dirty="0"/>
              <a:t> </a:t>
            </a:r>
            <a:r>
              <a:rPr lang="en-US" dirty="0" err="1"/>
              <a:t>systèmes</a:t>
            </a:r>
            <a:r>
              <a:rPr lang="en-US" dirty="0"/>
              <a:t> </a:t>
            </a:r>
            <a:r>
              <a:rPr lang="en-US" dirty="0" err="1"/>
              <a:t>énergétiques</a:t>
            </a:r>
            <a:r>
              <a:rPr lang="en-US" dirty="0"/>
              <a:t> de </a:t>
            </a:r>
            <a:r>
              <a:rPr lang="en-US" dirty="0" err="1"/>
              <a:t>référence</a:t>
            </a:r>
            <a:r>
              <a:rPr lang="en-US" dirty="0"/>
              <a:t>. </a:t>
            </a:r>
            <a:r>
              <a:rPr lang="en-US" dirty="0" err="1"/>
              <a:t>Cela</a:t>
            </a:r>
            <a:r>
              <a:rPr lang="en-US" dirty="0"/>
              <a:t> </a:t>
            </a:r>
            <a:r>
              <a:rPr lang="en-US" dirty="0" err="1"/>
              <a:t>présente</a:t>
            </a:r>
            <a:r>
              <a:rPr lang="en-US" dirty="0"/>
              <a:t> </a:t>
            </a:r>
            <a:r>
              <a:rPr lang="en-US" dirty="0" err="1"/>
              <a:t>d'autres</a:t>
            </a:r>
            <a:r>
              <a:rPr lang="en-US" dirty="0"/>
              <a:t> </a:t>
            </a:r>
            <a:r>
              <a:rPr lang="en-US" dirty="0" err="1"/>
              <a:t>avantages</a:t>
            </a:r>
            <a:r>
              <a:rPr lang="en-US" dirty="0"/>
              <a:t> qui </a:t>
            </a:r>
            <a:r>
              <a:rPr lang="en-US" dirty="0" err="1"/>
              <a:t>sont</a:t>
            </a:r>
            <a:r>
              <a:rPr lang="en-US" dirty="0"/>
              <a:t> </a:t>
            </a:r>
            <a:r>
              <a:rPr lang="en-US" dirty="0" err="1"/>
              <a:t>expliqués</a:t>
            </a:r>
            <a:r>
              <a:rPr lang="en-US" dirty="0"/>
              <a:t> plus loin.</a:t>
            </a:r>
            <a:endParaRPr lang="en-US" dirty="0">
              <a:cs typeface="Calibri" panose="020F0502020204030204"/>
            </a:endParaRPr>
          </a:p>
          <a:p>
            <a:endParaRPr lang="en-US" dirty="0">
              <a:cs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6A28AF-C390-D94A-86D3-7BD7243CB0E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1103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Nous </a:t>
            </a:r>
            <a:r>
              <a:rPr lang="en-US" dirty="0" err="1"/>
              <a:t>pouvons</a:t>
            </a:r>
            <a:r>
              <a:rPr lang="en-US" dirty="0"/>
              <a:t> </a:t>
            </a:r>
            <a:r>
              <a:rPr lang="en-US" dirty="0" err="1"/>
              <a:t>voir</a:t>
            </a:r>
            <a:r>
              <a:rPr lang="en-US" dirty="0"/>
              <a:t> que </a:t>
            </a:r>
            <a:r>
              <a:rPr lang="en-US" dirty="0" err="1"/>
              <a:t>tous</a:t>
            </a:r>
            <a:r>
              <a:rPr lang="en-US" dirty="0"/>
              <a:t> les </a:t>
            </a:r>
            <a:r>
              <a:rPr lang="en-US" dirty="0" err="1"/>
              <a:t>noms</a:t>
            </a:r>
            <a:r>
              <a:rPr lang="en-US" dirty="0"/>
              <a:t> </a:t>
            </a:r>
            <a:r>
              <a:rPr lang="en-US" dirty="0" err="1"/>
              <a:t>spécifiques</a:t>
            </a:r>
            <a:r>
              <a:rPr lang="en-US" dirty="0"/>
              <a:t> du </a:t>
            </a:r>
            <a:r>
              <a:rPr lang="en-US" dirty="0" err="1"/>
              <a:t>diagramme</a:t>
            </a:r>
            <a:r>
              <a:rPr lang="en-US" dirty="0"/>
              <a:t> du </a:t>
            </a:r>
            <a:r>
              <a:rPr lang="en-US" dirty="0" err="1"/>
              <a:t>système</a:t>
            </a:r>
            <a:r>
              <a:rPr lang="en-US" dirty="0"/>
              <a:t> </a:t>
            </a:r>
            <a:r>
              <a:rPr lang="en-US" dirty="0" err="1"/>
              <a:t>énergétique</a:t>
            </a:r>
            <a:r>
              <a:rPr lang="en-US" dirty="0"/>
              <a:t> de </a:t>
            </a:r>
            <a:r>
              <a:rPr lang="en-US" dirty="0" err="1"/>
              <a:t>référence</a:t>
            </a:r>
            <a:r>
              <a:rPr lang="en-US" dirty="0"/>
              <a:t> </a:t>
            </a:r>
            <a:r>
              <a:rPr lang="en-US" dirty="0" err="1"/>
              <a:t>ont</a:t>
            </a:r>
            <a:r>
              <a:rPr lang="en-US" dirty="0"/>
              <a:t> </a:t>
            </a:r>
            <a:r>
              <a:rPr lang="en-US" dirty="0" err="1"/>
              <a:t>été</a:t>
            </a:r>
            <a:r>
              <a:rPr lang="en-US" dirty="0"/>
              <a:t> </a:t>
            </a:r>
            <a:r>
              <a:rPr lang="en-US" dirty="0" err="1"/>
              <a:t>remplacés</a:t>
            </a:r>
            <a:r>
              <a:rPr lang="en-US" dirty="0"/>
              <a:t> par des </a:t>
            </a:r>
            <a:r>
              <a:rPr lang="en-US" dirty="0" err="1"/>
              <a:t>noms</a:t>
            </a:r>
            <a:r>
              <a:rPr lang="en-US" dirty="0"/>
              <a:t> </a:t>
            </a:r>
            <a:r>
              <a:rPr lang="en-US" dirty="0" err="1"/>
              <a:t>génériques</a:t>
            </a:r>
            <a:r>
              <a:rPr lang="en-US" dirty="0"/>
              <a:t>. Le </a:t>
            </a:r>
            <a:r>
              <a:rPr lang="en-US" dirty="0" err="1"/>
              <a:t>diagramme</a:t>
            </a:r>
            <a:r>
              <a:rPr lang="en-US" dirty="0"/>
              <a:t> </a:t>
            </a:r>
            <a:r>
              <a:rPr lang="en-US" dirty="0" err="1"/>
              <a:t>peut</a:t>
            </a:r>
            <a:r>
              <a:rPr lang="en-US" dirty="0"/>
              <a:t> </a:t>
            </a:r>
            <a:r>
              <a:rPr lang="en-US" dirty="0" err="1"/>
              <a:t>maintenant</a:t>
            </a:r>
            <a:r>
              <a:rPr lang="en-US" dirty="0"/>
              <a:t> </a:t>
            </a:r>
            <a:r>
              <a:rPr lang="en-US" dirty="0" err="1"/>
              <a:t>être</a:t>
            </a:r>
            <a:r>
              <a:rPr lang="en-US" dirty="0"/>
              <a:t> </a:t>
            </a:r>
            <a:r>
              <a:rPr lang="en-US" dirty="0" err="1"/>
              <a:t>facilement</a:t>
            </a:r>
            <a:r>
              <a:rPr lang="en-US" dirty="0"/>
              <a:t> </a:t>
            </a:r>
            <a:r>
              <a:rPr lang="en-US" dirty="0" err="1"/>
              <a:t>compris</a:t>
            </a:r>
            <a:r>
              <a:rPr lang="en-US" dirty="0"/>
              <a:t> par </a:t>
            </a:r>
            <a:r>
              <a:rPr lang="en-US" dirty="0" err="1"/>
              <a:t>tous</a:t>
            </a:r>
            <a:r>
              <a:rPr lang="en-US" dirty="0"/>
              <a:t> les </a:t>
            </a:r>
            <a:r>
              <a:rPr lang="en-US" dirty="0" err="1"/>
              <a:t>utilisateurs</a:t>
            </a:r>
            <a:r>
              <a:rPr lang="en-US" dirty="0"/>
              <a:t>, sans confusion sur les </a:t>
            </a:r>
            <a:r>
              <a:rPr lang="en-US" dirty="0" err="1"/>
              <a:t>noms</a:t>
            </a:r>
            <a:r>
              <a:rPr lang="en-US" dirty="0"/>
              <a:t> </a:t>
            </a:r>
            <a:r>
              <a:rPr lang="en-US" dirty="0" err="1"/>
              <a:t>spécifiques</a:t>
            </a:r>
            <a:r>
              <a:rPr lang="en-US" dirty="0"/>
              <a:t> des </a:t>
            </a:r>
            <a:r>
              <a:rPr lang="en-US" dirty="0" err="1"/>
              <a:t>centrales</a:t>
            </a:r>
            <a:r>
              <a:rPr lang="en-US" dirty="0"/>
              <a:t> </a:t>
            </a:r>
            <a:r>
              <a:rPr lang="en-US" dirty="0" err="1"/>
              <a:t>électriques</a:t>
            </a:r>
            <a:r>
              <a:rPr lang="en-US" dirty="0"/>
              <a:t>. </a:t>
            </a:r>
            <a:r>
              <a:rPr lang="en-US" dirty="0" err="1"/>
              <a:t>L'utilisation</a:t>
            </a:r>
            <a:r>
              <a:rPr lang="en-US" dirty="0"/>
              <a:t> de </a:t>
            </a:r>
            <a:r>
              <a:rPr lang="en-US" dirty="0" err="1"/>
              <a:t>noms</a:t>
            </a:r>
            <a:r>
              <a:rPr lang="en-US" dirty="0"/>
              <a:t> </a:t>
            </a:r>
            <a:r>
              <a:rPr lang="en-US" dirty="0" err="1"/>
              <a:t>génériques</a:t>
            </a:r>
            <a:r>
              <a:rPr lang="en-US" dirty="0"/>
              <a:t> </a:t>
            </a:r>
            <a:r>
              <a:rPr lang="en-US" dirty="0" err="1"/>
              <a:t>signifie</a:t>
            </a:r>
            <a:r>
              <a:rPr lang="en-US" dirty="0"/>
              <a:t> </a:t>
            </a:r>
            <a:r>
              <a:rPr lang="en-US" dirty="0" err="1"/>
              <a:t>également</a:t>
            </a:r>
            <a:r>
              <a:rPr lang="en-US" dirty="0"/>
              <a:t> que les technologies </a:t>
            </a:r>
            <a:r>
              <a:rPr lang="en-US" dirty="0" err="1"/>
              <a:t>peuvent</a:t>
            </a:r>
            <a:r>
              <a:rPr lang="en-US" dirty="0"/>
              <a:t> </a:t>
            </a:r>
            <a:r>
              <a:rPr lang="en-US" dirty="0" err="1"/>
              <a:t>être</a:t>
            </a:r>
            <a:r>
              <a:rPr lang="en-US" dirty="0"/>
              <a:t> </a:t>
            </a:r>
            <a:r>
              <a:rPr lang="en-US" dirty="0" err="1"/>
              <a:t>identifiées</a:t>
            </a:r>
            <a:r>
              <a:rPr lang="en-US" dirty="0"/>
              <a:t> </a:t>
            </a:r>
            <a:r>
              <a:rPr lang="en-US" dirty="0" err="1"/>
              <a:t>rapidement</a:t>
            </a:r>
            <a:r>
              <a:rPr lang="en-US" dirty="0"/>
              <a:t> et </a:t>
            </a:r>
            <a:r>
              <a:rPr lang="en-US" dirty="0" err="1"/>
              <a:t>facilement</a:t>
            </a:r>
            <a:r>
              <a:rPr lang="en-US" dirty="0"/>
              <a:t>. </a:t>
            </a:r>
            <a:r>
              <a:rPr lang="en-US" dirty="0" err="1"/>
              <a:t>Cependant</a:t>
            </a:r>
            <a:r>
              <a:rPr lang="en-US" dirty="0"/>
              <a:t>, </a:t>
            </a:r>
            <a:r>
              <a:rPr lang="en-US" dirty="0" err="1"/>
              <a:t>ces</a:t>
            </a:r>
            <a:r>
              <a:rPr lang="en-US" dirty="0"/>
              <a:t> </a:t>
            </a:r>
            <a:r>
              <a:rPr lang="en-US" dirty="0" err="1"/>
              <a:t>noms</a:t>
            </a:r>
            <a:r>
              <a:rPr lang="en-US" dirty="0"/>
              <a:t> </a:t>
            </a:r>
            <a:r>
              <a:rPr lang="en-US" dirty="0" err="1"/>
              <a:t>sont</a:t>
            </a:r>
            <a:r>
              <a:rPr lang="en-US" dirty="0"/>
              <a:t> trop longs pour </a:t>
            </a:r>
            <a:r>
              <a:rPr lang="en-US" dirty="0" err="1"/>
              <a:t>être</a:t>
            </a:r>
            <a:r>
              <a:rPr lang="en-US" dirty="0"/>
              <a:t> </a:t>
            </a:r>
            <a:r>
              <a:rPr lang="en-US" dirty="0" err="1"/>
              <a:t>utilisés</a:t>
            </a:r>
            <a:r>
              <a:rPr lang="en-US" dirty="0"/>
              <a:t> dans </a:t>
            </a:r>
            <a:r>
              <a:rPr lang="en-US" dirty="0" err="1"/>
              <a:t>notre</a:t>
            </a:r>
            <a:r>
              <a:rPr lang="en-US" dirty="0"/>
              <a:t> </a:t>
            </a:r>
            <a:r>
              <a:rPr lang="en-US" dirty="0" err="1"/>
              <a:t>système</a:t>
            </a:r>
            <a:r>
              <a:rPr lang="en-US" dirty="0"/>
              <a:t> de </a:t>
            </a:r>
            <a:r>
              <a:rPr lang="en-US" dirty="0" err="1"/>
              <a:t>modélisation</a:t>
            </a:r>
            <a:r>
              <a:rPr lang="en-US" dirty="0"/>
              <a:t>, et </a:t>
            </a:r>
            <a:r>
              <a:rPr lang="en-US" dirty="0" err="1"/>
              <a:t>c'est</a:t>
            </a:r>
            <a:r>
              <a:rPr lang="en-US" dirty="0"/>
              <a:t> </a:t>
            </a:r>
            <a:r>
              <a:rPr lang="en-US" dirty="0" err="1"/>
              <a:t>pourquoi</a:t>
            </a:r>
            <a:r>
              <a:rPr lang="en-US" dirty="0"/>
              <a:t> nous </a:t>
            </a:r>
            <a:r>
              <a:rPr lang="en-US" dirty="0" err="1"/>
              <a:t>utilisons</a:t>
            </a:r>
            <a:r>
              <a:rPr lang="en-US" dirty="0"/>
              <a:t> des codes standards courts (</a:t>
            </a:r>
            <a:r>
              <a:rPr lang="en-US" dirty="0" err="1"/>
              <a:t>tel</a:t>
            </a:r>
            <a:r>
              <a:rPr lang="en-US" dirty="0"/>
              <a:t> que </a:t>
            </a:r>
            <a:r>
              <a:rPr lang="en-US" dirty="0" err="1"/>
              <a:t>présenté</a:t>
            </a:r>
            <a:r>
              <a:rPr lang="en-US" dirty="0"/>
              <a:t> dans la </a:t>
            </a:r>
            <a:r>
              <a:rPr lang="en-US" dirty="0" err="1"/>
              <a:t>prochaine</a:t>
            </a:r>
            <a:r>
              <a:rPr lang="en-US" dirty="0"/>
              <a:t> diapositive).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6A28AF-C390-D94A-86D3-7BD7243CB0E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9331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Dans </a:t>
            </a:r>
            <a:r>
              <a:rPr lang="en-US" dirty="0" err="1"/>
              <a:t>cette</a:t>
            </a:r>
            <a:r>
              <a:rPr lang="en-US" dirty="0"/>
              <a:t> version du </a:t>
            </a:r>
            <a:r>
              <a:rPr lang="en-US" dirty="0" err="1"/>
              <a:t>système</a:t>
            </a:r>
            <a:r>
              <a:rPr lang="en-US" dirty="0"/>
              <a:t> </a:t>
            </a:r>
            <a:r>
              <a:rPr lang="en-US" dirty="0" err="1"/>
              <a:t>énergétique</a:t>
            </a:r>
            <a:r>
              <a:rPr lang="en-US" dirty="0"/>
              <a:t> de </a:t>
            </a:r>
            <a:r>
              <a:rPr lang="en-US" dirty="0" err="1"/>
              <a:t>référence</a:t>
            </a:r>
            <a:r>
              <a:rPr lang="en-US" dirty="0"/>
              <a:t>, les technologies et les </a:t>
            </a:r>
            <a:r>
              <a:rPr lang="en-US" dirty="0" err="1"/>
              <a:t>formes</a:t>
            </a:r>
            <a:r>
              <a:rPr lang="en-US" dirty="0"/>
              <a:t> </a:t>
            </a:r>
            <a:r>
              <a:rPr lang="en-US" dirty="0" err="1"/>
              <a:t>d’énergie</a:t>
            </a:r>
            <a:r>
              <a:rPr lang="en-US" dirty="0"/>
              <a:t> </a:t>
            </a:r>
            <a:r>
              <a:rPr lang="en-US" dirty="0" err="1"/>
              <a:t>sont</a:t>
            </a:r>
            <a:r>
              <a:rPr lang="en-US" dirty="0"/>
              <a:t> </a:t>
            </a:r>
            <a:r>
              <a:rPr lang="en-US" dirty="0" err="1"/>
              <a:t>désignés</a:t>
            </a:r>
            <a:r>
              <a:rPr lang="en-US" dirty="0"/>
              <a:t> par de courts codes. </a:t>
            </a:r>
            <a:r>
              <a:rPr lang="en-US" dirty="0" err="1"/>
              <a:t>Ces</a:t>
            </a:r>
            <a:r>
              <a:rPr lang="en-US" dirty="0"/>
              <a:t> codes </a:t>
            </a:r>
            <a:r>
              <a:rPr lang="en-US" dirty="0" err="1"/>
              <a:t>sont</a:t>
            </a:r>
            <a:r>
              <a:rPr lang="en-US" dirty="0"/>
              <a:t> </a:t>
            </a:r>
            <a:r>
              <a:rPr lang="en-US" dirty="0" err="1"/>
              <a:t>générés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utilisant</a:t>
            </a:r>
            <a:r>
              <a:rPr lang="en-US" dirty="0"/>
              <a:t> </a:t>
            </a:r>
            <a:r>
              <a:rPr lang="en-US" dirty="0" err="1"/>
              <a:t>une</a:t>
            </a:r>
            <a:r>
              <a:rPr lang="en-US" dirty="0"/>
              <a:t> convention de nomenclature </a:t>
            </a:r>
            <a:r>
              <a:rPr lang="en-US" dirty="0" err="1"/>
              <a:t>dont</a:t>
            </a:r>
            <a:r>
              <a:rPr lang="en-US" dirty="0"/>
              <a:t> la structure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expliquée</a:t>
            </a:r>
            <a:r>
              <a:rPr lang="en-US" dirty="0"/>
              <a:t> dans la suite de </a:t>
            </a:r>
            <a:r>
              <a:rPr lang="en-US" dirty="0" err="1"/>
              <a:t>ce</a:t>
            </a:r>
            <a:r>
              <a:rPr lang="en-US" dirty="0"/>
              <a:t> </a:t>
            </a:r>
            <a:r>
              <a:rPr lang="en-US" dirty="0" err="1"/>
              <a:t>cours</a:t>
            </a:r>
            <a:r>
              <a:rPr lang="en-US" dirty="0"/>
              <a:t>. </a:t>
            </a:r>
            <a:r>
              <a:rPr lang="en-US" dirty="0" err="1"/>
              <a:t>L'utilisation</a:t>
            </a:r>
            <a:r>
              <a:rPr lang="en-US" dirty="0"/>
              <a:t> </a:t>
            </a:r>
            <a:r>
              <a:rPr lang="en-US" dirty="0" err="1"/>
              <a:t>d'une</a:t>
            </a:r>
            <a:r>
              <a:rPr lang="en-US" dirty="0"/>
              <a:t> </a:t>
            </a:r>
            <a:r>
              <a:rPr lang="en-US" dirty="0" err="1"/>
              <a:t>telle</a:t>
            </a:r>
            <a:r>
              <a:rPr lang="en-US" dirty="0"/>
              <a:t> convention de nomenclature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avantageuse</a:t>
            </a:r>
            <a:r>
              <a:rPr lang="en-US" dirty="0"/>
              <a:t> pour les raisons </a:t>
            </a:r>
            <a:r>
              <a:rPr lang="en-US" dirty="0" err="1"/>
              <a:t>suivantes</a:t>
            </a:r>
            <a:r>
              <a:rPr lang="en-US" dirty="0"/>
              <a:t> : </a:t>
            </a:r>
          </a:p>
          <a:p>
            <a:endParaRPr lang="en-US" dirty="0">
              <a:cs typeface="+mn-lt"/>
            </a:endParaRPr>
          </a:p>
          <a:p>
            <a:pPr marL="171450" indent="-171450">
              <a:buFont typeface="Arial"/>
              <a:buChar char="•"/>
            </a:pPr>
            <a:r>
              <a:rPr lang="en-US" dirty="0" err="1"/>
              <a:t>elle</a:t>
            </a:r>
            <a:r>
              <a:rPr lang="en-US" dirty="0"/>
              <a:t> </a:t>
            </a:r>
            <a:r>
              <a:rPr lang="en-US" dirty="0" err="1"/>
              <a:t>permet</a:t>
            </a:r>
            <a:r>
              <a:rPr lang="en-US" dirty="0"/>
              <a:t> </a:t>
            </a:r>
            <a:r>
              <a:rPr lang="en-US" dirty="0" err="1"/>
              <a:t>une</a:t>
            </a:r>
            <a:r>
              <a:rPr lang="en-US" dirty="0"/>
              <a:t> identification </a:t>
            </a:r>
            <a:r>
              <a:rPr lang="en-US" dirty="0" err="1"/>
              <a:t>rapide</a:t>
            </a:r>
            <a:r>
              <a:rPr lang="en-US" dirty="0"/>
              <a:t> et facile de la </a:t>
            </a:r>
            <a:r>
              <a:rPr lang="en-US" dirty="0" err="1"/>
              <a:t>technologie</a:t>
            </a:r>
            <a:r>
              <a:rPr lang="en-US" dirty="0"/>
              <a:t>;</a:t>
            </a:r>
            <a:endParaRPr lang="en-US" dirty="0">
              <a:cs typeface="Calibri" panose="020F0502020204030204"/>
            </a:endParaRPr>
          </a:p>
          <a:p>
            <a:pPr marL="171450" indent="-171450">
              <a:buFont typeface="Arial"/>
              <a:buChar char="•"/>
            </a:pPr>
            <a:r>
              <a:rPr lang="en-US" dirty="0" err="1"/>
              <a:t>elle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facilement</a:t>
            </a:r>
            <a:r>
              <a:rPr lang="en-US" dirty="0"/>
              <a:t> reproductible;</a:t>
            </a:r>
            <a:endParaRPr lang="en-US" dirty="0">
              <a:cs typeface="Calibri" panose="020F0502020204030204"/>
            </a:endParaRPr>
          </a:p>
          <a:p>
            <a:pPr marL="171450" indent="-171450">
              <a:buFont typeface="Arial"/>
              <a:buChar char="•"/>
            </a:pPr>
            <a:r>
              <a:rPr lang="en-US" dirty="0" err="1"/>
              <a:t>elle</a:t>
            </a:r>
            <a:r>
              <a:rPr lang="en-US" dirty="0"/>
              <a:t> </a:t>
            </a:r>
            <a:r>
              <a:rPr lang="en-US" dirty="0" err="1"/>
              <a:t>facilite</a:t>
            </a:r>
            <a:r>
              <a:rPr lang="en-US" dirty="0"/>
              <a:t> la </a:t>
            </a:r>
            <a:r>
              <a:rPr lang="en-US" dirty="0" err="1"/>
              <a:t>compréhension</a:t>
            </a:r>
            <a:r>
              <a:rPr lang="en-US" dirty="0"/>
              <a:t> des </a:t>
            </a:r>
            <a:r>
              <a:rPr lang="en-US" dirty="0" err="1"/>
              <a:t>éléments</a:t>
            </a:r>
            <a:r>
              <a:rPr lang="en-US" dirty="0"/>
              <a:t> et de la structure du </a:t>
            </a:r>
            <a:r>
              <a:rPr lang="en-US" dirty="0" err="1"/>
              <a:t>modèle</a:t>
            </a:r>
            <a:r>
              <a:rPr lang="en-US" dirty="0"/>
              <a:t>;</a:t>
            </a:r>
            <a:endParaRPr lang="en-US" dirty="0">
              <a:cs typeface="Calibri" panose="020F0502020204030204"/>
            </a:endParaRPr>
          </a:p>
          <a:p>
            <a:pPr marL="171450" indent="-171450">
              <a:buFont typeface="Arial"/>
              <a:buChar char="•"/>
            </a:pPr>
            <a:r>
              <a:rPr lang="en-US" dirty="0" err="1"/>
              <a:t>elle</a:t>
            </a:r>
            <a:r>
              <a:rPr lang="en-US" dirty="0"/>
              <a:t> </a:t>
            </a:r>
            <a:r>
              <a:rPr lang="en-US" dirty="0" err="1"/>
              <a:t>permet</a:t>
            </a:r>
            <a:r>
              <a:rPr lang="en-US" dirty="0"/>
              <a:t> de structurer les données dans le </a:t>
            </a:r>
            <a:r>
              <a:rPr lang="en-US" dirty="0" err="1"/>
              <a:t>modèle</a:t>
            </a:r>
            <a:r>
              <a:rPr lang="en-US" dirty="0"/>
              <a:t> et les </a:t>
            </a:r>
            <a:r>
              <a:rPr lang="en-US" dirty="0" err="1"/>
              <a:t>résultats</a:t>
            </a:r>
            <a:r>
              <a:rPr lang="en-US" dirty="0"/>
              <a:t>.</a:t>
            </a:r>
            <a:endParaRPr lang="en-US" dirty="0">
              <a:cs typeface="Calibri" panose="020F0502020204030204"/>
            </a:endParaRPr>
          </a:p>
          <a:p>
            <a:endParaRPr lang="en-US" dirty="0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6A28AF-C390-D94A-86D3-7BD7243CB0E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9503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 convention de nomenclature </a:t>
            </a:r>
            <a:r>
              <a:rPr lang="en-US" dirty="0" err="1"/>
              <a:t>d’OSeMOSYS</a:t>
            </a:r>
            <a:r>
              <a:rPr lang="en-US" dirty="0"/>
              <a:t> </a:t>
            </a:r>
            <a:r>
              <a:rPr lang="en-US" dirty="0" err="1"/>
              <a:t>s'applique</a:t>
            </a:r>
            <a:r>
              <a:rPr lang="en-US" dirty="0"/>
              <a:t> à la </a:t>
            </a:r>
            <a:r>
              <a:rPr lang="en-US" dirty="0" err="1"/>
              <a:t>fois</a:t>
            </a:r>
            <a:r>
              <a:rPr lang="en-US" dirty="0"/>
              <a:t> aux technologies et aux </a:t>
            </a:r>
            <a:r>
              <a:rPr lang="en-US" dirty="0" err="1"/>
              <a:t>formes</a:t>
            </a:r>
            <a:r>
              <a:rPr lang="en-US" dirty="0"/>
              <a:t> </a:t>
            </a:r>
            <a:r>
              <a:rPr lang="en-US" dirty="0" err="1"/>
              <a:t>d’énergie</a:t>
            </a:r>
            <a:r>
              <a:rPr lang="en-US" dirty="0"/>
              <a:t>. La structure de la convention pour </a:t>
            </a:r>
            <a:r>
              <a:rPr lang="en-US" dirty="0" err="1"/>
              <a:t>nommer</a:t>
            </a:r>
            <a:r>
              <a:rPr lang="en-US" dirty="0"/>
              <a:t> les technologies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illustrée</a:t>
            </a:r>
            <a:r>
              <a:rPr lang="en-US" dirty="0"/>
              <a:t> dans </a:t>
            </a:r>
            <a:r>
              <a:rPr lang="en-US" dirty="0" err="1"/>
              <a:t>cette</a:t>
            </a:r>
            <a:r>
              <a:rPr lang="en-US" dirty="0"/>
              <a:t> figure avec </a:t>
            </a:r>
            <a:r>
              <a:rPr lang="en-US" dirty="0" err="1"/>
              <a:t>quelques</a:t>
            </a:r>
            <a:r>
              <a:rPr lang="en-US" dirty="0"/>
              <a:t> </a:t>
            </a:r>
            <a:r>
              <a:rPr lang="en-US" dirty="0" err="1"/>
              <a:t>exemples</a:t>
            </a:r>
            <a:r>
              <a:rPr lang="en-US" dirty="0"/>
              <a:t>. Le nom de la </a:t>
            </a:r>
            <a:r>
              <a:rPr lang="en-US" dirty="0" err="1"/>
              <a:t>technologie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composé</a:t>
            </a:r>
            <a:r>
              <a:rPr lang="en-US" dirty="0"/>
              <a:t> de trois segments : le premier </a:t>
            </a:r>
            <a:r>
              <a:rPr lang="en-US" dirty="0" err="1"/>
              <a:t>identifie</a:t>
            </a:r>
            <a:r>
              <a:rPr lang="en-US" dirty="0"/>
              <a:t> la </a:t>
            </a:r>
            <a:r>
              <a:rPr lang="en-US" dirty="0" err="1"/>
              <a:t>catégorie</a:t>
            </a:r>
            <a:r>
              <a:rPr lang="en-US" dirty="0"/>
              <a:t> de la </a:t>
            </a:r>
            <a:r>
              <a:rPr lang="en-US" dirty="0" err="1"/>
              <a:t>technologie</a:t>
            </a:r>
            <a:r>
              <a:rPr lang="en-US" dirty="0"/>
              <a:t>, le </a:t>
            </a:r>
            <a:r>
              <a:rPr lang="en-US" dirty="0" err="1"/>
              <a:t>deuxième</a:t>
            </a:r>
            <a:r>
              <a:rPr lang="en-US" dirty="0"/>
              <a:t> </a:t>
            </a:r>
            <a:r>
              <a:rPr lang="en-US" dirty="0" err="1"/>
              <a:t>identifie</a:t>
            </a:r>
            <a:r>
              <a:rPr lang="en-US" dirty="0"/>
              <a:t> le </a:t>
            </a:r>
            <a:r>
              <a:rPr lang="en-US" dirty="0" err="1"/>
              <a:t>secteur</a:t>
            </a:r>
            <a:r>
              <a:rPr lang="en-US" dirty="0"/>
              <a:t>, et le </a:t>
            </a:r>
            <a:r>
              <a:rPr lang="en-US" dirty="0" err="1"/>
              <a:t>troisième</a:t>
            </a:r>
            <a:r>
              <a:rPr lang="en-US" dirty="0"/>
              <a:t> </a:t>
            </a:r>
            <a:r>
              <a:rPr lang="en-US" dirty="0" err="1"/>
              <a:t>identifie</a:t>
            </a:r>
            <a:r>
              <a:rPr lang="en-US" dirty="0"/>
              <a:t> la </a:t>
            </a:r>
            <a:r>
              <a:rPr lang="en-US" dirty="0" err="1"/>
              <a:t>forme</a:t>
            </a:r>
            <a:r>
              <a:rPr lang="en-US" dirty="0"/>
              <a:t> </a:t>
            </a:r>
            <a:r>
              <a:rPr lang="en-US" dirty="0" err="1"/>
              <a:t>d’énergie</a:t>
            </a:r>
            <a:r>
              <a:rPr lang="en-US" dirty="0"/>
              <a:t> </a:t>
            </a:r>
            <a:r>
              <a:rPr lang="en-US" dirty="0" err="1"/>
              <a:t>qu'elle</a:t>
            </a:r>
            <a:r>
              <a:rPr lang="en-US" dirty="0"/>
              <a:t> </a:t>
            </a:r>
            <a:r>
              <a:rPr lang="en-US" dirty="0" err="1"/>
              <a:t>utilise</a:t>
            </a:r>
            <a:r>
              <a:rPr lang="en-US" dirty="0"/>
              <a:t>. </a:t>
            </a:r>
            <a:r>
              <a:rPr lang="en-US" dirty="0" err="1"/>
              <a:t>Chaque</a:t>
            </a:r>
            <a:r>
              <a:rPr lang="en-US" dirty="0"/>
              <a:t> segment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composé</a:t>
            </a:r>
            <a:r>
              <a:rPr lang="en-US" dirty="0"/>
              <a:t> de 3 </a:t>
            </a:r>
            <a:r>
              <a:rPr lang="en-US" dirty="0" err="1"/>
              <a:t>lettres</a:t>
            </a:r>
            <a:r>
              <a:rPr lang="en-US" dirty="0"/>
              <a:t> qui </a:t>
            </a:r>
            <a:r>
              <a:rPr lang="en-US" dirty="0" err="1"/>
              <a:t>identifient</a:t>
            </a:r>
            <a:r>
              <a:rPr lang="en-US" dirty="0"/>
              <a:t> le </a:t>
            </a:r>
            <a:r>
              <a:rPr lang="en-US" dirty="0" err="1"/>
              <a:t>terme</a:t>
            </a:r>
            <a:r>
              <a:rPr lang="en-US" dirty="0"/>
              <a:t>. Le nom de la </a:t>
            </a:r>
            <a:r>
              <a:rPr lang="en-US" dirty="0" err="1"/>
              <a:t>technologie</a:t>
            </a:r>
            <a:r>
              <a:rPr lang="en-US" dirty="0"/>
              <a:t> </a:t>
            </a:r>
            <a:r>
              <a:rPr lang="en-US" dirty="0" err="1"/>
              <a:t>comporte</a:t>
            </a:r>
            <a:r>
              <a:rPr lang="en-US" dirty="0"/>
              <a:t> </a:t>
            </a:r>
            <a:r>
              <a:rPr lang="en-US" dirty="0" err="1"/>
              <a:t>donc</a:t>
            </a:r>
            <a:r>
              <a:rPr lang="en-US" dirty="0"/>
              <a:t> 6 </a:t>
            </a:r>
            <a:r>
              <a:rPr lang="en-US" dirty="0" err="1"/>
              <a:t>ou</a:t>
            </a:r>
            <a:r>
              <a:rPr lang="en-US" dirty="0"/>
              <a:t> 9 </a:t>
            </a:r>
            <a:r>
              <a:rPr lang="en-US" dirty="0" err="1"/>
              <a:t>lettres</a:t>
            </a:r>
            <a:r>
              <a:rPr lang="en-US" dirty="0"/>
              <a:t> au total, </a:t>
            </a:r>
            <a:r>
              <a:rPr lang="en-US" dirty="0" err="1"/>
              <a:t>selon</a:t>
            </a:r>
            <a:r>
              <a:rPr lang="en-US" dirty="0"/>
              <a:t> </a:t>
            </a:r>
            <a:r>
              <a:rPr lang="en-US" dirty="0" err="1"/>
              <a:t>qu'une</a:t>
            </a:r>
            <a:r>
              <a:rPr lang="en-US" dirty="0"/>
              <a:t> </a:t>
            </a:r>
            <a:r>
              <a:rPr lang="en-US" dirty="0" err="1"/>
              <a:t>catégorie</a:t>
            </a:r>
            <a:r>
              <a:rPr lang="en-US" dirty="0"/>
              <a:t> </a:t>
            </a:r>
            <a:r>
              <a:rPr lang="en-US" dirty="0" err="1"/>
              <a:t>lui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attribuée</a:t>
            </a:r>
            <a:r>
              <a:rPr lang="en-US" dirty="0"/>
              <a:t> </a:t>
            </a:r>
            <a:r>
              <a:rPr lang="en-US" dirty="0" err="1"/>
              <a:t>ou</a:t>
            </a:r>
            <a:r>
              <a:rPr lang="en-US" dirty="0"/>
              <a:t> non. Par </a:t>
            </a:r>
            <a:r>
              <a:rPr lang="en-US" dirty="0" err="1"/>
              <a:t>exemple</a:t>
            </a:r>
            <a:r>
              <a:rPr lang="en-US" dirty="0"/>
              <a:t>, </a:t>
            </a:r>
            <a:r>
              <a:rPr lang="en-US" dirty="0" err="1"/>
              <a:t>une</a:t>
            </a:r>
            <a:r>
              <a:rPr lang="en-US" dirty="0"/>
              <a:t> centrale </a:t>
            </a:r>
            <a:r>
              <a:rPr lang="en-US" dirty="0" err="1"/>
              <a:t>électrique</a:t>
            </a:r>
            <a:r>
              <a:rPr lang="en-US" dirty="0"/>
              <a:t> au </a:t>
            </a:r>
            <a:r>
              <a:rPr lang="en-US" dirty="0" err="1"/>
              <a:t>charbon</a:t>
            </a:r>
            <a:r>
              <a:rPr lang="en-US" dirty="0"/>
              <a:t> </a:t>
            </a:r>
            <a:r>
              <a:rPr lang="en-US" dirty="0" err="1"/>
              <a:t>peut</a:t>
            </a:r>
            <a:r>
              <a:rPr lang="en-US" dirty="0"/>
              <a:t> </a:t>
            </a:r>
            <a:r>
              <a:rPr lang="en-US" dirty="0" err="1"/>
              <a:t>être</a:t>
            </a:r>
            <a:r>
              <a:rPr lang="en-US" dirty="0"/>
              <a:t> </a:t>
            </a:r>
            <a:r>
              <a:rPr lang="en-US" dirty="0" err="1"/>
              <a:t>nommée</a:t>
            </a:r>
            <a:r>
              <a:rPr lang="en-US" dirty="0"/>
              <a:t> PWRCOA: PWR </a:t>
            </a:r>
            <a:r>
              <a:rPr lang="en-US" dirty="0" err="1"/>
              <a:t>identifie</a:t>
            </a:r>
            <a:r>
              <a:rPr lang="en-US" dirty="0"/>
              <a:t> le </a:t>
            </a:r>
            <a:r>
              <a:rPr lang="en-US" dirty="0" err="1"/>
              <a:t>secteur</a:t>
            </a:r>
            <a:r>
              <a:rPr lang="en-US" dirty="0"/>
              <a:t> </a:t>
            </a:r>
            <a:r>
              <a:rPr lang="en-US" dirty="0" err="1"/>
              <a:t>comme</a:t>
            </a:r>
            <a:r>
              <a:rPr lang="en-US" dirty="0"/>
              <a:t> </a:t>
            </a:r>
            <a:r>
              <a:rPr lang="en-US" dirty="0" err="1"/>
              <a:t>étant</a:t>
            </a:r>
            <a:r>
              <a:rPr lang="en-US" dirty="0"/>
              <a:t> le </a:t>
            </a:r>
            <a:r>
              <a:rPr lang="en-US" dirty="0" err="1"/>
              <a:t>secteur</a:t>
            </a:r>
            <a:r>
              <a:rPr lang="en-US" dirty="0"/>
              <a:t> de </a:t>
            </a:r>
            <a:r>
              <a:rPr lang="en-US" dirty="0" err="1"/>
              <a:t>l'électricité</a:t>
            </a:r>
            <a:r>
              <a:rPr lang="en-US" dirty="0"/>
              <a:t> (PWR: “Power”), et COA (“Coal”) </a:t>
            </a:r>
            <a:r>
              <a:rPr lang="en-US" dirty="0" err="1"/>
              <a:t>identifie</a:t>
            </a:r>
            <a:r>
              <a:rPr lang="en-US" dirty="0"/>
              <a:t> que la </a:t>
            </a:r>
            <a:r>
              <a:rPr lang="en-US" dirty="0" err="1"/>
              <a:t>forme</a:t>
            </a:r>
            <a:r>
              <a:rPr lang="en-US" dirty="0"/>
              <a:t> </a:t>
            </a:r>
            <a:r>
              <a:rPr lang="en-US" dirty="0" err="1"/>
              <a:t>d’énergie</a:t>
            </a:r>
            <a:r>
              <a:rPr lang="en-US" dirty="0"/>
              <a:t> </a:t>
            </a:r>
            <a:r>
              <a:rPr lang="en-US" dirty="0" err="1"/>
              <a:t>utilisée</a:t>
            </a:r>
            <a:r>
              <a:rPr lang="en-US" dirty="0"/>
              <a:t> par </a:t>
            </a:r>
            <a:r>
              <a:rPr lang="en-US" dirty="0" err="1"/>
              <a:t>cette</a:t>
            </a:r>
            <a:r>
              <a:rPr lang="en-US" dirty="0"/>
              <a:t> </a:t>
            </a:r>
            <a:r>
              <a:rPr lang="en-US" dirty="0" err="1"/>
              <a:t>technologie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le </a:t>
            </a:r>
            <a:r>
              <a:rPr lang="en-US" dirty="0" err="1"/>
              <a:t>charbon</a:t>
            </a:r>
            <a:r>
              <a:rPr lang="en-US" dirty="0"/>
              <a:t>. </a:t>
            </a:r>
            <a:r>
              <a:rPr lang="en-US" dirty="0" err="1"/>
              <a:t>S'il</a:t>
            </a:r>
            <a:r>
              <a:rPr lang="en-US" dirty="0"/>
              <a:t> </a:t>
            </a:r>
            <a:r>
              <a:rPr lang="en-US" dirty="0" err="1"/>
              <a:t>existe</a:t>
            </a:r>
            <a:r>
              <a:rPr lang="en-US" dirty="0"/>
              <a:t> plus d'un type de </a:t>
            </a:r>
            <a:r>
              <a:rPr lang="en-US" dirty="0" err="1"/>
              <a:t>technologie</a:t>
            </a:r>
            <a:r>
              <a:rPr lang="en-US" dirty="0"/>
              <a:t>, un </a:t>
            </a:r>
            <a:r>
              <a:rPr lang="en-US" dirty="0" err="1"/>
              <a:t>nombre</a:t>
            </a:r>
            <a:r>
              <a:rPr lang="en-US" dirty="0"/>
              <a:t> à trois chiffres à la fin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utilisé</a:t>
            </a:r>
            <a:r>
              <a:rPr lang="en-US" dirty="0"/>
              <a:t> pour </a:t>
            </a:r>
            <a:r>
              <a:rPr lang="en-US" dirty="0" err="1"/>
              <a:t>distinguer</a:t>
            </a:r>
            <a:r>
              <a:rPr lang="en-US" dirty="0"/>
              <a:t> les types. Par </a:t>
            </a:r>
            <a:r>
              <a:rPr lang="en-US" dirty="0" err="1"/>
              <a:t>exemple</a:t>
            </a:r>
            <a:r>
              <a:rPr lang="en-US" dirty="0"/>
              <a:t>, PWRCOA001 correspond à </a:t>
            </a:r>
            <a:r>
              <a:rPr lang="en-US" dirty="0" err="1"/>
              <a:t>une</a:t>
            </a:r>
            <a:r>
              <a:rPr lang="en-US" dirty="0"/>
              <a:t> centrale </a:t>
            </a:r>
            <a:r>
              <a:rPr lang="en-US" dirty="0" err="1"/>
              <a:t>électrique</a:t>
            </a:r>
            <a:r>
              <a:rPr lang="en-US" dirty="0"/>
              <a:t> au </a:t>
            </a:r>
            <a:r>
              <a:rPr lang="en-US" dirty="0" err="1"/>
              <a:t>charbon</a:t>
            </a:r>
            <a:r>
              <a:rPr lang="en-US" dirty="0"/>
              <a:t> de type 1 et PWRCOA002 à </a:t>
            </a:r>
            <a:r>
              <a:rPr lang="en-US" dirty="0" err="1"/>
              <a:t>une</a:t>
            </a:r>
            <a:r>
              <a:rPr lang="en-US" dirty="0"/>
              <a:t> centrale </a:t>
            </a:r>
            <a:r>
              <a:rPr lang="en-US" dirty="0" err="1"/>
              <a:t>électrique</a:t>
            </a:r>
            <a:r>
              <a:rPr lang="en-US" dirty="0"/>
              <a:t> au </a:t>
            </a:r>
            <a:r>
              <a:rPr lang="en-US" dirty="0" err="1"/>
              <a:t>charbon</a:t>
            </a:r>
            <a:r>
              <a:rPr lang="en-US" dirty="0"/>
              <a:t> de type 2. Les technologies </a:t>
            </a:r>
            <a:r>
              <a:rPr lang="en-US" dirty="0" err="1"/>
              <a:t>d'importation</a:t>
            </a:r>
            <a:r>
              <a:rPr lang="en-US" dirty="0"/>
              <a:t> de combustibles </a:t>
            </a:r>
            <a:r>
              <a:rPr lang="en-US" dirty="0" err="1"/>
              <a:t>sont</a:t>
            </a:r>
            <a:r>
              <a:rPr lang="en-US" dirty="0"/>
              <a:t> </a:t>
            </a:r>
            <a:r>
              <a:rPr lang="en-US" dirty="0" err="1"/>
              <a:t>désignées</a:t>
            </a:r>
            <a:r>
              <a:rPr lang="en-US" dirty="0"/>
              <a:t> par les trois premières </a:t>
            </a:r>
            <a:r>
              <a:rPr lang="en-US" dirty="0" err="1"/>
              <a:t>lettres</a:t>
            </a:r>
            <a:r>
              <a:rPr lang="en-US" dirty="0"/>
              <a:t> IMP, </a:t>
            </a:r>
            <a:r>
              <a:rPr lang="en-US" dirty="0" err="1"/>
              <a:t>tandis</a:t>
            </a:r>
            <a:r>
              <a:rPr lang="en-US" dirty="0"/>
              <a:t> que les technologies de production de combustibles </a:t>
            </a:r>
            <a:r>
              <a:rPr lang="en-US" dirty="0" err="1"/>
              <a:t>sont</a:t>
            </a:r>
            <a:r>
              <a:rPr lang="en-US" dirty="0"/>
              <a:t> </a:t>
            </a:r>
            <a:r>
              <a:rPr lang="en-US" dirty="0" err="1"/>
              <a:t>désignées</a:t>
            </a:r>
            <a:r>
              <a:rPr lang="en-US" dirty="0"/>
              <a:t> par les trois premières </a:t>
            </a:r>
            <a:r>
              <a:rPr lang="en-US" dirty="0" err="1"/>
              <a:t>lettres</a:t>
            </a:r>
            <a:r>
              <a:rPr lang="en-US" dirty="0"/>
              <a:t> MIN. Le transport </a:t>
            </a:r>
            <a:r>
              <a:rPr lang="en-US" dirty="0" err="1"/>
              <a:t>d'électricité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désigné</a:t>
            </a:r>
            <a:r>
              <a:rPr lang="en-US" dirty="0"/>
              <a:t> par le nom PWRTRN </a:t>
            </a:r>
            <a:r>
              <a:rPr lang="en-US" dirty="0" err="1"/>
              <a:t>puisqu'il</a:t>
            </a:r>
            <a:r>
              <a:rPr lang="en-US" dirty="0"/>
              <a:t> fait </a:t>
            </a:r>
            <a:r>
              <a:rPr lang="en-US" dirty="0" err="1"/>
              <a:t>partie</a:t>
            </a:r>
            <a:r>
              <a:rPr lang="en-US" dirty="0"/>
              <a:t> du </a:t>
            </a:r>
            <a:r>
              <a:rPr lang="en-US" dirty="0" err="1"/>
              <a:t>secteur</a:t>
            </a:r>
            <a:r>
              <a:rPr lang="en-US" dirty="0"/>
              <a:t> de </a:t>
            </a:r>
            <a:r>
              <a:rPr lang="en-US" dirty="0" err="1"/>
              <a:t>l'électricité</a:t>
            </a:r>
            <a:r>
              <a:rPr lang="en-US" dirty="0"/>
              <a:t> et que TRN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utilisé</a:t>
            </a:r>
            <a:r>
              <a:rPr lang="en-US" dirty="0"/>
              <a:t> pour </a:t>
            </a:r>
            <a:r>
              <a:rPr lang="en-US" dirty="0" err="1"/>
              <a:t>abréger</a:t>
            </a:r>
            <a:r>
              <a:rPr lang="en-US" dirty="0"/>
              <a:t> le </a:t>
            </a:r>
            <a:r>
              <a:rPr lang="en-US" dirty="0" err="1"/>
              <a:t>terme</a:t>
            </a:r>
            <a:r>
              <a:rPr lang="en-US" dirty="0"/>
              <a:t> "transport". Les </a:t>
            </a:r>
            <a:r>
              <a:rPr lang="en-US" dirty="0" err="1"/>
              <a:t>abréviations</a:t>
            </a:r>
            <a:r>
              <a:rPr lang="en-US" dirty="0"/>
              <a:t> de 3 </a:t>
            </a:r>
            <a:r>
              <a:rPr lang="en-US" dirty="0" err="1"/>
              <a:t>ou</a:t>
            </a:r>
            <a:r>
              <a:rPr lang="en-US" dirty="0"/>
              <a:t> 6 </a:t>
            </a:r>
            <a:r>
              <a:rPr lang="en-US" dirty="0" err="1"/>
              <a:t>lettres</a:t>
            </a:r>
            <a:r>
              <a:rPr lang="en-US" dirty="0"/>
              <a:t> </a:t>
            </a:r>
            <a:r>
              <a:rPr lang="en-US" dirty="0" err="1"/>
              <a:t>utilisées</a:t>
            </a:r>
            <a:r>
              <a:rPr lang="en-US" dirty="0"/>
              <a:t> pour les </a:t>
            </a:r>
            <a:r>
              <a:rPr lang="en-US" dirty="0" err="1"/>
              <a:t>différents</a:t>
            </a:r>
            <a:r>
              <a:rPr lang="en-US" dirty="0"/>
              <a:t> </a:t>
            </a:r>
            <a:r>
              <a:rPr lang="en-US" dirty="0" err="1"/>
              <a:t>produits</a:t>
            </a:r>
            <a:r>
              <a:rPr lang="en-US" dirty="0"/>
              <a:t> </a:t>
            </a:r>
            <a:r>
              <a:rPr lang="en-US" dirty="0" err="1"/>
              <a:t>sont</a:t>
            </a:r>
            <a:r>
              <a:rPr lang="en-US" dirty="0"/>
              <a:t> </a:t>
            </a:r>
            <a:r>
              <a:rPr lang="en-US" dirty="0" err="1"/>
              <a:t>présentées</a:t>
            </a:r>
            <a:r>
              <a:rPr lang="en-US" dirty="0"/>
              <a:t> dans la section </a:t>
            </a:r>
            <a:r>
              <a:rPr lang="en-US" dirty="0" err="1"/>
              <a:t>suivante</a:t>
            </a:r>
            <a:r>
              <a:rPr lang="en-US" dirty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6A28AF-C390-D94A-86D3-7BD7243CB0E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2776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Les </a:t>
            </a:r>
            <a:r>
              <a:rPr lang="en-US" dirty="0" err="1"/>
              <a:t>formes</a:t>
            </a:r>
            <a:r>
              <a:rPr lang="en-US" dirty="0"/>
              <a:t> </a:t>
            </a:r>
            <a:r>
              <a:rPr lang="en-US" dirty="0" err="1"/>
              <a:t>d’énergie</a:t>
            </a:r>
            <a:r>
              <a:rPr lang="en-US" dirty="0"/>
              <a:t> se </a:t>
            </a:r>
            <a:r>
              <a:rPr lang="en-US" dirty="0" err="1"/>
              <a:t>voient</a:t>
            </a:r>
            <a:r>
              <a:rPr lang="en-US" dirty="0"/>
              <a:t> </a:t>
            </a:r>
            <a:r>
              <a:rPr lang="en-US" dirty="0" err="1"/>
              <a:t>attribuer</a:t>
            </a:r>
            <a:r>
              <a:rPr lang="en-US" dirty="0"/>
              <a:t> des </a:t>
            </a:r>
            <a:r>
              <a:rPr lang="en-US" dirty="0" err="1"/>
              <a:t>noms</a:t>
            </a:r>
            <a:r>
              <a:rPr lang="en-US" dirty="0"/>
              <a:t> de 3 </a:t>
            </a:r>
            <a:r>
              <a:rPr lang="en-US" dirty="0" err="1"/>
              <a:t>ou</a:t>
            </a:r>
            <a:r>
              <a:rPr lang="en-US" dirty="0"/>
              <a:t> 6 </a:t>
            </a:r>
            <a:r>
              <a:rPr lang="en-US" dirty="0" err="1"/>
              <a:t>lettres</a:t>
            </a:r>
            <a:r>
              <a:rPr lang="en-US" dirty="0"/>
              <a:t>. Si un </a:t>
            </a:r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dirty="0" err="1"/>
              <a:t>forme</a:t>
            </a:r>
            <a:r>
              <a:rPr lang="en-US" dirty="0"/>
              <a:t> </a:t>
            </a:r>
            <a:r>
              <a:rPr lang="en-US" dirty="0" err="1"/>
              <a:t>d’énergie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spécifique</a:t>
            </a:r>
            <a:r>
              <a:rPr lang="en-US" dirty="0"/>
              <a:t> à un </a:t>
            </a:r>
            <a:r>
              <a:rPr lang="en-US" dirty="0" err="1"/>
              <a:t>secteur</a:t>
            </a:r>
            <a:r>
              <a:rPr lang="en-US" dirty="0"/>
              <a:t>, le premier segment de 3 </a:t>
            </a:r>
            <a:r>
              <a:rPr lang="en-US" dirty="0" err="1"/>
              <a:t>lettres</a:t>
            </a:r>
            <a:r>
              <a:rPr lang="en-US" dirty="0"/>
              <a:t> du nom </a:t>
            </a:r>
            <a:r>
              <a:rPr lang="en-US" dirty="0" err="1"/>
              <a:t>identifie</a:t>
            </a:r>
            <a:r>
              <a:rPr lang="en-US" dirty="0"/>
              <a:t> le </a:t>
            </a:r>
            <a:r>
              <a:rPr lang="en-US" dirty="0" err="1"/>
              <a:t>secteur</a:t>
            </a:r>
            <a:r>
              <a:rPr lang="en-US" dirty="0"/>
              <a:t> </a:t>
            </a:r>
            <a:r>
              <a:rPr lang="en-US" dirty="0" err="1"/>
              <a:t>tandis</a:t>
            </a:r>
            <a:r>
              <a:rPr lang="en-US" dirty="0"/>
              <a:t> que le second segment de 3 </a:t>
            </a:r>
            <a:r>
              <a:rPr lang="en-US" dirty="0" err="1"/>
              <a:t>lettres</a:t>
            </a:r>
            <a:r>
              <a:rPr lang="en-US" dirty="0"/>
              <a:t> </a:t>
            </a:r>
            <a:r>
              <a:rPr lang="en-US" dirty="0" err="1"/>
              <a:t>identifie</a:t>
            </a:r>
            <a:r>
              <a:rPr lang="en-US" dirty="0"/>
              <a:t> la </a:t>
            </a:r>
            <a:r>
              <a:rPr lang="en-US" dirty="0" err="1"/>
              <a:t>forme</a:t>
            </a:r>
            <a:r>
              <a:rPr lang="en-US" dirty="0"/>
              <a:t> </a:t>
            </a:r>
            <a:r>
              <a:rPr lang="en-US" dirty="0" err="1"/>
              <a:t>d’énergie</a:t>
            </a:r>
            <a:r>
              <a:rPr lang="en-US" dirty="0"/>
              <a:t>. Par </a:t>
            </a:r>
            <a:r>
              <a:rPr lang="en-US" dirty="0" err="1"/>
              <a:t>exemple</a:t>
            </a:r>
            <a:r>
              <a:rPr lang="en-US" dirty="0"/>
              <a:t>, le diesel </a:t>
            </a:r>
            <a:r>
              <a:rPr lang="en-US" dirty="0" err="1"/>
              <a:t>utilisé</a:t>
            </a:r>
            <a:r>
              <a:rPr lang="en-US" dirty="0"/>
              <a:t> dans le </a:t>
            </a:r>
            <a:r>
              <a:rPr lang="en-US" dirty="0" err="1"/>
              <a:t>secteur</a:t>
            </a:r>
            <a:r>
              <a:rPr lang="en-US" dirty="0"/>
              <a:t> des transports </a:t>
            </a:r>
            <a:r>
              <a:rPr lang="en-US" dirty="0" err="1"/>
              <a:t>serait</a:t>
            </a:r>
            <a:r>
              <a:rPr lang="en-US" dirty="0"/>
              <a:t> </a:t>
            </a:r>
            <a:r>
              <a:rPr lang="en-US" dirty="0" err="1"/>
              <a:t>nommé</a:t>
            </a:r>
            <a:r>
              <a:rPr lang="en-US" dirty="0"/>
              <a:t> TRADSL.</a:t>
            </a:r>
          </a:p>
          <a:p>
            <a:endParaRPr lang="en-US" dirty="0"/>
          </a:p>
          <a:p>
            <a:r>
              <a:rPr lang="en-US" dirty="0"/>
              <a:t>Les </a:t>
            </a:r>
            <a:r>
              <a:rPr lang="en-US" dirty="0" err="1"/>
              <a:t>demandes</a:t>
            </a:r>
            <a:r>
              <a:rPr lang="en-US" dirty="0"/>
              <a:t> </a:t>
            </a:r>
            <a:r>
              <a:rPr lang="en-US" dirty="0" err="1"/>
              <a:t>reçoivent</a:t>
            </a:r>
            <a:r>
              <a:rPr lang="en-US" dirty="0"/>
              <a:t> </a:t>
            </a:r>
            <a:r>
              <a:rPr lang="en-US" dirty="0" err="1"/>
              <a:t>généralement</a:t>
            </a:r>
            <a:r>
              <a:rPr lang="en-US" dirty="0"/>
              <a:t> des </a:t>
            </a:r>
            <a:r>
              <a:rPr lang="en-US" dirty="0" err="1"/>
              <a:t>noms</a:t>
            </a:r>
            <a:r>
              <a:rPr lang="en-US" dirty="0"/>
              <a:t> de 9 </a:t>
            </a:r>
            <a:r>
              <a:rPr lang="en-US" dirty="0" err="1"/>
              <a:t>lettres</a:t>
            </a:r>
            <a:r>
              <a:rPr lang="en-US" dirty="0"/>
              <a:t> </a:t>
            </a:r>
            <a:r>
              <a:rPr lang="en-US" dirty="0" err="1"/>
              <a:t>structurées</a:t>
            </a:r>
            <a:r>
              <a:rPr lang="en-US" dirty="0"/>
              <a:t> de la </a:t>
            </a:r>
            <a:r>
              <a:rPr lang="en-US" dirty="0" err="1"/>
              <a:t>même</a:t>
            </a:r>
            <a:r>
              <a:rPr lang="en-US" dirty="0"/>
              <a:t> manière que pour les technologies: le premier segment </a:t>
            </a:r>
            <a:r>
              <a:rPr lang="en-US" dirty="0" err="1"/>
              <a:t>identifiant</a:t>
            </a:r>
            <a:r>
              <a:rPr lang="en-US" dirty="0"/>
              <a:t> la </a:t>
            </a:r>
            <a:r>
              <a:rPr lang="en-US" dirty="0" err="1"/>
              <a:t>catégorie</a:t>
            </a:r>
            <a:r>
              <a:rPr lang="en-US" dirty="0"/>
              <a:t>, le </a:t>
            </a:r>
            <a:r>
              <a:rPr lang="en-US" dirty="0" err="1"/>
              <a:t>deuxième</a:t>
            </a:r>
            <a:r>
              <a:rPr lang="en-US" dirty="0"/>
              <a:t> le </a:t>
            </a:r>
            <a:r>
              <a:rPr lang="en-US" dirty="0" err="1"/>
              <a:t>secteur</a:t>
            </a:r>
            <a:r>
              <a:rPr lang="en-US" dirty="0"/>
              <a:t> et le dernier la </a:t>
            </a:r>
            <a:r>
              <a:rPr lang="en-US" dirty="0" err="1"/>
              <a:t>forme</a:t>
            </a:r>
            <a:r>
              <a:rPr lang="en-US" dirty="0"/>
              <a:t> </a:t>
            </a:r>
            <a:r>
              <a:rPr lang="en-US" dirty="0" err="1"/>
              <a:t>d’énergie</a:t>
            </a:r>
            <a:r>
              <a:rPr lang="en-US" dirty="0"/>
              <a:t>. Par </a:t>
            </a:r>
            <a:r>
              <a:rPr lang="en-US" dirty="0" err="1"/>
              <a:t>exemple</a:t>
            </a:r>
            <a:r>
              <a:rPr lang="en-US" dirty="0"/>
              <a:t>, la </a:t>
            </a:r>
            <a:r>
              <a:rPr lang="en-US" dirty="0" err="1"/>
              <a:t>demande</a:t>
            </a:r>
            <a:r>
              <a:rPr lang="en-US" dirty="0"/>
              <a:t> </a:t>
            </a:r>
            <a:r>
              <a:rPr lang="en-US" dirty="0" err="1"/>
              <a:t>résidentielle</a:t>
            </a:r>
            <a:r>
              <a:rPr lang="en-US" dirty="0"/>
              <a:t> </a:t>
            </a:r>
            <a:r>
              <a:rPr lang="en-US" dirty="0" err="1"/>
              <a:t>d'électricité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nommée</a:t>
            </a:r>
            <a:r>
              <a:rPr lang="en-US" dirty="0"/>
              <a:t> DEMRESELC (DEM </a:t>
            </a:r>
            <a:r>
              <a:rPr lang="en-US" dirty="0" err="1"/>
              <a:t>identifie</a:t>
            </a:r>
            <a:r>
              <a:rPr lang="en-US" dirty="0"/>
              <a:t> la </a:t>
            </a:r>
            <a:r>
              <a:rPr lang="en-US" dirty="0" err="1"/>
              <a:t>demande</a:t>
            </a:r>
            <a:r>
              <a:rPr lang="en-US" dirty="0"/>
              <a:t>, RES le </a:t>
            </a:r>
            <a:r>
              <a:rPr lang="en-US" dirty="0" err="1"/>
              <a:t>secteur</a:t>
            </a:r>
            <a:r>
              <a:rPr lang="en-US" dirty="0"/>
              <a:t> </a:t>
            </a:r>
            <a:r>
              <a:rPr lang="en-US" dirty="0" err="1"/>
              <a:t>résidentiel</a:t>
            </a:r>
            <a:r>
              <a:rPr lang="en-US" dirty="0"/>
              <a:t> et ELC </a:t>
            </a:r>
            <a:r>
              <a:rPr lang="en-US" dirty="0" err="1"/>
              <a:t>l'électricité</a:t>
            </a:r>
            <a:r>
              <a:rPr lang="en-US" dirty="0"/>
              <a:t>).</a:t>
            </a:r>
            <a:endParaRPr lang="en-US" dirty="0">
              <a:cs typeface="Calibri"/>
            </a:endParaRPr>
          </a:p>
          <a:p>
            <a:br>
              <a:rPr lang="en-US" dirty="0">
                <a:cs typeface="+mn-lt"/>
              </a:rPr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6A28AF-C390-D94A-86D3-7BD7243CB0E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016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Toutes</a:t>
            </a:r>
            <a:r>
              <a:rPr lang="en-US" dirty="0"/>
              <a:t> les </a:t>
            </a:r>
            <a:r>
              <a:rPr lang="en-US" dirty="0" err="1"/>
              <a:t>caractéristiques</a:t>
            </a:r>
            <a:r>
              <a:rPr lang="en-US" dirty="0"/>
              <a:t> du </a:t>
            </a:r>
            <a:r>
              <a:rPr lang="en-US" dirty="0" err="1"/>
              <a:t>système</a:t>
            </a:r>
            <a:r>
              <a:rPr lang="en-US" dirty="0"/>
              <a:t> </a:t>
            </a:r>
            <a:r>
              <a:rPr lang="en-US" dirty="0" err="1"/>
              <a:t>énergétique</a:t>
            </a:r>
            <a:r>
              <a:rPr lang="en-US" dirty="0"/>
              <a:t> </a:t>
            </a:r>
            <a:r>
              <a:rPr lang="en-US" dirty="0" err="1"/>
              <a:t>varient</a:t>
            </a:r>
            <a:r>
              <a:rPr lang="en-US" dirty="0"/>
              <a:t> sur </a:t>
            </a:r>
            <a:r>
              <a:rPr lang="en-US" dirty="0" err="1"/>
              <a:t>différentes</a:t>
            </a:r>
            <a:r>
              <a:rPr lang="en-US" dirty="0"/>
              <a:t> </a:t>
            </a:r>
            <a:r>
              <a:rPr lang="en-US" dirty="0" err="1"/>
              <a:t>échelles</a:t>
            </a:r>
            <a:r>
              <a:rPr lang="en-US" dirty="0"/>
              <a:t> de temps (</a:t>
            </a:r>
            <a:r>
              <a:rPr lang="en-US" dirty="0" err="1"/>
              <a:t>jours</a:t>
            </a:r>
            <a:r>
              <a:rPr lang="en-US" dirty="0"/>
              <a:t>, </a:t>
            </a:r>
            <a:r>
              <a:rPr lang="en-US" dirty="0" err="1"/>
              <a:t>semaines</a:t>
            </a:r>
            <a:r>
              <a:rPr lang="en-US" dirty="0"/>
              <a:t>, </a:t>
            </a:r>
            <a:r>
              <a:rPr lang="en-US" dirty="0" err="1"/>
              <a:t>saisons</a:t>
            </a:r>
            <a:r>
              <a:rPr lang="en-US" dirty="0"/>
              <a:t>), tant du </a:t>
            </a:r>
            <a:r>
              <a:rPr lang="en-US" dirty="0" err="1"/>
              <a:t>côté</a:t>
            </a:r>
            <a:r>
              <a:rPr lang="en-US" dirty="0"/>
              <a:t> de la </a:t>
            </a:r>
            <a:r>
              <a:rPr lang="en-US" dirty="0" err="1"/>
              <a:t>demande</a:t>
            </a:r>
            <a:r>
              <a:rPr lang="en-US" dirty="0"/>
              <a:t> que de </a:t>
            </a:r>
            <a:r>
              <a:rPr lang="en-US" dirty="0" err="1"/>
              <a:t>l'offre</a:t>
            </a:r>
            <a:r>
              <a:rPr lang="en-US" dirty="0"/>
              <a:t>. Il </a:t>
            </a:r>
            <a:r>
              <a:rPr lang="en-US" dirty="0" err="1"/>
              <a:t>s'agit</a:t>
            </a:r>
            <a:r>
              <a:rPr lang="en-US" dirty="0"/>
              <a:t> </a:t>
            </a:r>
            <a:r>
              <a:rPr lang="en-US" dirty="0" err="1"/>
              <a:t>notamment</a:t>
            </a:r>
            <a:r>
              <a:rPr lang="en-US" dirty="0"/>
              <a:t> de:</a:t>
            </a:r>
            <a:endParaRPr lang="en-US" dirty="0">
              <a:cs typeface="Calibri"/>
            </a:endParaRPr>
          </a:p>
          <a:p>
            <a:pPr marL="171450" indent="-171450">
              <a:buFont typeface="Arial"/>
              <a:buChar char="•"/>
            </a:pPr>
            <a:endParaRPr lang="en-US" dirty="0"/>
          </a:p>
          <a:p>
            <a:pPr marL="171450" indent="-171450">
              <a:buFont typeface="Arial"/>
              <a:buChar char="•"/>
            </a:pPr>
            <a:r>
              <a:rPr lang="en-US" dirty="0"/>
              <a:t>la </a:t>
            </a:r>
            <a:r>
              <a:rPr lang="en-US" dirty="0" err="1"/>
              <a:t>demande</a:t>
            </a:r>
            <a:r>
              <a:rPr lang="en-US" dirty="0"/>
              <a:t> </a:t>
            </a:r>
            <a:r>
              <a:rPr lang="en-US" dirty="0" err="1"/>
              <a:t>d'énergie</a:t>
            </a:r>
            <a:r>
              <a:rPr lang="en-US" dirty="0"/>
              <a:t>;</a:t>
            </a:r>
            <a:endParaRPr lang="en-US" dirty="0">
              <a:cs typeface="Calibri"/>
            </a:endParaRPr>
          </a:p>
          <a:p>
            <a:pPr marL="171450" indent="-171450">
              <a:buFont typeface="Arial"/>
              <a:buChar char="•"/>
            </a:pPr>
            <a:r>
              <a:rPr lang="en-US" dirty="0"/>
              <a:t>la </a:t>
            </a:r>
            <a:r>
              <a:rPr lang="en-US" dirty="0" err="1"/>
              <a:t>disponibilité</a:t>
            </a:r>
            <a:r>
              <a:rPr lang="en-US" dirty="0"/>
              <a:t> des technologies </a:t>
            </a:r>
            <a:r>
              <a:rPr lang="en-US" dirty="0" err="1"/>
              <a:t>d'approvisionnement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énergie</a:t>
            </a:r>
            <a:r>
              <a:rPr lang="en-US" dirty="0"/>
              <a:t>;</a:t>
            </a:r>
            <a:endParaRPr lang="en-US" dirty="0">
              <a:cs typeface="Calibri"/>
            </a:endParaRPr>
          </a:p>
          <a:p>
            <a:pPr marL="171450" indent="-171450">
              <a:buFont typeface="Arial"/>
              <a:buChar char="•"/>
            </a:pPr>
            <a:r>
              <a:rPr lang="en-US" dirty="0"/>
              <a:t>la </a:t>
            </a:r>
            <a:r>
              <a:rPr lang="en-US" dirty="0" err="1"/>
              <a:t>disponibilité</a:t>
            </a:r>
            <a:r>
              <a:rPr lang="en-US" dirty="0"/>
              <a:t> des sources </a:t>
            </a:r>
            <a:r>
              <a:rPr lang="en-US" dirty="0" err="1"/>
              <a:t>d'énergie</a:t>
            </a:r>
            <a:r>
              <a:rPr lang="en-US" dirty="0"/>
              <a:t> </a:t>
            </a:r>
            <a:r>
              <a:rPr lang="en-US" dirty="0" err="1"/>
              <a:t>renouvelables</a:t>
            </a:r>
            <a:r>
              <a:rPr lang="en-US" dirty="0"/>
              <a:t> (</a:t>
            </a:r>
            <a:r>
              <a:rPr lang="en-US" dirty="0" err="1"/>
              <a:t>telles</a:t>
            </a:r>
            <a:r>
              <a:rPr lang="en-US" dirty="0"/>
              <a:t> que </a:t>
            </a:r>
            <a:r>
              <a:rPr lang="en-US" dirty="0" err="1"/>
              <a:t>l'eau</a:t>
            </a:r>
            <a:r>
              <a:rPr lang="en-US" dirty="0"/>
              <a:t> </a:t>
            </a:r>
            <a:r>
              <a:rPr lang="en-US" dirty="0" err="1"/>
              <a:t>ou</a:t>
            </a:r>
            <a:r>
              <a:rPr lang="en-US" dirty="0"/>
              <a:t> le </a:t>
            </a:r>
            <a:r>
              <a:rPr lang="en-US" dirty="0" err="1"/>
              <a:t>rayonnement</a:t>
            </a:r>
            <a:r>
              <a:rPr lang="en-US" dirty="0"/>
              <a:t> </a:t>
            </a:r>
            <a:r>
              <a:rPr lang="en-US" dirty="0" err="1"/>
              <a:t>solaire</a:t>
            </a:r>
            <a:r>
              <a:rPr lang="en-US" dirty="0"/>
              <a:t>) et du stockage;</a:t>
            </a:r>
            <a:endParaRPr lang="en-US" dirty="0">
              <a:cs typeface="Calibri"/>
            </a:endParaRPr>
          </a:p>
          <a:p>
            <a:pPr marL="171450" indent="-171450">
              <a:buFont typeface="Arial"/>
              <a:buChar char="•"/>
            </a:pPr>
            <a:r>
              <a:rPr lang="en-US" dirty="0"/>
              <a:t>les prix de </a:t>
            </a:r>
            <a:r>
              <a:rPr lang="en-US" dirty="0" err="1"/>
              <a:t>l'énergie</a:t>
            </a:r>
            <a:r>
              <a:rPr lang="en-US" dirty="0"/>
              <a:t>.</a:t>
            </a:r>
            <a:endParaRPr lang="en-US" dirty="0">
              <a:cs typeface="Calibri"/>
            </a:endParaRPr>
          </a:p>
          <a:p>
            <a:endParaRPr lang="en-US" dirty="0"/>
          </a:p>
          <a:p>
            <a:r>
              <a:rPr lang="en-US" dirty="0"/>
              <a:t>Nous devons </a:t>
            </a:r>
            <a:r>
              <a:rPr lang="en-US" dirty="0" err="1"/>
              <a:t>veiller</a:t>
            </a:r>
            <a:r>
              <a:rPr lang="en-US" dirty="0"/>
              <a:t> à </a:t>
            </a:r>
            <a:r>
              <a:rPr lang="en-US" dirty="0" err="1"/>
              <a:t>ce</a:t>
            </a:r>
            <a:r>
              <a:rPr lang="en-US" dirty="0"/>
              <a:t> </a:t>
            </a:r>
            <a:r>
              <a:rPr lang="en-US" dirty="0" err="1"/>
              <a:t>qu'il</a:t>
            </a:r>
            <a:r>
              <a:rPr lang="en-US" dirty="0"/>
              <a:t> y </a:t>
            </a:r>
            <a:r>
              <a:rPr lang="en-US" dirty="0" err="1"/>
              <a:t>ait</a:t>
            </a:r>
            <a:r>
              <a:rPr lang="en-US" dirty="0"/>
              <a:t> </a:t>
            </a:r>
            <a:r>
              <a:rPr lang="en-US" dirty="0" err="1"/>
              <a:t>suffisamment</a:t>
            </a:r>
            <a:r>
              <a:rPr lang="en-US" dirty="0"/>
              <a:t> de </a:t>
            </a:r>
            <a:r>
              <a:rPr lang="en-US" dirty="0" err="1"/>
              <a:t>capacité</a:t>
            </a:r>
            <a:r>
              <a:rPr lang="en-US" dirty="0"/>
              <a:t> pour </a:t>
            </a:r>
            <a:r>
              <a:rPr lang="en-US" dirty="0" err="1"/>
              <a:t>répondre</a:t>
            </a:r>
            <a:r>
              <a:rPr lang="en-US" dirty="0"/>
              <a:t> à la </a:t>
            </a:r>
            <a:r>
              <a:rPr lang="en-US" dirty="0" err="1"/>
              <a:t>demande</a:t>
            </a:r>
            <a:r>
              <a:rPr lang="en-US" dirty="0"/>
              <a:t> à tout moment. Ceci </a:t>
            </a:r>
            <a:r>
              <a:rPr lang="en-US" dirty="0" err="1"/>
              <a:t>signifie</a:t>
            </a:r>
            <a:r>
              <a:rPr lang="en-US" dirty="0"/>
              <a:t> </a:t>
            </a:r>
            <a:r>
              <a:rPr lang="en-US" dirty="0" err="1"/>
              <a:t>qu'il</a:t>
            </a:r>
            <a:r>
              <a:rPr lang="en-US" dirty="0"/>
              <a:t> faut </a:t>
            </a:r>
            <a:r>
              <a:rPr lang="en-US" dirty="0" err="1"/>
              <a:t>veiller</a:t>
            </a:r>
            <a:r>
              <a:rPr lang="en-US" dirty="0"/>
              <a:t> à </a:t>
            </a:r>
            <a:r>
              <a:rPr lang="en-US" dirty="0" err="1"/>
              <a:t>ce</a:t>
            </a:r>
            <a:r>
              <a:rPr lang="en-US" dirty="0"/>
              <a:t> que chacun </a:t>
            </a:r>
            <a:r>
              <a:rPr lang="en-US" dirty="0" err="1"/>
              <a:t>ait</a:t>
            </a:r>
            <a:r>
              <a:rPr lang="en-US" dirty="0"/>
              <a:t> </a:t>
            </a:r>
            <a:r>
              <a:rPr lang="en-US" dirty="0" err="1"/>
              <a:t>accès</a:t>
            </a:r>
            <a:r>
              <a:rPr lang="en-US" dirty="0"/>
              <a:t> à </a:t>
            </a:r>
            <a:r>
              <a:rPr lang="en-US" dirty="0" err="1"/>
              <a:t>l'énergie</a:t>
            </a:r>
            <a:r>
              <a:rPr lang="en-US" dirty="0"/>
              <a:t> au moment </a:t>
            </a:r>
            <a:r>
              <a:rPr lang="en-US" dirty="0" err="1"/>
              <a:t>où</a:t>
            </a:r>
            <a:r>
              <a:rPr lang="en-US" dirty="0"/>
              <a:t> il </a:t>
            </a:r>
            <a:r>
              <a:rPr lang="en-US" dirty="0" err="1"/>
              <a:t>en</a:t>
            </a:r>
            <a:r>
              <a:rPr lang="en-US" dirty="0"/>
              <a:t> a </a:t>
            </a:r>
            <a:r>
              <a:rPr lang="en-US" dirty="0" err="1"/>
              <a:t>besoin</a:t>
            </a:r>
            <a:r>
              <a:rPr lang="en-US" dirty="0"/>
              <a:t>. </a:t>
            </a:r>
            <a:endParaRPr lang="en-US" dirty="0">
              <a:cs typeface="Calibri"/>
            </a:endParaRPr>
          </a:p>
          <a:p>
            <a:br>
              <a:rPr lang="en-US" dirty="0">
                <a:cs typeface="+mn-lt"/>
              </a:rPr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6A28AF-C390-D94A-86D3-7BD7243CB0E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1549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dirty="0"/>
              <a:t>Dans la plupart des cas, la demande d'énergie varie dans le temps. Elle est </a:t>
            </a:r>
            <a:r>
              <a:rPr lang="en-US" dirty="0" err="1"/>
              <a:t>rarement</a:t>
            </a:r>
            <a:r>
              <a:rPr lang="en-US" dirty="0"/>
              <a:t> </a:t>
            </a:r>
            <a:r>
              <a:rPr lang="en-US" dirty="0" err="1"/>
              <a:t>constante</a:t>
            </a:r>
            <a:r>
              <a:rPr lang="en-US" dirty="0"/>
              <a:t> et varie en fonction des activités des consommateurs à différents moments de la journée. Par exemple, dans de nombreux pays, la demande </a:t>
            </a:r>
            <a:r>
              <a:rPr lang="en-US" dirty="0" err="1"/>
              <a:t>d'électricité</a:t>
            </a:r>
            <a:r>
              <a:rPr lang="en-US" dirty="0"/>
              <a:t> au </a:t>
            </a:r>
            <a:r>
              <a:rPr lang="en-US" dirty="0" err="1"/>
              <a:t>cours</a:t>
            </a:r>
            <a:r>
              <a:rPr lang="en-US" dirty="0"/>
              <a:t> </a:t>
            </a:r>
            <a:r>
              <a:rPr lang="en-US" dirty="0" err="1"/>
              <a:t>d’une</a:t>
            </a:r>
            <a:r>
              <a:rPr lang="en-US" dirty="0"/>
              <a:t> </a:t>
            </a:r>
            <a:r>
              <a:rPr lang="en-US" dirty="0" err="1"/>
              <a:t>journée</a:t>
            </a:r>
            <a:r>
              <a:rPr lang="en-US" dirty="0"/>
              <a:t> </a:t>
            </a:r>
            <a:r>
              <a:rPr lang="en-US" dirty="0" err="1"/>
              <a:t>atteint</a:t>
            </a:r>
            <a:r>
              <a:rPr lang="en-US" dirty="0"/>
              <a:t> son </a:t>
            </a:r>
            <a:r>
              <a:rPr lang="en-US" dirty="0" err="1"/>
              <a:t>niveau</a:t>
            </a:r>
            <a:r>
              <a:rPr lang="en-US" dirty="0"/>
              <a:t> maximal </a:t>
            </a:r>
            <a:r>
              <a:rPr lang="en-US" dirty="0" err="1"/>
              <a:t>en</a:t>
            </a:r>
            <a:r>
              <a:rPr lang="en-US" dirty="0"/>
              <a:t> fin d'après-midi et en début de soirée. C'est à </a:t>
            </a:r>
            <a:r>
              <a:rPr lang="en-US" dirty="0" err="1"/>
              <a:t>ce</a:t>
            </a:r>
            <a:r>
              <a:rPr lang="en-US" dirty="0"/>
              <a:t> moment que les consommateurs utilisent le plus d'énergie, par exemple pour faire cuire un repas </a:t>
            </a:r>
            <a:r>
              <a:rPr lang="en-US" dirty="0" err="1"/>
              <a:t>ou</a:t>
            </a:r>
            <a:r>
              <a:rPr lang="en-US" dirty="0"/>
              <a:t> </a:t>
            </a:r>
            <a:r>
              <a:rPr lang="en-US" dirty="0" err="1"/>
              <a:t>produire</a:t>
            </a:r>
            <a:r>
              <a:rPr lang="en-US" dirty="0"/>
              <a:t> un </a:t>
            </a:r>
            <a:r>
              <a:rPr lang="en-US" dirty="0" err="1"/>
              <a:t>éclairage</a:t>
            </a:r>
            <a:r>
              <a:rPr lang="en-US" dirty="0"/>
              <a:t> à la tombée de la nuit. La </a:t>
            </a:r>
            <a:r>
              <a:rPr lang="en-US" dirty="0" err="1"/>
              <a:t>demande</a:t>
            </a:r>
            <a:r>
              <a:rPr lang="en-US" dirty="0"/>
              <a:t> </a:t>
            </a:r>
            <a:r>
              <a:rPr lang="en-US" dirty="0" err="1"/>
              <a:t>d'énergie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aussi</a:t>
            </a:r>
            <a:r>
              <a:rPr lang="en-US" dirty="0"/>
              <a:t> variable </a:t>
            </a:r>
            <a:r>
              <a:rPr lang="en-US" dirty="0" err="1"/>
              <a:t>selon</a:t>
            </a:r>
            <a:r>
              <a:rPr lang="en-US" dirty="0"/>
              <a:t> le moment de </a:t>
            </a:r>
            <a:r>
              <a:rPr lang="en-US" dirty="0" err="1"/>
              <a:t>l’année</a:t>
            </a:r>
            <a:r>
              <a:rPr lang="en-US" dirty="0"/>
              <a:t> </a:t>
            </a:r>
            <a:r>
              <a:rPr lang="en-US" dirty="0" err="1"/>
              <a:t>puisqu’elle</a:t>
            </a:r>
            <a:r>
              <a:rPr lang="en-US" dirty="0"/>
              <a:t> évolue en fonction des saisons. Par exemple, dans les pays froids, la demande d'électricité résidentielle peut être plus élevée en hiver </a:t>
            </a:r>
            <a:r>
              <a:rPr lang="en-US" dirty="0" err="1"/>
              <a:t>qu'en</a:t>
            </a:r>
            <a:r>
              <a:rPr lang="en-US" dirty="0"/>
              <a:t> </a:t>
            </a:r>
            <a:r>
              <a:rPr lang="en-US" dirty="0" err="1"/>
              <a:t>été</a:t>
            </a:r>
            <a:r>
              <a:rPr lang="en-US" dirty="0"/>
              <a:t> </a:t>
            </a:r>
            <a:r>
              <a:rPr lang="en-US" dirty="0" err="1"/>
              <a:t>puisque</a:t>
            </a:r>
            <a:r>
              <a:rPr lang="en-US" dirty="0"/>
              <a:t> les consommateurs utilisent plus d'énergie pour le chauffage et l'éclairage. Ce diagramme montre un exemple de la façon dont la demande d'électricité peut varier à l'échelle quotidienne et mensuelle dans un pays. Il </a:t>
            </a:r>
            <a:r>
              <a:rPr lang="en-US" dirty="0" err="1"/>
              <a:t>est</a:t>
            </a:r>
            <a:r>
              <a:rPr lang="en-US" dirty="0"/>
              <a:t> important de modéliser ces variations de la demande dans le temps afin de s'assurer qu'une quantité suffisante d'énergie peut être fournie à tout moment.</a:t>
            </a:r>
            <a:endParaRPr lang="en-US" dirty="0">
              <a:cs typeface="Calibri"/>
            </a:endParaRPr>
          </a:p>
          <a:p>
            <a:endParaRPr lang="en-US" dirty="0">
              <a:cs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6A28AF-C390-D94A-86D3-7BD7243CB0E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206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950AB-7923-654D-A291-A2D93829C4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A4D518-7A0D-E64D-BFF9-227E2FE8B2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AEF637-4F65-4E4F-9090-B74EE225B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BB1F3-09E8-2A4B-94FB-2B55395E3B4A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CAE473-0CE2-E347-B317-4BA55C070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11CD2F5-C8D5-5F44-B3D7-C158CE199089}"/>
              </a:ext>
            </a:extLst>
          </p:cNvPr>
          <p:cNvSpPr txBox="1">
            <a:spLocks/>
          </p:cNvSpPr>
          <p:nvPr userDrawn="1"/>
        </p:nvSpPr>
        <p:spPr>
          <a:xfrm>
            <a:off x="11701849" y="6455804"/>
            <a:ext cx="453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F12B3B0-2BE9-CC4D-B1FD-EFE2D6A22EBD}" type="slidenum">
              <a:rPr lang="en-US" sz="1400" b="1" smtClean="0">
                <a:solidFill>
                  <a:schemeClr val="bg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pPr algn="ctr"/>
              <a:t>‹#›</a:t>
            </a:fld>
            <a:endParaRPr lang="en-US" sz="1400" b="1">
              <a:solidFill>
                <a:schemeClr val="bg1"/>
              </a:solidFill>
              <a:latin typeface="Open Sans ExtraBold" panose="020B0606030504020204" pitchFamily="34" charset="0"/>
              <a:ea typeface="Open Sans ExtraBold" panose="020B0606030504020204" pitchFamily="34" charset="0"/>
              <a:cs typeface="Open Sans ExtraBold" panose="020B0606030504020204" pitchFamily="34" charset="0"/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B0A21EF-E976-2245-8909-4A9AEB1FB143}"/>
              </a:ext>
            </a:extLst>
          </p:cNvPr>
          <p:cNvSpPr txBox="1">
            <a:spLocks/>
          </p:cNvSpPr>
          <p:nvPr userDrawn="1"/>
        </p:nvSpPr>
        <p:spPr>
          <a:xfrm>
            <a:off x="11798644" y="6492875"/>
            <a:ext cx="3933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4854D2D-F7E8-B04D-95AC-3B508D1375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115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B3C5E7-7C5E-2B4F-8CB5-F538E399E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9B5934-225F-7940-AFAB-4AB67D1120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1F6F5D-9BD4-2C4A-8403-A6A3E797F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BB1F3-09E8-2A4B-94FB-2B55395E3B4A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38AADC-51D9-1442-86E5-F5F2E6E20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6B75BF-F6F8-0C4C-B43E-EEC4A3999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2B3B0-2BE9-CC4D-B1FD-EFE2D6A22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928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B7C89AA-FF07-CE4D-9A0C-1DB75C630B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67FB89-E286-B44A-8AE9-CFB56E40F9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E9FD1A-C7CD-1240-95A3-98987EDD5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BB1F3-09E8-2A4B-94FB-2B55395E3B4A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049528-CAA4-DF40-B521-CBC8FF8F3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52E02C-B988-424F-BEFF-21D61C9D4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2B3B0-2BE9-CC4D-B1FD-EFE2D6A22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761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92CFF-28F6-C249-B15D-73A6FFC07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000CA9-F862-0B42-A259-EAFDA2DD40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321DC9-873B-134F-8600-8A65169D2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BB1F3-09E8-2A4B-94FB-2B55395E3B4A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8F8AFF-68B0-564D-AA35-B80FD101D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394593-2117-1A41-88E1-64040F6B8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86286" y="6497852"/>
            <a:ext cx="405714" cy="365125"/>
          </a:xfrm>
        </p:spPr>
        <p:txBody>
          <a:bodyPr/>
          <a:lstStyle/>
          <a:p>
            <a:fld id="{9F12B3B0-2BE9-CC4D-B1FD-EFE2D6A22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851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05D05-3E98-9A40-9416-1BC063B33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8154D0-E755-2446-AF57-FD1338D0B5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6CE68F-D20E-D546-B169-85FD91E9EE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BB1F3-09E8-2A4B-94FB-2B55395E3B4A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9CCA52-6FF5-B343-A9E1-3B799D5AF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FF7DBF-C514-A64F-8439-077A32F36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2B3B0-2BE9-CC4D-B1FD-EFE2D6A22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808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BB9119-EAFC-2144-A835-99E352B9F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1E6330-C053-1A42-A2FF-5D1C41D43A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187D09-8E3E-464D-9459-080850DC0A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A17DD6-5C7B-A443-BB34-79506B333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BB1F3-09E8-2A4B-94FB-2B55395E3B4A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1933FA-057D-8A47-8065-929430002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C21A6E-13CD-E548-944C-3DD1C4816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2B3B0-2BE9-CC4D-B1FD-EFE2D6A22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273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412F0-EA94-3240-950C-69ACA753E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176235-531C-CE4E-8B93-B9785C89B4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40FFAB-C7D3-0041-9381-FE04AC25A9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398FA5-F7C5-B74E-9B35-B4C601736C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B6D7C5-2EC5-3F4C-A50F-2986DC9EA7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D49598F-96B0-F549-96C9-B9192602D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BB1F3-09E8-2A4B-94FB-2B55395E3B4A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0E12B8-48A6-7646-A966-A33CBAFE9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76FAE17-E01E-8044-80A3-41D88883C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2B3B0-2BE9-CC4D-B1FD-EFE2D6A22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341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DEFA3E-15E3-194B-B3AF-82F6DF9ED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14AE16-EFF4-3342-9180-7D3D419FB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BB1F3-09E8-2A4B-94FB-2B55395E3B4A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B9AE86-2558-A749-B900-7770E826D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D2CDFF-3D15-6745-9D15-6EA43C848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2B3B0-2BE9-CC4D-B1FD-EFE2D6A22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780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EB2A383-BCCE-154F-A715-E8324039A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BB1F3-09E8-2A4B-94FB-2B55395E3B4A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384AA7-423E-874F-83DB-AEC17AD87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2D7EC0-C2FA-C94B-9513-0E70028F2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2B3B0-2BE9-CC4D-B1FD-EFE2D6A22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824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03E85-E399-4C4C-9F5E-5410914A6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EEEAFF-9E29-F64B-9D79-4387839A71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83AAD2-CFED-874F-BD61-92F46F52BA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DCBDCF-6111-CA45-86F3-62715EFE5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BB1F3-09E8-2A4B-94FB-2B55395E3B4A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1A835C-7CDB-F644-BB12-42906DDCE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26C525-16F1-0141-98A7-EA13629EB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2B3B0-2BE9-CC4D-B1FD-EFE2D6A22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461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1B02C-472E-2C4B-80BD-432ADC2A0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930ADF-AED9-914A-846F-0B8C3B98E0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6425A4-D843-E646-9845-652B047312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73FBD1-3AE0-6043-A1EF-4A86A62BD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BB1F3-09E8-2A4B-94FB-2B55395E3B4A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2F8096-444A-144A-BF0B-EEF3AAEBA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497514-67FA-B14F-95DB-C6B8BF3FF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2B3B0-2BE9-CC4D-B1FD-EFE2D6A22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793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E74C20-67B0-5143-AA45-E75E8CEBB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Cliquez pour modifier le style du titre principal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C8CAE7-6127-9E44-9639-7F3C30E214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Cliquez pour modifier les styles de texte du Master</a:t>
            </a:r>
          </a:p>
          <a:p>
            <a:pPr lvl="1"/>
            <a:r>
              <a:rPr lang="en-GB"/>
              <a:t>Deuxième niveau</a:t>
            </a:r>
          </a:p>
          <a:p>
            <a:pPr lvl="2"/>
            <a:r>
              <a:rPr lang="en-GB"/>
              <a:t>Troisième niveau</a:t>
            </a:r>
          </a:p>
          <a:p>
            <a:pPr lvl="3"/>
            <a:r>
              <a:rPr lang="en-GB"/>
              <a:t>Quatrième niveau</a:t>
            </a:r>
          </a:p>
          <a:p>
            <a:pPr lvl="4"/>
            <a:r>
              <a:rPr lang="en-GB"/>
              <a:t>Cinquième niveau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AE333A-A2AB-0141-920B-9DE9FA5944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6BB1F3-09E8-2A4B-94FB-2B55395E3B4A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B85086-63E3-8542-9FBC-7940E59C92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5CFCC1-8BB2-7F45-A666-0218E21EAE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12B3B0-2BE9-CC4D-B1FD-EFE2D6A22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179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/4.0/legalcode" TargetMode="External"/><Relationship Id="rId5" Type="http://schemas.openxmlformats.org/officeDocument/2006/relationships/hyperlink" Target="https://zenodo.org/record/4558793#.YEEPA2j7Q2w" TargetMode="Externa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doi.org/10.5281/zenodo.4558793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/4.0/legalcode" TargetMode="External"/><Relationship Id="rId5" Type="http://schemas.openxmlformats.org/officeDocument/2006/relationships/hyperlink" Target="https://zenodo.org/record/4558793#.YEEPA2j7Q2w" TargetMode="Externa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/4.0/legalcode" TargetMode="External"/><Relationship Id="rId5" Type="http://schemas.openxmlformats.org/officeDocument/2006/relationships/hyperlink" Target="https://zenodo.org/record/4558793#.YEEPA2j7Q2w" TargetMode="Externa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sa/3.0/deed.en" TargetMode="External"/><Relationship Id="rId5" Type="http://schemas.openxmlformats.org/officeDocument/2006/relationships/hyperlink" Target="https://commons.wikimedia.org/wiki/File:Annual_average_crude_oil_prices.png" TargetMode="Externa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doi.org/10.5281/zenodo.4558793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/4.0/" TargetMode="External"/><Relationship Id="rId5" Type="http://schemas.openxmlformats.org/officeDocument/2006/relationships/hyperlink" Target="http://doi.org/10.5281/zenodo.4558793" TargetMode="External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doi.org/10.5281/zenodo.4558793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doi.org/10.5281/zenodo.4585695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60668C34-A599-409F-9E2D-1A561AD141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2213"/>
            <a:ext cx="12242800" cy="6862083"/>
          </a:xfrm>
          <a:prstGeom prst="rect">
            <a:avLst/>
          </a:prstGeom>
        </p:spPr>
      </p:pic>
      <p:sp>
        <p:nvSpPr>
          <p:cNvPr id="8" name="TextBox 1">
            <a:extLst>
              <a:ext uri="{FF2B5EF4-FFF2-40B4-BE49-F238E27FC236}">
                <a16:creationId xmlns:a16="http://schemas.microsoft.com/office/drawing/2014/main" id="{E44719C9-EB87-C74D-96B8-D5426AEF332B}"/>
              </a:ext>
            </a:extLst>
          </p:cNvPr>
          <p:cNvSpPr txBox="1"/>
          <p:nvPr/>
        </p:nvSpPr>
        <p:spPr>
          <a:xfrm>
            <a:off x="8832600" y="6157376"/>
            <a:ext cx="2966960" cy="307777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>
                <a:solidFill>
                  <a:schemeClr val="bg1"/>
                </a:solidFill>
                <a:latin typeface="Open Sans"/>
                <a:ea typeface="+mn-lt"/>
                <a:cs typeface="+mn-lt"/>
              </a:rPr>
              <a:t>Version 1.0</a:t>
            </a:r>
            <a:endParaRPr lang="en-US" sz="1050">
              <a:solidFill>
                <a:schemeClr val="bg1"/>
              </a:solidFill>
              <a:latin typeface="Open Sans"/>
              <a:ea typeface="+mn-lt"/>
              <a:cs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A64E691-7814-FE47-A332-0A7257AB0132}"/>
              </a:ext>
            </a:extLst>
          </p:cNvPr>
          <p:cNvSpPr txBox="1"/>
          <p:nvPr/>
        </p:nvSpPr>
        <p:spPr>
          <a:xfrm>
            <a:off x="602729" y="2782669"/>
            <a:ext cx="8050696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b">
            <a:spAutoFit/>
          </a:bodyPr>
          <a:lstStyle/>
          <a:p>
            <a:r>
              <a:rPr lang="en-ZA" b="1" dirty="0">
                <a:latin typeface="Open Sans ExtraBold"/>
                <a:ea typeface="Open Sans ExtraBold" panose="020B0606030504020204" pitchFamily="34" charset="0"/>
                <a:cs typeface="Open Sans ExtraBold" panose="020B0606030504020204" pitchFamily="34" charset="0"/>
              </a:rPr>
              <a:t>La </a:t>
            </a:r>
            <a:r>
              <a:rPr lang="en-ZA" b="1" dirty="0" err="1">
                <a:latin typeface="Open Sans ExtraBold"/>
                <a:ea typeface="Open Sans ExtraBold" panose="020B0606030504020204" pitchFamily="34" charset="0"/>
                <a:cs typeface="Open Sans ExtraBold" panose="020B0606030504020204" pitchFamily="34" charset="0"/>
              </a:rPr>
              <a:t>modélisation</a:t>
            </a:r>
            <a:r>
              <a:rPr lang="en-ZA" b="1" dirty="0">
                <a:latin typeface="Open Sans ExtraBold"/>
                <a:ea typeface="Open Sans ExtraBold" panose="020B0606030504020204" pitchFamily="34" charset="0"/>
                <a:cs typeface="Open Sans ExtraBold" panose="020B0606030504020204" pitchFamily="34" charset="0"/>
              </a:rPr>
              <a:t> et la </a:t>
            </a:r>
            <a:r>
              <a:rPr lang="en-ZA" b="1" dirty="0" err="1">
                <a:latin typeface="Open Sans ExtraBold"/>
                <a:ea typeface="Open Sans ExtraBold" panose="020B0606030504020204" pitchFamily="34" charset="0"/>
                <a:cs typeface="Open Sans ExtraBold" panose="020B0606030504020204" pitchFamily="34" charset="0"/>
              </a:rPr>
              <a:t>flexibilité</a:t>
            </a:r>
            <a:r>
              <a:rPr lang="en-ZA" b="1" dirty="0">
                <a:latin typeface="Open Sans ExtraBold"/>
                <a:ea typeface="Open Sans ExtraBold" panose="020B0606030504020204" pitchFamily="34" charset="0"/>
                <a:cs typeface="Open Sans ExtraBold" panose="020B0606030504020204" pitchFamily="34" charset="0"/>
              </a:rPr>
              <a:t> </a:t>
            </a:r>
            <a:br>
              <a:rPr lang="en-ZA" b="1" dirty="0">
                <a:latin typeface="Open Sans ExtraBold"/>
                <a:ea typeface="Open Sans ExtraBold" panose="020B0606030504020204" pitchFamily="34" charset="0"/>
                <a:cs typeface="Open Sans ExtraBold" panose="020B0606030504020204" pitchFamily="34" charset="0"/>
              </a:rPr>
            </a:br>
            <a:r>
              <a:rPr lang="en-ZA" b="1" dirty="0">
                <a:latin typeface="Open Sans ExtraBold"/>
                <a:ea typeface="Open Sans ExtraBold" panose="020B0606030504020204" pitchFamily="34" charset="0"/>
                <a:cs typeface="Open Sans ExtraBold" panose="020B0606030504020204" pitchFamily="34" charset="0"/>
              </a:rPr>
              <a:t>du </a:t>
            </a:r>
            <a:r>
              <a:rPr lang="en-ZA" b="1" dirty="0" err="1">
                <a:latin typeface="Open Sans ExtraBold"/>
                <a:ea typeface="Open Sans ExtraBold" panose="020B0606030504020204" pitchFamily="34" charset="0"/>
                <a:cs typeface="Open Sans ExtraBold" panose="020B0606030504020204" pitchFamily="34" charset="0"/>
              </a:rPr>
              <a:t>secteur</a:t>
            </a:r>
            <a:r>
              <a:rPr lang="en-ZA" b="1" dirty="0">
                <a:latin typeface="Open Sans ExtraBold"/>
                <a:ea typeface="Open Sans ExtraBold" panose="020B0606030504020204" pitchFamily="34" charset="0"/>
                <a:cs typeface="Open Sans ExtraBold" panose="020B0606030504020204" pitchFamily="34" charset="0"/>
              </a:rPr>
              <a:t> </a:t>
            </a:r>
            <a:r>
              <a:rPr lang="en-ZA" b="1" dirty="0" err="1">
                <a:latin typeface="Open Sans ExtraBold"/>
                <a:ea typeface="Open Sans ExtraBold" panose="020B0606030504020204" pitchFamily="34" charset="0"/>
                <a:cs typeface="Open Sans ExtraBold" panose="020B0606030504020204" pitchFamily="34" charset="0"/>
              </a:rPr>
              <a:t>énergétique</a:t>
            </a:r>
            <a:endParaRPr lang="en-US" b="1" dirty="0">
              <a:latin typeface="Open Sans ExtraBold"/>
              <a:ea typeface="Open Sans ExtraBold" panose="020B0606030504020204" pitchFamily="34" charset="0"/>
              <a:cs typeface="Open Sans ExtraBold" panose="020B0606030504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DEA05E-3DE2-714D-9D7C-D14D82DB9D79}"/>
              </a:ext>
            </a:extLst>
          </p:cNvPr>
          <p:cNvSpPr txBox="1"/>
          <p:nvPr/>
        </p:nvSpPr>
        <p:spPr>
          <a:xfrm>
            <a:off x="602729" y="3547423"/>
            <a:ext cx="7641529" cy="2123658"/>
          </a:xfrm>
          <a:prstGeom prst="rect">
            <a:avLst/>
          </a:prstGeom>
          <a:noFill/>
        </p:spPr>
        <p:txBody>
          <a:bodyPr wrap="square" lIns="91440" tIns="45720" rIns="91440" bIns="45720" rtlCol="0" anchor="b">
            <a:spAutoFit/>
          </a:bodyPr>
          <a:lstStyle/>
          <a:p>
            <a:r>
              <a:rPr lang="en-ZA" sz="4400" b="1" dirty="0">
                <a:solidFill>
                  <a:schemeClr val="bg1"/>
                </a:solidFill>
                <a:latin typeface="Open Sans ExtraBold"/>
                <a:ea typeface="Open Sans ExtraBold" panose="020B0606030504020204" pitchFamily="34" charset="0"/>
                <a:cs typeface="Open Sans ExtraBold" panose="020B0606030504020204" pitchFamily="34" charset="0"/>
              </a:rPr>
              <a:t>Cours 3 : </a:t>
            </a:r>
            <a:r>
              <a:rPr lang="en-ZA" sz="4400" b="1" dirty="0">
                <a:latin typeface="Open Sans ExtraBold"/>
                <a:ea typeface="Open Sans ExtraBold" panose="020B0606030504020204" pitchFamily="34" charset="0"/>
                <a:cs typeface="Open Sans ExtraBold" panose="020B0606030504020204" pitchFamily="34" charset="0"/>
              </a:rPr>
              <a:t>NOMENCLATURE ET REPRÉSENTATION DU TEMPS</a:t>
            </a:r>
          </a:p>
        </p:txBody>
      </p:sp>
    </p:spTree>
    <p:extLst>
      <p:ext uri="{BB962C8B-B14F-4D97-AF65-F5344CB8AC3E}">
        <p14:creationId xmlns:p14="http://schemas.microsoft.com/office/powerpoint/2010/main" val="2559802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67EF8E5A-BA09-1042-8B07-9DE9BF668F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DB5223-6EB5-1046-88BB-84ED760A29CE}"/>
              </a:ext>
            </a:extLst>
          </p:cNvPr>
          <p:cNvSpPr txBox="1">
            <a:spLocks/>
          </p:cNvSpPr>
          <p:nvPr/>
        </p:nvSpPr>
        <p:spPr>
          <a:xfrm>
            <a:off x="11775994" y="6455206"/>
            <a:ext cx="3933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F12B3B0-2BE9-CC4D-B1FD-EFE2D6A22EBD}" type="slidenum">
              <a:rPr lang="en-US" sz="1400" b="1" dirty="0" smtClean="0">
                <a:solidFill>
                  <a:schemeClr val="bg1"/>
                </a:solidFill>
                <a:latin typeface="Open Sans ExtraBold"/>
                <a:ea typeface="Open Sans ExtraBold" panose="020B0606030504020204" pitchFamily="34" charset="0"/>
                <a:cs typeface="Open Sans ExtraBold" panose="020B0606030504020204" pitchFamily="34" charset="0"/>
              </a:rPr>
              <a:t>10</a:t>
            </a:fld>
            <a:endParaRPr lang="en-US" sz="1400" b="1">
              <a:solidFill>
                <a:schemeClr val="bg1"/>
              </a:solidFill>
              <a:latin typeface="Open Sans ExtraBold"/>
              <a:ea typeface="Open Sans ExtraBold" panose="020B0606030504020204" pitchFamily="34" charset="0"/>
              <a:cs typeface="Open Sans ExtraBold" panose="020B0606030504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3FE2775-FB72-4D44-B480-06EBB7F679B3}"/>
              </a:ext>
            </a:extLst>
          </p:cNvPr>
          <p:cNvSpPr/>
          <p:nvPr/>
        </p:nvSpPr>
        <p:spPr>
          <a:xfrm>
            <a:off x="887216" y="1574358"/>
            <a:ext cx="6217920" cy="3693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spcAft>
                <a:spcPts val="1200"/>
              </a:spcAft>
            </a:pPr>
            <a:r>
              <a:rPr lang="en-ZA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3.2.2 Variabilité de la demande d'énergie</a:t>
            </a:r>
          </a:p>
        </p:txBody>
      </p:sp>
      <p:sp>
        <p:nvSpPr>
          <p:cNvPr id="9" name="Title 10">
            <a:extLst>
              <a:ext uri="{FF2B5EF4-FFF2-40B4-BE49-F238E27FC236}">
                <a16:creationId xmlns:a16="http://schemas.microsoft.com/office/drawing/2014/main" id="{D65E6D98-BE8C-6B4C-B23E-6167300445AE}"/>
              </a:ext>
            </a:extLst>
          </p:cNvPr>
          <p:cNvSpPr txBox="1">
            <a:spLocks/>
          </p:cNvSpPr>
          <p:nvPr/>
        </p:nvSpPr>
        <p:spPr>
          <a:xfrm>
            <a:off x="887215" y="179402"/>
            <a:ext cx="10072705" cy="13690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4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  <a:sym typeface="Bodoni SvtyTwo ITC TT-Book"/>
              </a:rPr>
              <a:t>3.2 Importance de la représentation du temps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49E8B77-0239-400E-9274-F92A08DC7954}"/>
              </a:ext>
            </a:extLst>
          </p:cNvPr>
          <p:cNvSpPr/>
          <p:nvPr/>
        </p:nvSpPr>
        <p:spPr>
          <a:xfrm>
            <a:off x="3906459" y="6091015"/>
            <a:ext cx="8662070" cy="30777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spcAft>
                <a:spcPts val="1200"/>
              </a:spcAft>
            </a:pPr>
            <a:endParaRPr lang="en-ZA" sz="1400" i="1">
              <a:latin typeface="Open Sans"/>
              <a:cs typeface="Calibri"/>
            </a:endParaRPr>
          </a:p>
        </p:txBody>
      </p:sp>
      <p:pic>
        <p:nvPicPr>
          <p:cNvPr id="10" name="Picture 10" descr="Chart, line chart&#10;&#10;Description automatically generated">
            <a:extLst>
              <a:ext uri="{FF2B5EF4-FFF2-40B4-BE49-F238E27FC236}">
                <a16:creationId xmlns:a16="http://schemas.microsoft.com/office/drawing/2014/main" id="{40046A66-826F-450B-8929-6AF8FB234A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5156" y="1930009"/>
            <a:ext cx="8551651" cy="399002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57D1E5-E91E-4E88-95AF-9607FB48768D}"/>
              </a:ext>
            </a:extLst>
          </p:cNvPr>
          <p:cNvSpPr txBox="1"/>
          <p:nvPr/>
        </p:nvSpPr>
        <p:spPr>
          <a:xfrm>
            <a:off x="1113088" y="6157786"/>
            <a:ext cx="5187350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>
                <a:latin typeface="Open Sans"/>
                <a:cs typeface="Calibri"/>
              </a:rPr>
              <a:t>(</a:t>
            </a:r>
            <a:r>
              <a:rPr lang="en-US" sz="1000" err="1">
                <a:latin typeface="Open Sans"/>
                <a:cs typeface="Calibri"/>
              </a:rPr>
              <a:t>Taliotis </a:t>
            </a:r>
            <a:r>
              <a:rPr lang="en-US" sz="1000">
                <a:latin typeface="Open Sans"/>
                <a:cs typeface="Calibri"/>
              </a:rPr>
              <a:t>et al. (2018), </a:t>
            </a:r>
            <a:r>
              <a:rPr lang="en-US" sz="1000">
                <a:latin typeface="Open Sans"/>
                <a:cs typeface="Calibri"/>
                <a:hlinkClick r:id="rId5"/>
              </a:rPr>
              <a:t>image</a:t>
            </a:r>
            <a:r>
              <a:rPr lang="en-US" sz="1000">
                <a:latin typeface="Open Sans"/>
                <a:cs typeface="Calibri"/>
              </a:rPr>
              <a:t>, sous licence </a:t>
            </a:r>
            <a:r>
              <a:rPr lang="en-US" sz="1000">
                <a:latin typeface="Open Sans"/>
                <a:cs typeface="Calibri"/>
                <a:hlinkClick r:id="rId6"/>
              </a:rPr>
              <a:t>CC BY 4.0</a:t>
            </a:r>
            <a:r>
              <a:rPr lang="en-US" sz="1000">
                <a:latin typeface="Open Sans"/>
                <a:cs typeface="Calibri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87726888"/>
      </p:ext>
    </p:extLst>
  </p:cSld>
  <p:clrMapOvr>
    <a:masterClrMapping/>
  </p:clrMapOvr>
  <p:transition spd="slow">
    <p:push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67EF8E5A-BA09-1042-8B07-9DE9BF668F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DB5223-6EB5-1046-88BB-84ED760A29CE}"/>
              </a:ext>
            </a:extLst>
          </p:cNvPr>
          <p:cNvSpPr txBox="1">
            <a:spLocks/>
          </p:cNvSpPr>
          <p:nvPr/>
        </p:nvSpPr>
        <p:spPr>
          <a:xfrm>
            <a:off x="11775994" y="6455206"/>
            <a:ext cx="3933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>
                <a:solidFill>
                  <a:schemeClr val="bg1"/>
                </a:solidFill>
                <a:latin typeface="Open Sans ExtraBold"/>
                <a:ea typeface="Open Sans ExtraBold" panose="020B0606030504020204" pitchFamily="34" charset="0"/>
                <a:cs typeface="Open Sans ExtraBold" panose="020B0606030504020204" pitchFamily="34" charset="0"/>
              </a:rPr>
              <a:t>10</a:t>
            </a:r>
            <a:endParaRPr lang="en-US" sz="1400" b="1">
              <a:solidFill>
                <a:schemeClr val="bg1"/>
              </a:solidFill>
              <a:latin typeface="Open Sans ExtraBold" panose="020B0606030504020204" pitchFamily="34" charset="0"/>
              <a:ea typeface="Open Sans ExtraBold" panose="020B0606030504020204" pitchFamily="34" charset="0"/>
              <a:cs typeface="Open Sans ExtraBold" panose="020B0606030504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3FE2775-FB72-4D44-B480-06EBB7F679B3}"/>
              </a:ext>
            </a:extLst>
          </p:cNvPr>
          <p:cNvSpPr/>
          <p:nvPr/>
        </p:nvSpPr>
        <p:spPr>
          <a:xfrm>
            <a:off x="887215" y="1631929"/>
            <a:ext cx="6217920" cy="3693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spcAft>
                <a:spcPts val="1200"/>
              </a:spcAft>
            </a:pPr>
            <a:r>
              <a:rPr lang="en-ZA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3.2.3 Équilibrer le système électrique</a:t>
            </a:r>
          </a:p>
        </p:txBody>
      </p:sp>
      <p:sp>
        <p:nvSpPr>
          <p:cNvPr id="9" name="Title 10">
            <a:extLst>
              <a:ext uri="{FF2B5EF4-FFF2-40B4-BE49-F238E27FC236}">
                <a16:creationId xmlns:a16="http://schemas.microsoft.com/office/drawing/2014/main" id="{D65E6D98-BE8C-6B4C-B23E-6167300445AE}"/>
              </a:ext>
            </a:extLst>
          </p:cNvPr>
          <p:cNvSpPr txBox="1">
            <a:spLocks/>
          </p:cNvSpPr>
          <p:nvPr/>
        </p:nvSpPr>
        <p:spPr>
          <a:xfrm>
            <a:off x="887214" y="219033"/>
            <a:ext cx="9905281" cy="13690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4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3.2 Importance de la représentation du temps </a:t>
            </a:r>
            <a:endParaRPr lang="en-GB" sz="4400" dirty="0">
              <a:latin typeface="Open Sans"/>
              <a:ea typeface="Open Sans" panose="020B0606030504020204" pitchFamily="34" charset="0"/>
              <a:cs typeface="Open Sans" panose="020B0606030504020204" pitchFamily="34" charset="0"/>
              <a:sym typeface="Bodoni SvtyTwo ITC TT-Book"/>
            </a:endParaRPr>
          </a:p>
        </p:txBody>
      </p:sp>
      <p:pic>
        <p:nvPicPr>
          <p:cNvPr id="4" name="Picture 9" descr="A picture containing text, businesscard&#10;&#10;Description automatically generated">
            <a:extLst>
              <a:ext uri="{FF2B5EF4-FFF2-40B4-BE49-F238E27FC236}">
                <a16:creationId xmlns:a16="http://schemas.microsoft.com/office/drawing/2014/main" id="{F3C81C2A-7752-4463-813F-E5CA67E133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590474" y="2259477"/>
            <a:ext cx="5011049" cy="3569898"/>
          </a:xfrm>
        </p:spPr>
      </p:pic>
    </p:spTree>
    <p:extLst>
      <p:ext uri="{BB962C8B-B14F-4D97-AF65-F5344CB8AC3E}">
        <p14:creationId xmlns:p14="http://schemas.microsoft.com/office/powerpoint/2010/main" val="114964038"/>
      </p:ext>
    </p:extLst>
  </p:cSld>
  <p:clrMapOvr>
    <a:masterClrMapping/>
  </p:clrMapOvr>
  <p:transition spd="slow">
    <p:push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67EF8E5A-BA09-1042-8B07-9DE9BF668F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DB5223-6EB5-1046-88BB-84ED760A29CE}"/>
              </a:ext>
            </a:extLst>
          </p:cNvPr>
          <p:cNvSpPr txBox="1">
            <a:spLocks/>
          </p:cNvSpPr>
          <p:nvPr/>
        </p:nvSpPr>
        <p:spPr>
          <a:xfrm>
            <a:off x="11775994" y="6455206"/>
            <a:ext cx="3933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>
                <a:solidFill>
                  <a:schemeClr val="bg1"/>
                </a:solidFill>
                <a:latin typeface="Open Sans ExtraBold"/>
                <a:ea typeface="Open Sans ExtraBold" panose="020B0606030504020204" pitchFamily="34" charset="0"/>
                <a:cs typeface="Open Sans ExtraBold" panose="020B0606030504020204" pitchFamily="34" charset="0"/>
              </a:rPr>
              <a:t>11</a:t>
            </a:r>
            <a:endParaRPr lang="en-US" sz="1400" b="1">
              <a:solidFill>
                <a:schemeClr val="bg1"/>
              </a:solidFill>
              <a:latin typeface="Open Sans ExtraBold" panose="020B0606030504020204" pitchFamily="34" charset="0"/>
              <a:ea typeface="Open Sans ExtraBold" panose="020B0606030504020204" pitchFamily="34" charset="0"/>
              <a:cs typeface="Open Sans ExtraBold" panose="020B0606030504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3FE2775-FB72-4D44-B480-06EBB7F679B3}"/>
              </a:ext>
            </a:extLst>
          </p:cNvPr>
          <p:cNvSpPr/>
          <p:nvPr/>
        </p:nvSpPr>
        <p:spPr>
          <a:xfrm>
            <a:off x="887215" y="1518432"/>
            <a:ext cx="6217920" cy="3693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spcAft>
                <a:spcPts val="1200"/>
              </a:spcAft>
            </a:pPr>
            <a:r>
              <a:rPr lang="en-ZA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3.2.4 Pertes et fiabilité du système</a:t>
            </a:r>
          </a:p>
        </p:txBody>
      </p:sp>
      <p:sp>
        <p:nvSpPr>
          <p:cNvPr id="9" name="Title 10">
            <a:extLst>
              <a:ext uri="{FF2B5EF4-FFF2-40B4-BE49-F238E27FC236}">
                <a16:creationId xmlns:a16="http://schemas.microsoft.com/office/drawing/2014/main" id="{D65E6D98-BE8C-6B4C-B23E-6167300445AE}"/>
              </a:ext>
            </a:extLst>
          </p:cNvPr>
          <p:cNvSpPr txBox="1">
            <a:spLocks/>
          </p:cNvSpPr>
          <p:nvPr/>
        </p:nvSpPr>
        <p:spPr>
          <a:xfrm>
            <a:off x="887215" y="149358"/>
            <a:ext cx="10417570" cy="13690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4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3.2 Importance de la représentation du temps</a:t>
            </a:r>
            <a:endParaRPr lang="en-GB" sz="4400" dirty="0">
              <a:latin typeface="Open Sans"/>
              <a:ea typeface="Open Sans" panose="020B0606030504020204" pitchFamily="34" charset="0"/>
              <a:cs typeface="Open Sans" panose="020B0606030504020204" pitchFamily="34" charset="0"/>
              <a:sym typeface="Bodoni SvtyTwo ITC TT-Book"/>
            </a:endParaRPr>
          </a:p>
        </p:txBody>
      </p:sp>
      <p:pic>
        <p:nvPicPr>
          <p:cNvPr id="4" name="Picture 9" descr="Diagram&#10;&#10;Description automatically generated">
            <a:extLst>
              <a:ext uri="{FF2B5EF4-FFF2-40B4-BE49-F238E27FC236}">
                <a16:creationId xmlns:a16="http://schemas.microsoft.com/office/drawing/2014/main" id="{E7039B88-5847-4F06-B0A8-CDABC35176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039484" y="2401814"/>
            <a:ext cx="9839863" cy="3141451"/>
          </a:xfrm>
        </p:spPr>
      </p:pic>
    </p:spTree>
    <p:extLst>
      <p:ext uri="{BB962C8B-B14F-4D97-AF65-F5344CB8AC3E}">
        <p14:creationId xmlns:p14="http://schemas.microsoft.com/office/powerpoint/2010/main" val="3720167370"/>
      </p:ext>
    </p:extLst>
  </p:cSld>
  <p:clrMapOvr>
    <a:masterClrMapping/>
  </p:clrMapOvr>
  <p:transition spd="slow">
    <p:push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67EF8E5A-BA09-1042-8B07-9DE9BF668F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0049" y="-17792"/>
            <a:ext cx="12192000" cy="68580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DB5223-6EB5-1046-88BB-84ED760A29CE}"/>
              </a:ext>
            </a:extLst>
          </p:cNvPr>
          <p:cNvSpPr txBox="1">
            <a:spLocks/>
          </p:cNvSpPr>
          <p:nvPr/>
        </p:nvSpPr>
        <p:spPr>
          <a:xfrm>
            <a:off x="11775994" y="6455206"/>
            <a:ext cx="3933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F12B3B0-2BE9-CC4D-B1FD-EFE2D6A22EBD}" type="slidenum">
              <a:rPr lang="en-US" sz="1400" b="1" dirty="0" smtClean="0">
                <a:solidFill>
                  <a:schemeClr val="bg1"/>
                </a:solidFill>
                <a:latin typeface="Open Sans ExtraBold"/>
                <a:ea typeface="Open Sans ExtraBold" panose="020B0606030504020204" pitchFamily="34" charset="0"/>
                <a:cs typeface="Open Sans ExtraBold" panose="020B0606030504020204" pitchFamily="34" charset="0"/>
              </a:rPr>
              <a:t>13</a:t>
            </a:fld>
            <a:endParaRPr lang="en-US" sz="1400" b="1">
              <a:solidFill>
                <a:schemeClr val="bg1"/>
              </a:solidFill>
              <a:latin typeface="Open Sans ExtraBold"/>
              <a:ea typeface="Open Sans ExtraBold" panose="020B0606030504020204" pitchFamily="34" charset="0"/>
              <a:cs typeface="Open Sans ExtraBold" panose="020B0606030504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3FE2775-FB72-4D44-B480-06EBB7F679B3}"/>
              </a:ext>
            </a:extLst>
          </p:cNvPr>
          <p:cNvSpPr/>
          <p:nvPr/>
        </p:nvSpPr>
        <p:spPr>
          <a:xfrm>
            <a:off x="887215" y="1501598"/>
            <a:ext cx="6217920" cy="3693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spcAft>
                <a:spcPts val="1200"/>
              </a:spcAft>
            </a:pPr>
            <a:r>
              <a:rPr lang="en-ZA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3.2.5 Un approvisionnement en électricité peu fiable</a:t>
            </a:r>
          </a:p>
        </p:txBody>
      </p:sp>
      <p:sp>
        <p:nvSpPr>
          <p:cNvPr id="9" name="Title 10">
            <a:extLst>
              <a:ext uri="{FF2B5EF4-FFF2-40B4-BE49-F238E27FC236}">
                <a16:creationId xmlns:a16="http://schemas.microsoft.com/office/drawing/2014/main" id="{D65E6D98-BE8C-6B4C-B23E-6167300445AE}"/>
              </a:ext>
            </a:extLst>
          </p:cNvPr>
          <p:cNvSpPr txBox="1">
            <a:spLocks/>
          </p:cNvSpPr>
          <p:nvPr/>
        </p:nvSpPr>
        <p:spPr>
          <a:xfrm>
            <a:off x="887214" y="129927"/>
            <a:ext cx="10587861" cy="13690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4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3.2 Importance de la représentation du temps  </a:t>
            </a:r>
            <a:endParaRPr lang="en-GB" sz="4400" dirty="0">
              <a:latin typeface="Open Sans"/>
              <a:ea typeface="Open Sans" panose="020B0606030504020204" pitchFamily="34" charset="0"/>
              <a:cs typeface="Open Sans" panose="020B0606030504020204" pitchFamily="34" charset="0"/>
              <a:sym typeface="Bodoni SvtyTwo ITC TT-Book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4ABFE6E-CE03-49B3-BE30-4E4C6FC2B4B5}"/>
              </a:ext>
            </a:extLst>
          </p:cNvPr>
          <p:cNvSpPr/>
          <p:nvPr/>
        </p:nvSpPr>
        <p:spPr>
          <a:xfrm>
            <a:off x="4293255" y="3086147"/>
            <a:ext cx="2811880" cy="1200329"/>
          </a:xfrm>
          <a:prstGeom prst="rect">
            <a:avLst/>
          </a:prstGeom>
          <a:ln w="25400">
            <a:solidFill>
              <a:schemeClr val="tx1"/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ZA" b="1" dirty="0" err="1"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Problèmes</a:t>
            </a:r>
            <a:r>
              <a:rPr lang="en-ZA" b="1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ZA" b="1" dirty="0" err="1"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liés</a:t>
            </a:r>
            <a:r>
              <a:rPr lang="en-ZA" b="1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 au manque de </a:t>
            </a:r>
            <a:r>
              <a:rPr lang="en-ZA" b="1" dirty="0" err="1"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fiabilité</a:t>
            </a:r>
            <a:r>
              <a:rPr lang="en-ZA" b="1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 de </a:t>
            </a:r>
            <a:r>
              <a:rPr lang="en-ZA" b="1" dirty="0" err="1"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l'approvisionnement</a:t>
            </a:r>
            <a:r>
              <a:rPr lang="en-ZA" b="1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ZA" b="1" dirty="0" err="1"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en</a:t>
            </a:r>
            <a:r>
              <a:rPr lang="en-ZA" b="1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ZA" b="1" dirty="0" err="1"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électricité</a:t>
            </a:r>
            <a:endParaRPr lang="en-ZA" b="1" dirty="0">
              <a:latin typeface="Open Sans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274AEB1-9858-4EDC-BA78-811D7043705F}"/>
              </a:ext>
            </a:extLst>
          </p:cNvPr>
          <p:cNvSpPr/>
          <p:nvPr/>
        </p:nvSpPr>
        <p:spPr>
          <a:xfrm>
            <a:off x="1484420" y="2412272"/>
            <a:ext cx="2292902" cy="64633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ZA" dirty="0">
                <a:solidFill>
                  <a:schemeClr val="accent5"/>
                </a:solidFill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Diminution de la </a:t>
            </a:r>
            <a:r>
              <a:rPr lang="en-ZA" dirty="0" err="1">
                <a:solidFill>
                  <a:schemeClr val="accent5"/>
                </a:solidFill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qualité</a:t>
            </a:r>
            <a:r>
              <a:rPr lang="en-ZA" dirty="0">
                <a:solidFill>
                  <a:schemeClr val="accent5"/>
                </a:solidFill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 de vie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220EA0D-05C9-495C-96CD-230840D43DC4}"/>
              </a:ext>
            </a:extLst>
          </p:cNvPr>
          <p:cNvSpPr/>
          <p:nvPr/>
        </p:nvSpPr>
        <p:spPr>
          <a:xfrm>
            <a:off x="1484412" y="4328691"/>
            <a:ext cx="2292902" cy="64633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ZA" dirty="0" err="1">
                <a:solidFill>
                  <a:schemeClr val="accent5"/>
                </a:solidFill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Perte</a:t>
            </a:r>
            <a:r>
              <a:rPr lang="en-ZA" dirty="0">
                <a:solidFill>
                  <a:schemeClr val="accent5"/>
                </a:solidFill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 de </a:t>
            </a:r>
            <a:r>
              <a:rPr lang="en-ZA" dirty="0" err="1">
                <a:solidFill>
                  <a:schemeClr val="accent5"/>
                </a:solidFill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productivité</a:t>
            </a:r>
            <a:r>
              <a:rPr lang="en-ZA" dirty="0">
                <a:solidFill>
                  <a:schemeClr val="accent5"/>
                </a:solidFill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ZA" dirty="0" err="1">
                <a:solidFill>
                  <a:schemeClr val="accent5"/>
                </a:solidFill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industrielle</a:t>
            </a:r>
            <a:endParaRPr lang="en-ZA" dirty="0">
              <a:solidFill>
                <a:schemeClr val="accent5"/>
              </a:solidFill>
              <a:latin typeface="Open Sans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B2BF918-57AF-4898-A766-7E305587D783}"/>
              </a:ext>
            </a:extLst>
          </p:cNvPr>
          <p:cNvSpPr/>
          <p:nvPr/>
        </p:nvSpPr>
        <p:spPr>
          <a:xfrm>
            <a:off x="7569384" y="2412269"/>
            <a:ext cx="2292902" cy="64633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ZA" dirty="0" err="1">
                <a:solidFill>
                  <a:schemeClr val="accent5"/>
                </a:solidFill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Offre</a:t>
            </a:r>
            <a:r>
              <a:rPr lang="en-ZA" dirty="0">
                <a:solidFill>
                  <a:schemeClr val="accent5"/>
                </a:solidFill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ZA" dirty="0" err="1">
                <a:solidFill>
                  <a:schemeClr val="accent5"/>
                </a:solidFill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limitée</a:t>
            </a:r>
            <a:r>
              <a:rPr lang="en-ZA" dirty="0">
                <a:solidFill>
                  <a:schemeClr val="accent5"/>
                </a:solidFill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 de </a:t>
            </a:r>
            <a:r>
              <a:rPr lang="en-ZA" dirty="0" err="1">
                <a:solidFill>
                  <a:schemeClr val="accent5"/>
                </a:solidFill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soins</a:t>
            </a:r>
            <a:r>
              <a:rPr lang="en-ZA" dirty="0">
                <a:solidFill>
                  <a:schemeClr val="accent5"/>
                </a:solidFill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 de </a:t>
            </a:r>
            <a:r>
              <a:rPr lang="en-ZA" dirty="0" err="1">
                <a:solidFill>
                  <a:schemeClr val="accent5"/>
                </a:solidFill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santé</a:t>
            </a:r>
            <a:endParaRPr lang="en-ZA" dirty="0">
              <a:solidFill>
                <a:schemeClr val="accent5"/>
              </a:solidFill>
              <a:latin typeface="Open Sans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B2A196E-B2F5-4241-AFDB-92C3FF216078}"/>
              </a:ext>
            </a:extLst>
          </p:cNvPr>
          <p:cNvSpPr/>
          <p:nvPr/>
        </p:nvSpPr>
        <p:spPr>
          <a:xfrm>
            <a:off x="7579610" y="4456430"/>
            <a:ext cx="2292902" cy="64633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ZA" dirty="0" err="1">
                <a:solidFill>
                  <a:schemeClr val="accent5"/>
                </a:solidFill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Accès</a:t>
            </a:r>
            <a:r>
              <a:rPr lang="en-ZA" dirty="0">
                <a:solidFill>
                  <a:schemeClr val="accent5"/>
                </a:solidFill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ZA" dirty="0" err="1">
                <a:solidFill>
                  <a:schemeClr val="accent5"/>
                </a:solidFill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réduit</a:t>
            </a:r>
            <a:r>
              <a:rPr lang="en-ZA" dirty="0">
                <a:solidFill>
                  <a:schemeClr val="accent5"/>
                </a:solidFill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 à </a:t>
            </a:r>
            <a:r>
              <a:rPr lang="en-ZA" dirty="0" err="1">
                <a:solidFill>
                  <a:schemeClr val="accent5"/>
                </a:solidFill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l'éducation</a:t>
            </a:r>
            <a:endParaRPr lang="en-ZA" dirty="0">
              <a:solidFill>
                <a:schemeClr val="accent5"/>
              </a:solidFill>
              <a:latin typeface="Open Sans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E169278-B971-4571-B00C-D157C2E7FA28}"/>
              </a:ext>
            </a:extLst>
          </p:cNvPr>
          <p:cNvCxnSpPr>
            <a:cxnSpLocks/>
          </p:cNvCxnSpPr>
          <p:nvPr/>
        </p:nvCxnSpPr>
        <p:spPr>
          <a:xfrm flipH="1" flipV="1">
            <a:off x="3386373" y="2838587"/>
            <a:ext cx="906882" cy="90641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F64CC6B-098A-4CBC-9ED8-47B82CAF4ED9}"/>
              </a:ext>
            </a:extLst>
          </p:cNvPr>
          <p:cNvCxnSpPr>
            <a:cxnSpLocks/>
          </p:cNvCxnSpPr>
          <p:nvPr/>
        </p:nvCxnSpPr>
        <p:spPr>
          <a:xfrm flipH="1">
            <a:off x="3379514" y="3761365"/>
            <a:ext cx="913741" cy="84483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ADF9D78-6600-484E-9706-F1C6BD41FD65}"/>
              </a:ext>
            </a:extLst>
          </p:cNvPr>
          <p:cNvCxnSpPr>
            <a:cxnSpLocks/>
            <a:stCxn id="10" idx="3"/>
          </p:cNvCxnSpPr>
          <p:nvPr/>
        </p:nvCxnSpPr>
        <p:spPr>
          <a:xfrm flipV="1">
            <a:off x="7105135" y="2917003"/>
            <a:ext cx="793612" cy="76930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6980F5F-F082-45B4-9FCA-06C325B43E62}"/>
              </a:ext>
            </a:extLst>
          </p:cNvPr>
          <p:cNvCxnSpPr>
            <a:cxnSpLocks/>
            <a:stCxn id="10" idx="3"/>
          </p:cNvCxnSpPr>
          <p:nvPr/>
        </p:nvCxnSpPr>
        <p:spPr>
          <a:xfrm>
            <a:off x="7105135" y="3686312"/>
            <a:ext cx="793612" cy="84772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2966013"/>
      </p:ext>
    </p:extLst>
  </p:cSld>
  <p:clrMapOvr>
    <a:masterClrMapping/>
  </p:clrMapOvr>
  <p:transition spd="slow">
    <p:push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A64E691-7814-FE47-A332-0A7257AB0132}"/>
              </a:ext>
            </a:extLst>
          </p:cNvPr>
          <p:cNvSpPr txBox="1"/>
          <p:nvPr/>
        </p:nvSpPr>
        <p:spPr>
          <a:xfrm>
            <a:off x="747853" y="4067268"/>
            <a:ext cx="8050696" cy="3693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ZA" b="1">
                <a:solidFill>
                  <a:schemeClr val="bg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Nom du cours</a:t>
            </a:r>
            <a:endParaRPr lang="en-US" b="1">
              <a:solidFill>
                <a:schemeClr val="bg1"/>
              </a:solidFill>
              <a:latin typeface="Open Sans ExtraBold" panose="020B0606030504020204" pitchFamily="34" charset="0"/>
              <a:ea typeface="Open Sans ExtraBold" panose="020B0606030504020204" pitchFamily="34" charset="0"/>
              <a:cs typeface="Open Sans ExtraBold" panose="020B0606030504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DEA05E-3DE2-714D-9D7C-D14D82DB9D79}"/>
              </a:ext>
            </a:extLst>
          </p:cNvPr>
          <p:cNvSpPr txBox="1"/>
          <p:nvPr/>
        </p:nvSpPr>
        <p:spPr>
          <a:xfrm>
            <a:off x="735496" y="4391402"/>
            <a:ext cx="5801228" cy="132343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ZA" sz="4000" b="1"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NUMÉRO ET NOM DE LA MINI CONFÉRENCE</a:t>
            </a:r>
            <a:endParaRPr lang="en-US" sz="8800" b="1">
              <a:latin typeface="Open Sans ExtraBold" panose="020B0606030504020204" pitchFamily="34" charset="0"/>
              <a:ea typeface="Open Sans ExtraBold" panose="020B0606030504020204" pitchFamily="34" charset="0"/>
              <a:cs typeface="Open Sans ExtraBold" panose="020B0606030504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276C9C-C4DA-D54A-9115-ED5E65939740}"/>
              </a:ext>
            </a:extLst>
          </p:cNvPr>
          <p:cNvSpPr txBox="1"/>
          <p:nvPr/>
        </p:nvSpPr>
        <p:spPr>
          <a:xfrm>
            <a:off x="735496" y="5628342"/>
            <a:ext cx="8050696" cy="52322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ZA" sz="2800" b="1" i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Mini conférence Objectif d'apprentissage</a:t>
            </a:r>
            <a:endParaRPr lang="en-US" sz="2800" b="1" i="1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E45B2B-0ACF-1146-83DF-4C27539A76B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679"/>
            <a:ext cx="12192000" cy="6858000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2F663CD-B10E-614F-8733-E8EDA512C1D0}"/>
              </a:ext>
            </a:extLst>
          </p:cNvPr>
          <p:cNvSpPr txBox="1">
            <a:spLocks/>
          </p:cNvSpPr>
          <p:nvPr/>
        </p:nvSpPr>
        <p:spPr>
          <a:xfrm>
            <a:off x="11775994" y="6455206"/>
            <a:ext cx="3933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F12B3B0-2BE9-CC4D-B1FD-EFE2D6A22EBD}" type="slidenum">
              <a:rPr lang="en-US" sz="1400" b="1" smtClean="0">
                <a:solidFill>
                  <a:schemeClr val="bg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14</a:t>
            </a:fld>
            <a:endParaRPr lang="en-US" sz="1400" b="1">
              <a:solidFill>
                <a:schemeClr val="bg1"/>
              </a:solidFill>
              <a:latin typeface="Open Sans ExtraBold" panose="020B0606030504020204" pitchFamily="34" charset="0"/>
              <a:ea typeface="Open Sans ExtraBold" panose="020B0606030504020204" pitchFamily="34" charset="0"/>
              <a:cs typeface="Open Sans ExtraBold" panose="020B0606030504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E12BCC7-83F1-3944-B152-68F1A272FE71}"/>
              </a:ext>
            </a:extLst>
          </p:cNvPr>
          <p:cNvSpPr/>
          <p:nvPr/>
        </p:nvSpPr>
        <p:spPr>
          <a:xfrm>
            <a:off x="887215" y="1820940"/>
            <a:ext cx="6217920" cy="1077218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spcAft>
                <a:spcPts val="1200"/>
              </a:spcAft>
            </a:pPr>
            <a:endParaRPr lang="en-ZA" b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br>
              <a:rPr lang="en-ZA"/>
            </a:br>
            <a:endParaRPr lang="en-US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E3F33BE3-7756-EF44-9269-DDA634DF88BE}"/>
              </a:ext>
            </a:extLst>
          </p:cNvPr>
          <p:cNvSpPr txBox="1">
            <a:spLocks/>
          </p:cNvSpPr>
          <p:nvPr/>
        </p:nvSpPr>
        <p:spPr>
          <a:xfrm>
            <a:off x="887215" y="4015"/>
            <a:ext cx="7651304" cy="13690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400" dirty="0">
                <a:latin typeface="Open Sans"/>
              </a:rPr>
              <a:t>Cours 3.2 </a:t>
            </a:r>
            <a:r>
              <a:rPr lang="en-GB" sz="4400" dirty="0" err="1">
                <a:latin typeface="Open Sans"/>
              </a:rPr>
              <a:t>Références</a:t>
            </a:r>
            <a:endParaRPr lang="en-GB" sz="4400" dirty="0">
              <a:latin typeface="Open San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2C0FB74-285C-49EB-98F3-CA364BC4F097}"/>
              </a:ext>
            </a:extLst>
          </p:cNvPr>
          <p:cNvSpPr txBox="1"/>
          <p:nvPr/>
        </p:nvSpPr>
        <p:spPr>
          <a:xfrm>
            <a:off x="935822" y="1509591"/>
            <a:ext cx="5302928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AutoNum type="arabicPeriod"/>
            </a:pPr>
            <a:r>
              <a:rPr lang="en-GB" sz="160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Taliotis</a:t>
            </a:r>
            <a:r>
              <a:rPr lang="en-GB"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Constantinos, </a:t>
            </a:r>
            <a:r>
              <a:rPr lang="en-GB" sz="160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Gardumi</a:t>
            </a:r>
            <a:r>
              <a:rPr lang="en-GB"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Francesco, Shivakumar, Abhishek, Sridharan, Vignesh, Ramos, Eunice, Beltramo, Agnese, ... Howells, Mark. (2018, novembre). Représentation du temps dans </a:t>
            </a:r>
            <a:r>
              <a:rPr lang="en-GB" sz="160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OSeMOSYS</a:t>
            </a:r>
            <a:r>
              <a:rPr lang="en-GB"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GB" sz="160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Zenodo. </a:t>
            </a:r>
            <a:r>
              <a:rPr lang="en-GB"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http://doi.</a:t>
            </a:r>
            <a:r>
              <a:rPr lang="en-GB"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org/10.5281/zenodo.4558793 </a:t>
            </a:r>
          </a:p>
        </p:txBody>
      </p:sp>
    </p:spTree>
    <p:extLst>
      <p:ext uri="{BB962C8B-B14F-4D97-AF65-F5344CB8AC3E}">
        <p14:creationId xmlns:p14="http://schemas.microsoft.com/office/powerpoint/2010/main" val="1491342558"/>
      </p:ext>
    </p:extLst>
  </p:cSld>
  <p:clrMapOvr>
    <a:masterClrMapping/>
  </p:clrMapOvr>
  <p:transition spd="slow">
    <p:push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67EF8E5A-BA09-1042-8B07-9DE9BF668F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DB5223-6EB5-1046-88BB-84ED760A29CE}"/>
              </a:ext>
            </a:extLst>
          </p:cNvPr>
          <p:cNvSpPr txBox="1">
            <a:spLocks/>
          </p:cNvSpPr>
          <p:nvPr/>
        </p:nvSpPr>
        <p:spPr>
          <a:xfrm>
            <a:off x="11775994" y="6455206"/>
            <a:ext cx="3933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F12B3B0-2BE9-CC4D-B1FD-EFE2D6A22EBD}" type="slidenum">
              <a:rPr lang="en-US" sz="1400" b="1" smtClean="0">
                <a:solidFill>
                  <a:schemeClr val="bg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15</a:t>
            </a:fld>
            <a:endParaRPr lang="en-US" sz="1400" b="1">
              <a:solidFill>
                <a:schemeClr val="bg1"/>
              </a:solidFill>
              <a:latin typeface="Open Sans ExtraBold" panose="020B0606030504020204" pitchFamily="34" charset="0"/>
              <a:ea typeface="Open Sans ExtraBold" panose="020B0606030504020204" pitchFamily="34" charset="0"/>
              <a:cs typeface="Open Sans ExtraBold" panose="020B0606030504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3FE2775-FB72-4D44-B480-06EBB7F679B3}"/>
              </a:ext>
            </a:extLst>
          </p:cNvPr>
          <p:cNvSpPr/>
          <p:nvPr/>
        </p:nvSpPr>
        <p:spPr>
          <a:xfrm>
            <a:off x="887215" y="1389619"/>
            <a:ext cx="6217920" cy="3693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spcAft>
                <a:spcPts val="1200"/>
              </a:spcAft>
            </a:pPr>
            <a:r>
              <a:rPr lang="en-ZA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3.3.1 </a:t>
            </a:r>
            <a:r>
              <a:rPr lang="en-ZA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Variabilité</a:t>
            </a:r>
            <a:r>
              <a:rPr lang="en-ZA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 des </a:t>
            </a:r>
            <a:r>
              <a:rPr lang="en-ZA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énergies</a:t>
            </a:r>
            <a:r>
              <a:rPr lang="en-ZA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ZA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renouvelables</a:t>
            </a:r>
            <a:r>
              <a:rPr lang="en-ZA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ZA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Partie</a:t>
            </a:r>
            <a:r>
              <a:rPr lang="en-ZA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ZA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1</a:t>
            </a:r>
            <a:r>
              <a:rPr lang="en-ZA" b="1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  <p:sp>
        <p:nvSpPr>
          <p:cNvPr id="9" name="Title 10">
            <a:extLst>
              <a:ext uri="{FF2B5EF4-FFF2-40B4-BE49-F238E27FC236}">
                <a16:creationId xmlns:a16="http://schemas.microsoft.com/office/drawing/2014/main" id="{D65E6D98-BE8C-6B4C-B23E-6167300445AE}"/>
              </a:ext>
            </a:extLst>
          </p:cNvPr>
          <p:cNvSpPr txBox="1">
            <a:spLocks/>
          </p:cNvSpPr>
          <p:nvPr/>
        </p:nvSpPr>
        <p:spPr>
          <a:xfrm>
            <a:off x="887215" y="4640"/>
            <a:ext cx="10729529" cy="13690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4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  <a:sym typeface="Bodoni SvtyTwo ITC TT-Book"/>
              </a:rPr>
              <a:t>3.3 </a:t>
            </a:r>
            <a:r>
              <a:rPr lang="en-GB" sz="4400" dirty="0" err="1">
                <a:latin typeface="Open Sans"/>
                <a:ea typeface="Open Sans" panose="020B0606030504020204" pitchFamily="34" charset="0"/>
                <a:cs typeface="Open Sans" panose="020B0606030504020204" pitchFamily="34" charset="0"/>
                <a:sym typeface="Bodoni SvtyTwo ITC TT-Book"/>
              </a:rPr>
              <a:t>Variabilité</a:t>
            </a:r>
            <a:r>
              <a:rPr lang="en-GB" sz="44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  <a:sym typeface="Bodoni SvtyTwo ITC TT-Book"/>
              </a:rPr>
              <a:t> </a:t>
            </a:r>
            <a:r>
              <a:rPr lang="en-GB" sz="4400" dirty="0" err="1">
                <a:latin typeface="Open Sans"/>
                <a:ea typeface="Open Sans" panose="020B0606030504020204" pitchFamily="34" charset="0"/>
                <a:cs typeface="Open Sans" panose="020B0606030504020204" pitchFamily="34" charset="0"/>
                <a:sym typeface="Bodoni SvtyTwo ITC TT-Book"/>
              </a:rPr>
              <a:t>additionnelle</a:t>
            </a:r>
            <a:r>
              <a:rPr lang="en-GB" sz="44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  <a:sym typeface="Bodoni SvtyTwo ITC TT-Book"/>
              </a:rPr>
              <a:t> du système </a:t>
            </a:r>
          </a:p>
        </p:txBody>
      </p:sp>
      <p:pic>
        <p:nvPicPr>
          <p:cNvPr id="4" name="Picture 9" descr="Diagram, schematic&#10;&#10;Description automatically generated">
            <a:extLst>
              <a:ext uri="{FF2B5EF4-FFF2-40B4-BE49-F238E27FC236}">
                <a16:creationId xmlns:a16="http://schemas.microsoft.com/office/drawing/2014/main" id="{5C2B2596-5374-4DB2-AF97-238BD945DB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930880" y="1734001"/>
            <a:ext cx="8330241" cy="4322552"/>
          </a:xfrm>
        </p:spPr>
      </p:pic>
    </p:spTree>
    <p:extLst>
      <p:ext uri="{BB962C8B-B14F-4D97-AF65-F5344CB8AC3E}">
        <p14:creationId xmlns:p14="http://schemas.microsoft.com/office/powerpoint/2010/main" val="1366613964"/>
      </p:ext>
    </p:extLst>
  </p:cSld>
  <p:clrMapOvr>
    <a:masterClrMapping/>
  </p:clrMapOvr>
  <p:transition spd="slow">
    <p:push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67EF8E5A-BA09-1042-8B07-9DE9BF668F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DB5223-6EB5-1046-88BB-84ED760A29CE}"/>
              </a:ext>
            </a:extLst>
          </p:cNvPr>
          <p:cNvSpPr txBox="1">
            <a:spLocks/>
          </p:cNvSpPr>
          <p:nvPr/>
        </p:nvSpPr>
        <p:spPr>
          <a:xfrm>
            <a:off x="11775994" y="6455206"/>
            <a:ext cx="3933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F12B3B0-2BE9-CC4D-B1FD-EFE2D6A22EBD}" type="slidenum">
              <a:rPr lang="en-US" sz="1400" b="1" dirty="0" smtClean="0">
                <a:solidFill>
                  <a:schemeClr val="bg1"/>
                </a:solidFill>
                <a:latin typeface="Open Sans ExtraBold"/>
                <a:ea typeface="Open Sans ExtraBold" panose="020B0606030504020204" pitchFamily="34" charset="0"/>
                <a:cs typeface="Open Sans ExtraBold" panose="020B0606030504020204" pitchFamily="34" charset="0"/>
              </a:rPr>
              <a:t>16</a:t>
            </a:fld>
            <a:endParaRPr lang="en-US" sz="1400" b="1">
              <a:solidFill>
                <a:schemeClr val="bg1"/>
              </a:solidFill>
              <a:latin typeface="Open Sans ExtraBold"/>
              <a:ea typeface="Open Sans ExtraBold" panose="020B0606030504020204" pitchFamily="34" charset="0"/>
              <a:cs typeface="Open Sans ExtraBold" panose="020B0606030504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3FE2775-FB72-4D44-B480-06EBB7F679B3}"/>
              </a:ext>
            </a:extLst>
          </p:cNvPr>
          <p:cNvSpPr/>
          <p:nvPr/>
        </p:nvSpPr>
        <p:spPr>
          <a:xfrm>
            <a:off x="887215" y="1389619"/>
            <a:ext cx="6217920" cy="3693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spcAft>
                <a:spcPts val="1200"/>
              </a:spcAft>
            </a:pPr>
            <a:r>
              <a:rPr lang="en-ZA" b="1">
                <a:solidFill>
                  <a:schemeClr val="accent5">
                    <a:lumMod val="60000"/>
                    <a:lumOff val="40000"/>
                  </a:schemeClr>
                </a:solidFill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3.3.2 Variabilité des énergies renouvelables Partie 2</a:t>
            </a:r>
          </a:p>
        </p:txBody>
      </p:sp>
      <p:sp>
        <p:nvSpPr>
          <p:cNvPr id="9" name="Title 10">
            <a:extLst>
              <a:ext uri="{FF2B5EF4-FFF2-40B4-BE49-F238E27FC236}">
                <a16:creationId xmlns:a16="http://schemas.microsoft.com/office/drawing/2014/main" id="{D65E6D98-BE8C-6B4C-B23E-6167300445AE}"/>
              </a:ext>
            </a:extLst>
          </p:cNvPr>
          <p:cNvSpPr txBox="1">
            <a:spLocks/>
          </p:cNvSpPr>
          <p:nvPr/>
        </p:nvSpPr>
        <p:spPr>
          <a:xfrm>
            <a:off x="887214" y="4640"/>
            <a:ext cx="10515891" cy="13690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4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  <a:sym typeface="Bodoni SvtyTwo ITC TT-Book"/>
              </a:rPr>
              <a:t>3.3 </a:t>
            </a:r>
            <a:r>
              <a:rPr lang="en-GB" sz="4400" dirty="0" err="1">
                <a:latin typeface="Open Sans"/>
                <a:ea typeface="Open Sans" panose="020B0606030504020204" pitchFamily="34" charset="0"/>
                <a:cs typeface="Open Sans" panose="020B0606030504020204" pitchFamily="34" charset="0"/>
                <a:sym typeface="Bodoni SvtyTwo ITC TT-Book"/>
              </a:rPr>
              <a:t>Variabilité</a:t>
            </a:r>
            <a:r>
              <a:rPr lang="en-GB" sz="44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  <a:sym typeface="Bodoni SvtyTwo ITC TT-Book"/>
              </a:rPr>
              <a:t> </a:t>
            </a:r>
            <a:r>
              <a:rPr lang="en-GB" sz="4400" dirty="0" err="1">
                <a:latin typeface="Open Sans"/>
                <a:ea typeface="Open Sans" panose="020B0606030504020204" pitchFamily="34" charset="0"/>
                <a:cs typeface="Open Sans" panose="020B0606030504020204" pitchFamily="34" charset="0"/>
                <a:sym typeface="Bodoni SvtyTwo ITC TT-Book"/>
              </a:rPr>
              <a:t>additionnelle</a:t>
            </a:r>
            <a:r>
              <a:rPr lang="en-GB" sz="44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  <a:sym typeface="Bodoni SvtyTwo ITC TT-Book"/>
              </a:rPr>
              <a:t> du système </a:t>
            </a:r>
          </a:p>
        </p:txBody>
      </p:sp>
      <p:pic>
        <p:nvPicPr>
          <p:cNvPr id="4" name="Picture 9" descr="Chart, line chart&#10;&#10;Description automatically generated">
            <a:extLst>
              <a:ext uri="{FF2B5EF4-FFF2-40B4-BE49-F238E27FC236}">
                <a16:creationId xmlns:a16="http://schemas.microsoft.com/office/drawing/2014/main" id="{C9A396D8-1E3D-4656-B3A8-040BCB1965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410388" y="1973368"/>
            <a:ext cx="8474014" cy="4027097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75E5FDF-5EC7-4973-895B-9DA5410C39CB}"/>
              </a:ext>
            </a:extLst>
          </p:cNvPr>
          <p:cNvSpPr txBox="1"/>
          <p:nvPr/>
        </p:nvSpPr>
        <p:spPr>
          <a:xfrm>
            <a:off x="3053720" y="6140971"/>
            <a:ext cx="5187350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000">
                <a:latin typeface="Open Sans"/>
                <a:cs typeface="Calibri"/>
              </a:rPr>
              <a:t>(</a:t>
            </a:r>
            <a:r>
              <a:rPr lang="en-US" sz="1000" err="1">
                <a:latin typeface="Open Sans"/>
                <a:cs typeface="Calibri"/>
              </a:rPr>
              <a:t>Taliotis </a:t>
            </a:r>
            <a:r>
              <a:rPr lang="en-US" sz="1000">
                <a:latin typeface="Open Sans"/>
                <a:cs typeface="Calibri"/>
              </a:rPr>
              <a:t>et al. (2018), </a:t>
            </a:r>
            <a:r>
              <a:rPr lang="en-US" sz="1000">
                <a:latin typeface="Open Sans"/>
                <a:cs typeface="Calibri"/>
                <a:hlinkClick r:id="rId5"/>
              </a:rPr>
              <a:t>image</a:t>
            </a:r>
            <a:r>
              <a:rPr lang="en-US" sz="1000">
                <a:latin typeface="Open Sans"/>
                <a:cs typeface="Calibri"/>
              </a:rPr>
              <a:t>, sous licence </a:t>
            </a:r>
            <a:r>
              <a:rPr lang="en-US" sz="1000">
                <a:latin typeface="Open Sans"/>
                <a:cs typeface="Calibri"/>
                <a:hlinkClick r:id="rId6"/>
              </a:rPr>
              <a:t>CC BY 4.0</a:t>
            </a:r>
            <a:r>
              <a:rPr lang="en-US" sz="1000">
                <a:latin typeface="Open Sans"/>
                <a:cs typeface="Calibri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6489157"/>
      </p:ext>
    </p:extLst>
  </p:cSld>
  <p:clrMapOvr>
    <a:masterClrMapping/>
  </p:clrMapOvr>
  <p:transition spd="slow">
    <p:push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67EF8E5A-BA09-1042-8B07-9DE9BF668F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DB5223-6EB5-1046-88BB-84ED760A29CE}"/>
              </a:ext>
            </a:extLst>
          </p:cNvPr>
          <p:cNvSpPr txBox="1">
            <a:spLocks/>
          </p:cNvSpPr>
          <p:nvPr/>
        </p:nvSpPr>
        <p:spPr>
          <a:xfrm>
            <a:off x="11775994" y="6455206"/>
            <a:ext cx="3933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F12B3B0-2BE9-CC4D-B1FD-EFE2D6A22EBD}" type="slidenum">
              <a:rPr lang="en-US" sz="1400" b="1" dirty="0" smtClean="0">
                <a:solidFill>
                  <a:schemeClr val="bg1"/>
                </a:solidFill>
                <a:latin typeface="Open Sans ExtraBold"/>
                <a:ea typeface="Open Sans ExtraBold" panose="020B0606030504020204" pitchFamily="34" charset="0"/>
                <a:cs typeface="Open Sans ExtraBold" panose="020B0606030504020204" pitchFamily="34" charset="0"/>
              </a:rPr>
              <a:t>17</a:t>
            </a:fld>
            <a:endParaRPr lang="en-US" sz="1400" b="1">
              <a:solidFill>
                <a:schemeClr val="bg1"/>
              </a:solidFill>
              <a:latin typeface="Open Sans ExtraBold"/>
              <a:ea typeface="Open Sans ExtraBold" panose="020B0606030504020204" pitchFamily="34" charset="0"/>
              <a:cs typeface="Open Sans ExtraBold" panose="020B0606030504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3FE2775-FB72-4D44-B480-06EBB7F679B3}"/>
              </a:ext>
            </a:extLst>
          </p:cNvPr>
          <p:cNvSpPr/>
          <p:nvPr/>
        </p:nvSpPr>
        <p:spPr>
          <a:xfrm>
            <a:off x="887215" y="1389619"/>
            <a:ext cx="6217920" cy="3693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spcAft>
                <a:spcPts val="1200"/>
              </a:spcAft>
            </a:pPr>
            <a:r>
              <a:rPr lang="en-ZA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3.3.3 Introduction à </a:t>
            </a:r>
            <a:r>
              <a:rPr lang="en-ZA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l'importance</a:t>
            </a:r>
            <a:r>
              <a:rPr lang="en-ZA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 de la </a:t>
            </a:r>
            <a:r>
              <a:rPr lang="en-ZA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flexibilité</a:t>
            </a:r>
            <a:r>
              <a:rPr lang="en-ZA" b="1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  <p:sp>
        <p:nvSpPr>
          <p:cNvPr id="9" name="Title 10">
            <a:extLst>
              <a:ext uri="{FF2B5EF4-FFF2-40B4-BE49-F238E27FC236}">
                <a16:creationId xmlns:a16="http://schemas.microsoft.com/office/drawing/2014/main" id="{D65E6D98-BE8C-6B4C-B23E-6167300445AE}"/>
              </a:ext>
            </a:extLst>
          </p:cNvPr>
          <p:cNvSpPr txBox="1">
            <a:spLocks/>
          </p:cNvSpPr>
          <p:nvPr/>
        </p:nvSpPr>
        <p:spPr>
          <a:xfrm>
            <a:off x="887215" y="4640"/>
            <a:ext cx="10435209" cy="13690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4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  <a:sym typeface="Bodoni SvtyTwo ITC TT-Book"/>
              </a:rPr>
              <a:t>3.3 </a:t>
            </a:r>
            <a:r>
              <a:rPr lang="en-GB" sz="4400" dirty="0" err="1">
                <a:latin typeface="Open Sans"/>
                <a:ea typeface="Open Sans" panose="020B0606030504020204" pitchFamily="34" charset="0"/>
                <a:cs typeface="Open Sans" panose="020B0606030504020204" pitchFamily="34" charset="0"/>
                <a:sym typeface="Bodoni SvtyTwo ITC TT-Book"/>
              </a:rPr>
              <a:t>Variabilité</a:t>
            </a:r>
            <a:r>
              <a:rPr lang="en-GB" sz="44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  <a:sym typeface="Bodoni SvtyTwo ITC TT-Book"/>
              </a:rPr>
              <a:t> </a:t>
            </a:r>
            <a:r>
              <a:rPr lang="en-GB" sz="4400" dirty="0" err="1">
                <a:latin typeface="Open Sans"/>
                <a:ea typeface="Open Sans" panose="020B0606030504020204" pitchFamily="34" charset="0"/>
                <a:cs typeface="Open Sans" panose="020B0606030504020204" pitchFamily="34" charset="0"/>
                <a:sym typeface="Bodoni SvtyTwo ITC TT-Book"/>
              </a:rPr>
              <a:t>additionnelle</a:t>
            </a:r>
            <a:r>
              <a:rPr lang="en-GB" sz="44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  <a:sym typeface="Bodoni SvtyTwo ITC TT-Book"/>
              </a:rPr>
              <a:t> du système </a:t>
            </a:r>
          </a:p>
        </p:txBody>
      </p:sp>
      <p:pic>
        <p:nvPicPr>
          <p:cNvPr id="7" name="Picture 9" descr="Chart&#10;&#10;Description automatically generated">
            <a:extLst>
              <a:ext uri="{FF2B5EF4-FFF2-40B4-BE49-F238E27FC236}">
                <a16:creationId xmlns:a16="http://schemas.microsoft.com/office/drawing/2014/main" id="{FE5F30AD-D7FF-443F-84F7-FF9A199F52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0476" y="1748990"/>
            <a:ext cx="4497237" cy="440956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9B5847B-1B0D-41BA-BD98-1552DC6AACDF}"/>
              </a:ext>
            </a:extLst>
          </p:cNvPr>
          <p:cNvSpPr txBox="1"/>
          <p:nvPr/>
        </p:nvSpPr>
        <p:spPr>
          <a:xfrm>
            <a:off x="3628946" y="6161569"/>
            <a:ext cx="5187350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>
                <a:latin typeface="Open Sans"/>
                <a:cs typeface="Calibri"/>
              </a:rPr>
              <a:t>(</a:t>
            </a:r>
            <a:r>
              <a:rPr lang="en-US" sz="1000" err="1">
                <a:latin typeface="Open Sans"/>
                <a:cs typeface="Calibri"/>
              </a:rPr>
              <a:t>Taliotis </a:t>
            </a:r>
            <a:r>
              <a:rPr lang="en-US" sz="1000">
                <a:latin typeface="Open Sans"/>
                <a:cs typeface="Calibri"/>
              </a:rPr>
              <a:t>et al. (2018), </a:t>
            </a:r>
            <a:r>
              <a:rPr lang="en-US" sz="1000">
                <a:latin typeface="Open Sans"/>
                <a:cs typeface="Calibri"/>
                <a:hlinkClick r:id="rId5"/>
              </a:rPr>
              <a:t>image</a:t>
            </a:r>
            <a:r>
              <a:rPr lang="en-US" sz="1000">
                <a:latin typeface="Open Sans"/>
                <a:cs typeface="Calibri"/>
              </a:rPr>
              <a:t>, sous licence </a:t>
            </a:r>
            <a:r>
              <a:rPr lang="en-US" sz="1000">
                <a:latin typeface="Open Sans"/>
                <a:cs typeface="Calibri"/>
                <a:hlinkClick r:id="rId6"/>
              </a:rPr>
              <a:t>CC BY 4.0</a:t>
            </a:r>
            <a:r>
              <a:rPr lang="en-US" sz="1000">
                <a:latin typeface="Open Sans"/>
                <a:cs typeface="Calibri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03935878"/>
      </p:ext>
    </p:extLst>
  </p:cSld>
  <p:clrMapOvr>
    <a:masterClrMapping/>
  </p:clrMapOvr>
  <p:transition spd="slow">
    <p:push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67EF8E5A-BA09-1042-8B07-9DE9BF668F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DB5223-6EB5-1046-88BB-84ED760A29CE}"/>
              </a:ext>
            </a:extLst>
          </p:cNvPr>
          <p:cNvSpPr txBox="1">
            <a:spLocks/>
          </p:cNvSpPr>
          <p:nvPr/>
        </p:nvSpPr>
        <p:spPr>
          <a:xfrm>
            <a:off x="11775994" y="6455206"/>
            <a:ext cx="3933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F12B3B0-2BE9-CC4D-B1FD-EFE2D6A22EBD}" type="slidenum">
              <a:rPr lang="en-US" sz="1400" b="1" dirty="0" smtClean="0">
                <a:solidFill>
                  <a:schemeClr val="bg1"/>
                </a:solidFill>
                <a:latin typeface="Open Sans ExtraBold"/>
                <a:ea typeface="Open Sans ExtraBold" panose="020B0606030504020204" pitchFamily="34" charset="0"/>
                <a:cs typeface="Open Sans ExtraBold" panose="020B0606030504020204" pitchFamily="34" charset="0"/>
              </a:rPr>
              <a:t>18</a:t>
            </a:fld>
            <a:endParaRPr lang="en-US" sz="1400" b="1">
              <a:solidFill>
                <a:schemeClr val="bg1"/>
              </a:solidFill>
              <a:latin typeface="Open Sans ExtraBold"/>
              <a:ea typeface="Open Sans ExtraBold" panose="020B0606030504020204" pitchFamily="34" charset="0"/>
              <a:cs typeface="Open Sans ExtraBold" panose="020B0606030504020204" pitchFamily="34" charset="0"/>
            </a:endParaRPr>
          </a:p>
        </p:txBody>
      </p:sp>
      <p:sp>
        <p:nvSpPr>
          <p:cNvPr id="9" name="Title 10">
            <a:extLst>
              <a:ext uri="{FF2B5EF4-FFF2-40B4-BE49-F238E27FC236}">
                <a16:creationId xmlns:a16="http://schemas.microsoft.com/office/drawing/2014/main" id="{D65E6D98-BE8C-6B4C-B23E-6167300445AE}"/>
              </a:ext>
            </a:extLst>
          </p:cNvPr>
          <p:cNvSpPr txBox="1">
            <a:spLocks/>
          </p:cNvSpPr>
          <p:nvPr/>
        </p:nvSpPr>
        <p:spPr>
          <a:xfrm>
            <a:off x="887215" y="4640"/>
            <a:ext cx="10448656" cy="13690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4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  <a:sym typeface="Bodoni SvtyTwo ITC TT-Book"/>
              </a:rPr>
              <a:t>3.3 </a:t>
            </a:r>
            <a:r>
              <a:rPr lang="en-GB" sz="4400" dirty="0" err="1">
                <a:latin typeface="Open Sans"/>
                <a:ea typeface="Open Sans" panose="020B0606030504020204" pitchFamily="34" charset="0"/>
                <a:cs typeface="Open Sans" panose="020B0606030504020204" pitchFamily="34" charset="0"/>
                <a:sym typeface="Bodoni SvtyTwo ITC TT-Book"/>
              </a:rPr>
              <a:t>Variabilité</a:t>
            </a:r>
            <a:r>
              <a:rPr lang="en-GB" sz="44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  <a:sym typeface="Bodoni SvtyTwo ITC TT-Book"/>
              </a:rPr>
              <a:t> </a:t>
            </a:r>
            <a:r>
              <a:rPr lang="en-GB" sz="4400" dirty="0" err="1">
                <a:latin typeface="Open Sans"/>
                <a:ea typeface="Open Sans" panose="020B0606030504020204" pitchFamily="34" charset="0"/>
                <a:cs typeface="Open Sans" panose="020B0606030504020204" pitchFamily="34" charset="0"/>
                <a:sym typeface="Bodoni SvtyTwo ITC TT-Book"/>
              </a:rPr>
              <a:t>additionnelle</a:t>
            </a:r>
            <a:r>
              <a:rPr lang="en-GB" sz="44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  <a:sym typeface="Bodoni SvtyTwo ITC TT-Book"/>
              </a:rPr>
              <a:t> du système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3FE2775-FB72-4D44-B480-06EBB7F679B3}"/>
              </a:ext>
            </a:extLst>
          </p:cNvPr>
          <p:cNvSpPr/>
          <p:nvPr/>
        </p:nvSpPr>
        <p:spPr>
          <a:xfrm>
            <a:off x="887215" y="1389619"/>
            <a:ext cx="6217920" cy="3693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spcAft>
                <a:spcPts val="1200"/>
              </a:spcAft>
            </a:pPr>
            <a:r>
              <a:rPr lang="en-ZA" b="1">
                <a:solidFill>
                  <a:schemeClr val="accent5">
                    <a:lumMod val="60000"/>
                    <a:lumOff val="40000"/>
                  </a:schemeClr>
                </a:solidFill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3.3.4 Variabilité des prix </a:t>
            </a:r>
          </a:p>
        </p:txBody>
      </p:sp>
      <p:pic>
        <p:nvPicPr>
          <p:cNvPr id="10" name="Picture 10" descr="Chart, line chart&#10;&#10;Description automatically generated">
            <a:extLst>
              <a:ext uri="{FF2B5EF4-FFF2-40B4-BE49-F238E27FC236}">
                <a16:creationId xmlns:a16="http://schemas.microsoft.com/office/drawing/2014/main" id="{9E2CD055-5D5D-495C-A1D4-A38A8F553FE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830" r="179" b="11200"/>
          <a:stretch/>
        </p:blipFill>
        <p:spPr>
          <a:xfrm>
            <a:off x="2280250" y="2060065"/>
            <a:ext cx="7631658" cy="319725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04DCD28-B399-4961-AE98-FE8FADD29274}"/>
              </a:ext>
            </a:extLst>
          </p:cNvPr>
          <p:cNvSpPr/>
          <p:nvPr/>
        </p:nvSpPr>
        <p:spPr>
          <a:xfrm>
            <a:off x="2987040" y="5271505"/>
            <a:ext cx="6217920" cy="3693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ZA" sz="1000"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(</a:t>
            </a:r>
            <a:r>
              <a:rPr lang="en-ZA" sz="1000" err="1"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Travelplanner</a:t>
            </a:r>
            <a:r>
              <a:rPr lang="en-ZA" sz="1000"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ZA" sz="1000">
                <a:solidFill>
                  <a:schemeClr val="accent5">
                    <a:lumMod val="60000"/>
                    <a:lumOff val="40000"/>
                  </a:schemeClr>
                </a:solidFill>
                <a:latin typeface="Open Sans"/>
                <a:ea typeface="Open Sans" panose="020B0606030504020204" pitchFamily="34" charset="0"/>
                <a:cs typeface="Open Sans" panose="020B0606030504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image</a:t>
            </a:r>
            <a:r>
              <a:rPr lang="en-ZA" sz="1000">
                <a:solidFill>
                  <a:schemeClr val="accent5">
                    <a:lumMod val="60000"/>
                    <a:lumOff val="40000"/>
                  </a:schemeClr>
                </a:solidFill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ZA" sz="1000"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sous licence </a:t>
            </a:r>
            <a:r>
              <a:rPr lang="en-ZA" sz="1000">
                <a:solidFill>
                  <a:schemeClr val="accent5">
                    <a:lumMod val="60000"/>
                    <a:lumOff val="40000"/>
                  </a:schemeClr>
                </a:solidFill>
                <a:latin typeface="Open Sans"/>
                <a:ea typeface="Open Sans" panose="020B0606030504020204" pitchFamily="34" charset="0"/>
                <a:cs typeface="Open Sans" panose="020B0606030504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 3.0</a:t>
            </a:r>
            <a:r>
              <a:rPr lang="en-ZA" sz="1000">
                <a:solidFill>
                  <a:schemeClr val="accent5">
                    <a:lumMod val="60000"/>
                    <a:lumOff val="40000"/>
                  </a:schemeClr>
                </a:solidFill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60765223"/>
      </p:ext>
    </p:extLst>
  </p:cSld>
  <p:clrMapOvr>
    <a:masterClrMapping/>
  </p:clrMapOvr>
  <p:transition spd="slow">
    <p:push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67EF8E5A-BA09-1042-8B07-9DE9BF668F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DB5223-6EB5-1046-88BB-84ED760A29CE}"/>
              </a:ext>
            </a:extLst>
          </p:cNvPr>
          <p:cNvSpPr txBox="1">
            <a:spLocks/>
          </p:cNvSpPr>
          <p:nvPr/>
        </p:nvSpPr>
        <p:spPr>
          <a:xfrm>
            <a:off x="11775994" y="6455206"/>
            <a:ext cx="3933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F12B3B0-2BE9-CC4D-B1FD-EFE2D6A22EBD}" type="slidenum">
              <a:rPr lang="en-US" sz="1400" b="1" dirty="0" smtClean="0">
                <a:solidFill>
                  <a:schemeClr val="bg1"/>
                </a:solidFill>
                <a:latin typeface="Open Sans ExtraBold"/>
                <a:ea typeface="Open Sans ExtraBold" panose="020B0606030504020204" pitchFamily="34" charset="0"/>
                <a:cs typeface="Open Sans ExtraBold" panose="020B0606030504020204" pitchFamily="34" charset="0"/>
              </a:rPr>
              <a:t>19</a:t>
            </a:fld>
            <a:endParaRPr lang="en-US" sz="1400" b="1">
              <a:solidFill>
                <a:schemeClr val="bg1"/>
              </a:solidFill>
              <a:latin typeface="Open Sans ExtraBold"/>
              <a:ea typeface="Open Sans ExtraBold" panose="020B0606030504020204" pitchFamily="34" charset="0"/>
              <a:cs typeface="Open Sans ExtraBold" panose="020B0606030504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3FE2775-FB72-4D44-B480-06EBB7F679B3}"/>
              </a:ext>
            </a:extLst>
          </p:cNvPr>
          <p:cNvSpPr/>
          <p:nvPr/>
        </p:nvSpPr>
        <p:spPr>
          <a:xfrm>
            <a:off x="887214" y="1389619"/>
            <a:ext cx="8606409" cy="3693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spcAft>
                <a:spcPts val="1200"/>
              </a:spcAft>
            </a:pPr>
            <a:r>
              <a:rPr lang="en-ZA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3.3.5 Importance </a:t>
            </a:r>
            <a:r>
              <a:rPr lang="en-ZA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globale</a:t>
            </a:r>
            <a:r>
              <a:rPr lang="en-ZA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 de la </a:t>
            </a:r>
            <a:r>
              <a:rPr lang="en-ZA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modélisation</a:t>
            </a:r>
            <a:r>
              <a:rPr lang="en-ZA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 de la </a:t>
            </a:r>
            <a:r>
              <a:rPr lang="en-ZA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variabilité</a:t>
            </a:r>
            <a:r>
              <a:rPr lang="en-ZA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ZA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temporelle</a:t>
            </a:r>
            <a:r>
              <a:rPr lang="en-ZA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  <p:sp>
        <p:nvSpPr>
          <p:cNvPr id="9" name="Title 10">
            <a:extLst>
              <a:ext uri="{FF2B5EF4-FFF2-40B4-BE49-F238E27FC236}">
                <a16:creationId xmlns:a16="http://schemas.microsoft.com/office/drawing/2014/main" id="{D65E6D98-BE8C-6B4C-B23E-6167300445AE}"/>
              </a:ext>
            </a:extLst>
          </p:cNvPr>
          <p:cNvSpPr txBox="1">
            <a:spLocks/>
          </p:cNvSpPr>
          <p:nvPr/>
        </p:nvSpPr>
        <p:spPr>
          <a:xfrm>
            <a:off x="887214" y="4640"/>
            <a:ext cx="10421761" cy="13690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4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  <a:sym typeface="Bodoni SvtyTwo ITC TT-Book"/>
              </a:rPr>
              <a:t>3.3 </a:t>
            </a:r>
            <a:r>
              <a:rPr lang="en-GB" sz="4400" dirty="0" err="1">
                <a:latin typeface="Open Sans"/>
                <a:ea typeface="Open Sans" panose="020B0606030504020204" pitchFamily="34" charset="0"/>
                <a:cs typeface="Open Sans" panose="020B0606030504020204" pitchFamily="34" charset="0"/>
                <a:sym typeface="Bodoni SvtyTwo ITC TT-Book"/>
              </a:rPr>
              <a:t>Variabilité</a:t>
            </a:r>
            <a:r>
              <a:rPr lang="en-GB" sz="44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  <a:sym typeface="Bodoni SvtyTwo ITC TT-Book"/>
              </a:rPr>
              <a:t> </a:t>
            </a:r>
            <a:r>
              <a:rPr lang="en-GB" sz="4400" dirty="0" err="1">
                <a:latin typeface="Open Sans"/>
                <a:ea typeface="Open Sans" panose="020B0606030504020204" pitchFamily="34" charset="0"/>
                <a:cs typeface="Open Sans" panose="020B0606030504020204" pitchFamily="34" charset="0"/>
                <a:sym typeface="Bodoni SvtyTwo ITC TT-Book"/>
              </a:rPr>
              <a:t>additionnelle</a:t>
            </a:r>
            <a:r>
              <a:rPr lang="en-GB" sz="44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  <a:sym typeface="Bodoni SvtyTwo ITC TT-Book"/>
              </a:rPr>
              <a:t> du système </a:t>
            </a:r>
          </a:p>
        </p:txBody>
      </p:sp>
      <p:pic>
        <p:nvPicPr>
          <p:cNvPr id="4" name="Picture 9" descr="Diagram&#10;&#10;Description automatically generated">
            <a:extLst>
              <a:ext uri="{FF2B5EF4-FFF2-40B4-BE49-F238E27FC236}">
                <a16:creationId xmlns:a16="http://schemas.microsoft.com/office/drawing/2014/main" id="{DCFB7FCA-307D-4A67-A1F1-E52537AB5D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514870" y="2509014"/>
            <a:ext cx="7162260" cy="3085201"/>
          </a:xfrm>
        </p:spPr>
      </p:pic>
    </p:spTree>
    <p:extLst>
      <p:ext uri="{BB962C8B-B14F-4D97-AF65-F5344CB8AC3E}">
        <p14:creationId xmlns:p14="http://schemas.microsoft.com/office/powerpoint/2010/main" val="2350981283"/>
      </p:ext>
    </p:extLst>
  </p:cSld>
  <p:clrMapOvr>
    <a:masterClrMapping/>
  </p:clrMapOvr>
  <p:transition spd="slow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A64E691-7814-FE47-A332-0A7257AB0132}"/>
              </a:ext>
            </a:extLst>
          </p:cNvPr>
          <p:cNvSpPr txBox="1"/>
          <p:nvPr/>
        </p:nvSpPr>
        <p:spPr>
          <a:xfrm>
            <a:off x="747853" y="4067268"/>
            <a:ext cx="8050696" cy="3693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ZA" b="1">
                <a:solidFill>
                  <a:schemeClr val="bg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Nom du cours</a:t>
            </a:r>
            <a:endParaRPr lang="en-US" b="1">
              <a:solidFill>
                <a:schemeClr val="bg1"/>
              </a:solidFill>
              <a:latin typeface="Open Sans ExtraBold" panose="020B0606030504020204" pitchFamily="34" charset="0"/>
              <a:ea typeface="Open Sans ExtraBold" panose="020B0606030504020204" pitchFamily="34" charset="0"/>
              <a:cs typeface="Open Sans ExtraBold" panose="020B0606030504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DEA05E-3DE2-714D-9D7C-D14D82DB9D79}"/>
              </a:ext>
            </a:extLst>
          </p:cNvPr>
          <p:cNvSpPr txBox="1"/>
          <p:nvPr/>
        </p:nvSpPr>
        <p:spPr>
          <a:xfrm>
            <a:off x="735496" y="4391402"/>
            <a:ext cx="5801228" cy="132343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ZA" sz="4000" b="1"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NUMÉRO ET NOM DE LA MINI CONFÉRENCE</a:t>
            </a:r>
            <a:endParaRPr lang="en-US" sz="8800" b="1">
              <a:latin typeface="Open Sans ExtraBold" panose="020B0606030504020204" pitchFamily="34" charset="0"/>
              <a:ea typeface="Open Sans ExtraBold" panose="020B0606030504020204" pitchFamily="34" charset="0"/>
              <a:cs typeface="Open Sans ExtraBold" panose="020B0606030504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276C9C-C4DA-D54A-9115-ED5E65939740}"/>
              </a:ext>
            </a:extLst>
          </p:cNvPr>
          <p:cNvSpPr txBox="1"/>
          <p:nvPr/>
        </p:nvSpPr>
        <p:spPr>
          <a:xfrm>
            <a:off x="735496" y="5628342"/>
            <a:ext cx="8050696" cy="52322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ZA" sz="2800" b="1" i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Mini conférence Objectif d'apprentissage</a:t>
            </a:r>
            <a:endParaRPr lang="en-US" sz="2800" b="1" i="1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E45B2B-0ACF-1146-83DF-4C27539A76B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679"/>
            <a:ext cx="12192000" cy="6858000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2F663CD-B10E-614F-8733-E8EDA512C1D0}"/>
              </a:ext>
            </a:extLst>
          </p:cNvPr>
          <p:cNvSpPr txBox="1">
            <a:spLocks/>
          </p:cNvSpPr>
          <p:nvPr/>
        </p:nvSpPr>
        <p:spPr>
          <a:xfrm>
            <a:off x="11775994" y="6455206"/>
            <a:ext cx="3933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F12B3B0-2BE9-CC4D-B1FD-EFE2D6A22EBD}" type="slidenum">
              <a:rPr lang="en-US" sz="1400" b="1" smtClean="0">
                <a:solidFill>
                  <a:schemeClr val="bg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2</a:t>
            </a:fld>
            <a:endParaRPr lang="en-US" sz="1400" b="1">
              <a:solidFill>
                <a:schemeClr val="bg1"/>
              </a:solidFill>
              <a:latin typeface="Open Sans ExtraBold" panose="020B0606030504020204" pitchFamily="34" charset="0"/>
              <a:ea typeface="Open Sans ExtraBold" panose="020B0606030504020204" pitchFamily="34" charset="0"/>
              <a:cs typeface="Open Sans ExtraBold" panose="020B0606030504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E12BCC7-83F1-3944-B152-68F1A272FE71}"/>
              </a:ext>
            </a:extLst>
          </p:cNvPr>
          <p:cNvSpPr/>
          <p:nvPr/>
        </p:nvSpPr>
        <p:spPr>
          <a:xfrm>
            <a:off x="887215" y="1820940"/>
            <a:ext cx="6217920" cy="1077218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spcAft>
                <a:spcPts val="1200"/>
              </a:spcAft>
            </a:pPr>
            <a:endParaRPr lang="en-ZA" b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br>
              <a:rPr lang="en-ZA"/>
            </a:br>
            <a:endParaRPr lang="en-US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E3F33BE3-7756-EF44-9269-DDA634DF88BE}"/>
              </a:ext>
            </a:extLst>
          </p:cNvPr>
          <p:cNvSpPr txBox="1">
            <a:spLocks/>
          </p:cNvSpPr>
          <p:nvPr/>
        </p:nvSpPr>
        <p:spPr>
          <a:xfrm>
            <a:off x="887215" y="-2611"/>
            <a:ext cx="7651304" cy="13690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400" dirty="0" err="1">
                <a:latin typeface="Open Sans"/>
              </a:rPr>
              <a:t>Résultats</a:t>
            </a:r>
            <a:r>
              <a:rPr lang="en-GB" sz="4400" dirty="0">
                <a:latin typeface="Open Sans"/>
              </a:rPr>
              <a:t> </a:t>
            </a:r>
            <a:r>
              <a:rPr lang="en-GB" sz="4400" dirty="0" err="1">
                <a:latin typeface="Open Sans"/>
              </a:rPr>
              <a:t>attendus</a:t>
            </a:r>
            <a:endParaRPr lang="en-GB" sz="4400" dirty="0">
              <a:latin typeface="Open Sans"/>
            </a:endParaRPr>
          </a:p>
          <a:p>
            <a:pPr algn="l"/>
            <a:r>
              <a:rPr lang="en-GB" sz="4400" dirty="0">
                <a:latin typeface="Open Sans"/>
              </a:rPr>
              <a:t>des </a:t>
            </a:r>
            <a:r>
              <a:rPr lang="en-GB" sz="4400" dirty="0" err="1">
                <a:latin typeface="Open Sans"/>
              </a:rPr>
              <a:t>apprentissages</a:t>
            </a:r>
            <a:r>
              <a:rPr lang="en-GB" sz="4400" dirty="0">
                <a:latin typeface="Open Sans"/>
              </a:rPr>
              <a:t> (RAA)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1F55DD3-5933-4187-9E01-BF2932214A4E}"/>
              </a:ext>
            </a:extLst>
          </p:cNvPr>
          <p:cNvSpPr/>
          <p:nvPr/>
        </p:nvSpPr>
        <p:spPr>
          <a:xfrm>
            <a:off x="953476" y="1560810"/>
            <a:ext cx="5793851" cy="4093428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spcAft>
                <a:spcPts val="1200"/>
              </a:spcAft>
            </a:pPr>
            <a:r>
              <a:rPr lang="en-GB" sz="20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Open Sans"/>
                <a:ea typeface="+mn-lt"/>
                <a:cs typeface="+mn-lt"/>
              </a:rPr>
              <a:t>À la fin du Cours 3, </a:t>
            </a:r>
            <a:r>
              <a:rPr lang="en-GB" sz="20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Open Sans"/>
                <a:ea typeface="+mn-lt"/>
                <a:cs typeface="+mn-lt"/>
              </a:rPr>
              <a:t>vous</a:t>
            </a:r>
            <a:r>
              <a:rPr lang="en-GB" sz="20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Open Sans"/>
                <a:ea typeface="+mn-lt"/>
                <a:cs typeface="+mn-lt"/>
              </a:rPr>
              <a:t> </a:t>
            </a:r>
            <a:r>
              <a:rPr lang="en-GB" sz="20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Open Sans"/>
                <a:ea typeface="+mn-lt"/>
                <a:cs typeface="+mn-lt"/>
              </a:rPr>
              <a:t>devriez</a:t>
            </a:r>
            <a:r>
              <a:rPr lang="en-GB" sz="20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Open Sans"/>
                <a:ea typeface="+mn-lt"/>
                <a:cs typeface="+mn-lt"/>
              </a:rPr>
              <a:t>:</a:t>
            </a:r>
            <a:endParaRPr lang="en-US" sz="2000" b="1" dirty="0">
              <a:solidFill>
                <a:schemeClr val="accent5">
                  <a:lumMod val="60000"/>
                  <a:lumOff val="40000"/>
                </a:schemeClr>
              </a:solidFill>
              <a:latin typeface="Open Sans"/>
              <a:cs typeface="Calibri" panose="020F0502020204030204"/>
            </a:endParaRPr>
          </a:p>
          <a:p>
            <a:pPr>
              <a:spcAft>
                <a:spcPts val="1200"/>
              </a:spcAft>
            </a:pPr>
            <a:r>
              <a:rPr lang="en-ZA" sz="2000" dirty="0">
                <a:solidFill>
                  <a:srgbClr val="000000"/>
                </a:solidFill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RAA1 : </a:t>
            </a:r>
            <a:r>
              <a:rPr lang="en-ZA" sz="2000" dirty="0" err="1">
                <a:solidFill>
                  <a:srgbClr val="000000"/>
                </a:solidFill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Connaître</a:t>
            </a:r>
            <a:r>
              <a:rPr lang="en-ZA" sz="2000" dirty="0">
                <a:solidFill>
                  <a:srgbClr val="000000"/>
                </a:solidFill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 la nomenclature du modèle générique</a:t>
            </a:r>
          </a:p>
          <a:p>
            <a:pPr>
              <a:spcAft>
                <a:spcPts val="1200"/>
              </a:spcAft>
            </a:pPr>
            <a:r>
              <a:rPr lang="en-ZA" sz="2000" dirty="0">
                <a:solidFill>
                  <a:srgbClr val="000000"/>
                </a:solidFill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RAA2 : </a:t>
            </a:r>
            <a:r>
              <a:rPr lang="en-ZA" sz="2000" dirty="0" err="1">
                <a:solidFill>
                  <a:srgbClr val="000000"/>
                </a:solidFill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Comprendre</a:t>
            </a:r>
            <a:r>
              <a:rPr lang="en-ZA" sz="2000" dirty="0">
                <a:solidFill>
                  <a:srgbClr val="000000"/>
                </a:solidFill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 la variabilité de la demande énergétique </a:t>
            </a:r>
          </a:p>
          <a:p>
            <a:pPr>
              <a:spcAft>
                <a:spcPts val="1200"/>
              </a:spcAft>
            </a:pPr>
            <a:r>
              <a:rPr lang="en-ZA" sz="2000" dirty="0">
                <a:solidFill>
                  <a:srgbClr val="000000"/>
                </a:solidFill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RAA3 : </a:t>
            </a:r>
            <a:r>
              <a:rPr lang="en-ZA" sz="2000" dirty="0" err="1">
                <a:solidFill>
                  <a:srgbClr val="000000"/>
                </a:solidFill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Comprendre</a:t>
            </a:r>
            <a:r>
              <a:rPr lang="en-ZA" sz="2000" dirty="0">
                <a:solidFill>
                  <a:srgbClr val="000000"/>
                </a:solidFill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 la variabilité des ressources énergétiques renouvelables et des prix de l'énergie</a:t>
            </a:r>
          </a:p>
          <a:p>
            <a:pPr>
              <a:spcAft>
                <a:spcPts val="1200"/>
              </a:spcAft>
            </a:pPr>
            <a:r>
              <a:rPr lang="en-ZA" sz="2000" dirty="0">
                <a:solidFill>
                  <a:srgbClr val="000000"/>
                </a:solidFill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RAA4 : </a:t>
            </a:r>
            <a:r>
              <a:rPr lang="en-ZA" sz="2000" dirty="0" err="1">
                <a:solidFill>
                  <a:srgbClr val="000000"/>
                </a:solidFill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Être</a:t>
            </a:r>
            <a:r>
              <a:rPr lang="en-ZA" sz="2000" dirty="0">
                <a:solidFill>
                  <a:srgbClr val="000000"/>
                </a:solidFill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ZA" sz="2000" dirty="0" err="1">
                <a:solidFill>
                  <a:srgbClr val="000000"/>
                </a:solidFill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en</a:t>
            </a:r>
            <a:r>
              <a:rPr lang="en-ZA" sz="2000" dirty="0">
                <a:solidFill>
                  <a:srgbClr val="000000"/>
                </a:solidFill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ZA" sz="2000" dirty="0" err="1">
                <a:solidFill>
                  <a:srgbClr val="000000"/>
                </a:solidFill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mesure</a:t>
            </a:r>
            <a:r>
              <a:rPr lang="en-ZA" sz="2000" dirty="0">
                <a:solidFill>
                  <a:srgbClr val="000000"/>
                </a:solidFill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 de représenter le temps dans un modèle de système énergétique en utilisant SAND et OSeMOSYS</a:t>
            </a:r>
          </a:p>
        </p:txBody>
      </p:sp>
    </p:spTree>
    <p:extLst>
      <p:ext uri="{BB962C8B-B14F-4D97-AF65-F5344CB8AC3E}">
        <p14:creationId xmlns:p14="http://schemas.microsoft.com/office/powerpoint/2010/main" val="4233018141"/>
      </p:ext>
    </p:extLst>
  </p:cSld>
  <p:clrMapOvr>
    <a:masterClrMapping/>
  </p:clrMapOvr>
  <p:transition spd="slow">
    <p:push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A64E691-7814-FE47-A332-0A7257AB0132}"/>
              </a:ext>
            </a:extLst>
          </p:cNvPr>
          <p:cNvSpPr txBox="1"/>
          <p:nvPr/>
        </p:nvSpPr>
        <p:spPr>
          <a:xfrm>
            <a:off x="747853" y="4067268"/>
            <a:ext cx="8050696" cy="3693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ZA" b="1">
                <a:solidFill>
                  <a:schemeClr val="bg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Nom du cours</a:t>
            </a:r>
            <a:endParaRPr lang="en-US" b="1">
              <a:solidFill>
                <a:schemeClr val="bg1"/>
              </a:solidFill>
              <a:latin typeface="Open Sans ExtraBold" panose="020B0606030504020204" pitchFamily="34" charset="0"/>
              <a:ea typeface="Open Sans ExtraBold" panose="020B0606030504020204" pitchFamily="34" charset="0"/>
              <a:cs typeface="Open Sans ExtraBold" panose="020B0606030504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DEA05E-3DE2-714D-9D7C-D14D82DB9D79}"/>
              </a:ext>
            </a:extLst>
          </p:cNvPr>
          <p:cNvSpPr txBox="1"/>
          <p:nvPr/>
        </p:nvSpPr>
        <p:spPr>
          <a:xfrm>
            <a:off x="735496" y="4391402"/>
            <a:ext cx="5801228" cy="132343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ZA" sz="4000" b="1"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NUMÉRO ET NOM DE LA MINI CONFÉRENCE</a:t>
            </a:r>
            <a:endParaRPr lang="en-US" sz="8800" b="1">
              <a:latin typeface="Open Sans ExtraBold" panose="020B0606030504020204" pitchFamily="34" charset="0"/>
              <a:ea typeface="Open Sans ExtraBold" panose="020B0606030504020204" pitchFamily="34" charset="0"/>
              <a:cs typeface="Open Sans ExtraBold" panose="020B0606030504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276C9C-C4DA-D54A-9115-ED5E65939740}"/>
              </a:ext>
            </a:extLst>
          </p:cNvPr>
          <p:cNvSpPr txBox="1"/>
          <p:nvPr/>
        </p:nvSpPr>
        <p:spPr>
          <a:xfrm>
            <a:off x="735496" y="5628342"/>
            <a:ext cx="8050696" cy="52322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ZA" sz="2800" b="1" i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Mini conférence Objectif d'apprentissage</a:t>
            </a:r>
            <a:endParaRPr lang="en-US" sz="2800" b="1" i="1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E45B2B-0ACF-1146-83DF-4C27539A76B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679"/>
            <a:ext cx="12192000" cy="6858000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2F663CD-B10E-614F-8733-E8EDA512C1D0}"/>
              </a:ext>
            </a:extLst>
          </p:cNvPr>
          <p:cNvSpPr txBox="1">
            <a:spLocks/>
          </p:cNvSpPr>
          <p:nvPr/>
        </p:nvSpPr>
        <p:spPr>
          <a:xfrm>
            <a:off x="11775994" y="6455206"/>
            <a:ext cx="3933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F12B3B0-2BE9-CC4D-B1FD-EFE2D6A22EBD}" type="slidenum">
              <a:rPr lang="en-US" sz="1400" b="1" smtClean="0">
                <a:solidFill>
                  <a:schemeClr val="bg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20</a:t>
            </a:fld>
            <a:endParaRPr lang="en-US" sz="1400" b="1">
              <a:solidFill>
                <a:schemeClr val="bg1"/>
              </a:solidFill>
              <a:latin typeface="Open Sans ExtraBold" panose="020B0606030504020204" pitchFamily="34" charset="0"/>
              <a:ea typeface="Open Sans ExtraBold" panose="020B0606030504020204" pitchFamily="34" charset="0"/>
              <a:cs typeface="Open Sans ExtraBold" panose="020B0606030504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E12BCC7-83F1-3944-B152-68F1A272FE71}"/>
              </a:ext>
            </a:extLst>
          </p:cNvPr>
          <p:cNvSpPr/>
          <p:nvPr/>
        </p:nvSpPr>
        <p:spPr>
          <a:xfrm>
            <a:off x="887215" y="1820940"/>
            <a:ext cx="6217920" cy="1077218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spcAft>
                <a:spcPts val="1200"/>
              </a:spcAft>
            </a:pPr>
            <a:endParaRPr lang="en-ZA" b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br>
              <a:rPr lang="en-ZA"/>
            </a:br>
            <a:endParaRPr lang="en-US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E3F33BE3-7756-EF44-9269-DDA634DF88BE}"/>
              </a:ext>
            </a:extLst>
          </p:cNvPr>
          <p:cNvSpPr txBox="1">
            <a:spLocks/>
          </p:cNvSpPr>
          <p:nvPr/>
        </p:nvSpPr>
        <p:spPr>
          <a:xfrm>
            <a:off x="900467" y="-2611"/>
            <a:ext cx="7651304" cy="13690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400" dirty="0">
                <a:latin typeface="Open Sans"/>
              </a:rPr>
              <a:t>Cours 3.3 </a:t>
            </a:r>
            <a:r>
              <a:rPr lang="en-GB" sz="4400" dirty="0" err="1">
                <a:latin typeface="Open Sans"/>
              </a:rPr>
              <a:t>Références</a:t>
            </a:r>
            <a:endParaRPr lang="en-GB" sz="4400" dirty="0">
              <a:latin typeface="Open San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91F88D-AFBA-435F-B531-CC0D277D9353}"/>
              </a:ext>
            </a:extLst>
          </p:cNvPr>
          <p:cNvSpPr txBox="1"/>
          <p:nvPr/>
        </p:nvSpPr>
        <p:spPr>
          <a:xfrm>
            <a:off x="949074" y="1489713"/>
            <a:ext cx="5236668" cy="181588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AutoNum type="arabicPeriod"/>
            </a:pPr>
            <a:r>
              <a:rPr lang="en-GB" sz="160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Taliotis</a:t>
            </a:r>
            <a:r>
              <a:rPr lang="en-GB"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Constantinos, </a:t>
            </a:r>
            <a:r>
              <a:rPr lang="en-GB" sz="160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Gardumi</a:t>
            </a:r>
            <a:r>
              <a:rPr lang="en-GB"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Francesco, Shivakumar, Abhishek, Sridharan, Vignesh, Ramos, Eunice, Beltramo, Agnese, ... Howells, Mark. (2018, novembre). Représentation du temps dans </a:t>
            </a:r>
            <a:r>
              <a:rPr lang="en-GB" sz="160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OSeMOSYS</a:t>
            </a:r>
            <a:r>
              <a:rPr lang="en-GB"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GB" sz="160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Zenodo. </a:t>
            </a:r>
            <a:r>
              <a:rPr lang="en-GB"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http://doi.</a:t>
            </a:r>
            <a:r>
              <a:rPr lang="en-GB"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org/10.5281/zenodo.4558793  </a:t>
            </a:r>
            <a:endParaRPr lang="en-US" sz="16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buAutoNum type="arabicPeriod"/>
            </a:pPr>
            <a:endParaRPr lang="en-GB" sz="16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1157423"/>
      </p:ext>
    </p:extLst>
  </p:cSld>
  <p:clrMapOvr>
    <a:masterClrMapping/>
  </p:clrMapOvr>
  <p:transition spd="slow">
    <p:push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67EF8E5A-BA09-1042-8B07-9DE9BF668F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DB5223-6EB5-1046-88BB-84ED760A29CE}"/>
              </a:ext>
            </a:extLst>
          </p:cNvPr>
          <p:cNvSpPr txBox="1">
            <a:spLocks/>
          </p:cNvSpPr>
          <p:nvPr/>
        </p:nvSpPr>
        <p:spPr>
          <a:xfrm>
            <a:off x="11775994" y="6455206"/>
            <a:ext cx="3933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F12B3B0-2BE9-CC4D-B1FD-EFE2D6A22EBD}" type="slidenum">
              <a:rPr lang="en-US" sz="1400" b="1" smtClean="0">
                <a:solidFill>
                  <a:schemeClr val="bg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21</a:t>
            </a:fld>
            <a:endParaRPr lang="en-US" sz="1400" b="1">
              <a:solidFill>
                <a:schemeClr val="bg1"/>
              </a:solidFill>
              <a:latin typeface="Open Sans ExtraBold" panose="020B0606030504020204" pitchFamily="34" charset="0"/>
              <a:ea typeface="Open Sans ExtraBold" panose="020B0606030504020204" pitchFamily="34" charset="0"/>
              <a:cs typeface="Open Sans ExtraBold" panose="020B0606030504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3FE2775-FB72-4D44-B480-06EBB7F679B3}"/>
              </a:ext>
            </a:extLst>
          </p:cNvPr>
          <p:cNvSpPr/>
          <p:nvPr/>
        </p:nvSpPr>
        <p:spPr>
          <a:xfrm>
            <a:off x="887215" y="1389619"/>
            <a:ext cx="6217920" cy="3693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spcAft>
                <a:spcPts val="1200"/>
              </a:spcAft>
            </a:pPr>
            <a:r>
              <a:rPr lang="en-ZA" b="1">
                <a:solidFill>
                  <a:schemeClr val="accent5">
                    <a:lumMod val="60000"/>
                    <a:lumOff val="40000"/>
                  </a:schemeClr>
                </a:solidFill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3.4.1 Introduction à la représentation du temps</a:t>
            </a:r>
          </a:p>
        </p:txBody>
      </p:sp>
      <p:sp>
        <p:nvSpPr>
          <p:cNvPr id="9" name="Title 10">
            <a:extLst>
              <a:ext uri="{FF2B5EF4-FFF2-40B4-BE49-F238E27FC236}">
                <a16:creationId xmlns:a16="http://schemas.microsoft.com/office/drawing/2014/main" id="{D65E6D98-BE8C-6B4C-B23E-6167300445AE}"/>
              </a:ext>
            </a:extLst>
          </p:cNvPr>
          <p:cNvSpPr txBox="1">
            <a:spLocks/>
          </p:cNvSpPr>
          <p:nvPr/>
        </p:nvSpPr>
        <p:spPr>
          <a:xfrm>
            <a:off x="887215" y="4640"/>
            <a:ext cx="6982167" cy="13690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4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  <a:sym typeface="Bodoni SvtyTwo ITC TT-Book"/>
              </a:rPr>
              <a:t>3.4 Représentation du temps dans OSeMOSYS </a:t>
            </a:r>
          </a:p>
        </p:txBody>
      </p:sp>
      <p:pic>
        <p:nvPicPr>
          <p:cNvPr id="4" name="Picture 9" descr="Diagram&#10;&#10;Description automatically generated">
            <a:extLst>
              <a:ext uri="{FF2B5EF4-FFF2-40B4-BE49-F238E27FC236}">
                <a16:creationId xmlns:a16="http://schemas.microsoft.com/office/drawing/2014/main" id="{74A81447-6585-4A35-BF91-E42BD7EA40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925614" y="1944343"/>
            <a:ext cx="5866320" cy="4214542"/>
          </a:xfrm>
        </p:spPr>
      </p:pic>
    </p:spTree>
    <p:extLst>
      <p:ext uri="{BB962C8B-B14F-4D97-AF65-F5344CB8AC3E}">
        <p14:creationId xmlns:p14="http://schemas.microsoft.com/office/powerpoint/2010/main" val="4047703891"/>
      </p:ext>
    </p:extLst>
  </p:cSld>
  <p:clrMapOvr>
    <a:masterClrMapping/>
  </p:clrMapOvr>
  <p:transition spd="slow">
    <p:push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67EF8E5A-BA09-1042-8B07-9DE9BF668F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DB5223-6EB5-1046-88BB-84ED760A29CE}"/>
              </a:ext>
            </a:extLst>
          </p:cNvPr>
          <p:cNvSpPr txBox="1">
            <a:spLocks/>
          </p:cNvSpPr>
          <p:nvPr/>
        </p:nvSpPr>
        <p:spPr>
          <a:xfrm>
            <a:off x="11775994" y="6455206"/>
            <a:ext cx="3933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>
                <a:solidFill>
                  <a:schemeClr val="bg1"/>
                </a:solidFill>
                <a:latin typeface="Open Sans ExtraBold"/>
                <a:ea typeface="Open Sans ExtraBold" panose="020B0606030504020204" pitchFamily="34" charset="0"/>
                <a:cs typeface="Open Sans ExtraBold" panose="020B0606030504020204" pitchFamily="34" charset="0"/>
              </a:rPr>
              <a:t>19</a:t>
            </a:r>
            <a:endParaRPr lang="en-US" sz="1400" b="1">
              <a:solidFill>
                <a:schemeClr val="bg1"/>
              </a:solidFill>
              <a:latin typeface="Open Sans ExtraBold" panose="020B0606030504020204" pitchFamily="34" charset="0"/>
              <a:ea typeface="Open Sans ExtraBold" panose="020B0606030504020204" pitchFamily="34" charset="0"/>
              <a:cs typeface="Open Sans ExtraBold" panose="020B0606030504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3FE2775-FB72-4D44-B480-06EBB7F679B3}"/>
              </a:ext>
            </a:extLst>
          </p:cNvPr>
          <p:cNvSpPr/>
          <p:nvPr/>
        </p:nvSpPr>
        <p:spPr>
          <a:xfrm>
            <a:off x="887215" y="1389619"/>
            <a:ext cx="6217920" cy="3693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spcAft>
                <a:spcPts val="1200"/>
              </a:spcAft>
            </a:pPr>
            <a:r>
              <a:rPr lang="en-ZA" b="1">
                <a:solidFill>
                  <a:schemeClr val="accent5">
                    <a:lumMod val="60000"/>
                    <a:lumOff val="40000"/>
                  </a:schemeClr>
                </a:solidFill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3.4.2 Tranches de temps</a:t>
            </a:r>
          </a:p>
        </p:txBody>
      </p:sp>
      <p:sp>
        <p:nvSpPr>
          <p:cNvPr id="9" name="Title 10">
            <a:extLst>
              <a:ext uri="{FF2B5EF4-FFF2-40B4-BE49-F238E27FC236}">
                <a16:creationId xmlns:a16="http://schemas.microsoft.com/office/drawing/2014/main" id="{D65E6D98-BE8C-6B4C-B23E-6167300445AE}"/>
              </a:ext>
            </a:extLst>
          </p:cNvPr>
          <p:cNvSpPr txBox="1">
            <a:spLocks/>
          </p:cNvSpPr>
          <p:nvPr/>
        </p:nvSpPr>
        <p:spPr>
          <a:xfrm>
            <a:off x="887215" y="4640"/>
            <a:ext cx="6829767" cy="13690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4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  <a:sym typeface="Bodoni SvtyTwo ITC TT-Book"/>
              </a:rPr>
              <a:t>3.4 Représentation du temps dans OSeMOSYS </a:t>
            </a:r>
          </a:p>
        </p:txBody>
      </p:sp>
      <p:pic>
        <p:nvPicPr>
          <p:cNvPr id="4" name="Picture 9" descr="Diagram&#10;&#10;Description automatically generated">
            <a:extLst>
              <a:ext uri="{FF2B5EF4-FFF2-40B4-BE49-F238E27FC236}">
                <a16:creationId xmlns:a16="http://schemas.microsoft.com/office/drawing/2014/main" id="{58BB0D92-2A19-40AB-87FE-B3DBDD1815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542691" y="2092250"/>
            <a:ext cx="8977221" cy="3803709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191AA21-EE62-4A15-B434-78FF259B915E}"/>
              </a:ext>
            </a:extLst>
          </p:cNvPr>
          <p:cNvSpPr txBox="1"/>
          <p:nvPr/>
        </p:nvSpPr>
        <p:spPr>
          <a:xfrm>
            <a:off x="4160130" y="6140025"/>
            <a:ext cx="4067208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000">
                <a:latin typeface="Open Sans"/>
              </a:rPr>
              <a:t>D'après </a:t>
            </a:r>
            <a:r>
              <a:rPr lang="en-US" sz="1000">
                <a:latin typeface="Open Sans"/>
                <a:ea typeface="+mn-lt"/>
                <a:cs typeface="+mn-lt"/>
                <a:hlinkClick r:id="rId5"/>
              </a:rPr>
              <a:t>Taliotis et al. (2018),</a:t>
            </a:r>
            <a:r>
              <a:rPr lang="en-US" sz="1000">
                <a:latin typeface="Open Sans"/>
                <a:ea typeface="+mn-lt"/>
                <a:cs typeface="+mn-lt"/>
              </a:rPr>
              <a:t>(sous licence </a:t>
            </a:r>
            <a:r>
              <a:rPr lang="en-US" sz="1000">
                <a:latin typeface="Open Sans"/>
                <a:ea typeface="+mn-lt"/>
                <a:cs typeface="+mn-lt"/>
                <a:hlinkClick r:id="rId6"/>
              </a:rPr>
              <a:t>CC BY 4.0</a:t>
            </a:r>
            <a:r>
              <a:rPr lang="en-US" sz="1000">
                <a:latin typeface="Open Sans"/>
                <a:ea typeface="+mn-lt"/>
                <a:cs typeface="+mn-lt"/>
              </a:rPr>
              <a:t>)</a:t>
            </a:r>
            <a:endParaRPr lang="en-US" sz="1000"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832146655"/>
      </p:ext>
    </p:extLst>
  </p:cSld>
  <p:clrMapOvr>
    <a:masterClrMapping/>
  </p:clrMapOvr>
  <p:transition spd="slow">
    <p:push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67EF8E5A-BA09-1042-8B07-9DE9BF668F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DB5223-6EB5-1046-88BB-84ED760A29CE}"/>
              </a:ext>
            </a:extLst>
          </p:cNvPr>
          <p:cNvSpPr txBox="1">
            <a:spLocks/>
          </p:cNvSpPr>
          <p:nvPr/>
        </p:nvSpPr>
        <p:spPr>
          <a:xfrm>
            <a:off x="11775994" y="6455206"/>
            <a:ext cx="3933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>
                <a:solidFill>
                  <a:schemeClr val="bg1"/>
                </a:solidFill>
                <a:latin typeface="Open Sans ExtraBold"/>
                <a:ea typeface="Open Sans ExtraBold" panose="020B0606030504020204" pitchFamily="34" charset="0"/>
                <a:cs typeface="Open Sans ExtraBold" panose="020B0606030504020204" pitchFamily="34" charset="0"/>
              </a:rPr>
              <a:t>20</a:t>
            </a:r>
            <a:endParaRPr lang="en-US" sz="1400" b="1">
              <a:solidFill>
                <a:schemeClr val="bg1"/>
              </a:solidFill>
              <a:latin typeface="Open Sans ExtraBold" panose="020B0606030504020204" pitchFamily="34" charset="0"/>
              <a:ea typeface="Open Sans ExtraBold" panose="020B0606030504020204" pitchFamily="34" charset="0"/>
              <a:cs typeface="Open Sans ExtraBold" panose="020B0606030504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3FE2775-FB72-4D44-B480-06EBB7F679B3}"/>
              </a:ext>
            </a:extLst>
          </p:cNvPr>
          <p:cNvSpPr/>
          <p:nvPr/>
        </p:nvSpPr>
        <p:spPr>
          <a:xfrm>
            <a:off x="887215" y="1389619"/>
            <a:ext cx="6217920" cy="3693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spcAft>
                <a:spcPts val="1200"/>
              </a:spcAft>
            </a:pPr>
            <a:r>
              <a:rPr lang="en-ZA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3.4.3 Tranches de temps dans SAND</a:t>
            </a:r>
            <a:r>
              <a:rPr lang="en-ZA" b="1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  <p:sp>
        <p:nvSpPr>
          <p:cNvPr id="9" name="Title 10">
            <a:extLst>
              <a:ext uri="{FF2B5EF4-FFF2-40B4-BE49-F238E27FC236}">
                <a16:creationId xmlns:a16="http://schemas.microsoft.com/office/drawing/2014/main" id="{D65E6D98-BE8C-6B4C-B23E-6167300445AE}"/>
              </a:ext>
            </a:extLst>
          </p:cNvPr>
          <p:cNvSpPr txBox="1">
            <a:spLocks/>
          </p:cNvSpPr>
          <p:nvPr/>
        </p:nvSpPr>
        <p:spPr>
          <a:xfrm>
            <a:off x="887215" y="4640"/>
            <a:ext cx="6982167" cy="13690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4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  <a:sym typeface="Bodoni SvtyTwo ITC TT-Book"/>
              </a:rPr>
              <a:t>3.4 Représentation du temps dans OSeMOSYS </a:t>
            </a:r>
          </a:p>
        </p:txBody>
      </p:sp>
      <p:pic>
        <p:nvPicPr>
          <p:cNvPr id="7" name="Picture 9" descr="Text&#10;&#10;Description automatically generated">
            <a:extLst>
              <a:ext uri="{FF2B5EF4-FFF2-40B4-BE49-F238E27FC236}">
                <a16:creationId xmlns:a16="http://schemas.microsoft.com/office/drawing/2014/main" id="{16FBAD8C-26B3-4D32-B64A-4C8E9D806D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137090" y="1969399"/>
            <a:ext cx="5917820" cy="4351338"/>
          </a:xfrm>
        </p:spPr>
      </p:pic>
    </p:spTree>
    <p:extLst>
      <p:ext uri="{BB962C8B-B14F-4D97-AF65-F5344CB8AC3E}">
        <p14:creationId xmlns:p14="http://schemas.microsoft.com/office/powerpoint/2010/main" val="1399507600"/>
      </p:ext>
    </p:extLst>
  </p:cSld>
  <p:clrMapOvr>
    <a:masterClrMapping/>
  </p:clrMapOvr>
  <p:transition spd="slow">
    <p:push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67EF8E5A-BA09-1042-8B07-9DE9BF668F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DB5223-6EB5-1046-88BB-84ED760A29CE}"/>
              </a:ext>
            </a:extLst>
          </p:cNvPr>
          <p:cNvSpPr txBox="1">
            <a:spLocks/>
          </p:cNvSpPr>
          <p:nvPr/>
        </p:nvSpPr>
        <p:spPr>
          <a:xfrm>
            <a:off x="11775994" y="6455206"/>
            <a:ext cx="3933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>
                <a:solidFill>
                  <a:schemeClr val="bg1"/>
                </a:solidFill>
                <a:latin typeface="Open Sans ExtraBold"/>
                <a:ea typeface="Open Sans ExtraBold" panose="020B0606030504020204" pitchFamily="34" charset="0"/>
                <a:cs typeface="Open Sans ExtraBold" panose="020B0606030504020204" pitchFamily="34" charset="0"/>
              </a:rPr>
              <a:t>21</a:t>
            </a:r>
            <a:endParaRPr lang="en-US" sz="1400" b="1">
              <a:solidFill>
                <a:schemeClr val="bg1"/>
              </a:solidFill>
              <a:latin typeface="Open Sans ExtraBold" panose="020B0606030504020204" pitchFamily="34" charset="0"/>
              <a:ea typeface="Open Sans ExtraBold" panose="020B0606030504020204" pitchFamily="34" charset="0"/>
              <a:cs typeface="Open Sans ExtraBold" panose="020B0606030504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3FE2775-FB72-4D44-B480-06EBB7F679B3}"/>
              </a:ext>
            </a:extLst>
          </p:cNvPr>
          <p:cNvSpPr/>
          <p:nvPr/>
        </p:nvSpPr>
        <p:spPr>
          <a:xfrm>
            <a:off x="887215" y="1389619"/>
            <a:ext cx="6217920" cy="3693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spcAft>
                <a:spcPts val="1200"/>
              </a:spcAft>
            </a:pPr>
            <a:r>
              <a:rPr lang="en-ZA" b="1">
                <a:solidFill>
                  <a:schemeClr val="accent5">
                    <a:lumMod val="60000"/>
                    <a:lumOff val="40000"/>
                  </a:schemeClr>
                </a:solidFill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3.4.4 Séparation des années</a:t>
            </a:r>
          </a:p>
        </p:txBody>
      </p:sp>
      <p:sp>
        <p:nvSpPr>
          <p:cNvPr id="9" name="Title 10">
            <a:extLst>
              <a:ext uri="{FF2B5EF4-FFF2-40B4-BE49-F238E27FC236}">
                <a16:creationId xmlns:a16="http://schemas.microsoft.com/office/drawing/2014/main" id="{D65E6D98-BE8C-6B4C-B23E-6167300445AE}"/>
              </a:ext>
            </a:extLst>
          </p:cNvPr>
          <p:cNvSpPr txBox="1">
            <a:spLocks/>
          </p:cNvSpPr>
          <p:nvPr/>
        </p:nvSpPr>
        <p:spPr>
          <a:xfrm>
            <a:off x="887216" y="4640"/>
            <a:ext cx="6760494" cy="13690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4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  <a:sym typeface="Bodoni SvtyTwo ITC TT-Book"/>
              </a:rPr>
              <a:t>3.4 Représentation du temps dans OSeMOSYS </a:t>
            </a:r>
          </a:p>
        </p:txBody>
      </p:sp>
      <p:pic>
        <p:nvPicPr>
          <p:cNvPr id="4" name="Picture 9" descr="A picture containing text, indoor&#10;&#10;Description automatically generated">
            <a:extLst>
              <a:ext uri="{FF2B5EF4-FFF2-40B4-BE49-F238E27FC236}">
                <a16:creationId xmlns:a16="http://schemas.microsoft.com/office/drawing/2014/main" id="{2090CFF3-3A5D-4A6C-AF78-A0A277BAB6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621353" y="2678307"/>
            <a:ext cx="6934918" cy="2200275"/>
          </a:xfrm>
        </p:spPr>
      </p:pic>
    </p:spTree>
    <p:extLst>
      <p:ext uri="{BB962C8B-B14F-4D97-AF65-F5344CB8AC3E}">
        <p14:creationId xmlns:p14="http://schemas.microsoft.com/office/powerpoint/2010/main" val="2952233061"/>
      </p:ext>
    </p:extLst>
  </p:cSld>
  <p:clrMapOvr>
    <a:masterClrMapping/>
  </p:clrMapOvr>
  <p:transition spd="slow">
    <p:push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67EF8E5A-BA09-1042-8B07-9DE9BF668F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DB5223-6EB5-1046-88BB-84ED760A29CE}"/>
              </a:ext>
            </a:extLst>
          </p:cNvPr>
          <p:cNvSpPr txBox="1">
            <a:spLocks/>
          </p:cNvSpPr>
          <p:nvPr/>
        </p:nvSpPr>
        <p:spPr>
          <a:xfrm>
            <a:off x="11775994" y="6455206"/>
            <a:ext cx="3933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>
                <a:solidFill>
                  <a:schemeClr val="bg1"/>
                </a:solidFill>
                <a:latin typeface="Open Sans ExtraBold"/>
                <a:ea typeface="Open Sans ExtraBold" panose="020B0606030504020204" pitchFamily="34" charset="0"/>
                <a:cs typeface="Open Sans ExtraBold" panose="020B0606030504020204" pitchFamily="34" charset="0"/>
              </a:rPr>
              <a:t>22</a:t>
            </a:r>
            <a:endParaRPr lang="en-US" sz="1400" b="1">
              <a:solidFill>
                <a:schemeClr val="bg1"/>
              </a:solidFill>
              <a:latin typeface="Open Sans ExtraBold" panose="020B0606030504020204" pitchFamily="34" charset="0"/>
              <a:ea typeface="Open Sans ExtraBold" panose="020B0606030504020204" pitchFamily="34" charset="0"/>
              <a:cs typeface="Open Sans ExtraBold" panose="020B0606030504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3FE2775-FB72-4D44-B480-06EBB7F679B3}"/>
              </a:ext>
            </a:extLst>
          </p:cNvPr>
          <p:cNvSpPr/>
          <p:nvPr/>
        </p:nvSpPr>
        <p:spPr>
          <a:xfrm>
            <a:off x="858993" y="1375508"/>
            <a:ext cx="10445260" cy="3693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spcAft>
                <a:spcPts val="1200"/>
              </a:spcAft>
            </a:pPr>
            <a:r>
              <a:rPr lang="en-ZA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3.4.5 </a:t>
            </a:r>
            <a:r>
              <a:rPr lang="en-ZA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Paramètres</a:t>
            </a:r>
            <a:r>
              <a:rPr lang="en-ZA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ZA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additionnels</a:t>
            </a:r>
            <a:r>
              <a:rPr lang="en-ZA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 : </a:t>
            </a:r>
            <a:r>
              <a:rPr lang="en-ZA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Taux</a:t>
            </a:r>
            <a:r>
              <a:rPr lang="en-ZA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ZA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d'actualisation</a:t>
            </a:r>
            <a:r>
              <a:rPr lang="en-ZA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ZA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méthode</a:t>
            </a:r>
            <a:r>
              <a:rPr lang="en-ZA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ZA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d'amortissement</a:t>
            </a:r>
            <a:r>
              <a:rPr lang="en-ZA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  <p:sp>
        <p:nvSpPr>
          <p:cNvPr id="9" name="Title 10">
            <a:extLst>
              <a:ext uri="{FF2B5EF4-FFF2-40B4-BE49-F238E27FC236}">
                <a16:creationId xmlns:a16="http://schemas.microsoft.com/office/drawing/2014/main" id="{D65E6D98-BE8C-6B4C-B23E-6167300445AE}"/>
              </a:ext>
            </a:extLst>
          </p:cNvPr>
          <p:cNvSpPr txBox="1">
            <a:spLocks/>
          </p:cNvSpPr>
          <p:nvPr/>
        </p:nvSpPr>
        <p:spPr>
          <a:xfrm>
            <a:off x="887216" y="4640"/>
            <a:ext cx="6552676" cy="13690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4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  <a:sym typeface="Bodoni SvtyTwo ITC TT-Book"/>
              </a:rPr>
              <a:t>3.4 Représentation du temps dans OSeMOSYS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483BD8B-F8AF-4972-BE3F-3242A7111FB1}"/>
              </a:ext>
            </a:extLst>
          </p:cNvPr>
          <p:cNvSpPr/>
          <p:nvPr/>
        </p:nvSpPr>
        <p:spPr>
          <a:xfrm>
            <a:off x="887747" y="2008111"/>
            <a:ext cx="9970675" cy="1477328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spcAft>
                <a:spcPts val="1200"/>
              </a:spcAft>
            </a:pPr>
            <a:r>
              <a:rPr lang="en-ZA" sz="2000" b="1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Taux d'actualisation </a:t>
            </a:r>
            <a:r>
              <a:rPr lang="en-ZA" sz="20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: taux utilisé pour déterminer la valeur actuelle des investissements et des </a:t>
            </a:r>
            <a:r>
              <a:rPr lang="en-ZA" sz="2000" dirty="0" err="1"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coûts</a:t>
            </a:r>
            <a:r>
              <a:rPr lang="en-ZA" sz="20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ZA" sz="2000" dirty="0" err="1"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futurs</a:t>
            </a:r>
            <a:endParaRPr lang="en-ZA" sz="2000" dirty="0">
              <a:latin typeface="Open Sans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spcAft>
                <a:spcPts val="1200"/>
              </a:spcAft>
              <a:buFont typeface="Arial"/>
              <a:buChar char="•"/>
            </a:pPr>
            <a:r>
              <a:rPr lang="en-ZA" sz="2000" dirty="0" err="1"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Représenté</a:t>
            </a:r>
            <a:r>
              <a:rPr lang="en-ZA" sz="20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 dans OSeMOSYS à l'aide du </a:t>
            </a:r>
            <a:r>
              <a:rPr lang="en-ZA" sz="2000" dirty="0" err="1"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paramètre</a:t>
            </a:r>
            <a:r>
              <a:rPr lang="en-ZA" sz="20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 “</a:t>
            </a:r>
            <a:r>
              <a:rPr lang="en-ZA" sz="2000" dirty="0" err="1"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DiscountRate</a:t>
            </a:r>
            <a:r>
              <a:rPr lang="en-ZA" sz="20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”, exprimé </a:t>
            </a:r>
            <a:r>
              <a:rPr lang="en-ZA" sz="2000" dirty="0" err="1"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en</a:t>
            </a:r>
            <a:r>
              <a:rPr lang="en-ZA" sz="20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ZA" sz="2000" dirty="0" err="1"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décimales</a:t>
            </a:r>
            <a:r>
              <a:rPr lang="en-ZA" sz="20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. Par exemple, 0,1 représenterait un taux d'actualisation de 10 %.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865C1F4-A14F-47E4-B0D0-8F8DF4EBCFBB}"/>
              </a:ext>
            </a:extLst>
          </p:cNvPr>
          <p:cNvSpPr/>
          <p:nvPr/>
        </p:nvSpPr>
        <p:spPr>
          <a:xfrm>
            <a:off x="858992" y="3819658"/>
            <a:ext cx="9970675" cy="1477328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spcAft>
                <a:spcPts val="1200"/>
              </a:spcAft>
            </a:pPr>
            <a:r>
              <a:rPr lang="en-ZA" sz="2000" b="1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Amortissement </a:t>
            </a:r>
            <a:r>
              <a:rPr lang="en-ZA" sz="20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: répartition du coût d'un actif sur sa durée de vie</a:t>
            </a:r>
          </a:p>
          <a:p>
            <a:pPr marL="342900" indent="-342900">
              <a:spcAft>
                <a:spcPts val="1200"/>
              </a:spcAft>
              <a:buFont typeface="Arial"/>
              <a:buChar char="•"/>
            </a:pPr>
            <a:r>
              <a:rPr lang="en-ZA" sz="2000" dirty="0" err="1"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Représenté</a:t>
            </a:r>
            <a:r>
              <a:rPr lang="en-ZA" sz="20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 dans OSeMOSYS à l'aide du </a:t>
            </a:r>
            <a:r>
              <a:rPr lang="en-ZA" sz="2000" dirty="0" err="1"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paramètre</a:t>
            </a:r>
            <a:r>
              <a:rPr lang="en-ZA" sz="20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 “</a:t>
            </a:r>
            <a:r>
              <a:rPr lang="en-ZA" sz="2000" dirty="0" err="1"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DepreciationMethod</a:t>
            </a:r>
            <a:r>
              <a:rPr lang="en-ZA" sz="20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”, avec une valeur de 1 pour l'amortissement du fonds d'amortissement (par défaut) et de 2 pour l'amortissement linéaire.</a:t>
            </a:r>
          </a:p>
        </p:txBody>
      </p:sp>
    </p:spTree>
    <p:extLst>
      <p:ext uri="{BB962C8B-B14F-4D97-AF65-F5344CB8AC3E}">
        <p14:creationId xmlns:p14="http://schemas.microsoft.com/office/powerpoint/2010/main" val="3688935345"/>
      </p:ext>
    </p:extLst>
  </p:cSld>
  <p:clrMapOvr>
    <a:masterClrMapping/>
  </p:clrMapOvr>
  <p:transition spd="slow">
    <p:push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A64E691-7814-FE47-A332-0A7257AB0132}"/>
              </a:ext>
            </a:extLst>
          </p:cNvPr>
          <p:cNvSpPr txBox="1"/>
          <p:nvPr/>
        </p:nvSpPr>
        <p:spPr>
          <a:xfrm>
            <a:off x="747853" y="4067268"/>
            <a:ext cx="8050696" cy="3693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ZA" b="1">
                <a:solidFill>
                  <a:schemeClr val="bg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Nom du cours</a:t>
            </a:r>
            <a:endParaRPr lang="en-US" b="1">
              <a:solidFill>
                <a:schemeClr val="bg1"/>
              </a:solidFill>
              <a:latin typeface="Open Sans ExtraBold" panose="020B0606030504020204" pitchFamily="34" charset="0"/>
              <a:ea typeface="Open Sans ExtraBold" panose="020B0606030504020204" pitchFamily="34" charset="0"/>
              <a:cs typeface="Open Sans ExtraBold" panose="020B0606030504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DEA05E-3DE2-714D-9D7C-D14D82DB9D79}"/>
              </a:ext>
            </a:extLst>
          </p:cNvPr>
          <p:cNvSpPr txBox="1"/>
          <p:nvPr/>
        </p:nvSpPr>
        <p:spPr>
          <a:xfrm>
            <a:off x="735496" y="4391402"/>
            <a:ext cx="5801228" cy="132343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ZA" sz="4000" b="1"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NUMÉRO ET NOM DE LA MINI CONFÉRENCE</a:t>
            </a:r>
            <a:endParaRPr lang="en-US" sz="8800" b="1">
              <a:latin typeface="Open Sans ExtraBold" panose="020B0606030504020204" pitchFamily="34" charset="0"/>
              <a:ea typeface="Open Sans ExtraBold" panose="020B0606030504020204" pitchFamily="34" charset="0"/>
              <a:cs typeface="Open Sans ExtraBold" panose="020B0606030504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276C9C-C4DA-D54A-9115-ED5E65939740}"/>
              </a:ext>
            </a:extLst>
          </p:cNvPr>
          <p:cNvSpPr txBox="1"/>
          <p:nvPr/>
        </p:nvSpPr>
        <p:spPr>
          <a:xfrm>
            <a:off x="735496" y="5628342"/>
            <a:ext cx="8050696" cy="52322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ZA" sz="2800" b="1" i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Mini conférence Objectif d'apprentissage</a:t>
            </a:r>
            <a:endParaRPr lang="en-US" sz="2800" b="1" i="1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E45B2B-0ACF-1146-83DF-4C27539A76B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679"/>
            <a:ext cx="12192000" cy="6858000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2F663CD-B10E-614F-8733-E8EDA512C1D0}"/>
              </a:ext>
            </a:extLst>
          </p:cNvPr>
          <p:cNvSpPr txBox="1">
            <a:spLocks/>
          </p:cNvSpPr>
          <p:nvPr/>
        </p:nvSpPr>
        <p:spPr>
          <a:xfrm>
            <a:off x="11775994" y="6455206"/>
            <a:ext cx="3933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F12B3B0-2BE9-CC4D-B1FD-EFE2D6A22EBD}" type="slidenum">
              <a:rPr lang="en-US" sz="1400" b="1" smtClean="0">
                <a:solidFill>
                  <a:schemeClr val="bg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26</a:t>
            </a:fld>
            <a:endParaRPr lang="en-US" sz="1400" b="1">
              <a:solidFill>
                <a:schemeClr val="bg1"/>
              </a:solidFill>
              <a:latin typeface="Open Sans ExtraBold" panose="020B0606030504020204" pitchFamily="34" charset="0"/>
              <a:ea typeface="Open Sans ExtraBold" panose="020B0606030504020204" pitchFamily="34" charset="0"/>
              <a:cs typeface="Open Sans ExtraBold" panose="020B0606030504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E12BCC7-83F1-3944-B152-68F1A272FE71}"/>
              </a:ext>
            </a:extLst>
          </p:cNvPr>
          <p:cNvSpPr/>
          <p:nvPr/>
        </p:nvSpPr>
        <p:spPr>
          <a:xfrm>
            <a:off x="887215" y="1820940"/>
            <a:ext cx="6217920" cy="1077218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spcAft>
                <a:spcPts val="1200"/>
              </a:spcAft>
            </a:pPr>
            <a:endParaRPr lang="en-ZA" b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br>
              <a:rPr lang="en-ZA"/>
            </a:br>
            <a:endParaRPr lang="en-US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E3F33BE3-7756-EF44-9269-DDA634DF88BE}"/>
              </a:ext>
            </a:extLst>
          </p:cNvPr>
          <p:cNvSpPr txBox="1">
            <a:spLocks/>
          </p:cNvSpPr>
          <p:nvPr/>
        </p:nvSpPr>
        <p:spPr>
          <a:xfrm>
            <a:off x="887215" y="-2612"/>
            <a:ext cx="7651304" cy="13690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400" dirty="0">
                <a:latin typeface="Open Sans"/>
              </a:rPr>
              <a:t> 3.4 </a:t>
            </a:r>
            <a:r>
              <a:rPr lang="en-GB" sz="4400" dirty="0" err="1">
                <a:latin typeface="Open Sans"/>
              </a:rPr>
              <a:t>Références</a:t>
            </a:r>
            <a:endParaRPr lang="en-GB" sz="4400" dirty="0">
              <a:latin typeface="Open San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44321CA-E6EC-482F-B6AD-299A1218F20C}"/>
              </a:ext>
            </a:extLst>
          </p:cNvPr>
          <p:cNvSpPr txBox="1"/>
          <p:nvPr/>
        </p:nvSpPr>
        <p:spPr>
          <a:xfrm>
            <a:off x="942448" y="1469833"/>
            <a:ext cx="5302928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AutoNum type="arabicPeriod"/>
            </a:pPr>
            <a:r>
              <a:rPr lang="en-GB" sz="160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Taliotis</a:t>
            </a:r>
            <a:r>
              <a:rPr lang="en-GB"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Constantinos, </a:t>
            </a:r>
            <a:r>
              <a:rPr lang="en-GB" sz="160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Gardumi</a:t>
            </a:r>
            <a:r>
              <a:rPr lang="en-GB"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Francesco, Shivakumar, Abhishek, Sridharan, Vignesh, Ramos, Eunice, Beltramo, Agnese, ... Howells, Mark. (2018, novembre). Représentation du temps dans </a:t>
            </a:r>
            <a:r>
              <a:rPr lang="en-GB" sz="160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OSeMOSYS</a:t>
            </a:r>
            <a:r>
              <a:rPr lang="en-GB"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GB" sz="160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Zenodo. </a:t>
            </a:r>
            <a:r>
              <a:rPr lang="en-GB"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http://doi.org/10.5281/zenodo.4558793</a:t>
            </a:r>
            <a:endParaRPr lang="en-GB" sz="16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buAutoNum type="arabicPeriod"/>
            </a:pPr>
            <a:endParaRPr lang="en-GB" sz="16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1676088"/>
      </p:ext>
    </p:extLst>
  </p:cSld>
  <p:clrMapOvr>
    <a:masterClrMapping/>
  </p:clrMapOvr>
  <p:transition spd="slow">
    <p:push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B0280E72-9E1A-8D49-8C6C-86D7809B6B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751" y="-2336"/>
            <a:ext cx="12275388" cy="692018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F078E02-4910-FF42-B2C9-EA6842EFF9C9}"/>
              </a:ext>
            </a:extLst>
          </p:cNvPr>
          <p:cNvSpPr txBox="1"/>
          <p:nvPr/>
        </p:nvSpPr>
        <p:spPr>
          <a:xfrm>
            <a:off x="8961864" y="4882376"/>
            <a:ext cx="2836126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800">
                <a:solidFill>
                  <a:schemeClr val="bg1"/>
                </a:solidFill>
                <a:latin typeface="Open Sans"/>
                <a:ea typeface="+mn-lt"/>
                <a:cs typeface="+mn-lt"/>
              </a:rPr>
              <a:t>Veuillez utiliser la citation suivante : Allington L., </a:t>
            </a:r>
            <a:r>
              <a:rPr lang="en-GB" sz="800" err="1">
                <a:solidFill>
                  <a:schemeClr val="bg1"/>
                </a:solidFill>
                <a:latin typeface="Open Sans"/>
                <a:ea typeface="+mn-lt"/>
                <a:cs typeface="+mn-lt"/>
              </a:rPr>
              <a:t>Cannone </a:t>
            </a:r>
            <a:r>
              <a:rPr lang="en-GB" sz="800">
                <a:solidFill>
                  <a:schemeClr val="bg1"/>
                </a:solidFill>
                <a:latin typeface="Open Sans"/>
                <a:ea typeface="+mn-lt"/>
                <a:cs typeface="+mn-lt"/>
              </a:rPr>
              <a:t>C., </a:t>
            </a:r>
            <a:r>
              <a:rPr lang="en-GB" sz="800" err="1">
                <a:solidFill>
                  <a:schemeClr val="bg1"/>
                </a:solidFill>
                <a:latin typeface="Open Sans"/>
                <a:ea typeface="+mn-lt"/>
                <a:cs typeface="+mn-lt"/>
              </a:rPr>
              <a:t>Hoseinpoori </a:t>
            </a:r>
            <a:r>
              <a:rPr lang="en-GB" sz="800">
                <a:solidFill>
                  <a:schemeClr val="bg1"/>
                </a:solidFill>
                <a:latin typeface="Open Sans"/>
                <a:ea typeface="+mn-lt"/>
                <a:cs typeface="+mn-lt"/>
              </a:rPr>
              <a:t>P., Kell A., </a:t>
            </a:r>
            <a:r>
              <a:rPr lang="en-GB" sz="800" err="1">
                <a:solidFill>
                  <a:schemeClr val="bg1"/>
                </a:solidFill>
                <a:latin typeface="Open Sans"/>
                <a:ea typeface="+mn-lt"/>
                <a:cs typeface="+mn-lt"/>
              </a:rPr>
              <a:t>Taibi </a:t>
            </a:r>
            <a:r>
              <a:rPr lang="en-GB" sz="800">
                <a:solidFill>
                  <a:schemeClr val="bg1"/>
                </a:solidFill>
                <a:latin typeface="Open Sans"/>
                <a:ea typeface="+mn-lt"/>
                <a:cs typeface="+mn-lt"/>
              </a:rPr>
              <a:t>E., Fernandez C. </a:t>
            </a:r>
            <a:endParaRPr lang="en-US" sz="800">
              <a:solidFill>
                <a:schemeClr val="bg1"/>
              </a:solidFill>
              <a:latin typeface="Open Sans"/>
              <a:ea typeface="+mn-lt"/>
              <a:cs typeface="+mn-lt"/>
            </a:endParaRPr>
          </a:p>
          <a:p>
            <a:pPr algn="ctr"/>
            <a:r>
              <a:rPr lang="en-GB" sz="800">
                <a:solidFill>
                  <a:schemeClr val="bg1"/>
                </a:solidFill>
                <a:latin typeface="Open Sans"/>
                <a:ea typeface="+mn-lt"/>
                <a:cs typeface="+mn-lt"/>
              </a:rPr>
              <a:t>Hawkes A., Howells M., 2021. Lecture 3 : Nom du cours. Version 1.0. [présentation en ligne]. Programme de croissance compatible avec le climat et Agence internationale pour les énergies renouvelables.</a:t>
            </a:r>
            <a:endParaRPr lang="en-US" sz="800">
              <a:solidFill>
                <a:schemeClr val="bg1"/>
              </a:solidFill>
              <a:latin typeface="Open Sans"/>
              <a:cs typeface="Calibri" panose="020F0502020204030204"/>
            </a:endParaRPr>
          </a:p>
          <a:p>
            <a:pPr algn="ctr"/>
            <a:endParaRPr lang="en-GB" sz="800">
              <a:solidFill>
                <a:schemeClr val="bg1"/>
              </a:solidFill>
              <a:latin typeface="Open Sans"/>
              <a:cs typeface="Calibri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1FE21CA-4382-6A44-A0C4-17B713853690}"/>
              </a:ext>
            </a:extLst>
          </p:cNvPr>
          <p:cNvSpPr txBox="1"/>
          <p:nvPr/>
        </p:nvSpPr>
        <p:spPr>
          <a:xfrm>
            <a:off x="9919335" y="5936897"/>
            <a:ext cx="1866900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800">
                <a:solidFill>
                  <a:schemeClr val="bg1"/>
                </a:solidFill>
                <a:latin typeface="Open Sans "/>
              </a:rPr>
              <a:t>Cours de la GCC (cela vous amènera </a:t>
            </a:r>
            <a:br>
              <a:rPr lang="en-US" sz="800">
                <a:solidFill>
                  <a:schemeClr val="bg1"/>
                </a:solidFill>
                <a:latin typeface="Open Sans "/>
              </a:rPr>
            </a:br>
            <a:r>
              <a:rPr lang="en-US" sz="800">
                <a:solidFill>
                  <a:schemeClr val="bg1"/>
                </a:solidFill>
                <a:latin typeface="Open Sans "/>
              </a:rPr>
              <a:t>au lien du site web http://www.ClimateCompatibleGrowth.com/teachingmaterials)</a:t>
            </a:r>
            <a:endParaRPr lang="en-GB" sz="800">
              <a:solidFill>
                <a:schemeClr val="bg1"/>
              </a:solidFill>
              <a:latin typeface="Open Sans "/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44424903"/>
      </p:ext>
    </p:extLst>
  </p:cSld>
  <p:clrMapOvr>
    <a:masterClrMapping/>
  </p:clrMapOvr>
  <p:transition spd="slow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67EF8E5A-BA09-1042-8B07-9DE9BF668F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565" y="-1605"/>
            <a:ext cx="12192000" cy="68580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DB5223-6EB5-1046-88BB-84ED760A29CE}"/>
              </a:ext>
            </a:extLst>
          </p:cNvPr>
          <p:cNvSpPr txBox="1">
            <a:spLocks/>
          </p:cNvSpPr>
          <p:nvPr/>
        </p:nvSpPr>
        <p:spPr>
          <a:xfrm>
            <a:off x="11775994" y="6455206"/>
            <a:ext cx="3933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F12B3B0-2BE9-CC4D-B1FD-EFE2D6A22EBD}" type="slidenum">
              <a:rPr lang="en-US" sz="1400" b="1" smtClean="0">
                <a:solidFill>
                  <a:schemeClr val="bg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3</a:t>
            </a:fld>
            <a:endParaRPr lang="en-US" sz="1400" b="1">
              <a:solidFill>
                <a:schemeClr val="bg1"/>
              </a:solidFill>
              <a:latin typeface="Open Sans ExtraBold" panose="020B0606030504020204" pitchFamily="34" charset="0"/>
              <a:ea typeface="Open Sans ExtraBold" panose="020B0606030504020204" pitchFamily="34" charset="0"/>
              <a:cs typeface="Open Sans ExtraBold" panose="020B0606030504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3FE2775-FB72-4D44-B480-06EBB7F679B3}"/>
              </a:ext>
            </a:extLst>
          </p:cNvPr>
          <p:cNvSpPr/>
          <p:nvPr/>
        </p:nvSpPr>
        <p:spPr>
          <a:xfrm>
            <a:off x="887214" y="1389619"/>
            <a:ext cx="6878461" cy="3693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spcAft>
                <a:spcPts val="1200"/>
              </a:spcAft>
            </a:pPr>
            <a:r>
              <a:rPr lang="en-ZA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3.1.1 Importance de la nomenclature des divers </a:t>
            </a:r>
            <a:r>
              <a:rPr lang="en-ZA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éléments</a:t>
            </a:r>
            <a:endParaRPr lang="en-ZA" b="1" dirty="0">
              <a:solidFill>
                <a:schemeClr val="accent5">
                  <a:lumMod val="60000"/>
                  <a:lumOff val="40000"/>
                </a:schemeClr>
              </a:solidFill>
              <a:latin typeface="Open Sans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Title 10">
            <a:extLst>
              <a:ext uri="{FF2B5EF4-FFF2-40B4-BE49-F238E27FC236}">
                <a16:creationId xmlns:a16="http://schemas.microsoft.com/office/drawing/2014/main" id="{D65E6D98-BE8C-6B4C-B23E-6167300445AE}"/>
              </a:ext>
            </a:extLst>
          </p:cNvPr>
          <p:cNvSpPr txBox="1">
            <a:spLocks/>
          </p:cNvSpPr>
          <p:nvPr/>
        </p:nvSpPr>
        <p:spPr>
          <a:xfrm>
            <a:off x="887215" y="4640"/>
            <a:ext cx="7651304" cy="13690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4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3.1 La nomenclature</a:t>
            </a:r>
            <a:endParaRPr lang="en-GB" sz="4400" dirty="0">
              <a:latin typeface="Open Sans"/>
              <a:ea typeface="Open Sans" panose="020B0606030504020204" pitchFamily="34" charset="0"/>
              <a:cs typeface="Open Sans" panose="020B0606030504020204" pitchFamily="34" charset="0"/>
              <a:sym typeface="Bodoni SvtyTwo ITC TT-Book"/>
            </a:endParaRPr>
          </a:p>
        </p:txBody>
      </p:sp>
      <p:pic>
        <p:nvPicPr>
          <p:cNvPr id="12" name="Picture 12" descr="Diagram, schematic&#10;&#10;Description automatically generated">
            <a:extLst>
              <a:ext uri="{FF2B5EF4-FFF2-40B4-BE49-F238E27FC236}">
                <a16:creationId xmlns:a16="http://schemas.microsoft.com/office/drawing/2014/main" id="{50EFB785-072D-4455-BFF0-8CA67F6063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686238" y="1753739"/>
            <a:ext cx="8690127" cy="4423224"/>
          </a:xfrm>
        </p:spPr>
      </p:pic>
    </p:spTree>
    <p:extLst>
      <p:ext uri="{BB962C8B-B14F-4D97-AF65-F5344CB8AC3E}">
        <p14:creationId xmlns:p14="http://schemas.microsoft.com/office/powerpoint/2010/main" val="348628638"/>
      </p:ext>
    </p:extLst>
  </p:cSld>
  <p:clrMapOvr>
    <a:masterClrMapping/>
  </p:clrMapOvr>
  <p:transition spd="slow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67EF8E5A-BA09-1042-8B07-9DE9BF668F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DB5223-6EB5-1046-88BB-84ED760A29CE}"/>
              </a:ext>
            </a:extLst>
          </p:cNvPr>
          <p:cNvSpPr txBox="1">
            <a:spLocks/>
          </p:cNvSpPr>
          <p:nvPr/>
        </p:nvSpPr>
        <p:spPr>
          <a:xfrm>
            <a:off x="11775994" y="6455206"/>
            <a:ext cx="3933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F12B3B0-2BE9-CC4D-B1FD-EFE2D6A22EBD}" type="slidenum">
              <a:rPr lang="en-US" sz="1400" b="1" smtClean="0">
                <a:solidFill>
                  <a:schemeClr val="bg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4</a:t>
            </a:fld>
            <a:endParaRPr lang="en-US" sz="1400" b="1">
              <a:solidFill>
                <a:schemeClr val="bg1"/>
              </a:solidFill>
              <a:latin typeface="Open Sans ExtraBold" panose="020B0606030504020204" pitchFamily="34" charset="0"/>
              <a:ea typeface="Open Sans ExtraBold" panose="020B0606030504020204" pitchFamily="34" charset="0"/>
              <a:cs typeface="Open Sans ExtraBold" panose="020B0606030504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3FE2775-FB72-4D44-B480-06EBB7F679B3}"/>
              </a:ext>
            </a:extLst>
          </p:cNvPr>
          <p:cNvSpPr/>
          <p:nvPr/>
        </p:nvSpPr>
        <p:spPr>
          <a:xfrm>
            <a:off x="887215" y="1389619"/>
            <a:ext cx="6217920" cy="3693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spcAft>
                <a:spcPts val="1200"/>
              </a:spcAft>
            </a:pPr>
            <a:r>
              <a:rPr lang="en-ZA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3.1.2 Importance de la nomenclature </a:t>
            </a:r>
            <a:r>
              <a:rPr lang="en-ZA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générique</a:t>
            </a:r>
            <a:endParaRPr lang="en-ZA" b="1" dirty="0">
              <a:solidFill>
                <a:schemeClr val="accent5">
                  <a:lumMod val="60000"/>
                  <a:lumOff val="40000"/>
                </a:schemeClr>
              </a:solidFill>
              <a:latin typeface="Open Sans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Title 10">
            <a:extLst>
              <a:ext uri="{FF2B5EF4-FFF2-40B4-BE49-F238E27FC236}">
                <a16:creationId xmlns:a16="http://schemas.microsoft.com/office/drawing/2014/main" id="{D65E6D98-BE8C-6B4C-B23E-6167300445AE}"/>
              </a:ext>
            </a:extLst>
          </p:cNvPr>
          <p:cNvSpPr txBox="1">
            <a:spLocks/>
          </p:cNvSpPr>
          <p:nvPr/>
        </p:nvSpPr>
        <p:spPr>
          <a:xfrm>
            <a:off x="887215" y="4640"/>
            <a:ext cx="7651304" cy="13690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4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3.1 La nomenclature</a:t>
            </a:r>
            <a:endParaRPr lang="en-GB" sz="4400" dirty="0">
              <a:latin typeface="Open Sans"/>
              <a:ea typeface="Open Sans" panose="020B0606030504020204" pitchFamily="34" charset="0"/>
              <a:cs typeface="Open Sans" panose="020B0606030504020204" pitchFamily="34" charset="0"/>
              <a:sym typeface="Bodoni SvtyTwo ITC TT-Book"/>
            </a:endParaRPr>
          </a:p>
        </p:txBody>
      </p:sp>
      <p:pic>
        <p:nvPicPr>
          <p:cNvPr id="4" name="Picture 9" descr="Diagram, schematic&#10;&#10;Description automatically generated">
            <a:extLst>
              <a:ext uri="{FF2B5EF4-FFF2-40B4-BE49-F238E27FC236}">
                <a16:creationId xmlns:a16="http://schemas.microsoft.com/office/drawing/2014/main" id="{E98CF502-8837-4AB9-8D79-716C927DEA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815861" y="1753755"/>
            <a:ext cx="8531523" cy="4437570"/>
          </a:xfrm>
        </p:spPr>
      </p:pic>
    </p:spTree>
    <p:extLst>
      <p:ext uri="{BB962C8B-B14F-4D97-AF65-F5344CB8AC3E}">
        <p14:creationId xmlns:p14="http://schemas.microsoft.com/office/powerpoint/2010/main" val="2708744156"/>
      </p:ext>
    </p:extLst>
  </p:cSld>
  <p:clrMapOvr>
    <a:masterClrMapping/>
  </p:clrMapOvr>
  <p:transition spd="slow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67EF8E5A-BA09-1042-8B07-9DE9BF668F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DB5223-6EB5-1046-88BB-84ED760A29CE}"/>
              </a:ext>
            </a:extLst>
          </p:cNvPr>
          <p:cNvSpPr txBox="1">
            <a:spLocks/>
          </p:cNvSpPr>
          <p:nvPr/>
        </p:nvSpPr>
        <p:spPr>
          <a:xfrm>
            <a:off x="11775994" y="6455206"/>
            <a:ext cx="3933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F12B3B0-2BE9-CC4D-B1FD-EFE2D6A22EBD}" type="slidenum">
              <a:rPr lang="en-US" sz="1400" b="1" smtClean="0">
                <a:solidFill>
                  <a:schemeClr val="bg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5</a:t>
            </a:fld>
            <a:endParaRPr lang="en-US" sz="1400" b="1">
              <a:solidFill>
                <a:schemeClr val="bg1"/>
              </a:solidFill>
              <a:latin typeface="Open Sans ExtraBold" panose="020B0606030504020204" pitchFamily="34" charset="0"/>
              <a:ea typeface="Open Sans ExtraBold" panose="020B0606030504020204" pitchFamily="34" charset="0"/>
              <a:cs typeface="Open Sans ExtraBold" panose="020B0606030504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3FE2775-FB72-4D44-B480-06EBB7F679B3}"/>
              </a:ext>
            </a:extLst>
          </p:cNvPr>
          <p:cNvSpPr/>
          <p:nvPr/>
        </p:nvSpPr>
        <p:spPr>
          <a:xfrm>
            <a:off x="475091" y="782609"/>
            <a:ext cx="6217920" cy="3693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spcAft>
                <a:spcPts val="1200"/>
              </a:spcAft>
            </a:pPr>
            <a:r>
              <a:rPr lang="en-ZA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3.1.3 Convention de la nomenclature </a:t>
            </a:r>
            <a:r>
              <a:rPr lang="en-ZA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utilisée</a:t>
            </a:r>
            <a:endParaRPr lang="en-ZA" b="1" dirty="0">
              <a:solidFill>
                <a:schemeClr val="accent5">
                  <a:lumMod val="60000"/>
                  <a:lumOff val="40000"/>
                </a:schemeClr>
              </a:solidFill>
              <a:latin typeface="Open Sans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Title 10">
            <a:extLst>
              <a:ext uri="{FF2B5EF4-FFF2-40B4-BE49-F238E27FC236}">
                <a16:creationId xmlns:a16="http://schemas.microsoft.com/office/drawing/2014/main" id="{D65E6D98-BE8C-6B4C-B23E-6167300445AE}"/>
              </a:ext>
            </a:extLst>
          </p:cNvPr>
          <p:cNvSpPr txBox="1">
            <a:spLocks/>
          </p:cNvSpPr>
          <p:nvPr/>
        </p:nvSpPr>
        <p:spPr>
          <a:xfrm>
            <a:off x="475091" y="-615161"/>
            <a:ext cx="7651304" cy="13690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4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3.1 La nomenclature</a:t>
            </a:r>
            <a:endParaRPr lang="en-GB" sz="4400" dirty="0">
              <a:latin typeface="Open Sans"/>
              <a:ea typeface="Open Sans" panose="020B0606030504020204" pitchFamily="34" charset="0"/>
              <a:cs typeface="Open Sans" panose="020B0606030504020204" pitchFamily="34" charset="0"/>
              <a:sym typeface="Bodoni SvtyTwo ITC TT-Book"/>
            </a:endParaRPr>
          </a:p>
        </p:txBody>
      </p:sp>
      <p:pic>
        <p:nvPicPr>
          <p:cNvPr id="4" name="Picture 9" descr="Diagram, schematic&#10;&#10;Description automatically generated">
            <a:extLst>
              <a:ext uri="{FF2B5EF4-FFF2-40B4-BE49-F238E27FC236}">
                <a16:creationId xmlns:a16="http://schemas.microsoft.com/office/drawing/2014/main" id="{3A718CAD-9F2C-46F7-BC11-F602DDDA95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384539" y="1934549"/>
            <a:ext cx="9408543" cy="4219754"/>
          </a:xfrm>
        </p:spPr>
      </p:pic>
    </p:spTree>
    <p:extLst>
      <p:ext uri="{BB962C8B-B14F-4D97-AF65-F5344CB8AC3E}">
        <p14:creationId xmlns:p14="http://schemas.microsoft.com/office/powerpoint/2010/main" val="3278782939"/>
      </p:ext>
    </p:extLst>
  </p:cSld>
  <p:clrMapOvr>
    <a:masterClrMapping/>
  </p:clrMapOvr>
  <p:transition spd="slow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67EF8E5A-BA09-1042-8B07-9DE9BF668F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DB5223-6EB5-1046-88BB-84ED760A29CE}"/>
              </a:ext>
            </a:extLst>
          </p:cNvPr>
          <p:cNvSpPr txBox="1">
            <a:spLocks/>
          </p:cNvSpPr>
          <p:nvPr/>
        </p:nvSpPr>
        <p:spPr>
          <a:xfrm>
            <a:off x="11775994" y="6455206"/>
            <a:ext cx="3933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F12B3B0-2BE9-CC4D-B1FD-EFE2D6A22EBD}" type="slidenum">
              <a:rPr lang="en-US" sz="1400" b="1" smtClean="0">
                <a:solidFill>
                  <a:schemeClr val="bg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6</a:t>
            </a:fld>
            <a:endParaRPr lang="en-US" sz="1400" b="1">
              <a:solidFill>
                <a:schemeClr val="bg1"/>
              </a:solidFill>
              <a:latin typeface="Open Sans ExtraBold" panose="020B0606030504020204" pitchFamily="34" charset="0"/>
              <a:ea typeface="Open Sans ExtraBold" panose="020B0606030504020204" pitchFamily="34" charset="0"/>
              <a:cs typeface="Open Sans ExtraBold" panose="020B0606030504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3FE2775-FB72-4D44-B480-06EBB7F679B3}"/>
              </a:ext>
            </a:extLst>
          </p:cNvPr>
          <p:cNvSpPr/>
          <p:nvPr/>
        </p:nvSpPr>
        <p:spPr>
          <a:xfrm>
            <a:off x="887214" y="1389619"/>
            <a:ext cx="6999485" cy="3693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spcAft>
                <a:spcPts val="1200"/>
              </a:spcAft>
            </a:pPr>
            <a:r>
              <a:rPr lang="en-ZA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3.1.4 La convention de nomenclature </a:t>
            </a:r>
            <a:r>
              <a:rPr lang="en-ZA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d'OSeMOSYS</a:t>
            </a:r>
            <a:r>
              <a:rPr lang="en-ZA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  <a:r>
              <a:rPr lang="en-ZA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Partie</a:t>
            </a:r>
            <a:r>
              <a:rPr lang="en-ZA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 1</a:t>
            </a:r>
          </a:p>
        </p:txBody>
      </p:sp>
      <p:sp>
        <p:nvSpPr>
          <p:cNvPr id="9" name="Title 10">
            <a:extLst>
              <a:ext uri="{FF2B5EF4-FFF2-40B4-BE49-F238E27FC236}">
                <a16:creationId xmlns:a16="http://schemas.microsoft.com/office/drawing/2014/main" id="{D65E6D98-BE8C-6B4C-B23E-6167300445AE}"/>
              </a:ext>
            </a:extLst>
          </p:cNvPr>
          <p:cNvSpPr txBox="1">
            <a:spLocks/>
          </p:cNvSpPr>
          <p:nvPr/>
        </p:nvSpPr>
        <p:spPr>
          <a:xfrm>
            <a:off x="887215" y="4640"/>
            <a:ext cx="7651304" cy="13690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4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3.1 La nomenclature</a:t>
            </a:r>
          </a:p>
        </p:txBody>
      </p:sp>
      <p:pic>
        <p:nvPicPr>
          <p:cNvPr id="4" name="Picture 9" descr="Text&#10;&#10;Description automatically generated">
            <a:extLst>
              <a:ext uri="{FF2B5EF4-FFF2-40B4-BE49-F238E27FC236}">
                <a16:creationId xmlns:a16="http://schemas.microsoft.com/office/drawing/2014/main" id="{73AF8098-BBDF-4396-90B4-1C7E718CBD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988389" y="2597255"/>
            <a:ext cx="7898920" cy="2089209"/>
          </a:xfrm>
        </p:spPr>
      </p:pic>
    </p:spTree>
    <p:extLst>
      <p:ext uri="{BB962C8B-B14F-4D97-AF65-F5344CB8AC3E}">
        <p14:creationId xmlns:p14="http://schemas.microsoft.com/office/powerpoint/2010/main" val="986106943"/>
      </p:ext>
    </p:extLst>
  </p:cSld>
  <p:clrMapOvr>
    <a:masterClrMapping/>
  </p:clrMapOvr>
  <p:transition spd="slow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67EF8E5A-BA09-1042-8B07-9DE9BF668F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DB5223-6EB5-1046-88BB-84ED760A29CE}"/>
              </a:ext>
            </a:extLst>
          </p:cNvPr>
          <p:cNvSpPr txBox="1">
            <a:spLocks/>
          </p:cNvSpPr>
          <p:nvPr/>
        </p:nvSpPr>
        <p:spPr>
          <a:xfrm>
            <a:off x="11775994" y="6455206"/>
            <a:ext cx="3933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F12B3B0-2BE9-CC4D-B1FD-EFE2D6A22EBD}" type="slidenum">
              <a:rPr lang="en-US" sz="1400" b="1" smtClean="0">
                <a:solidFill>
                  <a:schemeClr val="bg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7</a:t>
            </a:fld>
            <a:endParaRPr lang="en-US" sz="1400" b="1">
              <a:solidFill>
                <a:schemeClr val="bg1"/>
              </a:solidFill>
              <a:latin typeface="Open Sans ExtraBold" panose="020B0606030504020204" pitchFamily="34" charset="0"/>
              <a:ea typeface="Open Sans ExtraBold" panose="020B0606030504020204" pitchFamily="34" charset="0"/>
              <a:cs typeface="Open Sans ExtraBold" panose="020B0606030504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3FE2775-FB72-4D44-B480-06EBB7F679B3}"/>
              </a:ext>
            </a:extLst>
          </p:cNvPr>
          <p:cNvSpPr/>
          <p:nvPr/>
        </p:nvSpPr>
        <p:spPr>
          <a:xfrm>
            <a:off x="887215" y="1389619"/>
            <a:ext cx="7160850" cy="3693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spcAft>
                <a:spcPts val="1200"/>
              </a:spcAft>
            </a:pPr>
            <a:r>
              <a:rPr lang="en-ZA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3.1.5 La convention de nomenclature </a:t>
            </a:r>
            <a:r>
              <a:rPr lang="en-ZA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d'OSeMOSYS</a:t>
            </a:r>
            <a:r>
              <a:rPr lang="en-ZA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  <a:r>
              <a:rPr lang="en-ZA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Partie</a:t>
            </a:r>
            <a:r>
              <a:rPr lang="en-ZA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 2 </a:t>
            </a:r>
          </a:p>
        </p:txBody>
      </p:sp>
      <p:sp>
        <p:nvSpPr>
          <p:cNvPr id="9" name="Title 10">
            <a:extLst>
              <a:ext uri="{FF2B5EF4-FFF2-40B4-BE49-F238E27FC236}">
                <a16:creationId xmlns:a16="http://schemas.microsoft.com/office/drawing/2014/main" id="{D65E6D98-BE8C-6B4C-B23E-6167300445AE}"/>
              </a:ext>
            </a:extLst>
          </p:cNvPr>
          <p:cNvSpPr txBox="1">
            <a:spLocks/>
          </p:cNvSpPr>
          <p:nvPr/>
        </p:nvSpPr>
        <p:spPr>
          <a:xfrm>
            <a:off x="887215" y="4640"/>
            <a:ext cx="7651304" cy="13690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4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3.1 La nomenclature</a:t>
            </a:r>
            <a:endParaRPr lang="en-GB" sz="4400" dirty="0">
              <a:latin typeface="Open Sans"/>
              <a:ea typeface="Open Sans" panose="020B0606030504020204" pitchFamily="34" charset="0"/>
              <a:cs typeface="Open Sans" panose="020B0606030504020204" pitchFamily="34" charset="0"/>
              <a:sym typeface="Bodoni SvtyTwo ITC TT-Book"/>
            </a:endParaRPr>
          </a:p>
        </p:txBody>
      </p:sp>
      <p:pic>
        <p:nvPicPr>
          <p:cNvPr id="11" name="Picture 11" descr="A picture containing timeline&#10;&#10;Description automatically generated">
            <a:extLst>
              <a:ext uri="{FF2B5EF4-FFF2-40B4-BE49-F238E27FC236}">
                <a16:creationId xmlns:a16="http://schemas.microsoft.com/office/drawing/2014/main" id="{CD75420A-423A-4476-BCC6-D96AA7C118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628" y="1749757"/>
            <a:ext cx="10665123" cy="4551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70660"/>
      </p:ext>
    </p:extLst>
  </p:cSld>
  <p:clrMapOvr>
    <a:masterClrMapping/>
  </p:clrMapOvr>
  <p:transition spd="slow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A64E691-7814-FE47-A332-0A7257AB0132}"/>
              </a:ext>
            </a:extLst>
          </p:cNvPr>
          <p:cNvSpPr txBox="1"/>
          <p:nvPr/>
        </p:nvSpPr>
        <p:spPr>
          <a:xfrm>
            <a:off x="747853" y="4067268"/>
            <a:ext cx="8050696" cy="3693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ZA" b="1">
                <a:solidFill>
                  <a:schemeClr val="bg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Nom du cours</a:t>
            </a:r>
            <a:endParaRPr lang="en-US" b="1">
              <a:solidFill>
                <a:schemeClr val="bg1"/>
              </a:solidFill>
              <a:latin typeface="Open Sans ExtraBold" panose="020B0606030504020204" pitchFamily="34" charset="0"/>
              <a:ea typeface="Open Sans ExtraBold" panose="020B0606030504020204" pitchFamily="34" charset="0"/>
              <a:cs typeface="Open Sans ExtraBold" panose="020B0606030504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DEA05E-3DE2-714D-9D7C-D14D82DB9D79}"/>
              </a:ext>
            </a:extLst>
          </p:cNvPr>
          <p:cNvSpPr txBox="1"/>
          <p:nvPr/>
        </p:nvSpPr>
        <p:spPr>
          <a:xfrm>
            <a:off x="735496" y="4391402"/>
            <a:ext cx="5801228" cy="132343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ZA" sz="4000" b="1"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NUMÉRO ET NOM DE LA MINI CONFÉRENCE</a:t>
            </a:r>
            <a:endParaRPr lang="en-US" sz="8800" b="1">
              <a:latin typeface="Open Sans ExtraBold" panose="020B0606030504020204" pitchFamily="34" charset="0"/>
              <a:ea typeface="Open Sans ExtraBold" panose="020B0606030504020204" pitchFamily="34" charset="0"/>
              <a:cs typeface="Open Sans ExtraBold" panose="020B0606030504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276C9C-C4DA-D54A-9115-ED5E65939740}"/>
              </a:ext>
            </a:extLst>
          </p:cNvPr>
          <p:cNvSpPr txBox="1"/>
          <p:nvPr/>
        </p:nvSpPr>
        <p:spPr>
          <a:xfrm>
            <a:off x="735496" y="5628342"/>
            <a:ext cx="8050696" cy="52322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ZA" sz="2800" b="1" i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Mini conférence Objectif d'apprentissage</a:t>
            </a:r>
            <a:endParaRPr lang="en-US" sz="2800" b="1" i="1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E45B2B-0ACF-1146-83DF-4C27539A76B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679"/>
            <a:ext cx="12192000" cy="6858000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2F663CD-B10E-614F-8733-E8EDA512C1D0}"/>
              </a:ext>
            </a:extLst>
          </p:cNvPr>
          <p:cNvSpPr txBox="1">
            <a:spLocks/>
          </p:cNvSpPr>
          <p:nvPr/>
        </p:nvSpPr>
        <p:spPr>
          <a:xfrm>
            <a:off x="11775994" y="6455206"/>
            <a:ext cx="3933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F12B3B0-2BE9-CC4D-B1FD-EFE2D6A22EBD}" type="slidenum">
              <a:rPr lang="en-US" sz="1400" b="1" smtClean="0">
                <a:solidFill>
                  <a:schemeClr val="bg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8</a:t>
            </a:fld>
            <a:endParaRPr lang="en-US" sz="1400" b="1">
              <a:solidFill>
                <a:schemeClr val="bg1"/>
              </a:solidFill>
              <a:latin typeface="Open Sans ExtraBold" panose="020B0606030504020204" pitchFamily="34" charset="0"/>
              <a:ea typeface="Open Sans ExtraBold" panose="020B0606030504020204" pitchFamily="34" charset="0"/>
              <a:cs typeface="Open Sans ExtraBold" panose="020B0606030504020204" pitchFamily="34" charset="0"/>
            </a:endParaRP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E3F33BE3-7756-EF44-9269-DDA634DF88BE}"/>
              </a:ext>
            </a:extLst>
          </p:cNvPr>
          <p:cNvSpPr txBox="1">
            <a:spLocks/>
          </p:cNvSpPr>
          <p:nvPr/>
        </p:nvSpPr>
        <p:spPr>
          <a:xfrm>
            <a:off x="743441" y="105281"/>
            <a:ext cx="7651304" cy="13690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400" dirty="0">
                <a:latin typeface="Open Sans"/>
              </a:rPr>
              <a:t>Cours 3.1 </a:t>
            </a:r>
            <a:r>
              <a:rPr lang="en-GB" sz="4400" dirty="0" err="1">
                <a:latin typeface="Open Sans"/>
              </a:rPr>
              <a:t>Références</a:t>
            </a:r>
            <a:endParaRPr lang="en-GB" sz="4400" dirty="0">
              <a:latin typeface="Open San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AF90D44-5101-4EC2-B9CE-EAF183347C86}"/>
              </a:ext>
            </a:extLst>
          </p:cNvPr>
          <p:cNvSpPr txBox="1"/>
          <p:nvPr/>
        </p:nvSpPr>
        <p:spPr>
          <a:xfrm>
            <a:off x="799800" y="1715625"/>
            <a:ext cx="5302928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AutoNum type="arabicPeriod"/>
            </a:pPr>
            <a:r>
              <a:rPr lang="en-GB" sz="160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Taliotis</a:t>
            </a:r>
            <a:r>
              <a:rPr lang="en-GB"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Constantinos, </a:t>
            </a:r>
            <a:r>
              <a:rPr lang="en-GB" sz="160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Gardumi</a:t>
            </a:r>
            <a:r>
              <a:rPr lang="en-GB"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Francesco, Shivakumar, Abhishek, Sridharan, Vignesh, Ramos, Eunice, Beltramo, Agnese, ... Howells, Mark. (2018, novembre). Représentation du temps dans </a:t>
            </a:r>
            <a:r>
              <a:rPr lang="en-GB" sz="160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OSeMOSYS</a:t>
            </a:r>
            <a:r>
              <a:rPr lang="en-GB"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GB" sz="160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Zenodo. </a:t>
            </a:r>
            <a:r>
              <a:rPr lang="en-GB"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http://doi.org/10.5281/zenodo.4585695</a:t>
            </a:r>
            <a:endParaRPr lang="en-GB" sz="16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buAutoNum type="arabicPeriod"/>
            </a:pPr>
            <a:endParaRPr lang="en-GB" sz="16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5408070"/>
      </p:ext>
    </p:extLst>
  </p:cSld>
  <p:clrMapOvr>
    <a:masterClrMapping/>
  </p:clrMapOvr>
  <p:transition spd="slow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67EF8E5A-BA09-1042-8B07-9DE9BF668F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DB5223-6EB5-1046-88BB-84ED760A29CE}"/>
              </a:ext>
            </a:extLst>
          </p:cNvPr>
          <p:cNvSpPr txBox="1">
            <a:spLocks/>
          </p:cNvSpPr>
          <p:nvPr/>
        </p:nvSpPr>
        <p:spPr>
          <a:xfrm>
            <a:off x="11775994" y="6455206"/>
            <a:ext cx="3933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F12B3B0-2BE9-CC4D-B1FD-EFE2D6A22EBD}" type="slidenum">
              <a:rPr lang="en-US" sz="1400" b="1" smtClean="0">
                <a:solidFill>
                  <a:schemeClr val="bg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9</a:t>
            </a:fld>
            <a:endParaRPr lang="en-US" sz="1400" b="1">
              <a:solidFill>
                <a:schemeClr val="bg1"/>
              </a:solidFill>
              <a:latin typeface="Open Sans ExtraBold" panose="020B0606030504020204" pitchFamily="34" charset="0"/>
              <a:ea typeface="Open Sans ExtraBold" panose="020B0606030504020204" pitchFamily="34" charset="0"/>
              <a:cs typeface="Open Sans ExtraBold" panose="020B0606030504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3FE2775-FB72-4D44-B480-06EBB7F679B3}"/>
              </a:ext>
            </a:extLst>
          </p:cNvPr>
          <p:cNvSpPr/>
          <p:nvPr/>
        </p:nvSpPr>
        <p:spPr>
          <a:xfrm>
            <a:off x="887214" y="1571471"/>
            <a:ext cx="7335661" cy="3693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spcAft>
                <a:spcPts val="1200"/>
              </a:spcAft>
            </a:pPr>
            <a:r>
              <a:rPr lang="en-ZA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3.2.1 Variabilité temporelle dans les </a:t>
            </a:r>
            <a:r>
              <a:rPr lang="en-ZA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systèmes</a:t>
            </a:r>
            <a:r>
              <a:rPr lang="en-ZA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ZA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énergétiques</a:t>
            </a:r>
            <a:r>
              <a:rPr lang="en-ZA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  <p:sp>
        <p:nvSpPr>
          <p:cNvPr id="9" name="Title 10">
            <a:extLst>
              <a:ext uri="{FF2B5EF4-FFF2-40B4-BE49-F238E27FC236}">
                <a16:creationId xmlns:a16="http://schemas.microsoft.com/office/drawing/2014/main" id="{D65E6D98-BE8C-6B4C-B23E-6167300445AE}"/>
              </a:ext>
            </a:extLst>
          </p:cNvPr>
          <p:cNvSpPr txBox="1">
            <a:spLocks/>
          </p:cNvSpPr>
          <p:nvPr/>
        </p:nvSpPr>
        <p:spPr>
          <a:xfrm>
            <a:off x="887215" y="172911"/>
            <a:ext cx="9270337" cy="13690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4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  <a:sym typeface="Bodoni SvtyTwo ITC TT-Book"/>
              </a:rPr>
              <a:t>3.2 Importance de la représentation du temps</a:t>
            </a:r>
          </a:p>
        </p:txBody>
      </p:sp>
      <p:pic>
        <p:nvPicPr>
          <p:cNvPr id="4" name="Picture 9">
            <a:extLst>
              <a:ext uri="{FF2B5EF4-FFF2-40B4-BE49-F238E27FC236}">
                <a16:creationId xmlns:a16="http://schemas.microsoft.com/office/drawing/2014/main" id="{FED3B3F3-4815-468D-9BE9-97FE50960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269522" y="3171092"/>
            <a:ext cx="9149750" cy="1804178"/>
          </a:xfr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C70A769-BFAB-4B78-AC62-2A08CBA5A7DA}"/>
              </a:ext>
            </a:extLst>
          </p:cNvPr>
          <p:cNvSpPr/>
          <p:nvPr/>
        </p:nvSpPr>
        <p:spPr>
          <a:xfrm>
            <a:off x="4467177" y="2654826"/>
            <a:ext cx="6217920" cy="3693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spcAft>
                <a:spcPts val="1200"/>
              </a:spcAft>
            </a:pPr>
            <a:r>
              <a:rPr lang="en-ZA"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Sources de variabilité du temps :</a:t>
            </a:r>
          </a:p>
        </p:txBody>
      </p:sp>
    </p:spTree>
    <p:extLst>
      <p:ext uri="{BB962C8B-B14F-4D97-AF65-F5344CB8AC3E}">
        <p14:creationId xmlns:p14="http://schemas.microsoft.com/office/powerpoint/2010/main" val="512869664"/>
      </p:ext>
    </p:extLst>
  </p:cSld>
  <p:clrMapOvr>
    <a:masterClrMapping/>
  </p:clrMapOvr>
  <p:transition spd="slow">
    <p:push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33F727AA7180443A862CD9A25741398" ma:contentTypeVersion="11" ma:contentTypeDescription="Create a new document." ma:contentTypeScope="" ma:versionID="d19b92d82b426d695f06acc762367a3f">
  <xsd:schema xmlns:xsd="http://www.w3.org/2001/XMLSchema" xmlns:xs="http://www.w3.org/2001/XMLSchema" xmlns:p="http://schemas.microsoft.com/office/2006/metadata/properties" xmlns:ns2="35b8b66e-5759-43c1-a138-f967a8bf5a20" xmlns:ns3="0b696a8a-ab1a-459b-a09e-44df7cbe9330" targetNamespace="http://schemas.microsoft.com/office/2006/metadata/properties" ma:root="true" ma:fieldsID="1e5187221619c7d4ef917dd22e8709b4" ns2:_="" ns3:_="">
    <xsd:import namespace="35b8b66e-5759-43c1-a138-f967a8bf5a20"/>
    <xsd:import namespace="0b696a8a-ab1a-459b-a09e-44df7cbe933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b8b66e-5759-43c1-a138-f967a8bf5a2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696a8a-ab1a-459b-a09e-44df7cbe933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EB3F4BA-3ED4-445A-AA25-511F9A78EF6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7F587A4-2E70-45EC-BE7D-17F9D27F3F2F}">
  <ds:schemaRefs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35b8b66e-5759-43c1-a138-f967a8bf5a20"/>
    <ds:schemaRef ds:uri="http://purl.org/dc/terms/"/>
    <ds:schemaRef ds:uri="0b696a8a-ab1a-459b-a09e-44df7cbe9330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E787911-01EB-4488-B941-618C5D6A519F}">
  <ds:schemaRefs>
    <ds:schemaRef ds:uri="0b696a8a-ab1a-459b-a09e-44df7cbe9330"/>
    <ds:schemaRef ds:uri="35b8b66e-5759-43c1-a138-f967a8bf5a2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331</TotalTime>
  <Words>5025</Words>
  <Application>Microsoft Office PowerPoint</Application>
  <PresentationFormat>Widescreen</PresentationFormat>
  <Paragraphs>207</Paragraphs>
  <Slides>27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Calibri</vt:lpstr>
      <vt:lpstr>Calibri Light</vt:lpstr>
      <vt:lpstr>Open Sans</vt:lpstr>
      <vt:lpstr>Open Sans </vt:lpstr>
      <vt:lpstr>Open Sans ExtraBold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Sarel Greyling</dc:creator>
  <cp:keywords>, docId:0CB9AC3CE4633DA21A9F2FAA746E5DE7</cp:keywords>
  <cp:lastModifiedBy>Ashutosh.Bhagurkar</cp:lastModifiedBy>
  <cp:revision>43</cp:revision>
  <dcterms:created xsi:type="dcterms:W3CDTF">2021-02-10T16:48:02Z</dcterms:created>
  <dcterms:modified xsi:type="dcterms:W3CDTF">2025-03-19T16:32:10Z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0x010100633F727AA7180443A862CD9A25741398</vt:lpwstr>
  </property>
</Properties>
</file>