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Open Sans ExtraBold"/>
      <p:bold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hHGSTNaBa1nnfSlVy2vl8Ik9CC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fntdata"/><Relationship Id="rId25" Type="http://schemas.openxmlformats.org/officeDocument/2006/relationships/slide" Target="slides/slide20.xml"/><Relationship Id="rId28" Type="http://schemas.openxmlformats.org/officeDocument/2006/relationships/font" Target="fonts/OpenSans-regular.fntdata"/><Relationship Id="rId27"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Open Sans" panose="020B0606030504020204"/>
                <a:ea typeface="+mn-ea"/>
                <a:cs typeface="+mn-cs"/>
              </a:defRPr>
            </a:pPr>
            <a:r>
              <a:rPr lang="sv-SE" sz="1800" b="1" dirty="0" err="1">
                <a:solidFill>
                  <a:schemeClr val="tx1"/>
                </a:solidFill>
                <a:latin typeface="Open Sans" panose="020B0606030504020204"/>
              </a:rPr>
              <a:t>Technology</a:t>
            </a:r>
            <a:r>
              <a:rPr lang="sv-SE" sz="1800" b="1" dirty="0">
                <a:solidFill>
                  <a:schemeClr val="tx1"/>
                </a:solidFill>
                <a:latin typeface="Open Sans" panose="020B0606030504020204"/>
              </a:rPr>
              <a:t> </a:t>
            </a:r>
            <a:r>
              <a:rPr lang="sv-SE" sz="1800" b="1" dirty="0" err="1">
                <a:solidFill>
                  <a:schemeClr val="tx1"/>
                </a:solidFill>
                <a:latin typeface="Open Sans" panose="020B0606030504020204"/>
              </a:rPr>
              <a:t>shares</a:t>
            </a:r>
            <a:endParaRPr lang="sv-SE" sz="1800" b="1" dirty="0">
              <a:solidFill>
                <a:schemeClr val="tx1"/>
              </a:solidFill>
              <a:latin typeface="Open Sans" panose="020B0606030504020204"/>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Open Sans" panose="020B0606030504020204"/>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93AC93"/>
              </a:solidFill>
              <a:ln w="19050">
                <a:solidFill>
                  <a:schemeClr val="lt1"/>
                </a:solidFill>
              </a:ln>
              <a:effectLst/>
            </c:spPr>
            <c:extLst>
              <c:ext xmlns:c16="http://schemas.microsoft.com/office/drawing/2014/chart" uri="{C3380CC4-5D6E-409C-BE32-E72D297353CC}">
                <c16:uniqueId val="{00000001-4368-41BD-8B4D-E8429BD296BB}"/>
              </c:ext>
            </c:extLst>
          </c:dPt>
          <c:dPt>
            <c:idx val="1"/>
            <c:bubble3D val="0"/>
            <c:spPr>
              <a:solidFill>
                <a:srgbClr val="FF7F2A"/>
              </a:solidFill>
              <a:ln w="19050">
                <a:solidFill>
                  <a:schemeClr val="lt1"/>
                </a:solidFill>
              </a:ln>
              <a:effectLst/>
            </c:spPr>
            <c:extLst>
              <c:ext xmlns:c16="http://schemas.microsoft.com/office/drawing/2014/chart" uri="{C3380CC4-5D6E-409C-BE32-E72D297353CC}">
                <c16:uniqueId val="{00000003-4368-41BD-8B4D-E8429BD296BB}"/>
              </c:ext>
            </c:extLst>
          </c:dPt>
          <c:dPt>
            <c:idx val="2"/>
            <c:bubble3D val="0"/>
            <c:spPr>
              <a:solidFill>
                <a:srgbClr val="C8AB37"/>
              </a:solidFill>
              <a:ln w="19050">
                <a:solidFill>
                  <a:schemeClr val="lt1"/>
                </a:solidFill>
              </a:ln>
              <a:effectLst/>
            </c:spPr>
            <c:extLst>
              <c:ext xmlns:c16="http://schemas.microsoft.com/office/drawing/2014/chart" uri="{C3380CC4-5D6E-409C-BE32-E72D297353CC}">
                <c16:uniqueId val="{00000005-4368-41BD-8B4D-E8429BD296BB}"/>
              </c:ext>
            </c:extLst>
          </c:dPt>
          <c:cat>
            <c:strRef>
              <c:f>Sheet1!$A$2:$A$4</c:f>
              <c:strCache>
                <c:ptCount val="3"/>
                <c:pt idx="0">
                  <c:v>Biogas</c:v>
                </c:pt>
                <c:pt idx="1">
                  <c:v>LPG</c:v>
                </c:pt>
                <c:pt idx="2">
                  <c:v>Electricity</c:v>
                </c:pt>
              </c:strCache>
            </c:strRef>
          </c:cat>
          <c:val>
            <c:numRef>
              <c:f>Sheet1!$B$2:$B$4</c:f>
              <c:numCache>
                <c:formatCode>General</c:formatCode>
                <c:ptCount val="3"/>
                <c:pt idx="0">
                  <c:v>2</c:v>
                </c:pt>
                <c:pt idx="1">
                  <c:v>6</c:v>
                </c:pt>
                <c:pt idx="2">
                  <c:v>5</c:v>
                </c:pt>
              </c:numCache>
            </c:numRef>
          </c:val>
          <c:extLst>
            <c:ext xmlns:c16="http://schemas.microsoft.com/office/drawing/2014/chart" uri="{C3380CC4-5D6E-409C-BE32-E72D297353CC}">
              <c16:uniqueId val="{00000006-4368-41BD-8B4D-E8429BD296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fourth step is to identify impacts and categorize them as either benefits or costs. For clean cooking benefits could be reduced morbidity and mortality, time saved and emissions avoided, while the costs could be investment costs, fuel costs and cost of promoting the new stoves. As mentioned earlier these benefits and costs are always compared to the business-as-usual case. While you want to include as many costs and benefits as possible it is often a trade-off between accuracy and what is manageable (it may be difficult or even impossible to include all benefits and costs).</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In the fifth step we predict the impacts of the policy change during the lifetime of the project. If the goal of the cooking transition is to improve health, environment and gender issues, this step would include calculating reduced number of cases and death, reduced greenhouse gases and time saved cooking and collecting fuels. In order to do this it is important to understand the cause and effect relationships connected to the cooking transition. In other words it is important to understand why cleaner cooking solutions save time (higher efficiencies and lower (or no) cooking times) etc.</a:t>
            </a:r>
            <a:endParaRPr/>
          </a:p>
        </p:txBody>
      </p:sp>
      <p:sp>
        <p:nvSpPr>
          <p:cNvPr id="244" name="Google Shape;24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After determining the impacts they are monetized which is done by assigning a dollar amount to each impact. Some benefits are controversial to assign value to. For example how do you value avoided deaths due to household air pollution? The values that are used in a cost-benefit analysis should not be seen as an actual valuation, but rather as a willingness to pay for said benefit. We will discuss this more at a later point</a:t>
            </a:r>
            <a:endParaRPr/>
          </a:p>
        </p:txBody>
      </p:sp>
      <p:sp>
        <p:nvSpPr>
          <p:cNvPr id="254" name="Google Shape;2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Next all benefits and costs are discounted to present value. This is especially important when benefits of an investment are delayed and the project or its effects cover several years. People may be more reluctant to invest for potential benefits that are coming later and the discounted values can help taking this into account. </a:t>
            </a:r>
            <a:endParaRPr/>
          </a:p>
        </p:txBody>
      </p:sp>
      <p:sp>
        <p:nvSpPr>
          <p:cNvPr id="264" name="Google Shape;2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In step eight we determine the net-present value of each alternative. This is equivalent to the present value of each benefit minus the present value of all costs, in other words what we defined as the net-benefit on the previous slide.</a:t>
            </a:r>
            <a:endParaRPr/>
          </a:p>
        </p:txBody>
      </p:sp>
      <p:sp>
        <p:nvSpPr>
          <p:cNvPr id="274" name="Google Shape;2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It is important to recognize that the benefits and their valuations of any transition are uncertain. To make up for the uncertainty a sensitivity analysis is usually preformed to asses what would happen to the net-benefits if the absolute benefits or their valuation changes. </a:t>
            </a:r>
            <a:endParaRPr/>
          </a:p>
        </p:txBody>
      </p:sp>
      <p:sp>
        <p:nvSpPr>
          <p:cNvPr id="293" name="Google Shape;2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Once the preceding steps are done a recommendation can be made for the problem based on the CBA. In the case of clean cooking the recommendation can be to invest in a specific stove in a specific settlement.</a:t>
            </a:r>
            <a:endParaRPr/>
          </a:p>
        </p:txBody>
      </p:sp>
      <p:sp>
        <p:nvSpPr>
          <p:cNvPr id="306" name="Google Shape;30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3" name="Google Shape;33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When looking at the benefits of clean cooking, there is often a monetary value attached to inaction. For example, in the latest version of the Tracking SDG 7 report it is stated that the cost of inaction in the clean cooking sector amounts to 2.4 trillion USD. This means that the benefits we talked about in presentation 1 (health, reduced time, and the environment) have gotten a monetary amount assigned to it. But how do we go about monetizing improvements with regards to health, time spent and environment?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One way of doing this is applying a CBA. CBA can be defined as a policy assessment method quantifying in monetary terms the value of all consequences of a policy to all members of society. The idea is to identify the benefits and costs of an action (or a lack there of), valuing the impacts of the defined benefits and costs in a monetary value (for example USD) and then determining the net-benefits. Net-benefits would then be defined as the incremental benefits minus the incremental costs in comparison to a benchmark. The benchmark tends to be equated to a situation where no policy changes are applied. The monetary value applied to the benefits and costs can be viewed as a weight indicating the emphasis of different benefits in the net-benefit equation.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costs and benefits have to be treated slightly differently depending on their characteristics. If the cost or benefit is included in the market, say a cylinder of LPG, market data may be used. If we are dealing with benefits or costs that do not exist in the market, say health impacts or time saved, markets can not be depended on. In these cases we can instead use stated or revealed preferences. A stated preferences is when you ask a respondents, so you could for example ask a respondent how highly he or she values a risk reduction with regards to health. When using revealed preference you assess a persons market transactions or behavior.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CBA is viewed as a social measure, with the main purpose of identifying the benefits and costs for the wider society. Therefore, it can be a viable tool for policy makers in deciding whether an investment or policy is worth going through with. However, by omitting or altering certain benefits and costs the measure can be modified to apply in the private situation as well. For clean cooking, an example of this could be to remove the environmental benefits from the calculations and take into account only the benefits that are felt directly by the private households themselves, such as health impacts and time savings. This way we exclude externalities that are not directly affecting the private users (households in this case).</a:t>
            </a:r>
            <a:endParaRPr sz="1200">
              <a:solidFill>
                <a:schemeClr val="dk1"/>
              </a:solidFill>
              <a:latin typeface="Calibri"/>
              <a:ea typeface="Calibri"/>
              <a:cs typeface="Calibri"/>
              <a:sym typeface="Calibri"/>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CBA can also be conducted at different times during a process. Ex ante is when a CBA is conducted before the policy is implemented, answering the question “is the policy change worth it?. Ex post is done after the policy is already implemented, answering the question “was the policy a good idea”. The ex post analysis does not allow for a change in policy, but it can provide information on a specific type of interventions. For long-term projects spanning across long time a third category, “in media res”, can be used. In these cases the CBA is conducted during the project to answer the question of whether it make sense to go forward with a given policy or if it should be aborted.</a:t>
            </a:r>
            <a:endParaRPr sz="1200">
              <a:solidFill>
                <a:schemeClr val="dk1"/>
              </a:solidFill>
              <a:latin typeface="Calibri"/>
              <a:ea typeface="Calibri"/>
              <a:cs typeface="Calibri"/>
              <a:sym typeface="Calibri"/>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Boardman in his book summarizes CBA into a workflow of ten-steps. We will briefly look into each of them and what they mean.</a:t>
            </a:r>
            <a:endParaRPr b="0"/>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first step is to identify the purpose of the project. Why are you doing the project? Through the lens of clean cooking you would answer that the transition costs a large amount of money, but that it also brings with it a large number of benefits. We are interested in weighing these against each other. Typically a CBA is a good tool when dealing with market failures. Market failure can be defined as </a:t>
            </a:r>
            <a:r>
              <a:rPr b="0" lang="en-US"/>
              <a:t>inefficient distribution of goods and services in the free market. When markets work well private interest ensures that the optimal solution is adapted. In other words if markets are working well, there would be no reason for people to use traditional cooking fuels as we know they have negative impact on health, environment and gender equality. When dealing with a market failure it is usually a good idea for the government to intervene in a way that tries to correct the failure. A CBA then helps understanding if the costs of intervening are sensible when compared to the benefits. </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second step is to identify alternative projects. In the case clean cooking this can refer to continuing on with traditional cooking rather than transitioning to cleaner or clean options. This is why calculating the incremental benefits and costs that we saw on the previous slide is so important, we are interested in reduced damages rather than an absolute value.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third step is to decide how to calculate the costs and benefits. This relates to how you draw your system boundaries (do you calculate the costs and benefits for your whole country or only a sub-region of it). It also relates to some extent which view of net-benefits you use. From a social perspective a subsidy may be an additional cost (as society has to pay for a decreased price to the consumer), but from a private net-benefit perspective it is a reduction in cost alleviating some of the affordability constraints that may exist.</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91" name="Google Shape;1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2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descr="A picture containing website&#10;&#10;Description automatically generated" id="13" name="Google Shape;13;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2"/>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2"/>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Open Sans ExtraBold"/>
                <a:ea typeface="Open Sans ExtraBold"/>
                <a:cs typeface="Open Sans ExtraBold"/>
                <a:sym typeface="Open Sans ExtraBold"/>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22"/>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Google Shape;1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1"/>
          <p:cNvSpPr/>
          <p:nvPr>
            <p:ph idx="2" type="pic"/>
          </p:nvPr>
        </p:nvSpPr>
        <p:spPr>
          <a:xfrm>
            <a:off x="5183188" y="987425"/>
            <a:ext cx="6172200" cy="4873625"/>
          </a:xfrm>
          <a:prstGeom prst="rect">
            <a:avLst/>
          </a:prstGeom>
          <a:noFill/>
          <a:ln>
            <a:noFill/>
          </a:ln>
        </p:spPr>
      </p:sp>
      <p:sp>
        <p:nvSpPr>
          <p:cNvPr id="66" name="Google Shape;66;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3"/>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pic>
        <p:nvPicPr>
          <p:cNvPr descr="A picture containing text&#10;&#10;Description automatically generated" id="22" name="Google Shape;22;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24"/>
          <p:cNvSpPr txBox="1"/>
          <p:nvPr>
            <p:ph type="title"/>
          </p:nvPr>
        </p:nvSpPr>
        <p:spPr>
          <a:xfrm>
            <a:off x="805249" y="4443413"/>
            <a:ext cx="5587313" cy="132500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24"/>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2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1"/>
          <p:cNvPicPr preferRelativeResize="0"/>
          <p:nvPr/>
        </p:nvPicPr>
        <p:blipFill rotWithShape="1">
          <a:blip r:embed="rId1">
            <a:alphaModFix/>
          </a:blip>
          <a:srcRect b="0" l="0" r="0" t="0"/>
          <a:stretch/>
        </p:blipFill>
        <p:spPr>
          <a:xfrm>
            <a:off x="-3565" y="-1605"/>
            <a:ext cx="12192000" cy="6858000"/>
          </a:xfrm>
          <a:prstGeom prst="rect">
            <a:avLst/>
          </a:prstGeom>
          <a:noFill/>
          <a:ln>
            <a:noFill/>
          </a:ln>
        </p:spPr>
      </p:pic>
      <p:sp>
        <p:nvSpPr>
          <p:cNvPr id="11" name="Google Shape;11;p2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31.jpg"/><Relationship Id="rId5" Type="http://schemas.openxmlformats.org/officeDocument/2006/relationships/image" Target="../media/image16.jp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8.png"/><Relationship Id="rId7"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 Id="rId4" Type="http://schemas.openxmlformats.org/officeDocument/2006/relationships/image" Target="../media/image26.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108/1463668031069837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47853" y="4124992"/>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b="1" lang="en-US" sz="4400">
                <a:solidFill>
                  <a:schemeClr val="lt1"/>
                </a:solidFill>
                <a:latin typeface="Open Sans ExtraBold"/>
                <a:ea typeface="Open Sans ExtraBold"/>
                <a:cs typeface="Open Sans ExtraBold"/>
                <a:sym typeface="Open Sans ExtraBold"/>
              </a:rPr>
              <a:t>LECTURE 2 </a:t>
            </a:r>
            <a:br>
              <a:rPr b="1" lang="en-US" sz="4400">
                <a:solidFill>
                  <a:schemeClr val="lt1"/>
                </a:solidFill>
                <a:latin typeface="Open Sans ExtraBold"/>
                <a:ea typeface="Open Sans ExtraBold"/>
                <a:cs typeface="Open Sans ExtraBold"/>
                <a:sym typeface="Open Sans ExtraBold"/>
              </a:rPr>
            </a:br>
            <a:r>
              <a:rPr b="1" lang="en-US" sz="4400">
                <a:latin typeface="Open Sans ExtraBold"/>
                <a:ea typeface="Open Sans ExtraBold"/>
                <a:cs typeface="Open Sans ExtraBold"/>
                <a:sym typeface="Open Sans ExtraBold"/>
              </a:rPr>
              <a:t>COST-BENEFIT ANALYSIS THEORY</a:t>
            </a:r>
            <a:endParaRPr/>
          </a:p>
        </p:txBody>
      </p:sp>
      <p:sp>
        <p:nvSpPr>
          <p:cNvPr id="87" name="Google Shape;87;p1"/>
          <p:cNvSpPr txBox="1"/>
          <p:nvPr/>
        </p:nvSpPr>
        <p:spPr>
          <a:xfrm>
            <a:off x="8788857" y="3367815"/>
            <a:ext cx="16228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Sustainable Energy for All. Consolidated by KTH</a:t>
            </a:r>
            <a:endParaRPr/>
          </a:p>
        </p:txBody>
      </p:sp>
      <p:pic>
        <p:nvPicPr>
          <p:cNvPr descr="A white circle with white text&#10;&#10;Description automatically generated" id="88" name="Google Shape;88;p1"/>
          <p:cNvPicPr preferRelativeResize="0"/>
          <p:nvPr/>
        </p:nvPicPr>
        <p:blipFill rotWithShape="1">
          <a:blip r:embed="rId3">
            <a:alphaModFix/>
          </a:blip>
          <a:srcRect b="0" l="0" r="0" t="0"/>
          <a:stretch/>
        </p:blipFill>
        <p:spPr>
          <a:xfrm>
            <a:off x="10479687" y="3429000"/>
            <a:ext cx="566102" cy="569519"/>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11213730" y="3344046"/>
            <a:ext cx="620242" cy="698286"/>
          </a:xfrm>
          <a:prstGeom prst="rect">
            <a:avLst/>
          </a:prstGeom>
          <a:noFill/>
          <a:ln>
            <a:noFill/>
          </a:ln>
        </p:spPr>
      </p:pic>
      <p:sp>
        <p:nvSpPr>
          <p:cNvPr id="90" name="Google Shape;90;p1"/>
          <p:cNvSpPr txBox="1"/>
          <p:nvPr/>
        </p:nvSpPr>
        <p:spPr>
          <a:xfrm>
            <a:off x="747853" y="3390593"/>
            <a:ext cx="332080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Geospatial Clean Cooking access modelling using OnStove</a:t>
            </a:r>
            <a:endParaRPr sz="1800">
              <a:solidFill>
                <a:schemeClr val="dk1"/>
              </a:solidFill>
              <a:latin typeface="Open Sans ExtraBold"/>
              <a:ea typeface="Open Sans ExtraBold"/>
              <a:cs typeface="Open Sans ExtraBold"/>
              <a:sym typeface="Open Sans ExtraBold"/>
            </a:endParaRPr>
          </a:p>
        </p:txBody>
      </p:sp>
      <p:sp>
        <p:nvSpPr>
          <p:cNvPr id="91" name="Google Shape;91;p1"/>
          <p:cNvSpPr txBox="1"/>
          <p:nvPr/>
        </p:nvSpPr>
        <p:spPr>
          <a:xfrm>
            <a:off x="747853" y="6161811"/>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B. Khavari and C. Ramirez</a:t>
            </a:r>
            <a:endParaRPr b="0" sz="1400" u="none">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14" name="Google Shape;214;p10"/>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15" name="Google Shape;215;p10"/>
          <p:cNvSpPr/>
          <p:nvPr/>
        </p:nvSpPr>
        <p:spPr>
          <a:xfrm>
            <a:off x="945405" y="1710912"/>
            <a:ext cx="36279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4. Identify impact categories</a:t>
            </a:r>
            <a:endParaRPr/>
          </a:p>
        </p:txBody>
      </p:sp>
      <p:sp>
        <p:nvSpPr>
          <p:cNvPr id="216" name="Google Shape;216;p10"/>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grpSp>
        <p:nvGrpSpPr>
          <p:cNvPr id="217" name="Google Shape;217;p10"/>
          <p:cNvGrpSpPr/>
          <p:nvPr/>
        </p:nvGrpSpPr>
        <p:grpSpPr>
          <a:xfrm>
            <a:off x="4737963" y="2374219"/>
            <a:ext cx="1497415" cy="1867648"/>
            <a:chOff x="707836" y="893458"/>
            <a:chExt cx="1896051" cy="2364846"/>
          </a:xfrm>
        </p:grpSpPr>
        <p:sp>
          <p:nvSpPr>
            <p:cNvPr id="218" name="Google Shape;218;p10"/>
            <p:cNvSpPr txBox="1"/>
            <p:nvPr/>
          </p:nvSpPr>
          <p:spPr>
            <a:xfrm>
              <a:off x="927203" y="893458"/>
              <a:ext cx="1457318" cy="3077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Calibri"/>
                  <a:ea typeface="Calibri"/>
                  <a:cs typeface="Calibri"/>
                  <a:sym typeface="Calibri"/>
                </a:rPr>
                <a:t>HEALTH</a:t>
              </a:r>
              <a:endParaRPr/>
            </a:p>
          </p:txBody>
        </p:sp>
        <p:pic>
          <p:nvPicPr>
            <p:cNvPr descr="A picture containing person, preparing, working, cooking&#10;&#10;Description automatically generated" id="219" name="Google Shape;219;p10"/>
            <p:cNvPicPr preferRelativeResize="0"/>
            <p:nvPr/>
          </p:nvPicPr>
          <p:blipFill rotWithShape="1">
            <a:blip r:embed="rId3">
              <a:alphaModFix/>
            </a:blip>
            <a:srcRect b="0" l="0" r="0" t="0"/>
            <a:stretch/>
          </p:blipFill>
          <p:spPr>
            <a:xfrm>
              <a:off x="707836" y="1362253"/>
              <a:ext cx="1896051" cy="1896051"/>
            </a:xfrm>
            <a:prstGeom prst="ellipse">
              <a:avLst/>
            </a:prstGeom>
            <a:noFill/>
            <a:ln>
              <a:noFill/>
            </a:ln>
          </p:spPr>
        </p:pic>
      </p:grpSp>
      <p:grpSp>
        <p:nvGrpSpPr>
          <p:cNvPr id="220" name="Google Shape;220;p10"/>
          <p:cNvGrpSpPr/>
          <p:nvPr/>
        </p:nvGrpSpPr>
        <p:grpSpPr>
          <a:xfrm>
            <a:off x="1870745" y="2077853"/>
            <a:ext cx="2154378" cy="2089683"/>
            <a:chOff x="3294032" y="567896"/>
            <a:chExt cx="2799945" cy="2715860"/>
          </a:xfrm>
        </p:grpSpPr>
        <p:sp>
          <p:nvSpPr>
            <p:cNvPr id="221" name="Google Shape;221;p10"/>
            <p:cNvSpPr txBox="1"/>
            <p:nvPr/>
          </p:nvSpPr>
          <p:spPr>
            <a:xfrm>
              <a:off x="3294032" y="567896"/>
              <a:ext cx="279994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6"/>
                  </a:solidFill>
                  <a:latin typeface="Calibri"/>
                  <a:ea typeface="Calibri"/>
                  <a:cs typeface="Calibri"/>
                  <a:sym typeface="Calibri"/>
                </a:rPr>
                <a:t>CLIMATE &amp; ENVIRONMENT</a:t>
              </a:r>
              <a:endParaRPr/>
            </a:p>
          </p:txBody>
        </p:sp>
        <p:pic>
          <p:nvPicPr>
            <p:cNvPr descr="A picture containing ice, snow, nature, blue&#10;&#10;Description automatically generated" id="222" name="Google Shape;222;p10"/>
            <p:cNvPicPr preferRelativeResize="0"/>
            <p:nvPr/>
          </p:nvPicPr>
          <p:blipFill rotWithShape="1">
            <a:blip r:embed="rId4">
              <a:alphaModFix/>
            </a:blip>
            <a:srcRect b="0" l="0" r="0" t="0"/>
            <a:stretch/>
          </p:blipFill>
          <p:spPr>
            <a:xfrm>
              <a:off x="3745979" y="1387702"/>
              <a:ext cx="1896052" cy="1896054"/>
            </a:xfrm>
            <a:prstGeom prst="ellipse">
              <a:avLst/>
            </a:prstGeom>
            <a:noFill/>
            <a:ln>
              <a:noFill/>
            </a:ln>
          </p:spPr>
        </p:pic>
      </p:grpSp>
      <p:grpSp>
        <p:nvGrpSpPr>
          <p:cNvPr id="223" name="Google Shape;223;p10"/>
          <p:cNvGrpSpPr/>
          <p:nvPr/>
        </p:nvGrpSpPr>
        <p:grpSpPr>
          <a:xfrm>
            <a:off x="6811212" y="2077853"/>
            <a:ext cx="1942315" cy="2126138"/>
            <a:chOff x="6282165" y="599876"/>
            <a:chExt cx="2459393" cy="2692152"/>
          </a:xfrm>
        </p:grpSpPr>
        <p:sp>
          <p:nvSpPr>
            <p:cNvPr id="224" name="Google Shape;224;p10"/>
            <p:cNvSpPr txBox="1"/>
            <p:nvPr/>
          </p:nvSpPr>
          <p:spPr>
            <a:xfrm>
              <a:off x="6282165" y="599876"/>
              <a:ext cx="245939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GENDER &amp; LIVELIHOODS</a:t>
              </a:r>
              <a:endParaRPr/>
            </a:p>
          </p:txBody>
        </p:sp>
        <p:pic>
          <p:nvPicPr>
            <p:cNvPr descr="A picture containing grass, outdoor&#10;&#10;Description automatically generated" id="225" name="Google Shape;225;p10"/>
            <p:cNvPicPr preferRelativeResize="0"/>
            <p:nvPr/>
          </p:nvPicPr>
          <p:blipFill rotWithShape="1">
            <a:blip r:embed="rId5">
              <a:alphaModFix/>
            </a:blip>
            <a:srcRect b="0" l="0" r="0" t="0"/>
            <a:stretch/>
          </p:blipFill>
          <p:spPr>
            <a:xfrm>
              <a:off x="6563835" y="1395976"/>
              <a:ext cx="1896054" cy="1896052"/>
            </a:xfrm>
            <a:prstGeom prst="ellipse">
              <a:avLst/>
            </a:prstGeom>
            <a:noFill/>
            <a:ln>
              <a:noFill/>
            </a:ln>
          </p:spPr>
        </p:pic>
      </p:grpSp>
      <p:grpSp>
        <p:nvGrpSpPr>
          <p:cNvPr id="226" name="Google Shape;226;p10"/>
          <p:cNvGrpSpPr/>
          <p:nvPr/>
        </p:nvGrpSpPr>
        <p:grpSpPr>
          <a:xfrm>
            <a:off x="3343302" y="4072375"/>
            <a:ext cx="1866325" cy="1904850"/>
            <a:chOff x="5790684" y="2979322"/>
            <a:chExt cx="1705091" cy="1740288"/>
          </a:xfrm>
        </p:grpSpPr>
        <p:pic>
          <p:nvPicPr>
            <p:cNvPr id="227" name="Google Shape;227;p10"/>
            <p:cNvPicPr preferRelativeResize="0"/>
            <p:nvPr/>
          </p:nvPicPr>
          <p:blipFill rotWithShape="1">
            <a:blip r:embed="rId6">
              <a:alphaModFix/>
            </a:blip>
            <a:srcRect b="0" l="0" r="0" t="0"/>
            <a:stretch/>
          </p:blipFill>
          <p:spPr>
            <a:xfrm>
              <a:off x="5956797" y="2979322"/>
              <a:ext cx="1368000" cy="1368000"/>
            </a:xfrm>
            <a:prstGeom prst="rect">
              <a:avLst/>
            </a:prstGeom>
            <a:noFill/>
            <a:ln>
              <a:noFill/>
            </a:ln>
          </p:spPr>
        </p:pic>
        <p:sp>
          <p:nvSpPr>
            <p:cNvPr id="228" name="Google Shape;228;p10"/>
            <p:cNvSpPr txBox="1"/>
            <p:nvPr/>
          </p:nvSpPr>
          <p:spPr>
            <a:xfrm>
              <a:off x="5790684" y="4382185"/>
              <a:ext cx="1705091" cy="337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Calibri"/>
                  <a:ea typeface="Calibri"/>
                  <a:cs typeface="Calibri"/>
                  <a:sym typeface="Calibri"/>
                </a:rPr>
                <a:t>DEFORESTATION</a:t>
              </a:r>
              <a:endParaRPr/>
            </a:p>
          </p:txBody>
        </p:sp>
      </p:grpSp>
      <p:grpSp>
        <p:nvGrpSpPr>
          <p:cNvPr id="229" name="Google Shape;229;p10"/>
          <p:cNvGrpSpPr/>
          <p:nvPr/>
        </p:nvGrpSpPr>
        <p:grpSpPr>
          <a:xfrm>
            <a:off x="5810175" y="4100324"/>
            <a:ext cx="1723539" cy="1876901"/>
            <a:chOff x="7426735" y="1567364"/>
            <a:chExt cx="1574641" cy="1714754"/>
          </a:xfrm>
        </p:grpSpPr>
        <p:sp>
          <p:nvSpPr>
            <p:cNvPr id="230" name="Google Shape;230;p10"/>
            <p:cNvSpPr txBox="1"/>
            <p:nvPr/>
          </p:nvSpPr>
          <p:spPr>
            <a:xfrm>
              <a:off x="7426735" y="2944693"/>
              <a:ext cx="1574641" cy="337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7F2A"/>
                  </a:solidFill>
                  <a:latin typeface="Calibri"/>
                  <a:ea typeface="Calibri"/>
                  <a:cs typeface="Calibri"/>
                  <a:sym typeface="Calibri"/>
                </a:rPr>
                <a:t>INVESTMENTS</a:t>
              </a:r>
              <a:endParaRPr/>
            </a:p>
          </p:txBody>
        </p:sp>
        <p:pic>
          <p:nvPicPr>
            <p:cNvPr id="231" name="Google Shape;231;p10"/>
            <p:cNvPicPr preferRelativeResize="0"/>
            <p:nvPr/>
          </p:nvPicPr>
          <p:blipFill rotWithShape="1">
            <a:blip r:embed="rId7">
              <a:alphaModFix/>
            </a:blip>
            <a:srcRect b="0" l="0" r="0" t="0"/>
            <a:stretch/>
          </p:blipFill>
          <p:spPr>
            <a:xfrm>
              <a:off x="7526080" y="1567364"/>
              <a:ext cx="1368000" cy="1368000"/>
            </a:xfrm>
            <a:prstGeom prst="rect">
              <a:avLst/>
            </a:prstGeom>
            <a:noFill/>
            <a:ln>
              <a:noFill/>
            </a:ln>
          </p:spPr>
        </p:pic>
      </p:grpSp>
      <p:grpSp>
        <p:nvGrpSpPr>
          <p:cNvPr id="232" name="Google Shape;232;p10"/>
          <p:cNvGrpSpPr/>
          <p:nvPr/>
        </p:nvGrpSpPr>
        <p:grpSpPr>
          <a:xfrm>
            <a:off x="8204193" y="4100324"/>
            <a:ext cx="1510744" cy="1828656"/>
            <a:chOff x="2284588" y="3216612"/>
            <a:chExt cx="1380229" cy="1670676"/>
          </a:xfrm>
        </p:grpSpPr>
        <p:sp>
          <p:nvSpPr>
            <p:cNvPr id="233" name="Google Shape;233;p10"/>
            <p:cNvSpPr txBox="1"/>
            <p:nvPr/>
          </p:nvSpPr>
          <p:spPr>
            <a:xfrm>
              <a:off x="2284588" y="4587206"/>
              <a:ext cx="1372754"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030A0"/>
                  </a:solidFill>
                  <a:latin typeface="Calibri"/>
                  <a:ea typeface="Calibri"/>
                  <a:cs typeface="Calibri"/>
                  <a:sym typeface="Calibri"/>
                </a:rPr>
                <a:t>FUEL COSTS</a:t>
              </a:r>
              <a:endParaRPr/>
            </a:p>
          </p:txBody>
        </p:sp>
        <p:pic>
          <p:nvPicPr>
            <p:cNvPr id="234" name="Google Shape;234;p10"/>
            <p:cNvPicPr preferRelativeResize="0"/>
            <p:nvPr/>
          </p:nvPicPr>
          <p:blipFill rotWithShape="1">
            <a:blip r:embed="rId8">
              <a:alphaModFix/>
            </a:blip>
            <a:srcRect b="0" l="0" r="0" t="0"/>
            <a:stretch/>
          </p:blipFill>
          <p:spPr>
            <a:xfrm>
              <a:off x="2296817" y="3216612"/>
              <a:ext cx="1368000" cy="1368000"/>
            </a:xfrm>
            <a:prstGeom prst="rect">
              <a:avLst/>
            </a:prstGeom>
            <a:noFill/>
            <a:ln>
              <a:noFill/>
            </a:ln>
          </p:spPr>
        </p:pic>
      </p:grpSp>
      <p:grpSp>
        <p:nvGrpSpPr>
          <p:cNvPr id="235" name="Google Shape;235;p10"/>
          <p:cNvGrpSpPr/>
          <p:nvPr/>
        </p:nvGrpSpPr>
        <p:grpSpPr>
          <a:xfrm>
            <a:off x="1382969" y="4383808"/>
            <a:ext cx="1863607" cy="1601121"/>
            <a:chOff x="140719" y="3131438"/>
            <a:chExt cx="1702608" cy="1462799"/>
          </a:xfrm>
        </p:grpSpPr>
        <p:sp>
          <p:nvSpPr>
            <p:cNvPr id="236" name="Google Shape;236;p10"/>
            <p:cNvSpPr txBox="1"/>
            <p:nvPr/>
          </p:nvSpPr>
          <p:spPr>
            <a:xfrm>
              <a:off x="140719" y="4003743"/>
              <a:ext cx="1702608" cy="5904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Calibri"/>
                  <a:ea typeface="Calibri"/>
                  <a:cs typeface="Calibri"/>
                  <a:sym typeface="Calibri"/>
                </a:rPr>
                <a:t>PROGRAME </a:t>
              </a:r>
              <a:endParaRPr/>
            </a:p>
            <a:p>
              <a:pPr indent="0" lvl="0" marL="0" marR="0" rtl="0" algn="ctr">
                <a:spcBef>
                  <a:spcPts val="0"/>
                </a:spcBef>
                <a:spcAft>
                  <a:spcPts val="0"/>
                </a:spcAft>
                <a:buNone/>
              </a:pPr>
              <a:r>
                <a:rPr b="1" lang="en-US" sz="1800">
                  <a:solidFill>
                    <a:schemeClr val="dk2"/>
                  </a:solidFill>
                  <a:latin typeface="Calibri"/>
                  <a:ea typeface="Calibri"/>
                  <a:cs typeface="Calibri"/>
                  <a:sym typeface="Calibri"/>
                </a:rPr>
                <a:t>COST</a:t>
              </a:r>
              <a:endParaRPr/>
            </a:p>
          </p:txBody>
        </p:sp>
        <p:sp>
          <p:nvSpPr>
            <p:cNvPr id="237" name="Google Shape;237;p10"/>
            <p:cNvSpPr/>
            <p:nvPr/>
          </p:nvSpPr>
          <p:spPr>
            <a:xfrm>
              <a:off x="560530" y="3131438"/>
              <a:ext cx="864096" cy="864096"/>
            </a:xfrm>
            <a:prstGeom prst="ellipse">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38" name="Google Shape;238;p10"/>
          <p:cNvGrpSpPr/>
          <p:nvPr/>
        </p:nvGrpSpPr>
        <p:grpSpPr>
          <a:xfrm>
            <a:off x="8800530" y="2111022"/>
            <a:ext cx="1502562" cy="1578784"/>
            <a:chOff x="7714090" y="1996337"/>
            <a:chExt cx="1372754" cy="1442390"/>
          </a:xfrm>
        </p:grpSpPr>
        <p:sp>
          <p:nvSpPr>
            <p:cNvPr id="239" name="Google Shape;239;p10"/>
            <p:cNvSpPr txBox="1"/>
            <p:nvPr/>
          </p:nvSpPr>
          <p:spPr>
            <a:xfrm>
              <a:off x="7714090" y="1996337"/>
              <a:ext cx="1372754"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Calibri"/>
                  <a:ea typeface="Calibri"/>
                  <a:cs typeface="Calibri"/>
                  <a:sym typeface="Calibri"/>
                </a:rPr>
                <a:t>LEARNING COST</a:t>
              </a:r>
              <a:endParaRPr/>
            </a:p>
          </p:txBody>
        </p:sp>
        <p:sp>
          <p:nvSpPr>
            <p:cNvPr id="240" name="Google Shape;240;p10"/>
            <p:cNvSpPr/>
            <p:nvPr/>
          </p:nvSpPr>
          <p:spPr>
            <a:xfrm>
              <a:off x="7968419" y="2574631"/>
              <a:ext cx="864096" cy="864096"/>
            </a:xfrm>
            <a:prstGeom prst="ellipse">
              <a:avLst/>
            </a:prstGeom>
            <a:solidFill>
              <a:srgbClr val="D5DB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47" name="Google Shape;247;p11"/>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48" name="Google Shape;248;p11"/>
          <p:cNvSpPr/>
          <p:nvPr/>
        </p:nvSpPr>
        <p:spPr>
          <a:xfrm>
            <a:off x="945405" y="1710912"/>
            <a:ext cx="618791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5. Predict the impacts during the projects lifetime</a:t>
            </a:r>
            <a:endParaRPr/>
          </a:p>
        </p:txBody>
      </p:sp>
      <p:sp>
        <p:nvSpPr>
          <p:cNvPr id="249" name="Google Shape;249;p11"/>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
        <p:nvSpPr>
          <p:cNvPr id="250" name="Google Shape;250;p11"/>
          <p:cNvSpPr/>
          <p:nvPr/>
        </p:nvSpPr>
        <p:spPr>
          <a:xfrm>
            <a:off x="726531" y="2305362"/>
            <a:ext cx="10042083" cy="2246769"/>
          </a:xfrm>
          <a:prstGeom prst="rect">
            <a:avLst/>
          </a:prstGeom>
          <a:noFill/>
          <a:ln>
            <a:noFill/>
          </a:ln>
        </p:spPr>
        <p:txBody>
          <a:bodyPr anchorCtr="0" anchor="t" bIns="45700" lIns="91425" spcFirstLastPara="1" rIns="91425" wrap="square" tIns="45700">
            <a:spAutoFit/>
          </a:bodyPr>
          <a:lstStyle/>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Clean stoves emit lower quantities of PM2.5s reducing health impacts</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ICS stoves have better efficiencies than traditional ones reducing fuel consumption</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Transitioning to cleaner stoves reduce wood consumption leading to potential reductions in deforestation </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Cleaner stoves reduce time needed for cooking and collecting fuels</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Cleaner stoves reduce greenhouse gases emitted to the atmosphere</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57" name="Google Shape;257;p12"/>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58" name="Google Shape;258;p12"/>
          <p:cNvSpPr/>
          <p:nvPr/>
        </p:nvSpPr>
        <p:spPr>
          <a:xfrm>
            <a:off x="945405" y="1710912"/>
            <a:ext cx="260359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 Monetize impacts</a:t>
            </a:r>
            <a:endParaRPr/>
          </a:p>
        </p:txBody>
      </p:sp>
      <p:sp>
        <p:nvSpPr>
          <p:cNvPr id="259" name="Google Shape;259;p12"/>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
        <p:nvSpPr>
          <p:cNvPr id="260" name="Google Shape;260;p12"/>
          <p:cNvSpPr/>
          <p:nvPr/>
        </p:nvSpPr>
        <p:spPr>
          <a:xfrm>
            <a:off x="726531" y="2305362"/>
            <a:ext cx="10042083" cy="1631216"/>
          </a:xfrm>
          <a:prstGeom prst="rect">
            <a:avLst/>
          </a:prstGeom>
          <a:noFill/>
          <a:ln>
            <a:noFill/>
          </a:ln>
        </p:spPr>
        <p:txBody>
          <a:bodyPr anchorCtr="0" anchor="t" bIns="45700" lIns="91425" spcFirstLastPara="1" rIns="91425" wrap="square" tIns="45700">
            <a:spAutoFit/>
          </a:bodyPr>
          <a:lstStyle/>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Costs of loosing a live </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Costs of a disease</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Cost of GHG emissions</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Cost of deforestation</a:t>
            </a:r>
            <a:endParaRPr/>
          </a:p>
          <a:p>
            <a:pPr indent="-285750" lvl="1" marL="6286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Opportunity cost (time spent cooking and collecting fuels)</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67" name="Google Shape;267;p13"/>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68" name="Google Shape;268;p13"/>
          <p:cNvSpPr/>
          <p:nvPr/>
        </p:nvSpPr>
        <p:spPr>
          <a:xfrm>
            <a:off x="945405" y="1710912"/>
            <a:ext cx="59234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 Discount costs and benefits to present value</a:t>
            </a:r>
            <a:endParaRPr/>
          </a:p>
        </p:txBody>
      </p:sp>
      <p:sp>
        <p:nvSpPr>
          <p:cNvPr id="269" name="Google Shape;269;p13"/>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pic>
        <p:nvPicPr>
          <p:cNvPr id="270" name="Google Shape;270;p13"/>
          <p:cNvPicPr preferRelativeResize="0"/>
          <p:nvPr/>
        </p:nvPicPr>
        <p:blipFill rotWithShape="1">
          <a:blip r:embed="rId3">
            <a:alphaModFix/>
          </a:blip>
          <a:srcRect b="0" l="0" r="0" t="0"/>
          <a:stretch/>
        </p:blipFill>
        <p:spPr>
          <a:xfrm>
            <a:off x="1918899" y="2302093"/>
            <a:ext cx="8354201" cy="3503374"/>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77" name="Google Shape;277;p14"/>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78" name="Google Shape;278;p14"/>
          <p:cNvSpPr/>
          <p:nvPr/>
        </p:nvSpPr>
        <p:spPr>
          <a:xfrm>
            <a:off x="945405" y="1710912"/>
            <a:ext cx="62199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8. Determine net present value of each alternative</a:t>
            </a:r>
            <a:endParaRPr/>
          </a:p>
        </p:txBody>
      </p:sp>
      <p:sp>
        <p:nvSpPr>
          <p:cNvPr id="279" name="Google Shape;279;p14"/>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
        <p:nvSpPr>
          <p:cNvPr id="280" name="Google Shape;280;p14"/>
          <p:cNvSpPr txBox="1"/>
          <p:nvPr/>
        </p:nvSpPr>
        <p:spPr>
          <a:xfrm>
            <a:off x="8473120" y="2386418"/>
            <a:ext cx="2257028"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Firewood to Electricity</a:t>
            </a:r>
            <a:endParaRPr sz="1800">
              <a:solidFill>
                <a:schemeClr val="dk1"/>
              </a:solidFill>
              <a:latin typeface="Open Sans"/>
              <a:ea typeface="Open Sans"/>
              <a:cs typeface="Open Sans"/>
              <a:sym typeface="Open Sans"/>
            </a:endParaRPr>
          </a:p>
        </p:txBody>
      </p:sp>
      <p:sp>
        <p:nvSpPr>
          <p:cNvPr id="281" name="Google Shape;281;p14"/>
          <p:cNvSpPr txBox="1"/>
          <p:nvPr/>
        </p:nvSpPr>
        <p:spPr>
          <a:xfrm>
            <a:off x="4877120" y="2410896"/>
            <a:ext cx="1654299"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Firewood to ICS</a:t>
            </a:r>
            <a:endParaRPr/>
          </a:p>
        </p:txBody>
      </p:sp>
      <p:sp>
        <p:nvSpPr>
          <p:cNvPr id="282" name="Google Shape;282;p14"/>
          <p:cNvSpPr txBox="1"/>
          <p:nvPr/>
        </p:nvSpPr>
        <p:spPr>
          <a:xfrm>
            <a:off x="4857883" y="4270763"/>
            <a:ext cx="1692771"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ICS to Electricity</a:t>
            </a:r>
            <a:endParaRPr sz="1800">
              <a:solidFill>
                <a:schemeClr val="dk1"/>
              </a:solidFill>
              <a:latin typeface="Open Sans"/>
              <a:ea typeface="Open Sans"/>
              <a:cs typeface="Open Sans"/>
              <a:sym typeface="Open Sans"/>
            </a:endParaRPr>
          </a:p>
        </p:txBody>
      </p:sp>
      <p:sp>
        <p:nvSpPr>
          <p:cNvPr id="283" name="Google Shape;283;p14"/>
          <p:cNvSpPr txBox="1"/>
          <p:nvPr/>
        </p:nvSpPr>
        <p:spPr>
          <a:xfrm>
            <a:off x="8730641" y="4516890"/>
            <a:ext cx="176971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LPG to Electricity</a:t>
            </a:r>
            <a:endParaRPr sz="1800">
              <a:solidFill>
                <a:schemeClr val="dk1"/>
              </a:solidFill>
              <a:latin typeface="Open Sans"/>
              <a:ea typeface="Open Sans"/>
              <a:cs typeface="Open Sans"/>
              <a:sym typeface="Open Sans"/>
            </a:endParaRPr>
          </a:p>
        </p:txBody>
      </p:sp>
      <p:sp>
        <p:nvSpPr>
          <p:cNvPr id="284" name="Google Shape;284;p14"/>
          <p:cNvSpPr txBox="1"/>
          <p:nvPr/>
        </p:nvSpPr>
        <p:spPr>
          <a:xfrm>
            <a:off x="1184400" y="2989718"/>
            <a:ext cx="1731243"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Firewood to LPG</a:t>
            </a:r>
            <a:endParaRPr/>
          </a:p>
        </p:txBody>
      </p:sp>
      <p:pic>
        <p:nvPicPr>
          <p:cNvPr id="285" name="Google Shape;285;p14"/>
          <p:cNvPicPr preferRelativeResize="0"/>
          <p:nvPr/>
        </p:nvPicPr>
        <p:blipFill rotWithShape="1">
          <a:blip r:embed="rId3">
            <a:alphaModFix/>
          </a:blip>
          <a:srcRect b="0" l="0" r="0" t="0"/>
          <a:stretch/>
        </p:blipFill>
        <p:spPr>
          <a:xfrm>
            <a:off x="445396" y="3128218"/>
            <a:ext cx="3209252" cy="2090642"/>
          </a:xfrm>
          <a:prstGeom prst="rect">
            <a:avLst/>
          </a:prstGeom>
          <a:noFill/>
          <a:ln>
            <a:noFill/>
          </a:ln>
        </p:spPr>
      </p:pic>
      <p:pic>
        <p:nvPicPr>
          <p:cNvPr id="286" name="Google Shape;286;p14"/>
          <p:cNvPicPr preferRelativeResize="0"/>
          <p:nvPr/>
        </p:nvPicPr>
        <p:blipFill rotWithShape="1">
          <a:blip r:embed="rId4">
            <a:alphaModFix/>
          </a:blip>
          <a:srcRect b="0" l="0" r="0" t="0"/>
          <a:stretch/>
        </p:blipFill>
        <p:spPr>
          <a:xfrm>
            <a:off x="4098670" y="2669419"/>
            <a:ext cx="3211200" cy="1134727"/>
          </a:xfrm>
          <a:prstGeom prst="rect">
            <a:avLst/>
          </a:prstGeom>
          <a:noFill/>
          <a:ln>
            <a:noFill/>
          </a:ln>
        </p:spPr>
      </p:pic>
      <p:pic>
        <p:nvPicPr>
          <p:cNvPr id="287" name="Google Shape;287;p14"/>
          <p:cNvPicPr preferRelativeResize="0"/>
          <p:nvPr/>
        </p:nvPicPr>
        <p:blipFill rotWithShape="1">
          <a:blip r:embed="rId5">
            <a:alphaModFix/>
          </a:blip>
          <a:srcRect b="0" l="0" r="0" t="0"/>
          <a:stretch/>
        </p:blipFill>
        <p:spPr>
          <a:xfrm>
            <a:off x="4098670" y="4442488"/>
            <a:ext cx="3211200" cy="2068754"/>
          </a:xfrm>
          <a:prstGeom prst="rect">
            <a:avLst/>
          </a:prstGeom>
          <a:noFill/>
          <a:ln>
            <a:noFill/>
          </a:ln>
        </p:spPr>
      </p:pic>
      <p:pic>
        <p:nvPicPr>
          <p:cNvPr id="288" name="Google Shape;288;p14"/>
          <p:cNvPicPr preferRelativeResize="0"/>
          <p:nvPr/>
        </p:nvPicPr>
        <p:blipFill rotWithShape="1">
          <a:blip r:embed="rId6">
            <a:alphaModFix/>
          </a:blip>
          <a:srcRect b="0" l="0" r="0" t="0"/>
          <a:stretch/>
        </p:blipFill>
        <p:spPr>
          <a:xfrm>
            <a:off x="7996034" y="2546678"/>
            <a:ext cx="3211200" cy="1860334"/>
          </a:xfrm>
          <a:prstGeom prst="rect">
            <a:avLst/>
          </a:prstGeom>
          <a:noFill/>
          <a:ln>
            <a:noFill/>
          </a:ln>
        </p:spPr>
      </p:pic>
      <p:pic>
        <p:nvPicPr>
          <p:cNvPr id="289" name="Google Shape;289;p14"/>
          <p:cNvPicPr preferRelativeResize="0"/>
          <p:nvPr/>
        </p:nvPicPr>
        <p:blipFill rotWithShape="1">
          <a:blip r:embed="rId7">
            <a:alphaModFix/>
          </a:blip>
          <a:srcRect b="0" l="0" r="0" t="0"/>
          <a:stretch/>
        </p:blipFill>
        <p:spPr>
          <a:xfrm>
            <a:off x="7996034" y="4734320"/>
            <a:ext cx="3211200" cy="1366304"/>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96" name="Google Shape;296;p15"/>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297" name="Google Shape;297;p15"/>
          <p:cNvSpPr/>
          <p:nvPr/>
        </p:nvSpPr>
        <p:spPr>
          <a:xfrm>
            <a:off x="945405" y="1710912"/>
            <a:ext cx="40687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9. Perform a sensitivity analysis</a:t>
            </a:r>
            <a:endParaRPr/>
          </a:p>
        </p:txBody>
      </p:sp>
      <p:sp>
        <p:nvSpPr>
          <p:cNvPr id="298" name="Google Shape;298;p15"/>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pic>
        <p:nvPicPr>
          <p:cNvPr id="299" name="Google Shape;299;p15"/>
          <p:cNvPicPr preferRelativeResize="0"/>
          <p:nvPr/>
        </p:nvPicPr>
        <p:blipFill rotWithShape="1">
          <a:blip r:embed="rId3">
            <a:alphaModFix/>
          </a:blip>
          <a:srcRect b="0" l="0" r="0" t="0"/>
          <a:stretch/>
        </p:blipFill>
        <p:spPr>
          <a:xfrm>
            <a:off x="726532" y="2245795"/>
            <a:ext cx="5216309" cy="3259991"/>
          </a:xfrm>
          <a:prstGeom prst="rect">
            <a:avLst/>
          </a:prstGeom>
          <a:noFill/>
          <a:ln>
            <a:noFill/>
          </a:ln>
        </p:spPr>
      </p:pic>
      <p:pic>
        <p:nvPicPr>
          <p:cNvPr id="300" name="Google Shape;300;p15"/>
          <p:cNvPicPr preferRelativeResize="0"/>
          <p:nvPr/>
        </p:nvPicPr>
        <p:blipFill rotWithShape="1">
          <a:blip r:embed="rId4">
            <a:alphaModFix/>
          </a:blip>
          <a:srcRect b="0" l="0" r="0" t="0"/>
          <a:stretch/>
        </p:blipFill>
        <p:spPr>
          <a:xfrm>
            <a:off x="6572306" y="2496334"/>
            <a:ext cx="5065076" cy="3012006"/>
          </a:xfrm>
          <a:prstGeom prst="rect">
            <a:avLst/>
          </a:prstGeom>
          <a:noFill/>
          <a:ln>
            <a:noFill/>
          </a:ln>
        </p:spPr>
      </p:pic>
      <p:sp>
        <p:nvSpPr>
          <p:cNvPr id="301" name="Google Shape;301;p15"/>
          <p:cNvSpPr txBox="1"/>
          <p:nvPr/>
        </p:nvSpPr>
        <p:spPr>
          <a:xfrm>
            <a:off x="726532" y="5640559"/>
            <a:ext cx="1898790"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Adapted from (Voros, J., 2003)</a:t>
            </a:r>
            <a:endParaRPr/>
          </a:p>
        </p:txBody>
      </p:sp>
      <p:sp>
        <p:nvSpPr>
          <p:cNvPr id="302" name="Google Shape;302;p15"/>
          <p:cNvSpPr txBox="1"/>
          <p:nvPr/>
        </p:nvSpPr>
        <p:spPr>
          <a:xfrm>
            <a:off x="6572306" y="5640559"/>
            <a:ext cx="1873975"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Adapted from (Quist, J., 2016)</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309" name="Google Shape;309;p16"/>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310" name="Google Shape;310;p16"/>
          <p:cNvSpPr/>
          <p:nvPr/>
        </p:nvSpPr>
        <p:spPr>
          <a:xfrm>
            <a:off x="945405" y="1710912"/>
            <a:ext cx="36872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10. Make a recommendation</a:t>
            </a:r>
            <a:endParaRPr/>
          </a:p>
        </p:txBody>
      </p:sp>
      <p:sp>
        <p:nvSpPr>
          <p:cNvPr id="311" name="Google Shape;311;p16"/>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graphicFrame>
        <p:nvGraphicFramePr>
          <p:cNvPr id="312" name="Google Shape;312;p16"/>
          <p:cNvGraphicFramePr/>
          <p:nvPr/>
        </p:nvGraphicFramePr>
        <p:xfrm>
          <a:off x="726532" y="2661665"/>
          <a:ext cx="3595017" cy="2784231"/>
        </p:xfrm>
        <a:graphic>
          <a:graphicData uri="http://schemas.openxmlformats.org/drawingml/2006/chart">
            <c:chart r:id="rId3"/>
          </a:graphicData>
        </a:graphic>
      </p:graphicFrame>
      <p:sp>
        <p:nvSpPr>
          <p:cNvPr id="313" name="Google Shape;313;p16"/>
          <p:cNvSpPr txBox="1"/>
          <p:nvPr/>
        </p:nvSpPr>
        <p:spPr>
          <a:xfrm>
            <a:off x="7560801" y="2792550"/>
            <a:ext cx="2090316"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Spatial distribution</a:t>
            </a:r>
            <a:endParaRPr/>
          </a:p>
        </p:txBody>
      </p:sp>
      <p:pic>
        <p:nvPicPr>
          <p:cNvPr id="314" name="Google Shape;314;p16"/>
          <p:cNvPicPr preferRelativeResize="0"/>
          <p:nvPr/>
        </p:nvPicPr>
        <p:blipFill rotWithShape="1">
          <a:blip r:embed="rId4">
            <a:alphaModFix/>
          </a:blip>
          <a:srcRect b="0" l="0" r="0" t="0"/>
          <a:stretch/>
        </p:blipFill>
        <p:spPr>
          <a:xfrm>
            <a:off x="5832187" y="3235079"/>
            <a:ext cx="5318711" cy="2421617"/>
          </a:xfrm>
          <a:prstGeom prst="rect">
            <a:avLst/>
          </a:prstGeom>
          <a:noFill/>
          <a:ln>
            <a:noFill/>
          </a:ln>
        </p:spPr>
      </p:pic>
      <p:pic>
        <p:nvPicPr>
          <p:cNvPr id="315" name="Google Shape;315;p16"/>
          <p:cNvPicPr preferRelativeResize="0"/>
          <p:nvPr/>
        </p:nvPicPr>
        <p:blipFill rotWithShape="1">
          <a:blip r:embed="rId5">
            <a:alphaModFix/>
          </a:blip>
          <a:srcRect b="0" l="0" r="0" t="0"/>
          <a:stretch/>
        </p:blipFill>
        <p:spPr>
          <a:xfrm>
            <a:off x="4202374" y="3933980"/>
            <a:ext cx="1020985" cy="617079"/>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322" name="Google Shape;322;p17"/>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References</a:t>
            </a:r>
            <a:endParaRPr sz="4400">
              <a:solidFill>
                <a:schemeClr val="dk1"/>
              </a:solidFill>
              <a:latin typeface="Open Sans"/>
              <a:ea typeface="Open Sans"/>
              <a:cs typeface="Open Sans"/>
              <a:sym typeface="Open Sans"/>
            </a:endParaRPr>
          </a:p>
        </p:txBody>
      </p:sp>
      <p:sp>
        <p:nvSpPr>
          <p:cNvPr id="323" name="Google Shape;323;p17"/>
          <p:cNvSpPr txBox="1"/>
          <p:nvPr>
            <p:ph idx="1" type="body"/>
          </p:nvPr>
        </p:nvSpPr>
        <p:spPr>
          <a:xfrm>
            <a:off x="838200" y="1825624"/>
            <a:ext cx="10606238" cy="41709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i="1" lang="en-US" sz="2000"/>
              <a:t>Boardman, A., Greenberg, D., Vining, A., &amp; Weimer, D. (2018). Cost-Benefit Analysis: Concepts and Practice, 5th edition.</a:t>
            </a:r>
            <a:endParaRPr/>
          </a:p>
          <a:p>
            <a:pPr indent="-228600" lvl="0" marL="228600" rtl="0" algn="l">
              <a:lnSpc>
                <a:spcPct val="90000"/>
              </a:lnSpc>
              <a:spcBef>
                <a:spcPts val="1000"/>
              </a:spcBef>
              <a:spcAft>
                <a:spcPts val="0"/>
              </a:spcAft>
              <a:buClr>
                <a:schemeClr val="dk1"/>
              </a:buClr>
              <a:buSzPts val="2000"/>
              <a:buChar char="•"/>
            </a:pPr>
            <a:r>
              <a:rPr i="1" lang="en-US" sz="2000"/>
              <a:t>Voros, J. (2003). A generic foresight process framework. Foresight, 5(3), 10–21. </a:t>
            </a:r>
            <a:r>
              <a:rPr i="1" lang="en-US" sz="2000" u="sng">
                <a:solidFill>
                  <a:schemeClr val="hlink"/>
                </a:solidFill>
                <a:hlinkClick r:id="rId3"/>
              </a:rPr>
              <a:t>https://doi.org/10.1108/14636680310698379</a:t>
            </a:r>
            <a:r>
              <a:rPr i="1" lang="en-US" sz="2000"/>
              <a:t> </a:t>
            </a:r>
            <a:endParaRPr/>
          </a:p>
          <a:p>
            <a:pPr indent="-228600" lvl="0" marL="228600" rtl="0" algn="l">
              <a:lnSpc>
                <a:spcPct val="90000"/>
              </a:lnSpc>
              <a:spcBef>
                <a:spcPts val="1000"/>
              </a:spcBef>
              <a:spcAft>
                <a:spcPts val="0"/>
              </a:spcAft>
              <a:buClr>
                <a:schemeClr val="dk1"/>
              </a:buClr>
              <a:buSzPts val="2000"/>
              <a:buChar char="•"/>
            </a:pPr>
            <a:r>
              <a:rPr i="1" lang="en-US" sz="2000"/>
              <a:t>Quist, J. (2016). Deliverable 4.3: Report on future lifestyle scenarios and backcasting vision workshops.</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330" name="Google Shape;330;p18"/>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36" name="Google Shape;33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37" name="Google Shape;337;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8" name="Google Shape;338;p19"/>
          <p:cNvSpPr txBox="1"/>
          <p:nvPr/>
        </p:nvSpPr>
        <p:spPr>
          <a:xfrm>
            <a:off x="8765022" y="5114953"/>
            <a:ext cx="3321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Khavari B., Ramirez C.,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2: Geospatial Clean Cooking access modelling using OnStove. Release Version 1.0  [online presentation]. Climate Compatible Growth Programme, Sustainable Energy for All, KTH</a:t>
            </a:r>
            <a:endParaRPr sz="1800">
              <a:solidFill>
                <a:schemeClr val="dk1"/>
              </a:solidFill>
              <a:latin typeface="Calibri"/>
              <a:ea typeface="Calibri"/>
              <a:cs typeface="Calibri"/>
              <a:sym typeface="Calibri"/>
            </a:endParaRPr>
          </a:p>
        </p:txBody>
      </p:sp>
      <p:sp>
        <p:nvSpPr>
          <p:cNvPr id="339" name="Google Shape;339;p19"/>
          <p:cNvSpPr txBox="1"/>
          <p:nvPr/>
        </p:nvSpPr>
        <p:spPr>
          <a:xfrm>
            <a:off x="9266839" y="2145904"/>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Sustainable Energy for All</a:t>
            </a:r>
            <a:endParaRPr sz="1800">
              <a:solidFill>
                <a:schemeClr val="dk1"/>
              </a:solidFill>
              <a:latin typeface="Calibri"/>
              <a:ea typeface="Calibri"/>
              <a:cs typeface="Calibri"/>
              <a:sym typeface="Calibri"/>
            </a:endParaRPr>
          </a:p>
        </p:txBody>
      </p:sp>
      <p:pic>
        <p:nvPicPr>
          <p:cNvPr descr="A white circle with white text&#10;&#10;Description automatically generated" id="340" name="Google Shape;340;p19"/>
          <p:cNvPicPr preferRelativeResize="0"/>
          <p:nvPr/>
        </p:nvPicPr>
        <p:blipFill rotWithShape="1">
          <a:blip r:embed="rId4">
            <a:alphaModFix/>
          </a:blip>
          <a:srcRect b="0" l="0" r="0" t="0"/>
          <a:stretch/>
        </p:blipFill>
        <p:spPr>
          <a:xfrm>
            <a:off x="10031199" y="2545843"/>
            <a:ext cx="843297" cy="848387"/>
          </a:xfrm>
          <a:prstGeom prst="rect">
            <a:avLst/>
          </a:prstGeom>
          <a:noFill/>
          <a:ln>
            <a:noFill/>
          </a:ln>
        </p:spPr>
      </p:pic>
      <p:sp>
        <p:nvSpPr>
          <p:cNvPr id="341" name="Google Shape;341;p19"/>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2" name="Google Shape;342;p19"/>
          <p:cNvSpPr txBox="1"/>
          <p:nvPr/>
        </p:nvSpPr>
        <p:spPr>
          <a:xfrm>
            <a:off x="9266839" y="3495017"/>
            <a:ext cx="23720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sz="1800">
              <a:solidFill>
                <a:schemeClr val="dk1"/>
              </a:solidFill>
              <a:latin typeface="Calibri"/>
              <a:ea typeface="Calibri"/>
              <a:cs typeface="Calibri"/>
              <a:sym typeface="Calibri"/>
            </a:endParaRPr>
          </a:p>
        </p:txBody>
      </p:sp>
      <p:pic>
        <p:nvPicPr>
          <p:cNvPr id="343" name="Google Shape;343;p19"/>
          <p:cNvPicPr preferRelativeResize="0"/>
          <p:nvPr/>
        </p:nvPicPr>
        <p:blipFill rotWithShape="1">
          <a:blip r:embed="rId5">
            <a:alphaModFix/>
          </a:blip>
          <a:srcRect b="0" l="0" r="0" t="0"/>
          <a:stretch/>
        </p:blipFill>
        <p:spPr>
          <a:xfrm>
            <a:off x="9990874" y="3991319"/>
            <a:ext cx="923946" cy="1040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98" name="Google Shape;98;p2"/>
          <p:cNvSpPr txBox="1"/>
          <p:nvPr>
            <p:ph idx="1" type="body"/>
          </p:nvPr>
        </p:nvSpPr>
        <p:spPr>
          <a:xfrm>
            <a:off x="838200" y="1825625"/>
            <a:ext cx="6618194" cy="295090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AutoNum type="arabicPeriod"/>
            </a:pPr>
            <a:r>
              <a:rPr lang="en-US" sz="2000">
                <a:latin typeface="Open Sans"/>
                <a:ea typeface="Open Sans"/>
                <a:cs typeface="Open Sans"/>
                <a:sym typeface="Open Sans"/>
              </a:rPr>
              <a:t>ILO1: Be able to define Cost-Benefit Analysis (CBA)</a:t>
            </a:r>
            <a:endParaRPr/>
          </a:p>
          <a:p>
            <a:pPr indent="-342900" lvl="0" marL="342900" rtl="0" algn="l">
              <a:lnSpc>
                <a:spcPct val="100000"/>
              </a:lnSpc>
              <a:spcBef>
                <a:spcPts val="1000"/>
              </a:spcBef>
              <a:spcAft>
                <a:spcPts val="0"/>
              </a:spcAft>
              <a:buClr>
                <a:schemeClr val="dk1"/>
              </a:buClr>
              <a:buSzPts val="2000"/>
              <a:buAutoNum type="arabicPeriod"/>
            </a:pPr>
            <a:r>
              <a:rPr lang="en-US" sz="2000">
                <a:latin typeface="Open Sans"/>
                <a:ea typeface="Open Sans"/>
                <a:cs typeface="Open Sans"/>
                <a:sym typeface="Open Sans"/>
              </a:rPr>
              <a:t>ILO2: Be able to list different costs and benefits categories in clean cooking modelling</a:t>
            </a:r>
            <a:endParaRPr/>
          </a:p>
          <a:p>
            <a:pPr indent="-342900" lvl="0" marL="342900" rtl="0" algn="l">
              <a:lnSpc>
                <a:spcPct val="100000"/>
              </a:lnSpc>
              <a:spcBef>
                <a:spcPts val="1000"/>
              </a:spcBef>
              <a:spcAft>
                <a:spcPts val="0"/>
              </a:spcAft>
              <a:buClr>
                <a:schemeClr val="dk1"/>
              </a:buClr>
              <a:buSzPts val="2000"/>
              <a:buAutoNum type="arabicPeriod"/>
            </a:pPr>
            <a:r>
              <a:rPr lang="en-US" sz="2000">
                <a:latin typeface="Open Sans"/>
                <a:ea typeface="Open Sans"/>
                <a:cs typeface="Open Sans"/>
                <a:sym typeface="Open Sans"/>
              </a:rPr>
              <a:t>ILO3: Differentiate between social and private views</a:t>
            </a:r>
            <a:endParaRPr/>
          </a:p>
          <a:p>
            <a:pPr indent="-342900" lvl="0" marL="342900" rtl="0" algn="l">
              <a:lnSpc>
                <a:spcPct val="100000"/>
              </a:lnSpc>
              <a:spcBef>
                <a:spcPts val="1000"/>
              </a:spcBef>
              <a:spcAft>
                <a:spcPts val="0"/>
              </a:spcAft>
              <a:buClr>
                <a:schemeClr val="dk1"/>
              </a:buClr>
              <a:buSzPts val="2000"/>
              <a:buAutoNum type="arabicPeriod"/>
            </a:pPr>
            <a:r>
              <a:rPr lang="en-US" sz="2000">
                <a:latin typeface="Open Sans"/>
                <a:ea typeface="Open Sans"/>
                <a:cs typeface="Open Sans"/>
                <a:sym typeface="Open Sans"/>
              </a:rPr>
              <a:t>ILO4: Explain the different steps needed to conduct a CBA</a:t>
            </a:r>
            <a:endParaRPr/>
          </a:p>
        </p:txBody>
      </p:sp>
      <p:sp>
        <p:nvSpPr>
          <p:cNvPr id="99" name="Google Shape;99;p2"/>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0" name="Google Shape;100;p2"/>
          <p:cNvSpPr/>
          <p:nvPr/>
        </p:nvSpPr>
        <p:spPr>
          <a:xfrm>
            <a:off x="887214" y="1411655"/>
            <a:ext cx="43546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raphical user interface, text" id="348" name="Google Shape;348;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9" name="Google Shape;349;p20"/>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07" name="Google Shape;107;p3"/>
          <p:cNvSpPr txBox="1"/>
          <p:nvPr/>
        </p:nvSpPr>
        <p:spPr>
          <a:xfrm>
            <a:off x="887214" y="26400"/>
            <a:ext cx="1095559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What is Cost Benefit Analysis (CBA)?</a:t>
            </a:r>
            <a:endParaRPr sz="4400">
              <a:solidFill>
                <a:schemeClr val="dk1"/>
              </a:solidFill>
              <a:latin typeface="Open Sans"/>
              <a:ea typeface="Open Sans"/>
              <a:cs typeface="Open Sans"/>
              <a:sym typeface="Open Sans"/>
            </a:endParaRPr>
          </a:p>
        </p:txBody>
      </p:sp>
      <p:sp>
        <p:nvSpPr>
          <p:cNvPr id="108" name="Google Shape;108;p3"/>
          <p:cNvSpPr/>
          <p:nvPr/>
        </p:nvSpPr>
        <p:spPr>
          <a:xfrm>
            <a:off x="945405" y="1710912"/>
            <a:ext cx="10182724" cy="83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CBA is a policy assessment method that quantifies in monetary terms the value of</a:t>
            </a:r>
            <a:endParaRPr/>
          </a:p>
          <a:p>
            <a:pPr indent="0" lvl="0" marL="0" marR="0" rtl="0" algn="l">
              <a:spcBef>
                <a:spcPts val="1000"/>
              </a:spcBef>
              <a:spcAft>
                <a:spcPts val="0"/>
              </a:spcAft>
              <a:buNone/>
            </a:pPr>
            <a:r>
              <a:rPr b="1" lang="en-US" sz="2000">
                <a:solidFill>
                  <a:srgbClr val="9CC2E5"/>
                </a:solidFill>
                <a:latin typeface="Open Sans"/>
                <a:ea typeface="Open Sans"/>
                <a:cs typeface="Open Sans"/>
                <a:sym typeface="Open Sans"/>
              </a:rPr>
              <a:t>all consequences of a policy to all members of society” – Boardman et al. 2018 </a:t>
            </a:r>
            <a:endParaRPr/>
          </a:p>
        </p:txBody>
      </p:sp>
      <p:sp>
        <p:nvSpPr>
          <p:cNvPr id="109" name="Google Shape;109;p3"/>
          <p:cNvSpPr/>
          <p:nvPr/>
        </p:nvSpPr>
        <p:spPr>
          <a:xfrm>
            <a:off x="945405" y="2862476"/>
            <a:ext cx="48269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Net-benefit is defined as </a:t>
            </a:r>
            <a:r>
              <a:rPr lang="en-US" sz="1800">
                <a:solidFill>
                  <a:srgbClr val="008000"/>
                </a:solidFill>
                <a:latin typeface="Open Sans"/>
                <a:ea typeface="Open Sans"/>
                <a:cs typeface="Open Sans"/>
                <a:sym typeface="Open Sans"/>
              </a:rPr>
              <a:t>benefits</a:t>
            </a:r>
            <a:r>
              <a:rPr lang="en-US" sz="1800">
                <a:solidFill>
                  <a:schemeClr val="dk1"/>
                </a:solidFill>
                <a:latin typeface="Open Sans"/>
                <a:ea typeface="Open Sans"/>
                <a:cs typeface="Open Sans"/>
                <a:sym typeface="Open Sans"/>
              </a:rPr>
              <a:t> minus </a:t>
            </a:r>
            <a:r>
              <a:rPr lang="en-US" sz="1800">
                <a:solidFill>
                  <a:srgbClr val="800000"/>
                </a:solidFill>
                <a:latin typeface="Open Sans"/>
                <a:ea typeface="Open Sans"/>
                <a:cs typeface="Open Sans"/>
                <a:sym typeface="Open Sans"/>
              </a:rPr>
              <a:t>costs</a:t>
            </a:r>
            <a:endParaRPr/>
          </a:p>
        </p:txBody>
      </p:sp>
      <p:pic>
        <p:nvPicPr>
          <p:cNvPr id="110" name="Google Shape;110;p3"/>
          <p:cNvPicPr preferRelativeResize="0"/>
          <p:nvPr/>
        </p:nvPicPr>
        <p:blipFill rotWithShape="1">
          <a:blip r:embed="rId3">
            <a:alphaModFix/>
          </a:blip>
          <a:srcRect b="0" l="0" r="0" t="0"/>
          <a:stretch/>
        </p:blipFill>
        <p:spPr>
          <a:xfrm>
            <a:off x="5178637" y="3844216"/>
            <a:ext cx="2088232" cy="1543475"/>
          </a:xfrm>
          <a:prstGeom prst="rect">
            <a:avLst/>
          </a:prstGeom>
          <a:noFill/>
          <a:ln>
            <a:noFill/>
          </a:ln>
        </p:spPr>
      </p:pic>
      <p:sp>
        <p:nvSpPr>
          <p:cNvPr id="111" name="Google Shape;111;p3"/>
          <p:cNvSpPr txBox="1"/>
          <p:nvPr/>
        </p:nvSpPr>
        <p:spPr>
          <a:xfrm>
            <a:off x="3337580" y="3816628"/>
            <a:ext cx="1316194" cy="307777"/>
          </a:xfrm>
          <a:prstGeom prst="rect">
            <a:avLst/>
          </a:prstGeom>
          <a:solidFill>
            <a:srgbClr val="E1EFD8"/>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8000"/>
                </a:solidFill>
                <a:latin typeface="Calibri"/>
                <a:ea typeface="Calibri"/>
                <a:cs typeface="Calibri"/>
                <a:sym typeface="Calibri"/>
              </a:rPr>
              <a:t>Time saved</a:t>
            </a:r>
            <a:endParaRPr sz="2000">
              <a:solidFill>
                <a:srgbClr val="008000"/>
              </a:solidFill>
              <a:latin typeface="Calibri"/>
              <a:ea typeface="Calibri"/>
              <a:cs typeface="Calibri"/>
              <a:sym typeface="Calibri"/>
            </a:endParaRPr>
          </a:p>
        </p:txBody>
      </p:sp>
      <p:sp>
        <p:nvSpPr>
          <p:cNvPr id="112" name="Google Shape;112;p3"/>
          <p:cNvSpPr txBox="1"/>
          <p:nvPr/>
        </p:nvSpPr>
        <p:spPr>
          <a:xfrm>
            <a:off x="2118988" y="4254182"/>
            <a:ext cx="1695977" cy="307777"/>
          </a:xfrm>
          <a:prstGeom prst="rect">
            <a:avLst/>
          </a:prstGeom>
          <a:solidFill>
            <a:srgbClr val="E1EFD8"/>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8000"/>
                </a:solidFill>
                <a:latin typeface="Calibri"/>
                <a:ea typeface="Calibri"/>
                <a:cs typeface="Calibri"/>
                <a:sym typeface="Calibri"/>
              </a:rPr>
              <a:t>Health impacts</a:t>
            </a:r>
            <a:endParaRPr sz="2000">
              <a:solidFill>
                <a:srgbClr val="008000"/>
              </a:solidFill>
              <a:latin typeface="Calibri"/>
              <a:ea typeface="Calibri"/>
              <a:cs typeface="Calibri"/>
              <a:sym typeface="Calibri"/>
            </a:endParaRPr>
          </a:p>
        </p:txBody>
      </p:sp>
      <p:sp>
        <p:nvSpPr>
          <p:cNvPr id="113" name="Google Shape;113;p3"/>
          <p:cNvSpPr txBox="1"/>
          <p:nvPr/>
        </p:nvSpPr>
        <p:spPr>
          <a:xfrm>
            <a:off x="2650992" y="4681304"/>
            <a:ext cx="1795363" cy="307777"/>
          </a:xfrm>
          <a:prstGeom prst="rect">
            <a:avLst/>
          </a:prstGeom>
          <a:solidFill>
            <a:srgbClr val="E1EFD8"/>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8000"/>
                </a:solidFill>
                <a:latin typeface="Calibri"/>
                <a:ea typeface="Calibri"/>
                <a:cs typeface="Calibri"/>
                <a:sym typeface="Calibri"/>
              </a:rPr>
              <a:t>GHG emissions</a:t>
            </a:r>
            <a:endParaRPr/>
          </a:p>
        </p:txBody>
      </p:sp>
      <p:sp>
        <p:nvSpPr>
          <p:cNvPr id="114" name="Google Shape;114;p3"/>
          <p:cNvSpPr txBox="1"/>
          <p:nvPr/>
        </p:nvSpPr>
        <p:spPr>
          <a:xfrm>
            <a:off x="8142619" y="3953081"/>
            <a:ext cx="1380186" cy="307777"/>
          </a:xfrm>
          <a:prstGeom prst="rect">
            <a:avLst/>
          </a:prstGeom>
          <a:solidFill>
            <a:srgbClr val="FFCCCC"/>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800000"/>
                </a:solidFill>
                <a:latin typeface="Calibri"/>
                <a:ea typeface="Calibri"/>
                <a:cs typeface="Calibri"/>
                <a:sym typeface="Calibri"/>
              </a:rPr>
              <a:t>Investments</a:t>
            </a:r>
            <a:endParaRPr/>
          </a:p>
        </p:txBody>
      </p:sp>
      <p:sp>
        <p:nvSpPr>
          <p:cNvPr id="115" name="Google Shape;115;p3"/>
          <p:cNvSpPr txBox="1"/>
          <p:nvPr/>
        </p:nvSpPr>
        <p:spPr>
          <a:xfrm>
            <a:off x="7482561" y="4505339"/>
            <a:ext cx="1168590" cy="307777"/>
          </a:xfrm>
          <a:prstGeom prst="rect">
            <a:avLst/>
          </a:prstGeom>
          <a:solidFill>
            <a:srgbClr val="FFCCCC"/>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800000"/>
                </a:solidFill>
                <a:latin typeface="Calibri"/>
                <a:ea typeface="Calibri"/>
                <a:cs typeface="Calibri"/>
                <a:sym typeface="Calibri"/>
              </a:rPr>
              <a:t>Fuel costs</a:t>
            </a:r>
            <a:endParaRPr/>
          </a:p>
        </p:txBody>
      </p:sp>
      <p:sp>
        <p:nvSpPr>
          <p:cNvPr id="116" name="Google Shape;116;p3"/>
          <p:cNvSpPr txBox="1"/>
          <p:nvPr/>
        </p:nvSpPr>
        <p:spPr>
          <a:xfrm>
            <a:off x="8932098" y="4412835"/>
            <a:ext cx="1468351" cy="307777"/>
          </a:xfrm>
          <a:prstGeom prst="rect">
            <a:avLst/>
          </a:prstGeom>
          <a:solidFill>
            <a:srgbClr val="FFCCCC"/>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800000"/>
                </a:solidFill>
                <a:latin typeface="Calibri"/>
                <a:ea typeface="Calibri"/>
                <a:cs typeface="Calibri"/>
                <a:sym typeface="Calibri"/>
              </a:rPr>
              <a:t>Maintenance</a:t>
            </a:r>
            <a:endParaRPr/>
          </a:p>
        </p:txBody>
      </p:sp>
      <p:sp>
        <p:nvSpPr>
          <p:cNvPr id="117" name="Google Shape;117;p3"/>
          <p:cNvSpPr txBox="1"/>
          <p:nvPr/>
        </p:nvSpPr>
        <p:spPr>
          <a:xfrm>
            <a:off x="7999151" y="4989081"/>
            <a:ext cx="1667123" cy="307777"/>
          </a:xfrm>
          <a:prstGeom prst="rect">
            <a:avLst/>
          </a:prstGeom>
          <a:solidFill>
            <a:srgbClr val="FFCCCC"/>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800000"/>
                </a:solidFill>
                <a:latin typeface="Calibri"/>
                <a:ea typeface="Calibri"/>
                <a:cs typeface="Calibri"/>
                <a:sym typeface="Calibri"/>
              </a:rPr>
              <a:t>Learning costs</a:t>
            </a:r>
            <a:endParaRPr/>
          </a:p>
        </p:txBody>
      </p:sp>
      <p:sp>
        <p:nvSpPr>
          <p:cNvPr id="118" name="Google Shape;118;p3"/>
          <p:cNvSpPr txBox="1"/>
          <p:nvPr/>
        </p:nvSpPr>
        <p:spPr>
          <a:xfrm>
            <a:off x="2152168" y="5087173"/>
            <a:ext cx="2579232" cy="307777"/>
          </a:xfrm>
          <a:prstGeom prst="rect">
            <a:avLst/>
          </a:prstGeom>
          <a:solidFill>
            <a:srgbClr val="E1EFD8"/>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8000"/>
                </a:solidFill>
                <a:latin typeface="Calibri"/>
                <a:ea typeface="Calibri"/>
                <a:cs typeface="Calibri"/>
                <a:sym typeface="Calibri"/>
              </a:rPr>
              <a:t>Reduced deforestation</a:t>
            </a:r>
            <a:endParaRPr sz="2000">
              <a:solidFill>
                <a:srgbClr val="008000"/>
              </a:solidFill>
              <a:latin typeface="Calibri"/>
              <a:ea typeface="Calibri"/>
              <a:cs typeface="Calibri"/>
              <a:sym typeface="Calibri"/>
            </a:endParaRPr>
          </a:p>
        </p:txBody>
      </p:sp>
      <p:sp>
        <p:nvSpPr>
          <p:cNvPr id="119" name="Google Shape;119;p3"/>
          <p:cNvSpPr/>
          <p:nvPr/>
        </p:nvSpPr>
        <p:spPr>
          <a:xfrm>
            <a:off x="1046128" y="5735498"/>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26" name="Google Shape;126;p4"/>
          <p:cNvSpPr txBox="1"/>
          <p:nvPr/>
        </p:nvSpPr>
        <p:spPr>
          <a:xfrm>
            <a:off x="887214" y="26400"/>
            <a:ext cx="1095559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What is Cost Benefit Analysis (CBA)?</a:t>
            </a:r>
            <a:endParaRPr sz="4400">
              <a:solidFill>
                <a:schemeClr val="dk1"/>
              </a:solidFill>
              <a:latin typeface="Open Sans"/>
              <a:ea typeface="Open Sans"/>
              <a:cs typeface="Open Sans"/>
              <a:sym typeface="Open Sans"/>
            </a:endParaRPr>
          </a:p>
        </p:txBody>
      </p:sp>
      <p:sp>
        <p:nvSpPr>
          <p:cNvPr id="127" name="Google Shape;127;p4"/>
          <p:cNvSpPr/>
          <p:nvPr/>
        </p:nvSpPr>
        <p:spPr>
          <a:xfrm>
            <a:off x="945405" y="1710912"/>
            <a:ext cx="10182724" cy="83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CBA is a policy assessment method that quantifies in monetary terms the value of</a:t>
            </a:r>
            <a:endParaRPr/>
          </a:p>
          <a:p>
            <a:pPr indent="0" lvl="0" marL="0" marR="0" rtl="0" algn="l">
              <a:spcBef>
                <a:spcPts val="1000"/>
              </a:spcBef>
              <a:spcAft>
                <a:spcPts val="0"/>
              </a:spcAft>
              <a:buNone/>
            </a:pPr>
            <a:r>
              <a:rPr b="1" lang="en-US" sz="2000">
                <a:solidFill>
                  <a:srgbClr val="9CC2E5"/>
                </a:solidFill>
                <a:latin typeface="Open Sans"/>
                <a:ea typeface="Open Sans"/>
                <a:cs typeface="Open Sans"/>
                <a:sym typeface="Open Sans"/>
              </a:rPr>
              <a:t>all consequences of a policy to all members of society” – Boardman et al. 2018 </a:t>
            </a:r>
            <a:endParaRPr/>
          </a:p>
        </p:txBody>
      </p:sp>
      <p:sp>
        <p:nvSpPr>
          <p:cNvPr id="128" name="Google Shape;128;p4"/>
          <p:cNvSpPr/>
          <p:nvPr/>
        </p:nvSpPr>
        <p:spPr>
          <a:xfrm>
            <a:off x="1046128" y="5735498"/>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b="0" l="0" r="0" t="0"/>
          <a:stretch/>
        </p:blipFill>
        <p:spPr>
          <a:xfrm>
            <a:off x="7057605" y="3383080"/>
            <a:ext cx="2326115" cy="1944216"/>
          </a:xfrm>
          <a:prstGeom prst="rect">
            <a:avLst/>
          </a:prstGeom>
          <a:noFill/>
          <a:ln>
            <a:noFill/>
          </a:ln>
        </p:spPr>
      </p:pic>
      <p:sp>
        <p:nvSpPr>
          <p:cNvPr id="130" name="Google Shape;130;p4"/>
          <p:cNvSpPr/>
          <p:nvPr/>
        </p:nvSpPr>
        <p:spPr>
          <a:xfrm>
            <a:off x="7725547" y="2862476"/>
            <a:ext cx="103906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Private</a:t>
            </a:r>
            <a:endParaRPr/>
          </a:p>
        </p:txBody>
      </p:sp>
      <p:sp>
        <p:nvSpPr>
          <p:cNvPr id="131" name="Google Shape;131;p4"/>
          <p:cNvSpPr/>
          <p:nvPr/>
        </p:nvSpPr>
        <p:spPr>
          <a:xfrm>
            <a:off x="3526978" y="2868674"/>
            <a:ext cx="9396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Social</a:t>
            </a:r>
            <a:endParaRPr/>
          </a:p>
        </p:txBody>
      </p:sp>
      <p:sp>
        <p:nvSpPr>
          <p:cNvPr id="132" name="Google Shape;132;p4"/>
          <p:cNvSpPr/>
          <p:nvPr/>
        </p:nvSpPr>
        <p:spPr>
          <a:xfrm>
            <a:off x="5741471" y="4155133"/>
            <a:ext cx="4411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vs</a:t>
            </a:r>
            <a:endParaRPr/>
          </a:p>
        </p:txBody>
      </p:sp>
      <p:pic>
        <p:nvPicPr>
          <p:cNvPr id="133" name="Google Shape;133;p4"/>
          <p:cNvPicPr preferRelativeResize="0"/>
          <p:nvPr/>
        </p:nvPicPr>
        <p:blipFill rotWithShape="1">
          <a:blip r:embed="rId4">
            <a:alphaModFix/>
          </a:blip>
          <a:srcRect b="0" l="0" r="0" t="0"/>
          <a:stretch/>
        </p:blipFill>
        <p:spPr>
          <a:xfrm>
            <a:off x="3072650" y="3383080"/>
            <a:ext cx="1793833" cy="1892395"/>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40" name="Google Shape;140;p5"/>
          <p:cNvSpPr txBox="1"/>
          <p:nvPr/>
        </p:nvSpPr>
        <p:spPr>
          <a:xfrm>
            <a:off x="887214" y="26400"/>
            <a:ext cx="1095559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What is Cost Benefit Analysis (CBA)?</a:t>
            </a:r>
            <a:endParaRPr sz="4400">
              <a:solidFill>
                <a:schemeClr val="dk1"/>
              </a:solidFill>
              <a:latin typeface="Open Sans"/>
              <a:ea typeface="Open Sans"/>
              <a:cs typeface="Open Sans"/>
              <a:sym typeface="Open Sans"/>
            </a:endParaRPr>
          </a:p>
        </p:txBody>
      </p:sp>
      <p:sp>
        <p:nvSpPr>
          <p:cNvPr id="141" name="Google Shape;141;p5"/>
          <p:cNvSpPr/>
          <p:nvPr/>
        </p:nvSpPr>
        <p:spPr>
          <a:xfrm>
            <a:off x="945405" y="1710912"/>
            <a:ext cx="10182724" cy="83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CBA is a policy assessment method that quantifies in monetary terms the value of</a:t>
            </a:r>
            <a:endParaRPr/>
          </a:p>
          <a:p>
            <a:pPr indent="0" lvl="0" marL="0" marR="0" rtl="0" algn="l">
              <a:spcBef>
                <a:spcPts val="1000"/>
              </a:spcBef>
              <a:spcAft>
                <a:spcPts val="0"/>
              </a:spcAft>
              <a:buNone/>
            </a:pPr>
            <a:r>
              <a:rPr b="1" lang="en-US" sz="2000">
                <a:solidFill>
                  <a:srgbClr val="9CC2E5"/>
                </a:solidFill>
                <a:latin typeface="Open Sans"/>
                <a:ea typeface="Open Sans"/>
                <a:cs typeface="Open Sans"/>
                <a:sym typeface="Open Sans"/>
              </a:rPr>
              <a:t>all consequences of a policy to all members of society” – Boardman et al. 2018 </a:t>
            </a:r>
            <a:endParaRPr/>
          </a:p>
        </p:txBody>
      </p:sp>
      <p:sp>
        <p:nvSpPr>
          <p:cNvPr id="142" name="Google Shape;142;p5"/>
          <p:cNvSpPr/>
          <p:nvPr/>
        </p:nvSpPr>
        <p:spPr>
          <a:xfrm>
            <a:off x="1046128" y="5735498"/>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cxnSp>
        <p:nvCxnSpPr>
          <p:cNvPr id="143" name="Google Shape;143;p5"/>
          <p:cNvCxnSpPr/>
          <p:nvPr/>
        </p:nvCxnSpPr>
        <p:spPr>
          <a:xfrm>
            <a:off x="6107837" y="3481250"/>
            <a:ext cx="0" cy="1656184"/>
          </a:xfrm>
          <a:prstGeom prst="straightConnector1">
            <a:avLst/>
          </a:prstGeom>
          <a:noFill/>
          <a:ln cap="flat" cmpd="sng" w="28575">
            <a:solidFill>
              <a:srgbClr val="C00000"/>
            </a:solidFill>
            <a:prstDash val="dash"/>
            <a:miter lim="800000"/>
            <a:headEnd len="sm" w="sm" type="none"/>
            <a:tailEnd len="sm" w="sm" type="none"/>
          </a:ln>
        </p:spPr>
      </p:cxnSp>
      <p:cxnSp>
        <p:nvCxnSpPr>
          <p:cNvPr id="144" name="Google Shape;144;p5"/>
          <p:cNvCxnSpPr/>
          <p:nvPr/>
        </p:nvCxnSpPr>
        <p:spPr>
          <a:xfrm>
            <a:off x="6107837" y="4993418"/>
            <a:ext cx="3600400" cy="0"/>
          </a:xfrm>
          <a:prstGeom prst="straightConnector1">
            <a:avLst/>
          </a:prstGeom>
          <a:noFill/>
          <a:ln cap="flat" cmpd="sng" w="28575">
            <a:solidFill>
              <a:srgbClr val="FF7F2A"/>
            </a:solidFill>
            <a:prstDash val="solid"/>
            <a:miter lim="800000"/>
            <a:headEnd len="med" w="med" type="triangle"/>
            <a:tailEnd len="sm" w="sm" type="none"/>
          </a:ln>
        </p:spPr>
      </p:cxnSp>
      <p:sp>
        <p:nvSpPr>
          <p:cNvPr id="145" name="Google Shape;145;p5"/>
          <p:cNvSpPr txBox="1"/>
          <p:nvPr/>
        </p:nvSpPr>
        <p:spPr>
          <a:xfrm>
            <a:off x="4748490" y="3111739"/>
            <a:ext cx="2718693"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000">
                <a:solidFill>
                  <a:srgbClr val="C00000"/>
                </a:solidFill>
                <a:latin typeface="Calibri"/>
                <a:ea typeface="Calibri"/>
                <a:cs typeface="Calibri"/>
                <a:sym typeface="Calibri"/>
              </a:rPr>
              <a:t>Policy implementation</a:t>
            </a:r>
            <a:endParaRPr/>
          </a:p>
        </p:txBody>
      </p:sp>
      <p:sp>
        <p:nvSpPr>
          <p:cNvPr id="146" name="Google Shape;146;p5"/>
          <p:cNvSpPr txBox="1"/>
          <p:nvPr/>
        </p:nvSpPr>
        <p:spPr>
          <a:xfrm>
            <a:off x="2494475" y="3946620"/>
            <a:ext cx="2906245"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rgbClr val="0070C0"/>
                </a:solidFill>
                <a:latin typeface="Calibri"/>
                <a:ea typeface="Calibri"/>
                <a:cs typeface="Calibri"/>
                <a:sym typeface="Calibri"/>
              </a:rPr>
              <a:t>Ex ante:</a:t>
            </a:r>
            <a:endParaRPr/>
          </a:p>
          <a:p>
            <a:pPr indent="0" lvl="0" marL="0" marR="0" rtl="0" algn="l">
              <a:spcBef>
                <a:spcPts val="0"/>
              </a:spcBef>
              <a:spcAft>
                <a:spcPts val="0"/>
              </a:spcAft>
              <a:buNone/>
            </a:pPr>
            <a:r>
              <a:rPr lang="en-US" sz="2000">
                <a:solidFill>
                  <a:srgbClr val="0070C0"/>
                </a:solidFill>
                <a:latin typeface="Calibri"/>
                <a:ea typeface="Calibri"/>
                <a:cs typeface="Calibri"/>
                <a:sym typeface="Calibri"/>
              </a:rPr>
              <a:t>Is the policy a good idea?</a:t>
            </a:r>
            <a:endParaRPr/>
          </a:p>
        </p:txBody>
      </p:sp>
      <p:sp>
        <p:nvSpPr>
          <p:cNvPr id="147" name="Google Shape;147;p5"/>
          <p:cNvSpPr txBox="1"/>
          <p:nvPr/>
        </p:nvSpPr>
        <p:spPr>
          <a:xfrm>
            <a:off x="6662605" y="3946621"/>
            <a:ext cx="3210944"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rgbClr val="FF7F2A"/>
                </a:solidFill>
                <a:latin typeface="Calibri"/>
                <a:ea typeface="Calibri"/>
                <a:cs typeface="Calibri"/>
                <a:sym typeface="Calibri"/>
              </a:rPr>
              <a:t>Ex post:</a:t>
            </a:r>
            <a:endParaRPr/>
          </a:p>
          <a:p>
            <a:pPr indent="0" lvl="0" marL="0" marR="0" rtl="0" algn="ctr">
              <a:spcBef>
                <a:spcPts val="0"/>
              </a:spcBef>
              <a:spcAft>
                <a:spcPts val="0"/>
              </a:spcAft>
              <a:buNone/>
            </a:pPr>
            <a:r>
              <a:rPr lang="en-US" sz="2000">
                <a:solidFill>
                  <a:srgbClr val="FF7F2A"/>
                </a:solidFill>
                <a:latin typeface="Calibri"/>
                <a:ea typeface="Calibri"/>
                <a:cs typeface="Calibri"/>
                <a:sym typeface="Calibri"/>
              </a:rPr>
              <a:t>Was the policy a good idea?</a:t>
            </a:r>
            <a:endParaRPr/>
          </a:p>
        </p:txBody>
      </p:sp>
      <p:cxnSp>
        <p:nvCxnSpPr>
          <p:cNvPr id="148" name="Google Shape;148;p5"/>
          <p:cNvCxnSpPr/>
          <p:nvPr/>
        </p:nvCxnSpPr>
        <p:spPr>
          <a:xfrm>
            <a:off x="2494475" y="4993418"/>
            <a:ext cx="3613362" cy="0"/>
          </a:xfrm>
          <a:prstGeom prst="straightConnector1">
            <a:avLst/>
          </a:prstGeom>
          <a:noFill/>
          <a:ln cap="flat" cmpd="sng" w="28575">
            <a:solidFill>
              <a:srgbClr val="8DA9DB"/>
            </a:solidFill>
            <a:prstDash val="solid"/>
            <a:miter lim="800000"/>
            <a:headEnd len="sm" w="sm" type="none"/>
            <a:tailEnd len="med" w="med" type="triangle"/>
          </a:ln>
        </p:spPr>
      </p:cxn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55" name="Google Shape;155;p6"/>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Step-by-step to conducting a CBA</a:t>
            </a:r>
            <a:endParaRPr sz="4400">
              <a:solidFill>
                <a:schemeClr val="dk1"/>
              </a:solidFill>
              <a:latin typeface="Open Sans"/>
              <a:ea typeface="Open Sans"/>
              <a:cs typeface="Open Sans"/>
              <a:sym typeface="Open Sans"/>
            </a:endParaRPr>
          </a:p>
        </p:txBody>
      </p:sp>
      <p:sp>
        <p:nvSpPr>
          <p:cNvPr id="156" name="Google Shape;156;p6"/>
          <p:cNvSpPr txBox="1"/>
          <p:nvPr>
            <p:ph idx="1" type="body"/>
          </p:nvPr>
        </p:nvSpPr>
        <p:spPr>
          <a:xfrm>
            <a:off x="1003177" y="1825624"/>
            <a:ext cx="9658906" cy="417091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Calibri"/>
              <a:buAutoNum type="arabicPeriod"/>
            </a:pPr>
            <a:r>
              <a:rPr lang="en-US" sz="2000">
                <a:latin typeface="Open Sans"/>
                <a:ea typeface="Open Sans"/>
                <a:cs typeface="Open Sans"/>
                <a:sym typeface="Open Sans"/>
              </a:rPr>
              <a:t>Explain the purpose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Identify alternatives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Decide how benefits and costs are counted</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Identify impact categories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Predict the impacts during the projects lifetime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Monetize impacts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Discount costs and benefits to present value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Determine net present value of each alternative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Perform a sensitivity analysis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Make a recommendation </a:t>
            </a:r>
            <a:endParaRPr/>
          </a:p>
        </p:txBody>
      </p:sp>
      <p:sp>
        <p:nvSpPr>
          <p:cNvPr id="157" name="Google Shape;157;p6"/>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64" name="Google Shape;164;p7"/>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165" name="Google Shape;165;p7"/>
          <p:cNvSpPr txBox="1"/>
          <p:nvPr>
            <p:ph idx="1" type="body"/>
          </p:nvPr>
        </p:nvSpPr>
        <p:spPr>
          <a:xfrm>
            <a:off x="1003177" y="2450237"/>
            <a:ext cx="9658906" cy="354630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Why are you doing the project?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Market failures: inefficient distribution of goods and services in the free market</a:t>
            </a:r>
            <a:endParaRPr/>
          </a:p>
        </p:txBody>
      </p:sp>
      <p:sp>
        <p:nvSpPr>
          <p:cNvPr id="166" name="Google Shape;166;p7"/>
          <p:cNvSpPr/>
          <p:nvPr/>
        </p:nvSpPr>
        <p:spPr>
          <a:xfrm>
            <a:off x="945405" y="1710912"/>
            <a:ext cx="29193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 Explain the purpose</a:t>
            </a:r>
            <a:endParaRPr/>
          </a:p>
        </p:txBody>
      </p:sp>
      <p:sp>
        <p:nvSpPr>
          <p:cNvPr id="167" name="Google Shape;167;p7"/>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74" name="Google Shape;174;p8"/>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175" name="Google Shape;175;p8"/>
          <p:cNvSpPr/>
          <p:nvPr/>
        </p:nvSpPr>
        <p:spPr>
          <a:xfrm>
            <a:off x="945405" y="1710912"/>
            <a:ext cx="29193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 Identify alternatives</a:t>
            </a:r>
            <a:endParaRPr/>
          </a:p>
        </p:txBody>
      </p:sp>
      <p:pic>
        <p:nvPicPr>
          <p:cNvPr id="176" name="Google Shape;176;p8"/>
          <p:cNvPicPr preferRelativeResize="0"/>
          <p:nvPr/>
        </p:nvPicPr>
        <p:blipFill rotWithShape="1">
          <a:blip r:embed="rId3">
            <a:alphaModFix/>
          </a:blip>
          <a:srcRect b="0" l="0" r="0" t="0"/>
          <a:stretch/>
        </p:blipFill>
        <p:spPr>
          <a:xfrm>
            <a:off x="255916" y="2983882"/>
            <a:ext cx="3600000" cy="2081010"/>
          </a:xfrm>
          <a:prstGeom prst="rect">
            <a:avLst/>
          </a:prstGeom>
          <a:noFill/>
          <a:ln>
            <a:noFill/>
          </a:ln>
        </p:spPr>
      </p:pic>
      <p:pic>
        <p:nvPicPr>
          <p:cNvPr id="177" name="Google Shape;177;p8"/>
          <p:cNvPicPr preferRelativeResize="0"/>
          <p:nvPr/>
        </p:nvPicPr>
        <p:blipFill rotWithShape="1">
          <a:blip r:embed="rId4">
            <a:alphaModFix/>
          </a:blip>
          <a:srcRect b="0" l="0" r="0" t="0"/>
          <a:stretch/>
        </p:blipFill>
        <p:spPr>
          <a:xfrm>
            <a:off x="4124554" y="2963663"/>
            <a:ext cx="3600000" cy="2081010"/>
          </a:xfrm>
          <a:prstGeom prst="rect">
            <a:avLst/>
          </a:prstGeom>
          <a:noFill/>
          <a:ln>
            <a:noFill/>
          </a:ln>
        </p:spPr>
      </p:pic>
      <p:pic>
        <p:nvPicPr>
          <p:cNvPr id="178" name="Google Shape;178;p8"/>
          <p:cNvPicPr preferRelativeResize="0"/>
          <p:nvPr/>
        </p:nvPicPr>
        <p:blipFill rotWithShape="1">
          <a:blip r:embed="rId5">
            <a:alphaModFix/>
          </a:blip>
          <a:srcRect b="0" l="0" r="0" t="0"/>
          <a:stretch/>
        </p:blipFill>
        <p:spPr>
          <a:xfrm>
            <a:off x="7972121" y="3524983"/>
            <a:ext cx="3600000" cy="958369"/>
          </a:xfrm>
          <a:prstGeom prst="rect">
            <a:avLst/>
          </a:prstGeom>
          <a:noFill/>
          <a:ln>
            <a:noFill/>
          </a:ln>
        </p:spPr>
      </p:pic>
      <p:cxnSp>
        <p:nvCxnSpPr>
          <p:cNvPr id="179" name="Google Shape;179;p8"/>
          <p:cNvCxnSpPr/>
          <p:nvPr/>
        </p:nvCxnSpPr>
        <p:spPr>
          <a:xfrm>
            <a:off x="3976761" y="2852039"/>
            <a:ext cx="0" cy="2304256"/>
          </a:xfrm>
          <a:prstGeom prst="straightConnector1">
            <a:avLst/>
          </a:prstGeom>
          <a:noFill/>
          <a:ln cap="flat" cmpd="sng" w="19050">
            <a:solidFill>
              <a:srgbClr val="8FD7FF"/>
            </a:solidFill>
            <a:prstDash val="solid"/>
            <a:miter lim="800000"/>
            <a:headEnd len="sm" w="sm" type="none"/>
            <a:tailEnd len="sm" w="sm" type="none"/>
          </a:ln>
        </p:spPr>
      </p:cxnSp>
      <p:cxnSp>
        <p:nvCxnSpPr>
          <p:cNvPr id="180" name="Google Shape;180;p8"/>
          <p:cNvCxnSpPr/>
          <p:nvPr/>
        </p:nvCxnSpPr>
        <p:spPr>
          <a:xfrm>
            <a:off x="7836585" y="2852039"/>
            <a:ext cx="0" cy="2304256"/>
          </a:xfrm>
          <a:prstGeom prst="straightConnector1">
            <a:avLst/>
          </a:prstGeom>
          <a:noFill/>
          <a:ln cap="flat" cmpd="sng" w="19050">
            <a:solidFill>
              <a:srgbClr val="8FD7FF"/>
            </a:solidFill>
            <a:prstDash val="solid"/>
            <a:miter lim="800000"/>
            <a:headEnd len="sm" w="sm" type="none"/>
            <a:tailEnd len="sm" w="sm" type="none"/>
          </a:ln>
        </p:spPr>
      </p:cxnSp>
      <p:sp>
        <p:nvSpPr>
          <p:cNvPr id="181" name="Google Shape;181;p8"/>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
        <p:nvSpPr>
          <p:cNvPr id="182" name="Google Shape;182;p8"/>
          <p:cNvSpPr/>
          <p:nvPr/>
        </p:nvSpPr>
        <p:spPr>
          <a:xfrm>
            <a:off x="2302467" y="2562012"/>
            <a:ext cx="15087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Alternative</a:t>
            </a:r>
            <a:endParaRPr/>
          </a:p>
        </p:txBody>
      </p:sp>
      <p:sp>
        <p:nvSpPr>
          <p:cNvPr id="183" name="Google Shape;183;p8"/>
          <p:cNvSpPr/>
          <p:nvPr/>
        </p:nvSpPr>
        <p:spPr>
          <a:xfrm>
            <a:off x="456738" y="3321080"/>
            <a:ext cx="11112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Current</a:t>
            </a:r>
            <a:endParaRPr/>
          </a:p>
        </p:txBody>
      </p:sp>
      <p:sp>
        <p:nvSpPr>
          <p:cNvPr id="184" name="Google Shape;184;p8"/>
          <p:cNvSpPr/>
          <p:nvPr/>
        </p:nvSpPr>
        <p:spPr>
          <a:xfrm>
            <a:off x="6138338" y="2541793"/>
            <a:ext cx="15087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Alternative</a:t>
            </a:r>
            <a:endParaRPr/>
          </a:p>
        </p:txBody>
      </p:sp>
      <p:sp>
        <p:nvSpPr>
          <p:cNvPr id="185" name="Google Shape;185;p8"/>
          <p:cNvSpPr/>
          <p:nvPr/>
        </p:nvSpPr>
        <p:spPr>
          <a:xfrm>
            <a:off x="4292609" y="3300861"/>
            <a:ext cx="11112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Current</a:t>
            </a:r>
            <a:endParaRPr/>
          </a:p>
        </p:txBody>
      </p:sp>
      <p:sp>
        <p:nvSpPr>
          <p:cNvPr id="186" name="Google Shape;186;p8"/>
          <p:cNvSpPr/>
          <p:nvPr/>
        </p:nvSpPr>
        <p:spPr>
          <a:xfrm>
            <a:off x="9983524" y="3115542"/>
            <a:ext cx="15087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Alternative</a:t>
            </a:r>
            <a:endParaRPr/>
          </a:p>
        </p:txBody>
      </p:sp>
      <p:sp>
        <p:nvSpPr>
          <p:cNvPr id="187" name="Google Shape;187;p8"/>
          <p:cNvSpPr/>
          <p:nvPr/>
        </p:nvSpPr>
        <p:spPr>
          <a:xfrm>
            <a:off x="8128480" y="3280642"/>
            <a:ext cx="11112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Current</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94" name="Google Shape;194;p9"/>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Step-by-step to conducting a CBA</a:t>
            </a:r>
            <a:endParaRPr sz="4400">
              <a:solidFill>
                <a:schemeClr val="dk1"/>
              </a:solidFill>
              <a:latin typeface="Open Sans"/>
              <a:ea typeface="Open Sans"/>
              <a:cs typeface="Open Sans"/>
              <a:sym typeface="Open Sans"/>
            </a:endParaRPr>
          </a:p>
        </p:txBody>
      </p:sp>
      <p:sp>
        <p:nvSpPr>
          <p:cNvPr id="195" name="Google Shape;195;p9"/>
          <p:cNvSpPr/>
          <p:nvPr/>
        </p:nvSpPr>
        <p:spPr>
          <a:xfrm>
            <a:off x="945405" y="1710912"/>
            <a:ext cx="83167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3. Decide how benefits and costs are counted (system boundaries)</a:t>
            </a:r>
            <a:endParaRPr/>
          </a:p>
        </p:txBody>
      </p:sp>
      <p:sp>
        <p:nvSpPr>
          <p:cNvPr id="196" name="Google Shape;196;p9"/>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
        <p:nvSpPr>
          <p:cNvPr id="197" name="Google Shape;197;p9"/>
          <p:cNvSpPr/>
          <p:nvPr/>
        </p:nvSpPr>
        <p:spPr>
          <a:xfrm>
            <a:off x="1735092" y="2538892"/>
            <a:ext cx="8604448" cy="3174314"/>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98" name="Google Shape;198;p9"/>
          <p:cNvSpPr/>
          <p:nvPr/>
        </p:nvSpPr>
        <p:spPr>
          <a:xfrm>
            <a:off x="5477886" y="2538892"/>
            <a:ext cx="10823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Country</a:t>
            </a:r>
            <a:endParaRPr/>
          </a:p>
        </p:txBody>
      </p:sp>
      <p:sp>
        <p:nvSpPr>
          <p:cNvPr id="199" name="Google Shape;199;p9"/>
          <p:cNvSpPr/>
          <p:nvPr/>
        </p:nvSpPr>
        <p:spPr>
          <a:xfrm>
            <a:off x="2616373" y="2947834"/>
            <a:ext cx="6841886" cy="2383120"/>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200" name="Google Shape;200;p9"/>
          <p:cNvSpPr/>
          <p:nvPr/>
        </p:nvSpPr>
        <p:spPr>
          <a:xfrm>
            <a:off x="5317407" y="2947834"/>
            <a:ext cx="14398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Sub-region</a:t>
            </a:r>
            <a:endParaRPr/>
          </a:p>
        </p:txBody>
      </p:sp>
      <p:grpSp>
        <p:nvGrpSpPr>
          <p:cNvPr id="201" name="Google Shape;201;p9"/>
          <p:cNvGrpSpPr/>
          <p:nvPr/>
        </p:nvGrpSpPr>
        <p:grpSpPr>
          <a:xfrm>
            <a:off x="4408250" y="3447228"/>
            <a:ext cx="1440160" cy="1803026"/>
            <a:chOff x="3870347" y="2435417"/>
            <a:chExt cx="1440160" cy="1803026"/>
          </a:xfrm>
        </p:grpSpPr>
        <p:pic>
          <p:nvPicPr>
            <p:cNvPr id="202" name="Google Shape;202;p9"/>
            <p:cNvPicPr preferRelativeResize="0"/>
            <p:nvPr/>
          </p:nvPicPr>
          <p:blipFill rotWithShape="1">
            <a:blip r:embed="rId3">
              <a:alphaModFix/>
            </a:blip>
            <a:srcRect b="0" l="0" r="0" t="0"/>
            <a:stretch/>
          </p:blipFill>
          <p:spPr>
            <a:xfrm>
              <a:off x="3870347" y="2435417"/>
              <a:ext cx="1440160" cy="1519289"/>
            </a:xfrm>
            <a:prstGeom prst="rect">
              <a:avLst/>
            </a:prstGeom>
            <a:noFill/>
            <a:ln>
              <a:noFill/>
            </a:ln>
          </p:spPr>
        </p:pic>
        <p:sp>
          <p:nvSpPr>
            <p:cNvPr id="203" name="Google Shape;203;p9"/>
            <p:cNvSpPr/>
            <p:nvPr/>
          </p:nvSpPr>
          <p:spPr>
            <a:xfrm>
              <a:off x="4172005" y="3899889"/>
              <a:ext cx="85632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Society</a:t>
              </a:r>
              <a:endParaRPr/>
            </a:p>
          </p:txBody>
        </p:sp>
      </p:grpSp>
      <p:grpSp>
        <p:nvGrpSpPr>
          <p:cNvPr id="204" name="Google Shape;204;p9"/>
          <p:cNvGrpSpPr/>
          <p:nvPr/>
        </p:nvGrpSpPr>
        <p:grpSpPr>
          <a:xfrm>
            <a:off x="6117702" y="3503542"/>
            <a:ext cx="1720927" cy="1750262"/>
            <a:chOff x="6098839" y="2387361"/>
            <a:chExt cx="1720927" cy="1750262"/>
          </a:xfrm>
        </p:grpSpPr>
        <p:pic>
          <p:nvPicPr>
            <p:cNvPr id="205" name="Google Shape;205;p9"/>
            <p:cNvPicPr preferRelativeResize="0"/>
            <p:nvPr/>
          </p:nvPicPr>
          <p:blipFill rotWithShape="1">
            <a:blip r:embed="rId4">
              <a:alphaModFix/>
            </a:blip>
            <a:srcRect b="0" l="0" r="0" t="0"/>
            <a:stretch/>
          </p:blipFill>
          <p:spPr>
            <a:xfrm>
              <a:off x="6098839" y="2387361"/>
              <a:ext cx="1720927" cy="1438387"/>
            </a:xfrm>
            <a:prstGeom prst="rect">
              <a:avLst/>
            </a:prstGeom>
            <a:noFill/>
            <a:ln>
              <a:noFill/>
            </a:ln>
          </p:spPr>
        </p:pic>
        <p:sp>
          <p:nvSpPr>
            <p:cNvPr id="206" name="Google Shape;206;p9"/>
            <p:cNvSpPr/>
            <p:nvPr/>
          </p:nvSpPr>
          <p:spPr>
            <a:xfrm>
              <a:off x="6378053" y="3799069"/>
              <a:ext cx="1162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Household</a:t>
              </a:r>
              <a:endParaRPr/>
            </a:p>
          </p:txBody>
        </p:sp>
      </p:grpSp>
      <p:sp>
        <p:nvSpPr>
          <p:cNvPr id="207" name="Google Shape;207;p9"/>
          <p:cNvSpPr/>
          <p:nvPr/>
        </p:nvSpPr>
        <p:spPr>
          <a:xfrm>
            <a:off x="5814517" y="4139394"/>
            <a:ext cx="4090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or</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0x010100A82B7371D8E4D845AB2141135A9D5464</vt:lpwstr>
  </property>
</Properties>
</file>