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Cambria Math" panose="02040503050406030204" pitchFamily="18" charset="0"/>
      <p:regular r:id="rId36"/>
    </p:embeddedFont>
    <p:embeddedFont>
      <p:font typeface="Lato" panose="020F0502020204030203" pitchFamily="34" charset="0"/>
      <p:regular r:id="rId37"/>
      <p:bold r:id="rId38"/>
      <p:italic r:id="rId39"/>
      <p:boldItalic r:id="rId40"/>
    </p:embeddedFont>
    <p:embeddedFont>
      <p:font typeface="Open Sans" panose="020B0606030504020204" pitchFamily="34" charset="0"/>
      <p:regular r:id="rId41"/>
      <p:bold r:id="rId42"/>
      <p:italic r:id="rId43"/>
      <p:boldItalic r:id="rId44"/>
    </p:embeddedFont>
    <p:embeddedFont>
      <p:font typeface="Open Sans ExtraBold" panose="020B0906030804020204" pitchFamily="34" charset="0"/>
      <p:bold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iwKhGPbPg7zyI+X2CPxWXB3VmJ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559246-1F3E-442F-A8FF-D00981FFE038}">
  <a:tblStyle styleId="{64559246-1F3E-442F-A8FF-D00981FFE03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0: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O passo final, uma vez calculados todos os cálculos </a:t>
            </a:r>
            <a:r>
              <a:rPr lang="en-GB"/>
              <a:t>L.C.O.E.</a:t>
            </a:r>
            <a:r>
              <a:rPr lang="en-GB" sz="1200">
                <a:solidFill>
                  <a:schemeClr val="dk1"/>
                </a:solidFill>
                <a:latin typeface="Calibri"/>
                <a:ea typeface="Calibri"/>
                <a:cs typeface="Calibri"/>
                <a:sym typeface="Calibri"/>
              </a:rPr>
              <a:t>, é resumir todos os custos e toda a geração para todos os anos. É isso que o sinal </a:t>
            </a:r>
            <a:r>
              <a:rPr lang="en-GB"/>
              <a:t>sigma representa </a:t>
            </a:r>
            <a:r>
              <a:rPr lang="en-GB" sz="1200">
                <a:solidFill>
                  <a:schemeClr val="dk1"/>
                </a:solidFill>
                <a:latin typeface="Calibri"/>
                <a:ea typeface="Calibri"/>
                <a:cs typeface="Calibri"/>
                <a:sym typeface="Calibri"/>
              </a:rPr>
              <a:t>(</a:t>
            </a:r>
            <a:r>
              <a:rPr lang="en-GB"/>
              <a:t>como mostrado no </a:t>
            </a:r>
            <a:r>
              <a:rPr lang="en-GB" sz="1200">
                <a:solidFill>
                  <a:schemeClr val="dk1"/>
                </a:solidFill>
                <a:latin typeface="Calibri"/>
                <a:ea typeface="Calibri"/>
                <a:cs typeface="Calibri"/>
                <a:sym typeface="Calibri"/>
              </a:rPr>
              <a:t>quadrado </a:t>
            </a:r>
            <a:r>
              <a:rPr lang="en-GB"/>
              <a:t>vermelho</a:t>
            </a:r>
            <a:r>
              <a:rPr lang="en-GB" sz="1200">
                <a:solidFill>
                  <a:schemeClr val="dk1"/>
                </a:solidFill>
                <a:latin typeface="Calibri"/>
                <a:ea typeface="Calibri"/>
                <a:cs typeface="Calibri"/>
                <a:sym typeface="Calibri"/>
              </a:rPr>
              <a:t>). Tomamos o custo descontado do ano zero</a:t>
            </a:r>
            <a:r>
              <a:rPr lang="en-GB"/>
              <a:t>, </a:t>
            </a:r>
            <a:r>
              <a:rPr lang="en-GB" sz="1200">
                <a:solidFill>
                  <a:schemeClr val="dk1"/>
                </a:solidFill>
                <a:latin typeface="Calibri"/>
                <a:ea typeface="Calibri"/>
                <a:cs typeface="Calibri"/>
                <a:sym typeface="Calibri"/>
              </a:rPr>
              <a:t>que </a:t>
            </a:r>
            <a:r>
              <a:rPr lang="en-GB"/>
              <a:t>inclui os custos de investimento do ano zero mais </a:t>
            </a:r>
            <a:r>
              <a:rPr lang="en-GB" sz="1200">
                <a:solidFill>
                  <a:schemeClr val="dk1"/>
                </a:solidFill>
                <a:latin typeface="Calibri"/>
                <a:ea typeface="Calibri"/>
                <a:cs typeface="Calibri"/>
                <a:sym typeface="Calibri"/>
              </a:rPr>
              <a:t>os custos descontados de cada </a:t>
            </a:r>
            <a:r>
              <a:rPr lang="en-GB"/>
              <a:t>ano</a:t>
            </a:r>
            <a:r>
              <a:rPr lang="en-GB" sz="1200">
                <a:solidFill>
                  <a:schemeClr val="dk1"/>
                </a:solidFill>
                <a:latin typeface="Calibri"/>
                <a:ea typeface="Calibri"/>
                <a:cs typeface="Calibri"/>
                <a:sym typeface="Calibri"/>
              </a:rPr>
              <a:t>. Isto é resumido até ao ano 15</a:t>
            </a:r>
            <a:r>
              <a:rPr lang="en-GB"/>
              <a:t>, </a:t>
            </a:r>
            <a:r>
              <a:rPr lang="en-GB" sz="1200">
                <a:solidFill>
                  <a:schemeClr val="dk1"/>
                </a:solidFill>
                <a:latin typeface="Calibri"/>
                <a:ea typeface="Calibri"/>
                <a:cs typeface="Calibri"/>
                <a:sym typeface="Calibri"/>
              </a:rPr>
              <a:t>que é </a:t>
            </a:r>
            <a:r>
              <a:rPr lang="en-GB"/>
              <a:t>o tempo de vida do projeto. Depois </a:t>
            </a:r>
            <a:r>
              <a:rPr lang="en-GB" sz="1200">
                <a:solidFill>
                  <a:schemeClr val="dk1"/>
                </a:solidFill>
                <a:latin typeface="Calibri"/>
                <a:ea typeface="Calibri"/>
                <a:cs typeface="Calibri"/>
                <a:sym typeface="Calibri"/>
              </a:rPr>
              <a:t>adicionamos o custo residual que também é descontado</a:t>
            </a:r>
            <a:r>
              <a:rPr lang="en-GB"/>
              <a:t>. </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Dividimos todos os custos pela produção de eletricidade resumida e descontada até ao ano 15. Quando pegamos em todos estes custos actualizados e dividimos por toda a produção actualizada, obtemos o custo nivelado da eletricidade. Neste caso, temos 0,528 dólares por </a:t>
            </a:r>
            <a:r>
              <a:rPr lang="en-GB"/>
              <a:t>quilowatt-hora</a:t>
            </a:r>
            <a:r>
              <a:rPr lang="en-GB" sz="1200">
                <a:solidFill>
                  <a:schemeClr val="dk1"/>
                </a:solidFill>
                <a:latin typeface="Calibri"/>
                <a:ea typeface="Calibri"/>
                <a:cs typeface="Calibri"/>
                <a:sym typeface="Calibri"/>
              </a:rPr>
              <a:t>. Este é o custo da eletricidade para que este sistema atinja o ponto de equilíbrio durante o tempo de vida do projeto.</a:t>
            </a:r>
            <a:endParaRPr/>
          </a:p>
        </p:txBody>
      </p:sp>
      <p:sp>
        <p:nvSpPr>
          <p:cNvPr id="273" name="Google Shape;273;p10: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1: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Se tivéssemos </a:t>
            </a:r>
            <a:r>
              <a:rPr lang="en-GB"/>
              <a:t>tido </a:t>
            </a:r>
            <a:r>
              <a:rPr lang="en-GB" sz="1200">
                <a:solidFill>
                  <a:schemeClr val="dk1"/>
                </a:solidFill>
                <a:latin typeface="Calibri"/>
                <a:ea typeface="Calibri"/>
                <a:cs typeface="Calibri"/>
                <a:sym typeface="Calibri"/>
              </a:rPr>
              <a:t>outra taxa de desconto, </a:t>
            </a:r>
            <a:r>
              <a:rPr lang="en-GB"/>
              <a:t>por exemplo </a:t>
            </a:r>
            <a:r>
              <a:rPr lang="en-GB" sz="1200">
                <a:solidFill>
                  <a:schemeClr val="dk1"/>
                </a:solidFill>
                <a:latin typeface="Calibri"/>
                <a:ea typeface="Calibri"/>
                <a:cs typeface="Calibri"/>
                <a:sym typeface="Calibri"/>
              </a:rPr>
              <a:t>5%</a:t>
            </a:r>
            <a:r>
              <a:rPr lang="en-GB"/>
              <a:t>, </a:t>
            </a:r>
            <a:r>
              <a:rPr lang="en-GB" sz="1200">
                <a:solidFill>
                  <a:schemeClr val="dk1"/>
                </a:solidFill>
                <a:latin typeface="Calibri"/>
                <a:ea typeface="Calibri"/>
                <a:cs typeface="Calibri"/>
                <a:sym typeface="Calibri"/>
              </a:rPr>
              <a:t>teríamos 5% no denominador dos custos e da produção de eletricidade. Isto dar-nos-ia um </a:t>
            </a:r>
            <a:r>
              <a:rPr lang="en-GB"/>
              <a:t>LCOE </a:t>
            </a:r>
            <a:r>
              <a:rPr lang="en-GB" sz="1200">
                <a:solidFill>
                  <a:schemeClr val="dk1"/>
                </a:solidFill>
                <a:latin typeface="Calibri"/>
                <a:ea typeface="Calibri"/>
                <a:cs typeface="Calibri"/>
                <a:sym typeface="Calibri"/>
              </a:rPr>
              <a:t>diferente de 0,385 dólares por </a:t>
            </a:r>
            <a:r>
              <a:rPr lang="en-GB"/>
              <a:t>quilowatt-hora</a:t>
            </a:r>
            <a:r>
              <a:rPr lang="en-GB" sz="1200">
                <a:solidFill>
                  <a:schemeClr val="dk1"/>
                </a:solidFill>
                <a:latin typeface="Calibri"/>
                <a:ea typeface="Calibri"/>
                <a:cs typeface="Calibri"/>
                <a:sym typeface="Calibri"/>
              </a:rPr>
              <a:t>.</a:t>
            </a:r>
            <a:r>
              <a:rPr lang="en-GB"/>
              <a:t> Por conseguinte, a escolha da taxa de desconto terá um grande impacto nos resultados, dependendo da taxa escolhida.</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A principal mensagem a retirar é que, em primeiro lugar</a:t>
            </a:r>
            <a:r>
              <a:rPr lang="en-GB"/>
              <a:t>, </a:t>
            </a:r>
            <a:r>
              <a:rPr lang="en-GB" sz="1200">
                <a:solidFill>
                  <a:schemeClr val="dk1"/>
                </a:solidFill>
                <a:latin typeface="Calibri"/>
                <a:ea typeface="Calibri"/>
                <a:cs typeface="Calibri"/>
                <a:sym typeface="Calibri"/>
              </a:rPr>
              <a:t>o custo nivelado da eletricidade representa o custo final da eletricidade necessário para que o sistema global atinja o ponto de equilíbrio durante o tempo de vida do projeto. </a:t>
            </a:r>
            <a:r>
              <a:rPr lang="en-GB"/>
              <a:t>O segundo </a:t>
            </a:r>
            <a:r>
              <a:rPr lang="en-GB" sz="1200">
                <a:solidFill>
                  <a:schemeClr val="dk1"/>
                </a:solidFill>
                <a:latin typeface="Calibri"/>
                <a:ea typeface="Calibri"/>
                <a:cs typeface="Calibri"/>
                <a:sym typeface="Calibri"/>
              </a:rPr>
              <a:t>ponto é que o conceito </a:t>
            </a:r>
            <a:r>
              <a:rPr lang="en-GB"/>
              <a:t>L.C.O.E</a:t>
            </a:r>
            <a:r>
              <a:rPr lang="en-GB" sz="1200">
                <a:solidFill>
                  <a:schemeClr val="dk1"/>
                </a:solidFill>
                <a:latin typeface="Calibri"/>
                <a:ea typeface="Calibri"/>
                <a:cs typeface="Calibri"/>
                <a:sym typeface="Calibri"/>
              </a:rPr>
              <a:t>. é bom para comparar tecnologias com diferentes estruturas de custos. Mencionámos que as tecnologias renováveis, que podem ter um custo de investimento elevado, mas um custo de combustível baixo ou nulo, em comparação com as tecnologias diesel, que têm um </a:t>
            </a:r>
            <a:r>
              <a:rPr lang="en-GB"/>
              <a:t>custo </a:t>
            </a:r>
            <a:r>
              <a:rPr lang="en-GB" sz="1200">
                <a:solidFill>
                  <a:schemeClr val="dk1"/>
                </a:solidFill>
                <a:latin typeface="Calibri"/>
                <a:ea typeface="Calibri"/>
                <a:cs typeface="Calibri"/>
                <a:sym typeface="Calibri"/>
              </a:rPr>
              <a:t>de investimento relativamente baixo, mas custos de combustível mais elevados, podem ser melhor comparadas utilizando o </a:t>
            </a:r>
            <a:r>
              <a:rPr lang="en-GB"/>
              <a:t>LCOE</a:t>
            </a:r>
            <a:r>
              <a:rPr lang="en-GB"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
        <p:nvSpPr>
          <p:cNvPr id="283" name="Google Shape;283;p11: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2: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Nesta próxima parte da aula de teoria avançada, vamos concentrar-nos na forma como estamos a utilizar os dados </a:t>
            </a:r>
            <a:r>
              <a:rPr lang="en-GB"/>
              <a:t>G.I.S </a:t>
            </a:r>
            <a:r>
              <a:rPr lang="en-GB" sz="1200">
                <a:solidFill>
                  <a:schemeClr val="dk1"/>
                </a:solidFill>
                <a:latin typeface="Calibri"/>
                <a:ea typeface="Calibri"/>
                <a:cs typeface="Calibri"/>
                <a:sym typeface="Calibri"/>
              </a:rPr>
              <a:t>e </a:t>
            </a:r>
            <a:r>
              <a:rPr lang="en-GB"/>
              <a:t>não-G.I.S </a:t>
            </a:r>
            <a:r>
              <a:rPr lang="en-GB" sz="1200">
                <a:solidFill>
                  <a:schemeClr val="dk1"/>
                </a:solidFill>
                <a:latin typeface="Calibri"/>
                <a:ea typeface="Calibri"/>
                <a:cs typeface="Calibri"/>
                <a:sym typeface="Calibri"/>
              </a:rPr>
              <a:t>para dimensionar as diferentes tecnologias. Além disso, descreveremos a forma como utilizamos os cálculos </a:t>
            </a:r>
            <a:r>
              <a:rPr lang="en-GB"/>
              <a:t>L.C.O.E </a:t>
            </a:r>
            <a:r>
              <a:rPr lang="en-GB" sz="1200">
                <a:solidFill>
                  <a:schemeClr val="dk1"/>
                </a:solidFill>
                <a:latin typeface="Calibri"/>
                <a:ea typeface="Calibri"/>
                <a:cs typeface="Calibri"/>
                <a:sym typeface="Calibri"/>
              </a:rPr>
              <a:t>no OnSSET. Começaremos por passar em revista alguns dos conceitos-chave</a:t>
            </a:r>
            <a:r>
              <a:rPr lang="en-GB"/>
              <a:t>. </a:t>
            </a:r>
            <a:endParaRPr/>
          </a:p>
        </p:txBody>
      </p:sp>
      <p:sp>
        <p:nvSpPr>
          <p:cNvPr id="295" name="Google Shape;295;p12: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3: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Os três primeiros conceitos que apresentamos são curvas de carga, picos de carga e cargas de base. Uma curva de carga mostra como a procura de eletricidade varia ao longo do dia ou do mês do ano. Podemos ver aqui um exemplo de curvas de carga diárias. Estas baseiam-se em exemplos de curvas do relatório "Progress towards Sustainable Energy" do Banco Mundial e da Agência Internacional de Energia. Podemos ver exemplos de curvas de carga para diferentes níveis de eletricidade. Para o nível 1, em que a eletricidade é utilizada principalmente para iluminação e carregamento, podemos não ter quaisquer necessidades de energia durante a noite. A partir da manhã, verificamos uma baixa procura de eletricidade, que </a:t>
            </a:r>
            <a:r>
              <a:rPr lang="en-GB"/>
              <a:t>aumenta </a:t>
            </a:r>
            <a:r>
              <a:rPr lang="en-GB" sz="1200">
                <a:solidFill>
                  <a:schemeClr val="dk1"/>
                </a:solidFill>
                <a:latin typeface="Calibri"/>
                <a:ea typeface="Calibri"/>
                <a:cs typeface="Calibri"/>
                <a:sym typeface="Calibri"/>
              </a:rPr>
              <a:t>ao fim da tarde, quando temos a maior procura de eletricidade. É nesta altura que se acendem as lâmpadas e se carrega o telemóvel. A carga mais elevada é designada por pico de carga. Esta carga diminui à noite, quando as lâmpadas são desligadas. No nível </a:t>
            </a:r>
            <a:r>
              <a:rPr lang="en-GB"/>
              <a:t>2</a:t>
            </a:r>
            <a:r>
              <a:rPr lang="en-GB" sz="1200">
                <a:solidFill>
                  <a:schemeClr val="dk1"/>
                </a:solidFill>
                <a:latin typeface="Calibri"/>
                <a:ea typeface="Calibri"/>
                <a:cs typeface="Calibri"/>
                <a:sym typeface="Calibri"/>
              </a:rPr>
              <a:t>, existem alguns aparelhos contínuos (o que significa que </a:t>
            </a:r>
            <a:r>
              <a:rPr lang="en-GB"/>
              <a:t>a eletricidade é consumida </a:t>
            </a:r>
            <a:r>
              <a:rPr lang="en-GB" sz="1200">
                <a:solidFill>
                  <a:schemeClr val="dk1"/>
                </a:solidFill>
                <a:latin typeface="Calibri"/>
                <a:ea typeface="Calibri"/>
                <a:cs typeface="Calibri"/>
                <a:sym typeface="Calibri"/>
              </a:rPr>
              <a:t>durante o dia e a noite). No nível 2, a procura de eletricidade é maior durante o dia, dependendo dos aparelhos utilizados. O pico de carga é muito semelhante </a:t>
            </a:r>
            <a:r>
              <a:rPr lang="en-GB"/>
              <a:t>em todos os </a:t>
            </a:r>
            <a:r>
              <a:rPr lang="en-GB" sz="1200">
                <a:solidFill>
                  <a:schemeClr val="dk1"/>
                </a:solidFill>
                <a:latin typeface="Calibri"/>
                <a:ea typeface="Calibri"/>
                <a:cs typeface="Calibri"/>
                <a:sym typeface="Calibri"/>
              </a:rPr>
              <a:t>escalões de procura de eletricidade doméstica</a:t>
            </a:r>
            <a:r>
              <a:rPr lang="en-GB"/>
              <a:t>. </a:t>
            </a:r>
            <a:endParaRPr sz="1200">
              <a:solidFill>
                <a:schemeClr val="dk1"/>
              </a:solidFill>
              <a:latin typeface="Calibri"/>
              <a:ea typeface="Calibri"/>
              <a:cs typeface="Calibri"/>
              <a:sym typeface="Calibri"/>
            </a:endParaRPr>
          </a:p>
        </p:txBody>
      </p:sp>
      <p:sp>
        <p:nvSpPr>
          <p:cNvPr id="304" name="Google Shape;304;p13: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5: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Vamos agora abordar um conceito chamado rácio carga de base/pico. Trata-se de um rácio entre a carga média durante o dia e a carga de ponta durante o dia. Num caso em que temos mais procura durante o dia, o rácio entre a carga média e a carga de ponta será menor do que num caso em que temos uma carga muito baixa durante o dia e uma carga muito alta durante a ponta. Quando calculamos </a:t>
            </a:r>
            <a:r>
              <a:rPr lang="en-GB"/>
              <a:t>a </a:t>
            </a:r>
            <a:r>
              <a:rPr lang="en-GB" sz="1200">
                <a:solidFill>
                  <a:schemeClr val="dk1"/>
                </a:solidFill>
                <a:latin typeface="Calibri"/>
                <a:ea typeface="Calibri"/>
                <a:cs typeface="Calibri"/>
                <a:sym typeface="Calibri"/>
              </a:rPr>
              <a:t>carga de eletricidade na OnSSET</a:t>
            </a:r>
            <a:r>
              <a:rPr lang="en-GB"/>
              <a:t>, </a:t>
            </a:r>
            <a:r>
              <a:rPr lang="en-GB" sz="1200">
                <a:solidFill>
                  <a:schemeClr val="dk1"/>
                </a:solidFill>
                <a:latin typeface="Calibri"/>
                <a:ea typeface="Calibri"/>
                <a:cs typeface="Calibri"/>
                <a:sym typeface="Calibri"/>
              </a:rPr>
              <a:t>começamos com as necessidades de eletricidade como necessidades anuais. A procura anual em cada povoação é </a:t>
            </a:r>
            <a:r>
              <a:rPr lang="en-GB"/>
              <a:t>calculada </a:t>
            </a:r>
            <a:r>
              <a:rPr lang="en-GB" sz="1200">
                <a:solidFill>
                  <a:schemeClr val="dk1"/>
                </a:solidFill>
                <a:latin typeface="Calibri"/>
                <a:ea typeface="Calibri"/>
                <a:cs typeface="Calibri"/>
                <a:sym typeface="Calibri"/>
              </a:rPr>
              <a:t>a partir do número de agregados familiares e da meta de procura de eletricidade por agregado familiar (do quadro multi-nível) mais as cargas de outros sectores como escolas, hospitais, agricultura </a:t>
            </a:r>
            <a:r>
              <a:rPr lang="en-GB"/>
              <a:t>e </a:t>
            </a:r>
            <a:r>
              <a:rPr lang="en-GB" sz="1200">
                <a:solidFill>
                  <a:schemeClr val="dk1"/>
                </a:solidFill>
                <a:latin typeface="Calibri"/>
                <a:ea typeface="Calibri"/>
                <a:cs typeface="Calibri"/>
                <a:sym typeface="Calibri"/>
              </a:rPr>
              <a:t>actividades </a:t>
            </a:r>
            <a:r>
              <a:rPr lang="en-GB"/>
              <a:t>comerciais </a:t>
            </a:r>
            <a:r>
              <a:rPr lang="en-GB" sz="1200">
                <a:solidFill>
                  <a:schemeClr val="dk1"/>
                </a:solidFill>
                <a:latin typeface="Calibri"/>
                <a:ea typeface="Calibri"/>
                <a:cs typeface="Calibri"/>
                <a:sym typeface="Calibri"/>
              </a:rPr>
              <a:t>(isto depende do que está incluído no seu estudo). A partir da procura anual total, podemos calcular a procura média para cada hora através da seguinte fórmula: Pegamos no consumo anual </a:t>
            </a:r>
            <a:r>
              <a:rPr lang="en-GB"/>
              <a:t>e </a:t>
            </a:r>
            <a:r>
              <a:rPr lang="en-GB" sz="1200">
                <a:solidFill>
                  <a:schemeClr val="dk1"/>
                </a:solidFill>
                <a:latin typeface="Calibri"/>
                <a:ea typeface="Calibri"/>
                <a:cs typeface="Calibri"/>
                <a:sym typeface="Calibri"/>
              </a:rPr>
              <a:t>multiplicamo-lo por (1 + perdas na transmissão e distribuição). Por exemplo: se precisarmos de 100 </a:t>
            </a:r>
            <a:r>
              <a:rPr lang="en-GB"/>
              <a:t>quilowatts-hora </a:t>
            </a:r>
            <a:r>
              <a:rPr lang="en-GB" sz="1200">
                <a:solidFill>
                  <a:schemeClr val="dk1"/>
                </a:solidFill>
                <a:latin typeface="Calibri"/>
                <a:ea typeface="Calibri"/>
                <a:cs typeface="Calibri"/>
                <a:sym typeface="Calibri"/>
              </a:rPr>
              <a:t>num ano e tivermos um sistema com </a:t>
            </a:r>
            <a:r>
              <a:rPr lang="en-GB"/>
              <a:t>10% </a:t>
            </a:r>
            <a:r>
              <a:rPr lang="en-GB" sz="1200">
                <a:solidFill>
                  <a:schemeClr val="dk1"/>
                </a:solidFill>
                <a:latin typeface="Calibri"/>
                <a:ea typeface="Calibri"/>
                <a:cs typeface="Calibri"/>
                <a:sym typeface="Calibri"/>
              </a:rPr>
              <a:t>de perdas na transmissão e distribuição, precisamos de fornecer 110 </a:t>
            </a:r>
            <a:r>
              <a:rPr lang="en-GB"/>
              <a:t>quilowatts-hora </a:t>
            </a:r>
            <a:r>
              <a:rPr lang="en-GB" sz="1200">
                <a:solidFill>
                  <a:schemeClr val="dk1"/>
                </a:solidFill>
                <a:latin typeface="Calibri"/>
                <a:ea typeface="Calibri"/>
                <a:cs typeface="Calibri"/>
                <a:sym typeface="Calibri"/>
              </a:rPr>
              <a:t>para satisfazer a procura final. A carga de fornecimento é, de facto, superior à procura real. Em seguida, dividimos este valor pelo número total de horas por ano para obter a carga média numa hora do ano. Isto dá-nos uma carga média que utilizamos para calcular a carga de pico. A carga de pico é a carga média dividida pelo rácio base-pico.</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323" name="Google Shape;323;p15: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6: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a:t>O próximo </a:t>
            </a:r>
            <a:r>
              <a:rPr lang="en-GB" sz="1200">
                <a:solidFill>
                  <a:schemeClr val="dk1"/>
                </a:solidFill>
                <a:latin typeface="Calibri"/>
                <a:ea typeface="Calibri"/>
                <a:cs typeface="Calibri"/>
                <a:sym typeface="Calibri"/>
              </a:rPr>
              <a:t>conceito que introduzimos é o fator de capacidade. O fator de capacidade é um rácio que mede a produção real que é gerada num ano a partir de uma fonte de produção de energia em comparação com a produção potencial. A produção potencial ocorre se o sistema funcionar na sua capacidade máxima durante todas as horas do ano. Como exemplo, vamos analisar um sistema de energia solar: Temos 1 kW de capacidade instalada num ano. Um ano tem </a:t>
            </a:r>
            <a:r>
              <a:rPr lang="en-GB"/>
              <a:t>8.760 </a:t>
            </a:r>
            <a:r>
              <a:rPr lang="en-GB" sz="1200">
                <a:solidFill>
                  <a:schemeClr val="dk1"/>
                </a:solidFill>
                <a:latin typeface="Calibri"/>
                <a:ea typeface="Calibri"/>
                <a:cs typeface="Calibri"/>
                <a:sym typeface="Calibri"/>
              </a:rPr>
              <a:t>horas, o que significa que o sistema produziria 1*8760 kWh num ano se pudesse produzir todas as horas do ano de acordo com a capacidade instalada</a:t>
            </a:r>
            <a:r>
              <a:rPr lang="en-GB"/>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GB" sz="1200">
                <a:solidFill>
                  <a:schemeClr val="dk1"/>
                </a:solidFill>
                <a:latin typeface="Calibri"/>
                <a:ea typeface="Calibri"/>
                <a:cs typeface="Calibri"/>
                <a:sym typeface="Calibri"/>
              </a:rPr>
              <a:t>Um sistema fotovoltaico só pode produzir eletricidade quando o sol está a brilhar. Isto significa que estará a funcionar aproximadamente a 25 ou 30 por cento da sua capacidade máxima. Se calcularmos a produção total que este sistema pode efetivamente produzir e a dividirmos pela produção potencial, obtemos o fator de capacidade.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O algoritmo de dimensionamento do sistema no OnSSET baseia-se no ano seguinte, em que a capacidade instalada necessária para </a:t>
            </a:r>
            <a:r>
              <a:rPr lang="en-GB"/>
              <a:t>satisfazer </a:t>
            </a:r>
            <a:r>
              <a:rPr lang="en-GB" sz="1200">
                <a:solidFill>
                  <a:schemeClr val="dk1"/>
                </a:solidFill>
                <a:latin typeface="Calibri"/>
                <a:ea typeface="Calibri"/>
                <a:cs typeface="Calibri"/>
                <a:sym typeface="Calibri"/>
              </a:rPr>
              <a:t>o pico de carga </a:t>
            </a:r>
            <a:r>
              <a:rPr lang="en-GB"/>
              <a:t>é dividida </a:t>
            </a:r>
            <a:r>
              <a:rPr lang="en-GB" sz="1200">
                <a:solidFill>
                  <a:schemeClr val="dk1"/>
                </a:solidFill>
                <a:latin typeface="Calibri"/>
                <a:ea typeface="Calibri"/>
                <a:cs typeface="Calibri"/>
                <a:sym typeface="Calibri"/>
              </a:rPr>
              <a:t>pelo fator de capacidade. Para cada povoação haverá um pico de carga calculado em função da procura e das perdas na distribuição. Além disso</a:t>
            </a:r>
            <a:r>
              <a:rPr lang="en-GB"/>
              <a:t>, </a:t>
            </a:r>
            <a:r>
              <a:rPr lang="en-GB" sz="1200">
                <a:solidFill>
                  <a:schemeClr val="dk1"/>
                </a:solidFill>
                <a:latin typeface="Calibri"/>
                <a:ea typeface="Calibri"/>
                <a:cs typeface="Calibri"/>
                <a:sym typeface="Calibri"/>
              </a:rPr>
              <a:t>a cada tecnologia é atribuído um fator de capacidade único para </a:t>
            </a:r>
            <a:r>
              <a:rPr lang="en-GB"/>
              <a:t>essas povoações</a:t>
            </a:r>
            <a:r>
              <a:rPr lang="en-GB" sz="1200">
                <a:solidFill>
                  <a:schemeClr val="dk1"/>
                </a:solidFill>
                <a:latin typeface="Calibri"/>
                <a:ea typeface="Calibri"/>
                <a:cs typeface="Calibri"/>
                <a:sym typeface="Calibri"/>
              </a:rPr>
              <a:t>, com base na disponibilidade de recursos.</a:t>
            </a:r>
            <a:endParaRPr sz="1200">
              <a:solidFill>
                <a:schemeClr val="dk1"/>
              </a:solidFill>
              <a:latin typeface="Calibri"/>
              <a:ea typeface="Calibri"/>
              <a:cs typeface="Calibri"/>
              <a:sym typeface="Calibri"/>
            </a:endParaRPr>
          </a:p>
        </p:txBody>
      </p:sp>
      <p:sp>
        <p:nvSpPr>
          <p:cNvPr id="331" name="Google Shape;331;p16: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7: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17: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Se olharmos para o cálculo do </a:t>
            </a:r>
            <a:r>
              <a:rPr lang="en-GB"/>
              <a:t>LCOE </a:t>
            </a:r>
            <a:r>
              <a:rPr lang="en-GB" sz="1200">
                <a:solidFill>
                  <a:schemeClr val="dk1"/>
                </a:solidFill>
                <a:latin typeface="Calibri"/>
                <a:ea typeface="Calibri"/>
                <a:cs typeface="Calibri"/>
                <a:sym typeface="Calibri"/>
              </a:rPr>
              <a:t>para energia solar fotovoltaica </a:t>
            </a:r>
            <a:r>
              <a:rPr lang="en-GB"/>
              <a:t>autónoma, </a:t>
            </a:r>
            <a:r>
              <a:rPr lang="en-GB" sz="1200">
                <a:solidFill>
                  <a:schemeClr val="dk1"/>
                </a:solidFill>
                <a:latin typeface="Calibri"/>
                <a:ea typeface="Calibri"/>
                <a:cs typeface="Calibri"/>
                <a:sym typeface="Calibri"/>
              </a:rPr>
              <a:t>podemos calcular a capacidade necessária a partir do pico de carga, que depende da procura na povoação. Calculamos o fator de capacidade a partir da irradiação horizontal global anual </a:t>
            </a:r>
            <a:r>
              <a:rPr lang="en-GB"/>
              <a:t>(ou I.H.G.), </a:t>
            </a:r>
            <a:r>
              <a:rPr lang="en-GB" sz="1200">
                <a:solidFill>
                  <a:schemeClr val="dk1"/>
                </a:solidFill>
                <a:latin typeface="Calibri"/>
                <a:ea typeface="Calibri"/>
                <a:cs typeface="Calibri"/>
                <a:sym typeface="Calibri"/>
              </a:rPr>
              <a:t>e o fator de capacidade é simplesmente calculado como o </a:t>
            </a:r>
            <a:r>
              <a:rPr lang="en-GB"/>
              <a:t>I.H.G. </a:t>
            </a:r>
            <a:r>
              <a:rPr lang="en-GB" sz="1200">
                <a:solidFill>
                  <a:schemeClr val="dk1"/>
                </a:solidFill>
                <a:latin typeface="Calibri"/>
                <a:ea typeface="Calibri"/>
                <a:cs typeface="Calibri"/>
                <a:sym typeface="Calibri"/>
              </a:rPr>
              <a:t>dividido pelas horas de um ano (</a:t>
            </a:r>
            <a:r>
              <a:rPr lang="en-GB"/>
              <a:t>8.760</a:t>
            </a:r>
            <a:r>
              <a:rPr lang="en-GB" sz="1200">
                <a:solidFill>
                  <a:schemeClr val="dk1"/>
                </a:solidFill>
                <a:latin typeface="Calibri"/>
                <a:ea typeface="Calibri"/>
                <a:cs typeface="Calibri"/>
                <a:sym typeface="Calibri"/>
              </a:rPr>
              <a:t>). Depois</a:t>
            </a:r>
            <a:r>
              <a:rPr lang="en-GB"/>
              <a:t>, </a:t>
            </a:r>
            <a:r>
              <a:rPr lang="en-GB" sz="1200">
                <a:solidFill>
                  <a:schemeClr val="dk1"/>
                </a:solidFill>
                <a:latin typeface="Calibri"/>
                <a:ea typeface="Calibri"/>
                <a:cs typeface="Calibri"/>
                <a:sym typeface="Calibri"/>
              </a:rPr>
              <a:t>quando calculamos ambos, podemos calcular o tamanho do sistema necessário para satisfazer a procura numa povoação, dependendo da sua carga e do seu fator de capacidade. Esta metodologia de dimensionamento do sistema, que utilizamos para calcular o custo de investimento e os custos de operação e manutenção</a:t>
            </a:r>
            <a:r>
              <a:rPr lang="en-GB"/>
              <a:t>, baseia-se </a:t>
            </a:r>
            <a:r>
              <a:rPr lang="en-GB" sz="1200">
                <a:solidFill>
                  <a:schemeClr val="dk1"/>
                </a:solidFill>
                <a:latin typeface="Calibri"/>
                <a:ea typeface="Calibri"/>
                <a:cs typeface="Calibri"/>
                <a:sym typeface="Calibri"/>
              </a:rPr>
              <a:t>nos valores anuais dos recursos. Este é </a:t>
            </a:r>
            <a:r>
              <a:rPr lang="en-GB"/>
              <a:t>um </a:t>
            </a:r>
            <a:r>
              <a:rPr lang="en-GB" sz="1200">
                <a:solidFill>
                  <a:schemeClr val="dk1"/>
                </a:solidFill>
                <a:latin typeface="Calibri"/>
                <a:ea typeface="Calibri"/>
                <a:cs typeface="Calibri"/>
                <a:sym typeface="Calibri"/>
              </a:rPr>
              <a:t>algoritmo de dimensionamento simplificado que é utilizado na versão por defeito da ferramenta OnSSET. Existem opções (que </a:t>
            </a:r>
            <a:r>
              <a:rPr lang="en-GB"/>
              <a:t>não fazem </a:t>
            </a:r>
            <a:r>
              <a:rPr lang="en-GB" sz="1200">
                <a:solidFill>
                  <a:schemeClr val="dk1"/>
                </a:solidFill>
                <a:latin typeface="Calibri"/>
                <a:ea typeface="Calibri"/>
                <a:cs typeface="Calibri"/>
                <a:sym typeface="Calibri"/>
              </a:rPr>
              <a:t>parte da versão por defeito) para utilizar sistemas híbridos para mini-redes</a:t>
            </a:r>
            <a:r>
              <a:rPr lang="en-GB"/>
              <a:t>, </a:t>
            </a:r>
            <a:r>
              <a:rPr lang="en-GB" sz="1200">
                <a:solidFill>
                  <a:schemeClr val="dk1"/>
                </a:solidFill>
                <a:latin typeface="Calibri"/>
                <a:ea typeface="Calibri"/>
                <a:cs typeface="Calibri"/>
                <a:sym typeface="Calibri"/>
              </a:rPr>
              <a:t>especialmente </a:t>
            </a:r>
            <a:r>
              <a:rPr lang="en-GB"/>
              <a:t>aqueles que </a:t>
            </a:r>
            <a:r>
              <a:rPr lang="en-GB" sz="1200">
                <a:solidFill>
                  <a:schemeClr val="dk1"/>
                </a:solidFill>
                <a:latin typeface="Calibri"/>
                <a:ea typeface="Calibri"/>
                <a:cs typeface="Calibri"/>
                <a:sym typeface="Calibri"/>
              </a:rPr>
              <a:t>se baseiam num balanço energético horário.</a:t>
            </a:r>
            <a:endParaRPr/>
          </a:p>
        </p:txBody>
      </p:sp>
      <p:sp>
        <p:nvSpPr>
          <p:cNvPr id="340" name="Google Shape;340;p17:notes"/>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8: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18: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GB" sz="1200">
                <a:solidFill>
                  <a:schemeClr val="dk1"/>
                </a:solidFill>
                <a:latin typeface="Calibri"/>
                <a:ea typeface="Calibri"/>
                <a:cs typeface="Calibri"/>
                <a:sym typeface="Calibri"/>
              </a:rPr>
              <a:t>Quando calculamos o </a:t>
            </a:r>
            <a:r>
              <a:rPr lang="en-GB"/>
              <a:t>LCOE </a:t>
            </a:r>
            <a:r>
              <a:rPr lang="en-GB" sz="1200">
                <a:solidFill>
                  <a:schemeClr val="dk1"/>
                </a:solidFill>
                <a:latin typeface="Calibri"/>
                <a:ea typeface="Calibri"/>
                <a:cs typeface="Calibri"/>
                <a:sym typeface="Calibri"/>
              </a:rPr>
              <a:t>para uma tecnologia fotovoltaica </a:t>
            </a:r>
            <a:r>
              <a:rPr lang="en-GB"/>
              <a:t>autónoma</a:t>
            </a:r>
            <a:r>
              <a:rPr lang="en-GB" sz="1200">
                <a:solidFill>
                  <a:schemeClr val="dk1"/>
                </a:solidFill>
                <a:latin typeface="Calibri"/>
                <a:ea typeface="Calibri"/>
                <a:cs typeface="Calibri"/>
                <a:sym typeface="Calibri"/>
              </a:rPr>
              <a:t>, utilizamos as fórmulas anteriores para calcular a capacidade necessária para satisfazer a procura. </a:t>
            </a:r>
            <a:r>
              <a:rPr lang="en-GB"/>
              <a:t>Em seguida, </a:t>
            </a:r>
            <a:r>
              <a:rPr lang="en-GB" sz="1200">
                <a:solidFill>
                  <a:schemeClr val="dk1"/>
                </a:solidFill>
                <a:latin typeface="Calibri"/>
                <a:ea typeface="Calibri"/>
                <a:cs typeface="Calibri"/>
                <a:sym typeface="Calibri"/>
              </a:rPr>
              <a:t>calculamos o custo total do investimento multiplicando essa capacidade pelo custo do investimento em dólares por </a:t>
            </a:r>
            <a:r>
              <a:rPr lang="en-GB"/>
              <a:t>quilowatt</a:t>
            </a:r>
            <a:r>
              <a:rPr lang="en-GB" sz="1200">
                <a:solidFill>
                  <a:schemeClr val="dk1"/>
                </a:solidFill>
                <a:latin typeface="Calibri"/>
                <a:ea typeface="Calibri"/>
                <a:cs typeface="Calibri"/>
                <a:sym typeface="Calibri"/>
              </a:rPr>
              <a:t>. E depois calculamos </a:t>
            </a:r>
            <a:r>
              <a:rPr lang="en-GB"/>
              <a:t>os custos </a:t>
            </a:r>
            <a:r>
              <a:rPr lang="en-GB" sz="1200">
                <a:solidFill>
                  <a:schemeClr val="dk1"/>
                </a:solidFill>
                <a:latin typeface="Calibri"/>
                <a:ea typeface="Calibri"/>
                <a:cs typeface="Calibri"/>
                <a:sym typeface="Calibri"/>
              </a:rPr>
              <a:t>de operação e manutenção que definimos como uma percentagem do custo total do investimento. Utilizamos as fórmulas apresentadas nas mini-aulas anteriores para calcular </a:t>
            </a:r>
            <a:r>
              <a:rPr lang="en-GB"/>
              <a:t>o LCOE </a:t>
            </a:r>
            <a:r>
              <a:rPr lang="en-GB" sz="1200">
                <a:solidFill>
                  <a:schemeClr val="dk1"/>
                </a:solidFill>
                <a:latin typeface="Calibri"/>
                <a:ea typeface="Calibri"/>
                <a:cs typeface="Calibri"/>
                <a:sym typeface="Calibri"/>
              </a:rPr>
              <a:t>para a energia fotovoltaica </a:t>
            </a:r>
            <a:r>
              <a:rPr lang="en-GB"/>
              <a:t>autónoma</a:t>
            </a:r>
            <a:r>
              <a:rPr lang="en-GB" sz="1200">
                <a:solidFill>
                  <a:schemeClr val="dk1"/>
                </a:solidFill>
                <a:latin typeface="Calibri"/>
                <a:ea typeface="Calibri"/>
                <a:cs typeface="Calibri"/>
                <a:sym typeface="Calibri"/>
              </a:rPr>
              <a:t>.</a:t>
            </a:r>
            <a:endParaRPr/>
          </a:p>
        </p:txBody>
      </p:sp>
      <p:sp>
        <p:nvSpPr>
          <p:cNvPr id="351" name="Google Shape;351;p18:notes"/>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9: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19: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Se, em vez disso, quisermos calcular o </a:t>
            </a:r>
            <a:r>
              <a:rPr lang="en-GB"/>
              <a:t>LCOE </a:t>
            </a:r>
            <a:r>
              <a:rPr lang="en-GB" sz="1200">
                <a:solidFill>
                  <a:schemeClr val="dk1"/>
                </a:solidFill>
                <a:latin typeface="Calibri"/>
                <a:ea typeface="Calibri"/>
                <a:cs typeface="Calibri"/>
                <a:sym typeface="Calibri"/>
              </a:rPr>
              <a:t>para um sistema </a:t>
            </a:r>
            <a:r>
              <a:rPr lang="en-GB"/>
              <a:t>de mini-rede </a:t>
            </a:r>
            <a:r>
              <a:rPr lang="en-GB" sz="1200">
                <a:solidFill>
                  <a:schemeClr val="dk1"/>
                </a:solidFill>
                <a:latin typeface="Calibri"/>
                <a:ea typeface="Calibri"/>
                <a:cs typeface="Calibri"/>
                <a:sym typeface="Calibri"/>
              </a:rPr>
              <a:t>solar</a:t>
            </a:r>
            <a:r>
              <a:rPr lang="en-GB"/>
              <a:t>, </a:t>
            </a:r>
            <a:r>
              <a:rPr lang="en-GB" sz="1200">
                <a:solidFill>
                  <a:schemeClr val="dk1"/>
                </a:solidFill>
                <a:latin typeface="Calibri"/>
                <a:ea typeface="Calibri"/>
                <a:cs typeface="Calibri"/>
                <a:sym typeface="Calibri"/>
              </a:rPr>
              <a:t>temos de ter em conta todas as fórmulas que foram utilizadas para o sistema fotovoltaico </a:t>
            </a:r>
            <a:r>
              <a:rPr lang="en-GB"/>
              <a:t>autónomo. No entanto, </a:t>
            </a:r>
            <a:r>
              <a:rPr lang="en-GB" sz="1200">
                <a:solidFill>
                  <a:schemeClr val="dk1"/>
                </a:solidFill>
                <a:latin typeface="Calibri"/>
                <a:ea typeface="Calibri"/>
                <a:cs typeface="Calibri"/>
                <a:sym typeface="Calibri"/>
              </a:rPr>
              <a:t>também precisamos de acrescentar o custo de operação e manutenção de uma rede de distribuição na povoação. A rede de distribuição é utilizada para distribuir a eletricidade dos painéis fotovoltaicos para os diferentes clientes. A dimensão desta rede de distribuição na povoação depende do número de agregados familiares ou do número de edifícios e da eletricidade que precisa de ser fornecida</a:t>
            </a:r>
            <a:r>
              <a:rPr lang="en-GB"/>
              <a:t>. A </a:t>
            </a:r>
            <a:r>
              <a:rPr lang="en-GB" sz="1200">
                <a:solidFill>
                  <a:schemeClr val="dk1"/>
                </a:solidFill>
                <a:latin typeface="Calibri"/>
                <a:ea typeface="Calibri"/>
                <a:cs typeface="Calibri"/>
                <a:sym typeface="Calibri"/>
              </a:rPr>
              <a:t>metodologia completa e o cálculo por trás disso podem ser encontrados no artigo Korkovelos et al. </a:t>
            </a:r>
            <a:r>
              <a:rPr lang="en-GB"/>
              <a:t>(</a:t>
            </a:r>
            <a:r>
              <a:rPr lang="en-GB" sz="1200">
                <a:solidFill>
                  <a:schemeClr val="dk1"/>
                </a:solidFill>
                <a:latin typeface="Calibri"/>
                <a:ea typeface="Calibri"/>
                <a:cs typeface="Calibri"/>
                <a:sym typeface="Calibri"/>
              </a:rPr>
              <a:t>2019</a:t>
            </a:r>
            <a:r>
              <a:rPr lang="en-GB"/>
              <a:t>). No entanto, </a:t>
            </a:r>
            <a:r>
              <a:rPr lang="en-GB" sz="1200">
                <a:solidFill>
                  <a:schemeClr val="dk1"/>
                </a:solidFill>
                <a:latin typeface="Calibri"/>
                <a:ea typeface="Calibri"/>
                <a:cs typeface="Calibri"/>
                <a:sym typeface="Calibri"/>
              </a:rPr>
              <a:t>iremos abordá-la brevemente na próxima mini-aula.</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endParaRPr/>
          </a:p>
        </p:txBody>
      </p:sp>
      <p:sp>
        <p:nvSpPr>
          <p:cNvPr id="363" name="Google Shape;363;p19:notes"/>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a:t>Esta aula tem três Resultados Pretendidos do Aluno. Após esta aula, será capaz de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Arial"/>
              <a:buNone/>
            </a:pPr>
            <a:r>
              <a:rPr lang="en-GB" sz="1200">
                <a:latin typeface="Open Sans"/>
                <a:ea typeface="Open Sans"/>
                <a:cs typeface="Open Sans"/>
                <a:sym typeface="Open Sans"/>
              </a:rPr>
              <a:t>Calcular </a:t>
            </a:r>
            <a:r>
              <a:rPr lang="en-GB">
                <a:latin typeface="Open Sans"/>
                <a:ea typeface="Open Sans"/>
                <a:cs typeface="Open Sans"/>
                <a:sym typeface="Open Sans"/>
              </a:rPr>
              <a:t>o L.C.O.E</a:t>
            </a:r>
            <a:r>
              <a:rPr lang="en-GB" sz="1200">
                <a:latin typeface="Open Sans"/>
                <a:ea typeface="Open Sans"/>
                <a:cs typeface="Open Sans"/>
                <a:sym typeface="Open Sans"/>
              </a:rPr>
              <a:t>. para diferentes tecnologias.</a:t>
            </a:r>
            <a:endParaRPr/>
          </a:p>
          <a:p>
            <a:pPr marL="0" lvl="0" indent="0" algn="l" rtl="0">
              <a:spcBef>
                <a:spcPts val="0"/>
              </a:spcBef>
              <a:spcAft>
                <a:spcPts val="0"/>
              </a:spcAft>
              <a:buClr>
                <a:schemeClr val="dk1"/>
              </a:buClr>
              <a:buSzPts val="1200"/>
              <a:buFont typeface="Arial"/>
              <a:buNone/>
            </a:pPr>
            <a:r>
              <a:rPr lang="en-GB" sz="1200">
                <a:latin typeface="Open Sans"/>
                <a:ea typeface="Open Sans"/>
                <a:cs typeface="Open Sans"/>
                <a:sym typeface="Open Sans"/>
              </a:rPr>
              <a:t>Descrever o impacto dos picos de carga no OnSSET</a:t>
            </a:r>
            <a:endParaRPr/>
          </a:p>
          <a:p>
            <a:pPr marL="0" lvl="0" indent="0" algn="l" rtl="0">
              <a:spcBef>
                <a:spcPts val="0"/>
              </a:spcBef>
              <a:spcAft>
                <a:spcPts val="0"/>
              </a:spcAft>
              <a:buClr>
                <a:schemeClr val="dk1"/>
              </a:buClr>
              <a:buSzPts val="1200"/>
              <a:buFont typeface="Arial"/>
              <a:buNone/>
            </a:pPr>
            <a:r>
              <a:rPr lang="en-GB" sz="1200">
                <a:latin typeface="Open Sans"/>
                <a:ea typeface="Open Sans"/>
                <a:cs typeface="Open Sans"/>
                <a:sym typeface="Open Sans"/>
              </a:rPr>
              <a:t>Explicar </a:t>
            </a:r>
            <a:r>
              <a:rPr lang="en-GB">
                <a:latin typeface="Open Sans"/>
                <a:ea typeface="Open Sans"/>
                <a:cs typeface="Open Sans"/>
                <a:sym typeface="Open Sans"/>
              </a:rPr>
              <a:t>os princípios </a:t>
            </a:r>
            <a:r>
              <a:rPr lang="en-GB" sz="1200">
                <a:latin typeface="Open Sans"/>
                <a:ea typeface="Open Sans"/>
                <a:cs typeface="Open Sans"/>
                <a:sym typeface="Open Sans"/>
              </a:rPr>
              <a:t>básicos da rede de distribuição numa povoação.</a:t>
            </a:r>
            <a:endParaRPr/>
          </a:p>
          <a:p>
            <a:pPr marL="0" lvl="0" indent="0" algn="l" rtl="0">
              <a:spcBef>
                <a:spcPts val="0"/>
              </a:spcBef>
              <a:spcAft>
                <a:spcPts val="0"/>
              </a:spcAft>
              <a:buClr>
                <a:schemeClr val="dk1"/>
              </a:buClr>
              <a:buSzPts val="1200"/>
              <a:buFont typeface="Arial"/>
              <a:buNone/>
            </a:pPr>
            <a:endParaRPr sz="1200">
              <a:latin typeface="Open Sans"/>
              <a:ea typeface="Open Sans"/>
              <a:cs typeface="Open Sans"/>
              <a:sym typeface="Open Sans"/>
            </a:endParaRPr>
          </a:p>
          <a:p>
            <a:pPr marL="0" lvl="0" indent="0" algn="l" rtl="0">
              <a:spcBef>
                <a:spcPts val="0"/>
              </a:spcBef>
              <a:spcAft>
                <a:spcPts val="0"/>
              </a:spcAft>
              <a:buNone/>
            </a:pPr>
            <a:r>
              <a:rPr lang="en-GB" sz="1200">
                <a:latin typeface="Open Sans"/>
                <a:ea typeface="Open Sans"/>
                <a:cs typeface="Open Sans"/>
                <a:sym typeface="Open Sans"/>
              </a:rPr>
              <a:t>Estes serão resultados de aprendizagem importantes para a </a:t>
            </a:r>
            <a:r>
              <a:rPr lang="en-GB">
                <a:latin typeface="Open Sans"/>
                <a:ea typeface="Open Sans"/>
                <a:cs typeface="Open Sans"/>
                <a:sym typeface="Open Sans"/>
              </a:rPr>
              <a:t>aquisição de </a:t>
            </a:r>
            <a:r>
              <a:rPr lang="en-GB" sz="1200">
                <a:latin typeface="Open Sans"/>
                <a:ea typeface="Open Sans"/>
                <a:cs typeface="Open Sans"/>
                <a:sym typeface="Open Sans"/>
              </a:rPr>
              <a:t>conhecimentos mais avançados sobre a OnSSET.</a:t>
            </a:r>
            <a:endParaRPr sz="1200">
              <a:latin typeface="Open Sans"/>
              <a:ea typeface="Open Sans"/>
              <a:cs typeface="Open Sans"/>
              <a:sym typeface="Open Sans"/>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p:txBody>
      </p:sp>
      <p:sp>
        <p:nvSpPr>
          <p:cNvPr id="180" name="Google Shape;18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1: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21: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O sistema de distribuição dimensionado para uma povoação é baseado na área da povoação e no número de edifícios</a:t>
            </a:r>
            <a:r>
              <a:rPr lang="en-GB"/>
              <a:t>. Isto é </a:t>
            </a:r>
            <a:r>
              <a:rPr lang="en-GB" sz="1200">
                <a:solidFill>
                  <a:schemeClr val="dk1"/>
                </a:solidFill>
                <a:latin typeface="Calibri"/>
                <a:ea typeface="Calibri"/>
                <a:cs typeface="Calibri"/>
                <a:sym typeface="Calibri"/>
              </a:rPr>
              <a:t>usado para calcular a distância entre os </a:t>
            </a:r>
            <a:r>
              <a:rPr lang="en-GB"/>
              <a:t>nós de procura </a:t>
            </a:r>
            <a:r>
              <a:rPr lang="en-GB" sz="1200">
                <a:solidFill>
                  <a:schemeClr val="dk1"/>
                </a:solidFill>
                <a:latin typeface="Calibri"/>
                <a:ea typeface="Calibri"/>
                <a:cs typeface="Calibri"/>
                <a:sym typeface="Calibri"/>
              </a:rPr>
              <a:t>(como se vê na imagem) para compreender o comprimento das linhas </a:t>
            </a:r>
            <a:r>
              <a:rPr lang="en-GB"/>
              <a:t>de distribuição </a:t>
            </a:r>
            <a:r>
              <a:rPr lang="en-GB" sz="1200">
                <a:solidFill>
                  <a:schemeClr val="dk1"/>
                </a:solidFill>
                <a:latin typeface="Calibri"/>
                <a:ea typeface="Calibri"/>
                <a:cs typeface="Calibri"/>
                <a:sym typeface="Calibri"/>
              </a:rPr>
              <a:t>que precisam de ser usadas para ligar todos os clientes. </a:t>
            </a:r>
            <a:r>
              <a:rPr lang="en-GB"/>
              <a:t>Além disso, </a:t>
            </a:r>
            <a:r>
              <a:rPr lang="en-GB" sz="1200">
                <a:solidFill>
                  <a:schemeClr val="dk1"/>
                </a:solidFill>
                <a:latin typeface="Calibri"/>
                <a:ea typeface="Calibri"/>
                <a:cs typeface="Calibri"/>
                <a:sym typeface="Calibri"/>
              </a:rPr>
              <a:t>a procura de eletricidade </a:t>
            </a:r>
            <a:r>
              <a:rPr lang="en-GB"/>
              <a:t>define se </a:t>
            </a:r>
            <a:r>
              <a:rPr lang="en-GB" sz="1200">
                <a:solidFill>
                  <a:schemeClr val="dk1"/>
                </a:solidFill>
                <a:latin typeface="Calibri"/>
                <a:ea typeface="Calibri"/>
                <a:cs typeface="Calibri"/>
                <a:sym typeface="Calibri"/>
              </a:rPr>
              <a:t>a rede de distribuição pode utilizar linhas de baixa tensão ou se são necessárias linhas de média tensão. Aqui também calculamos o número de transformadores de serviço que são necessários na povoação</a:t>
            </a:r>
            <a:r>
              <a:rPr lang="en-GB"/>
              <a:t>. </a:t>
            </a:r>
            <a:endParaRPr/>
          </a:p>
        </p:txBody>
      </p:sp>
      <p:sp>
        <p:nvSpPr>
          <p:cNvPr id="381" name="Google Shape;381;p21:notes"/>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2: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22: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Todos estes custos de distribuição são adicionados aos custos de investimento do sistema de produção FV e aos custos de operação e manutenção. Isto significa que, para </a:t>
            </a:r>
            <a:r>
              <a:rPr lang="en-GB"/>
              <a:t>um </a:t>
            </a:r>
            <a:r>
              <a:rPr lang="en-GB" sz="1200">
                <a:solidFill>
                  <a:schemeClr val="dk1"/>
                </a:solidFill>
                <a:latin typeface="Calibri"/>
                <a:ea typeface="Calibri"/>
                <a:cs typeface="Calibri"/>
                <a:sym typeface="Calibri"/>
              </a:rPr>
              <a:t>sistema fotovoltaico de mini-rede, precisamos de acrescentar informação adicional que não é necessária para um sistema </a:t>
            </a:r>
            <a:r>
              <a:rPr lang="en-GB"/>
              <a:t>autónomo</a:t>
            </a:r>
            <a:r>
              <a:rPr lang="en-GB" sz="1200">
                <a:solidFill>
                  <a:schemeClr val="dk1"/>
                </a:solidFill>
                <a:latin typeface="Calibri"/>
                <a:ea typeface="Calibri"/>
                <a:cs typeface="Calibri"/>
                <a:sym typeface="Calibri"/>
              </a:rPr>
              <a:t>, como se pode ver nesta tabela</a:t>
            </a:r>
            <a:r>
              <a:rPr lang="en-GB"/>
              <a:t>. </a:t>
            </a:r>
            <a:endParaRPr/>
          </a:p>
        </p:txBody>
      </p:sp>
      <p:sp>
        <p:nvSpPr>
          <p:cNvPr id="394" name="Google Shape;394;p22:notes"/>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3: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23: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Agora vamos ver como o OnSSET </a:t>
            </a:r>
            <a:r>
              <a:rPr lang="en-GB"/>
              <a:t>calcula </a:t>
            </a:r>
            <a:r>
              <a:rPr lang="en-GB" sz="1200">
                <a:solidFill>
                  <a:schemeClr val="dk1"/>
                </a:solidFill>
                <a:latin typeface="Calibri"/>
                <a:ea typeface="Calibri"/>
                <a:cs typeface="Calibri"/>
                <a:sym typeface="Calibri"/>
              </a:rPr>
              <a:t>o </a:t>
            </a:r>
            <a:r>
              <a:rPr lang="en-GB"/>
              <a:t>L.C.O.E </a:t>
            </a:r>
            <a:r>
              <a:rPr lang="en-GB" sz="1200">
                <a:solidFill>
                  <a:schemeClr val="dk1"/>
                </a:solidFill>
                <a:latin typeface="Calibri"/>
                <a:ea typeface="Calibri"/>
                <a:cs typeface="Calibri"/>
                <a:sym typeface="Calibri"/>
              </a:rPr>
              <a:t>para um sistema </a:t>
            </a:r>
            <a:r>
              <a:rPr lang="en-GB"/>
              <a:t>autónomo </a:t>
            </a:r>
            <a:r>
              <a:rPr lang="en-GB" sz="1200">
                <a:solidFill>
                  <a:schemeClr val="dk1"/>
                </a:solidFill>
                <a:latin typeface="Calibri"/>
                <a:ea typeface="Calibri"/>
                <a:cs typeface="Calibri"/>
                <a:sym typeface="Calibri"/>
              </a:rPr>
              <a:t>a gasóleo. Fazemos uma avaliação semelhante à da PV</a:t>
            </a:r>
            <a:r>
              <a:rPr lang="en-GB"/>
              <a:t>, </a:t>
            </a:r>
            <a:r>
              <a:rPr lang="en-GB" sz="1200">
                <a:solidFill>
                  <a:schemeClr val="dk1"/>
                </a:solidFill>
                <a:latin typeface="Calibri"/>
                <a:ea typeface="Calibri"/>
                <a:cs typeface="Calibri"/>
                <a:sym typeface="Calibri"/>
              </a:rPr>
              <a:t>mas </a:t>
            </a:r>
            <a:r>
              <a:rPr lang="en-GB"/>
              <a:t>não </a:t>
            </a:r>
            <a:r>
              <a:rPr lang="en-GB" sz="1200">
                <a:solidFill>
                  <a:schemeClr val="dk1"/>
                </a:solidFill>
                <a:latin typeface="Calibri"/>
                <a:ea typeface="Calibri"/>
                <a:cs typeface="Calibri"/>
                <a:sym typeface="Calibri"/>
              </a:rPr>
              <a:t>temos um recurso renovável </a:t>
            </a:r>
            <a:r>
              <a:rPr lang="en-GB"/>
              <a:t>variável</a:t>
            </a:r>
            <a:r>
              <a:rPr lang="en-GB" sz="1200">
                <a:solidFill>
                  <a:schemeClr val="dk1"/>
                </a:solidFill>
                <a:latin typeface="Calibri"/>
                <a:ea typeface="Calibri"/>
                <a:cs typeface="Calibri"/>
                <a:sym typeface="Calibri"/>
              </a:rPr>
              <a:t>. Isto significa que o fator de capacidade não é calculado para cada povoação</a:t>
            </a:r>
            <a:r>
              <a:rPr lang="en-GB"/>
              <a:t>. Em vez disso, é </a:t>
            </a:r>
            <a:r>
              <a:rPr lang="en-GB" sz="1200">
                <a:solidFill>
                  <a:schemeClr val="dk1"/>
                </a:solidFill>
                <a:latin typeface="Calibri"/>
                <a:ea typeface="Calibri"/>
                <a:cs typeface="Calibri"/>
                <a:sym typeface="Calibri"/>
              </a:rPr>
              <a:t>um fator de entrada definido pelo utilizador. Um sistema diesel típico pode gerar eletricidade durante a maior parte do ano, porque não depende da disponibilidade solar ou eólica. No entanto, há algum tempo de inatividade incluído quando o sistema não pode gerar eletricidade devido a manutenção. Os factores de capacidade de um gerador a gasóleo podem variar entre </a:t>
            </a:r>
            <a:r>
              <a:rPr lang="en-GB"/>
              <a:t>70 e 90 </a:t>
            </a:r>
            <a:r>
              <a:rPr lang="en-GB" sz="1200">
                <a:solidFill>
                  <a:schemeClr val="dk1"/>
                </a:solidFill>
                <a:latin typeface="Calibri"/>
                <a:ea typeface="Calibri"/>
                <a:cs typeface="Calibri"/>
                <a:sym typeface="Calibri"/>
              </a:rPr>
              <a:t>por cento. </a:t>
            </a:r>
            <a:r>
              <a:rPr lang="en-GB"/>
              <a:t>Ao contrário </a:t>
            </a:r>
            <a:r>
              <a:rPr lang="en-GB" sz="1200">
                <a:solidFill>
                  <a:schemeClr val="dk1"/>
                </a:solidFill>
                <a:latin typeface="Calibri"/>
                <a:ea typeface="Calibri"/>
                <a:cs typeface="Calibri"/>
                <a:sym typeface="Calibri"/>
              </a:rPr>
              <a:t>das energias renováveis, temos um custo de combustível em funcionamento para o sistema a gasóleo. Isto significa que precisamos de compreender a variação do custo do combustível em todo o país. Nos maiores aglomerados populacionais, o custo por litro de gasóleo </a:t>
            </a:r>
            <a:r>
              <a:rPr lang="en-GB"/>
              <a:t>é mais baixo </a:t>
            </a:r>
            <a:r>
              <a:rPr lang="en-GB" sz="1200">
                <a:solidFill>
                  <a:schemeClr val="dk1"/>
                </a:solidFill>
                <a:latin typeface="Calibri"/>
                <a:ea typeface="Calibri"/>
                <a:cs typeface="Calibri"/>
                <a:sym typeface="Calibri"/>
              </a:rPr>
              <a:t>do que nas </a:t>
            </a:r>
            <a:r>
              <a:rPr lang="en-GB"/>
              <a:t>zonas </a:t>
            </a:r>
            <a:r>
              <a:rPr lang="en-GB" sz="1200">
                <a:solidFill>
                  <a:schemeClr val="dk1"/>
                </a:solidFill>
                <a:latin typeface="Calibri"/>
                <a:ea typeface="Calibri"/>
                <a:cs typeface="Calibri"/>
                <a:sym typeface="Calibri"/>
              </a:rPr>
              <a:t>rurais mais remotas.</a:t>
            </a:r>
            <a:endParaRPr/>
          </a:p>
        </p:txBody>
      </p:sp>
      <p:sp>
        <p:nvSpPr>
          <p:cNvPr id="404" name="Google Shape;404;p23:notes"/>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4: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24: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O custo do gasóleo está relacionado com os custos de transporte, e baseia-se na metodologia desenvolvida por Szabó et al. Quando adicionamos o custo de transporte, que está relacionado com o preço do gasóleo na bomba, o camião que entrega o gasóleo e o seu próprio consumo de gasóleo</a:t>
            </a:r>
            <a:r>
              <a:rPr lang="en-GB"/>
              <a:t>, </a:t>
            </a:r>
            <a:r>
              <a:rPr lang="en-GB" sz="1200">
                <a:solidFill>
                  <a:schemeClr val="dk1"/>
                </a:solidFill>
                <a:latin typeface="Calibri"/>
                <a:ea typeface="Calibri"/>
                <a:cs typeface="Calibri"/>
                <a:sym typeface="Calibri"/>
              </a:rPr>
              <a:t>obtemos a seguinte fórmula. O custo anual do combustível numa povoação é calculado como a produção anual de eletricidade multiplicada pelo preço do gasóleo e pelo custo de transporte para a povoação individual</a:t>
            </a:r>
            <a:r>
              <a:rPr lang="en-GB"/>
              <a:t>. </a:t>
            </a:r>
            <a:endParaRPr/>
          </a:p>
        </p:txBody>
      </p:sp>
      <p:sp>
        <p:nvSpPr>
          <p:cNvPr id="415" name="Google Shape;415;p24:notes"/>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5: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25: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Em seguida, dividimos </a:t>
            </a:r>
            <a:r>
              <a:rPr lang="en-GB"/>
              <a:t>a produção de eletricidade e o preço do gasóleo na célula </a:t>
            </a:r>
            <a:r>
              <a:rPr lang="en-GB" sz="1200">
                <a:solidFill>
                  <a:schemeClr val="dk1"/>
                </a:solidFill>
                <a:latin typeface="Calibri"/>
                <a:ea typeface="Calibri"/>
                <a:cs typeface="Calibri"/>
                <a:sym typeface="Calibri"/>
              </a:rPr>
              <a:t>pelo valor de aquecimento inferior do gasóleo e pela eficiência do gerador a gasóleo. Para calcular o custo anual do combustível, utilizamos </a:t>
            </a:r>
            <a:r>
              <a:rPr lang="en-GB"/>
              <a:t>a </a:t>
            </a:r>
            <a:r>
              <a:rPr lang="en-GB" sz="1200">
                <a:solidFill>
                  <a:schemeClr val="dk1"/>
                </a:solidFill>
                <a:latin typeface="Calibri"/>
                <a:ea typeface="Calibri"/>
                <a:cs typeface="Calibri"/>
                <a:sym typeface="Calibri"/>
              </a:rPr>
              <a:t>eficiência </a:t>
            </a:r>
            <a:r>
              <a:rPr lang="en-GB"/>
              <a:t>do gerador</a:t>
            </a:r>
            <a:r>
              <a:rPr lang="en-GB" sz="1200">
                <a:solidFill>
                  <a:schemeClr val="dk1"/>
                </a:solidFill>
                <a:latin typeface="Calibri"/>
                <a:ea typeface="Calibri"/>
                <a:cs typeface="Calibri"/>
                <a:sym typeface="Calibri"/>
              </a:rPr>
              <a:t>. Existem perdas significativas no gerador </a:t>
            </a:r>
            <a:r>
              <a:rPr lang="en-GB"/>
              <a:t>a gasóleo, </a:t>
            </a:r>
            <a:r>
              <a:rPr lang="en-GB" sz="1200">
                <a:solidFill>
                  <a:schemeClr val="dk1"/>
                </a:solidFill>
                <a:latin typeface="Calibri"/>
                <a:ea typeface="Calibri"/>
                <a:cs typeface="Calibri"/>
                <a:sym typeface="Calibri"/>
              </a:rPr>
              <a:t>em que </a:t>
            </a:r>
            <a:r>
              <a:rPr lang="en-GB"/>
              <a:t>3-4 quilowatts-hora </a:t>
            </a:r>
            <a:r>
              <a:rPr lang="en-GB" sz="1200">
                <a:solidFill>
                  <a:schemeClr val="dk1"/>
                </a:solidFill>
                <a:latin typeface="Calibri"/>
                <a:ea typeface="Calibri"/>
                <a:cs typeface="Calibri"/>
                <a:sym typeface="Calibri"/>
              </a:rPr>
              <a:t>de gasóleo podem ser convertidos em 1 </a:t>
            </a:r>
            <a:r>
              <a:rPr lang="en-GB"/>
              <a:t>quilowatt-hora </a:t>
            </a:r>
            <a:r>
              <a:rPr lang="en-GB" sz="1200">
                <a:solidFill>
                  <a:schemeClr val="dk1"/>
                </a:solidFill>
                <a:latin typeface="Calibri"/>
                <a:ea typeface="Calibri"/>
                <a:cs typeface="Calibri"/>
                <a:sym typeface="Calibri"/>
              </a:rPr>
              <a:t>de eletricidade. Os parâmetros da tabela são importantes no modelo OnSSET</a:t>
            </a:r>
            <a:r>
              <a:rPr lang="en-GB"/>
              <a:t>, </a:t>
            </a:r>
            <a:r>
              <a:rPr lang="en-GB" sz="1200">
                <a:solidFill>
                  <a:schemeClr val="dk1"/>
                </a:solidFill>
                <a:latin typeface="Calibri"/>
                <a:ea typeface="Calibri"/>
                <a:cs typeface="Calibri"/>
                <a:sym typeface="Calibri"/>
              </a:rPr>
              <a:t>uma vez que são utilizados para calcular o custo anual do combustível. Os preços das bombas de gasóleo reflectem o preço do gasóleo </a:t>
            </a:r>
            <a:r>
              <a:rPr lang="en-GB"/>
              <a:t>nas </a:t>
            </a:r>
            <a:r>
              <a:rPr lang="en-GB" sz="1200">
                <a:solidFill>
                  <a:schemeClr val="dk1"/>
                </a:solidFill>
                <a:latin typeface="Calibri"/>
                <a:ea typeface="Calibri"/>
                <a:cs typeface="Calibri"/>
                <a:sym typeface="Calibri"/>
              </a:rPr>
              <a:t>grandes cidades, onde esperamos que o custo seja mais baixo.</a:t>
            </a:r>
            <a:r>
              <a:rPr lang="en-GB"/>
              <a:t>  A teoria avançada continuará na próxima aula e abrangerá mais duas mini-aulas.</a:t>
            </a:r>
            <a:endParaRPr/>
          </a:p>
        </p:txBody>
      </p:sp>
      <p:sp>
        <p:nvSpPr>
          <p:cNvPr id="426" name="Google Shape;426;p25:notes"/>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Nesta aula, continuaremos a partir da última aula sobre a taxa de desconto</a:t>
            </a:r>
            <a:r>
              <a:rPr lang="en-GB"/>
              <a:t>. Consideraremos o </a:t>
            </a:r>
            <a:r>
              <a:rPr lang="en-GB" sz="1200">
                <a:solidFill>
                  <a:schemeClr val="dk1"/>
                </a:solidFill>
                <a:latin typeface="Calibri"/>
                <a:ea typeface="Calibri"/>
                <a:cs typeface="Calibri"/>
                <a:sym typeface="Calibri"/>
              </a:rPr>
              <a:t>exemplo de um pequeno sistema fotovoltaico e veremos como calcular a </a:t>
            </a:r>
            <a:r>
              <a:rPr lang="en-GB"/>
              <a:t>LCOE</a:t>
            </a:r>
            <a:r>
              <a:rPr lang="en-GB" sz="1200">
                <a:solidFill>
                  <a:schemeClr val="dk1"/>
                </a:solidFill>
                <a:latin typeface="Calibri"/>
                <a:ea typeface="Calibri"/>
                <a:cs typeface="Calibri"/>
                <a:sym typeface="Calibri"/>
              </a:rPr>
              <a:t>. Trata-se de um sistema concebido para fornecer eletricidade para algumas lâmpadas e talvez para carregar o telemóvel. No quadro de vários níveis, corresponderia a um sistema de nível 1. Temos um sistema de 17 </a:t>
            </a:r>
            <a:r>
              <a:rPr lang="en-GB"/>
              <a:t>watts </a:t>
            </a:r>
            <a:r>
              <a:rPr lang="en-GB" sz="1200">
                <a:solidFill>
                  <a:schemeClr val="dk1"/>
                </a:solidFill>
                <a:latin typeface="Calibri"/>
                <a:ea typeface="Calibri"/>
                <a:cs typeface="Calibri"/>
                <a:sym typeface="Calibri"/>
              </a:rPr>
              <a:t>e um custo de investimento de 130 dólares americanos</a:t>
            </a:r>
            <a:r>
              <a:rPr lang="en-GB"/>
              <a:t>. </a:t>
            </a:r>
            <a:r>
              <a:rPr lang="en-GB" sz="1200">
                <a:solidFill>
                  <a:schemeClr val="dk1"/>
                </a:solidFill>
                <a:latin typeface="Calibri"/>
                <a:ea typeface="Calibri"/>
                <a:cs typeface="Calibri"/>
                <a:sym typeface="Calibri"/>
              </a:rPr>
              <a:t>Prevê-se que </a:t>
            </a:r>
            <a:r>
              <a:rPr lang="en-GB"/>
              <a:t>este </a:t>
            </a:r>
            <a:r>
              <a:rPr lang="en-GB" sz="1200">
                <a:solidFill>
                  <a:schemeClr val="dk1"/>
                </a:solidFill>
                <a:latin typeface="Calibri"/>
                <a:ea typeface="Calibri"/>
                <a:cs typeface="Calibri"/>
                <a:sym typeface="Calibri"/>
              </a:rPr>
              <a:t>sistema produza cerca de 35 </a:t>
            </a:r>
            <a:r>
              <a:rPr lang="en-GB"/>
              <a:t>quilowatts-hora </a:t>
            </a:r>
            <a:r>
              <a:rPr lang="en-GB" sz="1200">
                <a:solidFill>
                  <a:schemeClr val="dk1"/>
                </a:solidFill>
                <a:latin typeface="Calibri"/>
                <a:ea typeface="Calibri"/>
                <a:cs typeface="Calibri"/>
                <a:sym typeface="Calibri"/>
              </a:rPr>
              <a:t>por ano</a:t>
            </a:r>
            <a:r>
              <a:rPr lang="en-GB"/>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Também temos alguns </a:t>
            </a:r>
            <a:r>
              <a:rPr lang="en-GB"/>
              <a:t>custos </a:t>
            </a:r>
            <a:r>
              <a:rPr lang="en-GB" sz="1200">
                <a:solidFill>
                  <a:schemeClr val="dk1"/>
                </a:solidFill>
                <a:latin typeface="Calibri"/>
                <a:ea typeface="Calibri"/>
                <a:cs typeface="Calibri"/>
                <a:sym typeface="Calibri"/>
              </a:rPr>
              <a:t>de operação e manutenção </a:t>
            </a:r>
            <a:r>
              <a:rPr lang="en-GB"/>
              <a:t>(ou O&amp;M) </a:t>
            </a:r>
            <a:r>
              <a:rPr lang="en-GB" sz="1200">
                <a:solidFill>
                  <a:schemeClr val="dk1"/>
                </a:solidFill>
                <a:latin typeface="Calibri"/>
                <a:ea typeface="Calibri"/>
                <a:cs typeface="Calibri"/>
                <a:sym typeface="Calibri"/>
              </a:rPr>
              <a:t>para garantir que o sistema funciona bem (pode haver necessidade de substituir as baterias durante a </a:t>
            </a:r>
            <a:r>
              <a:rPr lang="en-GB"/>
              <a:t>vida útil</a:t>
            </a:r>
            <a:r>
              <a:rPr lang="en-GB" sz="1200">
                <a:solidFill>
                  <a:schemeClr val="dk1"/>
                </a:solidFill>
                <a:latin typeface="Calibri"/>
                <a:ea typeface="Calibri"/>
                <a:cs typeface="Calibri"/>
                <a:sym typeface="Calibri"/>
              </a:rPr>
              <a:t>). Neste exemplo, os custos de O&amp;M são, em média, dois dólares por ano. </a:t>
            </a:r>
            <a:r>
              <a:rPr lang="en-GB"/>
              <a:t>Os painéis fotovoltaicos aproveitam </a:t>
            </a:r>
            <a:r>
              <a:rPr lang="en-GB" sz="1200">
                <a:solidFill>
                  <a:schemeClr val="dk1"/>
                </a:solidFill>
                <a:latin typeface="Calibri"/>
                <a:ea typeface="Calibri"/>
                <a:cs typeface="Calibri"/>
                <a:sym typeface="Calibri"/>
              </a:rPr>
              <a:t>um recurso renovável </a:t>
            </a:r>
            <a:r>
              <a:rPr lang="en-GB"/>
              <a:t>e </a:t>
            </a:r>
            <a:r>
              <a:rPr lang="en-GB" sz="1200">
                <a:solidFill>
                  <a:schemeClr val="dk1"/>
                </a:solidFill>
                <a:latin typeface="Calibri"/>
                <a:ea typeface="Calibri"/>
                <a:cs typeface="Calibri"/>
                <a:sym typeface="Calibri"/>
              </a:rPr>
              <a:t>não há custos de combustível (o sol é de graça</a:t>
            </a:r>
            <a:r>
              <a:rPr lang="en-GB"/>
              <a:t>). </a:t>
            </a:r>
            <a:r>
              <a:rPr lang="en-GB" sz="1200">
                <a:solidFill>
                  <a:schemeClr val="dk1"/>
                </a:solidFill>
                <a:latin typeface="Calibri"/>
                <a:ea typeface="Calibri"/>
                <a:cs typeface="Calibri"/>
                <a:sym typeface="Calibri"/>
              </a:rPr>
              <a:t>Também estamos a considerar uma taxa de desconto de 10% e esperamos que este sistema seja capaz de gerar eletricidade durante cerca de 20 anos</a:t>
            </a:r>
            <a:r>
              <a:rPr lang="en-GB"/>
              <a:t>. </a:t>
            </a:r>
            <a:endParaRPr/>
          </a:p>
        </p:txBody>
      </p:sp>
      <p:sp>
        <p:nvSpPr>
          <p:cNvPr id="188" name="Google Shape;188;p3: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4: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Se olharmos para o que chamamos de ano zero, este é o ano em que investimos no nosso sistema fotovoltaico. Analisaremos primeiro o custo do investimento, os custos de operação e manutenção e o custo do combustível, que dividimos por uma taxa de desconto de 10% para a energia do ano (</a:t>
            </a:r>
            <a:r>
              <a:rPr lang="en-GB"/>
              <a:t>como mostra o </a:t>
            </a:r>
            <a:r>
              <a:rPr lang="en-GB" sz="1200">
                <a:solidFill>
                  <a:schemeClr val="dk1"/>
                </a:solidFill>
                <a:latin typeface="Calibri"/>
                <a:ea typeface="Calibri"/>
                <a:cs typeface="Calibri"/>
                <a:sym typeface="Calibri"/>
              </a:rPr>
              <a:t>quadrado </a:t>
            </a:r>
            <a:r>
              <a:rPr lang="en-GB"/>
              <a:t>vermelho</a:t>
            </a:r>
            <a:r>
              <a:rPr lang="en-GB" sz="1200">
                <a:solidFill>
                  <a:schemeClr val="dk1"/>
                </a:solidFill>
                <a:latin typeface="Calibri"/>
                <a:ea typeface="Calibri"/>
                <a:cs typeface="Calibri"/>
                <a:sym typeface="Calibri"/>
              </a:rPr>
              <a:t>)</a:t>
            </a:r>
            <a:r>
              <a:rPr lang="en-GB"/>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Neste ano </a:t>
            </a:r>
            <a:r>
              <a:rPr lang="en-GB"/>
              <a:t>zero, o </a:t>
            </a:r>
            <a:r>
              <a:rPr lang="en-GB" sz="1200">
                <a:solidFill>
                  <a:schemeClr val="dk1"/>
                </a:solidFill>
                <a:latin typeface="Calibri"/>
                <a:ea typeface="Calibri"/>
                <a:cs typeface="Calibri"/>
                <a:sym typeface="Calibri"/>
              </a:rPr>
              <a:t>custo de investimento é de 130 dólares, e ainda não há custos de operação e manutenção ou de combustível. No denominador temos (1 + 0,1) que foi a taxa de desconto, depois à potência do ano que, neste caso, é zero. Isto significa que temos 130 + zero + zero, que é 130 dividido por (1 + 0,1) à potência de 0, que é 1. Os custos descontados no ano zero </a:t>
            </a:r>
            <a:r>
              <a:rPr lang="en-GB"/>
              <a:t>são, portanto, </a:t>
            </a:r>
            <a:r>
              <a:rPr lang="en-GB" sz="1200">
                <a:solidFill>
                  <a:schemeClr val="dk1"/>
                </a:solidFill>
                <a:latin typeface="Calibri"/>
                <a:ea typeface="Calibri"/>
                <a:cs typeface="Calibri"/>
                <a:sym typeface="Calibri"/>
              </a:rPr>
              <a:t>130 dólares (</a:t>
            </a:r>
            <a:r>
              <a:rPr lang="en-GB"/>
              <a:t>como mostra o </a:t>
            </a:r>
            <a:r>
              <a:rPr lang="en-GB" sz="1200">
                <a:solidFill>
                  <a:schemeClr val="dk1"/>
                </a:solidFill>
                <a:latin typeface="Calibri"/>
                <a:ea typeface="Calibri"/>
                <a:cs typeface="Calibri"/>
                <a:sym typeface="Calibri"/>
              </a:rPr>
              <a:t>quadrado </a:t>
            </a:r>
            <a:r>
              <a:rPr lang="en-GB"/>
              <a:t>vermelho</a:t>
            </a:r>
            <a:r>
              <a:rPr lang="en-GB" sz="1200">
                <a:solidFill>
                  <a:schemeClr val="dk1"/>
                </a:solidFill>
                <a:latin typeface="Calibri"/>
                <a:ea typeface="Calibri"/>
                <a:cs typeface="Calibri"/>
                <a:sym typeface="Calibri"/>
              </a:rPr>
              <a:t>). Se olharmos para a produção de eletricidade no quadrado azul, assumimos que no ano zero ainda não há produção de eletricidade. Também precisamos de descontar a produção que leva à operação de (1 + 0,1) à potência de zero, que é 0 kWh.</a:t>
            </a:r>
            <a:r>
              <a:rPr lang="en-GB"/>
              <a:t> Embora descontar a produção de eletricidade pareça inconcebível de um ponto de vista físico, a produção de eletricidade corresponde aos ganhos com a venda de eletricidade. Quanto mais longe os ganhos estiverem do presente, menor será o valor em dinheiro.</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a:p>
        </p:txBody>
      </p:sp>
      <p:sp>
        <p:nvSpPr>
          <p:cNvPr id="196" name="Google Shape;196;p4: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5: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5: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Se passarmos agora para o ano um, o primeiro ano em que o sistema está a funcionar, </a:t>
            </a:r>
            <a:r>
              <a:rPr lang="en-GB"/>
              <a:t>não temos </a:t>
            </a:r>
            <a:r>
              <a:rPr lang="en-GB" sz="1200">
                <a:solidFill>
                  <a:schemeClr val="dk1"/>
                </a:solidFill>
                <a:latin typeface="Calibri"/>
                <a:ea typeface="Calibri"/>
                <a:cs typeface="Calibri"/>
                <a:sym typeface="Calibri"/>
              </a:rPr>
              <a:t>mais custos de investimento (</a:t>
            </a:r>
            <a:r>
              <a:rPr lang="en-GB"/>
              <a:t>ou I</a:t>
            </a:r>
            <a:r>
              <a:rPr lang="en-GB" sz="1200">
                <a:solidFill>
                  <a:schemeClr val="dk1"/>
                </a:solidFill>
                <a:latin typeface="Calibri"/>
                <a:ea typeface="Calibri"/>
                <a:cs typeface="Calibri"/>
                <a:sym typeface="Calibri"/>
              </a:rPr>
              <a:t>), pois já investimos no ano zero. </a:t>
            </a:r>
            <a:r>
              <a:rPr lang="en-GB"/>
              <a:t>Por conseguinte, o </a:t>
            </a:r>
            <a:r>
              <a:rPr lang="en-GB" sz="1200">
                <a:solidFill>
                  <a:schemeClr val="dk1"/>
                </a:solidFill>
                <a:latin typeface="Calibri"/>
                <a:ea typeface="Calibri"/>
                <a:cs typeface="Calibri"/>
                <a:sym typeface="Calibri"/>
              </a:rPr>
              <a:t>custo de investimento é zero</a:t>
            </a:r>
            <a:r>
              <a:rPr lang="en-GB"/>
              <a:t>. No entanto, temos agora </a:t>
            </a:r>
            <a:r>
              <a:rPr lang="en-GB" sz="1200">
                <a:solidFill>
                  <a:schemeClr val="dk1"/>
                </a:solidFill>
                <a:latin typeface="Calibri"/>
                <a:ea typeface="Calibri"/>
                <a:cs typeface="Calibri"/>
                <a:sym typeface="Calibri"/>
              </a:rPr>
              <a:t>dois dólares de custos de operação e manutenção todos os anos. Continuamos a não ter quaisquer custos de combustível, uma vez que o recurso solar é gratuito, o que significa que F é zero. No total, os custos são de dois dólares. Continuamos a descontá-lo por um ano, o que significa que temos (1 + 0,1) (</a:t>
            </a:r>
            <a:r>
              <a:rPr lang="en-GB"/>
              <a:t>ou seja, 1 </a:t>
            </a:r>
            <a:r>
              <a:rPr lang="en-GB" sz="1200">
                <a:solidFill>
                  <a:schemeClr val="dk1"/>
                </a:solidFill>
                <a:latin typeface="Calibri"/>
                <a:ea typeface="Calibri"/>
                <a:cs typeface="Calibri"/>
                <a:sym typeface="Calibri"/>
              </a:rPr>
              <a:t>+10% de taxa de desconto) à potência de um. Temos 2 dividido por 1,1, o que significa que os custos descontados são de 1,82 dólares. De seguida, olhamos para a geração. No nosso sistema, temos uma produção de 35 </a:t>
            </a:r>
            <a:r>
              <a:rPr lang="en-GB"/>
              <a:t>quilowatts-hora </a:t>
            </a:r>
            <a:r>
              <a:rPr lang="en-GB" sz="1200">
                <a:solidFill>
                  <a:schemeClr val="dk1"/>
                </a:solidFill>
                <a:latin typeface="Calibri"/>
                <a:ea typeface="Calibri"/>
                <a:cs typeface="Calibri"/>
                <a:sym typeface="Calibri"/>
              </a:rPr>
              <a:t>por ano. Se descontarmos 35 </a:t>
            </a:r>
            <a:r>
              <a:rPr lang="en-GB"/>
              <a:t>quilowatts-hora </a:t>
            </a:r>
            <a:r>
              <a:rPr lang="en-GB" sz="1200">
                <a:solidFill>
                  <a:schemeClr val="dk1"/>
                </a:solidFill>
                <a:latin typeface="Calibri"/>
                <a:ea typeface="Calibri"/>
                <a:cs typeface="Calibri"/>
                <a:sym typeface="Calibri"/>
              </a:rPr>
              <a:t>por 1,1, obtemos 31,82 </a:t>
            </a:r>
            <a:r>
              <a:rPr lang="en-GB"/>
              <a:t>quilowatts-hora </a:t>
            </a:r>
            <a:r>
              <a:rPr lang="en-GB" sz="1200">
                <a:solidFill>
                  <a:schemeClr val="dk1"/>
                </a:solidFill>
                <a:latin typeface="Calibri"/>
                <a:ea typeface="Calibri"/>
                <a:cs typeface="Calibri"/>
                <a:sym typeface="Calibri"/>
              </a:rPr>
              <a:t>de produção actualizada</a:t>
            </a:r>
            <a:r>
              <a:rPr lang="en-GB"/>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GB" sz="1200">
                <a:solidFill>
                  <a:schemeClr val="dk1"/>
                </a:solidFill>
                <a:latin typeface="Calibri"/>
                <a:ea typeface="Calibri"/>
                <a:cs typeface="Calibri"/>
                <a:sym typeface="Calibri"/>
              </a:rPr>
              <a:t>Estes são os custos e a produção no primeiro ano. </a:t>
            </a:r>
            <a:endParaRPr/>
          </a:p>
        </p:txBody>
      </p:sp>
      <p:sp>
        <p:nvSpPr>
          <p:cNvPr id="212" name="Google Shape;212;p5:notes"/>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6: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6: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Seguimos o mesmo processo para o segundo ano. Temos zero de investimento, dois dólares de custos de operação e manutenção e zero dólares de custos de combustível. Descontamos este custo para dois anos, o que significa dividi-lo por 1,21. Os custos para o ano dois são</a:t>
            </a:r>
            <a:r>
              <a:rPr lang="en-GB"/>
              <a:t>, portanto, </a:t>
            </a:r>
            <a:r>
              <a:rPr lang="en-GB" sz="1200">
                <a:solidFill>
                  <a:schemeClr val="dk1"/>
                </a:solidFill>
                <a:latin typeface="Calibri"/>
                <a:ea typeface="Calibri"/>
                <a:cs typeface="Calibri"/>
                <a:sym typeface="Calibri"/>
              </a:rPr>
              <a:t>1,65 </a:t>
            </a:r>
            <a:r>
              <a:rPr lang="en-GB"/>
              <a:t>dólares americanos </a:t>
            </a:r>
            <a:r>
              <a:rPr lang="en-GB" sz="1200">
                <a:solidFill>
                  <a:schemeClr val="dk1"/>
                </a:solidFill>
                <a:latin typeface="Calibri"/>
                <a:ea typeface="Calibri"/>
                <a:cs typeface="Calibri"/>
                <a:sym typeface="Calibri"/>
              </a:rPr>
              <a:t>no valor </a:t>
            </a:r>
            <a:r>
              <a:rPr lang="en-GB"/>
              <a:t>atual</a:t>
            </a:r>
            <a:r>
              <a:rPr lang="en-GB" sz="1200">
                <a:solidFill>
                  <a:schemeClr val="dk1"/>
                </a:solidFill>
                <a:latin typeface="Calibri"/>
                <a:ea typeface="Calibri"/>
                <a:cs typeface="Calibri"/>
                <a:sym typeface="Calibri"/>
              </a:rPr>
              <a:t>. Da mesma forma, para a produção de eletricidade, temos 35 quilowatts-hora de produção descontados por dois anos, que é o fator 1,21</a:t>
            </a:r>
            <a:r>
              <a:rPr lang="en-GB"/>
              <a:t>. Isto </a:t>
            </a:r>
            <a:r>
              <a:rPr lang="en-GB" sz="1200">
                <a:solidFill>
                  <a:schemeClr val="dk1"/>
                </a:solidFill>
                <a:latin typeface="Calibri"/>
                <a:ea typeface="Calibri"/>
                <a:cs typeface="Calibri"/>
                <a:sym typeface="Calibri"/>
              </a:rPr>
              <a:t>é 28,9 </a:t>
            </a:r>
            <a:r>
              <a:rPr lang="en-GB"/>
              <a:t>quilowatts-hora </a:t>
            </a:r>
            <a:r>
              <a:rPr lang="en-GB" sz="1200">
                <a:solidFill>
                  <a:schemeClr val="dk1"/>
                </a:solidFill>
                <a:latin typeface="Calibri"/>
                <a:ea typeface="Calibri"/>
                <a:cs typeface="Calibri"/>
                <a:sym typeface="Calibri"/>
              </a:rPr>
              <a:t>para o ano dois.</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228" name="Google Shape;228;p6:notes"/>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7: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Continuamos a fazer isto para todos os anos e depois podemos calcular o </a:t>
            </a:r>
            <a:r>
              <a:rPr lang="en-GB"/>
              <a:t>LCOE </a:t>
            </a:r>
            <a:r>
              <a:rPr lang="en-GB" sz="1200">
                <a:solidFill>
                  <a:schemeClr val="dk1"/>
                </a:solidFill>
                <a:latin typeface="Calibri"/>
                <a:ea typeface="Calibri"/>
                <a:cs typeface="Calibri"/>
                <a:sym typeface="Calibri"/>
              </a:rPr>
              <a:t>com base no tempo de vida da tecnologia</a:t>
            </a:r>
            <a:r>
              <a:rPr lang="en-GB"/>
              <a:t>, ou seja, os </a:t>
            </a:r>
            <a:r>
              <a:rPr lang="en-GB" sz="1200">
                <a:solidFill>
                  <a:schemeClr val="dk1"/>
                </a:solidFill>
                <a:latin typeface="Calibri"/>
                <a:ea typeface="Calibri"/>
                <a:cs typeface="Calibri"/>
                <a:sym typeface="Calibri"/>
              </a:rPr>
              <a:t>20 anos em que se espera que a tecnologia produza eletricidade. Ou podemos calcular o </a:t>
            </a:r>
            <a:r>
              <a:rPr lang="en-GB"/>
              <a:t>LCOE </a:t>
            </a:r>
            <a:r>
              <a:rPr lang="en-GB" sz="1200">
                <a:solidFill>
                  <a:schemeClr val="dk1"/>
                </a:solidFill>
                <a:latin typeface="Calibri"/>
                <a:ea typeface="Calibri"/>
                <a:cs typeface="Calibri"/>
                <a:sym typeface="Calibri"/>
              </a:rPr>
              <a:t>para o tempo de vida do projeto. Se tivermos um projeto de apenas 15 anos, isso significa que, no final do tempo de vida do projeto, o sistema ainda tem cinco anos para produzir eletricidade</a:t>
            </a:r>
            <a:r>
              <a:rPr lang="en-GB"/>
              <a:t>. Para compensar este facto, podemos </a:t>
            </a:r>
            <a:r>
              <a:rPr lang="en-GB" sz="1200">
                <a:solidFill>
                  <a:schemeClr val="dk1"/>
                </a:solidFill>
                <a:latin typeface="Calibri"/>
                <a:ea typeface="Calibri"/>
                <a:cs typeface="Calibri"/>
                <a:sym typeface="Calibri"/>
              </a:rPr>
              <a:t>contabilizar algo chamado custo residual. O custo residual representa o valor remanescente deste sistema</a:t>
            </a:r>
            <a:r>
              <a:rPr lang="en-GB"/>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Na ferramenta OnSSET, aproximamos o custo residual como os custos de investimento da tecnologia</a:t>
            </a:r>
            <a:r>
              <a:rPr lang="en-GB"/>
              <a:t>, </a:t>
            </a:r>
            <a:r>
              <a:rPr lang="en-GB" sz="1200">
                <a:solidFill>
                  <a:schemeClr val="dk1"/>
                </a:solidFill>
                <a:latin typeface="Calibri"/>
                <a:ea typeface="Calibri"/>
                <a:cs typeface="Calibri"/>
                <a:sym typeface="Calibri"/>
              </a:rPr>
              <a:t>multiplicados pelo </a:t>
            </a:r>
            <a:r>
              <a:rPr lang="en-GB"/>
              <a:t>tempo de vida </a:t>
            </a:r>
            <a:r>
              <a:rPr lang="en-GB" sz="1200">
                <a:solidFill>
                  <a:schemeClr val="dk1"/>
                </a:solidFill>
                <a:latin typeface="Calibri"/>
                <a:ea typeface="Calibri"/>
                <a:cs typeface="Calibri"/>
                <a:sym typeface="Calibri"/>
              </a:rPr>
              <a:t>restante da tecnologia</a:t>
            </a:r>
            <a:r>
              <a:rPr lang="en-GB"/>
              <a:t>, </a:t>
            </a:r>
            <a:r>
              <a:rPr lang="en-GB" sz="1200">
                <a:solidFill>
                  <a:schemeClr val="dk1"/>
                </a:solidFill>
                <a:latin typeface="Calibri"/>
                <a:ea typeface="Calibri"/>
                <a:cs typeface="Calibri"/>
                <a:sym typeface="Calibri"/>
              </a:rPr>
              <a:t>dividido pelo tempo de vida esperado da tecnologia. Se tivermos custos de investimento de 130 dólares</a:t>
            </a:r>
            <a:r>
              <a:rPr lang="en-GB"/>
              <a:t>, </a:t>
            </a:r>
            <a:r>
              <a:rPr lang="en-GB" sz="1200">
                <a:solidFill>
                  <a:schemeClr val="dk1"/>
                </a:solidFill>
                <a:latin typeface="Calibri"/>
                <a:ea typeface="Calibri"/>
                <a:cs typeface="Calibri"/>
                <a:sym typeface="Calibri"/>
              </a:rPr>
              <a:t>o </a:t>
            </a:r>
            <a:r>
              <a:rPr lang="en-GB"/>
              <a:t>tempo de vida </a:t>
            </a:r>
            <a:r>
              <a:rPr lang="en-GB" sz="1200">
                <a:solidFill>
                  <a:schemeClr val="dk1"/>
                </a:solidFill>
                <a:latin typeface="Calibri"/>
                <a:ea typeface="Calibri"/>
                <a:cs typeface="Calibri"/>
                <a:sym typeface="Calibri"/>
              </a:rPr>
              <a:t>do projeto for de 15 anos e </a:t>
            </a:r>
            <a:r>
              <a:rPr lang="en-GB"/>
              <a:t>o tempo de vida esperado da </a:t>
            </a:r>
            <a:r>
              <a:rPr lang="en-GB" sz="1200">
                <a:solidFill>
                  <a:schemeClr val="dk1"/>
                </a:solidFill>
                <a:latin typeface="Calibri"/>
                <a:ea typeface="Calibri"/>
                <a:cs typeface="Calibri"/>
                <a:sym typeface="Calibri"/>
              </a:rPr>
              <a:t>tecnologia </a:t>
            </a:r>
            <a:r>
              <a:rPr lang="en-GB"/>
              <a:t>for de </a:t>
            </a:r>
            <a:r>
              <a:rPr lang="en-GB" sz="1200">
                <a:solidFill>
                  <a:schemeClr val="dk1"/>
                </a:solidFill>
                <a:latin typeface="Calibri"/>
                <a:ea typeface="Calibri"/>
                <a:cs typeface="Calibri"/>
                <a:sym typeface="Calibri"/>
              </a:rPr>
              <a:t>20 anos, </a:t>
            </a:r>
            <a:r>
              <a:rPr lang="en-GB"/>
              <a:t>então </a:t>
            </a:r>
            <a:r>
              <a:rPr lang="en-GB" sz="1200">
                <a:solidFill>
                  <a:schemeClr val="dk1"/>
                </a:solidFill>
                <a:latin typeface="Calibri"/>
                <a:ea typeface="Calibri"/>
                <a:cs typeface="Calibri"/>
                <a:sym typeface="Calibri"/>
              </a:rPr>
              <a:t>sabemos que no final do tempo de vida do produto ainda temos mais 5 anos de tempo de vida da tecnologia. Isto resulta em 5 dividido por 20 vezes o custo do investimento, que é o valor que resta no sistema</a:t>
            </a:r>
            <a:r>
              <a:rPr lang="en-GB"/>
              <a:t>. O resultado é </a:t>
            </a:r>
            <a:r>
              <a:rPr lang="en-GB" sz="1200">
                <a:solidFill>
                  <a:schemeClr val="dk1"/>
                </a:solidFill>
                <a:latin typeface="Calibri"/>
                <a:ea typeface="Calibri"/>
                <a:cs typeface="Calibri"/>
                <a:sym typeface="Calibri"/>
              </a:rPr>
              <a:t>32,5 dólares. Podemos introduzir os custos de recuperação na nossa fórmula </a:t>
            </a:r>
            <a:r>
              <a:rPr lang="en-GB"/>
              <a:t>L.C.O.E</a:t>
            </a:r>
            <a:r>
              <a:rPr lang="en-GB" sz="1200">
                <a:solidFill>
                  <a:schemeClr val="dk1"/>
                </a:solidFill>
                <a:latin typeface="Calibri"/>
                <a:ea typeface="Calibri"/>
                <a:cs typeface="Calibri"/>
                <a:sym typeface="Calibri"/>
              </a:rPr>
              <a:t>. como um custo de investimento negativo. Note-se que esta é uma versão simplificada para calcular o custo residual. Nalguns casos, os custos do sistema podem diminuir mais rapidamente ou mais lentamente </a:t>
            </a:r>
            <a:r>
              <a:rPr lang="en-GB"/>
              <a:t>ao longo da vida útil de uma tecnologia</a:t>
            </a:r>
            <a:r>
              <a:rPr lang="en-GB" sz="1200">
                <a:solidFill>
                  <a:schemeClr val="dk1"/>
                </a:solidFill>
                <a:latin typeface="Calibri"/>
                <a:ea typeface="Calibri"/>
                <a:cs typeface="Calibri"/>
                <a:sym typeface="Calibri"/>
              </a:rPr>
              <a:t>.</a:t>
            </a:r>
            <a:endParaRPr/>
          </a:p>
        </p:txBody>
      </p:sp>
      <p:sp>
        <p:nvSpPr>
          <p:cNvPr id="243" name="Google Shape;243;p7: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9: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9:notes"/>
          <p:cNvSpPr txBox="1">
            <a:spLocks noGrp="1"/>
          </p:cNvSpPr>
          <p:nvPr>
            <p:ph type="body" idx="1"/>
          </p:nvPr>
        </p:nvSpPr>
        <p:spPr>
          <a:xfrm>
            <a:off x="710407" y="4925407"/>
            <a:ext cx="5683250" cy="4029880"/>
          </a:xfrm>
          <a:prstGeom prst="rect">
            <a:avLst/>
          </a:prstGeom>
          <a:noFill/>
          <a:ln>
            <a:noFill/>
          </a:ln>
        </p:spPr>
        <p:txBody>
          <a:bodyPr spcFirstLastPara="1" wrap="square" lIns="99075" tIns="49525" rIns="99075" bIns="49525"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Continuamos agora o nosso cálculo </a:t>
            </a:r>
            <a:r>
              <a:rPr lang="en-GB"/>
              <a:t>L.C.O.E</a:t>
            </a:r>
            <a:r>
              <a:rPr lang="en-GB" sz="1200">
                <a:solidFill>
                  <a:schemeClr val="dk1"/>
                </a:solidFill>
                <a:latin typeface="Calibri"/>
                <a:ea typeface="Calibri"/>
                <a:cs typeface="Calibri"/>
                <a:sym typeface="Calibri"/>
              </a:rPr>
              <a:t>. para o ano 15, que era o fim da vida do nosso projeto. O sistema terá um custo residual, uma vez que a </a:t>
            </a:r>
            <a:r>
              <a:rPr lang="en-GB"/>
              <a:t>vida útil </a:t>
            </a:r>
            <a:r>
              <a:rPr lang="en-GB" sz="1200">
                <a:solidFill>
                  <a:schemeClr val="dk1"/>
                </a:solidFill>
                <a:latin typeface="Calibri"/>
                <a:ea typeface="Calibri"/>
                <a:cs typeface="Calibri"/>
                <a:sym typeface="Calibri"/>
              </a:rPr>
              <a:t>técnica era de 20 anos. Introduzimos este valor como 32,5 dólares. Agora temos os custos finais de operação e manutenção de dois dólares e nenhum custo de combustível. Os custos totais são </a:t>
            </a:r>
            <a:r>
              <a:rPr lang="en-GB"/>
              <a:t>menos 28,4 </a:t>
            </a:r>
            <a:r>
              <a:rPr lang="en-GB" sz="1200">
                <a:solidFill>
                  <a:schemeClr val="dk1"/>
                </a:solidFill>
                <a:latin typeface="Calibri"/>
                <a:ea typeface="Calibri"/>
                <a:cs typeface="Calibri"/>
                <a:sym typeface="Calibri"/>
              </a:rPr>
              <a:t>dólares</a:t>
            </a:r>
            <a:r>
              <a:rPr lang="en-GB"/>
              <a:t>, </a:t>
            </a:r>
            <a:r>
              <a:rPr lang="en-GB" sz="1200">
                <a:solidFill>
                  <a:schemeClr val="dk1"/>
                </a:solidFill>
                <a:latin typeface="Calibri"/>
                <a:ea typeface="Calibri"/>
                <a:cs typeface="Calibri"/>
                <a:sym typeface="Calibri"/>
              </a:rPr>
              <a:t>divididos pelo fator de desconto no ano 15, que é 4,18. O custo restante é de </a:t>
            </a:r>
            <a:r>
              <a:rPr lang="en-GB"/>
              <a:t>menos 6,79 </a:t>
            </a:r>
            <a:r>
              <a:rPr lang="en-GB" sz="1200">
                <a:solidFill>
                  <a:schemeClr val="dk1"/>
                </a:solidFill>
                <a:latin typeface="Calibri"/>
                <a:ea typeface="Calibri"/>
                <a:cs typeface="Calibri"/>
                <a:sym typeface="Calibri"/>
              </a:rPr>
              <a:t>dólares</a:t>
            </a:r>
            <a:r>
              <a:rPr lang="en-GB"/>
              <a:t>. Isto </a:t>
            </a:r>
            <a:r>
              <a:rPr lang="en-GB" sz="1200">
                <a:solidFill>
                  <a:schemeClr val="dk1"/>
                </a:solidFill>
                <a:latin typeface="Calibri"/>
                <a:ea typeface="Calibri"/>
                <a:cs typeface="Calibri"/>
                <a:sym typeface="Calibri"/>
              </a:rPr>
              <a:t>significa </a:t>
            </a:r>
            <a:r>
              <a:rPr lang="en-GB"/>
              <a:t>que </a:t>
            </a:r>
            <a:r>
              <a:rPr lang="en-GB" sz="1200">
                <a:solidFill>
                  <a:schemeClr val="dk1"/>
                </a:solidFill>
                <a:latin typeface="Calibri"/>
                <a:ea typeface="Calibri"/>
                <a:cs typeface="Calibri"/>
                <a:sym typeface="Calibri"/>
              </a:rPr>
              <a:t>no ano 15, se vendermos o sistema</a:t>
            </a:r>
            <a:r>
              <a:rPr lang="en-GB"/>
              <a:t>, </a:t>
            </a:r>
            <a:r>
              <a:rPr lang="en-GB" sz="1200">
                <a:solidFill>
                  <a:schemeClr val="dk1"/>
                </a:solidFill>
                <a:latin typeface="Calibri"/>
                <a:ea typeface="Calibri"/>
                <a:cs typeface="Calibri"/>
                <a:sym typeface="Calibri"/>
              </a:rPr>
              <a:t>receberemos de volta 6,79 dólares </a:t>
            </a:r>
            <a:r>
              <a:rPr lang="en-GB"/>
              <a:t>americanos no </a:t>
            </a:r>
            <a:r>
              <a:rPr lang="en-GB" sz="1200">
                <a:solidFill>
                  <a:schemeClr val="dk1"/>
                </a:solidFill>
                <a:latin typeface="Calibri"/>
                <a:ea typeface="Calibri"/>
                <a:cs typeface="Calibri"/>
                <a:sym typeface="Calibri"/>
              </a:rPr>
              <a:t>valor atual. A produção de eletricidade é de 35 </a:t>
            </a:r>
            <a:r>
              <a:rPr lang="en-GB"/>
              <a:t>quilowatts-hora </a:t>
            </a:r>
            <a:r>
              <a:rPr lang="en-GB" sz="1200">
                <a:solidFill>
                  <a:schemeClr val="dk1"/>
                </a:solidFill>
                <a:latin typeface="Calibri"/>
                <a:ea typeface="Calibri"/>
                <a:cs typeface="Calibri"/>
                <a:sym typeface="Calibri"/>
              </a:rPr>
              <a:t>divididos pelo fator de desconto para o ano 15, </a:t>
            </a:r>
            <a:r>
              <a:rPr lang="en-GB"/>
              <a:t>ou seja, </a:t>
            </a:r>
            <a:r>
              <a:rPr lang="en-GB" sz="1200">
                <a:solidFill>
                  <a:schemeClr val="dk1"/>
                </a:solidFill>
                <a:latin typeface="Calibri"/>
                <a:ea typeface="Calibri"/>
                <a:cs typeface="Calibri"/>
                <a:sym typeface="Calibri"/>
              </a:rPr>
              <a:t>8,37 </a:t>
            </a:r>
            <a:r>
              <a:rPr lang="en-GB"/>
              <a:t>quilowatts-hora. </a:t>
            </a:r>
            <a:endParaRPr sz="1200">
              <a:solidFill>
                <a:schemeClr val="dk1"/>
              </a:solidFill>
              <a:latin typeface="Calibri"/>
              <a:ea typeface="Calibri"/>
              <a:cs typeface="Calibri"/>
              <a:sym typeface="Calibri"/>
            </a:endParaRPr>
          </a:p>
        </p:txBody>
      </p:sp>
      <p:sp>
        <p:nvSpPr>
          <p:cNvPr id="258" name="Google Shape;258;p9:notes"/>
          <p:cNvSpPr txBox="1">
            <a:spLocks noGrp="1"/>
          </p:cNvSpPr>
          <p:nvPr>
            <p:ph type="sldNum" idx="12"/>
          </p:nvPr>
        </p:nvSpPr>
        <p:spPr>
          <a:xfrm>
            <a:off x="4023992" y="9721107"/>
            <a:ext cx="3078427" cy="513507"/>
          </a:xfrm>
          <a:prstGeom prst="rect">
            <a:avLst/>
          </a:prstGeom>
          <a:noFill/>
          <a:ln>
            <a:noFill/>
          </a:ln>
        </p:spPr>
        <p:txBody>
          <a:bodyPr spcFirstLastPara="1" wrap="square" lIns="99075" tIns="49525" rIns="99075" bIns="4952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30" descr="A picture containing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 name="Google Shape;17;p30"/>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i="0" u="none" strike="noStrike" cap="none">
                <a:solidFill>
                  <a:schemeClr val="lt1"/>
                </a:solidFill>
                <a:latin typeface="Open Sans ExtraBold"/>
                <a:ea typeface="Open Sans ExtraBold"/>
                <a:cs typeface="Open Sans ExtraBold"/>
                <a:sym typeface="Open Sans ExtraBold"/>
              </a:rPr>
              <a:t>‹nº›</a:t>
            </a:fld>
            <a:endParaRPr sz="1400" b="1" i="0" u="none" strike="noStrike" cap="none">
              <a:solidFill>
                <a:schemeClr val="lt1"/>
              </a:solidFill>
              <a:latin typeface="Open Sans ExtraBold"/>
              <a:ea typeface="Open Sans ExtraBold"/>
              <a:cs typeface="Open Sans ExtraBold"/>
              <a:sym typeface="Open Sans ExtraBold"/>
            </a:endParaRPr>
          </a:p>
        </p:txBody>
      </p:sp>
      <p:sp>
        <p:nvSpPr>
          <p:cNvPr id="18" name="Google Shape;18;p30"/>
          <p:cNvSpPr txBox="1">
            <a:spLocks noGrp="1"/>
          </p:cNvSpPr>
          <p:nvPr>
            <p:ph type="title"/>
          </p:nvPr>
        </p:nvSpPr>
        <p:spPr>
          <a:xfrm>
            <a:off x="805249" y="4443413"/>
            <a:ext cx="5587313" cy="132500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Open Sans ExtraBold"/>
              <a:buNone/>
              <a:defRPr b="1">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0"/>
          <p:cNvSpPr txBox="1">
            <a:spLocks noGrp="1"/>
          </p:cNvSpPr>
          <p:nvPr>
            <p:ph type="body" idx="1"/>
          </p:nvPr>
        </p:nvSpPr>
        <p:spPr>
          <a:xfrm>
            <a:off x="804863" y="4052888"/>
            <a:ext cx="5588000" cy="3905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b="1">
                <a:solidFill>
                  <a:schemeClr val="lt1"/>
                </a:solidFill>
                <a:latin typeface="Open Sans ExtraBold"/>
                <a:ea typeface="Open Sans ExtraBold"/>
                <a:cs typeface="Open Sans ExtraBold"/>
                <a:sym typeface="Open Sans Extra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3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40"/>
          <p:cNvSpPr>
            <a:spLocks noGrp="1"/>
          </p:cNvSpPr>
          <p:nvPr>
            <p:ph type="pic" idx="2"/>
          </p:nvPr>
        </p:nvSpPr>
        <p:spPr>
          <a:xfrm>
            <a:off x="5183188" y="987425"/>
            <a:ext cx="6172200" cy="4873625"/>
          </a:xfrm>
          <a:prstGeom prst="rect">
            <a:avLst/>
          </a:prstGeom>
          <a:noFill/>
          <a:ln>
            <a:noFill/>
          </a:ln>
        </p:spPr>
      </p:sp>
      <p:sp>
        <p:nvSpPr>
          <p:cNvPr id="76" name="Google Shape;76;p4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4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4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8"/>
        <p:cNvGrpSpPr/>
        <p:nvPr/>
      </p:nvGrpSpPr>
      <p:grpSpPr>
        <a:xfrm>
          <a:off x="0" y="0"/>
          <a:ext cx="0" cy="0"/>
          <a:chOff x="0" y="0"/>
          <a:chExt cx="0" cy="0"/>
        </a:xfrm>
      </p:grpSpPr>
      <p:sp>
        <p:nvSpPr>
          <p:cNvPr id="99" name="Google Shape;99;p4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4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1" name="Google Shape;10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44"/>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‹nº›</a:t>
            </a:fld>
            <a:endParaRPr sz="1400" b="1">
              <a:solidFill>
                <a:schemeClr val="lt1"/>
              </a:solidFill>
              <a:latin typeface="Open Sans ExtraBold"/>
              <a:ea typeface="Open Sans ExtraBold"/>
              <a:cs typeface="Open Sans ExtraBold"/>
              <a:sym typeface="Open Sans ExtraBold"/>
            </a:endParaRPr>
          </a:p>
        </p:txBody>
      </p:sp>
      <p:sp>
        <p:nvSpPr>
          <p:cNvPr id="104" name="Google Shape;104;p44"/>
          <p:cNvSpPr txBox="1"/>
          <p:nvPr/>
        </p:nvSpPr>
        <p:spPr>
          <a:xfrm>
            <a:off x="11798644" y="6492875"/>
            <a:ext cx="393356"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888"/>
                </a:solidFill>
                <a:latin typeface="Calibri"/>
                <a:ea typeface="Calibri"/>
                <a:cs typeface="Calibri"/>
                <a:sym typeface="Calibri"/>
              </a:rPr>
              <a:t>‹nº›</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5"/>
        <p:cNvGrpSpPr/>
        <p:nvPr/>
      </p:nvGrpSpPr>
      <p:grpSpPr>
        <a:xfrm>
          <a:off x="0" y="0"/>
          <a:ext cx="0" cy="0"/>
          <a:chOff x="0" y="0"/>
          <a:chExt cx="0" cy="0"/>
        </a:xfrm>
      </p:grpSpPr>
      <p:sp>
        <p:nvSpPr>
          <p:cNvPr id="106" name="Google Shape;106;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45"/>
          <p:cNvSpPr txBox="1">
            <a:spLocks noGrp="1"/>
          </p:cNvSpPr>
          <p:nvPr>
            <p:ph type="sldNum" idx="12"/>
          </p:nvPr>
        </p:nvSpPr>
        <p:spPr>
          <a:xfrm>
            <a:off x="11786286" y="6497852"/>
            <a:ext cx="4057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p4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4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4" name="Google Shape;114;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7"/>
        <p:cNvGrpSpPr/>
        <p:nvPr/>
      </p:nvGrpSpPr>
      <p:grpSpPr>
        <a:xfrm>
          <a:off x="0" y="0"/>
          <a:ext cx="0" cy="0"/>
          <a:chOff x="0" y="0"/>
          <a:chExt cx="0" cy="0"/>
        </a:xfrm>
      </p:grpSpPr>
      <p:sp>
        <p:nvSpPr>
          <p:cNvPr id="118" name="Google Shape;118;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4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4"/>
        <p:cNvGrpSpPr/>
        <p:nvPr/>
      </p:nvGrpSpPr>
      <p:grpSpPr>
        <a:xfrm>
          <a:off x="0" y="0"/>
          <a:ext cx="0" cy="0"/>
          <a:chOff x="0" y="0"/>
          <a:chExt cx="0" cy="0"/>
        </a:xfrm>
      </p:grpSpPr>
      <p:sp>
        <p:nvSpPr>
          <p:cNvPr id="125" name="Google Shape;125;p4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4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7" name="Google Shape;127;p4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9" name="Google Shape;129;p4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3"/>
        <p:cNvGrpSpPr/>
        <p:nvPr/>
      </p:nvGrpSpPr>
      <p:grpSpPr>
        <a:xfrm>
          <a:off x="0" y="0"/>
          <a:ext cx="0" cy="0"/>
          <a:chOff x="0" y="0"/>
          <a:chExt cx="0" cy="0"/>
        </a:xfrm>
      </p:grpSpPr>
      <p:sp>
        <p:nvSpPr>
          <p:cNvPr id="134" name="Google Shape;134;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31"/>
          <p:cNvPicPr preferRelativeResize="0"/>
          <p:nvPr/>
        </p:nvPicPr>
        <p:blipFill rotWithShape="1">
          <a:blip r:embed="rId2">
            <a:alphaModFix/>
          </a:blip>
          <a:srcRect/>
          <a:stretch/>
        </p:blipFill>
        <p:spPr>
          <a:xfrm>
            <a:off x="0" y="679"/>
            <a:ext cx="12192000" cy="6858000"/>
          </a:xfrm>
          <a:prstGeom prst="rect">
            <a:avLst/>
          </a:prstGeom>
          <a:noFill/>
          <a:ln>
            <a:noFill/>
          </a:ln>
        </p:spPr>
      </p:pic>
      <p:sp>
        <p:nvSpPr>
          <p:cNvPr id="22" name="Google Shape;2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1"/>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‹nº›</a:t>
            </a:fld>
            <a:endParaRPr sz="1400" b="1">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
        <p:nvSpPr>
          <p:cNvPr id="139" name="Google Shape;139;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2"/>
        <p:cNvGrpSpPr/>
        <p:nvPr/>
      </p:nvGrpSpPr>
      <p:grpSpPr>
        <a:xfrm>
          <a:off x="0" y="0"/>
          <a:ext cx="0" cy="0"/>
          <a:chOff x="0" y="0"/>
          <a:chExt cx="0" cy="0"/>
        </a:xfrm>
      </p:grpSpPr>
      <p:sp>
        <p:nvSpPr>
          <p:cNvPr id="143" name="Google Shape;143;p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5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5" name="Google Shape;145;p5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6" name="Google Shape;146;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9"/>
        <p:cNvGrpSpPr/>
        <p:nvPr/>
      </p:nvGrpSpPr>
      <p:grpSpPr>
        <a:xfrm>
          <a:off x="0" y="0"/>
          <a:ext cx="0" cy="0"/>
          <a:chOff x="0" y="0"/>
          <a:chExt cx="0" cy="0"/>
        </a:xfrm>
      </p:grpSpPr>
      <p:sp>
        <p:nvSpPr>
          <p:cNvPr id="150" name="Google Shape;150;p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52"/>
          <p:cNvSpPr>
            <a:spLocks noGrp="1"/>
          </p:cNvSpPr>
          <p:nvPr>
            <p:ph type="pic" idx="2"/>
          </p:nvPr>
        </p:nvSpPr>
        <p:spPr>
          <a:xfrm>
            <a:off x="5183188" y="987425"/>
            <a:ext cx="6172200" cy="4873625"/>
          </a:xfrm>
          <a:prstGeom prst="rect">
            <a:avLst/>
          </a:prstGeom>
          <a:noFill/>
          <a:ln>
            <a:noFill/>
          </a:ln>
        </p:spPr>
      </p:sp>
      <p:sp>
        <p:nvSpPr>
          <p:cNvPr id="152" name="Google Shape;152;p5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3" name="Google Shape;153;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6"/>
        <p:cNvGrpSpPr/>
        <p:nvPr/>
      </p:nvGrpSpPr>
      <p:grpSpPr>
        <a:xfrm>
          <a:off x="0" y="0"/>
          <a:ext cx="0" cy="0"/>
          <a:chOff x="0" y="0"/>
          <a:chExt cx="0" cy="0"/>
        </a:xfrm>
      </p:grpSpPr>
      <p:sp>
        <p:nvSpPr>
          <p:cNvPr id="157" name="Google Shape;157;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5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2"/>
        <p:cNvGrpSpPr/>
        <p:nvPr/>
      </p:nvGrpSpPr>
      <p:grpSpPr>
        <a:xfrm>
          <a:off x="0" y="0"/>
          <a:ext cx="0" cy="0"/>
          <a:chOff x="0" y="0"/>
          <a:chExt cx="0" cy="0"/>
        </a:xfrm>
      </p:grpSpPr>
      <p:sp>
        <p:nvSpPr>
          <p:cNvPr id="163" name="Google Shape;163;p5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5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5"/>
        <p:cNvGrpSpPr/>
        <p:nvPr/>
      </p:nvGrpSpPr>
      <p:grpSpPr>
        <a:xfrm>
          <a:off x="0" y="0"/>
          <a:ext cx="0" cy="0"/>
          <a:chOff x="0" y="0"/>
          <a:chExt cx="0" cy="0"/>
        </a:xfrm>
      </p:grpSpPr>
      <p:pic>
        <p:nvPicPr>
          <p:cNvPr id="26" name="Google Shape;26;p32" descr="Graphical user interface, text&#10;&#10;Description automatically generated"/>
          <p:cNvPicPr preferRelativeResize="0"/>
          <p:nvPr/>
        </p:nvPicPr>
        <p:blipFill rotWithShape="1">
          <a:blip r:embed="rId2">
            <a:alphaModFix/>
          </a:blip>
          <a:srcRect/>
          <a:stretch/>
        </p:blipFill>
        <p:spPr>
          <a:xfrm>
            <a:off x="-3565" y="-1605"/>
            <a:ext cx="12192000" cy="6858000"/>
          </a:xfrm>
          <a:prstGeom prst="rect">
            <a:avLst/>
          </a:prstGeom>
          <a:noFill/>
          <a:ln>
            <a:noFill/>
          </a:ln>
        </p:spPr>
      </p:pic>
      <p:sp>
        <p:nvSpPr>
          <p:cNvPr id="27" name="Google Shape;27;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2"/>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‹nº›</a:t>
            </a:fld>
            <a:endParaRPr sz="1400" b="1">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4"/>
        <p:cNvGrpSpPr/>
        <p:nvPr/>
      </p:nvGrpSpPr>
      <p:grpSpPr>
        <a:xfrm>
          <a:off x="0" y="0"/>
          <a:ext cx="0" cy="0"/>
          <a:chOff x="0" y="0"/>
          <a:chExt cx="0" cy="0"/>
        </a:xfrm>
      </p:grpSpPr>
      <p:pic>
        <p:nvPicPr>
          <p:cNvPr id="35" name="Google Shape;35;p34"/>
          <p:cNvPicPr preferRelativeResize="0"/>
          <p:nvPr/>
        </p:nvPicPr>
        <p:blipFill rotWithShape="1">
          <a:blip r:embed="rId2">
            <a:alphaModFix/>
          </a:blip>
          <a:srcRect/>
          <a:stretch/>
        </p:blipFill>
        <p:spPr>
          <a:xfrm>
            <a:off x="0" y="679"/>
            <a:ext cx="12192000" cy="6858000"/>
          </a:xfrm>
          <a:prstGeom prst="rect">
            <a:avLst/>
          </a:prstGeom>
          <a:noFill/>
          <a:ln>
            <a:noFill/>
          </a:ln>
        </p:spPr>
      </p:pic>
      <p:sp>
        <p:nvSpPr>
          <p:cNvPr id="36" name="Google Shape;3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4"/>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GB" sz="1400" b="1">
                <a:solidFill>
                  <a:schemeClr val="lt1"/>
                </a:solidFill>
                <a:latin typeface="Open Sans ExtraBold"/>
                <a:ea typeface="Open Sans ExtraBold"/>
                <a:cs typeface="Open Sans ExtraBold"/>
                <a:sym typeface="Open Sans ExtraBold"/>
              </a:rPr>
              <a:t>‹nº›</a:t>
            </a:fld>
            <a:endParaRPr sz="1400" b="1">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3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3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3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3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4" name="Google Shape;94;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 name="Google Shape;9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creativecommons.org/licenses/by/4.0/legalcode" TargetMode="External"/><Relationship Id="rId4" Type="http://schemas.openxmlformats.org/officeDocument/2006/relationships/hyperlink" Target="https://doi.org/10.5281/zenodo.457403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github.com/OnSSET/teaching_kit/courses/module_3/Lecture%206/"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hyperlink" Target="https://eosweb.larc.nasa.go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5281/zenodo.4574031"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creativecommons.org/licenses/by/4.0/legalcod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endev-indonesia.info/"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3390/en12071395"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github.com/OnSSET/teaching_kit/courses/module_3/Lecture%206/"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3390/en12071395"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creativecommons.org/licenses/by/4.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5281/zenodo.4574031"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creativecommons.org/licenses/by/4.0/legalcod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creativecommons.org/licenses/by/3.0/" TargetMode="External"/><Relationship Id="rId4" Type="http://schemas.openxmlformats.org/officeDocument/2006/relationships/hyperlink" Target="https://doi.org/10.1088/1748-9326/aa7b29"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https://creativecommons.org/licenses/by/4.0/legalcode" TargetMode="External"/><Relationship Id="rId4" Type="http://schemas.openxmlformats.org/officeDocument/2006/relationships/hyperlink" Target="https://doi.org/10.5281/zenodo.4574031"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doi.org/10.3390/en12071395"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doi.org/10.1088/1748-9326/6/3/034002" TargetMode="External"/><Relationship Id="rId4" Type="http://schemas.openxmlformats.org/officeDocument/2006/relationships/hyperlink" Target="https://github.com/OnSSET/teaching_kit/courses/module_3/Lecture%206/"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onsset.github.io/teaching_kit/courses/module_3/Lecture%20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1" descr="A picture containing calendar&#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4" name="Google Shape;174;p1"/>
          <p:cNvSpPr txBox="1"/>
          <p:nvPr/>
        </p:nvSpPr>
        <p:spPr>
          <a:xfrm>
            <a:off x="8461829" y="6085113"/>
            <a:ext cx="374105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i="0" u="none" strike="noStrike" cap="none">
                <a:solidFill>
                  <a:schemeClr val="lt1"/>
                </a:solidFill>
                <a:latin typeface="Open Sans"/>
                <a:ea typeface="Open Sans"/>
                <a:cs typeface="Open Sans"/>
                <a:sym typeface="Open Sans"/>
              </a:rPr>
              <a:t>Versão 1.0</a:t>
            </a:r>
            <a:endParaRPr sz="1800" b="1" i="0" u="none" strike="noStrike" cap="none">
              <a:solidFill>
                <a:schemeClr val="lt1"/>
              </a:solidFill>
              <a:latin typeface="Open Sans"/>
              <a:ea typeface="Open Sans"/>
              <a:cs typeface="Open Sans"/>
              <a:sym typeface="Open Sans"/>
            </a:endParaRPr>
          </a:p>
        </p:txBody>
      </p:sp>
      <p:sp>
        <p:nvSpPr>
          <p:cNvPr id="175" name="Google Shape;175;p1"/>
          <p:cNvSpPr txBox="1"/>
          <p:nvPr/>
        </p:nvSpPr>
        <p:spPr>
          <a:xfrm>
            <a:off x="797230" y="3503950"/>
            <a:ext cx="3027717" cy="64633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800" b="1" i="0" u="none" strike="noStrike" cap="none">
                <a:solidFill>
                  <a:schemeClr val="dk1"/>
                </a:solidFill>
                <a:latin typeface="Open Sans ExtraBold"/>
                <a:ea typeface="Open Sans ExtraBold"/>
                <a:cs typeface="Open Sans ExtraBold"/>
                <a:sym typeface="Open Sans ExtraBold"/>
              </a:rPr>
              <a:t>OnSSET/Global </a:t>
            </a:r>
            <a:br>
              <a:rPr lang="en-GB" sz="1800" b="1" i="0" u="none" strike="noStrike" cap="none">
                <a:solidFill>
                  <a:schemeClr val="dk1"/>
                </a:solidFill>
                <a:latin typeface="Open Sans ExtraBold"/>
                <a:ea typeface="Open Sans ExtraBold"/>
                <a:cs typeface="Open Sans ExtraBold"/>
                <a:sym typeface="Open Sans ExtraBold"/>
              </a:rPr>
            </a:br>
            <a:r>
              <a:rPr lang="en-GB" sz="1800" b="1" i="0" u="none" strike="noStrike" cap="none">
                <a:solidFill>
                  <a:schemeClr val="dk1"/>
                </a:solidFill>
                <a:latin typeface="Open Sans ExtraBold"/>
                <a:ea typeface="Open Sans ExtraBold"/>
                <a:cs typeface="Open Sans ExtraBold"/>
                <a:sym typeface="Open Sans ExtraBold"/>
              </a:rPr>
              <a:t>Plataforma de Eletrificação</a:t>
            </a:r>
            <a:endParaRPr sz="1800" b="1">
              <a:solidFill>
                <a:schemeClr val="dk1"/>
              </a:solidFill>
              <a:latin typeface="Open Sans ExtraBold"/>
              <a:ea typeface="Open Sans ExtraBold"/>
              <a:cs typeface="Open Sans ExtraBold"/>
              <a:sym typeface="Open Sans ExtraBold"/>
            </a:endParaRPr>
          </a:p>
        </p:txBody>
      </p:sp>
      <p:sp>
        <p:nvSpPr>
          <p:cNvPr id="176" name="Google Shape;176;p1"/>
          <p:cNvSpPr txBox="1">
            <a:spLocks noGrp="1"/>
          </p:cNvSpPr>
          <p:nvPr>
            <p:ph type="title"/>
          </p:nvPr>
        </p:nvSpPr>
        <p:spPr>
          <a:xfrm>
            <a:off x="747852" y="4511842"/>
            <a:ext cx="7703091" cy="160594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Open Sans ExtraBold"/>
              <a:buNone/>
            </a:pPr>
            <a:r>
              <a:rPr lang="en-GB" dirty="0">
                <a:solidFill>
                  <a:schemeClr val="lt1"/>
                </a:solidFill>
              </a:rPr>
              <a:t>AULA 8</a:t>
            </a:r>
            <a:br>
              <a:rPr lang="en-GB" dirty="0"/>
            </a:br>
            <a:r>
              <a:rPr lang="en-GB" dirty="0"/>
              <a:t>MODELAGEM ENERGÉTICA AVANÇADA NO ONSSET</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0"/>
          <p:cNvSpPr/>
          <p:nvPr/>
        </p:nvSpPr>
        <p:spPr>
          <a:xfrm>
            <a:off x="7005996" y="1454512"/>
            <a:ext cx="4346400" cy="14679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76" name="Google Shape;276;p10"/>
          <p:cNvSpPr/>
          <p:nvPr/>
        </p:nvSpPr>
        <p:spPr>
          <a:xfrm>
            <a:off x="7101533" y="1169415"/>
            <a:ext cx="4464198" cy="2167046"/>
          </a:xfrm>
          <a:prstGeom prst="rect">
            <a:avLst/>
          </a:prstGeom>
          <a:noFill/>
          <a:ln w="12700" cap="flat" cmpd="sng">
            <a:solidFill>
              <a:srgbClr val="93895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7" name="Google Shape;277;p10"/>
          <p:cNvSpPr/>
          <p:nvPr/>
        </p:nvSpPr>
        <p:spPr>
          <a:xfrm>
            <a:off x="8395576" y="1620319"/>
            <a:ext cx="696000" cy="4641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78" name="Google Shape;278;p10"/>
          <p:cNvPicPr preferRelativeResize="0"/>
          <p:nvPr/>
        </p:nvPicPr>
        <p:blipFill rotWithShape="1">
          <a:blip r:embed="rId4">
            <a:alphaModFix/>
          </a:blip>
          <a:srcRect/>
          <a:stretch/>
        </p:blipFill>
        <p:spPr>
          <a:xfrm>
            <a:off x="107430" y="3488861"/>
            <a:ext cx="11591925" cy="1781175"/>
          </a:xfrm>
          <a:prstGeom prst="rect">
            <a:avLst/>
          </a:prstGeom>
          <a:noFill/>
          <a:ln>
            <a:noFill/>
          </a:ln>
        </p:spPr>
      </p:pic>
      <p:sp>
        <p:nvSpPr>
          <p:cNvPr id="279" name="Google Shape;279;p10"/>
          <p:cNvSpPr txBox="1"/>
          <p:nvPr/>
        </p:nvSpPr>
        <p:spPr>
          <a:xfrm>
            <a:off x="838200" y="1526967"/>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Calibri"/>
              <a:buNone/>
            </a:pPr>
            <a:r>
              <a:rPr lang="en-GB" sz="2000" b="1">
                <a:solidFill>
                  <a:srgbClr val="9CC2E5"/>
                </a:solidFill>
                <a:latin typeface="Open Sans"/>
                <a:ea typeface="Open Sans"/>
                <a:cs typeface="Open Sans"/>
                <a:sym typeface="Open Sans"/>
              </a:rPr>
              <a:t>Exemplo de LCOE - Custo final</a:t>
            </a:r>
            <a:endParaRPr/>
          </a:p>
        </p:txBody>
      </p:sp>
      <p:sp>
        <p:nvSpPr>
          <p:cNvPr id="280" name="Google Shape;280;p10"/>
          <p:cNvSpPr txBox="1"/>
          <p:nvPr/>
        </p:nvSpPr>
        <p:spPr>
          <a:xfrm>
            <a:off x="838200" y="257349"/>
            <a:ext cx="3997438"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8.2 Teoria avançada III </a:t>
            </a:r>
            <a:endParaRPr sz="4400">
              <a:solidFill>
                <a:srgbClr val="17375E"/>
              </a:solidFill>
              <a:latin typeface="Open Sans"/>
              <a:ea typeface="Open Sans"/>
              <a:cs typeface="Open Sans"/>
              <a:sym typeface="Open Sans"/>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1"/>
          <p:cNvSpPr/>
          <p:nvPr/>
        </p:nvSpPr>
        <p:spPr>
          <a:xfrm>
            <a:off x="6905543" y="1340541"/>
            <a:ext cx="4464300" cy="2166900"/>
          </a:xfrm>
          <a:prstGeom prst="rect">
            <a:avLst/>
          </a:prstGeom>
          <a:noFill/>
          <a:ln w="12700" cap="flat" cmpd="sng">
            <a:solidFill>
              <a:srgbClr val="93895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6" name="Google Shape;286;p11"/>
          <p:cNvSpPr/>
          <p:nvPr/>
        </p:nvSpPr>
        <p:spPr>
          <a:xfrm>
            <a:off x="177413" y="3699155"/>
            <a:ext cx="7861200" cy="1784400"/>
          </a:xfrm>
          <a:prstGeom prst="rect">
            <a:avLst/>
          </a:prstGeom>
          <a:blipFill rotWithShape="1">
            <a:blip r:embed="rId3">
              <a:alphaModFix/>
            </a:blip>
            <a:stretch>
              <a:fillRect r="-263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87" name="Google Shape;287;p11"/>
          <p:cNvSpPr txBox="1"/>
          <p:nvPr/>
        </p:nvSpPr>
        <p:spPr>
          <a:xfrm>
            <a:off x="823210" y="1875112"/>
            <a:ext cx="4505107" cy="12926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GB" sz="2600" b="0" i="0" u="none" strike="noStrike" cap="none">
                <a:solidFill>
                  <a:schemeClr val="dk1"/>
                </a:solidFill>
                <a:latin typeface="Calibri"/>
                <a:ea typeface="Calibri"/>
                <a:cs typeface="Calibri"/>
                <a:sym typeface="Calibri"/>
              </a:rPr>
              <a:t>O que acontece se considerarmos outra taxa de desconto?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r>
              <a:rPr lang="en-GB" sz="2600" b="0" i="0" u="none" strike="noStrike" cap="none">
                <a:solidFill>
                  <a:schemeClr val="dk1"/>
                </a:solidFill>
                <a:latin typeface="Calibri"/>
                <a:ea typeface="Calibri"/>
                <a:cs typeface="Calibri"/>
                <a:sym typeface="Calibri"/>
              </a:rPr>
              <a:t>Exemplo 5%: </a:t>
            </a:r>
            <a:endParaRPr sz="2600" b="0" i="0" u="none" strike="noStrike" cap="none">
              <a:solidFill>
                <a:schemeClr val="dk1"/>
              </a:solidFill>
              <a:latin typeface="Calibri"/>
              <a:ea typeface="Calibri"/>
              <a:cs typeface="Calibri"/>
              <a:sym typeface="Calibri"/>
            </a:endParaRPr>
          </a:p>
        </p:txBody>
      </p:sp>
      <p:sp>
        <p:nvSpPr>
          <p:cNvPr id="288" name="Google Shape;288;p11"/>
          <p:cNvSpPr txBox="1"/>
          <p:nvPr/>
        </p:nvSpPr>
        <p:spPr>
          <a:xfrm>
            <a:off x="7966867" y="4263802"/>
            <a:ext cx="3807600" cy="98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a:solidFill>
                  <a:schemeClr val="dk1"/>
                </a:solidFill>
                <a:latin typeface="Cambria Math"/>
                <a:ea typeface="Cambria Math"/>
                <a:cs typeface="Cambria Math"/>
                <a:sym typeface="Cambria Math"/>
              </a:rPr>
              <a:t>0,385 USD/kWh</a:t>
            </a:r>
            <a:endParaRPr sz="4000" b="0" i="0" u="none" strike="noStrike" cap="none">
              <a:solidFill>
                <a:schemeClr val="dk1"/>
              </a:solidFill>
              <a:latin typeface="Cambria Math"/>
              <a:ea typeface="Cambria Math"/>
              <a:cs typeface="Cambria Math"/>
              <a:sym typeface="Cambria Math"/>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289" name="Google Shape;289;p11"/>
          <p:cNvSpPr/>
          <p:nvPr/>
        </p:nvSpPr>
        <p:spPr>
          <a:xfrm>
            <a:off x="6951030" y="1759312"/>
            <a:ext cx="4346400" cy="1467900"/>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90" name="Google Shape;290;p11"/>
          <p:cNvSpPr txBox="1"/>
          <p:nvPr/>
        </p:nvSpPr>
        <p:spPr>
          <a:xfrm>
            <a:off x="838200" y="1526967"/>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Calibri"/>
              <a:buNone/>
            </a:pPr>
            <a:r>
              <a:rPr lang="en-GB" sz="2000" b="1">
                <a:solidFill>
                  <a:srgbClr val="9CC2E5"/>
                </a:solidFill>
                <a:latin typeface="Open Sans"/>
                <a:ea typeface="Open Sans"/>
                <a:cs typeface="Open Sans"/>
                <a:sym typeface="Open Sans"/>
              </a:rPr>
              <a:t>Exemplo de LCOE - Custo final</a:t>
            </a:r>
            <a:endParaRPr/>
          </a:p>
        </p:txBody>
      </p:sp>
      <p:sp>
        <p:nvSpPr>
          <p:cNvPr id="291" name="Google Shape;291;p11"/>
          <p:cNvSpPr txBox="1"/>
          <p:nvPr/>
        </p:nvSpPr>
        <p:spPr>
          <a:xfrm>
            <a:off x="838200" y="257349"/>
            <a:ext cx="3833662"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8.2 Teoria avançada III </a:t>
            </a:r>
            <a:endParaRPr sz="4400">
              <a:solidFill>
                <a:srgbClr val="17375E"/>
              </a:solidFill>
              <a:latin typeface="Open Sans"/>
              <a:ea typeface="Open Sans"/>
              <a:cs typeface="Open Sans"/>
              <a:sym typeface="Open Sans"/>
            </a:endParaRPr>
          </a:p>
        </p:txBody>
      </p:sp>
      <p:sp>
        <p:nvSpPr>
          <p:cNvPr id="292" name="Google Shape;292;p11"/>
          <p:cNvSpPr/>
          <p:nvPr/>
        </p:nvSpPr>
        <p:spPr>
          <a:xfrm>
            <a:off x="807743" y="6144851"/>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Fonte: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2"/>
          <p:cNvSpPr/>
          <p:nvPr/>
        </p:nvSpPr>
        <p:spPr>
          <a:xfrm>
            <a:off x="1" y="2871593"/>
            <a:ext cx="12188825" cy="1076848"/>
          </a:xfrm>
          <a:prstGeom prst="rect">
            <a:avLst/>
          </a:prstGeom>
          <a:solidFill>
            <a:srgbClr val="8EB4E3"/>
          </a:solidFill>
          <a:ln w="9525" cap="flat" cmpd="sng">
            <a:solidFill>
              <a:srgbClr val="558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7375E"/>
              </a:solidFill>
              <a:latin typeface="Calibri"/>
              <a:ea typeface="Calibri"/>
              <a:cs typeface="Calibri"/>
              <a:sym typeface="Calibri"/>
            </a:endParaRPr>
          </a:p>
        </p:txBody>
      </p:sp>
      <p:sp>
        <p:nvSpPr>
          <p:cNvPr id="298" name="Google Shape;298;p12"/>
          <p:cNvSpPr txBox="1"/>
          <p:nvPr/>
        </p:nvSpPr>
        <p:spPr>
          <a:xfrm>
            <a:off x="531169" y="3013542"/>
            <a:ext cx="10647004" cy="79295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17375E"/>
              </a:buClr>
              <a:buSzPts val="3600"/>
              <a:buFont typeface="Calibri"/>
              <a:buNone/>
            </a:pPr>
            <a:r>
              <a:rPr lang="en-GB" sz="3600">
                <a:solidFill>
                  <a:srgbClr val="17375E"/>
                </a:solidFill>
                <a:latin typeface="Calibri"/>
                <a:ea typeface="Calibri"/>
                <a:cs typeface="Calibri"/>
                <a:sym typeface="Calibri"/>
              </a:rPr>
              <a:t>Cálculos LCOE</a:t>
            </a:r>
            <a:endParaRPr sz="3600" b="0" i="0" u="none" strike="noStrike" cap="none">
              <a:solidFill>
                <a:srgbClr val="17375E"/>
              </a:solidFill>
              <a:latin typeface="Calibri"/>
              <a:ea typeface="Calibri"/>
              <a:cs typeface="Calibri"/>
              <a:sym typeface="Calibri"/>
            </a:endParaRPr>
          </a:p>
        </p:txBody>
      </p:sp>
      <p:sp>
        <p:nvSpPr>
          <p:cNvPr id="299" name="Google Shape;299;p12"/>
          <p:cNvSpPr txBox="1"/>
          <p:nvPr/>
        </p:nvSpPr>
        <p:spPr>
          <a:xfrm>
            <a:off x="838200" y="1526967"/>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Calibri"/>
              <a:buNone/>
            </a:pPr>
            <a:r>
              <a:rPr lang="en-GB" sz="2000" b="1" dirty="0">
                <a:solidFill>
                  <a:srgbClr val="9CC2E5"/>
                </a:solidFill>
                <a:latin typeface="Open Sans"/>
                <a:ea typeface="Open Sans"/>
                <a:cs typeface="Open Sans"/>
                <a:sym typeface="Open Sans"/>
              </a:rPr>
              <a:t>LCOE no </a:t>
            </a:r>
            <a:r>
              <a:rPr lang="en-GB" sz="2000" b="1" dirty="0" err="1">
                <a:solidFill>
                  <a:srgbClr val="9CC2E5"/>
                </a:solidFill>
                <a:latin typeface="Open Sans"/>
                <a:ea typeface="Open Sans"/>
                <a:cs typeface="Open Sans"/>
                <a:sym typeface="Open Sans"/>
              </a:rPr>
              <a:t>OnSSET</a:t>
            </a:r>
            <a:endParaRPr sz="2000" b="1" dirty="0">
              <a:solidFill>
                <a:srgbClr val="9CC2E5"/>
              </a:solidFill>
              <a:latin typeface="Open Sans"/>
              <a:ea typeface="Open Sans"/>
              <a:cs typeface="Open Sans"/>
              <a:sym typeface="Open Sans"/>
            </a:endParaRPr>
          </a:p>
        </p:txBody>
      </p:sp>
      <p:sp>
        <p:nvSpPr>
          <p:cNvPr id="300" name="Google Shape;300;p12"/>
          <p:cNvSpPr txBox="1"/>
          <p:nvPr/>
        </p:nvSpPr>
        <p:spPr>
          <a:xfrm>
            <a:off x="838200" y="257349"/>
            <a:ext cx="105156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8.2 Teoria avançada III </a:t>
            </a:r>
            <a:endParaRPr sz="4400">
              <a:solidFill>
                <a:srgbClr val="17375E"/>
              </a:solidFill>
              <a:latin typeface="Open Sans"/>
              <a:ea typeface="Open Sans"/>
              <a:cs typeface="Open Sans"/>
              <a:sym typeface="Open Sans"/>
            </a:endParaRPr>
          </a:p>
        </p:txBody>
      </p:sp>
      <p:sp>
        <p:nvSpPr>
          <p:cNvPr id="301" name="Google Shape;301;p12"/>
          <p:cNvSpPr/>
          <p:nvPr/>
        </p:nvSpPr>
        <p:spPr>
          <a:xfrm>
            <a:off x="807743" y="6144851"/>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Fonte: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13"/>
          <p:cNvPicPr preferRelativeResize="0"/>
          <p:nvPr/>
        </p:nvPicPr>
        <p:blipFill rotWithShape="1">
          <a:blip r:embed="rId3">
            <a:alphaModFix/>
          </a:blip>
          <a:srcRect/>
          <a:stretch/>
        </p:blipFill>
        <p:spPr>
          <a:xfrm>
            <a:off x="1791255" y="1799599"/>
            <a:ext cx="7499346" cy="4380931"/>
          </a:xfrm>
          <a:prstGeom prst="rect">
            <a:avLst/>
          </a:prstGeom>
          <a:noFill/>
          <a:ln>
            <a:noFill/>
          </a:ln>
        </p:spPr>
      </p:pic>
      <p:sp>
        <p:nvSpPr>
          <p:cNvPr id="307" name="Google Shape;307;p13"/>
          <p:cNvSpPr txBox="1"/>
          <p:nvPr/>
        </p:nvSpPr>
        <p:spPr>
          <a:xfrm>
            <a:off x="9608023" y="1883391"/>
            <a:ext cx="1856095" cy="523220"/>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Calibri"/>
                <a:ea typeface="Calibri"/>
                <a:cs typeface="Calibri"/>
                <a:sym typeface="Calibri"/>
              </a:rPr>
              <a:t>Carga de pico</a:t>
            </a:r>
            <a:endParaRPr sz="2800" b="0" i="0" u="none" strike="noStrike" cap="none">
              <a:solidFill>
                <a:schemeClr val="dk1"/>
              </a:solidFill>
              <a:latin typeface="Calibri"/>
              <a:ea typeface="Calibri"/>
              <a:cs typeface="Calibri"/>
              <a:sym typeface="Calibri"/>
            </a:endParaRPr>
          </a:p>
        </p:txBody>
      </p:sp>
      <p:cxnSp>
        <p:nvCxnSpPr>
          <p:cNvPr id="308" name="Google Shape;308;p13"/>
          <p:cNvCxnSpPr>
            <a:stCxn id="307" idx="1"/>
          </p:cNvCxnSpPr>
          <p:nvPr/>
        </p:nvCxnSpPr>
        <p:spPr>
          <a:xfrm flipH="1">
            <a:off x="7397023" y="2145001"/>
            <a:ext cx="2211000" cy="366300"/>
          </a:xfrm>
          <a:prstGeom prst="straightConnector1">
            <a:avLst/>
          </a:prstGeom>
          <a:noFill/>
          <a:ln w="28575" cap="flat" cmpd="sng">
            <a:solidFill>
              <a:srgbClr val="0C0C0C"/>
            </a:solidFill>
            <a:prstDash val="solid"/>
            <a:miter lim="800000"/>
            <a:headEnd type="none" w="sm" len="sm"/>
            <a:tailEnd type="stealth" w="med" len="med"/>
          </a:ln>
        </p:spPr>
      </p:cxnSp>
      <p:sp>
        <p:nvSpPr>
          <p:cNvPr id="309" name="Google Shape;309;p13"/>
          <p:cNvSpPr/>
          <p:nvPr/>
        </p:nvSpPr>
        <p:spPr>
          <a:xfrm>
            <a:off x="-1834156" y="6356349"/>
            <a:ext cx="1834156"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Lato"/>
                <a:ea typeface="Lato"/>
                <a:cs typeface="Lato"/>
                <a:sym typeface="Lato"/>
              </a:rPr>
              <a:t>Fonte:</a:t>
            </a:r>
            <a:r>
              <a:rPr lang="en-GB" sz="1000">
                <a:solidFill>
                  <a:srgbClr val="1D1C1D"/>
                </a:solidFill>
                <a:latin typeface="Lato"/>
                <a:ea typeface="Lato"/>
                <a:cs typeface="Lato"/>
                <a:sym typeface="Lato"/>
              </a:rPr>
              <a:t> Sahlberg et al. 2021</a:t>
            </a:r>
            <a:endParaRPr sz="1000">
              <a:solidFill>
                <a:schemeClr val="dk1"/>
              </a:solidFill>
              <a:latin typeface="Calibri"/>
              <a:ea typeface="Calibri"/>
              <a:cs typeface="Calibri"/>
              <a:sym typeface="Calibri"/>
            </a:endParaRPr>
          </a:p>
        </p:txBody>
      </p:sp>
      <p:sp>
        <p:nvSpPr>
          <p:cNvPr id="310" name="Google Shape;310;p13"/>
          <p:cNvSpPr txBox="1"/>
          <p:nvPr/>
        </p:nvSpPr>
        <p:spPr>
          <a:xfrm>
            <a:off x="838200" y="1526967"/>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Calibri"/>
              <a:buNone/>
            </a:pPr>
            <a:r>
              <a:rPr lang="en-GB" sz="2000" b="1">
                <a:solidFill>
                  <a:srgbClr val="9CC2E5"/>
                </a:solidFill>
                <a:latin typeface="Open Sans"/>
                <a:ea typeface="Open Sans"/>
                <a:cs typeface="Open Sans"/>
                <a:sym typeface="Open Sans"/>
              </a:rPr>
              <a:t>Curvas de carga </a:t>
            </a:r>
            <a:endParaRPr sz="2000" b="1">
              <a:solidFill>
                <a:srgbClr val="9CC2E5"/>
              </a:solidFill>
              <a:latin typeface="Open Sans"/>
              <a:ea typeface="Open Sans"/>
              <a:cs typeface="Open Sans"/>
              <a:sym typeface="Open Sans"/>
            </a:endParaRPr>
          </a:p>
        </p:txBody>
      </p:sp>
      <p:sp>
        <p:nvSpPr>
          <p:cNvPr id="311" name="Google Shape;311;p13"/>
          <p:cNvSpPr txBox="1"/>
          <p:nvPr/>
        </p:nvSpPr>
        <p:spPr>
          <a:xfrm>
            <a:off x="838200" y="257349"/>
            <a:ext cx="105156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8.2 Teoria avançada III </a:t>
            </a:r>
            <a:endParaRPr sz="4400">
              <a:solidFill>
                <a:srgbClr val="17375E"/>
              </a:solidFill>
              <a:latin typeface="Open Sans"/>
              <a:ea typeface="Open Sans"/>
              <a:cs typeface="Open Sans"/>
              <a:sym typeface="Open Sans"/>
            </a:endParaRPr>
          </a:p>
        </p:txBody>
      </p:sp>
      <p:sp>
        <p:nvSpPr>
          <p:cNvPr id="312" name="Google Shape;312;p13"/>
          <p:cNvSpPr txBox="1"/>
          <p:nvPr/>
        </p:nvSpPr>
        <p:spPr>
          <a:xfrm>
            <a:off x="5169834" y="6134413"/>
            <a:ext cx="417483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Fonte da imagem: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imagem</a:t>
            </a:r>
            <a:r>
              <a:rPr lang="en-GB" sz="1000">
                <a:solidFill>
                  <a:schemeClr val="dk1"/>
                </a:solidFill>
                <a:latin typeface="Open Sans"/>
                <a:ea typeface="Open Sans"/>
                <a:cs typeface="Open Sans"/>
                <a:sym typeface="Open Sans"/>
              </a:rPr>
              <a:t>, licença </a:t>
            </a:r>
            <a:r>
              <a:rPr lang="en-GB"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
        <p:nvSpPr>
          <p:cNvPr id="313" name="Google Shape;313;p13"/>
          <p:cNvSpPr txBox="1"/>
          <p:nvPr/>
        </p:nvSpPr>
        <p:spPr>
          <a:xfrm>
            <a:off x="9482049" y="4106931"/>
            <a:ext cx="2108041" cy="954067"/>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dirty="0" err="1">
                <a:solidFill>
                  <a:schemeClr val="dk1"/>
                </a:solidFill>
                <a:latin typeface="Calibri"/>
                <a:ea typeface="Calibri"/>
                <a:cs typeface="Calibri"/>
                <a:sym typeface="Calibri"/>
              </a:rPr>
              <a:t>Carga</a:t>
            </a:r>
            <a:r>
              <a:rPr lang="en-GB" sz="2800" dirty="0">
                <a:solidFill>
                  <a:schemeClr val="dk1"/>
                </a:solidFill>
                <a:latin typeface="Calibri"/>
                <a:ea typeface="Calibri"/>
                <a:cs typeface="Calibri"/>
                <a:sym typeface="Calibri"/>
              </a:rPr>
              <a:t> de base = </a:t>
            </a:r>
            <a:r>
              <a:rPr lang="en-GB" sz="2800" dirty="0" err="1">
                <a:solidFill>
                  <a:schemeClr val="dk1"/>
                </a:solidFill>
                <a:latin typeface="Calibri"/>
                <a:ea typeface="Calibri"/>
                <a:cs typeface="Calibri"/>
                <a:sym typeface="Calibri"/>
              </a:rPr>
              <a:t>carga</a:t>
            </a:r>
            <a:r>
              <a:rPr lang="en-GB" sz="2800" dirty="0">
                <a:solidFill>
                  <a:schemeClr val="dk1"/>
                </a:solidFill>
                <a:latin typeface="Calibri"/>
                <a:ea typeface="Calibri"/>
                <a:cs typeface="Calibri"/>
                <a:sym typeface="Calibri"/>
              </a:rPr>
              <a:t> </a:t>
            </a:r>
            <a:r>
              <a:rPr lang="en-GB" sz="2800" dirty="0" err="1">
                <a:solidFill>
                  <a:schemeClr val="dk1"/>
                </a:solidFill>
                <a:latin typeface="Calibri"/>
                <a:ea typeface="Calibri"/>
                <a:cs typeface="Calibri"/>
                <a:sym typeface="Calibri"/>
              </a:rPr>
              <a:t>média</a:t>
            </a:r>
            <a:endParaRPr sz="2800" b="0" i="0" u="none" strike="noStrike" cap="none" dirty="0">
              <a:solidFill>
                <a:schemeClr val="dk1"/>
              </a:solidFill>
              <a:latin typeface="Calibri"/>
              <a:ea typeface="Calibri"/>
              <a:cs typeface="Calibri"/>
              <a:sym typeface="Calibri"/>
            </a:endParaRPr>
          </a:p>
        </p:txBody>
      </p:sp>
      <p:sp>
        <p:nvSpPr>
          <p:cNvPr id="314" name="Google Shape;314;p13"/>
          <p:cNvSpPr/>
          <p:nvPr/>
        </p:nvSpPr>
        <p:spPr>
          <a:xfrm>
            <a:off x="807743" y="6144851"/>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Fonte: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Aula 8.2 Referências</a:t>
            </a:r>
            <a:endParaRPr/>
          </a:p>
        </p:txBody>
      </p:sp>
      <p:sp>
        <p:nvSpPr>
          <p:cNvPr id="320" name="Google Shape;320;p14"/>
          <p:cNvSpPr/>
          <p:nvPr/>
        </p:nvSpPr>
        <p:spPr>
          <a:xfrm>
            <a:off x="838200" y="1690688"/>
            <a:ext cx="4118700" cy="2308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Open Sans"/>
                <a:ea typeface="Open Sans"/>
                <a:cs typeface="Open Sans"/>
                <a:sym typeface="Open Sans"/>
              </a:rPr>
              <a:t>Sahlberg, A., Khavari, B., Korkovelos, A., Mentis, D., n.d. Aula 6: Teoria avançada do Gerador de Cenários GEP [Documento WWW]. Kit Didático OnSSET. URL </a:t>
            </a:r>
            <a:r>
              <a:rPr lang="en-GB" sz="18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https://onsset.github.io/teaching_kit/courses/modul</a:t>
            </a:r>
            <a:r>
              <a:rPr lang="en-GB" sz="1800">
                <a:solidFill>
                  <a:schemeClr val="dk1"/>
                </a:solidFill>
                <a:latin typeface="Open Sans"/>
                <a:ea typeface="Open Sans"/>
                <a:cs typeface="Open Sans"/>
                <a:sym typeface="Open Sans"/>
              </a:rPr>
              <a:t>e_3/Lecture%206/ (acedido em 2.18.21).</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15"/>
          <p:cNvPicPr preferRelativeResize="0"/>
          <p:nvPr/>
        </p:nvPicPr>
        <p:blipFill rotWithShape="1">
          <a:blip r:embed="rId3">
            <a:alphaModFix/>
          </a:blip>
          <a:srcRect/>
          <a:stretch/>
        </p:blipFill>
        <p:spPr>
          <a:xfrm>
            <a:off x="600075" y="1944897"/>
            <a:ext cx="10753725" cy="4298308"/>
          </a:xfrm>
          <a:prstGeom prst="rect">
            <a:avLst/>
          </a:prstGeom>
          <a:noFill/>
          <a:ln>
            <a:noFill/>
          </a:ln>
        </p:spPr>
      </p:pic>
      <p:sp>
        <p:nvSpPr>
          <p:cNvPr id="326" name="Google Shape;326;p15"/>
          <p:cNvSpPr txBox="1"/>
          <p:nvPr/>
        </p:nvSpPr>
        <p:spPr>
          <a:xfrm>
            <a:off x="838200" y="1526967"/>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2000" b="1">
                <a:solidFill>
                  <a:srgbClr val="9CC2E5"/>
                </a:solidFill>
                <a:latin typeface="Open Sans"/>
                <a:ea typeface="Open Sans"/>
                <a:cs typeface="Open Sans"/>
                <a:sym typeface="Open Sans"/>
              </a:rPr>
              <a:t>Avaliação da carga de eletricidade</a:t>
            </a:r>
            <a:endParaRPr/>
          </a:p>
        </p:txBody>
      </p:sp>
      <p:sp>
        <p:nvSpPr>
          <p:cNvPr id="327" name="Google Shape;327;p15"/>
          <p:cNvSpPr txBox="1"/>
          <p:nvPr/>
        </p:nvSpPr>
        <p:spPr>
          <a:xfrm>
            <a:off x="838200" y="257349"/>
            <a:ext cx="105156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8.3 Teoria avançada IV</a:t>
            </a:r>
            <a:endParaRPr sz="4400">
              <a:solidFill>
                <a:srgbClr val="17375E"/>
              </a:solidFill>
              <a:latin typeface="Open Sans"/>
              <a:ea typeface="Open Sans"/>
              <a:cs typeface="Open Sans"/>
              <a:sym typeface="Open Sans"/>
            </a:endParaRPr>
          </a:p>
        </p:txBody>
      </p:sp>
      <p:sp>
        <p:nvSpPr>
          <p:cNvPr id="328" name="Google Shape;328;p15"/>
          <p:cNvSpPr/>
          <p:nvPr/>
        </p:nvSpPr>
        <p:spPr>
          <a:xfrm>
            <a:off x="807743" y="6144851"/>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Fonte: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6"/>
          <p:cNvSpPr txBox="1"/>
          <p:nvPr/>
        </p:nvSpPr>
        <p:spPr>
          <a:xfrm>
            <a:off x="838200" y="1526967"/>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2000" b="1" dirty="0" err="1">
                <a:solidFill>
                  <a:srgbClr val="9CC2E5"/>
                </a:solidFill>
                <a:latin typeface="Open Sans"/>
                <a:ea typeface="Open Sans"/>
                <a:cs typeface="Open Sans"/>
                <a:sym typeface="Open Sans"/>
              </a:rPr>
              <a:t>Dimensionamento</a:t>
            </a:r>
            <a:r>
              <a:rPr lang="en-GB" sz="2000" b="1" dirty="0">
                <a:solidFill>
                  <a:srgbClr val="9CC2E5"/>
                </a:solidFill>
                <a:latin typeface="Open Sans"/>
                <a:ea typeface="Open Sans"/>
                <a:cs typeface="Open Sans"/>
                <a:sym typeface="Open Sans"/>
              </a:rPr>
              <a:t> do </a:t>
            </a:r>
            <a:r>
              <a:rPr lang="en-GB" sz="2000" b="1" dirty="0" err="1">
                <a:solidFill>
                  <a:srgbClr val="9CC2E5"/>
                </a:solidFill>
                <a:latin typeface="Open Sans"/>
                <a:ea typeface="Open Sans"/>
                <a:cs typeface="Open Sans"/>
                <a:sym typeface="Open Sans"/>
              </a:rPr>
              <a:t>sistema</a:t>
            </a:r>
            <a:r>
              <a:rPr lang="en-GB" sz="2000" b="1" dirty="0">
                <a:solidFill>
                  <a:srgbClr val="9CC2E5"/>
                </a:solidFill>
                <a:latin typeface="Open Sans"/>
                <a:ea typeface="Open Sans"/>
                <a:cs typeface="Open Sans"/>
                <a:sym typeface="Open Sans"/>
              </a:rPr>
              <a:t> de </a:t>
            </a:r>
            <a:r>
              <a:rPr lang="en-GB" sz="2000" b="1" dirty="0" err="1">
                <a:solidFill>
                  <a:srgbClr val="9CC2E5"/>
                </a:solidFill>
                <a:latin typeface="Open Sans"/>
                <a:ea typeface="Open Sans"/>
                <a:cs typeface="Open Sans"/>
                <a:sym typeface="Open Sans"/>
              </a:rPr>
              <a:t>produção</a:t>
            </a:r>
            <a:r>
              <a:rPr lang="en-GB" sz="2000" b="1" dirty="0">
                <a:solidFill>
                  <a:srgbClr val="9CC2E5"/>
                </a:solidFill>
                <a:latin typeface="Open Sans"/>
                <a:ea typeface="Open Sans"/>
                <a:cs typeface="Open Sans"/>
                <a:sym typeface="Open Sans"/>
              </a:rPr>
              <a:t> de </a:t>
            </a:r>
            <a:r>
              <a:rPr lang="en-GB" sz="2000" b="1" dirty="0" err="1">
                <a:solidFill>
                  <a:srgbClr val="9CC2E5"/>
                </a:solidFill>
                <a:latin typeface="Open Sans"/>
                <a:ea typeface="Open Sans"/>
                <a:cs typeface="Open Sans"/>
                <a:sym typeface="Open Sans"/>
              </a:rPr>
              <a:t>energia</a:t>
            </a:r>
            <a:r>
              <a:rPr lang="en-GB" sz="2000" b="1" dirty="0">
                <a:solidFill>
                  <a:srgbClr val="9CC2E5"/>
                </a:solidFill>
                <a:latin typeface="Open Sans"/>
                <a:ea typeface="Open Sans"/>
                <a:cs typeface="Open Sans"/>
                <a:sym typeface="Open Sans"/>
              </a:rPr>
              <a:t> e custos de </a:t>
            </a:r>
            <a:r>
              <a:rPr lang="en-GB" sz="2000" b="1" dirty="0" err="1">
                <a:solidFill>
                  <a:srgbClr val="9CC2E5"/>
                </a:solidFill>
                <a:latin typeface="Open Sans"/>
                <a:ea typeface="Open Sans"/>
                <a:cs typeface="Open Sans"/>
                <a:sym typeface="Open Sans"/>
              </a:rPr>
              <a:t>funcionamento</a:t>
            </a:r>
            <a:endParaRPr sz="2000" b="1" dirty="0">
              <a:solidFill>
                <a:srgbClr val="9CC2E5"/>
              </a:solidFill>
              <a:latin typeface="Open Sans"/>
              <a:ea typeface="Open Sans"/>
              <a:cs typeface="Open Sans"/>
              <a:sym typeface="Open Sans"/>
            </a:endParaRPr>
          </a:p>
        </p:txBody>
      </p:sp>
      <p:sp>
        <p:nvSpPr>
          <p:cNvPr id="334" name="Google Shape;334;p16"/>
          <p:cNvSpPr txBox="1"/>
          <p:nvPr/>
        </p:nvSpPr>
        <p:spPr>
          <a:xfrm>
            <a:off x="838200" y="257349"/>
            <a:ext cx="105156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8.3 Teoria avançada IV</a:t>
            </a:r>
            <a:endParaRPr sz="4400">
              <a:solidFill>
                <a:srgbClr val="17375E"/>
              </a:solidFill>
              <a:latin typeface="Open Sans"/>
              <a:ea typeface="Open Sans"/>
              <a:cs typeface="Open Sans"/>
              <a:sym typeface="Open Sans"/>
            </a:endParaRPr>
          </a:p>
        </p:txBody>
      </p:sp>
      <p:pic>
        <p:nvPicPr>
          <p:cNvPr id="335" name="Google Shape;335;p16"/>
          <p:cNvPicPr preferRelativeResize="0"/>
          <p:nvPr/>
        </p:nvPicPr>
        <p:blipFill rotWithShape="1">
          <a:blip r:embed="rId3">
            <a:alphaModFix/>
          </a:blip>
          <a:srcRect/>
          <a:stretch/>
        </p:blipFill>
        <p:spPr>
          <a:xfrm>
            <a:off x="838200" y="1986125"/>
            <a:ext cx="9773653" cy="4328996"/>
          </a:xfrm>
          <a:prstGeom prst="rect">
            <a:avLst/>
          </a:prstGeom>
          <a:noFill/>
          <a:ln>
            <a:noFill/>
          </a:ln>
        </p:spPr>
      </p:pic>
      <p:sp>
        <p:nvSpPr>
          <p:cNvPr id="336" name="Google Shape;336;p16"/>
          <p:cNvSpPr/>
          <p:nvPr/>
        </p:nvSpPr>
        <p:spPr>
          <a:xfrm>
            <a:off x="807743" y="6144851"/>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Fonte: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17"/>
          <p:cNvPicPr preferRelativeResize="0"/>
          <p:nvPr/>
        </p:nvPicPr>
        <p:blipFill rotWithShape="1">
          <a:blip r:embed="rId3">
            <a:alphaModFix/>
          </a:blip>
          <a:srcRect l="3412" t="4018" r="1691" b="15075"/>
          <a:stretch/>
        </p:blipFill>
        <p:spPr>
          <a:xfrm>
            <a:off x="4044860" y="1209173"/>
            <a:ext cx="7539762" cy="5004479"/>
          </a:xfrm>
          <a:prstGeom prst="rect">
            <a:avLst/>
          </a:prstGeom>
          <a:noFill/>
          <a:ln>
            <a:noFill/>
          </a:ln>
        </p:spPr>
      </p:pic>
      <p:sp>
        <p:nvSpPr>
          <p:cNvPr id="343" name="Google Shape;343;p17"/>
          <p:cNvSpPr txBox="1"/>
          <p:nvPr/>
        </p:nvSpPr>
        <p:spPr>
          <a:xfrm>
            <a:off x="5302211" y="6150122"/>
            <a:ext cx="5317548" cy="24618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000" b="1" i="0" u="none" strike="noStrike" cap="none">
                <a:solidFill>
                  <a:schemeClr val="dk1"/>
                </a:solidFill>
                <a:latin typeface="Open Sans"/>
                <a:ea typeface="Open Sans"/>
                <a:cs typeface="Open Sans"/>
                <a:sym typeface="Open Sans"/>
              </a:rPr>
              <a:t>Fonte da imagem: </a:t>
            </a:r>
            <a:r>
              <a:rPr lang="en-GB" sz="1000" b="0" i="0" u="none" strike="noStrike" cap="none">
                <a:solidFill>
                  <a:schemeClr val="dk1"/>
                </a:solidFill>
                <a:latin typeface="Open Sans"/>
                <a:ea typeface="Open Sans"/>
                <a:cs typeface="Open Sans"/>
                <a:sym typeface="Open Sans"/>
              </a:rPr>
              <a:t>Centro de Investigação Científica Atmosférica de Langley, </a:t>
            </a:r>
            <a:r>
              <a:rPr lang="en-GB" sz="1000" b="0" i="0" u="sng" strike="noStrike" cap="none">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imagem</a:t>
            </a:r>
            <a:endParaRPr sz="1000" b="0" i="0" u="none" strike="noStrike" cap="none">
              <a:solidFill>
                <a:srgbClr val="000000"/>
              </a:solidFill>
              <a:latin typeface="Open Sans"/>
              <a:ea typeface="Open Sans"/>
              <a:cs typeface="Open Sans"/>
              <a:sym typeface="Open Sans"/>
            </a:endParaRPr>
          </a:p>
        </p:txBody>
      </p:sp>
      <p:pic>
        <p:nvPicPr>
          <p:cNvPr id="344" name="Google Shape;344;p17"/>
          <p:cNvPicPr preferRelativeResize="0"/>
          <p:nvPr/>
        </p:nvPicPr>
        <p:blipFill rotWithShape="1">
          <a:blip r:embed="rId5">
            <a:alphaModFix/>
          </a:blip>
          <a:srcRect/>
          <a:stretch/>
        </p:blipFill>
        <p:spPr>
          <a:xfrm>
            <a:off x="911850" y="2187741"/>
            <a:ext cx="4234734" cy="3643117"/>
          </a:xfrm>
          <a:prstGeom prst="rect">
            <a:avLst/>
          </a:prstGeom>
          <a:noFill/>
          <a:ln>
            <a:noFill/>
          </a:ln>
        </p:spPr>
      </p:pic>
      <p:sp>
        <p:nvSpPr>
          <p:cNvPr id="345" name="Google Shape;345;p17"/>
          <p:cNvSpPr txBox="1"/>
          <p:nvPr/>
        </p:nvSpPr>
        <p:spPr>
          <a:xfrm>
            <a:off x="838200" y="1526967"/>
            <a:ext cx="5532620" cy="66077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2000" b="1" dirty="0" err="1">
                <a:solidFill>
                  <a:srgbClr val="9CC2E5"/>
                </a:solidFill>
                <a:latin typeface="Open Sans"/>
                <a:ea typeface="Open Sans"/>
                <a:cs typeface="Open Sans"/>
                <a:sym typeface="Open Sans"/>
              </a:rPr>
              <a:t>Cálculo</a:t>
            </a:r>
            <a:r>
              <a:rPr lang="en-GB" sz="2000" b="1" dirty="0">
                <a:solidFill>
                  <a:srgbClr val="9CC2E5"/>
                </a:solidFill>
                <a:latin typeface="Open Sans"/>
                <a:ea typeface="Open Sans"/>
                <a:cs typeface="Open Sans"/>
                <a:sym typeface="Open Sans"/>
              </a:rPr>
              <a:t> do LCOE para </a:t>
            </a:r>
            <a:r>
              <a:rPr lang="en-GB" sz="2000" b="1" dirty="0" err="1">
                <a:solidFill>
                  <a:srgbClr val="9CC2E5"/>
                </a:solidFill>
                <a:latin typeface="Open Sans"/>
                <a:ea typeface="Open Sans"/>
                <a:cs typeface="Open Sans"/>
                <a:sym typeface="Open Sans"/>
              </a:rPr>
              <a:t>tecnologias</a:t>
            </a:r>
            <a:r>
              <a:rPr lang="en-GB" sz="2000" b="1" dirty="0">
                <a:solidFill>
                  <a:srgbClr val="9CC2E5"/>
                </a:solidFill>
                <a:latin typeface="Open Sans"/>
                <a:ea typeface="Open Sans"/>
                <a:cs typeface="Open Sans"/>
                <a:sym typeface="Open Sans"/>
              </a:rPr>
              <a:t> </a:t>
            </a:r>
            <a:r>
              <a:rPr lang="en-GB" sz="2000" b="1" dirty="0" err="1">
                <a:solidFill>
                  <a:srgbClr val="9CC2E5"/>
                </a:solidFill>
                <a:latin typeface="Open Sans"/>
                <a:ea typeface="Open Sans"/>
                <a:cs typeface="Open Sans"/>
                <a:sym typeface="Open Sans"/>
              </a:rPr>
              <a:t>solares</a:t>
            </a:r>
            <a:r>
              <a:rPr lang="en-GB" sz="2000" b="1" dirty="0">
                <a:solidFill>
                  <a:srgbClr val="9CC2E5"/>
                </a:solidFill>
                <a:latin typeface="Open Sans"/>
                <a:ea typeface="Open Sans"/>
                <a:cs typeface="Open Sans"/>
                <a:sym typeface="Open Sans"/>
              </a:rPr>
              <a:t> </a:t>
            </a:r>
            <a:r>
              <a:rPr lang="en-GB" sz="2000" b="1" dirty="0" err="1">
                <a:solidFill>
                  <a:srgbClr val="9CC2E5"/>
                </a:solidFill>
                <a:latin typeface="Open Sans"/>
                <a:ea typeface="Open Sans"/>
                <a:cs typeface="Open Sans"/>
                <a:sym typeface="Open Sans"/>
              </a:rPr>
              <a:t>fotovoltaicas</a:t>
            </a:r>
            <a:r>
              <a:rPr lang="en-GB" sz="2000" b="1" dirty="0">
                <a:solidFill>
                  <a:srgbClr val="9CC2E5"/>
                </a:solidFill>
                <a:latin typeface="Open Sans"/>
                <a:ea typeface="Open Sans"/>
                <a:cs typeface="Open Sans"/>
                <a:sym typeface="Open Sans"/>
              </a:rPr>
              <a:t> </a:t>
            </a:r>
            <a:r>
              <a:rPr lang="en-GB" sz="2000" b="1" dirty="0" err="1">
                <a:solidFill>
                  <a:srgbClr val="9CC2E5"/>
                </a:solidFill>
                <a:latin typeface="Open Sans"/>
                <a:ea typeface="Open Sans"/>
                <a:cs typeface="Open Sans"/>
                <a:sym typeface="Open Sans"/>
              </a:rPr>
              <a:t>autônomas</a:t>
            </a:r>
            <a:endParaRPr sz="2000" b="1" dirty="0">
              <a:solidFill>
                <a:srgbClr val="9CC2E5"/>
              </a:solidFill>
              <a:latin typeface="Open Sans"/>
              <a:ea typeface="Open Sans"/>
              <a:cs typeface="Open Sans"/>
              <a:sym typeface="Open Sans"/>
            </a:endParaRPr>
          </a:p>
        </p:txBody>
      </p:sp>
      <p:sp>
        <p:nvSpPr>
          <p:cNvPr id="346" name="Google Shape;346;p17"/>
          <p:cNvSpPr txBox="1"/>
          <p:nvPr/>
        </p:nvSpPr>
        <p:spPr>
          <a:xfrm>
            <a:off x="838200" y="298481"/>
            <a:ext cx="3808152"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8.3 Teoria avançada IV</a:t>
            </a:r>
            <a:endParaRPr sz="4400">
              <a:solidFill>
                <a:srgbClr val="17375E"/>
              </a:solidFill>
              <a:latin typeface="Open Sans"/>
              <a:ea typeface="Open Sans"/>
              <a:cs typeface="Open Sans"/>
              <a:sym typeface="Open Sans"/>
            </a:endParaRPr>
          </a:p>
        </p:txBody>
      </p:sp>
      <p:sp>
        <p:nvSpPr>
          <p:cNvPr id="347" name="Google Shape;347;p17"/>
          <p:cNvSpPr/>
          <p:nvPr/>
        </p:nvSpPr>
        <p:spPr>
          <a:xfrm>
            <a:off x="807743" y="6144851"/>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Fonte: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8"/>
          <p:cNvSpPr txBox="1">
            <a:spLocks noGrp="1"/>
          </p:cNvSpPr>
          <p:nvPr>
            <p:ph type="body" idx="1"/>
          </p:nvPr>
        </p:nvSpPr>
        <p:spPr>
          <a:xfrm>
            <a:off x="838200" y="2112415"/>
            <a:ext cx="3907437" cy="406454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GB" dirty="0"/>
              <a:t>O </a:t>
            </a:r>
            <a:r>
              <a:rPr lang="en-GB" dirty="0" err="1"/>
              <a:t>custo</a:t>
            </a:r>
            <a:r>
              <a:rPr lang="en-GB" dirty="0"/>
              <a:t> total de </a:t>
            </a:r>
            <a:r>
              <a:rPr lang="en-GB" dirty="0" err="1"/>
              <a:t>investimento</a:t>
            </a:r>
            <a:r>
              <a:rPr lang="en-GB" dirty="0"/>
              <a:t> é dado pela </a:t>
            </a:r>
            <a:r>
              <a:rPr lang="en-GB" dirty="0" err="1"/>
              <a:t>multiplicação</a:t>
            </a:r>
            <a:r>
              <a:rPr lang="en-GB" dirty="0"/>
              <a:t> da </a:t>
            </a:r>
            <a:r>
              <a:rPr lang="en-GB" dirty="0" err="1"/>
              <a:t>capacidade</a:t>
            </a:r>
            <a:r>
              <a:rPr lang="en-GB" dirty="0"/>
              <a:t> </a:t>
            </a:r>
            <a:r>
              <a:rPr lang="en-GB" dirty="0" err="1"/>
              <a:t>pelo</a:t>
            </a:r>
            <a:r>
              <a:rPr lang="en-GB" dirty="0"/>
              <a:t> </a:t>
            </a:r>
            <a:r>
              <a:rPr lang="en-GB" dirty="0" err="1"/>
              <a:t>custo</a:t>
            </a:r>
            <a:r>
              <a:rPr lang="en-GB" dirty="0"/>
              <a:t> de </a:t>
            </a:r>
            <a:r>
              <a:rPr lang="en-GB" dirty="0" err="1"/>
              <a:t>investimento</a:t>
            </a:r>
            <a:r>
              <a:rPr lang="en-GB" dirty="0"/>
              <a:t> (USD/kW)</a:t>
            </a:r>
            <a:endParaRPr dirty="0"/>
          </a:p>
          <a:p>
            <a:pPr marL="228600" lvl="0" indent="-228600" algn="l" rtl="0">
              <a:lnSpc>
                <a:spcPct val="90000"/>
              </a:lnSpc>
              <a:spcBef>
                <a:spcPts val="1000"/>
              </a:spcBef>
              <a:spcAft>
                <a:spcPts val="0"/>
              </a:spcAft>
              <a:buClr>
                <a:schemeClr val="dk1"/>
              </a:buClr>
              <a:buSzPts val="2800"/>
              <a:buChar char="•"/>
            </a:pPr>
            <a:r>
              <a:rPr lang="en-GB" dirty="0"/>
              <a:t>O </a:t>
            </a:r>
            <a:r>
              <a:rPr lang="en-GB" dirty="0" err="1"/>
              <a:t>funcionamento</a:t>
            </a:r>
            <a:r>
              <a:rPr lang="en-GB" dirty="0"/>
              <a:t> e a </a:t>
            </a:r>
            <a:r>
              <a:rPr lang="en-GB" dirty="0" err="1"/>
              <a:t>manutenção</a:t>
            </a:r>
            <a:r>
              <a:rPr lang="en-GB" dirty="0"/>
              <a:t> </a:t>
            </a:r>
            <a:r>
              <a:rPr lang="en-GB" dirty="0" err="1"/>
              <a:t>anuais</a:t>
            </a:r>
            <a:r>
              <a:rPr lang="en-GB" dirty="0"/>
              <a:t> </a:t>
            </a:r>
            <a:r>
              <a:rPr lang="en-GB" dirty="0" err="1"/>
              <a:t>são</a:t>
            </a:r>
            <a:r>
              <a:rPr lang="en-GB" dirty="0"/>
              <a:t> </a:t>
            </a:r>
            <a:r>
              <a:rPr lang="en-GB" dirty="0" err="1"/>
              <a:t>apresentados</a:t>
            </a:r>
            <a:r>
              <a:rPr lang="en-GB" dirty="0"/>
              <a:t> </a:t>
            </a:r>
            <a:r>
              <a:rPr lang="en-GB" dirty="0" err="1"/>
              <a:t>em</a:t>
            </a:r>
            <a:r>
              <a:rPr lang="en-GB" dirty="0"/>
              <a:t> </a:t>
            </a:r>
            <a:r>
              <a:rPr lang="en-GB" dirty="0" err="1"/>
              <a:t>porcentagem</a:t>
            </a:r>
            <a:r>
              <a:rPr lang="en-GB" dirty="0"/>
              <a:t> do </a:t>
            </a:r>
            <a:r>
              <a:rPr lang="en-GB" dirty="0" err="1"/>
              <a:t>custo</a:t>
            </a:r>
            <a:r>
              <a:rPr lang="en-GB" dirty="0"/>
              <a:t> total do </a:t>
            </a:r>
            <a:r>
              <a:rPr lang="en-GB" dirty="0" err="1"/>
              <a:t>investimento</a:t>
            </a:r>
            <a:endParaRPr dirty="0"/>
          </a:p>
          <a:p>
            <a:pPr marL="228600" lvl="0" indent="-228600" algn="l" rtl="0">
              <a:lnSpc>
                <a:spcPct val="90000"/>
              </a:lnSpc>
              <a:spcBef>
                <a:spcPts val="1000"/>
              </a:spcBef>
              <a:spcAft>
                <a:spcPts val="0"/>
              </a:spcAft>
              <a:buClr>
                <a:schemeClr val="dk1"/>
              </a:buClr>
              <a:buSzPts val="2800"/>
              <a:buChar char="•"/>
            </a:pPr>
            <a:r>
              <a:rPr lang="en-GB" dirty="0"/>
              <a:t>Sem custos de </a:t>
            </a:r>
            <a:r>
              <a:rPr lang="en-GB" dirty="0" err="1"/>
              <a:t>combustível</a:t>
            </a:r>
            <a:r>
              <a:rPr lang="en-GB" dirty="0"/>
              <a:t> </a:t>
            </a:r>
            <a:endParaRPr dirty="0"/>
          </a:p>
          <a:p>
            <a:pPr marL="0" lvl="0" indent="0" algn="l" rtl="0">
              <a:lnSpc>
                <a:spcPct val="90000"/>
              </a:lnSpc>
              <a:spcBef>
                <a:spcPts val="1000"/>
              </a:spcBef>
              <a:spcAft>
                <a:spcPts val="0"/>
              </a:spcAft>
              <a:buClr>
                <a:schemeClr val="dk1"/>
              </a:buClr>
              <a:buSzPts val="2800"/>
              <a:buNone/>
            </a:pPr>
            <a:endParaRPr dirty="0"/>
          </a:p>
        </p:txBody>
      </p:sp>
      <p:graphicFrame>
        <p:nvGraphicFramePr>
          <p:cNvPr id="354" name="Google Shape;354;p18"/>
          <p:cNvGraphicFramePr/>
          <p:nvPr/>
        </p:nvGraphicFramePr>
        <p:xfrm>
          <a:off x="4852969" y="3602718"/>
          <a:ext cx="6178550" cy="2241940"/>
        </p:xfrm>
        <a:graphic>
          <a:graphicData uri="http://schemas.openxmlformats.org/drawingml/2006/table">
            <a:tbl>
              <a:tblPr>
                <a:noFill/>
                <a:tableStyleId>{64559246-1F3E-442F-A8FF-D00981FFE038}</a:tableStyleId>
              </a:tblPr>
              <a:tblGrid>
                <a:gridCol w="3089275">
                  <a:extLst>
                    <a:ext uri="{9D8B030D-6E8A-4147-A177-3AD203B41FA5}">
                      <a16:colId xmlns:a16="http://schemas.microsoft.com/office/drawing/2014/main" val="20000"/>
                    </a:ext>
                  </a:extLst>
                </a:gridCol>
                <a:gridCol w="3089275">
                  <a:extLst>
                    <a:ext uri="{9D8B030D-6E8A-4147-A177-3AD203B41FA5}">
                      <a16:colId xmlns:a16="http://schemas.microsoft.com/office/drawing/2014/main" val="20001"/>
                    </a:ext>
                  </a:extLst>
                </a:gridCol>
              </a:tblGrid>
              <a:tr h="4299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Parâmetro</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Unidade</a:t>
                      </a:r>
                      <a:endParaRPr sz="1800" u="none" strike="noStrike" cap="none"/>
                    </a:p>
                  </a:txBody>
                  <a:tcPr marL="91450" marR="91450" marT="45725" marB="45725"/>
                </a:tc>
                <a:extLst>
                  <a:ext uri="{0D108BD9-81ED-4DB2-BD59-A6C34878D82A}">
                    <a16:rowId xmlns:a16="http://schemas.microsoft.com/office/drawing/2014/main" val="10000"/>
                  </a:ext>
                </a:extLst>
              </a:tr>
              <a:tr h="4299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Custo do investimento</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5500 USD/kW</a:t>
                      </a:r>
                      <a:endParaRPr sz="1800" u="none" strike="noStrike" cap="none"/>
                    </a:p>
                  </a:txBody>
                  <a:tcPr marL="91450" marR="91450" marT="45725" marB="45725"/>
                </a:tc>
                <a:extLst>
                  <a:ext uri="{0D108BD9-81ED-4DB2-BD59-A6C34878D82A}">
                    <a16:rowId xmlns:a16="http://schemas.microsoft.com/office/drawing/2014/main" val="10001"/>
                  </a:ext>
                </a:extLst>
              </a:tr>
              <a:tr h="7420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Custo de O&amp;M</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1,5 % do custo de investimento/ano</a:t>
                      </a:r>
                      <a:endParaRPr sz="1800" u="none" strike="noStrike" cap="none"/>
                    </a:p>
                  </a:txBody>
                  <a:tcPr marL="91450" marR="91450" marT="45725" marB="45725"/>
                </a:tc>
                <a:extLst>
                  <a:ext uri="{0D108BD9-81ED-4DB2-BD59-A6C34878D82A}">
                    <a16:rowId xmlns:a16="http://schemas.microsoft.com/office/drawing/2014/main" val="10002"/>
                  </a:ext>
                </a:extLst>
              </a:tr>
              <a:tr h="4299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dirty="0" err="1"/>
                        <a:t>Duração</a:t>
                      </a:r>
                      <a:r>
                        <a:rPr lang="en-GB" sz="1800" u="none" strike="noStrike" cap="none" dirty="0"/>
                        <a:t> </a:t>
                      </a:r>
                      <a:r>
                        <a:rPr lang="en-GB" sz="1800" u="none" strike="noStrike" cap="none" dirty="0" err="1"/>
                        <a:t>prevista</a:t>
                      </a:r>
                      <a:r>
                        <a:rPr lang="en-GB" sz="1800" u="none" strike="noStrike" cap="none" dirty="0"/>
                        <a:t> da </a:t>
                      </a:r>
                      <a:r>
                        <a:rPr lang="en-GB" sz="1800" u="none" strike="noStrike" cap="none" dirty="0" err="1"/>
                        <a:t>tecnologia</a:t>
                      </a: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dirty="0"/>
                        <a:t>20 </a:t>
                      </a:r>
                      <a:r>
                        <a:rPr lang="en-GB" sz="1800" u="none" strike="noStrike" cap="none" dirty="0" err="1"/>
                        <a:t>anos</a:t>
                      </a:r>
                      <a:endParaRPr sz="1400" u="none" strike="noStrike" cap="none" dirty="0"/>
                    </a:p>
                  </a:txBody>
                  <a:tcPr marL="91450" marR="91450" marT="45725" marB="45725"/>
                </a:tc>
                <a:extLst>
                  <a:ext uri="{0D108BD9-81ED-4DB2-BD59-A6C34878D82A}">
                    <a16:rowId xmlns:a16="http://schemas.microsoft.com/office/drawing/2014/main" val="10003"/>
                  </a:ext>
                </a:extLst>
              </a:tr>
            </a:tbl>
          </a:graphicData>
        </a:graphic>
      </p:graphicFrame>
      <p:sp>
        <p:nvSpPr>
          <p:cNvPr id="355" name="Google Shape;355;p18"/>
          <p:cNvSpPr txBox="1"/>
          <p:nvPr/>
        </p:nvSpPr>
        <p:spPr>
          <a:xfrm>
            <a:off x="838200" y="1526967"/>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2000" b="1" dirty="0" err="1">
                <a:solidFill>
                  <a:srgbClr val="9CC2E5"/>
                </a:solidFill>
                <a:latin typeface="Open Sans"/>
                <a:ea typeface="Open Sans"/>
                <a:cs typeface="Open Sans"/>
                <a:sym typeface="Open Sans"/>
              </a:rPr>
              <a:t>Cálculo</a:t>
            </a:r>
            <a:r>
              <a:rPr lang="en-GB" sz="2000" b="1" dirty="0">
                <a:solidFill>
                  <a:srgbClr val="9CC2E5"/>
                </a:solidFill>
                <a:latin typeface="Open Sans"/>
                <a:ea typeface="Open Sans"/>
                <a:cs typeface="Open Sans"/>
                <a:sym typeface="Open Sans"/>
              </a:rPr>
              <a:t> do LCOE para </a:t>
            </a:r>
            <a:r>
              <a:rPr lang="en-GB" sz="2000" b="1" dirty="0" err="1">
                <a:solidFill>
                  <a:srgbClr val="9CC2E5"/>
                </a:solidFill>
                <a:latin typeface="Open Sans"/>
                <a:ea typeface="Open Sans"/>
                <a:cs typeface="Open Sans"/>
                <a:sym typeface="Open Sans"/>
              </a:rPr>
              <a:t>tecnologias</a:t>
            </a:r>
            <a:r>
              <a:rPr lang="en-GB" sz="2000" b="1" dirty="0">
                <a:solidFill>
                  <a:srgbClr val="9CC2E5"/>
                </a:solidFill>
                <a:latin typeface="Open Sans"/>
                <a:ea typeface="Open Sans"/>
                <a:cs typeface="Open Sans"/>
                <a:sym typeface="Open Sans"/>
              </a:rPr>
              <a:t> </a:t>
            </a:r>
            <a:r>
              <a:rPr lang="en-GB" sz="2000" b="1" dirty="0" err="1">
                <a:solidFill>
                  <a:srgbClr val="9CC2E5"/>
                </a:solidFill>
                <a:latin typeface="Open Sans"/>
                <a:ea typeface="Open Sans"/>
                <a:cs typeface="Open Sans"/>
                <a:sym typeface="Open Sans"/>
              </a:rPr>
              <a:t>solares</a:t>
            </a:r>
            <a:r>
              <a:rPr lang="en-GB" sz="2000" b="1" dirty="0">
                <a:solidFill>
                  <a:srgbClr val="9CC2E5"/>
                </a:solidFill>
                <a:latin typeface="Open Sans"/>
                <a:ea typeface="Open Sans"/>
                <a:cs typeface="Open Sans"/>
                <a:sym typeface="Open Sans"/>
              </a:rPr>
              <a:t> </a:t>
            </a:r>
            <a:r>
              <a:rPr lang="en-GB" sz="2000" b="1" dirty="0" err="1">
                <a:solidFill>
                  <a:srgbClr val="9CC2E5"/>
                </a:solidFill>
                <a:latin typeface="Open Sans"/>
                <a:ea typeface="Open Sans"/>
                <a:cs typeface="Open Sans"/>
                <a:sym typeface="Open Sans"/>
              </a:rPr>
              <a:t>fotovoltaicas</a:t>
            </a:r>
            <a:r>
              <a:rPr lang="en-GB" sz="2000" b="1" dirty="0">
                <a:solidFill>
                  <a:srgbClr val="9CC2E5"/>
                </a:solidFill>
                <a:latin typeface="Open Sans"/>
                <a:ea typeface="Open Sans"/>
                <a:cs typeface="Open Sans"/>
                <a:sym typeface="Open Sans"/>
              </a:rPr>
              <a:t> </a:t>
            </a:r>
            <a:r>
              <a:rPr lang="en-GB" sz="2000" b="1" dirty="0" err="1">
                <a:solidFill>
                  <a:srgbClr val="9CC2E5"/>
                </a:solidFill>
                <a:latin typeface="Open Sans"/>
                <a:ea typeface="Open Sans"/>
                <a:cs typeface="Open Sans"/>
                <a:sym typeface="Open Sans"/>
              </a:rPr>
              <a:t>autônomas</a:t>
            </a:r>
            <a:endParaRPr sz="2000" b="1" dirty="0">
              <a:solidFill>
                <a:srgbClr val="9CC2E5"/>
              </a:solidFill>
              <a:latin typeface="Open Sans"/>
              <a:ea typeface="Open Sans"/>
              <a:cs typeface="Open Sans"/>
              <a:sym typeface="Open Sans"/>
            </a:endParaRPr>
          </a:p>
        </p:txBody>
      </p:sp>
      <p:sp>
        <p:nvSpPr>
          <p:cNvPr id="356" name="Google Shape;356;p18"/>
          <p:cNvSpPr txBox="1"/>
          <p:nvPr/>
        </p:nvSpPr>
        <p:spPr>
          <a:xfrm>
            <a:off x="900659" y="257349"/>
            <a:ext cx="3716311"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8.3 Teoria avançada IV</a:t>
            </a:r>
            <a:endParaRPr sz="4400">
              <a:solidFill>
                <a:srgbClr val="17375E"/>
              </a:solidFill>
              <a:latin typeface="Open Sans"/>
              <a:ea typeface="Open Sans"/>
              <a:cs typeface="Open Sans"/>
              <a:sym typeface="Open Sans"/>
            </a:endParaRPr>
          </a:p>
        </p:txBody>
      </p:sp>
      <p:sp>
        <p:nvSpPr>
          <p:cNvPr id="357" name="Google Shape;357;p18"/>
          <p:cNvSpPr txBox="1"/>
          <p:nvPr/>
        </p:nvSpPr>
        <p:spPr>
          <a:xfrm>
            <a:off x="4745637" y="5656973"/>
            <a:ext cx="542113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Fonte da imagem: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imagem</a:t>
            </a:r>
            <a:r>
              <a:rPr lang="en-GB" sz="1000">
                <a:solidFill>
                  <a:schemeClr val="dk1"/>
                </a:solidFill>
                <a:latin typeface="Open Sans"/>
                <a:ea typeface="Open Sans"/>
                <a:cs typeface="Open Sans"/>
                <a:sym typeface="Open Sans"/>
              </a:rPr>
              <a:t>, licença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
        <p:nvSpPr>
          <p:cNvPr id="358" name="Google Shape;358;p18"/>
          <p:cNvSpPr/>
          <p:nvPr/>
        </p:nvSpPr>
        <p:spPr>
          <a:xfrm>
            <a:off x="6706583" y="2160813"/>
            <a:ext cx="4346400" cy="1467900"/>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59" name="Google Shape;359;p18"/>
          <p:cNvSpPr/>
          <p:nvPr/>
        </p:nvSpPr>
        <p:spPr>
          <a:xfrm>
            <a:off x="807743" y="6144851"/>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Fonte: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9"/>
          <p:cNvSpPr txBox="1">
            <a:spLocks noGrp="1"/>
          </p:cNvSpPr>
          <p:nvPr>
            <p:ph type="body" idx="1"/>
          </p:nvPr>
        </p:nvSpPr>
        <p:spPr>
          <a:xfrm>
            <a:off x="838200" y="2229165"/>
            <a:ext cx="4491789" cy="400955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GB" sz="2400" dirty="0"/>
              <a:t>A </a:t>
            </a:r>
            <a:r>
              <a:rPr lang="en-GB" sz="2400" dirty="0" err="1"/>
              <a:t>energia</a:t>
            </a:r>
            <a:r>
              <a:rPr lang="en-GB" sz="2400" dirty="0"/>
              <a:t> solar </a:t>
            </a:r>
            <a:r>
              <a:rPr lang="en-GB" sz="2400" dirty="0" err="1"/>
              <a:t>fotovoltaica</a:t>
            </a:r>
            <a:r>
              <a:rPr lang="en-GB" sz="2400" dirty="0"/>
              <a:t> de mini-rede </a:t>
            </a:r>
            <a:r>
              <a:rPr lang="en-GB" sz="2400" dirty="0" err="1"/>
              <a:t>tem</a:t>
            </a:r>
            <a:r>
              <a:rPr lang="en-GB" sz="2400" dirty="0"/>
              <a:t> </a:t>
            </a:r>
            <a:r>
              <a:rPr lang="en-GB" sz="2400" dirty="0" err="1"/>
              <a:t>em</a:t>
            </a:r>
            <a:r>
              <a:rPr lang="en-GB" sz="2400" dirty="0"/>
              <a:t> </a:t>
            </a:r>
            <a:r>
              <a:rPr lang="en-GB" sz="2400" dirty="0" err="1"/>
              <a:t>conta</a:t>
            </a:r>
            <a:r>
              <a:rPr lang="en-GB" sz="2400" dirty="0"/>
              <a:t> </a:t>
            </a:r>
            <a:r>
              <a:rPr lang="en-GB" sz="2400" dirty="0" err="1"/>
              <a:t>todas</a:t>
            </a:r>
            <a:r>
              <a:rPr lang="en-GB" sz="2400" dirty="0"/>
              <a:t> as </a:t>
            </a:r>
            <a:r>
              <a:rPr lang="en-GB" sz="2400" dirty="0" err="1"/>
              <a:t>mesmas</a:t>
            </a:r>
            <a:r>
              <a:rPr lang="en-GB" sz="2400" dirty="0"/>
              <a:t> </a:t>
            </a:r>
            <a:r>
              <a:rPr lang="en-GB" sz="2400" dirty="0" err="1"/>
              <a:t>informações</a:t>
            </a:r>
            <a:r>
              <a:rPr lang="en-GB" sz="2400" dirty="0"/>
              <a:t> que a </a:t>
            </a:r>
            <a:r>
              <a:rPr lang="en-GB" sz="2400" dirty="0" err="1"/>
              <a:t>energia</a:t>
            </a:r>
            <a:r>
              <a:rPr lang="en-GB" sz="2400" dirty="0"/>
              <a:t> solar </a:t>
            </a:r>
            <a:r>
              <a:rPr lang="en-GB" sz="2400" dirty="0" err="1"/>
              <a:t>fotovoltaica</a:t>
            </a:r>
            <a:r>
              <a:rPr lang="en-GB" sz="2400" dirty="0"/>
              <a:t> </a:t>
            </a:r>
            <a:r>
              <a:rPr lang="en-GB" sz="2400" dirty="0" err="1"/>
              <a:t>autônoma</a:t>
            </a:r>
            <a:r>
              <a:rPr lang="en-GB" sz="2400" dirty="0"/>
              <a:t>...</a:t>
            </a:r>
            <a:endParaRPr sz="2400" dirty="0"/>
          </a:p>
          <a:p>
            <a:pPr marL="228600" lvl="0" indent="-228600" algn="l" rtl="0">
              <a:lnSpc>
                <a:spcPct val="90000"/>
              </a:lnSpc>
              <a:spcBef>
                <a:spcPts val="1000"/>
              </a:spcBef>
              <a:spcAft>
                <a:spcPts val="0"/>
              </a:spcAft>
              <a:buClr>
                <a:schemeClr val="dk1"/>
              </a:buClr>
              <a:buSzPts val="2800"/>
              <a:buChar char="•"/>
            </a:pPr>
            <a:r>
              <a:rPr lang="en-GB" sz="2400" dirty="0"/>
              <a:t>... e </a:t>
            </a:r>
            <a:r>
              <a:rPr lang="en-GB" sz="2400" dirty="0" err="1"/>
              <a:t>inclui</a:t>
            </a:r>
            <a:r>
              <a:rPr lang="en-GB" sz="2400" dirty="0"/>
              <a:t> </a:t>
            </a:r>
            <a:r>
              <a:rPr lang="en-GB" sz="2400" dirty="0" err="1"/>
              <a:t>também</a:t>
            </a:r>
            <a:r>
              <a:rPr lang="en-GB" sz="2400" dirty="0"/>
              <a:t> um </a:t>
            </a:r>
            <a:r>
              <a:rPr lang="en-GB" sz="2400" dirty="0" err="1"/>
              <a:t>custo</a:t>
            </a:r>
            <a:r>
              <a:rPr lang="en-GB" sz="2400" dirty="0"/>
              <a:t> para a </a:t>
            </a:r>
            <a:r>
              <a:rPr lang="en-GB" sz="2400" dirty="0" err="1"/>
              <a:t>conexão</a:t>
            </a:r>
            <a:r>
              <a:rPr lang="en-GB" sz="2400" dirty="0"/>
              <a:t> </a:t>
            </a:r>
            <a:r>
              <a:rPr lang="en-GB" sz="2400" dirty="0" err="1"/>
              <a:t>na</a:t>
            </a:r>
            <a:r>
              <a:rPr lang="en-GB" sz="2400" dirty="0"/>
              <a:t> rede </a:t>
            </a:r>
            <a:r>
              <a:rPr lang="en-GB" sz="2400" dirty="0" err="1"/>
              <a:t>elétrica</a:t>
            </a:r>
            <a:endParaRPr sz="2400" dirty="0"/>
          </a:p>
          <a:p>
            <a:pPr marL="228600" lvl="0" indent="-50800" algn="l" rtl="0">
              <a:lnSpc>
                <a:spcPct val="90000"/>
              </a:lnSpc>
              <a:spcBef>
                <a:spcPts val="1000"/>
              </a:spcBef>
              <a:spcAft>
                <a:spcPts val="0"/>
              </a:spcAft>
              <a:buClr>
                <a:schemeClr val="dk1"/>
              </a:buClr>
              <a:buSzPts val="2800"/>
              <a:buNone/>
            </a:pPr>
            <a:endParaRPr sz="2400" dirty="0"/>
          </a:p>
        </p:txBody>
      </p:sp>
      <p:sp>
        <p:nvSpPr>
          <p:cNvPr id="366" name="Google Shape;366;p19"/>
          <p:cNvSpPr/>
          <p:nvPr/>
        </p:nvSpPr>
        <p:spPr>
          <a:xfrm>
            <a:off x="838200" y="6129065"/>
            <a:ext cx="2728632"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Fonte:</a:t>
            </a:r>
            <a:r>
              <a:rPr lang="en-GB" sz="1000">
                <a:solidFill>
                  <a:srgbClr val="1D1C1D"/>
                </a:solidFill>
                <a:latin typeface="Open Sans"/>
                <a:ea typeface="Open Sans"/>
                <a:cs typeface="Open Sans"/>
                <a:sym typeface="Open Sans"/>
              </a:rPr>
              <a:t> Adaptado de Sahlberg et al. 2021</a:t>
            </a:r>
            <a:endParaRPr sz="1000">
              <a:solidFill>
                <a:schemeClr val="dk1"/>
              </a:solidFill>
              <a:latin typeface="Open Sans"/>
              <a:ea typeface="Open Sans"/>
              <a:cs typeface="Open Sans"/>
              <a:sym typeface="Open Sans"/>
            </a:endParaRPr>
          </a:p>
        </p:txBody>
      </p:sp>
      <p:pic>
        <p:nvPicPr>
          <p:cNvPr id="367" name="Google Shape;367;p19"/>
          <p:cNvPicPr preferRelativeResize="0"/>
          <p:nvPr/>
        </p:nvPicPr>
        <p:blipFill rotWithShape="1">
          <a:blip r:embed="rId3">
            <a:alphaModFix/>
          </a:blip>
          <a:srcRect/>
          <a:stretch/>
        </p:blipFill>
        <p:spPr>
          <a:xfrm>
            <a:off x="5769563" y="1503380"/>
            <a:ext cx="5955304" cy="4466478"/>
          </a:xfrm>
          <a:prstGeom prst="rect">
            <a:avLst/>
          </a:prstGeom>
          <a:noFill/>
          <a:ln>
            <a:noFill/>
          </a:ln>
        </p:spPr>
      </p:pic>
      <p:sp>
        <p:nvSpPr>
          <p:cNvPr id="368" name="Google Shape;368;p19"/>
          <p:cNvSpPr txBox="1"/>
          <p:nvPr/>
        </p:nvSpPr>
        <p:spPr>
          <a:xfrm>
            <a:off x="838200" y="1526966"/>
            <a:ext cx="3059243" cy="64043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2000" b="1">
                <a:solidFill>
                  <a:srgbClr val="9CC2E5"/>
                </a:solidFill>
                <a:latin typeface="Open Sans"/>
                <a:ea typeface="Open Sans"/>
                <a:cs typeface="Open Sans"/>
                <a:sym typeface="Open Sans"/>
              </a:rPr>
              <a:t>Cálculo do LCOE para a mini-rede solar fotovoltaica</a:t>
            </a:r>
            <a:endParaRPr/>
          </a:p>
        </p:txBody>
      </p:sp>
      <p:sp>
        <p:nvSpPr>
          <p:cNvPr id="369" name="Google Shape;369;p19"/>
          <p:cNvSpPr txBox="1"/>
          <p:nvPr/>
        </p:nvSpPr>
        <p:spPr>
          <a:xfrm>
            <a:off x="838200" y="261540"/>
            <a:ext cx="3913682"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8.3 Teoria avançada IV</a:t>
            </a:r>
            <a:endParaRPr sz="4400">
              <a:solidFill>
                <a:srgbClr val="17375E"/>
              </a:solidFill>
              <a:latin typeface="Open Sans"/>
              <a:ea typeface="Open Sans"/>
              <a:cs typeface="Open Sans"/>
              <a:sym typeface="Open Sans"/>
            </a:endParaRPr>
          </a:p>
        </p:txBody>
      </p:sp>
      <p:sp>
        <p:nvSpPr>
          <p:cNvPr id="370" name="Google Shape;370;p19"/>
          <p:cNvSpPr/>
          <p:nvPr/>
        </p:nvSpPr>
        <p:spPr>
          <a:xfrm>
            <a:off x="8550640" y="5963958"/>
            <a:ext cx="292308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Fonte da imagem: </a:t>
            </a:r>
            <a:r>
              <a:rPr lang="en-GB" sz="1000">
                <a:solidFill>
                  <a:schemeClr val="dk1"/>
                </a:solidFill>
                <a:latin typeface="Open Sans"/>
                <a:ea typeface="Open Sans"/>
                <a:cs typeface="Open Sans"/>
                <a:sym typeface="Open Sans"/>
              </a:rPr>
              <a:t>Energising Development (EnDev) Indonesia,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a:t>
            </a:r>
            <a:r>
              <a:rPr lang="en-GB" sz="1000">
                <a:solidFill>
                  <a:schemeClr val="dk1"/>
                </a:solidFill>
                <a:latin typeface="Open Sans"/>
                <a:ea typeface="Open Sans"/>
                <a:cs typeface="Open Sans"/>
                <a:sym typeface="Open Sans"/>
              </a:rPr>
              <a:t>, </a:t>
            </a:r>
            <a:r>
              <a:rPr lang="en-GB"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CC-3.0 Unported</a:t>
            </a:r>
            <a:endParaRPr sz="1000">
              <a:solidFill>
                <a:schemeClr val="dk1"/>
              </a:solidFill>
              <a:latin typeface="Open Sans"/>
              <a:ea typeface="Open Sans"/>
              <a:cs typeface="Open Sans"/>
              <a:sym typeface="Open Sans"/>
            </a:endParaRPr>
          </a:p>
        </p:txBody>
      </p:sp>
      <p:sp>
        <p:nvSpPr>
          <p:cNvPr id="371" name="Google Shape;371;p19"/>
          <p:cNvSpPr txBox="1"/>
          <p:nvPr/>
        </p:nvSpPr>
        <p:spPr>
          <a:xfrm>
            <a:off x="5623349" y="6061023"/>
            <a:ext cx="27432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i="1">
                <a:solidFill>
                  <a:schemeClr val="dk1"/>
                </a:solidFill>
                <a:latin typeface="Open Sans"/>
                <a:ea typeface="Open Sans"/>
                <a:cs typeface="Open Sans"/>
                <a:sym typeface="Open Sans"/>
              </a:rPr>
              <a:t>Korkovelos et al. 2019</a:t>
            </a:r>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
          <p:cNvSpPr/>
          <p:nvPr/>
        </p:nvSpPr>
        <p:spPr>
          <a:xfrm>
            <a:off x="1044005" y="1818917"/>
            <a:ext cx="62179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Open Sans"/>
              <a:ea typeface="Open Sans"/>
              <a:cs typeface="Open Sans"/>
              <a:sym typeface="Open Sans"/>
            </a:endParaRPr>
          </a:p>
          <a:p>
            <a:pPr marL="0" marR="0" lvl="0" indent="0" algn="l" rtl="0">
              <a:spcBef>
                <a:spcPts val="1200"/>
              </a:spcBef>
              <a:spcAft>
                <a:spcPts val="0"/>
              </a:spcAft>
              <a:buNone/>
            </a:pPr>
            <a:br>
              <a:rPr lang="en-GB"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83" name="Google Shape;183;p2"/>
          <p:cNvSpPr txBox="1"/>
          <p:nvPr/>
        </p:nvSpPr>
        <p:spPr>
          <a:xfrm>
            <a:off x="887215" y="335319"/>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GB" sz="4400" dirty="0" err="1">
                <a:solidFill>
                  <a:schemeClr val="dk1"/>
                </a:solidFill>
                <a:latin typeface="Open Sans"/>
                <a:ea typeface="Open Sans"/>
                <a:cs typeface="Open Sans"/>
                <a:sym typeface="Open Sans"/>
              </a:rPr>
              <a:t>Resultados</a:t>
            </a:r>
            <a:r>
              <a:rPr lang="en-GB" sz="4400" dirty="0">
                <a:solidFill>
                  <a:schemeClr val="dk1"/>
                </a:solidFill>
                <a:latin typeface="Open Sans"/>
                <a:ea typeface="Open Sans"/>
                <a:cs typeface="Open Sans"/>
                <a:sym typeface="Open Sans"/>
              </a:rPr>
              <a:t> </a:t>
            </a:r>
            <a:r>
              <a:rPr lang="en-GB" sz="4400" dirty="0" err="1">
                <a:solidFill>
                  <a:schemeClr val="dk1"/>
                </a:solidFill>
                <a:latin typeface="Open Sans"/>
                <a:ea typeface="Open Sans"/>
                <a:cs typeface="Open Sans"/>
                <a:sym typeface="Open Sans"/>
              </a:rPr>
              <a:t>esperados</a:t>
            </a:r>
            <a:r>
              <a:rPr lang="en-GB" sz="4400" dirty="0">
                <a:solidFill>
                  <a:schemeClr val="dk1"/>
                </a:solidFill>
                <a:latin typeface="Open Sans"/>
                <a:ea typeface="Open Sans"/>
                <a:cs typeface="Open Sans"/>
                <a:sym typeface="Open Sans"/>
              </a:rPr>
              <a:t> da </a:t>
            </a:r>
            <a:r>
              <a:rPr lang="en-GB" sz="4400" dirty="0" err="1">
                <a:solidFill>
                  <a:schemeClr val="dk1"/>
                </a:solidFill>
                <a:latin typeface="Open Sans"/>
                <a:ea typeface="Open Sans"/>
                <a:cs typeface="Open Sans"/>
                <a:sym typeface="Open Sans"/>
              </a:rPr>
              <a:t>aprendizagem</a:t>
            </a:r>
            <a:endParaRPr dirty="0"/>
          </a:p>
        </p:txBody>
      </p:sp>
      <p:sp>
        <p:nvSpPr>
          <p:cNvPr id="184" name="Google Shape;184;p2"/>
          <p:cNvSpPr txBox="1"/>
          <p:nvPr/>
        </p:nvSpPr>
        <p:spPr>
          <a:xfrm>
            <a:off x="887215" y="2150297"/>
            <a:ext cx="6531501" cy="3882368"/>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chemeClr val="dk1"/>
              </a:buClr>
              <a:buSzPts val="2000"/>
              <a:buFont typeface="Arial"/>
              <a:buAutoNum type="arabicPeriod"/>
            </a:pPr>
            <a:r>
              <a:rPr lang="en-GB" sz="2000" dirty="0">
                <a:solidFill>
                  <a:schemeClr val="dk1"/>
                </a:solidFill>
                <a:latin typeface="Open Sans"/>
                <a:ea typeface="Open Sans"/>
                <a:cs typeface="Open Sans"/>
                <a:sym typeface="Open Sans"/>
              </a:rPr>
              <a:t>REA1: </a:t>
            </a:r>
            <a:r>
              <a:rPr lang="en-GB" sz="2000" dirty="0" err="1">
                <a:solidFill>
                  <a:schemeClr val="dk1"/>
                </a:solidFill>
                <a:latin typeface="Open Sans"/>
                <a:ea typeface="Open Sans"/>
                <a:cs typeface="Open Sans"/>
                <a:sym typeface="Open Sans"/>
              </a:rPr>
              <a:t>Calcular</a:t>
            </a:r>
            <a:r>
              <a:rPr lang="en-GB" sz="2000" dirty="0">
                <a:solidFill>
                  <a:schemeClr val="dk1"/>
                </a:solidFill>
                <a:latin typeface="Open Sans"/>
                <a:ea typeface="Open Sans"/>
                <a:cs typeface="Open Sans"/>
                <a:sym typeface="Open Sans"/>
              </a:rPr>
              <a:t> o LCOE para </a:t>
            </a:r>
            <a:r>
              <a:rPr lang="en-GB" sz="2000" dirty="0" err="1">
                <a:solidFill>
                  <a:schemeClr val="dk1"/>
                </a:solidFill>
                <a:latin typeface="Open Sans"/>
                <a:ea typeface="Open Sans"/>
                <a:cs typeface="Open Sans"/>
                <a:sym typeface="Open Sans"/>
              </a:rPr>
              <a:t>diferentes</a:t>
            </a:r>
            <a:r>
              <a:rPr lang="en-GB" sz="2000" dirty="0">
                <a:solidFill>
                  <a:schemeClr val="dk1"/>
                </a:solidFill>
                <a:latin typeface="Open Sans"/>
                <a:ea typeface="Open Sans"/>
                <a:cs typeface="Open Sans"/>
                <a:sym typeface="Open Sans"/>
              </a:rPr>
              <a:t> </a:t>
            </a:r>
            <a:r>
              <a:rPr lang="en-GB" sz="2000" dirty="0" err="1">
                <a:solidFill>
                  <a:schemeClr val="dk1"/>
                </a:solidFill>
                <a:latin typeface="Open Sans"/>
                <a:ea typeface="Open Sans"/>
                <a:cs typeface="Open Sans"/>
                <a:sym typeface="Open Sans"/>
              </a:rPr>
              <a:t>tecnologias</a:t>
            </a:r>
            <a:r>
              <a:rPr lang="en-GB" sz="2000" dirty="0">
                <a:solidFill>
                  <a:schemeClr val="dk1"/>
                </a:solidFill>
                <a:latin typeface="Open Sans"/>
                <a:ea typeface="Open Sans"/>
                <a:cs typeface="Open Sans"/>
                <a:sym typeface="Open Sans"/>
              </a:rPr>
              <a:t>.</a:t>
            </a:r>
            <a:endParaRPr dirty="0"/>
          </a:p>
          <a:p>
            <a:pPr marL="342900" marR="0" lvl="0" indent="-342900" algn="l" rtl="0">
              <a:lnSpc>
                <a:spcPct val="90000"/>
              </a:lnSpc>
              <a:spcBef>
                <a:spcPts val="1000"/>
              </a:spcBef>
              <a:spcAft>
                <a:spcPts val="0"/>
              </a:spcAft>
              <a:buClr>
                <a:schemeClr val="dk1"/>
              </a:buClr>
              <a:buSzPts val="2000"/>
              <a:buFont typeface="Arial"/>
              <a:buAutoNum type="arabicPeriod"/>
            </a:pPr>
            <a:r>
              <a:rPr lang="en-GB" sz="2000" dirty="0">
                <a:solidFill>
                  <a:schemeClr val="dk1"/>
                </a:solidFill>
                <a:latin typeface="Open Sans"/>
                <a:ea typeface="Open Sans"/>
                <a:cs typeface="Open Sans"/>
                <a:sym typeface="Open Sans"/>
              </a:rPr>
              <a:t>REA2: </a:t>
            </a:r>
            <a:r>
              <a:rPr lang="en-GB" sz="2000" dirty="0" err="1">
                <a:solidFill>
                  <a:schemeClr val="dk1"/>
                </a:solidFill>
                <a:latin typeface="Open Sans"/>
                <a:ea typeface="Open Sans"/>
                <a:cs typeface="Open Sans"/>
                <a:sym typeface="Open Sans"/>
              </a:rPr>
              <a:t>Descrever</a:t>
            </a:r>
            <a:r>
              <a:rPr lang="en-GB" sz="2000" dirty="0">
                <a:solidFill>
                  <a:schemeClr val="dk1"/>
                </a:solidFill>
                <a:latin typeface="Open Sans"/>
                <a:ea typeface="Open Sans"/>
                <a:cs typeface="Open Sans"/>
                <a:sym typeface="Open Sans"/>
              </a:rPr>
              <a:t> o </a:t>
            </a:r>
            <a:r>
              <a:rPr lang="en-GB" sz="2000" dirty="0" err="1">
                <a:solidFill>
                  <a:schemeClr val="dk1"/>
                </a:solidFill>
                <a:latin typeface="Open Sans"/>
                <a:ea typeface="Open Sans"/>
                <a:cs typeface="Open Sans"/>
                <a:sym typeface="Open Sans"/>
              </a:rPr>
              <a:t>impacto</a:t>
            </a:r>
            <a:r>
              <a:rPr lang="en-GB" sz="2000" dirty="0">
                <a:solidFill>
                  <a:schemeClr val="dk1"/>
                </a:solidFill>
                <a:latin typeface="Open Sans"/>
                <a:ea typeface="Open Sans"/>
                <a:cs typeface="Open Sans"/>
                <a:sym typeface="Open Sans"/>
              </a:rPr>
              <a:t> dos </a:t>
            </a:r>
            <a:r>
              <a:rPr lang="en-GB" sz="2000" dirty="0" err="1">
                <a:solidFill>
                  <a:schemeClr val="dk1"/>
                </a:solidFill>
                <a:latin typeface="Open Sans"/>
                <a:ea typeface="Open Sans"/>
                <a:cs typeface="Open Sans"/>
                <a:sym typeface="Open Sans"/>
              </a:rPr>
              <a:t>picos</a:t>
            </a:r>
            <a:r>
              <a:rPr lang="en-GB" sz="2000" dirty="0">
                <a:solidFill>
                  <a:schemeClr val="dk1"/>
                </a:solidFill>
                <a:latin typeface="Open Sans"/>
                <a:ea typeface="Open Sans"/>
                <a:cs typeface="Open Sans"/>
                <a:sym typeface="Open Sans"/>
              </a:rPr>
              <a:t> de </a:t>
            </a:r>
            <a:r>
              <a:rPr lang="en-GB" sz="2000" dirty="0" err="1">
                <a:solidFill>
                  <a:schemeClr val="dk1"/>
                </a:solidFill>
                <a:latin typeface="Open Sans"/>
                <a:ea typeface="Open Sans"/>
                <a:cs typeface="Open Sans"/>
                <a:sym typeface="Open Sans"/>
              </a:rPr>
              <a:t>carga</a:t>
            </a:r>
            <a:r>
              <a:rPr lang="en-GB" sz="2000" dirty="0">
                <a:solidFill>
                  <a:schemeClr val="dk1"/>
                </a:solidFill>
                <a:latin typeface="Open Sans"/>
                <a:ea typeface="Open Sans"/>
                <a:cs typeface="Open Sans"/>
                <a:sym typeface="Open Sans"/>
              </a:rPr>
              <a:t> no </a:t>
            </a:r>
            <a:r>
              <a:rPr lang="en-GB" sz="2000" dirty="0" err="1">
                <a:solidFill>
                  <a:schemeClr val="dk1"/>
                </a:solidFill>
                <a:latin typeface="Open Sans"/>
                <a:ea typeface="Open Sans"/>
                <a:cs typeface="Open Sans"/>
                <a:sym typeface="Open Sans"/>
              </a:rPr>
              <a:t>OnSSET</a:t>
            </a:r>
            <a:endParaRPr dirty="0"/>
          </a:p>
          <a:p>
            <a:pPr marL="342900" marR="0" lvl="0" indent="-342900" algn="l" rtl="0">
              <a:lnSpc>
                <a:spcPct val="90000"/>
              </a:lnSpc>
              <a:spcBef>
                <a:spcPts val="1000"/>
              </a:spcBef>
              <a:spcAft>
                <a:spcPts val="0"/>
              </a:spcAft>
              <a:buClr>
                <a:schemeClr val="dk1"/>
              </a:buClr>
              <a:buSzPts val="2000"/>
              <a:buFont typeface="Arial"/>
              <a:buAutoNum type="arabicPeriod"/>
            </a:pPr>
            <a:r>
              <a:rPr lang="en-GB" sz="2000" dirty="0">
                <a:solidFill>
                  <a:schemeClr val="dk1"/>
                </a:solidFill>
                <a:latin typeface="Open Sans"/>
                <a:ea typeface="Open Sans"/>
                <a:cs typeface="Open Sans"/>
                <a:sym typeface="Open Sans"/>
              </a:rPr>
              <a:t>REA3: </a:t>
            </a:r>
            <a:r>
              <a:rPr lang="en-GB" sz="2000" dirty="0" err="1">
                <a:solidFill>
                  <a:schemeClr val="dk1"/>
                </a:solidFill>
                <a:latin typeface="Open Sans"/>
                <a:ea typeface="Open Sans"/>
                <a:cs typeface="Open Sans"/>
                <a:sym typeface="Open Sans"/>
              </a:rPr>
              <a:t>Explicar</a:t>
            </a:r>
            <a:r>
              <a:rPr lang="en-GB" sz="2000" dirty="0">
                <a:solidFill>
                  <a:schemeClr val="dk1"/>
                </a:solidFill>
                <a:latin typeface="Open Sans"/>
                <a:ea typeface="Open Sans"/>
                <a:cs typeface="Open Sans"/>
                <a:sym typeface="Open Sans"/>
              </a:rPr>
              <a:t> </a:t>
            </a:r>
            <a:r>
              <a:rPr lang="en-GB" sz="2000" dirty="0" err="1">
                <a:solidFill>
                  <a:schemeClr val="dk1"/>
                </a:solidFill>
                <a:latin typeface="Open Sans"/>
                <a:ea typeface="Open Sans"/>
                <a:cs typeface="Open Sans"/>
                <a:sym typeface="Open Sans"/>
              </a:rPr>
              <a:t>os</a:t>
            </a:r>
            <a:r>
              <a:rPr lang="en-GB" sz="2000" dirty="0">
                <a:solidFill>
                  <a:schemeClr val="dk1"/>
                </a:solidFill>
                <a:latin typeface="Open Sans"/>
                <a:ea typeface="Open Sans"/>
                <a:cs typeface="Open Sans"/>
                <a:sym typeface="Open Sans"/>
              </a:rPr>
              <a:t> </a:t>
            </a:r>
            <a:r>
              <a:rPr lang="en-GB" sz="2000" dirty="0" err="1">
                <a:solidFill>
                  <a:schemeClr val="dk1"/>
                </a:solidFill>
                <a:latin typeface="Open Sans"/>
                <a:ea typeface="Open Sans"/>
                <a:cs typeface="Open Sans"/>
                <a:sym typeface="Open Sans"/>
              </a:rPr>
              <a:t>princípios</a:t>
            </a:r>
            <a:r>
              <a:rPr lang="en-GB" sz="2000" dirty="0">
                <a:solidFill>
                  <a:schemeClr val="dk1"/>
                </a:solidFill>
                <a:latin typeface="Open Sans"/>
                <a:ea typeface="Open Sans"/>
                <a:cs typeface="Open Sans"/>
                <a:sym typeface="Open Sans"/>
              </a:rPr>
              <a:t> </a:t>
            </a:r>
            <a:r>
              <a:rPr lang="en-GB" sz="2000" dirty="0" err="1">
                <a:solidFill>
                  <a:schemeClr val="dk1"/>
                </a:solidFill>
                <a:latin typeface="Open Sans"/>
                <a:ea typeface="Open Sans"/>
                <a:cs typeface="Open Sans"/>
                <a:sym typeface="Open Sans"/>
              </a:rPr>
              <a:t>básicos</a:t>
            </a:r>
            <a:r>
              <a:rPr lang="en-GB" sz="2000" dirty="0">
                <a:solidFill>
                  <a:schemeClr val="dk1"/>
                </a:solidFill>
                <a:latin typeface="Open Sans"/>
                <a:ea typeface="Open Sans"/>
                <a:cs typeface="Open Sans"/>
                <a:sym typeface="Open Sans"/>
              </a:rPr>
              <a:t> da rede de </a:t>
            </a:r>
            <a:r>
              <a:rPr lang="en-GB" sz="2000" dirty="0" err="1">
                <a:solidFill>
                  <a:schemeClr val="dk1"/>
                </a:solidFill>
                <a:latin typeface="Open Sans"/>
                <a:ea typeface="Open Sans"/>
                <a:cs typeface="Open Sans"/>
                <a:sym typeface="Open Sans"/>
              </a:rPr>
              <a:t>distribuição</a:t>
            </a:r>
            <a:r>
              <a:rPr lang="en-GB" sz="2000" dirty="0">
                <a:solidFill>
                  <a:schemeClr val="dk1"/>
                </a:solidFill>
                <a:latin typeface="Open Sans"/>
                <a:ea typeface="Open Sans"/>
                <a:cs typeface="Open Sans"/>
                <a:sym typeface="Open Sans"/>
              </a:rPr>
              <a:t> </a:t>
            </a:r>
            <a:r>
              <a:rPr lang="en-GB" sz="2000" dirty="0" err="1">
                <a:solidFill>
                  <a:schemeClr val="dk1"/>
                </a:solidFill>
                <a:latin typeface="Open Sans"/>
                <a:ea typeface="Open Sans"/>
                <a:cs typeface="Open Sans"/>
                <a:sym typeface="Open Sans"/>
              </a:rPr>
              <a:t>numa</a:t>
            </a:r>
            <a:r>
              <a:rPr lang="en-GB" sz="2000" dirty="0">
                <a:solidFill>
                  <a:schemeClr val="dk1"/>
                </a:solidFill>
                <a:latin typeface="Open Sans"/>
                <a:ea typeface="Open Sans"/>
                <a:cs typeface="Open Sans"/>
                <a:sym typeface="Open Sans"/>
              </a:rPr>
              <a:t> </a:t>
            </a:r>
            <a:r>
              <a:rPr lang="en-GB" sz="2000" dirty="0" err="1">
                <a:solidFill>
                  <a:schemeClr val="dk1"/>
                </a:solidFill>
                <a:latin typeface="Open Sans"/>
                <a:ea typeface="Open Sans"/>
                <a:cs typeface="Open Sans"/>
                <a:sym typeface="Open Sans"/>
              </a:rPr>
              <a:t>povoação</a:t>
            </a:r>
            <a:r>
              <a:rPr lang="en-GB" sz="2000" dirty="0">
                <a:solidFill>
                  <a:schemeClr val="dk1"/>
                </a:solidFill>
                <a:latin typeface="Open Sans"/>
                <a:ea typeface="Open Sans"/>
                <a:cs typeface="Open Sans"/>
                <a:sym typeface="Open Sans"/>
              </a:rPr>
              <a:t>.</a:t>
            </a:r>
            <a:endParaRPr dirty="0"/>
          </a:p>
        </p:txBody>
      </p:sp>
      <p:sp>
        <p:nvSpPr>
          <p:cNvPr id="185" name="Google Shape;185;p2"/>
          <p:cNvSpPr/>
          <p:nvPr/>
        </p:nvSpPr>
        <p:spPr>
          <a:xfrm>
            <a:off x="887214" y="1635663"/>
            <a:ext cx="567495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9CC2E5"/>
                </a:solidFill>
                <a:latin typeface="Open Sans"/>
                <a:ea typeface="Open Sans"/>
                <a:cs typeface="Open Sans"/>
                <a:sym typeface="Open Sans"/>
              </a:rPr>
              <a:t>No final desta aula, será capaz de:</a:t>
            </a:r>
            <a:endParaRPr sz="2000" b="1">
              <a:solidFill>
                <a:srgbClr val="9CC2E5"/>
              </a:solidFill>
              <a:latin typeface="Open Sans"/>
              <a:ea typeface="Open Sans"/>
              <a:cs typeface="Open Sans"/>
              <a:sym typeface="Open Sans"/>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Aula 8.3 Referências</a:t>
            </a:r>
            <a:endParaRPr/>
          </a:p>
        </p:txBody>
      </p:sp>
      <p:sp>
        <p:nvSpPr>
          <p:cNvPr id="377" name="Google Shape;377;p20"/>
          <p:cNvSpPr/>
          <p:nvPr/>
        </p:nvSpPr>
        <p:spPr>
          <a:xfrm>
            <a:off x="853190" y="1690688"/>
            <a:ext cx="4660232" cy="4247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Open Sans"/>
                <a:ea typeface="Open Sans"/>
                <a:cs typeface="Open Sans"/>
                <a:sym typeface="Open Sans"/>
              </a:rPr>
              <a:t>Korkovelos, A., Khavari, B., Sahlberg, A., Howells, M., Arderne, C., 2019. O papel dos dados de acesso aberto no planeamento da eletrificação geoespacial e na concretização do ODS7. An OnSSET-Based Case Study for Malawi. Energias 12, 1395. </a:t>
            </a:r>
            <a:r>
              <a:rPr lang="en-GB" sz="18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https://doi.org/10.3390/en12071395</a:t>
            </a:r>
            <a:endParaRPr sz="1800">
              <a:solidFill>
                <a:schemeClr val="dk1"/>
              </a:solidFill>
              <a:latin typeface="Open Sans"/>
              <a:ea typeface="Open Sans"/>
              <a:cs typeface="Open Sans"/>
              <a:sym typeface="Open Sans"/>
            </a:endParaRPr>
          </a:p>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a:p>
            <a:pPr marL="0" marR="0" lvl="0" indent="0" algn="l" rtl="0">
              <a:spcBef>
                <a:spcPts val="0"/>
              </a:spcBef>
              <a:spcAft>
                <a:spcPts val="0"/>
              </a:spcAft>
              <a:buNone/>
            </a:pPr>
            <a:r>
              <a:rPr lang="en-GB" sz="1800">
                <a:solidFill>
                  <a:schemeClr val="dk1"/>
                </a:solidFill>
                <a:latin typeface="Open Sans"/>
                <a:ea typeface="Open Sans"/>
                <a:cs typeface="Open Sans"/>
                <a:sym typeface="Open Sans"/>
              </a:rPr>
              <a:t>Sahlberg, A., Khavari, B., Korkovelos, A., Mentis, D., n.d. Aula 6: Teoria avançada do Gerador de Cenários GEP [Documento WWW]. Kit Didático OnSSET. URL </a:t>
            </a:r>
            <a:r>
              <a:rPr lang="en-GB" sz="18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https://onsset.github.io/teaching_kit/courses/modul</a:t>
            </a:r>
            <a:r>
              <a:rPr lang="en-GB" sz="1800">
                <a:solidFill>
                  <a:schemeClr val="dk1"/>
                </a:solidFill>
                <a:latin typeface="Open Sans"/>
                <a:ea typeface="Open Sans"/>
                <a:cs typeface="Open Sans"/>
                <a:sym typeface="Open Sans"/>
              </a:rPr>
              <a:t>e_3/Lecture%206/ (acedido em 2.18.21).</a:t>
            </a:r>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1"/>
          <p:cNvSpPr txBox="1">
            <a:spLocks noGrp="1"/>
          </p:cNvSpPr>
          <p:nvPr>
            <p:ph type="body" idx="1"/>
          </p:nvPr>
        </p:nvSpPr>
        <p:spPr>
          <a:xfrm>
            <a:off x="838200" y="2057399"/>
            <a:ext cx="10515600" cy="411956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GB" dirty="0"/>
              <a:t>A </a:t>
            </a:r>
            <a:r>
              <a:rPr lang="en-GB" dirty="0" err="1"/>
              <a:t>dimensão</a:t>
            </a:r>
            <a:r>
              <a:rPr lang="en-GB" dirty="0"/>
              <a:t> da rede de </a:t>
            </a:r>
            <a:r>
              <a:rPr lang="en-GB" dirty="0" err="1"/>
              <a:t>distribuição</a:t>
            </a:r>
            <a:r>
              <a:rPr lang="en-GB" dirty="0"/>
              <a:t> </a:t>
            </a:r>
            <a:r>
              <a:rPr lang="en-GB" dirty="0" err="1"/>
              <a:t>na</a:t>
            </a:r>
            <a:r>
              <a:rPr lang="en-GB" dirty="0"/>
              <a:t> </a:t>
            </a:r>
            <a:r>
              <a:rPr lang="en-GB" dirty="0" err="1"/>
              <a:t>célula</a:t>
            </a:r>
            <a:r>
              <a:rPr lang="en-GB" dirty="0"/>
              <a:t> </a:t>
            </a:r>
            <a:r>
              <a:rPr lang="en-GB" dirty="0" err="1"/>
              <a:t>depende</a:t>
            </a:r>
            <a:r>
              <a:rPr lang="en-GB" dirty="0"/>
              <a:t> do </a:t>
            </a:r>
            <a:r>
              <a:rPr lang="en-GB" dirty="0" err="1"/>
              <a:t>número</a:t>
            </a:r>
            <a:r>
              <a:rPr lang="en-GB" dirty="0"/>
              <a:t> de </a:t>
            </a:r>
            <a:r>
              <a:rPr lang="en-GB" dirty="0" err="1"/>
              <a:t>domicílios</a:t>
            </a:r>
            <a:r>
              <a:rPr lang="en-GB" dirty="0"/>
              <a:t> e da </a:t>
            </a:r>
            <a:r>
              <a:rPr lang="en-GB" dirty="0" err="1"/>
              <a:t>demanda</a:t>
            </a:r>
            <a:endParaRPr dirty="0"/>
          </a:p>
          <a:p>
            <a:pPr marL="228600" lvl="0" indent="-228600" algn="l" rtl="0">
              <a:lnSpc>
                <a:spcPct val="90000"/>
              </a:lnSpc>
              <a:spcBef>
                <a:spcPts val="1000"/>
              </a:spcBef>
              <a:spcAft>
                <a:spcPts val="0"/>
              </a:spcAft>
              <a:buClr>
                <a:schemeClr val="dk1"/>
              </a:buClr>
              <a:buSzPts val="2800"/>
              <a:buChar char="•"/>
            </a:pPr>
            <a:r>
              <a:rPr lang="en-GB" dirty="0" err="1"/>
              <a:t>Baseia</a:t>
            </a:r>
            <a:r>
              <a:rPr lang="en-GB" dirty="0"/>
              <a:t>-se </a:t>
            </a:r>
            <a:r>
              <a:rPr lang="en-GB" dirty="0" err="1"/>
              <a:t>num</a:t>
            </a:r>
            <a:r>
              <a:rPr lang="en-GB" dirty="0"/>
              <a:t> </a:t>
            </a:r>
            <a:r>
              <a:rPr lang="en-GB" dirty="0" err="1"/>
              <a:t>método</a:t>
            </a:r>
            <a:r>
              <a:rPr lang="en-GB" dirty="0"/>
              <a:t> </a:t>
            </a:r>
            <a:r>
              <a:rPr lang="en-GB" dirty="0" err="1"/>
              <a:t>apresentado</a:t>
            </a:r>
            <a:r>
              <a:rPr lang="en-GB" dirty="0"/>
              <a:t> </a:t>
            </a:r>
            <a:r>
              <a:rPr lang="en-GB" dirty="0" err="1"/>
              <a:t>em</a:t>
            </a:r>
            <a:r>
              <a:rPr lang="en-GB" dirty="0"/>
              <a:t> </a:t>
            </a:r>
            <a:r>
              <a:rPr lang="en-GB" dirty="0" err="1"/>
              <a:t>Korkovelos</a:t>
            </a:r>
            <a:r>
              <a:rPr lang="en-GB" dirty="0"/>
              <a:t> et al. 2019</a:t>
            </a:r>
            <a:endParaRPr dirty="0"/>
          </a:p>
        </p:txBody>
      </p:sp>
      <p:sp>
        <p:nvSpPr>
          <p:cNvPr id="384" name="Google Shape;384;p21"/>
          <p:cNvSpPr txBox="1"/>
          <p:nvPr/>
        </p:nvSpPr>
        <p:spPr>
          <a:xfrm>
            <a:off x="8458679" y="5445219"/>
            <a:ext cx="2764315"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i="0" u="none" strike="noStrike" cap="none">
                <a:solidFill>
                  <a:schemeClr val="dk1"/>
                </a:solidFill>
                <a:latin typeface="Calibri"/>
                <a:ea typeface="Calibri"/>
                <a:cs typeface="Calibri"/>
                <a:sym typeface="Calibri"/>
              </a:rPr>
              <a:t>Fonte da imagem </a:t>
            </a:r>
            <a:r>
              <a:rPr lang="en-GB" sz="1000" b="1">
                <a:solidFill>
                  <a:schemeClr val="dk1"/>
                </a:solidFill>
                <a:latin typeface="Calibri"/>
                <a:ea typeface="Calibri"/>
                <a:cs typeface="Calibri"/>
                <a:sym typeface="Calibri"/>
              </a:rPr>
              <a:t>adaptada de</a:t>
            </a:r>
            <a:r>
              <a:rPr lang="en-GB" sz="1000" b="1" i="0" u="none" strike="noStrike" cap="none">
                <a:solidFill>
                  <a:schemeClr val="dk1"/>
                </a:solidFill>
                <a:latin typeface="Calibri"/>
                <a:ea typeface="Calibri"/>
                <a:cs typeface="Calibri"/>
                <a:sym typeface="Calibri"/>
              </a:rPr>
              <a:t>: </a:t>
            </a:r>
            <a:r>
              <a:rPr lang="en-GB" sz="1000" b="0" i="0" u="none" strike="noStrike" cap="none">
                <a:solidFill>
                  <a:schemeClr val="dk1"/>
                </a:solidFill>
                <a:latin typeface="Calibri"/>
                <a:ea typeface="Calibri"/>
                <a:cs typeface="Calibri"/>
                <a:sym typeface="Calibri"/>
              </a:rPr>
              <a:t>Korkovelos et al. 2019, </a:t>
            </a:r>
            <a:r>
              <a:rPr lang="en-GB" sz="10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imagem</a:t>
            </a:r>
            <a:r>
              <a:rPr lang="en-GB" sz="1000" b="0" i="0" u="none" strike="noStrike" cap="none">
                <a:solidFill>
                  <a:schemeClr val="dk1"/>
                </a:solidFill>
                <a:latin typeface="Calibri"/>
                <a:ea typeface="Calibri"/>
                <a:cs typeface="Calibri"/>
                <a:sym typeface="Calibri"/>
              </a:rPr>
              <a:t>, </a:t>
            </a:r>
            <a:r>
              <a:rPr lang="en-GB"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CC-BY 4.0</a:t>
            </a:r>
            <a:r>
              <a:rPr lang="en-GB" sz="1000">
                <a:solidFill>
                  <a:schemeClr val="dk1"/>
                </a:solidFill>
                <a:latin typeface="Calibri"/>
                <a:ea typeface="Calibri"/>
                <a:cs typeface="Calibri"/>
                <a:sym typeface="Calibri"/>
              </a:rPr>
              <a:t>. </a:t>
            </a:r>
            <a:endParaRPr sz="1000" b="0" i="0" u="none" strike="noStrike" cap="none">
              <a:solidFill>
                <a:schemeClr val="dk1"/>
              </a:solidFill>
              <a:latin typeface="Calibri"/>
              <a:ea typeface="Calibri"/>
              <a:cs typeface="Calibri"/>
              <a:sym typeface="Calibri"/>
            </a:endParaRPr>
          </a:p>
        </p:txBody>
      </p:sp>
      <p:sp>
        <p:nvSpPr>
          <p:cNvPr id="385" name="Google Shape;385;p21"/>
          <p:cNvSpPr txBox="1"/>
          <p:nvPr/>
        </p:nvSpPr>
        <p:spPr>
          <a:xfrm>
            <a:off x="838200" y="1526967"/>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2000" b="1">
                <a:solidFill>
                  <a:srgbClr val="9CC2E5"/>
                </a:solidFill>
                <a:latin typeface="Open Sans"/>
                <a:ea typeface="Open Sans"/>
                <a:cs typeface="Open Sans"/>
                <a:sym typeface="Open Sans"/>
              </a:rPr>
              <a:t>Cálculo do LCOE para a mini-rede solar fotovoltaica</a:t>
            </a:r>
            <a:endParaRPr/>
          </a:p>
        </p:txBody>
      </p:sp>
      <p:sp>
        <p:nvSpPr>
          <p:cNvPr id="386" name="Google Shape;386;p21"/>
          <p:cNvSpPr txBox="1"/>
          <p:nvPr/>
        </p:nvSpPr>
        <p:spPr>
          <a:xfrm>
            <a:off x="838200" y="256518"/>
            <a:ext cx="105156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8.4 Teoria avançada V</a:t>
            </a:r>
            <a:endParaRPr sz="4400">
              <a:solidFill>
                <a:srgbClr val="17375E"/>
              </a:solidFill>
              <a:latin typeface="Open Sans"/>
              <a:ea typeface="Open Sans"/>
              <a:cs typeface="Open Sans"/>
              <a:sym typeface="Open Sans"/>
            </a:endParaRPr>
          </a:p>
        </p:txBody>
      </p:sp>
      <p:sp>
        <p:nvSpPr>
          <p:cNvPr id="387" name="Google Shape;387;p21"/>
          <p:cNvSpPr txBox="1"/>
          <p:nvPr/>
        </p:nvSpPr>
        <p:spPr>
          <a:xfrm>
            <a:off x="9824514" y="6081269"/>
            <a:ext cx="191105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i="1">
                <a:solidFill>
                  <a:schemeClr val="dk1"/>
                </a:solidFill>
                <a:latin typeface="Open Sans"/>
                <a:ea typeface="Open Sans"/>
                <a:cs typeface="Open Sans"/>
                <a:sym typeface="Open Sans"/>
              </a:rPr>
              <a:t>Korkovelos et al. 2019</a:t>
            </a:r>
            <a:endParaRPr/>
          </a:p>
        </p:txBody>
      </p:sp>
      <p:pic>
        <p:nvPicPr>
          <p:cNvPr id="388" name="Google Shape;388;p21" descr="Diagram&#10;&#10;Description automatically generated"/>
          <p:cNvPicPr preferRelativeResize="0"/>
          <p:nvPr/>
        </p:nvPicPr>
        <p:blipFill rotWithShape="1">
          <a:blip r:embed="rId5">
            <a:alphaModFix/>
          </a:blip>
          <a:srcRect/>
          <a:stretch/>
        </p:blipFill>
        <p:spPr>
          <a:xfrm>
            <a:off x="6365631" y="3485683"/>
            <a:ext cx="4384430" cy="1844389"/>
          </a:xfrm>
          <a:prstGeom prst="rect">
            <a:avLst/>
          </a:prstGeom>
          <a:noFill/>
          <a:ln>
            <a:noFill/>
          </a:ln>
        </p:spPr>
      </p:pic>
      <p:pic>
        <p:nvPicPr>
          <p:cNvPr id="389" name="Google Shape;389;p21" descr="Diagram&#10;&#10;Description automatically generated"/>
          <p:cNvPicPr preferRelativeResize="0"/>
          <p:nvPr/>
        </p:nvPicPr>
        <p:blipFill rotWithShape="1">
          <a:blip r:embed="rId6">
            <a:alphaModFix/>
          </a:blip>
          <a:srcRect/>
          <a:stretch/>
        </p:blipFill>
        <p:spPr>
          <a:xfrm>
            <a:off x="797170" y="3443179"/>
            <a:ext cx="5228492" cy="1952841"/>
          </a:xfrm>
          <a:prstGeom prst="rect">
            <a:avLst/>
          </a:prstGeom>
          <a:noFill/>
          <a:ln>
            <a:noFill/>
          </a:ln>
        </p:spPr>
      </p:pic>
      <p:sp>
        <p:nvSpPr>
          <p:cNvPr id="390" name="Google Shape;390;p21"/>
          <p:cNvSpPr/>
          <p:nvPr/>
        </p:nvSpPr>
        <p:spPr>
          <a:xfrm>
            <a:off x="807743" y="6144851"/>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Fonte: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graphicFrame>
        <p:nvGraphicFramePr>
          <p:cNvPr id="396" name="Google Shape;396;p22"/>
          <p:cNvGraphicFramePr/>
          <p:nvPr>
            <p:extLst>
              <p:ext uri="{D42A27DB-BD31-4B8C-83A1-F6EECF244321}">
                <p14:modId xmlns:p14="http://schemas.microsoft.com/office/powerpoint/2010/main" val="3246458951"/>
              </p:ext>
            </p:extLst>
          </p:nvPr>
        </p:nvGraphicFramePr>
        <p:xfrm>
          <a:off x="326572" y="1944897"/>
          <a:ext cx="11162616" cy="4159650"/>
        </p:xfrm>
        <a:graphic>
          <a:graphicData uri="http://schemas.openxmlformats.org/drawingml/2006/table">
            <a:tbl>
              <a:tblPr>
                <a:noFill/>
                <a:tableStyleId>{64559246-1F3E-442F-A8FF-D00981FFE038}</a:tableStyleId>
              </a:tblPr>
              <a:tblGrid>
                <a:gridCol w="6377213">
                  <a:extLst>
                    <a:ext uri="{9D8B030D-6E8A-4147-A177-3AD203B41FA5}">
                      <a16:colId xmlns:a16="http://schemas.microsoft.com/office/drawing/2014/main" val="20000"/>
                    </a:ext>
                  </a:extLst>
                </a:gridCol>
                <a:gridCol w="4785403">
                  <a:extLst>
                    <a:ext uri="{9D8B030D-6E8A-4147-A177-3AD203B41FA5}">
                      <a16:colId xmlns:a16="http://schemas.microsoft.com/office/drawing/2014/main" val="20001"/>
                    </a:ext>
                  </a:extLst>
                </a:gridCol>
              </a:tblGrid>
              <a:tr h="377075">
                <a:tc>
                  <a:txBody>
                    <a:bodyPr/>
                    <a:lstStyle/>
                    <a:p>
                      <a:pPr marL="0" marR="0" lvl="0" indent="0" algn="l" rtl="0">
                        <a:lnSpc>
                          <a:spcPct val="100000"/>
                        </a:lnSpc>
                        <a:spcBef>
                          <a:spcPts val="0"/>
                        </a:spcBef>
                        <a:spcAft>
                          <a:spcPts val="0"/>
                        </a:spcAft>
                        <a:buClr>
                          <a:srgbClr val="000000"/>
                        </a:buClr>
                        <a:buSzPts val="2200"/>
                        <a:buFont typeface="Arial"/>
                        <a:buNone/>
                      </a:pPr>
                      <a:r>
                        <a:rPr lang="en-GB" sz="1400" b="1" u="sng" strike="noStrike" cap="none">
                          <a:latin typeface="Open Sans"/>
                          <a:ea typeface="Open Sans"/>
                          <a:cs typeface="Open Sans"/>
                          <a:sym typeface="Open Sans"/>
                        </a:rPr>
                        <a:t>Parâmetro</a:t>
                      </a:r>
                      <a:endParaRPr sz="1400" b="1" u="sng"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GB" sz="1400" b="1" u="sng" strike="noStrike" cap="none">
                          <a:latin typeface="Open Sans"/>
                          <a:ea typeface="Open Sans"/>
                          <a:cs typeface="Open Sans"/>
                          <a:sym typeface="Open Sans"/>
                        </a:rPr>
                        <a:t>Unidade</a:t>
                      </a:r>
                      <a:endParaRPr sz="1400" b="1" u="sng" strike="noStrike" cap="none">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377075">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dirty="0" err="1">
                          <a:latin typeface="Open Sans"/>
                          <a:ea typeface="Open Sans"/>
                          <a:cs typeface="Open Sans"/>
                          <a:sym typeface="Open Sans"/>
                        </a:rPr>
                        <a:t>Área</a:t>
                      </a:r>
                      <a:r>
                        <a:rPr lang="en-GB" sz="1400" u="none" strike="noStrike" cap="none" dirty="0">
                          <a:latin typeface="Open Sans"/>
                          <a:ea typeface="Open Sans"/>
                          <a:cs typeface="Open Sans"/>
                          <a:sym typeface="Open Sans"/>
                        </a:rPr>
                        <a:t> da </a:t>
                      </a:r>
                      <a:r>
                        <a:rPr lang="en-GB" sz="1400" u="none" strike="noStrike" cap="none" dirty="0" err="1">
                          <a:latin typeface="Open Sans"/>
                          <a:ea typeface="Open Sans"/>
                          <a:cs typeface="Open Sans"/>
                          <a:sym typeface="Open Sans"/>
                        </a:rPr>
                        <a:t>célula</a:t>
                      </a:r>
                      <a:r>
                        <a:rPr lang="en-GB" sz="1400" u="none" strike="noStrike" cap="none" dirty="0">
                          <a:latin typeface="Open Sans"/>
                          <a:ea typeface="Open Sans"/>
                          <a:cs typeface="Open Sans"/>
                          <a:sym typeface="Open Sans"/>
                        </a:rPr>
                        <a:t> da rede </a:t>
                      </a:r>
                      <a:r>
                        <a:rPr lang="en-GB" sz="1400" u="none" strike="noStrike" cap="none" dirty="0" err="1">
                          <a:latin typeface="Open Sans"/>
                          <a:ea typeface="Open Sans"/>
                          <a:cs typeface="Open Sans"/>
                          <a:sym typeface="Open Sans"/>
                        </a:rPr>
                        <a:t>elétrica</a:t>
                      </a:r>
                      <a:endParaRPr sz="1400" u="none" strike="noStrike" cap="none" dirty="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a:latin typeface="Open Sans"/>
                          <a:ea typeface="Open Sans"/>
                          <a:cs typeface="Open Sans"/>
                          <a:sym typeface="Open Sans"/>
                        </a:rPr>
                        <a:t>km</a:t>
                      </a:r>
                      <a:r>
                        <a:rPr lang="en-GB" sz="1400" u="none" strike="noStrike" cap="none" baseline="30000">
                          <a:latin typeface="Open Sans"/>
                          <a:ea typeface="Open Sans"/>
                          <a:cs typeface="Open Sans"/>
                          <a:sym typeface="Open Sans"/>
                        </a:rPr>
                        <a:t>2</a:t>
                      </a:r>
                      <a:endParaRPr sz="1400" u="none" strike="noStrike" cap="none">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388900">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dirty="0" err="1">
                          <a:latin typeface="Open Sans"/>
                          <a:ea typeface="Open Sans"/>
                          <a:cs typeface="Open Sans"/>
                          <a:sym typeface="Open Sans"/>
                        </a:rPr>
                        <a:t>Agregados</a:t>
                      </a:r>
                      <a:r>
                        <a:rPr lang="en-GB" sz="1400" u="none" strike="noStrike" cap="none" dirty="0">
                          <a:latin typeface="Open Sans"/>
                          <a:ea typeface="Open Sans"/>
                          <a:cs typeface="Open Sans"/>
                          <a:sym typeface="Open Sans"/>
                        </a:rPr>
                        <a:t> </a:t>
                      </a:r>
                      <a:r>
                        <a:rPr lang="en-GB" sz="1400" u="none" strike="noStrike" cap="none" dirty="0" err="1">
                          <a:latin typeface="Open Sans"/>
                          <a:ea typeface="Open Sans"/>
                          <a:cs typeface="Open Sans"/>
                          <a:sym typeface="Open Sans"/>
                        </a:rPr>
                        <a:t>familiares</a:t>
                      </a:r>
                      <a:r>
                        <a:rPr lang="en-GB" sz="1400" u="none" strike="noStrike" cap="none" dirty="0">
                          <a:latin typeface="Open Sans"/>
                          <a:ea typeface="Open Sans"/>
                          <a:cs typeface="Open Sans"/>
                          <a:sym typeface="Open Sans"/>
                        </a:rPr>
                        <a:t> (a </a:t>
                      </a:r>
                      <a:r>
                        <a:rPr lang="en-GB" sz="1400" u="none" strike="noStrike" cap="none" dirty="0" err="1">
                          <a:latin typeface="Open Sans"/>
                          <a:ea typeface="Open Sans"/>
                          <a:cs typeface="Open Sans"/>
                          <a:sym typeface="Open Sans"/>
                        </a:rPr>
                        <a:t>partir</a:t>
                      </a:r>
                      <a:r>
                        <a:rPr lang="en-GB" sz="1400" u="none" strike="noStrike" cap="none" dirty="0">
                          <a:latin typeface="Open Sans"/>
                          <a:ea typeface="Open Sans"/>
                          <a:cs typeface="Open Sans"/>
                          <a:sym typeface="Open Sans"/>
                        </a:rPr>
                        <a:t> da </a:t>
                      </a:r>
                      <a:r>
                        <a:rPr lang="en-GB" sz="1400" u="none" strike="noStrike" cap="none" dirty="0" err="1">
                          <a:latin typeface="Open Sans"/>
                          <a:ea typeface="Open Sans"/>
                          <a:cs typeface="Open Sans"/>
                          <a:sym typeface="Open Sans"/>
                        </a:rPr>
                        <a:t>população</a:t>
                      </a:r>
                      <a:r>
                        <a:rPr lang="en-GB" sz="1400" u="none" strike="noStrike" cap="none" dirty="0">
                          <a:latin typeface="Open Sans"/>
                          <a:ea typeface="Open Sans"/>
                          <a:cs typeface="Open Sans"/>
                          <a:sym typeface="Open Sans"/>
                        </a:rPr>
                        <a:t> e da </a:t>
                      </a:r>
                      <a:r>
                        <a:rPr lang="en-GB" sz="1400" u="none" strike="noStrike" cap="none" dirty="0" err="1">
                          <a:latin typeface="Open Sans"/>
                          <a:ea typeface="Open Sans"/>
                          <a:cs typeface="Open Sans"/>
                          <a:sym typeface="Open Sans"/>
                        </a:rPr>
                        <a:t>dimensão</a:t>
                      </a:r>
                      <a:r>
                        <a:rPr lang="en-GB" sz="1400" u="none" strike="noStrike" cap="none" dirty="0">
                          <a:latin typeface="Open Sans"/>
                          <a:ea typeface="Open Sans"/>
                          <a:cs typeface="Open Sans"/>
                          <a:sym typeface="Open Sans"/>
                        </a:rPr>
                        <a:t> do </a:t>
                      </a:r>
                      <a:r>
                        <a:rPr lang="en-GB" sz="1400" u="none" strike="noStrike" cap="none" dirty="0" err="1">
                          <a:latin typeface="Open Sans"/>
                          <a:ea typeface="Open Sans"/>
                          <a:cs typeface="Open Sans"/>
                          <a:sym typeface="Open Sans"/>
                        </a:rPr>
                        <a:t>domicílio</a:t>
                      </a:r>
                      <a:r>
                        <a:rPr lang="en-GB" sz="1400" u="none" strike="noStrike" cap="none" dirty="0">
                          <a:latin typeface="Open Sans"/>
                          <a:ea typeface="Open Sans"/>
                          <a:cs typeface="Open Sans"/>
                          <a:sym typeface="Open Sans"/>
                        </a:rPr>
                        <a:t>)</a:t>
                      </a:r>
                      <a:endParaRPr sz="1400" u="none" strike="noStrike" cap="none" dirty="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a:latin typeface="Open Sans"/>
                          <a:ea typeface="Open Sans"/>
                          <a:cs typeface="Open Sans"/>
                          <a:sym typeface="Open Sans"/>
                        </a:rPr>
                        <a:t>-</a:t>
                      </a:r>
                      <a:endParaRPr sz="1400" u="none" strike="noStrike" cap="none">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r h="377075">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a:latin typeface="Open Sans"/>
                          <a:ea typeface="Open Sans"/>
                          <a:cs typeface="Open Sans"/>
                          <a:sym typeface="Open Sans"/>
                        </a:rPr>
                        <a:t>Custo da linha MT</a:t>
                      </a:r>
                      <a:endParaRPr sz="14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a:latin typeface="Open Sans"/>
                          <a:ea typeface="Open Sans"/>
                          <a:cs typeface="Open Sans"/>
                          <a:sym typeface="Open Sans"/>
                        </a:rPr>
                        <a:t>USD/km</a:t>
                      </a:r>
                      <a:endParaRPr sz="1400" u="none" strike="noStrike" cap="none">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3"/>
                  </a:ext>
                </a:extLst>
              </a:tr>
              <a:tr h="377075">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a:latin typeface="Open Sans"/>
                          <a:ea typeface="Open Sans"/>
                          <a:cs typeface="Open Sans"/>
                          <a:sym typeface="Open Sans"/>
                        </a:rPr>
                        <a:t>Custo da linha BT</a:t>
                      </a:r>
                      <a:endParaRPr sz="14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a:latin typeface="Open Sans"/>
                          <a:ea typeface="Open Sans"/>
                          <a:cs typeface="Open Sans"/>
                          <a:sym typeface="Open Sans"/>
                        </a:rPr>
                        <a:t>USD/km</a:t>
                      </a:r>
                      <a:endParaRPr sz="1400" u="none" strike="noStrike" cap="none">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4"/>
                  </a:ext>
                </a:extLst>
              </a:tr>
              <a:tr h="377075">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dirty="0">
                          <a:latin typeface="Open Sans"/>
                          <a:ea typeface="Open Sans"/>
                          <a:cs typeface="Open Sans"/>
                          <a:sym typeface="Open Sans"/>
                        </a:rPr>
                        <a:t>O&amp;M da rede de </a:t>
                      </a:r>
                      <a:r>
                        <a:rPr lang="en-GB" sz="1400" u="none" strike="noStrike" cap="none" dirty="0" err="1">
                          <a:latin typeface="Open Sans"/>
                          <a:ea typeface="Open Sans"/>
                          <a:cs typeface="Open Sans"/>
                          <a:sym typeface="Open Sans"/>
                        </a:rPr>
                        <a:t>transmissão</a:t>
                      </a:r>
                      <a:r>
                        <a:rPr lang="en-GB" sz="1400" u="none" strike="noStrike" cap="none" dirty="0">
                          <a:latin typeface="Open Sans"/>
                          <a:ea typeface="Open Sans"/>
                          <a:cs typeface="Open Sans"/>
                          <a:sym typeface="Open Sans"/>
                        </a:rPr>
                        <a:t> e </a:t>
                      </a:r>
                      <a:r>
                        <a:rPr lang="en-GB" sz="1400" u="none" strike="noStrike" cap="none" dirty="0" err="1">
                          <a:latin typeface="Open Sans"/>
                          <a:ea typeface="Open Sans"/>
                          <a:cs typeface="Open Sans"/>
                          <a:sym typeface="Open Sans"/>
                        </a:rPr>
                        <a:t>distribuição</a:t>
                      </a:r>
                      <a:endParaRPr sz="1400" u="none" strike="noStrike" cap="none" dirty="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dirty="0" err="1">
                          <a:latin typeface="Open Sans"/>
                          <a:ea typeface="Open Sans"/>
                          <a:cs typeface="Open Sans"/>
                          <a:sym typeface="Open Sans"/>
                        </a:rPr>
                        <a:t>Porcentagem</a:t>
                      </a:r>
                      <a:r>
                        <a:rPr lang="en-GB" sz="1400" u="none" strike="noStrike" cap="none" dirty="0">
                          <a:latin typeface="Open Sans"/>
                          <a:ea typeface="Open Sans"/>
                          <a:cs typeface="Open Sans"/>
                          <a:sym typeface="Open Sans"/>
                        </a:rPr>
                        <a:t> do </a:t>
                      </a:r>
                      <a:r>
                        <a:rPr lang="en-GB" sz="1400" u="none" strike="noStrike" cap="none" dirty="0" err="1">
                          <a:latin typeface="Open Sans"/>
                          <a:ea typeface="Open Sans"/>
                          <a:cs typeface="Open Sans"/>
                          <a:sym typeface="Open Sans"/>
                        </a:rPr>
                        <a:t>custo</a:t>
                      </a:r>
                      <a:r>
                        <a:rPr lang="en-GB" sz="1400" u="none" strike="noStrike" cap="none" dirty="0">
                          <a:latin typeface="Open Sans"/>
                          <a:ea typeface="Open Sans"/>
                          <a:cs typeface="Open Sans"/>
                          <a:sym typeface="Open Sans"/>
                        </a:rPr>
                        <a:t> de </a:t>
                      </a:r>
                      <a:r>
                        <a:rPr lang="en-GB" sz="1400" u="none" strike="noStrike" cap="none" dirty="0" err="1">
                          <a:latin typeface="Open Sans"/>
                          <a:ea typeface="Open Sans"/>
                          <a:cs typeface="Open Sans"/>
                          <a:sym typeface="Open Sans"/>
                        </a:rPr>
                        <a:t>investimento</a:t>
                      </a:r>
                      <a:r>
                        <a:rPr lang="en-GB" sz="1400" u="none" strike="noStrike" cap="none" dirty="0">
                          <a:latin typeface="Open Sans"/>
                          <a:ea typeface="Open Sans"/>
                          <a:cs typeface="Open Sans"/>
                          <a:sym typeface="Open Sans"/>
                        </a:rPr>
                        <a:t>/</a:t>
                      </a:r>
                      <a:r>
                        <a:rPr lang="en-GB" sz="1400" u="none" strike="noStrike" cap="none" dirty="0" err="1">
                          <a:latin typeface="Open Sans"/>
                          <a:ea typeface="Open Sans"/>
                          <a:cs typeface="Open Sans"/>
                          <a:sym typeface="Open Sans"/>
                        </a:rPr>
                        <a:t>ano</a:t>
                      </a:r>
                      <a:endParaRPr sz="1400" u="none" strike="noStrike" cap="none" dirty="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5"/>
                  </a:ext>
                </a:extLst>
              </a:tr>
              <a:tr h="377075">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dirty="0" err="1">
                          <a:latin typeface="Open Sans"/>
                          <a:ea typeface="Open Sans"/>
                          <a:cs typeface="Open Sans"/>
                          <a:sym typeface="Open Sans"/>
                        </a:rPr>
                        <a:t>Custo</a:t>
                      </a:r>
                      <a:r>
                        <a:rPr lang="en-GB" sz="1400" u="none" strike="noStrike" cap="none" dirty="0">
                          <a:latin typeface="Open Sans"/>
                          <a:ea typeface="Open Sans"/>
                          <a:cs typeface="Open Sans"/>
                          <a:sym typeface="Open Sans"/>
                        </a:rPr>
                        <a:t> de </a:t>
                      </a:r>
                      <a:r>
                        <a:rPr lang="en-GB" sz="1400" u="none" strike="noStrike" cap="none" dirty="0" err="1">
                          <a:latin typeface="Open Sans"/>
                          <a:ea typeface="Open Sans"/>
                          <a:cs typeface="Open Sans"/>
                          <a:sym typeface="Open Sans"/>
                        </a:rPr>
                        <a:t>ligação</a:t>
                      </a:r>
                      <a:r>
                        <a:rPr lang="en-GB" sz="1400" u="none" strike="noStrike" cap="none" dirty="0">
                          <a:latin typeface="Open Sans"/>
                          <a:ea typeface="Open Sans"/>
                          <a:cs typeface="Open Sans"/>
                          <a:sym typeface="Open Sans"/>
                        </a:rPr>
                        <a:t> </a:t>
                      </a:r>
                      <a:r>
                        <a:rPr lang="en-GB" sz="1400" u="none" strike="noStrike" cap="none" dirty="0" err="1">
                          <a:latin typeface="Open Sans"/>
                          <a:ea typeface="Open Sans"/>
                          <a:cs typeface="Open Sans"/>
                          <a:sym typeface="Open Sans"/>
                        </a:rPr>
                        <a:t>por</a:t>
                      </a:r>
                      <a:r>
                        <a:rPr lang="en-GB" sz="1400" u="none" strike="noStrike" cap="none" dirty="0">
                          <a:latin typeface="Open Sans"/>
                          <a:ea typeface="Open Sans"/>
                          <a:cs typeface="Open Sans"/>
                          <a:sym typeface="Open Sans"/>
                        </a:rPr>
                        <a:t> </a:t>
                      </a:r>
                      <a:r>
                        <a:rPr lang="en-GB" sz="1400" u="none" strike="noStrike" cap="none" dirty="0" err="1">
                          <a:latin typeface="Open Sans"/>
                          <a:ea typeface="Open Sans"/>
                          <a:cs typeface="Open Sans"/>
                          <a:sym typeface="Open Sans"/>
                        </a:rPr>
                        <a:t>domicílio</a:t>
                      </a:r>
                      <a:endParaRPr sz="1400" u="none" strike="noStrike" cap="none" dirty="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dirty="0">
                          <a:latin typeface="Open Sans"/>
                          <a:ea typeface="Open Sans"/>
                          <a:cs typeface="Open Sans"/>
                          <a:sym typeface="Open Sans"/>
                        </a:rPr>
                        <a:t>USD/</a:t>
                      </a:r>
                      <a:r>
                        <a:rPr lang="en-GB" sz="1400" u="none" strike="noStrike" cap="none" dirty="0" err="1">
                          <a:latin typeface="Open Sans"/>
                          <a:ea typeface="Open Sans"/>
                          <a:cs typeface="Open Sans"/>
                          <a:sym typeface="Open Sans"/>
                        </a:rPr>
                        <a:t>domicílio</a:t>
                      </a:r>
                      <a:endParaRPr sz="1400" u="none" strike="noStrike" cap="none" dirty="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6"/>
                  </a:ext>
                </a:extLst>
              </a:tr>
              <a:tr h="377075">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a:latin typeface="Open Sans"/>
                          <a:ea typeface="Open Sans"/>
                          <a:cs typeface="Open Sans"/>
                          <a:sym typeface="Open Sans"/>
                        </a:rPr>
                        <a:t>Capacidade da linha MT</a:t>
                      </a:r>
                      <a:endParaRPr sz="14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a:latin typeface="Open Sans"/>
                          <a:ea typeface="Open Sans"/>
                          <a:cs typeface="Open Sans"/>
                          <a:sym typeface="Open Sans"/>
                        </a:rPr>
                        <a:t>kV</a:t>
                      </a:r>
                      <a:endParaRPr sz="1400" u="none" strike="noStrike" cap="none">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7"/>
                  </a:ext>
                </a:extLst>
              </a:tr>
              <a:tr h="377075">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a:latin typeface="Open Sans"/>
                          <a:ea typeface="Open Sans"/>
                          <a:cs typeface="Open Sans"/>
                          <a:sym typeface="Open Sans"/>
                        </a:rPr>
                        <a:t>Capacidade da linha de BT</a:t>
                      </a:r>
                      <a:endParaRPr sz="14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a:latin typeface="Open Sans"/>
                          <a:ea typeface="Open Sans"/>
                          <a:cs typeface="Open Sans"/>
                          <a:sym typeface="Open Sans"/>
                        </a:rPr>
                        <a:t>kV</a:t>
                      </a:r>
                      <a:endParaRPr sz="1400" u="none" strike="noStrike" cap="none">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8"/>
                  </a:ext>
                </a:extLst>
              </a:tr>
              <a:tr h="377075">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a:latin typeface="Open Sans"/>
                          <a:ea typeface="Open Sans"/>
                          <a:cs typeface="Open Sans"/>
                          <a:sym typeface="Open Sans"/>
                        </a:rPr>
                        <a:t>Comprimento máximo da linha LV</a:t>
                      </a:r>
                      <a:endParaRPr sz="14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a:latin typeface="Open Sans"/>
                          <a:ea typeface="Open Sans"/>
                          <a:cs typeface="Open Sans"/>
                          <a:sym typeface="Open Sans"/>
                        </a:rPr>
                        <a:t>km</a:t>
                      </a:r>
                      <a:endParaRPr sz="1400" u="none" strike="noStrike" cap="none">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9"/>
                  </a:ext>
                </a:extLst>
              </a:tr>
              <a:tr h="377075">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a:latin typeface="Open Sans"/>
                          <a:ea typeface="Open Sans"/>
                          <a:cs typeface="Open Sans"/>
                          <a:sym typeface="Open Sans"/>
                        </a:rPr>
                        <a:t>Custo do transformador de serviço</a:t>
                      </a:r>
                      <a:endParaRPr sz="1400" u="none" strike="noStrike" cap="none">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GB" sz="1400" u="none" strike="noStrike" cap="none" dirty="0">
                          <a:latin typeface="Open Sans"/>
                          <a:ea typeface="Open Sans"/>
                          <a:cs typeface="Open Sans"/>
                          <a:sym typeface="Open Sans"/>
                        </a:rPr>
                        <a:t>USD/</a:t>
                      </a:r>
                      <a:r>
                        <a:rPr lang="en-GB" sz="1400" u="none" strike="noStrike" cap="none" dirty="0" err="1">
                          <a:latin typeface="Open Sans"/>
                          <a:ea typeface="Open Sans"/>
                          <a:cs typeface="Open Sans"/>
                          <a:sym typeface="Open Sans"/>
                        </a:rPr>
                        <a:t>unidade</a:t>
                      </a:r>
                      <a:r>
                        <a:rPr lang="en-GB" sz="1400" u="none" strike="noStrike" cap="none" dirty="0">
                          <a:latin typeface="Open Sans"/>
                          <a:ea typeface="Open Sans"/>
                          <a:cs typeface="Open Sans"/>
                          <a:sym typeface="Open Sans"/>
                        </a:rPr>
                        <a:t> (50 kVA)</a:t>
                      </a:r>
                      <a:endParaRPr sz="1400" u="none" strike="noStrike" cap="none" dirty="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10"/>
                  </a:ext>
                </a:extLst>
              </a:tr>
            </a:tbl>
          </a:graphicData>
        </a:graphic>
      </p:graphicFrame>
      <p:sp>
        <p:nvSpPr>
          <p:cNvPr id="397" name="Google Shape;397;p22"/>
          <p:cNvSpPr txBox="1"/>
          <p:nvPr/>
        </p:nvSpPr>
        <p:spPr>
          <a:xfrm>
            <a:off x="838200" y="1526967"/>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2000" b="1">
                <a:solidFill>
                  <a:srgbClr val="9CC2E5"/>
                </a:solidFill>
                <a:latin typeface="Open Sans"/>
                <a:ea typeface="Open Sans"/>
                <a:cs typeface="Open Sans"/>
                <a:sym typeface="Open Sans"/>
              </a:rPr>
              <a:t>Cálculo do LCOE para a mini-rede solar fotovoltaica</a:t>
            </a:r>
            <a:endParaRPr/>
          </a:p>
        </p:txBody>
      </p:sp>
      <p:sp>
        <p:nvSpPr>
          <p:cNvPr id="398" name="Google Shape;398;p22"/>
          <p:cNvSpPr txBox="1"/>
          <p:nvPr/>
        </p:nvSpPr>
        <p:spPr>
          <a:xfrm>
            <a:off x="838200" y="256518"/>
            <a:ext cx="3927308"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8.4 Teoria avançada V</a:t>
            </a:r>
            <a:endParaRPr sz="4400">
              <a:solidFill>
                <a:srgbClr val="17375E"/>
              </a:solidFill>
              <a:latin typeface="Open Sans"/>
              <a:ea typeface="Open Sans"/>
              <a:cs typeface="Open Sans"/>
              <a:sym typeface="Open Sans"/>
            </a:endParaRPr>
          </a:p>
        </p:txBody>
      </p:sp>
      <p:sp>
        <p:nvSpPr>
          <p:cNvPr id="399" name="Google Shape;399;p22"/>
          <p:cNvSpPr txBox="1"/>
          <p:nvPr/>
        </p:nvSpPr>
        <p:spPr>
          <a:xfrm>
            <a:off x="7290347" y="6144851"/>
            <a:ext cx="419884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Fonte da imagem: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imagem</a:t>
            </a:r>
            <a:r>
              <a:rPr lang="en-GB" sz="1000">
                <a:solidFill>
                  <a:schemeClr val="dk1"/>
                </a:solidFill>
                <a:latin typeface="Open Sans"/>
                <a:ea typeface="Open Sans"/>
                <a:cs typeface="Open Sans"/>
                <a:sym typeface="Open Sans"/>
              </a:rPr>
              <a:t>, licença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
        <p:nvSpPr>
          <p:cNvPr id="400" name="Google Shape;400;p22"/>
          <p:cNvSpPr/>
          <p:nvPr/>
        </p:nvSpPr>
        <p:spPr>
          <a:xfrm>
            <a:off x="807743" y="6144851"/>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Fonte: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3"/>
          <p:cNvSpPr txBox="1">
            <a:spLocks noGrp="1"/>
          </p:cNvSpPr>
          <p:nvPr>
            <p:ph type="body" idx="1"/>
          </p:nvPr>
        </p:nvSpPr>
        <p:spPr>
          <a:xfrm>
            <a:off x="838200" y="2430379"/>
            <a:ext cx="5189621" cy="374658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GB" sz="2800" dirty="0" err="1"/>
              <a:t>Semelhante</a:t>
            </a:r>
            <a:r>
              <a:rPr lang="en-GB" sz="2800" dirty="0"/>
              <a:t> à PV </a:t>
            </a:r>
            <a:r>
              <a:rPr lang="en-GB" sz="2800" dirty="0" err="1"/>
              <a:t>autônoma</a:t>
            </a:r>
            <a:r>
              <a:rPr lang="en-GB" sz="2800" dirty="0"/>
              <a:t>, mas...</a:t>
            </a:r>
            <a:endParaRPr sz="2800" dirty="0"/>
          </a:p>
          <a:p>
            <a:pPr marL="228600" lvl="0" indent="-228600" algn="l" rtl="0">
              <a:lnSpc>
                <a:spcPct val="90000"/>
              </a:lnSpc>
              <a:spcBef>
                <a:spcPts val="1000"/>
              </a:spcBef>
              <a:spcAft>
                <a:spcPts val="0"/>
              </a:spcAft>
              <a:buClr>
                <a:schemeClr val="dk1"/>
              </a:buClr>
              <a:buSzPts val="2800"/>
              <a:buChar char="•"/>
            </a:pPr>
            <a:r>
              <a:rPr lang="en-GB" sz="2800" dirty="0"/>
              <a:t>O </a:t>
            </a:r>
            <a:r>
              <a:rPr lang="en-GB" sz="2800" dirty="0" err="1"/>
              <a:t>fator</a:t>
            </a:r>
            <a:r>
              <a:rPr lang="en-GB" sz="2800" dirty="0"/>
              <a:t> de </a:t>
            </a:r>
            <a:r>
              <a:rPr lang="en-GB" sz="2800" dirty="0" err="1"/>
              <a:t>capacidade</a:t>
            </a:r>
            <a:r>
              <a:rPr lang="en-GB" sz="2800" dirty="0"/>
              <a:t> é </a:t>
            </a:r>
            <a:r>
              <a:rPr lang="en-GB" sz="2800" dirty="0" err="1"/>
              <a:t>uma</a:t>
            </a:r>
            <a:r>
              <a:rPr lang="en-GB" sz="2800" dirty="0"/>
              <a:t> entrada, que </a:t>
            </a:r>
            <a:r>
              <a:rPr lang="en-GB" sz="2800" dirty="0" err="1"/>
              <a:t>não</a:t>
            </a:r>
            <a:r>
              <a:rPr lang="en-GB" sz="2800" dirty="0"/>
              <a:t> se </a:t>
            </a:r>
            <a:r>
              <a:rPr lang="en-GB" sz="2800" dirty="0" err="1"/>
              <a:t>considera</a:t>
            </a:r>
            <a:r>
              <a:rPr lang="en-GB" sz="2800" dirty="0"/>
              <a:t> que </a:t>
            </a:r>
            <a:r>
              <a:rPr lang="en-GB" sz="2800" dirty="0" err="1"/>
              <a:t>varie</a:t>
            </a:r>
            <a:r>
              <a:rPr lang="en-GB" sz="2800" dirty="0"/>
              <a:t> </a:t>
            </a:r>
            <a:r>
              <a:rPr lang="en-GB" sz="2800" dirty="0" err="1"/>
              <a:t>espacialmente</a:t>
            </a:r>
            <a:endParaRPr sz="2800" dirty="0"/>
          </a:p>
          <a:p>
            <a:pPr marL="228600" lvl="0" indent="-228600" algn="l" rtl="0">
              <a:lnSpc>
                <a:spcPct val="90000"/>
              </a:lnSpc>
              <a:spcBef>
                <a:spcPts val="1000"/>
              </a:spcBef>
              <a:spcAft>
                <a:spcPts val="0"/>
              </a:spcAft>
              <a:buClr>
                <a:schemeClr val="dk1"/>
              </a:buClr>
              <a:buSzPts val="2800"/>
              <a:buChar char="•"/>
            </a:pPr>
            <a:r>
              <a:rPr lang="en-GB" sz="2800" dirty="0"/>
              <a:t>O </a:t>
            </a:r>
            <a:r>
              <a:rPr lang="en-GB" sz="2800" dirty="0" err="1"/>
              <a:t>custo</a:t>
            </a:r>
            <a:r>
              <a:rPr lang="en-GB" sz="2800" dirty="0"/>
              <a:t> do </a:t>
            </a:r>
            <a:r>
              <a:rPr lang="en-GB" sz="2800" dirty="0" err="1"/>
              <a:t>combustível</a:t>
            </a:r>
            <a:r>
              <a:rPr lang="en-GB" sz="2800" dirty="0"/>
              <a:t> é </a:t>
            </a:r>
            <a:r>
              <a:rPr lang="en-GB" sz="2800" dirty="0" err="1"/>
              <a:t>aplicável</a:t>
            </a:r>
            <a:r>
              <a:rPr lang="en-GB" sz="2800" dirty="0"/>
              <a:t> e </a:t>
            </a:r>
            <a:r>
              <a:rPr lang="en-GB" sz="2800" dirty="0" err="1"/>
              <a:t>variável</a:t>
            </a:r>
            <a:endParaRPr sz="2800" dirty="0"/>
          </a:p>
        </p:txBody>
      </p:sp>
      <p:pic>
        <p:nvPicPr>
          <p:cNvPr id="407" name="Google Shape;407;p23"/>
          <p:cNvPicPr preferRelativeResize="0"/>
          <p:nvPr/>
        </p:nvPicPr>
        <p:blipFill rotWithShape="1">
          <a:blip r:embed="rId3">
            <a:alphaModFix/>
          </a:blip>
          <a:srcRect/>
          <a:stretch/>
        </p:blipFill>
        <p:spPr>
          <a:xfrm>
            <a:off x="6294700" y="2541913"/>
            <a:ext cx="5414681" cy="3698343"/>
          </a:xfrm>
          <a:prstGeom prst="rect">
            <a:avLst/>
          </a:prstGeom>
          <a:noFill/>
          <a:ln>
            <a:noFill/>
          </a:ln>
        </p:spPr>
      </p:pic>
      <p:sp>
        <p:nvSpPr>
          <p:cNvPr id="408" name="Google Shape;408;p23"/>
          <p:cNvSpPr txBox="1"/>
          <p:nvPr/>
        </p:nvSpPr>
        <p:spPr>
          <a:xfrm>
            <a:off x="838200" y="1526967"/>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2000" b="1" dirty="0" err="1">
                <a:solidFill>
                  <a:srgbClr val="9CC2E5"/>
                </a:solidFill>
                <a:latin typeface="Open Sans"/>
                <a:ea typeface="Open Sans"/>
                <a:cs typeface="Open Sans"/>
                <a:sym typeface="Open Sans"/>
              </a:rPr>
              <a:t>Cálculo</a:t>
            </a:r>
            <a:r>
              <a:rPr lang="en-GB" sz="2000" b="1" dirty="0">
                <a:solidFill>
                  <a:srgbClr val="9CC2E5"/>
                </a:solidFill>
                <a:latin typeface="Open Sans"/>
                <a:ea typeface="Open Sans"/>
                <a:cs typeface="Open Sans"/>
                <a:sym typeface="Open Sans"/>
              </a:rPr>
              <a:t> do LCOE para diesel </a:t>
            </a:r>
            <a:r>
              <a:rPr lang="en-GB" sz="2000" b="1" dirty="0" err="1">
                <a:solidFill>
                  <a:srgbClr val="9CC2E5"/>
                </a:solidFill>
                <a:latin typeface="Open Sans"/>
                <a:ea typeface="Open Sans"/>
                <a:cs typeface="Open Sans"/>
                <a:sym typeface="Open Sans"/>
              </a:rPr>
              <a:t>autônomo</a:t>
            </a:r>
            <a:endParaRPr sz="2000" b="1" dirty="0">
              <a:solidFill>
                <a:srgbClr val="9CC2E5"/>
              </a:solidFill>
              <a:latin typeface="Open Sans"/>
              <a:ea typeface="Open Sans"/>
              <a:cs typeface="Open Sans"/>
              <a:sym typeface="Open Sans"/>
            </a:endParaRPr>
          </a:p>
        </p:txBody>
      </p:sp>
      <p:sp>
        <p:nvSpPr>
          <p:cNvPr id="409" name="Google Shape;409;p23"/>
          <p:cNvSpPr txBox="1"/>
          <p:nvPr/>
        </p:nvSpPr>
        <p:spPr>
          <a:xfrm>
            <a:off x="838200" y="256518"/>
            <a:ext cx="105156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8.4 Teoria avançada V</a:t>
            </a:r>
            <a:endParaRPr sz="4400">
              <a:solidFill>
                <a:srgbClr val="17375E"/>
              </a:solidFill>
              <a:latin typeface="Open Sans"/>
              <a:ea typeface="Open Sans"/>
              <a:cs typeface="Open Sans"/>
              <a:sym typeface="Open Sans"/>
            </a:endParaRPr>
          </a:p>
        </p:txBody>
      </p:sp>
      <p:sp>
        <p:nvSpPr>
          <p:cNvPr id="410" name="Google Shape;410;p23"/>
          <p:cNvSpPr/>
          <p:nvPr/>
        </p:nvSpPr>
        <p:spPr>
          <a:xfrm>
            <a:off x="4361390" y="6176963"/>
            <a:ext cx="3469219"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Fonte da imagem</a:t>
            </a:r>
            <a:r>
              <a:rPr lang="en-GB" sz="1000">
                <a:solidFill>
                  <a:schemeClr val="dk1"/>
                </a:solidFill>
                <a:latin typeface="Open Sans"/>
                <a:ea typeface="Open Sans"/>
                <a:cs typeface="Open Sans"/>
                <a:sym typeface="Open Sans"/>
              </a:rPr>
              <a:t>: Mentis et al. 2017,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imagem </a:t>
            </a:r>
            <a:r>
              <a:rPr lang="en-GB" sz="1000">
                <a:solidFill>
                  <a:schemeClr val="dk1"/>
                </a:solidFill>
                <a:latin typeface="Open Sans"/>
                <a:ea typeface="Open Sans"/>
                <a:cs typeface="Open Sans"/>
                <a:sym typeface="Open Sans"/>
              </a:rPr>
              <a:t>licenciada sob </a:t>
            </a:r>
            <a:r>
              <a:rPr lang="en-GB"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CC-BY 3.0</a:t>
            </a:r>
            <a:endParaRPr sz="1000">
              <a:solidFill>
                <a:schemeClr val="dk1"/>
              </a:solidFill>
              <a:latin typeface="Open Sans"/>
              <a:ea typeface="Open Sans"/>
              <a:cs typeface="Open Sans"/>
              <a:sym typeface="Open Sans"/>
            </a:endParaRPr>
          </a:p>
        </p:txBody>
      </p:sp>
      <p:sp>
        <p:nvSpPr>
          <p:cNvPr id="411" name="Google Shape;411;p23"/>
          <p:cNvSpPr/>
          <p:nvPr/>
        </p:nvSpPr>
        <p:spPr>
          <a:xfrm>
            <a:off x="807743" y="6144851"/>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Fonte: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24"/>
          <p:cNvSpPr/>
          <p:nvPr/>
        </p:nvSpPr>
        <p:spPr>
          <a:xfrm>
            <a:off x="10370129" y="6061967"/>
            <a:ext cx="133741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i="1">
                <a:solidFill>
                  <a:schemeClr val="dk1"/>
                </a:solidFill>
                <a:latin typeface="Open Sans"/>
                <a:ea typeface="Open Sans"/>
                <a:cs typeface="Open Sans"/>
                <a:sym typeface="Open Sans"/>
              </a:rPr>
              <a:t>Szabó et al. 2011</a:t>
            </a:r>
            <a:endParaRPr/>
          </a:p>
        </p:txBody>
      </p:sp>
      <p:pic>
        <p:nvPicPr>
          <p:cNvPr id="418" name="Google Shape;418;p24"/>
          <p:cNvPicPr preferRelativeResize="0"/>
          <p:nvPr/>
        </p:nvPicPr>
        <p:blipFill rotWithShape="1">
          <a:blip r:embed="rId3">
            <a:alphaModFix/>
          </a:blip>
          <a:srcRect/>
          <a:stretch/>
        </p:blipFill>
        <p:spPr>
          <a:xfrm>
            <a:off x="1066800" y="1938299"/>
            <a:ext cx="10058400" cy="984822"/>
          </a:xfrm>
          <a:prstGeom prst="rect">
            <a:avLst/>
          </a:prstGeom>
          <a:noFill/>
          <a:ln>
            <a:noFill/>
          </a:ln>
        </p:spPr>
      </p:pic>
      <p:pic>
        <p:nvPicPr>
          <p:cNvPr id="419" name="Google Shape;419;p24"/>
          <p:cNvPicPr preferRelativeResize="0"/>
          <p:nvPr/>
        </p:nvPicPr>
        <p:blipFill rotWithShape="1">
          <a:blip r:embed="rId4">
            <a:alphaModFix/>
          </a:blip>
          <a:srcRect/>
          <a:stretch/>
        </p:blipFill>
        <p:spPr>
          <a:xfrm>
            <a:off x="894330" y="3170733"/>
            <a:ext cx="10058400" cy="3368179"/>
          </a:xfrm>
          <a:prstGeom prst="rect">
            <a:avLst/>
          </a:prstGeom>
          <a:noFill/>
          <a:ln>
            <a:noFill/>
          </a:ln>
        </p:spPr>
      </p:pic>
      <p:sp>
        <p:nvSpPr>
          <p:cNvPr id="420" name="Google Shape;420;p24"/>
          <p:cNvSpPr/>
          <p:nvPr/>
        </p:nvSpPr>
        <p:spPr>
          <a:xfrm>
            <a:off x="894330" y="1614438"/>
            <a:ext cx="7465899"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err="1">
                <a:solidFill>
                  <a:srgbClr val="9CC2E5"/>
                </a:solidFill>
                <a:latin typeface="Open Sans"/>
                <a:ea typeface="Open Sans"/>
                <a:cs typeface="Open Sans"/>
                <a:sym typeface="Open Sans"/>
              </a:rPr>
              <a:t>Cálculo</a:t>
            </a:r>
            <a:r>
              <a:rPr lang="en-GB" sz="2000" b="1" dirty="0">
                <a:solidFill>
                  <a:srgbClr val="9CC2E5"/>
                </a:solidFill>
                <a:latin typeface="Open Sans"/>
                <a:ea typeface="Open Sans"/>
                <a:cs typeface="Open Sans"/>
                <a:sym typeface="Open Sans"/>
              </a:rPr>
              <a:t> do LCOE para diesel </a:t>
            </a:r>
            <a:r>
              <a:rPr lang="en-GB" sz="2000" b="1" dirty="0" err="1">
                <a:solidFill>
                  <a:srgbClr val="9CC2E5"/>
                </a:solidFill>
                <a:latin typeface="Open Sans"/>
                <a:ea typeface="Open Sans"/>
                <a:cs typeface="Open Sans"/>
                <a:sym typeface="Open Sans"/>
              </a:rPr>
              <a:t>autônomo</a:t>
            </a:r>
            <a:r>
              <a:rPr lang="en-GB" sz="2000" b="1" dirty="0">
                <a:solidFill>
                  <a:srgbClr val="9CC2E5"/>
                </a:solidFill>
                <a:latin typeface="Open Sans"/>
                <a:ea typeface="Open Sans"/>
                <a:cs typeface="Open Sans"/>
                <a:sym typeface="Open Sans"/>
              </a:rPr>
              <a:t> - </a:t>
            </a:r>
            <a:r>
              <a:rPr lang="en-GB" sz="2000" b="1" dirty="0" err="1">
                <a:solidFill>
                  <a:srgbClr val="9CC2E5"/>
                </a:solidFill>
                <a:latin typeface="Open Sans"/>
                <a:ea typeface="Open Sans"/>
                <a:cs typeface="Open Sans"/>
                <a:sym typeface="Open Sans"/>
              </a:rPr>
              <a:t>preço</a:t>
            </a:r>
            <a:r>
              <a:rPr lang="en-GB" sz="2000" b="1" dirty="0">
                <a:solidFill>
                  <a:srgbClr val="9CC2E5"/>
                </a:solidFill>
                <a:latin typeface="Open Sans"/>
                <a:ea typeface="Open Sans"/>
                <a:cs typeface="Open Sans"/>
                <a:sym typeface="Open Sans"/>
              </a:rPr>
              <a:t> do diesel</a:t>
            </a:r>
            <a:endParaRPr dirty="0"/>
          </a:p>
        </p:txBody>
      </p:sp>
      <p:sp>
        <p:nvSpPr>
          <p:cNvPr id="421" name="Google Shape;421;p24"/>
          <p:cNvSpPr txBox="1"/>
          <p:nvPr/>
        </p:nvSpPr>
        <p:spPr>
          <a:xfrm>
            <a:off x="894330" y="252361"/>
            <a:ext cx="3917513"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8.4 Teoria avançada V</a:t>
            </a:r>
            <a:endParaRPr sz="4400">
              <a:solidFill>
                <a:srgbClr val="17375E"/>
              </a:solidFill>
              <a:latin typeface="Open Sans"/>
              <a:ea typeface="Open Sans"/>
              <a:cs typeface="Open Sans"/>
              <a:sym typeface="Open Sans"/>
            </a:endParaRPr>
          </a:p>
        </p:txBody>
      </p:sp>
      <p:sp>
        <p:nvSpPr>
          <p:cNvPr id="422" name="Google Shape;422;p24"/>
          <p:cNvSpPr/>
          <p:nvPr/>
        </p:nvSpPr>
        <p:spPr>
          <a:xfrm>
            <a:off x="807743" y="6144851"/>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Fonte: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graphicFrame>
        <p:nvGraphicFramePr>
          <p:cNvPr id="428" name="Google Shape;428;p25"/>
          <p:cNvGraphicFramePr/>
          <p:nvPr>
            <p:extLst>
              <p:ext uri="{D42A27DB-BD31-4B8C-83A1-F6EECF244321}">
                <p14:modId xmlns:p14="http://schemas.microsoft.com/office/powerpoint/2010/main" val="3599927970"/>
              </p:ext>
            </p:extLst>
          </p:nvPr>
        </p:nvGraphicFramePr>
        <p:xfrm>
          <a:off x="1216624" y="3570901"/>
          <a:ext cx="7828016" cy="2376002"/>
        </p:xfrm>
        <a:graphic>
          <a:graphicData uri="http://schemas.openxmlformats.org/drawingml/2006/table">
            <a:tbl>
              <a:tblPr>
                <a:noFill/>
                <a:tableStyleId>{64559246-1F3E-442F-A8FF-D00981FFE038}</a:tableStyleId>
              </a:tblPr>
              <a:tblGrid>
                <a:gridCol w="3914008">
                  <a:extLst>
                    <a:ext uri="{9D8B030D-6E8A-4147-A177-3AD203B41FA5}">
                      <a16:colId xmlns:a16="http://schemas.microsoft.com/office/drawing/2014/main" val="20000"/>
                    </a:ext>
                  </a:extLst>
                </a:gridCol>
                <a:gridCol w="3914008">
                  <a:extLst>
                    <a:ext uri="{9D8B030D-6E8A-4147-A177-3AD203B41FA5}">
                      <a16:colId xmlns:a16="http://schemas.microsoft.com/office/drawing/2014/main" val="20001"/>
                    </a:ext>
                  </a:extLst>
                </a:gridCol>
              </a:tblGrid>
              <a:tr h="363434">
                <a:tc>
                  <a:txBody>
                    <a:bodyPr/>
                    <a:lstStyle/>
                    <a:p>
                      <a:pPr marL="0" marR="0" lvl="0" indent="0" algn="l" rtl="0">
                        <a:lnSpc>
                          <a:spcPct val="100000"/>
                        </a:lnSpc>
                        <a:spcBef>
                          <a:spcPts val="0"/>
                        </a:spcBef>
                        <a:spcAft>
                          <a:spcPts val="0"/>
                        </a:spcAft>
                        <a:buClr>
                          <a:srgbClr val="000000"/>
                        </a:buClr>
                        <a:buSzPts val="1800"/>
                        <a:buFont typeface="Arial"/>
                        <a:buNone/>
                      </a:pPr>
                      <a:r>
                        <a:rPr lang="en-GB" sz="1600" b="1" u="none" strike="noStrike" cap="none"/>
                        <a:t>Parâmetro</a:t>
                      </a:r>
                      <a:endParaRPr sz="16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600" b="1" u="none" strike="noStrike" cap="none"/>
                        <a:t>Exemplo</a:t>
                      </a:r>
                      <a:endParaRPr sz="1600" b="1" u="none" strike="noStrike" cap="none"/>
                    </a:p>
                  </a:txBody>
                  <a:tcPr marL="91450" marR="91450" marT="45725" marB="45725"/>
                </a:tc>
                <a:extLst>
                  <a:ext uri="{0D108BD9-81ED-4DB2-BD59-A6C34878D82A}">
                    <a16:rowId xmlns:a16="http://schemas.microsoft.com/office/drawing/2014/main" val="10000"/>
                  </a:ext>
                </a:extLst>
              </a:tr>
              <a:tr h="335428">
                <a:tc>
                  <a:txBody>
                    <a:bodyPr/>
                    <a:lstStyle/>
                    <a:p>
                      <a:pPr marL="0" marR="0" lvl="0" indent="0" algn="l" rtl="0">
                        <a:lnSpc>
                          <a:spcPct val="100000"/>
                        </a:lnSpc>
                        <a:spcBef>
                          <a:spcPts val="0"/>
                        </a:spcBef>
                        <a:spcAft>
                          <a:spcPts val="0"/>
                        </a:spcAft>
                        <a:buClr>
                          <a:srgbClr val="000000"/>
                        </a:buClr>
                        <a:buSzPts val="2000"/>
                        <a:buFont typeface="Arial"/>
                        <a:buNone/>
                      </a:pPr>
                      <a:r>
                        <a:rPr lang="en-GB" sz="1600" u="none" strike="noStrike" cap="none"/>
                        <a:t>Eficiência do gerador</a:t>
                      </a: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1600" u="none" strike="noStrike" cap="none"/>
                        <a:t>28 %</a:t>
                      </a:r>
                      <a:endParaRPr sz="1600" u="none" strike="noStrike" cap="none"/>
                    </a:p>
                  </a:txBody>
                  <a:tcPr marL="91450" marR="91450" marT="45725" marB="45725"/>
                </a:tc>
                <a:extLst>
                  <a:ext uri="{0D108BD9-81ED-4DB2-BD59-A6C34878D82A}">
                    <a16:rowId xmlns:a16="http://schemas.microsoft.com/office/drawing/2014/main" val="10001"/>
                  </a:ext>
                </a:extLst>
              </a:tr>
              <a:tr h="335428">
                <a:tc>
                  <a:txBody>
                    <a:bodyPr/>
                    <a:lstStyle/>
                    <a:p>
                      <a:pPr marL="0" marR="0" lvl="0" indent="0" algn="l" rtl="0">
                        <a:lnSpc>
                          <a:spcPct val="100000"/>
                        </a:lnSpc>
                        <a:spcBef>
                          <a:spcPts val="0"/>
                        </a:spcBef>
                        <a:spcAft>
                          <a:spcPts val="0"/>
                        </a:spcAft>
                        <a:buClr>
                          <a:srgbClr val="000000"/>
                        </a:buClr>
                        <a:buSzPts val="2000"/>
                        <a:buFont typeface="Arial"/>
                        <a:buNone/>
                      </a:pPr>
                      <a:r>
                        <a:rPr lang="en-GB" sz="1600" u="none" strike="noStrike" cap="none"/>
                        <a:t>Fator de capacidade</a:t>
                      </a: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1600" u="none" strike="noStrike" cap="none"/>
                        <a:t>0.7</a:t>
                      </a:r>
                      <a:endParaRPr sz="1600" u="none" strike="noStrike" cap="none"/>
                    </a:p>
                  </a:txBody>
                  <a:tcPr marL="91450" marR="91450" marT="45725" marB="45725"/>
                </a:tc>
                <a:extLst>
                  <a:ext uri="{0D108BD9-81ED-4DB2-BD59-A6C34878D82A}">
                    <a16:rowId xmlns:a16="http://schemas.microsoft.com/office/drawing/2014/main" val="10002"/>
                  </a:ext>
                </a:extLst>
              </a:tr>
              <a:tr h="335428">
                <a:tc>
                  <a:txBody>
                    <a:bodyPr/>
                    <a:lstStyle/>
                    <a:p>
                      <a:pPr marL="0" marR="0" lvl="0" indent="0" algn="l" rtl="0">
                        <a:lnSpc>
                          <a:spcPct val="100000"/>
                        </a:lnSpc>
                        <a:spcBef>
                          <a:spcPts val="0"/>
                        </a:spcBef>
                        <a:spcAft>
                          <a:spcPts val="0"/>
                        </a:spcAft>
                        <a:buClr>
                          <a:srgbClr val="000000"/>
                        </a:buClr>
                        <a:buSzPts val="2000"/>
                        <a:buFont typeface="Arial"/>
                        <a:buNone/>
                      </a:pPr>
                      <a:r>
                        <a:rPr lang="en-GB" sz="1600" u="none" strike="noStrike" cap="none"/>
                        <a:t>Preço da bomba diesel</a:t>
                      </a: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1600" u="none" strike="noStrike" cap="none"/>
                        <a:t>1,00 USD/l</a:t>
                      </a:r>
                      <a:endParaRPr sz="1600" u="none" strike="noStrike" cap="none"/>
                    </a:p>
                  </a:txBody>
                  <a:tcPr marL="91450" marR="91450" marT="45725" marB="45725"/>
                </a:tc>
                <a:extLst>
                  <a:ext uri="{0D108BD9-81ED-4DB2-BD59-A6C34878D82A}">
                    <a16:rowId xmlns:a16="http://schemas.microsoft.com/office/drawing/2014/main" val="10003"/>
                  </a:ext>
                </a:extLst>
              </a:tr>
              <a:tr h="335428">
                <a:tc>
                  <a:txBody>
                    <a:bodyPr/>
                    <a:lstStyle/>
                    <a:p>
                      <a:pPr marL="0" marR="0" lvl="0" indent="0" algn="l" rtl="0">
                        <a:lnSpc>
                          <a:spcPct val="100000"/>
                        </a:lnSpc>
                        <a:spcBef>
                          <a:spcPts val="0"/>
                        </a:spcBef>
                        <a:spcAft>
                          <a:spcPts val="0"/>
                        </a:spcAft>
                        <a:buClr>
                          <a:srgbClr val="000000"/>
                        </a:buClr>
                        <a:buSzPts val="2000"/>
                        <a:buFont typeface="Arial"/>
                        <a:buNone/>
                      </a:pPr>
                      <a:r>
                        <a:rPr lang="en-GB" sz="1600" u="none" strike="noStrike" cap="none" dirty="0"/>
                        <a:t>Volume do </a:t>
                      </a:r>
                      <a:r>
                        <a:rPr lang="en-GB" sz="1600" u="none" strike="noStrike" cap="none" dirty="0" err="1"/>
                        <a:t>caminhão</a:t>
                      </a:r>
                      <a:r>
                        <a:rPr lang="en-GB" sz="1600" u="none" strike="noStrike" cap="none" dirty="0"/>
                        <a:t> de diesel</a:t>
                      </a:r>
                      <a:endParaRPr sz="16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1600" u="none" strike="noStrike" cap="none"/>
                        <a:t>300 litros</a:t>
                      </a:r>
                      <a:endParaRPr sz="1600" u="none" strike="noStrike" cap="none"/>
                    </a:p>
                  </a:txBody>
                  <a:tcPr marL="91450" marR="91450" marT="45725" marB="45725"/>
                </a:tc>
                <a:extLst>
                  <a:ext uri="{0D108BD9-81ED-4DB2-BD59-A6C34878D82A}">
                    <a16:rowId xmlns:a16="http://schemas.microsoft.com/office/drawing/2014/main" val="10004"/>
                  </a:ext>
                </a:extLst>
              </a:tr>
              <a:tr h="335428">
                <a:tc>
                  <a:txBody>
                    <a:bodyPr/>
                    <a:lstStyle/>
                    <a:p>
                      <a:pPr marL="0" marR="0" lvl="0" indent="0" algn="l" rtl="0">
                        <a:lnSpc>
                          <a:spcPct val="100000"/>
                        </a:lnSpc>
                        <a:spcBef>
                          <a:spcPts val="0"/>
                        </a:spcBef>
                        <a:spcAft>
                          <a:spcPts val="0"/>
                        </a:spcAft>
                        <a:buClr>
                          <a:srgbClr val="000000"/>
                        </a:buClr>
                        <a:buSzPts val="2000"/>
                        <a:buFont typeface="Arial"/>
                        <a:buNone/>
                      </a:pPr>
                      <a:r>
                        <a:rPr lang="en-GB" sz="1600" u="none" strike="noStrike" cap="none" dirty="0" err="1"/>
                        <a:t>Consumo</a:t>
                      </a:r>
                      <a:r>
                        <a:rPr lang="en-GB" sz="1600" u="none" strike="noStrike" cap="none" dirty="0"/>
                        <a:t> de diesel do </a:t>
                      </a:r>
                      <a:r>
                        <a:rPr lang="en-GB" sz="1600" u="none" strike="noStrike" cap="none" dirty="0" err="1"/>
                        <a:t>caminhão</a:t>
                      </a:r>
                      <a:endParaRPr sz="16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1600" u="none" strike="noStrike" cap="none"/>
                        <a:t>14 litros/km</a:t>
                      </a:r>
                      <a:endParaRPr sz="1600" u="none" strike="noStrike" cap="none"/>
                    </a:p>
                  </a:txBody>
                  <a:tcPr marL="91450" marR="91450" marT="45725" marB="45725"/>
                </a:tc>
                <a:extLst>
                  <a:ext uri="{0D108BD9-81ED-4DB2-BD59-A6C34878D82A}">
                    <a16:rowId xmlns:a16="http://schemas.microsoft.com/office/drawing/2014/main" val="10005"/>
                  </a:ext>
                </a:extLst>
              </a:tr>
              <a:tr h="335428">
                <a:tc>
                  <a:txBody>
                    <a:bodyPr/>
                    <a:lstStyle/>
                    <a:p>
                      <a:pPr marL="0" marR="0" lvl="0" indent="0" algn="l" rtl="0">
                        <a:lnSpc>
                          <a:spcPct val="100000"/>
                        </a:lnSpc>
                        <a:spcBef>
                          <a:spcPts val="0"/>
                        </a:spcBef>
                        <a:spcAft>
                          <a:spcPts val="0"/>
                        </a:spcAft>
                        <a:buClr>
                          <a:srgbClr val="000000"/>
                        </a:buClr>
                        <a:buSzPts val="2000"/>
                        <a:buFont typeface="Arial"/>
                        <a:buNone/>
                      </a:pPr>
                      <a:r>
                        <a:rPr lang="en-GB" sz="1600" u="none" strike="noStrike" cap="none" dirty="0"/>
                        <a:t>Diesel LHV</a:t>
                      </a:r>
                      <a:endParaRPr sz="16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1600" u="none" strike="noStrike" cap="none" dirty="0"/>
                        <a:t>9,94 kWh/l</a:t>
                      </a:r>
                      <a:endParaRPr sz="1600" u="none" strike="noStrike" cap="none" dirty="0"/>
                    </a:p>
                  </a:txBody>
                  <a:tcPr marL="91450" marR="91450" marT="45725" marB="45725"/>
                </a:tc>
                <a:extLst>
                  <a:ext uri="{0D108BD9-81ED-4DB2-BD59-A6C34878D82A}">
                    <a16:rowId xmlns:a16="http://schemas.microsoft.com/office/drawing/2014/main" val="10006"/>
                  </a:ext>
                </a:extLst>
              </a:tr>
            </a:tbl>
          </a:graphicData>
        </a:graphic>
      </p:graphicFrame>
      <p:sp>
        <p:nvSpPr>
          <p:cNvPr id="429" name="Google Shape;429;p25"/>
          <p:cNvSpPr/>
          <p:nvPr/>
        </p:nvSpPr>
        <p:spPr>
          <a:xfrm>
            <a:off x="894330" y="1614438"/>
            <a:ext cx="7717825"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err="1">
                <a:solidFill>
                  <a:srgbClr val="9CC2E5"/>
                </a:solidFill>
                <a:latin typeface="Open Sans"/>
                <a:ea typeface="Open Sans"/>
                <a:cs typeface="Open Sans"/>
                <a:sym typeface="Open Sans"/>
              </a:rPr>
              <a:t>Cálculo</a:t>
            </a:r>
            <a:r>
              <a:rPr lang="en-GB" sz="2000" b="1" dirty="0">
                <a:solidFill>
                  <a:srgbClr val="9CC2E5"/>
                </a:solidFill>
                <a:latin typeface="Open Sans"/>
                <a:ea typeface="Open Sans"/>
                <a:cs typeface="Open Sans"/>
                <a:sym typeface="Open Sans"/>
              </a:rPr>
              <a:t> do LCOE para diesel </a:t>
            </a:r>
            <a:r>
              <a:rPr lang="en-GB" sz="2000" b="1" dirty="0" err="1">
                <a:solidFill>
                  <a:srgbClr val="9CC2E5"/>
                </a:solidFill>
                <a:latin typeface="Open Sans"/>
                <a:ea typeface="Open Sans"/>
                <a:cs typeface="Open Sans"/>
                <a:sym typeface="Open Sans"/>
              </a:rPr>
              <a:t>autônomo</a:t>
            </a:r>
            <a:r>
              <a:rPr lang="en-GB" sz="2000" b="1" dirty="0">
                <a:solidFill>
                  <a:srgbClr val="9CC2E5"/>
                </a:solidFill>
                <a:latin typeface="Open Sans"/>
                <a:ea typeface="Open Sans"/>
                <a:cs typeface="Open Sans"/>
                <a:sym typeface="Open Sans"/>
              </a:rPr>
              <a:t> - </a:t>
            </a:r>
            <a:r>
              <a:rPr lang="en-GB" sz="2000" b="1" dirty="0" err="1">
                <a:solidFill>
                  <a:srgbClr val="9CC2E5"/>
                </a:solidFill>
                <a:latin typeface="Open Sans"/>
                <a:ea typeface="Open Sans"/>
                <a:cs typeface="Open Sans"/>
                <a:sym typeface="Open Sans"/>
              </a:rPr>
              <a:t>preço</a:t>
            </a:r>
            <a:r>
              <a:rPr lang="en-GB" sz="2000" b="1" dirty="0">
                <a:solidFill>
                  <a:srgbClr val="9CC2E5"/>
                </a:solidFill>
                <a:latin typeface="Open Sans"/>
                <a:ea typeface="Open Sans"/>
                <a:cs typeface="Open Sans"/>
                <a:sym typeface="Open Sans"/>
              </a:rPr>
              <a:t> do diesel</a:t>
            </a:r>
            <a:endParaRPr dirty="0"/>
          </a:p>
        </p:txBody>
      </p:sp>
      <p:sp>
        <p:nvSpPr>
          <p:cNvPr id="430" name="Google Shape;430;p25"/>
          <p:cNvSpPr txBox="1"/>
          <p:nvPr/>
        </p:nvSpPr>
        <p:spPr>
          <a:xfrm>
            <a:off x="894330" y="252361"/>
            <a:ext cx="3883210"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8.4 Teoria avançada V</a:t>
            </a:r>
            <a:endParaRPr sz="4400">
              <a:solidFill>
                <a:srgbClr val="17375E"/>
              </a:solidFill>
              <a:latin typeface="Open Sans"/>
              <a:ea typeface="Open Sans"/>
              <a:cs typeface="Open Sans"/>
              <a:sym typeface="Open Sans"/>
            </a:endParaRPr>
          </a:p>
        </p:txBody>
      </p:sp>
      <p:pic>
        <p:nvPicPr>
          <p:cNvPr id="431" name="Google Shape;431;p25"/>
          <p:cNvPicPr preferRelativeResize="0"/>
          <p:nvPr/>
        </p:nvPicPr>
        <p:blipFill rotWithShape="1">
          <a:blip r:embed="rId3">
            <a:alphaModFix/>
          </a:blip>
          <a:srcRect/>
          <a:stretch/>
        </p:blipFill>
        <p:spPr>
          <a:xfrm>
            <a:off x="807743" y="1830199"/>
            <a:ext cx="10493921" cy="4219727"/>
          </a:xfrm>
          <a:prstGeom prst="rect">
            <a:avLst/>
          </a:prstGeom>
          <a:noFill/>
          <a:ln>
            <a:noFill/>
          </a:ln>
        </p:spPr>
      </p:pic>
      <p:sp>
        <p:nvSpPr>
          <p:cNvPr id="432" name="Google Shape;432;p25"/>
          <p:cNvSpPr txBox="1"/>
          <p:nvPr/>
        </p:nvSpPr>
        <p:spPr>
          <a:xfrm>
            <a:off x="9044640" y="5957791"/>
            <a:ext cx="232710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chemeClr val="dk1"/>
                </a:solidFill>
                <a:latin typeface="Open Sans"/>
                <a:ea typeface="Open Sans"/>
                <a:cs typeface="Open Sans"/>
                <a:sym typeface="Open Sans"/>
              </a:rPr>
              <a:t>Fonte da imagem: </a:t>
            </a:r>
            <a:r>
              <a:rPr lang="en-GB" sz="1000">
                <a:solidFill>
                  <a:schemeClr val="dk1"/>
                </a:solidFill>
                <a:latin typeface="Open Sans"/>
                <a:ea typeface="Open Sans"/>
                <a:cs typeface="Open Sans"/>
                <a:sym typeface="Open Sans"/>
              </a:rPr>
              <a:t>Khavari et al. 2021, </a:t>
            </a:r>
            <a:r>
              <a:rPr lang="en-GB"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imagem</a:t>
            </a:r>
            <a:r>
              <a:rPr lang="en-GB" sz="1000">
                <a:solidFill>
                  <a:schemeClr val="dk1"/>
                </a:solidFill>
                <a:latin typeface="Open Sans"/>
                <a:ea typeface="Open Sans"/>
                <a:cs typeface="Open Sans"/>
                <a:sym typeface="Open Sans"/>
              </a:rPr>
              <a:t>, licença </a:t>
            </a:r>
            <a:r>
              <a:rPr lang="en-GB"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
        <p:nvSpPr>
          <p:cNvPr id="433" name="Google Shape;433;p25"/>
          <p:cNvSpPr/>
          <p:nvPr/>
        </p:nvSpPr>
        <p:spPr>
          <a:xfrm>
            <a:off x="807743" y="6144851"/>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dirty="0">
                <a:solidFill>
                  <a:srgbClr val="1D1C1D"/>
                </a:solidFill>
                <a:latin typeface="Open Sans"/>
                <a:ea typeface="Open Sans"/>
                <a:cs typeface="Open Sans"/>
                <a:sym typeface="Open Sans"/>
              </a:rPr>
              <a:t>Fonte:</a:t>
            </a:r>
            <a:r>
              <a:rPr lang="en-GB" sz="1000" dirty="0">
                <a:solidFill>
                  <a:srgbClr val="1D1C1D"/>
                </a:solidFill>
                <a:latin typeface="Open Sans"/>
                <a:ea typeface="Open Sans"/>
                <a:cs typeface="Open Sans"/>
                <a:sym typeface="Open Sans"/>
              </a:rPr>
              <a:t> </a:t>
            </a:r>
            <a:r>
              <a:rPr lang="en-GB" sz="1000" dirty="0" err="1">
                <a:solidFill>
                  <a:srgbClr val="1D1C1D"/>
                </a:solidFill>
                <a:latin typeface="Open Sans"/>
                <a:ea typeface="Open Sans"/>
                <a:cs typeface="Open Sans"/>
                <a:sym typeface="Open Sans"/>
              </a:rPr>
              <a:t>Sahlberg</a:t>
            </a:r>
            <a:r>
              <a:rPr lang="en-GB" sz="1000" dirty="0">
                <a:solidFill>
                  <a:srgbClr val="1D1C1D"/>
                </a:solidFill>
                <a:latin typeface="Open Sans"/>
                <a:ea typeface="Open Sans"/>
                <a:cs typeface="Open Sans"/>
                <a:sym typeface="Open Sans"/>
              </a:rPr>
              <a:t> et al. 2021</a:t>
            </a:r>
            <a:endParaRPr sz="1000" dirty="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Aula 8.4 Referências</a:t>
            </a:r>
            <a:endParaRPr/>
          </a:p>
        </p:txBody>
      </p:sp>
      <p:sp>
        <p:nvSpPr>
          <p:cNvPr id="440" name="Google Shape;440;p26"/>
          <p:cNvSpPr/>
          <p:nvPr/>
        </p:nvSpPr>
        <p:spPr>
          <a:xfrm>
            <a:off x="838200" y="1824062"/>
            <a:ext cx="8184502" cy="48012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err="1">
                <a:solidFill>
                  <a:schemeClr val="dk1"/>
                </a:solidFill>
                <a:latin typeface="Open Sans"/>
                <a:ea typeface="Open Sans"/>
                <a:cs typeface="Open Sans"/>
                <a:sym typeface="Open Sans"/>
              </a:rPr>
              <a:t>Korkovelos</a:t>
            </a:r>
            <a:r>
              <a:rPr lang="en-GB" sz="1800" dirty="0">
                <a:solidFill>
                  <a:schemeClr val="dk1"/>
                </a:solidFill>
                <a:latin typeface="Open Sans"/>
                <a:ea typeface="Open Sans"/>
                <a:cs typeface="Open Sans"/>
                <a:sym typeface="Open Sans"/>
              </a:rPr>
              <a:t>, A., Khavari, B., </a:t>
            </a:r>
            <a:r>
              <a:rPr lang="en-GB" sz="1800" dirty="0" err="1">
                <a:solidFill>
                  <a:schemeClr val="dk1"/>
                </a:solidFill>
                <a:latin typeface="Open Sans"/>
                <a:ea typeface="Open Sans"/>
                <a:cs typeface="Open Sans"/>
                <a:sym typeface="Open Sans"/>
              </a:rPr>
              <a:t>Sahlberg</a:t>
            </a:r>
            <a:r>
              <a:rPr lang="en-GB" sz="1800" dirty="0">
                <a:solidFill>
                  <a:schemeClr val="dk1"/>
                </a:solidFill>
                <a:latin typeface="Open Sans"/>
                <a:ea typeface="Open Sans"/>
                <a:cs typeface="Open Sans"/>
                <a:sym typeface="Open Sans"/>
              </a:rPr>
              <a:t>, A., Howells, M., </a:t>
            </a:r>
            <a:r>
              <a:rPr lang="en-GB" sz="1800" dirty="0" err="1">
                <a:solidFill>
                  <a:schemeClr val="dk1"/>
                </a:solidFill>
                <a:latin typeface="Open Sans"/>
                <a:ea typeface="Open Sans"/>
                <a:cs typeface="Open Sans"/>
                <a:sym typeface="Open Sans"/>
              </a:rPr>
              <a:t>Arderne</a:t>
            </a:r>
            <a:r>
              <a:rPr lang="en-GB" sz="1800" dirty="0">
                <a:solidFill>
                  <a:schemeClr val="dk1"/>
                </a:solidFill>
                <a:latin typeface="Open Sans"/>
                <a:ea typeface="Open Sans"/>
                <a:cs typeface="Open Sans"/>
                <a:sym typeface="Open Sans"/>
              </a:rPr>
              <a:t>, C., 2019. O </a:t>
            </a:r>
            <a:r>
              <a:rPr lang="en-GB" sz="1800" dirty="0" err="1">
                <a:solidFill>
                  <a:schemeClr val="dk1"/>
                </a:solidFill>
                <a:latin typeface="Open Sans"/>
                <a:ea typeface="Open Sans"/>
                <a:cs typeface="Open Sans"/>
                <a:sym typeface="Open Sans"/>
              </a:rPr>
              <a:t>papel</a:t>
            </a:r>
            <a:r>
              <a:rPr lang="en-GB" sz="1800" dirty="0">
                <a:solidFill>
                  <a:schemeClr val="dk1"/>
                </a:solidFill>
                <a:latin typeface="Open Sans"/>
                <a:ea typeface="Open Sans"/>
                <a:cs typeface="Open Sans"/>
                <a:sym typeface="Open Sans"/>
              </a:rPr>
              <a:t> dos dados de </a:t>
            </a:r>
            <a:r>
              <a:rPr lang="en-GB" sz="1800" dirty="0" err="1">
                <a:solidFill>
                  <a:schemeClr val="dk1"/>
                </a:solidFill>
                <a:latin typeface="Open Sans"/>
                <a:ea typeface="Open Sans"/>
                <a:cs typeface="Open Sans"/>
                <a:sym typeface="Open Sans"/>
              </a:rPr>
              <a:t>acesso</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aberto</a:t>
            </a:r>
            <a:r>
              <a:rPr lang="en-GB" sz="1800" dirty="0">
                <a:solidFill>
                  <a:schemeClr val="dk1"/>
                </a:solidFill>
                <a:latin typeface="Open Sans"/>
                <a:ea typeface="Open Sans"/>
                <a:cs typeface="Open Sans"/>
                <a:sym typeface="Open Sans"/>
              </a:rPr>
              <a:t> no </a:t>
            </a:r>
            <a:r>
              <a:rPr lang="en-GB" sz="1800" dirty="0" err="1">
                <a:solidFill>
                  <a:schemeClr val="dk1"/>
                </a:solidFill>
                <a:latin typeface="Open Sans"/>
                <a:ea typeface="Open Sans"/>
                <a:cs typeface="Open Sans"/>
                <a:sym typeface="Open Sans"/>
              </a:rPr>
              <a:t>planeamento</a:t>
            </a:r>
            <a:r>
              <a:rPr lang="en-GB" sz="1800" dirty="0">
                <a:solidFill>
                  <a:schemeClr val="dk1"/>
                </a:solidFill>
                <a:latin typeface="Open Sans"/>
                <a:ea typeface="Open Sans"/>
                <a:cs typeface="Open Sans"/>
                <a:sym typeface="Open Sans"/>
              </a:rPr>
              <a:t> da </a:t>
            </a:r>
            <a:r>
              <a:rPr lang="en-GB" sz="1800" dirty="0" err="1">
                <a:solidFill>
                  <a:schemeClr val="dk1"/>
                </a:solidFill>
                <a:latin typeface="Open Sans"/>
                <a:ea typeface="Open Sans"/>
                <a:cs typeface="Open Sans"/>
                <a:sym typeface="Open Sans"/>
              </a:rPr>
              <a:t>eletrificação</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geoespacial</a:t>
            </a:r>
            <a:r>
              <a:rPr lang="en-GB" sz="1800" dirty="0">
                <a:solidFill>
                  <a:schemeClr val="dk1"/>
                </a:solidFill>
                <a:latin typeface="Open Sans"/>
                <a:ea typeface="Open Sans"/>
                <a:cs typeface="Open Sans"/>
                <a:sym typeface="Open Sans"/>
              </a:rPr>
              <a:t> e </a:t>
            </a:r>
            <a:r>
              <a:rPr lang="en-GB" sz="1800" dirty="0" err="1">
                <a:solidFill>
                  <a:schemeClr val="dk1"/>
                </a:solidFill>
                <a:latin typeface="Open Sans"/>
                <a:ea typeface="Open Sans"/>
                <a:cs typeface="Open Sans"/>
                <a:sym typeface="Open Sans"/>
              </a:rPr>
              <a:t>na</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concretização</a:t>
            </a:r>
            <a:r>
              <a:rPr lang="en-GB" sz="1800" dirty="0">
                <a:solidFill>
                  <a:schemeClr val="dk1"/>
                </a:solidFill>
                <a:latin typeface="Open Sans"/>
                <a:ea typeface="Open Sans"/>
                <a:cs typeface="Open Sans"/>
                <a:sym typeface="Open Sans"/>
              </a:rPr>
              <a:t> do ODS7. Um </a:t>
            </a:r>
            <a:r>
              <a:rPr lang="en-GB" sz="1800" dirty="0" err="1">
                <a:solidFill>
                  <a:schemeClr val="dk1"/>
                </a:solidFill>
                <a:latin typeface="Open Sans"/>
                <a:ea typeface="Open Sans"/>
                <a:cs typeface="Open Sans"/>
                <a:sym typeface="Open Sans"/>
              </a:rPr>
              <a:t>estudo</a:t>
            </a:r>
            <a:r>
              <a:rPr lang="en-GB" sz="1800" dirty="0">
                <a:solidFill>
                  <a:schemeClr val="dk1"/>
                </a:solidFill>
                <a:latin typeface="Open Sans"/>
                <a:ea typeface="Open Sans"/>
                <a:cs typeface="Open Sans"/>
                <a:sym typeface="Open Sans"/>
              </a:rPr>
              <a:t> de </a:t>
            </a:r>
            <a:r>
              <a:rPr lang="en-GB" sz="1800" dirty="0" err="1">
                <a:solidFill>
                  <a:schemeClr val="dk1"/>
                </a:solidFill>
                <a:latin typeface="Open Sans"/>
                <a:ea typeface="Open Sans"/>
                <a:cs typeface="Open Sans"/>
                <a:sym typeface="Open Sans"/>
              </a:rPr>
              <a:t>caso</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baseado</a:t>
            </a:r>
            <a:r>
              <a:rPr lang="en-GB" sz="1800" dirty="0">
                <a:solidFill>
                  <a:schemeClr val="dk1"/>
                </a:solidFill>
                <a:latin typeface="Open Sans"/>
                <a:ea typeface="Open Sans"/>
                <a:cs typeface="Open Sans"/>
                <a:sym typeface="Open Sans"/>
              </a:rPr>
              <a:t> no </a:t>
            </a:r>
            <a:r>
              <a:rPr lang="en-GB" sz="1800" dirty="0" err="1">
                <a:solidFill>
                  <a:schemeClr val="dk1"/>
                </a:solidFill>
                <a:latin typeface="Open Sans"/>
                <a:ea typeface="Open Sans"/>
                <a:cs typeface="Open Sans"/>
                <a:sym typeface="Open Sans"/>
              </a:rPr>
              <a:t>OnSSET</a:t>
            </a:r>
            <a:r>
              <a:rPr lang="en-GB" sz="1800" dirty="0">
                <a:solidFill>
                  <a:schemeClr val="dk1"/>
                </a:solidFill>
                <a:latin typeface="Open Sans"/>
                <a:ea typeface="Open Sans"/>
                <a:cs typeface="Open Sans"/>
                <a:sym typeface="Open Sans"/>
              </a:rPr>
              <a:t> para o Malawi. </a:t>
            </a:r>
            <a:r>
              <a:rPr lang="en-GB" sz="1800" dirty="0" err="1">
                <a:solidFill>
                  <a:schemeClr val="dk1"/>
                </a:solidFill>
                <a:latin typeface="Open Sans"/>
                <a:ea typeface="Open Sans"/>
                <a:cs typeface="Open Sans"/>
                <a:sym typeface="Open Sans"/>
              </a:rPr>
              <a:t>Energias</a:t>
            </a:r>
            <a:r>
              <a:rPr lang="en-GB" sz="1800" dirty="0">
                <a:solidFill>
                  <a:schemeClr val="dk1"/>
                </a:solidFill>
                <a:latin typeface="Open Sans"/>
                <a:ea typeface="Open Sans"/>
                <a:cs typeface="Open Sans"/>
                <a:sym typeface="Open Sans"/>
              </a:rPr>
              <a:t> 12, 1395. </a:t>
            </a:r>
            <a:r>
              <a:rPr lang="en-GB" sz="1800" u="sng" dirty="0">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https://doi.org/10.3390/en12071395</a:t>
            </a:r>
            <a:endParaRPr sz="1800" dirty="0">
              <a:solidFill>
                <a:schemeClr val="dk1"/>
              </a:solidFill>
              <a:latin typeface="Open Sans"/>
              <a:ea typeface="Open Sans"/>
              <a:cs typeface="Open Sans"/>
              <a:sym typeface="Open Sans"/>
            </a:endParaRPr>
          </a:p>
          <a:p>
            <a:pPr marL="0" marR="0" lvl="0" indent="0" algn="l" rtl="0">
              <a:spcBef>
                <a:spcPts val="0"/>
              </a:spcBef>
              <a:spcAft>
                <a:spcPts val="0"/>
              </a:spcAft>
              <a:buNone/>
            </a:pPr>
            <a:endParaRPr sz="1800" dirty="0">
              <a:solidFill>
                <a:schemeClr val="dk1"/>
              </a:solidFill>
              <a:latin typeface="Open Sans"/>
              <a:ea typeface="Open Sans"/>
              <a:cs typeface="Open Sans"/>
              <a:sym typeface="Open Sans"/>
            </a:endParaRPr>
          </a:p>
          <a:p>
            <a:pPr marL="0" marR="0" lvl="0" indent="0" algn="l" rtl="0">
              <a:spcBef>
                <a:spcPts val="0"/>
              </a:spcBef>
              <a:spcAft>
                <a:spcPts val="0"/>
              </a:spcAft>
              <a:buNone/>
            </a:pPr>
            <a:r>
              <a:rPr lang="en-GB" sz="1800" dirty="0" err="1">
                <a:solidFill>
                  <a:schemeClr val="dk1"/>
                </a:solidFill>
                <a:latin typeface="Open Sans"/>
                <a:ea typeface="Open Sans"/>
                <a:cs typeface="Open Sans"/>
                <a:sym typeface="Open Sans"/>
              </a:rPr>
              <a:t>Sahlberg</a:t>
            </a:r>
            <a:r>
              <a:rPr lang="en-GB" sz="1800" dirty="0">
                <a:solidFill>
                  <a:schemeClr val="dk1"/>
                </a:solidFill>
                <a:latin typeface="Open Sans"/>
                <a:ea typeface="Open Sans"/>
                <a:cs typeface="Open Sans"/>
                <a:sym typeface="Open Sans"/>
              </a:rPr>
              <a:t>, A., Khavari, B., </a:t>
            </a:r>
            <a:r>
              <a:rPr lang="en-GB" sz="1800" dirty="0" err="1">
                <a:solidFill>
                  <a:schemeClr val="dk1"/>
                </a:solidFill>
                <a:latin typeface="Open Sans"/>
                <a:ea typeface="Open Sans"/>
                <a:cs typeface="Open Sans"/>
                <a:sym typeface="Open Sans"/>
              </a:rPr>
              <a:t>Korkovelos</a:t>
            </a:r>
            <a:r>
              <a:rPr lang="en-GB" sz="1800" dirty="0">
                <a:solidFill>
                  <a:schemeClr val="dk1"/>
                </a:solidFill>
                <a:latin typeface="Open Sans"/>
                <a:ea typeface="Open Sans"/>
                <a:cs typeface="Open Sans"/>
                <a:sym typeface="Open Sans"/>
              </a:rPr>
              <a:t>, A., Mentis, D., n.d. Aula 6: Teoria </a:t>
            </a:r>
            <a:r>
              <a:rPr lang="en-GB" sz="1800" dirty="0" err="1">
                <a:solidFill>
                  <a:schemeClr val="dk1"/>
                </a:solidFill>
                <a:latin typeface="Open Sans"/>
                <a:ea typeface="Open Sans"/>
                <a:cs typeface="Open Sans"/>
                <a:sym typeface="Open Sans"/>
              </a:rPr>
              <a:t>avançada</a:t>
            </a:r>
            <a:r>
              <a:rPr lang="en-GB" sz="1800" dirty="0">
                <a:solidFill>
                  <a:schemeClr val="dk1"/>
                </a:solidFill>
                <a:latin typeface="Open Sans"/>
                <a:ea typeface="Open Sans"/>
                <a:cs typeface="Open Sans"/>
                <a:sym typeface="Open Sans"/>
              </a:rPr>
              <a:t> do </a:t>
            </a:r>
            <a:r>
              <a:rPr lang="en-GB" sz="1800" dirty="0" err="1">
                <a:solidFill>
                  <a:schemeClr val="dk1"/>
                </a:solidFill>
                <a:latin typeface="Open Sans"/>
                <a:ea typeface="Open Sans"/>
                <a:cs typeface="Open Sans"/>
                <a:sym typeface="Open Sans"/>
              </a:rPr>
              <a:t>Gerador</a:t>
            </a:r>
            <a:r>
              <a:rPr lang="en-GB" sz="1800" dirty="0">
                <a:solidFill>
                  <a:schemeClr val="dk1"/>
                </a:solidFill>
                <a:latin typeface="Open Sans"/>
                <a:ea typeface="Open Sans"/>
                <a:cs typeface="Open Sans"/>
                <a:sym typeface="Open Sans"/>
              </a:rPr>
              <a:t> de </a:t>
            </a:r>
            <a:r>
              <a:rPr lang="en-GB" sz="1800" dirty="0" err="1">
                <a:solidFill>
                  <a:schemeClr val="dk1"/>
                </a:solidFill>
                <a:latin typeface="Open Sans"/>
                <a:ea typeface="Open Sans"/>
                <a:cs typeface="Open Sans"/>
                <a:sym typeface="Open Sans"/>
              </a:rPr>
              <a:t>Cenários</a:t>
            </a:r>
            <a:r>
              <a:rPr lang="en-GB" sz="1800" dirty="0">
                <a:solidFill>
                  <a:schemeClr val="dk1"/>
                </a:solidFill>
                <a:latin typeface="Open Sans"/>
                <a:ea typeface="Open Sans"/>
                <a:cs typeface="Open Sans"/>
                <a:sym typeface="Open Sans"/>
              </a:rPr>
              <a:t> GEP [</a:t>
            </a:r>
            <a:r>
              <a:rPr lang="en-GB" sz="1800" dirty="0" err="1">
                <a:solidFill>
                  <a:schemeClr val="dk1"/>
                </a:solidFill>
                <a:latin typeface="Open Sans"/>
                <a:ea typeface="Open Sans"/>
                <a:cs typeface="Open Sans"/>
                <a:sym typeface="Open Sans"/>
              </a:rPr>
              <a:t>Documento</a:t>
            </a:r>
            <a:r>
              <a:rPr lang="en-GB" sz="1800" dirty="0">
                <a:solidFill>
                  <a:schemeClr val="dk1"/>
                </a:solidFill>
                <a:latin typeface="Open Sans"/>
                <a:ea typeface="Open Sans"/>
                <a:cs typeface="Open Sans"/>
                <a:sym typeface="Open Sans"/>
              </a:rPr>
              <a:t> WWW]. Kit </a:t>
            </a:r>
            <a:r>
              <a:rPr lang="en-GB" sz="1800" dirty="0" err="1">
                <a:solidFill>
                  <a:schemeClr val="dk1"/>
                </a:solidFill>
                <a:latin typeface="Open Sans"/>
                <a:ea typeface="Open Sans"/>
                <a:cs typeface="Open Sans"/>
                <a:sym typeface="Open Sans"/>
              </a:rPr>
              <a:t>Didático</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OnSSET</a:t>
            </a:r>
            <a:r>
              <a:rPr lang="en-GB" sz="1800" dirty="0">
                <a:solidFill>
                  <a:schemeClr val="dk1"/>
                </a:solidFill>
                <a:latin typeface="Open Sans"/>
                <a:ea typeface="Open Sans"/>
                <a:cs typeface="Open Sans"/>
                <a:sym typeface="Open Sans"/>
              </a:rPr>
              <a:t>. URL </a:t>
            </a:r>
            <a:r>
              <a:rPr lang="en-GB" sz="1800" u="sng" dirty="0">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https://onsset.github.io/teaching_kit/courses/modul</a:t>
            </a:r>
            <a:r>
              <a:rPr lang="en-GB" sz="1800" dirty="0">
                <a:solidFill>
                  <a:schemeClr val="dk1"/>
                </a:solidFill>
                <a:latin typeface="Open Sans"/>
                <a:ea typeface="Open Sans"/>
                <a:cs typeface="Open Sans"/>
                <a:sym typeface="Open Sans"/>
              </a:rPr>
              <a:t>e_3/Lecture%206/ (</a:t>
            </a:r>
            <a:r>
              <a:rPr lang="en-GB" sz="1800" dirty="0" err="1">
                <a:solidFill>
                  <a:schemeClr val="dk1"/>
                </a:solidFill>
                <a:latin typeface="Open Sans"/>
                <a:ea typeface="Open Sans"/>
                <a:cs typeface="Open Sans"/>
                <a:sym typeface="Open Sans"/>
              </a:rPr>
              <a:t>acedido</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em</a:t>
            </a:r>
            <a:r>
              <a:rPr lang="en-GB" sz="1800" dirty="0">
                <a:solidFill>
                  <a:schemeClr val="dk1"/>
                </a:solidFill>
                <a:latin typeface="Open Sans"/>
                <a:ea typeface="Open Sans"/>
                <a:cs typeface="Open Sans"/>
                <a:sym typeface="Open Sans"/>
              </a:rPr>
              <a:t> 2.18.21).</a:t>
            </a:r>
            <a:endParaRPr dirty="0"/>
          </a:p>
          <a:p>
            <a:pPr marL="0" marR="0" lvl="0" indent="0" algn="l" rtl="0">
              <a:spcBef>
                <a:spcPts val="0"/>
              </a:spcBef>
              <a:spcAft>
                <a:spcPts val="0"/>
              </a:spcAft>
              <a:buNone/>
            </a:pPr>
            <a:endParaRPr sz="1800" dirty="0">
              <a:solidFill>
                <a:schemeClr val="dk1"/>
              </a:solidFill>
              <a:latin typeface="Open Sans"/>
              <a:ea typeface="Open Sans"/>
              <a:cs typeface="Open Sans"/>
              <a:sym typeface="Open Sans"/>
            </a:endParaRPr>
          </a:p>
          <a:p>
            <a:pPr marL="0" marR="0" lvl="0" indent="0" algn="l" rtl="0">
              <a:spcBef>
                <a:spcPts val="0"/>
              </a:spcBef>
              <a:spcAft>
                <a:spcPts val="0"/>
              </a:spcAft>
              <a:buNone/>
            </a:pPr>
            <a:r>
              <a:rPr lang="en-GB" sz="1800" dirty="0">
                <a:solidFill>
                  <a:schemeClr val="dk1"/>
                </a:solidFill>
                <a:latin typeface="Open Sans"/>
                <a:ea typeface="Open Sans"/>
                <a:cs typeface="Open Sans"/>
                <a:sym typeface="Open Sans"/>
              </a:rPr>
              <a:t>Szabó, S., </a:t>
            </a:r>
            <a:r>
              <a:rPr lang="en-GB" sz="1800" dirty="0" err="1">
                <a:solidFill>
                  <a:schemeClr val="dk1"/>
                </a:solidFill>
                <a:latin typeface="Open Sans"/>
                <a:ea typeface="Open Sans"/>
                <a:cs typeface="Open Sans"/>
                <a:sym typeface="Open Sans"/>
              </a:rPr>
              <a:t>Bódis</a:t>
            </a:r>
            <a:r>
              <a:rPr lang="en-GB" sz="1800" dirty="0">
                <a:solidFill>
                  <a:schemeClr val="dk1"/>
                </a:solidFill>
                <a:latin typeface="Open Sans"/>
                <a:ea typeface="Open Sans"/>
                <a:cs typeface="Open Sans"/>
                <a:sym typeface="Open Sans"/>
              </a:rPr>
              <a:t>, K., </a:t>
            </a:r>
            <a:r>
              <a:rPr lang="en-GB" sz="1800" dirty="0" err="1">
                <a:solidFill>
                  <a:schemeClr val="dk1"/>
                </a:solidFill>
                <a:latin typeface="Open Sans"/>
                <a:ea typeface="Open Sans"/>
                <a:cs typeface="Open Sans"/>
                <a:sym typeface="Open Sans"/>
              </a:rPr>
              <a:t>Huld</a:t>
            </a:r>
            <a:r>
              <a:rPr lang="en-GB" sz="1800" dirty="0">
                <a:solidFill>
                  <a:schemeClr val="dk1"/>
                </a:solidFill>
                <a:latin typeface="Open Sans"/>
                <a:ea typeface="Open Sans"/>
                <a:cs typeface="Open Sans"/>
                <a:sym typeface="Open Sans"/>
              </a:rPr>
              <a:t>, T., </a:t>
            </a:r>
            <a:r>
              <a:rPr lang="en-GB" sz="1800" dirty="0" err="1">
                <a:solidFill>
                  <a:schemeClr val="dk1"/>
                </a:solidFill>
                <a:latin typeface="Open Sans"/>
                <a:ea typeface="Open Sans"/>
                <a:cs typeface="Open Sans"/>
                <a:sym typeface="Open Sans"/>
              </a:rPr>
              <a:t>Moner</a:t>
            </a:r>
            <a:r>
              <a:rPr lang="en-GB" sz="1800" dirty="0">
                <a:solidFill>
                  <a:schemeClr val="dk1"/>
                </a:solidFill>
                <a:latin typeface="Open Sans"/>
                <a:ea typeface="Open Sans"/>
                <a:cs typeface="Open Sans"/>
                <a:sym typeface="Open Sans"/>
              </a:rPr>
              <a:t>-Girona, M., 2011. </a:t>
            </a:r>
            <a:r>
              <a:rPr lang="en-GB" sz="1800" dirty="0" err="1">
                <a:solidFill>
                  <a:schemeClr val="dk1"/>
                </a:solidFill>
                <a:latin typeface="Open Sans"/>
                <a:ea typeface="Open Sans"/>
                <a:cs typeface="Open Sans"/>
                <a:sym typeface="Open Sans"/>
              </a:rPr>
              <a:t>Soluções</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energéticas</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na</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África</a:t>
            </a:r>
            <a:r>
              <a:rPr lang="en-GB" sz="1800" dirty="0">
                <a:solidFill>
                  <a:schemeClr val="dk1"/>
                </a:solidFill>
                <a:latin typeface="Open Sans"/>
                <a:ea typeface="Open Sans"/>
                <a:cs typeface="Open Sans"/>
                <a:sym typeface="Open Sans"/>
              </a:rPr>
              <a:t> rural: </a:t>
            </a:r>
            <a:r>
              <a:rPr lang="en-GB" sz="1800" dirty="0" err="1">
                <a:solidFill>
                  <a:schemeClr val="dk1"/>
                </a:solidFill>
                <a:latin typeface="Open Sans"/>
                <a:ea typeface="Open Sans"/>
                <a:cs typeface="Open Sans"/>
                <a:sym typeface="Open Sans"/>
              </a:rPr>
              <a:t>mapeamento</a:t>
            </a:r>
            <a:r>
              <a:rPr lang="en-GB" sz="1800" dirty="0">
                <a:solidFill>
                  <a:schemeClr val="dk1"/>
                </a:solidFill>
                <a:latin typeface="Open Sans"/>
                <a:ea typeface="Open Sans"/>
                <a:cs typeface="Open Sans"/>
                <a:sym typeface="Open Sans"/>
              </a:rPr>
              <a:t> dos custos de </a:t>
            </a:r>
            <a:r>
              <a:rPr lang="en-GB" sz="1800" dirty="0" err="1">
                <a:solidFill>
                  <a:schemeClr val="dk1"/>
                </a:solidFill>
                <a:latin typeface="Open Sans"/>
                <a:ea typeface="Open Sans"/>
                <a:cs typeface="Open Sans"/>
                <a:sym typeface="Open Sans"/>
              </a:rPr>
              <a:t>eletrificação</a:t>
            </a:r>
            <a:r>
              <a:rPr lang="en-GB" sz="1800" dirty="0">
                <a:solidFill>
                  <a:schemeClr val="dk1"/>
                </a:solidFill>
                <a:latin typeface="Open Sans"/>
                <a:ea typeface="Open Sans"/>
                <a:cs typeface="Open Sans"/>
                <a:sym typeface="Open Sans"/>
              </a:rPr>
              <a:t> da </a:t>
            </a:r>
            <a:r>
              <a:rPr lang="en-GB" sz="1800" dirty="0" err="1">
                <a:solidFill>
                  <a:schemeClr val="dk1"/>
                </a:solidFill>
                <a:latin typeface="Open Sans"/>
                <a:ea typeface="Open Sans"/>
                <a:cs typeface="Open Sans"/>
                <a:sym typeface="Open Sans"/>
              </a:rPr>
              <a:t>geração</a:t>
            </a:r>
            <a:r>
              <a:rPr lang="en-GB" sz="1800" dirty="0">
                <a:solidFill>
                  <a:schemeClr val="dk1"/>
                </a:solidFill>
                <a:latin typeface="Open Sans"/>
                <a:ea typeface="Open Sans"/>
                <a:cs typeface="Open Sans"/>
                <a:sym typeface="Open Sans"/>
              </a:rPr>
              <a:t> solar e diesel </a:t>
            </a:r>
            <a:r>
              <a:rPr lang="en-GB" sz="1800" dirty="0" err="1">
                <a:solidFill>
                  <a:schemeClr val="dk1"/>
                </a:solidFill>
                <a:latin typeface="Open Sans"/>
                <a:ea typeface="Open Sans"/>
                <a:cs typeface="Open Sans"/>
                <a:sym typeface="Open Sans"/>
              </a:rPr>
              <a:t>distribuída</a:t>
            </a:r>
            <a:r>
              <a:rPr lang="en-GB" sz="1800" dirty="0">
                <a:solidFill>
                  <a:schemeClr val="dk1"/>
                </a:solidFill>
                <a:latin typeface="Open Sans"/>
                <a:ea typeface="Open Sans"/>
                <a:cs typeface="Open Sans"/>
                <a:sym typeface="Open Sans"/>
              </a:rPr>
              <a:t> versus </a:t>
            </a:r>
            <a:r>
              <a:rPr lang="en-GB" sz="1800" dirty="0" err="1">
                <a:solidFill>
                  <a:schemeClr val="dk1"/>
                </a:solidFill>
                <a:latin typeface="Open Sans"/>
                <a:ea typeface="Open Sans"/>
                <a:cs typeface="Open Sans"/>
                <a:sym typeface="Open Sans"/>
              </a:rPr>
              <a:t>extensão</a:t>
            </a:r>
            <a:r>
              <a:rPr lang="en-GB" sz="1800" dirty="0">
                <a:solidFill>
                  <a:schemeClr val="dk1"/>
                </a:solidFill>
                <a:latin typeface="Open Sans"/>
                <a:ea typeface="Open Sans"/>
                <a:cs typeface="Open Sans"/>
                <a:sym typeface="Open Sans"/>
              </a:rPr>
              <a:t> da rede. Environ. Res. Lett. 6, 034002. </a:t>
            </a:r>
            <a:r>
              <a:rPr lang="en-GB" sz="1800" u="sng" dirty="0">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https://doi.org/10.1088/1748-9326/6/3/034002</a:t>
            </a:r>
            <a:endParaRPr sz="1800" dirty="0">
              <a:solidFill>
                <a:schemeClr val="dk1"/>
              </a:solidFill>
              <a:latin typeface="Open Sans"/>
              <a:ea typeface="Open Sans"/>
              <a:cs typeface="Open Sans"/>
              <a:sym typeface="Open Sans"/>
            </a:endParaRPr>
          </a:p>
          <a:p>
            <a:pPr marL="0" marR="0" lvl="0" indent="0" algn="l" rtl="0">
              <a:spcBef>
                <a:spcPts val="0"/>
              </a:spcBef>
              <a:spcAft>
                <a:spcPts val="0"/>
              </a:spcAft>
              <a:buNone/>
            </a:pPr>
            <a:endParaRPr sz="1800" dirty="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7"/>
          <p:cNvSpPr/>
          <p:nvPr/>
        </p:nvSpPr>
        <p:spPr>
          <a:xfrm>
            <a:off x="887215" y="138961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b="1">
              <a:solidFill>
                <a:srgbClr val="9CC2E5"/>
              </a:solidFill>
              <a:latin typeface="Open Sans"/>
              <a:ea typeface="Open Sans"/>
              <a:cs typeface="Open Sans"/>
              <a:sym typeface="Open Sans"/>
            </a:endParaRPr>
          </a:p>
        </p:txBody>
      </p:sp>
      <p:sp>
        <p:nvSpPr>
          <p:cNvPr id="447" name="Google Shape;447;p27"/>
          <p:cNvSpPr txBox="1"/>
          <p:nvPr/>
        </p:nvSpPr>
        <p:spPr>
          <a:xfrm>
            <a:off x="718081" y="2211605"/>
            <a:ext cx="5293587" cy="193273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4400"/>
              <a:buFont typeface="Open Sans"/>
              <a:buNone/>
            </a:pPr>
            <a:r>
              <a:rPr lang="en-GB" sz="4400" b="1" dirty="0" err="1">
                <a:solidFill>
                  <a:schemeClr val="dk1"/>
                </a:solidFill>
                <a:latin typeface="Open Sans"/>
                <a:ea typeface="Open Sans"/>
                <a:cs typeface="Open Sans"/>
                <a:sym typeface="Open Sans"/>
              </a:rPr>
              <a:t>Agradecemos</a:t>
            </a:r>
            <a:r>
              <a:rPr lang="en-GB" sz="4400" b="1" dirty="0">
                <a:solidFill>
                  <a:schemeClr val="dk1"/>
                </a:solidFill>
                <a:latin typeface="Open Sans"/>
                <a:ea typeface="Open Sans"/>
                <a:cs typeface="Open Sans"/>
                <a:sym typeface="Open Sans"/>
              </a:rPr>
              <a:t> </a:t>
            </a:r>
            <a:br>
              <a:rPr lang="en-GB" sz="4400" b="1" dirty="0">
                <a:solidFill>
                  <a:schemeClr val="dk1"/>
                </a:solidFill>
                <a:latin typeface="Open Sans"/>
                <a:ea typeface="Open Sans"/>
                <a:cs typeface="Open Sans"/>
                <a:sym typeface="Open Sans"/>
              </a:rPr>
            </a:br>
            <a:r>
              <a:rPr lang="en-GB" sz="4400" dirty="0">
                <a:solidFill>
                  <a:schemeClr val="dk1"/>
                </a:solidFill>
                <a:latin typeface="Open Sans"/>
                <a:ea typeface="Open Sans"/>
                <a:cs typeface="Open Sans"/>
                <a:sym typeface="Open Sans"/>
              </a:rPr>
              <a:t>pela </a:t>
            </a:r>
            <a:r>
              <a:rPr lang="en-GB" sz="4400" dirty="0" err="1">
                <a:solidFill>
                  <a:schemeClr val="dk1"/>
                </a:solidFill>
                <a:latin typeface="Open Sans"/>
                <a:ea typeface="Open Sans"/>
                <a:cs typeface="Open Sans"/>
                <a:sym typeface="Open Sans"/>
              </a:rPr>
              <a:t>sua</a:t>
            </a:r>
            <a:r>
              <a:rPr lang="en-GB" sz="4400" dirty="0">
                <a:solidFill>
                  <a:schemeClr val="dk1"/>
                </a:solidFill>
                <a:latin typeface="Open Sans"/>
                <a:ea typeface="Open Sans"/>
                <a:cs typeface="Open Sans"/>
                <a:sym typeface="Open Sans"/>
              </a:rPr>
              <a:t> </a:t>
            </a:r>
            <a:r>
              <a:rPr lang="en-GB" sz="4400" dirty="0" err="1">
                <a:solidFill>
                  <a:schemeClr val="dk1"/>
                </a:solidFill>
                <a:latin typeface="Open Sans"/>
                <a:ea typeface="Open Sans"/>
                <a:cs typeface="Open Sans"/>
                <a:sym typeface="Open Sans"/>
              </a:rPr>
              <a:t>atenção</a:t>
            </a:r>
            <a:r>
              <a:rPr lang="en-GB" sz="4400" dirty="0">
                <a:solidFill>
                  <a:schemeClr val="dk1"/>
                </a:solidFill>
                <a:latin typeface="Open Sans"/>
                <a:ea typeface="Open Sans"/>
                <a:cs typeface="Open Sans"/>
                <a:sym typeface="Open Sans"/>
              </a:rPr>
              <a:t> </a:t>
            </a:r>
            <a:br>
              <a:rPr lang="en-GB" sz="4400" dirty="0">
                <a:solidFill>
                  <a:schemeClr val="dk1"/>
                </a:solidFill>
                <a:latin typeface="Open Sans"/>
                <a:ea typeface="Open Sans"/>
                <a:cs typeface="Open Sans"/>
                <a:sym typeface="Open Sans"/>
              </a:rPr>
            </a:br>
            <a:r>
              <a:rPr lang="en-GB" sz="4400" dirty="0" err="1">
                <a:solidFill>
                  <a:schemeClr val="dk1"/>
                </a:solidFill>
                <a:latin typeface="Open Sans"/>
                <a:ea typeface="Open Sans"/>
                <a:cs typeface="Open Sans"/>
                <a:sym typeface="Open Sans"/>
              </a:rPr>
              <a:t>nesta</a:t>
            </a:r>
            <a:r>
              <a:rPr lang="en-GB" sz="4400" dirty="0">
                <a:solidFill>
                  <a:schemeClr val="dk1"/>
                </a:solidFill>
                <a:latin typeface="Open Sans"/>
                <a:ea typeface="Open Sans"/>
                <a:cs typeface="Open Sans"/>
                <a:sym typeface="Open Sans"/>
              </a:rPr>
              <a:t> aula!</a:t>
            </a:r>
            <a:endParaRPr dirty="0"/>
          </a:p>
        </p:txBody>
      </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452" name="Google Shape;452;p28" descr="Graphical user interface, websit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53" name="Google Shape;453;p28"/>
          <p:cNvSpPr txBox="1"/>
          <p:nvPr/>
        </p:nvSpPr>
        <p:spPr>
          <a:xfrm>
            <a:off x="9919335" y="5886097"/>
            <a:ext cx="1866900" cy="584775"/>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GB" sz="800">
                <a:solidFill>
                  <a:schemeClr val="lt1"/>
                </a:solidFill>
                <a:latin typeface="Open Sans"/>
                <a:ea typeface="Open Sans"/>
                <a:cs typeface="Open Sans"/>
                <a:sym typeface="Open Sans"/>
              </a:rPr>
              <a:t>Cursos do CCG (isto levá-lo-á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para a ligação ao sítio Web http://www.ClimateCompatibleGrowth.com/teachingmaterials)</a:t>
            </a:r>
            <a:endParaRPr sz="800">
              <a:solidFill>
                <a:schemeClr val="lt1"/>
              </a:solidFill>
              <a:latin typeface="Open Sans"/>
              <a:ea typeface="Open Sans"/>
              <a:cs typeface="Open Sans"/>
              <a:sym typeface="Open Sans"/>
            </a:endParaRPr>
          </a:p>
        </p:txBody>
      </p:sp>
      <p:sp>
        <p:nvSpPr>
          <p:cNvPr id="454" name="Google Shape;454;p28"/>
          <p:cNvSpPr txBox="1"/>
          <p:nvPr/>
        </p:nvSpPr>
        <p:spPr>
          <a:xfrm>
            <a:off x="9108490" y="4846074"/>
            <a:ext cx="2372017"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00">
                <a:solidFill>
                  <a:schemeClr val="lt1"/>
                </a:solidFill>
                <a:latin typeface="Open Sans"/>
                <a:ea typeface="Open Sans"/>
                <a:cs typeface="Open Sans"/>
                <a:sym typeface="Open Sans"/>
              </a:rPr>
              <a:t>Moksnes N., Sahlberg A., Khavari B. 2021.</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Palestra 8: OnSSET/Plataforma Global de Eletrificação</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Plataforma. Versão de lançamento 1.0. [online</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apresentação]. Programa de Crescimento Compatível com o Clima</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Programa de Crescimento Compatível com o Clima, Programa de Assistência à Gestão do Setor Energético e Grupo do Banco Mundial</a:t>
            </a:r>
            <a:endParaRPr sz="800">
              <a:solidFill>
                <a:schemeClr val="lt1"/>
              </a:solidFill>
              <a:latin typeface="Open Sans"/>
              <a:ea typeface="Open Sans"/>
              <a:cs typeface="Open Sans"/>
              <a:sym typeface="Open Sans"/>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
          <p:cNvSpPr txBox="1">
            <a:spLocks noGrp="1"/>
          </p:cNvSpPr>
          <p:nvPr>
            <p:ph type="body" idx="1"/>
          </p:nvPr>
        </p:nvSpPr>
        <p:spPr>
          <a:xfrm>
            <a:off x="838200" y="1934805"/>
            <a:ext cx="10515600" cy="424215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GB" sz="2000">
                <a:latin typeface="Open Sans"/>
                <a:ea typeface="Open Sans"/>
                <a:cs typeface="Open Sans"/>
                <a:sym typeface="Open Sans"/>
              </a:rPr>
              <a:t>Considere um pequeno sistema fotovoltaico concebido para fornecer eletricidade suficiente para alimentar algumas lâmpadas durante a noite</a:t>
            </a:r>
            <a:endParaRPr sz="2000">
              <a:latin typeface="Open Sans"/>
              <a:ea typeface="Open Sans"/>
              <a:cs typeface="Open Sans"/>
              <a:sym typeface="Open Sans"/>
            </a:endParaRPr>
          </a:p>
          <a:p>
            <a:pPr marL="228600" lvl="0" indent="-228600" algn="l" rtl="0">
              <a:lnSpc>
                <a:spcPct val="90000"/>
              </a:lnSpc>
              <a:spcBef>
                <a:spcPts val="1000"/>
              </a:spcBef>
              <a:spcAft>
                <a:spcPts val="0"/>
              </a:spcAft>
              <a:buClr>
                <a:schemeClr val="dk1"/>
              </a:buClr>
              <a:buSzPts val="2800"/>
              <a:buChar char="•"/>
            </a:pPr>
            <a:r>
              <a:rPr lang="en-GB" sz="2000">
                <a:latin typeface="Open Sans"/>
                <a:ea typeface="Open Sans"/>
                <a:cs typeface="Open Sans"/>
                <a:sym typeface="Open Sans"/>
              </a:rPr>
              <a:t>Tamanho do sistema: 17 W</a:t>
            </a:r>
            <a:endParaRPr sz="2000">
              <a:latin typeface="Open Sans"/>
              <a:ea typeface="Open Sans"/>
              <a:cs typeface="Open Sans"/>
              <a:sym typeface="Open Sans"/>
            </a:endParaRPr>
          </a:p>
          <a:p>
            <a:pPr marL="228600" lvl="0" indent="-228600" algn="l" rtl="0">
              <a:lnSpc>
                <a:spcPct val="90000"/>
              </a:lnSpc>
              <a:spcBef>
                <a:spcPts val="1000"/>
              </a:spcBef>
              <a:spcAft>
                <a:spcPts val="0"/>
              </a:spcAft>
              <a:buClr>
                <a:schemeClr val="dk1"/>
              </a:buClr>
              <a:buSzPts val="2800"/>
              <a:buChar char="•"/>
            </a:pPr>
            <a:r>
              <a:rPr lang="en-GB" sz="2000">
                <a:latin typeface="Open Sans"/>
                <a:ea typeface="Open Sans"/>
                <a:cs typeface="Open Sans"/>
                <a:sym typeface="Open Sans"/>
              </a:rPr>
              <a:t>Custo de investimento para um sistema de 17 W: 130 USD</a:t>
            </a:r>
            <a:endParaRPr sz="2000">
              <a:latin typeface="Open Sans"/>
              <a:ea typeface="Open Sans"/>
              <a:cs typeface="Open Sans"/>
              <a:sym typeface="Open Sans"/>
            </a:endParaRPr>
          </a:p>
          <a:p>
            <a:pPr marL="228600" lvl="0" indent="-228600" algn="l" rtl="0">
              <a:lnSpc>
                <a:spcPct val="90000"/>
              </a:lnSpc>
              <a:spcBef>
                <a:spcPts val="1000"/>
              </a:spcBef>
              <a:spcAft>
                <a:spcPts val="0"/>
              </a:spcAft>
              <a:buClr>
                <a:schemeClr val="dk1"/>
              </a:buClr>
              <a:buSzPts val="2800"/>
              <a:buChar char="•"/>
            </a:pPr>
            <a:r>
              <a:rPr lang="en-GB" sz="2000">
                <a:latin typeface="Open Sans"/>
                <a:ea typeface="Open Sans"/>
                <a:cs typeface="Open Sans"/>
                <a:sym typeface="Open Sans"/>
              </a:rPr>
              <a:t>Produção anual de energia: 35 kWh</a:t>
            </a:r>
            <a:endParaRPr sz="2000">
              <a:latin typeface="Open Sans"/>
              <a:ea typeface="Open Sans"/>
              <a:cs typeface="Open Sans"/>
              <a:sym typeface="Open Sans"/>
            </a:endParaRPr>
          </a:p>
          <a:p>
            <a:pPr marL="228600" lvl="0" indent="-228600" algn="l" rtl="0">
              <a:lnSpc>
                <a:spcPct val="90000"/>
              </a:lnSpc>
              <a:spcBef>
                <a:spcPts val="1000"/>
              </a:spcBef>
              <a:spcAft>
                <a:spcPts val="0"/>
              </a:spcAft>
              <a:buClr>
                <a:schemeClr val="dk1"/>
              </a:buClr>
              <a:buSzPts val="2800"/>
              <a:buChar char="•"/>
            </a:pPr>
            <a:r>
              <a:rPr lang="en-GB" sz="2000">
                <a:latin typeface="Open Sans"/>
                <a:ea typeface="Open Sans"/>
                <a:cs typeface="Open Sans"/>
                <a:sym typeface="Open Sans"/>
              </a:rPr>
              <a:t>Custo de operação e manutenção: 2 USD/ano</a:t>
            </a:r>
            <a:endParaRPr sz="2000">
              <a:latin typeface="Open Sans"/>
              <a:ea typeface="Open Sans"/>
              <a:cs typeface="Open Sans"/>
              <a:sym typeface="Open Sans"/>
            </a:endParaRPr>
          </a:p>
          <a:p>
            <a:pPr marL="228600" lvl="0" indent="-228600" algn="l" rtl="0">
              <a:lnSpc>
                <a:spcPct val="90000"/>
              </a:lnSpc>
              <a:spcBef>
                <a:spcPts val="1000"/>
              </a:spcBef>
              <a:spcAft>
                <a:spcPts val="0"/>
              </a:spcAft>
              <a:buClr>
                <a:schemeClr val="dk1"/>
              </a:buClr>
              <a:buSzPts val="2800"/>
              <a:buChar char="•"/>
            </a:pPr>
            <a:r>
              <a:rPr lang="en-GB" sz="2000">
                <a:latin typeface="Open Sans"/>
                <a:ea typeface="Open Sans"/>
                <a:cs typeface="Open Sans"/>
                <a:sym typeface="Open Sans"/>
              </a:rPr>
              <a:t>Custo do combustível: 0</a:t>
            </a:r>
            <a:endParaRPr sz="2000">
              <a:latin typeface="Open Sans"/>
              <a:ea typeface="Open Sans"/>
              <a:cs typeface="Open Sans"/>
              <a:sym typeface="Open Sans"/>
            </a:endParaRPr>
          </a:p>
          <a:p>
            <a:pPr marL="228600" lvl="0" indent="-228600" algn="l" rtl="0">
              <a:lnSpc>
                <a:spcPct val="90000"/>
              </a:lnSpc>
              <a:spcBef>
                <a:spcPts val="1000"/>
              </a:spcBef>
              <a:spcAft>
                <a:spcPts val="0"/>
              </a:spcAft>
              <a:buClr>
                <a:schemeClr val="dk1"/>
              </a:buClr>
              <a:buSzPts val="2800"/>
              <a:buChar char="•"/>
            </a:pPr>
            <a:r>
              <a:rPr lang="en-GB" sz="2000">
                <a:latin typeface="Open Sans"/>
                <a:ea typeface="Open Sans"/>
                <a:cs typeface="Open Sans"/>
                <a:sym typeface="Open Sans"/>
              </a:rPr>
              <a:t>Taxa de atualização: 10 %</a:t>
            </a:r>
            <a:endParaRPr sz="2000">
              <a:latin typeface="Open Sans"/>
              <a:ea typeface="Open Sans"/>
              <a:cs typeface="Open Sans"/>
              <a:sym typeface="Open Sans"/>
            </a:endParaRPr>
          </a:p>
          <a:p>
            <a:pPr marL="228600" lvl="0" indent="-228600" algn="l" rtl="0">
              <a:lnSpc>
                <a:spcPct val="90000"/>
              </a:lnSpc>
              <a:spcBef>
                <a:spcPts val="1000"/>
              </a:spcBef>
              <a:spcAft>
                <a:spcPts val="0"/>
              </a:spcAft>
              <a:buClr>
                <a:schemeClr val="dk1"/>
              </a:buClr>
              <a:buSzPts val="2800"/>
              <a:buChar char="•"/>
            </a:pPr>
            <a:r>
              <a:rPr lang="en-GB" sz="2000">
                <a:latin typeface="Open Sans"/>
                <a:ea typeface="Open Sans"/>
                <a:cs typeface="Open Sans"/>
                <a:sym typeface="Open Sans"/>
              </a:rPr>
              <a:t>Vida útil do sistema: 20 anos</a:t>
            </a:r>
            <a:endParaRPr sz="2000">
              <a:latin typeface="Open Sans"/>
              <a:ea typeface="Open Sans"/>
              <a:cs typeface="Open Sans"/>
              <a:sym typeface="Open Sans"/>
            </a:endParaRPr>
          </a:p>
          <a:p>
            <a:pPr marL="228600" lvl="0" indent="-50800" algn="l" rtl="0">
              <a:lnSpc>
                <a:spcPct val="90000"/>
              </a:lnSpc>
              <a:spcBef>
                <a:spcPts val="1000"/>
              </a:spcBef>
              <a:spcAft>
                <a:spcPts val="0"/>
              </a:spcAft>
              <a:buClr>
                <a:schemeClr val="dk1"/>
              </a:buClr>
              <a:buSzPts val="2800"/>
              <a:buNone/>
            </a:pPr>
            <a:endParaRPr/>
          </a:p>
        </p:txBody>
      </p:sp>
      <p:sp>
        <p:nvSpPr>
          <p:cNvPr id="191" name="Google Shape;191;p3"/>
          <p:cNvSpPr txBox="1"/>
          <p:nvPr/>
        </p:nvSpPr>
        <p:spPr>
          <a:xfrm>
            <a:off x="838200" y="230582"/>
            <a:ext cx="105156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8.1 Teoria avançada II </a:t>
            </a:r>
            <a:endParaRPr sz="4400">
              <a:solidFill>
                <a:srgbClr val="17375E"/>
              </a:solidFill>
              <a:latin typeface="Open Sans"/>
              <a:ea typeface="Open Sans"/>
              <a:cs typeface="Open Sans"/>
              <a:sym typeface="Open Sans"/>
            </a:endParaRPr>
          </a:p>
        </p:txBody>
      </p:sp>
      <p:sp>
        <p:nvSpPr>
          <p:cNvPr id="192" name="Google Shape;192;p3"/>
          <p:cNvSpPr/>
          <p:nvPr/>
        </p:nvSpPr>
        <p:spPr>
          <a:xfrm>
            <a:off x="122311" y="6356349"/>
            <a:ext cx="1834156"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Lato"/>
                <a:ea typeface="Lato"/>
                <a:cs typeface="Lato"/>
                <a:sym typeface="Lato"/>
              </a:rPr>
              <a:t>Fonte:</a:t>
            </a:r>
            <a:r>
              <a:rPr lang="en-GB" sz="1000">
                <a:solidFill>
                  <a:srgbClr val="1D1C1D"/>
                </a:solidFill>
                <a:latin typeface="Lato"/>
                <a:ea typeface="Lato"/>
                <a:cs typeface="Lato"/>
                <a:sym typeface="Lato"/>
              </a:rPr>
              <a:t> Sahlberg et al. 2021</a:t>
            </a:r>
            <a:endParaRPr sz="1000">
              <a:solidFill>
                <a:schemeClr val="dk1"/>
              </a:solidFill>
              <a:latin typeface="Calibri"/>
              <a:ea typeface="Calibri"/>
              <a:cs typeface="Calibri"/>
              <a:sym typeface="Calibri"/>
            </a:endParaRPr>
          </a:p>
        </p:txBody>
      </p:sp>
      <p:sp>
        <p:nvSpPr>
          <p:cNvPr id="193" name="Google Shape;193;p3"/>
          <p:cNvSpPr txBox="1"/>
          <p:nvPr/>
        </p:nvSpPr>
        <p:spPr>
          <a:xfrm>
            <a:off x="838200" y="1516875"/>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Calibri"/>
              <a:buNone/>
            </a:pPr>
            <a:r>
              <a:rPr lang="en-GB" sz="2000" b="1">
                <a:solidFill>
                  <a:srgbClr val="9CC2E5"/>
                </a:solidFill>
                <a:latin typeface="Open Sans"/>
                <a:ea typeface="Open Sans"/>
                <a:cs typeface="Open Sans"/>
                <a:sym typeface="Open Sans"/>
              </a:rPr>
              <a:t>Exemplo de LCOE</a:t>
            </a:r>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
          <p:cNvSpPr/>
          <p:nvPr/>
        </p:nvSpPr>
        <p:spPr>
          <a:xfrm>
            <a:off x="7284464" y="1880401"/>
            <a:ext cx="4464198" cy="2167046"/>
          </a:xfrm>
          <a:prstGeom prst="rect">
            <a:avLst/>
          </a:prstGeom>
          <a:noFill/>
          <a:ln w="12700" cap="flat" cmpd="sng">
            <a:solidFill>
              <a:srgbClr val="93895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p4"/>
          <p:cNvSpPr/>
          <p:nvPr/>
        </p:nvSpPr>
        <p:spPr>
          <a:xfrm>
            <a:off x="7188927" y="2229973"/>
            <a:ext cx="4346369" cy="1467902"/>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00" name="Google Shape;200;p4"/>
          <p:cNvSpPr/>
          <p:nvPr/>
        </p:nvSpPr>
        <p:spPr>
          <a:xfrm>
            <a:off x="1080665" y="4186572"/>
            <a:ext cx="5715920" cy="2482474"/>
          </a:xfrm>
          <a:prstGeom prst="rect">
            <a:avLst/>
          </a:prstGeom>
          <a:blipFill rotWithShape="1">
            <a:blip r:embed="rId4">
              <a:alphaModFix/>
            </a:blip>
            <a:stretch>
              <a:fillRect l="-3193" t="-3682"/>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01" name="Google Shape;201;p4"/>
          <p:cNvSpPr/>
          <p:nvPr/>
        </p:nvSpPr>
        <p:spPr>
          <a:xfrm>
            <a:off x="1233062" y="1880401"/>
            <a:ext cx="5413397" cy="2443746"/>
          </a:xfrm>
          <a:prstGeom prst="rect">
            <a:avLst/>
          </a:prstGeom>
          <a:blipFill rotWithShape="1">
            <a:blip r:embed="rId5">
              <a:alphaModFix/>
            </a:blip>
            <a:stretch>
              <a:fillRect l="-3373" t="-373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02" name="Google Shape;202;p4"/>
          <p:cNvSpPr/>
          <p:nvPr/>
        </p:nvSpPr>
        <p:spPr>
          <a:xfrm>
            <a:off x="8485247" y="2085646"/>
            <a:ext cx="3050049" cy="86463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3" name="Google Shape;203;p4"/>
          <p:cNvSpPr/>
          <p:nvPr/>
        </p:nvSpPr>
        <p:spPr>
          <a:xfrm>
            <a:off x="8485246" y="3004868"/>
            <a:ext cx="3050049" cy="864630"/>
          </a:xfrm>
          <a:prstGeom prst="rect">
            <a:avLst/>
          </a:prstGeom>
          <a:noFill/>
          <a:ln w="2857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4" name="Google Shape;204;p4"/>
          <p:cNvSpPr/>
          <p:nvPr/>
        </p:nvSpPr>
        <p:spPr>
          <a:xfrm>
            <a:off x="982638" y="1985969"/>
            <a:ext cx="5663822" cy="215953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Google Shape;205;p4"/>
          <p:cNvSpPr/>
          <p:nvPr/>
        </p:nvSpPr>
        <p:spPr>
          <a:xfrm>
            <a:off x="982638" y="4186573"/>
            <a:ext cx="5663821" cy="2173284"/>
          </a:xfrm>
          <a:prstGeom prst="rect">
            <a:avLst/>
          </a:prstGeom>
          <a:noFill/>
          <a:ln w="2857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6" name="Google Shape;206;p4"/>
          <p:cNvSpPr txBox="1"/>
          <p:nvPr/>
        </p:nvSpPr>
        <p:spPr>
          <a:xfrm>
            <a:off x="838200" y="1526967"/>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Calibri"/>
              <a:buNone/>
            </a:pPr>
            <a:r>
              <a:rPr lang="en-GB" sz="2000" b="1">
                <a:solidFill>
                  <a:srgbClr val="9CC2E5"/>
                </a:solidFill>
                <a:latin typeface="Open Sans"/>
                <a:ea typeface="Open Sans"/>
                <a:cs typeface="Open Sans"/>
                <a:sym typeface="Open Sans"/>
              </a:rPr>
              <a:t>Exemplo de LCOE - Ano 0</a:t>
            </a:r>
            <a:endParaRPr/>
          </a:p>
        </p:txBody>
      </p:sp>
      <p:sp>
        <p:nvSpPr>
          <p:cNvPr id="207" name="Google Shape;207;p4"/>
          <p:cNvSpPr txBox="1"/>
          <p:nvPr/>
        </p:nvSpPr>
        <p:spPr>
          <a:xfrm>
            <a:off x="838200" y="221092"/>
            <a:ext cx="105156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8.1 Teoria avançada II </a:t>
            </a:r>
            <a:endParaRPr sz="4400">
              <a:solidFill>
                <a:srgbClr val="17375E"/>
              </a:solidFill>
              <a:latin typeface="Open Sans"/>
              <a:ea typeface="Open Sans"/>
              <a:cs typeface="Open Sans"/>
              <a:sym typeface="Open Sans"/>
            </a:endParaRPr>
          </a:p>
        </p:txBody>
      </p:sp>
      <p:sp>
        <p:nvSpPr>
          <p:cNvPr id="208" name="Google Shape;208;p4"/>
          <p:cNvSpPr/>
          <p:nvPr/>
        </p:nvSpPr>
        <p:spPr>
          <a:xfrm>
            <a:off x="6672358" y="6144159"/>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Fonte: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5"/>
          <p:cNvSpPr/>
          <p:nvPr/>
        </p:nvSpPr>
        <p:spPr>
          <a:xfrm>
            <a:off x="7056563" y="1104940"/>
            <a:ext cx="4464198" cy="2167046"/>
          </a:xfrm>
          <a:prstGeom prst="rect">
            <a:avLst/>
          </a:prstGeom>
          <a:noFill/>
          <a:ln w="12700" cap="flat" cmpd="sng">
            <a:solidFill>
              <a:srgbClr val="93895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5" name="Google Shape;215;p5"/>
          <p:cNvSpPr/>
          <p:nvPr/>
        </p:nvSpPr>
        <p:spPr>
          <a:xfrm>
            <a:off x="6961026" y="1454512"/>
            <a:ext cx="4346369" cy="1467902"/>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16" name="Google Shape;216;p5"/>
          <p:cNvSpPr/>
          <p:nvPr/>
        </p:nvSpPr>
        <p:spPr>
          <a:xfrm>
            <a:off x="1081801" y="4200422"/>
            <a:ext cx="5715920" cy="2482474"/>
          </a:xfrm>
          <a:prstGeom prst="rect">
            <a:avLst/>
          </a:prstGeom>
          <a:blipFill rotWithShape="1">
            <a:blip r:embed="rId4">
              <a:alphaModFix/>
            </a:blip>
            <a:stretch>
              <a:fillRect l="-3193" t="-3682"/>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17" name="Google Shape;217;p5"/>
          <p:cNvSpPr/>
          <p:nvPr/>
        </p:nvSpPr>
        <p:spPr>
          <a:xfrm>
            <a:off x="1233063" y="1871229"/>
            <a:ext cx="5413397" cy="2443746"/>
          </a:xfrm>
          <a:prstGeom prst="rect">
            <a:avLst/>
          </a:prstGeom>
          <a:blipFill rotWithShape="1">
            <a:blip r:embed="rId5">
              <a:alphaModFix/>
            </a:blip>
            <a:stretch>
              <a:fillRect l="-3373" t="-373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18" name="Google Shape;218;p5"/>
          <p:cNvSpPr/>
          <p:nvPr/>
        </p:nvSpPr>
        <p:spPr>
          <a:xfrm>
            <a:off x="8257346" y="1310185"/>
            <a:ext cx="3050049" cy="86463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9" name="Google Shape;219;p5"/>
          <p:cNvSpPr/>
          <p:nvPr/>
        </p:nvSpPr>
        <p:spPr>
          <a:xfrm>
            <a:off x="8257345" y="2229407"/>
            <a:ext cx="3050049" cy="864630"/>
          </a:xfrm>
          <a:prstGeom prst="rect">
            <a:avLst/>
          </a:prstGeom>
          <a:noFill/>
          <a:ln w="2857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0" name="Google Shape;220;p5"/>
          <p:cNvSpPr/>
          <p:nvPr/>
        </p:nvSpPr>
        <p:spPr>
          <a:xfrm>
            <a:off x="982638" y="1871230"/>
            <a:ext cx="5663822" cy="215953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1" name="Google Shape;221;p5"/>
          <p:cNvSpPr/>
          <p:nvPr/>
        </p:nvSpPr>
        <p:spPr>
          <a:xfrm>
            <a:off x="982638" y="4102739"/>
            <a:ext cx="5663821" cy="2173284"/>
          </a:xfrm>
          <a:prstGeom prst="rect">
            <a:avLst/>
          </a:prstGeom>
          <a:noFill/>
          <a:ln w="2857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2" name="Google Shape;222;p5"/>
          <p:cNvSpPr txBox="1"/>
          <p:nvPr/>
        </p:nvSpPr>
        <p:spPr>
          <a:xfrm>
            <a:off x="838200" y="1526967"/>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Calibri"/>
              <a:buNone/>
            </a:pPr>
            <a:r>
              <a:rPr lang="en-GB" sz="2000" b="1">
                <a:solidFill>
                  <a:srgbClr val="9CC2E5"/>
                </a:solidFill>
                <a:latin typeface="Open Sans"/>
                <a:ea typeface="Open Sans"/>
                <a:cs typeface="Open Sans"/>
                <a:sym typeface="Open Sans"/>
              </a:rPr>
              <a:t>Exemplo de LCOE - Ano 1</a:t>
            </a:r>
            <a:endParaRPr/>
          </a:p>
        </p:txBody>
      </p:sp>
      <p:sp>
        <p:nvSpPr>
          <p:cNvPr id="223" name="Google Shape;223;p5"/>
          <p:cNvSpPr txBox="1"/>
          <p:nvPr/>
        </p:nvSpPr>
        <p:spPr>
          <a:xfrm>
            <a:off x="838199" y="92721"/>
            <a:ext cx="6218363"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dirty="0">
                <a:solidFill>
                  <a:schemeClr val="dk1"/>
                </a:solidFill>
                <a:latin typeface="Open Sans"/>
                <a:ea typeface="Open Sans"/>
                <a:cs typeface="Open Sans"/>
                <a:sym typeface="Open Sans"/>
              </a:rPr>
              <a:t>8.1 Teoria </a:t>
            </a:r>
            <a:r>
              <a:rPr lang="en-GB" sz="4400" dirty="0" err="1">
                <a:solidFill>
                  <a:schemeClr val="dk1"/>
                </a:solidFill>
                <a:latin typeface="Open Sans"/>
                <a:ea typeface="Open Sans"/>
                <a:cs typeface="Open Sans"/>
                <a:sym typeface="Open Sans"/>
              </a:rPr>
              <a:t>avançada</a:t>
            </a:r>
            <a:r>
              <a:rPr lang="en-GB" sz="4400" dirty="0">
                <a:solidFill>
                  <a:schemeClr val="dk1"/>
                </a:solidFill>
                <a:latin typeface="Open Sans"/>
                <a:ea typeface="Open Sans"/>
                <a:cs typeface="Open Sans"/>
                <a:sym typeface="Open Sans"/>
              </a:rPr>
              <a:t> II </a:t>
            </a:r>
            <a:endParaRPr sz="4400" dirty="0">
              <a:solidFill>
                <a:srgbClr val="17375E"/>
              </a:solidFill>
              <a:latin typeface="Open Sans"/>
              <a:ea typeface="Open Sans"/>
              <a:cs typeface="Open Sans"/>
              <a:sym typeface="Open Sans"/>
            </a:endParaRPr>
          </a:p>
        </p:txBody>
      </p:sp>
      <p:sp>
        <p:nvSpPr>
          <p:cNvPr id="224" name="Google Shape;224;p5"/>
          <p:cNvSpPr/>
          <p:nvPr/>
        </p:nvSpPr>
        <p:spPr>
          <a:xfrm>
            <a:off x="6646459" y="6127485"/>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Fonte: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6"/>
          <p:cNvSpPr/>
          <p:nvPr/>
        </p:nvSpPr>
        <p:spPr>
          <a:xfrm>
            <a:off x="7058629" y="1941139"/>
            <a:ext cx="4464198" cy="2167046"/>
          </a:xfrm>
          <a:prstGeom prst="rect">
            <a:avLst/>
          </a:prstGeom>
          <a:noFill/>
          <a:ln w="12700" cap="flat" cmpd="sng">
            <a:solidFill>
              <a:srgbClr val="93895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1" name="Google Shape;231;p6"/>
          <p:cNvSpPr/>
          <p:nvPr/>
        </p:nvSpPr>
        <p:spPr>
          <a:xfrm>
            <a:off x="1080665" y="4186572"/>
            <a:ext cx="5715920" cy="2482474"/>
          </a:xfrm>
          <a:prstGeom prst="rect">
            <a:avLst/>
          </a:prstGeom>
          <a:blipFill rotWithShape="1">
            <a:blip r:embed="rId3">
              <a:alphaModFix/>
            </a:blip>
            <a:stretch>
              <a:fillRect l="-3193" t="-3682"/>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32" name="Google Shape;232;p6"/>
          <p:cNvSpPr/>
          <p:nvPr/>
        </p:nvSpPr>
        <p:spPr>
          <a:xfrm>
            <a:off x="1233063" y="1944896"/>
            <a:ext cx="5413397" cy="2443746"/>
          </a:xfrm>
          <a:prstGeom prst="rect">
            <a:avLst/>
          </a:prstGeom>
          <a:blipFill rotWithShape="1">
            <a:blip r:embed="rId4">
              <a:alphaModFix/>
            </a:blip>
            <a:stretch>
              <a:fillRect l="-3373" t="-373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33" name="Google Shape;233;p6"/>
          <p:cNvSpPr/>
          <p:nvPr/>
        </p:nvSpPr>
        <p:spPr>
          <a:xfrm>
            <a:off x="8259412" y="2146384"/>
            <a:ext cx="3050049" cy="86463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4" name="Google Shape;234;p6"/>
          <p:cNvSpPr/>
          <p:nvPr/>
        </p:nvSpPr>
        <p:spPr>
          <a:xfrm>
            <a:off x="8259411" y="3065606"/>
            <a:ext cx="3050049" cy="864630"/>
          </a:xfrm>
          <a:prstGeom prst="rect">
            <a:avLst/>
          </a:prstGeom>
          <a:noFill/>
          <a:ln w="2857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5" name="Google Shape;235;p6"/>
          <p:cNvSpPr/>
          <p:nvPr/>
        </p:nvSpPr>
        <p:spPr>
          <a:xfrm>
            <a:off x="982638" y="1944897"/>
            <a:ext cx="5663822" cy="215953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6" name="Google Shape;236;p6"/>
          <p:cNvSpPr/>
          <p:nvPr/>
        </p:nvSpPr>
        <p:spPr>
          <a:xfrm>
            <a:off x="982638" y="4186573"/>
            <a:ext cx="5663821" cy="2173284"/>
          </a:xfrm>
          <a:prstGeom prst="rect">
            <a:avLst/>
          </a:prstGeom>
          <a:noFill/>
          <a:ln w="2857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7" name="Google Shape;237;p6"/>
          <p:cNvSpPr/>
          <p:nvPr/>
        </p:nvSpPr>
        <p:spPr>
          <a:xfrm>
            <a:off x="6963092" y="2292541"/>
            <a:ext cx="4346400" cy="1467900"/>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38" name="Google Shape;238;p6"/>
          <p:cNvSpPr/>
          <p:nvPr/>
        </p:nvSpPr>
        <p:spPr>
          <a:xfrm>
            <a:off x="6646459" y="6144851"/>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Fonte: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
        <p:nvSpPr>
          <p:cNvPr id="239" name="Google Shape;239;p6"/>
          <p:cNvSpPr txBox="1"/>
          <p:nvPr/>
        </p:nvSpPr>
        <p:spPr>
          <a:xfrm>
            <a:off x="838200" y="1526967"/>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Calibri"/>
              <a:buNone/>
            </a:pPr>
            <a:r>
              <a:rPr lang="en-GB" sz="2000" b="1">
                <a:solidFill>
                  <a:srgbClr val="9CC2E5"/>
                </a:solidFill>
                <a:latin typeface="Open Sans"/>
                <a:ea typeface="Open Sans"/>
                <a:cs typeface="Open Sans"/>
                <a:sym typeface="Open Sans"/>
              </a:rPr>
              <a:t>Exemplo de LCOE - Ano 2</a:t>
            </a:r>
            <a:endParaRPr/>
          </a:p>
        </p:txBody>
      </p:sp>
      <p:sp>
        <p:nvSpPr>
          <p:cNvPr id="240" name="Google Shape;240;p6"/>
          <p:cNvSpPr txBox="1"/>
          <p:nvPr/>
        </p:nvSpPr>
        <p:spPr>
          <a:xfrm>
            <a:off x="838200" y="257349"/>
            <a:ext cx="105156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8.1 Teoria avançada II </a:t>
            </a:r>
            <a:endParaRPr sz="4400">
              <a:solidFill>
                <a:srgbClr val="17375E"/>
              </a:solidFill>
              <a:latin typeface="Open Sans"/>
              <a:ea typeface="Open Sans"/>
              <a:cs typeface="Open Sans"/>
              <a:sym typeface="Open Sans"/>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7"/>
          <p:cNvSpPr txBox="1"/>
          <p:nvPr/>
        </p:nvSpPr>
        <p:spPr>
          <a:xfrm>
            <a:off x="838200" y="1526967"/>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Calibri"/>
              <a:buNone/>
            </a:pPr>
            <a:r>
              <a:rPr lang="en-GB" sz="2000" b="1">
                <a:solidFill>
                  <a:srgbClr val="9CC2E5"/>
                </a:solidFill>
                <a:latin typeface="Open Sans"/>
                <a:ea typeface="Open Sans"/>
                <a:cs typeface="Open Sans"/>
                <a:sym typeface="Open Sans"/>
              </a:rPr>
              <a:t>Custo de recuperação</a:t>
            </a:r>
            <a:endParaRPr sz="2000" b="1">
              <a:solidFill>
                <a:srgbClr val="9CC2E5"/>
              </a:solidFill>
              <a:latin typeface="Open Sans"/>
              <a:ea typeface="Open Sans"/>
              <a:cs typeface="Open Sans"/>
              <a:sym typeface="Open Sans"/>
            </a:endParaRPr>
          </a:p>
        </p:txBody>
      </p:sp>
      <p:sp>
        <p:nvSpPr>
          <p:cNvPr id="246" name="Google Shape;246;p7"/>
          <p:cNvSpPr txBox="1"/>
          <p:nvPr/>
        </p:nvSpPr>
        <p:spPr>
          <a:xfrm>
            <a:off x="838200" y="257349"/>
            <a:ext cx="10515600"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8.1 Teoria avançada II </a:t>
            </a:r>
            <a:endParaRPr sz="4400">
              <a:solidFill>
                <a:srgbClr val="17375E"/>
              </a:solidFill>
              <a:latin typeface="Open Sans"/>
              <a:ea typeface="Open Sans"/>
              <a:cs typeface="Open Sans"/>
              <a:sym typeface="Open Sans"/>
            </a:endParaRPr>
          </a:p>
        </p:txBody>
      </p:sp>
      <p:pic>
        <p:nvPicPr>
          <p:cNvPr id="247" name="Google Shape;247;p7"/>
          <p:cNvPicPr preferRelativeResize="0"/>
          <p:nvPr/>
        </p:nvPicPr>
        <p:blipFill rotWithShape="1">
          <a:blip r:embed="rId3">
            <a:alphaModFix/>
          </a:blip>
          <a:srcRect/>
          <a:stretch/>
        </p:blipFill>
        <p:spPr>
          <a:xfrm>
            <a:off x="838200" y="1895928"/>
            <a:ext cx="10058400" cy="4460421"/>
          </a:xfrm>
          <a:prstGeom prst="rect">
            <a:avLst/>
          </a:prstGeom>
          <a:noFill/>
          <a:ln>
            <a:noFill/>
          </a:ln>
        </p:spPr>
      </p:pic>
      <p:sp>
        <p:nvSpPr>
          <p:cNvPr id="248" name="Google Shape;248;p7"/>
          <p:cNvSpPr/>
          <p:nvPr/>
        </p:nvSpPr>
        <p:spPr>
          <a:xfrm>
            <a:off x="807743" y="6144851"/>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Fonte: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Aula 8.1 Referências</a:t>
            </a:r>
            <a:endParaRPr/>
          </a:p>
        </p:txBody>
      </p:sp>
      <p:sp>
        <p:nvSpPr>
          <p:cNvPr id="254" name="Google Shape;254;p8"/>
          <p:cNvSpPr/>
          <p:nvPr/>
        </p:nvSpPr>
        <p:spPr>
          <a:xfrm>
            <a:off x="838200" y="1690688"/>
            <a:ext cx="4558259"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Open Sans"/>
                <a:ea typeface="Open Sans"/>
                <a:cs typeface="Open Sans"/>
                <a:sym typeface="Open Sans"/>
              </a:rPr>
              <a:t>Sahlberg, A., Khavari, B., Korkovelos, A., Mentis, D., n.d. Aula 6: Teoria avançada do Gerador de Cenários GEP [Documento WWW]. Kit Didático OnSSET. URL </a:t>
            </a:r>
            <a:r>
              <a:rPr lang="en-GB" sz="1800"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https://onsset.github.io/teaching_kit/courses/modul</a:t>
            </a:r>
            <a:r>
              <a:rPr lang="en-GB" sz="1800">
                <a:solidFill>
                  <a:schemeClr val="dk1"/>
                </a:solidFill>
                <a:latin typeface="Open Sans"/>
                <a:ea typeface="Open Sans"/>
                <a:cs typeface="Open Sans"/>
                <a:sym typeface="Open Sans"/>
              </a:rPr>
              <a:t>e_3/Lecture%206/ (acedido em 2.18.21).</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9"/>
          <p:cNvSpPr/>
          <p:nvPr/>
        </p:nvSpPr>
        <p:spPr>
          <a:xfrm>
            <a:off x="7151795" y="1120058"/>
            <a:ext cx="4464198" cy="2167046"/>
          </a:xfrm>
          <a:prstGeom prst="rect">
            <a:avLst/>
          </a:prstGeom>
          <a:noFill/>
          <a:ln w="12700" cap="flat" cmpd="sng">
            <a:solidFill>
              <a:srgbClr val="93895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1" name="Google Shape;261;p9"/>
          <p:cNvSpPr/>
          <p:nvPr/>
        </p:nvSpPr>
        <p:spPr>
          <a:xfrm>
            <a:off x="7056258" y="1454512"/>
            <a:ext cx="4346369" cy="1467902"/>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62" name="Google Shape;262;p9"/>
          <p:cNvSpPr/>
          <p:nvPr/>
        </p:nvSpPr>
        <p:spPr>
          <a:xfrm>
            <a:off x="1080664" y="4186572"/>
            <a:ext cx="5920635" cy="2482474"/>
          </a:xfrm>
          <a:prstGeom prst="rect">
            <a:avLst/>
          </a:prstGeom>
          <a:blipFill rotWithShape="1">
            <a:blip r:embed="rId4">
              <a:alphaModFix/>
            </a:blip>
            <a:stretch>
              <a:fillRect l="-3083" t="-3682"/>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63" name="Google Shape;263;p9"/>
          <p:cNvSpPr/>
          <p:nvPr/>
        </p:nvSpPr>
        <p:spPr>
          <a:xfrm>
            <a:off x="1233062" y="2074995"/>
            <a:ext cx="5768237" cy="2451697"/>
          </a:xfrm>
          <a:prstGeom prst="rect">
            <a:avLst/>
          </a:prstGeom>
          <a:blipFill rotWithShape="1">
            <a:blip r:embed="rId5">
              <a:alphaModFix/>
            </a:blip>
            <a:stretch>
              <a:fillRect l="-3164" t="-371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64" name="Google Shape;264;p9"/>
          <p:cNvSpPr/>
          <p:nvPr/>
        </p:nvSpPr>
        <p:spPr>
          <a:xfrm>
            <a:off x="8352578" y="1325303"/>
            <a:ext cx="3050049" cy="86463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5" name="Google Shape;265;p9"/>
          <p:cNvSpPr/>
          <p:nvPr/>
        </p:nvSpPr>
        <p:spPr>
          <a:xfrm>
            <a:off x="8352577" y="2244525"/>
            <a:ext cx="3050049" cy="864630"/>
          </a:xfrm>
          <a:prstGeom prst="rect">
            <a:avLst/>
          </a:prstGeom>
          <a:noFill/>
          <a:ln w="2857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6" name="Google Shape;266;p9"/>
          <p:cNvSpPr/>
          <p:nvPr/>
        </p:nvSpPr>
        <p:spPr>
          <a:xfrm>
            <a:off x="982636" y="1991093"/>
            <a:ext cx="6018663" cy="215953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7" name="Google Shape;267;p9"/>
          <p:cNvSpPr/>
          <p:nvPr/>
        </p:nvSpPr>
        <p:spPr>
          <a:xfrm>
            <a:off x="982638" y="4186573"/>
            <a:ext cx="6018662" cy="2173284"/>
          </a:xfrm>
          <a:prstGeom prst="rect">
            <a:avLst/>
          </a:prstGeom>
          <a:noFill/>
          <a:ln w="2857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8" name="Google Shape;268;p9"/>
          <p:cNvSpPr txBox="1"/>
          <p:nvPr/>
        </p:nvSpPr>
        <p:spPr>
          <a:xfrm>
            <a:off x="838200" y="1526967"/>
            <a:ext cx="10515600" cy="4179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7375E"/>
              </a:buClr>
              <a:buSzPts val="3600"/>
              <a:buFont typeface="Calibri"/>
              <a:buNone/>
            </a:pPr>
            <a:r>
              <a:rPr lang="en-GB" sz="2000" b="1">
                <a:solidFill>
                  <a:srgbClr val="9CC2E5"/>
                </a:solidFill>
                <a:latin typeface="Open Sans"/>
                <a:ea typeface="Open Sans"/>
                <a:cs typeface="Open Sans"/>
                <a:sym typeface="Open Sans"/>
              </a:rPr>
              <a:t>Exemplo de LCOE - Ano 15</a:t>
            </a:r>
            <a:endParaRPr/>
          </a:p>
        </p:txBody>
      </p:sp>
      <p:sp>
        <p:nvSpPr>
          <p:cNvPr id="269" name="Google Shape;269;p9"/>
          <p:cNvSpPr txBox="1"/>
          <p:nvPr/>
        </p:nvSpPr>
        <p:spPr>
          <a:xfrm>
            <a:off x="838200" y="257349"/>
            <a:ext cx="3748790"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17375E"/>
              </a:buClr>
              <a:buSzPts val="3600"/>
              <a:buFont typeface="Open Sans"/>
              <a:buNone/>
            </a:pPr>
            <a:r>
              <a:rPr lang="en-GB" sz="4400">
                <a:solidFill>
                  <a:schemeClr val="dk1"/>
                </a:solidFill>
                <a:latin typeface="Open Sans"/>
                <a:ea typeface="Open Sans"/>
                <a:cs typeface="Open Sans"/>
                <a:sym typeface="Open Sans"/>
              </a:rPr>
              <a:t>8.2 Teoria avançada III </a:t>
            </a:r>
            <a:endParaRPr sz="4400">
              <a:solidFill>
                <a:srgbClr val="17375E"/>
              </a:solidFill>
              <a:latin typeface="Open Sans"/>
              <a:ea typeface="Open Sans"/>
              <a:cs typeface="Open Sans"/>
              <a:sym typeface="Open Sans"/>
            </a:endParaRPr>
          </a:p>
        </p:txBody>
      </p:sp>
      <p:sp>
        <p:nvSpPr>
          <p:cNvPr id="270" name="Google Shape;270;p9"/>
          <p:cNvSpPr/>
          <p:nvPr/>
        </p:nvSpPr>
        <p:spPr>
          <a:xfrm>
            <a:off x="7001299" y="6144851"/>
            <a:ext cx="18646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1">
                <a:solidFill>
                  <a:srgbClr val="1D1C1D"/>
                </a:solidFill>
                <a:latin typeface="Open Sans"/>
                <a:ea typeface="Open Sans"/>
                <a:cs typeface="Open Sans"/>
                <a:sym typeface="Open Sans"/>
              </a:rPr>
              <a:t>Fonte:</a:t>
            </a:r>
            <a:r>
              <a:rPr lang="en-GB"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4905</Words>
  <Application>Microsoft Office PowerPoint</Application>
  <PresentationFormat>Widescreen</PresentationFormat>
  <Paragraphs>235</Paragraphs>
  <Slides>28</Slides>
  <Notes>28</Notes>
  <HiddenSlides>0</HiddenSlides>
  <MMClips>0</MMClips>
  <ScaleCrop>false</ScaleCrop>
  <HeadingPairs>
    <vt:vector size="6" baseType="variant">
      <vt:variant>
        <vt:lpstr>Fontes usadas</vt:lpstr>
      </vt:variant>
      <vt:variant>
        <vt:i4>6</vt:i4>
      </vt:variant>
      <vt:variant>
        <vt:lpstr>Tema</vt:lpstr>
      </vt:variant>
      <vt:variant>
        <vt:i4>2</vt:i4>
      </vt:variant>
      <vt:variant>
        <vt:lpstr>Títulos de slides</vt:lpstr>
      </vt:variant>
      <vt:variant>
        <vt:i4>28</vt:i4>
      </vt:variant>
    </vt:vector>
  </HeadingPairs>
  <TitlesOfParts>
    <vt:vector size="36" baseType="lpstr">
      <vt:lpstr>Open Sans ExtraBold</vt:lpstr>
      <vt:lpstr>Arial</vt:lpstr>
      <vt:lpstr>Cambria Math</vt:lpstr>
      <vt:lpstr>Lato</vt:lpstr>
      <vt:lpstr>Calibri</vt:lpstr>
      <vt:lpstr>Open Sans</vt:lpstr>
      <vt:lpstr>Office Theme</vt:lpstr>
      <vt:lpstr>Office Theme</vt:lpstr>
      <vt:lpstr>AULA 8 MODELAGEM ENERGÉTICA AVANÇADA NO ONSSET</vt:lpstr>
      <vt:lpstr>Apresentação do PowerPoint</vt:lpstr>
      <vt:lpstr>Apresentação do PowerPoint</vt:lpstr>
      <vt:lpstr>Apresentação do PowerPoint</vt:lpstr>
      <vt:lpstr>Apresentação do PowerPoint</vt:lpstr>
      <vt:lpstr>Apresentação do PowerPoint</vt:lpstr>
      <vt:lpstr>Apresentação do PowerPoint</vt:lpstr>
      <vt:lpstr>Aula 8.1 Referências</vt:lpstr>
      <vt:lpstr>Apresentação do PowerPoint</vt:lpstr>
      <vt:lpstr>Apresentação do PowerPoint</vt:lpstr>
      <vt:lpstr>Apresentação do PowerPoint</vt:lpstr>
      <vt:lpstr>Apresentação do PowerPoint</vt:lpstr>
      <vt:lpstr>Apresentação do PowerPoint</vt:lpstr>
      <vt:lpstr>Aula 8.2 Referências</vt:lpstr>
      <vt:lpstr>Apresentação do PowerPoint</vt:lpstr>
      <vt:lpstr>Apresentação do PowerPoint</vt:lpstr>
      <vt:lpstr>Apresentação do PowerPoint</vt:lpstr>
      <vt:lpstr>Apresentação do PowerPoint</vt:lpstr>
      <vt:lpstr>Apresentação do PowerPoint</vt:lpstr>
      <vt:lpstr>Aula 8.3 Referências</vt:lpstr>
      <vt:lpstr>Apresentação do PowerPoint</vt:lpstr>
      <vt:lpstr>Apresentação do PowerPoint</vt:lpstr>
      <vt:lpstr>Apresentação do PowerPoint</vt:lpstr>
      <vt:lpstr>Apresentação do PowerPoint</vt:lpstr>
      <vt:lpstr>Apresentação do PowerPoint</vt:lpstr>
      <vt:lpstr>Aula 8.4 Referências</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AULA 8 MODELAGEM ENERGÉTICA AVANÇADA NO ONSSET</dc:title>
  <dc:creator>Sarel Greyling</dc:creator>
  <cp:keywords>, docId:48FB4EBE42FED111D7D8A50E539E98C0</cp:keywords>
  <cp:lastModifiedBy>Leo</cp:lastModifiedBy>
  <cp:revision>2</cp:revision>
  <dcterms:created xsi:type="dcterms:W3CDTF">2021-02-10T16:48:02Z</dcterms:created>
  <dcterms:modified xsi:type="dcterms:W3CDTF">2025-02-24T17:51:18Z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