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62" r:id="rId5"/>
  </p:sldMasterIdLst>
  <p:notesMasterIdLst>
    <p:notesMasterId r:id="rId35"/>
  </p:notesMasterIdLst>
  <p:sldIdLst>
    <p:sldId id="256" r:id="rId6"/>
    <p:sldId id="257" r:id="rId7"/>
    <p:sldId id="265" r:id="rId8"/>
    <p:sldId id="263" r:id="rId9"/>
    <p:sldId id="264" r:id="rId10"/>
    <p:sldId id="289" r:id="rId11"/>
    <p:sldId id="266" r:id="rId12"/>
    <p:sldId id="283" r:id="rId13"/>
    <p:sldId id="271" r:id="rId14"/>
    <p:sldId id="272" r:id="rId15"/>
    <p:sldId id="269" r:id="rId16"/>
    <p:sldId id="268" r:id="rId17"/>
    <p:sldId id="287"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90" r:id="rId32"/>
    <p:sldId id="262"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QzRdjlRYFtbHCdRpDuqYQ==" hashData="BmpFK45U30gmp7RqCDCiRgqHbTgppfbQFC1w2jeQhjglmXGeDgaplh79UCZnN75BwyTyXCe4ngROduH+Vgc/i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2"/>
    <p:restoredTop sz="89290" autoAdjust="0"/>
  </p:normalViewPr>
  <p:slideViewPr>
    <p:cSldViewPr snapToGrid="0">
      <p:cViewPr varScale="1">
        <p:scale>
          <a:sx n="102" d="100"/>
          <a:sy n="102" d="100"/>
        </p:scale>
        <p:origin x="10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solidFill>
                  <a:srgbClr val="000000"/>
                </a:solidFill>
                <a:latin typeface="Arial"/>
                <a:ea typeface="Arial"/>
                <a:cs typeface="Arial"/>
                <a:sym typeface="Arial"/>
              </a:rPr>
              <a:t>In Sub-Saharan Africa </a:t>
            </a:r>
            <a:r>
              <a:rPr lang="en-US" sz="1100" b="0" i="0" u="none" strike="noStrike" cap="none" dirty="0">
                <a:solidFill>
                  <a:srgbClr val="000000"/>
                </a:solidFill>
                <a:effectLst/>
                <a:latin typeface="Arial"/>
                <a:ea typeface="Arial"/>
                <a:cs typeface="Arial"/>
                <a:sym typeface="Arial"/>
              </a:rPr>
              <a:t>the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wind potential is high</a:t>
            </a:r>
            <a:r>
              <a:rPr lang="en-US" sz="1100" b="0" i="0" u="none" strike="noStrike" cap="none" baseline="0" dirty="0">
                <a:solidFill>
                  <a:srgbClr val="000000"/>
                </a:solidFill>
                <a:effectLst/>
                <a:latin typeface="Arial"/>
                <a:ea typeface="Arial"/>
                <a:cs typeface="Arial"/>
                <a:sym typeface="Arial"/>
              </a:rPr>
              <a:t> in </a:t>
            </a:r>
            <a:r>
              <a:rPr lang="en-US" sz="1100" b="0" i="0" u="none" strike="noStrike" cap="none" dirty="0">
                <a:solidFill>
                  <a:srgbClr val="000000"/>
                </a:solidFill>
                <a:effectLst/>
                <a:latin typeface="Arial"/>
                <a:ea typeface="Arial"/>
                <a:cs typeface="Arial"/>
                <a:sym typeface="Arial"/>
              </a:rPr>
              <a:t>West and East Africa. For the solar</a:t>
            </a:r>
            <a:r>
              <a:rPr lang="en-US" sz="1100" dirty="0">
                <a:solidFill>
                  <a:srgbClr val="000000"/>
                </a:solidFill>
                <a:latin typeface="Arial"/>
                <a:ea typeface="Arial"/>
                <a:cs typeface="Arial"/>
                <a:sym typeface="Arial"/>
              </a:rPr>
              <a:t> energy</a:t>
            </a:r>
            <a:r>
              <a:rPr lang="en-US" sz="1100" b="0" i="0" u="none" strike="noStrike" cap="none" dirty="0">
                <a:solidFill>
                  <a:srgbClr val="000000"/>
                </a:solidFill>
                <a:effectLst/>
                <a:latin typeface="Arial"/>
                <a:ea typeface="Arial"/>
                <a:cs typeface="Arial"/>
                <a:sym typeface="Arial"/>
              </a:rPr>
              <a:t> resource, or the global horizontal irradiance, you can see that there are variations across the continent with some areas with very high potential</a:t>
            </a:r>
            <a:r>
              <a:rPr lang="en-US" sz="1100" dirty="0">
                <a:solidFill>
                  <a:srgbClr val="000000"/>
                </a:solidFill>
                <a:latin typeface="Arial"/>
                <a:ea typeface="Arial"/>
                <a:cs typeface="Arial"/>
                <a:sym typeface="Arial"/>
              </a:rPr>
              <a:t> (seen in darker red).</a:t>
            </a:r>
            <a:r>
              <a:rPr lang="en-US" sz="1100" b="0" i="0" u="none" strike="noStrike" cap="none" dirty="0">
                <a:solidFill>
                  <a:srgbClr val="000000"/>
                </a:solidFill>
                <a:effectLst/>
                <a:latin typeface="Arial"/>
                <a:ea typeface="Arial"/>
                <a:cs typeface="Arial"/>
                <a:sym typeface="Arial"/>
              </a:rPr>
              <a:t> Generally the solar potential in sub-Saharan Africa is quite high. We also included hydropower potential as seen in the lower blue picture. In</a:t>
            </a:r>
            <a:r>
              <a:rPr lang="en-US" sz="1100" b="0" i="0" u="none" strike="noStrike" cap="none" baseline="0" dirty="0">
                <a:solidFill>
                  <a:srgbClr val="000000"/>
                </a:solidFill>
                <a:effectLst/>
                <a:latin typeface="Arial"/>
                <a:ea typeface="Arial"/>
                <a:cs typeface="Arial"/>
                <a:sym typeface="Arial"/>
              </a:rPr>
              <a:t> red and blue you can see </a:t>
            </a:r>
            <a:r>
              <a:rPr lang="en-US" sz="1100" b="0" i="0" u="none" strike="noStrike" cap="none" dirty="0">
                <a:solidFill>
                  <a:srgbClr val="000000"/>
                </a:solidFill>
                <a:effectLst/>
                <a:latin typeface="Arial"/>
                <a:ea typeface="Arial"/>
                <a:cs typeface="Arial"/>
                <a:sym typeface="Arial"/>
              </a:rPr>
              <a:t>the different locations that that we found that we could connect mini- and small hydropower across sub-Saharan Africa. In </a:t>
            </a:r>
            <a:r>
              <a:rPr lang="en-GB" sz="1100" b="0" i="0" u="none" strike="noStrike" cap="none" dirty="0">
                <a:solidFill>
                  <a:srgbClr val="000000"/>
                </a:solidFill>
                <a:effectLst/>
                <a:latin typeface="Arial"/>
                <a:ea typeface="Arial"/>
                <a:cs typeface="Arial"/>
                <a:sym typeface="Arial"/>
              </a:rPr>
              <a:t>addition to that we also have information about the cost of diesel.</a:t>
            </a:r>
            <a:r>
              <a:rPr lang="en-GB" sz="1100" b="0" i="0" u="none" strike="noStrike" cap="none" baseline="0" dirty="0">
                <a:solidFill>
                  <a:srgbClr val="000000"/>
                </a:solidFill>
                <a:effectLst/>
                <a:latin typeface="Arial"/>
                <a:ea typeface="Arial"/>
                <a:cs typeface="Arial"/>
                <a:sym typeface="Arial"/>
              </a:rPr>
              <a:t> The cost </a:t>
            </a:r>
            <a:r>
              <a:rPr lang="en-GB" sz="1100" b="0" i="0" u="none" strike="noStrike" cap="none" dirty="0">
                <a:solidFill>
                  <a:srgbClr val="000000"/>
                </a:solidFill>
                <a:effectLst/>
                <a:latin typeface="Arial"/>
                <a:ea typeface="Arial"/>
                <a:cs typeface="Arial"/>
                <a:sym typeface="Arial"/>
              </a:rPr>
              <a:t>varies throughout the country</a:t>
            </a:r>
            <a:r>
              <a:rPr lang="en-GB" sz="1100" dirty="0">
                <a:solidFill>
                  <a:srgbClr val="000000"/>
                </a:solidFill>
                <a:latin typeface="Arial"/>
                <a:ea typeface="Arial"/>
                <a:cs typeface="Arial"/>
                <a:sym typeface="Arial"/>
              </a:rPr>
              <a:t> (low cost in red and higher cost in green),</a:t>
            </a:r>
            <a:r>
              <a:rPr lang="en-GB" sz="1100" b="0" i="0" u="none" strike="noStrike" cap="none" dirty="0">
                <a:solidFill>
                  <a:srgbClr val="000000"/>
                </a:solidFill>
                <a:effectLst/>
                <a:latin typeface="Arial"/>
                <a:ea typeface="Arial"/>
                <a:cs typeface="Arial"/>
                <a:sym typeface="Arial"/>
              </a:rPr>
              <a:t> but also between countries as you can see in the</a:t>
            </a:r>
            <a:r>
              <a:rPr lang="en-GB" sz="1100" dirty="0">
                <a:solidFill>
                  <a:srgbClr val="000000"/>
                </a:solidFill>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t</a:t>
            </a:r>
            <a:r>
              <a:rPr lang="en-GB" sz="1100" dirty="0">
                <a:solidFill>
                  <a:srgbClr val="000000"/>
                </a:solidFill>
                <a:latin typeface="Arial"/>
                <a:cs typeface="Arial"/>
                <a:sym typeface="Arial"/>
              </a:rPr>
              <a:t>op right-hand corner, </a:t>
            </a:r>
            <a:r>
              <a:rPr lang="en-GB" sz="1100" b="0" i="0" u="none" strike="noStrike" cap="none" dirty="0">
                <a:solidFill>
                  <a:srgbClr val="000000"/>
                </a:solidFill>
                <a:effectLst/>
                <a:latin typeface="Arial"/>
                <a:ea typeface="Arial"/>
                <a:cs typeface="Arial"/>
                <a:sym typeface="Arial"/>
              </a:rPr>
              <a:t>illustrating a</a:t>
            </a:r>
            <a:r>
              <a:rPr lang="en-GB" sz="1100" b="0" i="0" u="none" strike="noStrike" cap="none" baseline="0" dirty="0">
                <a:solidFill>
                  <a:srgbClr val="000000"/>
                </a:solidFill>
                <a:effectLst/>
                <a:latin typeface="Arial"/>
                <a:ea typeface="Arial"/>
                <a:cs typeface="Arial"/>
                <a:sym typeface="Arial"/>
              </a:rPr>
              <a:t> high and low diesel cost scenario</a:t>
            </a:r>
            <a:r>
              <a:rPr lang="en-GB" sz="1100" b="0" i="0" u="none" strike="noStrike" cap="none" dirty="0">
                <a:solidFill>
                  <a:srgbClr val="000000"/>
                </a:solidFill>
                <a:effectLst/>
                <a:latin typeface="Arial"/>
                <a:ea typeface="Arial"/>
                <a:cs typeface="Arial"/>
                <a:sym typeface="Arial"/>
              </a:rPr>
              <a:t>.</a:t>
            </a:r>
            <a:r>
              <a:rPr lang="en-GB" sz="1100" dirty="0">
                <a:solidFill>
                  <a:srgbClr val="000000"/>
                </a:solidFill>
                <a:latin typeface="Arial"/>
                <a:ea typeface="Arial"/>
                <a:cs typeface="Arial"/>
                <a:sym typeface="Arial"/>
              </a:rPr>
              <a:t> </a:t>
            </a:r>
            <a:endParaRPr lang="en-GB" sz="11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cap="none" dirty="0">
                <a:solidFill>
                  <a:srgbClr val="000000"/>
                </a:solidFill>
                <a:effectLst/>
                <a:latin typeface="Arial"/>
                <a:ea typeface="Arial"/>
                <a:cs typeface="Arial"/>
                <a:sym typeface="Arial"/>
              </a:rPr>
              <a:t>The geospatial variation depends on the diesel</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Availability;</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Whether</a:t>
            </a:r>
            <a:r>
              <a:rPr lang="en-GB" sz="1100" b="0" i="0" u="none" strike="noStrike" cap="none" dirty="0">
                <a:solidFill>
                  <a:srgbClr val="000000"/>
                </a:solidFill>
                <a:effectLst/>
                <a:latin typeface="Arial"/>
                <a:ea typeface="Arial"/>
                <a:cs typeface="Arial"/>
                <a:sym typeface="Arial"/>
              </a:rPr>
              <a:t> the country an </a:t>
            </a:r>
            <a:r>
              <a:rPr lang="en-GB" sz="1100" dirty="0">
                <a:solidFill>
                  <a:srgbClr val="000000"/>
                </a:solidFill>
                <a:latin typeface="Arial"/>
                <a:ea typeface="Arial"/>
                <a:cs typeface="Arial"/>
                <a:sym typeface="Arial"/>
              </a:rPr>
              <a:t>importer</a:t>
            </a:r>
            <a:r>
              <a:rPr lang="en-GB" sz="1100" b="0" i="0" u="none" strike="noStrike" cap="none" dirty="0">
                <a:solidFill>
                  <a:srgbClr val="000000"/>
                </a:solidFill>
                <a:effectLst/>
                <a:latin typeface="Arial"/>
                <a:ea typeface="Arial"/>
                <a:cs typeface="Arial"/>
                <a:sym typeface="Arial"/>
              </a:rPr>
              <a:t> or an exporter</a:t>
            </a:r>
            <a:r>
              <a:rPr lang="en-GB" sz="1100" dirty="0">
                <a:solidFill>
                  <a:srgbClr val="000000"/>
                </a:solidFill>
                <a:latin typeface="Arial"/>
                <a:ea typeface="Arial"/>
                <a:cs typeface="Arial"/>
                <a:sym typeface="Arial"/>
              </a:rPr>
              <a:t>;</a:t>
            </a:r>
            <a:endParaRPr lang="en-GB" sz="1100" b="0" i="0" u="none" strike="noStrike" cap="none" dirty="0">
              <a:solidFill>
                <a:srgbClr val="000000"/>
              </a:solidFill>
              <a:effectLst/>
              <a:latin typeface="Arial"/>
              <a:ea typeface="Arial"/>
              <a:cs typeface="Arial"/>
            </a:endParaRPr>
          </a:p>
          <a:p>
            <a:pPr marL="171450" indent="-171450">
              <a:buFontTx/>
              <a:buChar char="-"/>
              <a:defRPr/>
            </a:pPr>
            <a:r>
              <a:rPr lang="en-GB" sz="1100" dirty="0">
                <a:solidFill>
                  <a:srgbClr val="000000"/>
                </a:solidFill>
                <a:latin typeface="Arial"/>
                <a:ea typeface="Arial"/>
                <a:cs typeface="Arial"/>
                <a:sym typeface="Arial"/>
              </a:rPr>
              <a:t>And the</a:t>
            </a:r>
            <a:r>
              <a:rPr lang="en-GB" sz="1100" b="0" i="0" u="none" strike="noStrike" cap="none" dirty="0">
                <a:solidFill>
                  <a:srgbClr val="000000"/>
                </a:solidFill>
                <a:effectLst/>
                <a:latin typeface="Arial"/>
                <a:ea typeface="Arial"/>
                <a:cs typeface="Arial"/>
                <a:sym typeface="Arial"/>
              </a:rPr>
              <a:t> cost for transporting the diesel to more remote settlements.</a:t>
            </a:r>
            <a:endParaRPr lang="en-GB" sz="1100" dirty="0">
              <a:cs typeface="Calibri"/>
            </a:endParaRPr>
          </a:p>
          <a:p>
            <a:pPr lvl="0"/>
            <a:endParaRPr lang="en-GB" sz="11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Once you</a:t>
            </a:r>
            <a:r>
              <a:rPr lang="en-US" sz="1200" b="0" i="0" u="none" strike="noStrike" cap="none" baseline="0" dirty="0">
                <a:solidFill>
                  <a:srgbClr val="000000"/>
                </a:solidFill>
                <a:effectLst/>
                <a:latin typeface="Arial"/>
                <a:ea typeface="Arial"/>
                <a:cs typeface="Arial"/>
                <a:sym typeface="Arial"/>
              </a:rPr>
              <a:t> ha</a:t>
            </a:r>
            <a:r>
              <a:rPr lang="en-US" sz="1200" b="0" i="0" u="none" strike="noStrike" cap="none" dirty="0">
                <a:solidFill>
                  <a:srgbClr val="000000"/>
                </a:solidFill>
                <a:effectLst/>
                <a:latin typeface="Arial"/>
                <a:ea typeface="Arial"/>
                <a:cs typeface="Arial"/>
                <a:sym typeface="Arial"/>
              </a:rPr>
              <a:t>ve collected the geospatial data sets, we also need to estimate the future electricity demand. And we do this using the multi-tier framework.</a:t>
            </a:r>
            <a:r>
              <a:rPr lang="en-US" sz="1200" b="0" i="0" u="none" strike="noStrike" cap="none" baseline="0" dirty="0">
                <a:solidFill>
                  <a:srgbClr val="000000"/>
                </a:solidFill>
                <a:effectLst/>
                <a:latin typeface="Arial"/>
                <a:ea typeface="Arial"/>
                <a:cs typeface="Arial"/>
                <a:sym typeface="Arial"/>
              </a:rPr>
              <a:t> The multi-tier framework </a:t>
            </a:r>
            <a:r>
              <a:rPr lang="en-US" sz="1200" b="0" i="0" u="none" strike="noStrike" cap="none" dirty="0">
                <a:solidFill>
                  <a:srgbClr val="000000"/>
                </a:solidFill>
                <a:effectLst/>
                <a:latin typeface="Arial"/>
                <a:ea typeface="Arial"/>
                <a:cs typeface="Arial"/>
                <a:sym typeface="Arial"/>
              </a:rPr>
              <a:t>has five levels of access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and</a:t>
            </a:r>
            <a:r>
              <a:rPr lang="en-US" sz="1200" b="0" i="0" u="none" strike="noStrike" cap="none" dirty="0">
                <a:solidFill>
                  <a:srgbClr val="000000"/>
                </a:solidFill>
                <a:effectLst/>
                <a:latin typeface="Arial"/>
                <a:ea typeface="Arial"/>
                <a:cs typeface="Arial"/>
                <a:sym typeface="Arial"/>
              </a:rPr>
              <a:t> it is not just about having electricity or not having electricity, but also</a:t>
            </a:r>
            <a:r>
              <a:rPr lang="en-US" dirty="0">
                <a:solidFill>
                  <a:srgbClr val="000000"/>
                </a:solidFill>
                <a:latin typeface="Arial"/>
                <a:ea typeface="Arial"/>
                <a:cs typeface="Arial"/>
                <a:sym typeface="Arial"/>
              </a:rPr>
              <a:t> about</a:t>
            </a:r>
            <a:r>
              <a:rPr lang="en-US" sz="1200" b="0" i="0" u="none" strike="noStrike" cap="none" dirty="0">
                <a:solidFill>
                  <a:srgbClr val="000000"/>
                </a:solidFill>
                <a:effectLst/>
                <a:latin typeface="Arial"/>
                <a:ea typeface="Arial"/>
                <a:cs typeface="Arial"/>
                <a:sym typeface="Arial"/>
              </a:rPr>
              <a:t> how much electricity you need. Tier 1 is the lowest level of electricity access. And this is just enough electricity to power a few light bulbs or maybe phone charging or a radio. If we move up to tier 2, we add some other appliances, for example a TV or a fan or other low consumption appliances. Then as we go towards </a:t>
            </a:r>
            <a:r>
              <a:rPr lang="en-US" dirty="0">
                <a:solidFill>
                  <a:srgbClr val="000000"/>
                </a:solidFill>
                <a:latin typeface="Arial"/>
                <a:ea typeface="Arial"/>
                <a:cs typeface="Arial"/>
                <a:sym typeface="Arial"/>
              </a:rPr>
              <a:t>tiers three</a:t>
            </a:r>
            <a:r>
              <a:rPr lang="en-US" sz="1200" b="0" i="0" u="none" strike="noStrike" cap="none" dirty="0">
                <a:solidFill>
                  <a:srgbClr val="000000"/>
                </a:solidFill>
                <a:effectLst/>
                <a:latin typeface="Arial"/>
                <a:ea typeface="Arial"/>
                <a:cs typeface="Arial"/>
                <a:sym typeface="Arial"/>
              </a:rPr>
              <a:t> to four to five there are more electricity services up to refrigerators, air conditioners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electric cook stoves. And depending on the tier you are aiming for, of course, the electricity requirements differ.</a:t>
            </a:r>
            <a:r>
              <a:rPr lang="en-US" sz="1200" b="0" i="0" u="none" strike="noStrike" cap="none" baseline="0" dirty="0">
                <a:solidFill>
                  <a:srgbClr val="000000"/>
                </a:solidFill>
                <a:effectLst/>
                <a:latin typeface="Arial"/>
                <a:ea typeface="Arial"/>
                <a:cs typeface="Arial"/>
                <a:sym typeface="Arial"/>
              </a:rPr>
              <a:t> To</a:t>
            </a:r>
            <a:r>
              <a:rPr lang="en-US" sz="1200" b="0" i="0" u="none" strike="noStrike" cap="none" dirty="0">
                <a:solidFill>
                  <a:srgbClr val="000000"/>
                </a:solidFill>
                <a:effectLst/>
                <a:latin typeface="Arial"/>
                <a:ea typeface="Arial"/>
                <a:cs typeface="Arial"/>
                <a:sym typeface="Arial"/>
              </a:rPr>
              <a:t> power just a few light bulbs and some phone charging a</a:t>
            </a:r>
            <a:r>
              <a:rPr lang="en-US" sz="1200" b="0" i="0" u="none" strike="noStrike" cap="none" baseline="0" dirty="0">
                <a:solidFill>
                  <a:srgbClr val="000000"/>
                </a:solidFill>
                <a:effectLst/>
                <a:latin typeface="Arial"/>
                <a:ea typeface="Arial"/>
                <a:cs typeface="Arial"/>
                <a:sym typeface="Arial"/>
              </a:rPr>
              <a:t> few</a:t>
            </a:r>
            <a:r>
              <a:rPr lang="en-US" sz="1200" b="0" i="0" u="none" strike="noStrike" cap="none" dirty="0">
                <a:solidFill>
                  <a:srgbClr val="000000"/>
                </a:solidFill>
                <a:effectLst/>
                <a:latin typeface="Arial"/>
                <a:ea typeface="Arial"/>
                <a:cs typeface="Arial"/>
                <a:sym typeface="Arial"/>
              </a:rPr>
              <a:t> kilowatt hours per capita per year is enough. While, if you want to power electricity for cook stoves and air conditioners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you might need several hundred </a:t>
            </a:r>
            <a:r>
              <a:rPr lang="en-US" dirty="0">
                <a:solidFill>
                  <a:srgbClr val="000000"/>
                </a:solidFill>
                <a:latin typeface="Arial"/>
                <a:ea typeface="Arial"/>
                <a:cs typeface="Arial"/>
                <a:sym typeface="Arial"/>
              </a:rPr>
              <a:t>kilowatt hour</a:t>
            </a:r>
            <a:r>
              <a:rPr lang="en-US" sz="1200" i="0" u="none" strike="noStrike" cap="none"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per person per year. In OnSSET we define electricity demand for every single settlement based on the population in the settlement and then multiply </a:t>
            </a:r>
            <a:r>
              <a:rPr lang="en-US" dirty="0">
                <a:solidFill>
                  <a:srgbClr val="000000"/>
                </a:solidFill>
                <a:latin typeface="Arial"/>
                <a:ea typeface="Arial"/>
                <a:cs typeface="Arial"/>
                <a:sym typeface="Arial"/>
              </a:rPr>
              <a:t>this by</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electrification tier.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Now we will look at the electrification options that can supply this demand. If we look</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at all the off-grid options we have four mini-grid options by default and two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options in OnSSET. The mini-grid options can be powered by either solar PV, diesel generation, wind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or hydro.</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options can be powered by solar PV or diesel generation. After</a:t>
            </a:r>
            <a:r>
              <a:rPr lang="en-US" sz="1200" b="0" i="0" u="none" strike="noStrike" cap="none" baseline="0" dirty="0">
                <a:solidFill>
                  <a:srgbClr val="000000"/>
                </a:solidFill>
                <a:effectLst/>
                <a:latin typeface="Arial"/>
                <a:ea typeface="Arial"/>
                <a:cs typeface="Arial"/>
                <a:sym typeface="Arial"/>
              </a:rPr>
              <a:t> collecting all of these datasets </a:t>
            </a:r>
            <a:r>
              <a:rPr lang="en-US" sz="1200" b="0" i="0" u="none" strike="noStrike" cap="none" dirty="0">
                <a:solidFill>
                  <a:srgbClr val="000000"/>
                </a:solidFill>
                <a:effectLst/>
                <a:latin typeface="Arial"/>
                <a:ea typeface="Arial"/>
                <a:cs typeface="Arial"/>
                <a:sym typeface="Arial"/>
              </a:rPr>
              <a:t>we summarize these geospatial datasets in a database.</a:t>
            </a:r>
            <a:r>
              <a:rPr lang="en-US" sz="1200" b="0" i="0" u="none" strike="noStrike" cap="none" baseline="0" dirty="0">
                <a:solidFill>
                  <a:srgbClr val="000000"/>
                </a:solidFill>
                <a:effectLst/>
                <a:latin typeface="Arial"/>
                <a:ea typeface="Arial"/>
                <a:cs typeface="Arial"/>
                <a:sym typeface="Arial"/>
              </a:rPr>
              <a:t> In addition </a:t>
            </a:r>
            <a:r>
              <a:rPr lang="en-US" sz="1200" b="0" i="0" u="none" strike="noStrike" cap="none" dirty="0">
                <a:solidFill>
                  <a:srgbClr val="000000"/>
                </a:solidFill>
                <a:effectLst/>
                <a:latin typeface="Arial"/>
                <a:ea typeface="Arial"/>
                <a:cs typeface="Arial"/>
                <a:sym typeface="Arial"/>
              </a:rPr>
              <a:t>we include </a:t>
            </a:r>
            <a:r>
              <a:rPr lang="en-US" dirty="0">
                <a:solidFill>
                  <a:srgbClr val="000000"/>
                </a:solidFill>
                <a:latin typeface="Arial"/>
                <a:ea typeface="Arial"/>
                <a:cs typeface="Arial"/>
                <a:sym typeface="Arial"/>
              </a:rPr>
              <a:t>economic</a:t>
            </a:r>
            <a:r>
              <a:rPr lang="en-US" sz="1200" b="0" i="0" u="none" strike="noStrike" cap="none" dirty="0">
                <a:solidFill>
                  <a:srgbClr val="000000"/>
                </a:solidFill>
                <a:effectLst/>
                <a:latin typeface="Arial"/>
                <a:ea typeface="Arial"/>
                <a:cs typeface="Arial"/>
                <a:sym typeface="Arial"/>
              </a:rPr>
              <a:t> parameters to choose which is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electricity supply option among the off-grid technologies.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The optimization in OnSSET</a:t>
            </a:r>
            <a:r>
              <a:rPr lang="en-US" sz="1200" b="0" i="0" u="none" strike="noStrike" cap="none" baseline="0" dirty="0">
                <a:solidFill>
                  <a:srgbClr val="000000"/>
                </a:solidFill>
                <a:effectLst/>
                <a:latin typeface="Arial"/>
                <a:ea typeface="Arial"/>
                <a:cs typeface="Arial"/>
                <a:sym typeface="Arial"/>
              </a:rPr>
              <a:t> to identify the </a:t>
            </a:r>
            <a:r>
              <a:rPr lang="en-US" dirty="0">
                <a:solidFill>
                  <a:srgbClr val="000000"/>
                </a:solidFill>
                <a:latin typeface="Arial"/>
                <a:ea typeface="Arial"/>
                <a:cs typeface="Arial"/>
                <a:sym typeface="Arial"/>
              </a:rPr>
              <a:t>least-cost</a:t>
            </a:r>
            <a:r>
              <a:rPr lang="en-US" sz="1200" b="0" i="0" u="none" strike="noStrike" cap="none" baseline="0" dirty="0">
                <a:solidFill>
                  <a:srgbClr val="000000"/>
                </a:solidFill>
                <a:effectLst/>
                <a:latin typeface="Arial"/>
                <a:ea typeface="Arial"/>
                <a:cs typeface="Arial"/>
                <a:sym typeface="Arial"/>
              </a:rPr>
              <a:t> option </a:t>
            </a:r>
            <a:r>
              <a:rPr lang="en-US" sz="1200" b="0" i="0" u="none" strike="noStrike" cap="none" dirty="0">
                <a:solidFill>
                  <a:srgbClr val="000000"/>
                </a:solidFill>
                <a:effectLst/>
                <a:latin typeface="Arial"/>
                <a:ea typeface="Arial"/>
                <a:cs typeface="Arial"/>
                <a:sym typeface="Arial"/>
              </a:rPr>
              <a:t>is through</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levelized cost of generating electricity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The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 takes into account all of the costs over the project </a:t>
            </a:r>
            <a:r>
              <a:rPr lang="en-US" dirty="0">
                <a:solidFill>
                  <a:srgbClr val="000000"/>
                </a:solidFill>
                <a:latin typeface="Arial"/>
                <a:ea typeface="Arial"/>
                <a:cs typeface="Arial"/>
                <a:sym typeface="Arial"/>
              </a:rPr>
              <a:t>lifetime</a:t>
            </a:r>
            <a:r>
              <a:rPr lang="en-US" sz="1200" b="0" i="0" u="none" strike="noStrike" cap="none" dirty="0">
                <a:solidFill>
                  <a:srgbClr val="000000"/>
                </a:solidFill>
                <a:effectLst/>
                <a:latin typeface="Arial"/>
                <a:ea typeface="Arial"/>
                <a:cs typeface="Arial"/>
                <a:sym typeface="Arial"/>
              </a:rPr>
              <a:t> from investment costs, but also operation </a:t>
            </a:r>
            <a:r>
              <a:rPr lang="en-US" dirty="0">
                <a:solidFill>
                  <a:srgbClr val="000000"/>
                </a:solidFill>
                <a:latin typeface="Arial"/>
                <a:ea typeface="Arial"/>
                <a:cs typeface="Arial"/>
                <a:sym typeface="Arial"/>
              </a:rPr>
              <a:t>and maintenance</a:t>
            </a:r>
            <a:r>
              <a:rPr lang="en-US" sz="1200" b="0" i="0" u="none" strike="noStrike" cap="none" dirty="0">
                <a:solidFill>
                  <a:srgbClr val="000000"/>
                </a:solidFill>
                <a:effectLst/>
                <a:latin typeface="Arial"/>
                <a:ea typeface="Arial"/>
                <a:cs typeface="Arial"/>
                <a:sym typeface="Arial"/>
              </a:rPr>
              <a:t> costs that are recurring for every year and the fuel costs (for diesel </a:t>
            </a:r>
            <a:r>
              <a:rPr lang="en-US" dirty="0">
                <a:solidFill>
                  <a:srgbClr val="000000"/>
                </a:solidFill>
                <a:latin typeface="Arial"/>
                <a:ea typeface="Arial"/>
                <a:cs typeface="Arial"/>
                <a:sym typeface="Arial"/>
              </a:rPr>
              <a:t>generators</a:t>
            </a:r>
            <a:r>
              <a:rPr lang="en-US" sz="1200" b="0" i="0" u="none" strike="noStrike" cap="none" dirty="0">
                <a:solidFill>
                  <a:srgbClr val="000000"/>
                </a:solidFill>
                <a:effectLst/>
                <a:latin typeface="Arial"/>
                <a:ea typeface="Arial"/>
                <a:cs typeface="Arial"/>
                <a:sym typeface="Arial"/>
              </a:rPr>
              <a:t>). The technologies that are dependent on renewable resources like solar and wind</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have no fuel costs. We compare this cost to all of the electricity that is generated by the system over </a:t>
            </a:r>
            <a:r>
              <a:rPr lang="en-US" dirty="0">
                <a:solidFill>
                  <a:srgbClr val="000000"/>
                </a:solidFill>
                <a:latin typeface="Arial"/>
                <a:ea typeface="Arial"/>
                <a:cs typeface="Arial"/>
                <a:sym typeface="Arial"/>
              </a:rPr>
              <a:t>its</a:t>
            </a:r>
            <a:r>
              <a:rPr lang="en-US" sz="1200" b="0" i="0" u="none" strike="noStrike" cap="none" dirty="0">
                <a:solidFill>
                  <a:srgbClr val="000000"/>
                </a:solidFill>
                <a:effectLst/>
                <a:latin typeface="Arial"/>
                <a:ea typeface="Arial"/>
                <a:cs typeface="Arial"/>
                <a:sym typeface="Arial"/>
              </a:rPr>
              <a:t> lifetime. If we take into account all of these costs divided by all of the energy, we get the lowest cost of generating electricity, which is measured in </a:t>
            </a:r>
            <a:r>
              <a:rPr lang="en-US" dirty="0">
                <a:solidFill>
                  <a:srgbClr val="000000"/>
                </a:solidFill>
                <a:latin typeface="Arial"/>
                <a:ea typeface="Arial"/>
                <a:cs typeface="Arial"/>
                <a:sym typeface="Arial"/>
              </a:rPr>
              <a:t>U.S dollars</a:t>
            </a:r>
            <a:r>
              <a:rPr lang="en-US" sz="1200" b="0" i="0" u="none" strike="noStrike" cap="none" dirty="0">
                <a:solidFill>
                  <a:srgbClr val="000000"/>
                </a:solidFill>
                <a:effectLst/>
                <a:latin typeface="Arial"/>
                <a:ea typeface="Arial"/>
                <a:cs typeface="Arial"/>
                <a:sym typeface="Arial"/>
              </a:rPr>
              <a:t> per kilowatt hou</a:t>
            </a:r>
            <a:r>
              <a:rPr lang="en-US" dirty="0">
                <a:solidFill>
                  <a:srgbClr val="000000"/>
                </a:solidFill>
                <a:latin typeface="Arial"/>
                <a:cs typeface="Arial"/>
                <a:sym typeface="Arial"/>
              </a:rPr>
              <a:t>r. </a:t>
            </a:r>
            <a:r>
              <a:rPr lang="en-GB" dirty="0">
                <a:solidFill>
                  <a:srgbClr val="000000"/>
                </a:solidFill>
                <a:latin typeface="Arial"/>
                <a:cs typeface="Arial"/>
                <a:sym typeface="Arial"/>
              </a:rPr>
              <a:t>All the above can be represented by the formula on the slide.</a:t>
            </a:r>
            <a:r>
              <a:rPr lang="en-US" dirty="0">
                <a:solidFill>
                  <a:srgbClr val="000000"/>
                </a:solidFill>
                <a:latin typeface="Arial"/>
                <a:cs typeface="Arial"/>
                <a:sym typeface="Arial"/>
              </a:rPr>
              <a:t> The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 is a good measure to compare different technologies that have different cost structures. As an example we can look at a solar PV system that might have a very high investment cost in the beginning but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no fuel costs.</a:t>
            </a:r>
            <a:r>
              <a:rPr lang="en-US" sz="1200" b="0" i="0" u="none" strike="noStrike" cap="none" baseline="0" dirty="0">
                <a:solidFill>
                  <a:srgbClr val="000000"/>
                </a:solidFill>
                <a:effectLst/>
                <a:latin typeface="Arial"/>
                <a:ea typeface="Arial"/>
                <a:cs typeface="Arial"/>
                <a:sym typeface="Arial"/>
              </a:rPr>
              <a:t> I</a:t>
            </a:r>
            <a:r>
              <a:rPr lang="en-US" sz="1200" b="0" i="0" u="none" strike="noStrike" cap="none" dirty="0">
                <a:solidFill>
                  <a:srgbClr val="000000"/>
                </a:solidFill>
                <a:effectLst/>
                <a:latin typeface="Arial"/>
                <a:ea typeface="Arial"/>
                <a:cs typeface="Arial"/>
                <a:sym typeface="Arial"/>
              </a:rPr>
              <a:t>f you instead look at a diesel system, we have much lower investment costs in the beginning, but much higher running costs or fuel costs throughout each year. If we take into account all of these different costs and compare them, we'll get a good measure to decide which is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supply option in every settlement.</a:t>
            </a:r>
            <a:r>
              <a:rPr lang="en-US" sz="1200" b="0" i="0" u="none" strike="noStrike" cap="none" baseline="0" dirty="0">
                <a:solidFill>
                  <a:srgbClr val="000000"/>
                </a:solidFill>
                <a:effectLst/>
                <a:latin typeface="Arial"/>
                <a:ea typeface="Arial"/>
                <a:cs typeface="Arial"/>
                <a:sym typeface="Arial"/>
              </a:rPr>
              <a:t> In the next mini-lecture we will </a:t>
            </a:r>
            <a:r>
              <a:rPr lang="en-US" sz="1200" b="0" i="0" u="none" strike="noStrike" cap="none" dirty="0">
                <a:solidFill>
                  <a:srgbClr val="000000"/>
                </a:solidFill>
                <a:effectLst/>
                <a:latin typeface="Arial"/>
                <a:ea typeface="Arial"/>
                <a:cs typeface="Arial"/>
                <a:sym typeface="Arial"/>
              </a:rPr>
              <a:t>look at some results for all of sub-Saharan Africa. </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mini-lecture</a:t>
            </a:r>
            <a:r>
              <a:rPr lang="en-US" baseline="0" dirty="0"/>
              <a:t> we will look at some results for </a:t>
            </a:r>
            <a:r>
              <a:rPr lang="en-US" dirty="0"/>
              <a:t>sub-Saharan</a:t>
            </a:r>
            <a:r>
              <a:rPr lang="en-US" baseline="0" dirty="0"/>
              <a:t> Africa. In the slide you can see in the first scenario all population are electrified with a Tier 1 demand. </a:t>
            </a:r>
            <a:r>
              <a:rPr lang="en-US" dirty="0"/>
              <a:t>We can see that the grid, in blue, is the most suitable option close to the existing network and in the high densely populated areas around West Africa and in South Africa. You can see a lot of blue around Addis Ababa in Ethiopia. But stand-alone technologies are less costly in less densely populated areas and areas farther away from the existing networks. If everyone would get access to a Tier 3 level of electricity access, on the other hand, we'll see a different mix of technologies. This scenario is in the top right-hand map. Now, this grid would be the least-cost option for about 45 percent of the population in sub-Saharan Africa. Stand-alone technologies are reduced to about half of the population. We also see that mini-grid would play a more important role, </a:t>
            </a:r>
            <a:r>
              <a:rPr lang="en-US" baseline="0" dirty="0"/>
              <a:t>reaching </a:t>
            </a:r>
            <a:r>
              <a:rPr lang="en-US" dirty="0"/>
              <a:t>7 percent of the population. The mini-grids (in green) are located often in areas that are further away from the existing networks, but still have a relatively high population density. This</a:t>
            </a:r>
            <a:r>
              <a:rPr lang="en-US" baseline="0" dirty="0"/>
              <a:t> is also what we called the “mini-grid space” in the introductory lecture.</a:t>
            </a:r>
            <a:endParaRPr lang="en-US" dirty="0"/>
          </a:p>
          <a:p>
            <a:endParaRPr lang="en-US" dirty="0"/>
          </a:p>
          <a:p>
            <a:r>
              <a:rPr lang="en-US" dirty="0"/>
              <a:t>If we were to achieve low oil price for tier 5 (lower left corner) for all of the population in sub-Saharan Africa, the grid becomes the main supply option, reaching 7 out of 10 people. Mini-grid increases to about a quarter of the population while stand-alone will only supply electricity for seven percent of the population in the most remote and less densely populated areas. The demand has a large effect and we see different solutions, depending on different demands. In reality, we'll have a mix of tiers within a country and within the continent, so we might see a higher tier in urban areas, for example, and a lower tier in rural areas.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Arial"/>
                <a:ea typeface="Arial"/>
                <a:cs typeface="Arial"/>
                <a:sym typeface="Arial"/>
              </a:rPr>
              <a:t>If providing</a:t>
            </a:r>
            <a:r>
              <a:rPr lang="en-US" sz="1200" b="0" i="0" u="none" strike="noStrike" cap="none" dirty="0">
                <a:solidFill>
                  <a:srgbClr val="000000"/>
                </a:solidFill>
                <a:effectLst/>
                <a:latin typeface="Arial"/>
                <a:ea typeface="Arial"/>
                <a:cs typeface="Arial"/>
                <a:sym typeface="Arial"/>
              </a:rPr>
              <a:t> tier 1 for all of the population in sub-Saharan Africa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in this analysis the investment cost is </a:t>
            </a:r>
            <a:r>
              <a:rPr lang="en-US" dirty="0">
                <a:solidFill>
                  <a:srgbClr val="000000"/>
                </a:solidFill>
                <a:latin typeface="Arial"/>
                <a:ea typeface="Arial"/>
                <a:cs typeface="Arial"/>
                <a:sym typeface="Arial"/>
              </a:rPr>
              <a:t>approximately</a:t>
            </a:r>
            <a:r>
              <a:rPr lang="en-US" sz="1200" b="0" i="0" u="none" strike="noStrike" cap="none" dirty="0">
                <a:solidFill>
                  <a:srgbClr val="000000"/>
                </a:solidFill>
                <a:effectLst/>
                <a:latin typeface="Arial"/>
                <a:ea typeface="Arial"/>
                <a:cs typeface="Arial"/>
                <a:sym typeface="Arial"/>
              </a:rPr>
              <a:t> 50 billion </a:t>
            </a:r>
            <a:r>
              <a:rPr lang="en-US" dirty="0">
                <a:solidFill>
                  <a:srgbClr val="000000"/>
                </a:solidFill>
                <a:latin typeface="Arial"/>
                <a:ea typeface="Arial"/>
                <a:cs typeface="Arial"/>
                <a:sym typeface="Arial"/>
              </a:rPr>
              <a:t>U.S</a:t>
            </a:r>
            <a:r>
              <a:rPr lang="en-US" sz="1200" b="0" i="0" u="none" strike="noStrike" cap="none" dirty="0">
                <a:solidFill>
                  <a:srgbClr val="000000"/>
                </a:solidFill>
                <a:effectLst/>
                <a:latin typeface="Arial"/>
                <a:ea typeface="Arial"/>
                <a:cs typeface="Arial"/>
                <a:sym typeface="Arial"/>
              </a:rPr>
              <a:t> dollars. Providing electricity</a:t>
            </a:r>
            <a:r>
              <a:rPr lang="en-US" sz="1200" b="0" i="0" u="none" strike="noStrike" cap="none" baseline="0" dirty="0">
                <a:solidFill>
                  <a:srgbClr val="000000"/>
                </a:solidFill>
                <a:effectLst/>
                <a:latin typeface="Arial"/>
                <a:ea typeface="Arial"/>
                <a:cs typeface="Arial"/>
                <a:sym typeface="Arial"/>
              </a:rPr>
              <a:t> demand at </a:t>
            </a:r>
            <a:r>
              <a:rPr lang="en-US" sz="1200" b="0" i="0" u="none" strike="noStrike" cap="none" dirty="0">
                <a:solidFill>
                  <a:srgbClr val="000000"/>
                </a:solidFill>
                <a:effectLst/>
                <a:latin typeface="Arial"/>
                <a:ea typeface="Arial"/>
                <a:cs typeface="Arial"/>
                <a:sym typeface="Arial"/>
              </a:rPr>
              <a:t>Tier 5 level for all of the population in sub-Saharan Africa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cost is </a:t>
            </a:r>
            <a:r>
              <a:rPr lang="en-US" dirty="0">
                <a:solidFill>
                  <a:srgbClr val="000000"/>
                </a:solidFill>
                <a:latin typeface="Arial"/>
                <a:ea typeface="Arial"/>
                <a:cs typeface="Arial"/>
                <a:sym typeface="Arial"/>
              </a:rPr>
              <a:t>approximately</a:t>
            </a:r>
            <a:r>
              <a:rPr lang="en-US" sz="1200" b="0" i="0" u="none" strike="noStrike" cap="none" dirty="0">
                <a:solidFill>
                  <a:srgbClr val="000000"/>
                </a:solidFill>
                <a:effectLst/>
                <a:latin typeface="Arial"/>
                <a:ea typeface="Arial"/>
                <a:cs typeface="Arial"/>
                <a:sym typeface="Arial"/>
              </a:rPr>
              <a:t> 855 billion dollars. There's almost a factor 20 in difference between</a:t>
            </a:r>
            <a:r>
              <a:rPr lang="en-US" sz="1200" b="0" i="0" u="none" strike="noStrike" cap="none" baseline="0" dirty="0">
                <a:solidFill>
                  <a:srgbClr val="000000"/>
                </a:solidFill>
                <a:effectLst/>
                <a:latin typeface="Arial"/>
                <a:ea typeface="Arial"/>
                <a:cs typeface="Arial"/>
                <a:sym typeface="Arial"/>
              </a:rPr>
              <a:t> these two scenarios</a:t>
            </a:r>
            <a:r>
              <a:rPr lang="en-US" sz="1200" b="0" i="0" u="none" strike="noStrike" cap="none" dirty="0">
                <a:solidFill>
                  <a:srgbClr val="000000"/>
                </a:solidFill>
                <a:effectLst/>
                <a:latin typeface="Arial"/>
                <a:ea typeface="Arial"/>
                <a:cs typeface="Arial"/>
                <a:sym typeface="Arial"/>
              </a:rPr>
              <a:t>. We see the technology split with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in yellow, grid in blue and mini-grid in green</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s a share of the total population (overall</a:t>
            </a:r>
            <a:r>
              <a:rPr lang="en-US" sz="1200" b="0" i="0" u="none" strike="noStrike" cap="none" baseline="0" dirty="0">
                <a:solidFill>
                  <a:srgbClr val="000000"/>
                </a:solidFill>
                <a:effectLst/>
                <a:latin typeface="Arial"/>
                <a:ea typeface="Arial"/>
                <a:cs typeface="Arial"/>
                <a:sym typeface="Arial"/>
              </a:rPr>
              <a:t> technology split </a:t>
            </a:r>
            <a:r>
              <a:rPr lang="en-US" dirty="0">
                <a:solidFill>
                  <a:srgbClr val="000000"/>
                </a:solidFill>
                <a:latin typeface="Arial"/>
                <a:ea typeface="Arial"/>
                <a:cs typeface="Arial"/>
                <a:sym typeface="Arial"/>
              </a:rPr>
              <a:t>percentage).</a:t>
            </a:r>
            <a:r>
              <a:rPr lang="en-US" sz="1200" b="0" i="0" u="none" strike="noStrike" cap="none" dirty="0">
                <a:solidFill>
                  <a:srgbClr val="000000"/>
                </a:solidFill>
                <a:effectLst/>
                <a:latin typeface="Arial"/>
                <a:ea typeface="Arial"/>
                <a:cs typeface="Arial"/>
                <a:sym typeface="Arial"/>
              </a:rPr>
              <a:t> In tier 1</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we see, as we described earlier, grid and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s we move to higher consumption targets we see a lot more focus on grid and mini-grid </a:t>
            </a:r>
            <a:r>
              <a:rPr lang="en-US" dirty="0">
                <a:solidFill>
                  <a:srgbClr val="000000"/>
                </a:solidFill>
                <a:latin typeface="Arial"/>
                <a:ea typeface="Arial"/>
                <a:cs typeface="Arial"/>
                <a:sym typeface="Arial"/>
              </a:rPr>
              <a:t>is introduced</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at tier 3. At the same time we see </a:t>
            </a:r>
            <a:r>
              <a:rPr lang="en-US" dirty="0">
                <a:solidFill>
                  <a:srgbClr val="000000"/>
                </a:solidFill>
                <a:latin typeface="Arial"/>
                <a:ea typeface="Arial"/>
                <a:cs typeface="Arial"/>
                <a:sym typeface="Arial"/>
              </a:rPr>
              <a:t>the decreasing</a:t>
            </a:r>
            <a:r>
              <a:rPr lang="en-US" sz="1200" b="0" i="0" u="none" strike="noStrike" cap="none" dirty="0">
                <a:solidFill>
                  <a:srgbClr val="000000"/>
                </a:solidFill>
                <a:effectLst/>
                <a:latin typeface="Arial"/>
                <a:ea typeface="Arial"/>
                <a:cs typeface="Arial"/>
                <a:sym typeface="Arial"/>
              </a:rPr>
              <a:t> role of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There are many different aspects we can visualize from our results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very useful when we discuss electrification options. What we have shown before is </a:t>
            </a:r>
            <a:r>
              <a:rPr lang="en-US" dirty="0">
                <a:solidFill>
                  <a:srgbClr val="000000"/>
                </a:solidFill>
                <a:latin typeface="Arial"/>
                <a:ea typeface="Arial"/>
                <a:cs typeface="Arial"/>
                <a:sym typeface="Arial"/>
              </a:rPr>
              <a:t>the scenarios in which grid</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mini-grid,</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are the </a:t>
            </a:r>
            <a:r>
              <a:rPr lang="en-US" dirty="0">
                <a:solidFill>
                  <a:srgbClr val="000000"/>
                </a:solidFill>
                <a:latin typeface="Arial"/>
                <a:ea typeface="Arial"/>
                <a:cs typeface="Arial"/>
                <a:sym typeface="Arial"/>
              </a:rPr>
              <a:t>least-cost</a:t>
            </a:r>
            <a:r>
              <a:rPr lang="en-US" sz="1200" b="0" i="0" u="none" strike="noStrike" cap="none" dirty="0">
                <a:solidFill>
                  <a:srgbClr val="000000"/>
                </a:solidFill>
                <a:effectLst/>
                <a:latin typeface="Arial"/>
                <a:ea typeface="Arial"/>
                <a:cs typeface="Arial"/>
                <a:sym typeface="Arial"/>
              </a:rPr>
              <a:t> solution. We can further break it down into which type of </a:t>
            </a:r>
            <a:r>
              <a:rPr lang="en-US" dirty="0">
                <a:solidFill>
                  <a:srgbClr val="000000"/>
                </a:solidFill>
                <a:latin typeface="Arial"/>
                <a:ea typeface="Arial"/>
                <a:cs typeface="Arial"/>
                <a:sym typeface="Arial"/>
              </a:rPr>
              <a:t>mini-grid</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and which</a:t>
            </a:r>
            <a:r>
              <a:rPr lang="en-US" sz="1200" b="0" i="0" u="none" strike="noStrike" cap="none" dirty="0">
                <a:solidFill>
                  <a:srgbClr val="000000"/>
                </a:solidFill>
                <a:effectLst/>
                <a:latin typeface="Arial"/>
                <a:ea typeface="Arial"/>
                <a:cs typeface="Arial"/>
                <a:sym typeface="Arial"/>
              </a:rPr>
              <a:t> energy resources it will be supplied by. Other things we can visualize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the cost of electricity. To the left we see in </a:t>
            </a:r>
            <a:r>
              <a:rPr lang="en-US" dirty="0">
                <a:solidFill>
                  <a:srgbClr val="000000"/>
                </a:solidFill>
                <a:latin typeface="Arial"/>
                <a:ea typeface="Arial"/>
                <a:cs typeface="Arial"/>
                <a:sym typeface="Arial"/>
              </a:rPr>
              <a:t>the </a:t>
            </a:r>
            <a:r>
              <a:rPr lang="en-US" sz="1200" b="0" i="0" u="none" strike="noStrike" cap="none" dirty="0">
                <a:solidFill>
                  <a:srgbClr val="000000"/>
                </a:solidFill>
                <a:effectLst/>
                <a:latin typeface="Arial"/>
                <a:ea typeface="Arial"/>
                <a:cs typeface="Arial"/>
                <a:sym typeface="Arial"/>
              </a:rPr>
              <a:t>green</a:t>
            </a:r>
            <a:r>
              <a:rPr lang="en-US" dirty="0">
                <a:solidFill>
                  <a:srgbClr val="000000"/>
                </a:solidFill>
                <a:latin typeface="Arial"/>
                <a:ea typeface="Arial"/>
                <a:cs typeface="Arial"/>
                <a:sym typeface="Arial"/>
              </a:rPr>
              <a:t> the areas in which </a:t>
            </a:r>
            <a:r>
              <a:rPr lang="en-US" sz="1200" b="0" i="0" u="none" strike="noStrike" cap="none" dirty="0">
                <a:solidFill>
                  <a:srgbClr val="000000"/>
                </a:solidFill>
                <a:effectLst/>
                <a:latin typeface="Arial"/>
                <a:ea typeface="Arial"/>
                <a:cs typeface="Arial"/>
                <a:sym typeface="Arial"/>
              </a:rPr>
              <a:t>we have a low cost of electricity per kilowatt hour, while in the darker shades of red we have </a:t>
            </a:r>
            <a:r>
              <a:rPr lang="en-US" dirty="0">
                <a:solidFill>
                  <a:srgbClr val="000000"/>
                </a:solidFill>
                <a:latin typeface="Arial"/>
                <a:ea typeface="Arial"/>
                <a:cs typeface="Arial"/>
                <a:sym typeface="Arial"/>
              </a:rPr>
              <a:t>a </a:t>
            </a:r>
            <a:r>
              <a:rPr lang="en-US" sz="1200" b="0" i="0" u="none" strike="noStrike" cap="none" dirty="0">
                <a:solidFill>
                  <a:srgbClr val="000000"/>
                </a:solidFill>
                <a:effectLst/>
                <a:latin typeface="Arial"/>
                <a:ea typeface="Arial"/>
                <a:cs typeface="Arial"/>
                <a:sym typeface="Arial"/>
              </a:rPr>
              <a:t>much higher cost of electricity. What we can see here, for example, is that the cost is much lower in the same areas </a:t>
            </a:r>
            <a:r>
              <a:rPr lang="en-US" dirty="0">
                <a:solidFill>
                  <a:srgbClr val="000000"/>
                </a:solidFill>
                <a:latin typeface="Arial"/>
                <a:ea typeface="Arial"/>
                <a:cs typeface="Arial"/>
                <a:sym typeface="Arial"/>
              </a:rPr>
              <a:t>have</a:t>
            </a:r>
            <a:r>
              <a:rPr lang="en-US" sz="1200" b="0" i="0" u="none" strike="noStrike" cap="none" dirty="0">
                <a:solidFill>
                  <a:srgbClr val="000000"/>
                </a:solidFill>
                <a:effectLst/>
                <a:latin typeface="Arial"/>
                <a:ea typeface="Arial"/>
                <a:cs typeface="Arial"/>
                <a:sym typeface="Arial"/>
              </a:rPr>
              <a:t> high population density and are close to existing gr</a:t>
            </a:r>
            <a:r>
              <a:rPr lang="en-US" dirty="0">
                <a:solidFill>
                  <a:srgbClr val="000000"/>
                </a:solidFill>
                <a:latin typeface="Arial"/>
                <a:cs typeface="Arial"/>
                <a:sym typeface="Arial"/>
              </a:rPr>
              <a:t>id. Conversely we see a higher cost of electricity in less densely populated areas, especially in rural areas. In the picture to the right we see the </a:t>
            </a:r>
            <a:r>
              <a:rPr lang="en-US" dirty="0">
                <a:solidFill>
                  <a:srgbClr val="000000"/>
                </a:solidFill>
                <a:latin typeface="Arial"/>
                <a:cs typeface="Arial"/>
              </a:rPr>
              <a:t>Market Assistance Need Index (known as MANI). Countries in red, such as Liberia, Democratic Republic of Congo, Somalia, and Burundi, rank highest in assistance need, while other countries such as South Africa, Botswana, and Namibia score very low on this index. Combining these two can give insight into where the need for assistance is high in combination with a high cost for electricity.</a:t>
            </a:r>
            <a:endParaRPr lang="en-US" dirty="0">
              <a:solidFill>
                <a:srgbClr val="000000"/>
              </a:solidFill>
              <a:latin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aspect </a:t>
            </a:r>
            <a:r>
              <a:rPr lang="en-US" sz="1200" b="0" i="0" u="none" strike="noStrike" cap="none" dirty="0">
                <a:solidFill>
                  <a:srgbClr val="000000"/>
                </a:solidFill>
                <a:effectLst/>
                <a:latin typeface="Arial"/>
                <a:ea typeface="Arial"/>
                <a:cs typeface="Arial"/>
                <a:sym typeface="Arial"/>
              </a:rPr>
              <a:t>that we</a:t>
            </a:r>
            <a:r>
              <a:rPr lang="en-US" sz="1200" b="0" i="0" u="none" strike="noStrike" cap="none" baseline="0" dirty="0">
                <a:solidFill>
                  <a:srgbClr val="000000"/>
                </a:solidFill>
                <a:effectLst/>
                <a:latin typeface="Arial"/>
                <a:ea typeface="Arial"/>
                <a:cs typeface="Arial"/>
                <a:sym typeface="Arial"/>
              </a:rPr>
              <a:t> can visualize </a:t>
            </a:r>
            <a:r>
              <a:rPr lang="en-US" dirty="0">
                <a:solidFill>
                  <a:srgbClr val="000000"/>
                </a:solidFill>
                <a:latin typeface="Arial"/>
                <a:ea typeface="Arial"/>
                <a:cs typeface="Arial"/>
                <a:sym typeface="Arial"/>
              </a:rPr>
              <a:t>is</a:t>
            </a:r>
            <a:r>
              <a:rPr lang="en-US" sz="1200" b="0" i="0" u="none" strike="noStrike" cap="none" baseline="0" dirty="0">
                <a:solidFill>
                  <a:srgbClr val="000000"/>
                </a:solidFill>
                <a:effectLst/>
                <a:latin typeface="Arial"/>
                <a:ea typeface="Arial"/>
                <a:cs typeface="Arial"/>
                <a:sym typeface="Arial"/>
              </a:rPr>
              <a:t> the </a:t>
            </a:r>
            <a:r>
              <a:rPr lang="en-US" sz="1200" b="0" i="0" u="none" strike="noStrike" cap="none" dirty="0">
                <a:solidFill>
                  <a:srgbClr val="000000"/>
                </a:solidFill>
                <a:effectLst/>
                <a:latin typeface="Arial"/>
                <a:ea typeface="Arial"/>
                <a:cs typeface="Arial"/>
                <a:sym typeface="Arial"/>
              </a:rPr>
              <a:t>investment costs per area. You see some regional values here</a:t>
            </a:r>
            <a:r>
              <a:rPr lang="en-US" sz="1200" b="0" i="0" u="none" strike="noStrike" cap="none" baseline="0" dirty="0">
                <a:solidFill>
                  <a:srgbClr val="000000"/>
                </a:solidFill>
                <a:effectLst/>
                <a:latin typeface="Arial"/>
                <a:ea typeface="Arial"/>
                <a:cs typeface="Arial"/>
                <a:sym typeface="Arial"/>
              </a:rPr>
              <a:t> where the darker </a:t>
            </a:r>
            <a:r>
              <a:rPr lang="en-US" dirty="0">
                <a:solidFill>
                  <a:srgbClr val="000000"/>
                </a:solidFill>
                <a:latin typeface="Arial"/>
                <a:ea typeface="Arial"/>
                <a:cs typeface="Arial"/>
                <a:sym typeface="Arial"/>
              </a:rPr>
              <a:t>colour</a:t>
            </a:r>
            <a:r>
              <a:rPr lang="en-US" sz="1200" b="0" i="0" u="none" strike="noStrike" cap="none" baseline="0" dirty="0">
                <a:solidFill>
                  <a:srgbClr val="000000"/>
                </a:solidFill>
                <a:effectLst/>
                <a:latin typeface="Arial"/>
                <a:ea typeface="Arial"/>
                <a:cs typeface="Arial"/>
                <a:sym typeface="Arial"/>
              </a:rPr>
              <a:t> is</a:t>
            </a:r>
            <a:r>
              <a:rPr lang="en-US" dirty="0">
                <a:solidFill>
                  <a:srgbClr val="000000"/>
                </a:solidFill>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higher cost and lighter </a:t>
            </a:r>
            <a:r>
              <a:rPr lang="en-US" dirty="0">
                <a:solidFill>
                  <a:srgbClr val="000000"/>
                </a:solidFill>
                <a:latin typeface="Arial"/>
                <a:ea typeface="Arial"/>
                <a:cs typeface="Arial"/>
                <a:sym typeface="Arial"/>
              </a:rPr>
              <a:t>colour</a:t>
            </a:r>
            <a:r>
              <a:rPr lang="en-US" sz="1200" b="0" i="0" u="none" strike="noStrike" cap="none" baseline="0" dirty="0">
                <a:solidFill>
                  <a:srgbClr val="000000"/>
                </a:solidFill>
                <a:effectLst/>
                <a:latin typeface="Arial"/>
                <a:ea typeface="Arial"/>
                <a:cs typeface="Arial"/>
                <a:sym typeface="Arial"/>
              </a:rPr>
              <a:t> is lower cost. The same trend as we saw with the lower cost of electricity in the densely populated areas</a:t>
            </a:r>
            <a:r>
              <a:rPr lang="en-US" dirty="0">
                <a:solidFill>
                  <a:srgbClr val="000000"/>
                </a:solidFill>
                <a:latin typeface="Arial"/>
                <a:ea typeface="Arial"/>
                <a:cs typeface="Arial"/>
                <a:sym typeface="Arial"/>
              </a:rPr>
              <a:t> is apparent here, as </a:t>
            </a:r>
            <a:r>
              <a:rPr lang="en-US" sz="1200" b="0" i="0" u="none" strike="noStrike" cap="none" baseline="0" dirty="0">
                <a:solidFill>
                  <a:srgbClr val="000000"/>
                </a:solidFill>
                <a:effectLst/>
                <a:latin typeface="Arial"/>
                <a:ea typeface="Arial"/>
                <a:cs typeface="Arial"/>
                <a:sym typeface="Arial"/>
              </a:rPr>
              <a:t>we can see that these same areas have a high investment cost</a:t>
            </a:r>
            <a:r>
              <a:rPr lang="en-US" sz="1200" b="0" i="0" u="none" strike="noStrike" cap="none" dirty="0">
                <a:solidFill>
                  <a:srgbClr val="000000"/>
                </a:solidFill>
                <a:effectLst/>
                <a:latin typeface="Arial"/>
                <a:ea typeface="Arial"/>
                <a:cs typeface="Arial"/>
                <a:sym typeface="Arial"/>
              </a:rPr>
              <a:t>. The</a:t>
            </a:r>
            <a:r>
              <a:rPr lang="en-US" sz="1200" b="0" i="0" u="none" strike="noStrike" cap="none" baseline="0" dirty="0">
                <a:solidFill>
                  <a:srgbClr val="000000"/>
                </a:solidFill>
                <a:effectLst/>
                <a:latin typeface="Arial"/>
                <a:ea typeface="Arial"/>
                <a:cs typeface="Arial"/>
                <a:sym typeface="Arial"/>
              </a:rPr>
              <a:t> larger cities can decrease the </a:t>
            </a:r>
            <a:r>
              <a:rPr lang="en-US" dirty="0">
                <a:solidFill>
                  <a:srgbClr val="000000"/>
                </a:solidFill>
                <a:latin typeface="Arial"/>
                <a:ea typeface="Arial"/>
                <a:cs typeface="Arial"/>
                <a:sym typeface="Arial"/>
              </a:rPr>
              <a:t>overall</a:t>
            </a:r>
            <a:r>
              <a:rPr lang="en-US" sz="1200" b="0" i="0" u="none" strike="noStrike" cap="none" baseline="0" dirty="0">
                <a:solidFill>
                  <a:srgbClr val="000000"/>
                </a:solidFill>
                <a:effectLst/>
                <a:latin typeface="Arial"/>
                <a:ea typeface="Arial"/>
                <a:cs typeface="Arial"/>
                <a:sym typeface="Arial"/>
              </a:rPr>
              <a:t> cost of electricity through the economy of scale.</a:t>
            </a:r>
            <a:r>
              <a:rPr lang="en-US" sz="1200" b="0" i="0" u="none" strike="noStrike" cap="none" dirty="0">
                <a:solidFill>
                  <a:srgbClr val="000000"/>
                </a:solidFill>
                <a:effectLst/>
                <a:latin typeface="Arial"/>
                <a:ea typeface="Arial"/>
                <a:cs typeface="Arial"/>
                <a:sym typeface="Arial"/>
              </a:rPr>
              <a:t> There</a:t>
            </a:r>
            <a:r>
              <a:rPr lang="en-US" sz="1200" b="0" i="0" u="none" strike="noStrike" cap="none" baseline="0" dirty="0">
                <a:solidFill>
                  <a:srgbClr val="000000"/>
                </a:solidFill>
                <a:effectLst/>
                <a:latin typeface="Arial"/>
                <a:ea typeface="Arial"/>
                <a:cs typeface="Arial"/>
                <a:sym typeface="Arial"/>
              </a:rPr>
              <a:t> are </a:t>
            </a:r>
            <a:r>
              <a:rPr lang="en-US" sz="1200" b="0" i="0" u="none" strike="noStrike" cap="none" dirty="0">
                <a:solidFill>
                  <a:srgbClr val="000000"/>
                </a:solidFill>
                <a:effectLst/>
                <a:latin typeface="Arial"/>
                <a:ea typeface="Arial"/>
                <a:cs typeface="Arial"/>
                <a:sym typeface="Arial"/>
              </a:rPr>
              <a:t>many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different aspects you can visualize </a:t>
            </a:r>
            <a:r>
              <a:rPr lang="en-US" dirty="0">
                <a:sym typeface="Arial"/>
              </a:rPr>
              <a:t>in G.I.S </a:t>
            </a:r>
            <a:r>
              <a:rPr lang="en-US" dirty="0">
                <a:solidFill>
                  <a:srgbClr val="000000"/>
                </a:solidFill>
                <a:latin typeface="Arial"/>
                <a:cs typeface="Arial"/>
                <a:sym typeface="Arial"/>
              </a:rPr>
              <a:t>apart</a:t>
            </a:r>
            <a:r>
              <a:rPr lang="en-US" sz="1200" b="0" i="0" u="none" strike="noStrike" cap="none" dirty="0">
                <a:solidFill>
                  <a:srgbClr val="000000"/>
                </a:solidFill>
                <a:effectLst/>
                <a:latin typeface="Arial"/>
                <a:ea typeface="Arial"/>
                <a:cs typeface="Arial"/>
                <a:sym typeface="Arial"/>
              </a:rPr>
              <a:t> from just which technology </a:t>
            </a:r>
            <a:r>
              <a:rPr lang="en-US" dirty="0">
                <a:solidFill>
                  <a:srgbClr val="000000"/>
                </a:solidFill>
                <a:latin typeface="Arial"/>
                <a:ea typeface="Arial"/>
                <a:cs typeface="Arial"/>
                <a:sym typeface="Arial"/>
              </a:rPr>
              <a:t>is </a:t>
            </a:r>
            <a:r>
              <a:rPr lang="en-US" sz="1200" b="0" i="0" u="none" strike="noStrike" cap="none" dirty="0">
                <a:solidFill>
                  <a:srgbClr val="000000"/>
                </a:solidFill>
                <a:effectLst/>
                <a:latin typeface="Arial"/>
                <a:ea typeface="Arial"/>
                <a:cs typeface="Arial"/>
                <a:sym typeface="Arial"/>
              </a:rPr>
              <a:t>to be used</a:t>
            </a:r>
            <a:r>
              <a:rPr lang="en-US" sz="1200" b="0" i="0" u="none" strike="noStrike" cap="none" baseline="0"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 away messages</a:t>
            </a:r>
            <a:r>
              <a:rPr lang="en-US" dirty="0">
                <a:solidFill>
                  <a:srgbClr val="000000"/>
                </a:solidFill>
                <a:latin typeface="Arial"/>
                <a:ea typeface="Arial"/>
                <a:cs typeface="Arial"/>
                <a:sym typeface="Arial"/>
              </a:rPr>
              <a:t> from this mini-lecture</a:t>
            </a:r>
            <a:r>
              <a:rPr lang="en-US" sz="1200" b="0" i="0" u="none" strike="noStrike" cap="none" dirty="0">
                <a:solidFill>
                  <a:srgbClr val="000000"/>
                </a:solidFill>
                <a:effectLst/>
                <a:latin typeface="Arial"/>
                <a:ea typeface="Arial"/>
                <a:cs typeface="Arial"/>
                <a:sym typeface="Arial"/>
              </a:rPr>
              <a:t>:</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First of all, grid extension is often </a:t>
            </a:r>
            <a:r>
              <a:rPr lang="en-GB" sz="1200" dirty="0">
                <a:latin typeface="Open Sans"/>
              </a:rPr>
              <a:t>favourable</a:t>
            </a:r>
            <a:r>
              <a:rPr lang="en-US" sz="1200" b="0" i="0" u="none" strike="noStrike" cap="none" dirty="0">
                <a:solidFill>
                  <a:srgbClr val="000000"/>
                </a:solidFill>
                <a:effectLst/>
                <a:latin typeface="Arial"/>
                <a:ea typeface="Arial"/>
                <a:cs typeface="Arial"/>
                <a:sym typeface="Arial"/>
              </a:rPr>
              <a:t> in areas with high demand,</a:t>
            </a:r>
            <a:r>
              <a:rPr lang="en-US" sz="1200" b="0" i="0" u="none" strike="noStrike" cap="none" baseline="0" dirty="0">
                <a:solidFill>
                  <a:srgbClr val="000000"/>
                </a:solidFill>
                <a:effectLst/>
                <a:latin typeface="Arial"/>
                <a:ea typeface="Arial"/>
                <a:cs typeface="Arial"/>
                <a:sym typeface="Arial"/>
              </a:rPr>
              <a:t> which often correlates with high population</a:t>
            </a:r>
            <a:r>
              <a:rPr lang="en-US" sz="1200" b="0" i="0" u="none" strike="noStrike" cap="none" dirty="0">
                <a:solidFill>
                  <a:srgbClr val="000000"/>
                </a:solidFill>
                <a:effectLst/>
                <a:latin typeface="Arial"/>
                <a:ea typeface="Arial"/>
                <a:cs typeface="Arial"/>
                <a:sym typeface="Arial"/>
              </a:rPr>
              <a:t> density, which</a:t>
            </a:r>
            <a:r>
              <a:rPr lang="en-US" dirty="0">
                <a:solidFill>
                  <a:srgbClr val="000000"/>
                </a:solidFill>
                <a:latin typeface="Arial"/>
                <a:ea typeface="Arial"/>
                <a:cs typeface="Arial"/>
                <a:sym typeface="Arial"/>
              </a:rPr>
              <a:t> is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frequently </a:t>
            </a:r>
            <a:r>
              <a:rPr lang="en-US" sz="1200" b="0" i="0" u="none" strike="noStrike" cap="none" dirty="0">
                <a:solidFill>
                  <a:srgbClr val="000000"/>
                </a:solidFill>
                <a:effectLst/>
                <a:latin typeface="Arial"/>
                <a:ea typeface="Arial"/>
                <a:cs typeface="Arial"/>
                <a:sym typeface="Arial"/>
              </a:rPr>
              <a:t>close to the current network. The cost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 such areas, of</a:t>
            </a:r>
            <a:r>
              <a:rPr lang="en-US" sz="1200" b="0" i="0" u="none" strike="noStrike" cap="none" dirty="0">
                <a:solidFill>
                  <a:srgbClr val="000000"/>
                </a:solidFill>
                <a:effectLst/>
                <a:latin typeface="Arial"/>
                <a:ea typeface="Arial"/>
                <a:cs typeface="Arial"/>
                <a:sym typeface="Arial"/>
              </a:rPr>
              <a:t> extending the grid is therefore not so high per person.</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Mini-grids</a:t>
            </a:r>
            <a:r>
              <a:rPr lang="en-US" sz="1200" b="0" i="0" u="none" strike="noStrike" cap="none" dirty="0">
                <a:solidFill>
                  <a:srgbClr val="000000"/>
                </a:solidFill>
                <a:effectLst/>
                <a:latin typeface="Arial"/>
                <a:ea typeface="Arial"/>
                <a:cs typeface="Arial"/>
                <a:sym typeface="Arial"/>
              </a:rPr>
              <a:t> are usually the</a:t>
            </a:r>
            <a:r>
              <a:rPr lang="en-US" sz="1200" b="0" i="0" u="none" strike="noStrike" cap="none" baseline="0" dirty="0">
                <a:solidFill>
                  <a:srgbClr val="000000"/>
                </a:solidFill>
                <a:effectLst/>
                <a:latin typeface="Arial"/>
                <a:ea typeface="Arial"/>
                <a:cs typeface="Arial"/>
                <a:sym typeface="Arial"/>
              </a:rPr>
              <a:t> technology option for high to medium demand levels, typically</a:t>
            </a:r>
            <a:r>
              <a:rPr lang="en-US" sz="1200" b="0" i="0" u="none" strike="noStrike" cap="none" dirty="0">
                <a:solidFill>
                  <a:srgbClr val="000000"/>
                </a:solidFill>
                <a:effectLst/>
                <a:latin typeface="Arial"/>
                <a:ea typeface="Arial"/>
                <a:cs typeface="Arial"/>
                <a:sym typeface="Arial"/>
              </a:rPr>
              <a:t> in densely populated areas, but quite far away from the existing grid where the cost of extending the grid network would be too high.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are most </a:t>
            </a:r>
            <a:r>
              <a:rPr lang="en-GB" sz="1200" dirty="0">
                <a:latin typeface="Open Sans"/>
              </a:rPr>
              <a:t>favourable</a:t>
            </a:r>
            <a:r>
              <a:rPr lang="en-US" sz="1200" b="0" i="0" u="none" strike="noStrike" cap="none" dirty="0">
                <a:solidFill>
                  <a:srgbClr val="000000"/>
                </a:solidFill>
                <a:effectLst/>
                <a:latin typeface="Arial"/>
                <a:ea typeface="Arial"/>
                <a:cs typeface="Arial"/>
                <a:sym typeface="Arial"/>
              </a:rPr>
              <a:t> where</a:t>
            </a:r>
            <a:r>
              <a:rPr lang="en-US" sz="1200" b="0" i="0" u="none" strike="noStrike" cap="none" baseline="0" dirty="0">
                <a:solidFill>
                  <a:srgbClr val="000000"/>
                </a:solidFill>
                <a:effectLst/>
                <a:latin typeface="Arial"/>
                <a:ea typeface="Arial"/>
                <a:cs typeface="Arial"/>
                <a:sym typeface="Arial"/>
              </a:rPr>
              <a:t> the demand is low, typically in </a:t>
            </a:r>
            <a:r>
              <a:rPr lang="en-US" sz="1200" b="0" i="0" u="none" strike="noStrike" cap="none" dirty="0">
                <a:solidFill>
                  <a:srgbClr val="000000"/>
                </a:solidFill>
                <a:effectLst/>
                <a:latin typeface="Arial"/>
                <a:ea typeface="Arial"/>
                <a:cs typeface="Arial"/>
                <a:sym typeface="Arial"/>
              </a:rPr>
              <a:t>rural areas and sparsely populated areas that are far away from the grid</a:t>
            </a:r>
            <a:r>
              <a:rPr lang="en-US" sz="1200" b="0" i="0" u="none" strike="noStrike" cap="none" baseline="0" dirty="0">
                <a:solidFill>
                  <a:srgbClr val="000000"/>
                </a:solidFill>
                <a:effectLst/>
                <a:latin typeface="Arial"/>
                <a:ea typeface="Arial"/>
                <a:cs typeface="Arial"/>
                <a:sym typeface="Arial"/>
              </a:rPr>
              <a:t> network</a:t>
            </a:r>
            <a:r>
              <a:rPr lang="en-US" sz="1200" b="0" i="0" u="none" strike="noStrike" cap="none" dirty="0">
                <a:solidFill>
                  <a:srgbClr val="000000"/>
                </a:solidFill>
                <a:effectLst/>
                <a:latin typeface="Arial"/>
                <a:ea typeface="Arial"/>
                <a:cs typeface="Arial"/>
                <a:sym typeface="Arial"/>
              </a:rPr>
              <a:t>. However, we see that this mix of technologies changes depending on demand levels.</a:t>
            </a:r>
            <a:r>
              <a:rPr lang="en-US" sz="1200" b="0" i="0" u="none" strike="noStrike" cap="none" baseline="0" dirty="0">
                <a:solidFill>
                  <a:srgbClr val="000000"/>
                </a:solidFill>
                <a:effectLst/>
                <a:latin typeface="Arial"/>
                <a:ea typeface="Arial"/>
                <a:cs typeface="Arial"/>
                <a:sym typeface="Arial"/>
              </a:rPr>
              <a:t> For t</a:t>
            </a:r>
            <a:r>
              <a:rPr lang="en-US" sz="1200" b="0" i="0" u="none" strike="noStrike" cap="none" dirty="0">
                <a:solidFill>
                  <a:srgbClr val="000000"/>
                </a:solidFill>
                <a:effectLst/>
                <a:latin typeface="Arial"/>
                <a:ea typeface="Arial"/>
                <a:cs typeface="Arial"/>
                <a:sym typeface="Arial"/>
              </a:rPr>
              <a:t>ier</a:t>
            </a:r>
            <a:r>
              <a:rPr lang="en-US" sz="1200" b="0" i="0" u="none" strike="noStrike" cap="none" baseline="0" dirty="0">
                <a:solidFill>
                  <a:srgbClr val="000000"/>
                </a:solidFill>
                <a:effectLst/>
                <a:latin typeface="Arial"/>
                <a:ea typeface="Arial"/>
                <a:cs typeface="Arial"/>
                <a:sym typeface="Arial"/>
              </a:rPr>
              <a:t> 1 demand </a:t>
            </a:r>
            <a:r>
              <a:rPr lang="en-US" sz="1200" b="0" i="0" u="none" strike="noStrike" cap="none" dirty="0">
                <a:solidFill>
                  <a:srgbClr val="000000"/>
                </a:solidFill>
                <a:effectLst/>
                <a:latin typeface="Arial"/>
                <a:ea typeface="Arial"/>
                <a:cs typeface="Arial"/>
                <a:sym typeface="Arial"/>
              </a:rPr>
              <a:t>the optimal technology mix </a:t>
            </a:r>
            <a:r>
              <a:rPr lang="en-US" dirty="0">
                <a:solidFill>
                  <a:srgbClr val="000000"/>
                </a:solidFill>
                <a:latin typeface="Arial"/>
                <a:ea typeface="Arial"/>
                <a:cs typeface="Arial"/>
                <a:sym typeface="Arial"/>
              </a:rPr>
              <a:t>has a</a:t>
            </a:r>
            <a:r>
              <a:rPr lang="en-US" sz="1200" b="0" i="0" u="none" strike="noStrike" cap="none" dirty="0">
                <a:solidFill>
                  <a:srgbClr val="000000"/>
                </a:solidFill>
                <a:effectLst/>
                <a:latin typeface="Arial"/>
                <a:ea typeface="Arial"/>
                <a:cs typeface="Arial"/>
                <a:sym typeface="Arial"/>
              </a:rPr>
              <a:t> high share of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technologies, but as we move towards tier 5 we move gradually from </a:t>
            </a:r>
            <a:r>
              <a:rPr lang="en-US" dirty="0">
                <a:solidFill>
                  <a:srgbClr val="000000"/>
                </a:solidFill>
                <a:latin typeface="Arial"/>
                <a:ea typeface="Arial"/>
                <a:cs typeface="Arial"/>
                <a:sym typeface="Arial"/>
              </a:rPr>
              <a:t>stand-alone</a:t>
            </a:r>
            <a:r>
              <a:rPr lang="en-US" sz="1200" b="0" i="0" u="none" strike="noStrike" cap="none" dirty="0">
                <a:solidFill>
                  <a:srgbClr val="000000"/>
                </a:solidFill>
                <a:effectLst/>
                <a:latin typeface="Arial"/>
                <a:ea typeface="Arial"/>
                <a:cs typeface="Arial"/>
                <a:sym typeface="Arial"/>
              </a:rPr>
              <a:t> options to mini-grid and grid.</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Geographic Information System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can relate information from different sources, using two key index variables: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space (or location) and time.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stands for </a:t>
            </a:r>
            <a:r>
              <a:rPr lang="en-US" dirty="0">
                <a:solidFill>
                  <a:srgbClr val="000000"/>
                </a:solidFill>
                <a:latin typeface="Arial"/>
                <a:ea typeface="Arial"/>
                <a:cs typeface="Arial"/>
                <a:sym typeface="Arial"/>
              </a:rPr>
              <a:t>Geographic</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Information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System</a:t>
            </a:r>
            <a:r>
              <a:rPr lang="en-US" sz="1200" b="0" i="0" u="none" strike="noStrike" cap="none" dirty="0">
                <a:solidFill>
                  <a:srgbClr val="000000"/>
                </a:solidFill>
                <a:effectLst/>
                <a:latin typeface="Arial"/>
                <a:ea typeface="Arial"/>
                <a:cs typeface="Arial"/>
                <a:sym typeface="Arial"/>
              </a:rPr>
              <a:t>, and</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just like any other information system</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they consists of a set of integrated tools designed to capture or store, manipulate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data. What sets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apart from other information systems is that the data has a spatial and temporal dimension. The spatial dimension describes how data changes based on location while the temporal dimension describes how it changes based on time. An example of this is solar irradiation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Solar</a:t>
            </a:r>
            <a:r>
              <a:rPr lang="en-US" sz="1200" b="0" i="0" u="none" strike="noStrike" cap="none" dirty="0">
                <a:solidFill>
                  <a:srgbClr val="000000"/>
                </a:solidFill>
                <a:effectLst/>
                <a:latin typeface="Arial"/>
                <a:ea typeface="Arial"/>
                <a:cs typeface="Arial"/>
                <a:sym typeface="Arial"/>
              </a:rPr>
              <a:t> irradiation changes based on where you are, that is the spatial dimension. But it also changes based on time of day</a:t>
            </a:r>
            <a:r>
              <a:rPr lang="en-US" sz="1200" b="0" i="0" u="none" strike="noStrike" cap="none" baseline="0" dirty="0">
                <a:solidFill>
                  <a:srgbClr val="000000"/>
                </a:solidFill>
                <a:effectLst/>
                <a:latin typeface="Arial"/>
                <a:ea typeface="Arial"/>
                <a:cs typeface="Arial"/>
                <a:sym typeface="Arial"/>
              </a:rPr>
              <a:t> which </a:t>
            </a:r>
            <a:r>
              <a:rPr lang="en-US" sz="1200" b="0" i="0" u="none" strike="noStrike" cap="none" dirty="0">
                <a:solidFill>
                  <a:srgbClr val="000000"/>
                </a:solidFill>
                <a:effectLst/>
                <a:latin typeface="Arial"/>
                <a:ea typeface="Arial"/>
                <a:cs typeface="Arial"/>
                <a:sym typeface="Arial"/>
              </a:rPr>
              <a:t>is the temporal dimension. The spatial and temporal dimensions make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very useful for energy modelling.</a:t>
            </a: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four Intended Learner Outcomes.</a:t>
            </a:r>
            <a:r>
              <a:rPr lang="en-US" baseline="0" dirty="0"/>
              <a:t> After this lecture you will be able to</a:t>
            </a:r>
            <a:r>
              <a:rPr lang="en-US" dirty="0"/>
              <a:t>:</a:t>
            </a:r>
            <a:endParaRPr lang="en-US" baseline="0" dirty="0"/>
          </a:p>
          <a:p>
            <a:pPr>
              <a:defRPr/>
            </a:pPr>
            <a:r>
              <a:rPr lang="en-US" dirty="0">
                <a:solidFill>
                  <a:srgbClr val="000000"/>
                </a:solidFill>
                <a:cs typeface="Calibri" panose="020F0502020204030204"/>
              </a:rPr>
              <a:t>Describe the basic datasets used in OnSSET</a:t>
            </a:r>
          </a:p>
          <a:p>
            <a:pPr>
              <a:defRPr/>
            </a:pPr>
            <a:r>
              <a:rPr lang="en-US" dirty="0">
                <a:solidFill>
                  <a:srgbClr val="000000"/>
                </a:solidFill>
                <a:cs typeface="Calibri" panose="020F0502020204030204"/>
              </a:rPr>
              <a:t>Explain how energy resources are distributed in sub-Saharan Africa</a:t>
            </a:r>
          </a:p>
          <a:p>
            <a:pPr>
              <a:defRPr/>
            </a:pPr>
            <a:r>
              <a:rPr lang="en-US" dirty="0">
                <a:solidFill>
                  <a:srgbClr val="000000"/>
                </a:solidFill>
                <a:cs typeface="Calibri" panose="020F0502020204030204"/>
              </a:rPr>
              <a:t>List key features of Geographical Information Systems (G I S)</a:t>
            </a:r>
          </a:p>
          <a:p>
            <a:pPr>
              <a:defRPr/>
            </a:pPr>
            <a:r>
              <a:rPr lang="en-US" dirty="0">
                <a:solidFill>
                  <a:srgbClr val="000000"/>
                </a:solidFill>
                <a:cs typeface="Calibri" panose="020F0502020204030204"/>
              </a:rPr>
              <a:t>Describe the role of geospatial data and the Sustainable Development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a:ea typeface="Arial"/>
              <a:cs typeface="Calibri"/>
            </a:endParaRPr>
          </a:p>
          <a:p>
            <a:pPr marL="0" lvl="0" indent="0" algn="l" rtl="0">
              <a:spcBef>
                <a:spcPts val="0"/>
              </a:spcBef>
              <a:spcAft>
                <a:spcPts val="0"/>
              </a:spcAft>
              <a:buNone/>
            </a:pPr>
            <a:r>
              <a:rPr lang="en-US" dirty="0"/>
              <a:t>These</a:t>
            </a:r>
            <a:r>
              <a:rPr lang="en-US" baseline="0" dirty="0"/>
              <a:t> learning outcomes will be important for the basic understanding of the OnSSET tool.</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We have listed three of the main </a:t>
            </a:r>
            <a:r>
              <a:rPr lang="en-US" dirty="0">
                <a:solidFill>
                  <a:srgbClr val="000000"/>
                </a:solidFill>
                <a:latin typeface="Arial"/>
                <a:ea typeface="Arial"/>
                <a:cs typeface="Arial"/>
                <a:sym typeface="Arial"/>
              </a:rPr>
              <a:t>purposes</a:t>
            </a:r>
            <a:r>
              <a:rPr lang="en-US" sz="1200" b="0" i="0" u="none" strike="noStrike" cap="none" baseline="0" dirty="0">
                <a:solidFill>
                  <a:srgbClr val="000000"/>
                </a:solidFill>
                <a:effectLst/>
                <a:latin typeface="Arial"/>
                <a:ea typeface="Arial"/>
                <a:cs typeface="Arial"/>
                <a:sym typeface="Arial"/>
              </a:rPr>
              <a:t> of using </a:t>
            </a:r>
            <a:r>
              <a:rPr lang="en-US" dirty="0">
                <a:solidFill>
                  <a:srgbClr val="000000"/>
                </a:solidFill>
                <a:latin typeface="Arial"/>
                <a:ea typeface="Arial"/>
                <a:cs typeface="Arial"/>
                <a:sym typeface="Arial"/>
              </a:rPr>
              <a:t>G.I.S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here.</a:t>
            </a:r>
          </a:p>
          <a:p>
            <a:pPr>
              <a:defRPr/>
            </a:pPr>
            <a:r>
              <a:rPr lang="en-US" sz="1200" b="0" i="0" u="none" strike="noStrike" cap="none" dirty="0">
                <a:solidFill>
                  <a:srgbClr val="000000"/>
                </a:solidFill>
                <a:effectLst/>
                <a:latin typeface="Arial"/>
                <a:ea typeface="Arial"/>
                <a:cs typeface="Arial"/>
                <a:sym typeface="Arial"/>
              </a:rPr>
              <a:t>First of all, the spatial dimension gives us the ability to do location based assessments.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we can tailor solutions to different parts of the study area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down to a settlement level and basically say Solution A works best in settlement B</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solution X works best on settlement Y. This is difficult to do using tools that do not have a spatial dimension </a:t>
            </a:r>
            <a:r>
              <a:rPr lang="en-US" dirty="0">
                <a:solidFill>
                  <a:srgbClr val="000000"/>
                </a:solidFill>
                <a:latin typeface="Arial"/>
                <a:ea typeface="Arial"/>
                <a:cs typeface="Arial"/>
                <a:sym typeface="Arial"/>
              </a:rPr>
              <a:t>incorporated</a:t>
            </a:r>
            <a:r>
              <a:rPr lang="en-US" sz="1200" b="0" i="0" u="none" strike="noStrike" cap="none" dirty="0">
                <a:solidFill>
                  <a:srgbClr val="000000"/>
                </a:solidFill>
                <a:effectLst/>
                <a:latin typeface="Arial"/>
                <a:ea typeface="Arial"/>
                <a:cs typeface="Arial"/>
                <a:sym typeface="Arial"/>
              </a:rPr>
              <a:t>. The spatial and temporal dimensions also help us diversify our energy mix using remote sensing.</a:t>
            </a:r>
            <a:r>
              <a:rPr lang="en-US" sz="1200" b="0" i="0" u="none" strike="noStrike" cap="none" baseline="0" dirty="0">
                <a:solidFill>
                  <a:srgbClr val="000000"/>
                </a:solidFill>
                <a:effectLst/>
                <a:latin typeface="Arial"/>
                <a:ea typeface="Arial"/>
                <a:cs typeface="Arial"/>
                <a:sym typeface="Arial"/>
              </a:rPr>
              <a:t> Furthermore,</a:t>
            </a:r>
            <a:r>
              <a:rPr lang="en-US" sz="1200" b="0" i="0" u="none" strike="noStrike" cap="none" dirty="0">
                <a:solidFill>
                  <a:srgbClr val="000000"/>
                </a:solidFill>
                <a:effectLst/>
                <a:latin typeface="Arial"/>
                <a:ea typeface="Arial"/>
                <a:cs typeface="Arial"/>
                <a:sym typeface="Arial"/>
              </a:rPr>
              <a:t> we can estimate where we have resources such as solar, wind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hydro. Lastly,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is very important when it comes to </a:t>
            </a:r>
            <a:r>
              <a:rPr lang="en-US" dirty="0">
                <a:solidFill>
                  <a:srgbClr val="000000"/>
                </a:solidFill>
                <a:latin typeface="Arial"/>
                <a:ea typeface="Arial"/>
                <a:cs typeface="Arial"/>
                <a:sym typeface="Arial"/>
              </a:rPr>
              <a:t>illustrating</a:t>
            </a:r>
            <a:r>
              <a:rPr lang="en-US" sz="1200" b="0" i="0" u="none" strike="noStrike" cap="none" dirty="0">
                <a:solidFill>
                  <a:srgbClr val="000000"/>
                </a:solidFill>
                <a:effectLst/>
                <a:latin typeface="Arial"/>
                <a:ea typeface="Arial"/>
                <a:cs typeface="Arial"/>
                <a:sym typeface="Arial"/>
              </a:rPr>
              <a:t> results in interactive maps. These maps can provide an effective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by communicating key indicators for electrification planning, ensuring that the results are easily understood. </a:t>
            </a:r>
            <a:endParaRPr lang="sv-SE"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On this slide, you</a:t>
            </a:r>
            <a:r>
              <a:rPr lang="en-US" sz="1200" b="0" i="0" u="none" strike="noStrike" cap="none" baseline="0" dirty="0">
                <a:solidFill>
                  <a:srgbClr val="000000"/>
                </a:solidFill>
                <a:effectLst/>
                <a:latin typeface="Arial"/>
                <a:ea typeface="Arial"/>
                <a:cs typeface="Arial"/>
                <a:sym typeface="Arial"/>
              </a:rPr>
              <a:t> can see </a:t>
            </a:r>
            <a:r>
              <a:rPr lang="en-US" sz="1200" b="0" i="0" u="none" strike="noStrike" cap="none" dirty="0">
                <a:solidFill>
                  <a:srgbClr val="000000"/>
                </a:solidFill>
                <a:effectLst/>
                <a:latin typeface="Arial"/>
                <a:ea typeface="Arial"/>
                <a:cs typeface="Arial"/>
                <a:sym typeface="Arial"/>
              </a:rPr>
              <a:t>two maps that shows the power of the spatial dimension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We</a:t>
            </a:r>
            <a:r>
              <a:rPr lang="en-US" sz="1200" b="0" i="0" u="none" strike="noStrike" cap="none" baseline="0" dirty="0">
                <a:solidFill>
                  <a:srgbClr val="000000"/>
                </a:solidFill>
                <a:effectLst/>
                <a:latin typeface="Arial"/>
                <a:ea typeface="Arial"/>
                <a:cs typeface="Arial"/>
                <a:sym typeface="Arial"/>
              </a:rPr>
              <a:t> have</a:t>
            </a:r>
            <a:r>
              <a:rPr lang="en-US" sz="1200" b="0" i="0" u="none" strike="noStrike" cap="none" dirty="0">
                <a:solidFill>
                  <a:srgbClr val="000000"/>
                </a:solidFill>
                <a:effectLst/>
                <a:latin typeface="Arial"/>
                <a:ea typeface="Arial"/>
                <a:cs typeface="Arial"/>
                <a:sym typeface="Arial"/>
              </a:rPr>
              <a:t> the global horizontal irradiation on the </a:t>
            </a:r>
            <a:r>
              <a:rPr lang="en-US" dirty="0">
                <a:solidFill>
                  <a:srgbClr val="000000"/>
                </a:solidFill>
                <a:latin typeface="Arial"/>
                <a:ea typeface="Arial"/>
                <a:cs typeface="Arial"/>
                <a:sym typeface="Arial"/>
              </a:rPr>
              <a:t>left-hand</a:t>
            </a:r>
            <a:r>
              <a:rPr lang="en-US" sz="1200" b="0" i="0" u="none" strike="noStrike" cap="none" dirty="0">
                <a:solidFill>
                  <a:srgbClr val="000000"/>
                </a:solidFill>
                <a:effectLst/>
                <a:latin typeface="Arial"/>
                <a:ea typeface="Arial"/>
                <a:cs typeface="Arial"/>
                <a:sym typeface="Arial"/>
              </a:rPr>
              <a:t> side. That is a good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dataset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if you're interested in PV potential. On the </a:t>
            </a:r>
            <a:r>
              <a:rPr lang="en-US" dirty="0">
                <a:solidFill>
                  <a:srgbClr val="000000"/>
                </a:solidFill>
                <a:latin typeface="Arial"/>
                <a:ea typeface="Arial"/>
                <a:cs typeface="Arial"/>
                <a:sym typeface="Arial"/>
              </a:rPr>
              <a:t>right-hand</a:t>
            </a:r>
            <a:r>
              <a:rPr lang="en-US" sz="1200" b="0" i="0" u="none" strike="noStrike" cap="none" dirty="0">
                <a:solidFill>
                  <a:srgbClr val="000000"/>
                </a:solidFill>
                <a:effectLst/>
                <a:latin typeface="Arial"/>
                <a:ea typeface="Arial"/>
                <a:cs typeface="Arial"/>
                <a:sym typeface="Arial"/>
              </a:rPr>
              <a:t> side you have</a:t>
            </a:r>
            <a:r>
              <a:rPr lang="en-US" sz="1200" b="0" i="0" u="none" strike="noStrike" cap="none" baseline="0" dirty="0">
                <a:solidFill>
                  <a:srgbClr val="000000"/>
                </a:solidFill>
                <a:effectLst/>
                <a:latin typeface="Arial"/>
                <a:ea typeface="Arial"/>
                <a:cs typeface="Arial"/>
                <a:sym typeface="Arial"/>
              </a:rPr>
              <a:t> the </a:t>
            </a:r>
            <a:r>
              <a:rPr lang="en-US" sz="1200" b="0" i="0" u="none" strike="noStrike" cap="none" dirty="0">
                <a:solidFill>
                  <a:srgbClr val="000000"/>
                </a:solidFill>
                <a:effectLst/>
                <a:latin typeface="Arial"/>
                <a:ea typeface="Arial"/>
                <a:cs typeface="Arial"/>
                <a:sym typeface="Arial"/>
              </a:rPr>
              <a:t>wind power capacity. This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dataset is good if you're interested in knowing where you should install wind turbines. By looking at these maps, you can identify areas with higher potential for PV panels and wind turbines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This information</a:t>
            </a:r>
            <a:r>
              <a:rPr lang="en-US" sz="1200" b="0" i="0" u="none" strike="noStrike" cap="none" baseline="0" dirty="0">
                <a:solidFill>
                  <a:srgbClr val="000000"/>
                </a:solidFill>
                <a:effectLst/>
                <a:latin typeface="Arial"/>
                <a:ea typeface="Arial"/>
                <a:cs typeface="Arial"/>
                <a:sym typeface="Arial"/>
              </a:rPr>
              <a:t> is related to the </a:t>
            </a:r>
            <a:r>
              <a:rPr lang="en-US" sz="1200" b="0" i="0" u="none" strike="noStrike" cap="none" dirty="0">
                <a:solidFill>
                  <a:srgbClr val="000000"/>
                </a:solidFill>
                <a:effectLst/>
                <a:latin typeface="Arial"/>
                <a:ea typeface="Arial"/>
                <a:cs typeface="Arial"/>
                <a:sym typeface="Arial"/>
              </a:rPr>
              <a:t>spatial dimension.</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 geospatial data describes the spatial</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as well as the temporal aspects of our</a:t>
            </a:r>
            <a:r>
              <a:rPr lang="en-US" sz="1200" b="0" i="0" u="none" strike="noStrike" cap="none" baseline="0" dirty="0">
                <a:solidFill>
                  <a:srgbClr val="000000"/>
                </a:solidFill>
                <a:effectLst/>
                <a:latin typeface="Arial"/>
                <a:ea typeface="Arial"/>
                <a:cs typeface="Arial"/>
                <a:sym typeface="Arial"/>
              </a:rPr>
              <a:t> Earth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it </a:t>
            </a:r>
            <a:r>
              <a:rPr lang="en-US" dirty="0">
                <a:solidFill>
                  <a:srgbClr val="000000"/>
                </a:solidFill>
                <a:latin typeface="Arial"/>
                <a:ea typeface="Arial"/>
                <a:cs typeface="Arial"/>
                <a:sym typeface="Arial"/>
              </a:rPr>
              <a:t>has</a:t>
            </a:r>
            <a:r>
              <a:rPr lang="en-US" sz="1200" b="0" i="0" u="none" strike="noStrike" cap="none" dirty="0">
                <a:solidFill>
                  <a:srgbClr val="000000"/>
                </a:solidFill>
                <a:effectLst/>
                <a:latin typeface="Arial"/>
                <a:ea typeface="Arial"/>
                <a:cs typeface="Arial"/>
                <a:sym typeface="Arial"/>
              </a:rPr>
              <a:t> important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value in helping realize and implement the 17 Sustainable Development Goals (SDGs</a:t>
            </a:r>
            <a:r>
              <a:rPr lang="en-US" dirty="0">
                <a:solidFill>
                  <a:srgbClr val="000000"/>
                </a:solidFill>
                <a:latin typeface="Arial"/>
                <a:ea typeface="Arial"/>
                <a:cs typeface="Arial"/>
                <a:sym typeface="Arial"/>
              </a:rPr>
              <a:t>) and Agenda 2030.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“It has been estimated that approximately 20% of the SDG indicators can be interpreted and measured either through direct use of geospatial data itself or through integration with statistical data.”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Finding reliable geospatial data is an important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task for countries which are developing</a:t>
            </a:r>
            <a:r>
              <a:rPr lang="en-US" sz="1200" b="0" i="0" u="none" strike="noStrike" cap="none" baseline="0" dirty="0">
                <a:solidFill>
                  <a:srgbClr val="000000"/>
                </a:solidFill>
                <a:effectLst/>
                <a:latin typeface="Arial"/>
                <a:ea typeface="Arial"/>
                <a:cs typeface="Arial"/>
                <a:sym typeface="Arial"/>
              </a:rPr>
              <a:t> their </a:t>
            </a:r>
            <a:r>
              <a:rPr lang="en-US" sz="1200" b="0" i="0" u="none" strike="noStrike" cap="none" dirty="0">
                <a:solidFill>
                  <a:srgbClr val="000000"/>
                </a:solidFill>
                <a:effectLst/>
                <a:latin typeface="Arial"/>
                <a:ea typeface="Arial"/>
                <a:cs typeface="Arial"/>
                <a:sym typeface="Arial"/>
              </a:rPr>
              <a:t>national plans</a:t>
            </a:r>
            <a:r>
              <a:rPr lang="en-US" sz="1200" b="0" i="0" u="none" strike="noStrike" cap="none" baseline="0" dirty="0">
                <a:solidFill>
                  <a:srgbClr val="000000"/>
                </a:solidFill>
                <a:effectLst/>
                <a:latin typeface="Arial"/>
                <a:ea typeface="Arial"/>
                <a:cs typeface="Arial"/>
                <a:sym typeface="Arial"/>
              </a:rPr>
              <a:t> for the 17 SDGs. </a:t>
            </a:r>
            <a:r>
              <a:rPr lang="en-US" dirty="0">
                <a:solidFill>
                  <a:srgbClr val="000000"/>
                </a:solidFill>
                <a:latin typeface="Arial"/>
                <a:ea typeface="Arial"/>
                <a:cs typeface="Arial"/>
                <a:sym typeface="Arial"/>
              </a:rPr>
              <a:t>Access</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to</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open source and high resolution data is an important part of that. The quality of geospatial data </a:t>
            </a:r>
            <a:r>
              <a:rPr lang="en-US" dirty="0">
                <a:solidFill>
                  <a:srgbClr val="000000"/>
                </a:solidFill>
                <a:latin typeface="Arial"/>
                <a:ea typeface="Arial"/>
                <a:cs typeface="Arial"/>
                <a:sym typeface="Arial"/>
              </a:rPr>
              <a:t>increases</a:t>
            </a:r>
            <a:r>
              <a:rPr lang="en-US" sz="1200" b="0" i="0" u="none" strike="noStrike" cap="none" dirty="0">
                <a:solidFill>
                  <a:srgbClr val="000000"/>
                </a:solidFill>
                <a:effectLst/>
                <a:latin typeface="Arial"/>
                <a:ea typeface="Arial"/>
                <a:cs typeface="Arial"/>
                <a:sym typeface="Arial"/>
              </a:rPr>
              <a:t> if it is developed</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with local knowledge</a:t>
            </a:r>
            <a:r>
              <a:rPr lang="en-US" sz="1200" b="0" i="0" u="none" strike="noStrike" cap="none" baseline="0" dirty="0">
                <a:solidFill>
                  <a:srgbClr val="000000"/>
                </a:solidFill>
                <a:effectLst/>
                <a:latin typeface="Arial"/>
                <a:ea typeface="Arial"/>
                <a:cs typeface="Arial"/>
                <a:sym typeface="Arial"/>
              </a:rPr>
              <a:t>. These local </a:t>
            </a:r>
            <a:r>
              <a:rPr lang="en-US" sz="1200" b="0" i="0" u="none" strike="noStrike" cap="none" dirty="0">
                <a:solidFill>
                  <a:srgbClr val="000000"/>
                </a:solidFill>
                <a:effectLst/>
                <a:latin typeface="Arial"/>
                <a:ea typeface="Arial"/>
                <a:cs typeface="Arial"/>
                <a:sym typeface="Arial"/>
              </a:rPr>
              <a:t>datasets can then be aggregated</a:t>
            </a:r>
            <a:r>
              <a:rPr lang="en-US" sz="1200" b="0" i="0" u="none" strike="noStrike" cap="none" baseline="0" dirty="0">
                <a:solidFill>
                  <a:srgbClr val="000000"/>
                </a:solidFill>
                <a:effectLst/>
                <a:latin typeface="Arial"/>
                <a:ea typeface="Arial"/>
                <a:cs typeface="Arial"/>
                <a:sym typeface="Arial"/>
              </a:rPr>
              <a:t> if needed to</a:t>
            </a:r>
            <a:r>
              <a:rPr lang="en-US" sz="1200" b="0" i="0" u="none" strike="noStrike" cap="none" dirty="0">
                <a:solidFill>
                  <a:srgbClr val="000000"/>
                </a:solidFill>
                <a:effectLst/>
                <a:latin typeface="Arial"/>
                <a:ea typeface="Arial"/>
                <a:cs typeface="Arial"/>
                <a:sym typeface="Arial"/>
              </a:rPr>
              <a:t> regional and global levels and compared to independent international (global) data sources. Certain types of fundamental geospatial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for example elevation,</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transportation networks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settlements should be collected and</a:t>
            </a:r>
            <a:r>
              <a:rPr lang="en-US" sz="1200" b="0" i="0" u="none" strike="noStrike" cap="none" baseline="0" dirty="0">
                <a:solidFill>
                  <a:srgbClr val="000000"/>
                </a:solidFill>
                <a:effectLst/>
                <a:latin typeface="Arial"/>
                <a:ea typeface="Arial"/>
                <a:cs typeface="Arial"/>
                <a:sym typeface="Arial"/>
              </a:rPr>
              <a:t> create a foundation for the </a:t>
            </a:r>
            <a:r>
              <a:rPr lang="en-US" dirty="0">
                <a:solidFill>
                  <a:srgbClr val="000000"/>
                </a:solidFill>
                <a:latin typeface="Arial"/>
                <a:ea typeface="Arial"/>
                <a:cs typeface="Arial"/>
                <a:sym typeface="Arial"/>
              </a:rPr>
              <a:t>Sustainable</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Development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Goals</a:t>
            </a:r>
            <a:r>
              <a:rPr lang="en-US" sz="1200" b="0" i="0" u="none" strike="noStrike" cap="none" baseline="0" dirty="0">
                <a:solidFill>
                  <a:srgbClr val="000000"/>
                </a:solidFill>
                <a:effectLst/>
                <a:latin typeface="Arial"/>
                <a:ea typeface="Arial"/>
                <a:cs typeface="Arial"/>
                <a:sym typeface="Arial"/>
              </a:rPr>
              <a:t> indicators.</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However, to make the data collection robust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geospatial data needs to be in certain formats in terms of</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resolutions, thematic detail</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temporal periodicity. In many countries this</a:t>
            </a:r>
            <a:r>
              <a:rPr lang="en-US" sz="1200" b="0" i="0" u="none" strike="noStrike" cap="none" baseline="0" dirty="0">
                <a:solidFill>
                  <a:srgbClr val="000000"/>
                </a:solidFill>
                <a:effectLst/>
                <a:latin typeface="Arial"/>
                <a:ea typeface="Arial"/>
                <a:cs typeface="Arial"/>
                <a:sym typeface="Arial"/>
              </a:rPr>
              <a:t> can be a challenge as the knowledge and capacity is not there to provide the long-term consistent data</a:t>
            </a:r>
            <a:r>
              <a:rPr lang="en-US" sz="1200" b="0" i="0" u="none" strike="noStrike" cap="none" dirty="0">
                <a:solidFill>
                  <a:srgbClr val="000000"/>
                </a:solidFill>
                <a:effectLst/>
                <a:latin typeface="Arial"/>
                <a:ea typeface="Arial"/>
                <a:cs typeface="Arial"/>
                <a:sym typeface="Arial"/>
              </a:rPr>
              <a:t>. The capacity</a:t>
            </a:r>
            <a:r>
              <a:rPr lang="en-US" sz="1200" b="0" i="0" u="none" strike="noStrike" cap="none" baseline="0" dirty="0">
                <a:solidFill>
                  <a:srgbClr val="000000"/>
                </a:solidFill>
                <a:effectLst/>
                <a:latin typeface="Arial"/>
                <a:ea typeface="Arial"/>
                <a:cs typeface="Arial"/>
                <a:sym typeface="Arial"/>
              </a:rPr>
              <a:t> shortage can be in terms of </a:t>
            </a:r>
            <a:r>
              <a:rPr lang="en-US" sz="1200" b="0" i="0" u="none" strike="noStrike" cap="none" dirty="0">
                <a:solidFill>
                  <a:srgbClr val="000000"/>
                </a:solidFill>
                <a:effectLst/>
                <a:latin typeface="Arial"/>
                <a:ea typeface="Arial"/>
                <a:cs typeface="Arial"/>
                <a:sym typeface="Arial"/>
              </a:rPr>
              <a:t>core geospatial data as well as the lack of the required data capture capacities.</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b="0" i="0" u="none" strike="noStrike" cap="none" dirty="0">
                <a:solidFill>
                  <a:srgbClr val="000000"/>
                </a:solidFill>
                <a:effectLst/>
                <a:latin typeface="Arial"/>
                <a:ea typeface="Arial"/>
                <a:cs typeface="Arial"/>
                <a:sym typeface="Arial"/>
              </a:rPr>
              <a:t>Some key takeaway messages:</a:t>
            </a:r>
          </a:p>
          <a:p>
            <a:pPr>
              <a:buClr>
                <a:srgbClr val="000000"/>
              </a:buClr>
              <a:buSzPts val="1100"/>
              <a:defRPr/>
            </a:pPr>
            <a:r>
              <a:rPr lang="en-US" sz="1600" dirty="0">
                <a:solidFill>
                  <a:srgbClr val="000000"/>
                </a:solidFill>
                <a:latin typeface="Arial"/>
                <a:ea typeface="Arial"/>
                <a:cs typeface="Arial"/>
                <a:sym typeface="Arial"/>
              </a:rPr>
              <a:t>G.I.S</a:t>
            </a:r>
            <a:r>
              <a:rPr lang="en-US" sz="1600" b="0" i="0" u="none" strike="noStrike" cap="none" dirty="0">
                <a:solidFill>
                  <a:srgbClr val="000000"/>
                </a:solidFill>
                <a:effectLst/>
                <a:latin typeface="Arial"/>
                <a:ea typeface="Arial"/>
                <a:cs typeface="Arial"/>
                <a:sym typeface="Arial"/>
              </a:rPr>
              <a:t> are large systems describing how data changes based on time and location. The use of </a:t>
            </a:r>
            <a:r>
              <a:rPr lang="en-US" sz="1600" dirty="0">
                <a:solidFill>
                  <a:srgbClr val="000000"/>
                </a:solidFill>
                <a:latin typeface="Arial"/>
                <a:ea typeface="Arial"/>
                <a:cs typeface="Arial"/>
                <a:sym typeface="Arial"/>
              </a:rPr>
              <a:t>G.I.S</a:t>
            </a:r>
            <a:r>
              <a:rPr lang="en-US" sz="1600" b="0" i="0" u="none" strike="noStrike" cap="none" dirty="0">
                <a:solidFill>
                  <a:srgbClr val="000000"/>
                </a:solidFill>
                <a:effectLst/>
                <a:latin typeface="Arial"/>
                <a:ea typeface="Arial"/>
                <a:cs typeface="Arial"/>
                <a:sym typeface="Arial"/>
              </a:rPr>
              <a:t> and energy planning is important as it gives us the ability to do location based systems. And </a:t>
            </a:r>
            <a:r>
              <a:rPr lang="en-US" sz="1600" dirty="0">
                <a:solidFill>
                  <a:srgbClr val="000000"/>
                </a:solidFill>
                <a:latin typeface="Arial"/>
                <a:ea typeface="Arial"/>
                <a:cs typeface="Arial"/>
                <a:sym typeface="Arial"/>
              </a:rPr>
              <a:t>G.I.S</a:t>
            </a:r>
            <a:r>
              <a:rPr lang="en-US" sz="1600" b="0" i="0" u="none" strike="noStrike" cap="none" dirty="0">
                <a:solidFill>
                  <a:srgbClr val="000000"/>
                </a:solidFill>
                <a:effectLst/>
                <a:latin typeface="Arial"/>
                <a:ea typeface="Arial"/>
                <a:cs typeface="Arial"/>
                <a:sym typeface="Arial"/>
              </a:rPr>
              <a:t> can play a crucial</a:t>
            </a:r>
            <a:r>
              <a:rPr lang="en-US" sz="1600" dirty="0">
                <a:solidFill>
                  <a:srgbClr val="000000"/>
                </a:solidFill>
                <a:latin typeface="Arial"/>
                <a:ea typeface="Arial"/>
                <a:cs typeface="Arial"/>
                <a:sym typeface="Arial"/>
              </a:rPr>
              <a:t> a </a:t>
            </a:r>
            <a:r>
              <a:rPr lang="en-US" sz="1600" b="0" i="0" u="none" strike="noStrike" cap="none" dirty="0">
                <a:solidFill>
                  <a:srgbClr val="000000"/>
                </a:solidFill>
                <a:effectLst/>
                <a:latin typeface="Arial"/>
                <a:ea typeface="Arial"/>
                <a:cs typeface="Arial"/>
                <a:sym typeface="Arial"/>
              </a:rPr>
              <a:t>role when it comes to </a:t>
            </a:r>
            <a:r>
              <a:rPr lang="en-US" sz="1600" dirty="0">
                <a:solidFill>
                  <a:srgbClr val="000000"/>
                </a:solidFill>
                <a:latin typeface="Arial"/>
                <a:ea typeface="Arial"/>
                <a:cs typeface="Arial"/>
                <a:sym typeface="Arial"/>
              </a:rPr>
              <a:t>filling</a:t>
            </a:r>
            <a:r>
              <a:rPr lang="en-US" sz="1600" b="0" i="0" u="none" strike="noStrike" cap="none" dirty="0">
                <a:solidFill>
                  <a:srgbClr val="000000"/>
                </a:solidFill>
                <a:effectLst/>
                <a:latin typeface="Arial"/>
                <a:ea typeface="Arial"/>
                <a:cs typeface="Arial"/>
                <a:sym typeface="Arial"/>
              </a:rPr>
              <a:t> in the gaps and communicating our results. In addition</a:t>
            </a:r>
            <a:r>
              <a:rPr lang="en-US" sz="1600" dirty="0">
                <a:solidFill>
                  <a:srgbClr val="000000"/>
                </a:solidFill>
                <a:latin typeface="Arial"/>
                <a:ea typeface="Arial"/>
                <a:cs typeface="Arial"/>
                <a:sym typeface="Arial"/>
              </a:rPr>
              <a:t>,</a:t>
            </a:r>
            <a:r>
              <a:rPr lang="en-US" sz="1600" b="0" i="0" u="none" strike="noStrike" cap="none" baseline="0" dirty="0">
                <a:solidFill>
                  <a:srgbClr val="000000"/>
                </a:solidFill>
                <a:effectLst/>
                <a:latin typeface="Arial"/>
                <a:ea typeface="Arial"/>
                <a:cs typeface="Arial"/>
                <a:sym typeface="Arial"/>
              </a:rPr>
              <a:t> </a:t>
            </a:r>
            <a:r>
              <a:rPr lang="en-US" sz="1600" dirty="0">
                <a:solidFill>
                  <a:srgbClr val="000000"/>
                </a:solidFill>
                <a:latin typeface="Arial"/>
                <a:ea typeface="Arial"/>
                <a:cs typeface="Arial"/>
                <a:sym typeface="Arial"/>
              </a:rPr>
              <a:t>G.I.S</a:t>
            </a:r>
            <a:r>
              <a:rPr lang="en-US" sz="1600" b="0" i="0" u="none" strike="noStrike" cap="none" baseline="0" dirty="0">
                <a:solidFill>
                  <a:srgbClr val="000000"/>
                </a:solidFill>
                <a:effectLst/>
                <a:latin typeface="Arial"/>
                <a:ea typeface="Arial"/>
                <a:cs typeface="Arial"/>
                <a:sym typeface="Arial"/>
              </a:rPr>
              <a:t> can play an important role in follow up and support</a:t>
            </a:r>
            <a:r>
              <a:rPr lang="en-US" sz="1600" dirty="0">
                <a:solidFill>
                  <a:srgbClr val="000000"/>
                </a:solidFill>
                <a:latin typeface="Arial"/>
                <a:ea typeface="Arial"/>
                <a:cs typeface="Arial"/>
                <a:sym typeface="Arial"/>
              </a:rPr>
              <a:t> for</a:t>
            </a:r>
            <a:r>
              <a:rPr lang="en-US" sz="1600" b="0" i="0" u="none" strike="noStrike" cap="none" baseline="0" dirty="0">
                <a:solidFill>
                  <a:srgbClr val="000000"/>
                </a:solidFill>
                <a:effectLst/>
                <a:latin typeface="Arial"/>
                <a:ea typeface="Arial"/>
                <a:cs typeface="Arial"/>
                <a:sym typeface="Arial"/>
              </a:rPr>
              <a:t> achieving the Agenda 2030.</a:t>
            </a:r>
            <a:endParaRPr lang="sv-SE" sz="16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The model </a:t>
            </a:r>
            <a:r>
              <a:rPr lang="en-GB" sz="1200" i="0" u="none" strike="noStrike" cap="none" dirty="0">
                <a:solidFill>
                  <a:srgbClr val="000000"/>
                </a:solidFill>
                <a:effectLst/>
                <a:latin typeface="Arial"/>
                <a:ea typeface="Arial"/>
                <a:cs typeface="Arial"/>
                <a:sym typeface="Arial"/>
              </a:rPr>
              <a:t>that KTH</a:t>
            </a:r>
            <a:r>
              <a:rPr lang="en-GB" dirty="0">
                <a:solidFill>
                  <a:srgbClr val="000000"/>
                </a:solidFill>
                <a:latin typeface="Arial"/>
                <a:ea typeface="Arial"/>
                <a:cs typeface="Arial"/>
                <a:sym typeface="Arial"/>
              </a:rPr>
              <a:t> Royal Institute of technology</a:t>
            </a:r>
            <a:r>
              <a:rPr lang="en-GB" b="1"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has developed, and that we will use in this course, is the </a:t>
            </a:r>
            <a:r>
              <a:rPr lang="en-GB" dirty="0">
                <a:solidFill>
                  <a:srgbClr val="000000"/>
                </a:solidFill>
                <a:latin typeface="Arial"/>
                <a:ea typeface="Arial"/>
                <a:cs typeface="Arial"/>
                <a:sym typeface="Arial"/>
              </a:rPr>
              <a:t>Open Source</a:t>
            </a:r>
            <a:r>
              <a:rPr lang="en-GB" sz="1200" b="0" i="0" u="none" strike="noStrike" cap="none" dirty="0">
                <a:solidFill>
                  <a:srgbClr val="000000"/>
                </a:solidFill>
                <a:effectLst/>
                <a:latin typeface="Arial"/>
                <a:ea typeface="Arial"/>
                <a:cs typeface="Arial"/>
                <a:sym typeface="Arial"/>
              </a:rPr>
              <a:t> Spatial Electrification Tool (OnSSET). OnSSET draws on the geospatial dimension to develo</a:t>
            </a:r>
            <a:r>
              <a:rPr lang="en-GB" sz="1200" i="0" u="none" strike="noStrike" cap="none" dirty="0">
                <a:solidFill>
                  <a:srgbClr val="000000"/>
                </a:solidFill>
                <a:effectLst/>
                <a:latin typeface="Arial"/>
                <a:ea typeface="Arial"/>
                <a:cs typeface="Arial"/>
                <a:sym typeface="Arial"/>
              </a:rPr>
              <a:t>p electrification </a:t>
            </a:r>
            <a:r>
              <a:rPr lang="en-GB" dirty="0">
                <a:solidFill>
                  <a:srgbClr val="000000"/>
                </a:solidFill>
                <a:latin typeface="Arial"/>
                <a:ea typeface="Arial"/>
                <a:cs typeface="Arial"/>
                <a:sym typeface="Arial"/>
              </a:rPr>
              <a:t>investment</a:t>
            </a:r>
            <a:r>
              <a:rPr lang="en-GB" sz="1200" i="0" u="none" strike="noStrike" cap="none" dirty="0">
                <a:solidFill>
                  <a:srgbClr val="000000"/>
                </a:solidFill>
                <a:effectLst/>
                <a:latin typeface="Arial"/>
                <a:ea typeface="Arial"/>
                <a:cs typeface="Arial"/>
                <a:sym typeface="Arial"/>
              </a:rPr>
              <a:t> scenarios fo</a:t>
            </a:r>
            <a:r>
              <a:rPr lang="en-GB" sz="1200" b="0" i="0" u="none" strike="noStrike" cap="none" dirty="0">
                <a:solidFill>
                  <a:srgbClr val="000000"/>
                </a:solidFill>
                <a:effectLst/>
                <a:latin typeface="Arial"/>
                <a:ea typeface="Arial"/>
                <a:cs typeface="Arial"/>
                <a:sym typeface="Arial"/>
              </a:rPr>
              <a:t>r every settlement in a country or region. It calculates the lowest cost scenario for universal access to electricity. OnSSET considers grid extension, </a:t>
            </a:r>
            <a:r>
              <a:rPr lang="en-GB" dirty="0">
                <a:solidFill>
                  <a:srgbClr val="000000"/>
                </a:solidFill>
                <a:latin typeface="Arial"/>
                <a:ea typeface="Arial"/>
                <a:cs typeface="Arial"/>
                <a:sym typeface="Arial"/>
              </a:rPr>
              <a:t>mini-grids,</a:t>
            </a:r>
            <a:r>
              <a:rPr lang="en-GB" sz="1200" b="0" i="0" u="none" strike="noStrike" cap="none" dirty="0">
                <a:solidFill>
                  <a:srgbClr val="000000"/>
                </a:solidFill>
                <a:effectLst/>
                <a:latin typeface="Arial"/>
                <a:ea typeface="Arial"/>
                <a:cs typeface="Arial"/>
                <a:sym typeface="Arial"/>
              </a:rPr>
              <a:t> and </a:t>
            </a:r>
            <a:r>
              <a:rPr lang="en-GB" dirty="0">
                <a:solidFill>
                  <a:srgbClr val="000000"/>
                </a:solidFill>
                <a:latin typeface="Arial"/>
                <a:ea typeface="Arial"/>
                <a:cs typeface="Arial"/>
                <a:sym typeface="Arial"/>
              </a:rPr>
              <a:t>stand-alone</a:t>
            </a:r>
            <a:r>
              <a:rPr lang="en-GB" sz="1200" b="0" i="0" u="none" strike="noStrike" cap="none" dirty="0">
                <a:solidFill>
                  <a:srgbClr val="000000"/>
                </a:solidFill>
                <a:effectLst/>
                <a:latin typeface="Arial"/>
                <a:ea typeface="Arial"/>
                <a:cs typeface="Arial"/>
                <a:sym typeface="Arial"/>
              </a:rPr>
              <a:t> technologies. It was first developed </a:t>
            </a:r>
            <a:r>
              <a:rPr lang="en-GB" dirty="0">
                <a:solidFill>
                  <a:srgbClr val="000000"/>
                </a:solidFill>
                <a:latin typeface="Arial"/>
                <a:ea typeface="Arial"/>
                <a:cs typeface="Arial"/>
                <a:sym typeface="Arial"/>
              </a:rPr>
              <a:t>focusing</a:t>
            </a:r>
            <a:r>
              <a:rPr lang="en-GB" sz="1200" b="0" i="0" u="none" strike="noStrike" cap="none" dirty="0">
                <a:solidFill>
                  <a:srgbClr val="000000"/>
                </a:solidFill>
                <a:effectLst/>
                <a:latin typeface="Arial"/>
                <a:ea typeface="Arial"/>
                <a:cs typeface="Arial"/>
                <a:sym typeface="Arial"/>
              </a:rPr>
              <a:t> on SDG7</a:t>
            </a:r>
            <a:r>
              <a:rPr lang="en-GB" dirty="0">
                <a:solidFill>
                  <a:srgbClr val="000000"/>
                </a:solidFill>
                <a:latin typeface="Arial"/>
                <a:ea typeface="Arial"/>
                <a:cs typeface="Arial"/>
                <a:sym typeface="Arial"/>
              </a:rPr>
              <a:t>, namely to</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create </a:t>
            </a:r>
            <a:r>
              <a:rPr lang="en-GB" sz="1200" b="0" i="0" u="none" strike="noStrike" cap="none" dirty="0">
                <a:solidFill>
                  <a:srgbClr val="000000"/>
                </a:solidFill>
                <a:effectLst/>
                <a:latin typeface="Arial"/>
                <a:ea typeface="Arial"/>
                <a:cs typeface="Arial"/>
                <a:sym typeface="Arial"/>
              </a:rPr>
              <a:t>universal </a:t>
            </a:r>
            <a:r>
              <a:rPr lang="en-GB" dirty="0">
                <a:solidFill>
                  <a:srgbClr val="000000"/>
                </a:solidFill>
                <a:latin typeface="Arial"/>
                <a:ea typeface="Arial"/>
                <a:cs typeface="Arial"/>
                <a:sym typeface="Arial"/>
              </a:rPr>
              <a:t>energy </a:t>
            </a:r>
            <a:r>
              <a:rPr lang="en-GB" sz="1200" b="0" i="0" u="none" strike="noStrike" cap="none" dirty="0">
                <a:solidFill>
                  <a:srgbClr val="000000"/>
                </a:solidFill>
                <a:effectLst/>
                <a:latin typeface="Arial"/>
                <a:ea typeface="Arial"/>
                <a:cs typeface="Arial"/>
                <a:sym typeface="Arial"/>
              </a:rPr>
              <a:t>access by 2030. Today it can also be customized to look at different timelines and different access rate target</a:t>
            </a:r>
            <a:r>
              <a:rPr lang="en-GB" sz="1200" b="0" i="0" strike="noStrike" cap="none" dirty="0">
                <a:solidFill>
                  <a:srgbClr val="000000"/>
                </a:solidFill>
                <a:effectLst/>
                <a:latin typeface="Arial"/>
                <a:ea typeface="Arial"/>
                <a:cs typeface="Arial"/>
                <a:sym typeface="Arial"/>
              </a:rPr>
              <a:t>s.</a:t>
            </a:r>
            <a:r>
              <a:rPr lang="sv-SE" sz="1200" b="0" i="0" u="none" strike="noStrike" cap="none" dirty="0">
                <a:solidFill>
                  <a:srgbClr val="000000"/>
                </a:solidFill>
                <a:effectLst/>
                <a:latin typeface="Arial"/>
                <a:ea typeface="Arial"/>
                <a:cs typeface="Arial"/>
                <a:sym typeface="Arial"/>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As the name suggests, OnSSET is an </a:t>
            </a:r>
            <a:r>
              <a:rPr lang="en-GB" dirty="0">
                <a:solidFill>
                  <a:srgbClr val="000000"/>
                </a:solidFill>
                <a:latin typeface="Arial"/>
                <a:ea typeface="Arial"/>
                <a:cs typeface="Arial"/>
                <a:sym typeface="Arial"/>
              </a:rPr>
              <a:t>open source </a:t>
            </a:r>
            <a:r>
              <a:rPr lang="en-GB" sz="1200" b="0" i="0" u="none" strike="noStrike" cap="none" dirty="0">
                <a:solidFill>
                  <a:srgbClr val="000000"/>
                </a:solidFill>
                <a:effectLst/>
                <a:latin typeface="Arial"/>
                <a:ea typeface="Arial"/>
                <a:cs typeface="Arial"/>
                <a:sym typeface="Arial"/>
              </a:rPr>
              <a:t>model, which means anyone can access it through our GitHub repository (where repository is a directory or storage space online where your projects can live). And in order to run an analysis using OnSSET, you also need two other </a:t>
            </a:r>
            <a:r>
              <a:rPr lang="en-GB" dirty="0">
                <a:solidFill>
                  <a:srgbClr val="000000"/>
                </a:solidFill>
                <a:latin typeface="Arial"/>
                <a:ea typeface="Arial"/>
                <a:cs typeface="Arial"/>
                <a:sym typeface="Arial"/>
              </a:rPr>
              <a:t>open source</a:t>
            </a:r>
            <a:r>
              <a:rPr lang="en-GB" sz="1200" b="0" i="0" u="none" strike="noStrike" cap="none" dirty="0">
                <a:solidFill>
                  <a:srgbClr val="000000"/>
                </a:solidFill>
                <a:effectLst/>
                <a:latin typeface="Arial"/>
                <a:ea typeface="Arial"/>
                <a:cs typeface="Arial"/>
                <a:sym typeface="Arial"/>
              </a:rPr>
              <a:t> tools. The first tool is Python, which is a programming language that's needed to run the OnSSET code itself. And the second one is </a:t>
            </a:r>
            <a:r>
              <a:rPr lang="en-GB" dirty="0">
                <a:sym typeface="Arial"/>
              </a:rPr>
              <a:t>Q.G.I.S</a:t>
            </a:r>
            <a:r>
              <a:rPr lang="en-GB" sz="1200" b="0" i="0" u="none" strike="noStrike" cap="none" dirty="0">
                <a:solidFill>
                  <a:srgbClr val="000000"/>
                </a:solidFill>
                <a:effectLst/>
                <a:latin typeface="Arial"/>
                <a:ea typeface="Arial"/>
                <a:cs typeface="Arial"/>
                <a:sym typeface="Arial"/>
              </a:rPr>
              <a:t>, which is a geospatial information system</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This is </a:t>
            </a:r>
            <a:r>
              <a:rPr lang="en-GB" sz="1200" b="0" i="0" u="none" strike="noStrike" cap="none" dirty="0">
                <a:solidFill>
                  <a:srgbClr val="000000"/>
                </a:solidFill>
                <a:effectLst/>
                <a:latin typeface="Arial"/>
                <a:ea typeface="Arial"/>
                <a:cs typeface="Arial"/>
                <a:sym typeface="Arial"/>
              </a:rPr>
              <a:t>software that is used to collect and process the geospatial data that is needed as input to the OnSSET code. It should be noted that you don’t have to be a programmer to use the OnSSET tool – it is only about having Python available on your computer. Also, the </a:t>
            </a:r>
            <a:r>
              <a:rPr lang="en-GB" dirty="0">
                <a:sym typeface="Arial"/>
              </a:rPr>
              <a:t>Q.G.I.S </a:t>
            </a:r>
            <a:r>
              <a:rPr lang="en-GB" dirty="0">
                <a:solidFill>
                  <a:srgbClr val="000000"/>
                </a:solidFill>
                <a:latin typeface="Arial"/>
                <a:cs typeface="Arial"/>
                <a:sym typeface="Arial"/>
              </a:rPr>
              <a:t>process</a:t>
            </a:r>
            <a:r>
              <a:rPr lang="en-GB" sz="1200" b="0" i="0" u="none" strike="noStrike" cap="none" dirty="0">
                <a:solidFill>
                  <a:srgbClr val="000000"/>
                </a:solidFill>
                <a:effectLst/>
                <a:latin typeface="Arial"/>
                <a:ea typeface="Arial"/>
                <a:cs typeface="Arial"/>
                <a:sym typeface="Arial"/>
              </a:rPr>
              <a:t> could be replaced using other </a:t>
            </a:r>
            <a:r>
              <a:rPr lang="en-GB" dirty="0">
                <a:solidFill>
                  <a:srgbClr val="000000"/>
                </a:solidFill>
                <a:latin typeface="Arial"/>
                <a:ea typeface="Arial"/>
                <a:cs typeface="Arial"/>
                <a:sym typeface="Arial"/>
              </a:rPr>
              <a:t>G I S</a:t>
            </a:r>
            <a:r>
              <a:rPr lang="en-GB" sz="1200" b="0" i="0" u="none" strike="noStrike" cap="none" dirty="0">
                <a:solidFill>
                  <a:srgbClr val="000000"/>
                </a:solidFill>
                <a:effectLst/>
                <a:latin typeface="Arial"/>
                <a:ea typeface="Arial"/>
                <a:cs typeface="Arial"/>
                <a:sym typeface="Arial"/>
              </a:rPr>
              <a:t> software</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such as </a:t>
            </a:r>
            <a:r>
              <a:rPr lang="en-GB" dirty="0">
                <a:solidFill>
                  <a:srgbClr val="000000"/>
                </a:solidFill>
                <a:latin typeface="Arial"/>
                <a:ea typeface="Arial"/>
                <a:cs typeface="Arial"/>
                <a:sym typeface="Arial"/>
              </a:rPr>
              <a:t>Arc G.I.S</a:t>
            </a:r>
            <a:r>
              <a:rPr lang="en-GB" sz="1200" b="0" i="0" u="none" strike="noStrike" cap="none" dirty="0">
                <a:solidFill>
                  <a:srgbClr val="000000"/>
                </a:solidFill>
                <a:effectLst/>
                <a:latin typeface="Arial"/>
                <a:ea typeface="Arial"/>
                <a:cs typeface="Arial"/>
                <a:sym typeface="Arial"/>
              </a:rPr>
              <a:t> or GeoPandas.</a:t>
            </a:r>
            <a:r>
              <a:rPr lang="en-GB"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This tool is suited for national analysis, where every settlement is modelled individually. However, this tool does not provide a solution down to every single </a:t>
            </a:r>
            <a:r>
              <a:rPr lang="en-GB" dirty="0">
                <a:solidFill>
                  <a:srgbClr val="000000"/>
                </a:solidFill>
                <a:latin typeface="Arial"/>
                <a:ea typeface="Arial"/>
                <a:cs typeface="Arial"/>
                <a:sym typeface="Arial"/>
              </a:rPr>
              <a:t>household.</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Instead,</a:t>
            </a:r>
            <a:r>
              <a:rPr lang="en-GB" sz="1200" b="0" i="0" u="none" strike="noStrike" cap="none" dirty="0">
                <a:solidFill>
                  <a:srgbClr val="000000"/>
                </a:solidFill>
                <a:effectLst/>
                <a:latin typeface="Arial"/>
                <a:ea typeface="Arial"/>
                <a:cs typeface="Arial"/>
                <a:sym typeface="Arial"/>
              </a:rPr>
              <a:t> it provides the overall solution for every single settlement. Finally, the model can be customized to reflect the different contexts that might apply to different countries. There are around 15 geospatial datasets and 150 other input variables that can easily be updated for </a:t>
            </a:r>
            <a:r>
              <a:rPr lang="en-GB" dirty="0">
                <a:solidFill>
                  <a:srgbClr val="000000"/>
                </a:solidFill>
                <a:latin typeface="Arial"/>
                <a:ea typeface="Arial"/>
                <a:cs typeface="Arial"/>
                <a:sym typeface="Arial"/>
              </a:rPr>
              <a:t>the</a:t>
            </a:r>
            <a:r>
              <a:rPr lang="en-GB" sz="1200" b="0" i="0" u="none" strike="noStrike" cap="none" dirty="0">
                <a:solidFill>
                  <a:srgbClr val="000000"/>
                </a:solidFill>
                <a:effectLst/>
                <a:latin typeface="Arial"/>
                <a:ea typeface="Arial"/>
                <a:cs typeface="Arial"/>
                <a:sym typeface="Arial"/>
              </a:rPr>
              <a:t> specific country or region you're studying. This includes population and population growth, information on urbanization trends, the expected demand for electricity and target access rates, the costs of different technology options, and other technical factors such as loss of transmission and distribution</a:t>
            </a:r>
            <a:r>
              <a:rPr lang="en-GB" dirty="0">
                <a:solidFill>
                  <a:srgbClr val="000000"/>
                </a:solidFill>
                <a:latin typeface="Arial"/>
                <a:ea typeface="Arial"/>
                <a:cs typeface="Arial"/>
                <a:sym typeface="Arial"/>
              </a:rPr>
              <a:t> (or</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T&amp;D) networks</a:t>
            </a:r>
            <a:r>
              <a:rPr lang="en-GB" sz="1200" b="0" i="0" u="none" strike="noStrike" cap="none" dirty="0">
                <a:solidFill>
                  <a:srgbClr val="000000"/>
                </a:solidFill>
                <a:effectLst/>
                <a:latin typeface="Arial"/>
                <a:ea typeface="Arial"/>
                <a:cs typeface="Arial"/>
                <a:sym typeface="Arial"/>
              </a:rPr>
              <a:t>. We</a:t>
            </a:r>
            <a:r>
              <a:rPr lang="en-GB" sz="1200" b="0" i="0" u="none" strike="noStrike" cap="none" baseline="0" dirty="0">
                <a:solidFill>
                  <a:srgbClr val="000000"/>
                </a:solidFill>
                <a:effectLst/>
                <a:latin typeface="Arial"/>
                <a:ea typeface="Arial"/>
                <a:cs typeface="Arial"/>
                <a:sym typeface="Arial"/>
              </a:rPr>
              <a:t> will </a:t>
            </a:r>
            <a:r>
              <a:rPr lang="en-GB" sz="1200" b="0" i="0" u="none" strike="noStrike" cap="none" dirty="0">
                <a:solidFill>
                  <a:srgbClr val="000000"/>
                </a:solidFill>
                <a:effectLst/>
                <a:latin typeface="Arial"/>
                <a:ea typeface="Arial"/>
                <a:cs typeface="Arial"/>
                <a:sym typeface="Arial"/>
              </a:rPr>
              <a:t>cover all of these aspects during the course of this training.</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u="none" strike="noStrike" cap="none" dirty="0">
                <a:solidFill>
                  <a:srgbClr val="000000"/>
                </a:solidFill>
                <a:effectLst/>
                <a:latin typeface="Arial"/>
                <a:ea typeface="Arial"/>
                <a:cs typeface="Arial"/>
                <a:sym typeface="Arial"/>
              </a:rPr>
              <a:t>Since its development in 2015</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OnSSET has contributed to research studies, online platforms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capacity building events. The methodology and the new additions to the tool </a:t>
            </a:r>
            <a:r>
              <a:rPr lang="en-GB" dirty="0">
                <a:solidFill>
                  <a:srgbClr val="000000"/>
                </a:solidFill>
                <a:latin typeface="Arial"/>
                <a:ea typeface="Arial"/>
                <a:cs typeface="Arial"/>
                <a:sym typeface="Arial"/>
              </a:rPr>
              <a:t>are</a:t>
            </a:r>
            <a:r>
              <a:rPr lang="en-GB" sz="1200" b="0" i="0" u="none" strike="noStrike" cap="none" dirty="0">
                <a:solidFill>
                  <a:srgbClr val="000000"/>
                </a:solidFill>
                <a:effectLst/>
                <a:latin typeface="Arial"/>
                <a:ea typeface="Arial"/>
                <a:cs typeface="Arial"/>
                <a:sym typeface="Arial"/>
              </a:rPr>
              <a:t> peer reviewed and published in scientific journals. OnSSET is open source and free</a:t>
            </a:r>
            <a:r>
              <a:rPr lang="en-GB" sz="1200" b="0" i="0" u="none" strike="noStrike" cap="none" baseline="0" dirty="0">
                <a:solidFill>
                  <a:srgbClr val="000000"/>
                </a:solidFill>
                <a:effectLst/>
                <a:latin typeface="Arial"/>
                <a:ea typeface="Arial"/>
                <a:cs typeface="Arial"/>
                <a:sym typeface="Arial"/>
              </a:rPr>
              <a:t> to use and modify to your needs.</a:t>
            </a:r>
            <a:r>
              <a:rPr lang="en-GB" sz="1200" b="0" i="0" u="none" strike="noStrike" cap="none" dirty="0">
                <a:solidFill>
                  <a:srgbClr val="000000"/>
                </a:solidFill>
                <a:effectLst/>
                <a:latin typeface="Arial"/>
                <a:ea typeface="Arial"/>
                <a:cs typeface="Arial"/>
                <a:sym typeface="Arial"/>
              </a:rPr>
              <a:t> The tool is also used by researchers in other universities from Canada to Afghanistan to South Africa. The results from the OnSSET tool can also be seen in international reports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such as the International Energy Agency's World Energy Outlook. And we also want to mention that the core focus in our work is also capacity building activities. Together with international partners, we have organized trainings in Italy, Benin, Ethiopia, South Africa</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others places to ensure that the models can be used by energy practitioners in areas where access to electricity needs to be increased. Finally, there are also platforms where anyone can go and explore electrification scenarios for countries around the world without the need to do any modelling work of their own, such as the UNDESA</a:t>
            </a:r>
            <a:r>
              <a:rPr lang="en-GB" dirty="0">
                <a:solidFill>
                  <a:srgbClr val="000000"/>
                </a:solidFill>
                <a:latin typeface="Arial"/>
                <a:ea typeface="Arial"/>
                <a:cs typeface="Arial"/>
                <a:sym typeface="Arial"/>
              </a:rPr>
              <a:t> (United Nation</a:t>
            </a:r>
            <a:r>
              <a:rPr lang="en-GB" dirty="0">
                <a:solidFill>
                  <a:srgbClr val="000000"/>
                </a:solidFill>
                <a:latin typeface="Arial"/>
                <a:cs typeface="Arial"/>
                <a:sym typeface="Arial"/>
              </a:rPr>
              <a:t>s Department of Economic and Social Affairs) m</a:t>
            </a:r>
            <a:r>
              <a:rPr lang="en-GB" sz="1200" b="0" i="0" u="none" strike="noStrike" cap="none" dirty="0">
                <a:solidFill>
                  <a:srgbClr val="000000"/>
                </a:solidFill>
                <a:effectLst/>
                <a:latin typeface="Arial"/>
                <a:ea typeface="Arial"/>
                <a:cs typeface="Arial"/>
                <a:sym typeface="Arial"/>
              </a:rPr>
              <a:t>odelling tools for sustainable development, or the World Bank and ESMAPs</a:t>
            </a:r>
            <a:r>
              <a:rPr lang="en-GB" dirty="0">
                <a:solidFill>
                  <a:srgbClr val="000000"/>
                </a:solidFill>
                <a:latin typeface="Arial"/>
                <a:ea typeface="Arial"/>
                <a:cs typeface="Arial"/>
                <a:sym typeface="Arial"/>
              </a:rPr>
              <a:t> </a:t>
            </a:r>
            <a:r>
              <a:rPr lang="en-GB" dirty="0">
                <a:solidFill>
                  <a:srgbClr val="000000"/>
                </a:solidFill>
                <a:latin typeface="Arial"/>
                <a:cs typeface="Arial"/>
                <a:sym typeface="Arial"/>
              </a:rPr>
              <a:t>(Energy Sector Management Assistance Program) the Global </a:t>
            </a:r>
            <a:r>
              <a:rPr lang="en-GB" sz="1200" b="0" i="0" u="none" strike="noStrike" cap="none" dirty="0">
                <a:solidFill>
                  <a:srgbClr val="000000"/>
                </a:solidFill>
                <a:effectLst/>
                <a:latin typeface="Arial"/>
                <a:ea typeface="Arial"/>
                <a:cs typeface="Arial"/>
                <a:sym typeface="Arial"/>
              </a:rPr>
              <a:t>Electrification Platform.</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that take account of geospatial information on how things vary throughout the region to study how to increase access to electricity are what we call geospatial electrification models. </a:t>
            </a:r>
          </a:p>
          <a:p>
            <a:pPr>
              <a:defRPr/>
            </a:pPr>
            <a:r>
              <a:rPr lang="en-US" dirty="0"/>
              <a:t>In recent years, many models and initiatives have been developed to take into account the geospatial dimension to improve electrification planning as seen in the figure. The different tools has different degrees of SDG integration where OnSSET has a very strong focus on SDG7. As mentioned, there are many aspects to take into consideration in the planning: economical, technological, environmental, and political. The different models and initiatives have different focuses and different strengths and weaknesses. It is important to select a model or a tool that is suited to answer the specific questions that you wish to study or that you need to answer. We</a:t>
            </a:r>
            <a:r>
              <a:rPr lang="en-US" baseline="0" dirty="0"/>
              <a:t> wi</a:t>
            </a:r>
            <a:r>
              <a:rPr lang="en-US" dirty="0"/>
              <a:t>ll mention some notable differences between the models. First of all, models can have different objectives</a:t>
            </a:r>
            <a:r>
              <a:rPr lang="en-US" baseline="0" dirty="0"/>
              <a:t> such as focusing on rural or national electrification</a:t>
            </a:r>
            <a:r>
              <a:rPr lang="en-US" dirty="0"/>
              <a:t>. Second, a model can be open source</a:t>
            </a:r>
            <a:r>
              <a:rPr lang="en-US" baseline="0" dirty="0"/>
              <a:t> or </a:t>
            </a:r>
            <a:r>
              <a:rPr lang="en-US" dirty="0"/>
              <a:t>licensed</a:t>
            </a:r>
            <a:r>
              <a:rPr lang="en-US" baseline="0" dirty="0"/>
              <a:t>. Third</a:t>
            </a:r>
            <a:r>
              <a:rPr lang="en-US" dirty="0"/>
              <a:t>,</a:t>
            </a:r>
            <a:r>
              <a:rPr lang="en-US" baseline="0" dirty="0"/>
              <a:t> you can see varying levels of detail and computational time. Finally</a:t>
            </a:r>
            <a:r>
              <a:rPr lang="en-US" dirty="0"/>
              <a:t>,</a:t>
            </a:r>
            <a:r>
              <a:rPr lang="en-US" baseline="0" dirty="0"/>
              <a:t> there are different levels of richness of technology choices.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71991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GB" dirty="0">
                <a:solidFill>
                  <a:srgbClr val="000000"/>
                </a:solidFill>
                <a:latin typeface="Arial"/>
                <a:ea typeface="Arial"/>
                <a:cs typeface="Arial"/>
                <a:sym typeface="Arial"/>
              </a:rPr>
              <a:t>Now to</a:t>
            </a:r>
            <a:r>
              <a:rPr lang="en-GB" sz="1200" b="0" i="0" u="none" strike="noStrike" cap="none" dirty="0">
                <a:solidFill>
                  <a:srgbClr val="000000"/>
                </a:solidFill>
                <a:effectLst/>
                <a:latin typeface="Arial"/>
                <a:ea typeface="Arial"/>
                <a:cs typeface="Arial"/>
                <a:sym typeface="Arial"/>
              </a:rPr>
              <a:t> summarize the </a:t>
            </a:r>
            <a:r>
              <a:rPr lang="en-GB" dirty="0">
                <a:solidFill>
                  <a:srgbClr val="000000"/>
                </a:solidFill>
                <a:latin typeface="Arial"/>
                <a:ea typeface="Arial"/>
                <a:cs typeface="Arial"/>
                <a:sym typeface="Arial"/>
              </a:rPr>
              <a:t>three </a:t>
            </a:r>
            <a:r>
              <a:rPr lang="en-GB" sz="1200" b="0" i="0" u="none" strike="noStrike" cap="none" dirty="0">
                <a:solidFill>
                  <a:srgbClr val="000000"/>
                </a:solidFill>
                <a:effectLst/>
                <a:latin typeface="Arial"/>
                <a:ea typeface="Arial"/>
                <a:cs typeface="Arial"/>
                <a:sym typeface="Arial"/>
              </a:rPr>
              <a:t>key messages of this part of the </a:t>
            </a:r>
            <a:r>
              <a:rPr lang="en-GB" dirty="0">
                <a:solidFill>
                  <a:srgbClr val="000000"/>
                </a:solidFill>
                <a:latin typeface="Arial"/>
                <a:ea typeface="Arial"/>
                <a:cs typeface="Arial"/>
                <a:sym typeface="Arial"/>
              </a:rPr>
              <a:t>lecture</a:t>
            </a:r>
            <a:r>
              <a:rPr lang="en-GB" sz="1200" b="0" i="0" u="none" strike="noStrike" cap="none" dirty="0">
                <a:solidFill>
                  <a:srgbClr val="000000"/>
                </a:solidFill>
                <a:effectLst/>
                <a:latin typeface="Arial"/>
                <a:ea typeface="Arial"/>
                <a:cs typeface="Arial"/>
                <a:sym typeface="Arial"/>
              </a:rPr>
              <a:t>. First of all, we need to include the geospatial dimension in energy access planning to know where to deploy different technologies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depending on population, resource availability, </a:t>
            </a:r>
            <a:r>
              <a:rPr lang="en-GB" dirty="0">
                <a:solidFill>
                  <a:srgbClr val="000000"/>
                </a:solidFill>
                <a:latin typeface="Arial"/>
                <a:ea typeface="Arial"/>
                <a:cs typeface="Arial"/>
                <a:sym typeface="Arial"/>
              </a:rPr>
              <a:t>and distance</a:t>
            </a:r>
            <a:r>
              <a:rPr lang="en-GB" sz="1200" b="0" i="0" u="none" strike="noStrike" cap="none" dirty="0">
                <a:solidFill>
                  <a:srgbClr val="000000"/>
                </a:solidFill>
                <a:effectLst/>
                <a:latin typeface="Arial"/>
                <a:ea typeface="Arial"/>
                <a:cs typeface="Arial"/>
                <a:sym typeface="Arial"/>
              </a:rPr>
              <a:t> to infrastructure. Second, to cover this spatial</a:t>
            </a:r>
            <a:r>
              <a:rPr lang="en-GB" sz="1200" b="0" i="0" u="none" strike="noStrike" cap="none" baseline="0" dirty="0">
                <a:solidFill>
                  <a:srgbClr val="000000"/>
                </a:solidFill>
                <a:effectLst/>
                <a:latin typeface="Arial"/>
                <a:ea typeface="Arial"/>
                <a:cs typeface="Arial"/>
                <a:sym typeface="Arial"/>
              </a:rPr>
              <a:t> dimension,</a:t>
            </a:r>
            <a:r>
              <a:rPr lang="en-GB" sz="1200" b="0" i="0" u="none" strike="noStrike" cap="none" dirty="0">
                <a:solidFill>
                  <a:srgbClr val="000000"/>
                </a:solidFill>
                <a:effectLst/>
                <a:latin typeface="Arial"/>
                <a:ea typeface="Arial"/>
                <a:cs typeface="Arial"/>
                <a:sym typeface="Arial"/>
              </a:rPr>
              <a:t> several different models, tools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initiatives have been developed in recent years that we call geospatial electrification models. Finally, one must note that each model has its own strengths and weaknesses. They are suited to answer different questions or to </a:t>
            </a:r>
            <a:r>
              <a:rPr lang="en-GB" dirty="0">
                <a:solidFill>
                  <a:srgbClr val="000000"/>
                </a:solidFill>
                <a:latin typeface="Arial"/>
                <a:ea typeface="Arial"/>
                <a:cs typeface="Arial"/>
                <a:sym typeface="Arial"/>
              </a:rPr>
              <a:t>inform different</a:t>
            </a:r>
            <a:r>
              <a:rPr lang="en-GB" sz="1200" b="0" i="0" u="none" strike="noStrike" cap="none" dirty="0">
                <a:solidFill>
                  <a:srgbClr val="000000"/>
                </a:solidFill>
                <a:effectLst/>
                <a:latin typeface="Arial"/>
                <a:ea typeface="Arial"/>
                <a:cs typeface="Arial"/>
                <a:sym typeface="Arial"/>
              </a:rPr>
              <a:t> kinds of projects. The OnSSET tool is an </a:t>
            </a:r>
            <a:r>
              <a:rPr lang="en-GB" dirty="0">
                <a:solidFill>
                  <a:srgbClr val="000000"/>
                </a:solidFill>
                <a:latin typeface="Arial"/>
                <a:ea typeface="Arial"/>
                <a:cs typeface="Arial"/>
                <a:sym typeface="Arial"/>
              </a:rPr>
              <a:t>open source</a:t>
            </a:r>
            <a:r>
              <a:rPr lang="en-GB" sz="1200" b="0" i="0" u="none" strike="noStrike" cap="none" dirty="0">
                <a:solidFill>
                  <a:srgbClr val="000000"/>
                </a:solidFill>
                <a:effectLst/>
                <a:latin typeface="Arial"/>
                <a:ea typeface="Arial"/>
                <a:cs typeface="Arial"/>
                <a:sym typeface="Arial"/>
              </a:rPr>
              <a:t> model with low running times</a:t>
            </a:r>
            <a:r>
              <a:rPr lang="en-GB" dirty="0">
                <a:solidFill>
                  <a:srgbClr val="000000"/>
                </a:solidFill>
                <a:latin typeface="Arial"/>
                <a:ea typeface="Arial"/>
                <a:cs typeface="Arial"/>
                <a:sym typeface="Arial"/>
              </a:rPr>
              <a:t> and</a:t>
            </a:r>
            <a:r>
              <a:rPr lang="en-GB" sz="1200" b="0" i="0" u="none" strike="noStrike" cap="none" dirty="0">
                <a:solidFill>
                  <a:srgbClr val="000000"/>
                </a:solidFill>
                <a:effectLst/>
                <a:latin typeface="Arial"/>
                <a:ea typeface="Arial"/>
                <a:cs typeface="Arial"/>
                <a:sym typeface="Arial"/>
              </a:rPr>
              <a:t> a </a:t>
            </a:r>
            <a:r>
              <a:rPr lang="en-GB" dirty="0">
                <a:solidFill>
                  <a:srgbClr val="000000"/>
                </a:solidFill>
                <a:latin typeface="Arial"/>
                <a:ea typeface="Arial"/>
                <a:cs typeface="Arial"/>
                <a:sym typeface="Arial"/>
              </a:rPr>
              <a:t>lower level</a:t>
            </a:r>
            <a:r>
              <a:rPr lang="en-GB" sz="1200" b="0" i="0" u="none" strike="noStrike" cap="none" dirty="0">
                <a:solidFill>
                  <a:srgbClr val="000000"/>
                </a:solidFill>
                <a:effectLst/>
                <a:latin typeface="Arial"/>
                <a:ea typeface="Arial"/>
                <a:cs typeface="Arial"/>
                <a:sym typeface="Arial"/>
              </a:rPr>
              <a:t> of detail than some of the others, which has been used in many different applications and training events.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mini-lecture</a:t>
            </a:r>
            <a:r>
              <a:rPr lang="en-US" sz="1200" b="0" i="0" u="none" strike="noStrike" cap="none" baseline="0" dirty="0">
                <a:solidFill>
                  <a:srgbClr val="000000"/>
                </a:solidFill>
                <a:effectLst/>
                <a:latin typeface="Arial"/>
                <a:ea typeface="Arial"/>
                <a:cs typeface="Arial"/>
                <a:sym typeface="Arial"/>
              </a:rPr>
              <a:t> we will </a:t>
            </a:r>
            <a:r>
              <a:rPr lang="en-US" sz="1200" b="0" i="0" u="none" strike="noStrike" cap="none" dirty="0">
                <a:solidFill>
                  <a:srgbClr val="000000"/>
                </a:solidFill>
                <a:effectLst/>
                <a:latin typeface="Arial"/>
                <a:ea typeface="Arial"/>
                <a:cs typeface="Arial"/>
                <a:sym typeface="Arial"/>
              </a:rPr>
              <a:t>look at an example of an electrification analysis, using the OnSSET tool,</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for all of sub-Saharan Africa. To start with we need to collect all geospatial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First of all, we need to look at the administrative boundaries which delineate the area or the country that we are studying. In this case, we're studying all countries in sub-Saharan Africa. Another important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is the road network, which indicates how well connected each settlement is. Nighttime lights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show the light that's detectable by a satellite that passes over the globe during </a:t>
            </a:r>
            <a:r>
              <a:rPr lang="en-US" dirty="0">
                <a:solidFill>
                  <a:srgbClr val="000000"/>
                </a:solidFill>
                <a:latin typeface="Arial"/>
                <a:ea typeface="Arial"/>
                <a:cs typeface="Arial"/>
                <a:sym typeface="Arial"/>
              </a:rPr>
              <a:t>nighttime</a:t>
            </a:r>
            <a:r>
              <a:rPr lang="en-US" sz="1200" b="0" i="0" u="none" strike="noStrike" cap="none" dirty="0">
                <a:solidFill>
                  <a:srgbClr val="000000"/>
                </a:solidFill>
                <a:effectLst/>
                <a:latin typeface="Arial"/>
                <a:ea typeface="Arial"/>
                <a:cs typeface="Arial"/>
                <a:sym typeface="Arial"/>
              </a:rPr>
              <a:t>. We can through that assume that there's probably some access to electricity or something that emits this light. We can also look at power plants and mines, the former is the producer of electricity, the </a:t>
            </a:r>
            <a:r>
              <a:rPr lang="en-US" dirty="0">
                <a:solidFill>
                  <a:srgbClr val="000000"/>
                </a:solidFill>
                <a:latin typeface="Arial"/>
                <a:ea typeface="Arial"/>
                <a:cs typeface="Arial"/>
                <a:sym typeface="Arial"/>
              </a:rPr>
              <a:t>latter</a:t>
            </a:r>
            <a:r>
              <a:rPr lang="en-US" sz="1200" b="0" i="0" u="none" strike="noStrike" cap="none" dirty="0">
                <a:solidFill>
                  <a:srgbClr val="000000"/>
                </a:solidFill>
                <a:effectLst/>
                <a:latin typeface="Arial"/>
                <a:ea typeface="Arial"/>
                <a:cs typeface="Arial"/>
                <a:sym typeface="Arial"/>
              </a:rPr>
              <a:t> is a consumer of electricity. </a:t>
            </a:r>
            <a:r>
              <a:rPr lang="en-US" dirty="0">
                <a:solidFill>
                  <a:srgbClr val="000000"/>
                </a:solidFill>
                <a:latin typeface="Arial"/>
                <a:ea typeface="Arial"/>
                <a:cs typeface="Arial"/>
                <a:sym typeface="Arial"/>
              </a:rPr>
              <a:t>Another </a:t>
            </a:r>
            <a:r>
              <a:rPr lang="en-US" sz="1200" b="0" i="0" u="none" strike="noStrike" cap="none" dirty="0">
                <a:solidFill>
                  <a:srgbClr val="000000"/>
                </a:solidFill>
                <a:effectLst/>
                <a:latin typeface="Arial"/>
                <a:ea typeface="Arial"/>
                <a:cs typeface="Arial"/>
                <a:sym typeface="Arial"/>
              </a:rPr>
              <a:t>key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is information about where the existing grid network is, which affects the cost of extending to new settlements (as seen in</a:t>
            </a:r>
            <a:r>
              <a:rPr lang="en-US" sz="1200" b="0" i="0" u="none" strike="noStrike" cap="none" baseline="0" dirty="0">
                <a:solidFill>
                  <a:srgbClr val="000000"/>
                </a:solidFill>
                <a:effectLst/>
                <a:latin typeface="Arial"/>
                <a:ea typeface="Arial"/>
                <a:cs typeface="Arial"/>
                <a:sym typeface="Arial"/>
              </a:rPr>
              <a:t> the picture)</a:t>
            </a:r>
            <a:r>
              <a:rPr lang="en-US" sz="1200" b="0" i="0" u="none" strike="noStrike" cap="none" dirty="0">
                <a:solidFill>
                  <a:srgbClr val="000000"/>
                </a:solidFill>
                <a:effectLst/>
                <a:latin typeface="Arial"/>
                <a:ea typeface="Arial"/>
                <a:cs typeface="Arial"/>
                <a:sym typeface="Arial"/>
              </a:rPr>
              <a:t>. This </a:t>
            </a:r>
            <a:r>
              <a:rPr lang="en-US" dirty="0">
                <a:solidFill>
                  <a:srgbClr val="000000"/>
                </a:solidFill>
                <a:latin typeface="Arial"/>
                <a:ea typeface="Arial"/>
                <a:cs typeface="Arial"/>
                <a:sym typeface="Arial"/>
              </a:rPr>
              <a:t>dataset</a:t>
            </a:r>
            <a:r>
              <a:rPr lang="en-US" sz="1200" b="0" i="0" u="none" strike="noStrike" cap="none" baseline="0" dirty="0">
                <a:solidFill>
                  <a:srgbClr val="000000"/>
                </a:solidFill>
                <a:effectLst/>
                <a:latin typeface="Arial"/>
                <a:ea typeface="Arial"/>
                <a:cs typeface="Arial"/>
                <a:sym typeface="Arial"/>
              </a:rPr>
              <a:t> i</a:t>
            </a:r>
            <a:r>
              <a:rPr lang="en-US" sz="1200" b="0" i="0" u="none" strike="noStrike" cap="none" dirty="0">
                <a:solidFill>
                  <a:srgbClr val="000000"/>
                </a:solidFill>
                <a:effectLst/>
                <a:latin typeface="Arial"/>
                <a:ea typeface="Arial"/>
                <a:cs typeface="Arial"/>
                <a:sym typeface="Arial"/>
              </a:rPr>
              <a:t>s also used to identify</a:t>
            </a:r>
            <a:r>
              <a:rPr lang="en-US" dirty="0">
                <a:solidFill>
                  <a:srgbClr val="000000"/>
                </a:solidFill>
                <a:latin typeface="Arial"/>
                <a:ea typeface="Arial"/>
                <a:cs typeface="Arial"/>
                <a:sym typeface="Arial"/>
              </a:rPr>
              <a:t> the </a:t>
            </a:r>
            <a:r>
              <a:rPr lang="en-US" sz="1200" b="0" i="0" u="none" strike="noStrike" cap="none" dirty="0">
                <a:solidFill>
                  <a:srgbClr val="000000"/>
                </a:solidFill>
                <a:effectLst/>
                <a:latin typeface="Arial"/>
                <a:ea typeface="Arial"/>
                <a:cs typeface="Arial"/>
                <a:sym typeface="Arial"/>
              </a:rPr>
              <a:t>currently electrified settlements.  Of course, we also need to take into account how the population is distributed</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we also look at the projections of these. How do we expect population to grow in different areas and are there already committed grid network extensions that we should include in our analysis?</a:t>
            </a:r>
            <a:r>
              <a:rPr lang="en-US" dirty="0">
                <a:solidFill>
                  <a:srgbClr val="000000"/>
                </a:solidFill>
                <a:latin typeface="Arial"/>
                <a:ea typeface="Arial"/>
                <a:cs typeface="Arial"/>
                <a:sym typeface="Arial"/>
              </a:rPr>
              <a:t> In the next slide we will discuss the energy resource layers.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23149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03402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16347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6900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309471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808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171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7819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96133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13000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82227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48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331568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6"/>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12042694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74" r:id="rId12"/>
    <p:sldLayoutId id="2147483675" r:id="rId13"/>
    <p:sldLayoutId id="21474836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88/1748-9326/aa7b29" TargetMode="External"/><Relationship Id="rId3" Type="http://schemas.openxmlformats.org/officeDocument/2006/relationships/slideLayout" Target="../slideLayouts/slideLayout3.xml"/><Relationship Id="rId7" Type="http://schemas.openxmlformats.org/officeDocument/2006/relationships/image" Target="../media/image10.jpg"/><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11" Type="http://schemas.openxmlformats.org/officeDocument/2006/relationships/hyperlink" Target="https://creativecommons.org/licenses/by/4.0/" TargetMode="External"/><Relationship Id="rId5" Type="http://schemas.openxmlformats.org/officeDocument/2006/relationships/image" Target="../media/image8.jpg"/><Relationship Id="rId10" Type="http://schemas.openxmlformats.org/officeDocument/2006/relationships/hyperlink" Target="https://doi.org/10.3390/en11113100" TargetMode="External"/><Relationship Id="rId4" Type="http://schemas.openxmlformats.org/officeDocument/2006/relationships/notesSlide" Target="../notesSlides/notesSlide10.xml"/><Relationship Id="rId9" Type="http://schemas.openxmlformats.org/officeDocument/2006/relationships/hyperlink" Target="http://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5676"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1113100"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3.xml"/><Relationship Id="rId6" Type="http://schemas.openxmlformats.org/officeDocument/2006/relationships/hyperlink" Target="https://doi.org/10.1016/j.energy.2015.11.068" TargetMode="External"/><Relationship Id="rId5" Type="http://schemas.openxmlformats.org/officeDocument/2006/relationships/hyperlink" Target="http://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8.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88/1748-9326/aa7b29" TargetMode="External"/><Relationship Id="rId5" Type="http://schemas.openxmlformats.org/officeDocument/2006/relationships/image" Target="../media/image20.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5281/zenodo.4575676" TargetMode="External"/><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onsset.github.io/teaching_kit/courses/module_1/Lecture_1/" TargetMode="External"/><Relationship Id="rId2" Type="http://schemas.openxmlformats.org/officeDocument/2006/relationships/hyperlink" Target="https://doi.org/10.1088/1748-9326/aa7b2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48" TargetMode="External"/><Relationship Id="rId4" Type="http://schemas.openxmlformats.org/officeDocument/2006/relationships/hyperlink" Target="http://www.google.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slideLayout" Target="../slideLayouts/slideLayout2.xml"/><Relationship Id="rId7" Type="http://schemas.openxmlformats.org/officeDocument/2006/relationships/hyperlink" Target="https://onlinelibrary.wiley.com/doi/full/10.1002/wene.30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jpg"/><Relationship Id="rId5" Type="http://schemas.openxmlformats.org/officeDocument/2006/relationships/image" Target="../media/image3.jpe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oi.org/10.1002/wene.305" TargetMode="External"/><Relationship Id="rId5" Type="http://schemas.openxmlformats.org/officeDocument/2006/relationships/hyperlink" Target="https://github.com/OnSSET/teaching_kit/courses/module_1/Lecture_1/" TargetMode="External"/><Relationship Id="rId4" Type="http://schemas.openxmlformats.org/officeDocument/2006/relationships/hyperlink" Target="https://doi.org/10.1088/1748-9326/aa7b29"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alendar&#10;&#10;Description automatically generated">
            <a:extLst>
              <a:ext uri="{FF2B5EF4-FFF2-40B4-BE49-F238E27FC236}">
                <a16:creationId xmlns:a16="http://schemas.microsoft.com/office/drawing/2014/main" id="{DAECFF69-3A3B-A74C-AE52-763B852731E7}"/>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668734" y="3822131"/>
            <a:ext cx="3058819" cy="646331"/>
          </a:xfrm>
          <a:prstGeom prst="rect">
            <a:avLst/>
          </a:prstGeom>
          <a:noFill/>
        </p:spPr>
        <p:txBody>
          <a:bodyPr wrap="square" lIns="91440" tIns="45720" rIns="91440" bIns="45720" rtlCol="0" anchor="ctr">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45407" y="4533531"/>
            <a:ext cx="4584625" cy="1605949"/>
          </a:xfrm>
        </p:spPr>
        <p:txBody>
          <a:bodyPr>
            <a:normAutofit fontScale="90000"/>
          </a:bodyPr>
          <a:lstStyle/>
          <a:p>
            <a:r>
              <a:rPr lang="en-GB" dirty="0">
                <a:solidFill>
                  <a:schemeClr val="bg1"/>
                </a:solidFill>
              </a:rPr>
              <a:t>LECTURE 3</a:t>
            </a:r>
            <a:br>
              <a:rPr lang="en-GB" dirty="0"/>
            </a:br>
            <a:r>
              <a:rPr lang="en-GB" dirty="0"/>
              <a:t>INTRODUCTION </a:t>
            </a:r>
            <a:br>
              <a:rPr lang="en-GB" dirty="0"/>
            </a:br>
            <a:r>
              <a:rPr lang="en-GB" dirty="0"/>
              <a:t>TO OnSSET</a:t>
            </a:r>
          </a:p>
        </p:txBody>
      </p:sp>
      <p:sp>
        <p:nvSpPr>
          <p:cNvPr id="6" name="Oval 5">
            <a:extLst>
              <a:ext uri="{FF2B5EF4-FFF2-40B4-BE49-F238E27FC236}">
                <a16:creationId xmlns:a16="http://schemas.microsoft.com/office/drawing/2014/main" id="{79A4FCC4-0149-9548-9EAC-6786774DC49C}"/>
              </a:ext>
            </a:extLst>
          </p:cNvPr>
          <p:cNvSpPr/>
          <p:nvPr/>
        </p:nvSpPr>
        <p:spPr>
          <a:xfrm>
            <a:off x="5352228"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mp3" descr="Track1_Lecture3_Slide1.mp3">
            <a:hlinkClick r:id="" action="ppaction://media"/>
            <a:extLst>
              <a:ext uri="{FF2B5EF4-FFF2-40B4-BE49-F238E27FC236}">
                <a16:creationId xmlns:a16="http://schemas.microsoft.com/office/drawing/2014/main" id="{B8C2F639-44FE-FB43-B29C-E6ED28086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3593" y="5251374"/>
            <a:ext cx="812800" cy="812800"/>
          </a:xfrm>
          <a:prstGeom prst="rect">
            <a:avLst/>
          </a:prstGeom>
        </p:spPr>
      </p:pic>
      <p:sp>
        <p:nvSpPr>
          <p:cNvPr id="11" name="TextBox 10">
            <a:extLst>
              <a:ext uri="{FF2B5EF4-FFF2-40B4-BE49-F238E27FC236}">
                <a16:creationId xmlns:a16="http://schemas.microsoft.com/office/drawing/2014/main" id="{96972BB6-67BA-7645-A626-F2E28A42742E}"/>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48" y="1822730"/>
            <a:ext cx="3706123" cy="2690747"/>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resources in sub-Saharan Africa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58419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1043" y="3898887"/>
            <a:ext cx="2516708" cy="2177027"/>
          </a:xfrm>
          <a:prstGeom prst="rect">
            <a:avLst/>
          </a:prstGeom>
        </p:spPr>
      </p:pic>
      <p:sp>
        <p:nvSpPr>
          <p:cNvPr id="11" name="Rectangle 10"/>
          <p:cNvSpPr/>
          <p:nvPr/>
        </p:nvSpPr>
        <p:spPr>
          <a:xfrm>
            <a:off x="8296872" y="6082141"/>
            <a:ext cx="3441968" cy="307777"/>
          </a:xfrm>
          <a:prstGeom prst="rect">
            <a:avLst/>
          </a:prstGeom>
        </p:spPr>
        <p:txBody>
          <a:bodyPr wrap="none" lIns="91440" tIns="45720" rIns="91440" bIns="45720" anchor="t">
            <a:spAutoFit/>
          </a:bodyPr>
          <a:lstStyle/>
          <a:p>
            <a:r>
              <a:rPr lang="en-GB" sz="1400" i="1" dirty="0">
                <a:latin typeface="Open Sans"/>
              </a:rPr>
              <a:t>Korkovelos et al., 2018, Mentis et al. 2017</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507" y="1774301"/>
            <a:ext cx="5773041" cy="2169852"/>
          </a:xfrm>
          <a:prstGeom prst="rect">
            <a:avLst/>
          </a:prstGeom>
        </p:spPr>
      </p:pic>
      <p:sp>
        <p:nvSpPr>
          <p:cNvPr id="10" name="Rectangle 9"/>
          <p:cNvSpPr/>
          <p:nvPr/>
        </p:nvSpPr>
        <p:spPr>
          <a:xfrm>
            <a:off x="887215" y="6143697"/>
            <a:ext cx="2704327" cy="246221"/>
          </a:xfrm>
          <a:prstGeom prst="rect">
            <a:avLst/>
          </a:prstGeom>
        </p:spPr>
        <p:txBody>
          <a:bodyPr wrap="squar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3" name="Rectangle 12"/>
          <p:cNvSpPr/>
          <p:nvPr/>
        </p:nvSpPr>
        <p:spPr>
          <a:xfrm>
            <a:off x="7558323" y="3926397"/>
            <a:ext cx="4089581"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8"/>
              </a:rPr>
              <a:t>image</a:t>
            </a:r>
            <a:r>
              <a:rPr lang="en-GB" sz="1000" dirty="0">
                <a:latin typeface="Open Sans"/>
              </a:rPr>
              <a:t> licensed under </a:t>
            </a:r>
            <a:r>
              <a:rPr lang="en-GB" sz="1000" dirty="0">
                <a:latin typeface="Open Sans"/>
                <a:hlinkClick r:id="rId9"/>
              </a:rPr>
              <a:t>CC-BY 3.0</a:t>
            </a:r>
            <a:endParaRPr lang="en-GB" sz="1000" dirty="0">
              <a:latin typeface="Open Sans"/>
            </a:endParaRPr>
          </a:p>
        </p:txBody>
      </p:sp>
      <p:sp>
        <p:nvSpPr>
          <p:cNvPr id="14" name="Rectangle 13"/>
          <p:cNvSpPr/>
          <p:nvPr/>
        </p:nvSpPr>
        <p:spPr>
          <a:xfrm>
            <a:off x="887215" y="4577209"/>
            <a:ext cx="2263054" cy="400110"/>
          </a:xfrm>
          <a:prstGeom prst="rect">
            <a:avLst/>
          </a:prstGeom>
        </p:spPr>
        <p:txBody>
          <a:bodyPr wrap="squar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8"/>
              </a:rPr>
              <a:t>image</a:t>
            </a:r>
            <a:r>
              <a:rPr lang="en-GB" sz="1000" dirty="0">
                <a:latin typeface="Open Sans"/>
              </a:rPr>
              <a:t>  licensed under </a:t>
            </a:r>
            <a:r>
              <a:rPr lang="en-GB" sz="1000" dirty="0">
                <a:latin typeface="Open Sans"/>
                <a:hlinkClick r:id="rId9"/>
              </a:rPr>
              <a:t>CC-BY 3.0</a:t>
            </a:r>
            <a:endParaRPr lang="en-GB" sz="1000" dirty="0">
              <a:latin typeface="Open Sans"/>
            </a:endParaRPr>
          </a:p>
        </p:txBody>
      </p:sp>
      <p:sp>
        <p:nvSpPr>
          <p:cNvPr id="15" name="Rectangle 14"/>
          <p:cNvSpPr/>
          <p:nvPr/>
        </p:nvSpPr>
        <p:spPr>
          <a:xfrm>
            <a:off x="3829709" y="6148430"/>
            <a:ext cx="434445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Korkovelos et al. 2018, </a:t>
            </a:r>
            <a:r>
              <a:rPr lang="en-GB" sz="1000" dirty="0">
                <a:latin typeface="Open Sans"/>
                <a:hlinkClick r:id="rId10"/>
              </a:rPr>
              <a:t>image</a:t>
            </a:r>
            <a:r>
              <a:rPr lang="en-GB" sz="1000" dirty="0">
                <a:latin typeface="Open Sans"/>
              </a:rPr>
              <a:t> licensed under </a:t>
            </a:r>
            <a:r>
              <a:rPr lang="en-GB" sz="1000" dirty="0">
                <a:latin typeface="Open Sans"/>
                <a:hlinkClick r:id="rId11"/>
              </a:rPr>
              <a:t>CC-BY 4.0</a:t>
            </a:r>
            <a:endParaRPr lang="en-GB" sz="1000" dirty="0">
              <a:latin typeface="Open Sans"/>
            </a:endParaRPr>
          </a:p>
        </p:txBody>
      </p:sp>
      <p:sp>
        <p:nvSpPr>
          <p:cNvPr id="16" name="Oval 15">
            <a:extLst>
              <a:ext uri="{FF2B5EF4-FFF2-40B4-BE49-F238E27FC236}">
                <a16:creationId xmlns:a16="http://schemas.microsoft.com/office/drawing/2014/main" id="{38D07E37-735F-2B4F-BD3C-7D3770FEF690}"/>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0.mp3" descr="Track1_Lecture3_Slide10.mp3">
            <a:hlinkClick r:id="" action="ppaction://media"/>
            <a:extLst>
              <a:ext uri="{FF2B5EF4-FFF2-40B4-BE49-F238E27FC236}">
                <a16:creationId xmlns:a16="http://schemas.microsoft.com/office/drawing/2014/main" id="{8169A251-4969-7F4F-ACED-F091795E22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34184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Multi-tier framework</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7816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Rectangle 2"/>
          <p:cNvSpPr/>
          <p:nvPr/>
        </p:nvSpPr>
        <p:spPr>
          <a:xfrm>
            <a:off x="8635412" y="6070982"/>
            <a:ext cx="2689262" cy="307777"/>
          </a:xfrm>
          <a:prstGeom prst="rect">
            <a:avLst/>
          </a:prstGeom>
        </p:spPr>
        <p:txBody>
          <a:bodyPr wrap="none" lIns="91440" tIns="45720" rIns="91440" bIns="45720" anchor="t">
            <a:spAutoFit/>
          </a:bodyPr>
          <a:lstStyle/>
          <a:p>
            <a:r>
              <a:rPr lang="en-US" sz="1400" i="1" dirty="0">
                <a:solidFill>
                  <a:srgbClr val="000000"/>
                </a:solidFill>
                <a:latin typeface="Open Sans"/>
                <a:ea typeface="Arial"/>
                <a:cs typeface="Arial"/>
                <a:sym typeface="Arial"/>
              </a:rPr>
              <a:t>ESMAP, 2015; Fuso Nerini et al., 2016</a:t>
            </a:r>
            <a:endParaRPr lang="en-GB" sz="1400" i="1" dirty="0">
              <a:latin typeface="Open Sans"/>
            </a:endParaRPr>
          </a:p>
        </p:txBody>
      </p:sp>
      <p:sp>
        <p:nvSpPr>
          <p:cNvPr id="6" name="Rectangle 5"/>
          <p:cNvSpPr/>
          <p:nvPr/>
        </p:nvSpPr>
        <p:spPr>
          <a:xfrm>
            <a:off x="999367" y="6128392"/>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209" y="1685452"/>
            <a:ext cx="7168963" cy="4343347"/>
          </a:xfrm>
          <a:prstGeom prst="rect">
            <a:avLst/>
          </a:prstGeom>
        </p:spPr>
      </p:pic>
      <p:sp>
        <p:nvSpPr>
          <p:cNvPr id="10" name="TextBox 2"/>
          <p:cNvSpPr txBox="1"/>
          <p:nvPr/>
        </p:nvSpPr>
        <p:spPr>
          <a:xfrm>
            <a:off x="3640430" y="6146149"/>
            <a:ext cx="45232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E9F24175-A6F6-2D43-85D6-49D9C5795B44}"/>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1.mp3" descr="Track1_Lecture3_Slide11.mp3">
            <a:hlinkClick r:id="" action="ppaction://media"/>
            <a:extLst>
              <a:ext uri="{FF2B5EF4-FFF2-40B4-BE49-F238E27FC236}">
                <a16:creationId xmlns:a16="http://schemas.microsoft.com/office/drawing/2014/main" id="{79136999-0B55-DA46-BE06-CADF9DE14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78815" y="334319"/>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the options for electrification?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47490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p:cNvSpPr/>
          <p:nvPr/>
        </p:nvSpPr>
        <p:spPr>
          <a:xfrm>
            <a:off x="887215" y="6138107"/>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86" y="2483024"/>
            <a:ext cx="3587416" cy="2391611"/>
          </a:xfrm>
          <a:prstGeom prst="rect">
            <a:avLst/>
          </a:prstGeom>
        </p:spPr>
      </p:pic>
      <p:sp>
        <p:nvSpPr>
          <p:cNvPr id="7" name="TextBox 6"/>
          <p:cNvSpPr txBox="1"/>
          <p:nvPr/>
        </p:nvSpPr>
        <p:spPr>
          <a:xfrm>
            <a:off x="1586179" y="2105041"/>
            <a:ext cx="2262933" cy="461665"/>
          </a:xfrm>
          <a:prstGeom prst="rect">
            <a:avLst/>
          </a:prstGeom>
          <a:noFill/>
        </p:spPr>
        <p:txBody>
          <a:bodyPr wrap="square" lIns="91440" tIns="45720" rIns="91440" bIns="45720" rtlCol="0" anchor="t">
            <a:spAutoFit/>
          </a:bodyPr>
          <a:lstStyle/>
          <a:p>
            <a:pPr algn="ctr"/>
            <a:r>
              <a:rPr lang="en-GB" sz="2400" dirty="0">
                <a:latin typeface="Open Sans"/>
              </a:rPr>
              <a:t>GRID</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629" y="3548581"/>
            <a:ext cx="2919663" cy="2189747"/>
          </a:xfrm>
          <a:prstGeom prst="rect">
            <a:avLst/>
          </a:prstGeom>
        </p:spPr>
      </p:pic>
      <p:sp>
        <p:nvSpPr>
          <p:cNvPr id="11" name="Rectangle 10"/>
          <p:cNvSpPr/>
          <p:nvPr/>
        </p:nvSpPr>
        <p:spPr>
          <a:xfrm>
            <a:off x="8615829" y="2721423"/>
            <a:ext cx="2566028" cy="830997"/>
          </a:xfrm>
          <a:prstGeom prst="rect">
            <a:avLst/>
          </a:prstGeom>
        </p:spPr>
        <p:txBody>
          <a:bodyPr wrap="square" lIns="91440" tIns="45720" rIns="91440" bIns="45720" anchor="t">
            <a:spAutoFit/>
          </a:bodyPr>
          <a:lstStyle/>
          <a:p>
            <a:pPr algn="ctr"/>
            <a:r>
              <a:rPr lang="en-US" sz="2400" dirty="0">
                <a:latin typeface="Open Sans"/>
              </a:rPr>
              <a:t>STAND-ALONE</a:t>
            </a:r>
          </a:p>
          <a:p>
            <a:pPr algn="ctr"/>
            <a:r>
              <a:rPr lang="en-US" sz="2400" dirty="0">
                <a:latin typeface="Open Sans"/>
              </a:rPr>
              <a:t>TECHNOLOGIES</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825" y="2963232"/>
            <a:ext cx="3421145" cy="2281877"/>
          </a:xfrm>
          <a:prstGeom prst="rect">
            <a:avLst/>
          </a:prstGeom>
        </p:spPr>
      </p:pic>
      <p:sp>
        <p:nvSpPr>
          <p:cNvPr id="13" name="Rectangle 12"/>
          <p:cNvSpPr/>
          <p:nvPr/>
        </p:nvSpPr>
        <p:spPr>
          <a:xfrm>
            <a:off x="4772872" y="2495495"/>
            <a:ext cx="3421146" cy="461665"/>
          </a:xfrm>
          <a:prstGeom prst="rect">
            <a:avLst/>
          </a:prstGeom>
          <a:solidFill>
            <a:schemeClr val="bg1"/>
          </a:solidFill>
        </p:spPr>
        <p:txBody>
          <a:bodyPr wrap="square" lIns="91440" tIns="45720" rIns="91440" bIns="45720" anchor="t">
            <a:spAutoFit/>
          </a:bodyPr>
          <a:lstStyle/>
          <a:p>
            <a:pPr algn="ctr"/>
            <a:r>
              <a:rPr lang="en-US" sz="2400" dirty="0">
                <a:latin typeface="Open Sans"/>
              </a:rPr>
              <a:t>MINI-GRID</a:t>
            </a:r>
          </a:p>
        </p:txBody>
      </p:sp>
      <p:sp>
        <p:nvSpPr>
          <p:cNvPr id="14" name="Rectangle 13"/>
          <p:cNvSpPr/>
          <p:nvPr/>
        </p:nvSpPr>
        <p:spPr>
          <a:xfrm>
            <a:off x="4743919" y="5232192"/>
            <a:ext cx="3479052" cy="415498"/>
          </a:xfrm>
          <a:prstGeom prst="rect">
            <a:avLst/>
          </a:prstGeom>
        </p:spPr>
        <p:txBody>
          <a:bodyPr wrap="square">
            <a:spAutoFit/>
          </a:bodyPr>
          <a:lstStyle/>
          <a:p>
            <a:r>
              <a:rPr lang="en-GB" sz="1000" b="1" dirty="0"/>
              <a:t>Picture Source: </a:t>
            </a:r>
            <a:r>
              <a:rPr lang="en-GB" sz="1000" dirty="0"/>
              <a:t>International Renewable Energy Agency (IRENA) </a:t>
            </a:r>
            <a:r>
              <a:rPr lang="en-GB" sz="1000" dirty="0">
                <a:hlinkClick r:id="rId8"/>
              </a:rPr>
              <a:t>CC BY-NC-ND 2.0</a:t>
            </a:r>
            <a:endParaRPr lang="en-GB" sz="1000" dirty="0"/>
          </a:p>
        </p:txBody>
      </p:sp>
      <p:sp>
        <p:nvSpPr>
          <p:cNvPr id="15" name="Oval 14">
            <a:extLst>
              <a:ext uri="{FF2B5EF4-FFF2-40B4-BE49-F238E27FC236}">
                <a16:creationId xmlns:a16="http://schemas.microsoft.com/office/drawing/2014/main" id="{FD4B16F6-FA96-D648-BA8E-B82EE26AB9A6}"/>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2.mp3" descr="Track1_Lecture3_Slide12.mp3">
            <a:hlinkClick r:id="" action="ppaction://media"/>
            <a:extLst>
              <a:ext uri="{FF2B5EF4-FFF2-40B4-BE49-F238E27FC236}">
                <a16:creationId xmlns:a16="http://schemas.microsoft.com/office/drawing/2014/main" id="{728CC4E0-AF80-1940-8525-6BE5AE3E9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34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05" y="30914"/>
            <a:ext cx="5217695" cy="1325563"/>
          </a:xfrm>
        </p:spPr>
        <p:txBody>
          <a:bodyPr/>
          <a:lstStyle/>
          <a:p>
            <a:r>
              <a:rPr lang="en-US" dirty="0">
                <a:ea typeface="Open Sans" panose="020B0606030504020204" pitchFamily="34" charset="0"/>
                <a:cs typeface="Open Sans" panose="020B0606030504020204" pitchFamily="34" charset="0"/>
                <a:sym typeface="Bodoni SvtyTwo ITC TT-Book"/>
              </a:rPr>
              <a:t>3.2 Key datasets used in OnSSET</a:t>
            </a:r>
            <a:endParaRPr lang="en-GB" dirty="0"/>
          </a:p>
        </p:txBody>
      </p:sp>
      <p:sp>
        <p:nvSpPr>
          <p:cNvPr id="5" name="Rectangle 4">
            <a:extLst>
              <a:ext uri="{FF2B5EF4-FFF2-40B4-BE49-F238E27FC236}">
                <a16:creationId xmlns:a16="http://schemas.microsoft.com/office/drawing/2014/main" id="{63FE2775-FB72-4D44-B480-06EBB7F679B3}"/>
              </a:ext>
            </a:extLst>
          </p:cNvPr>
          <p:cNvSpPr/>
          <p:nvPr/>
        </p:nvSpPr>
        <p:spPr>
          <a:xfrm>
            <a:off x="898358" y="13562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Levelized cost of electricity (LCOE) </a:t>
            </a:r>
          </a:p>
        </p:txBody>
      </p:sp>
      <p:sp>
        <p:nvSpPr>
          <p:cNvPr id="6" name="Rectangle 5"/>
          <p:cNvSpPr/>
          <p:nvPr/>
        </p:nvSpPr>
        <p:spPr>
          <a:xfrm>
            <a:off x="10143929" y="6072120"/>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7" name="Rectangle 6"/>
          <p:cNvSpPr/>
          <p:nvPr/>
        </p:nvSpPr>
        <p:spPr>
          <a:xfrm>
            <a:off x="968768" y="6149759"/>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8" name="Rectangle 7"/>
          <p:cNvSpPr/>
          <p:nvPr/>
        </p:nvSpPr>
        <p:spPr>
          <a:xfrm>
            <a:off x="7581034" y="4254082"/>
            <a:ext cx="2798088" cy="400110"/>
          </a:xfrm>
          <a:prstGeom prst="rect">
            <a:avLst/>
          </a:prstGeom>
        </p:spPr>
        <p:txBody>
          <a:bodyPr wrap="square" lIns="91440" tIns="45720" rIns="91440" bIns="45720" anchor="t">
            <a:spAutoFit/>
          </a:bodyPr>
          <a:lstStyle/>
          <a:p>
            <a:r>
              <a:rPr lang="en-GB" sz="1000" b="1" dirty="0">
                <a:latin typeface="Open Sans"/>
              </a:rPr>
              <a:t>Picture Source adapted from</a:t>
            </a:r>
            <a:r>
              <a:rPr lang="en-GB" sz="1000" dirty="0">
                <a:latin typeface="Open Sans"/>
              </a:rPr>
              <a:t>: Mentis et al. 2017, </a:t>
            </a:r>
            <a:r>
              <a:rPr lang="en-GB" sz="1000" dirty="0">
                <a:latin typeface="Open Sans"/>
                <a:hlinkClick r:id="rId5"/>
              </a:rPr>
              <a:t>image</a:t>
            </a:r>
            <a:r>
              <a:rPr lang="en-GB" sz="1000" dirty="0">
                <a:latin typeface="Open Sans"/>
              </a:rPr>
              <a:t>  licensed under </a:t>
            </a:r>
            <a:r>
              <a:rPr lang="en-GB" sz="1000" dirty="0">
                <a:latin typeface="Open Sans"/>
                <a:hlinkClick r:id="rId6"/>
              </a:rPr>
              <a:t>CC-BY 3.0</a:t>
            </a:r>
            <a:endParaRPr lang="en-GB" sz="1000" dirty="0">
              <a:latin typeface="Open Sans"/>
            </a:endParaRPr>
          </a:p>
        </p:txBody>
      </p:sp>
      <p:pic>
        <p:nvPicPr>
          <p:cNvPr id="3" name="Picture 8" descr="Graphical user interface, text&#10;&#10;Description automatically generated">
            <a:extLst>
              <a:ext uri="{FF2B5EF4-FFF2-40B4-BE49-F238E27FC236}">
                <a16:creationId xmlns:a16="http://schemas.microsoft.com/office/drawing/2014/main" id="{B390C8EF-0FAD-4F95-8F08-4E5A1DA2EBE7}"/>
              </a:ext>
            </a:extLst>
          </p:cNvPr>
          <p:cNvPicPr>
            <a:picLocks noChangeAspect="1"/>
          </p:cNvPicPr>
          <p:nvPr/>
        </p:nvPicPr>
        <p:blipFill>
          <a:blip r:embed="rId7"/>
          <a:stretch>
            <a:fillRect/>
          </a:stretch>
        </p:blipFill>
        <p:spPr>
          <a:xfrm>
            <a:off x="928778" y="1920205"/>
            <a:ext cx="5072332" cy="4038383"/>
          </a:xfrm>
          <a:prstGeom prst="rect">
            <a:avLst/>
          </a:prstGeom>
        </p:spPr>
      </p:pic>
      <p:pic>
        <p:nvPicPr>
          <p:cNvPr id="9" name="Picture 9" descr="Shape, rectangle&#10;&#10;Description automatically generated">
            <a:extLst>
              <a:ext uri="{FF2B5EF4-FFF2-40B4-BE49-F238E27FC236}">
                <a16:creationId xmlns:a16="http://schemas.microsoft.com/office/drawing/2014/main" id="{2D79C730-D7F7-4CFA-A338-A9C06C19F3CC}"/>
              </a:ext>
            </a:extLst>
          </p:cNvPr>
          <p:cNvPicPr>
            <a:picLocks noChangeAspect="1"/>
          </p:cNvPicPr>
          <p:nvPr/>
        </p:nvPicPr>
        <p:blipFill>
          <a:blip r:embed="rId8"/>
          <a:stretch>
            <a:fillRect/>
          </a:stretch>
        </p:blipFill>
        <p:spPr>
          <a:xfrm>
            <a:off x="7643004" y="2759285"/>
            <a:ext cx="2743200" cy="1339430"/>
          </a:xfrm>
          <a:prstGeom prst="rect">
            <a:avLst/>
          </a:prstGeom>
        </p:spPr>
      </p:pic>
      <p:pic>
        <p:nvPicPr>
          <p:cNvPr id="4" name="Picture 10">
            <a:extLst>
              <a:ext uri="{FF2B5EF4-FFF2-40B4-BE49-F238E27FC236}">
                <a16:creationId xmlns:a16="http://schemas.microsoft.com/office/drawing/2014/main" id="{91B30FC5-F128-43D3-9AFF-583A963DE828}"/>
              </a:ext>
            </a:extLst>
          </p:cNvPr>
          <p:cNvPicPr>
            <a:picLocks noChangeAspect="1"/>
          </p:cNvPicPr>
          <p:nvPr/>
        </p:nvPicPr>
        <p:blipFill>
          <a:blip r:embed="rId9"/>
          <a:stretch>
            <a:fillRect/>
          </a:stretch>
        </p:blipFill>
        <p:spPr>
          <a:xfrm>
            <a:off x="7635922" y="2919896"/>
            <a:ext cx="2743200" cy="927225"/>
          </a:xfrm>
          <a:prstGeom prst="rect">
            <a:avLst/>
          </a:prstGeom>
        </p:spPr>
      </p:pic>
      <p:sp>
        <p:nvSpPr>
          <p:cNvPr id="10" name="Oval 9">
            <a:extLst>
              <a:ext uri="{FF2B5EF4-FFF2-40B4-BE49-F238E27FC236}">
                <a16:creationId xmlns:a16="http://schemas.microsoft.com/office/drawing/2014/main" id="{4A168BAB-1B86-204C-8D63-ADD46334508D}"/>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3_Slide13.mp3" descr="Track1_Lecture3_Slide13.mp3">
            <a:hlinkClick r:id="" action="ppaction://media"/>
            <a:extLst>
              <a:ext uri="{FF2B5EF4-FFF2-40B4-BE49-F238E27FC236}">
                <a16:creationId xmlns:a16="http://schemas.microsoft.com/office/drawing/2014/main" id="{3C84FCE6-A8EF-5A4D-A23E-BA78330C08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37210"/>
            <a:ext cx="812800" cy="812800"/>
          </a:xfrm>
          <a:prstGeom prst="rect">
            <a:avLst/>
          </a:prstGeom>
        </p:spPr>
      </p:pic>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9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3.2 References</a:t>
            </a:r>
          </a:p>
        </p:txBody>
      </p:sp>
      <p:sp>
        <p:nvSpPr>
          <p:cNvPr id="3" name="Rectangle 2"/>
          <p:cNvSpPr/>
          <p:nvPr/>
        </p:nvSpPr>
        <p:spPr>
          <a:xfrm>
            <a:off x="887215" y="1370344"/>
            <a:ext cx="10417570" cy="3754874"/>
          </a:xfrm>
          <a:prstGeom prst="rect">
            <a:avLst/>
          </a:prstGeom>
        </p:spPr>
        <p:txBody>
          <a:bodyPr wrap="square" lIns="91440" tIns="45720" rIns="91440" bIns="45720" anchor="t">
            <a:spAutoFit/>
          </a:bodyPr>
          <a:lstStyle/>
          <a:p>
            <a:r>
              <a:rPr lang="sv-SE" sz="1400" dirty="0">
                <a:latin typeface="Open Sans"/>
              </a:rPr>
              <a:t>Bhatia, Mikul, Angelou, Niki, 2015. Beyond Connections : Energy Access Redefined (TECHNICAL REPORT No. 008/15), Working paper.</a:t>
            </a:r>
          </a:p>
          <a:p>
            <a:endParaRPr lang="sv-SE" sz="1400" dirty="0">
              <a:latin typeface="Open Sans"/>
            </a:endParaRPr>
          </a:p>
          <a:p>
            <a:r>
              <a:rPr lang="sv-SE" sz="1400" dirty="0">
                <a:latin typeface="Open Sans"/>
              </a:rPr>
              <a:t>Korkovelos, A., Khavari, B., Sahlberg, A., Howells, M., Arderne, C., 2019. The Role of Open Access Data in Geospatial Electrification Planning and the Achievement of SDG7. An OnSSET-Based Case Study for Malawi. Energies 12, 1395. </a:t>
            </a:r>
            <a:r>
              <a:rPr lang="sv-SE" sz="1400" dirty="0">
                <a:latin typeface="Open Sans"/>
                <a:hlinkClick r:id="rId2"/>
              </a:rPr>
              <a:t>https://doi.org/10.3390/en12071395</a:t>
            </a:r>
            <a:endParaRPr lang="sv-SE" sz="1400" dirty="0">
              <a:latin typeface="Open Sans"/>
            </a:endParaRPr>
          </a:p>
          <a:p>
            <a:endParaRPr lang="sv-SE" sz="1400" dirty="0">
              <a:latin typeface="Open Sans"/>
            </a:endParaRPr>
          </a:p>
          <a:p>
            <a:r>
              <a:rPr lang="sv-SE" sz="1400" dirty="0">
                <a:latin typeface="Open Sans"/>
              </a:rPr>
              <a:t>Korkovelos, A., Mentis, D., Siyal, S.H., Arderne, C., Rogner, H., Bazilian, M., Howells, M., Beck, H., De Roo, A., 2018. A Geospatial Assessment of Small-Scale Hydropower Potential in Sub-Saharan Africa. Energies 11, 3100. </a:t>
            </a:r>
            <a:r>
              <a:rPr lang="sv-SE" sz="1400" dirty="0">
                <a:latin typeface="Open Sans"/>
                <a:hlinkClick r:id="rId3"/>
              </a:rPr>
              <a:t>https://doi.org/10.3390/en11113100</a:t>
            </a:r>
            <a:endParaRPr lang="sv-SE" sz="1400" dirty="0">
              <a:latin typeface="Open Sans"/>
            </a:endParaRPr>
          </a:p>
          <a:p>
            <a:endParaRPr lang="sv-SE" sz="1400" dirty="0">
              <a:latin typeface="Open Sans"/>
            </a:endParaRPr>
          </a:p>
          <a:p>
            <a:r>
              <a:rPr lang="sv-SE" sz="14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sv-SE" sz="1400" dirty="0">
                <a:latin typeface="Open Sans"/>
                <a:hlinkClick r:id="rId4"/>
              </a:rPr>
              <a:t>https://doi.org/10.1088/1748-9326/aa7b29</a:t>
            </a:r>
            <a:endParaRPr lang="sv-SE" sz="1400" dirty="0">
              <a:latin typeface="Open Sans"/>
            </a:endParaRPr>
          </a:p>
          <a:p>
            <a:endParaRPr lang="sv-SE" sz="1400" dirty="0">
              <a:latin typeface="Open Sans"/>
            </a:endParaRPr>
          </a:p>
          <a:p>
            <a:r>
              <a:rPr lang="sv-SE" sz="1400" dirty="0">
                <a:latin typeface="Open Sans"/>
              </a:rPr>
              <a:t>Mentis, D., Korkovelos, A., Sahlberg, A., Khavari, B., n.d. Lecture 1: Introduction to geospatial electrification modelling</a:t>
            </a:r>
          </a:p>
          <a:p>
            <a:r>
              <a:rPr lang="sv-SE" sz="1400" dirty="0">
                <a:latin typeface="Open Sans"/>
              </a:rPr>
              <a:t>[WWW Document]. OnSSET Teaching Kit. URL </a:t>
            </a:r>
            <a:r>
              <a:rPr lang="sv-SE" sz="1400" dirty="0">
                <a:latin typeface="Open Sans"/>
                <a:hlinkClick r:id="rId5"/>
              </a:rPr>
              <a:t>https://onsset.github.io/teaching_kit/courses/module_1/Lecture_1/</a:t>
            </a:r>
            <a:r>
              <a:rPr lang="sv-SE" sz="1400" dirty="0">
                <a:latin typeface="Open Sans"/>
              </a:rPr>
              <a:t> (accessed 2.18.21).</a:t>
            </a:r>
          </a:p>
          <a:p>
            <a:endParaRPr lang="sv-SE" sz="1400" dirty="0">
              <a:latin typeface="Open Sans"/>
            </a:endParaRPr>
          </a:p>
          <a:p>
            <a:r>
              <a:rPr lang="sv-SE" sz="1400" dirty="0">
                <a:latin typeface="Open Sans"/>
              </a:rPr>
              <a:t>Nerini, F.F., Broad, O., Mentis, D., Welsch, M., Bazilian, M., Howells, M., 2016. A cost comparison of technology approaches for improving access to electricity services. Energy 95, 255–265. </a:t>
            </a:r>
            <a:r>
              <a:rPr lang="sv-SE" sz="1400" dirty="0">
                <a:latin typeface="Open Sans"/>
                <a:hlinkClick r:id="rId6"/>
              </a:rPr>
              <a:t>https://doi.org/10.1016/j.energy.2015.11.068</a:t>
            </a:r>
            <a:endParaRPr lang="sv-SE" sz="14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25824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results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5633505" cy="137575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1" name="Rectangle 10"/>
          <p:cNvSpPr/>
          <p:nvPr/>
        </p:nvSpPr>
        <p:spPr>
          <a:xfrm>
            <a:off x="10152916" y="6072516"/>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1003176" y="6145225"/>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7" name="Rectangle 6"/>
          <p:cNvSpPr/>
          <p:nvPr/>
        </p:nvSpPr>
        <p:spPr>
          <a:xfrm>
            <a:off x="4336913" y="6145463"/>
            <a:ext cx="4183373" cy="246221"/>
          </a:xfrm>
          <a:prstGeom prst="rect">
            <a:avLst/>
          </a:prstGeom>
        </p:spPr>
        <p:txBody>
          <a:bodyPr wrap="squar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5"/>
              </a:rPr>
              <a:t>image</a:t>
            </a:r>
            <a:r>
              <a:rPr lang="en-GB" sz="1000" dirty="0">
                <a:latin typeface="Open Sans"/>
              </a:rPr>
              <a:t>  licensed under </a:t>
            </a:r>
            <a:r>
              <a:rPr lang="en-GB" sz="1000" dirty="0">
                <a:latin typeface="Open Sans"/>
                <a:hlinkClick r:id="rId6"/>
              </a:rPr>
              <a:t>CC-BY 3.0</a:t>
            </a:r>
            <a:endParaRPr lang="en-GB" sz="1000"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7914" y="1589674"/>
            <a:ext cx="5967404" cy="4473964"/>
          </a:xfrm>
          <a:prstGeom prst="rect">
            <a:avLst/>
          </a:prstGeom>
        </p:spPr>
      </p:pic>
      <p:sp>
        <p:nvSpPr>
          <p:cNvPr id="10" name="Oval 9">
            <a:extLst>
              <a:ext uri="{FF2B5EF4-FFF2-40B4-BE49-F238E27FC236}">
                <a16:creationId xmlns:a16="http://schemas.microsoft.com/office/drawing/2014/main" id="{CE1A8FBF-A6AB-1145-97F4-AC0D7F162F88}"/>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5.mp3" descr="Track1_Lecture3_Slide15.mp3">
            <a:hlinkClick r:id="" action="ppaction://media"/>
            <a:extLst>
              <a:ext uri="{FF2B5EF4-FFF2-40B4-BE49-F238E27FC236}">
                <a16:creationId xmlns:a16="http://schemas.microsoft.com/office/drawing/2014/main" id="{2D3FDE82-0C3C-D040-8B74-EBB05AD19B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5089" y="33431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Investment cost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2044"/>
            <a:ext cx="6023252"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 </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439" y="1774856"/>
            <a:ext cx="5405147" cy="4469533"/>
          </a:xfrm>
          <a:prstGeom prst="rect">
            <a:avLst/>
          </a:prstGeom>
        </p:spPr>
      </p:pic>
      <p:sp>
        <p:nvSpPr>
          <p:cNvPr id="11" name="Rectangle 10"/>
          <p:cNvSpPr/>
          <p:nvPr/>
        </p:nvSpPr>
        <p:spPr>
          <a:xfrm>
            <a:off x="10159493" y="6081622"/>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71861" y="6139033"/>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12" name="Rectangle 11"/>
          <p:cNvSpPr/>
          <p:nvPr/>
        </p:nvSpPr>
        <p:spPr>
          <a:xfrm>
            <a:off x="3686059" y="6134300"/>
            <a:ext cx="4216219" cy="246221"/>
          </a:xfrm>
          <a:prstGeom prst="rect">
            <a:avLst/>
          </a:prstGeom>
        </p:spPr>
        <p:txBody>
          <a:bodyPr wrap="none" lIns="91440" tIns="45720" rIns="91440" bIns="45720" anchor="t">
            <a:spAutoFit/>
          </a:bodyPr>
          <a:lstStyle/>
          <a:p>
            <a:pPr algn="ctr"/>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EB752886-07F6-2348-8DED-454520352C86}"/>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6.mp3" descr="Track1_Lecture3_Slide16.mp3">
            <a:hlinkClick r:id="" action="ppaction://media"/>
            <a:extLst>
              <a:ext uri="{FF2B5EF4-FFF2-40B4-BE49-F238E27FC236}">
                <a16:creationId xmlns:a16="http://schemas.microsoft.com/office/drawing/2014/main" id="{F1E9F507-23E4-FC4E-8ACE-D915275237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34319"/>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7268" y="1389619"/>
            <a:ext cx="1017497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results of electrification analysis of sub-Saharan Africa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593331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285" y="2104001"/>
            <a:ext cx="10242740" cy="3821484"/>
          </a:xfrm>
          <a:prstGeom prst="rect">
            <a:avLst/>
          </a:prstGeom>
        </p:spPr>
      </p:pic>
      <p:sp>
        <p:nvSpPr>
          <p:cNvPr id="13" name="Rectangle 12"/>
          <p:cNvSpPr/>
          <p:nvPr/>
        </p:nvSpPr>
        <p:spPr>
          <a:xfrm>
            <a:off x="10157299" y="6076991"/>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25024" y="6149356"/>
            <a:ext cx="2688188" cy="246221"/>
          </a:xfrm>
          <a:prstGeom prst="rect">
            <a:avLst/>
          </a:prstGeom>
        </p:spPr>
        <p:txBody>
          <a:bodyPr wrap="squar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1" name="Rectangle 10"/>
          <p:cNvSpPr/>
          <p:nvPr/>
        </p:nvSpPr>
        <p:spPr>
          <a:xfrm>
            <a:off x="4685630" y="6133382"/>
            <a:ext cx="4216219" cy="246221"/>
          </a:xfrm>
          <a:prstGeom prst="rect">
            <a:avLst/>
          </a:prstGeom>
        </p:spPr>
        <p:txBody>
          <a:bodyPr wrap="none" lIns="91440" tIns="45720" rIns="91440" bIns="45720" anchor="t">
            <a:spAutoFit/>
          </a:bodyPr>
          <a:lstStyle/>
          <a:p>
            <a:pPr algn="ctr"/>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80511BB0-02C2-2F47-950A-826F05A183BA}"/>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7.mp3" descr="Track1_Lecture3_Slide17.mp3">
            <a:hlinkClick r:id="" action="ppaction://media"/>
            <a:extLst>
              <a:ext uri="{FF2B5EF4-FFF2-40B4-BE49-F238E27FC236}">
                <a16:creationId xmlns:a16="http://schemas.microsoft.com/office/drawing/2014/main" id="{9584E5CE-C269-A64E-B3D6-A8E78AA0E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3519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Investment needs in sub-Saharan Africa</a:t>
            </a:r>
            <a:r>
              <a:rPr lang="en-ZA" b="1" dirty="0">
                <a:latin typeface="Open Sans"/>
                <a:ea typeface="Open Sans" panose="020B0606030504020204" pitchFamily="34" charset="0"/>
                <a:cs typeface="Open Sans" panose="020B0606030504020204" pitchFamily="34" charset="0"/>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067" y="1863940"/>
            <a:ext cx="5609838" cy="4221116"/>
          </a:xfrm>
          <a:prstGeom prst="rect">
            <a:avLst/>
          </a:prstGeom>
        </p:spPr>
      </p:pic>
      <p:sp>
        <p:nvSpPr>
          <p:cNvPr id="5" name="Rectangle 4"/>
          <p:cNvSpPr/>
          <p:nvPr/>
        </p:nvSpPr>
        <p:spPr>
          <a:xfrm>
            <a:off x="936550" y="614151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Title 10">
            <a:extLst>
              <a:ext uri="{FF2B5EF4-FFF2-40B4-BE49-F238E27FC236}">
                <a16:creationId xmlns:a16="http://schemas.microsoft.com/office/drawing/2014/main" id="{43CE6EBA-4EBD-46AA-9125-30FE6E5C850C}"/>
              </a:ext>
            </a:extLst>
          </p:cNvPr>
          <p:cNvSpPr txBox="1">
            <a:spLocks/>
          </p:cNvSpPr>
          <p:nvPr/>
        </p:nvSpPr>
        <p:spPr>
          <a:xfrm>
            <a:off x="887215" y="-2044"/>
            <a:ext cx="599327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TextBox 2"/>
          <p:cNvSpPr txBox="1"/>
          <p:nvPr/>
        </p:nvSpPr>
        <p:spPr>
          <a:xfrm>
            <a:off x="3724447" y="6142692"/>
            <a:ext cx="436285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0B8CE93-F86A-584A-9B12-3AD6342D100E}"/>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8.mp3" descr="Track1_Lecture3_Slide18.mp3">
            <a:hlinkClick r:id="" action="ppaction://media"/>
            <a:extLst>
              <a:ext uri="{FF2B5EF4-FFF2-40B4-BE49-F238E27FC236}">
                <a16:creationId xmlns:a16="http://schemas.microsoft.com/office/drawing/2014/main" id="{5C3A7D3E-2845-514B-88F3-CA2C3694B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76500" y="34197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2" name="Content Placeholder 1"/>
          <p:cNvSpPr>
            <a:spLocks noGrp="1"/>
          </p:cNvSpPr>
          <p:nvPr>
            <p:ph idx="1"/>
          </p:nvPr>
        </p:nvSpPr>
        <p:spPr>
          <a:xfrm>
            <a:off x="802105" y="2063643"/>
            <a:ext cx="9258969" cy="3902995"/>
          </a:xfrm>
        </p:spPr>
        <p:txBody>
          <a:bodyPr vert="horz" lIns="91440" tIns="45720" rIns="91440" bIns="45720" rtlCol="0" anchor="t">
            <a:normAutofit/>
          </a:bodyPr>
          <a:lstStyle/>
          <a:p>
            <a:pPr>
              <a:lnSpc>
                <a:spcPct val="114000"/>
              </a:lnSpc>
              <a:spcBef>
                <a:spcPts val="0"/>
              </a:spcBef>
              <a:spcAft>
                <a:spcPts val="600"/>
              </a:spcAft>
            </a:pPr>
            <a:r>
              <a:rPr lang="en-GB" b="1" dirty="0">
                <a:latin typeface="Open Sans"/>
              </a:rPr>
              <a:t>Grid extension </a:t>
            </a:r>
            <a:r>
              <a:rPr lang="en-GB" dirty="0">
                <a:latin typeface="Open Sans"/>
              </a:rPr>
              <a:t>is favourable in areas with </a:t>
            </a:r>
            <a:r>
              <a:rPr lang="en-GB" b="1" dirty="0">
                <a:latin typeface="Open Sans"/>
              </a:rPr>
              <a:t>high demands</a:t>
            </a:r>
            <a:r>
              <a:rPr lang="en-GB" dirty="0">
                <a:latin typeface="Open Sans"/>
              </a:rPr>
              <a:t>, which often correlates with high population density and </a:t>
            </a:r>
            <a:r>
              <a:rPr lang="en-GB" b="1" dirty="0">
                <a:latin typeface="Open Sans"/>
              </a:rPr>
              <a:t>close distance (&lt;50 km) to the grid network</a:t>
            </a:r>
            <a:endParaRPr lang="en-GB" dirty="0">
              <a:latin typeface="Open Sans"/>
            </a:endParaRPr>
          </a:p>
          <a:p>
            <a:pPr>
              <a:lnSpc>
                <a:spcPct val="114000"/>
              </a:lnSpc>
              <a:spcBef>
                <a:spcPts val="0"/>
              </a:spcBef>
              <a:spcAft>
                <a:spcPts val="600"/>
              </a:spcAft>
            </a:pPr>
            <a:r>
              <a:rPr lang="en-GB" b="1" dirty="0">
                <a:latin typeface="Open Sans"/>
              </a:rPr>
              <a:t>Mini-grids</a:t>
            </a:r>
            <a:r>
              <a:rPr lang="en-GB" dirty="0">
                <a:latin typeface="Open Sans"/>
              </a:rPr>
              <a:t> are favourable in </a:t>
            </a:r>
            <a:r>
              <a:rPr lang="en-GB" b="1" dirty="0">
                <a:latin typeface="Open Sans"/>
              </a:rPr>
              <a:t>medium to high demand </a:t>
            </a:r>
            <a:r>
              <a:rPr lang="en-GB" dirty="0">
                <a:latin typeface="Open Sans"/>
              </a:rPr>
              <a:t>levels, which normally correlates with the density of population in areas </a:t>
            </a:r>
            <a:r>
              <a:rPr lang="en-GB" b="1" dirty="0">
                <a:latin typeface="Open Sans"/>
              </a:rPr>
              <a:t>located further away from existing grid lines</a:t>
            </a:r>
          </a:p>
          <a:p>
            <a:pPr>
              <a:lnSpc>
                <a:spcPct val="114000"/>
              </a:lnSpc>
              <a:spcBef>
                <a:spcPts val="0"/>
              </a:spcBef>
              <a:spcAft>
                <a:spcPts val="600"/>
              </a:spcAft>
            </a:pPr>
            <a:r>
              <a:rPr lang="en-GB" b="1" dirty="0">
                <a:latin typeface="Open Sans"/>
              </a:rPr>
              <a:t>Stand-alone</a:t>
            </a:r>
            <a:r>
              <a:rPr lang="en-GB" dirty="0">
                <a:latin typeface="Open Sans"/>
              </a:rPr>
              <a:t> systems are favourable in areas where demand levels are low, typically in </a:t>
            </a:r>
            <a:r>
              <a:rPr lang="en-GB" b="1" dirty="0">
                <a:latin typeface="Open Sans"/>
              </a:rPr>
              <a:t>small rural settlements </a:t>
            </a:r>
            <a:r>
              <a:rPr lang="en-GB" dirty="0">
                <a:latin typeface="Open Sans"/>
              </a:rPr>
              <a:t>and/or sparsely populated areas</a:t>
            </a:r>
          </a:p>
          <a:p>
            <a:pPr>
              <a:lnSpc>
                <a:spcPct val="114000"/>
              </a:lnSpc>
              <a:spcBef>
                <a:spcPts val="0"/>
              </a:spcBef>
              <a:spcAft>
                <a:spcPts val="600"/>
              </a:spcAft>
            </a:pPr>
            <a:r>
              <a:rPr lang="en-GB" dirty="0">
                <a:latin typeface="Open Sans"/>
              </a:rPr>
              <a:t>Increased electricity demand (Tier 1 → Tier 5) moves the least-cost option gradually from Stand-alone → Mini-Grid → Grid.</a:t>
            </a:r>
          </a:p>
          <a:p>
            <a:endParaRPr lang="en-GB" sz="2000" dirty="0">
              <a:latin typeface="Open Sans"/>
            </a:endParaRPr>
          </a:p>
        </p:txBody>
      </p:sp>
      <p:sp>
        <p:nvSpPr>
          <p:cNvPr id="5" name="Rectangle 4"/>
          <p:cNvSpPr/>
          <p:nvPr/>
        </p:nvSpPr>
        <p:spPr>
          <a:xfrm>
            <a:off x="842825" y="6135197"/>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3" name="Title 10">
            <a:extLst>
              <a:ext uri="{FF2B5EF4-FFF2-40B4-BE49-F238E27FC236}">
                <a16:creationId xmlns:a16="http://schemas.microsoft.com/office/drawing/2014/main" id="{B70F0F33-7A61-46B9-85C8-4843A34710C5}"/>
              </a:ext>
            </a:extLst>
          </p:cNvPr>
          <p:cNvSpPr txBox="1">
            <a:spLocks/>
          </p:cNvSpPr>
          <p:nvPr/>
        </p:nvSpPr>
        <p:spPr>
          <a:xfrm>
            <a:off x="887215" y="-2044"/>
            <a:ext cx="597828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Electricity access in sub-Saharan Africa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Oval 5">
            <a:extLst>
              <a:ext uri="{FF2B5EF4-FFF2-40B4-BE49-F238E27FC236}">
                <a16:creationId xmlns:a16="http://schemas.microsoft.com/office/drawing/2014/main" id="{E84C20F0-78C1-E744-9CE1-8D276D0EB9CA}"/>
              </a:ext>
            </a:extLst>
          </p:cNvPr>
          <p:cNvSpPr/>
          <p:nvPr/>
        </p:nvSpPr>
        <p:spPr>
          <a:xfrm>
            <a:off x="71051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19.mp3" descr="Track1_Lecture3_Slide19.mp3">
            <a:hlinkClick r:id="" action="ppaction://media"/>
            <a:extLst>
              <a:ext uri="{FF2B5EF4-FFF2-40B4-BE49-F238E27FC236}">
                <a16:creationId xmlns:a16="http://schemas.microsoft.com/office/drawing/2014/main" id="{534EFC1B-09E8-E246-90C4-F3EFBEAC8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6500" y="334319"/>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09402"/>
            <a:ext cx="5211459" cy="314710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AutoNum type="arabicPeriod"/>
            </a:pPr>
            <a:r>
              <a:rPr lang="en-US" sz="2000" dirty="0">
                <a:latin typeface="Open Sans"/>
                <a:ea typeface="+mn-lt"/>
                <a:cs typeface="+mn-lt"/>
              </a:rPr>
              <a:t>ILO1: Describe the basic datasets used in OnSSET</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ILO2: Explain how energy resources are distributed in sub-Saharan Africa </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ILO3: List key features of Geographical Information Systems (GIS) </a:t>
            </a:r>
          </a:p>
          <a:p>
            <a:pPr marL="342900" indent="-342900" algn="l">
              <a:lnSpc>
                <a:spcPct val="100000"/>
              </a:lnSpc>
              <a:buAutoNum type="arabicPeriod"/>
            </a:pPr>
            <a:r>
              <a:rPr lang="en-US" sz="2000" dirty="0">
                <a:latin typeface="Open Sans"/>
                <a:ea typeface="+mn-lt"/>
                <a:cs typeface="+mn-lt"/>
              </a:rPr>
              <a:t>ILO4: Describe the role of geospatial data and the Sustainable Development Goals</a:t>
            </a:r>
          </a:p>
          <a:p>
            <a:pPr algn="l">
              <a:lnSpc>
                <a:spcPct val="100000"/>
              </a:lnSpc>
            </a:pPr>
            <a:endParaRPr lang="en-GB" sz="2000" dirty="0">
              <a:latin typeface="Open Sans"/>
            </a:endParaRPr>
          </a:p>
        </p:txBody>
      </p:sp>
      <p:sp>
        <p:nvSpPr>
          <p:cNvPr id="2" name="Rectangle 1"/>
          <p:cNvSpPr/>
          <p:nvPr/>
        </p:nvSpPr>
        <p:spPr>
          <a:xfrm>
            <a:off x="887214" y="1379679"/>
            <a:ext cx="4340355"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0EE92DE4-F595-504C-B22A-0A2A37B5802B}"/>
              </a:ext>
            </a:extLst>
          </p:cNvPr>
          <p:cNvSpPr/>
          <p:nvPr/>
        </p:nvSpPr>
        <p:spPr>
          <a:xfrm>
            <a:off x="6964433" y="821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mp3" descr="Track1_Lecture3_Slide2.mp3">
            <a:hlinkClick r:id="" action="ppaction://media"/>
            <a:extLst>
              <a:ext uri="{FF2B5EF4-FFF2-40B4-BE49-F238E27FC236}">
                <a16:creationId xmlns:a16="http://schemas.microsoft.com/office/drawing/2014/main" id="{9AC2DFC8-DDEF-E34F-850D-CF841F38A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5798" y="89261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7162" y="779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2" name="Rectangle 1"/>
          <p:cNvSpPr/>
          <p:nvPr/>
        </p:nvSpPr>
        <p:spPr>
          <a:xfrm>
            <a:off x="887215" y="1630124"/>
            <a:ext cx="5227053" cy="3293209"/>
          </a:xfrm>
          <a:prstGeom prst="rect">
            <a:avLst/>
          </a:prstGeom>
        </p:spPr>
        <p:txBody>
          <a:bodyPr wrap="square" lIns="91440" tIns="45720" rIns="91440" bIns="45720" anchor="t">
            <a:spAutoFit/>
          </a:bodyPr>
          <a:lstStyle/>
          <a:p>
            <a:r>
              <a:rPr lang="en-GB"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GB" sz="1600" dirty="0">
                <a:latin typeface="Open Sans"/>
                <a:hlinkClick r:id="rId2"/>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a:t>
            </a:r>
          </a:p>
          <a:p>
            <a:r>
              <a:rPr lang="sv-SE" sz="1600" dirty="0">
                <a:latin typeface="Open Sans"/>
              </a:rPr>
              <a:t>[WWW Document]. OnSSET Teaching Kit. URL </a:t>
            </a:r>
            <a:r>
              <a:rPr lang="sv-SE" sz="1600" dirty="0">
                <a:latin typeface="Open Sans"/>
                <a:hlinkClick r:id="rId3"/>
              </a:rPr>
              <a:t>https://onsset.github.io/teaching_kit/courses/module_1/Lecture_1/</a:t>
            </a:r>
            <a:r>
              <a:rPr lang="sv-SE" sz="1600" dirty="0">
                <a:latin typeface="Open Sans"/>
              </a:rPr>
              <a:t>   (accessed 2.18.21).</a:t>
            </a:r>
          </a:p>
          <a:p>
            <a:endParaRPr lang="en-GB" sz="1600" dirty="0">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is GIS and why is it useful?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596329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Rectangle 1"/>
          <p:cNvSpPr/>
          <p:nvPr/>
        </p:nvSpPr>
        <p:spPr>
          <a:xfrm>
            <a:off x="887214" y="4000286"/>
            <a:ext cx="9736670" cy="707886"/>
          </a:xfrm>
          <a:prstGeom prst="rect">
            <a:avLst/>
          </a:prstGeom>
        </p:spPr>
        <p:txBody>
          <a:bodyPr wrap="square" lIns="91440" tIns="45720" rIns="91440" bIns="45720" anchor="t">
            <a:spAutoFit/>
          </a:bodyPr>
          <a:lstStyle/>
          <a:p>
            <a:r>
              <a:rPr lang="en-US" sz="2000" dirty="0">
                <a:latin typeface="Open Sans"/>
              </a:rPr>
              <a:t>GIS can relate information from different sources, using two key index variables space (or location) and time.</a:t>
            </a:r>
          </a:p>
        </p:txBody>
      </p:sp>
      <p:sp>
        <p:nvSpPr>
          <p:cNvPr id="3" name="Rectangle 2"/>
          <p:cNvSpPr/>
          <p:nvPr/>
        </p:nvSpPr>
        <p:spPr>
          <a:xfrm>
            <a:off x="887214" y="1967965"/>
            <a:ext cx="10398407" cy="1250727"/>
          </a:xfrm>
          <a:prstGeom prst="rect">
            <a:avLst/>
          </a:prstGeom>
        </p:spPr>
        <p:txBody>
          <a:bodyPr wrap="square" lIns="91440" tIns="45720" rIns="91440" bIns="45720" anchor="t">
            <a:spAutoFit/>
          </a:bodyPr>
          <a:lstStyle/>
          <a:p>
            <a:pPr>
              <a:lnSpc>
                <a:spcPct val="130000"/>
              </a:lnSpc>
            </a:pPr>
            <a:r>
              <a:rPr lang="en-GB" sz="2000" dirty="0">
                <a:latin typeface="Open Sans"/>
              </a:rPr>
              <a:t>A </a:t>
            </a:r>
            <a:r>
              <a:rPr lang="en-GB" sz="2000" b="1" dirty="0">
                <a:latin typeface="Open Sans"/>
              </a:rPr>
              <a:t>G</a:t>
            </a:r>
            <a:r>
              <a:rPr lang="en-GB" sz="2000" dirty="0">
                <a:latin typeface="Open Sans"/>
              </a:rPr>
              <a:t>eographic </a:t>
            </a:r>
            <a:r>
              <a:rPr lang="en-GB" sz="2000" b="1" dirty="0">
                <a:latin typeface="Open Sans"/>
              </a:rPr>
              <a:t>I</a:t>
            </a:r>
            <a:r>
              <a:rPr lang="en-GB" sz="2000" dirty="0">
                <a:latin typeface="Open Sans"/>
              </a:rPr>
              <a:t>nformation </a:t>
            </a:r>
            <a:r>
              <a:rPr lang="en-GB" sz="2000" b="1" dirty="0">
                <a:latin typeface="Open Sans"/>
              </a:rPr>
              <a:t>S</a:t>
            </a:r>
            <a:r>
              <a:rPr lang="en-GB" sz="2000" dirty="0">
                <a:latin typeface="Open Sans"/>
              </a:rPr>
              <a:t>ystem (</a:t>
            </a:r>
            <a:r>
              <a:rPr lang="en-GB" sz="2000" b="1" dirty="0">
                <a:latin typeface="Open Sans"/>
              </a:rPr>
              <a:t>GIS</a:t>
            </a:r>
            <a:r>
              <a:rPr lang="en-GB" sz="2000" dirty="0">
                <a:latin typeface="Open Sans"/>
              </a:rPr>
              <a:t>) is an integrated set of hardware and software tools, designed to capture, store, manipulate, analyse, manage, and digitally present spatial </a:t>
            </a:r>
            <a:r>
              <a:rPr lang="sv-SE" sz="2000" dirty="0">
                <a:latin typeface="Open Sans"/>
              </a:rPr>
              <a:t>(</a:t>
            </a:r>
            <a:r>
              <a:rPr lang="en-GB" sz="2000" dirty="0">
                <a:latin typeface="Open Sans"/>
              </a:rPr>
              <a:t>or geographic) data and related attribute information.</a:t>
            </a:r>
            <a:endParaRPr lang="en-US" sz="2000" dirty="0">
              <a:latin typeface="Open Sans"/>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EAB04707-F544-F942-91C4-1ADABBC4B17A}"/>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21.mp3" descr="Track1_Lecture3_Slide21.mp3">
            <a:hlinkClick r:id="" action="ppaction://media"/>
            <a:extLst>
              <a:ext uri="{FF2B5EF4-FFF2-40B4-BE49-F238E27FC236}">
                <a16:creationId xmlns:a16="http://schemas.microsoft.com/office/drawing/2014/main" id="{EB75D3A4-3E9C-9F43-A398-6BF64A730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3431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Geographical Information System (GIS)</a:t>
            </a:r>
          </a:p>
        </p:txBody>
      </p:sp>
      <p:sp>
        <p:nvSpPr>
          <p:cNvPr id="2" name="Content Placeholder 1"/>
          <p:cNvSpPr>
            <a:spLocks noGrp="1"/>
          </p:cNvSpPr>
          <p:nvPr>
            <p:ph idx="1"/>
          </p:nvPr>
        </p:nvSpPr>
        <p:spPr>
          <a:xfrm>
            <a:off x="838200" y="2154425"/>
            <a:ext cx="10515600" cy="3190846"/>
          </a:xfrm>
        </p:spPr>
        <p:txBody>
          <a:bodyPr vert="horz" lIns="91440" tIns="45720" rIns="91440" bIns="45720" rtlCol="0" anchor="t">
            <a:normAutofit/>
          </a:bodyPr>
          <a:lstStyle/>
          <a:p>
            <a:pPr marL="0" indent="0">
              <a:lnSpc>
                <a:spcPct val="114000"/>
              </a:lnSpc>
              <a:spcBef>
                <a:spcPts val="0"/>
              </a:spcBef>
              <a:spcAft>
                <a:spcPts val="600"/>
              </a:spcAft>
              <a:buNone/>
            </a:pPr>
            <a:r>
              <a:rPr lang="en-US" sz="2000" dirty="0">
                <a:latin typeface="Open Sans" panose="020B0606030504020204"/>
              </a:rPr>
              <a:t>The use of GIS serves multiple purposes: </a:t>
            </a:r>
          </a:p>
          <a:p>
            <a:pPr>
              <a:lnSpc>
                <a:spcPct val="114000"/>
              </a:lnSpc>
              <a:spcBef>
                <a:spcPts val="0"/>
              </a:spcBef>
              <a:spcAft>
                <a:spcPts val="600"/>
              </a:spcAft>
            </a:pPr>
            <a:r>
              <a:rPr lang="en-US" sz="2000" b="1" dirty="0">
                <a:latin typeface="Open Sans" panose="020B0606030504020204"/>
              </a:rPr>
              <a:t>Location based assessments</a:t>
            </a:r>
            <a:r>
              <a:rPr lang="en-US" sz="2000" dirty="0">
                <a:latin typeface="Open Sans" panose="020B0606030504020204"/>
              </a:rPr>
              <a:t>: GIS tools enable assessments to </a:t>
            </a:r>
            <a:r>
              <a:rPr lang="en-GB" sz="2000" dirty="0">
                <a:latin typeface="Open Sans" panose="020B0606030504020204"/>
              </a:rPr>
              <a:t>analyse</a:t>
            </a:r>
            <a:r>
              <a:rPr lang="en-US" sz="2000" dirty="0">
                <a:latin typeface="Open Sans" panose="020B0606030504020204"/>
              </a:rPr>
              <a:t> energy related geospatial information. </a:t>
            </a:r>
          </a:p>
          <a:p>
            <a:pPr>
              <a:lnSpc>
                <a:spcPct val="114000"/>
              </a:lnSpc>
              <a:spcBef>
                <a:spcPts val="0"/>
              </a:spcBef>
              <a:spcAft>
                <a:spcPts val="600"/>
              </a:spcAft>
            </a:pPr>
            <a:r>
              <a:rPr lang="en-US" sz="2000" b="1" dirty="0">
                <a:latin typeface="Open Sans" panose="020B0606030504020204"/>
              </a:rPr>
              <a:t>Remote sensing</a:t>
            </a:r>
            <a:r>
              <a:rPr lang="en-US" sz="2000" dirty="0">
                <a:latin typeface="Open Sans" panose="020B0606030504020204"/>
              </a:rPr>
              <a:t>: The use of GIS tools facilitates the integration of remote sensing techniques to derive resource availability &amp; energy potentials in cases where such data are not (publicly) available.</a:t>
            </a:r>
          </a:p>
          <a:p>
            <a:pPr>
              <a:lnSpc>
                <a:spcPct val="114000"/>
              </a:lnSpc>
              <a:spcBef>
                <a:spcPts val="0"/>
              </a:spcBef>
              <a:spcAft>
                <a:spcPts val="600"/>
              </a:spcAft>
            </a:pPr>
            <a:r>
              <a:rPr lang="en-US" sz="2000" b="1" dirty="0">
                <a:latin typeface="Open Sans" panose="020B0606030504020204"/>
              </a:rPr>
              <a:t>Illustration of results</a:t>
            </a:r>
            <a:r>
              <a:rPr lang="en-US" sz="2000" dirty="0">
                <a:latin typeface="Open Sans" panose="020B0606030504020204"/>
              </a:rPr>
              <a:t>: GIS is used to illustrate results in interactive maps, providing an effective science–policy interface.</a:t>
            </a:r>
          </a:p>
          <a:p>
            <a:pPr marL="0" indent="0">
              <a:buNone/>
            </a:pPr>
            <a:endParaRPr lang="en-GB" sz="1600" dirty="0">
              <a:latin typeface="Open Sans" panose="020B0606030504020204"/>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C6461399-1649-8F4B-86E6-768793E56BE6}"/>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2.mp3" descr="Track1_Lecture3_Slide22.mp3">
            <a:hlinkClick r:id="" action="ppaction://media"/>
            <a:extLst>
              <a:ext uri="{FF2B5EF4-FFF2-40B4-BE49-F238E27FC236}">
                <a16:creationId xmlns:a16="http://schemas.microsoft.com/office/drawing/2014/main" id="{ACA78978-F5AA-F24F-AF07-D31114C46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4039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Spatial solar and wind availability</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l="3236" t="3541" r="3002" b="15049"/>
          <a:stretch/>
        </p:blipFill>
        <p:spPr>
          <a:xfrm>
            <a:off x="4722061" y="1792993"/>
            <a:ext cx="5891986" cy="3970133"/>
          </a:xfrm>
          <a:prstGeom prst="rect">
            <a:avLst/>
          </a:prstGeom>
        </p:spPr>
      </p:pic>
      <p:sp>
        <p:nvSpPr>
          <p:cNvPr id="7" name="Rectangle 14"/>
          <p:cNvSpPr/>
          <p:nvPr/>
        </p:nvSpPr>
        <p:spPr>
          <a:xfrm>
            <a:off x="6422633" y="5697206"/>
            <a:ext cx="3849138" cy="276999"/>
          </a:xfrm>
          <a:prstGeom prst="rect">
            <a:avLst/>
          </a:prstGeom>
        </p:spPr>
        <p:txBody>
          <a:bodyPr wrap="square">
            <a:spAutoFit/>
          </a:bodyPr>
          <a:lstStyle/>
          <a:p>
            <a:pPr algn="ctr">
              <a:spcAft>
                <a:spcPts val="300"/>
              </a:spcAft>
            </a:pPr>
            <a:r>
              <a:rPr lang="sv-SE" sz="1200" dirty="0"/>
              <a:t>Wind Power Capacity factor map of the African continent</a:t>
            </a:r>
          </a:p>
        </p:txBody>
      </p:sp>
      <p:sp>
        <p:nvSpPr>
          <p:cNvPr id="10" name="Rounded Rectangle 9"/>
          <p:cNvSpPr/>
          <p:nvPr/>
        </p:nvSpPr>
        <p:spPr>
          <a:xfrm>
            <a:off x="6020836" y="2781112"/>
            <a:ext cx="401797" cy="441398"/>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6232358" y="1997415"/>
            <a:ext cx="1395528" cy="8300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562936" y="1708373"/>
            <a:ext cx="2267336" cy="738664"/>
          </a:xfrm>
          <a:prstGeom prst="rect">
            <a:avLst/>
          </a:prstGeom>
        </p:spPr>
        <p:txBody>
          <a:bodyPr wrap="square" lIns="91440" tIns="45720" rIns="91440" bIns="45720" anchor="t">
            <a:spAutoFit/>
          </a:bodyPr>
          <a:lstStyle/>
          <a:p>
            <a:pPr algn="ctr">
              <a:spcAft>
                <a:spcPts val="2400"/>
              </a:spcAft>
            </a:pPr>
            <a:r>
              <a:rPr lang="en-GB" sz="1400" dirty="0">
                <a:latin typeface="Open Sans"/>
              </a:rPr>
              <a:t>Areas with high potential for Wind Power projects deployment</a:t>
            </a:r>
          </a:p>
        </p:txBody>
      </p:sp>
      <p:sp>
        <p:nvSpPr>
          <p:cNvPr id="13" name="Rounded Rectangle 12"/>
          <p:cNvSpPr/>
          <p:nvPr/>
        </p:nvSpPr>
        <p:spPr>
          <a:xfrm>
            <a:off x="8538519" y="3340855"/>
            <a:ext cx="495545" cy="595831"/>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V="1">
            <a:off x="9232152" y="2409374"/>
            <a:ext cx="0" cy="91721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34064" y="3377930"/>
            <a:ext cx="198088" cy="199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23F1D29B-5D20-4E93-9105-AA9B6B846AC1}"/>
              </a:ext>
            </a:extLst>
          </p:cNvPr>
          <p:cNvPicPr>
            <a:picLocks noChangeAspect="1"/>
          </p:cNvPicPr>
          <p:nvPr/>
        </p:nvPicPr>
        <p:blipFill>
          <a:blip r:embed="rId6"/>
          <a:stretch>
            <a:fillRect/>
          </a:stretch>
        </p:blipFill>
        <p:spPr>
          <a:xfrm>
            <a:off x="1040834" y="2613627"/>
            <a:ext cx="3349752" cy="3035284"/>
          </a:xfrm>
          <a:prstGeom prst="rect">
            <a:avLst/>
          </a:prstGeom>
        </p:spPr>
      </p:pic>
      <p:sp>
        <p:nvSpPr>
          <p:cNvPr id="17" name="Rounded Rectangle 16"/>
          <p:cNvSpPr/>
          <p:nvPr/>
        </p:nvSpPr>
        <p:spPr>
          <a:xfrm>
            <a:off x="2058037" y="2801164"/>
            <a:ext cx="2255957" cy="956824"/>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stCxn id="17" idx="3"/>
          </p:cNvCxnSpPr>
          <p:nvPr/>
        </p:nvCxnSpPr>
        <p:spPr>
          <a:xfrm>
            <a:off x="4313994" y="3279576"/>
            <a:ext cx="318164" cy="6127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394899" y="3071973"/>
            <a:ext cx="1523361" cy="600164"/>
          </a:xfrm>
          <a:prstGeom prst="rect">
            <a:avLst/>
          </a:prstGeom>
        </p:spPr>
        <p:txBody>
          <a:bodyPr wrap="square">
            <a:spAutoFit/>
          </a:bodyPr>
          <a:lstStyle/>
          <a:p>
            <a:pPr algn="ctr">
              <a:spcAft>
                <a:spcPts val="2400"/>
              </a:spcAft>
            </a:pPr>
            <a:r>
              <a:rPr lang="en-GB" sz="1100" dirty="0"/>
              <a:t>Area with high potential for PV systems deployment  </a:t>
            </a:r>
          </a:p>
        </p:txBody>
      </p:sp>
      <p:sp>
        <p:nvSpPr>
          <p:cNvPr id="20" name="Rectangle 14"/>
          <p:cNvSpPr/>
          <p:nvPr/>
        </p:nvSpPr>
        <p:spPr>
          <a:xfrm>
            <a:off x="960625" y="1972325"/>
            <a:ext cx="3438150" cy="523220"/>
          </a:xfrm>
          <a:prstGeom prst="rect">
            <a:avLst/>
          </a:prstGeom>
        </p:spPr>
        <p:txBody>
          <a:bodyPr wrap="square" lIns="91440" tIns="45720" rIns="91440" bIns="45720" anchor="t">
            <a:spAutoFit/>
          </a:bodyPr>
          <a:lstStyle/>
          <a:p>
            <a:pPr algn="ctr">
              <a:spcAft>
                <a:spcPts val="300"/>
              </a:spcAft>
            </a:pPr>
            <a:r>
              <a:rPr lang="en-US" sz="1400" dirty="0">
                <a:latin typeface="Open Sans"/>
              </a:rPr>
              <a:t>Global Horizontal Irradiation (GHI) map of sub-Saharan Africa</a:t>
            </a:r>
          </a:p>
        </p:txBody>
      </p:sp>
      <p:sp>
        <p:nvSpPr>
          <p:cNvPr id="21" name="Rectangle 20"/>
          <p:cNvSpPr/>
          <p:nvPr/>
        </p:nvSpPr>
        <p:spPr>
          <a:xfrm>
            <a:off x="933661" y="6154342"/>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3" name="Rectangle 2"/>
          <p:cNvSpPr/>
          <p:nvPr/>
        </p:nvSpPr>
        <p:spPr>
          <a:xfrm>
            <a:off x="941391" y="5764453"/>
            <a:ext cx="3352200" cy="246221"/>
          </a:xfrm>
          <a:prstGeom prst="rect">
            <a:avLst/>
          </a:prstGeom>
        </p:spPr>
        <p:txBody>
          <a:bodyPr wrap="none">
            <a:spAutoFit/>
          </a:bodyPr>
          <a:lstStyle/>
          <a:p>
            <a:r>
              <a:rPr lang="sv-SE" sz="1000" b="1" dirty="0">
                <a:solidFill>
                  <a:srgbClr val="4B5B75"/>
                </a:solidFill>
                <a:latin typeface="Open Sans" panose="020B0606030504020204"/>
              </a:rPr>
              <a:t>Picture source</a:t>
            </a:r>
            <a:r>
              <a:rPr lang="sv-SE" sz="1000" dirty="0">
                <a:solidFill>
                  <a:srgbClr val="4B5B75"/>
                </a:solidFill>
                <a:latin typeface="Open Sans" panose="020B0606030504020204"/>
              </a:rPr>
              <a:t>: Global Solar Atlas 2.0,</a:t>
            </a:r>
            <a:r>
              <a:rPr lang="en-US" sz="1000" dirty="0">
                <a:solidFill>
                  <a:srgbClr val="4B5B75"/>
                </a:solidFill>
                <a:latin typeface="Open Sans" panose="020B0606030504020204"/>
              </a:rPr>
              <a:t> https://globalsolaratlas.info</a:t>
            </a:r>
            <a:endParaRPr lang="en-GB" sz="1000" dirty="0">
              <a:latin typeface="Open Sans" panose="020B0606030504020204"/>
            </a:endParaRPr>
          </a:p>
        </p:txBody>
      </p:sp>
      <p:sp>
        <p:nvSpPr>
          <p:cNvPr id="4" name="Rectangle 3"/>
          <p:cNvSpPr/>
          <p:nvPr/>
        </p:nvSpPr>
        <p:spPr>
          <a:xfrm>
            <a:off x="6493789" y="6136405"/>
            <a:ext cx="3751348" cy="246221"/>
          </a:xfrm>
          <a:prstGeom prst="rect">
            <a:avLst/>
          </a:prstGeom>
        </p:spPr>
        <p:txBody>
          <a:bodyPr wrap="none">
            <a:spAutoFit/>
          </a:bodyPr>
          <a:lstStyle/>
          <a:p>
            <a:r>
              <a:rPr lang="sv-SE" sz="1000" b="1" dirty="0">
                <a:solidFill>
                  <a:srgbClr val="4B5B75"/>
                </a:solidFill>
                <a:latin typeface="Open Sans" panose="020B0606030504020204"/>
              </a:rPr>
              <a:t>Picture source: </a:t>
            </a:r>
            <a:r>
              <a:rPr lang="sv-SE" sz="1000" dirty="0">
                <a:solidFill>
                  <a:srgbClr val="4B5B75"/>
                </a:solidFill>
                <a:latin typeface="Open Sans" panose="020B0606030504020204"/>
              </a:rPr>
              <a:t>Global Wind Atlas version 3.0, </a:t>
            </a:r>
            <a:r>
              <a:rPr lang="en-US" sz="1000" dirty="0">
                <a:solidFill>
                  <a:srgbClr val="4B5B75"/>
                </a:solidFill>
                <a:latin typeface="Open Sans" panose="020B0606030504020204"/>
              </a:rPr>
              <a:t>https://globalwindatlas.info/</a:t>
            </a:r>
            <a:endParaRPr lang="en-GB" sz="1000" dirty="0">
              <a:latin typeface="Open Sans" panose="020B0606030504020204"/>
            </a:endParaRPr>
          </a:p>
        </p:txBody>
      </p:sp>
      <p:sp>
        <p:nvSpPr>
          <p:cNvPr id="22" name="Oval 21">
            <a:extLst>
              <a:ext uri="{FF2B5EF4-FFF2-40B4-BE49-F238E27FC236}">
                <a16:creationId xmlns:a16="http://schemas.microsoft.com/office/drawing/2014/main" id="{3525A865-5053-5B49-931F-7EF67818E6F2}"/>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23.mp3" descr="Track1_Lecture3_Slide23.mp3">
            <a:hlinkClick r:id="" action="ppaction://media"/>
            <a:extLst>
              <a:ext uri="{FF2B5EF4-FFF2-40B4-BE49-F238E27FC236}">
                <a16:creationId xmlns:a16="http://schemas.microsoft.com/office/drawing/2014/main" id="{7FEA7D55-C48C-CF47-8077-1A552A0569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105" y="334319"/>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Geospatial data and the SDGs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9632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p:cNvSpPr/>
          <p:nvPr/>
        </p:nvSpPr>
        <p:spPr>
          <a:xfrm>
            <a:off x="7654309" y="1997683"/>
            <a:ext cx="3398663" cy="2246769"/>
          </a:xfrm>
          <a:prstGeom prst="rect">
            <a:avLst/>
          </a:prstGeom>
        </p:spPr>
        <p:txBody>
          <a:bodyPr wrap="square" lIns="91440" tIns="45720" rIns="91440" bIns="45720" anchor="t">
            <a:spAutoFit/>
          </a:bodyPr>
          <a:lstStyle/>
          <a:p>
            <a:pPr lvl="0">
              <a:buSzPts val="1100"/>
              <a:defRPr/>
            </a:pPr>
            <a:r>
              <a:rPr lang="en-US" sz="2000" dirty="0">
                <a:latin typeface="Open Sans"/>
              </a:rPr>
              <a:t>“It has been estimated that approximately 20% of the SDG indicators can be interpreted and measured either through direct use of geospatial data itself or through integration with statistical data.”</a:t>
            </a:r>
            <a:endParaRPr lang="en-GB" sz="2000" dirty="0">
              <a:latin typeface="Open San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16" y="1997683"/>
            <a:ext cx="6401726" cy="439910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83" y="2198210"/>
            <a:ext cx="3569337" cy="652467"/>
          </a:xfrm>
          <a:prstGeom prst="rect">
            <a:avLst/>
          </a:prstGeom>
        </p:spPr>
      </p:pic>
      <p:sp>
        <p:nvSpPr>
          <p:cNvPr id="2" name="Rectangle 1"/>
          <p:cNvSpPr/>
          <p:nvPr/>
        </p:nvSpPr>
        <p:spPr>
          <a:xfrm>
            <a:off x="10123849" y="6062969"/>
            <a:ext cx="1625766" cy="307777"/>
          </a:xfrm>
          <a:prstGeom prst="rect">
            <a:avLst/>
          </a:prstGeom>
        </p:spPr>
        <p:txBody>
          <a:bodyPr wrap="none" lIns="91440" tIns="45720" rIns="91440" bIns="45720" anchor="t">
            <a:spAutoFit/>
          </a:bodyPr>
          <a:lstStyle/>
          <a:p>
            <a:r>
              <a:rPr lang="en-US" sz="1400" i="1" dirty="0">
                <a:latin typeface="Open Sans"/>
              </a:rPr>
              <a:t>Arnold et al., 2019</a:t>
            </a:r>
            <a:endParaRPr lang="en-GB" sz="1400" i="1" dirty="0">
              <a:latin typeface="Open Sans"/>
            </a:endParaRPr>
          </a:p>
        </p:txBody>
      </p:sp>
      <p:sp>
        <p:nvSpPr>
          <p:cNvPr id="10" name="Oval 9">
            <a:extLst>
              <a:ext uri="{FF2B5EF4-FFF2-40B4-BE49-F238E27FC236}">
                <a16:creationId xmlns:a16="http://schemas.microsoft.com/office/drawing/2014/main" id="{E1712730-22FE-0149-AC2D-0CB2E315FD8B}"/>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4.mp3" descr="Track1_Lecture3_Slide24.mp3">
            <a:hlinkClick r:id="" action="ppaction://media"/>
            <a:extLst>
              <a:ext uri="{FF2B5EF4-FFF2-40B4-BE49-F238E27FC236}">
                <a16:creationId xmlns:a16="http://schemas.microsoft.com/office/drawing/2014/main" id="{01ACA144-61EB-314C-B5EF-53863AC0A4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105" y="334319"/>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1871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Geospatial data and the SDGs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690811" cy="3242647"/>
          </a:xfrm>
        </p:spPr>
        <p:txBody>
          <a:bodyPr vert="horz" lIns="91440" tIns="45720" rIns="91440" bIns="45720" rtlCol="0" anchor="t">
            <a:normAutofit/>
          </a:bodyPr>
          <a:lstStyle/>
          <a:p>
            <a:pPr>
              <a:lnSpc>
                <a:spcPct val="114000"/>
              </a:lnSpc>
              <a:spcBef>
                <a:spcPts val="0"/>
              </a:spcBef>
              <a:spcAft>
                <a:spcPts val="600"/>
              </a:spcAft>
            </a:pPr>
            <a:r>
              <a:rPr lang="en-US" sz="2000" dirty="0">
                <a:latin typeface="Open Sans"/>
              </a:rPr>
              <a:t>GIS are large systems describing how data change over time and space</a:t>
            </a:r>
          </a:p>
          <a:p>
            <a:pPr>
              <a:lnSpc>
                <a:spcPct val="114000"/>
              </a:lnSpc>
              <a:spcBef>
                <a:spcPts val="0"/>
              </a:spcBef>
              <a:spcAft>
                <a:spcPts val="600"/>
              </a:spcAft>
            </a:pPr>
            <a:r>
              <a:rPr lang="en-US" sz="2000" dirty="0">
                <a:latin typeface="Open Sans"/>
              </a:rPr>
              <a:t>The use of GIS in energy planning is important as it gives us the ability to adapt solutions based on location specific attributes </a:t>
            </a:r>
          </a:p>
          <a:p>
            <a:pPr>
              <a:lnSpc>
                <a:spcPct val="114000"/>
              </a:lnSpc>
              <a:spcBef>
                <a:spcPts val="0"/>
              </a:spcBef>
              <a:spcAft>
                <a:spcPts val="600"/>
              </a:spcAft>
            </a:pPr>
            <a:r>
              <a:rPr lang="en-US" sz="2000" dirty="0">
                <a:latin typeface="Open Sans"/>
              </a:rPr>
              <a:t>GIS can play a crucial role in filling data gaps and communicating results</a:t>
            </a:r>
          </a:p>
          <a:p>
            <a:pPr>
              <a:lnSpc>
                <a:spcPct val="114000"/>
              </a:lnSpc>
              <a:spcBef>
                <a:spcPts val="0"/>
              </a:spcBef>
              <a:spcAft>
                <a:spcPts val="600"/>
              </a:spcAft>
            </a:pPr>
            <a:r>
              <a:rPr lang="en-US" sz="2000" dirty="0">
                <a:latin typeface="Open Sans"/>
              </a:rPr>
              <a:t>GIS is important for the planning and tracking of the Sustainable Development Goals.</a:t>
            </a:r>
          </a:p>
          <a:p>
            <a:endParaRPr lang="en-GB" sz="2000" dirty="0">
              <a:latin typeface="Open Sans"/>
            </a:endParaRPr>
          </a:p>
        </p:txBody>
      </p:sp>
      <p:sp>
        <p:nvSpPr>
          <p:cNvPr id="5" name="Rectangle 4"/>
          <p:cNvSpPr/>
          <p:nvPr/>
        </p:nvSpPr>
        <p:spPr>
          <a:xfrm>
            <a:off x="1060661" y="6154342"/>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
        <p:nvSpPr>
          <p:cNvPr id="6" name="Oval 5">
            <a:extLst>
              <a:ext uri="{FF2B5EF4-FFF2-40B4-BE49-F238E27FC236}">
                <a16:creationId xmlns:a16="http://schemas.microsoft.com/office/drawing/2014/main" id="{EF880203-C8FC-F945-9391-AE37BE7E19B3}"/>
              </a:ext>
            </a:extLst>
          </p:cNvPr>
          <p:cNvSpPr/>
          <p:nvPr/>
        </p:nvSpPr>
        <p:spPr>
          <a:xfrm>
            <a:off x="6372740"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5.mp3" descr="Track1_Lecture3_Slide25.mp3">
            <a:hlinkClick r:id="" action="ppaction://media"/>
            <a:extLst>
              <a:ext uri="{FF2B5EF4-FFF2-40B4-BE49-F238E27FC236}">
                <a16:creationId xmlns:a16="http://schemas.microsoft.com/office/drawing/2014/main" id="{78ADC9C9-4D92-B848-BD24-105C2C48D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105" y="33431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2" name="Rectangle 1"/>
          <p:cNvSpPr/>
          <p:nvPr/>
        </p:nvSpPr>
        <p:spPr>
          <a:xfrm>
            <a:off x="920636" y="1485466"/>
            <a:ext cx="5606717" cy="2862322"/>
          </a:xfrm>
          <a:prstGeom prst="rect">
            <a:avLst/>
          </a:prstGeom>
        </p:spPr>
        <p:txBody>
          <a:bodyPr wrap="square" lIns="91440" tIns="45720" rIns="91440" bIns="45720" anchor="t">
            <a:spAutoFit/>
          </a:bodyPr>
          <a:lstStyle/>
          <a:p>
            <a:r>
              <a:rPr lang="en-US" dirty="0">
                <a:latin typeface="Open Sans"/>
              </a:rPr>
              <a:t>Arnold, S., Chen, J., Eggers, O., 2019. Global and Complementary (Non-authoritative) Geospatial Data for SDGs: Role and Utilisation.</a:t>
            </a:r>
          </a:p>
          <a:p>
            <a:endParaRPr lang="en-US" dirty="0">
              <a:effectLst/>
              <a:latin typeface="Open Sans"/>
            </a:endParaRPr>
          </a:p>
          <a:p>
            <a:r>
              <a:rPr lang="sv-SE" dirty="0">
                <a:latin typeface="Open Sans"/>
              </a:rPr>
              <a:t>Sahlberg, A., Khavari, B., Korkovelos, A., Mentis, D., n.d. Lecture 3: Application of GIS in electrification analysis in the OnSSET tool [WWW Document]. OnSSET Teaching Kit. URL </a:t>
            </a:r>
            <a:r>
              <a:rPr lang="sv-SE" dirty="0">
                <a:latin typeface="Open Sans"/>
                <a:hlinkClick r:id="rId2"/>
              </a:rPr>
              <a:t>https://onsset.github.io/teaching_kit/courses/module_2/Lecture%203/</a:t>
            </a:r>
            <a:r>
              <a:rPr lang="sv-SE" dirty="0">
                <a:latin typeface="Open Sans"/>
              </a:rPr>
              <a:t>  (accessed 2.18.21).</a:t>
            </a:r>
          </a:p>
          <a:p>
            <a:endParaRPr lang="en-US"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F6CCF05-725B-E145-AE17-DEEFC02D76FC}"/>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433595371"/>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2EB49131-AF5D-5745-ABB2-0D830747AE7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F6231DB-2AE1-0640-A504-28852219D76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E8B6E32C-DB0B-B246-A2C2-F26BC87073F1}"/>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4A3B1A6F-5879-CA43-AB14-96F508A6215D}"/>
              </a:ext>
            </a:extLst>
          </p:cNvPr>
          <p:cNvGrpSpPr/>
          <p:nvPr/>
        </p:nvGrpSpPr>
        <p:grpSpPr>
          <a:xfrm>
            <a:off x="3339465" y="4111998"/>
            <a:ext cx="1877504" cy="558800"/>
            <a:chOff x="929196" y="5461000"/>
            <a:chExt cx="1877504" cy="558800"/>
          </a:xfrm>
        </p:grpSpPr>
        <p:sp>
          <p:nvSpPr>
            <p:cNvPr id="7" name="Rounded Rectangle 6">
              <a:hlinkClick r:id="rId4"/>
              <a:extLst>
                <a:ext uri="{FF2B5EF4-FFF2-40B4-BE49-F238E27FC236}">
                  <a16:creationId xmlns:a16="http://schemas.microsoft.com/office/drawing/2014/main" id="{9191D767-7BF6-8340-AD67-74AA34DAB4B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3636407-6C33-A04E-A732-62789CD2174C}"/>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FFCA516A-003A-0143-A25A-1BA7024E44D7}"/>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9071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2098794"/>
            <a:ext cx="10692768" cy="4078169"/>
          </a:xfrm>
        </p:spPr>
        <p:txBody>
          <a:bodyPr vert="horz" lIns="91440" tIns="45720" rIns="91440" bIns="45720" rtlCol="0" anchor="t">
            <a:normAutofit/>
          </a:bodyPr>
          <a:lstStyle/>
          <a:p>
            <a:pPr>
              <a:lnSpc>
                <a:spcPct val="100000"/>
              </a:lnSpc>
            </a:pPr>
            <a:r>
              <a:rPr lang="en-US" dirty="0">
                <a:latin typeface="Open Sans"/>
              </a:rPr>
              <a:t>A new medium-term power system </a:t>
            </a:r>
            <a:br>
              <a:rPr lang="en-US" dirty="0">
                <a:latin typeface="Open Sans"/>
              </a:rPr>
            </a:br>
            <a:r>
              <a:rPr lang="en-US" dirty="0">
                <a:latin typeface="Open Sans"/>
              </a:rPr>
              <a:t>optimization model</a:t>
            </a:r>
            <a:endParaRPr lang="en-US" dirty="0"/>
          </a:p>
          <a:p>
            <a:pPr>
              <a:lnSpc>
                <a:spcPct val="100000"/>
              </a:lnSpc>
            </a:pPr>
            <a:r>
              <a:rPr lang="en-US" dirty="0">
                <a:latin typeface="Open Sans"/>
              </a:rPr>
              <a:t>Identifies a least-cost plan for universal </a:t>
            </a:r>
            <a:br>
              <a:rPr lang="en-US" dirty="0">
                <a:latin typeface="Open Sans"/>
              </a:rPr>
            </a:br>
            <a:r>
              <a:rPr lang="en-US" dirty="0">
                <a:latin typeface="Open Sans"/>
              </a:rPr>
              <a:t>electrification through a mix of   </a:t>
            </a:r>
          </a:p>
          <a:p>
            <a:pPr lvl="1">
              <a:lnSpc>
                <a:spcPct val="100000"/>
              </a:lnSpc>
              <a:buFont typeface="Wingdings" panose="020B0604020202020204" pitchFamily="34" charset="0"/>
              <a:buChar char="§"/>
            </a:pPr>
            <a:r>
              <a:rPr lang="en-US" sz="1800" dirty="0">
                <a:latin typeface="Open Sans"/>
              </a:rPr>
              <a:t>Grid network extension</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Mini-grid systems</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Stand-alone systems</a:t>
            </a:r>
            <a:endParaRPr lang="en-US" sz="1800" dirty="0">
              <a:latin typeface="Calibri" panose="020F0502020204030204"/>
              <a:cs typeface="Calibri"/>
            </a:endParaRPr>
          </a:p>
          <a:p>
            <a:pPr>
              <a:lnSpc>
                <a:spcPct val="100000"/>
              </a:lnSpc>
            </a:pPr>
            <a:r>
              <a:rPr lang="en-US" dirty="0">
                <a:latin typeface="Open Sans"/>
              </a:rPr>
              <a:t>Incorporates in a spatially explicit manner resources, infrastructure, technologies, and demand</a:t>
            </a:r>
          </a:p>
          <a:p>
            <a:pPr>
              <a:lnSpc>
                <a:spcPct val="100000"/>
              </a:lnSpc>
            </a:pPr>
            <a:r>
              <a:rPr lang="en-US" dirty="0">
                <a:latin typeface="Open Sans"/>
              </a:rPr>
              <a:t>Aiming at ensuring full access to affordable, reliable, sustainable and modern electricity for all by 2030</a:t>
            </a:r>
          </a:p>
          <a:p>
            <a:pPr>
              <a:lnSpc>
                <a:spcPct val="100000"/>
              </a:lnSpc>
            </a:pPr>
            <a:endParaRPr lang="en-GB" dirty="0">
              <a:latin typeface="Open Sans"/>
            </a:endParaRPr>
          </a:p>
        </p:txBody>
      </p:sp>
      <p:sp>
        <p:nvSpPr>
          <p:cNvPr id="10" name="Rectangle 9"/>
          <p:cNvSpPr/>
          <p:nvPr/>
        </p:nvSpPr>
        <p:spPr>
          <a:xfrm>
            <a:off x="8316740" y="6078216"/>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7" name="Rectangle 6">
            <a:extLst>
              <a:ext uri="{FF2B5EF4-FFF2-40B4-BE49-F238E27FC236}">
                <a16:creationId xmlns:a16="http://schemas.microsoft.com/office/drawing/2014/main" id="{63FE2775-FB72-4D44-B480-06EBB7F679B3}"/>
              </a:ext>
            </a:extLst>
          </p:cNvPr>
          <p:cNvSpPr/>
          <p:nvPr/>
        </p:nvSpPr>
        <p:spPr>
          <a:xfrm>
            <a:off x="838199" y="1339306"/>
            <a:ext cx="8041105"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Open-Source Spatial Electrification Tool (OnSSET)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p:cNvSpPr/>
          <p:nvPr/>
        </p:nvSpPr>
        <p:spPr>
          <a:xfrm>
            <a:off x="887214" y="614949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12" name="Oval 11">
            <a:extLst>
              <a:ext uri="{FF2B5EF4-FFF2-40B4-BE49-F238E27FC236}">
                <a16:creationId xmlns:a16="http://schemas.microsoft.com/office/drawing/2014/main" id="{7BC8061B-062A-DC46-B9CA-420F57905931}"/>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3.mp3" descr="Track1_Lecture3_Slide3.mp3">
            <a:hlinkClick r:id="" action="ppaction://media"/>
            <a:extLst>
              <a:ext uri="{FF2B5EF4-FFF2-40B4-BE49-F238E27FC236}">
                <a16:creationId xmlns:a16="http://schemas.microsoft.com/office/drawing/2014/main" id="{1EC0451F-CA60-FE42-9065-F7EF741CF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6870" y="62874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aspects of OnSSET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4613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1" name="Rectangle 10"/>
          <p:cNvSpPr/>
          <p:nvPr/>
        </p:nvSpPr>
        <p:spPr>
          <a:xfrm>
            <a:off x="9801369" y="6078216"/>
            <a:ext cx="1955985"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et al., 2019</a:t>
            </a:r>
          </a:p>
        </p:txBody>
      </p:sp>
      <p:sp>
        <p:nvSpPr>
          <p:cNvPr id="6" name="Rectangle 5"/>
          <p:cNvSpPr/>
          <p:nvPr/>
        </p:nvSpPr>
        <p:spPr>
          <a:xfrm>
            <a:off x="1074781" y="6151597"/>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TextBox 1"/>
          <p:cNvSpPr txBox="1"/>
          <p:nvPr/>
        </p:nvSpPr>
        <p:spPr>
          <a:xfrm>
            <a:off x="975425" y="1913021"/>
            <a:ext cx="10638507" cy="3416384"/>
          </a:xfrm>
          <a:prstGeom prst="rect">
            <a:avLst/>
          </a:prstGeom>
          <a:noFill/>
        </p:spPr>
        <p:txBody>
          <a:bodyPr wrap="square" lIns="91440" tIns="45720" rIns="91440" bIns="45720" rtlCol="0" anchor="t">
            <a:spAutoFit/>
          </a:bodyPr>
          <a:lstStyle/>
          <a:p>
            <a:pPr marL="285750" indent="-285750">
              <a:lnSpc>
                <a:spcPct val="114000"/>
              </a:lnSpc>
              <a:spcAft>
                <a:spcPts val="600"/>
              </a:spcAft>
              <a:buFontTx/>
              <a:buChar char="-"/>
            </a:pPr>
            <a:r>
              <a:rPr lang="en-GB" sz="2000" dirty="0">
                <a:latin typeface="Open Sans" panose="020B0606030504020204"/>
              </a:rPr>
              <a:t>Implemented in </a:t>
            </a:r>
            <a:r>
              <a:rPr lang="en-GB" sz="2000" b="1" dirty="0">
                <a:latin typeface="Open Sans" panose="020B0606030504020204"/>
              </a:rPr>
              <a:t>Python</a:t>
            </a:r>
            <a:r>
              <a:rPr lang="en-GB" sz="2000" dirty="0">
                <a:latin typeface="Open Sans" panose="020B0606030504020204"/>
              </a:rPr>
              <a:t> and </a:t>
            </a:r>
            <a:r>
              <a:rPr lang="en-GB" sz="2000" b="1" dirty="0">
                <a:latin typeface="Open Sans" panose="020B0606030504020204"/>
              </a:rPr>
              <a:t>QGIS</a:t>
            </a:r>
          </a:p>
          <a:p>
            <a:pPr marL="285750" indent="-285750">
              <a:lnSpc>
                <a:spcPct val="114000"/>
              </a:lnSpc>
              <a:spcAft>
                <a:spcPts val="600"/>
              </a:spcAft>
              <a:buFontTx/>
              <a:buChar char="-"/>
            </a:pPr>
            <a:r>
              <a:rPr lang="en-GB" sz="2000" dirty="0">
                <a:latin typeface="Open Sans" panose="020B0606030504020204"/>
              </a:rPr>
              <a:t>Country specific electrification analysis (</a:t>
            </a:r>
            <a:r>
              <a:rPr lang="en-GB" sz="2000" b="1" dirty="0">
                <a:latin typeface="Open Sans" panose="020B0606030504020204"/>
              </a:rPr>
              <a:t>National–subnational</a:t>
            </a:r>
            <a:r>
              <a:rPr lang="en-GB" sz="2000" dirty="0">
                <a:latin typeface="Open Sans" panose="020B0606030504020204"/>
              </a:rPr>
              <a:t> level)</a:t>
            </a:r>
          </a:p>
          <a:p>
            <a:pPr marL="285750" indent="-285750">
              <a:lnSpc>
                <a:spcPct val="114000"/>
              </a:lnSpc>
              <a:spcAft>
                <a:spcPts val="600"/>
              </a:spcAft>
              <a:buFontTx/>
              <a:buChar char="-"/>
            </a:pPr>
            <a:r>
              <a:rPr lang="en-US" sz="2000" dirty="0">
                <a:latin typeface="Open Sans" panose="020B0606030504020204"/>
              </a:rPr>
              <a:t>Spatial resolution that can vary as per input data and needs </a:t>
            </a:r>
          </a:p>
          <a:p>
            <a:pPr marL="285750" indent="-285750">
              <a:lnSpc>
                <a:spcPct val="114000"/>
              </a:lnSpc>
              <a:spcAft>
                <a:spcPts val="600"/>
              </a:spcAft>
              <a:buFontTx/>
              <a:buChar char="-"/>
            </a:pPr>
            <a:r>
              <a:rPr lang="en-US" sz="2000" b="1" dirty="0">
                <a:latin typeface="Open Sans" panose="020B0606030504020204"/>
              </a:rPr>
              <a:t>Customized</a:t>
            </a:r>
            <a:r>
              <a:rPr lang="en-US" sz="2000" dirty="0">
                <a:latin typeface="Open Sans" panose="020B0606030504020204"/>
              </a:rPr>
              <a:t> inputs according to country specific characteristics</a:t>
            </a:r>
          </a:p>
          <a:p>
            <a:pPr marL="742950" lvl="1" indent="-285750">
              <a:lnSpc>
                <a:spcPct val="114000"/>
              </a:lnSpc>
              <a:spcAft>
                <a:spcPts val="600"/>
              </a:spcAft>
              <a:buFontTx/>
              <a:buChar char="-"/>
            </a:pPr>
            <a:r>
              <a:rPr lang="en-US" sz="2000" dirty="0">
                <a:latin typeface="Open Sans" panose="020B0606030504020204"/>
              </a:rPr>
              <a:t>Social indicators (</a:t>
            </a:r>
            <a:r>
              <a:rPr lang="en-US" sz="1600" dirty="0">
                <a:latin typeface="Open Sans" panose="020B0606030504020204"/>
              </a:rPr>
              <a:t>e.g., population growth, urbanization level, different demand patterns</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Technical factors (</a:t>
            </a:r>
            <a:r>
              <a:rPr lang="en-US" sz="1600" dirty="0">
                <a:latin typeface="Open Sans" panose="020B0606030504020204"/>
              </a:rPr>
              <a:t>e.g., T&amp;D losses for national grid, alternative technologies available</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Cost elements (</a:t>
            </a:r>
            <a:r>
              <a:rPr lang="en-US" sz="1600" dirty="0">
                <a:latin typeface="Open Sans" panose="020B0606030504020204"/>
              </a:rPr>
              <a:t>e.g., Investment cost, O&amp;M , Fuel cost</a:t>
            </a:r>
            <a:r>
              <a:rPr lang="en-US" sz="2000" dirty="0">
                <a:latin typeface="Open Sans" panose="020B0606030504020204"/>
              </a:rPr>
              <a:t>)</a:t>
            </a:r>
          </a:p>
          <a:p>
            <a:pPr marL="742950" lvl="1" indent="-285750">
              <a:lnSpc>
                <a:spcPct val="114000"/>
              </a:lnSpc>
              <a:spcAft>
                <a:spcPts val="600"/>
              </a:spcAft>
              <a:buFontTx/>
              <a:buChar char="-"/>
            </a:pPr>
            <a:r>
              <a:rPr lang="en-US" sz="2000" dirty="0">
                <a:latin typeface="Open Sans" panose="020B0606030504020204"/>
              </a:rPr>
              <a:t>Energy Access targets</a:t>
            </a:r>
          </a:p>
        </p:txBody>
      </p:sp>
      <p:sp>
        <p:nvSpPr>
          <p:cNvPr id="10" name="Oval 9">
            <a:extLst>
              <a:ext uri="{FF2B5EF4-FFF2-40B4-BE49-F238E27FC236}">
                <a16:creationId xmlns:a16="http://schemas.microsoft.com/office/drawing/2014/main" id="{95536251-83E5-6B4D-95EF-51B0F48A64E1}"/>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4.mp3" descr="Track1_Lecture3_Slide4.mp3">
            <a:hlinkClick r:id="" action="ppaction://media"/>
            <a:extLst>
              <a:ext uri="{FF2B5EF4-FFF2-40B4-BE49-F238E27FC236}">
                <a16:creationId xmlns:a16="http://schemas.microsoft.com/office/drawing/2014/main" id="{ED6D7F10-DD43-7344-A922-2323BA873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422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OnSSET contribution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260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endParaRPr>
          </a:p>
        </p:txBody>
      </p:sp>
      <p:sp>
        <p:nvSpPr>
          <p:cNvPr id="6" name="Rectangle 5"/>
          <p:cNvSpPr/>
          <p:nvPr/>
        </p:nvSpPr>
        <p:spPr>
          <a:xfrm>
            <a:off x="990600" y="6145623"/>
            <a:ext cx="2711388" cy="246221"/>
          </a:xfrm>
          <a:prstGeom prst="rect">
            <a:avLst/>
          </a:prstGeom>
        </p:spPr>
        <p:txBody>
          <a:bodyPr wrap="squar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TextBox 1"/>
          <p:cNvSpPr txBox="1"/>
          <p:nvPr/>
        </p:nvSpPr>
        <p:spPr>
          <a:xfrm>
            <a:off x="990599" y="1814111"/>
            <a:ext cx="9820835" cy="3769558"/>
          </a:xfrm>
          <a:prstGeom prst="rect">
            <a:avLst/>
          </a:prstGeom>
          <a:noFill/>
        </p:spPr>
        <p:txBody>
          <a:bodyPr wrap="square" lIns="91440" tIns="45720" rIns="91440" bIns="45720" rtlCol="0" anchor="t">
            <a:spAutoFit/>
          </a:bodyPr>
          <a:lstStyle/>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Open-source</a:t>
            </a:r>
          </a:p>
          <a:p>
            <a:pPr marL="285750" indent="-285750">
              <a:lnSpc>
                <a:spcPct val="114000"/>
              </a:lnSpc>
              <a:spcBef>
                <a:spcPts val="600"/>
              </a:spcBef>
              <a:buFontTx/>
              <a:buChar char="-"/>
            </a:pPr>
            <a:r>
              <a:rPr lang="en-US" dirty="0">
                <a:latin typeface="Open Sans" panose="020B0606030504020204" pitchFamily="34" charset="0"/>
                <a:ea typeface="Open Sans" panose="020B0606030504020204" pitchFamily="34" charset="0"/>
                <a:cs typeface="Open Sans" panose="020B0606030504020204" pitchFamily="34" charset="0"/>
              </a:rPr>
              <a:t>Underlying methodologies/algorithms published in peer reviewed journals</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Used by teams at different universities (</a:t>
            </a:r>
            <a:r>
              <a:rPr lang="en-GB" sz="1600" dirty="0">
                <a:latin typeface="Open Sans" panose="020B0606030504020204" pitchFamily="34" charset="0"/>
                <a:ea typeface="Open Sans" panose="020B0606030504020204" pitchFamily="34" charset="0"/>
                <a:cs typeface="Open Sans" panose="020B0606030504020204" pitchFamily="34" charset="0"/>
              </a:rPr>
              <a:t>e.g., University of British Columbia, </a:t>
            </a:r>
            <a:r>
              <a:rPr lang="sv-SE" sz="1600" dirty="0">
                <a:latin typeface="Open Sans" panose="020B0606030504020204" pitchFamily="34" charset="0"/>
                <a:ea typeface="Open Sans" panose="020B0606030504020204" pitchFamily="34" charset="0"/>
                <a:cs typeface="Open Sans" panose="020B0606030504020204" pitchFamily="34" charset="0"/>
              </a:rPr>
              <a:t>Kabul Polytechnic University, </a:t>
            </a:r>
            <a:r>
              <a:rPr lang="en-GB" sz="1600" dirty="0">
                <a:latin typeface="Open Sans" panose="020B0606030504020204" pitchFamily="34" charset="0"/>
                <a:ea typeface="Open Sans" panose="020B0606030504020204" pitchFamily="34" charset="0"/>
                <a:cs typeface="Open Sans" panose="020B0606030504020204" pitchFamily="34" charset="0"/>
              </a:rPr>
              <a:t>University of Cape Town, Imperial College London</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Used to inform International reports such as (</a:t>
            </a:r>
            <a:r>
              <a:rPr lang="en-GB" sz="1600" dirty="0">
                <a:latin typeface="Open Sans" panose="020B0606030504020204" pitchFamily="34" charset="0"/>
                <a:ea typeface="Open Sans" panose="020B0606030504020204" pitchFamily="34" charset="0"/>
                <a:cs typeface="Open Sans" panose="020B0606030504020204" pitchFamily="34" charset="0"/>
              </a:rPr>
              <a:t>e.g., IEA’s World Energy Outlook (2017, 2019</a:t>
            </a:r>
            <a:r>
              <a:rPr lang="en-GB"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Used to build capacity over geospatial electrification planning in different institutions &amp; countries</a:t>
            </a:r>
          </a:p>
          <a:p>
            <a:pPr marL="285750" indent="-285750">
              <a:lnSpc>
                <a:spcPct val="114000"/>
              </a:lnSpc>
              <a:spcBef>
                <a:spcPts val="600"/>
              </a:spcBef>
              <a:buFontTx/>
              <a:buChar char="-"/>
            </a:pPr>
            <a:r>
              <a:rPr lang="en-GB" dirty="0">
                <a:latin typeface="Open Sans" panose="020B0606030504020204" pitchFamily="34" charset="0"/>
                <a:ea typeface="Open Sans" panose="020B0606030504020204" pitchFamily="34" charset="0"/>
                <a:cs typeface="Open Sans" panose="020B0606030504020204" pitchFamily="34" charset="0"/>
              </a:rPr>
              <a:t>Adopted by international organizations</a:t>
            </a:r>
          </a:p>
          <a:p>
            <a:pPr marL="742950" lvl="1" indent="-285750">
              <a:lnSpc>
                <a:spcPct val="114000"/>
              </a:lnSpc>
              <a:spcBef>
                <a:spcPts val="600"/>
              </a:spcBef>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Global Electrification Platform (GEP) -- World Bank</a:t>
            </a:r>
          </a:p>
          <a:p>
            <a:pPr marL="742950" lvl="1" indent="-285750">
              <a:lnSpc>
                <a:spcPct val="114000"/>
              </a:lnSpc>
              <a:spcBef>
                <a:spcPts val="6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Modelling tools for sustainable development -- UNDESA </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714F112-9814-D742-9051-72E7A3B336F7}"/>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5.mp3" descr="Track1_Lecture3_Slide5.mp3">
            <a:hlinkClick r:id="" action="ppaction://media"/>
            <a:extLst>
              <a:ext uri="{FF2B5EF4-FFF2-40B4-BE49-F238E27FC236}">
                <a16:creationId xmlns:a16="http://schemas.microsoft.com/office/drawing/2014/main" id="{86132BD6-2425-A540-971F-580BF58D9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549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Geospatial electrification models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952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p:cNvSpPr/>
          <p:nvPr/>
        </p:nvSpPr>
        <p:spPr>
          <a:xfrm>
            <a:off x="905931" y="1936211"/>
            <a:ext cx="4279255" cy="3582006"/>
          </a:xfrm>
          <a:prstGeom prst="rect">
            <a:avLst/>
          </a:prstGeom>
        </p:spPr>
        <p:txBody>
          <a:bodyPr wrap="square" lIns="91440" tIns="45720" rIns="91440" bIns="45720" anchor="t">
            <a:spAutoFit/>
          </a:bodyPr>
          <a:lstStyle/>
          <a:p>
            <a:pPr>
              <a:lnSpc>
                <a:spcPct val="114000"/>
              </a:lnSpc>
              <a:buClr>
                <a:srgbClr val="000000"/>
              </a:buClr>
              <a:buFont typeface="Arial"/>
              <a:buNone/>
            </a:pPr>
            <a:r>
              <a:rPr lang="en-US" kern="0" dirty="0">
                <a:solidFill>
                  <a:srgbClr val="000000"/>
                </a:solidFill>
                <a:latin typeface="Open Sans"/>
                <a:cs typeface="Arial"/>
                <a:sym typeface="Arial"/>
              </a:rPr>
              <a:t>The different tools have different purposes, strengths, and weaknesses:</a:t>
            </a:r>
            <a:endParaRPr lang="en-US" kern="0" dirty="0">
              <a:latin typeface="Open Sans"/>
              <a:cs typeface="Arial"/>
            </a:endParaRP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Rural vs. National electrification planning</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Open-source vs licensed</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Varying levels of detail and computational time</a:t>
            </a:r>
          </a:p>
          <a:p>
            <a:pPr marL="285750" indent="-285750">
              <a:lnSpc>
                <a:spcPct val="114000"/>
              </a:lnSpc>
              <a:spcBef>
                <a:spcPts val="1000"/>
              </a:spcBef>
              <a:spcAft>
                <a:spcPts val="400"/>
              </a:spcAft>
              <a:buClr>
                <a:srgbClr val="000000"/>
              </a:buClr>
              <a:buFont typeface="Arial" panose="020B0604020202020204" pitchFamily="34" charset="0"/>
              <a:buChar char="•"/>
            </a:pPr>
            <a:r>
              <a:rPr lang="en-US" kern="0" dirty="0">
                <a:solidFill>
                  <a:srgbClr val="000000"/>
                </a:solidFill>
                <a:latin typeface="Open Sans"/>
                <a:cs typeface="Arial"/>
                <a:sym typeface="Arial"/>
              </a:rPr>
              <a:t>Varying number of electricity generation technology options</a:t>
            </a:r>
            <a:endParaRPr lang="en-US" kern="0" dirty="0">
              <a:solidFill>
                <a:srgbClr val="000000"/>
              </a:solidFill>
              <a:latin typeface="Open Sans"/>
              <a:cs typeface="Arial"/>
            </a:endParaRPr>
          </a:p>
        </p:txBody>
      </p:sp>
      <p:sp>
        <p:nvSpPr>
          <p:cNvPr id="11" name="Rectangle 10"/>
          <p:cNvSpPr/>
          <p:nvPr/>
        </p:nvSpPr>
        <p:spPr>
          <a:xfrm>
            <a:off x="8258685" y="6090819"/>
            <a:ext cx="3000437" cy="307777"/>
          </a:xfrm>
          <a:prstGeom prst="rect">
            <a:avLst/>
          </a:prstGeom>
        </p:spPr>
        <p:txBody>
          <a:bodyPr wrap="none" lIns="91440" tIns="45720" rIns="91440" bIns="45720" anchor="t">
            <a:spAutoFit/>
          </a:bodyPr>
          <a:lstStyle/>
          <a:p>
            <a:r>
              <a:rPr lang="en-GB" sz="1400" i="1" dirty="0">
                <a:latin typeface="Open Sans"/>
              </a:rPr>
              <a:t>Moner‐Girona et al., 2018, Morissey, 2018</a:t>
            </a:r>
          </a:p>
        </p:txBody>
      </p:sp>
      <p:pic>
        <p:nvPicPr>
          <p:cNvPr id="12" name="Picture 11" descr="C:\Users\nandi\Box Sync\PhD\CCG\Lecture\Lecture 2\Picture_2_3_2.jpg"/>
          <p:cNvPicPr/>
          <p:nvPr/>
        </p:nvPicPr>
        <p:blipFill>
          <a:blip r:embed="rId6">
            <a:extLst>
              <a:ext uri="{28A0092B-C50C-407E-A947-70E740481C1C}">
                <a14:useLocalDpi xmlns:a14="http://schemas.microsoft.com/office/drawing/2010/main" val="0"/>
              </a:ext>
            </a:extLst>
          </a:blip>
          <a:stretch>
            <a:fillRect/>
          </a:stretch>
        </p:blipFill>
        <p:spPr>
          <a:xfrm>
            <a:off x="5385003" y="1574285"/>
            <a:ext cx="5760720" cy="4469765"/>
          </a:xfrm>
          <a:prstGeom prst="rect">
            <a:avLst/>
          </a:prstGeom>
        </p:spPr>
      </p:pic>
      <p:sp>
        <p:nvSpPr>
          <p:cNvPr id="13" name="Rectangle 12"/>
          <p:cNvSpPr/>
          <p:nvPr/>
        </p:nvSpPr>
        <p:spPr>
          <a:xfrm>
            <a:off x="905931" y="6156201"/>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3176016" y="6147323"/>
            <a:ext cx="3696846"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Moner‐Girona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2DEC7C5E-75D1-2644-8563-97F9B8AFEB66}"/>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6.mp3" descr="Track1_Lecture3_Slide6.mp3">
            <a:hlinkClick r:id="" action="ppaction://media"/>
            <a:extLst>
              <a:ext uri="{FF2B5EF4-FFF2-40B4-BE49-F238E27FC236}">
                <a16:creationId xmlns:a16="http://schemas.microsoft.com/office/drawing/2014/main" id="{F466B34C-2DCA-FD42-A66A-1A242BF14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0327" y="622288"/>
            <a:ext cx="812800" cy="812800"/>
          </a:xfrm>
          <a:prstGeom prst="rect">
            <a:avLst/>
          </a:prstGeom>
        </p:spPr>
      </p:pic>
    </p:spTree>
    <p:extLst>
      <p:ext uri="{BB962C8B-B14F-4D97-AF65-F5344CB8AC3E}">
        <p14:creationId xmlns:p14="http://schemas.microsoft.com/office/powerpoint/2010/main" val="13059355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3155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Introduction to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8175" y="2101340"/>
            <a:ext cx="8733707" cy="2907142"/>
          </a:xfrm>
          <a:prstGeom prst="rect">
            <a:avLst/>
          </a:prstGeom>
        </p:spPr>
        <p:txBody>
          <a:bodyPr wrap="square" lIns="91440" tIns="45720" rIns="91440" bIns="45720" anchor="t">
            <a:spAutoFit/>
          </a:bodyPr>
          <a:lstStyle/>
          <a:p>
            <a:pPr marL="285750" indent="-285750">
              <a:lnSpc>
                <a:spcPct val="114000"/>
              </a:lnSpc>
              <a:spcAft>
                <a:spcPts val="1200"/>
              </a:spcAft>
              <a:buFont typeface="Arial" panose="020B0604020202020204" pitchFamily="34" charset="0"/>
              <a:buChar char="•"/>
            </a:pPr>
            <a:r>
              <a:rPr lang="en-US" dirty="0">
                <a:latin typeface="Open Sans" panose="020B0606030504020204"/>
              </a:rPr>
              <a:t>The suitability of different technology options (grid-extension, mini-grids, stand-alone technologies) to supply electricity depends on many factors that vary geographically within a country</a:t>
            </a:r>
          </a:p>
          <a:p>
            <a:pPr marL="285750" indent="-285750">
              <a:lnSpc>
                <a:spcPct val="114000"/>
              </a:lnSpc>
              <a:spcAft>
                <a:spcPts val="1200"/>
              </a:spcAft>
              <a:buFont typeface="Arial" panose="020B0604020202020204" pitchFamily="34" charset="0"/>
              <a:buChar char="•"/>
            </a:pPr>
            <a:r>
              <a:rPr lang="en-US" dirty="0">
                <a:latin typeface="Open Sans" panose="020B0606030504020204"/>
              </a:rPr>
              <a:t>In recent years, several models have been developed that take into account the geographical dimension to examine technology options for increasing access to electricity: these are so-called geospatial electrification models</a:t>
            </a:r>
          </a:p>
          <a:p>
            <a:pPr marL="285750" indent="-285750">
              <a:lnSpc>
                <a:spcPct val="114000"/>
              </a:lnSpc>
              <a:spcAft>
                <a:spcPts val="1200"/>
              </a:spcAft>
              <a:buFont typeface="Arial" panose="020B0604020202020204" pitchFamily="34" charset="0"/>
              <a:buChar char="•"/>
            </a:pPr>
            <a:r>
              <a:rPr lang="en-US" dirty="0">
                <a:latin typeface="Open Sans" panose="020B0606030504020204"/>
              </a:rPr>
              <a:t>Different geo-spatial electrification models are used for different purposes, each with its own strengths and weaknesses</a:t>
            </a:r>
          </a:p>
        </p:txBody>
      </p:sp>
      <p:sp>
        <p:nvSpPr>
          <p:cNvPr id="5" name="Rectangle 4"/>
          <p:cNvSpPr/>
          <p:nvPr/>
        </p:nvSpPr>
        <p:spPr>
          <a:xfrm>
            <a:off x="948175" y="6152123"/>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56E81B9F-5711-8A41-9A10-52F16CFC9E07}"/>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7.mp3" descr="Track1_Lecture3_Slide7.mp3">
            <a:hlinkClick r:id="" action="ppaction://media"/>
            <a:extLst>
              <a:ext uri="{FF2B5EF4-FFF2-40B4-BE49-F238E27FC236}">
                <a16:creationId xmlns:a16="http://schemas.microsoft.com/office/drawing/2014/main" id="{DB3AE946-9236-4048-9D6B-BBB5D2C0C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0050" y="624037"/>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2" name="Rectangle 1"/>
          <p:cNvSpPr/>
          <p:nvPr/>
        </p:nvSpPr>
        <p:spPr>
          <a:xfrm>
            <a:off x="908274" y="1350129"/>
            <a:ext cx="9247716" cy="5016758"/>
          </a:xfrm>
          <a:prstGeom prst="rect">
            <a:avLst/>
          </a:prstGeom>
        </p:spPr>
        <p:txBody>
          <a:bodyPr wrap="square" lIns="91440" tIns="45720" rIns="91440" bIns="45720" anchor="t">
            <a:spAutoFit/>
          </a:bodyPr>
          <a:lstStyle/>
          <a:p>
            <a:r>
              <a:rPr lang="en-GB" sz="1600" dirty="0">
                <a:latin typeface="Open Sans"/>
              </a:rPr>
              <a:t>Korkovelos, A., Khavari, B., Sahlberg, A., Howells, M., Arderne, C., 2019. The Role of Open Access Data in Geospatial Electrification Planning and the Achievement of SDG7. An OnSSET-Based Case Study for Malawi. Energies 12, 1395. </a:t>
            </a:r>
            <a:r>
              <a:rPr lang="en-GB" sz="1600" dirty="0">
                <a:latin typeface="Open Sans"/>
                <a:hlinkClick r:id="rId3"/>
              </a:rPr>
              <a:t>https://doi.org/10.3390/en12071395</a:t>
            </a:r>
            <a:endParaRPr lang="en-GB" sz="1600" dirty="0">
              <a:latin typeface="Open Sans"/>
            </a:endParaRPr>
          </a:p>
          <a:p>
            <a:endParaRPr lang="en-GB" sz="1600" dirty="0">
              <a:latin typeface="Open Sans"/>
            </a:endParaRPr>
          </a:p>
          <a:p>
            <a:r>
              <a:rPr lang="en-GB"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GB" sz="1600" dirty="0">
                <a:latin typeface="Open Sans"/>
                <a:hlinkClick r:id="rId4"/>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[WWW Document]. OnSSET Teaching Kit. URL </a:t>
            </a:r>
            <a:r>
              <a:rPr lang="sv-SE" sz="1600" dirty="0">
                <a:latin typeface="Open Sans"/>
                <a:hlinkClick r:id="rId5"/>
              </a:rPr>
              <a:t>https://onsset.github.io/teaching_kit/courses/module_1/Lecture_1/</a:t>
            </a:r>
            <a:r>
              <a:rPr lang="sv-SE" sz="1600" dirty="0">
                <a:latin typeface="Open Sans"/>
              </a:rPr>
              <a:t> (accessed 2.18.21).</a:t>
            </a:r>
          </a:p>
          <a:p>
            <a:endParaRPr lang="en-GB" sz="1600" dirty="0">
              <a:latin typeface="Open Sans"/>
            </a:endParaRPr>
          </a:p>
          <a:p>
            <a:r>
              <a:rPr lang="sv-SE" sz="1600" dirty="0">
                <a:latin typeface="Open Sans"/>
              </a:rPr>
              <a:t>Moner‐Girona, M., Puig, D., Mulugetta, Y., Kougias, I., AbdulRahman, J., Szabó, S., 2018. Next generation interactive tool as a backbone for universal access to electricity. WIREs Energy and Environment 7, e305. </a:t>
            </a:r>
            <a:r>
              <a:rPr lang="sv-SE" sz="1600" dirty="0">
                <a:latin typeface="Open Sans"/>
                <a:hlinkClick r:id="rId6"/>
              </a:rPr>
              <a:t>https://doi.org/10.1002/wene.305</a:t>
            </a:r>
            <a:endParaRPr lang="sv-SE" sz="1600" dirty="0">
              <a:latin typeface="Open Sans"/>
            </a:endParaRPr>
          </a:p>
          <a:p>
            <a:endParaRPr lang="sv-SE" sz="1600" dirty="0">
              <a:latin typeface="Open Sans"/>
            </a:endParaRPr>
          </a:p>
          <a:p>
            <a:r>
              <a:rPr lang="sv-SE" sz="1600" dirty="0">
                <a:latin typeface="Open Sans"/>
              </a:rPr>
              <a:t>Morrissey, J., 2018. Achieving Universal Electricity Access at the Lowest Cost. Oxfam, OXFAM’S RESEARCH BACKGROUNDERS 113.</a:t>
            </a:r>
          </a:p>
          <a:p>
            <a:endParaRPr lang="en-GB" sz="1600" dirty="0">
              <a:latin typeface="Open Sans"/>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Identify geospatial energy related data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8" y="-2044"/>
            <a:ext cx="5452002"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Key datasets used in OnSSET</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Content Placeholder 1"/>
          <p:cNvSpPr>
            <a:spLocks noGrp="1"/>
          </p:cNvSpPr>
          <p:nvPr>
            <p:ph idx="1"/>
          </p:nvPr>
        </p:nvSpPr>
        <p:spPr/>
        <p:txBody>
          <a:bodyPr vert="horz" lIns="91440" tIns="45720" rIns="91440" bIns="45720" rtlCol="0" anchor="t">
            <a:noAutofit/>
          </a:bodyPr>
          <a:lstStyle/>
          <a:p>
            <a:r>
              <a:rPr lang="en-US" sz="1650" dirty="0">
                <a:latin typeface="Open Sans"/>
              </a:rPr>
              <a:t>Administrative boundaries</a:t>
            </a:r>
          </a:p>
          <a:p>
            <a:r>
              <a:rPr lang="en-US" sz="1650" dirty="0">
                <a:latin typeface="Open Sans"/>
              </a:rPr>
              <a:t>Road network </a:t>
            </a:r>
          </a:p>
          <a:p>
            <a:r>
              <a:rPr lang="en-US" sz="1650" dirty="0">
                <a:latin typeface="Open Sans"/>
              </a:rPr>
              <a:t>Nighttime light </a:t>
            </a:r>
          </a:p>
          <a:p>
            <a:r>
              <a:rPr lang="en-US" sz="1650" dirty="0">
                <a:latin typeface="Open Sans"/>
              </a:rPr>
              <a:t>Power plants</a:t>
            </a:r>
          </a:p>
          <a:p>
            <a:r>
              <a:rPr lang="en-US" sz="1650" dirty="0">
                <a:latin typeface="Open Sans"/>
              </a:rPr>
              <a:t>Mines</a:t>
            </a:r>
          </a:p>
          <a:p>
            <a:r>
              <a:rPr lang="en-US" sz="1650" dirty="0">
                <a:latin typeface="Open Sans"/>
              </a:rPr>
              <a:t>Existing Grid Network</a:t>
            </a:r>
          </a:p>
          <a:p>
            <a:r>
              <a:rPr lang="en-US" sz="1650" dirty="0">
                <a:latin typeface="Open Sans"/>
              </a:rPr>
              <a:t>Current population </a:t>
            </a:r>
          </a:p>
          <a:p>
            <a:r>
              <a:rPr lang="en-US" sz="1650" dirty="0">
                <a:latin typeface="Open Sans"/>
              </a:rPr>
              <a:t>Projected population and Grid Network</a:t>
            </a:r>
          </a:p>
          <a:p>
            <a:r>
              <a:rPr lang="en-US" sz="1650" dirty="0">
                <a:latin typeface="Open Sans"/>
              </a:rPr>
              <a:t>Wind power capacity factor</a:t>
            </a:r>
          </a:p>
          <a:p>
            <a:r>
              <a:rPr lang="en-US" sz="1650" dirty="0">
                <a:latin typeface="Open Sans"/>
              </a:rPr>
              <a:t>Global Horizontal Irradiance </a:t>
            </a:r>
          </a:p>
          <a:p>
            <a:r>
              <a:rPr lang="en-US" sz="1650" dirty="0">
                <a:latin typeface="Open Sans"/>
              </a:rPr>
              <a:t>Mini and small hydropower potential</a:t>
            </a:r>
          </a:p>
          <a:p>
            <a:r>
              <a:rPr lang="en-US" sz="1650" dirty="0">
                <a:latin typeface="Open Sans"/>
              </a:rPr>
              <a:t>Spatial cost of Diesel gensets</a:t>
            </a:r>
          </a:p>
        </p:txBody>
      </p:sp>
      <p:sp>
        <p:nvSpPr>
          <p:cNvPr id="7" name="Rectangle 6"/>
          <p:cNvSpPr/>
          <p:nvPr/>
        </p:nvSpPr>
        <p:spPr>
          <a:xfrm>
            <a:off x="860136" y="6136586"/>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0893" t="11404" r="26763" b="16491"/>
          <a:stretch/>
        </p:blipFill>
        <p:spPr>
          <a:xfrm>
            <a:off x="6096000" y="1275529"/>
            <a:ext cx="5077327" cy="4944980"/>
          </a:xfrm>
          <a:prstGeom prst="rect">
            <a:avLst/>
          </a:prstGeom>
        </p:spPr>
      </p:pic>
      <p:sp>
        <p:nvSpPr>
          <p:cNvPr id="11" name="Rectangle 10"/>
          <p:cNvSpPr/>
          <p:nvPr/>
        </p:nvSpPr>
        <p:spPr>
          <a:xfrm>
            <a:off x="8329895" y="6075882"/>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10" name="Rectangle 9"/>
          <p:cNvSpPr/>
          <p:nvPr/>
        </p:nvSpPr>
        <p:spPr>
          <a:xfrm>
            <a:off x="7480052" y="1441086"/>
            <a:ext cx="2403222" cy="369332"/>
          </a:xfrm>
          <a:prstGeom prst="rect">
            <a:avLst/>
          </a:prstGeom>
        </p:spPr>
        <p:txBody>
          <a:bodyPr wrap="none" lIns="91440" tIns="45720" rIns="91440" bIns="45720" anchor="t">
            <a:spAutoFit/>
          </a:bodyPr>
          <a:lstStyle/>
          <a:p>
            <a:r>
              <a:rPr lang="en-GB" dirty="0">
                <a:latin typeface="Open Sans"/>
              </a:rPr>
              <a:t>Existing Grid Network</a:t>
            </a:r>
          </a:p>
        </p:txBody>
      </p:sp>
      <p:sp>
        <p:nvSpPr>
          <p:cNvPr id="12" name="TextBox 2"/>
          <p:cNvSpPr txBox="1"/>
          <p:nvPr/>
        </p:nvSpPr>
        <p:spPr>
          <a:xfrm>
            <a:off x="7589601" y="5820527"/>
            <a:ext cx="41378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DF21F3E7-D6CD-0742-9AC7-10AD1F905C18}"/>
              </a:ext>
            </a:extLst>
          </p:cNvPr>
          <p:cNvSpPr/>
          <p:nvPr/>
        </p:nvSpPr>
        <p:spPr>
          <a:xfrm>
            <a:off x="5618235"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9.mp3" descr="Track1_Lecture3_Slide9.mp3">
            <a:hlinkClick r:id="" action="ppaction://media"/>
            <a:extLst>
              <a:ext uri="{FF2B5EF4-FFF2-40B4-BE49-F238E27FC236}">
                <a16:creationId xmlns:a16="http://schemas.microsoft.com/office/drawing/2014/main" id="{17AC99AA-4C35-6C4B-A927-C9CC056A13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34319"/>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9FD7CEA6-0022-47C1-9E34-360863ACFF65}" vid="{5E2D858F-A565-4A53-8228-48AF144CED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6645A42-3D54-47E5-8BF0-A3734A43A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Template>
  <TotalTime>1337</TotalTime>
  <Words>6522</Words>
  <Application>Microsoft Office PowerPoint</Application>
  <PresentationFormat>Widescreen</PresentationFormat>
  <Paragraphs>280</Paragraphs>
  <Slides>29</Slides>
  <Notes>25</Notes>
  <HiddenSlides>0</HiddenSlides>
  <MMClips>22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Open Sans</vt:lpstr>
      <vt:lpstr>Open Sans </vt:lpstr>
      <vt:lpstr>Open Sans ExtraBold</vt:lpstr>
      <vt:lpstr>Wingdings</vt:lpstr>
      <vt:lpstr>CCG</vt:lpstr>
      <vt:lpstr>Office Theme</vt:lpstr>
      <vt:lpstr>LECTURE 3 INTRODUCTION  TO OnSSET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 Key datasets used in OnSSET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889</cp:revision>
  <dcterms:created xsi:type="dcterms:W3CDTF">2021-02-10T16:48:02Z</dcterms:created>
  <dcterms:modified xsi:type="dcterms:W3CDTF">2024-11-05T15:44:36Z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