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19" r:id="rId5"/>
    <p:sldId id="389" r:id="rId6"/>
    <p:sldId id="479" r:id="rId7"/>
    <p:sldId id="478" r:id="rId8"/>
    <p:sldId id="464" r:id="rId9"/>
    <p:sldId id="465" r:id="rId10"/>
    <p:sldId id="480" r:id="rId11"/>
    <p:sldId id="467" r:id="rId12"/>
    <p:sldId id="466" r:id="rId13"/>
    <p:sldId id="481" r:id="rId14"/>
    <p:sldId id="468" r:id="rId15"/>
    <p:sldId id="469" r:id="rId16"/>
    <p:sldId id="470" r:id="rId17"/>
    <p:sldId id="471" r:id="rId18"/>
    <p:sldId id="488" r:id="rId19"/>
    <p:sldId id="472" r:id="rId20"/>
    <p:sldId id="473" r:id="rId21"/>
    <p:sldId id="474" r:id="rId22"/>
    <p:sldId id="475" r:id="rId23"/>
    <p:sldId id="489" r:id="rId24"/>
    <p:sldId id="476" r:id="rId25"/>
    <p:sldId id="477" r:id="rId26"/>
    <p:sldId id="484" r:id="rId27"/>
    <p:sldId id="485" r:id="rId28"/>
    <p:sldId id="486" r:id="rId29"/>
    <p:sldId id="487" r:id="rId30"/>
    <p:sldId id="482" r:id="rId31"/>
    <p:sldId id="457" r:id="rId32"/>
    <p:sldId id="448" r:id="rId33"/>
    <p:sldId id="483" r:id="rId34"/>
    <p:sldId id="293"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09BD7-79FC-64C4-FD32-6FEDB342935E}" v="4" dt="2026-02-09T14:20:14.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86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D8409BD7-79FC-64C4-FD32-6FEDB342935E}"/>
    <pc:docChg chg="modSld">
      <pc:chgData name="Alexander Deliukov" userId="S::alexander_think-e.be#ext#@flux50.onmicrosoft.com::bee075c1-faac-4166-8fcb-7b2057bad6f6" providerId="AD" clId="Web-{D8409BD7-79FC-64C4-FD32-6FEDB342935E}" dt="2026-02-09T14:20:14.729" v="2" actId="14100"/>
      <pc:docMkLst>
        <pc:docMk/>
      </pc:docMkLst>
      <pc:sldChg chg="addSp modSp">
        <pc:chgData name="Alexander Deliukov" userId="S::alexander_think-e.be#ext#@flux50.onmicrosoft.com::bee075c1-faac-4166-8fcb-7b2057bad6f6" providerId="AD" clId="Web-{D8409BD7-79FC-64C4-FD32-6FEDB342935E}" dt="2026-02-09T14:20:14.729" v="2" actId="14100"/>
        <pc:sldMkLst>
          <pc:docMk/>
          <pc:sldMk cId="2913447356" sldId="419"/>
        </pc:sldMkLst>
        <pc:picChg chg="add mod">
          <ac:chgData name="Alexander Deliukov" userId="S::alexander_think-e.be#ext#@flux50.onmicrosoft.com::bee075c1-faac-4166-8fcb-7b2057bad6f6" providerId="AD" clId="Web-{D8409BD7-79FC-64C4-FD32-6FEDB342935E}" dt="2026-02-09T14:20:14.729" v="2" actId="14100"/>
          <ac:picMkLst>
            <pc:docMk/>
            <pc:sldMk cId="2913447356" sldId="419"/>
            <ac:picMk id="4" creationId="{84F997B1-E869-0FAA-2689-43573E0C4298}"/>
          </ac:picMkLst>
        </pc:picChg>
      </pc:sldChg>
    </pc:docChg>
  </pc:docChgLst>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8T16:46:53.982" v="28" actId="404"/>
      <pc:docMkLst>
        <pc:docMk/>
      </pc:docMkLst>
      <pc:sldChg chg="modSp">
        <pc:chgData name="Alexander Deliukov" userId="d5fda0f2-1d08-4016-b7e9-bb882f168707" providerId="ADAL" clId="{FE9DFF45-01DC-45CC-A80A-B50597210401}" dt="2026-01-28T16:28:27.766" v="10" actId="404"/>
        <pc:sldMkLst>
          <pc:docMk/>
          <pc:sldMk cId="4249142551" sldId="389"/>
        </pc:sldMkLst>
        <pc:spChg chg="mod">
          <ac:chgData name="Alexander Deliukov" userId="d5fda0f2-1d08-4016-b7e9-bb882f168707" providerId="ADAL" clId="{FE9DFF45-01DC-45CC-A80A-B50597210401}" dt="2026-01-28T16:28:27.766" v="10" actId="404"/>
          <ac:spMkLst>
            <pc:docMk/>
            <pc:sldMk cId="4249142551" sldId="389"/>
            <ac:spMk id="2" creationId="{0FE65402-2D24-4C0B-3A9B-70B199ADCEA8}"/>
          </ac:spMkLst>
        </pc:spChg>
      </pc:sldChg>
      <pc:sldChg chg="modSp mod">
        <pc:chgData name="Alexander Deliukov" userId="d5fda0f2-1d08-4016-b7e9-bb882f168707" providerId="ADAL" clId="{FE9DFF45-01DC-45CC-A80A-B50597210401}" dt="2026-01-28T16:28:25.556" v="9" actId="1076"/>
        <pc:sldMkLst>
          <pc:docMk/>
          <pc:sldMk cId="2913447356" sldId="419"/>
        </pc:sldMkLst>
        <pc:spChg chg="mod">
          <ac:chgData name="Alexander Deliukov" userId="d5fda0f2-1d08-4016-b7e9-bb882f168707" providerId="ADAL" clId="{FE9DFF45-01DC-45CC-A80A-B50597210401}" dt="2026-01-28T16:28:25.556" v="9" actId="1076"/>
          <ac:spMkLst>
            <pc:docMk/>
            <pc:sldMk cId="2913447356" sldId="419"/>
            <ac:spMk id="2" creationId="{0E75E0A9-143B-6D30-4111-A181D27A16B4}"/>
          </ac:spMkLst>
        </pc:spChg>
      </pc:sldChg>
      <pc:sldChg chg="modSp mod">
        <pc:chgData name="Alexander Deliukov" userId="d5fda0f2-1d08-4016-b7e9-bb882f168707" providerId="ADAL" clId="{FE9DFF45-01DC-45CC-A80A-B50597210401}" dt="2026-01-28T16:46:53.982" v="28" actId="404"/>
        <pc:sldMkLst>
          <pc:docMk/>
          <pc:sldMk cId="2177672653" sldId="448"/>
        </pc:sldMkLst>
        <pc:spChg chg="mod">
          <ac:chgData name="Alexander Deliukov" userId="d5fda0f2-1d08-4016-b7e9-bb882f168707" providerId="ADAL" clId="{FE9DFF45-01DC-45CC-A80A-B50597210401}" dt="2026-01-28T16:46:53.982" v="28" actId="404"/>
          <ac:spMkLst>
            <pc:docMk/>
            <pc:sldMk cId="2177672653" sldId="448"/>
            <ac:spMk id="4" creationId="{B6E2F0C4-3708-062E-837B-49F21B8E51C4}"/>
          </ac:spMkLst>
        </pc:spChg>
      </pc:sldChg>
      <pc:sldChg chg="modSp mod">
        <pc:chgData name="Alexander Deliukov" userId="d5fda0f2-1d08-4016-b7e9-bb882f168707" providerId="ADAL" clId="{FE9DFF45-01DC-45CC-A80A-B50597210401}" dt="2026-01-28T16:29:39.538" v="27" actId="14100"/>
        <pc:sldMkLst>
          <pc:docMk/>
          <pc:sldMk cId="418412142" sldId="457"/>
        </pc:sldMkLst>
        <pc:spChg chg="mod">
          <ac:chgData name="Alexander Deliukov" userId="d5fda0f2-1d08-4016-b7e9-bb882f168707" providerId="ADAL" clId="{FE9DFF45-01DC-45CC-A80A-B50597210401}" dt="2026-01-28T16:29:29.280" v="22" actId="404"/>
          <ac:spMkLst>
            <pc:docMk/>
            <pc:sldMk cId="418412142" sldId="457"/>
            <ac:spMk id="29" creationId="{4ECDE187-04E2-45C2-AB71-3163282F7484}"/>
          </ac:spMkLst>
        </pc:spChg>
        <pc:spChg chg="mod">
          <ac:chgData name="Alexander Deliukov" userId="d5fda0f2-1d08-4016-b7e9-bb882f168707" providerId="ADAL" clId="{FE9DFF45-01DC-45CC-A80A-B50597210401}" dt="2026-01-28T16:29:31.234" v="23" actId="404"/>
          <ac:spMkLst>
            <pc:docMk/>
            <pc:sldMk cId="418412142" sldId="457"/>
            <ac:spMk id="41" creationId="{D9C87595-16A2-4A0F-9DBB-4AF40FA3BA2C}"/>
          </ac:spMkLst>
        </pc:spChg>
        <pc:spChg chg="mod">
          <ac:chgData name="Alexander Deliukov" userId="d5fda0f2-1d08-4016-b7e9-bb882f168707" providerId="ADAL" clId="{FE9DFF45-01DC-45CC-A80A-B50597210401}" dt="2026-01-28T16:29:34.001" v="24" actId="404"/>
          <ac:spMkLst>
            <pc:docMk/>
            <pc:sldMk cId="418412142" sldId="457"/>
            <ac:spMk id="49" creationId="{E8F01505-D47E-4B07-82B8-EC043F5EC813}"/>
          </ac:spMkLst>
        </pc:spChg>
        <pc:spChg chg="mod">
          <ac:chgData name="Alexander Deliukov" userId="d5fda0f2-1d08-4016-b7e9-bb882f168707" providerId="ADAL" clId="{FE9DFF45-01DC-45CC-A80A-B50597210401}" dt="2026-01-28T16:29:39.538" v="27" actId="14100"/>
          <ac:spMkLst>
            <pc:docMk/>
            <pc:sldMk cId="418412142" sldId="457"/>
            <ac:spMk id="60" creationId="{DB6D982A-54DA-4FCC-9383-F91FC1E1D9CE}"/>
          </ac:spMkLst>
        </pc:spChg>
      </pc:sldChg>
      <pc:sldChg chg="modSp">
        <pc:chgData name="Alexander Deliukov" userId="d5fda0f2-1d08-4016-b7e9-bb882f168707" providerId="ADAL" clId="{FE9DFF45-01DC-45CC-A80A-B50597210401}" dt="2026-01-28T16:28:42.904" v="12" actId="404"/>
        <pc:sldMkLst>
          <pc:docMk/>
          <pc:sldMk cId="1332863458" sldId="467"/>
        </pc:sldMkLst>
        <pc:spChg chg="mod">
          <ac:chgData name="Alexander Deliukov" userId="d5fda0f2-1d08-4016-b7e9-bb882f168707" providerId="ADAL" clId="{FE9DFF45-01DC-45CC-A80A-B50597210401}" dt="2026-01-28T16:28:42.904" v="12" actId="404"/>
          <ac:spMkLst>
            <pc:docMk/>
            <pc:sldMk cId="1332863458" sldId="467"/>
            <ac:spMk id="4" creationId="{12E9D6D4-ADBC-D7EB-E231-9A2E3FFD7EF4}"/>
          </ac:spMkLst>
        </pc:spChg>
      </pc:sldChg>
      <pc:sldChg chg="modSp">
        <pc:chgData name="Alexander Deliukov" userId="d5fda0f2-1d08-4016-b7e9-bb882f168707" providerId="ADAL" clId="{FE9DFF45-01DC-45CC-A80A-B50597210401}" dt="2026-01-28T16:28:50.956" v="14" actId="404"/>
        <pc:sldMkLst>
          <pc:docMk/>
          <pc:sldMk cId="328948774" sldId="469"/>
        </pc:sldMkLst>
        <pc:spChg chg="mod">
          <ac:chgData name="Alexander Deliukov" userId="d5fda0f2-1d08-4016-b7e9-bb882f168707" providerId="ADAL" clId="{FE9DFF45-01DC-45CC-A80A-B50597210401}" dt="2026-01-28T16:28:50.956" v="14" actId="404"/>
          <ac:spMkLst>
            <pc:docMk/>
            <pc:sldMk cId="328948774" sldId="469"/>
            <ac:spMk id="4" creationId="{92FE9A94-DCC1-E1C5-4D79-C962BC490CDE}"/>
          </ac:spMkLst>
        </pc:spChg>
      </pc:sldChg>
      <pc:sldChg chg="modSp mod">
        <pc:chgData name="Alexander Deliukov" userId="d5fda0f2-1d08-4016-b7e9-bb882f168707" providerId="ADAL" clId="{FE9DFF45-01DC-45CC-A80A-B50597210401}" dt="2026-01-28T16:28:54.649" v="15" actId="1076"/>
        <pc:sldMkLst>
          <pc:docMk/>
          <pc:sldMk cId="339545118" sldId="471"/>
        </pc:sldMkLst>
        <pc:spChg chg="mod">
          <ac:chgData name="Alexander Deliukov" userId="d5fda0f2-1d08-4016-b7e9-bb882f168707" providerId="ADAL" clId="{FE9DFF45-01DC-45CC-A80A-B50597210401}" dt="2026-01-28T16:28:54.649" v="15" actId="1076"/>
          <ac:spMkLst>
            <pc:docMk/>
            <pc:sldMk cId="339545118" sldId="471"/>
            <ac:spMk id="4" creationId="{B86F7BA3-B558-E7EE-49BC-1EDCDFCA81CE}"/>
          </ac:spMkLst>
        </pc:spChg>
      </pc:sldChg>
      <pc:sldChg chg="modSp mod">
        <pc:chgData name="Alexander Deliukov" userId="d5fda0f2-1d08-4016-b7e9-bb882f168707" providerId="ADAL" clId="{FE9DFF45-01DC-45CC-A80A-B50597210401}" dt="2026-01-28T16:29:04.567" v="17" actId="1076"/>
        <pc:sldMkLst>
          <pc:docMk/>
          <pc:sldMk cId="2914804442" sldId="473"/>
        </pc:sldMkLst>
        <pc:spChg chg="mod">
          <ac:chgData name="Alexander Deliukov" userId="d5fda0f2-1d08-4016-b7e9-bb882f168707" providerId="ADAL" clId="{FE9DFF45-01DC-45CC-A80A-B50597210401}" dt="2026-01-28T16:29:04.567" v="17" actId="1076"/>
          <ac:spMkLst>
            <pc:docMk/>
            <pc:sldMk cId="2914804442" sldId="473"/>
            <ac:spMk id="4" creationId="{C48B4B3E-49EA-5666-7C14-9015697F413B}"/>
          </ac:spMkLst>
        </pc:spChg>
      </pc:sldChg>
      <pc:sldChg chg="modSp mod">
        <pc:chgData name="Alexander Deliukov" userId="d5fda0f2-1d08-4016-b7e9-bb882f168707" providerId="ADAL" clId="{FE9DFF45-01DC-45CC-A80A-B50597210401}" dt="2026-01-28T16:29:12.537" v="19" actId="1076"/>
        <pc:sldMkLst>
          <pc:docMk/>
          <pc:sldMk cId="2210367727" sldId="475"/>
        </pc:sldMkLst>
        <pc:spChg chg="mod">
          <ac:chgData name="Alexander Deliukov" userId="d5fda0f2-1d08-4016-b7e9-bb882f168707" providerId="ADAL" clId="{FE9DFF45-01DC-45CC-A80A-B50597210401}" dt="2026-01-28T16:29:12.537" v="19" actId="1076"/>
          <ac:spMkLst>
            <pc:docMk/>
            <pc:sldMk cId="2210367727" sldId="475"/>
            <ac:spMk id="4" creationId="{B8F24D65-3C3C-DDDB-79E7-E2DA63900FA9}"/>
          </ac:spMkLst>
        </pc:spChg>
      </pc:sldChg>
      <pc:sldChg chg="modSp">
        <pc:chgData name="Alexander Deliukov" userId="d5fda0f2-1d08-4016-b7e9-bb882f168707" providerId="ADAL" clId="{FE9DFF45-01DC-45CC-A80A-B50597210401}" dt="2026-01-28T16:28:20.512" v="8" actId="404"/>
        <pc:sldMkLst>
          <pc:docMk/>
          <pc:sldMk cId="1289165916" sldId="477"/>
        </pc:sldMkLst>
        <pc:spChg chg="mod">
          <ac:chgData name="Alexander Deliukov" userId="d5fda0f2-1d08-4016-b7e9-bb882f168707" providerId="ADAL" clId="{FE9DFF45-01DC-45CC-A80A-B50597210401}" dt="2026-01-28T16:28:20.512" v="8" actId="404"/>
          <ac:spMkLst>
            <pc:docMk/>
            <pc:sldMk cId="1289165916" sldId="477"/>
            <ac:spMk id="4" creationId="{5B37293F-24F8-0380-1F80-AE575BD0E6B4}"/>
          </ac:spMkLst>
        </pc:spChg>
      </pc:sldChg>
      <pc:sldChg chg="modSp mod">
        <pc:chgData name="Alexander Deliukov" userId="d5fda0f2-1d08-4016-b7e9-bb882f168707" providerId="ADAL" clId="{FE9DFF45-01DC-45CC-A80A-B50597210401}" dt="2026-01-28T16:28:36.578" v="11" actId="948"/>
        <pc:sldMkLst>
          <pc:docMk/>
          <pc:sldMk cId="1398487772" sldId="478"/>
        </pc:sldMkLst>
        <pc:spChg chg="mod">
          <ac:chgData name="Alexander Deliukov" userId="d5fda0f2-1d08-4016-b7e9-bb882f168707" providerId="ADAL" clId="{FE9DFF45-01DC-45CC-A80A-B50597210401}" dt="2026-01-28T16:28:36.578" v="11" actId="948"/>
          <ac:spMkLst>
            <pc:docMk/>
            <pc:sldMk cId="1398487772" sldId="478"/>
            <ac:spMk id="5" creationId="{1E8AB00E-E665-351C-C31F-B49E67DDC928}"/>
          </ac:spMkLst>
        </pc:spChg>
      </pc:sldChg>
      <pc:sldChg chg="modSp">
        <pc:chgData name="Alexander Deliukov" userId="d5fda0f2-1d08-4016-b7e9-bb882f168707" providerId="ADAL" clId="{FE9DFF45-01DC-45CC-A80A-B50597210401}" dt="2026-01-28T16:27:29.468" v="5" actId="20577"/>
        <pc:sldMkLst>
          <pc:docMk/>
          <pc:sldMk cId="3738417584" sldId="479"/>
        </pc:sldMkLst>
        <pc:spChg chg="mod">
          <ac:chgData name="Alexander Deliukov" userId="d5fda0f2-1d08-4016-b7e9-bb882f168707" providerId="ADAL" clId="{FE9DFF45-01DC-45CC-A80A-B50597210401}" dt="2026-01-28T16:27:29.468" v="5" actId="20577"/>
          <ac:spMkLst>
            <pc:docMk/>
            <pc:sldMk cId="3738417584" sldId="479"/>
            <ac:spMk id="2" creationId="{4D366B55-7ACA-91FD-62DA-6FBF6BEC8E01}"/>
          </ac:spMkLst>
        </pc:spChg>
      </pc:sldChg>
      <pc:sldChg chg="modSp mod">
        <pc:chgData name="Alexander Deliukov" userId="d5fda0f2-1d08-4016-b7e9-bb882f168707" providerId="ADAL" clId="{FE9DFF45-01DC-45CC-A80A-B50597210401}" dt="2026-01-28T16:28:47.621" v="13" actId="1076"/>
        <pc:sldMkLst>
          <pc:docMk/>
          <pc:sldMk cId="2058215367" sldId="481"/>
        </pc:sldMkLst>
        <pc:spChg chg="mod">
          <ac:chgData name="Alexander Deliukov" userId="d5fda0f2-1d08-4016-b7e9-bb882f168707" providerId="ADAL" clId="{FE9DFF45-01DC-45CC-A80A-B50597210401}" dt="2026-01-28T16:28:47.621" v="13" actId="1076"/>
          <ac:spMkLst>
            <pc:docMk/>
            <pc:sldMk cId="2058215367" sldId="481"/>
            <ac:spMk id="4" creationId="{207D8844-2B4C-B11F-71C8-B3C2B0231C0C}"/>
          </ac:spMkLst>
        </pc:spChg>
      </pc:sldChg>
      <pc:sldChg chg="modSp">
        <pc:chgData name="Alexander Deliukov" userId="d5fda0f2-1d08-4016-b7e9-bb882f168707" providerId="ADAL" clId="{FE9DFF45-01DC-45CC-A80A-B50597210401}" dt="2026-01-28T16:29:21.070" v="20" actId="404"/>
        <pc:sldMkLst>
          <pc:docMk/>
          <pc:sldMk cId="1890186953" sldId="485"/>
        </pc:sldMkLst>
        <pc:spChg chg="mod">
          <ac:chgData name="Alexander Deliukov" userId="d5fda0f2-1d08-4016-b7e9-bb882f168707" providerId="ADAL" clId="{FE9DFF45-01DC-45CC-A80A-B50597210401}" dt="2026-01-28T16:29:21.070" v="20" actId="404"/>
          <ac:spMkLst>
            <pc:docMk/>
            <pc:sldMk cId="1890186953" sldId="485"/>
            <ac:spMk id="4" creationId="{E53D2B15-797D-A347-3C71-3D31DAA7DB47}"/>
          </ac:spMkLst>
        </pc:spChg>
      </pc:sldChg>
      <pc:sldChg chg="modSp">
        <pc:chgData name="Alexander Deliukov" userId="d5fda0f2-1d08-4016-b7e9-bb882f168707" providerId="ADAL" clId="{FE9DFF45-01DC-45CC-A80A-B50597210401}" dt="2026-01-28T16:29:25.740" v="21" actId="404"/>
        <pc:sldMkLst>
          <pc:docMk/>
          <pc:sldMk cId="3024823946" sldId="487"/>
        </pc:sldMkLst>
        <pc:spChg chg="mod">
          <ac:chgData name="Alexander Deliukov" userId="d5fda0f2-1d08-4016-b7e9-bb882f168707" providerId="ADAL" clId="{FE9DFF45-01DC-45CC-A80A-B50597210401}" dt="2026-01-28T16:29:25.740" v="21" actId="404"/>
          <ac:spMkLst>
            <pc:docMk/>
            <pc:sldMk cId="3024823946" sldId="487"/>
            <ac:spMk id="4" creationId="{52829A5D-33BC-7C03-2E43-2ED9295807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 dello stile del testo master</a:t>
            </a:r>
          </a:p>
          <a:p>
            <a:pPr lvl="1"/>
            <a:r>
              <a:rPr lang="ko-KR" altLang="en-US"/>
              <a:t>Secondo livello</a:t>
            </a:r>
          </a:p>
          <a:p>
            <a:pPr lvl="2"/>
            <a:r>
              <a:rPr lang="ko-KR" altLang="en-US"/>
              <a:t>Terzo livello</a:t>
            </a:r>
          </a:p>
          <a:p>
            <a:pPr lvl="3"/>
            <a:r>
              <a:rPr lang="ko-KR" altLang="en-US"/>
              <a:t>Quarto livello</a:t>
            </a:r>
          </a:p>
          <a:p>
            <a:pPr lvl="4"/>
            <a:r>
              <a:rPr lang="ko-KR" altLang="en-US"/>
              <a:t>Quinto livello</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lustercollaboration.eu/content/conducting-energy-aud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ergysavingtrust.org.uk/advice/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slide" Target="../slides/slide29.xml"/><Relationship Id="rId16" Type="http://schemas.openxmlformats.org/officeDocument/2006/relationships/hyperlink" Target="https://creativecommons.org/licenses/by-sa/2.0/" TargetMode="External"/><Relationship Id="rId1" Type="http://schemas.openxmlformats.org/officeDocument/2006/relationships/notesMaster" Target="../notesMasters/notesMaster1.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Risparmiare energia e rendere la tua azienda più efficiente dal punto di vista energetico:</a:t>
            </a:r>
            <a:r>
              <a:rPr lang="en-GB" altLang="ko-KR" sz="1200" dirty="0">
                <a:solidFill>
                  <a:schemeClr val="tx2"/>
                </a:solidFill>
                <a:cs typeface="Arial" panose="020B0604020202020204" pitchFamily="34" charset="0"/>
              </a:rPr>
              <a:t> 10 semplici passaggi per le PMI</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altLang="ko-KR"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Questo progetto ha ricevuto finanziamenti dal programma Horizon dell'Unione Europea per la ricerca e l'innovazione (2021-2027) nell'ambito della convenzione di sovvenzione n. 101075596. La responsabilità per il contenuto di questo materiale ricade esclusivamente sul progetto Every1 e non riflette necessariamente l'opinione dell'Unione Europea. </a:t>
            </a:r>
            <a:r>
              <a:rPr lang="en-GB" sz="1200" b="0" i="0" kern="1200">
                <a:solidFill>
                  <a:schemeClr val="tx1"/>
                </a:solidFill>
                <a:effectLst/>
                <a:latin typeface="+mn-lt"/>
                <a:ea typeface="+mn-ea"/>
                <a:cs typeface="+mn-cs"/>
              </a:rPr>
              <a:t>La presentazione è concessa in licenza </a:t>
            </a:r>
            <a:r>
              <a:rPr lang="en-GB" sz="1200" b="0" i="0" u="sng" kern="120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a:solidFill>
                  <a:schemeClr val="tx1"/>
                </a:solidFill>
                <a:effectLst/>
                <a:latin typeface="+mn-lt"/>
                <a:ea typeface="+mn-ea"/>
                <a:cs typeface="+mn-cs"/>
              </a:rPr>
              <a:t>salvo diversa indicazione.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7334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2: Per iniziare: quali sono i vantaggi di una maggiore efficienza energetica?</a:t>
            </a:r>
          </a:p>
          <a:p>
            <a:pPr marL="0" marR="0" lvl="0" indent="0" algn="l" rtl="0" latinLnBrk="0">
              <a:buNone/>
            </a:pPr>
            <a:r>
              <a:rPr lang="en-US" sz="1200" b="1" dirty="0">
                <a:ea typeface="Public Sans"/>
                <a:cs typeface="Public Sans"/>
                <a:sym typeface="Public Sans"/>
              </a:rPr>
              <a:t>Utilizzando approcci e tecnologie per il risparmio energetico è possibile:</a:t>
            </a:r>
          </a:p>
          <a:p>
            <a:pPr marL="0" marR="0" lvl="0" indent="0" algn="l" rtl="0" latinLnBrk="0">
              <a:buNone/>
            </a:pPr>
            <a:endParaRPr lang="en-GB" sz="1200" dirty="0">
              <a:ea typeface="Calibri"/>
              <a:cs typeface="Calibri"/>
            </a:endParaRPr>
          </a:p>
          <a:p>
            <a:pPr marL="342900" indent="-342900" latinLnBrk="0">
              <a:buFont typeface="Arial" panose="020B0604020202020204" pitchFamily="34" charset="0"/>
              <a:buChar char="•"/>
            </a:pPr>
            <a:r>
              <a:rPr lang="en-GB" sz="1200" dirty="0">
                <a:ea typeface="Calibri"/>
                <a:cs typeface="Calibri"/>
              </a:rPr>
              <a:t>Risparmiare denaro consumando meno energia</a:t>
            </a:r>
          </a:p>
          <a:p>
            <a:pPr marL="342900" indent="-342900" latinLnBrk="0">
              <a:buFont typeface="Arial" panose="020B0604020202020204" pitchFamily="34" charset="0"/>
              <a:buChar char="•"/>
            </a:pPr>
            <a:r>
              <a:rPr lang="en-US" sz="1200" dirty="0">
                <a:ea typeface="Calibri"/>
                <a:cs typeface="Calibri"/>
              </a:rPr>
              <a:t>Ridurre lo spreco di energia e abbassare le bollette</a:t>
            </a:r>
          </a:p>
          <a:p>
            <a:pPr marL="342900" indent="-342900" latinLnBrk="0">
              <a:buFont typeface="Arial" panose="020B0604020202020204" pitchFamily="34" charset="0"/>
              <a:buChar char="•"/>
            </a:pPr>
            <a:r>
              <a:rPr lang="en-GB" sz="1200" dirty="0">
                <a:ea typeface="Calibri"/>
                <a:cs typeface="Calibri"/>
              </a:rPr>
              <a:t>Contribuire a una società e a un futuro più sostenibili </a:t>
            </a:r>
          </a:p>
          <a:p>
            <a:pPr latinLnBrk="0"/>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144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3: Effettuare un audit energetico</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Come si effettua un audit energetico?</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6129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3: Effettuare un audit energetico</a:t>
            </a:r>
          </a:p>
          <a:p>
            <a:endParaRPr lang="en-GB" dirty="0"/>
          </a:p>
          <a:p>
            <a:pPr latinLnBrk="0"/>
            <a:r>
              <a:rPr lang="en-US" sz="1200" b="1" dirty="0">
                <a:ea typeface="Public Sans"/>
                <a:sym typeface="Public Sans"/>
              </a:rPr>
              <a:t>"È stato dimostrato che gli audit energetici consentono un risparmio potenziale medio del 18% sul consumo energetico totale." </a:t>
            </a:r>
            <a:r>
              <a:rPr lang="en-US" sz="1200" dirty="0">
                <a:ea typeface="Public Sans"/>
                <a:sym typeface="Public Sans"/>
              </a:rPr>
              <a:t>(</a:t>
            </a:r>
            <a:r>
              <a:rPr lang="en-US" sz="1200" dirty="0">
                <a:ea typeface="Public Sans"/>
                <a:sym typeface="Public Sans"/>
                <a:hlinkClick r:id="rId3">
                  <a:extLst>
                    <a:ext uri="{A12FA001-AC4F-418D-AE19-62706E023703}">
                      <ahyp:hlinkClr xmlns:ahyp="http://schemas.microsoft.com/office/drawing/2018/hyperlinkcolor" val="tx"/>
                    </a:ext>
                  </a:extLst>
                </a:hlinkClick>
              </a:rPr>
              <a:t>Commissione Europea</a:t>
            </a:r>
            <a:r>
              <a:rPr lang="en-US" sz="1200" dirty="0">
                <a:ea typeface="Public Sans"/>
                <a:sym typeface="Public Sans"/>
              </a:rPr>
              <a:t>) </a:t>
            </a:r>
          </a:p>
          <a:p>
            <a:pPr latinLnBrk="0"/>
            <a:endParaRPr lang="en-US" sz="1200" b="1" dirty="0">
              <a:solidFill>
                <a:srgbClr val="000066"/>
              </a:solidFill>
            </a:endParaRPr>
          </a:p>
          <a:p>
            <a:pPr marL="457200" indent="-457200" latinLnBrk="0">
              <a:buChar char="•"/>
            </a:pPr>
            <a:r>
              <a:rPr lang="en-US" sz="1200" dirty="0">
                <a:ea typeface="Public Sans"/>
                <a:sym typeface="Public Sans"/>
              </a:rPr>
              <a:t>Un audit energetico è una valutazione completa del consumo energetico della tua PMI</a:t>
            </a:r>
          </a:p>
          <a:p>
            <a:pPr marL="457200" indent="-457200" latinLnBrk="0">
              <a:buChar char="•"/>
            </a:pPr>
            <a:r>
              <a:rPr lang="en-US" sz="1200" dirty="0">
                <a:ea typeface="Public Sans"/>
                <a:sym typeface="Public Sans"/>
              </a:rPr>
              <a:t>Gli audit energetici possono essere condotti internamente o tramite un servizio esterno</a:t>
            </a:r>
            <a:endParaRPr lang="en-US" sz="1200" dirty="0">
              <a:ea typeface="Public Sans"/>
            </a:endParaRPr>
          </a:p>
          <a:p>
            <a:pPr marL="457200" indent="-457200" latinLnBrk="0">
              <a:buChar char="•"/>
            </a:pPr>
            <a:r>
              <a:rPr lang="en-US" sz="1200" dirty="0">
                <a:ea typeface="Public Sans"/>
                <a:sym typeface="Public Sans"/>
              </a:rPr>
              <a:t>Un audit energetico identifica le pratiche inefficienti, le apparecchiature che consumano molta energia e le aree di miglioramento</a:t>
            </a:r>
            <a:endParaRPr lang="en-US" sz="1200" dirty="0">
              <a:ea typeface="Public Sans"/>
            </a:endParaRPr>
          </a:p>
          <a:p>
            <a:pPr marL="457200" indent="-457200" latinLnBrk="0">
              <a:buChar char="•"/>
            </a:pPr>
            <a:r>
              <a:rPr lang="en-US" sz="1200" dirty="0">
                <a:ea typeface="Public Sans"/>
                <a:sym typeface="Public Sans"/>
              </a:rPr>
              <a:t>Gli auditor possono anche identificare le apparecchiature che richiedono un aggiornamento, le pratiche operative inefficienti o suggerire tecnologie per il risparmio energetico</a:t>
            </a:r>
          </a:p>
          <a:p>
            <a:pPr latinLnBrk="0"/>
            <a:endParaRPr lang="en-US" sz="1200" dirty="0">
              <a:ea typeface="Public Sans"/>
              <a:sym typeface="Public Sans"/>
            </a:endParaRPr>
          </a:p>
          <a:p>
            <a:pPr latinLnBrk="0"/>
            <a:r>
              <a:rPr lang="en-US" sz="1200" dirty="0">
                <a:sym typeface="Public Sans"/>
              </a:rPr>
              <a:t>Maggiori informazioni su </a:t>
            </a:r>
            <a:r>
              <a:rPr lang="en-US" sz="1200" dirty="0">
                <a:sym typeface="Public Sans"/>
                <a:hlinkClick r:id="rId4"/>
              </a:rPr>
              <a:t>Come condurre un audit energetico</a:t>
            </a:r>
            <a:r>
              <a:rPr lang="en-US" sz="1200" dirty="0">
                <a:sym typeface="Public Sans"/>
              </a:rPr>
              <a:t>. </a:t>
            </a:r>
            <a:endParaRPr lang="en-US" sz="1200" dirty="0"/>
          </a:p>
          <a:p>
            <a:endParaRPr lang="en-GB" dirty="0"/>
          </a:p>
          <a:p>
            <a:endParaRPr lang="en-GB" dirty="0"/>
          </a:p>
          <a:p>
            <a:r>
              <a:rPr lang="en-GB" dirty="0"/>
              <a:t>https://energy.ec.europa.eu/topics/markets-and-consumers/actions-and-measures-energy-prices/coping-crisis_en</a:t>
            </a:r>
          </a:p>
          <a:p>
            <a:r>
              <a:rPr lang="en-GB" dirty="0"/>
              <a:t>https://www.clustercollaboration.eu/content/conducting-energy-audit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38286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Fase 4: Installare un contatore intelligente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Quali sono i vantaggi di un contatore intelligente?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7028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Fase 4: Installare un contatore intelligente </a:t>
            </a:r>
          </a:p>
          <a:p>
            <a:pPr latinLnBrk="0"/>
            <a:r>
              <a:rPr lang="en-US" sz="1200" b="1" dirty="0"/>
              <a:t>"I contatori intelligenti e i sistemi di controllo, se utilizzati per identificare e gestire il consumo energetico, possono portare a una riduzione del consumo energetico fino al 40%".</a:t>
            </a:r>
          </a:p>
          <a:p>
            <a:pPr latinLnBrk="0"/>
            <a:r>
              <a:rPr lang="en-US" sz="1200" dirty="0"/>
              <a:t>(</a:t>
            </a:r>
            <a:r>
              <a:rPr lang="en-US" sz="1200" dirty="0">
                <a:hlinkClick r:id="rId3">
                  <a:extLst>
                    <a:ext uri="{A12FA001-AC4F-418D-AE19-62706E023703}">
                      <ahyp:hlinkClr xmlns:ahyp="http://schemas.microsoft.com/office/drawing/2018/hyperlinkcolor" val="tx"/>
                    </a:ext>
                  </a:extLst>
                </a:hlinkClick>
              </a:rPr>
              <a:t>Commissione Europea</a:t>
            </a:r>
            <a:r>
              <a:rPr lang="en-US" sz="1200" dirty="0"/>
              <a:t>)</a:t>
            </a:r>
          </a:p>
          <a:p>
            <a:pPr latinLnBrk="0"/>
            <a:endParaRPr lang="en-US" sz="1200" dirty="0">
              <a:solidFill>
                <a:srgbClr val="2B2C30"/>
              </a:solidFill>
              <a:ea typeface="Public Sans"/>
            </a:endParaRPr>
          </a:p>
          <a:p>
            <a:pPr latinLnBrk="0"/>
            <a:r>
              <a:rPr lang="en-US" sz="1200" dirty="0">
                <a:solidFill>
                  <a:srgbClr val="2B2C30"/>
                </a:solidFill>
                <a:ea typeface="Public Sans"/>
              </a:rPr>
              <a:t>I contatori intelligenti forniscono dati in tempo reale sul consumo di elettricità, aiutandoti a identificare tendenze e modelli relativi alle modalità e ai tempi di utilizzo dell'elettricità. Questi dati aiutano a individuare le aree in cui si verificano picchi di consumo imprevisti o in cui è possibile utilizzare gli elettrodomestici durante le ore non di punta per ridurre i costi.</a:t>
            </a:r>
          </a:p>
          <a:p>
            <a:endParaRPr lang="en-GB" dirty="0"/>
          </a:p>
          <a:p>
            <a:endParaRPr lang="en-GB" dirty="0"/>
          </a:p>
          <a:p>
            <a:r>
              <a:rPr lang="en-GB" dirty="0"/>
              <a:t>https://energy.ec.europa.eu/topics/markets-and-consumers/actions-and-measures-energy-prices/coping-crisis_en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73023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71A7-B608-A0AD-9004-96187D7D9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6B347-8BCF-3855-D31B-6C4AE4919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0CF72-BA8F-6B94-82CF-5197806526F9}"/>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Fase 4: Installare un contatore intelligente </a:t>
            </a:r>
          </a:p>
          <a:p>
            <a:pPr latinLnBrk="0" hangingPunct="0"/>
            <a:r>
              <a:rPr lang="en-US" sz="1200" dirty="0"/>
              <a:t>Molte aziende di servizi pubblici offrono </a:t>
            </a:r>
            <a:r>
              <a:rPr lang="en-US" sz="1200" b="1" dirty="0"/>
              <a:t>tariffe basate sul tempo di utilizzo</a:t>
            </a:r>
            <a:r>
              <a:rPr lang="en-US" sz="1200" dirty="0"/>
              <a:t>, in cui il costo dell'elettricità varia a seconda dell'ora del giorno. </a:t>
            </a:r>
          </a:p>
          <a:p>
            <a:pPr latinLnBrk="0" hangingPunct="0"/>
            <a:endParaRPr lang="en-GB" sz="1200" dirty="0"/>
          </a:p>
          <a:p>
            <a:pPr latinLnBrk="0" hangingPunct="0"/>
            <a:r>
              <a:rPr lang="en-US" sz="1200" dirty="0"/>
              <a:t>Le ore di punta hanno tariffe più elevate a causa dell'aumento della domanda, mentre le ore non di punta hanno tariffe più basse. </a:t>
            </a:r>
          </a:p>
          <a:p>
            <a:pPr latinLnBrk="0" hangingPunct="0"/>
            <a:endParaRPr lang="en-US" sz="1200" dirty="0"/>
          </a:p>
          <a:p>
            <a:pPr latinLnBrk="0" hangingPunct="0"/>
            <a:r>
              <a:rPr lang="en-US" sz="1200" dirty="0"/>
              <a:t>Comprendere i modelli di consumo energetico della tua PMI durante queste ore può consentirti di spostare le attività ad alto consumo energetico (ad esempio la ricarica dei veicoli elettrici) nei momenti in cui i costi sono più bassi.</a:t>
            </a:r>
            <a:endParaRPr lang="en-GB" sz="1200" dirty="0"/>
          </a:p>
          <a:p>
            <a:endParaRPr lang="en-GB" dirty="0"/>
          </a:p>
        </p:txBody>
      </p:sp>
      <p:sp>
        <p:nvSpPr>
          <p:cNvPr id="4" name="Slide Number Placeholder 3">
            <a:extLst>
              <a:ext uri="{FF2B5EF4-FFF2-40B4-BE49-F238E27FC236}">
                <a16:creationId xmlns:a16="http://schemas.microsoft.com/office/drawing/2014/main" id="{E9BFC381-2DAA-376F-C40E-9B8D6AF0993C}"/>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7944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Fase 5: Calcolare il consumo energetico degli elettrodomestici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Come si calcola la quantità di energia consumata da ciascun elettrodomestico?</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41719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Fase 5: Calcolare il consumo energetico degli elettrodomestici </a:t>
            </a:r>
          </a:p>
          <a:p>
            <a:pPr latinLnBrk="0"/>
            <a:r>
              <a:rPr lang="en-GB" sz="1200" noProof="1">
                <a:solidFill>
                  <a:srgbClr val="2B2C30"/>
                </a:solidFill>
              </a:rPr>
              <a:t>Se la tua PMI si occupa di produzione o manifattura, il consumo energetico sarà maggiormente concentrato su macchinari e strumenti. </a:t>
            </a:r>
          </a:p>
          <a:p>
            <a:pPr latinLnBrk="0"/>
            <a:endParaRPr lang="en-GB" sz="1200" noProof="1">
              <a:solidFill>
                <a:srgbClr val="2B2C30"/>
              </a:solidFill>
            </a:endParaRPr>
          </a:p>
          <a:p>
            <a:pPr latinLnBrk="0"/>
            <a:r>
              <a:rPr lang="en-GB" sz="1200" noProof="1">
                <a:solidFill>
                  <a:srgbClr val="2B2C30"/>
                </a:solidFill>
              </a:rPr>
              <a:t>Una PMI con sede in un ufficio potrebbe avere un consumo energetico più elevato dovuto all'illuminazione, al riscaldamento/raffreddamento e ai dispositivi elettronici.</a:t>
            </a:r>
          </a:p>
          <a:p>
            <a:pPr latinLnBrk="0"/>
            <a:endParaRPr lang="en-GB" sz="1200" noProof="1">
              <a:solidFill>
                <a:srgbClr val="2B2C30"/>
              </a:solidFill>
            </a:endParaRPr>
          </a:p>
          <a:p>
            <a:pPr latinLnBrk="0"/>
            <a:r>
              <a:rPr lang="en-GB" sz="1200" noProof="1">
                <a:solidFill>
                  <a:srgbClr val="2B2C30"/>
                </a:solidFill>
              </a:rPr>
              <a:t>Distinguere tra i diversi apparecchi può aiutare a concentrare gli sforzi sulle aree con il più alto potenziale di ottimizzazione energetica.</a:t>
            </a:r>
          </a:p>
          <a:p>
            <a:pPr latinLnBrk="0"/>
            <a:endParaRPr lang="en-GB" sz="1200" noProof="1">
              <a:solidFill>
                <a:srgbClr val="2B2C30"/>
              </a:solidFill>
            </a:endParaRPr>
          </a:p>
          <a:p>
            <a:pPr latinLnBrk="0"/>
            <a:r>
              <a:rPr lang="en-GB" sz="1200" noProof="1">
                <a:solidFill>
                  <a:srgbClr val="2B2C30"/>
                </a:solidFill>
              </a:rPr>
              <a:t>È possibile utilizzare misuratori di consumo energetico (portatili) per monitorare il consumo di elettricità per ciascuna categoria di dispositivi.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9062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Passaggio 6: Esplorare un uso più efficiente dell'energia</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Quali misure concrete posso adottare per utilizzare l'energia in modo più efficiente?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0098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Fase 6: Esplorare un uso più efficiente dell'energia</a:t>
            </a:r>
          </a:p>
          <a:p>
            <a:pPr latinLnBrk="0"/>
            <a:r>
              <a:rPr lang="en-US" sz="1200" b="1" dirty="0"/>
              <a:t>"Una piccola impresa media potrebbe ridurre la propria bolletta energetica fino al 30% adottando misure di gestione e manutenzione adeguate..." </a:t>
            </a:r>
            <a:r>
              <a:rPr lang="en-US" sz="1200" dirty="0"/>
              <a:t>(</a:t>
            </a:r>
            <a:r>
              <a:rPr lang="en-US" sz="1200" dirty="0">
                <a:hlinkClick r:id="rId3">
                  <a:extLst>
                    <a:ext uri="{A12FA001-AC4F-418D-AE19-62706E023703}">
                      <ahyp:hlinkClr xmlns:ahyp="http://schemas.microsoft.com/office/drawing/2018/hyperlinkcolor" val="tx"/>
                    </a:ext>
                  </a:extLst>
                </a:hlinkClick>
              </a:rPr>
              <a:t>Commissione Europea</a:t>
            </a:r>
            <a:r>
              <a:rPr lang="en-US" sz="1200" dirty="0"/>
              <a:t>)</a:t>
            </a:r>
          </a:p>
          <a:p>
            <a:pPr latinLnBrk="0"/>
            <a:endParaRPr lang="en-US" sz="1200" dirty="0"/>
          </a:p>
          <a:p>
            <a:pPr marL="457200" indent="-457200" latinLnBrk="0">
              <a:buChar char="•"/>
            </a:pPr>
            <a:r>
              <a:rPr lang="en-US" sz="1200" b="1" dirty="0">
                <a:solidFill>
                  <a:srgbClr val="2B2C30"/>
                </a:solidFill>
              </a:rPr>
              <a:t>Le luci a LED </a:t>
            </a:r>
            <a:r>
              <a:rPr lang="en-US" sz="1200" dirty="0">
                <a:solidFill>
                  <a:srgbClr val="2B2C30"/>
                </a:solidFill>
              </a:rPr>
              <a:t>consumano l'80% di energia in meno rispetto alle lampadine alogene e durano 20 volte di più (Fonte: </a:t>
            </a:r>
            <a:r>
              <a:rPr lang="en-US" sz="1200" dirty="0">
                <a:solidFill>
                  <a:srgbClr val="2B2C30"/>
                </a:solidFill>
                <a:hlinkClick r:id="rId4"/>
              </a:rPr>
              <a:t>Energy Saving Trust</a:t>
            </a:r>
            <a:r>
              <a:rPr lang="en-US" sz="1200" dirty="0">
                <a:solidFill>
                  <a:srgbClr val="2B2C30"/>
                </a:solidFill>
              </a:rPr>
              <a:t>)</a:t>
            </a:r>
          </a:p>
          <a:p>
            <a:pPr marL="457200" indent="-457200" latinLnBrk="0">
              <a:buChar char="•"/>
            </a:pPr>
            <a:r>
              <a:rPr lang="en-US" sz="1200" dirty="0">
                <a:solidFill>
                  <a:srgbClr val="2B2C30"/>
                </a:solidFill>
              </a:rPr>
              <a:t>Migliorando l'efficienza energetica</a:t>
            </a:r>
            <a:r>
              <a:rPr lang="en-US" sz="1200" b="1" dirty="0">
                <a:solidFill>
                  <a:srgbClr val="2B2C30"/>
                </a:solidFill>
              </a:rPr>
              <a:t> dei sistemi motorizzati</a:t>
            </a:r>
            <a:r>
              <a:rPr lang="en-US" sz="1200" dirty="0">
                <a:solidFill>
                  <a:srgbClr val="2B2C30"/>
                </a:solidFill>
              </a:rPr>
              <a:t>, per ogni euro investito si risparmieranno almeno 7 euro nel corso della vita utile dell'apparecchiatura.</a:t>
            </a:r>
          </a:p>
          <a:p>
            <a:pPr marL="457200" indent="-457200" latinLnBrk="0">
              <a:buChar char="•"/>
            </a:pPr>
            <a:r>
              <a:rPr lang="en-US" sz="1200" b="1" dirty="0">
                <a:solidFill>
                  <a:srgbClr val="2B2C30"/>
                </a:solidFill>
              </a:rPr>
              <a:t>Le pompe di calore</a:t>
            </a:r>
            <a:r>
              <a:rPr lang="en-US" sz="1200" dirty="0">
                <a:solidFill>
                  <a:srgbClr val="2B2C30"/>
                </a:solidFill>
              </a:rPr>
              <a:t> ad alta efficienza energetica possono spesso sostituire le tradizionali caldaie a combustibile fossile, aumentando l'efficienza energetica di oltre 4 volte.</a:t>
            </a:r>
            <a:r>
              <a:rPr lang="en-US" sz="1200" dirty="0"/>
              <a:t> </a:t>
            </a:r>
            <a:endParaRPr lang="en-US" sz="1200" dirty="0">
              <a:solidFill>
                <a:srgbClr val="2B2C30"/>
              </a:solidFill>
            </a:endParaRPr>
          </a:p>
          <a:p>
            <a:pPr latinLnBrk="0"/>
            <a:r>
              <a:rPr lang="en-US" sz="1200" dirty="0">
                <a:solidFill>
                  <a:srgbClr val="2B2C30"/>
                </a:solidFill>
              </a:rPr>
              <a:t>					Fonti: </a:t>
            </a:r>
            <a:r>
              <a:rPr lang="en-US" sz="1200" dirty="0">
                <a:solidFill>
                  <a:srgbClr val="2B2C30"/>
                </a:solidFill>
                <a:hlinkClick r:id="rId3"/>
              </a:rPr>
              <a:t>Commissione Europea</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a:p>
            <a:r>
              <a:rPr lang="en-GB" dirty="0"/>
              <a:t>https://energysavingtrust.org.uk/advice/lighting/</a:t>
            </a:r>
          </a:p>
          <a:p>
            <a:r>
              <a:rPr lang="en-GB" dirty="0" err="1"/>
              <a:t>https://energy.ec.europa.eu/topics/markets-and-consumers/actions-and-measures-energy-prices/coping-crisis_en</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81684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solidFill>
                  <a:srgbClr val="2B2C30"/>
                </a:solidFill>
              </a:rPr>
              <a:t>Ogni azienda utilizza una serie di apparecchiature che necessitano di energia elettrica, che si tratti di illuminazione, computer, macchinari o impianti di climatizzazione. Per </a:t>
            </a:r>
            <a:r>
              <a:rPr lang="en-GB" sz="1200" dirty="0">
                <a:solidFill>
                  <a:srgbClr val="2B2C30"/>
                </a:solidFill>
              </a:rPr>
              <a:t>le piccole e medie imprese (</a:t>
            </a:r>
            <a:r>
              <a:rPr lang="en-US" sz="1200" dirty="0">
                <a:solidFill>
                  <a:srgbClr val="2B2C30"/>
                </a:solidFill>
              </a:rPr>
              <a:t>PMI), i costi dell'energia elettrica possono rappresentare una quota significativa del budget operativo e un consumo inefficiente può influire negativamente sia sulla redditività che sulla gestione delle risorse.</a:t>
            </a:r>
            <a:endParaRPr lang="en-GB" sz="1200" dirty="0">
              <a:solidFill>
                <a:srgbClr val="2B2C30"/>
              </a:solidFill>
            </a:endParaRPr>
          </a:p>
          <a:p>
            <a:pPr latinLnBrk="0"/>
            <a:endParaRPr lang="en-GB" sz="1200" dirty="0">
              <a:solidFill>
                <a:srgbClr val="2B2C30"/>
              </a:solidFill>
            </a:endParaRPr>
          </a:p>
          <a:p>
            <a:pPr latinLnBrk="0"/>
            <a:r>
              <a:rPr lang="en-GB" sz="1200" dirty="0">
                <a:solidFill>
                  <a:srgbClr val="2B2C30"/>
                </a:solidFill>
              </a:rPr>
              <a:t>Quando si gestisce una PMI, ci si potrebbe chiedere quali tipi di tecnologie o attività potrebbero aiutare a risparmiare energia. Una considerazione fondamentale sarà il costo e dove concentrare gli investimenti per rendere la propria attività più efficiente.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4419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B634-3C2F-E17B-34D2-E3800FD7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995E1-7799-62DB-9319-7E1D2001F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1D053-4190-3163-D73A-EA60D0709E3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Passaggio 6: Esplorare un uso più efficiente dell'energia</a:t>
            </a:r>
          </a:p>
          <a:p>
            <a:pPr marL="457200" indent="-457200" latinLnBrk="0">
              <a:buChar char="•"/>
            </a:pPr>
            <a:r>
              <a:rPr lang="en-US" sz="1200" dirty="0">
                <a:solidFill>
                  <a:srgbClr val="2B2C30"/>
                </a:solidFill>
              </a:rPr>
              <a:t>I costi</a:t>
            </a:r>
            <a:r>
              <a:rPr lang="en-US" sz="1200" b="1" dirty="0">
                <a:solidFill>
                  <a:srgbClr val="2B2C30"/>
                </a:solidFill>
              </a:rPr>
              <a:t> di riscaldamento </a:t>
            </a:r>
            <a:r>
              <a:rPr lang="en-US" sz="1200" dirty="0">
                <a:solidFill>
                  <a:srgbClr val="2B2C30"/>
                </a:solidFill>
              </a:rPr>
              <a:t>aumentano dell'8% per ogni grado Celsius in più. I termostati programmabili intelligenti possono far risparmiare dal 5% al 15% sui costi di riscaldamento.</a:t>
            </a:r>
          </a:p>
          <a:p>
            <a:pPr marL="457200" indent="-457200" latinLnBrk="0">
              <a:buChar char="•"/>
            </a:pPr>
            <a:r>
              <a:rPr lang="en-US" sz="1200" b="1" dirty="0">
                <a:solidFill>
                  <a:srgbClr val="2B2C30"/>
                </a:solidFill>
              </a:rPr>
              <a:t>L'illuminazione </a:t>
            </a:r>
            <a:r>
              <a:rPr lang="en-US" sz="1200" dirty="0">
                <a:solidFill>
                  <a:srgbClr val="2B2C30"/>
                </a:solidFill>
              </a:rPr>
              <a:t>può essere responsabile fino al 40% del consumo energetico di un edificio. L'uso di controlli dell'illuminazione riduce il consumo energetico di oltre 1/3 </a:t>
            </a:r>
          </a:p>
          <a:p>
            <a:pPr marL="457200" indent="-457200" latinLnBrk="0">
              <a:buChar char="•"/>
            </a:pPr>
            <a:r>
              <a:rPr lang="en-US" sz="1200" dirty="0">
                <a:solidFill>
                  <a:srgbClr val="2B2C30"/>
                </a:solidFill>
              </a:rPr>
              <a:t>È stato dimostrato che </a:t>
            </a:r>
            <a:r>
              <a:rPr lang="en-US" sz="1200" b="1" dirty="0">
                <a:solidFill>
                  <a:srgbClr val="2B2C30"/>
                </a:solidFill>
              </a:rPr>
              <a:t>l'isolamento </a:t>
            </a:r>
            <a:r>
              <a:rPr lang="en-US" sz="1200" dirty="0">
                <a:solidFill>
                  <a:srgbClr val="2B2C30"/>
                </a:solidFill>
              </a:rPr>
              <a:t>delle tubazioni riduce le perdite di energia di oltre il 75%. </a:t>
            </a:r>
          </a:p>
          <a:p>
            <a:pPr marL="457200" indent="-457200" latinLnBrk="0">
              <a:buFontTx/>
              <a:buChar char="•"/>
            </a:pPr>
            <a:r>
              <a:rPr lang="en-US" sz="1200" dirty="0">
                <a:solidFill>
                  <a:srgbClr val="2B2C30"/>
                </a:solidFill>
              </a:rPr>
              <a:t>Il corretto dimensionamento del carico del compressore e la scelta del modello dei </a:t>
            </a:r>
            <a:r>
              <a:rPr lang="en-US" sz="1200" b="1" dirty="0">
                <a:solidFill>
                  <a:srgbClr val="2B2C30"/>
                </a:solidFill>
              </a:rPr>
              <a:t>sistemi ad aria compressa </a:t>
            </a:r>
            <a:r>
              <a:rPr lang="en-US" sz="1200" dirty="0">
                <a:solidFill>
                  <a:srgbClr val="2B2C30"/>
                </a:solidFill>
              </a:rPr>
              <a:t>possono ridurre il consumo energetico di oltre 1/3.</a:t>
            </a:r>
          </a:p>
          <a:p>
            <a:pPr latinLnBrk="0"/>
            <a:r>
              <a:rPr lang="en-US" sz="1200" dirty="0">
                <a:solidFill>
                  <a:srgbClr val="2B2C30"/>
                </a:solidFill>
              </a:rPr>
              <a:t>					Fonti: </a:t>
            </a:r>
            <a:r>
              <a:rPr lang="en-US" sz="1200" dirty="0">
                <a:solidFill>
                  <a:srgbClr val="2B2C30"/>
                </a:solidFill>
                <a:hlinkClick r:id="rId3"/>
              </a:rPr>
              <a:t>Commissione Europea</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p:txBody>
      </p:sp>
      <p:sp>
        <p:nvSpPr>
          <p:cNvPr id="4" name="Slide Number Placeholder 3">
            <a:extLst>
              <a:ext uri="{FF2B5EF4-FFF2-40B4-BE49-F238E27FC236}">
                <a16:creationId xmlns:a16="http://schemas.microsoft.com/office/drawing/2014/main" id="{C63B859C-0865-9EE1-BEC8-525C54D5D468}"/>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2646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Passaggio 7: Aumentare l'efficienza energetica delle apparecchiature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Come posso aumentare l'efficienza energetica delle nostre apparecchiature?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357684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Passaggio 7: aumentare l'efficienza energetica delle apparecchiature </a:t>
            </a:r>
          </a:p>
          <a:p>
            <a:pPr marL="342900" indent="-342900" latinLnBrk="0">
              <a:buFont typeface="Arial" panose="020B0604020202020204" pitchFamily="34" charset="0"/>
              <a:buChar char="•"/>
            </a:pPr>
            <a:r>
              <a:rPr lang="en-US" sz="1200" dirty="0">
                <a:solidFill>
                  <a:srgbClr val="2B2C30"/>
                </a:solidFill>
                <a:ea typeface="Public Sans"/>
              </a:rPr>
              <a:t>Identifica le apparecchiature obsolete e inefficienti dal punto di vista energetico. Ad esempio, i sistemi di illuminazione, i condizionatori d'aria e i macchinari più vecchi potrebbero consumare molta più energia rispetto ai modelli più recenti ed efficienti dal punto di vista energetico. </a:t>
            </a:r>
          </a:p>
          <a:p>
            <a:pPr marL="342900" indent="-342900" latinLnBrk="0">
              <a:buFont typeface="Arial" panose="020B0604020202020204" pitchFamily="34" charset="0"/>
              <a:buChar char="•"/>
            </a:pPr>
            <a:r>
              <a:rPr lang="en-US" sz="1200" dirty="0">
                <a:solidFill>
                  <a:srgbClr val="2B2C30"/>
                </a:solidFill>
                <a:ea typeface="Public Sans"/>
              </a:rPr>
              <a:t>Sostituisci, ripara o aggiorna con alternative più efficienti. Ad esempio, potresti utilizzare </a:t>
            </a:r>
            <a:r>
              <a:rPr lang="en-US" sz="1200" dirty="0">
                <a:solidFill>
                  <a:srgbClr val="2B2C30"/>
                </a:solidFill>
              </a:rPr>
              <a:t>il rilevamento di movimento per l'illuminazione o assicurarti che le apparecchiature utilizzino la modalità di risparmio energetico dopo un certo periodo di tempo.</a:t>
            </a:r>
          </a:p>
          <a:p>
            <a:pPr marL="342900" indent="-342900" latinLnBrk="0">
              <a:buFont typeface="Arial" panose="020B0604020202020204" pitchFamily="34" charset="0"/>
              <a:buChar char="•"/>
            </a:pPr>
            <a:r>
              <a:rPr lang="en-US" sz="1200" dirty="0">
                <a:solidFill>
                  <a:srgbClr val="2B2C30"/>
                </a:solidFill>
              </a:rPr>
              <a:t>Utilizza </a:t>
            </a:r>
            <a:r>
              <a:rPr lang="en-US" sz="1200" dirty="0">
                <a:solidFill>
                  <a:srgbClr val="2B2C30"/>
                </a:solidFill>
                <a:hlinkClick r:id="rId3"/>
              </a:rPr>
              <a:t>Topten.eu - I migliori prodotti in Europa </a:t>
            </a:r>
            <a:r>
              <a:rPr lang="en-US" sz="1200" dirty="0">
                <a:solidFill>
                  <a:srgbClr val="2B2C30"/>
                </a:solidFill>
              </a:rPr>
              <a:t>per confrontare le tue attuali apparecchiature con altre soluzioni disponibili.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19955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Passaggio 8: Ottimizzare i sistemi di riscaldamento e raffreddamento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Come posso ottimizzare i nostri sistemi di riscaldamento e raffreddamento?</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6647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Fase 8: Ottimizzare i sistemi di riscaldamento e raffreddamento</a:t>
            </a:r>
          </a:p>
          <a:p>
            <a:pPr latinLnBrk="0"/>
            <a:r>
              <a:rPr lang="en-US" sz="1200" dirty="0">
                <a:solidFill>
                  <a:srgbClr val="2B2C30"/>
                </a:solidFill>
                <a:ea typeface="Public Sans"/>
              </a:rPr>
              <a:t>I sistemi di riscaldamento e raffreddamento sono tra i maggiori consumatori di energia nella maggior parte delle PMI. </a:t>
            </a:r>
          </a:p>
          <a:p>
            <a:pPr latinLnBrk="0"/>
            <a:endParaRPr lang="en-US" sz="1200" dirty="0">
              <a:solidFill>
                <a:srgbClr val="2B2C30"/>
              </a:solidFill>
              <a:ea typeface="Public Sans"/>
            </a:endParaRPr>
          </a:p>
          <a:p>
            <a:pPr latinLnBrk="0"/>
            <a:r>
              <a:rPr lang="en-US" sz="1200" dirty="0">
                <a:solidFill>
                  <a:srgbClr val="2B2C30"/>
                </a:solidFill>
                <a:ea typeface="Public Sans"/>
              </a:rPr>
              <a:t>L'installazione di termostati programmabili, una manutenzione regolare o l'utilizzo di modelli a basso consumo energetico possono contribuire a ridurre i consumi. </a:t>
            </a:r>
          </a:p>
          <a:p>
            <a:pPr latinLnBrk="0"/>
            <a:endParaRPr lang="en-US" sz="1200" dirty="0">
              <a:solidFill>
                <a:srgbClr val="2B2C30"/>
              </a:solidFill>
              <a:ea typeface="Public Sans"/>
            </a:endParaRPr>
          </a:p>
          <a:p>
            <a:pPr latinLnBrk="0"/>
            <a:r>
              <a:rPr lang="en-US" sz="1200" dirty="0">
                <a:solidFill>
                  <a:srgbClr val="2B2C30"/>
                </a:solidFill>
                <a:ea typeface="Public Sans"/>
              </a:rPr>
              <a:t>Valuta la possibilità di regolare le impostazioni per garantire che il riscaldamento/raffreddamento venga utilizzato solo quando necessario. Ad esempio, spegni il riscaldamento o l'aria condizionata quando i dipendenti non sono presenti.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82400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Passaggio 9: Incoraggiare pratiche di risparmio energetico tra i dipendenti</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Come posso incoraggiare gli altri ad adottare pratiche di risparmio energetico?</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72353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9: Incoraggiare pratiche di risparmio energetico tra i dipendenti</a:t>
            </a:r>
          </a:p>
          <a:p>
            <a:endParaRPr lang="en-GB" dirty="0"/>
          </a:p>
          <a:p>
            <a:pPr latinLnBrk="0"/>
            <a:r>
              <a:rPr lang="en-US" sz="2200" dirty="0">
                <a:solidFill>
                  <a:srgbClr val="2B2C30"/>
                </a:solidFill>
                <a:ea typeface="Public Sans"/>
              </a:rPr>
              <a:t>Una cultura dell'attenzione al consumo energetico può portare a una notevole riduzione dei consumi.</a:t>
            </a:r>
          </a:p>
          <a:p>
            <a:pPr latinLnBrk="0"/>
            <a:endParaRPr lang="en-US" sz="2200" dirty="0">
              <a:solidFill>
                <a:srgbClr val="2B2C30"/>
              </a:solidFill>
              <a:ea typeface="Public Sans"/>
            </a:endParaRPr>
          </a:p>
          <a:p>
            <a:pPr latinLnBrk="0"/>
            <a:r>
              <a:rPr lang="en-US" sz="2200" dirty="0">
                <a:solidFill>
                  <a:srgbClr val="2B2C30"/>
                </a:solidFill>
                <a:ea typeface="Public Sans"/>
              </a:rPr>
              <a:t>Il comportamento dei dipendenti può avere un impatto significativo sul consumo energetico. Incoraggiare i dipendenti a: </a:t>
            </a:r>
          </a:p>
          <a:p>
            <a:pPr marL="800100" lvl="1" indent="-342900" latinLnBrk="0">
              <a:buFont typeface="Arial" panose="020B0604020202020204" pitchFamily="34" charset="0"/>
              <a:buChar char="•"/>
            </a:pPr>
            <a:r>
              <a:rPr lang="en-US" sz="2200" dirty="0">
                <a:solidFill>
                  <a:srgbClr val="2B2C30"/>
                </a:solidFill>
                <a:ea typeface="Public Sans"/>
              </a:rPr>
              <a:t>Spegnere le luci</a:t>
            </a:r>
          </a:p>
          <a:p>
            <a:pPr marL="800100" lvl="1" indent="-342900" latinLnBrk="0">
              <a:buFont typeface="Arial" panose="020B0604020202020204" pitchFamily="34" charset="0"/>
              <a:buChar char="•"/>
            </a:pPr>
            <a:r>
              <a:rPr lang="en-US" sz="2200" dirty="0">
                <a:solidFill>
                  <a:srgbClr val="2B2C30"/>
                </a:solidFill>
                <a:ea typeface="Public Sans"/>
              </a:rPr>
              <a:t>Scollegare le apparecchiature quando non sono in uso</a:t>
            </a:r>
          </a:p>
          <a:p>
            <a:pPr marL="800100" lvl="1" indent="-342900" latinLnBrk="0">
              <a:buFont typeface="Arial" panose="020B0604020202020204" pitchFamily="34" charset="0"/>
              <a:buChar char="•"/>
            </a:pPr>
            <a:r>
              <a:rPr lang="en-US" sz="2200" dirty="0">
                <a:solidFill>
                  <a:srgbClr val="2B2C30"/>
                </a:solidFill>
                <a:ea typeface="Public Sans"/>
              </a:rPr>
              <a:t>Utilizzare impostazioni efficienti dal punto di vista energetico su computer e stampanti</a:t>
            </a:r>
          </a:p>
          <a:p>
            <a:pPr lvl="1" latinLnBrk="0"/>
            <a:endParaRPr lang="en-US" sz="2200" dirty="0"/>
          </a:p>
          <a:p>
            <a:pPr latinLnBrk="0"/>
            <a:r>
              <a:rPr lang="en-US" sz="2200" dirty="0">
                <a:solidFill>
                  <a:srgbClr val="2B2C30"/>
                </a:solidFill>
              </a:rPr>
              <a:t>Leggere il documento "</a:t>
            </a:r>
            <a:r>
              <a:rPr lang="en-US" sz="2200" dirty="0" err="1">
                <a:solidFill>
                  <a:srgbClr val="2B2C30"/>
                </a:solidFill>
                <a:hlinkClick r:id="rId3"/>
              </a:rPr>
              <a:t>Behavioural </a:t>
            </a:r>
            <a:r>
              <a:rPr lang="en-US" sz="2200" dirty="0">
                <a:solidFill>
                  <a:srgbClr val="2B2C30"/>
                </a:solidFill>
                <a:hlinkClick r:id="rId3"/>
              </a:rPr>
              <a:t>Changes" (Cambiamenti comportamentali) </a:t>
            </a:r>
            <a:r>
              <a:rPr lang="en-US" sz="2200" dirty="0">
                <a:solidFill>
                  <a:srgbClr val="2B2C30"/>
                </a:solidFill>
              </a:rPr>
              <a:t>dell'Agenzia internazionale per l'energia.</a:t>
            </a:r>
          </a:p>
          <a:p>
            <a:endParaRPr lang="en-GB" dirty="0"/>
          </a:p>
          <a:p>
            <a:endParaRPr lang="en-GB" dirty="0"/>
          </a:p>
          <a:p>
            <a:r>
              <a:rPr lang="en-GB" dirty="0"/>
              <a:t>https://www.iea.org/energy-system/energy-efficiency-and-demand/behavioural-changes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981740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Passaggio 10: Esplora alcune risorse aggiuntive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Dove posso trovare ulteriori informazioni?</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10867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Passi successivi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Se desiderate saperne di più sull'efficienza energetica, potete trovare utili le seguenti risorse: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Leggi l'articolo </a:t>
            </a:r>
            <a:r>
              <a:rPr lang="en-US" altLang="ko-KR" sz="1200" i="1" dirty="0">
                <a:solidFill>
                  <a:srgbClr val="373737"/>
                </a:solidFill>
                <a:ea typeface="맑은 고딕"/>
                <a:hlinkClick r:id="rId3"/>
              </a:rPr>
              <a:t>Affrontare la crisi: aumentare la resilienza delle PMI attraverso l'efficienza energetica</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Segui il corso di 30 minuti di Every1 "</a:t>
            </a:r>
            <a:r>
              <a:rPr lang="en-US" altLang="ko-KR" sz="1200" i="1" dirty="0">
                <a:solidFill>
                  <a:srgbClr val="373737"/>
                </a:solidFill>
                <a:ea typeface="맑은 고딕"/>
              </a:rPr>
              <a:t>Digital Energy Essentials" </a:t>
            </a:r>
            <a:r>
              <a:rPr lang="en-US" altLang="ko-KR" sz="1200" dirty="0">
                <a:solidFill>
                  <a:srgbClr val="373737"/>
                </a:solidFill>
                <a:ea typeface="맑은 고딕"/>
                <a:hlinkClick r:id="rId4"/>
              </a:rPr>
              <a:t>sull'uso dell'energia</a:t>
            </a:r>
            <a:r>
              <a:rPr lang="en-US" altLang="ko-KR" sz="1200"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Leggi l'articolo </a:t>
            </a:r>
            <a:r>
              <a:rPr lang="en-US" altLang="ko-KR" sz="1200" i="1" dirty="0">
                <a:solidFill>
                  <a:srgbClr val="373737"/>
                </a:solidFill>
                <a:hlinkClick r:id="rId5"/>
              </a:rPr>
              <a:t>I vantaggi dei miglioramenti dell'efficienza energetica per le imprese</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Segui il corso</a:t>
            </a:r>
            <a:r>
              <a:rPr lang="en-US" altLang="ko-KR" sz="1200" i="1" dirty="0">
                <a:solidFill>
                  <a:srgbClr val="373737"/>
                </a:solidFill>
                <a:ea typeface="맑은 고딕"/>
              </a:rPr>
              <a:t> Digital Energy Essentials </a:t>
            </a:r>
            <a:r>
              <a:rPr lang="en-US" altLang="ko-KR" sz="1200" dirty="0">
                <a:solidFill>
                  <a:srgbClr val="373737"/>
                </a:solidFill>
                <a:ea typeface="맑은 고딕"/>
              </a:rPr>
              <a:t>di Every1 della durata di 30 minuti </a:t>
            </a:r>
            <a:r>
              <a:rPr lang="en-GB" altLang="ko-KR" sz="1200" dirty="0">
                <a:solidFill>
                  <a:srgbClr val="373737"/>
                </a:solidFill>
                <a:ea typeface="맑은 고딕"/>
                <a:hlinkClick r:id="rId6"/>
              </a:rPr>
              <a:t>Privacy, sicurezza e protezione nel panorama dell'energia digitale.</a:t>
            </a:r>
            <a:endParaRPr lang="ko-KR" altLang="en-US" sz="1200" dirty="0">
              <a:solidFill>
                <a:srgbClr val="373737"/>
              </a:solidFill>
            </a:endParaRPr>
          </a:p>
          <a:p>
            <a:endParaRPr lang="en-GB" dirty="0"/>
          </a:p>
          <a:p>
            <a:endParaRPr lang="en-GB" dirty="0"/>
          </a:p>
          <a:p>
            <a:r>
              <a:rPr lang="en-GB" dirty="0"/>
              <a:t>https://www.open.edu/openlearncreate/course/view.php?id=12165</a:t>
            </a:r>
            <a:r>
              <a:rPr lang="en-GB" b="1" dirty="0"/>
              <a: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289165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Ringraziamenti</a:t>
            </a:r>
          </a:p>
          <a:p>
            <a:pPr latinLnBrk="0"/>
            <a:r>
              <a:rPr lang="en-GB" i="1" dirty="0"/>
              <a:t>Risparmiare energia e rendere la tua azienda più efficiente dal punto di vista energetico: 10 semplici passaggi </a:t>
            </a:r>
            <a:r>
              <a:rPr lang="en-GB" dirty="0"/>
              <a:t>include adattamenti nei passaggi 3, 4, 5 e 6 di materiale selezionato tratto dal documento della Commissione europea </a:t>
            </a:r>
            <a:r>
              <a:rPr lang="en-GB" i="1" dirty="0">
                <a:hlinkClick r:id="rId3"/>
              </a:rPr>
              <a:t>Affrontare la crisi: aumentare la resilienza delle PMI attraverso l'efficienza energetica </a:t>
            </a:r>
            <a:r>
              <a:rPr lang="en-GB" dirty="0"/>
              <a:t>(l'"Opera originale"), concesso in licenza </a:t>
            </a:r>
            <a:r>
              <a:rPr lang="en-GB" dirty="0">
                <a:hlinkClick r:id="rId4"/>
              </a:rPr>
              <a:t>CC BY 4.0</a:t>
            </a:r>
            <a:r>
              <a:rPr lang="en-GB" dirty="0"/>
              <a:t>. </a:t>
            </a:r>
          </a:p>
          <a:p>
            <a:pPr latinLnBrk="0"/>
            <a:r>
              <a:rPr lang="en-GB" dirty="0"/>
              <a:t>Questo adattamento è stato realizzato e pubblicato dal progetto Every1 (l'"Adattatore") ed è concesso in licenza </a:t>
            </a:r>
            <a:r>
              <a:rPr lang="en-GB" dirty="0">
                <a:hlinkClick r:id="rId5"/>
              </a:rPr>
              <a:t>CC BY-SA 4.0</a:t>
            </a:r>
            <a:r>
              <a:rPr lang="en-GB" dirty="0"/>
              <a:t>, salvo diversa indicazione. </a:t>
            </a:r>
          </a:p>
          <a:p>
            <a:pPr latinLnBrk="0"/>
            <a:endParaRPr lang="en-GB" dirty="0"/>
          </a:p>
          <a:p>
            <a:pPr latinLnBrk="0"/>
            <a:r>
              <a:rPr lang="en-GB" dirty="0"/>
              <a:t>Le immagini utilizzate in questa presentazione sono le seguenti: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Immagine di copertina: </a:t>
            </a:r>
            <a:r>
              <a:rPr lang="en-GB" sz="1200" dirty="0">
                <a:solidFill>
                  <a:srgbClr val="242424"/>
                </a:solidFill>
                <a:ea typeface="Public Sans"/>
                <a:cs typeface="Public Sans"/>
                <a:sym typeface="Public Sans"/>
                <a:hlinkClick r:id="rId6"/>
              </a:rPr>
              <a:t>Bollette dell'elettricità con lampadina e calcolatrice </a:t>
            </a:r>
            <a:r>
              <a:rPr lang="en-GB" sz="1200" dirty="0">
                <a:solidFill>
                  <a:srgbClr val="242424"/>
                </a:solidFill>
                <a:ea typeface="Public Sans"/>
                <a:cs typeface="Public Sans"/>
                <a:sym typeface="Public Sans"/>
              </a:rPr>
              <a:t>di Uswitch.com Images è </a:t>
            </a:r>
            <a:r>
              <a:rPr lang="en-GB" dirty="0">
                <a:solidFill>
                  <a:srgbClr val="242424"/>
                </a:solidFill>
              </a:rPr>
              <a:t>concessa in licenza </a:t>
            </a:r>
            <a:r>
              <a:rPr lang="en-GB" noProof="0" dirty="0">
                <a:solidFill>
                  <a:schemeClr val="dk1"/>
                </a:solidFill>
                <a:ea typeface="Public Sans"/>
                <a:cs typeface="Public Sans"/>
                <a:sym typeface="Public Sans"/>
                <a:hlinkClick r:id="rId7"/>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Immagine del testo introduttivo: </a:t>
            </a:r>
            <a:r>
              <a:rPr lang="en-US" i="1" dirty="0">
                <a:solidFill>
                  <a:schemeClr val="dk1"/>
                </a:solidFill>
                <a:ea typeface="Public Sans"/>
                <a:cs typeface="Public Sans"/>
                <a:sym typeface="Public Sans"/>
              </a:rPr>
              <a:t>Carta accanto </a:t>
            </a:r>
            <a:r>
              <a:rPr lang="en-US" i="1" dirty="0" err="1">
                <a:solidFill>
                  <a:schemeClr val="dk1"/>
                </a:solidFill>
                <a:ea typeface="Public Sans"/>
                <a:cs typeface="Public Sans"/>
                <a:sym typeface="Public Sans"/>
              </a:rPr>
              <a:t>al Macbook </a:t>
            </a:r>
            <a:r>
              <a:rPr lang="en-US" dirty="0">
                <a:solidFill>
                  <a:schemeClr val="dk1"/>
                </a:solidFill>
                <a:ea typeface="Public Sans"/>
                <a:cs typeface="Public Sans"/>
                <a:sym typeface="Public Sans"/>
              </a:rPr>
              <a:t>di </a:t>
            </a:r>
            <a:r>
              <a:rPr lang="en-US" sz="12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su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cs typeface="Public Sans"/>
                <a:sym typeface="Public Sans"/>
              </a:rPr>
              <a:t>Fase 1: Per iniziare: cosa devo sapere?: </a:t>
            </a:r>
            <a:r>
              <a:rPr lang="en-US" i="1" dirty="0">
                <a:solidFill>
                  <a:schemeClr val="dk1"/>
                </a:solidFill>
                <a:cs typeface="Public Sans"/>
                <a:sym typeface="Public Sans"/>
              </a:rPr>
              <a:t>Spine nere </a:t>
            </a:r>
            <a:r>
              <a:rPr lang="en-US" dirty="0">
                <a:solidFill>
                  <a:schemeClr val="dk1"/>
                </a:solidFill>
                <a:cs typeface="Public Sans"/>
                <a:sym typeface="Public Sans"/>
              </a:rPr>
              <a:t>di </a:t>
            </a:r>
            <a:r>
              <a:rPr lang="en-US" sz="1200" u="sng" dirty="0" err="1">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a:t>
            </a:r>
            <a:r>
              <a:rPr lang="en-US" sz="12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Stock su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Fase 2: Per iniziare: quali sono i costi e i vantaggi di una maggiore efficienza energetica?: </a:t>
            </a:r>
            <a:r>
              <a:rPr lang="en-US" sz="1200" dirty="0">
                <a:solidFill>
                  <a:schemeClr val="dk1"/>
                </a:solidFill>
                <a:ea typeface="Public Sans"/>
                <a:cs typeface="Public Sans"/>
                <a:sym typeface="Public Sans"/>
                <a:hlinkClick r:id="rId10"/>
              </a:rPr>
              <a:t>Equilibrio </a:t>
            </a:r>
            <a:r>
              <a:rPr lang="en-US" sz="1200" dirty="0">
                <a:solidFill>
                  <a:schemeClr val="dk1"/>
                </a:solidFill>
                <a:ea typeface="Public Sans"/>
                <a:cs typeface="Public Sans"/>
                <a:sym typeface="Public Sans"/>
              </a:rPr>
              <a:t>di Scouse Smurf è concessa in licenza </a:t>
            </a:r>
            <a:r>
              <a:rPr lang="en-US" sz="1200" dirty="0">
                <a:solidFill>
                  <a:schemeClr val="dk1"/>
                </a:solidFill>
                <a:ea typeface="Public Sans"/>
                <a:cs typeface="Public Sans"/>
                <a:sym typeface="Public Sans"/>
                <a:hlinkClick r:id="rId11"/>
              </a:rPr>
              <a:t>CC BY-ND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Fase 3: Effettuare un audit energetico: </a:t>
            </a:r>
            <a:r>
              <a:rPr lang="en-US" dirty="0">
                <a:solidFill>
                  <a:schemeClr val="dk1"/>
                </a:solidFill>
                <a:ea typeface="Public Sans"/>
                <a:cs typeface="Public Sans"/>
                <a:sym typeface="Public Sans"/>
                <a:hlinkClick r:id="rId12"/>
              </a:rPr>
              <a:t>Audit energetico </a:t>
            </a:r>
            <a:r>
              <a:rPr lang="en-US" dirty="0">
                <a:solidFill>
                  <a:schemeClr val="dk1"/>
                </a:solidFill>
                <a:ea typeface="Public Sans"/>
                <a:cs typeface="Public Sans"/>
                <a:sym typeface="Public Sans"/>
              </a:rPr>
              <a:t>di EE image database è concesso in licenza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Fase 4: Installazione di un contatore intelligente: </a:t>
            </a:r>
            <a:r>
              <a:rPr lang="en-US" sz="1200" dirty="0">
                <a:solidFill>
                  <a:schemeClr val="dk1"/>
                </a:solidFill>
                <a:ea typeface="Public Sans"/>
                <a:cs typeface="Public Sans"/>
                <a:sym typeface="Public Sans"/>
                <a:hlinkClick r:id="rId14"/>
              </a:rPr>
              <a:t>Contatore intelligente British Gas </a:t>
            </a:r>
            <a:r>
              <a:rPr lang="en-US" sz="1200" dirty="0">
                <a:solidFill>
                  <a:schemeClr val="dk1"/>
                </a:solidFill>
                <a:ea typeface="Public Sans"/>
                <a:cs typeface="Public Sans"/>
                <a:sym typeface="Public Sans"/>
              </a:rPr>
              <a:t>di </a:t>
            </a:r>
            <a:r>
              <a:rPr lang="en-US" sz="1200" dirty="0" err="1">
                <a:solidFill>
                  <a:schemeClr val="dk1"/>
                </a:solidFill>
                <a:ea typeface="Public Sans"/>
                <a:cs typeface="Public Sans"/>
                <a:sym typeface="Public Sans"/>
              </a:rPr>
              <a:t>SlipStreamJC </a:t>
            </a:r>
            <a:r>
              <a:rPr lang="en-US" sz="1200" dirty="0">
                <a:solidFill>
                  <a:schemeClr val="dk1"/>
                </a:solidFill>
                <a:ea typeface="Public Sans"/>
                <a:cs typeface="Public Sans"/>
                <a:sym typeface="Public Sans"/>
              </a:rPr>
              <a:t>è concesso in licenza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Fase 5: Identificare il fabbisogno energetico per dispositivo: </a:t>
            </a:r>
            <a:r>
              <a:rPr lang="en-US" dirty="0">
                <a:solidFill>
                  <a:schemeClr val="dk1"/>
                </a:solidFill>
                <a:ea typeface="Public Sans"/>
                <a:cs typeface="Public Sans"/>
                <a:sym typeface="Public Sans"/>
                <a:hlinkClick r:id="rId15"/>
              </a:rPr>
              <a:t>Energia </a:t>
            </a:r>
            <a:r>
              <a:rPr lang="en-US" dirty="0">
                <a:solidFill>
                  <a:schemeClr val="dk1"/>
                </a:solidFill>
                <a:ea typeface="Public Sans"/>
                <a:cs typeface="Public Sans"/>
                <a:sym typeface="Public Sans"/>
              </a:rPr>
              <a:t>di Maria </a:t>
            </a:r>
            <a:r>
              <a:rPr lang="en-US" dirty="0" err="1">
                <a:solidFill>
                  <a:schemeClr val="dk1"/>
                </a:solidFill>
                <a:ea typeface="Public Sans"/>
                <a:cs typeface="Public Sans"/>
                <a:sym typeface="Public Sans"/>
              </a:rPr>
              <a:t>Eklind </a:t>
            </a:r>
            <a:r>
              <a:rPr lang="en-US" dirty="0">
                <a:solidFill>
                  <a:schemeClr val="dk1"/>
                </a:solidFill>
                <a:ea typeface="Public Sans"/>
                <a:cs typeface="Public Sans"/>
                <a:sym typeface="Public Sans"/>
              </a:rPr>
              <a:t>è concesso in licenza </a:t>
            </a:r>
            <a:r>
              <a:rPr lang="en-US" dirty="0">
                <a:solidFill>
                  <a:schemeClr val="dk1"/>
                </a:solidFill>
                <a:ea typeface="Public Sans"/>
                <a:cs typeface="Public Sans"/>
                <a:sym typeface="Public Sans"/>
                <a:hlinkClick r:id="rId16"/>
              </a:rPr>
              <a:t>CC BY-SA 2.0</a:t>
            </a:r>
            <a:r>
              <a:rPr lang="en-US" dirty="0">
                <a:solidFill>
                  <a:schemeClr val="dk1"/>
                </a:solidFill>
                <a:ea typeface="Public Sans"/>
                <a:cs typeface="Public Sans"/>
                <a:sym typeface="Public Sans"/>
              </a:rPr>
              <a:t>.</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rPr>
              <a:t>In questa breve presentazione approfondiremo: </a:t>
            </a:r>
          </a:p>
          <a:p>
            <a:pPr latinLnBrk="0"/>
            <a:endParaRPr lang="en-GB" sz="1200" dirty="0">
              <a:solidFill>
                <a:srgbClr val="2B2C30"/>
              </a:solidFill>
            </a:endParaRPr>
          </a:p>
          <a:p>
            <a:pPr marL="457200" indent="-457200" latinLnBrk="0">
              <a:buChar char="•"/>
            </a:pPr>
            <a:r>
              <a:rPr lang="en-GB" sz="1200" dirty="0">
                <a:solidFill>
                  <a:srgbClr val="2B2C30"/>
                </a:solidFill>
              </a:rPr>
              <a:t>Come comprendere meglio il vostro consumo energetico e perché è importante.</a:t>
            </a:r>
          </a:p>
          <a:p>
            <a:pPr marL="457200" indent="-457200" latinLnBrk="0">
              <a:buChar char="•"/>
            </a:pPr>
            <a:r>
              <a:rPr lang="en-GB" sz="1200" dirty="0">
                <a:solidFill>
                  <a:srgbClr val="2B2C30"/>
                </a:solidFill>
              </a:rPr>
              <a:t>I vantaggi di rendere più efficiente il consumo energetico della tua azienda.</a:t>
            </a:r>
          </a:p>
          <a:p>
            <a:pPr marL="457200" indent="-457200" latinLnBrk="0">
              <a:buChar char="•"/>
            </a:pPr>
            <a:r>
              <a:rPr lang="en-GB" sz="1200" dirty="0">
                <a:solidFill>
                  <a:srgbClr val="2B2C30"/>
                </a:solidFill>
              </a:rPr>
              <a:t>10 possibili misure per risparmiare energia e rendere la vostra azienda più efficiente.</a:t>
            </a:r>
          </a:p>
          <a:p>
            <a:pPr marL="457200" indent="-457200" latinLnBrk="0">
              <a:buChar char="•"/>
            </a:pPr>
            <a:endParaRPr lang="en-GB" sz="1200" dirty="0">
              <a:solidFill>
                <a:srgbClr val="2B2C30"/>
              </a:solidFill>
            </a:endParaRPr>
          </a:p>
          <a:p>
            <a:pPr latinLnBrk="0"/>
            <a:r>
              <a:rPr lang="en-GB" sz="1200" dirty="0">
                <a:solidFill>
                  <a:srgbClr val="2B2C30"/>
                </a:solidFill>
              </a:rPr>
              <a:t>Ogni passo inizia con una domanda di riflessione. Prenditi un momento per considerare ogni domanda prima di proseguire.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64038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202F-B461-F2E7-A9D5-C5628877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E90AC-6D9A-1D34-4D9B-914C6AEC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E8F83-A10E-BAC6-BE53-2316CAE6C5F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Ringraziamenti</a:t>
            </a: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Fase 6: </a:t>
            </a:r>
            <a:r>
              <a:rPr lang="en-GB" noProof="0" dirty="0">
                <a:solidFill>
                  <a:schemeClr val="dk1"/>
                </a:solidFill>
                <a:ea typeface="Public Sans"/>
                <a:cs typeface="Public Sans"/>
                <a:sym typeface="Public Sans"/>
              </a:rPr>
              <a:t>Esplorare le possibilità di passare a un uso più efficiente dell'energia: </a:t>
            </a:r>
            <a:r>
              <a:rPr lang="en-GB" noProof="0" dirty="0">
                <a:solidFill>
                  <a:schemeClr val="dk1"/>
                </a:solidFill>
                <a:ea typeface="Public Sans"/>
                <a:cs typeface="Public Sans"/>
                <a:sym typeface="Public Sans"/>
                <a:hlinkClick r:id="rId3"/>
              </a:rPr>
              <a:t>Energia </a:t>
            </a:r>
            <a:r>
              <a:rPr lang="en-GB" noProof="0" dirty="0">
                <a:solidFill>
                  <a:schemeClr val="dk1"/>
                </a:solidFill>
                <a:ea typeface="Public Sans"/>
                <a:cs typeface="Public Sans"/>
                <a:sym typeface="Public Sans"/>
              </a:rPr>
              <a:t>di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è concesso in licenza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Fase 7: Aumentare l'efficienza energetica delle apparecchiature: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di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è </a:t>
            </a:r>
            <a:r>
              <a:rPr lang="en-US" sz="1200" dirty="0">
                <a:solidFill>
                  <a:schemeClr val="dk1"/>
                </a:solidFill>
                <a:ea typeface="Public Sans"/>
                <a:cs typeface="Public Sans"/>
                <a:sym typeface="Public Sans"/>
              </a:rPr>
              <a:t>concesso in licenza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2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Fase 8: Ottimizzare i sistemi di riscaldamento e raffreddamento: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di Niklas Morberg è </a:t>
            </a:r>
            <a:r>
              <a:rPr lang="en-US" sz="1200" dirty="0">
                <a:solidFill>
                  <a:schemeClr val="dk1"/>
                </a:solidFill>
                <a:ea typeface="Public Sans"/>
                <a:cs typeface="Public Sans"/>
                <a:sym typeface="Public Sans"/>
              </a:rPr>
              <a:t>concesso in licenza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Fase</a:t>
            </a:r>
            <a:r>
              <a:rPr lang="en-GB" noProof="0" dirty="0">
                <a:solidFill>
                  <a:schemeClr val="dk1"/>
                </a:solidFill>
                <a:ea typeface="Public Sans"/>
                <a:cs typeface="Public Sans"/>
                <a:sym typeface="Public Sans"/>
              </a:rPr>
              <a:t> 9</a:t>
            </a:r>
            <a:r>
              <a:rPr lang="en-GB" sz="12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Incoraggiare pratiche di risparmio energetico tra i dipendenti: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di Daphne è </a:t>
            </a:r>
            <a:r>
              <a:rPr lang="en-GB" dirty="0">
                <a:solidFill>
                  <a:srgbClr val="242424"/>
                </a:solidFill>
              </a:rPr>
              <a:t>concesso in licenza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Per realizzare questa presentazione sono state utilizzate le seguenti risorse: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I vantaggi dei miglioramenti dell'efficienza energetica per le aziende.</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(n.d.) </a:t>
            </a:r>
            <a:r>
              <a:rPr lang="en-GB" i="1" dirty="0">
                <a:solidFill>
                  <a:srgbClr val="231F20"/>
                </a:solidFill>
                <a:cs typeface="Calibri"/>
              </a:rPr>
              <a:t>Quali sono i costi e i benefici dell'efficienza energetica?</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900" u="sng" dirty="0">
              <a:solidFill>
                <a:srgbClr val="0000FF"/>
              </a:solidFill>
              <a:ea typeface="Calibri"/>
              <a:cs typeface="Calibri"/>
            </a:endParaRPr>
          </a:p>
          <a:p>
            <a:pPr latinLnBrk="0"/>
            <a:endParaRPr lang="en-GB" dirty="0">
              <a:solidFill>
                <a:schemeClr val="dk1"/>
              </a:solidFill>
              <a:ea typeface="Public Sans"/>
              <a:cs typeface="Public Sans"/>
            </a:endParaRPr>
          </a:p>
          <a:p>
            <a:endParaRPr lang="en-BE" dirty="0"/>
          </a:p>
        </p:txBody>
      </p:sp>
      <p:sp>
        <p:nvSpPr>
          <p:cNvPr id="4" name="Slide Number Placeholder 3">
            <a:extLst>
              <a:ext uri="{FF2B5EF4-FFF2-40B4-BE49-F238E27FC236}">
                <a16:creationId xmlns:a16="http://schemas.microsoft.com/office/drawing/2014/main" id="{40BDA55E-2DA7-FF66-CADB-5A611AD9F02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333165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Grazie!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9174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semplici passaggi per risparmiare energia e rendere la tua azienda più efficiente dal punto di vista energetico</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Per iniziare: cosa devo sapere? </a:t>
            </a:r>
          </a:p>
          <a:p>
            <a:pPr marL="342900" indent="-342900" latinLnBrk="0">
              <a:buFont typeface="+mj-lt"/>
              <a:buAutoNum type="arabicPeriod"/>
            </a:pPr>
            <a:r>
              <a:rPr lang="en-GB" sz="1200" noProof="0" dirty="0">
                <a:ea typeface="Public Sans"/>
                <a:cs typeface="Public Sans"/>
                <a:sym typeface="Public Sans"/>
              </a:rPr>
              <a:t>Per iniziare: quali sono i vantaggi di una maggiore efficienza energetica?</a:t>
            </a:r>
          </a:p>
          <a:p>
            <a:pPr marL="342900" indent="-342900" latinLnBrk="0">
              <a:buFont typeface="+mj-lt"/>
              <a:buAutoNum type="arabicPeriod"/>
            </a:pPr>
            <a:r>
              <a:rPr lang="en-GB" sz="1200" noProof="0" dirty="0">
                <a:ea typeface="Public Sans"/>
                <a:cs typeface="Public Sans"/>
                <a:sym typeface="Public Sans"/>
              </a:rPr>
              <a:t>Effettua un audit energetico</a:t>
            </a:r>
          </a:p>
          <a:p>
            <a:pPr marL="342900" indent="-342900" latinLnBrk="0">
              <a:buFont typeface="+mj-lt"/>
              <a:buAutoNum type="arabicPeriod"/>
            </a:pPr>
            <a:r>
              <a:rPr lang="en-GB" sz="1200" noProof="0" dirty="0">
                <a:ea typeface="Public Sans"/>
                <a:cs typeface="Public Sans"/>
                <a:sym typeface="Public Sans"/>
              </a:rPr>
              <a:t>Installa un contatore intelligente </a:t>
            </a:r>
          </a:p>
          <a:p>
            <a:pPr marL="342900" indent="-342900" latinLnBrk="0">
              <a:buFont typeface="+mj-lt"/>
              <a:buAutoNum type="arabicPeriod"/>
            </a:pPr>
            <a:r>
              <a:rPr lang="en-GB" sz="1200" noProof="0" dirty="0">
                <a:ea typeface="Public Sans"/>
                <a:cs typeface="Public Sans"/>
                <a:sym typeface="Public Sans"/>
              </a:rPr>
              <a:t>Calcola il consumo energetico degli elettrodomestici </a:t>
            </a:r>
          </a:p>
          <a:p>
            <a:pPr marL="342900" indent="-342900" latinLnBrk="0">
              <a:buFont typeface="+mj-lt"/>
              <a:buAutoNum type="arabicPeriod"/>
            </a:pPr>
            <a:r>
              <a:rPr lang="en-GB" sz="1200" noProof="0" dirty="0">
                <a:ea typeface="Public Sans"/>
                <a:cs typeface="Public Sans"/>
                <a:sym typeface="Public Sans"/>
              </a:rPr>
              <a:t>Esplorare un uso più efficiente dell'energia</a:t>
            </a:r>
          </a:p>
          <a:p>
            <a:pPr marL="342900" indent="-342900" latinLnBrk="0">
              <a:buFont typeface="+mj-lt"/>
              <a:buAutoNum type="arabicPeriod"/>
            </a:pPr>
            <a:r>
              <a:rPr lang="en-GB" sz="1200" noProof="0" dirty="0">
                <a:ea typeface="Public Sans"/>
                <a:cs typeface="Public Sans"/>
                <a:sym typeface="Public Sans"/>
              </a:rPr>
              <a:t>Aumenta l'efficienza energetica delle tue apparecchiature </a:t>
            </a:r>
          </a:p>
          <a:p>
            <a:pPr marL="342900" indent="-342900" latinLnBrk="0">
              <a:buFont typeface="+mj-lt"/>
              <a:buAutoNum type="arabicPeriod"/>
            </a:pPr>
            <a:r>
              <a:rPr lang="en-GB" sz="1200" noProof="0" dirty="0">
                <a:ea typeface="Public Sans"/>
                <a:cs typeface="Public Sans"/>
                <a:sym typeface="Public Sans"/>
              </a:rPr>
              <a:t>Ottimizzare i sistemi di riscaldamento e raffreddamento</a:t>
            </a:r>
          </a:p>
          <a:p>
            <a:pPr marL="342900" indent="-342900" latinLnBrk="0">
              <a:buFont typeface="+mj-lt"/>
              <a:buAutoNum type="arabicPeriod"/>
            </a:pPr>
            <a:r>
              <a:rPr lang="en-GB" sz="1200" dirty="0">
                <a:ea typeface="Public Sans"/>
                <a:cs typeface="Public Sans"/>
                <a:sym typeface="Public Sans"/>
              </a:rPr>
              <a:t>Incoraggia le pratiche di risparmio energetico tra i dipendenti</a:t>
            </a:r>
          </a:p>
          <a:p>
            <a:pPr marL="342900" indent="-342900" latinLnBrk="0">
              <a:buFont typeface="+mj-lt"/>
              <a:buAutoNum type="arabicPeriod"/>
            </a:pPr>
            <a:r>
              <a:rPr lang="en-GB" sz="1200" noProof="0" dirty="0">
                <a:ea typeface="Public Sans"/>
                <a:cs typeface="Public Sans"/>
                <a:sym typeface="Public Sans"/>
              </a:rPr>
              <a:t>Esplora </a:t>
            </a:r>
            <a:r>
              <a:rPr lang="en-GB" sz="1200" dirty="0">
                <a:ea typeface="Public Sans"/>
                <a:cs typeface="Public Sans"/>
                <a:sym typeface="Public Sans"/>
              </a:rPr>
              <a:t>ulteriori risorse</a:t>
            </a:r>
            <a:endParaRPr lang="en-GB" sz="1200" noProof="0" dirty="0">
              <a:ea typeface="Public Sans"/>
              <a:cs typeface="Public Sans"/>
              <a:sym typeface="Public Sans"/>
            </a:endParaRP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97958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Passaggio 1: Per iniziare: cosa devo sapere?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Cosa devo sapere per iniziare?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75058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1: Per iniziare: cosa devo sapere? </a:t>
            </a:r>
          </a:p>
          <a:p>
            <a:pPr latinLnBrk="0"/>
            <a:r>
              <a:rPr lang="en-GB" sz="1200" b="1" noProof="0" dirty="0">
                <a:latin typeface="Calibri"/>
                <a:ea typeface="Public Sans"/>
                <a:cs typeface="Public Sans"/>
                <a:sym typeface="Public Sans"/>
              </a:rPr>
              <a:t>È importante capire come e quando consumi energia</a:t>
            </a:r>
            <a:r>
              <a:rPr lang="en-GB" sz="1200" noProof="0" dirty="0">
                <a:latin typeface="Calibri"/>
                <a:ea typeface="Public Sans"/>
                <a:cs typeface="Public Sans"/>
                <a:sym typeface="Public Sans"/>
              </a:rPr>
              <a:t>. Questo ti permette di: </a:t>
            </a:r>
          </a:p>
          <a:p>
            <a:pPr latinLnBrk="0"/>
            <a:endParaRPr lang="en-GB" sz="12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1200" noProof="0" dirty="0">
                <a:solidFill>
                  <a:srgbClr val="2B2C30"/>
                </a:solidFill>
              </a:rPr>
              <a:t>Prendere </a:t>
            </a:r>
            <a:r>
              <a:rPr lang="en-GB" sz="1200" b="1" noProof="0" dirty="0">
                <a:solidFill>
                  <a:srgbClr val="2B2C30"/>
                </a:solidFill>
              </a:rPr>
              <a:t>decisioni informate</a:t>
            </a:r>
            <a:r>
              <a:rPr lang="en-GB" sz="1200" noProof="0" dirty="0">
                <a:solidFill>
                  <a:srgbClr val="2B2C30"/>
                </a:solidFill>
              </a:rPr>
              <a:t>.</a:t>
            </a:r>
            <a:endParaRPr lang="en-GB" sz="1200" dirty="0">
              <a:solidFill>
                <a:srgbClr val="2B2C30"/>
              </a:solidFill>
            </a:endParaRPr>
          </a:p>
          <a:p>
            <a:pPr marL="342900" indent="-342900" latinLnBrk="0">
              <a:buFont typeface="Arial" panose="020B0604020202020204" pitchFamily="34" charset="0"/>
              <a:buChar char="•"/>
            </a:pPr>
            <a:r>
              <a:rPr lang="en-GB" sz="1200" b="1" noProof="0" dirty="0">
                <a:solidFill>
                  <a:srgbClr val="2B2C30"/>
                </a:solidFill>
              </a:rPr>
              <a:t>Identificare i modelli </a:t>
            </a:r>
            <a:r>
              <a:rPr lang="en-GB" sz="1200" noProof="0" dirty="0">
                <a:solidFill>
                  <a:srgbClr val="2B2C30"/>
                </a:solidFill>
              </a:rPr>
              <a:t>di </a:t>
            </a:r>
            <a:r>
              <a:rPr lang="en-GB" sz="1200" dirty="0">
                <a:solidFill>
                  <a:srgbClr val="2B2C30"/>
                </a:solidFill>
              </a:rPr>
              <a:t>consumo energetico.</a:t>
            </a:r>
          </a:p>
          <a:p>
            <a:pPr marL="342900" indent="-342900" latinLnBrk="0">
              <a:buFont typeface="Arial" panose="020B0604020202020204" pitchFamily="34" charset="0"/>
              <a:buChar char="•"/>
            </a:pPr>
            <a:r>
              <a:rPr lang="en-GB" sz="1200" b="1" noProof="0" dirty="0">
                <a:solidFill>
                  <a:srgbClr val="2B2C30"/>
                </a:solidFill>
              </a:rPr>
              <a:t>Apportare modifiche </a:t>
            </a:r>
            <a:r>
              <a:rPr lang="en-GB" sz="1200" noProof="0" dirty="0">
                <a:solidFill>
                  <a:srgbClr val="2B2C30"/>
                </a:solidFill>
              </a:rPr>
              <a:t>per ottimizzare il consumo energetico. Ciò </a:t>
            </a:r>
            <a:r>
              <a:rPr lang="en-GB" sz="1200" dirty="0">
                <a:solidFill>
                  <a:srgbClr val="2B2C30"/>
                </a:solidFill>
              </a:rPr>
              <a:t>può migliorare </a:t>
            </a:r>
            <a:r>
              <a:rPr lang="en-GB" sz="1200" noProof="0" dirty="0">
                <a:solidFill>
                  <a:srgbClr val="2B2C30"/>
                </a:solidFill>
              </a:rPr>
              <a:t>l'efficienza energetica, ridurre i costi e contribuire agli sforzi di sostenibilità.</a:t>
            </a:r>
            <a:endParaRPr lang="en-GB" sz="1200" noProof="0" dirty="0"/>
          </a:p>
          <a:p>
            <a:pPr marL="342900" indent="-342900" latinLnBrk="0">
              <a:buFont typeface="Arial" panose="020B0604020202020204" pitchFamily="34" charset="0"/>
              <a:buChar char="•"/>
            </a:pPr>
            <a:r>
              <a:rPr lang="en-GB" sz="1200" noProof="0" dirty="0">
                <a:solidFill>
                  <a:srgbClr val="2B2C30"/>
                </a:solidFill>
              </a:rPr>
              <a:t>Comprendere quali apparecchiature consumano più energia e perché. È quindi possibile </a:t>
            </a:r>
            <a:r>
              <a:rPr lang="en-GB" sz="1200" b="1" noProof="0" dirty="0">
                <a:solidFill>
                  <a:srgbClr val="2B2C30"/>
                </a:solidFill>
              </a:rPr>
              <a:t>dare priorità </a:t>
            </a:r>
            <a:r>
              <a:rPr lang="en-GB" sz="1200" noProof="0" dirty="0">
                <a:solidFill>
                  <a:srgbClr val="2B2C30"/>
                </a:solidFill>
              </a:rPr>
              <a:t>ai miglioramenti o agli aggiornamenti per ottenere i risparmi più significativi.</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91828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1: Per iniziare: cosa devo sapere? </a:t>
            </a:r>
          </a:p>
          <a:p>
            <a:pPr latinLnBrk="0"/>
            <a:r>
              <a:rPr lang="en-US" sz="2200" b="1" dirty="0">
                <a:ea typeface="Public Sans"/>
                <a:cs typeface="Public Sans"/>
                <a:sym typeface="Public Sans"/>
              </a:rPr>
              <a:t>Come posso capire come e quando consumiamo energia?</a:t>
            </a:r>
          </a:p>
          <a:p>
            <a:pPr latinLnBrk="0"/>
            <a:endParaRPr lang="en-US" sz="2200" b="1" dirty="0">
              <a:solidFill>
                <a:srgbClr val="000066"/>
              </a:solidFill>
              <a:ea typeface="Public Sans"/>
              <a:cs typeface="Public Sans"/>
            </a:endParaRPr>
          </a:p>
          <a:p>
            <a:pPr latinLnBrk="0"/>
            <a:r>
              <a:rPr lang="en-US" sz="2200" dirty="0">
                <a:solidFill>
                  <a:srgbClr val="2B2C30"/>
                </a:solidFill>
                <a:ea typeface="Public Sans"/>
                <a:cs typeface="Public Sans"/>
              </a:rPr>
              <a:t>Identifica </a:t>
            </a:r>
            <a:r>
              <a:rPr lang="en-US" sz="2200" b="1" dirty="0">
                <a:solidFill>
                  <a:srgbClr val="2B2C30"/>
                </a:solidFill>
                <a:ea typeface="Public Sans"/>
                <a:cs typeface="Public Sans"/>
              </a:rPr>
              <a:t>i </a:t>
            </a:r>
            <a:r>
              <a:rPr lang="en-US" sz="2200" dirty="0">
                <a:solidFill>
                  <a:srgbClr val="2B2C30"/>
                </a:solidFill>
                <a:ea typeface="Public Sans"/>
                <a:cs typeface="Public Sans"/>
              </a:rPr>
              <a:t>tuoi </a:t>
            </a:r>
            <a:r>
              <a:rPr lang="en-US" sz="2200" b="1" dirty="0">
                <a:solidFill>
                  <a:srgbClr val="2B2C30"/>
                </a:solidFill>
                <a:ea typeface="Public Sans"/>
                <a:cs typeface="Public Sans"/>
              </a:rPr>
              <a:t>modelli di consumo elettrico. </a:t>
            </a:r>
            <a:r>
              <a:rPr lang="en-US" sz="2200" dirty="0">
                <a:solidFill>
                  <a:srgbClr val="2B2C30"/>
                </a:solidFill>
                <a:ea typeface="Public Sans"/>
                <a:cs typeface="Public Sans"/>
              </a:rPr>
              <a:t>Utilizzi: </a:t>
            </a:r>
          </a:p>
          <a:p>
            <a:pPr latinLnBrk="0"/>
            <a:endParaRPr lang="en-US" sz="2200" dirty="0">
              <a:solidFill>
                <a:srgbClr val="2B2C30"/>
              </a:solidFill>
              <a:ea typeface="Public Sans"/>
              <a:cs typeface="Public Sans"/>
            </a:endParaRPr>
          </a:p>
          <a:p>
            <a:pPr marL="914400" lvl="1" indent="-457200" latinLnBrk="0">
              <a:buChar char="•"/>
            </a:pPr>
            <a:r>
              <a:rPr lang="en-US" sz="2200" dirty="0">
                <a:solidFill>
                  <a:srgbClr val="2B2C30"/>
                </a:solidFill>
                <a:ea typeface="Public Sans"/>
                <a:cs typeface="Public Sans"/>
              </a:rPr>
              <a:t>Apparecchiature ad alto consumo energetico? </a:t>
            </a:r>
          </a:p>
          <a:p>
            <a:pPr marL="914400" lvl="1" indent="-457200" latinLnBrk="0">
              <a:buChar char="•"/>
            </a:pPr>
            <a:r>
              <a:rPr lang="en-US" sz="2200" dirty="0">
                <a:solidFill>
                  <a:srgbClr val="2B2C30"/>
                </a:solidFill>
                <a:ea typeface="Public Sans"/>
                <a:cs typeface="Public Sans"/>
              </a:rPr>
              <a:t>Elettricità nelle ore di punta o nelle ore non di punta?</a:t>
            </a:r>
          </a:p>
          <a:p>
            <a:pPr marL="914400" lvl="1" indent="-457200" latinLnBrk="0">
              <a:buChar char="•"/>
            </a:pPr>
            <a:r>
              <a:rPr lang="en-US" sz="2200" dirty="0">
                <a:solidFill>
                  <a:srgbClr val="2B2C30"/>
                </a:solidFill>
                <a:ea typeface="Public Sans"/>
                <a:cs typeface="Public Sans"/>
              </a:rPr>
              <a:t>Pratiche inefficienti? </a:t>
            </a:r>
          </a:p>
          <a:p>
            <a:pPr marL="914400" lvl="1" indent="-457200" latinLnBrk="0">
              <a:buChar char="•"/>
            </a:pPr>
            <a:endParaRPr lang="en-US" sz="2200" dirty="0">
              <a:solidFill>
                <a:srgbClr val="2B2C30"/>
              </a:solidFill>
              <a:ea typeface="Public Sans"/>
              <a:cs typeface="Public Sans"/>
            </a:endParaRPr>
          </a:p>
          <a:p>
            <a:pPr latinLnBrk="0"/>
            <a:r>
              <a:rPr lang="en-US" sz="2200" dirty="0">
                <a:solidFill>
                  <a:srgbClr val="2B2C30"/>
                </a:solidFill>
                <a:ea typeface="Public Sans"/>
                <a:cs typeface="Public Sans"/>
              </a:rPr>
              <a:t>Leggi </a:t>
            </a:r>
            <a:r>
              <a:rPr lang="en-US" sz="2200" dirty="0">
                <a:solidFill>
                  <a:srgbClr val="2B2C30"/>
                </a:solidFill>
                <a:ea typeface="Public Sans"/>
                <a:cs typeface="Public Sans"/>
                <a:hlinkClick r:id="rId3"/>
              </a:rPr>
              <a:t>la guida </a:t>
            </a:r>
            <a:r>
              <a:rPr lang="en-US" sz="2200" dirty="0">
                <a:solidFill>
                  <a:srgbClr val="2B2C30"/>
                </a:solidFill>
                <a:ea typeface="Public Sans"/>
                <a:cs typeface="Public Sans"/>
              </a:rPr>
              <a:t>di Energy Trust </a:t>
            </a:r>
            <a:r>
              <a:rPr lang="en-US" sz="2200" dirty="0">
                <a:solidFill>
                  <a:srgbClr val="2B2C30"/>
                </a:solidFill>
                <a:ea typeface="Public Sans"/>
                <a:cs typeface="Public Sans"/>
                <a:hlinkClick r:id="rId3"/>
              </a:rPr>
              <a:t>all'efficienza energetica sul posto di lavoro</a:t>
            </a:r>
            <a:r>
              <a:rPr lang="en-US" sz="2200" dirty="0">
                <a:solidFill>
                  <a:srgbClr val="2B2C30"/>
                </a:solidFill>
                <a:ea typeface="Public Sans"/>
                <a:cs typeface="Public Sans"/>
              </a:rPr>
              <a:t>.</a:t>
            </a:r>
          </a:p>
          <a:p>
            <a:br>
              <a:rPr lang="en-GB" dirty="0"/>
            </a:br>
            <a:r>
              <a:rPr lang="en-GB" dirty="0"/>
              <a:t>https://energysavingtrust.org.uk/a-guide-energy-efficiency-in-the-workplace/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87806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Fase 1: Per iniziare: cosa devo sapere? </a:t>
            </a:r>
          </a:p>
          <a:p>
            <a:pPr latinLnBrk="0"/>
            <a:r>
              <a:rPr lang="en-GB" sz="1200" b="1" noProof="1"/>
              <a:t>Ora che ho capito come e quando consumiamo energia, quali sono le mie opzioni?</a:t>
            </a:r>
          </a:p>
          <a:p>
            <a:pPr latinLnBrk="0"/>
            <a:endParaRPr lang="en-GB" sz="1200" b="1" noProof="1">
              <a:solidFill>
                <a:srgbClr val="000066"/>
              </a:solidFill>
            </a:endParaRPr>
          </a:p>
          <a:p>
            <a:pPr marL="342900" indent="-342900" latinLnBrk="0">
              <a:buFont typeface="Arial" panose="020B0604020202020204" pitchFamily="34" charset="0"/>
              <a:buChar char="•"/>
            </a:pPr>
            <a:r>
              <a:rPr lang="en-GB" sz="1200" b="1" noProof="1">
                <a:solidFill>
                  <a:srgbClr val="2B2C30"/>
                </a:solidFill>
              </a:rPr>
              <a:t>Apportare piccole modifiche</a:t>
            </a:r>
            <a:r>
              <a:rPr lang="en-GB" sz="1200" noProof="1">
                <a:solidFill>
                  <a:srgbClr val="2B2C30"/>
                </a:solidFill>
              </a:rPr>
              <a:t>: ad esempio, utilizzare apparecchiature ad alto consumo energetico durante le ore non di punta, passare ad elettrodomestici a basso consumo energetico o ottimizzare l'illuminazione.</a:t>
            </a:r>
          </a:p>
          <a:p>
            <a:pPr marL="342900" indent="-342900" latinLnBrk="0">
              <a:buFont typeface="Arial" panose="020B0604020202020204" pitchFamily="34" charset="0"/>
              <a:buChar char="•"/>
            </a:pPr>
            <a:r>
              <a:rPr lang="en-GB" sz="1200" b="1" noProof="1">
                <a:solidFill>
                  <a:srgbClr val="2B2C30"/>
                </a:solidFill>
              </a:rPr>
              <a:t>Utilizza strumenti e dispositivi digitali intelligenti: </a:t>
            </a:r>
            <a:r>
              <a:rPr lang="en-GB" sz="1200" noProof="1">
                <a:solidFill>
                  <a:srgbClr val="2B2C30"/>
                </a:solidFill>
              </a:rPr>
              <a:t>per comprendere e gestire il consumo energetico e i relativi costi.</a:t>
            </a:r>
            <a:endParaRPr lang="en-GB" sz="1200" b="1" noProof="1">
              <a:solidFill>
                <a:srgbClr val="2B2C30"/>
              </a:solidFill>
            </a:endParaRPr>
          </a:p>
          <a:p>
            <a:pPr marL="342900" indent="-342900" latinLnBrk="0">
              <a:buFont typeface="Arial" panose="020B0604020202020204" pitchFamily="34" charset="0"/>
              <a:buChar char="•"/>
            </a:pPr>
            <a:r>
              <a:rPr lang="en-GB" sz="1200" b="1" noProof="1">
                <a:solidFill>
                  <a:srgbClr val="2B2C30"/>
                </a:solidFill>
              </a:rPr>
              <a:t>Pensare a lungo termine: </a:t>
            </a:r>
            <a:r>
              <a:rPr lang="en-GB" sz="1200" noProof="1">
                <a:solidFill>
                  <a:srgbClr val="2B2C30"/>
                </a:solidFill>
              </a:rPr>
              <a:t>pianificare il passaggio a infrastrutture, macchinari o tecnologie edilizie più efficienti dal punto di vista energetico.</a:t>
            </a:r>
          </a:p>
          <a:p>
            <a:pPr marL="342900" indent="-342900" latinLnBrk="0">
              <a:buFont typeface="Arial" panose="020B0604020202020204" pitchFamily="34" charset="0"/>
              <a:buChar char="•"/>
            </a:pPr>
            <a:r>
              <a:rPr lang="en-GB" sz="1200" b="1" noProof="1">
                <a:solidFill>
                  <a:srgbClr val="2B2C30"/>
                </a:solidFill>
                <a:ea typeface="Public Sans"/>
                <a:cs typeface="Public Sans"/>
              </a:rPr>
              <a:t>Esplorare </a:t>
            </a:r>
            <a:r>
              <a:rPr lang="en-US" sz="1200" b="1" dirty="0">
                <a:solidFill>
                  <a:srgbClr val="2B2C30"/>
                </a:solidFill>
                <a:ea typeface="Public Sans"/>
                <a:cs typeface="Public Sans"/>
              </a:rPr>
              <a:t>strumenti e opportunità di finanziamento</a:t>
            </a:r>
            <a:r>
              <a:rPr lang="en-US" sz="1200" dirty="0">
                <a:solidFill>
                  <a:srgbClr val="2B2C30"/>
                </a:solidFill>
                <a:ea typeface="Public Sans"/>
                <a:cs typeface="Public Sans"/>
              </a:rPr>
              <a:t>.</a:t>
            </a:r>
            <a:endParaRPr lang="en-US" sz="1200" dirty="0">
              <a:solidFill>
                <a:srgbClr val="2B2C30"/>
              </a:solidFill>
            </a:endParaRPr>
          </a:p>
          <a:p>
            <a:pPr latinLnBrk="0"/>
            <a:endParaRPr lang="en-GB" sz="1200" noProof="1">
              <a:solidFill>
                <a:srgbClr val="2B2C30"/>
              </a:solidFill>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123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Fase 2: Per iniziare: quali sono i vantaggi di una maggiore efficienza energetica?</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Quali sono i vantaggi di una maggiore efficienza energetica?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408008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738C7BEF-10B9-BC7D-A6B5-D89087D0E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210794"/>
            <a:ext cx="2286000" cy="479166"/>
          </a:xfrm>
          <a:prstGeom prst="rect">
            <a:avLst/>
          </a:prstGeom>
        </p:spPr>
      </p:pic>
      <p:sp>
        <p:nvSpPr>
          <p:cNvPr id="6" name="TextBox 5">
            <a:extLst>
              <a:ext uri="{FF2B5EF4-FFF2-40B4-BE49-F238E27FC236}">
                <a16:creationId xmlns:a16="http://schemas.microsoft.com/office/drawing/2014/main" id="{AD54EF78-0BE4-3483-8ECE-D1D239417070}"/>
              </a:ext>
            </a:extLst>
          </p:cNvPr>
          <p:cNvSpPr txBox="1"/>
          <p:nvPr userDrawn="1"/>
        </p:nvSpPr>
        <p:spPr>
          <a:xfrm>
            <a:off x="2381847" y="5828186"/>
            <a:ext cx="5202984" cy="861774"/>
          </a:xfrm>
          <a:prstGeom prst="rect">
            <a:avLst/>
          </a:prstGeom>
          <a:noFill/>
        </p:spPr>
        <p:txBody>
          <a:bodyPr wrap="square" rtlCol="0">
            <a:spAutoFit/>
          </a:bodyPr>
          <a:lstStyle/>
          <a:p>
            <a:pPr latinLnBrk="0" hangingPunct="0"/>
            <a:r>
              <a:rPr lang="it-IT" sz="1000" b="0" i="0" kern="1200" noProof="1">
                <a:solidFill>
                  <a:schemeClr val="tx1"/>
                </a:solidFill>
                <a:effectLst/>
                <a:latin typeface="+mn-lt"/>
                <a:ea typeface="+mn-ea"/>
                <a:cs typeface="+mn-cs"/>
              </a:rPr>
              <a:t>Questo progetto ha ricevuto finanziamenti dal programma Horizon dell'Unione Europea per la ricerca e l'innovazione (2021-2027) nell'ambito della convenzione di sovvenzione n. 101075596. La responsabilità per il contenuto di questo materiale ricade esclusivamente sul progetto Every1 e non riflette necessariamente l'opinione dell'Unione Europea. La presentazione è concessa in licenza </a:t>
            </a:r>
            <a:r>
              <a:rPr lang="it-IT"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it-IT" sz="1000" b="0" i="0" kern="1200" noProof="1">
                <a:solidFill>
                  <a:schemeClr val="tx1"/>
                </a:solidFill>
                <a:effectLst/>
                <a:latin typeface="+mn-lt"/>
                <a:ea typeface="+mn-ea"/>
                <a:cs typeface="+mn-cs"/>
              </a:rPr>
              <a:t>salvo diversa indicazione. </a:t>
            </a:r>
            <a:endParaRPr lang="it-IT"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clustercollaboration.eu/content/conducting-energy-aud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energysavingtrust.org.uk/advice/ligh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notesSlide" Target="../notesSlides/notesSlide29.xml"/><Relationship Id="rId16" Type="http://schemas.openxmlformats.org/officeDocument/2006/relationships/hyperlink" Target="https://creativecommons.org/licenses/by-sa/2.0/" TargetMode="External"/><Relationship Id="rId1" Type="http://schemas.openxmlformats.org/officeDocument/2006/relationships/slideLayout" Target="../slideLayouts/slideLayout2.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0A9-143B-6D30-4111-A181D27A16B4}"/>
              </a:ext>
            </a:extLst>
          </p:cNvPr>
          <p:cNvSpPr>
            <a:spLocks noGrp="1"/>
          </p:cNvSpPr>
          <p:nvPr>
            <p:ph type="title" idx="4294967295"/>
          </p:nvPr>
        </p:nvSpPr>
        <p:spPr>
          <a:xfrm>
            <a:off x="719334" y="793040"/>
            <a:ext cx="6144491" cy="2449206"/>
          </a:xfrm>
          <a:prstGeom prst="rect">
            <a:avLst/>
          </a:prstGeom>
        </p:spPr>
        <p:txBody>
          <a:bodyPr/>
          <a:lstStyle/>
          <a:p>
            <a:pPr latinLnBrk="0"/>
            <a:r>
              <a:rPr lang="it-IT" sz="5200" noProof="1">
                <a:cs typeface="Arial" panose="020B0604020202020204" pitchFamily="34" charset="0"/>
              </a:rPr>
              <a:t>Risparmiare energia e rendere la tua azienda più efficiente dal punto di vista energetico:</a:t>
            </a:r>
            <a:br>
              <a:rPr lang="it-IT" noProof="1">
                <a:cs typeface="Arial" panose="020B0604020202020204" pitchFamily="34" charset="0"/>
              </a:rPr>
            </a:br>
            <a:endParaRPr lang="it-IT" noProof="1"/>
          </a:p>
        </p:txBody>
      </p:sp>
      <p:sp>
        <p:nvSpPr>
          <p:cNvPr id="22" name="TextBox 21">
            <a:extLst>
              <a:ext uri="{FF2B5EF4-FFF2-40B4-BE49-F238E27FC236}">
                <a16:creationId xmlns:a16="http://schemas.microsoft.com/office/drawing/2014/main" id="{B48000D0-78FC-4E0F-A8E7-47504CE32604}"/>
              </a:ext>
            </a:extLst>
          </p:cNvPr>
          <p:cNvSpPr txBox="1"/>
          <p:nvPr/>
        </p:nvSpPr>
        <p:spPr>
          <a:xfrm>
            <a:off x="815121" y="4572604"/>
            <a:ext cx="4384299" cy="1077218"/>
          </a:xfrm>
          <a:prstGeom prst="rect">
            <a:avLst/>
          </a:prstGeom>
          <a:noFill/>
        </p:spPr>
        <p:txBody>
          <a:bodyPr wrap="square" rtlCol="0">
            <a:spAutoFit/>
          </a:bodyPr>
          <a:lstStyle/>
          <a:p>
            <a:pPr latinLnBrk="0"/>
            <a:r>
              <a:rPr lang="en-GB" altLang="ko-KR" sz="3200" dirty="0">
                <a:solidFill>
                  <a:schemeClr val="tx2"/>
                </a:solidFill>
                <a:cs typeface="Arial" panose="020B0604020202020204" pitchFamily="34" charset="0"/>
              </a:rPr>
              <a:t>10 semplici passaggi per le PMI</a:t>
            </a:r>
            <a:endParaRPr lang="ko-KR" altLang="en-US" sz="3200" dirty="0">
              <a:solidFill>
                <a:schemeClr val="tx2"/>
              </a:solidFill>
              <a:cs typeface="Arial" panose="020B0604020202020204" pitchFamily="34" charset="0"/>
            </a:endParaRPr>
          </a:p>
        </p:txBody>
      </p:sp>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9011A4E8-9EBB-75E0-9296-B13F17848A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2017643"/>
            <a:ext cx="4526071" cy="3016626"/>
          </a:xfrm>
          <a:prstGeom prst="rect">
            <a:avLst/>
          </a:prstGeom>
        </p:spPr>
      </p:pic>
    </p:spTree>
    <p:extLst>
      <p:ext uri="{BB962C8B-B14F-4D97-AF65-F5344CB8AC3E}">
        <p14:creationId xmlns:p14="http://schemas.microsoft.com/office/powerpoint/2010/main" val="29134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D53B-0AFB-96DD-0E94-D10E707DA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494EBC-FF78-9503-318D-B43BFAD7554E}"/>
              </a:ext>
            </a:extLst>
          </p:cNvPr>
          <p:cNvSpPr>
            <a:spLocks noGrp="1"/>
          </p:cNvSpPr>
          <p:nvPr>
            <p:ph type="title" idx="4294967295"/>
          </p:nvPr>
        </p:nvSpPr>
        <p:spPr>
          <a:xfrm>
            <a:off x="741218" y="600652"/>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2: Per iniziare: i vantaggi di una maggiore efficienza energetica </a:t>
            </a:r>
            <a:endParaRPr lang="it-IT" noProof="1">
              <a:effectLst/>
            </a:endParaRPr>
          </a:p>
          <a:p>
            <a:endParaRPr lang="it-IT" noProof="1"/>
          </a:p>
        </p:txBody>
      </p:sp>
      <p:sp>
        <p:nvSpPr>
          <p:cNvPr id="4" name="TextBox 3">
            <a:extLst>
              <a:ext uri="{FF2B5EF4-FFF2-40B4-BE49-F238E27FC236}">
                <a16:creationId xmlns:a16="http://schemas.microsoft.com/office/drawing/2014/main" id="{207D8844-2B4C-B11F-71C8-B3C2B0231C0C}"/>
              </a:ext>
            </a:extLst>
          </p:cNvPr>
          <p:cNvSpPr txBox="1"/>
          <p:nvPr/>
        </p:nvSpPr>
        <p:spPr>
          <a:xfrm>
            <a:off x="5179469" y="2515792"/>
            <a:ext cx="6479955" cy="3539430"/>
          </a:xfrm>
          <a:prstGeom prst="rect">
            <a:avLst/>
          </a:prstGeom>
          <a:noFill/>
        </p:spPr>
        <p:txBody>
          <a:bodyPr wrap="square" lIns="91440" tIns="45720" rIns="91440" bIns="45720" rtlCol="0" anchor="t">
            <a:spAutoFit/>
          </a:bodyPr>
          <a:lstStyle/>
          <a:p>
            <a:pPr marL="0" marR="0" lvl="0" indent="0" algn="l" rtl="0" latinLnBrk="0">
              <a:buNone/>
            </a:pPr>
            <a:r>
              <a:rPr lang="en-US" sz="2800" b="1" dirty="0">
                <a:ea typeface="Public Sans"/>
                <a:cs typeface="Public Sans"/>
                <a:sym typeface="Public Sans"/>
              </a:rPr>
              <a:t>Utilizzando approcci e tecnologie per il risparmio energetico è possibile:</a:t>
            </a:r>
          </a:p>
          <a:p>
            <a:pPr marL="0" marR="0" lvl="0" indent="0" algn="l" rtl="0" latinLnBrk="0">
              <a:buNone/>
            </a:pPr>
            <a:endParaRPr lang="en-GB" sz="2800" dirty="0">
              <a:ea typeface="Calibri"/>
              <a:cs typeface="Calibri"/>
            </a:endParaRPr>
          </a:p>
          <a:p>
            <a:pPr marL="342900" indent="-342900" latinLnBrk="0">
              <a:buFont typeface="Arial" panose="020B0604020202020204" pitchFamily="34" charset="0"/>
              <a:buChar char="•"/>
            </a:pPr>
            <a:r>
              <a:rPr lang="en-GB" sz="2800" dirty="0">
                <a:ea typeface="Calibri"/>
                <a:cs typeface="Calibri"/>
              </a:rPr>
              <a:t>Risparmiare denaro consumando meno energia.</a:t>
            </a:r>
          </a:p>
          <a:p>
            <a:pPr marL="342900" indent="-342900" latinLnBrk="0">
              <a:buFont typeface="Arial" panose="020B0604020202020204" pitchFamily="34" charset="0"/>
              <a:buChar char="•"/>
            </a:pPr>
            <a:r>
              <a:rPr lang="en-US" sz="2800" dirty="0">
                <a:ea typeface="Calibri"/>
                <a:cs typeface="Calibri"/>
              </a:rPr>
              <a:t>Ridurre lo spreco di energia e abbassare le bollette.</a:t>
            </a:r>
          </a:p>
          <a:p>
            <a:pPr marL="342900" indent="-342900" latinLnBrk="0">
              <a:buFont typeface="Arial" panose="020B0604020202020204" pitchFamily="34" charset="0"/>
              <a:buChar char="•"/>
            </a:pPr>
            <a:r>
              <a:rPr lang="en-GB" sz="2800" dirty="0">
                <a:ea typeface="Calibri"/>
                <a:cs typeface="Calibri"/>
              </a:rPr>
              <a:t>Contribuire a una società e a un futuro più sostenibili.</a:t>
            </a:r>
          </a:p>
          <a:p>
            <a:pPr latinLnBrk="0"/>
            <a:endParaRPr lang="en-US" sz="2800" dirty="0">
              <a:ea typeface="Calibri"/>
              <a:cs typeface="Calibri"/>
            </a:endParaRPr>
          </a:p>
        </p:txBody>
      </p:sp>
      <p:pic>
        <p:nvPicPr>
          <p:cNvPr id="9" name="Picture 8">
            <a:extLst>
              <a:ext uri="{FF2B5EF4-FFF2-40B4-BE49-F238E27FC236}">
                <a16:creationId xmlns:a16="http://schemas.microsoft.com/office/drawing/2014/main" id="{A52BACA9-3B2F-27D9-3E46-F9EA68DE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03" y="2708631"/>
            <a:ext cx="4577895" cy="3438408"/>
          </a:xfrm>
          <a:prstGeom prst="rect">
            <a:avLst/>
          </a:prstGeom>
        </p:spPr>
      </p:pic>
    </p:spTree>
    <p:extLst>
      <p:ext uri="{BB962C8B-B14F-4D97-AF65-F5344CB8AC3E}">
        <p14:creationId xmlns:p14="http://schemas.microsoft.com/office/powerpoint/2010/main" val="20582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C879-CE4F-D5D9-E1FE-1BF3718AC1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3: Effettuare un audit energetico</a:t>
            </a:r>
            <a:endParaRPr lang="it-IT" noProof="1">
              <a:effectLst/>
            </a:endParaRPr>
          </a:p>
          <a:p>
            <a:endParaRPr lang="it-IT"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44241"/>
            <a:ext cx="10421655" cy="769441"/>
          </a:xfrm>
          <a:prstGeom prst="rect">
            <a:avLst/>
          </a:prstGeom>
          <a:noFill/>
        </p:spPr>
        <p:txBody>
          <a:bodyPr wrap="square" rtlCol="0">
            <a:spAutoFit/>
          </a:bodyPr>
          <a:lstStyle/>
          <a:p>
            <a:pPr algn="ctr" latinLnBrk="0"/>
            <a:r>
              <a:rPr lang="en-US" sz="4400" i="1" dirty="0">
                <a:solidFill>
                  <a:schemeClr val="accent5"/>
                </a:solidFill>
              </a:rPr>
              <a:t>Come si effettua un audit energetico?</a:t>
            </a:r>
            <a:endParaRPr lang="en-GB" sz="4400" i="1" dirty="0">
              <a:solidFill>
                <a:schemeClr val="accent5"/>
              </a:solidFill>
            </a:endParaRPr>
          </a:p>
        </p:txBody>
      </p:sp>
    </p:spTree>
    <p:extLst>
      <p:ext uri="{BB962C8B-B14F-4D97-AF65-F5344CB8AC3E}">
        <p14:creationId xmlns:p14="http://schemas.microsoft.com/office/powerpoint/2010/main" val="6965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C9DB7-8791-732A-65C2-2A53BCB5C6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3: Che cos'è un audit energetico</a:t>
            </a:r>
            <a:endParaRPr lang="it-IT" noProof="1">
              <a:effectLst/>
            </a:endParaRPr>
          </a:p>
          <a:p>
            <a:endParaRPr lang="it-IT"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3194137" y="2157738"/>
            <a:ext cx="8442542" cy="4093428"/>
          </a:xfrm>
          <a:prstGeom prst="rect">
            <a:avLst/>
          </a:prstGeom>
          <a:noFill/>
        </p:spPr>
        <p:txBody>
          <a:bodyPr wrap="square" rtlCol="0">
            <a:spAutoFit/>
          </a:bodyPr>
          <a:lstStyle/>
          <a:p>
            <a:pPr latinLnBrk="0"/>
            <a:r>
              <a:rPr lang="en-US" sz="2000" b="1" dirty="0">
                <a:ea typeface="Public Sans"/>
                <a:sym typeface="Public Sans"/>
              </a:rPr>
              <a:t>"È stato dimostrato che gli audit energetici consentono un risparmio potenziale medio del 18% sul consumo energetico totale." </a:t>
            </a:r>
            <a:r>
              <a:rPr lang="en-US" sz="2000" dirty="0">
                <a:ea typeface="Public Sans"/>
                <a:sym typeface="Public Sans"/>
              </a:rPr>
              <a:t>(</a:t>
            </a:r>
            <a:r>
              <a:rPr lang="en-US" sz="2000" dirty="0">
                <a:ea typeface="Public Sans"/>
                <a:sym typeface="Public Sans"/>
                <a:hlinkClick r:id="rId3">
                  <a:extLst>
                    <a:ext uri="{A12FA001-AC4F-418D-AE19-62706E023703}">
                      <ahyp:hlinkClr xmlns:ahyp="http://schemas.microsoft.com/office/drawing/2018/hyperlinkcolor" val="tx"/>
                    </a:ext>
                  </a:extLst>
                </a:hlinkClick>
              </a:rPr>
              <a:t>Commissione Europea</a:t>
            </a:r>
            <a:r>
              <a:rPr lang="en-US" sz="2000" dirty="0">
                <a:ea typeface="Public Sans"/>
                <a:sym typeface="Public Sans"/>
              </a:rPr>
              <a:t>) </a:t>
            </a:r>
            <a:endParaRPr lang="en-US" sz="2000" b="1" dirty="0">
              <a:solidFill>
                <a:srgbClr val="000066"/>
              </a:solidFill>
            </a:endParaRPr>
          </a:p>
          <a:p>
            <a:pPr marL="457200" indent="-457200" latinLnBrk="0">
              <a:buChar char="•"/>
            </a:pPr>
            <a:r>
              <a:rPr lang="en-US" sz="2000" dirty="0">
                <a:ea typeface="Public Sans"/>
                <a:sym typeface="Public Sans"/>
              </a:rPr>
              <a:t>Un audit energetico è una valutazione completa del consumo energetico della tua PMI.</a:t>
            </a:r>
          </a:p>
          <a:p>
            <a:pPr marL="457200" indent="-457200" latinLnBrk="0">
              <a:buChar char="•"/>
            </a:pPr>
            <a:r>
              <a:rPr lang="en-US" sz="2000" dirty="0">
                <a:ea typeface="Public Sans"/>
                <a:sym typeface="Public Sans"/>
              </a:rPr>
              <a:t>Gli audit energetici possono essere condotti internamente o tramite un servizio esterno.</a:t>
            </a:r>
            <a:endParaRPr lang="en-US" sz="2000" dirty="0">
              <a:ea typeface="Public Sans"/>
            </a:endParaRPr>
          </a:p>
          <a:p>
            <a:pPr marL="457200" indent="-457200" latinLnBrk="0">
              <a:buChar char="•"/>
            </a:pPr>
            <a:r>
              <a:rPr lang="en-US" sz="2000" dirty="0">
                <a:ea typeface="Public Sans"/>
                <a:sym typeface="Public Sans"/>
              </a:rPr>
              <a:t>Un audit energetico identifica le pratiche inefficienti, le apparecchiature che consumano molta energia e le aree di miglioramento.</a:t>
            </a:r>
            <a:endParaRPr lang="en-US" sz="2000" dirty="0">
              <a:ea typeface="Public Sans"/>
            </a:endParaRPr>
          </a:p>
          <a:p>
            <a:pPr marL="457200" indent="-457200" latinLnBrk="0">
              <a:buChar char="•"/>
            </a:pPr>
            <a:r>
              <a:rPr lang="en-US" sz="2000" dirty="0">
                <a:ea typeface="Public Sans"/>
                <a:sym typeface="Public Sans"/>
              </a:rPr>
              <a:t>Gli auditor possono anche identificare le apparecchiature che necessitano di un aggiornamento, le pratiche operative inefficienti o suggerire tecnologie per il risparmio energetico.</a:t>
            </a:r>
          </a:p>
          <a:p>
            <a:pPr latinLnBrk="0"/>
            <a:r>
              <a:rPr lang="en-US" sz="2000" dirty="0">
                <a:sym typeface="Public Sans"/>
              </a:rPr>
              <a:t>Maggiori informazioni su </a:t>
            </a:r>
            <a:r>
              <a:rPr lang="en-US" sz="2000" dirty="0">
                <a:sym typeface="Public Sans"/>
                <a:hlinkClick r:id="rId4"/>
              </a:rPr>
              <a:t>Come condurre un audit energetico</a:t>
            </a:r>
            <a:r>
              <a:rPr lang="en-US" sz="2000" dirty="0">
                <a:sym typeface="Public Sans"/>
              </a:rPr>
              <a:t>. </a:t>
            </a:r>
            <a:endParaRPr lang="en-US" sz="2000" dirty="0"/>
          </a:p>
        </p:txBody>
      </p:sp>
      <p:pic>
        <p:nvPicPr>
          <p:cNvPr id="7" name="Picture 6">
            <a:extLst>
              <a:ext uri="{FF2B5EF4-FFF2-40B4-BE49-F238E27FC236}">
                <a16:creationId xmlns:a16="http://schemas.microsoft.com/office/drawing/2014/main" id="{5D747352-EFFA-54B0-8A6D-5126C04AB1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51" y="3429000"/>
            <a:ext cx="2835476" cy="1886764"/>
          </a:xfrm>
          <a:prstGeom prst="rect">
            <a:avLst/>
          </a:prstGeom>
        </p:spPr>
      </p:pic>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39F80-C614-7C45-6DFD-076C4089A1F4}"/>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Public Sans"/>
                <a:ea typeface="Public Sans"/>
                <a:cs typeface="Public Sans"/>
              </a:rPr>
              <a:t>Fase 4: Installare un contatore intelligente </a:t>
            </a:r>
            <a:endParaRPr lang="it-IT" noProof="1">
              <a:effectLst/>
            </a:endParaRPr>
          </a:p>
          <a:p>
            <a:endParaRPr lang="it-IT"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Quali sono i vantaggi di un contatore intelligente?</a:t>
            </a:r>
            <a:endParaRPr lang="en-US" sz="40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7C49B-67DC-C735-0511-755CAA1CE52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Public Sans"/>
                <a:ea typeface="Public Sans"/>
                <a:cs typeface="Public Sans"/>
              </a:rPr>
              <a:t>Fase 4: Installazione di un contatore intelligente: cosa può fare?</a:t>
            </a:r>
            <a:endParaRPr lang="it-IT" noProof="1">
              <a:effectLst/>
            </a:endParaRPr>
          </a:p>
          <a:p>
            <a:endParaRPr lang="it-IT"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2474020" y="2344994"/>
            <a:ext cx="9359416" cy="3416320"/>
          </a:xfrm>
          <a:prstGeom prst="rect">
            <a:avLst/>
          </a:prstGeom>
          <a:noFill/>
        </p:spPr>
        <p:txBody>
          <a:bodyPr wrap="square" rtlCol="0">
            <a:spAutoFit/>
          </a:bodyPr>
          <a:lstStyle/>
          <a:p>
            <a:pPr latinLnBrk="0"/>
            <a:r>
              <a:rPr lang="en-US" sz="2400" b="1" dirty="0"/>
              <a:t>"I contatori intelligenti e i sistemi di controllo, se utilizzati per identificare e gestire il consumo energetico, possono portare a una riduzione del consumo energetico fino al 40%."</a:t>
            </a:r>
          </a:p>
          <a:p>
            <a:pPr latinLnBrk="0"/>
            <a:r>
              <a:rPr lang="en-US" sz="2400" dirty="0"/>
              <a:t>(</a:t>
            </a:r>
            <a:r>
              <a:rPr lang="en-US" sz="2400" dirty="0">
                <a:hlinkClick r:id="rId3">
                  <a:extLst>
                    <a:ext uri="{A12FA001-AC4F-418D-AE19-62706E023703}">
                      <ahyp:hlinkClr xmlns:ahyp="http://schemas.microsoft.com/office/drawing/2018/hyperlinkcolor" val="tx"/>
                    </a:ext>
                  </a:extLst>
                </a:hlinkClick>
              </a:rPr>
              <a:t>Commissione Europea</a:t>
            </a:r>
            <a:r>
              <a:rPr lang="en-US" sz="2400" dirty="0"/>
              <a:t>)</a:t>
            </a:r>
          </a:p>
          <a:p>
            <a:pPr latinLnBrk="0"/>
            <a:endParaRPr lang="en-US" sz="2400" dirty="0">
              <a:solidFill>
                <a:srgbClr val="2B2C30"/>
              </a:solidFill>
              <a:ea typeface="Public Sans"/>
            </a:endParaRPr>
          </a:p>
          <a:p>
            <a:pPr latinLnBrk="0"/>
            <a:r>
              <a:rPr lang="en-US" sz="2400" dirty="0">
                <a:solidFill>
                  <a:srgbClr val="2B2C30"/>
                </a:solidFill>
                <a:ea typeface="Public Sans"/>
              </a:rPr>
              <a:t>I contatori intelligenti forniscono dati in tempo reale sul consumo di elettricità, aiutando a identificare tendenze e modelli relativi alle modalità e ai tempi di utilizzo dell'elettricità. Questi dati aiutano a individuare le aree in cui si verificano picchi di consumo imprevisti o in cui è possibile utilizzare gli elettrodomestici durante le ore non di punta per ridurre i costi.</a:t>
            </a:r>
          </a:p>
        </p:txBody>
      </p:sp>
      <p:pic>
        <p:nvPicPr>
          <p:cNvPr id="7" name="Picture 6">
            <a:extLst>
              <a:ext uri="{FF2B5EF4-FFF2-40B4-BE49-F238E27FC236}">
                <a16:creationId xmlns:a16="http://schemas.microsoft.com/office/drawing/2014/main" id="{4890EAF1-938C-C95F-E36F-05FCE56B34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36B2-56D8-0C1A-9A53-5BBDA7753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03B28-B1B6-BF26-7067-554BE97EDAD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Public Sans"/>
                <a:ea typeface="Public Sans"/>
                <a:cs typeface="Public Sans"/>
              </a:rPr>
              <a:t>Fase 4: Installazione di un contatore intelligente: comprensione delle sue caratteristiche</a:t>
            </a:r>
            <a:endParaRPr lang="it-IT" noProof="1">
              <a:effectLst/>
            </a:endParaRPr>
          </a:p>
          <a:p>
            <a:endParaRPr lang="it-IT" noProof="1"/>
          </a:p>
        </p:txBody>
      </p:sp>
      <p:sp>
        <p:nvSpPr>
          <p:cNvPr id="4" name="TextBox 3">
            <a:extLst>
              <a:ext uri="{FF2B5EF4-FFF2-40B4-BE49-F238E27FC236}">
                <a16:creationId xmlns:a16="http://schemas.microsoft.com/office/drawing/2014/main" id="{96760903-6258-7299-0868-9637F35395F3}"/>
              </a:ext>
            </a:extLst>
          </p:cNvPr>
          <p:cNvSpPr txBox="1"/>
          <p:nvPr/>
        </p:nvSpPr>
        <p:spPr>
          <a:xfrm>
            <a:off x="2455101" y="2654988"/>
            <a:ext cx="9359416" cy="3416320"/>
          </a:xfrm>
          <a:prstGeom prst="rect">
            <a:avLst/>
          </a:prstGeom>
          <a:noFill/>
        </p:spPr>
        <p:txBody>
          <a:bodyPr wrap="square" rtlCol="0">
            <a:spAutoFit/>
          </a:bodyPr>
          <a:lstStyle/>
          <a:p>
            <a:pPr latinLnBrk="0" hangingPunct="0"/>
            <a:r>
              <a:rPr lang="en-US" sz="2400" dirty="0"/>
              <a:t>Molte aziende di servizi pubblici offrono </a:t>
            </a:r>
            <a:r>
              <a:rPr lang="en-US" sz="2400" b="1" dirty="0"/>
              <a:t>tariffe basate sull'orario di utilizzo</a:t>
            </a:r>
            <a:r>
              <a:rPr lang="en-US" sz="2400" dirty="0"/>
              <a:t>, in cui il costo dell'elettricità varia a seconda dell'ora del giorno. </a:t>
            </a:r>
          </a:p>
          <a:p>
            <a:pPr latinLnBrk="0" hangingPunct="0"/>
            <a:endParaRPr lang="en-GB" sz="2400" dirty="0"/>
          </a:p>
          <a:p>
            <a:pPr latinLnBrk="0" hangingPunct="0"/>
            <a:r>
              <a:rPr lang="en-US" sz="2400" dirty="0"/>
              <a:t>Le ore di punta hanno tariffe più elevate a causa dell'aumento della domanda, mentre le ore non di punta hanno tariffe più basse. </a:t>
            </a:r>
          </a:p>
          <a:p>
            <a:pPr latinLnBrk="0" hangingPunct="0"/>
            <a:endParaRPr lang="en-US" sz="2400" dirty="0"/>
          </a:p>
          <a:p>
            <a:pPr latinLnBrk="0" hangingPunct="0"/>
            <a:r>
              <a:rPr lang="en-US" sz="2400" dirty="0"/>
              <a:t>Comprendere i modelli di consumo energetico della tua PMI durante queste ore può consentirti di spostare le attività ad alto consumo energetico (ad esempio la ricarica dei veicoli elettrici) nei momenti in cui i costi sono più bassi.</a:t>
            </a:r>
            <a:endParaRPr lang="en-GB" sz="2400" dirty="0"/>
          </a:p>
        </p:txBody>
      </p:sp>
      <p:pic>
        <p:nvPicPr>
          <p:cNvPr id="7" name="Picture 6">
            <a:extLst>
              <a:ext uri="{FF2B5EF4-FFF2-40B4-BE49-F238E27FC236}">
                <a16:creationId xmlns:a16="http://schemas.microsoft.com/office/drawing/2014/main" id="{941AC025-FF3E-4E42-725D-ABF3DDD005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7601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58A35-8C54-CAEA-8C0C-6984408E50F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5: Calcolare il consumo energetico degli elettrodomestici </a:t>
            </a:r>
            <a:endParaRPr lang="it-IT" noProof="1">
              <a:effectLst/>
            </a:endParaRPr>
          </a:p>
          <a:p>
            <a:endParaRPr lang="it-IT"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Come posso calcolare la quantità di energia consumata da ciascun elettrodomestico?</a:t>
            </a:r>
            <a:endParaRPr lang="en-US" sz="40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3BE7B-D6F0-A70E-6B80-4287767EBF81}"/>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5: Calcolare il consumo energetico degli elettrodomestici: come procedere </a:t>
            </a:r>
            <a:endParaRPr lang="it-IT" noProof="1">
              <a:effectLst/>
            </a:endParaRPr>
          </a:p>
          <a:p>
            <a:endParaRPr lang="it-IT"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653376" y="2519877"/>
            <a:ext cx="7154835" cy="3785652"/>
          </a:xfrm>
          <a:prstGeom prst="rect">
            <a:avLst/>
          </a:prstGeom>
          <a:noFill/>
        </p:spPr>
        <p:txBody>
          <a:bodyPr wrap="square" rtlCol="0">
            <a:spAutoFit/>
          </a:bodyPr>
          <a:lstStyle/>
          <a:p>
            <a:pPr latinLnBrk="0"/>
            <a:r>
              <a:rPr lang="en-GB" sz="2000" noProof="1">
                <a:solidFill>
                  <a:srgbClr val="2B2C30"/>
                </a:solidFill>
              </a:rPr>
              <a:t>Se la tua PMI si occupa di produzione o manifattura, il consumo energetico sarà maggiormente concentrato su macchinari e strumenti. </a:t>
            </a:r>
          </a:p>
          <a:p>
            <a:pPr latinLnBrk="0"/>
            <a:r>
              <a:rPr lang="en-GB" sz="2000" noProof="1">
                <a:solidFill>
                  <a:srgbClr val="2B2C30"/>
                </a:solidFill>
              </a:rPr>
              <a:t>Una PMI con sede in un ufficio potrebbe avere un consumo energetico più elevato dovuto all'illuminazione, al riscaldamento/raffreddamento e ai dispositivi elettronici.</a:t>
            </a:r>
          </a:p>
          <a:p>
            <a:pPr latinLnBrk="0"/>
            <a:r>
              <a:rPr lang="en-GB" sz="2000" noProof="1">
                <a:solidFill>
                  <a:srgbClr val="2B2C30"/>
                </a:solidFill>
              </a:rPr>
              <a:t>Distinguere tra i diversi apparecchi può aiutare a concentrare gli sforzi sulle aree con il più alto potenziale di ottimizzazione energetica.</a:t>
            </a:r>
          </a:p>
          <a:p>
            <a:pPr latinLnBrk="0"/>
            <a:r>
              <a:rPr lang="en-GB" sz="2000" noProof="1">
                <a:solidFill>
                  <a:srgbClr val="2B2C30"/>
                </a:solidFill>
              </a:rPr>
              <a:t>È possibile utilizzare misuratori di consumo energetico (portatili) collegabili alla presa di corrente per monitorare il consumo di elettricità di ciascuna categoria di dispositivi.</a:t>
            </a:r>
          </a:p>
        </p:txBody>
      </p:sp>
      <p:pic>
        <p:nvPicPr>
          <p:cNvPr id="7" name="Picture 6">
            <a:extLst>
              <a:ext uri="{FF2B5EF4-FFF2-40B4-BE49-F238E27FC236}">
                <a16:creationId xmlns:a16="http://schemas.microsoft.com/office/drawing/2014/main" id="{6F0D1909-1C6F-5D9C-609E-4C6046995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2883851"/>
            <a:ext cx="4385088" cy="2922540"/>
          </a:xfrm>
          <a:prstGeom prst="rect">
            <a:avLst/>
          </a:prstGeom>
        </p:spPr>
      </p:pic>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A1970-A907-8C6F-86EB-ED4354EA298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mn-ea"/>
                <a:cs typeface="+mn-cs"/>
              </a:rPr>
              <a:t>Passaggio 6: Esplorare un uso più efficiente dell'energia</a:t>
            </a:r>
            <a:endParaRPr lang="it-IT" noProof="1">
              <a:effectLst/>
            </a:endParaRPr>
          </a:p>
          <a:p>
            <a:endParaRPr lang="it-IT"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Quali misure concrete posso adottare per utilizzare l'energia in modo più efficiente?</a:t>
            </a:r>
            <a:endParaRPr lang="en-US" sz="4000" i="1" dirty="0">
              <a:solidFill>
                <a:schemeClr val="accent2"/>
              </a:solidFill>
            </a:endParaRPr>
          </a:p>
        </p:txBody>
      </p:sp>
    </p:spTree>
    <p:extLst>
      <p:ext uri="{BB962C8B-B14F-4D97-AF65-F5344CB8AC3E}">
        <p14:creationId xmlns:p14="http://schemas.microsoft.com/office/powerpoint/2010/main" val="305103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7CEC-3264-4868-18FB-B80167635F8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mn-ea"/>
                <a:cs typeface="+mn-cs"/>
              </a:rPr>
              <a:t>Fase 6: Esplorare un uso più efficiente dell'energia: risparmiare denaro</a:t>
            </a:r>
            <a:endParaRPr lang="it-IT" noProof="1">
              <a:effectLst/>
            </a:endParaRPr>
          </a:p>
          <a:p>
            <a:endParaRPr lang="it-IT"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3029845" y="2612150"/>
            <a:ext cx="8876953" cy="3785652"/>
          </a:xfrm>
          <a:prstGeom prst="rect">
            <a:avLst/>
          </a:prstGeom>
          <a:noFill/>
        </p:spPr>
        <p:txBody>
          <a:bodyPr wrap="square" rtlCol="0">
            <a:spAutoFit/>
          </a:bodyPr>
          <a:lstStyle/>
          <a:p>
            <a:pPr latinLnBrk="0"/>
            <a:r>
              <a:rPr lang="en-US" sz="2000" b="1" dirty="0"/>
              <a:t>"Una piccola impresa media potrebbe ridurre la propria bolletta energetica fino al 30% adottando misure di buona gestione e manutenzione..." </a:t>
            </a:r>
            <a:r>
              <a:rPr lang="en-US" sz="2000" dirty="0"/>
              <a:t>(</a:t>
            </a:r>
            <a:r>
              <a:rPr lang="en-US" sz="2000" dirty="0">
                <a:hlinkClick r:id="rId3">
                  <a:extLst>
                    <a:ext uri="{A12FA001-AC4F-418D-AE19-62706E023703}">
                      <ahyp:hlinkClr xmlns:ahyp="http://schemas.microsoft.com/office/drawing/2018/hyperlinkcolor" val="tx"/>
                    </a:ext>
                  </a:extLst>
                </a:hlinkClick>
              </a:rPr>
              <a:t>Commissione Europea</a:t>
            </a:r>
            <a:r>
              <a:rPr lang="en-US" sz="2000" dirty="0"/>
              <a:t>)</a:t>
            </a:r>
          </a:p>
          <a:p>
            <a:pPr marL="457200" indent="-457200" latinLnBrk="0">
              <a:buChar char="•"/>
            </a:pPr>
            <a:r>
              <a:rPr lang="en-US" sz="2000" b="1" dirty="0">
                <a:solidFill>
                  <a:srgbClr val="2B2C30"/>
                </a:solidFill>
              </a:rPr>
              <a:t>Le luci a LED </a:t>
            </a:r>
            <a:r>
              <a:rPr lang="en-US" sz="2000" dirty="0">
                <a:solidFill>
                  <a:srgbClr val="2B2C30"/>
                </a:solidFill>
              </a:rPr>
              <a:t>consumano l'80% di energia in meno rispetto alle lampadine alogene e durano 20 volte di più (Fonte: </a:t>
            </a:r>
            <a:r>
              <a:rPr lang="en-US" sz="2000" dirty="0">
                <a:solidFill>
                  <a:srgbClr val="2B2C30"/>
                </a:solidFill>
                <a:hlinkClick r:id="rId4"/>
              </a:rPr>
              <a:t>Energy Saving Trust</a:t>
            </a:r>
            <a:r>
              <a:rPr lang="en-US" sz="2000" dirty="0">
                <a:solidFill>
                  <a:srgbClr val="2B2C30"/>
                </a:solidFill>
              </a:rPr>
              <a:t>)</a:t>
            </a:r>
          </a:p>
          <a:p>
            <a:pPr marL="457200" indent="-457200" latinLnBrk="0">
              <a:buChar char="•"/>
            </a:pPr>
            <a:r>
              <a:rPr lang="en-US" sz="2000" dirty="0">
                <a:solidFill>
                  <a:srgbClr val="2B2C30"/>
                </a:solidFill>
              </a:rPr>
              <a:t>Migliorando l'efficienza energetica</a:t>
            </a:r>
            <a:r>
              <a:rPr lang="en-US" sz="2000" b="1" dirty="0">
                <a:solidFill>
                  <a:srgbClr val="2B2C30"/>
                </a:solidFill>
              </a:rPr>
              <a:t> dei sistemi motorizzati</a:t>
            </a:r>
            <a:r>
              <a:rPr lang="en-US" sz="2000" dirty="0">
                <a:solidFill>
                  <a:srgbClr val="2B2C30"/>
                </a:solidFill>
              </a:rPr>
              <a:t>, per ogni euro investito si risparmieranno almeno 7 euro nel corso della vita utile dell'apparecchiatura.</a:t>
            </a:r>
          </a:p>
          <a:p>
            <a:pPr marL="457200" indent="-457200" latinLnBrk="0">
              <a:buChar char="•"/>
            </a:pPr>
            <a:r>
              <a:rPr lang="en-US" sz="2000" b="1" dirty="0">
                <a:solidFill>
                  <a:srgbClr val="2B2C30"/>
                </a:solidFill>
              </a:rPr>
              <a:t>Le pompe di calore</a:t>
            </a:r>
            <a:r>
              <a:rPr lang="en-US" sz="2000" dirty="0">
                <a:solidFill>
                  <a:srgbClr val="2B2C30"/>
                </a:solidFill>
              </a:rPr>
              <a:t> ad alta efficienza energetica possono spesso sostituire le tradizionali caldaie a combustibile fossile, aumentando l'efficienza energetica di oltre 4 volte.</a:t>
            </a:r>
            <a:r>
              <a:rPr lang="en-US" sz="2000" dirty="0"/>
              <a:t> </a:t>
            </a:r>
            <a:endParaRPr lang="en-US" sz="2000" dirty="0">
              <a:solidFill>
                <a:srgbClr val="2B2C30"/>
              </a:solidFill>
            </a:endParaRPr>
          </a:p>
          <a:p>
            <a:pPr latinLnBrk="0"/>
            <a:r>
              <a:rPr lang="en-US" sz="2000" dirty="0">
                <a:solidFill>
                  <a:srgbClr val="2B2C30"/>
                </a:solidFill>
              </a:rPr>
              <a:t>					Fonti: </a:t>
            </a:r>
            <a:r>
              <a:rPr lang="en-US" sz="2000" dirty="0">
                <a:solidFill>
                  <a:srgbClr val="2B2C30"/>
                </a:solidFill>
                <a:hlinkClick r:id="rId3"/>
              </a:rPr>
              <a:t>Commissione Europea</a:t>
            </a:r>
            <a:endParaRPr lang="en-US" sz="2000" dirty="0">
              <a:solidFill>
                <a:srgbClr val="2B2C30"/>
              </a:solidFill>
            </a:endParaRPr>
          </a:p>
        </p:txBody>
      </p:sp>
      <p:pic>
        <p:nvPicPr>
          <p:cNvPr id="11" name="Picture 10">
            <a:extLst>
              <a:ext uri="{FF2B5EF4-FFF2-40B4-BE49-F238E27FC236}">
                <a16:creationId xmlns:a16="http://schemas.microsoft.com/office/drawing/2014/main" id="{94BC08F5-6A51-2FA1-2022-FFEE804326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0141F-93B1-960B-8E42-66110792B24B}"/>
              </a:ext>
            </a:extLst>
          </p:cNvPr>
          <p:cNvSpPr>
            <a:spLocks noGrp="1"/>
          </p:cNvSpPr>
          <p:nvPr>
            <p:ph type="title" idx="4294967295"/>
          </p:nvPr>
        </p:nvSpPr>
        <p:spPr>
          <a:xfrm>
            <a:off x="838200" y="365125"/>
            <a:ext cx="10515600" cy="1325563"/>
          </a:xfrm>
          <a:prstGeom prst="rect">
            <a:avLst/>
          </a:prstGeom>
        </p:spPr>
        <p:txBody>
          <a:bodyPr/>
          <a:lstStyle/>
          <a:p>
            <a:r>
              <a:rPr lang="it-IT" noProof="1">
                <a:solidFill>
                  <a:schemeClr val="bg1"/>
                </a:solidFill>
              </a:rPr>
              <a:t>Introduzione</a:t>
            </a:r>
          </a:p>
        </p:txBody>
      </p:sp>
      <p:sp>
        <p:nvSpPr>
          <p:cNvPr id="2" name="TextBox 1">
            <a:extLst>
              <a:ext uri="{FF2B5EF4-FFF2-40B4-BE49-F238E27FC236}">
                <a16:creationId xmlns:a16="http://schemas.microsoft.com/office/drawing/2014/main" id="{0FE65402-2D24-4C0B-3A9B-70B199ADCEA8}"/>
              </a:ext>
            </a:extLst>
          </p:cNvPr>
          <p:cNvSpPr txBox="1"/>
          <p:nvPr/>
        </p:nvSpPr>
        <p:spPr>
          <a:xfrm>
            <a:off x="4313130" y="479719"/>
            <a:ext cx="7665929" cy="5262979"/>
          </a:xfrm>
          <a:prstGeom prst="rect">
            <a:avLst/>
          </a:prstGeom>
          <a:noFill/>
        </p:spPr>
        <p:txBody>
          <a:bodyPr wrap="square" rtlCol="0">
            <a:spAutoFit/>
          </a:bodyPr>
          <a:lstStyle/>
          <a:p>
            <a:pPr latinLnBrk="0"/>
            <a:r>
              <a:rPr lang="en-US" sz="2400" dirty="0">
                <a:solidFill>
                  <a:srgbClr val="2B2C30"/>
                </a:solidFill>
              </a:rPr>
              <a:t>Ogni azienda utilizza una serie di apparecchiature che necessitano di energia elettrica, che si tratti di illuminazione, computer, macchinari o impianti di climatizzazione. Per </a:t>
            </a:r>
            <a:r>
              <a:rPr lang="en-GB" sz="2400" dirty="0">
                <a:solidFill>
                  <a:srgbClr val="2B2C30"/>
                </a:solidFill>
              </a:rPr>
              <a:t>le piccole e medie imprese (</a:t>
            </a:r>
            <a:r>
              <a:rPr lang="en-US" sz="2400" dirty="0">
                <a:solidFill>
                  <a:srgbClr val="2B2C30"/>
                </a:solidFill>
              </a:rPr>
              <a:t>PMI), i costi dell'energia elettrica possono rappresentare una quota significativa del budget operativo e un consumo inefficiente può influire negativamente sia sulla redditività che sulla gestione delle risorse.</a:t>
            </a:r>
            <a:endParaRPr lang="en-GB" sz="2400" dirty="0">
              <a:solidFill>
                <a:srgbClr val="2B2C30"/>
              </a:solidFill>
            </a:endParaRPr>
          </a:p>
          <a:p>
            <a:pPr latinLnBrk="0"/>
            <a:endParaRPr lang="en-GB" sz="2400" dirty="0">
              <a:solidFill>
                <a:srgbClr val="2B2C30"/>
              </a:solidFill>
            </a:endParaRPr>
          </a:p>
          <a:p>
            <a:pPr latinLnBrk="0"/>
            <a:r>
              <a:rPr lang="en-GB" sz="2400" dirty="0">
                <a:solidFill>
                  <a:srgbClr val="2B2C30"/>
                </a:solidFill>
              </a:rPr>
              <a:t>Quando si gestisce una PMI, ci si potrebbe chiedere quali tipi di tecnologie o attività potrebbero aiutare a risparmiare energia. Una considerazione fondamentale sarà il costo e dove concentrare gli investimenti per rendere la propria attività più efficiente. </a:t>
            </a:r>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EE93-CF66-009F-729E-D57F599434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861B8-008F-5D99-45E1-AACF8FCBD54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mn-ea"/>
                <a:cs typeface="+mn-cs"/>
              </a:rPr>
              <a:t>Fase 6: Esplorare un uso più efficiente dell'energia: risparmio energetico</a:t>
            </a:r>
            <a:endParaRPr lang="it-IT" noProof="1">
              <a:effectLst/>
            </a:endParaRPr>
          </a:p>
          <a:p>
            <a:endParaRPr lang="it-IT" noProof="1"/>
          </a:p>
        </p:txBody>
      </p:sp>
      <p:sp>
        <p:nvSpPr>
          <p:cNvPr id="4" name="TextBox 3">
            <a:extLst>
              <a:ext uri="{FF2B5EF4-FFF2-40B4-BE49-F238E27FC236}">
                <a16:creationId xmlns:a16="http://schemas.microsoft.com/office/drawing/2014/main" id="{9ECDAB94-8235-F004-0337-1E0242C43580}"/>
              </a:ext>
            </a:extLst>
          </p:cNvPr>
          <p:cNvSpPr txBox="1"/>
          <p:nvPr/>
        </p:nvSpPr>
        <p:spPr>
          <a:xfrm>
            <a:off x="3178864" y="2043900"/>
            <a:ext cx="8635653" cy="4154984"/>
          </a:xfrm>
          <a:prstGeom prst="rect">
            <a:avLst/>
          </a:prstGeom>
          <a:noFill/>
        </p:spPr>
        <p:txBody>
          <a:bodyPr wrap="square" rtlCol="0">
            <a:spAutoFit/>
          </a:bodyPr>
          <a:lstStyle/>
          <a:p>
            <a:pPr marL="457200" indent="-457200" latinLnBrk="0">
              <a:buChar char="•"/>
            </a:pPr>
            <a:r>
              <a:rPr lang="en-US" sz="2400" dirty="0">
                <a:solidFill>
                  <a:srgbClr val="2B2C30"/>
                </a:solidFill>
              </a:rPr>
              <a:t>I costi</a:t>
            </a:r>
            <a:r>
              <a:rPr lang="en-US" sz="2400" b="1" dirty="0">
                <a:solidFill>
                  <a:srgbClr val="2B2C30"/>
                </a:solidFill>
              </a:rPr>
              <a:t> di riscaldamento </a:t>
            </a:r>
            <a:r>
              <a:rPr lang="en-US" sz="2400" dirty="0">
                <a:solidFill>
                  <a:srgbClr val="2B2C30"/>
                </a:solidFill>
              </a:rPr>
              <a:t>aumentano dell'8% per ogni grado Celsius in più. I termostati programmabili intelligenti possono far risparmiare dal 5% al 15% sui costi di riscaldamento.</a:t>
            </a:r>
          </a:p>
          <a:p>
            <a:pPr marL="457200" indent="-457200" latinLnBrk="0">
              <a:buChar char="•"/>
            </a:pPr>
            <a:r>
              <a:rPr lang="en-US" sz="2400" b="1" dirty="0">
                <a:solidFill>
                  <a:srgbClr val="2B2C30"/>
                </a:solidFill>
              </a:rPr>
              <a:t>L'illuminazione </a:t>
            </a:r>
            <a:r>
              <a:rPr lang="en-US" sz="2400" dirty="0">
                <a:solidFill>
                  <a:srgbClr val="2B2C30"/>
                </a:solidFill>
              </a:rPr>
              <a:t>può essere responsabile fino al 40% del consumo energetico di un edificio. L'uso di controlli dell'illuminazione riduce il consumo energetico di oltre 1/3. </a:t>
            </a:r>
          </a:p>
          <a:p>
            <a:pPr marL="457200" indent="-457200" latinLnBrk="0">
              <a:buChar char="•"/>
            </a:pPr>
            <a:r>
              <a:rPr lang="en-US" sz="2400" dirty="0">
                <a:solidFill>
                  <a:srgbClr val="2B2C30"/>
                </a:solidFill>
              </a:rPr>
              <a:t>È stato dimostrato che </a:t>
            </a:r>
            <a:r>
              <a:rPr lang="en-US" sz="2400" b="1" dirty="0">
                <a:solidFill>
                  <a:srgbClr val="2B2C30"/>
                </a:solidFill>
              </a:rPr>
              <a:t>l'isolamento </a:t>
            </a:r>
            <a:r>
              <a:rPr lang="en-US" sz="2400" dirty="0">
                <a:solidFill>
                  <a:srgbClr val="2B2C30"/>
                </a:solidFill>
              </a:rPr>
              <a:t>delle tubazioni riduce le perdite di energia di oltre il 75%. </a:t>
            </a:r>
          </a:p>
          <a:p>
            <a:pPr marL="457200" indent="-457200" latinLnBrk="0">
              <a:buFontTx/>
              <a:buChar char="•"/>
            </a:pPr>
            <a:r>
              <a:rPr lang="en-US" sz="2400" dirty="0">
                <a:solidFill>
                  <a:srgbClr val="2B2C30"/>
                </a:solidFill>
              </a:rPr>
              <a:t>Il corretto dimensionamento del carico del compressore e la scelta del modello dei </a:t>
            </a:r>
            <a:r>
              <a:rPr lang="en-US" sz="2400" b="1" dirty="0">
                <a:solidFill>
                  <a:srgbClr val="2B2C30"/>
                </a:solidFill>
              </a:rPr>
              <a:t>sistemi ad aria compressa </a:t>
            </a:r>
            <a:r>
              <a:rPr lang="en-US" sz="2400" dirty="0">
                <a:solidFill>
                  <a:srgbClr val="2B2C30"/>
                </a:solidFill>
              </a:rPr>
              <a:t>possono ridurre il consumo energetico di oltre 1/3.</a:t>
            </a:r>
          </a:p>
          <a:p>
            <a:pPr latinLnBrk="0"/>
            <a:r>
              <a:rPr lang="en-US" sz="2400" dirty="0">
                <a:solidFill>
                  <a:srgbClr val="2B2C30"/>
                </a:solidFill>
              </a:rPr>
              <a:t>					Fonti: </a:t>
            </a:r>
            <a:r>
              <a:rPr lang="en-US" sz="2400" dirty="0">
                <a:solidFill>
                  <a:srgbClr val="2B2C30"/>
                </a:solidFill>
                <a:hlinkClick r:id="rId3"/>
              </a:rPr>
              <a:t>Commissione Europea</a:t>
            </a:r>
            <a:endParaRPr lang="en-US" sz="2400" dirty="0">
              <a:solidFill>
                <a:srgbClr val="2B2C30"/>
              </a:solidFill>
            </a:endParaRPr>
          </a:p>
        </p:txBody>
      </p:sp>
      <p:pic>
        <p:nvPicPr>
          <p:cNvPr id="2" name="Picture 1">
            <a:extLst>
              <a:ext uri="{FF2B5EF4-FFF2-40B4-BE49-F238E27FC236}">
                <a16:creationId xmlns:a16="http://schemas.microsoft.com/office/drawing/2014/main" id="{089418ED-256C-20C5-FB42-D0427EC953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9352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EA940-A1E4-3671-AF1B-623196CEF04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7: Aumentare l'efficienza energetica delle vostre apparecchiature </a:t>
            </a:r>
            <a:endParaRPr lang="it-IT" noProof="1">
              <a:effectLst/>
            </a:endParaRPr>
          </a:p>
          <a:p>
            <a:endParaRPr lang="it-IT"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Come posso aumentare l'efficienza energetica delle nostre apparecchiature?</a:t>
            </a:r>
            <a:endParaRPr lang="en-US" sz="4000" i="1" dirty="0">
              <a:solidFill>
                <a:schemeClr val="accent2"/>
              </a:solidFill>
            </a:endParaRPr>
          </a:p>
        </p:txBody>
      </p:sp>
    </p:spTree>
    <p:extLst>
      <p:ext uri="{BB962C8B-B14F-4D97-AF65-F5344CB8AC3E}">
        <p14:creationId xmlns:p14="http://schemas.microsoft.com/office/powerpoint/2010/main" val="147127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B74DF-3C02-EE32-F4ED-907FBA11C4CA}"/>
              </a:ext>
            </a:extLst>
          </p:cNvPr>
          <p:cNvSpPr>
            <a:spLocks noGrp="1"/>
          </p:cNvSpPr>
          <p:nvPr>
            <p:ph type="title" idx="4294967295"/>
          </p:nvPr>
        </p:nvSpPr>
        <p:spPr>
          <a:xfrm>
            <a:off x="838200" y="365125"/>
            <a:ext cx="10993582"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7: Aumentare l'efficienza energetica delle vostre apparecchiature: come verificare </a:t>
            </a:r>
            <a:endParaRPr lang="it-IT" noProof="1">
              <a:effectLst/>
            </a:endParaRPr>
          </a:p>
          <a:p>
            <a:endParaRPr lang="it-IT"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722312" y="2539205"/>
            <a:ext cx="6951946" cy="409342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err="1">
                <a:solidFill>
                  <a:srgbClr val="2B2C30"/>
                </a:solidFill>
                <a:ea typeface="Public Sans"/>
              </a:rPr>
              <a:t>Identifica</a:t>
            </a:r>
            <a:r>
              <a:rPr lang="en-US" sz="2000" dirty="0">
                <a:solidFill>
                  <a:srgbClr val="2B2C30"/>
                </a:solidFill>
                <a:ea typeface="Public Sans"/>
              </a:rPr>
              <a:t> le apparecchiature obsolete e inefficienti dal punto di vista energetico. Ad esempio, i sistemi di illuminazione, i condizionatori d'aria e i macchinari più vecchi potrebbero consumare molta più energia rispetto ai modelli più recenti ed efficienti dal punto di vista energetico. </a:t>
            </a:r>
          </a:p>
          <a:p>
            <a:pPr marL="342900" indent="-342900" latinLnBrk="0">
              <a:buFont typeface="Arial" panose="020B0604020202020204" pitchFamily="34" charset="0"/>
              <a:buChar char="•"/>
            </a:pPr>
            <a:r>
              <a:rPr lang="en-US" sz="2000" dirty="0">
                <a:solidFill>
                  <a:srgbClr val="2B2C30"/>
                </a:solidFill>
                <a:ea typeface="Public Sans"/>
              </a:rPr>
              <a:t>Sostituisci, ripara o aggiorna con alternative più efficienti. Ad esempio, potresti utilizzare </a:t>
            </a:r>
            <a:r>
              <a:rPr lang="en-US" sz="2000" dirty="0">
                <a:solidFill>
                  <a:srgbClr val="2B2C30"/>
                </a:solidFill>
              </a:rPr>
              <a:t>il rilevamento di movimento per l'illuminazione o assicurarti che le apparecchiature utilizzino la modalità di risparmio energetico dopo un certo periodo di tempo.</a:t>
            </a:r>
          </a:p>
          <a:p>
            <a:pPr marL="342900" indent="-342900" latinLnBrk="0">
              <a:buFont typeface="Arial" panose="020B0604020202020204" pitchFamily="34" charset="0"/>
              <a:buChar char="•"/>
            </a:pPr>
            <a:r>
              <a:rPr lang="en-US" sz="2000" dirty="0">
                <a:solidFill>
                  <a:srgbClr val="2B2C30"/>
                </a:solidFill>
              </a:rPr>
              <a:t>Utilizza </a:t>
            </a:r>
            <a:r>
              <a:rPr lang="en-US" sz="2000" dirty="0">
                <a:solidFill>
                  <a:srgbClr val="2B2C30"/>
                </a:solidFill>
                <a:hlinkClick r:id="rId3"/>
              </a:rPr>
              <a:t>Topten.eu - I migliori prodotti in Europa </a:t>
            </a:r>
            <a:r>
              <a:rPr lang="en-US" sz="2000" dirty="0">
                <a:solidFill>
                  <a:srgbClr val="2B2C30"/>
                </a:solidFill>
              </a:rPr>
              <a:t>per confrontare le tue attuali apparecchiature con altre soluzioni disponibili.</a:t>
            </a:r>
          </a:p>
        </p:txBody>
      </p:sp>
      <p:pic>
        <p:nvPicPr>
          <p:cNvPr id="7" name="Picture 6">
            <a:extLst>
              <a:ext uri="{FF2B5EF4-FFF2-40B4-BE49-F238E27FC236}">
                <a16:creationId xmlns:a16="http://schemas.microsoft.com/office/drawing/2014/main" id="{C1116563-FDEF-FB73-C9A0-A8E4A45015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63" y="2688903"/>
            <a:ext cx="4237973" cy="3178480"/>
          </a:xfrm>
          <a:prstGeom prst="rect">
            <a:avLst/>
          </a:prstGeom>
        </p:spPr>
      </p:pic>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41DE-795D-C567-C47E-E5BC41B9D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B6D9-EB85-F536-8A2F-DF74902AB7E8}"/>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8: Ottimizzare i sistemi di riscaldamento e raffreddamento</a:t>
            </a:r>
            <a:endParaRPr lang="it-IT" noProof="1">
              <a:effectLst/>
            </a:endParaRPr>
          </a:p>
          <a:p>
            <a:endParaRPr lang="it-IT" noProof="1"/>
          </a:p>
        </p:txBody>
      </p:sp>
      <p:sp>
        <p:nvSpPr>
          <p:cNvPr id="4" name="TextBox 3">
            <a:extLst>
              <a:ext uri="{FF2B5EF4-FFF2-40B4-BE49-F238E27FC236}">
                <a16:creationId xmlns:a16="http://schemas.microsoft.com/office/drawing/2014/main" id="{CAA81217-758C-DEC5-979B-FB6AA3B244DC}"/>
              </a:ext>
            </a:extLst>
          </p:cNvPr>
          <p:cNvSpPr txBox="1"/>
          <p:nvPr/>
        </p:nvSpPr>
        <p:spPr>
          <a:xfrm>
            <a:off x="1490597" y="3181611"/>
            <a:ext cx="9594937" cy="1569660"/>
          </a:xfrm>
          <a:prstGeom prst="rect">
            <a:avLst/>
          </a:prstGeom>
          <a:noFill/>
        </p:spPr>
        <p:txBody>
          <a:bodyPr wrap="square" rtlCol="0">
            <a:spAutoFit/>
          </a:bodyPr>
          <a:lstStyle/>
          <a:p>
            <a:pPr algn="ctr" latinLnBrk="0"/>
            <a:r>
              <a:rPr lang="en-GB" sz="4800" i="1" noProof="0" dirty="0">
                <a:solidFill>
                  <a:schemeClr val="accent2"/>
                </a:solidFill>
              </a:rPr>
              <a:t>Come posso ottimizzare i nostri sistemi di riscaldamento e raffreddamento?</a:t>
            </a:r>
            <a:endParaRPr lang="en-GB" sz="4000" i="1" noProof="0" dirty="0">
              <a:solidFill>
                <a:schemeClr val="accent2"/>
              </a:solidFill>
            </a:endParaRPr>
          </a:p>
        </p:txBody>
      </p:sp>
    </p:spTree>
    <p:extLst>
      <p:ext uri="{BB962C8B-B14F-4D97-AF65-F5344CB8AC3E}">
        <p14:creationId xmlns:p14="http://schemas.microsoft.com/office/powerpoint/2010/main" val="403862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2211-C47C-944B-9A38-CF3AD09FD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ADE57-0F24-6DE8-030F-5C11D171973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8: Ottimizzare i sistemi di riscaldamento e raffreddamento: consigli pratici</a:t>
            </a:r>
            <a:endParaRPr lang="it-IT" noProof="1">
              <a:effectLst/>
            </a:endParaRPr>
          </a:p>
          <a:p>
            <a:endParaRPr lang="it-IT" noProof="1"/>
          </a:p>
        </p:txBody>
      </p:sp>
      <p:sp>
        <p:nvSpPr>
          <p:cNvPr id="4" name="TextBox 3">
            <a:extLst>
              <a:ext uri="{FF2B5EF4-FFF2-40B4-BE49-F238E27FC236}">
                <a16:creationId xmlns:a16="http://schemas.microsoft.com/office/drawing/2014/main" id="{E53D2B15-797D-A347-3C71-3D31DAA7DB47}"/>
              </a:ext>
            </a:extLst>
          </p:cNvPr>
          <p:cNvSpPr txBox="1"/>
          <p:nvPr/>
        </p:nvSpPr>
        <p:spPr>
          <a:xfrm>
            <a:off x="5523978" y="2414790"/>
            <a:ext cx="6137754" cy="4401205"/>
          </a:xfrm>
          <a:prstGeom prst="rect">
            <a:avLst/>
          </a:prstGeom>
          <a:noFill/>
        </p:spPr>
        <p:txBody>
          <a:bodyPr wrap="square" rtlCol="0">
            <a:spAutoFit/>
          </a:bodyPr>
          <a:lstStyle/>
          <a:p>
            <a:pPr latinLnBrk="0"/>
            <a:r>
              <a:rPr lang="en-US" sz="2000" dirty="0">
                <a:solidFill>
                  <a:srgbClr val="2B2C30"/>
                </a:solidFill>
                <a:ea typeface="Public Sans"/>
              </a:rPr>
              <a:t>I sistemi di riscaldamento e raffreddamento sono tra i maggiori consumatori di energia nella maggior parte delle PMI. </a:t>
            </a:r>
          </a:p>
          <a:p>
            <a:pPr latinLnBrk="0"/>
            <a:endParaRPr lang="en-US" sz="2000" dirty="0">
              <a:solidFill>
                <a:srgbClr val="2B2C30"/>
              </a:solidFill>
              <a:ea typeface="Public Sans"/>
            </a:endParaRPr>
          </a:p>
          <a:p>
            <a:pPr latinLnBrk="0"/>
            <a:r>
              <a:rPr lang="en-US" sz="2000" dirty="0">
                <a:solidFill>
                  <a:srgbClr val="2B2C30"/>
                </a:solidFill>
                <a:ea typeface="Public Sans"/>
              </a:rPr>
              <a:t>L'installazione di termostati programmabili, una manutenzione regolare o l'utilizzo di modelli a basso consumo energetico possono contribuire a ridurre i consumi. </a:t>
            </a:r>
          </a:p>
          <a:p>
            <a:pPr latinLnBrk="0"/>
            <a:endParaRPr lang="en-US" sz="2000" dirty="0">
              <a:solidFill>
                <a:srgbClr val="2B2C30"/>
              </a:solidFill>
              <a:ea typeface="Public Sans"/>
            </a:endParaRPr>
          </a:p>
          <a:p>
            <a:pPr latinLnBrk="0"/>
            <a:r>
              <a:rPr lang="en-US" sz="2000" dirty="0">
                <a:solidFill>
                  <a:srgbClr val="2B2C30"/>
                </a:solidFill>
                <a:ea typeface="Public Sans"/>
              </a:rPr>
              <a:t>Valutate la possibilità di regolare le impostazioni per garantire che il riscaldamento/raffreddamento venga utilizzato solo quando necessario. Ad esempio, spegnete il riscaldamento o l'aria condizionata quando i dipendenti non sono presenti.</a:t>
            </a:r>
          </a:p>
        </p:txBody>
      </p:sp>
      <p:pic>
        <p:nvPicPr>
          <p:cNvPr id="6" name="Picture 5">
            <a:extLst>
              <a:ext uri="{FF2B5EF4-FFF2-40B4-BE49-F238E27FC236}">
                <a16:creationId xmlns:a16="http://schemas.microsoft.com/office/drawing/2014/main" id="{FE31F232-47D1-275F-5A9E-BCEB8274C5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70" y="2597561"/>
            <a:ext cx="5162764" cy="3429000"/>
          </a:xfrm>
          <a:prstGeom prst="rect">
            <a:avLst/>
          </a:prstGeom>
        </p:spPr>
      </p:pic>
    </p:spTree>
    <p:extLst>
      <p:ext uri="{BB962C8B-B14F-4D97-AF65-F5344CB8AC3E}">
        <p14:creationId xmlns:p14="http://schemas.microsoft.com/office/powerpoint/2010/main" val="18901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E8E9-0717-7CB6-26BF-44DE671D8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E5B10-9F47-6770-71CF-9229049647D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9: Incoraggiare pratiche di risparmio energetico tra i dipendenti</a:t>
            </a:r>
            <a:endParaRPr lang="it-IT" noProof="1">
              <a:effectLst/>
            </a:endParaRPr>
          </a:p>
          <a:p>
            <a:endParaRPr lang="it-IT" noProof="1"/>
          </a:p>
        </p:txBody>
      </p:sp>
      <p:sp>
        <p:nvSpPr>
          <p:cNvPr id="4" name="TextBox 3">
            <a:extLst>
              <a:ext uri="{FF2B5EF4-FFF2-40B4-BE49-F238E27FC236}">
                <a16:creationId xmlns:a16="http://schemas.microsoft.com/office/drawing/2014/main" id="{60170677-4FEB-936C-2CE6-08A6124D6C3B}"/>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Come posso incoraggiare gli altri ad adottare pratiche di risparmio energetico?</a:t>
            </a:r>
            <a:endParaRPr lang="en-US" sz="4000" i="1" dirty="0">
              <a:solidFill>
                <a:schemeClr val="accent2"/>
              </a:solidFill>
            </a:endParaRPr>
          </a:p>
        </p:txBody>
      </p:sp>
    </p:spTree>
    <p:extLst>
      <p:ext uri="{BB962C8B-B14F-4D97-AF65-F5344CB8AC3E}">
        <p14:creationId xmlns:p14="http://schemas.microsoft.com/office/powerpoint/2010/main" val="18495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B468-2635-DF9A-3F7D-B87BCB0568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598A03-386D-0606-2F85-D80B0384AD83}"/>
              </a:ext>
            </a:extLst>
          </p:cNvPr>
          <p:cNvSpPr>
            <a:spLocks noGrp="1"/>
          </p:cNvSpPr>
          <p:nvPr>
            <p:ph type="title" idx="4294967295"/>
          </p:nvPr>
        </p:nvSpPr>
        <p:spPr>
          <a:xfrm>
            <a:off x="838199" y="365125"/>
            <a:ext cx="10976317"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9: Incoraggiare pratiche di risparmio energetico tra i dipendenti: alcuni consigli</a:t>
            </a:r>
            <a:endParaRPr lang="it-IT" noProof="1">
              <a:effectLst/>
            </a:endParaRPr>
          </a:p>
          <a:p>
            <a:endParaRPr lang="it-IT" noProof="1"/>
          </a:p>
        </p:txBody>
      </p:sp>
      <p:sp>
        <p:nvSpPr>
          <p:cNvPr id="4" name="TextBox 3">
            <a:extLst>
              <a:ext uri="{FF2B5EF4-FFF2-40B4-BE49-F238E27FC236}">
                <a16:creationId xmlns:a16="http://schemas.microsoft.com/office/drawing/2014/main" id="{52829A5D-33BC-7C03-2E43-2ED9295807C9}"/>
              </a:ext>
            </a:extLst>
          </p:cNvPr>
          <p:cNvSpPr txBox="1"/>
          <p:nvPr/>
        </p:nvSpPr>
        <p:spPr>
          <a:xfrm>
            <a:off x="4608571" y="2106278"/>
            <a:ext cx="7205946" cy="3785652"/>
          </a:xfrm>
          <a:prstGeom prst="rect">
            <a:avLst/>
          </a:prstGeom>
          <a:noFill/>
        </p:spPr>
        <p:txBody>
          <a:bodyPr wrap="square" rtlCol="0">
            <a:spAutoFit/>
          </a:bodyPr>
          <a:lstStyle/>
          <a:p>
            <a:pPr latinLnBrk="0"/>
            <a:r>
              <a:rPr lang="en-US" sz="2000" dirty="0">
                <a:solidFill>
                  <a:srgbClr val="2B2C30"/>
                </a:solidFill>
                <a:ea typeface="Public Sans"/>
              </a:rPr>
              <a:t>Una cultura dell'attenzione al consumo energetico può portare a una notevole riduzione dei consumi.</a:t>
            </a:r>
          </a:p>
          <a:p>
            <a:pPr latinLnBrk="0"/>
            <a:endParaRPr lang="en-US" sz="2000" dirty="0">
              <a:solidFill>
                <a:srgbClr val="2B2C30"/>
              </a:solidFill>
              <a:ea typeface="Public Sans"/>
            </a:endParaRPr>
          </a:p>
          <a:p>
            <a:pPr latinLnBrk="0"/>
            <a:r>
              <a:rPr lang="en-US" sz="2000" dirty="0">
                <a:solidFill>
                  <a:srgbClr val="2B2C30"/>
                </a:solidFill>
                <a:ea typeface="Public Sans"/>
              </a:rPr>
              <a:t>Il comportamento dei dipendenti può avere un impatto significativo sul consumo energetico. Incoraggiate i dipendenti a: </a:t>
            </a:r>
          </a:p>
          <a:p>
            <a:pPr marL="800100" lvl="1" indent="-342900" latinLnBrk="0">
              <a:buFont typeface="Arial" panose="020B0604020202020204" pitchFamily="34" charset="0"/>
              <a:buChar char="•"/>
            </a:pPr>
            <a:r>
              <a:rPr lang="en-US" sz="2000" dirty="0">
                <a:solidFill>
                  <a:srgbClr val="2B2C30"/>
                </a:solidFill>
                <a:ea typeface="Public Sans"/>
              </a:rPr>
              <a:t>Spegnere le luci.</a:t>
            </a:r>
          </a:p>
          <a:p>
            <a:pPr marL="800100" lvl="1" indent="-342900" latinLnBrk="0">
              <a:buFont typeface="Arial" panose="020B0604020202020204" pitchFamily="34" charset="0"/>
              <a:buChar char="•"/>
            </a:pPr>
            <a:r>
              <a:rPr lang="en-US" sz="2000" dirty="0">
                <a:solidFill>
                  <a:srgbClr val="2B2C30"/>
                </a:solidFill>
                <a:ea typeface="Public Sans"/>
              </a:rPr>
              <a:t>Scollegare le apparecchiature quando non sono in uso.</a:t>
            </a:r>
          </a:p>
          <a:p>
            <a:pPr marL="800100" lvl="1" indent="-342900" latinLnBrk="0">
              <a:buFont typeface="Arial" panose="020B0604020202020204" pitchFamily="34" charset="0"/>
              <a:buChar char="•"/>
            </a:pPr>
            <a:r>
              <a:rPr lang="en-US" sz="2000" dirty="0">
                <a:solidFill>
                  <a:srgbClr val="2B2C30"/>
                </a:solidFill>
                <a:ea typeface="Public Sans"/>
              </a:rPr>
              <a:t>Utilizzare impostazioni efficienti dal punto di vista energetico su computer e stampanti.</a:t>
            </a:r>
          </a:p>
          <a:p>
            <a:pPr lvl="1" latinLnBrk="0"/>
            <a:endParaRPr lang="en-US" sz="2000" dirty="0"/>
          </a:p>
          <a:p>
            <a:pPr latinLnBrk="0"/>
            <a:r>
              <a:rPr lang="en-US" sz="2000" dirty="0">
                <a:solidFill>
                  <a:srgbClr val="2B2C30"/>
                </a:solidFill>
              </a:rPr>
              <a:t>Leggere il documento "</a:t>
            </a:r>
            <a:r>
              <a:rPr lang="en-US" sz="2000" dirty="0">
                <a:solidFill>
                  <a:srgbClr val="2B2C30"/>
                </a:solidFill>
                <a:hlinkClick r:id="rId3"/>
              </a:rPr>
              <a:t>Behavioural Changes" </a:t>
            </a:r>
            <a:r>
              <a:rPr lang="en-US" sz="2000" dirty="0">
                <a:solidFill>
                  <a:srgbClr val="2B2C30"/>
                </a:solidFill>
              </a:rPr>
              <a:t>dell'Agenzia internazionale per l'energia.</a:t>
            </a:r>
          </a:p>
        </p:txBody>
      </p:sp>
      <p:pic>
        <p:nvPicPr>
          <p:cNvPr id="6" name="Picture 5">
            <a:extLst>
              <a:ext uri="{FF2B5EF4-FFF2-40B4-BE49-F238E27FC236}">
                <a16:creationId xmlns:a16="http://schemas.microsoft.com/office/drawing/2014/main" id="{CB593916-F096-DC59-0409-F5E35654DF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57" y="2837663"/>
            <a:ext cx="4086443" cy="3061547"/>
          </a:xfrm>
          <a:prstGeom prst="rect">
            <a:avLst/>
          </a:prstGeom>
        </p:spPr>
      </p:pic>
    </p:spTree>
    <p:extLst>
      <p:ext uri="{BB962C8B-B14F-4D97-AF65-F5344CB8AC3E}">
        <p14:creationId xmlns:p14="http://schemas.microsoft.com/office/powerpoint/2010/main" val="30248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1088-FC99-5CFA-5A9E-959A03FD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14304-C8CB-FFCB-2AC9-AE39DA894B5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mn-ea"/>
                <a:cs typeface="+mn-cs"/>
              </a:rPr>
              <a:t>Passaggio 10: Esplora alcune risorse aggiuntive</a:t>
            </a:r>
            <a:endParaRPr lang="it-IT" noProof="1">
              <a:effectLst/>
            </a:endParaRPr>
          </a:p>
          <a:p>
            <a:endParaRPr lang="it-IT" noProof="1"/>
          </a:p>
        </p:txBody>
      </p:sp>
      <p:sp>
        <p:nvSpPr>
          <p:cNvPr id="4" name="TextBox 3">
            <a:extLst>
              <a:ext uri="{FF2B5EF4-FFF2-40B4-BE49-F238E27FC236}">
                <a16:creationId xmlns:a16="http://schemas.microsoft.com/office/drawing/2014/main" id="{AF077D7F-A7E2-174F-7928-DEC60B56402D}"/>
              </a:ext>
            </a:extLst>
          </p:cNvPr>
          <p:cNvSpPr txBox="1"/>
          <p:nvPr/>
        </p:nvSpPr>
        <p:spPr>
          <a:xfrm>
            <a:off x="1490597" y="3181611"/>
            <a:ext cx="9594937" cy="830997"/>
          </a:xfrm>
          <a:prstGeom prst="rect">
            <a:avLst/>
          </a:prstGeom>
          <a:noFill/>
        </p:spPr>
        <p:txBody>
          <a:bodyPr wrap="square" rtlCol="0">
            <a:spAutoFit/>
          </a:bodyPr>
          <a:lstStyle/>
          <a:p>
            <a:pPr algn="ctr" latinLnBrk="0"/>
            <a:r>
              <a:rPr lang="en-US" sz="4800" i="1" dirty="0">
                <a:solidFill>
                  <a:schemeClr val="accent2"/>
                </a:solidFill>
              </a:rPr>
              <a:t>Dove posso trovare ulteriori informazioni?</a:t>
            </a:r>
            <a:endParaRPr lang="en-US" sz="4000" i="1" dirty="0">
              <a:solidFill>
                <a:schemeClr val="accent2"/>
              </a:solidFill>
            </a:endParaRPr>
          </a:p>
        </p:txBody>
      </p:sp>
    </p:spTree>
    <p:extLst>
      <p:ext uri="{BB962C8B-B14F-4D97-AF65-F5344CB8AC3E}">
        <p14:creationId xmlns:p14="http://schemas.microsoft.com/office/powerpoint/2010/main" val="115336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CFD278A-87C6-6AD3-2B11-71DA52D67FCC}"/>
              </a:ext>
            </a:extLst>
          </p:cNvPr>
          <p:cNvSpPr>
            <a:spLocks noGrp="1"/>
          </p:cNvSpPr>
          <p:nvPr>
            <p:ph type="title" idx="4294967295"/>
          </p:nvPr>
        </p:nvSpPr>
        <p:spPr>
          <a:xfrm>
            <a:off x="669874" y="367292"/>
            <a:ext cx="10515600" cy="1325563"/>
          </a:xfrm>
          <a:prstGeom prst="rect">
            <a:avLst/>
          </a:prstGeom>
        </p:spPr>
        <p:txBody>
          <a:bodyPr/>
          <a:lstStyle/>
          <a:p>
            <a:pPr rtl="0" eaLnBrk="1" latinLnBrk="0" hangingPunct="1"/>
            <a:r>
              <a:rPr lang="it-IT" sz="2800" b="1" kern="1200" noProof="1">
                <a:solidFill>
                  <a:schemeClr val="tx2"/>
                </a:solidFill>
                <a:effectLst/>
                <a:latin typeface="Calibri" panose="020F0502020204030204" pitchFamily="34" charset="0"/>
                <a:ea typeface="+mn-ea"/>
                <a:cs typeface="+mn-cs"/>
              </a:rPr>
              <a:t>Prossimi passi: alcune risorse aggiuntive</a:t>
            </a:r>
            <a:endParaRPr lang="it-IT" noProof="1">
              <a:solidFill>
                <a:schemeClr val="tx2"/>
              </a:solidFill>
              <a:effectLst/>
            </a:endParaRPr>
          </a:p>
          <a:p>
            <a:endParaRPr lang="it-IT" noProof="1">
              <a:solidFill>
                <a:schemeClr val="tx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Se desideri saperne di più sull'efficienza energetica, potresti trovare utili le seguenti risorse: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2246769"/>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rPr>
              <a:t>Leggi l'articolo </a:t>
            </a:r>
            <a:r>
              <a:rPr lang="en-US" altLang="ko-KR" sz="2000" i="1" dirty="0">
                <a:solidFill>
                  <a:srgbClr val="373737"/>
                </a:solidFill>
                <a:ea typeface="맑은 고딕"/>
                <a:hlinkClick r:id="rId3"/>
              </a:rPr>
              <a:t>Affrontare la crisi: aumentare la resilienza delle PMI attraverso l'efficienza energetica</a:t>
            </a:r>
            <a:r>
              <a:rPr lang="en-US" altLang="ko-KR" sz="2000" i="1" dirty="0">
                <a:solidFill>
                  <a:srgbClr val="373737"/>
                </a:solidFill>
                <a:ea typeface="맑은 고딕"/>
              </a:rPr>
              <a:t>.</a:t>
            </a:r>
            <a:endParaRPr lang="ko-KR" altLang="en-US" sz="20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857378"/>
            <a:ext cx="2364667" cy="1631216"/>
          </a:xfrm>
          <a:prstGeom prst="rect">
            <a:avLst/>
          </a:prstGeom>
          <a:noFill/>
        </p:spPr>
        <p:txBody>
          <a:bodyPr wrap="square" rtlCol="0" anchor="t" anchorCtr="0">
            <a:spAutoFit/>
          </a:bodyPr>
          <a:lstStyle/>
          <a:p>
            <a:pPr algn="ctr"/>
            <a:r>
              <a:rPr lang="en-US" altLang="ko-KR" sz="2000" dirty="0">
                <a:solidFill>
                  <a:srgbClr val="373737"/>
                </a:solidFill>
                <a:ea typeface="맑은 고딕"/>
              </a:rPr>
              <a:t> Segui il corso di 30 minuti di Every1 "</a:t>
            </a:r>
            <a:r>
              <a:rPr lang="en-US" altLang="ko-KR" sz="2000" i="1" dirty="0">
                <a:solidFill>
                  <a:srgbClr val="373737"/>
                </a:solidFill>
                <a:ea typeface="맑은 고딕"/>
              </a:rPr>
              <a:t>Digital Energy Essentials" </a:t>
            </a:r>
            <a:r>
              <a:rPr lang="en-US" altLang="ko-KR" sz="2000" dirty="0">
                <a:solidFill>
                  <a:srgbClr val="373737"/>
                </a:solidFill>
                <a:ea typeface="맑은 고딕"/>
                <a:hlinkClick r:id="rId4"/>
              </a:rPr>
              <a:t>sull'uso dell'energia</a:t>
            </a:r>
            <a:r>
              <a:rPr lang="en-US" altLang="ko-KR" sz="2000" dirty="0">
                <a:solidFill>
                  <a:srgbClr val="373737"/>
                </a:solidFill>
                <a:ea typeface="맑은 고딕"/>
              </a:rPr>
              <a:t>.</a:t>
            </a:r>
            <a:endParaRPr lang="ko-KR" altLang="en-US" sz="2000"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829571"/>
            <a:ext cx="2338969" cy="1938992"/>
          </a:xfrm>
          <a:prstGeom prst="rect">
            <a:avLst/>
          </a:prstGeom>
          <a:noFill/>
        </p:spPr>
        <p:txBody>
          <a:bodyPr wrap="square" rtlCol="0" anchor="t" anchorCtr="0">
            <a:spAutoFit/>
          </a:bodyPr>
          <a:lstStyle/>
          <a:p>
            <a:pPr algn="ctr"/>
            <a:r>
              <a:rPr lang="en-US" altLang="ko-KR" sz="2000" dirty="0">
                <a:solidFill>
                  <a:srgbClr val="373737"/>
                </a:solidFill>
              </a:rPr>
              <a:t>Leggi l'articolo </a:t>
            </a:r>
            <a:r>
              <a:rPr lang="en-US" altLang="ko-KR" sz="2000" i="1" dirty="0">
                <a:solidFill>
                  <a:srgbClr val="373737"/>
                </a:solidFill>
                <a:hlinkClick r:id="rId5"/>
              </a:rPr>
              <a:t>I vantaggi dei miglioramenti dell'efficienza energetica per le imprese</a:t>
            </a:r>
            <a:r>
              <a:rPr lang="en-US" altLang="ko-KR" sz="2000" i="1" dirty="0">
                <a:solidFill>
                  <a:srgbClr val="373737"/>
                </a:solidFill>
              </a:rPr>
              <a:t>.</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55099" y="3223947"/>
            <a:ext cx="2346681" cy="2308324"/>
          </a:xfrm>
          <a:prstGeom prst="rect">
            <a:avLst/>
          </a:prstGeom>
          <a:noFill/>
        </p:spPr>
        <p:txBody>
          <a:bodyPr wrap="square" rtlCol="0" anchor="t" anchorCtr="0">
            <a:spAutoFit/>
          </a:bodyPr>
          <a:lstStyle/>
          <a:p>
            <a:pPr algn="ctr"/>
            <a:r>
              <a:rPr lang="en-US" altLang="ko-KR" dirty="0">
                <a:solidFill>
                  <a:srgbClr val="373737"/>
                </a:solidFill>
                <a:ea typeface="맑은 고딕"/>
              </a:rPr>
              <a:t>Consulta il corso</a:t>
            </a:r>
            <a:r>
              <a:rPr lang="en-US" altLang="ko-KR" i="1" dirty="0">
                <a:solidFill>
                  <a:srgbClr val="373737"/>
                </a:solidFill>
                <a:ea typeface="맑은 고딕"/>
              </a:rPr>
              <a:t> Digital Energy Essentials </a:t>
            </a:r>
            <a:r>
              <a:rPr lang="en-US" altLang="ko-KR" dirty="0">
                <a:solidFill>
                  <a:srgbClr val="373737"/>
                </a:solidFill>
                <a:ea typeface="맑은 고딕"/>
              </a:rPr>
              <a:t>di Every1 della durata di 30 minuti </a:t>
            </a:r>
            <a:r>
              <a:rPr lang="en-GB" altLang="ko-KR" dirty="0">
                <a:solidFill>
                  <a:srgbClr val="373737"/>
                </a:solidFill>
                <a:ea typeface="맑은 고딕"/>
                <a:hlinkClick r:id="rId6"/>
              </a:rPr>
              <a:t>Privacy, sicurezza e protezione nel panorama dell'energia digitale.</a:t>
            </a:r>
            <a:endParaRPr lang="ko-KR" altLang="en-US" dirty="0">
              <a:solidFill>
                <a:srgbClr val="373737"/>
              </a:solidFill>
            </a:endParaRPr>
          </a:p>
        </p:txBody>
      </p:sp>
    </p:spTree>
    <p:extLst>
      <p:ext uri="{BB962C8B-B14F-4D97-AF65-F5344CB8AC3E}">
        <p14:creationId xmlns:p14="http://schemas.microsoft.com/office/powerpoint/2010/main" val="41841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B6CAC-2B2C-3096-6D3B-A93A139BE44F}"/>
              </a:ext>
            </a:extLst>
          </p:cNvPr>
          <p:cNvSpPr>
            <a:spLocks noGrp="1"/>
          </p:cNvSpPr>
          <p:nvPr>
            <p:ph type="title" idx="4294967295"/>
          </p:nvPr>
        </p:nvSpPr>
        <p:spPr>
          <a:xfrm>
            <a:off x="131618" y="1279525"/>
            <a:ext cx="10515600" cy="1325563"/>
          </a:xfrm>
          <a:prstGeom prst="rect">
            <a:avLst/>
          </a:prstGeom>
        </p:spPr>
        <p:txBody>
          <a:bodyPr/>
          <a:lstStyle/>
          <a:p>
            <a:pPr rtl="0" eaLnBrk="1" latinLnBrk="1" hangingPunct="1"/>
            <a:r>
              <a:rPr lang="it-IT"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Ringraziamenti 1</a:t>
            </a:r>
            <a:endParaRPr lang="it-IT" noProof="1">
              <a:effectLst/>
            </a:endParaRPr>
          </a:p>
          <a:p>
            <a:endParaRPr lang="it-IT"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6322" y="197346"/>
            <a:ext cx="7540670" cy="5509200"/>
          </a:xfrm>
          <a:prstGeom prst="rect">
            <a:avLst/>
          </a:prstGeom>
          <a:noFill/>
        </p:spPr>
        <p:txBody>
          <a:bodyPr wrap="square" lIns="91440" tIns="45720" rIns="91440" bIns="45720" rtlCol="0" anchor="t">
            <a:spAutoFit/>
          </a:bodyPr>
          <a:lstStyle/>
          <a:p>
            <a:pPr latinLnBrk="0"/>
            <a:r>
              <a:rPr lang="en-GB" sz="1600" i="1" dirty="0"/>
              <a:t>Risparmiare energia e rendere la tua azienda più efficiente dal punto di vista energetico: 10 semplici passaggi </a:t>
            </a:r>
            <a:r>
              <a:rPr lang="en-GB" sz="1600" dirty="0"/>
              <a:t>include adattamenti nei passaggi 3, 4, 5 e 6 di materiale selezionato tratto dal documento della Commissione europea </a:t>
            </a:r>
            <a:r>
              <a:rPr lang="en-GB" sz="1600" i="1" dirty="0">
                <a:hlinkClick r:id="rId3"/>
              </a:rPr>
              <a:t>Affrontare la crisi: aumentare la resilienza delle PMI attraverso l'efficienza energetica </a:t>
            </a:r>
            <a:r>
              <a:rPr lang="en-GB" sz="1600" dirty="0"/>
              <a:t>(l'"Opera originale"), concesso in licenza </a:t>
            </a:r>
            <a:r>
              <a:rPr lang="en-GB" sz="1600" dirty="0">
                <a:hlinkClick r:id="rId4"/>
              </a:rPr>
              <a:t>CC BY 4.0</a:t>
            </a:r>
            <a:r>
              <a:rPr lang="en-GB" sz="1600" dirty="0"/>
              <a:t>. </a:t>
            </a:r>
          </a:p>
          <a:p>
            <a:pPr latinLnBrk="0"/>
            <a:r>
              <a:rPr lang="en-GB" sz="1600" dirty="0"/>
              <a:t>Questo adattamento è stato realizzato e pubblicato dal progetto Every1 (l'"Adattatore") ed è concesso in licenza </a:t>
            </a:r>
            <a:r>
              <a:rPr lang="en-GB" sz="1600" dirty="0">
                <a:hlinkClick r:id="rId5"/>
              </a:rPr>
              <a:t>CC BY-SA 4.0</a:t>
            </a:r>
            <a:r>
              <a:rPr lang="en-GB" sz="1600" dirty="0"/>
              <a:t>, salvo diversa indicazione. </a:t>
            </a:r>
          </a:p>
          <a:p>
            <a:pPr latinLnBrk="0"/>
            <a:endParaRPr lang="en-GB" sz="1600" dirty="0"/>
          </a:p>
          <a:p>
            <a:pPr latinLnBrk="0"/>
            <a:r>
              <a:rPr lang="en-GB" sz="1600" dirty="0"/>
              <a:t>Le immagini utilizzate in questa presentazione sono le seguenti: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Immagine di copertina: </a:t>
            </a:r>
            <a:r>
              <a:rPr lang="en-GB" sz="1600" dirty="0">
                <a:solidFill>
                  <a:srgbClr val="242424"/>
                </a:solidFill>
                <a:ea typeface="Public Sans"/>
                <a:cs typeface="Public Sans"/>
                <a:sym typeface="Public Sans"/>
                <a:hlinkClick r:id="rId6"/>
              </a:rPr>
              <a:t>Bollette dell'elettricità con lampadina e calcolatrice </a:t>
            </a:r>
            <a:r>
              <a:rPr lang="en-GB" sz="1600" dirty="0">
                <a:solidFill>
                  <a:srgbClr val="242424"/>
                </a:solidFill>
                <a:ea typeface="Public Sans"/>
                <a:cs typeface="Public Sans"/>
                <a:sym typeface="Public Sans"/>
              </a:rPr>
              <a:t>di </a:t>
            </a:r>
            <a:r>
              <a:rPr lang="en-GB" sz="1600" dirty="0" err="1">
                <a:solidFill>
                  <a:srgbClr val="242424"/>
                </a:solidFill>
                <a:ea typeface="Public Sans"/>
                <a:cs typeface="Public Sans"/>
                <a:sym typeface="Public Sans"/>
              </a:rPr>
              <a:t>Uswitch.com </a:t>
            </a:r>
            <a:r>
              <a:rPr lang="en-GB" sz="1600" dirty="0">
                <a:solidFill>
                  <a:srgbClr val="242424"/>
                </a:solidFill>
                <a:ea typeface="Public Sans"/>
                <a:cs typeface="Public Sans"/>
                <a:sym typeface="Public Sans"/>
              </a:rPr>
              <a:t>Images è </a:t>
            </a:r>
            <a:r>
              <a:rPr lang="en-GB" sz="1600" dirty="0">
                <a:solidFill>
                  <a:srgbClr val="242424"/>
                </a:solidFill>
              </a:rPr>
              <a:t>concessa in licenza </a:t>
            </a:r>
            <a:r>
              <a:rPr lang="en-GB" sz="1600" noProof="0" dirty="0">
                <a:solidFill>
                  <a:schemeClr val="dk1"/>
                </a:solidFill>
                <a:ea typeface="Public Sans"/>
                <a:cs typeface="Public Sans"/>
                <a:sym typeface="Public Sans"/>
                <a:hlinkClick r:id="rId7"/>
              </a:rPr>
              <a:t>CC BY 2.0</a:t>
            </a:r>
            <a:r>
              <a:rPr lang="en-GB" sz="1600" dirty="0">
                <a:solidFill>
                  <a:srgbClr val="242424"/>
                </a:solidFill>
              </a:rPr>
              <a:t>. </a:t>
            </a:r>
            <a:r>
              <a:rPr lang="en-GB" sz="1600" b="0" i="0" dirty="0">
                <a:solidFill>
                  <a:srgbClr val="242424"/>
                </a:solidFill>
                <a:effectLst/>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Immagine del testo introduttivo: </a:t>
            </a:r>
            <a:r>
              <a:rPr lang="en-US" sz="1600" i="1" dirty="0">
                <a:solidFill>
                  <a:schemeClr val="dk1"/>
                </a:solidFill>
                <a:ea typeface="Public Sans"/>
                <a:cs typeface="Public Sans"/>
                <a:sym typeface="Public Sans"/>
              </a:rPr>
              <a:t>Carta accanto </a:t>
            </a:r>
            <a:r>
              <a:rPr lang="en-US" sz="1600" i="1" dirty="0" err="1">
                <a:solidFill>
                  <a:schemeClr val="dk1"/>
                </a:solidFill>
                <a:ea typeface="Public Sans"/>
                <a:cs typeface="Public Sans"/>
                <a:sym typeface="Public Sans"/>
              </a:rPr>
              <a:t>al Macbook </a:t>
            </a:r>
            <a:r>
              <a:rPr lang="en-US" sz="1600" dirty="0">
                <a:solidFill>
                  <a:schemeClr val="dk1"/>
                </a:solidFill>
                <a:ea typeface="Public Sans"/>
                <a:cs typeface="Public Sans"/>
                <a:sym typeface="Public Sans"/>
              </a:rPr>
              <a:t>di </a:t>
            </a:r>
            <a:r>
              <a:rPr lang="en-US" sz="16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su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cs typeface="Public Sans"/>
                <a:sym typeface="Public Sans"/>
              </a:rPr>
              <a:t>Fase 1: Per iniziare: cosa devo sapere?: </a:t>
            </a:r>
            <a:r>
              <a:rPr lang="en-US" sz="1600" i="1" dirty="0">
                <a:solidFill>
                  <a:schemeClr val="dk1"/>
                </a:solidFill>
                <a:cs typeface="Public Sans"/>
                <a:sym typeface="Public Sans"/>
              </a:rPr>
              <a:t>Spine nere </a:t>
            </a:r>
            <a:r>
              <a:rPr lang="en-US" sz="1600" dirty="0">
                <a:solidFill>
                  <a:schemeClr val="dk1"/>
                </a:solidFill>
                <a:cs typeface="Public Sans"/>
                <a:sym typeface="Public Sans"/>
              </a:rPr>
              <a:t>di </a:t>
            </a:r>
            <a:r>
              <a:rPr lang="en-US" sz="16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Stock su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Fase 2: Per iniziare: quali sono i costi e i vantaggi di una maggiore efficienza energetica?: </a:t>
            </a:r>
            <a:r>
              <a:rPr lang="en-US" sz="1600" dirty="0">
                <a:solidFill>
                  <a:schemeClr val="dk1"/>
                </a:solidFill>
                <a:ea typeface="Public Sans"/>
                <a:cs typeface="Public Sans"/>
                <a:sym typeface="Public Sans"/>
                <a:hlinkClick r:id="rId10"/>
              </a:rPr>
              <a:t>Equilibrio </a:t>
            </a:r>
            <a:r>
              <a:rPr lang="en-US" sz="1600" dirty="0">
                <a:solidFill>
                  <a:schemeClr val="dk1"/>
                </a:solidFill>
                <a:ea typeface="Public Sans"/>
                <a:cs typeface="Public Sans"/>
                <a:sym typeface="Public Sans"/>
              </a:rPr>
              <a:t>di Scouse Smurf è concessa in licenza </a:t>
            </a:r>
            <a:r>
              <a:rPr lang="en-US" sz="1600" dirty="0">
                <a:solidFill>
                  <a:schemeClr val="dk1"/>
                </a:solidFill>
                <a:ea typeface="Public Sans"/>
                <a:cs typeface="Public Sans"/>
                <a:sym typeface="Public Sans"/>
                <a:hlinkClick r:id="rId11"/>
              </a:rPr>
              <a:t>CC BY-ND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Fase 3: Effettuare un audit energetico: </a:t>
            </a:r>
            <a:r>
              <a:rPr lang="en-US" sz="1600" dirty="0">
                <a:solidFill>
                  <a:schemeClr val="dk1"/>
                </a:solidFill>
                <a:ea typeface="Public Sans"/>
                <a:cs typeface="Public Sans"/>
                <a:sym typeface="Public Sans"/>
                <a:hlinkClick r:id="rId12"/>
              </a:rPr>
              <a:t>Audit energetico </a:t>
            </a:r>
            <a:r>
              <a:rPr lang="en-US" sz="1600" dirty="0">
                <a:solidFill>
                  <a:schemeClr val="dk1"/>
                </a:solidFill>
                <a:ea typeface="Public Sans"/>
                <a:cs typeface="Public Sans"/>
                <a:sym typeface="Public Sans"/>
              </a:rPr>
              <a:t>di EE image database è concesso in licenza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Fase 4: Installazione di un contatore intelligente: </a:t>
            </a:r>
            <a:r>
              <a:rPr lang="en-US" sz="1600" dirty="0">
                <a:solidFill>
                  <a:schemeClr val="dk1"/>
                </a:solidFill>
                <a:ea typeface="Public Sans"/>
                <a:cs typeface="Public Sans"/>
                <a:sym typeface="Public Sans"/>
                <a:hlinkClick r:id="rId14"/>
              </a:rPr>
              <a:t>British Gas Smart Meter </a:t>
            </a:r>
            <a:r>
              <a:rPr lang="en-US" sz="1600" dirty="0">
                <a:solidFill>
                  <a:schemeClr val="dk1"/>
                </a:solidFill>
                <a:ea typeface="Public Sans"/>
                <a:cs typeface="Public Sans"/>
                <a:sym typeface="Public Sans"/>
              </a:rPr>
              <a:t>di </a:t>
            </a:r>
            <a:r>
              <a:rPr lang="en-US" sz="1600" dirty="0" err="1">
                <a:solidFill>
                  <a:schemeClr val="dk1"/>
                </a:solidFill>
                <a:ea typeface="Public Sans"/>
                <a:cs typeface="Public Sans"/>
                <a:sym typeface="Public Sans"/>
              </a:rPr>
              <a:t>SlipStreamJC </a:t>
            </a:r>
            <a:r>
              <a:rPr lang="en-US" sz="1600" dirty="0">
                <a:solidFill>
                  <a:schemeClr val="dk1"/>
                </a:solidFill>
                <a:ea typeface="Public Sans"/>
                <a:cs typeface="Public Sans"/>
                <a:sym typeface="Public Sans"/>
              </a:rPr>
              <a:t>è concesso in licenza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Fase 5: Identificare il fabbisogno energetico per dispositivo: </a:t>
            </a:r>
            <a:r>
              <a:rPr lang="en-US" sz="1600" dirty="0">
                <a:solidFill>
                  <a:schemeClr val="dk1"/>
                </a:solidFill>
                <a:ea typeface="Public Sans"/>
                <a:cs typeface="Public Sans"/>
                <a:sym typeface="Public Sans"/>
                <a:hlinkClick r:id="rId15"/>
              </a:rPr>
              <a:t>Energia </a:t>
            </a:r>
            <a:r>
              <a:rPr lang="en-US" sz="1600" dirty="0">
                <a:solidFill>
                  <a:schemeClr val="dk1"/>
                </a:solidFill>
                <a:ea typeface="Public Sans"/>
                <a:cs typeface="Public Sans"/>
                <a:sym typeface="Public Sans"/>
              </a:rPr>
              <a:t>di Maria </a:t>
            </a:r>
            <a:r>
              <a:rPr lang="en-US" sz="1600" dirty="0" err="1">
                <a:solidFill>
                  <a:schemeClr val="dk1"/>
                </a:solidFill>
                <a:ea typeface="Public Sans"/>
                <a:cs typeface="Public Sans"/>
                <a:sym typeface="Public Sans"/>
              </a:rPr>
              <a:t>Eklind </a:t>
            </a:r>
            <a:r>
              <a:rPr lang="en-US" sz="1600" dirty="0">
                <a:solidFill>
                  <a:schemeClr val="dk1"/>
                </a:solidFill>
                <a:ea typeface="Public Sans"/>
                <a:cs typeface="Public Sans"/>
                <a:sym typeface="Public Sans"/>
              </a:rPr>
              <a:t>è concesso in licenza </a:t>
            </a:r>
            <a:r>
              <a:rPr lang="en-US" sz="1600" dirty="0">
                <a:solidFill>
                  <a:schemeClr val="dk1"/>
                </a:solidFill>
                <a:ea typeface="Public Sans"/>
                <a:cs typeface="Public Sans"/>
                <a:sym typeface="Public Sans"/>
                <a:hlinkClick r:id="rId16"/>
              </a:rPr>
              <a:t>CC BY-SA 2.0</a:t>
            </a:r>
            <a:r>
              <a:rPr lang="en-US" sz="1600" dirty="0">
                <a:solidFill>
                  <a:schemeClr val="dk1"/>
                </a:solidFill>
                <a:ea typeface="Public Sans"/>
                <a:cs typeface="Public Sans"/>
                <a:sym typeface="Public Sans"/>
              </a:rPr>
              <a:t>.</a:t>
            </a:r>
          </a:p>
        </p:txBody>
      </p:sp>
    </p:spTree>
    <p:extLst>
      <p:ext uri="{BB962C8B-B14F-4D97-AF65-F5344CB8AC3E}">
        <p14:creationId xmlns:p14="http://schemas.microsoft.com/office/powerpoint/2010/main" val="21776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DCFC6A-C1DE-8BFA-D05C-84810EDD8C87}"/>
              </a:ext>
            </a:extLst>
          </p:cNvPr>
          <p:cNvSpPr>
            <a:spLocks noGrp="1"/>
          </p:cNvSpPr>
          <p:nvPr>
            <p:ph type="title" idx="4294967295"/>
          </p:nvPr>
        </p:nvSpPr>
        <p:spPr>
          <a:xfrm>
            <a:off x="838200" y="365125"/>
            <a:ext cx="10515600" cy="1325563"/>
          </a:xfrm>
          <a:prstGeom prst="rect">
            <a:avLst/>
          </a:prstGeom>
        </p:spPr>
        <p:txBody>
          <a:bodyPr/>
          <a:lstStyle/>
          <a:p>
            <a:r>
              <a:rPr lang="it-IT" noProof="1">
                <a:solidFill>
                  <a:schemeClr val="bg1"/>
                </a:solidFill>
              </a:rPr>
              <a:t>Contenuti</a:t>
            </a:r>
          </a:p>
        </p:txBody>
      </p:sp>
      <p:sp>
        <p:nvSpPr>
          <p:cNvPr id="2" name="TextBox 1">
            <a:extLst>
              <a:ext uri="{FF2B5EF4-FFF2-40B4-BE49-F238E27FC236}">
                <a16:creationId xmlns:a16="http://schemas.microsoft.com/office/drawing/2014/main" id="{4D366B55-7ACA-91FD-62DA-6FBF6BEC8E01}"/>
              </a:ext>
            </a:extLst>
          </p:cNvPr>
          <p:cNvSpPr txBox="1"/>
          <p:nvPr/>
        </p:nvSpPr>
        <p:spPr>
          <a:xfrm>
            <a:off x="4536125" y="646590"/>
            <a:ext cx="7376127" cy="5262979"/>
          </a:xfrm>
          <a:prstGeom prst="rect">
            <a:avLst/>
          </a:prstGeom>
          <a:noFill/>
        </p:spPr>
        <p:txBody>
          <a:bodyPr wrap="square" rtlCol="0">
            <a:spAutoFit/>
          </a:bodyPr>
          <a:lstStyle/>
          <a:p>
            <a:pPr latinLnBrk="0"/>
            <a:r>
              <a:rPr lang="en-GB" sz="2800" dirty="0">
                <a:solidFill>
                  <a:srgbClr val="2B2C30"/>
                </a:solidFill>
              </a:rPr>
              <a:t>In questa breve presentazione approfondiremo: </a:t>
            </a:r>
          </a:p>
          <a:p>
            <a:pPr latinLnBrk="0"/>
            <a:endParaRPr lang="en-GB" sz="2800" dirty="0">
              <a:solidFill>
                <a:srgbClr val="2B2C30"/>
              </a:solidFill>
            </a:endParaRPr>
          </a:p>
          <a:p>
            <a:pPr marL="457200" indent="-457200" latinLnBrk="0">
              <a:buChar char="•"/>
            </a:pPr>
            <a:r>
              <a:rPr lang="en-GB" sz="2800" dirty="0">
                <a:solidFill>
                  <a:srgbClr val="2B2C30"/>
                </a:solidFill>
              </a:rPr>
              <a:t>Come comprendere meglio il </a:t>
            </a:r>
            <a:r>
              <a:rPr lang="en-GB" sz="2800" dirty="0" err="1">
                <a:solidFill>
                  <a:srgbClr val="2B2C30"/>
                </a:solidFill>
              </a:rPr>
              <a:t>tuo</a:t>
            </a:r>
            <a:r>
              <a:rPr lang="en-GB" sz="2800" dirty="0">
                <a:solidFill>
                  <a:srgbClr val="2B2C30"/>
                </a:solidFill>
              </a:rPr>
              <a:t> consumo energetico e perché è importante.</a:t>
            </a:r>
          </a:p>
          <a:p>
            <a:pPr marL="457200" indent="-457200" latinLnBrk="0">
              <a:buChar char="•"/>
            </a:pPr>
            <a:r>
              <a:rPr lang="en-GB" sz="2800" dirty="0">
                <a:solidFill>
                  <a:srgbClr val="2B2C30"/>
                </a:solidFill>
              </a:rPr>
              <a:t>I vantaggi di rendere più efficiente il consumo energetico della tua azienda.</a:t>
            </a:r>
          </a:p>
          <a:p>
            <a:pPr marL="457200" indent="-457200" latinLnBrk="0">
              <a:buChar char="•"/>
            </a:pPr>
            <a:r>
              <a:rPr lang="en-GB" sz="2800" dirty="0">
                <a:solidFill>
                  <a:srgbClr val="2B2C30"/>
                </a:solidFill>
              </a:rPr>
              <a:t>10 possibili misure per risparmiare energia e rendere la vostra azienda più efficiente.</a:t>
            </a:r>
          </a:p>
          <a:p>
            <a:pPr marL="457200" indent="-457200" latinLnBrk="0">
              <a:buChar char="•"/>
            </a:pPr>
            <a:endParaRPr lang="en-GB" sz="2800" dirty="0">
              <a:solidFill>
                <a:srgbClr val="2B2C30"/>
              </a:solidFill>
            </a:endParaRPr>
          </a:p>
          <a:p>
            <a:pPr latinLnBrk="0"/>
            <a:r>
              <a:rPr lang="en-GB" sz="2800" dirty="0">
                <a:solidFill>
                  <a:srgbClr val="2B2C30"/>
                </a:solidFill>
              </a:rPr>
              <a:t>Ogni passo inizia con una domanda di riflessione. Prenditi un momento per considerare ogni domanda prima di proseguire. </a:t>
            </a:r>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06E7-DA10-BFE5-7330-6AF3552D24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B0763F-E48D-63EA-BFF5-E228857C53CC}"/>
              </a:ext>
            </a:extLst>
          </p:cNvPr>
          <p:cNvSpPr>
            <a:spLocks noGrp="1"/>
          </p:cNvSpPr>
          <p:nvPr>
            <p:ph type="title" idx="4294967295"/>
          </p:nvPr>
        </p:nvSpPr>
        <p:spPr>
          <a:xfrm>
            <a:off x="200891" y="1293379"/>
            <a:ext cx="10515600" cy="1325563"/>
          </a:xfrm>
          <a:prstGeom prst="rect">
            <a:avLst/>
          </a:prstGeom>
        </p:spPr>
        <p:txBody>
          <a:bodyPr/>
          <a:lstStyle/>
          <a:p>
            <a:r>
              <a:rPr lang="it-IT"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Ringraziamenti 2</a:t>
            </a:r>
            <a:endParaRPr lang="it-IT" noProof="1"/>
          </a:p>
        </p:txBody>
      </p:sp>
      <p:sp>
        <p:nvSpPr>
          <p:cNvPr id="4" name="TextBox 3">
            <a:extLst>
              <a:ext uri="{FF2B5EF4-FFF2-40B4-BE49-F238E27FC236}">
                <a16:creationId xmlns:a16="http://schemas.microsoft.com/office/drawing/2014/main" id="{44232415-F51E-88B6-B057-0486FF1F5EB6}"/>
              </a:ext>
            </a:extLst>
          </p:cNvPr>
          <p:cNvSpPr txBox="1"/>
          <p:nvPr/>
        </p:nvSpPr>
        <p:spPr>
          <a:xfrm>
            <a:off x="4258848" y="394692"/>
            <a:ext cx="7628352" cy="4970591"/>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Fase 6: </a:t>
            </a:r>
            <a:r>
              <a:rPr lang="en-GB" noProof="0" dirty="0">
                <a:solidFill>
                  <a:schemeClr val="dk1"/>
                </a:solidFill>
                <a:ea typeface="Public Sans"/>
                <a:cs typeface="Public Sans"/>
                <a:sym typeface="Public Sans"/>
              </a:rPr>
              <a:t>Esplorare le possibilità di passare a un uso più efficiente dell'energia: </a:t>
            </a:r>
            <a:r>
              <a:rPr lang="en-GB" noProof="0" dirty="0">
                <a:solidFill>
                  <a:schemeClr val="dk1"/>
                </a:solidFill>
                <a:ea typeface="Public Sans"/>
                <a:cs typeface="Public Sans"/>
                <a:sym typeface="Public Sans"/>
                <a:hlinkClick r:id="rId3"/>
              </a:rPr>
              <a:t>Energia </a:t>
            </a:r>
            <a:r>
              <a:rPr lang="en-GB" noProof="0" dirty="0">
                <a:solidFill>
                  <a:schemeClr val="dk1"/>
                </a:solidFill>
                <a:ea typeface="Public Sans"/>
                <a:cs typeface="Public Sans"/>
                <a:sym typeface="Public Sans"/>
              </a:rPr>
              <a:t>di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è concesso in licenza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Fase 7: Aumentare l'efficienza energetica delle apparecchiature: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di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è </a:t>
            </a:r>
            <a:r>
              <a:rPr lang="en-US" sz="1800" dirty="0">
                <a:solidFill>
                  <a:schemeClr val="dk1"/>
                </a:solidFill>
                <a:ea typeface="Public Sans"/>
                <a:cs typeface="Public Sans"/>
                <a:sym typeface="Public Sans"/>
              </a:rPr>
              <a:t>concesso in licenza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8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Fase 8: Ottimizzare i sistemi di riscaldamento e raffreddamento: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di Niklas Morberg è </a:t>
            </a:r>
            <a:r>
              <a:rPr lang="en-US" sz="1800" dirty="0">
                <a:solidFill>
                  <a:schemeClr val="dk1"/>
                </a:solidFill>
                <a:ea typeface="Public Sans"/>
                <a:cs typeface="Public Sans"/>
                <a:sym typeface="Public Sans"/>
              </a:rPr>
              <a:t>concesso in licenza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Fase</a:t>
            </a:r>
            <a:r>
              <a:rPr lang="en-GB" noProof="0" dirty="0">
                <a:solidFill>
                  <a:schemeClr val="dk1"/>
                </a:solidFill>
                <a:ea typeface="Public Sans"/>
                <a:cs typeface="Public Sans"/>
                <a:sym typeface="Public Sans"/>
              </a:rPr>
              <a:t> 9</a:t>
            </a:r>
            <a:r>
              <a:rPr lang="en-GB" sz="18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Incoraggiare pratiche di risparmio energetico tra i dipendenti: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di Daphne è </a:t>
            </a:r>
            <a:r>
              <a:rPr lang="en-GB" dirty="0">
                <a:solidFill>
                  <a:srgbClr val="242424"/>
                </a:solidFill>
              </a:rPr>
              <a:t>concesso in licenza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Per realizzare questa presentazione sono state utilizzate le seguenti risorse: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I vantaggi dei miglioramenti dell'efficienza energetica per le imprese.</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(n.d.) </a:t>
            </a:r>
            <a:r>
              <a:rPr lang="en-GB" i="1" dirty="0">
                <a:solidFill>
                  <a:srgbClr val="231F20"/>
                </a:solidFill>
                <a:cs typeface="Calibri"/>
              </a:rPr>
              <a:t>Quali sono i costi e i benefici dell'efficienza energetica?</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1100" u="sng" dirty="0">
              <a:solidFill>
                <a:srgbClr val="0000FF"/>
              </a:solidFill>
              <a:ea typeface="Calibri"/>
              <a:cs typeface="Calibri"/>
            </a:endParaRPr>
          </a:p>
          <a:p>
            <a:pPr latinLnBrk="0"/>
            <a:endParaRPr lang="en-GB" dirty="0">
              <a:solidFill>
                <a:schemeClr val="dk1"/>
              </a:solidFill>
              <a:ea typeface="Public Sans"/>
              <a:cs typeface="Public Sans"/>
            </a:endParaRPr>
          </a:p>
        </p:txBody>
      </p:sp>
    </p:spTree>
    <p:extLst>
      <p:ext uri="{BB962C8B-B14F-4D97-AF65-F5344CB8AC3E}">
        <p14:creationId xmlns:p14="http://schemas.microsoft.com/office/powerpoint/2010/main" val="151800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6DAB-F9F1-442E-E122-AD0FD2866820}"/>
              </a:ext>
            </a:extLst>
          </p:cNvPr>
          <p:cNvSpPr>
            <a:spLocks noGrp="1"/>
          </p:cNvSpPr>
          <p:nvPr>
            <p:ph type="title" idx="4294967295"/>
          </p:nvPr>
        </p:nvSpPr>
        <p:spPr>
          <a:xfrm>
            <a:off x="3484418" y="2766218"/>
            <a:ext cx="6182096" cy="1325563"/>
          </a:xfrm>
          <a:prstGeom prst="rect">
            <a:avLst/>
          </a:prstGeom>
        </p:spPr>
        <p:txBody>
          <a:bodyPr/>
          <a:lstStyle/>
          <a:p>
            <a:r>
              <a:rPr lang="it-IT" sz="6000" noProof="1">
                <a:solidFill>
                  <a:schemeClr val="bg1"/>
                </a:solidFill>
              </a:rPr>
              <a:t>Grazie</a:t>
            </a:r>
            <a:r>
              <a:rPr lang="it-IT" sz="6000" baseline="0" noProof="1">
                <a:solidFill>
                  <a:schemeClr val="bg1"/>
                </a:solidFill>
              </a:rPr>
              <a:t>!</a:t>
            </a:r>
            <a:endParaRPr lang="it-IT" sz="6000" noProof="1">
              <a:solidFill>
                <a:schemeClr val="bg1"/>
              </a:solidFill>
            </a:endParaRPr>
          </a:p>
        </p:txBody>
      </p:sp>
    </p:spTree>
    <p:extLst>
      <p:ext uri="{BB962C8B-B14F-4D97-AF65-F5344CB8AC3E}">
        <p14:creationId xmlns:p14="http://schemas.microsoft.com/office/powerpoint/2010/main" val="190762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AB00E-E665-351C-C31F-B49E67DDC928}"/>
              </a:ext>
            </a:extLst>
          </p:cNvPr>
          <p:cNvSpPr>
            <a:spLocks noGrp="1"/>
          </p:cNvSpPr>
          <p:nvPr>
            <p:ph type="title" idx="4294967295"/>
          </p:nvPr>
        </p:nvSpPr>
        <p:spPr>
          <a:xfrm>
            <a:off x="377481" y="545234"/>
            <a:ext cx="11578991"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10 semplici passaggi per risparmiare energia e rendere la tua azienda più efficiente dal punto di vista energetico</a:t>
            </a:r>
            <a:endParaRPr lang="it-IT" noProof="1">
              <a:effectLst/>
            </a:endParaRPr>
          </a:p>
          <a:p>
            <a:endParaRPr lang="it-IT"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77482" y="2333685"/>
            <a:ext cx="11423738" cy="4770537"/>
          </a:xfrm>
          <a:prstGeom prst="rect">
            <a:avLst/>
          </a:prstGeom>
          <a:noFill/>
        </p:spPr>
        <p:txBody>
          <a:bodyPr wrap="square" rtlCol="0">
            <a:spAutoFit/>
          </a:bodyPr>
          <a:lstStyle/>
          <a:p>
            <a:pPr marL="342900" indent="-342900" latinLnBrk="0">
              <a:buFont typeface="+mj-lt"/>
              <a:buAutoNum type="arabicPeriod"/>
            </a:pPr>
            <a:r>
              <a:rPr lang="en-GB" sz="2800" noProof="0" dirty="0">
                <a:ea typeface="Public Sans"/>
                <a:cs typeface="Public Sans"/>
                <a:sym typeface="Public Sans"/>
              </a:rPr>
              <a:t>Per iniziare: cosa devo sapere? </a:t>
            </a:r>
          </a:p>
          <a:p>
            <a:pPr marL="342900" indent="-342900" latinLnBrk="0">
              <a:buFont typeface="+mj-lt"/>
              <a:buAutoNum type="arabicPeriod"/>
            </a:pPr>
            <a:r>
              <a:rPr lang="en-GB" sz="2800" noProof="0" dirty="0">
                <a:ea typeface="Public Sans"/>
                <a:cs typeface="Public Sans"/>
                <a:sym typeface="Public Sans"/>
              </a:rPr>
              <a:t>Per iniziare: quali sono i vantaggi di una maggiore efficienza energetica?</a:t>
            </a:r>
          </a:p>
          <a:p>
            <a:pPr marL="342900" indent="-342900" latinLnBrk="0">
              <a:buFont typeface="+mj-lt"/>
              <a:buAutoNum type="arabicPeriod"/>
            </a:pPr>
            <a:r>
              <a:rPr lang="en-GB" sz="2800" noProof="0" dirty="0">
                <a:ea typeface="Public Sans"/>
                <a:cs typeface="Public Sans"/>
                <a:sym typeface="Public Sans"/>
              </a:rPr>
              <a:t>Effettuare un audit energetico</a:t>
            </a:r>
          </a:p>
          <a:p>
            <a:pPr marL="342900" indent="-342900" latinLnBrk="0">
              <a:buFont typeface="+mj-lt"/>
              <a:buAutoNum type="arabicPeriod"/>
            </a:pPr>
            <a:r>
              <a:rPr lang="en-GB" sz="2800" noProof="0" dirty="0">
                <a:ea typeface="Public Sans"/>
                <a:cs typeface="Public Sans"/>
                <a:sym typeface="Public Sans"/>
              </a:rPr>
              <a:t>Installare un contatore intelligente </a:t>
            </a:r>
          </a:p>
          <a:p>
            <a:pPr marL="342900" indent="-342900" latinLnBrk="0">
              <a:buFont typeface="+mj-lt"/>
              <a:buAutoNum type="arabicPeriod"/>
            </a:pPr>
            <a:r>
              <a:rPr lang="en-GB" sz="2800" noProof="0" dirty="0">
                <a:ea typeface="Public Sans"/>
                <a:cs typeface="Public Sans"/>
                <a:sym typeface="Public Sans"/>
              </a:rPr>
              <a:t>Calcolare il consumo energetico degli elettrodomestici </a:t>
            </a:r>
          </a:p>
          <a:p>
            <a:pPr marL="342900" indent="-342900" latinLnBrk="0">
              <a:buFont typeface="+mj-lt"/>
              <a:buAutoNum type="arabicPeriod"/>
            </a:pPr>
            <a:r>
              <a:rPr lang="en-GB" sz="2800" noProof="0" dirty="0">
                <a:ea typeface="Public Sans"/>
                <a:cs typeface="Public Sans"/>
                <a:sym typeface="Public Sans"/>
              </a:rPr>
              <a:t>Esplorare un uso più efficiente dell'energia</a:t>
            </a:r>
          </a:p>
          <a:p>
            <a:pPr marL="342900" indent="-342900" latinLnBrk="0">
              <a:buFont typeface="+mj-lt"/>
              <a:buAutoNum type="arabicPeriod"/>
            </a:pPr>
            <a:r>
              <a:rPr lang="en-GB" sz="2800" noProof="0" dirty="0">
                <a:ea typeface="Public Sans"/>
                <a:cs typeface="Public Sans"/>
                <a:sym typeface="Public Sans"/>
              </a:rPr>
              <a:t>Aumenta l'efficienza energetica delle tue apparecchiature </a:t>
            </a:r>
          </a:p>
          <a:p>
            <a:pPr marL="342900" indent="-342900" latinLnBrk="0">
              <a:buFont typeface="+mj-lt"/>
              <a:buAutoNum type="arabicPeriod"/>
            </a:pPr>
            <a:r>
              <a:rPr lang="en-GB" sz="2800" noProof="0" dirty="0">
                <a:ea typeface="Public Sans"/>
                <a:cs typeface="Public Sans"/>
                <a:sym typeface="Public Sans"/>
              </a:rPr>
              <a:t>Ottimizzare i sistemi di riscaldamento e raffreddamento</a:t>
            </a:r>
          </a:p>
          <a:p>
            <a:pPr marL="342900" indent="-342900" latinLnBrk="0">
              <a:buFont typeface="+mj-lt"/>
              <a:buAutoNum type="arabicPeriod"/>
            </a:pPr>
            <a:r>
              <a:rPr lang="en-GB" sz="2800" dirty="0">
                <a:ea typeface="Public Sans"/>
                <a:cs typeface="Public Sans"/>
                <a:sym typeface="Public Sans"/>
              </a:rPr>
              <a:t>Incoraggia le pratiche di risparmio energetico tra i dipendenti</a:t>
            </a:r>
          </a:p>
          <a:p>
            <a:pPr marL="342900" indent="-342900" latinLnBrk="0">
              <a:buFont typeface="+mj-lt"/>
              <a:buAutoNum type="arabicPeriod"/>
            </a:pPr>
            <a:r>
              <a:rPr lang="en-GB" sz="2800" noProof="0" dirty="0">
                <a:ea typeface="Public Sans"/>
                <a:cs typeface="Public Sans"/>
                <a:sym typeface="Public Sans"/>
              </a:rPr>
              <a:t>Esplora alcune </a:t>
            </a:r>
            <a:r>
              <a:rPr lang="en-GB" sz="2800" dirty="0">
                <a:ea typeface="Public Sans"/>
                <a:cs typeface="Public Sans"/>
                <a:sym typeface="Public Sans"/>
              </a:rPr>
              <a:t>risorse aggiuntive</a:t>
            </a:r>
            <a:endParaRPr lang="en-GB" sz="2800" noProof="0" dirty="0">
              <a:ea typeface="Public Sans"/>
              <a:cs typeface="Public Sans"/>
              <a:sym typeface="Public Sans"/>
            </a:endParaRP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19F8-AC66-84AE-95E2-F39569057263}"/>
              </a:ext>
            </a:extLst>
          </p:cNvPr>
          <p:cNvSpPr>
            <a:spLocks noGrp="1"/>
          </p:cNvSpPr>
          <p:nvPr>
            <p:ph type="title" idx="4294967295"/>
          </p:nvPr>
        </p:nvSpPr>
        <p:spPr>
          <a:xfrm>
            <a:off x="464127" y="614508"/>
            <a:ext cx="10515600" cy="867930"/>
          </a:xfrm>
          <a:prstGeom prst="rect">
            <a:avLst/>
          </a:prstGeom>
        </p:spPr>
        <p:txBody>
          <a:bodyPr/>
          <a:lstStyle/>
          <a:p>
            <a:pPr rtl="0" eaLnBrk="1" latinLnBrk="1" hangingPunct="1"/>
            <a:r>
              <a:rPr lang="it-IT" sz="2800" b="1" kern="1200" noProof="1">
                <a:solidFill>
                  <a:srgbClr val="FFFFFF"/>
                </a:solidFill>
                <a:effectLst/>
                <a:latin typeface="Calibri" panose="020F0502020204030204" pitchFamily="34" charset="0"/>
                <a:ea typeface="Public Sans"/>
                <a:cs typeface="Public Sans"/>
              </a:rPr>
              <a:t>Fase 1: Per iniziare: cosa devo sapere? </a:t>
            </a:r>
            <a:endParaRPr lang="it-IT" noProof="1">
              <a:effectLst/>
            </a:endParaRPr>
          </a:p>
          <a:p>
            <a:endParaRPr lang="it-IT"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Cosa devo sapere per iniziare?</a:t>
            </a:r>
            <a:endParaRPr lang="en-GB" sz="4800" i="1" dirty="0">
              <a:solidFill>
                <a:schemeClr val="accent5"/>
              </a:solidFill>
            </a:endParaRPr>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13E39-AB76-C65C-4627-7303A82601AB}"/>
              </a:ext>
            </a:extLst>
          </p:cNvPr>
          <p:cNvSpPr>
            <a:spLocks noGrp="1"/>
          </p:cNvSpPr>
          <p:nvPr>
            <p:ph type="title" idx="4294967295"/>
          </p:nvPr>
        </p:nvSpPr>
        <p:spPr>
          <a:xfrm>
            <a:off x="561109" y="600653"/>
            <a:ext cx="11253408" cy="1325563"/>
          </a:xfrm>
          <a:prstGeom prst="rect">
            <a:avLst/>
          </a:prstGeom>
        </p:spPr>
        <p:txBody>
          <a:bodyPr/>
          <a:lstStyle/>
          <a:p>
            <a:pPr rtl="0" eaLnBrk="1" latinLnBrk="1" hangingPunct="1"/>
            <a:r>
              <a:rPr lang="it-IT" sz="2800" b="1" kern="1200" noProof="1">
                <a:solidFill>
                  <a:srgbClr val="FFFFFF"/>
                </a:solidFill>
                <a:effectLst/>
                <a:latin typeface="Calibri" panose="020F0502020204030204" pitchFamily="34" charset="0"/>
                <a:ea typeface="Public Sans"/>
                <a:cs typeface="Public Sans"/>
              </a:rPr>
              <a:t>Fase 1: Per iniziare: cosa devo sapere sul consumo energetico? </a:t>
            </a:r>
            <a:endParaRPr lang="it-IT" noProof="1">
              <a:effectLst/>
            </a:endParaRPr>
          </a:p>
          <a:p>
            <a:endParaRPr lang="it-IT"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371582" y="2219617"/>
            <a:ext cx="7442935" cy="4154984"/>
          </a:xfrm>
          <a:prstGeom prst="rect">
            <a:avLst/>
          </a:prstGeom>
          <a:noFill/>
        </p:spPr>
        <p:txBody>
          <a:bodyPr wrap="square" lIns="91440" tIns="45720" rIns="91440" bIns="45720" rtlCol="0" anchor="t">
            <a:spAutoFit/>
          </a:bodyPr>
          <a:lstStyle/>
          <a:p>
            <a:pPr latinLnBrk="0"/>
            <a:r>
              <a:rPr lang="en-GB" sz="2400" b="1" noProof="0" dirty="0">
                <a:latin typeface="Calibri"/>
                <a:ea typeface="Public Sans"/>
                <a:cs typeface="Public Sans"/>
                <a:sym typeface="Public Sans"/>
              </a:rPr>
              <a:t>È importante capire come e quando consumi energia</a:t>
            </a:r>
            <a:r>
              <a:rPr lang="en-GB" sz="2400" noProof="0" dirty="0">
                <a:latin typeface="Calibri"/>
                <a:ea typeface="Public Sans"/>
                <a:cs typeface="Public Sans"/>
                <a:sym typeface="Public Sans"/>
              </a:rPr>
              <a:t>. Questo ti permette di: </a:t>
            </a:r>
            <a:endParaRPr lang="en-GB" sz="24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2400" noProof="0" dirty="0">
                <a:solidFill>
                  <a:srgbClr val="2B2C30"/>
                </a:solidFill>
              </a:rPr>
              <a:t>Prendere </a:t>
            </a:r>
            <a:r>
              <a:rPr lang="en-GB" sz="2400" b="1" noProof="0" dirty="0">
                <a:solidFill>
                  <a:srgbClr val="2B2C30"/>
                </a:solidFill>
              </a:rPr>
              <a:t>decisioni informate</a:t>
            </a:r>
            <a:r>
              <a:rPr lang="en-GB" sz="2400" noProof="0" dirty="0">
                <a:solidFill>
                  <a:srgbClr val="2B2C30"/>
                </a:solidFill>
              </a:rPr>
              <a:t>.</a:t>
            </a:r>
            <a:endParaRPr lang="en-GB" sz="2400" dirty="0">
              <a:solidFill>
                <a:srgbClr val="2B2C30"/>
              </a:solidFill>
            </a:endParaRPr>
          </a:p>
          <a:p>
            <a:pPr marL="342900" indent="-342900" latinLnBrk="0">
              <a:buFont typeface="Arial" panose="020B0604020202020204" pitchFamily="34" charset="0"/>
              <a:buChar char="•"/>
            </a:pPr>
            <a:r>
              <a:rPr lang="en-GB" sz="2400" b="1" noProof="0" dirty="0">
                <a:solidFill>
                  <a:srgbClr val="2B2C30"/>
                </a:solidFill>
              </a:rPr>
              <a:t>Identificare i modelli </a:t>
            </a:r>
            <a:r>
              <a:rPr lang="en-GB" sz="2400" noProof="0" dirty="0">
                <a:solidFill>
                  <a:srgbClr val="2B2C30"/>
                </a:solidFill>
              </a:rPr>
              <a:t>di </a:t>
            </a:r>
            <a:r>
              <a:rPr lang="en-GB" sz="2400" dirty="0">
                <a:solidFill>
                  <a:srgbClr val="2B2C30"/>
                </a:solidFill>
              </a:rPr>
              <a:t>consumo energetico.</a:t>
            </a:r>
          </a:p>
          <a:p>
            <a:pPr marL="342900" indent="-342900" latinLnBrk="0">
              <a:buFont typeface="Arial" panose="020B0604020202020204" pitchFamily="34" charset="0"/>
              <a:buChar char="•"/>
            </a:pPr>
            <a:r>
              <a:rPr lang="en-GB" sz="2400" b="1" noProof="0" dirty="0">
                <a:solidFill>
                  <a:srgbClr val="2B2C30"/>
                </a:solidFill>
              </a:rPr>
              <a:t>Apportare modifiche </a:t>
            </a:r>
            <a:r>
              <a:rPr lang="en-GB" sz="2400" noProof="0" dirty="0">
                <a:solidFill>
                  <a:srgbClr val="2B2C30"/>
                </a:solidFill>
              </a:rPr>
              <a:t>per ottimizzare il consumo energetico. Ciò </a:t>
            </a:r>
            <a:r>
              <a:rPr lang="en-GB" sz="2400" dirty="0">
                <a:solidFill>
                  <a:srgbClr val="2B2C30"/>
                </a:solidFill>
              </a:rPr>
              <a:t>può migliorare </a:t>
            </a:r>
            <a:r>
              <a:rPr lang="en-GB" sz="2400" noProof="0" dirty="0">
                <a:solidFill>
                  <a:srgbClr val="2B2C30"/>
                </a:solidFill>
              </a:rPr>
              <a:t>l'efficienza energetica, ridurre i costi e contribuire agli sforzi di sostenibilità.</a:t>
            </a:r>
            <a:endParaRPr lang="en-GB" sz="2400" noProof="0" dirty="0"/>
          </a:p>
          <a:p>
            <a:pPr marL="342900" indent="-342900" latinLnBrk="0">
              <a:buFont typeface="Arial" panose="020B0604020202020204" pitchFamily="34" charset="0"/>
              <a:buChar char="•"/>
            </a:pPr>
            <a:r>
              <a:rPr lang="en-GB" sz="2400" noProof="0" dirty="0">
                <a:solidFill>
                  <a:srgbClr val="2B2C30"/>
                </a:solidFill>
              </a:rPr>
              <a:t>Comprendere quali apparecchiature consumano più energia e perché. È quindi possibile </a:t>
            </a:r>
            <a:r>
              <a:rPr lang="en-GB" sz="2400" b="1" noProof="0" dirty="0">
                <a:solidFill>
                  <a:srgbClr val="2B2C30"/>
                </a:solidFill>
              </a:rPr>
              <a:t>dare priorità </a:t>
            </a:r>
            <a:r>
              <a:rPr lang="en-GB" sz="2400" noProof="0" dirty="0">
                <a:solidFill>
                  <a:srgbClr val="2B2C30"/>
                </a:solidFill>
              </a:rPr>
              <a:t>ai miglioramenti o agli aggiornamenti per ottenere i risparmi più significativi.</a:t>
            </a:r>
            <a:endParaRPr lang="en-GB" sz="2400" noProof="0" dirty="0"/>
          </a:p>
        </p:txBody>
      </p:sp>
      <p:pic>
        <p:nvPicPr>
          <p:cNvPr id="2" name="Google Shape;108;p3">
            <a:extLst>
              <a:ext uri="{FF2B5EF4-FFF2-40B4-BE49-F238E27FC236}">
                <a16:creationId xmlns:a16="http://schemas.microsoft.com/office/drawing/2014/main" id="{2ABE27B7-7E10-52F8-AA84-1D6C12A5098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5661-079B-B442-CFC0-826C2D2A2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B0C8F0-C91F-EDC4-A517-5FA2EE302DF6}"/>
              </a:ext>
            </a:extLst>
          </p:cNvPr>
          <p:cNvSpPr>
            <a:spLocks noGrp="1"/>
          </p:cNvSpPr>
          <p:nvPr>
            <p:ph type="title" idx="4294967295"/>
          </p:nvPr>
        </p:nvSpPr>
        <p:spPr>
          <a:xfrm>
            <a:off x="394854" y="769133"/>
            <a:ext cx="11602993" cy="1325563"/>
          </a:xfrm>
          <a:prstGeom prst="rect">
            <a:avLst/>
          </a:prstGeom>
        </p:spPr>
        <p:txBody>
          <a:bodyPr/>
          <a:lstStyle/>
          <a:p>
            <a:pPr rtl="0" eaLnBrk="1" latinLnBrk="1" hangingPunct="1"/>
            <a:r>
              <a:rPr lang="it-IT" sz="2800" b="1" kern="1200" noProof="1">
                <a:solidFill>
                  <a:srgbClr val="FFFFFF"/>
                </a:solidFill>
                <a:effectLst/>
                <a:latin typeface="Calibri" panose="020F0502020204030204" pitchFamily="34" charset="0"/>
                <a:ea typeface="Public Sans"/>
                <a:cs typeface="Public Sans"/>
              </a:rPr>
              <a:t>Fase 1: Per iniziare: cosa devo sapere sulla domanda di energia elettrica? </a:t>
            </a:r>
            <a:endParaRPr lang="it-IT" noProof="1">
              <a:effectLst/>
            </a:endParaRPr>
          </a:p>
          <a:p>
            <a:endParaRPr lang="it-IT" noProof="1"/>
          </a:p>
        </p:txBody>
      </p:sp>
      <p:sp>
        <p:nvSpPr>
          <p:cNvPr id="4" name="TextBox 3">
            <a:extLst>
              <a:ext uri="{FF2B5EF4-FFF2-40B4-BE49-F238E27FC236}">
                <a16:creationId xmlns:a16="http://schemas.microsoft.com/office/drawing/2014/main" id="{1C04E45F-8E61-736D-EDC6-D6CD808CDE4A}"/>
              </a:ext>
            </a:extLst>
          </p:cNvPr>
          <p:cNvSpPr txBox="1"/>
          <p:nvPr/>
        </p:nvSpPr>
        <p:spPr>
          <a:xfrm>
            <a:off x="4269289" y="2094696"/>
            <a:ext cx="7728559" cy="4154984"/>
          </a:xfrm>
          <a:prstGeom prst="rect">
            <a:avLst/>
          </a:prstGeom>
          <a:noFill/>
        </p:spPr>
        <p:txBody>
          <a:bodyPr wrap="square" rtlCol="0">
            <a:spAutoFit/>
          </a:bodyPr>
          <a:lstStyle/>
          <a:p>
            <a:pPr latinLnBrk="0"/>
            <a:r>
              <a:rPr lang="en-US" sz="2400" b="1" dirty="0">
                <a:ea typeface="Public Sans"/>
                <a:cs typeface="Public Sans"/>
                <a:sym typeface="Public Sans"/>
              </a:rPr>
              <a:t>Come posso capire come e quando consumiamo energia?</a:t>
            </a:r>
          </a:p>
          <a:p>
            <a:pPr latinLnBrk="0"/>
            <a:endParaRPr lang="en-US" sz="2400" b="1" dirty="0">
              <a:solidFill>
                <a:srgbClr val="000066"/>
              </a:solidFill>
              <a:ea typeface="Public Sans"/>
              <a:cs typeface="Public Sans"/>
            </a:endParaRPr>
          </a:p>
          <a:p>
            <a:pPr latinLnBrk="0"/>
            <a:r>
              <a:rPr lang="en-US" sz="2400" dirty="0">
                <a:solidFill>
                  <a:srgbClr val="2B2C30"/>
                </a:solidFill>
                <a:ea typeface="Public Sans"/>
                <a:cs typeface="Public Sans"/>
              </a:rPr>
              <a:t>Identifica </a:t>
            </a:r>
            <a:r>
              <a:rPr lang="en-US" sz="2400" b="1" dirty="0">
                <a:solidFill>
                  <a:srgbClr val="2B2C30"/>
                </a:solidFill>
                <a:ea typeface="Public Sans"/>
                <a:cs typeface="Public Sans"/>
              </a:rPr>
              <a:t>i </a:t>
            </a:r>
            <a:r>
              <a:rPr lang="en-US" sz="2400" dirty="0">
                <a:solidFill>
                  <a:srgbClr val="2B2C30"/>
                </a:solidFill>
                <a:ea typeface="Public Sans"/>
                <a:cs typeface="Public Sans"/>
              </a:rPr>
              <a:t>tuoi </a:t>
            </a:r>
            <a:r>
              <a:rPr lang="en-US" sz="2400" b="1" dirty="0">
                <a:solidFill>
                  <a:srgbClr val="2B2C30"/>
                </a:solidFill>
                <a:ea typeface="Public Sans"/>
                <a:cs typeface="Public Sans"/>
              </a:rPr>
              <a:t>modelli di consumo elettrico. </a:t>
            </a:r>
            <a:r>
              <a:rPr lang="en-US" sz="2400" dirty="0">
                <a:solidFill>
                  <a:srgbClr val="2B2C30"/>
                </a:solidFill>
                <a:ea typeface="Public Sans"/>
                <a:cs typeface="Public Sans"/>
              </a:rPr>
              <a:t>Utilizzi: </a:t>
            </a:r>
          </a:p>
          <a:p>
            <a:pPr latinLnBrk="0"/>
            <a:endParaRPr lang="en-US" sz="2400" dirty="0">
              <a:solidFill>
                <a:srgbClr val="2B2C30"/>
              </a:solidFill>
              <a:ea typeface="Public Sans"/>
              <a:cs typeface="Public Sans"/>
            </a:endParaRPr>
          </a:p>
          <a:p>
            <a:pPr marL="914400" lvl="1" indent="-457200" latinLnBrk="0">
              <a:buChar char="•"/>
            </a:pPr>
            <a:r>
              <a:rPr lang="en-US" sz="2400" dirty="0">
                <a:solidFill>
                  <a:srgbClr val="2B2C30"/>
                </a:solidFill>
                <a:ea typeface="Public Sans"/>
                <a:cs typeface="Public Sans"/>
              </a:rPr>
              <a:t>Apparecchiature ad alto consumo energetico? </a:t>
            </a:r>
          </a:p>
          <a:p>
            <a:pPr marL="914400" lvl="1" indent="-457200" latinLnBrk="0">
              <a:buChar char="•"/>
            </a:pPr>
            <a:r>
              <a:rPr lang="en-US" sz="2400" dirty="0">
                <a:solidFill>
                  <a:srgbClr val="2B2C30"/>
                </a:solidFill>
                <a:ea typeface="Public Sans"/>
                <a:cs typeface="Public Sans"/>
              </a:rPr>
              <a:t>Elettricità nelle ore di punta o nelle ore non di punta?</a:t>
            </a:r>
          </a:p>
          <a:p>
            <a:pPr marL="914400" lvl="1" indent="-457200" latinLnBrk="0">
              <a:buChar char="•"/>
            </a:pPr>
            <a:r>
              <a:rPr lang="en-US" sz="2400" dirty="0">
                <a:solidFill>
                  <a:srgbClr val="2B2C30"/>
                </a:solidFill>
                <a:ea typeface="Public Sans"/>
                <a:cs typeface="Public Sans"/>
              </a:rPr>
              <a:t>Pratiche inefficienti? </a:t>
            </a:r>
          </a:p>
          <a:p>
            <a:pPr marL="914400" lvl="1" indent="-457200" latinLnBrk="0">
              <a:buChar char="•"/>
            </a:pPr>
            <a:endParaRPr lang="en-US" sz="2400" dirty="0">
              <a:solidFill>
                <a:srgbClr val="2B2C30"/>
              </a:solidFill>
              <a:ea typeface="Public Sans"/>
              <a:cs typeface="Public Sans"/>
            </a:endParaRPr>
          </a:p>
          <a:p>
            <a:pPr latinLnBrk="0"/>
            <a:r>
              <a:rPr lang="en-US" sz="2400" dirty="0">
                <a:solidFill>
                  <a:srgbClr val="2B2C30"/>
                </a:solidFill>
                <a:ea typeface="Public Sans"/>
                <a:cs typeface="Public Sans"/>
              </a:rPr>
              <a:t>Leggi </a:t>
            </a:r>
            <a:r>
              <a:rPr lang="en-US" sz="2400" dirty="0">
                <a:solidFill>
                  <a:srgbClr val="2B2C30"/>
                </a:solidFill>
                <a:ea typeface="Public Sans"/>
                <a:cs typeface="Public Sans"/>
                <a:hlinkClick r:id="rId3"/>
              </a:rPr>
              <a:t>la guida </a:t>
            </a:r>
            <a:r>
              <a:rPr lang="en-US" sz="2400" dirty="0">
                <a:solidFill>
                  <a:srgbClr val="2B2C30"/>
                </a:solidFill>
                <a:ea typeface="Public Sans"/>
                <a:cs typeface="Public Sans"/>
              </a:rPr>
              <a:t>di Energy Trust </a:t>
            </a:r>
            <a:r>
              <a:rPr lang="en-US" sz="2400" dirty="0">
                <a:solidFill>
                  <a:srgbClr val="2B2C30"/>
                </a:solidFill>
                <a:ea typeface="Public Sans"/>
                <a:cs typeface="Public Sans"/>
                <a:hlinkClick r:id="rId3"/>
              </a:rPr>
              <a:t>all'efficienza energetica sul posto di lavoro</a:t>
            </a:r>
            <a:r>
              <a:rPr lang="en-US" sz="2400" dirty="0">
                <a:solidFill>
                  <a:srgbClr val="2B2C30"/>
                </a:solidFill>
                <a:ea typeface="Public Sans"/>
                <a:cs typeface="Public Sans"/>
              </a:rPr>
              <a:t>.</a:t>
            </a:r>
          </a:p>
        </p:txBody>
      </p:sp>
      <p:pic>
        <p:nvPicPr>
          <p:cNvPr id="2" name="Google Shape;108;p3">
            <a:extLst>
              <a:ext uri="{FF2B5EF4-FFF2-40B4-BE49-F238E27FC236}">
                <a16:creationId xmlns:a16="http://schemas.microsoft.com/office/drawing/2014/main" id="{6B07569D-B7EF-C867-B1F1-1578EFB9005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415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ABAB1-C0C2-B30E-A8DA-575075A0F8F5}"/>
              </a:ext>
            </a:extLst>
          </p:cNvPr>
          <p:cNvSpPr>
            <a:spLocks noGrp="1"/>
          </p:cNvSpPr>
          <p:nvPr>
            <p:ph type="title" idx="4294967295"/>
          </p:nvPr>
        </p:nvSpPr>
        <p:spPr>
          <a:xfrm>
            <a:off x="477981" y="778343"/>
            <a:ext cx="11173691" cy="1325563"/>
          </a:xfrm>
          <a:prstGeom prst="rect">
            <a:avLst/>
          </a:prstGeom>
        </p:spPr>
        <p:txBody>
          <a:bodyPr/>
          <a:lstStyle/>
          <a:p>
            <a:pPr rtl="0" eaLnBrk="1" latinLnBrk="1" hangingPunct="1"/>
            <a:r>
              <a:rPr lang="it-IT" sz="2800" b="1" kern="1200" noProof="1">
                <a:solidFill>
                  <a:srgbClr val="FFFFFF"/>
                </a:solidFill>
                <a:effectLst/>
                <a:latin typeface="Calibri" panose="020F0502020204030204" pitchFamily="34" charset="0"/>
                <a:ea typeface="Public Sans"/>
                <a:cs typeface="Public Sans"/>
              </a:rPr>
              <a:t>Fase 1: Per iniziare: cosa devo sapere? Quali sono le mie opzioni? </a:t>
            </a:r>
            <a:endParaRPr lang="it-IT" noProof="1">
              <a:effectLst/>
            </a:endParaRPr>
          </a:p>
          <a:p>
            <a:endParaRPr lang="it-IT"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21479" y="2103906"/>
            <a:ext cx="7493038" cy="4401205"/>
          </a:xfrm>
          <a:prstGeom prst="rect">
            <a:avLst/>
          </a:prstGeom>
          <a:noFill/>
        </p:spPr>
        <p:txBody>
          <a:bodyPr wrap="square" lIns="91440" tIns="45720" rIns="91440" bIns="45720" rtlCol="0" anchor="t">
            <a:spAutoFit/>
          </a:bodyPr>
          <a:lstStyle/>
          <a:p>
            <a:pPr latinLnBrk="0"/>
            <a:r>
              <a:rPr lang="en-GB" sz="2000" b="1" noProof="1"/>
              <a:t>Ora che ho capito come e quando consumiamo energia, quali sono le mie opzioni?</a:t>
            </a:r>
          </a:p>
          <a:p>
            <a:pPr latinLnBrk="0"/>
            <a:endParaRPr lang="en-GB" sz="2000" b="1" noProof="1">
              <a:solidFill>
                <a:srgbClr val="000066"/>
              </a:solidFill>
            </a:endParaRPr>
          </a:p>
          <a:p>
            <a:pPr marL="342900" indent="-342900" latinLnBrk="0">
              <a:buFont typeface="Arial" panose="020B0604020202020204" pitchFamily="34" charset="0"/>
              <a:buChar char="•"/>
            </a:pPr>
            <a:r>
              <a:rPr lang="en-GB" sz="2000" b="1" noProof="1">
                <a:solidFill>
                  <a:srgbClr val="2B2C30"/>
                </a:solidFill>
              </a:rPr>
              <a:t>Apportare piccole modifiche</a:t>
            </a:r>
            <a:r>
              <a:rPr lang="en-GB" sz="2000" noProof="1">
                <a:solidFill>
                  <a:srgbClr val="2B2C30"/>
                </a:solidFill>
              </a:rPr>
              <a:t>: ad esempio, utilizzare apparecchiature ad alto consumo energetico durante le ore non di punta, passare ad elettrodomestici a basso consumo energetico o ottimizzare l'illuminazione.</a:t>
            </a:r>
          </a:p>
          <a:p>
            <a:pPr marL="342900" indent="-342900" latinLnBrk="0">
              <a:buFont typeface="Arial" panose="020B0604020202020204" pitchFamily="34" charset="0"/>
              <a:buChar char="•"/>
            </a:pPr>
            <a:r>
              <a:rPr lang="en-GB" sz="2000" b="1" noProof="1">
                <a:solidFill>
                  <a:srgbClr val="2B2C30"/>
                </a:solidFill>
              </a:rPr>
              <a:t>Utilizza strumenti e dispositivi digitali intelligenti: </a:t>
            </a:r>
            <a:r>
              <a:rPr lang="en-GB" sz="2000" noProof="1">
                <a:solidFill>
                  <a:srgbClr val="2B2C30"/>
                </a:solidFill>
              </a:rPr>
              <a:t>per comprendere e gestire il consumo energetico e i relativi costi.</a:t>
            </a:r>
            <a:endParaRPr lang="en-GB" sz="2000" b="1" noProof="1">
              <a:solidFill>
                <a:srgbClr val="2B2C30"/>
              </a:solidFill>
            </a:endParaRPr>
          </a:p>
          <a:p>
            <a:pPr marL="342900" indent="-342900" latinLnBrk="0">
              <a:buFont typeface="Arial" panose="020B0604020202020204" pitchFamily="34" charset="0"/>
              <a:buChar char="•"/>
            </a:pPr>
            <a:r>
              <a:rPr lang="en-GB" sz="2000" b="1" noProof="1">
                <a:solidFill>
                  <a:srgbClr val="2B2C30"/>
                </a:solidFill>
              </a:rPr>
              <a:t>Pensare a lungo termine: </a:t>
            </a:r>
            <a:r>
              <a:rPr lang="en-GB" sz="2000" noProof="1">
                <a:solidFill>
                  <a:srgbClr val="2B2C30"/>
                </a:solidFill>
              </a:rPr>
              <a:t>pianificare il passaggio a infrastrutture, macchinari o tecnologie edilizie più efficienti dal punto di vista energetico.</a:t>
            </a:r>
          </a:p>
          <a:p>
            <a:pPr marL="342900" indent="-342900" latinLnBrk="0">
              <a:buFont typeface="Arial" panose="020B0604020202020204" pitchFamily="34" charset="0"/>
              <a:buChar char="•"/>
            </a:pPr>
            <a:r>
              <a:rPr lang="en-GB" sz="2000" b="1" noProof="1">
                <a:solidFill>
                  <a:srgbClr val="2B2C30"/>
                </a:solidFill>
                <a:ea typeface="Public Sans"/>
                <a:cs typeface="Public Sans"/>
              </a:rPr>
              <a:t>Esplorare </a:t>
            </a:r>
            <a:r>
              <a:rPr lang="en-US" sz="2000" b="1" dirty="0">
                <a:solidFill>
                  <a:srgbClr val="2B2C30"/>
                </a:solidFill>
                <a:ea typeface="Public Sans"/>
                <a:cs typeface="Public Sans"/>
              </a:rPr>
              <a:t>strumenti e opportunità di finanziamento</a:t>
            </a:r>
            <a:r>
              <a:rPr lang="en-US" sz="2000" dirty="0">
                <a:solidFill>
                  <a:srgbClr val="2B2C30"/>
                </a:solidFill>
                <a:ea typeface="Public Sans"/>
                <a:cs typeface="Public Sans"/>
              </a:rPr>
              <a:t>.</a:t>
            </a:r>
            <a:endParaRPr lang="en-US" sz="2000" dirty="0">
              <a:solidFill>
                <a:srgbClr val="2B2C30"/>
              </a:solidFill>
            </a:endParaRPr>
          </a:p>
          <a:p>
            <a:pPr latinLnBrk="0"/>
            <a:endParaRPr lang="en-GB" sz="2000" noProof="1">
              <a:solidFill>
                <a:srgbClr val="2B2C30"/>
              </a:solidFill>
              <a:ea typeface="Calibri"/>
              <a:cs typeface="Calibri"/>
            </a:endParaRPr>
          </a:p>
        </p:txBody>
      </p:sp>
      <p:pic>
        <p:nvPicPr>
          <p:cNvPr id="3" name="Google Shape;108;p3">
            <a:extLst>
              <a:ext uri="{FF2B5EF4-FFF2-40B4-BE49-F238E27FC236}">
                <a16:creationId xmlns:a16="http://schemas.microsoft.com/office/drawing/2014/main" id="{53D3E27E-704F-1594-9821-BD954C2597D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48AD18-2D82-167C-6F2C-8DBAC8C8BE2E}"/>
              </a:ext>
            </a:extLst>
          </p:cNvPr>
          <p:cNvSpPr>
            <a:spLocks noGrp="1"/>
          </p:cNvSpPr>
          <p:nvPr>
            <p:ph type="title" idx="4294967295"/>
          </p:nvPr>
        </p:nvSpPr>
        <p:spPr>
          <a:xfrm>
            <a:off x="647367" y="559089"/>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Fase 2: Per iniziare: quali sono i vantaggi di una maggiore efficienza energetica?</a:t>
            </a:r>
            <a:endParaRPr lang="it-IT" noProof="1">
              <a:effectLst/>
            </a:endParaRPr>
          </a:p>
          <a:p>
            <a:endParaRPr lang="it-IT"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Quali sono i vantaggi di una maggiore efficienza energetica? </a:t>
            </a:r>
            <a:endParaRPr lang="en-US" sz="4000" i="1" dirty="0">
              <a:solidFill>
                <a:schemeClr val="accent2"/>
              </a:solidFill>
            </a:endParaRPr>
          </a:p>
        </p:txBody>
      </p:sp>
    </p:spTree>
    <p:extLst>
      <p:ext uri="{BB962C8B-B14F-4D97-AF65-F5344CB8AC3E}">
        <p14:creationId xmlns:p14="http://schemas.microsoft.com/office/powerpoint/2010/main" val="515079878"/>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019287-17E9-4BAC-A741-52852C335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388</TotalTime>
  <Words>4748</Words>
  <Application>Microsoft Macintosh PowerPoint</Application>
  <PresentationFormat>Widescreen</PresentationFormat>
  <Paragraphs>378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Risparmiare energia e rendere la tua azienda più efficiente dal punto di vista energetico: </vt:lpstr>
      <vt:lpstr>Introduzione</vt:lpstr>
      <vt:lpstr>Contenuti</vt:lpstr>
      <vt:lpstr>10 semplici passaggi per risparmiare energia e rendere la tua azienda più efficiente dal punto di vista energetico </vt:lpstr>
      <vt:lpstr>Fase 1: Per iniziare: cosa devo sapere?  </vt:lpstr>
      <vt:lpstr>Fase 1: Per iniziare: cosa devo sapere sul consumo energetico?  </vt:lpstr>
      <vt:lpstr>Fase 1: Per iniziare: cosa devo sapere sulla domanda di energia elettrica?  </vt:lpstr>
      <vt:lpstr>Fase 1: Per iniziare: cosa devo sapere? Quali sono le mie opzioni?  </vt:lpstr>
      <vt:lpstr>Fase 2: Per iniziare: quali sono i vantaggi di una maggiore efficienza energetica? </vt:lpstr>
      <vt:lpstr>Fase 2: Per iniziare: i vantaggi di una maggiore efficienza energetica  </vt:lpstr>
      <vt:lpstr>Fase 3: Effettuare un audit energetico </vt:lpstr>
      <vt:lpstr>Fase 3: Che cos'è un audit energetico </vt:lpstr>
      <vt:lpstr>Fase 4: Installare un contatore intelligente  </vt:lpstr>
      <vt:lpstr>Fase 4: Installazione di un contatore intelligente: cosa può fare? </vt:lpstr>
      <vt:lpstr>Fase 4: Installazione di un contatore intelligente: comprensione delle sue caratteristiche </vt:lpstr>
      <vt:lpstr>Fase 5: Calcolare il consumo energetico degli elettrodomestici  </vt:lpstr>
      <vt:lpstr>Fase 5: Calcolare il consumo energetico degli elettrodomestici: come procedere  </vt:lpstr>
      <vt:lpstr>Passaggio 6: Esplorare un uso più efficiente dell'energia </vt:lpstr>
      <vt:lpstr>Fase 6: Esplorare un uso più efficiente dell'energia: risparmiare denaro </vt:lpstr>
      <vt:lpstr>Fase 6: Esplorare un uso più efficiente dell'energia: risparmio energetico </vt:lpstr>
      <vt:lpstr>Fase 7: Aumentare l'efficienza energetica delle vostre apparecchiature  </vt:lpstr>
      <vt:lpstr>Fase 7: Aumentare l'efficienza energetica delle vostre apparecchiature: come verificare  </vt:lpstr>
      <vt:lpstr>Fase 8: Ottimizzare i sistemi di riscaldamento e raffreddamento </vt:lpstr>
      <vt:lpstr>Fase 8: Ottimizzare i sistemi di riscaldamento e raffreddamento: consigli pratici </vt:lpstr>
      <vt:lpstr>Fase 9: Incoraggiare pratiche di risparmio energetico tra i dipendenti </vt:lpstr>
      <vt:lpstr>Fase 9: Incoraggiare pratiche di risparmio energetico tra i dipendenti: alcuni consigli </vt:lpstr>
      <vt:lpstr>Passaggio 10: Esplora alcune risorse aggiuntive </vt:lpstr>
      <vt:lpstr>Prossimi passi: alcune risorse aggiuntive </vt:lpstr>
      <vt:lpstr>Ringraziamenti 1 </vt:lpstr>
      <vt:lpstr>Ringraziamenti 2</vt:lpstr>
      <vt:lpstr>Grazie!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2026-03-18T07:41:26Z</dcterms:modified>
  <cp:category/>
</cp:coreProperties>
</file>