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spreadsheetml.sheet" PartName="/ppt/embeddings/Microsoft_Excel_Sheet3.xlsx"/>
  <Override ContentType="application/vnd.openxmlformats-officedocument.spreadsheetml.sheet" PartName="/ppt/embeddings/Microsoft_Excel_Sheet4.xlsx"/>
  <Override ContentType="application/vnd.openxmlformats-officedocument.spreadsheetml.sheet" PartName="/ppt/embeddings/Microsoft_Excel_Sheet2.xlsx"/>
  <Override ContentType="application/vnd.openxmlformats-officedocument.spreadsheetml.sheet" PartName="/ppt/embeddings/Microsoft_Excel_Sheet1.xlsx"/>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Open Sans ExtraBold"/>
      <p:bold r:id="rId29"/>
      <p:boldItalic r:id="rId30"/>
    </p:embeddedFont>
    <p:embeddedFont>
      <p:font typeface="Open Sans Light"/>
      <p:regular r:id="rId31"/>
      <p:bold r:id="rId32"/>
      <p:italic r:id="rId33"/>
      <p:boldItalic r:id="rId34"/>
    </p:embeddedFont>
    <p:embeddedFont>
      <p:font typeface="Cambria Math"/>
      <p:regular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0" roundtripDataSignature="AMtx7mhc2e4c8aZRtFyLzR/ILJDbeT1X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regular.fntdata"/><Relationship Id="rId30" Type="http://schemas.openxmlformats.org/officeDocument/2006/relationships/font" Target="fonts/OpenSansExtraBold-boldItalic.fntdata"/><Relationship Id="rId11" Type="http://schemas.openxmlformats.org/officeDocument/2006/relationships/slide" Target="slides/slide6.xml"/><Relationship Id="rId33" Type="http://schemas.openxmlformats.org/officeDocument/2006/relationships/font" Target="fonts/OpenSansLight-italic.fntdata"/><Relationship Id="rId10" Type="http://schemas.openxmlformats.org/officeDocument/2006/relationships/slide" Target="slides/slide5.xml"/><Relationship Id="rId32" Type="http://schemas.openxmlformats.org/officeDocument/2006/relationships/font" Target="fonts/OpenSansLight-bold.fntdata"/><Relationship Id="rId13" Type="http://schemas.openxmlformats.org/officeDocument/2006/relationships/slide" Target="slides/slide8.xml"/><Relationship Id="rId35" Type="http://schemas.openxmlformats.org/officeDocument/2006/relationships/font" Target="fonts/CambriaMath-regular.fntdata"/><Relationship Id="rId12" Type="http://schemas.openxmlformats.org/officeDocument/2006/relationships/slide" Target="slides/slide7.xml"/><Relationship Id="rId34" Type="http://schemas.openxmlformats.org/officeDocument/2006/relationships/font" Target="fonts/OpenSansLight-bold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41.png"/><Relationship Id="rId3"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Lecture 7: the sectors.</a:t>
            </a:r>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7" name="Google Shape;3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9" name="Google Shape;3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MAED, the structure of the final energy consumption of the country is broken down in a consistent manner, dividing the consumption into 4 major consuming sectors: industry, service, household, and transport.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This level of decomposition is predefined. </a:t>
            </a:r>
            <a:endParaRPr/>
          </a:p>
          <a:p>
            <a:pPr indent="0" lvl="0" marL="0" rtl="0" algn="l">
              <a:spcBef>
                <a:spcPts val="360"/>
              </a:spcBef>
              <a:spcAft>
                <a:spcPts val="0"/>
              </a:spcAft>
              <a:buNone/>
            </a:pPr>
            <a:r>
              <a:rPr lang="en-GB">
                <a:latin typeface="Open Sans"/>
                <a:ea typeface="Open Sans"/>
                <a:cs typeface="Open Sans"/>
                <a:sym typeface="Open Sans"/>
              </a:rPr>
              <a:t>The user can further disaggregate the sectors into subsectors, such as agriculture, construction, mining, manufacturing, as shown in this diagram for the Industry Sector. The user can also define urban and rural sub-sectors as well as passenger and freight transport.</a:t>
            </a:r>
            <a:endParaRPr/>
          </a:p>
          <a:p>
            <a:pPr indent="0" lvl="0" marL="0" rtl="0" algn="l">
              <a:spcBef>
                <a:spcPts val="360"/>
              </a:spcBef>
              <a:spcAft>
                <a:spcPts val="0"/>
              </a:spcAft>
              <a:buNone/>
            </a:pPr>
            <a:r>
              <a:rPr lang="en-GB">
                <a:latin typeface="Open Sans"/>
                <a:ea typeface="Open Sans"/>
                <a:cs typeface="Open Sans"/>
                <a:sym typeface="Open Sans"/>
              </a:rPr>
              <a:t>The aim of disaggregation is to analyse more closely their projected evolution. The breakdown to the end-uses in most subsectors could be defined by the analyst, depending on actual activity and availability of information.</a:t>
            </a:r>
            <a:endParaRPr/>
          </a:p>
          <a:p>
            <a:pPr indent="0" lvl="0" marL="0" rtl="0" algn="l">
              <a:spcBef>
                <a:spcPts val="360"/>
              </a:spcBef>
              <a:spcAft>
                <a:spcPts val="0"/>
              </a:spcAft>
              <a:buNone/>
            </a:pPr>
            <a:r>
              <a:rPr lang="en-GB">
                <a:latin typeface="Open Sans"/>
                <a:ea typeface="Open Sans"/>
                <a:cs typeface="Open Sans"/>
                <a:sym typeface="Open Sans"/>
              </a:rPr>
              <a:t>Also predefined is the form of useful energy required (fuels) for the end-use processes, such as motive power, heat, and specific use of electricity. </a:t>
            </a:r>
            <a:endParaRPr/>
          </a:p>
          <a:p>
            <a:pPr indent="0" lvl="0" marL="0" rtl="0" algn="l">
              <a:spcBef>
                <a:spcPts val="360"/>
              </a:spcBef>
              <a:spcAft>
                <a:spcPts val="0"/>
              </a:spcAft>
              <a:buNone/>
            </a:pPr>
            <a:r>
              <a:rPr lang="en-GB">
                <a:latin typeface="Open Sans"/>
                <a:ea typeface="Open Sans"/>
                <a:cs typeface="Open Sans"/>
                <a:sym typeface="Open Sans"/>
              </a:rPr>
              <a:t>The category of final energy depends on technological options available for the satisfaction of the useful energy needs, as some fuels may not be substitutable or may not be available.</a:t>
            </a:r>
            <a:endParaRPr/>
          </a:p>
        </p:txBody>
      </p:sp>
      <p:sp>
        <p:nvSpPr>
          <p:cNvPr id="405" name="Google Shape;40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1" name="Google Shape;4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useful energy demand for space heating is equal to the product of: the total number of dwellings (n), the fraction of households with heating (h), the average size of dwelling type d in square metres (S), the fraction of area actually heated (A), the heat loss rate coefficient (K), and the degree day coefficient (D).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Total useful energy demand for space heating is found by summing the contribution of each type of dwelling.</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In general, space heating is needed only during the winter months; in MAED a factor called Degree-Day is defined to represent this seasonal behavior.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The degree day coefficient is defined as the sum over those months when the average temperatures is less than 18 degrees Celsius, or the difference between 18 degree Celsius and the monthly average temperature (M.A.T.), multiplied by the number of days per month (N.D.m.). Heating is only required for those months when the average temperature is less than 18 degrees Celsius.</a:t>
            </a:r>
            <a:endParaRPr>
              <a:latin typeface="Open Sans"/>
              <a:ea typeface="Open Sans"/>
              <a:cs typeface="Open Sans"/>
              <a:sym typeface="Open Sans"/>
            </a:endParaRPr>
          </a:p>
          <a:p>
            <a:pPr indent="0" lvl="0" marL="0" rtl="0" algn="l">
              <a:spcBef>
                <a:spcPts val="360"/>
              </a:spcBef>
              <a:spcAft>
                <a:spcPts val="0"/>
              </a:spcAft>
              <a:buNone/>
            </a:pPr>
            <a:r>
              <a:t/>
            </a:r>
            <a:endParaRPr/>
          </a:p>
        </p:txBody>
      </p:sp>
      <p:sp>
        <p:nvSpPr>
          <p:cNvPr id="484" name="Google Shape;48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1" name="Google Shape;5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0" name="Google Shape;53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2" name="Google Shape;5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1" name="Google Shape;5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rtl="0" algn="l">
              <a:spcBef>
                <a:spcPts val="1000"/>
              </a:spcBef>
              <a:spcAft>
                <a:spcPts val="0"/>
              </a:spcAft>
              <a:buClr>
                <a:schemeClr val="dk1"/>
              </a:buClr>
              <a:buSzPts val="1200"/>
              <a:buFont typeface="Arial"/>
              <a:buChar char="•"/>
            </a:pPr>
            <a:r>
              <a:rPr lang="en-GB">
                <a:latin typeface="Open Sans"/>
                <a:ea typeface="Open Sans"/>
                <a:cs typeface="Open Sans"/>
                <a:sym typeface="Open Sans"/>
              </a:rPr>
              <a:t>This lecture has four Intended Learner Outcomes: </a:t>
            </a:r>
            <a:endParaRPr/>
          </a:p>
          <a:p>
            <a:pPr indent="-342900" lvl="0" marL="342900" rtl="0" algn="l">
              <a:spcBef>
                <a:spcPts val="1000"/>
              </a:spcBef>
              <a:spcAft>
                <a:spcPts val="0"/>
              </a:spcAft>
              <a:buClr>
                <a:schemeClr val="dk1"/>
              </a:buClr>
              <a:buSzPts val="1200"/>
              <a:buFont typeface="Arial"/>
              <a:buChar char="•"/>
            </a:pPr>
            <a:r>
              <a:rPr lang="en-GB" sz="1200">
                <a:latin typeface="Open Sans"/>
                <a:ea typeface="Open Sans"/>
                <a:cs typeface="Open Sans"/>
                <a:sym typeface="Open Sans"/>
              </a:rPr>
              <a:t>ILO1: learn about the household sector and its subsectors</a:t>
            </a:r>
            <a:endParaRPr/>
          </a:p>
          <a:p>
            <a:pPr indent="-342900" lvl="0" marL="342900" rtl="0" algn="l">
              <a:spcBef>
                <a:spcPts val="1000"/>
              </a:spcBef>
              <a:spcAft>
                <a:spcPts val="0"/>
              </a:spcAft>
              <a:buClr>
                <a:schemeClr val="dk1"/>
              </a:buClr>
              <a:buSzPts val="1200"/>
              <a:buFont typeface="Arial"/>
              <a:buChar char="•"/>
            </a:pPr>
            <a:r>
              <a:rPr lang="en-GB" sz="1200">
                <a:latin typeface="Open Sans"/>
                <a:ea typeface="Open Sans"/>
                <a:cs typeface="Open Sans"/>
                <a:sym typeface="Open Sans"/>
              </a:rPr>
              <a:t>ILO2: learn how to collect the raw data needed for the base year reconstruction</a:t>
            </a:r>
            <a:endParaRPr/>
          </a:p>
          <a:p>
            <a:pPr indent="-342900" lvl="0" marL="342900" rtl="0" algn="l">
              <a:spcBef>
                <a:spcPts val="1000"/>
              </a:spcBef>
              <a:spcAft>
                <a:spcPts val="0"/>
              </a:spcAft>
              <a:buClr>
                <a:schemeClr val="dk1"/>
              </a:buClr>
              <a:buSzPts val="1200"/>
              <a:buFont typeface="Arial"/>
              <a:buChar char="•"/>
            </a:pPr>
            <a:r>
              <a:rPr lang="en-GB" sz="1200">
                <a:latin typeface="Open Sans"/>
                <a:ea typeface="Open Sans"/>
                <a:cs typeface="Open Sans"/>
                <a:sym typeface="Open Sans"/>
              </a:rPr>
              <a:t>ILO3: learn how to calculate the MAED input data for the base year</a:t>
            </a:r>
            <a:endParaRPr sz="1200">
              <a:latin typeface="Open Sans"/>
              <a:ea typeface="Open Sans"/>
              <a:cs typeface="Open Sans"/>
              <a:sym typeface="Open Sans"/>
            </a:endParaRPr>
          </a:p>
          <a:p>
            <a:pPr indent="-342900" lvl="0" marL="342900" rtl="0" algn="l">
              <a:spcBef>
                <a:spcPts val="1000"/>
              </a:spcBef>
              <a:spcAft>
                <a:spcPts val="0"/>
              </a:spcAft>
              <a:buClr>
                <a:schemeClr val="dk1"/>
              </a:buClr>
              <a:buSzPts val="1200"/>
              <a:buFont typeface="Arial"/>
              <a:buChar char="•"/>
            </a:pPr>
            <a:r>
              <a:rPr lang="en-GB" sz="1200">
                <a:latin typeface="Open Sans"/>
                <a:ea typeface="Open Sans"/>
                <a:cs typeface="Open Sans"/>
                <a:sym typeface="Open Sans"/>
              </a:rPr>
              <a:t>ILO4: learn how to check that the Base year was successfully reconstructed. </a:t>
            </a:r>
            <a:endParaRPr sz="1200">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Electricity for specific uses and lighting is calculated directly as final energy demand.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Electricity for specific uses equals the total number of dwelling times the fraction of dwelling with electricity multiplied by the specific electricity consumption per dwelling. The equation for lighting is the same.</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Using the fraction of electrified dwellings, the fraction of non-electrified dwellings is used to obtain the final energy demand for fossil fuels used for appliances in non-connected households.   </a:t>
            </a:r>
            <a:endParaRPr/>
          </a:p>
          <a:p>
            <a:pPr indent="0" lvl="0" marL="0" rtl="0" algn="l">
              <a:spcBef>
                <a:spcPts val="360"/>
              </a:spcBef>
              <a:spcAft>
                <a:spcPts val="0"/>
              </a:spcAft>
              <a:buNone/>
            </a:pPr>
            <a:r>
              <a:t/>
            </a:r>
            <a:endParaRPr/>
          </a:p>
        </p:txBody>
      </p:sp>
      <p:sp>
        <p:nvSpPr>
          <p:cNvPr id="564" name="Google Shape;56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Electricity for specific uses and lighting is calculated directly as final energy demand.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Electricity for specific uses equals the total number of dwelling times the fraction of dwelling with electricity multiplied by the specific electricity consumption per dwelling. The equation for lighting is the same.</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Using the fraction of electrified dwellings, the fraction of non-electrified dwellings is used to obtain the final energy demand for fossil fuels used for appliances in non-connected households.   </a:t>
            </a:r>
            <a:endParaRPr/>
          </a:p>
          <a:p>
            <a:pPr indent="0" lvl="0" marL="0" rtl="0" algn="l">
              <a:spcBef>
                <a:spcPts val="360"/>
              </a:spcBef>
              <a:spcAft>
                <a:spcPts val="0"/>
              </a:spcAft>
              <a:buNone/>
            </a:pPr>
            <a:r>
              <a:t/>
            </a:r>
            <a:endParaRPr/>
          </a:p>
        </p:txBody>
      </p:sp>
      <p:sp>
        <p:nvSpPr>
          <p:cNvPr id="576" name="Google Shape;57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5" name="Google Shape;5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household sector can be further divided into the Urban and the rural subsector. </a:t>
            </a:r>
            <a:endParaRPr>
              <a:latin typeface="Open Sans"/>
              <a:ea typeface="Open Sans"/>
              <a:cs typeface="Open Sans"/>
              <a:sym typeface="Open Sans"/>
            </a:endParaRPr>
          </a:p>
        </p:txBody>
      </p:sp>
      <p:sp>
        <p:nvSpPr>
          <p:cNvPr id="134" name="Google Shape;13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Open Sans"/>
                <a:ea typeface="Open Sans"/>
                <a:cs typeface="Open Sans"/>
                <a:sym typeface="Open Sans"/>
              </a:rPr>
              <a:t>The main driving parameter in the household sector’s calculations is the number of dwellings, which is a parameter derived from the total population.</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Some demographic parameters, such as the share of urban population and the average household size in urban, and in rural areas, are defined exogenously in the model by the user. </a:t>
            </a:r>
            <a:endParaRPr/>
          </a:p>
          <a:p>
            <a:pPr indent="0" lvl="0" marL="0" rtl="0" algn="l">
              <a:spcBef>
                <a:spcPts val="360"/>
              </a:spcBef>
              <a:spcAft>
                <a:spcPts val="0"/>
              </a:spcAft>
              <a:buNone/>
            </a:pPr>
            <a:r>
              <a:rPr lang="en-GB">
                <a:latin typeface="Open Sans"/>
                <a:ea typeface="Open Sans"/>
                <a:cs typeface="Open Sans"/>
                <a:sym typeface="Open Sans"/>
              </a:rPr>
              <a:t>From these, the number of urban households, the share of rural population, and the number of rural households can be derived.</a:t>
            </a:r>
            <a:endParaRPr/>
          </a:p>
          <a:p>
            <a:pPr indent="0" lvl="0" marL="0" rtl="0" algn="l">
              <a:spcBef>
                <a:spcPts val="360"/>
              </a:spcBef>
              <a:spcAft>
                <a:spcPts val="0"/>
              </a:spcAft>
              <a:buNone/>
            </a:pPr>
            <a:r>
              <a:rPr lang="en-GB">
                <a:latin typeface="Open Sans"/>
                <a:ea typeface="Open Sans"/>
                <a:cs typeface="Open Sans"/>
                <a:sym typeface="Open Sans"/>
              </a:rPr>
              <a:t>It is assumed that the number of dwellings is equal to the number of households in both urban and rural areas.</a:t>
            </a:r>
            <a:endParaRPr/>
          </a:p>
          <a:p>
            <a:pPr indent="0" lvl="0" marL="0" rtl="0" algn="l">
              <a:spcBef>
                <a:spcPts val="360"/>
              </a:spcBef>
              <a:spcAft>
                <a:spcPts val="0"/>
              </a:spcAft>
              <a:buNone/>
            </a:pPr>
            <a:r>
              <a:rPr lang="en-GB">
                <a:latin typeface="Open Sans"/>
                <a:ea typeface="Open Sans"/>
                <a:cs typeface="Open Sans"/>
                <a:sym typeface="Open Sans"/>
              </a:rPr>
              <a:t>In the following slides, we present equations for obtaining the useful energy demand for the subsectors. The equations are the same for urban and rural areas. The useful energy demand (U.E.D.) can then be converted to final energy demand (F.E.D.) based on the process efficiency and the carrier market penetration (M.P.), similarly to the industry sector.</a:t>
            </a:r>
            <a:endParaRPr/>
          </a:p>
          <a:p>
            <a:pPr indent="0" lvl="0" marL="0" rtl="0" algn="l">
              <a:spcBef>
                <a:spcPts val="360"/>
              </a:spcBef>
              <a:spcAft>
                <a:spcPts val="0"/>
              </a:spcAft>
              <a:buNone/>
            </a:pPr>
            <a:r>
              <a:rPr lang="en-GB">
                <a:latin typeface="Open Sans"/>
                <a:ea typeface="Open Sans"/>
                <a:cs typeface="Open Sans"/>
                <a:sym typeface="Open Sans"/>
              </a:rPr>
              <a:t>Market penetration and efficiencies are specified as scenario parameters.</a:t>
            </a:r>
            <a:endParaRPr/>
          </a:p>
          <a:p>
            <a:pPr indent="0" lvl="0" marL="0" rtl="0" algn="l">
              <a:spcBef>
                <a:spcPts val="360"/>
              </a:spcBef>
              <a:spcAft>
                <a:spcPts val="0"/>
              </a:spcAft>
              <a:buNone/>
            </a:pPr>
            <a:r>
              <a:rPr lang="en-GB">
                <a:latin typeface="Open Sans"/>
                <a:ea typeface="Open Sans"/>
                <a:cs typeface="Open Sans"/>
                <a:sym typeface="Open Sans"/>
              </a:rPr>
              <a:t>It should be mentioned that all the efficiencies in the MAED model are expressed in relative terms versus the efficiency of electricity for the same end-use.</a:t>
            </a: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6" marL="0" rtl="0" algn="l">
              <a:spcBef>
                <a:spcPts val="0"/>
              </a:spcBef>
              <a:spcAft>
                <a:spcPts val="0"/>
              </a:spcAft>
              <a:buNone/>
            </a:pPr>
            <a:r>
              <a:rPr lang="en-GB">
                <a:latin typeface="Open Sans"/>
                <a:ea typeface="Open Sans"/>
                <a:cs typeface="Open Sans"/>
                <a:sym typeface="Open Sans"/>
              </a:rPr>
              <a:t>To reconstruct the Base Year we need to gather the following data: </a:t>
            </a:r>
            <a:endParaRPr sz="1200">
              <a:latin typeface="Open Sans"/>
              <a:ea typeface="Open Sans"/>
              <a:cs typeface="Open Sans"/>
              <a:sym typeface="Open Sans"/>
            </a:endParaRPr>
          </a:p>
          <a:p>
            <a:pPr indent="-342900" lvl="6" marL="342900" rtl="0" algn="l">
              <a:spcBef>
                <a:spcPts val="1000"/>
              </a:spcBef>
              <a:spcAft>
                <a:spcPts val="0"/>
              </a:spcAft>
              <a:buClr>
                <a:srgbClr val="333333"/>
              </a:buClr>
              <a:buSzPts val="1300"/>
              <a:buFont typeface="Arial"/>
              <a:buChar char="•"/>
            </a:pPr>
            <a:r>
              <a:rPr b="1" lang="en-GB" sz="1200">
                <a:solidFill>
                  <a:srgbClr val="00B050"/>
                </a:solidFill>
                <a:latin typeface="Open Sans"/>
                <a:ea typeface="Open Sans"/>
                <a:cs typeface="Open Sans"/>
                <a:sym typeface="Open Sans"/>
              </a:rPr>
              <a:t>Final Energy Demand/Consumption (FED) </a:t>
            </a:r>
            <a:r>
              <a:rPr lang="en-GB" sz="1200">
                <a:latin typeface="Open Sans"/>
                <a:ea typeface="Open Sans"/>
                <a:cs typeface="Open Sans"/>
                <a:sym typeface="Open Sans"/>
              </a:rPr>
              <a:t>by sectors, by end-use, and by fuels for the selected base year</a:t>
            </a:r>
            <a:endParaRPr/>
          </a:p>
          <a:p>
            <a:pPr indent="-342900" lvl="6" marL="342900" rtl="0" algn="l">
              <a:spcBef>
                <a:spcPts val="1000"/>
              </a:spcBef>
              <a:spcAft>
                <a:spcPts val="0"/>
              </a:spcAft>
              <a:buClr>
                <a:srgbClr val="333333"/>
              </a:buClr>
              <a:buSzPts val="1300"/>
              <a:buFont typeface="Arial"/>
              <a:buChar char="•"/>
            </a:pPr>
            <a:r>
              <a:rPr b="1" lang="en-GB" sz="1200">
                <a:solidFill>
                  <a:schemeClr val="accent2"/>
                </a:solidFill>
                <a:latin typeface="Open Sans"/>
                <a:ea typeface="Open Sans"/>
                <a:cs typeface="Open Sans"/>
                <a:sym typeface="Open Sans"/>
              </a:rPr>
              <a:t>Thermodynamic</a:t>
            </a:r>
            <a:r>
              <a:rPr lang="en-GB" sz="1200">
                <a:solidFill>
                  <a:schemeClr val="accent2"/>
                </a:solidFill>
                <a:latin typeface="Open Sans"/>
                <a:ea typeface="Open Sans"/>
                <a:cs typeface="Open Sans"/>
                <a:sym typeface="Open Sans"/>
              </a:rPr>
              <a:t> </a:t>
            </a:r>
            <a:r>
              <a:rPr b="1" i="0" lang="en-GB" sz="1200">
                <a:solidFill>
                  <a:schemeClr val="accent2"/>
                </a:solidFill>
                <a:latin typeface="Open Sans"/>
                <a:ea typeface="Open Sans"/>
                <a:cs typeface="Open Sans"/>
                <a:sym typeface="Open Sans"/>
              </a:rPr>
              <a:t>Energy Efficiency</a:t>
            </a:r>
            <a:r>
              <a:rPr b="0" i="0" lang="en-GB" sz="1200">
                <a:solidFill>
                  <a:schemeClr val="accent2"/>
                </a:solidFill>
                <a:latin typeface="Open Sans"/>
                <a:ea typeface="Open Sans"/>
                <a:cs typeface="Open Sans"/>
                <a:sym typeface="Open Sans"/>
              </a:rPr>
              <a:t> (</a:t>
            </a:r>
            <a:r>
              <a:rPr b="1" i="0" lang="en-GB" sz="1200">
                <a:solidFill>
                  <a:schemeClr val="accent2"/>
                </a:solidFill>
                <a:latin typeface="Cambria Math"/>
                <a:ea typeface="Cambria Math"/>
                <a:cs typeface="Cambria Math"/>
                <a:sym typeface="Cambria Math"/>
              </a:rPr>
              <a:t>𝛈</a:t>
            </a:r>
            <a:r>
              <a:rPr b="0" i="0" lang="en-GB" sz="1200">
                <a:solidFill>
                  <a:schemeClr val="accent2"/>
                </a:solidFill>
                <a:latin typeface="Cambria Math"/>
                <a:ea typeface="Cambria Math"/>
                <a:cs typeface="Cambria Math"/>
                <a:sym typeface="Cambria Math"/>
              </a:rPr>
              <a:t>)</a:t>
            </a:r>
            <a:r>
              <a:rPr lang="en-GB" sz="1200">
                <a:latin typeface="Open Sans"/>
                <a:ea typeface="Open Sans"/>
                <a:cs typeface="Open Sans"/>
                <a:sym typeface="Open Sans"/>
              </a:rPr>
              <a:t> of the process/of the equipment used. </a:t>
            </a:r>
            <a:endParaRPr/>
          </a:p>
          <a:p>
            <a:pPr indent="-342900" lvl="6" marL="342900" rtl="0" algn="l">
              <a:spcBef>
                <a:spcPts val="1000"/>
              </a:spcBef>
              <a:spcAft>
                <a:spcPts val="0"/>
              </a:spcAft>
              <a:buClr>
                <a:srgbClr val="333333"/>
              </a:buClr>
              <a:buSzPts val="1300"/>
              <a:buFont typeface="Arial"/>
              <a:buChar char="•"/>
            </a:pPr>
            <a:r>
              <a:rPr b="1" lang="en-GB" sz="1200">
                <a:solidFill>
                  <a:srgbClr val="C00000"/>
                </a:solidFill>
                <a:latin typeface="Open Sans"/>
                <a:ea typeface="Open Sans"/>
                <a:cs typeface="Open Sans"/>
                <a:sym typeface="Open Sans"/>
              </a:rPr>
              <a:t>Driving Parameter (DP) </a:t>
            </a:r>
            <a:r>
              <a:rPr lang="en-GB" sz="1200">
                <a:latin typeface="Open Sans"/>
                <a:ea typeface="Open Sans"/>
                <a:cs typeface="Open Sans"/>
                <a:sym typeface="Open Sans"/>
              </a:rPr>
              <a:t>for each end-use (i.e. industry, transport, service, and household uses</a:t>
            </a:r>
            <a:r>
              <a:rPr lang="en-GB">
                <a:latin typeface="Open Sans"/>
                <a:ea typeface="Open Sans"/>
                <a:cs typeface="Open Sans"/>
                <a:sym typeface="Open Sans"/>
              </a:rPr>
              <a:t>). </a:t>
            </a:r>
            <a:endParaRPr/>
          </a:p>
          <a:p>
            <a:pPr indent="0" lvl="6" marL="0" rtl="0" algn="l">
              <a:spcBef>
                <a:spcPts val="1000"/>
              </a:spcBef>
              <a:spcAft>
                <a:spcPts val="0"/>
              </a:spcAft>
              <a:buClr>
                <a:srgbClr val="333333"/>
              </a:buClr>
              <a:buSzPts val="1300"/>
              <a:buFont typeface="Arial"/>
              <a:buNone/>
            </a:pPr>
            <a:r>
              <a:rPr lang="en-GB" sz="1200">
                <a:latin typeface="Open Sans"/>
                <a:ea typeface="Open Sans"/>
                <a:cs typeface="Open Sans"/>
                <a:sym typeface="Open Sans"/>
              </a:rPr>
              <a:t>We have to make sure that units are consistent across MAED. </a:t>
            </a:r>
            <a:endParaRPr/>
          </a:p>
        </p:txBody>
      </p:sp>
      <p:sp>
        <p:nvSpPr>
          <p:cNvPr id="221" name="Google Shape;2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6" marL="0" rtl="0" algn="l">
              <a:spcBef>
                <a:spcPts val="0"/>
              </a:spcBef>
              <a:spcAft>
                <a:spcPts val="0"/>
              </a:spcAft>
              <a:buNone/>
            </a:pPr>
            <a:r>
              <a:rPr lang="en-GB">
                <a:latin typeface="Open Sans"/>
                <a:ea typeface="Open Sans"/>
                <a:cs typeface="Open Sans"/>
                <a:sym typeface="Open Sans"/>
              </a:rPr>
              <a:t>To reconstruct the Base Year we need to gather the following data: </a:t>
            </a:r>
            <a:endParaRPr sz="1200">
              <a:latin typeface="Open Sans"/>
              <a:ea typeface="Open Sans"/>
              <a:cs typeface="Open Sans"/>
              <a:sym typeface="Open Sans"/>
            </a:endParaRPr>
          </a:p>
          <a:p>
            <a:pPr indent="-342900" lvl="6" marL="342900" rtl="0" algn="l">
              <a:spcBef>
                <a:spcPts val="1000"/>
              </a:spcBef>
              <a:spcAft>
                <a:spcPts val="0"/>
              </a:spcAft>
              <a:buClr>
                <a:srgbClr val="333333"/>
              </a:buClr>
              <a:buSzPts val="1300"/>
              <a:buFont typeface="Arial"/>
              <a:buChar char="•"/>
            </a:pPr>
            <a:r>
              <a:rPr b="1" lang="en-GB" sz="1200">
                <a:solidFill>
                  <a:srgbClr val="00B050"/>
                </a:solidFill>
                <a:latin typeface="Open Sans"/>
                <a:ea typeface="Open Sans"/>
                <a:cs typeface="Open Sans"/>
                <a:sym typeface="Open Sans"/>
              </a:rPr>
              <a:t>Final Energy Demand/Consumption (FED) </a:t>
            </a:r>
            <a:r>
              <a:rPr lang="en-GB" sz="1200">
                <a:latin typeface="Open Sans"/>
                <a:ea typeface="Open Sans"/>
                <a:cs typeface="Open Sans"/>
                <a:sym typeface="Open Sans"/>
              </a:rPr>
              <a:t>by sectors, by end-use, and by fuels for the selected base year</a:t>
            </a:r>
            <a:endParaRPr/>
          </a:p>
          <a:p>
            <a:pPr indent="-342900" lvl="6" marL="342900" rtl="0" algn="l">
              <a:spcBef>
                <a:spcPts val="1000"/>
              </a:spcBef>
              <a:spcAft>
                <a:spcPts val="0"/>
              </a:spcAft>
              <a:buClr>
                <a:srgbClr val="333333"/>
              </a:buClr>
              <a:buSzPts val="1300"/>
              <a:buFont typeface="Arial"/>
              <a:buChar char="•"/>
            </a:pPr>
            <a:r>
              <a:rPr b="1" lang="en-GB" sz="1200">
                <a:solidFill>
                  <a:schemeClr val="accent2"/>
                </a:solidFill>
                <a:latin typeface="Open Sans"/>
                <a:ea typeface="Open Sans"/>
                <a:cs typeface="Open Sans"/>
                <a:sym typeface="Open Sans"/>
              </a:rPr>
              <a:t>Thermodynamic</a:t>
            </a:r>
            <a:r>
              <a:rPr lang="en-GB" sz="1200">
                <a:solidFill>
                  <a:schemeClr val="accent2"/>
                </a:solidFill>
                <a:latin typeface="Open Sans"/>
                <a:ea typeface="Open Sans"/>
                <a:cs typeface="Open Sans"/>
                <a:sym typeface="Open Sans"/>
              </a:rPr>
              <a:t> </a:t>
            </a:r>
            <a:r>
              <a:rPr b="1" i="0" lang="en-GB" sz="1200">
                <a:solidFill>
                  <a:schemeClr val="accent2"/>
                </a:solidFill>
                <a:latin typeface="Open Sans"/>
                <a:ea typeface="Open Sans"/>
                <a:cs typeface="Open Sans"/>
                <a:sym typeface="Open Sans"/>
              </a:rPr>
              <a:t>Energy Efficiency</a:t>
            </a:r>
            <a:r>
              <a:rPr b="0" i="0" lang="en-GB" sz="1200">
                <a:solidFill>
                  <a:schemeClr val="accent2"/>
                </a:solidFill>
                <a:latin typeface="Open Sans"/>
                <a:ea typeface="Open Sans"/>
                <a:cs typeface="Open Sans"/>
                <a:sym typeface="Open Sans"/>
              </a:rPr>
              <a:t> (</a:t>
            </a:r>
            <a:r>
              <a:rPr b="1" i="0" lang="en-GB" sz="1200">
                <a:solidFill>
                  <a:schemeClr val="accent2"/>
                </a:solidFill>
                <a:latin typeface="Cambria Math"/>
                <a:ea typeface="Cambria Math"/>
                <a:cs typeface="Cambria Math"/>
                <a:sym typeface="Cambria Math"/>
              </a:rPr>
              <a:t>𝛈</a:t>
            </a:r>
            <a:r>
              <a:rPr b="0" i="0" lang="en-GB" sz="1200">
                <a:solidFill>
                  <a:schemeClr val="accent2"/>
                </a:solidFill>
                <a:latin typeface="Cambria Math"/>
                <a:ea typeface="Cambria Math"/>
                <a:cs typeface="Cambria Math"/>
                <a:sym typeface="Cambria Math"/>
              </a:rPr>
              <a:t>)</a:t>
            </a:r>
            <a:r>
              <a:rPr lang="en-GB" sz="1200">
                <a:latin typeface="Open Sans"/>
                <a:ea typeface="Open Sans"/>
                <a:cs typeface="Open Sans"/>
                <a:sym typeface="Open Sans"/>
              </a:rPr>
              <a:t> of the process/of the equipment used. </a:t>
            </a:r>
            <a:endParaRPr/>
          </a:p>
          <a:p>
            <a:pPr indent="-342900" lvl="6" marL="342900" rtl="0" algn="l">
              <a:spcBef>
                <a:spcPts val="1000"/>
              </a:spcBef>
              <a:spcAft>
                <a:spcPts val="0"/>
              </a:spcAft>
              <a:buClr>
                <a:srgbClr val="333333"/>
              </a:buClr>
              <a:buSzPts val="1300"/>
              <a:buFont typeface="Arial"/>
              <a:buChar char="•"/>
            </a:pPr>
            <a:r>
              <a:rPr b="1" lang="en-GB" sz="1200">
                <a:solidFill>
                  <a:srgbClr val="C00000"/>
                </a:solidFill>
                <a:latin typeface="Open Sans"/>
                <a:ea typeface="Open Sans"/>
                <a:cs typeface="Open Sans"/>
                <a:sym typeface="Open Sans"/>
              </a:rPr>
              <a:t>Driving Parameter (DP) </a:t>
            </a:r>
            <a:r>
              <a:rPr lang="en-GB" sz="1200">
                <a:latin typeface="Open Sans"/>
                <a:ea typeface="Open Sans"/>
                <a:cs typeface="Open Sans"/>
                <a:sym typeface="Open Sans"/>
              </a:rPr>
              <a:t>for each end-use (i.e. industry, transport, service, and household uses</a:t>
            </a:r>
            <a:r>
              <a:rPr lang="en-GB">
                <a:latin typeface="Open Sans"/>
                <a:ea typeface="Open Sans"/>
                <a:cs typeface="Open Sans"/>
                <a:sym typeface="Open Sans"/>
              </a:rPr>
              <a:t>). </a:t>
            </a:r>
            <a:endParaRPr/>
          </a:p>
          <a:p>
            <a:pPr indent="0" lvl="6" marL="0" rtl="0" algn="l">
              <a:spcBef>
                <a:spcPts val="1000"/>
              </a:spcBef>
              <a:spcAft>
                <a:spcPts val="0"/>
              </a:spcAft>
              <a:buClr>
                <a:srgbClr val="333333"/>
              </a:buClr>
              <a:buSzPts val="1300"/>
              <a:buFont typeface="Arial"/>
              <a:buNone/>
            </a:pPr>
            <a:r>
              <a:rPr lang="en-GB" sz="1200">
                <a:latin typeface="Open Sans"/>
                <a:ea typeface="Open Sans"/>
                <a:cs typeface="Open Sans"/>
                <a:sym typeface="Open Sans"/>
              </a:rPr>
              <a:t>We have to make sure that units are consistent across MAED. </a:t>
            </a:r>
            <a:endParaRPr/>
          </a:p>
        </p:txBody>
      </p:sp>
      <p:sp>
        <p:nvSpPr>
          <p:cNvPr id="246" name="Google Shape;2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6" name="Google Shape;2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8" name="Google Shape;2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7" name="Google Shape;3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7" name="Google Shape;17;p25"/>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pic>
        <p:nvPicPr>
          <p:cNvPr descr="A picture containing background pattern&#10;&#10;Description automatically generated" id="18" name="Google Shape;18;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9" name="Google Shape;89;p35"/>
          <p:cNvSpPr/>
          <p:nvPr>
            <p:ph idx="2" type="pic"/>
          </p:nvPr>
        </p:nvSpPr>
        <p:spPr>
          <a:xfrm>
            <a:off x="5183188" y="987425"/>
            <a:ext cx="6172200" cy="4873625"/>
          </a:xfrm>
          <a:prstGeom prst="rect">
            <a:avLst/>
          </a:prstGeom>
          <a:noFill/>
          <a:ln>
            <a:noFill/>
          </a:ln>
        </p:spPr>
      </p:sp>
      <p:sp>
        <p:nvSpPr>
          <p:cNvPr id="90" name="Google Shape;90;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pic>
        <p:nvPicPr>
          <p:cNvPr descr="Graphical user interface, text&#10;&#10;Description automatically generated" id="24" name="Google Shape;24;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26"/>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26"/>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27" name="Google Shape;2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0" name="Shape 30"/>
        <p:cNvGrpSpPr/>
        <p:nvPr/>
      </p:nvGrpSpPr>
      <p:grpSpPr>
        <a:xfrm>
          <a:off x="0" y="0"/>
          <a:ext cx="0" cy="0"/>
          <a:chOff x="0" y="0"/>
          <a:chExt cx="0" cy="0"/>
        </a:xfrm>
      </p:grpSpPr>
      <p:sp>
        <p:nvSpPr>
          <p:cNvPr id="31" name="Google Shape;31;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pic>
        <p:nvPicPr>
          <p:cNvPr descr="Graphical user interface, text&#10;&#10;Description automatically generated" id="41" name="Google Shape;41;p29"/>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42" name="Google Shape;42;p29"/>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b="0" i="0" sz="4400">
              <a:solidFill>
                <a:schemeClr val="dk1"/>
              </a:solidFill>
              <a:latin typeface="Open Sans"/>
              <a:ea typeface="Open Sans"/>
              <a:cs typeface="Open Sans"/>
              <a:sym typeface="Open Sans"/>
            </a:endParaRPr>
          </a:p>
        </p:txBody>
      </p:sp>
      <p:sp>
        <p:nvSpPr>
          <p:cNvPr id="43" name="Google Shape;43;p29"/>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b="0" i="0" sz="4400">
              <a:solidFill>
                <a:schemeClr val="dk1"/>
              </a:solidFill>
              <a:latin typeface="Open Sans"/>
              <a:ea typeface="Open Sans"/>
              <a:cs typeface="Open Sans"/>
              <a:sym typeface="Open Sans"/>
            </a:endParaRPr>
          </a:p>
        </p:txBody>
      </p:sp>
      <p:sp>
        <p:nvSpPr>
          <p:cNvPr id="44" name="Google Shape;4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9"/>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46" name="Google Shape;4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pic>
        <p:nvPicPr>
          <p:cNvPr id="50" name="Google Shape;50;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0"/>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2000">
              <a:solidFill>
                <a:srgbClr val="9CC2E5"/>
              </a:solidFill>
              <a:latin typeface="Open Sans"/>
              <a:ea typeface="Open Sans"/>
              <a:cs typeface="Open Sans"/>
              <a:sym typeface="Open Sans"/>
            </a:endParaRPr>
          </a:p>
        </p:txBody>
      </p:sp>
      <p:sp>
        <p:nvSpPr>
          <p:cNvPr id="52" name="Google Shape;52;p30"/>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53" name="Google Shape;53;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0"/>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56" name="Google Shape;5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7.png"/><Relationship Id="rId4" Type="http://schemas.openxmlformats.org/officeDocument/2006/relationships/image" Target="../media/image47.png"/><Relationship Id="rId5" Type="http://schemas.openxmlformats.org/officeDocument/2006/relationships/image" Target="../media/image26.png"/><Relationship Id="rId6" Type="http://schemas.openxmlformats.org/officeDocument/2006/relationships/image" Target="../media/image37.png"/><Relationship Id="rId7"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vmlDrawing" Target="../drawings/vmlDrawing2.vml"/><Relationship Id="rId4" Type="http://schemas.openxmlformats.org/officeDocument/2006/relationships/package" Target="../embeddings/Microsoft_Excel_Sheet4.xlsx"/><Relationship Id="rId5" Type="http://schemas.openxmlformats.org/officeDocument/2006/relationships/package" Target="../embeddings/Microsoft_Excel_Sheet4.xlsx"/><Relationship Id="rId6" Type="http://schemas.openxmlformats.org/officeDocument/2006/relationships/image" Target="../media/image36.png"/><Relationship Id="rId7" Type="http://schemas.openxmlformats.org/officeDocument/2006/relationships/image" Target="../media/image35.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44.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29.png"/><Relationship Id="rId9"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8.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8.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0.png"/><Relationship Id="rId4" Type="http://schemas.openxmlformats.org/officeDocument/2006/relationships/image" Target="../media/image57.png"/><Relationship Id="rId5" Type="http://schemas.openxmlformats.org/officeDocument/2006/relationships/image" Target="../media/image51.png"/><Relationship Id="rId6" Type="http://schemas.openxmlformats.org/officeDocument/2006/relationships/image" Target="../media/image59.jpg"/><Relationship Id="rId7" Type="http://schemas.openxmlformats.org/officeDocument/2006/relationships/hyperlink" Target="https://www.freepik.com/free-vector/boiler-water-heater-with-radiator-washbasin_6198191.htm#query=water%20heating&amp;position=38&amp;from_view=search&amp;track=ai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9.png"/><Relationship Id="rId4" Type="http://schemas.openxmlformats.org/officeDocument/2006/relationships/image" Target="../media/image53.png"/><Relationship Id="rId5" Type="http://schemas.openxmlformats.org/officeDocument/2006/relationships/image" Target="../media/image5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0.png"/><Relationship Id="rId4" Type="http://schemas.openxmlformats.org/officeDocument/2006/relationships/image" Target="../media/image64.png"/><Relationship Id="rId5" Type="http://schemas.openxmlformats.org/officeDocument/2006/relationships/image" Target="../media/image62.png"/><Relationship Id="rId6"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0.png"/><Relationship Id="rId4" Type="http://schemas.openxmlformats.org/officeDocument/2006/relationships/image" Target="../media/image56.png"/><Relationship Id="rId5"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29.png"/><Relationship Id="rId9"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65.png"/><Relationship Id="rId5" Type="http://schemas.openxmlformats.org/officeDocument/2006/relationships/image" Target="../media/image13.png"/><Relationship Id="rId6" Type="http://schemas.openxmlformats.org/officeDocument/2006/relationships/image" Target="../media/image18.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5.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package" Target="../embeddings/Microsoft_Excel_Sheet2.xlsx"/><Relationship Id="rId13" Type="http://schemas.openxmlformats.org/officeDocument/2006/relationships/package" Target="../embeddings/Microsoft_Excel_Sheet3.xlsx"/><Relationship Id="rId12" Type="http://schemas.openxmlformats.org/officeDocument/2006/relationships/package" Target="../embeddings/Microsoft_Excel_Sheet3.xlsx"/><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vmlDrawing" Target="../drawings/vmlDrawing1.vml"/><Relationship Id="rId4" Type="http://schemas.openxmlformats.org/officeDocument/2006/relationships/image" Target="../media/image40.png"/><Relationship Id="rId9" Type="http://schemas.openxmlformats.org/officeDocument/2006/relationships/package" Target="../embeddings/Microsoft_Excel_Sheet2.xlsx"/><Relationship Id="rId15" Type="http://schemas.openxmlformats.org/officeDocument/2006/relationships/image" Target="../media/image16.png"/><Relationship Id="rId14"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package" Target="../embeddings/Microsoft_Excel_Sheet1.xlsx"/><Relationship Id="rId7" Type="http://schemas.openxmlformats.org/officeDocument/2006/relationships/package" Target="../embeddings/Microsoft_Excel_Sheet1.xlsx"/><Relationship Id="rId8"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background pattern&#10;&#10;Description automatically generated" id="111" name="Google Shape;111;p1"/>
          <p:cNvPicPr preferRelativeResize="0"/>
          <p:nvPr/>
        </p:nvPicPr>
        <p:blipFill rotWithShape="1">
          <a:blip r:embed="rId3">
            <a:alphaModFix/>
          </a:blip>
          <a:srcRect b="0" l="0" r="0" t="0"/>
          <a:stretch/>
        </p:blipFill>
        <p:spPr>
          <a:xfrm>
            <a:off x="1186" y="2174"/>
            <a:ext cx="12193506" cy="6852602"/>
          </a:xfrm>
          <a:prstGeom prst="rect">
            <a:avLst/>
          </a:prstGeom>
          <a:noFill/>
          <a:ln>
            <a:noFill/>
          </a:ln>
        </p:spPr>
      </p:pic>
      <p:pic>
        <p:nvPicPr>
          <p:cNvPr descr="A picture containing background pattern&#10;&#10;Description automatically generated" id="112" name="Google Shape;112;p1"/>
          <p:cNvPicPr preferRelativeResize="0"/>
          <p:nvPr/>
        </p:nvPicPr>
        <p:blipFill rotWithShape="1">
          <a:blip r:embed="rId3">
            <a:alphaModFix/>
          </a:blip>
          <a:srcRect b="0" l="0" r="0" t="0"/>
          <a:stretch/>
        </p:blipFill>
        <p:spPr>
          <a:xfrm>
            <a:off x="0" y="0"/>
            <a:ext cx="12193506" cy="6852602"/>
          </a:xfrm>
          <a:prstGeom prst="rect">
            <a:avLst/>
          </a:prstGeom>
          <a:noFill/>
          <a:ln>
            <a:noFill/>
          </a:ln>
        </p:spPr>
      </p:pic>
      <p:sp>
        <p:nvSpPr>
          <p:cNvPr id="113" name="Google Shape;113;p1"/>
          <p:cNvSpPr txBox="1"/>
          <p:nvPr/>
        </p:nvSpPr>
        <p:spPr>
          <a:xfrm>
            <a:off x="222193" y="3130153"/>
            <a:ext cx="8254255" cy="34778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6</a:t>
            </a:r>
            <a:r>
              <a:rPr b="1" i="0" lang="en-GB" sz="4400" u="none" cap="none" strike="noStrike">
                <a:solidFill>
                  <a:schemeClr val="dk1"/>
                </a:solidFill>
                <a:latin typeface="Open Sans ExtraBold"/>
                <a:ea typeface="Open Sans ExtraBold"/>
                <a:cs typeface="Open Sans ExtraBold"/>
                <a:sym typeface="Open Sans ExtraBold"/>
              </a:rPr>
              <a:t>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BASE YEAR RECONSTRUCTION WITH THE HOUSEHOLD SECTOR EXAMPLE</a:t>
            </a:r>
            <a:endParaRPr b="1" i="0" sz="4400" u="none" cap="none" strike="noStrike">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8856491"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2.0</a:t>
            </a:r>
            <a:endParaRPr b="0" i="0" sz="1050" u="none" cap="none" strike="noStrike">
              <a:solidFill>
                <a:schemeClr val="lt1"/>
              </a:solidFill>
              <a:latin typeface="Open Sans"/>
              <a:ea typeface="Open Sans"/>
              <a:cs typeface="Open Sans"/>
              <a:sym typeface="Open Sans"/>
            </a:endParaRPr>
          </a:p>
        </p:txBody>
      </p:sp>
      <p:sp>
        <p:nvSpPr>
          <p:cNvPr id="115" name="Google Shape;115;p1"/>
          <p:cNvSpPr txBox="1"/>
          <p:nvPr/>
        </p:nvSpPr>
        <p:spPr>
          <a:xfrm>
            <a:off x="222193" y="2481648"/>
            <a:ext cx="3483373" cy="646331"/>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Open Sans ExtraBold"/>
              <a:buNone/>
            </a:pPr>
            <a:r>
              <a:rPr b="1" i="0" lang="en-GB" sz="1800" u="none" cap="none" strike="noStrike">
                <a:solidFill>
                  <a:schemeClr val="dk1"/>
                </a:solidFill>
                <a:latin typeface="Open Sans ExtraBold"/>
                <a:ea typeface="Open Sans ExtraBold"/>
                <a:cs typeface="Open Sans ExtraBold"/>
                <a:sym typeface="Open Sans ExtraBold"/>
              </a:rPr>
              <a:t>Model for Analysis of Energy Demand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0"/>
          <p:cNvSpPr txBox="1"/>
          <p:nvPr>
            <p:ph idx="1" type="body"/>
          </p:nvPr>
        </p:nvSpPr>
        <p:spPr>
          <a:xfrm>
            <a:off x="381290" y="1133834"/>
            <a:ext cx="7398101" cy="697227"/>
          </a:xfrm>
          <a:prstGeom prst="rect">
            <a:avLst/>
          </a:prstGeom>
          <a:noFill/>
          <a:ln>
            <a:noFill/>
          </a:ln>
        </p:spPr>
        <p:txBody>
          <a:bodyPr anchorCtr="0" anchor="t" bIns="91425" lIns="91425" spcFirstLastPara="1" rIns="91425" wrap="square" tIns="91425">
            <a:noAutofit/>
          </a:bodyPr>
          <a:lstStyle/>
          <a:p>
            <a:pPr indent="0" lvl="6" marL="0" rtl="0" algn="l">
              <a:lnSpc>
                <a:spcPct val="120000"/>
              </a:lnSpc>
              <a:spcBef>
                <a:spcPts val="500"/>
              </a:spcBef>
              <a:spcAft>
                <a:spcPts val="1200"/>
              </a:spcAft>
              <a:buClr>
                <a:srgbClr val="333333"/>
              </a:buClr>
              <a:buSzPts val="1300"/>
              <a:buNone/>
            </a:pPr>
            <a:r>
              <a:rPr b="1" lang="en-GB" sz="1600">
                <a:solidFill>
                  <a:srgbClr val="9CC2E5"/>
                </a:solidFill>
                <a:latin typeface="Open Sans"/>
                <a:ea typeface="Open Sans"/>
                <a:cs typeface="Open Sans"/>
                <a:sym typeface="Open Sans"/>
              </a:rPr>
              <a:t>6.2.3. How does MAED calculate the Final Energy Demands for the various energy sources? What happens inside the MAED model?</a:t>
            </a:r>
            <a:endParaRPr/>
          </a:p>
        </p:txBody>
      </p:sp>
      <p:sp>
        <p:nvSpPr>
          <p:cNvPr id="338" name="Google Shape;338;p10"/>
          <p:cNvSpPr txBox="1"/>
          <p:nvPr>
            <p:ph type="title"/>
          </p:nvPr>
        </p:nvSpPr>
        <p:spPr>
          <a:xfrm>
            <a:off x="320591" y="555490"/>
            <a:ext cx="7020118" cy="843711"/>
          </a:xfrm>
          <a:prstGeom prst="rect">
            <a:avLst/>
          </a:prstGeom>
          <a:noFill/>
          <a:ln>
            <a:noFill/>
          </a:ln>
        </p:spPr>
        <p:txBody>
          <a:bodyPr anchorCtr="0" anchor="b" bIns="121900" lIns="121900" spcFirstLastPara="1" rIns="121900" wrap="square" tIns="121900">
            <a:normAutofit fontScale="90000"/>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6.2 Base Year Reconstruction (3/3)</a:t>
            </a:r>
            <a:endParaRPr sz="4400">
              <a:latin typeface="Open Sans"/>
              <a:ea typeface="Open Sans"/>
              <a:cs typeface="Open Sans"/>
              <a:sym typeface="Open Sans"/>
            </a:endParaRPr>
          </a:p>
        </p:txBody>
      </p:sp>
      <p:pic>
        <p:nvPicPr>
          <p:cNvPr id="339" name="Google Shape;339;p10"/>
          <p:cNvPicPr preferRelativeResize="0"/>
          <p:nvPr/>
        </p:nvPicPr>
        <p:blipFill rotWithShape="1">
          <a:blip r:embed="rId3">
            <a:alphaModFix/>
          </a:blip>
          <a:srcRect b="0" l="0" r="0" t="0"/>
          <a:stretch/>
        </p:blipFill>
        <p:spPr>
          <a:xfrm>
            <a:off x="1317854" y="2363063"/>
            <a:ext cx="6231763" cy="4003919"/>
          </a:xfrm>
          <a:prstGeom prst="rect">
            <a:avLst/>
          </a:prstGeom>
          <a:noFill/>
          <a:ln>
            <a:noFill/>
          </a:ln>
        </p:spPr>
      </p:pic>
      <p:sp>
        <p:nvSpPr>
          <p:cNvPr id="340" name="Google Shape;340;p10"/>
          <p:cNvSpPr txBox="1"/>
          <p:nvPr/>
        </p:nvSpPr>
        <p:spPr>
          <a:xfrm>
            <a:off x="2241733" y="2178397"/>
            <a:ext cx="2865646" cy="369332"/>
          </a:xfrm>
          <a:prstGeom prst="rect">
            <a:avLst/>
          </a:prstGeom>
          <a:blipFill rotWithShape="1">
            <a:blip r:embed="rId4">
              <a:alphaModFix/>
            </a:blip>
            <a:stretch>
              <a:fillRect b="-9835" l="-3828"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41" name="Google Shape;341;p10"/>
          <p:cNvSpPr txBox="1"/>
          <p:nvPr/>
        </p:nvSpPr>
        <p:spPr>
          <a:xfrm>
            <a:off x="6116135" y="2008951"/>
            <a:ext cx="3075970" cy="77290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342" name="Google Shape;342;p10"/>
          <p:cNvCxnSpPr>
            <a:stCxn id="340" idx="3"/>
          </p:cNvCxnSpPr>
          <p:nvPr/>
        </p:nvCxnSpPr>
        <p:spPr>
          <a:xfrm flipH="1" rot="10800000">
            <a:off x="5107379" y="2095163"/>
            <a:ext cx="2504700" cy="267900"/>
          </a:xfrm>
          <a:prstGeom prst="curvedConnector3">
            <a:avLst>
              <a:gd fmla="val -3397" name="adj1"/>
            </a:avLst>
          </a:prstGeom>
          <a:noFill/>
          <a:ln cap="flat" cmpd="sng" w="9525">
            <a:solidFill>
              <a:schemeClr val="dk1"/>
            </a:solidFill>
            <a:prstDash val="dash"/>
            <a:miter lim="800000"/>
            <a:headEnd len="sm" w="sm" type="none"/>
            <a:tailEnd len="med" w="med" type="triangle"/>
          </a:ln>
        </p:spPr>
      </p:cxnSp>
      <p:sp>
        <p:nvSpPr>
          <p:cNvPr id="343" name="Google Shape;343;p10"/>
          <p:cNvSpPr txBox="1"/>
          <p:nvPr/>
        </p:nvSpPr>
        <p:spPr>
          <a:xfrm>
            <a:off x="9192105" y="3662105"/>
            <a:ext cx="1617622" cy="246221"/>
          </a:xfrm>
          <a:prstGeom prst="rect">
            <a:avLst/>
          </a:prstGeom>
          <a:blipFill rotWithShape="1">
            <a:blip r:embed="rId6">
              <a:alphaModFix/>
            </a:blip>
            <a:stretch>
              <a:fillRect b="-32499" l="-1507" r="-377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44" name="Google Shape;344;p10"/>
          <p:cNvSpPr txBox="1"/>
          <p:nvPr/>
        </p:nvSpPr>
        <p:spPr>
          <a:xfrm>
            <a:off x="9192105" y="3292743"/>
            <a:ext cx="2080570" cy="246221"/>
          </a:xfrm>
          <a:prstGeom prst="rect">
            <a:avLst/>
          </a:prstGeom>
          <a:blipFill rotWithShape="1">
            <a:blip r:embed="rId7">
              <a:alphaModFix/>
            </a:blip>
            <a:stretch>
              <a:fillRect b="-31703" l="-1172" r="-293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345" name="Google Shape;345;p10"/>
          <p:cNvSpPr txBox="1"/>
          <p:nvPr/>
        </p:nvSpPr>
        <p:spPr>
          <a:xfrm>
            <a:off x="9110980" y="2861841"/>
            <a:ext cx="22428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Where: </a:t>
            </a:r>
            <a:endParaRPr/>
          </a:p>
        </p:txBody>
      </p:sp>
      <p:sp>
        <p:nvSpPr>
          <p:cNvPr id="346" name="Google Shape;346;p10"/>
          <p:cNvSpPr/>
          <p:nvPr/>
        </p:nvSpPr>
        <p:spPr>
          <a:xfrm>
            <a:off x="9999075" y="223484"/>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347" name="Google Shape;347;p10"/>
          <p:cNvSpPr/>
          <p:nvPr/>
        </p:nvSpPr>
        <p:spPr>
          <a:xfrm>
            <a:off x="8325508" y="93433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348" name="Google Shape;348;p10"/>
          <p:cNvSpPr/>
          <p:nvPr/>
        </p:nvSpPr>
        <p:spPr>
          <a:xfrm>
            <a:off x="9999075" y="947390"/>
            <a:ext cx="1570943" cy="669808"/>
          </a:xfrm>
          <a:prstGeom prst="roundRect">
            <a:avLst>
              <a:gd fmla="val 16667" name="adj"/>
            </a:avLst>
          </a:prstGeom>
          <a:solidFill>
            <a:srgbClr val="A8D08C">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349" name="Google Shape;349;p10"/>
          <p:cNvSpPr/>
          <p:nvPr/>
        </p:nvSpPr>
        <p:spPr>
          <a:xfrm>
            <a:off x="8329150" y="20906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350" name="Google Shape;350;p10"/>
          <p:cNvSpPr/>
          <p:nvPr/>
        </p:nvSpPr>
        <p:spPr>
          <a:xfrm rot="-2343956">
            <a:off x="8246200" y="5267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0"/>
          <p:cNvSpPr/>
          <p:nvPr/>
        </p:nvSpPr>
        <p:spPr>
          <a:xfrm rot="8546125">
            <a:off x="9902881" y="-859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0"/>
          <p:cNvSpPr/>
          <p:nvPr/>
        </p:nvSpPr>
        <p:spPr>
          <a:xfrm rot="-7740072">
            <a:off x="9021860" y="5282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0"/>
          <p:cNvSpPr/>
          <p:nvPr/>
        </p:nvSpPr>
        <p:spPr>
          <a:xfrm rot="2987910">
            <a:off x="9081219" y="11601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4" name="Google Shape;35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graphicFrame>
        <p:nvGraphicFramePr>
          <p:cNvPr id="359" name="Google Shape;359;p11"/>
          <p:cNvGraphicFramePr/>
          <p:nvPr/>
        </p:nvGraphicFramePr>
        <p:xfrm>
          <a:off x="3016548" y="2779557"/>
          <a:ext cx="3717400" cy="2014674"/>
        </p:xfrm>
        <a:graphic>
          <a:graphicData uri="http://schemas.openxmlformats.org/presentationml/2006/ole">
            <mc:AlternateContent>
              <mc:Choice Requires="v">
                <p:oleObj r:id="rId4" imgH="2014674" imgW="3717400" progId="Excel.Sheet.12" spid="_x0000_s1">
                  <p:embed/>
                </p:oleObj>
              </mc:Choice>
              <mc:Fallback>
                <p:oleObj r:id="rId5" imgH="2014674" imgW="3717400" progId="Excel.Sheet.12">
                  <p:embed/>
                  <p:pic>
                    <p:nvPicPr>
                      <p:cNvPr id="359" name="Google Shape;359;p11"/>
                      <p:cNvPicPr preferRelativeResize="0"/>
                      <p:nvPr/>
                    </p:nvPicPr>
                    <p:blipFill rotWithShape="1">
                      <a:blip r:embed="rId6">
                        <a:alphaModFix/>
                      </a:blip>
                      <a:srcRect b="0" l="0" r="0" t="0"/>
                      <a:stretch/>
                    </p:blipFill>
                    <p:spPr>
                      <a:xfrm>
                        <a:off x="3016548" y="2779557"/>
                        <a:ext cx="3717400" cy="2014674"/>
                      </a:xfrm>
                      <a:prstGeom prst="rect">
                        <a:avLst/>
                      </a:prstGeom>
                      <a:noFill/>
                      <a:ln>
                        <a:noFill/>
                      </a:ln>
                    </p:spPr>
                  </p:pic>
                </p:oleObj>
              </mc:Fallback>
            </mc:AlternateContent>
          </a:graphicData>
        </a:graphic>
      </p:graphicFrame>
      <p:sp>
        <p:nvSpPr>
          <p:cNvPr id="360" name="Google Shape;360;p11"/>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6.2 Base Year Reconstruction (3/3)</a:t>
            </a:r>
            <a:endParaRPr/>
          </a:p>
        </p:txBody>
      </p:sp>
      <p:sp>
        <p:nvSpPr>
          <p:cNvPr id="361" name="Google Shape;361;p11"/>
          <p:cNvSpPr/>
          <p:nvPr/>
        </p:nvSpPr>
        <p:spPr>
          <a:xfrm>
            <a:off x="8250603" y="22564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362" name="Google Shape;362;p11"/>
          <p:cNvSpPr/>
          <p:nvPr/>
        </p:nvSpPr>
        <p:spPr>
          <a:xfrm rot="-2343956">
            <a:off x="8167653" y="6925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11"/>
          <p:cNvSpPr/>
          <p:nvPr/>
        </p:nvSpPr>
        <p:spPr>
          <a:xfrm rot="8546125">
            <a:off x="9824334" y="798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1"/>
          <p:cNvSpPr/>
          <p:nvPr/>
        </p:nvSpPr>
        <p:spPr>
          <a:xfrm rot="-7740072">
            <a:off x="8943313" y="6940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1"/>
          <p:cNvSpPr/>
          <p:nvPr/>
        </p:nvSpPr>
        <p:spPr>
          <a:xfrm rot="2987910">
            <a:off x="8992824" y="8230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1"/>
          <p:cNvSpPr/>
          <p:nvPr/>
        </p:nvSpPr>
        <p:spPr>
          <a:xfrm>
            <a:off x="8246961" y="95091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367" name="Google Shape;367;p11"/>
          <p:cNvSpPr txBox="1"/>
          <p:nvPr/>
        </p:nvSpPr>
        <p:spPr>
          <a:xfrm rot="-5400000">
            <a:off x="1432874" y="3332680"/>
            <a:ext cx="1986705" cy="923330"/>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Household Cooking Expected MAED Output</a:t>
            </a:r>
            <a:endParaRPr/>
          </a:p>
        </p:txBody>
      </p:sp>
      <p:sp>
        <p:nvSpPr>
          <p:cNvPr id="368" name="Google Shape;368;p11"/>
          <p:cNvSpPr/>
          <p:nvPr/>
        </p:nvSpPr>
        <p:spPr>
          <a:xfrm>
            <a:off x="6980186" y="3616022"/>
            <a:ext cx="585295" cy="341746"/>
          </a:xfrm>
          <a:prstGeom prst="rightArrow">
            <a:avLst>
              <a:gd fmla="val 50000" name="adj1"/>
              <a:gd fmla="val 50000" name="adj2"/>
            </a:avLst>
          </a:prstGeom>
          <a:solidFill>
            <a:srgbClr val="002060"/>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11"/>
          <p:cNvSpPr txBox="1"/>
          <p:nvPr/>
        </p:nvSpPr>
        <p:spPr>
          <a:xfrm>
            <a:off x="7706533" y="3228435"/>
            <a:ext cx="3743563" cy="923330"/>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We need to check that these numbers are the same as our raw data for the total final energy demand</a:t>
            </a:r>
            <a:endParaRPr/>
          </a:p>
        </p:txBody>
      </p:sp>
      <p:sp>
        <p:nvSpPr>
          <p:cNvPr id="370" name="Google Shape;370;p11"/>
          <p:cNvSpPr txBox="1"/>
          <p:nvPr/>
        </p:nvSpPr>
        <p:spPr>
          <a:xfrm>
            <a:off x="863583" y="1403655"/>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6.2.4.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371" name="Google Shape;371;p11"/>
          <p:cNvSpPr/>
          <p:nvPr/>
        </p:nvSpPr>
        <p:spPr>
          <a:xfrm>
            <a:off x="9879153" y="216184"/>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372" name="Google Shape;372;p11"/>
          <p:cNvSpPr/>
          <p:nvPr/>
        </p:nvSpPr>
        <p:spPr>
          <a:xfrm>
            <a:off x="9879153" y="940090"/>
            <a:ext cx="1570943" cy="669808"/>
          </a:xfrm>
          <a:prstGeom prst="roundRect">
            <a:avLst>
              <a:gd fmla="val 16667" name="adj"/>
            </a:avLst>
          </a:prstGeom>
          <a:solidFill>
            <a:srgbClr val="A8D08C">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373" name="Google Shape;373;p11"/>
          <p:cNvSpPr/>
          <p:nvPr/>
        </p:nvSpPr>
        <p:spPr>
          <a:xfrm>
            <a:off x="5719176" y="2646069"/>
            <a:ext cx="1143429" cy="2281651"/>
          </a:xfrm>
          <a:prstGeom prst="rect">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1"/>
          <p:cNvSpPr txBox="1"/>
          <p:nvPr/>
        </p:nvSpPr>
        <p:spPr>
          <a:xfrm>
            <a:off x="6530314" y="4264478"/>
            <a:ext cx="6096000" cy="52322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id="375" name="Google Shape;375;p11"/>
          <p:cNvPicPr preferRelativeResize="0"/>
          <p:nvPr/>
        </p:nvPicPr>
        <p:blipFill rotWithShape="1">
          <a:blip r:embed="rId8">
            <a:alphaModFix/>
          </a:blip>
          <a:srcRect b="0" l="0" r="0" t="0"/>
          <a:stretch/>
        </p:blipFill>
        <p:spPr>
          <a:xfrm>
            <a:off x="960152" y="307411"/>
            <a:ext cx="955181" cy="955181"/>
          </a:xfrm>
          <a:prstGeom prst="rect">
            <a:avLst/>
          </a:prstGeom>
          <a:noFill/>
          <a:ln cap="flat" cmpd="sng" w="19050">
            <a:solidFill>
              <a:schemeClr val="dk1"/>
            </a:solidFill>
            <a:prstDash val="solid"/>
            <a:round/>
            <a:headEnd len="sm" w="sm" type="none"/>
            <a:tailEnd len="sm" w="sm" type="none"/>
          </a:ln>
        </p:spPr>
      </p:pic>
      <p:sp>
        <p:nvSpPr>
          <p:cNvPr id="376" name="Google Shape;376;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2"/>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6.2 Base Year Reconstruction (3/3)</a:t>
            </a:r>
            <a:endParaRPr/>
          </a:p>
        </p:txBody>
      </p:sp>
      <p:sp>
        <p:nvSpPr>
          <p:cNvPr id="382" name="Google Shape;382;p12"/>
          <p:cNvSpPr/>
          <p:nvPr/>
        </p:nvSpPr>
        <p:spPr>
          <a:xfrm>
            <a:off x="8250603" y="22564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383" name="Google Shape;383;p12"/>
          <p:cNvSpPr/>
          <p:nvPr/>
        </p:nvSpPr>
        <p:spPr>
          <a:xfrm rot="-2343956">
            <a:off x="8167653" y="6925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2"/>
          <p:cNvSpPr/>
          <p:nvPr/>
        </p:nvSpPr>
        <p:spPr>
          <a:xfrm rot="8546125">
            <a:off x="9824334" y="798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2"/>
          <p:cNvSpPr/>
          <p:nvPr/>
        </p:nvSpPr>
        <p:spPr>
          <a:xfrm rot="-7740072">
            <a:off x="8943313" y="6940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2"/>
          <p:cNvSpPr/>
          <p:nvPr/>
        </p:nvSpPr>
        <p:spPr>
          <a:xfrm rot="2987910">
            <a:off x="8992824" y="8230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2"/>
          <p:cNvSpPr/>
          <p:nvPr/>
        </p:nvSpPr>
        <p:spPr>
          <a:xfrm>
            <a:off x="8246961" y="950918"/>
            <a:ext cx="1570943" cy="664012"/>
          </a:xfrm>
          <a:prstGeom prst="roundRect">
            <a:avLst>
              <a:gd fmla="val 16667" name="adj"/>
            </a:avLst>
          </a:prstGeom>
          <a:solidFill>
            <a:srgbClr val="D4E8C6"/>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388" name="Google Shape;388;p12"/>
          <p:cNvSpPr txBox="1"/>
          <p:nvPr/>
        </p:nvSpPr>
        <p:spPr>
          <a:xfrm rot="-5400000">
            <a:off x="981389" y="2956571"/>
            <a:ext cx="1867890" cy="923330"/>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Household - Cooking reconstruction</a:t>
            </a:r>
            <a:endParaRPr/>
          </a:p>
        </p:txBody>
      </p:sp>
      <p:sp>
        <p:nvSpPr>
          <p:cNvPr id="389" name="Google Shape;389;p12"/>
          <p:cNvSpPr txBox="1"/>
          <p:nvPr/>
        </p:nvSpPr>
        <p:spPr>
          <a:xfrm>
            <a:off x="3356564" y="4896980"/>
            <a:ext cx="3735900" cy="1477328"/>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First we need to calculate the Total Specific Final Energy Demand, summing up the Final Energy Demand per each end-use (in this case just Cooking)</a:t>
            </a:r>
            <a:endParaRPr/>
          </a:p>
        </p:txBody>
      </p:sp>
      <p:sp>
        <p:nvSpPr>
          <p:cNvPr id="390" name="Google Shape;390;p12"/>
          <p:cNvSpPr txBox="1"/>
          <p:nvPr/>
        </p:nvSpPr>
        <p:spPr>
          <a:xfrm>
            <a:off x="863583" y="1403655"/>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6.2.5.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391" name="Google Shape;391;p12"/>
          <p:cNvSpPr/>
          <p:nvPr/>
        </p:nvSpPr>
        <p:spPr>
          <a:xfrm>
            <a:off x="9879153" y="216184"/>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392" name="Google Shape;392;p12"/>
          <p:cNvSpPr/>
          <p:nvPr/>
        </p:nvSpPr>
        <p:spPr>
          <a:xfrm>
            <a:off x="9879153" y="940090"/>
            <a:ext cx="1570943" cy="669808"/>
          </a:xfrm>
          <a:prstGeom prst="roundRect">
            <a:avLst>
              <a:gd fmla="val 16667" name="adj"/>
            </a:avLst>
          </a:prstGeom>
          <a:solidFill>
            <a:srgbClr val="D2D2D2"/>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cxnSp>
        <p:nvCxnSpPr>
          <p:cNvPr id="393" name="Google Shape;393;p12"/>
          <p:cNvCxnSpPr>
            <a:endCxn id="389" idx="0"/>
          </p:cNvCxnSpPr>
          <p:nvPr/>
        </p:nvCxnSpPr>
        <p:spPr>
          <a:xfrm flipH="1">
            <a:off x="5224514" y="4583780"/>
            <a:ext cx="1368900" cy="313200"/>
          </a:xfrm>
          <a:prstGeom prst="straightConnector1">
            <a:avLst/>
          </a:prstGeom>
          <a:noFill/>
          <a:ln cap="flat" cmpd="sng" w="9525">
            <a:solidFill>
              <a:srgbClr val="002060"/>
            </a:solidFill>
            <a:prstDash val="solid"/>
            <a:miter lim="800000"/>
            <a:headEnd len="sm" w="sm" type="none"/>
            <a:tailEnd len="med" w="med" type="triangle"/>
          </a:ln>
        </p:spPr>
      </p:cxnSp>
      <p:sp>
        <p:nvSpPr>
          <p:cNvPr id="394" name="Google Shape;394;p12"/>
          <p:cNvSpPr txBox="1"/>
          <p:nvPr/>
        </p:nvSpPr>
        <p:spPr>
          <a:xfrm>
            <a:off x="7185891" y="4901940"/>
            <a:ext cx="4361858" cy="1200329"/>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Then we convert these numbers in Gwyr, the unit of the MAED output data, and check if they are identical. If so, </a:t>
            </a:r>
            <a:r>
              <a:rPr b="1" lang="en-GB" sz="1800">
                <a:solidFill>
                  <a:schemeClr val="dk1"/>
                </a:solidFill>
                <a:latin typeface="Calibri"/>
                <a:ea typeface="Calibri"/>
                <a:cs typeface="Calibri"/>
                <a:sym typeface="Calibri"/>
              </a:rPr>
              <a:t>we have successfully reconstructed the Base Year.</a:t>
            </a:r>
            <a:endParaRPr/>
          </a:p>
        </p:txBody>
      </p:sp>
      <p:cxnSp>
        <p:nvCxnSpPr>
          <p:cNvPr id="395" name="Google Shape;395;p12"/>
          <p:cNvCxnSpPr>
            <a:stCxn id="396" idx="2"/>
            <a:endCxn id="394" idx="0"/>
          </p:cNvCxnSpPr>
          <p:nvPr/>
        </p:nvCxnSpPr>
        <p:spPr>
          <a:xfrm>
            <a:off x="8199936" y="4576788"/>
            <a:ext cx="1167000" cy="325200"/>
          </a:xfrm>
          <a:prstGeom prst="straightConnector1">
            <a:avLst/>
          </a:prstGeom>
          <a:noFill/>
          <a:ln cap="flat" cmpd="sng" w="9525">
            <a:solidFill>
              <a:srgbClr val="002060"/>
            </a:solidFill>
            <a:prstDash val="solid"/>
            <a:miter lim="800000"/>
            <a:headEnd len="sm" w="sm" type="none"/>
            <a:tailEnd len="med" w="med" type="triangle"/>
          </a:ln>
        </p:spPr>
      </p:cxnSp>
      <p:sp>
        <p:nvSpPr>
          <p:cNvPr id="397" name="Google Shape;397;p12"/>
          <p:cNvSpPr txBox="1"/>
          <p:nvPr/>
        </p:nvSpPr>
        <p:spPr>
          <a:xfrm>
            <a:off x="6661766" y="3216765"/>
            <a:ext cx="6096000" cy="52322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id="398" name="Google Shape;398;p12"/>
          <p:cNvPicPr preferRelativeResize="0"/>
          <p:nvPr/>
        </p:nvPicPr>
        <p:blipFill rotWithShape="1">
          <a:blip r:embed="rId4">
            <a:alphaModFix/>
          </a:blip>
          <a:srcRect b="0" l="0" r="0" t="0"/>
          <a:stretch/>
        </p:blipFill>
        <p:spPr>
          <a:xfrm>
            <a:off x="2485951" y="2484290"/>
            <a:ext cx="6367810" cy="1867891"/>
          </a:xfrm>
          <a:prstGeom prst="rect">
            <a:avLst/>
          </a:prstGeom>
          <a:noFill/>
          <a:ln>
            <a:noFill/>
          </a:ln>
        </p:spPr>
      </p:pic>
      <p:sp>
        <p:nvSpPr>
          <p:cNvPr id="399" name="Google Shape;399;p12"/>
          <p:cNvSpPr/>
          <p:nvPr/>
        </p:nvSpPr>
        <p:spPr>
          <a:xfrm>
            <a:off x="5908902" y="2257900"/>
            <a:ext cx="1150223" cy="2281651"/>
          </a:xfrm>
          <a:prstGeom prst="rect">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2"/>
          <p:cNvSpPr/>
          <p:nvPr/>
        </p:nvSpPr>
        <p:spPr>
          <a:xfrm>
            <a:off x="7546110" y="2295137"/>
            <a:ext cx="1307652" cy="2281651"/>
          </a:xfrm>
          <a:prstGeom prst="rect">
            <a:avLst/>
          </a:prstGeom>
          <a:noFill/>
          <a:ln cap="flat" cmpd="sng" w="381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400" name="Google Shape;400;p12"/>
          <p:cNvPicPr preferRelativeResize="0"/>
          <p:nvPr/>
        </p:nvPicPr>
        <p:blipFill rotWithShape="1">
          <a:blip r:embed="rId5">
            <a:alphaModFix/>
          </a:blip>
          <a:srcRect b="0" l="0" r="0" t="0"/>
          <a:stretch/>
        </p:blipFill>
        <p:spPr>
          <a:xfrm>
            <a:off x="960152" y="307411"/>
            <a:ext cx="955181" cy="955181"/>
          </a:xfrm>
          <a:prstGeom prst="rect">
            <a:avLst/>
          </a:prstGeom>
          <a:noFill/>
          <a:ln cap="flat" cmpd="sng" w="19050">
            <a:solidFill>
              <a:schemeClr val="dk1"/>
            </a:solidFill>
            <a:prstDash val="solid"/>
            <a:round/>
            <a:headEnd len="sm" w="sm" type="none"/>
            <a:tailEnd len="sm" w="sm" type="none"/>
          </a:ln>
        </p:spPr>
      </p:pic>
      <p:sp>
        <p:nvSpPr>
          <p:cNvPr id="401" name="Google Shape;401;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Graphical user interface, text&#10;&#10;Description automatically generated" id="407" name="Google Shape;407;p13"/>
          <p:cNvPicPr preferRelativeResize="0"/>
          <p:nvPr/>
        </p:nvPicPr>
        <p:blipFill rotWithShape="1">
          <a:blip r:embed="rId3">
            <a:alphaModFix/>
          </a:blip>
          <a:srcRect b="0" l="0" r="0" t="0"/>
          <a:stretch/>
        </p:blipFill>
        <p:spPr>
          <a:xfrm>
            <a:off x="2308" y="0"/>
            <a:ext cx="12192000" cy="6858000"/>
          </a:xfrm>
          <a:prstGeom prst="rect">
            <a:avLst/>
          </a:prstGeom>
          <a:noFill/>
          <a:ln>
            <a:noFill/>
          </a:ln>
        </p:spPr>
      </p:pic>
      <p:sp>
        <p:nvSpPr>
          <p:cNvPr id="408" name="Google Shape;408;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09" name="Google Shape;409;p13"/>
          <p:cNvSpPr txBox="1"/>
          <p:nvPr/>
        </p:nvSpPr>
        <p:spPr>
          <a:xfrm>
            <a:off x="887205" y="-294171"/>
            <a:ext cx="10390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6.3 Other Household End-uses</a:t>
            </a:r>
            <a:endParaRPr/>
          </a:p>
        </p:txBody>
      </p:sp>
      <p:sp>
        <p:nvSpPr>
          <p:cNvPr id="410" name="Google Shape;410;p13"/>
          <p:cNvSpPr txBox="1"/>
          <p:nvPr/>
        </p:nvSpPr>
        <p:spPr>
          <a:xfrm>
            <a:off x="1064860" y="1713385"/>
            <a:ext cx="1496920"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Open Sans Light"/>
                <a:ea typeface="Open Sans Light"/>
                <a:cs typeface="Open Sans Light"/>
                <a:sym typeface="Open Sans Light"/>
              </a:rPr>
              <a:t>Sectors</a:t>
            </a:r>
            <a:endParaRPr/>
          </a:p>
        </p:txBody>
      </p:sp>
      <p:sp>
        <p:nvSpPr>
          <p:cNvPr id="411" name="Google Shape;411;p13"/>
          <p:cNvSpPr txBox="1"/>
          <p:nvPr/>
        </p:nvSpPr>
        <p:spPr>
          <a:xfrm>
            <a:off x="1013830" y="2980578"/>
            <a:ext cx="228940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rgbClr val="525252"/>
                </a:solidFill>
                <a:latin typeface="Open Sans Light"/>
                <a:ea typeface="Open Sans Light"/>
                <a:cs typeface="Open Sans Light"/>
                <a:sym typeface="Open Sans Light"/>
              </a:rPr>
              <a:t>Subsectors</a:t>
            </a:r>
            <a:endParaRPr sz="1600">
              <a:solidFill>
                <a:srgbClr val="525252"/>
              </a:solidFill>
              <a:latin typeface="Open Sans Light"/>
              <a:ea typeface="Open Sans Light"/>
              <a:cs typeface="Open Sans Light"/>
              <a:sym typeface="Open Sans Light"/>
            </a:endParaRPr>
          </a:p>
        </p:txBody>
      </p:sp>
      <p:sp>
        <p:nvSpPr>
          <p:cNvPr id="412" name="Google Shape;412;p13"/>
          <p:cNvSpPr txBox="1"/>
          <p:nvPr/>
        </p:nvSpPr>
        <p:spPr>
          <a:xfrm>
            <a:off x="1017165" y="4220765"/>
            <a:ext cx="1761082"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GB" sz="1600">
                <a:solidFill>
                  <a:srgbClr val="B4323F"/>
                </a:solidFill>
                <a:latin typeface="Open Sans Light"/>
                <a:ea typeface="Open Sans Light"/>
                <a:cs typeface="Open Sans Light"/>
                <a:sym typeface="Open Sans Light"/>
              </a:rPr>
              <a:t>End-use</a:t>
            </a:r>
            <a:endParaRPr/>
          </a:p>
        </p:txBody>
      </p:sp>
      <p:sp>
        <p:nvSpPr>
          <p:cNvPr id="413" name="Google Shape;413;p13"/>
          <p:cNvSpPr txBox="1"/>
          <p:nvPr/>
        </p:nvSpPr>
        <p:spPr>
          <a:xfrm>
            <a:off x="893255" y="5319329"/>
            <a:ext cx="2025244"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6"/>
                </a:solidFill>
                <a:latin typeface="Open Sans Light"/>
                <a:ea typeface="Open Sans Light"/>
                <a:cs typeface="Open Sans Light"/>
                <a:sym typeface="Open Sans Light"/>
              </a:rPr>
              <a:t>Category of Final Energy Demand (FED)</a:t>
            </a:r>
            <a:endParaRPr/>
          </a:p>
        </p:txBody>
      </p:sp>
      <p:sp>
        <p:nvSpPr>
          <p:cNvPr id="414" name="Google Shape;414;p13"/>
          <p:cNvSpPr txBox="1"/>
          <p:nvPr/>
        </p:nvSpPr>
        <p:spPr>
          <a:xfrm>
            <a:off x="3046416" y="5379739"/>
            <a:ext cx="1232757"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Substitutable Fossils</a:t>
            </a:r>
            <a:endParaRPr/>
          </a:p>
        </p:txBody>
      </p:sp>
      <p:sp>
        <p:nvSpPr>
          <p:cNvPr id="415" name="Google Shape;415;p13"/>
          <p:cNvSpPr txBox="1"/>
          <p:nvPr/>
        </p:nvSpPr>
        <p:spPr>
          <a:xfrm>
            <a:off x="4394157" y="5372016"/>
            <a:ext cx="1056649"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Modern Biomass</a:t>
            </a:r>
            <a:endParaRPr/>
          </a:p>
        </p:txBody>
      </p:sp>
      <p:sp>
        <p:nvSpPr>
          <p:cNvPr id="416" name="Google Shape;416;p13"/>
          <p:cNvSpPr txBox="1"/>
          <p:nvPr/>
        </p:nvSpPr>
        <p:spPr>
          <a:xfrm>
            <a:off x="9649274" y="5398811"/>
            <a:ext cx="1172188" cy="830997"/>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Electricity Heat Pump</a:t>
            </a:r>
            <a:endParaRPr/>
          </a:p>
        </p:txBody>
      </p:sp>
      <p:sp>
        <p:nvSpPr>
          <p:cNvPr id="417" name="Google Shape;417;p13"/>
          <p:cNvSpPr txBox="1"/>
          <p:nvPr/>
        </p:nvSpPr>
        <p:spPr>
          <a:xfrm>
            <a:off x="7983828" y="5386307"/>
            <a:ext cx="1320812"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Electricity</a:t>
            </a:r>
            <a:endParaRPr/>
          </a:p>
        </p:txBody>
      </p:sp>
      <p:sp>
        <p:nvSpPr>
          <p:cNvPr id="418" name="Google Shape;418;p13"/>
          <p:cNvSpPr txBox="1"/>
          <p:nvPr/>
        </p:nvSpPr>
        <p:spPr>
          <a:xfrm>
            <a:off x="5547901" y="5372017"/>
            <a:ext cx="1187587"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Traditional Fuels</a:t>
            </a:r>
            <a:endParaRPr/>
          </a:p>
        </p:txBody>
      </p:sp>
      <p:sp>
        <p:nvSpPr>
          <p:cNvPr id="419" name="Google Shape;419;p13"/>
          <p:cNvSpPr txBox="1"/>
          <p:nvPr/>
        </p:nvSpPr>
        <p:spPr>
          <a:xfrm>
            <a:off x="6856306" y="5372018"/>
            <a:ext cx="968595"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accent6"/>
                </a:solidFill>
                <a:latin typeface="Open Sans Light"/>
                <a:ea typeface="Open Sans Light"/>
                <a:cs typeface="Open Sans Light"/>
                <a:sym typeface="Open Sans Light"/>
              </a:rPr>
              <a:t>Solar Thermal</a:t>
            </a:r>
            <a:endParaRPr/>
          </a:p>
        </p:txBody>
      </p:sp>
      <p:sp>
        <p:nvSpPr>
          <p:cNvPr id="420" name="Google Shape;420;p13"/>
          <p:cNvSpPr txBox="1"/>
          <p:nvPr/>
        </p:nvSpPr>
        <p:spPr>
          <a:xfrm>
            <a:off x="3384886" y="1530003"/>
            <a:ext cx="1496920" cy="338554"/>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rgbClr val="A5A5A5"/>
                </a:solidFill>
                <a:latin typeface="Open Sans Light"/>
                <a:ea typeface="Open Sans Light"/>
                <a:cs typeface="Open Sans Light"/>
                <a:sym typeface="Open Sans Light"/>
              </a:rPr>
              <a:t>Industry</a:t>
            </a:r>
            <a:endParaRPr/>
          </a:p>
        </p:txBody>
      </p:sp>
      <p:sp>
        <p:nvSpPr>
          <p:cNvPr id="421" name="Google Shape;421;p13"/>
          <p:cNvSpPr txBox="1"/>
          <p:nvPr/>
        </p:nvSpPr>
        <p:spPr>
          <a:xfrm>
            <a:off x="9398854" y="1509822"/>
            <a:ext cx="1673028"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rgbClr val="7F7F7F"/>
                </a:solidFill>
                <a:latin typeface="Open Sans Light"/>
                <a:ea typeface="Open Sans Light"/>
                <a:cs typeface="Open Sans Light"/>
                <a:sym typeface="Open Sans Light"/>
              </a:rPr>
              <a:t>Transport</a:t>
            </a:r>
            <a:endParaRPr/>
          </a:p>
        </p:txBody>
      </p:sp>
      <p:sp>
        <p:nvSpPr>
          <p:cNvPr id="422" name="Google Shape;422;p13"/>
          <p:cNvSpPr txBox="1"/>
          <p:nvPr/>
        </p:nvSpPr>
        <p:spPr>
          <a:xfrm>
            <a:off x="5674634" y="1520450"/>
            <a:ext cx="1320812"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rgbClr val="7F7F7F"/>
                </a:solidFill>
                <a:latin typeface="Open Sans Light"/>
                <a:ea typeface="Open Sans Light"/>
                <a:cs typeface="Open Sans Light"/>
                <a:sym typeface="Open Sans Light"/>
              </a:rPr>
              <a:t>Service</a:t>
            </a:r>
            <a:endParaRPr/>
          </a:p>
        </p:txBody>
      </p:sp>
      <p:sp>
        <p:nvSpPr>
          <p:cNvPr id="423" name="Google Shape;423;p13"/>
          <p:cNvSpPr txBox="1"/>
          <p:nvPr/>
        </p:nvSpPr>
        <p:spPr>
          <a:xfrm>
            <a:off x="7359490" y="1519664"/>
            <a:ext cx="1849136" cy="338554"/>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Open Sans Light"/>
                <a:ea typeface="Open Sans Light"/>
                <a:cs typeface="Open Sans Light"/>
                <a:sym typeface="Open Sans Light"/>
              </a:rPr>
              <a:t>Household</a:t>
            </a:r>
            <a:endParaRPr/>
          </a:p>
        </p:txBody>
      </p:sp>
      <p:sp>
        <p:nvSpPr>
          <p:cNvPr id="424" name="Google Shape;424;p13"/>
          <p:cNvSpPr txBox="1"/>
          <p:nvPr/>
        </p:nvSpPr>
        <p:spPr>
          <a:xfrm>
            <a:off x="6955254" y="2682568"/>
            <a:ext cx="1535366"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Rural</a:t>
            </a:r>
            <a:endParaRPr/>
          </a:p>
        </p:txBody>
      </p:sp>
      <p:sp>
        <p:nvSpPr>
          <p:cNvPr id="425" name="Google Shape;425;p13"/>
          <p:cNvSpPr txBox="1"/>
          <p:nvPr/>
        </p:nvSpPr>
        <p:spPr>
          <a:xfrm>
            <a:off x="4570789" y="2675049"/>
            <a:ext cx="1416144"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chemeClr val="accent1"/>
                </a:solidFill>
                <a:latin typeface="Open Sans Light"/>
                <a:ea typeface="Open Sans Light"/>
                <a:cs typeface="Open Sans Light"/>
                <a:sym typeface="Open Sans Light"/>
              </a:rPr>
              <a:t>Urban</a:t>
            </a:r>
            <a:endParaRPr/>
          </a:p>
        </p:txBody>
      </p:sp>
      <p:sp>
        <p:nvSpPr>
          <p:cNvPr id="426" name="Google Shape;426;p13"/>
          <p:cNvSpPr txBox="1"/>
          <p:nvPr/>
        </p:nvSpPr>
        <p:spPr>
          <a:xfrm>
            <a:off x="3396849" y="4008358"/>
            <a:ext cx="1173940"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Lightening</a:t>
            </a:r>
            <a:endParaRPr sz="1600">
              <a:solidFill>
                <a:srgbClr val="B4323F"/>
              </a:solidFill>
              <a:latin typeface="Open Sans Light"/>
              <a:ea typeface="Open Sans Light"/>
              <a:cs typeface="Open Sans Light"/>
              <a:sym typeface="Open Sans Light"/>
            </a:endParaRPr>
          </a:p>
        </p:txBody>
      </p:sp>
      <p:sp>
        <p:nvSpPr>
          <p:cNvPr id="427" name="Google Shape;427;p13"/>
          <p:cNvSpPr txBox="1"/>
          <p:nvPr/>
        </p:nvSpPr>
        <p:spPr>
          <a:xfrm>
            <a:off x="2270729" y="4010910"/>
            <a:ext cx="1050522"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Cooking</a:t>
            </a:r>
            <a:endParaRPr sz="1600">
              <a:solidFill>
                <a:srgbClr val="B4323F"/>
              </a:solidFill>
              <a:latin typeface="Open Sans Light"/>
              <a:ea typeface="Open Sans Light"/>
              <a:cs typeface="Open Sans Light"/>
              <a:sym typeface="Open Sans Light"/>
            </a:endParaRPr>
          </a:p>
        </p:txBody>
      </p:sp>
      <p:sp>
        <p:nvSpPr>
          <p:cNvPr id="428" name="Google Shape;428;p13"/>
          <p:cNvSpPr txBox="1"/>
          <p:nvPr/>
        </p:nvSpPr>
        <p:spPr>
          <a:xfrm>
            <a:off x="6256101" y="4013135"/>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Specific use of electricity</a:t>
            </a:r>
            <a:endParaRPr sz="1600">
              <a:solidFill>
                <a:srgbClr val="B4323F"/>
              </a:solidFill>
              <a:latin typeface="Open Sans Light"/>
              <a:ea typeface="Open Sans Light"/>
              <a:cs typeface="Open Sans Light"/>
              <a:sym typeface="Open Sans Light"/>
            </a:endParaRPr>
          </a:p>
        </p:txBody>
      </p:sp>
      <p:sp>
        <p:nvSpPr>
          <p:cNvPr id="429" name="Google Shape;429;p13"/>
          <p:cNvSpPr/>
          <p:nvPr/>
        </p:nvSpPr>
        <p:spPr>
          <a:xfrm>
            <a:off x="996087" y="1440343"/>
            <a:ext cx="10203071" cy="951616"/>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Open Sans Light"/>
              <a:ea typeface="Open Sans Light"/>
              <a:cs typeface="Open Sans Light"/>
              <a:sym typeface="Open Sans Light"/>
            </a:endParaRPr>
          </a:p>
        </p:txBody>
      </p:sp>
      <p:sp>
        <p:nvSpPr>
          <p:cNvPr id="430" name="Google Shape;430;p13"/>
          <p:cNvSpPr/>
          <p:nvPr/>
        </p:nvSpPr>
        <p:spPr>
          <a:xfrm>
            <a:off x="994464" y="2614954"/>
            <a:ext cx="10203071" cy="1035377"/>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525252"/>
              </a:solidFill>
              <a:latin typeface="Open Sans Light"/>
              <a:ea typeface="Open Sans Light"/>
              <a:cs typeface="Open Sans Light"/>
              <a:sym typeface="Open Sans Light"/>
            </a:endParaRPr>
          </a:p>
        </p:txBody>
      </p:sp>
      <p:sp>
        <p:nvSpPr>
          <p:cNvPr id="431" name="Google Shape;431;p13"/>
          <p:cNvSpPr/>
          <p:nvPr/>
        </p:nvSpPr>
        <p:spPr>
          <a:xfrm>
            <a:off x="999422" y="3897097"/>
            <a:ext cx="10203071" cy="1375943"/>
          </a:xfrm>
          <a:prstGeom prst="rect">
            <a:avLst/>
          </a:prstGeom>
          <a:noFill/>
          <a:ln cap="flat" cmpd="sng" w="28575">
            <a:solidFill>
              <a:srgbClr val="B432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B4323F"/>
              </a:solidFill>
              <a:latin typeface="Open Sans Light"/>
              <a:ea typeface="Open Sans Light"/>
              <a:cs typeface="Open Sans Light"/>
              <a:sym typeface="Open Sans Light"/>
            </a:endParaRPr>
          </a:p>
        </p:txBody>
      </p:sp>
      <p:cxnSp>
        <p:nvCxnSpPr>
          <p:cNvPr id="432" name="Google Shape;432;p13"/>
          <p:cNvCxnSpPr/>
          <p:nvPr/>
        </p:nvCxnSpPr>
        <p:spPr>
          <a:xfrm rot="10800000">
            <a:off x="2560958" y="4346912"/>
            <a:ext cx="1050523" cy="1025104"/>
          </a:xfrm>
          <a:prstGeom prst="straightConnector1">
            <a:avLst/>
          </a:prstGeom>
          <a:noFill/>
          <a:ln cap="flat" cmpd="sng" w="9525">
            <a:solidFill>
              <a:schemeClr val="accent6"/>
            </a:solidFill>
            <a:prstDash val="solid"/>
            <a:round/>
            <a:headEnd len="med" w="med" type="none"/>
            <a:tailEnd len="med" w="med" type="triangle"/>
          </a:ln>
        </p:spPr>
      </p:cxnSp>
      <p:cxnSp>
        <p:nvCxnSpPr>
          <p:cNvPr id="433" name="Google Shape;433;p13"/>
          <p:cNvCxnSpPr/>
          <p:nvPr/>
        </p:nvCxnSpPr>
        <p:spPr>
          <a:xfrm>
            <a:off x="6096000" y="3561530"/>
            <a:ext cx="1" cy="332047"/>
          </a:xfrm>
          <a:prstGeom prst="straightConnector1">
            <a:avLst/>
          </a:prstGeom>
          <a:noFill/>
          <a:ln cap="flat" cmpd="sng" w="28575">
            <a:solidFill>
              <a:srgbClr val="B4323F"/>
            </a:solidFill>
            <a:prstDash val="solid"/>
            <a:round/>
            <a:headEnd len="med" w="med" type="none"/>
            <a:tailEnd len="med" w="med" type="triangle"/>
          </a:ln>
        </p:spPr>
      </p:cxnSp>
      <p:sp>
        <p:nvSpPr>
          <p:cNvPr id="434" name="Google Shape;434;p13"/>
          <p:cNvSpPr txBox="1"/>
          <p:nvPr>
            <p:ph idx="1" type="body"/>
          </p:nvPr>
        </p:nvSpPr>
        <p:spPr>
          <a:xfrm>
            <a:off x="912650" y="988606"/>
            <a:ext cx="10515600" cy="121282"/>
          </a:xfrm>
          <a:prstGeom prst="rect">
            <a:avLst/>
          </a:prstGeom>
          <a:noFill/>
          <a:ln>
            <a:noFill/>
          </a:ln>
        </p:spPr>
        <p:txBody>
          <a:bodyPr anchorCtr="0" anchor="t" bIns="45700" lIns="91425" spcFirstLastPara="1" rIns="91425" wrap="square" tIns="45700">
            <a:noAutofit/>
          </a:bodyPr>
          <a:lstStyle/>
          <a:p>
            <a:pPr indent="0" lvl="6" marL="0" rtl="0" algn="l">
              <a:lnSpc>
                <a:spcPct val="110000"/>
              </a:lnSpc>
              <a:spcBef>
                <a:spcPts val="0"/>
              </a:spcBef>
              <a:spcAft>
                <a:spcPts val="0"/>
              </a:spcAft>
              <a:buClr>
                <a:srgbClr val="333333"/>
              </a:buClr>
              <a:buSzPts val="1300"/>
              <a:buNone/>
            </a:pPr>
            <a:r>
              <a:rPr b="1" lang="en-GB" sz="2000">
                <a:solidFill>
                  <a:srgbClr val="9CC2E5"/>
                </a:solidFill>
                <a:latin typeface="Open Sans"/>
                <a:ea typeface="Open Sans"/>
                <a:cs typeface="Open Sans"/>
                <a:sym typeface="Open Sans"/>
              </a:rPr>
              <a:t>6.3.1. The Household Sector, Subsectors, End-use and Final Energy Demands</a:t>
            </a:r>
            <a:endParaRPr/>
          </a:p>
          <a:p>
            <a:pPr indent="0" lvl="0" marL="0" rtl="0" algn="l">
              <a:lnSpc>
                <a:spcPct val="90000"/>
              </a:lnSpc>
              <a:spcBef>
                <a:spcPts val="2200"/>
              </a:spcBef>
              <a:spcAft>
                <a:spcPts val="0"/>
              </a:spcAft>
              <a:buClr>
                <a:schemeClr val="dk1"/>
              </a:buClr>
              <a:buSzPts val="2800"/>
              <a:buNone/>
            </a:pPr>
            <a:r>
              <a:t/>
            </a:r>
            <a:endParaRPr/>
          </a:p>
        </p:txBody>
      </p:sp>
      <p:cxnSp>
        <p:nvCxnSpPr>
          <p:cNvPr id="435" name="Google Shape;435;p13"/>
          <p:cNvCxnSpPr/>
          <p:nvPr/>
        </p:nvCxnSpPr>
        <p:spPr>
          <a:xfrm flipH="1">
            <a:off x="6874359" y="1868557"/>
            <a:ext cx="932491" cy="717764"/>
          </a:xfrm>
          <a:prstGeom prst="straightConnector1">
            <a:avLst/>
          </a:prstGeom>
          <a:noFill/>
          <a:ln cap="flat" cmpd="sng" w="28575">
            <a:solidFill>
              <a:schemeClr val="dk1"/>
            </a:solidFill>
            <a:prstDash val="solid"/>
            <a:round/>
            <a:headEnd len="med" w="med" type="none"/>
            <a:tailEnd len="med" w="med" type="triangle"/>
          </a:ln>
        </p:spPr>
      </p:cxnSp>
      <p:pic>
        <p:nvPicPr>
          <p:cNvPr id="436" name="Google Shape;436;p13"/>
          <p:cNvPicPr preferRelativeResize="0"/>
          <p:nvPr/>
        </p:nvPicPr>
        <p:blipFill rotWithShape="1">
          <a:blip r:embed="rId4">
            <a:alphaModFix amt="35000"/>
          </a:blip>
          <a:srcRect b="0" l="0" r="0" t="0"/>
          <a:stretch/>
        </p:blipFill>
        <p:spPr>
          <a:xfrm>
            <a:off x="3921133" y="1899887"/>
            <a:ext cx="477490" cy="477490"/>
          </a:xfrm>
          <a:prstGeom prst="rect">
            <a:avLst/>
          </a:prstGeom>
          <a:noFill/>
          <a:ln>
            <a:noFill/>
          </a:ln>
        </p:spPr>
      </p:pic>
      <p:pic>
        <p:nvPicPr>
          <p:cNvPr id="437" name="Google Shape;437;p13"/>
          <p:cNvPicPr preferRelativeResize="0"/>
          <p:nvPr/>
        </p:nvPicPr>
        <p:blipFill rotWithShape="1">
          <a:blip r:embed="rId5">
            <a:alphaModFix amt="35000"/>
          </a:blip>
          <a:srcRect b="0" l="0" r="0" t="0"/>
          <a:stretch/>
        </p:blipFill>
        <p:spPr>
          <a:xfrm>
            <a:off x="6152726" y="1905392"/>
            <a:ext cx="451909" cy="451909"/>
          </a:xfrm>
          <a:prstGeom prst="rect">
            <a:avLst/>
          </a:prstGeom>
          <a:noFill/>
          <a:ln>
            <a:noFill/>
          </a:ln>
        </p:spPr>
      </p:pic>
      <p:pic>
        <p:nvPicPr>
          <p:cNvPr id="438" name="Google Shape;438;p13"/>
          <p:cNvPicPr preferRelativeResize="0"/>
          <p:nvPr/>
        </p:nvPicPr>
        <p:blipFill rotWithShape="1">
          <a:blip r:embed="rId6">
            <a:alphaModFix/>
          </a:blip>
          <a:srcRect b="0" l="0" r="0" t="0"/>
          <a:stretch/>
        </p:blipFill>
        <p:spPr>
          <a:xfrm>
            <a:off x="7963988" y="1894476"/>
            <a:ext cx="462367" cy="462367"/>
          </a:xfrm>
          <a:prstGeom prst="rect">
            <a:avLst/>
          </a:prstGeom>
          <a:noFill/>
          <a:ln>
            <a:noFill/>
          </a:ln>
        </p:spPr>
      </p:pic>
      <p:pic>
        <p:nvPicPr>
          <p:cNvPr id="439" name="Google Shape;439;p13"/>
          <p:cNvPicPr preferRelativeResize="0"/>
          <p:nvPr/>
        </p:nvPicPr>
        <p:blipFill rotWithShape="1">
          <a:blip r:embed="rId7">
            <a:alphaModFix amt="35000"/>
          </a:blip>
          <a:srcRect b="0" l="0" r="0" t="0"/>
          <a:stretch/>
        </p:blipFill>
        <p:spPr>
          <a:xfrm>
            <a:off x="10061888" y="1884054"/>
            <a:ext cx="462367" cy="462367"/>
          </a:xfrm>
          <a:prstGeom prst="rect">
            <a:avLst/>
          </a:prstGeom>
          <a:noFill/>
          <a:ln>
            <a:noFill/>
          </a:ln>
        </p:spPr>
      </p:pic>
      <p:pic>
        <p:nvPicPr>
          <p:cNvPr id="440" name="Google Shape;440;p13"/>
          <p:cNvPicPr preferRelativeResize="0"/>
          <p:nvPr/>
        </p:nvPicPr>
        <p:blipFill rotWithShape="1">
          <a:blip r:embed="rId8">
            <a:alphaModFix/>
          </a:blip>
          <a:srcRect b="0" l="0" r="0" t="0"/>
          <a:stretch/>
        </p:blipFill>
        <p:spPr>
          <a:xfrm>
            <a:off x="5107709" y="3069088"/>
            <a:ext cx="500913" cy="500913"/>
          </a:xfrm>
          <a:prstGeom prst="rect">
            <a:avLst/>
          </a:prstGeom>
          <a:noFill/>
          <a:ln>
            <a:noFill/>
          </a:ln>
        </p:spPr>
      </p:pic>
      <p:pic>
        <p:nvPicPr>
          <p:cNvPr id="441" name="Google Shape;441;p13"/>
          <p:cNvPicPr preferRelativeResize="0"/>
          <p:nvPr/>
        </p:nvPicPr>
        <p:blipFill rotWithShape="1">
          <a:blip r:embed="rId9">
            <a:alphaModFix/>
          </a:blip>
          <a:srcRect b="0" l="0" r="0" t="0"/>
          <a:stretch/>
        </p:blipFill>
        <p:spPr>
          <a:xfrm>
            <a:off x="7513043" y="3060987"/>
            <a:ext cx="587614" cy="587614"/>
          </a:xfrm>
          <a:prstGeom prst="rect">
            <a:avLst/>
          </a:prstGeom>
          <a:noFill/>
          <a:ln>
            <a:noFill/>
          </a:ln>
        </p:spPr>
      </p:pic>
      <p:sp>
        <p:nvSpPr>
          <p:cNvPr id="442" name="Google Shape;442;p13"/>
          <p:cNvSpPr txBox="1"/>
          <p:nvPr/>
        </p:nvSpPr>
        <p:spPr>
          <a:xfrm>
            <a:off x="4650739" y="4005461"/>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Air Conditioning</a:t>
            </a:r>
            <a:endParaRPr sz="1600">
              <a:solidFill>
                <a:srgbClr val="B4323F"/>
              </a:solidFill>
              <a:latin typeface="Open Sans Light"/>
              <a:ea typeface="Open Sans Light"/>
              <a:cs typeface="Open Sans Light"/>
              <a:sym typeface="Open Sans Light"/>
            </a:endParaRPr>
          </a:p>
        </p:txBody>
      </p:sp>
      <p:sp>
        <p:nvSpPr>
          <p:cNvPr id="443" name="Google Shape;443;p13"/>
          <p:cNvSpPr txBox="1"/>
          <p:nvPr/>
        </p:nvSpPr>
        <p:spPr>
          <a:xfrm>
            <a:off x="9576430" y="4010623"/>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Water Heating</a:t>
            </a:r>
            <a:endParaRPr sz="1600">
              <a:solidFill>
                <a:srgbClr val="B4323F"/>
              </a:solidFill>
              <a:latin typeface="Open Sans Light"/>
              <a:ea typeface="Open Sans Light"/>
              <a:cs typeface="Open Sans Light"/>
              <a:sym typeface="Open Sans Light"/>
            </a:endParaRPr>
          </a:p>
        </p:txBody>
      </p:sp>
      <p:sp>
        <p:nvSpPr>
          <p:cNvPr id="444" name="Google Shape;444;p13"/>
          <p:cNvSpPr txBox="1"/>
          <p:nvPr/>
        </p:nvSpPr>
        <p:spPr>
          <a:xfrm>
            <a:off x="7916895" y="4010623"/>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600">
                <a:solidFill>
                  <a:srgbClr val="B4323F"/>
                </a:solidFill>
                <a:latin typeface="Open Sans Light"/>
                <a:ea typeface="Open Sans Light"/>
                <a:cs typeface="Open Sans Light"/>
                <a:sym typeface="Open Sans Light"/>
              </a:rPr>
              <a:t>Space Heating</a:t>
            </a:r>
            <a:endParaRPr sz="1600">
              <a:solidFill>
                <a:srgbClr val="B4323F"/>
              </a:solidFill>
              <a:latin typeface="Open Sans Light"/>
              <a:ea typeface="Open Sans Light"/>
              <a:cs typeface="Open Sans Light"/>
              <a:sym typeface="Open Sans Light"/>
            </a:endParaRPr>
          </a:p>
        </p:txBody>
      </p:sp>
      <p:cxnSp>
        <p:nvCxnSpPr>
          <p:cNvPr id="445" name="Google Shape;445;p13"/>
          <p:cNvCxnSpPr/>
          <p:nvPr/>
        </p:nvCxnSpPr>
        <p:spPr>
          <a:xfrm rot="10800000">
            <a:off x="2666227" y="4349462"/>
            <a:ext cx="1984512" cy="1030274"/>
          </a:xfrm>
          <a:prstGeom prst="straightConnector1">
            <a:avLst/>
          </a:prstGeom>
          <a:noFill/>
          <a:ln cap="flat" cmpd="sng" w="9525">
            <a:solidFill>
              <a:schemeClr val="accent6"/>
            </a:solidFill>
            <a:prstDash val="solid"/>
            <a:round/>
            <a:headEnd len="med" w="med" type="none"/>
            <a:tailEnd len="med" w="med" type="triangle"/>
          </a:ln>
        </p:spPr>
      </p:cxnSp>
      <p:cxnSp>
        <p:nvCxnSpPr>
          <p:cNvPr id="446" name="Google Shape;446;p13"/>
          <p:cNvCxnSpPr/>
          <p:nvPr/>
        </p:nvCxnSpPr>
        <p:spPr>
          <a:xfrm flipH="1" rot="10800000">
            <a:off x="3645518" y="4346911"/>
            <a:ext cx="588356" cy="1025103"/>
          </a:xfrm>
          <a:prstGeom prst="straightConnector1">
            <a:avLst/>
          </a:prstGeom>
          <a:noFill/>
          <a:ln cap="flat" cmpd="sng" w="9525">
            <a:solidFill>
              <a:schemeClr val="accent6"/>
            </a:solidFill>
            <a:prstDash val="solid"/>
            <a:round/>
            <a:headEnd len="med" w="med" type="none"/>
            <a:tailEnd len="med" w="med" type="triangle"/>
          </a:ln>
        </p:spPr>
      </p:cxnSp>
      <p:cxnSp>
        <p:nvCxnSpPr>
          <p:cNvPr id="447" name="Google Shape;447;p13"/>
          <p:cNvCxnSpPr/>
          <p:nvPr/>
        </p:nvCxnSpPr>
        <p:spPr>
          <a:xfrm rot="10800000">
            <a:off x="2843829" y="4368535"/>
            <a:ext cx="2704071" cy="1030275"/>
          </a:xfrm>
          <a:prstGeom prst="straightConnector1">
            <a:avLst/>
          </a:prstGeom>
          <a:noFill/>
          <a:ln cap="flat" cmpd="sng" w="9525">
            <a:solidFill>
              <a:schemeClr val="accent6"/>
            </a:solidFill>
            <a:prstDash val="solid"/>
            <a:round/>
            <a:headEnd len="med" w="med" type="none"/>
            <a:tailEnd len="med" w="med" type="triangle"/>
          </a:ln>
        </p:spPr>
      </p:cxnSp>
      <p:cxnSp>
        <p:nvCxnSpPr>
          <p:cNvPr id="448" name="Google Shape;448;p13"/>
          <p:cNvCxnSpPr/>
          <p:nvPr/>
        </p:nvCxnSpPr>
        <p:spPr>
          <a:xfrm rot="10800000">
            <a:off x="2912237" y="4421199"/>
            <a:ext cx="3944067" cy="958536"/>
          </a:xfrm>
          <a:prstGeom prst="straightConnector1">
            <a:avLst/>
          </a:prstGeom>
          <a:noFill/>
          <a:ln cap="flat" cmpd="sng" w="9525">
            <a:solidFill>
              <a:schemeClr val="accent6"/>
            </a:solidFill>
            <a:prstDash val="solid"/>
            <a:round/>
            <a:headEnd len="med" w="med" type="none"/>
            <a:tailEnd len="med" w="med" type="triangle"/>
          </a:ln>
        </p:spPr>
      </p:cxnSp>
      <p:cxnSp>
        <p:nvCxnSpPr>
          <p:cNvPr id="449" name="Google Shape;449;p13"/>
          <p:cNvCxnSpPr/>
          <p:nvPr/>
        </p:nvCxnSpPr>
        <p:spPr>
          <a:xfrm rot="10800000">
            <a:off x="2955849" y="4365983"/>
            <a:ext cx="5088164" cy="1006030"/>
          </a:xfrm>
          <a:prstGeom prst="straightConnector1">
            <a:avLst/>
          </a:prstGeom>
          <a:noFill/>
          <a:ln cap="flat" cmpd="sng" w="9525">
            <a:solidFill>
              <a:schemeClr val="accent6"/>
            </a:solidFill>
            <a:prstDash val="solid"/>
            <a:round/>
            <a:headEnd len="med" w="med" type="none"/>
            <a:tailEnd len="med" w="med" type="triangle"/>
          </a:ln>
        </p:spPr>
      </p:cxnSp>
      <p:cxnSp>
        <p:nvCxnSpPr>
          <p:cNvPr id="450" name="Google Shape;450;p13"/>
          <p:cNvCxnSpPr/>
          <p:nvPr/>
        </p:nvCxnSpPr>
        <p:spPr>
          <a:xfrm rot="10800000">
            <a:off x="4233874" y="4368535"/>
            <a:ext cx="3810139" cy="1003478"/>
          </a:xfrm>
          <a:prstGeom prst="straightConnector1">
            <a:avLst/>
          </a:prstGeom>
          <a:noFill/>
          <a:ln cap="flat" cmpd="sng" w="9525">
            <a:solidFill>
              <a:schemeClr val="accent6"/>
            </a:solidFill>
            <a:prstDash val="solid"/>
            <a:round/>
            <a:headEnd len="med" w="med" type="none"/>
            <a:tailEnd len="med" w="med" type="triangle"/>
          </a:ln>
        </p:spPr>
      </p:cxnSp>
      <p:cxnSp>
        <p:nvCxnSpPr>
          <p:cNvPr id="451" name="Google Shape;451;p13"/>
          <p:cNvCxnSpPr/>
          <p:nvPr/>
        </p:nvCxnSpPr>
        <p:spPr>
          <a:xfrm flipH="1" rot="10800000">
            <a:off x="3648831" y="4606755"/>
            <a:ext cx="1872279" cy="754002"/>
          </a:xfrm>
          <a:prstGeom prst="straightConnector1">
            <a:avLst/>
          </a:prstGeom>
          <a:noFill/>
          <a:ln cap="flat" cmpd="sng" w="9525">
            <a:solidFill>
              <a:schemeClr val="accent6"/>
            </a:solidFill>
            <a:prstDash val="solid"/>
            <a:round/>
            <a:headEnd len="med" w="med" type="none"/>
            <a:tailEnd len="med" w="med" type="triangle"/>
          </a:ln>
        </p:spPr>
      </p:cxnSp>
      <p:cxnSp>
        <p:nvCxnSpPr>
          <p:cNvPr id="452" name="Google Shape;452;p13"/>
          <p:cNvCxnSpPr/>
          <p:nvPr/>
        </p:nvCxnSpPr>
        <p:spPr>
          <a:xfrm rot="10800000">
            <a:off x="5725500" y="4606171"/>
            <a:ext cx="2598760" cy="792544"/>
          </a:xfrm>
          <a:prstGeom prst="straightConnector1">
            <a:avLst/>
          </a:prstGeom>
          <a:noFill/>
          <a:ln cap="flat" cmpd="sng" w="9525">
            <a:solidFill>
              <a:schemeClr val="accent6"/>
            </a:solidFill>
            <a:prstDash val="solid"/>
            <a:round/>
            <a:headEnd len="med" w="med" type="none"/>
            <a:tailEnd len="med" w="med" type="triangle"/>
          </a:ln>
        </p:spPr>
      </p:cxnSp>
      <p:sp>
        <p:nvSpPr>
          <p:cNvPr id="453" name="Google Shape;453;p13"/>
          <p:cNvSpPr txBox="1"/>
          <p:nvPr/>
        </p:nvSpPr>
        <p:spPr>
          <a:xfrm>
            <a:off x="7916895" y="4599121"/>
            <a:ext cx="707327" cy="415498"/>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050">
                <a:solidFill>
                  <a:srgbClr val="B4323F"/>
                </a:solidFill>
                <a:latin typeface="Open Sans Light"/>
                <a:ea typeface="Open Sans Light"/>
                <a:cs typeface="Open Sans Light"/>
                <a:sym typeface="Open Sans Light"/>
              </a:rPr>
              <a:t>Heat Pump</a:t>
            </a:r>
            <a:endParaRPr sz="1050">
              <a:solidFill>
                <a:srgbClr val="B4323F"/>
              </a:solidFill>
              <a:latin typeface="Open Sans Light"/>
              <a:ea typeface="Open Sans Light"/>
              <a:cs typeface="Open Sans Light"/>
              <a:sym typeface="Open Sans Light"/>
            </a:endParaRPr>
          </a:p>
        </p:txBody>
      </p:sp>
      <p:sp>
        <p:nvSpPr>
          <p:cNvPr id="454" name="Google Shape;454;p13"/>
          <p:cNvSpPr txBox="1"/>
          <p:nvPr/>
        </p:nvSpPr>
        <p:spPr>
          <a:xfrm>
            <a:off x="8688257" y="4602087"/>
            <a:ext cx="707327" cy="577081"/>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050">
                <a:solidFill>
                  <a:srgbClr val="B4323F"/>
                </a:solidFill>
                <a:latin typeface="Open Sans Light"/>
                <a:ea typeface="Open Sans Light"/>
                <a:cs typeface="Open Sans Light"/>
                <a:sym typeface="Open Sans Light"/>
              </a:rPr>
              <a:t>Non-Heat Pump</a:t>
            </a:r>
            <a:endParaRPr sz="1050">
              <a:solidFill>
                <a:srgbClr val="B4323F"/>
              </a:solidFill>
              <a:latin typeface="Open Sans Light"/>
              <a:ea typeface="Open Sans Light"/>
              <a:cs typeface="Open Sans Light"/>
              <a:sym typeface="Open Sans Light"/>
            </a:endParaRPr>
          </a:p>
        </p:txBody>
      </p:sp>
      <p:sp>
        <p:nvSpPr>
          <p:cNvPr id="455" name="Google Shape;455;p13"/>
          <p:cNvSpPr txBox="1"/>
          <p:nvPr/>
        </p:nvSpPr>
        <p:spPr>
          <a:xfrm>
            <a:off x="9576430" y="4599121"/>
            <a:ext cx="707327" cy="415498"/>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050">
                <a:solidFill>
                  <a:srgbClr val="B4323F"/>
                </a:solidFill>
                <a:latin typeface="Open Sans Light"/>
                <a:ea typeface="Open Sans Light"/>
                <a:cs typeface="Open Sans Light"/>
                <a:sym typeface="Open Sans Light"/>
              </a:rPr>
              <a:t>Heat Pump</a:t>
            </a:r>
            <a:endParaRPr sz="1050">
              <a:solidFill>
                <a:srgbClr val="B4323F"/>
              </a:solidFill>
              <a:latin typeface="Open Sans Light"/>
              <a:ea typeface="Open Sans Light"/>
              <a:cs typeface="Open Sans Light"/>
              <a:sym typeface="Open Sans Light"/>
            </a:endParaRPr>
          </a:p>
        </p:txBody>
      </p:sp>
      <p:sp>
        <p:nvSpPr>
          <p:cNvPr id="456" name="Google Shape;456;p13"/>
          <p:cNvSpPr txBox="1"/>
          <p:nvPr/>
        </p:nvSpPr>
        <p:spPr>
          <a:xfrm>
            <a:off x="10347792" y="4602087"/>
            <a:ext cx="707327" cy="577081"/>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GB" sz="1050">
                <a:solidFill>
                  <a:srgbClr val="B4323F"/>
                </a:solidFill>
                <a:latin typeface="Open Sans Light"/>
                <a:ea typeface="Open Sans Light"/>
                <a:cs typeface="Open Sans Light"/>
                <a:sym typeface="Open Sans Light"/>
              </a:rPr>
              <a:t>Non-Heat Pump</a:t>
            </a:r>
            <a:endParaRPr sz="1050">
              <a:solidFill>
                <a:srgbClr val="B4323F"/>
              </a:solidFill>
              <a:latin typeface="Open Sans Light"/>
              <a:ea typeface="Open Sans Light"/>
              <a:cs typeface="Open Sans Light"/>
              <a:sym typeface="Open Sans Light"/>
            </a:endParaRPr>
          </a:p>
        </p:txBody>
      </p:sp>
      <p:cxnSp>
        <p:nvCxnSpPr>
          <p:cNvPr id="457" name="Google Shape;457;p13"/>
          <p:cNvCxnSpPr/>
          <p:nvPr/>
        </p:nvCxnSpPr>
        <p:spPr>
          <a:xfrm flipH="1" rot="10800000">
            <a:off x="8585229" y="5127885"/>
            <a:ext cx="263977" cy="285133"/>
          </a:xfrm>
          <a:prstGeom prst="straightConnector1">
            <a:avLst/>
          </a:prstGeom>
          <a:noFill/>
          <a:ln cap="flat" cmpd="sng" w="9525">
            <a:solidFill>
              <a:schemeClr val="accent6"/>
            </a:solidFill>
            <a:prstDash val="solid"/>
            <a:round/>
            <a:headEnd len="med" w="med" type="none"/>
            <a:tailEnd len="med" w="med" type="triangle"/>
          </a:ln>
        </p:spPr>
      </p:cxnSp>
      <p:cxnSp>
        <p:nvCxnSpPr>
          <p:cNvPr id="458" name="Google Shape;458;p13"/>
          <p:cNvCxnSpPr/>
          <p:nvPr/>
        </p:nvCxnSpPr>
        <p:spPr>
          <a:xfrm flipH="1" rot="10800000">
            <a:off x="9312453" y="5058161"/>
            <a:ext cx="1089581" cy="338555"/>
          </a:xfrm>
          <a:prstGeom prst="straightConnector1">
            <a:avLst/>
          </a:prstGeom>
          <a:noFill/>
          <a:ln cap="flat" cmpd="sng" w="9525">
            <a:solidFill>
              <a:schemeClr val="accent6"/>
            </a:solidFill>
            <a:prstDash val="solid"/>
            <a:round/>
            <a:headEnd len="med" w="med" type="none"/>
            <a:tailEnd len="med" w="med" type="triangle"/>
          </a:ln>
        </p:spPr>
      </p:cxnSp>
      <p:cxnSp>
        <p:nvCxnSpPr>
          <p:cNvPr id="459" name="Google Shape;459;p13"/>
          <p:cNvCxnSpPr/>
          <p:nvPr/>
        </p:nvCxnSpPr>
        <p:spPr>
          <a:xfrm rot="10800000">
            <a:off x="9928364" y="5014619"/>
            <a:ext cx="133524" cy="382096"/>
          </a:xfrm>
          <a:prstGeom prst="straightConnector1">
            <a:avLst/>
          </a:prstGeom>
          <a:noFill/>
          <a:ln cap="flat" cmpd="sng" w="9525">
            <a:solidFill>
              <a:schemeClr val="accent6"/>
            </a:solidFill>
            <a:prstDash val="solid"/>
            <a:round/>
            <a:headEnd len="med" w="med" type="none"/>
            <a:tailEnd len="med" w="med" type="triangle"/>
          </a:ln>
        </p:spPr>
      </p:cxnSp>
      <p:cxnSp>
        <p:nvCxnSpPr>
          <p:cNvPr id="460" name="Google Shape;460;p13"/>
          <p:cNvCxnSpPr/>
          <p:nvPr/>
        </p:nvCxnSpPr>
        <p:spPr>
          <a:xfrm rot="10800000">
            <a:off x="8329917" y="5014619"/>
            <a:ext cx="254123" cy="395357"/>
          </a:xfrm>
          <a:prstGeom prst="straightConnector1">
            <a:avLst/>
          </a:prstGeom>
          <a:noFill/>
          <a:ln cap="flat" cmpd="sng" w="9525">
            <a:solidFill>
              <a:schemeClr val="accent6"/>
            </a:solidFill>
            <a:prstDash val="solid"/>
            <a:round/>
            <a:headEnd len="med" w="med" type="none"/>
            <a:tailEnd len="med" w="med" type="triangle"/>
          </a:ln>
        </p:spPr>
      </p:cxnSp>
      <p:cxnSp>
        <p:nvCxnSpPr>
          <p:cNvPr id="461" name="Google Shape;461;p13"/>
          <p:cNvCxnSpPr/>
          <p:nvPr/>
        </p:nvCxnSpPr>
        <p:spPr>
          <a:xfrm rot="10800000">
            <a:off x="6968323" y="4608683"/>
            <a:ext cx="1319824" cy="777624"/>
          </a:xfrm>
          <a:prstGeom prst="straightConnector1">
            <a:avLst/>
          </a:prstGeom>
          <a:noFill/>
          <a:ln cap="flat" cmpd="sng" w="9525">
            <a:solidFill>
              <a:schemeClr val="accent6"/>
            </a:solidFill>
            <a:prstDash val="solid"/>
            <a:round/>
            <a:headEnd len="med" w="med" type="none"/>
            <a:tailEnd len="med" w="med" type="triangle"/>
          </a:ln>
        </p:spPr>
      </p:cxnSp>
      <p:cxnSp>
        <p:nvCxnSpPr>
          <p:cNvPr id="462" name="Google Shape;462;p13"/>
          <p:cNvCxnSpPr/>
          <p:nvPr/>
        </p:nvCxnSpPr>
        <p:spPr>
          <a:xfrm flipH="1" rot="10800000">
            <a:off x="3645518" y="4628223"/>
            <a:ext cx="3349927" cy="732534"/>
          </a:xfrm>
          <a:prstGeom prst="straightConnector1">
            <a:avLst/>
          </a:prstGeom>
          <a:noFill/>
          <a:ln cap="flat" cmpd="sng" w="9525">
            <a:solidFill>
              <a:schemeClr val="accent6"/>
            </a:solidFill>
            <a:prstDash val="solid"/>
            <a:round/>
            <a:headEnd len="med" w="med" type="none"/>
            <a:tailEnd len="med" w="med" type="triangle"/>
          </a:ln>
        </p:spPr>
      </p:cxnSp>
      <p:pic>
        <p:nvPicPr>
          <p:cNvPr id="463" name="Google Shape;463;p13"/>
          <p:cNvPicPr preferRelativeResize="0"/>
          <p:nvPr/>
        </p:nvPicPr>
        <p:blipFill rotWithShape="1">
          <a:blip r:embed="rId10">
            <a:alphaModFix/>
          </a:blip>
          <a:srcRect b="0" l="0" r="0" t="0"/>
          <a:stretch/>
        </p:blipFill>
        <p:spPr>
          <a:xfrm>
            <a:off x="2056031" y="4210474"/>
            <a:ext cx="487836" cy="487836"/>
          </a:xfrm>
          <a:prstGeom prst="rect">
            <a:avLst/>
          </a:prstGeom>
          <a:noFill/>
          <a:ln>
            <a:noFill/>
          </a:ln>
        </p:spPr>
      </p:pic>
      <p:pic>
        <p:nvPicPr>
          <p:cNvPr id="464" name="Google Shape;464;p13"/>
          <p:cNvPicPr preferRelativeResize="0"/>
          <p:nvPr/>
        </p:nvPicPr>
        <p:blipFill rotWithShape="1">
          <a:blip r:embed="rId11">
            <a:alphaModFix/>
          </a:blip>
          <a:srcRect b="0" l="0" r="0" t="0"/>
          <a:stretch/>
        </p:blipFill>
        <p:spPr>
          <a:xfrm>
            <a:off x="4221449" y="3738878"/>
            <a:ext cx="349340" cy="349340"/>
          </a:xfrm>
          <a:prstGeom prst="rect">
            <a:avLst/>
          </a:prstGeom>
          <a:noFill/>
          <a:ln>
            <a:noFill/>
          </a:ln>
        </p:spPr>
      </p:pic>
      <p:pic>
        <p:nvPicPr>
          <p:cNvPr id="465" name="Google Shape;465;p13"/>
          <p:cNvPicPr preferRelativeResize="0"/>
          <p:nvPr/>
        </p:nvPicPr>
        <p:blipFill rotWithShape="1">
          <a:blip r:embed="rId11">
            <a:alphaModFix/>
          </a:blip>
          <a:srcRect b="0" l="0" r="0" t="0"/>
          <a:stretch/>
        </p:blipFill>
        <p:spPr>
          <a:xfrm>
            <a:off x="5674634" y="3782200"/>
            <a:ext cx="349340" cy="349340"/>
          </a:xfrm>
          <a:prstGeom prst="rect">
            <a:avLst/>
          </a:prstGeom>
          <a:noFill/>
          <a:ln>
            <a:noFill/>
          </a:ln>
        </p:spPr>
      </p:pic>
      <p:pic>
        <p:nvPicPr>
          <p:cNvPr id="466" name="Google Shape;466;p13"/>
          <p:cNvPicPr preferRelativeResize="0"/>
          <p:nvPr/>
        </p:nvPicPr>
        <p:blipFill rotWithShape="1">
          <a:blip r:embed="rId11">
            <a:alphaModFix/>
          </a:blip>
          <a:srcRect b="0" l="0" r="0" t="0"/>
          <a:stretch/>
        </p:blipFill>
        <p:spPr>
          <a:xfrm>
            <a:off x="7437190" y="3789323"/>
            <a:ext cx="349340" cy="349340"/>
          </a:xfrm>
          <a:prstGeom prst="rect">
            <a:avLst/>
          </a:prstGeom>
          <a:noFill/>
          <a:ln>
            <a:noFill/>
          </a:ln>
        </p:spPr>
      </p:pic>
      <p:pic>
        <p:nvPicPr>
          <p:cNvPr id="467" name="Google Shape;467;p13"/>
          <p:cNvPicPr preferRelativeResize="0"/>
          <p:nvPr/>
        </p:nvPicPr>
        <p:blipFill rotWithShape="1">
          <a:blip r:embed="rId11">
            <a:alphaModFix/>
          </a:blip>
          <a:srcRect b="0" l="0" r="0" t="0"/>
          <a:stretch/>
        </p:blipFill>
        <p:spPr>
          <a:xfrm>
            <a:off x="9064893" y="3789323"/>
            <a:ext cx="349340" cy="349340"/>
          </a:xfrm>
          <a:prstGeom prst="rect">
            <a:avLst/>
          </a:prstGeom>
          <a:noFill/>
          <a:ln>
            <a:noFill/>
          </a:ln>
        </p:spPr>
      </p:pic>
      <p:pic>
        <p:nvPicPr>
          <p:cNvPr id="468" name="Google Shape;468;p13"/>
          <p:cNvPicPr preferRelativeResize="0"/>
          <p:nvPr/>
        </p:nvPicPr>
        <p:blipFill rotWithShape="1">
          <a:blip r:embed="rId11">
            <a:alphaModFix/>
          </a:blip>
          <a:srcRect b="0" l="0" r="0" t="0"/>
          <a:stretch/>
        </p:blipFill>
        <p:spPr>
          <a:xfrm>
            <a:off x="10731210" y="3799225"/>
            <a:ext cx="349340" cy="3493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4"/>
          <p:cNvSpPr txBox="1"/>
          <p:nvPr>
            <p:ph type="title"/>
          </p:nvPr>
        </p:nvSpPr>
        <p:spPr>
          <a:xfrm>
            <a:off x="1982624" y="216403"/>
            <a:ext cx="9636720" cy="11205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6.3 Other Household</a:t>
            </a:r>
            <a:br>
              <a:rPr lang="en-GB" sz="4400">
                <a:latin typeface="Open Sans"/>
                <a:ea typeface="Open Sans"/>
                <a:cs typeface="Open Sans"/>
                <a:sym typeface="Open Sans"/>
              </a:rPr>
            </a:br>
            <a:r>
              <a:rPr lang="en-GB" sz="4400">
                <a:latin typeface="Open Sans"/>
                <a:ea typeface="Open Sans"/>
                <a:cs typeface="Open Sans"/>
                <a:sym typeface="Open Sans"/>
              </a:rPr>
              <a:t>End-uses</a:t>
            </a:r>
            <a:endParaRPr/>
          </a:p>
        </p:txBody>
      </p:sp>
      <p:sp>
        <p:nvSpPr>
          <p:cNvPr id="474" name="Google Shape;474;p14"/>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6.3.2. Space Heating Raw Data</a:t>
            </a:r>
            <a:endParaRPr b="0" i="0" sz="1800" u="none" cap="none" strike="noStrike">
              <a:solidFill>
                <a:schemeClr val="dk1"/>
              </a:solidFill>
              <a:latin typeface="Open Sans"/>
              <a:ea typeface="Open Sans"/>
              <a:cs typeface="Open Sans"/>
              <a:sym typeface="Open Sans"/>
            </a:endParaRPr>
          </a:p>
        </p:txBody>
      </p:sp>
      <p:sp>
        <p:nvSpPr>
          <p:cNvPr id="475" name="Google Shape;475;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476" name="Google Shape;476;p14"/>
          <p:cNvPicPr preferRelativeResize="0"/>
          <p:nvPr/>
        </p:nvPicPr>
        <p:blipFill rotWithShape="1">
          <a:blip r:embed="rId3">
            <a:alphaModFix/>
          </a:blip>
          <a:srcRect b="0" l="0" r="0" t="0"/>
          <a:stretch/>
        </p:blipFill>
        <p:spPr>
          <a:xfrm>
            <a:off x="893970" y="209348"/>
            <a:ext cx="978030" cy="978030"/>
          </a:xfrm>
          <a:prstGeom prst="rect">
            <a:avLst/>
          </a:prstGeom>
          <a:noFill/>
          <a:ln cap="flat" cmpd="sng" w="9525">
            <a:solidFill>
              <a:schemeClr val="dk1"/>
            </a:solidFill>
            <a:prstDash val="solid"/>
            <a:round/>
            <a:headEnd len="sm" w="sm" type="none"/>
            <a:tailEnd len="sm" w="sm" type="none"/>
          </a:ln>
        </p:spPr>
      </p:pic>
      <p:sp>
        <p:nvSpPr>
          <p:cNvPr id="477" name="Google Shape;477;p14"/>
          <p:cNvSpPr txBox="1"/>
          <p:nvPr/>
        </p:nvSpPr>
        <p:spPr>
          <a:xfrm>
            <a:off x="9217485" y="3562971"/>
            <a:ext cx="2401859" cy="2031325"/>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We need to define the type of Dwelling (houses) in our case-study – here generally defined as Urban_house_type1, 2 and 3. </a:t>
            </a:r>
            <a:endParaRPr/>
          </a:p>
        </p:txBody>
      </p:sp>
      <p:pic>
        <p:nvPicPr>
          <p:cNvPr id="478" name="Google Shape;478;p14"/>
          <p:cNvPicPr preferRelativeResize="0"/>
          <p:nvPr/>
        </p:nvPicPr>
        <p:blipFill rotWithShape="1">
          <a:blip r:embed="rId4">
            <a:alphaModFix/>
          </a:blip>
          <a:srcRect b="0" l="0" r="0" t="0"/>
          <a:stretch/>
        </p:blipFill>
        <p:spPr>
          <a:xfrm>
            <a:off x="893970" y="2035756"/>
            <a:ext cx="7541692" cy="3558540"/>
          </a:xfrm>
          <a:prstGeom prst="rect">
            <a:avLst/>
          </a:prstGeom>
          <a:noFill/>
          <a:ln>
            <a:noFill/>
          </a:ln>
        </p:spPr>
      </p:pic>
      <p:sp>
        <p:nvSpPr>
          <p:cNvPr id="479" name="Google Shape;479;p14"/>
          <p:cNvSpPr/>
          <p:nvPr/>
        </p:nvSpPr>
        <p:spPr>
          <a:xfrm>
            <a:off x="8234718" y="5088321"/>
            <a:ext cx="982767" cy="251460"/>
          </a:xfrm>
          <a:prstGeom prst="lef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14"/>
          <p:cNvSpPr/>
          <p:nvPr/>
        </p:nvSpPr>
        <p:spPr>
          <a:xfrm>
            <a:off x="8234719" y="4110742"/>
            <a:ext cx="982767" cy="251460"/>
          </a:xfrm>
          <a:prstGeom prst="leftArrow">
            <a:avLst>
              <a:gd fmla="val 50000" name="adj1"/>
              <a:gd fmla="val 50000" name="adj2"/>
            </a:avLst>
          </a:prstGeom>
          <a:solidFill>
            <a:schemeClr val="dk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5"/>
          <p:cNvSpPr txBox="1"/>
          <p:nvPr>
            <p:ph type="title"/>
          </p:nvPr>
        </p:nvSpPr>
        <p:spPr>
          <a:xfrm>
            <a:off x="1915333" y="122221"/>
            <a:ext cx="9704012"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6.3 Other Household End-uses</a:t>
            </a:r>
            <a:endParaRPr/>
          </a:p>
        </p:txBody>
      </p:sp>
      <p:sp>
        <p:nvSpPr>
          <p:cNvPr id="487" name="Google Shape;487;p15"/>
          <p:cNvSpPr txBox="1"/>
          <p:nvPr/>
        </p:nvSpPr>
        <p:spPr>
          <a:xfrm>
            <a:off x="876879" y="1289533"/>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6.3.3. Space Heating Reconstruction and Formulas</a:t>
            </a:r>
            <a:endParaRPr b="0" i="0" sz="1800" u="none" cap="none" strike="noStrike">
              <a:solidFill>
                <a:schemeClr val="dk1"/>
              </a:solidFill>
              <a:latin typeface="Open Sans"/>
              <a:ea typeface="Open Sans"/>
              <a:cs typeface="Open Sans"/>
              <a:sym typeface="Open Sans"/>
            </a:endParaRPr>
          </a:p>
        </p:txBody>
      </p:sp>
      <p:sp>
        <p:nvSpPr>
          <p:cNvPr id="488" name="Google Shape;488;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489" name="Google Shape;489;p15"/>
          <p:cNvPicPr preferRelativeResize="0"/>
          <p:nvPr/>
        </p:nvPicPr>
        <p:blipFill rotWithShape="1">
          <a:blip r:embed="rId3">
            <a:alphaModFix/>
          </a:blip>
          <a:srcRect b="0" l="0" r="0" t="0"/>
          <a:stretch/>
        </p:blipFill>
        <p:spPr>
          <a:xfrm>
            <a:off x="893970" y="209348"/>
            <a:ext cx="978030" cy="978030"/>
          </a:xfrm>
          <a:prstGeom prst="rect">
            <a:avLst/>
          </a:prstGeom>
          <a:noFill/>
          <a:ln cap="flat" cmpd="sng" w="9525">
            <a:solidFill>
              <a:schemeClr val="dk1"/>
            </a:solidFill>
            <a:prstDash val="solid"/>
            <a:round/>
            <a:headEnd len="sm" w="sm" type="none"/>
            <a:tailEnd len="sm" w="sm" type="none"/>
          </a:ln>
        </p:spPr>
      </p:pic>
      <p:sp>
        <p:nvSpPr>
          <p:cNvPr id="490" name="Google Shape;490;p15"/>
          <p:cNvSpPr txBox="1"/>
          <p:nvPr/>
        </p:nvSpPr>
        <p:spPr>
          <a:xfrm>
            <a:off x="893970" y="2011981"/>
            <a:ext cx="10439494" cy="4072625"/>
          </a:xfrm>
          <a:prstGeom prst="rect">
            <a:avLst/>
          </a:prstGeom>
          <a:blipFill rotWithShape="1">
            <a:blip r:embed="rId4">
              <a:alphaModFix/>
            </a:blip>
            <a:stretch>
              <a:fillRect b="0" l="-349" r="0" t="-1152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grpSp>
        <p:nvGrpSpPr>
          <p:cNvPr id="491" name="Google Shape;491;p15"/>
          <p:cNvGrpSpPr/>
          <p:nvPr/>
        </p:nvGrpSpPr>
        <p:grpSpPr>
          <a:xfrm>
            <a:off x="5742710" y="2732631"/>
            <a:ext cx="5826816" cy="3085348"/>
            <a:chOff x="1430774" y="1524000"/>
            <a:chExt cx="6343088" cy="3897032"/>
          </a:xfrm>
        </p:grpSpPr>
        <p:cxnSp>
          <p:nvCxnSpPr>
            <p:cNvPr id="492" name="Google Shape;492;p15"/>
            <p:cNvCxnSpPr/>
            <p:nvPr/>
          </p:nvCxnSpPr>
          <p:spPr>
            <a:xfrm>
              <a:off x="1905000" y="16764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493" name="Google Shape;493;p15"/>
            <p:cNvCxnSpPr/>
            <p:nvPr/>
          </p:nvCxnSpPr>
          <p:spPr>
            <a:xfrm>
              <a:off x="1447800" y="4876800"/>
              <a:ext cx="6096000" cy="0"/>
            </a:xfrm>
            <a:prstGeom prst="straightConnector1">
              <a:avLst/>
            </a:prstGeom>
            <a:noFill/>
            <a:ln cap="flat" cmpd="sng" w="9525">
              <a:solidFill>
                <a:schemeClr val="dk1"/>
              </a:solidFill>
              <a:prstDash val="solid"/>
              <a:round/>
              <a:headEnd len="med" w="med" type="none"/>
              <a:tailEnd len="med" w="med" type="triangle"/>
            </a:ln>
          </p:spPr>
        </p:cxnSp>
        <p:cxnSp>
          <p:nvCxnSpPr>
            <p:cNvPr id="494" name="Google Shape;494;p15"/>
            <p:cNvCxnSpPr/>
            <p:nvPr/>
          </p:nvCxnSpPr>
          <p:spPr>
            <a:xfrm rot="10800000">
              <a:off x="1447800" y="1524000"/>
              <a:ext cx="0" cy="3352800"/>
            </a:xfrm>
            <a:prstGeom prst="straightConnector1">
              <a:avLst/>
            </a:prstGeom>
            <a:noFill/>
            <a:ln cap="flat" cmpd="sng" w="9525">
              <a:solidFill>
                <a:schemeClr val="dk1"/>
              </a:solidFill>
              <a:prstDash val="solid"/>
              <a:round/>
              <a:headEnd len="med" w="med" type="none"/>
              <a:tailEnd len="med" w="med" type="triangle"/>
            </a:ln>
          </p:spPr>
        </p:cxnSp>
        <p:cxnSp>
          <p:nvCxnSpPr>
            <p:cNvPr id="495" name="Google Shape;495;p15"/>
            <p:cNvCxnSpPr/>
            <p:nvPr/>
          </p:nvCxnSpPr>
          <p:spPr>
            <a:xfrm>
              <a:off x="28194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496" name="Google Shape;496;p15"/>
            <p:cNvCxnSpPr/>
            <p:nvPr/>
          </p:nvCxnSpPr>
          <p:spPr>
            <a:xfrm>
              <a:off x="41910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497" name="Google Shape;497;p15"/>
            <p:cNvCxnSpPr/>
            <p:nvPr/>
          </p:nvCxnSpPr>
          <p:spPr>
            <a:xfrm>
              <a:off x="55626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498" name="Google Shape;498;p15"/>
            <p:cNvCxnSpPr/>
            <p:nvPr/>
          </p:nvCxnSpPr>
          <p:spPr>
            <a:xfrm>
              <a:off x="69342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499" name="Google Shape;499;p15"/>
            <p:cNvCxnSpPr/>
            <p:nvPr/>
          </p:nvCxnSpPr>
          <p:spPr>
            <a:xfrm>
              <a:off x="51054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500" name="Google Shape;500;p15"/>
            <p:cNvCxnSpPr/>
            <p:nvPr/>
          </p:nvCxnSpPr>
          <p:spPr>
            <a:xfrm>
              <a:off x="60198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501" name="Google Shape;501;p15"/>
            <p:cNvCxnSpPr/>
            <p:nvPr/>
          </p:nvCxnSpPr>
          <p:spPr>
            <a:xfrm>
              <a:off x="64770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502" name="Google Shape;502;p15"/>
            <p:cNvCxnSpPr/>
            <p:nvPr/>
          </p:nvCxnSpPr>
          <p:spPr>
            <a:xfrm>
              <a:off x="32766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503" name="Google Shape;503;p15"/>
            <p:cNvCxnSpPr/>
            <p:nvPr/>
          </p:nvCxnSpPr>
          <p:spPr>
            <a:xfrm>
              <a:off x="37338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504" name="Google Shape;504;p15"/>
            <p:cNvCxnSpPr/>
            <p:nvPr/>
          </p:nvCxnSpPr>
          <p:spPr>
            <a:xfrm>
              <a:off x="46482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505" name="Google Shape;505;p15"/>
            <p:cNvCxnSpPr/>
            <p:nvPr/>
          </p:nvCxnSpPr>
          <p:spPr>
            <a:xfrm>
              <a:off x="2362200" y="1600200"/>
              <a:ext cx="0" cy="3276600"/>
            </a:xfrm>
            <a:prstGeom prst="straightConnector1">
              <a:avLst/>
            </a:prstGeom>
            <a:noFill/>
            <a:ln cap="flat" cmpd="sng" w="9525">
              <a:solidFill>
                <a:schemeClr val="dk1"/>
              </a:solidFill>
              <a:prstDash val="dash"/>
              <a:round/>
              <a:headEnd len="med" w="med" type="none"/>
              <a:tailEnd len="med" w="med" type="none"/>
            </a:ln>
          </p:spPr>
        </p:cxnSp>
        <p:cxnSp>
          <p:nvCxnSpPr>
            <p:cNvPr id="506" name="Google Shape;506;p15"/>
            <p:cNvCxnSpPr/>
            <p:nvPr/>
          </p:nvCxnSpPr>
          <p:spPr>
            <a:xfrm>
              <a:off x="1447800" y="2971800"/>
              <a:ext cx="5943600" cy="0"/>
            </a:xfrm>
            <a:prstGeom prst="straightConnector1">
              <a:avLst/>
            </a:prstGeom>
            <a:noFill/>
            <a:ln cap="flat" cmpd="sng" w="28575">
              <a:solidFill>
                <a:srgbClr val="FF0000"/>
              </a:solidFill>
              <a:prstDash val="solid"/>
              <a:round/>
              <a:headEnd len="med" w="med" type="none"/>
              <a:tailEnd len="med" w="med" type="none"/>
            </a:ln>
          </p:spPr>
        </p:cxnSp>
        <p:sp>
          <p:nvSpPr>
            <p:cNvPr id="507" name="Google Shape;507;p15"/>
            <p:cNvSpPr/>
            <p:nvPr/>
          </p:nvSpPr>
          <p:spPr>
            <a:xfrm>
              <a:off x="1447800" y="2971800"/>
              <a:ext cx="457200" cy="609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08" name="Google Shape;508;p15"/>
            <p:cNvSpPr/>
            <p:nvPr/>
          </p:nvSpPr>
          <p:spPr>
            <a:xfrm>
              <a:off x="1905000" y="2971800"/>
              <a:ext cx="457200" cy="7620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09" name="Google Shape;509;p15"/>
            <p:cNvSpPr/>
            <p:nvPr/>
          </p:nvSpPr>
          <p:spPr>
            <a:xfrm>
              <a:off x="2362200" y="2971800"/>
              <a:ext cx="457200" cy="304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10" name="Google Shape;510;p15"/>
            <p:cNvSpPr/>
            <p:nvPr/>
          </p:nvSpPr>
          <p:spPr>
            <a:xfrm>
              <a:off x="6019800" y="2971800"/>
              <a:ext cx="457200" cy="2286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11" name="Google Shape;511;p15"/>
            <p:cNvSpPr/>
            <p:nvPr/>
          </p:nvSpPr>
          <p:spPr>
            <a:xfrm>
              <a:off x="6477000" y="2971800"/>
              <a:ext cx="457200" cy="4572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cxnSp>
          <p:nvCxnSpPr>
            <p:cNvPr id="512" name="Google Shape;512;p15"/>
            <p:cNvCxnSpPr/>
            <p:nvPr/>
          </p:nvCxnSpPr>
          <p:spPr>
            <a:xfrm>
              <a:off x="2819400" y="2667000"/>
              <a:ext cx="457200" cy="0"/>
            </a:xfrm>
            <a:prstGeom prst="straightConnector1">
              <a:avLst/>
            </a:prstGeom>
            <a:noFill/>
            <a:ln cap="flat" cmpd="sng" w="9525">
              <a:solidFill>
                <a:schemeClr val="dk1"/>
              </a:solidFill>
              <a:prstDash val="solid"/>
              <a:round/>
              <a:headEnd len="med" w="med" type="none"/>
              <a:tailEnd len="med" w="med" type="none"/>
            </a:ln>
          </p:spPr>
        </p:cxnSp>
        <p:cxnSp>
          <p:nvCxnSpPr>
            <p:cNvPr id="513" name="Google Shape;513;p15"/>
            <p:cNvCxnSpPr/>
            <p:nvPr/>
          </p:nvCxnSpPr>
          <p:spPr>
            <a:xfrm>
              <a:off x="3276600" y="2514600"/>
              <a:ext cx="457200" cy="0"/>
            </a:xfrm>
            <a:prstGeom prst="straightConnector1">
              <a:avLst/>
            </a:prstGeom>
            <a:noFill/>
            <a:ln cap="flat" cmpd="sng" w="9525">
              <a:solidFill>
                <a:schemeClr val="dk1"/>
              </a:solidFill>
              <a:prstDash val="solid"/>
              <a:round/>
              <a:headEnd len="med" w="med" type="none"/>
              <a:tailEnd len="med" w="med" type="none"/>
            </a:ln>
          </p:spPr>
        </p:cxnSp>
        <p:cxnSp>
          <p:nvCxnSpPr>
            <p:cNvPr id="514" name="Google Shape;514;p15"/>
            <p:cNvCxnSpPr/>
            <p:nvPr/>
          </p:nvCxnSpPr>
          <p:spPr>
            <a:xfrm>
              <a:off x="3733800" y="2286000"/>
              <a:ext cx="457200" cy="0"/>
            </a:xfrm>
            <a:prstGeom prst="straightConnector1">
              <a:avLst/>
            </a:prstGeom>
            <a:noFill/>
            <a:ln cap="flat" cmpd="sng" w="9525">
              <a:solidFill>
                <a:schemeClr val="dk1"/>
              </a:solidFill>
              <a:prstDash val="solid"/>
              <a:round/>
              <a:headEnd len="med" w="med" type="none"/>
              <a:tailEnd len="med" w="med" type="none"/>
            </a:ln>
          </p:spPr>
        </p:cxnSp>
        <p:cxnSp>
          <p:nvCxnSpPr>
            <p:cNvPr id="515" name="Google Shape;515;p15"/>
            <p:cNvCxnSpPr/>
            <p:nvPr/>
          </p:nvCxnSpPr>
          <p:spPr>
            <a:xfrm>
              <a:off x="4191000" y="2057400"/>
              <a:ext cx="914400" cy="0"/>
            </a:xfrm>
            <a:prstGeom prst="straightConnector1">
              <a:avLst/>
            </a:prstGeom>
            <a:noFill/>
            <a:ln cap="flat" cmpd="sng" w="9525">
              <a:solidFill>
                <a:schemeClr val="dk1"/>
              </a:solidFill>
              <a:prstDash val="solid"/>
              <a:round/>
              <a:headEnd len="med" w="med" type="none"/>
              <a:tailEnd len="med" w="med" type="none"/>
            </a:ln>
          </p:spPr>
        </p:cxnSp>
        <p:cxnSp>
          <p:nvCxnSpPr>
            <p:cNvPr id="516" name="Google Shape;516;p15"/>
            <p:cNvCxnSpPr/>
            <p:nvPr/>
          </p:nvCxnSpPr>
          <p:spPr>
            <a:xfrm>
              <a:off x="5105400" y="2209800"/>
              <a:ext cx="457200" cy="0"/>
            </a:xfrm>
            <a:prstGeom prst="straightConnector1">
              <a:avLst/>
            </a:prstGeom>
            <a:noFill/>
            <a:ln cap="flat" cmpd="sng" w="9525">
              <a:solidFill>
                <a:schemeClr val="dk1"/>
              </a:solidFill>
              <a:prstDash val="solid"/>
              <a:round/>
              <a:headEnd len="med" w="med" type="none"/>
              <a:tailEnd len="med" w="med" type="none"/>
            </a:ln>
          </p:spPr>
        </p:cxnSp>
        <p:cxnSp>
          <p:nvCxnSpPr>
            <p:cNvPr id="517" name="Google Shape;517;p15"/>
            <p:cNvCxnSpPr/>
            <p:nvPr/>
          </p:nvCxnSpPr>
          <p:spPr>
            <a:xfrm>
              <a:off x="5562600" y="2590800"/>
              <a:ext cx="457200" cy="0"/>
            </a:xfrm>
            <a:prstGeom prst="straightConnector1">
              <a:avLst/>
            </a:prstGeom>
            <a:noFill/>
            <a:ln cap="flat" cmpd="sng" w="9525">
              <a:solidFill>
                <a:schemeClr val="dk1"/>
              </a:solidFill>
              <a:prstDash val="solid"/>
              <a:round/>
              <a:headEnd len="med" w="med" type="none"/>
              <a:tailEnd len="med" w="med" type="none"/>
            </a:ln>
          </p:spPr>
        </p:cxnSp>
        <p:sp>
          <p:nvSpPr>
            <p:cNvPr id="518" name="Google Shape;518;p15"/>
            <p:cNvSpPr txBox="1"/>
            <p:nvPr/>
          </p:nvSpPr>
          <p:spPr>
            <a:xfrm>
              <a:off x="1430774" y="4954537"/>
              <a:ext cx="6343088" cy="4664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16"/>
          <p:cNvSpPr txBox="1"/>
          <p:nvPr>
            <p:ph type="title"/>
          </p:nvPr>
        </p:nvSpPr>
        <p:spPr>
          <a:xfrm>
            <a:off x="1915333" y="122221"/>
            <a:ext cx="9704012"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6.3 Other Household End-uses</a:t>
            </a:r>
            <a:endParaRPr/>
          </a:p>
        </p:txBody>
      </p:sp>
      <p:sp>
        <p:nvSpPr>
          <p:cNvPr id="524" name="Google Shape;524;p16"/>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6.3.4. Water Heating Raw Data</a:t>
            </a:r>
            <a:endParaRPr b="0" i="0" sz="1800" u="none" cap="none" strike="noStrike">
              <a:solidFill>
                <a:schemeClr val="dk1"/>
              </a:solidFill>
              <a:latin typeface="Open Sans"/>
              <a:ea typeface="Open Sans"/>
              <a:cs typeface="Open Sans"/>
              <a:sym typeface="Open Sans"/>
            </a:endParaRPr>
          </a:p>
        </p:txBody>
      </p:sp>
      <p:sp>
        <p:nvSpPr>
          <p:cNvPr id="525" name="Google Shape;525;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526" name="Google Shape;526;p16"/>
          <p:cNvPicPr preferRelativeResize="0"/>
          <p:nvPr/>
        </p:nvPicPr>
        <p:blipFill rotWithShape="1">
          <a:blip r:embed="rId3">
            <a:alphaModFix/>
          </a:blip>
          <a:srcRect b="0" l="0" r="0" t="0"/>
          <a:stretch/>
        </p:blipFill>
        <p:spPr>
          <a:xfrm>
            <a:off x="935708" y="243302"/>
            <a:ext cx="979625" cy="979625"/>
          </a:xfrm>
          <a:prstGeom prst="rect">
            <a:avLst/>
          </a:prstGeom>
          <a:noFill/>
          <a:ln cap="flat" cmpd="sng" w="9525">
            <a:solidFill>
              <a:schemeClr val="dk1"/>
            </a:solidFill>
            <a:prstDash val="solid"/>
            <a:round/>
            <a:headEnd len="sm" w="sm" type="none"/>
            <a:tailEnd len="sm" w="sm" type="none"/>
          </a:ln>
        </p:spPr>
      </p:pic>
      <p:pic>
        <p:nvPicPr>
          <p:cNvPr id="527" name="Google Shape;527;p16"/>
          <p:cNvPicPr preferRelativeResize="0"/>
          <p:nvPr/>
        </p:nvPicPr>
        <p:blipFill rotWithShape="1">
          <a:blip r:embed="rId4">
            <a:alphaModFix/>
          </a:blip>
          <a:srcRect b="0" l="0" r="0" t="0"/>
          <a:stretch/>
        </p:blipFill>
        <p:spPr>
          <a:xfrm>
            <a:off x="1031463" y="2533850"/>
            <a:ext cx="10129073" cy="20514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7"/>
          <p:cNvSpPr txBox="1"/>
          <p:nvPr>
            <p:ph type="title"/>
          </p:nvPr>
        </p:nvSpPr>
        <p:spPr>
          <a:xfrm>
            <a:off x="1897392" y="70332"/>
            <a:ext cx="9704012"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6.3 Other Household End-uses</a:t>
            </a:r>
            <a:endParaRPr/>
          </a:p>
        </p:txBody>
      </p:sp>
      <p:sp>
        <p:nvSpPr>
          <p:cNvPr id="533" name="Google Shape;533;p17"/>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6.3.5. Water Heating Reconstruction and Formulas</a:t>
            </a:r>
            <a:endParaRPr b="0" i="0" sz="1800" u="none" cap="none" strike="noStrike">
              <a:solidFill>
                <a:schemeClr val="dk1"/>
              </a:solidFill>
              <a:latin typeface="Open Sans"/>
              <a:ea typeface="Open Sans"/>
              <a:cs typeface="Open Sans"/>
              <a:sym typeface="Open Sans"/>
            </a:endParaRPr>
          </a:p>
        </p:txBody>
      </p:sp>
      <p:sp>
        <p:nvSpPr>
          <p:cNvPr id="534" name="Google Shape;534;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535" name="Google Shape;535;p17"/>
          <p:cNvPicPr preferRelativeResize="0"/>
          <p:nvPr/>
        </p:nvPicPr>
        <p:blipFill rotWithShape="1">
          <a:blip r:embed="rId3">
            <a:alphaModFix/>
          </a:blip>
          <a:srcRect b="0" l="0" r="0" t="0"/>
          <a:stretch/>
        </p:blipFill>
        <p:spPr>
          <a:xfrm>
            <a:off x="935708" y="243302"/>
            <a:ext cx="979625" cy="979625"/>
          </a:xfrm>
          <a:prstGeom prst="rect">
            <a:avLst/>
          </a:prstGeom>
          <a:noFill/>
          <a:ln cap="flat" cmpd="sng" w="9525">
            <a:solidFill>
              <a:schemeClr val="dk1"/>
            </a:solidFill>
            <a:prstDash val="solid"/>
            <a:round/>
            <a:headEnd len="sm" w="sm" type="none"/>
            <a:tailEnd len="sm" w="sm" type="none"/>
          </a:ln>
        </p:spPr>
      </p:pic>
      <p:sp>
        <p:nvSpPr>
          <p:cNvPr id="536" name="Google Shape;536;p17"/>
          <p:cNvSpPr txBox="1"/>
          <p:nvPr/>
        </p:nvSpPr>
        <p:spPr>
          <a:xfrm>
            <a:off x="-729803" y="2305881"/>
            <a:ext cx="6825803" cy="961225"/>
          </a:xfrm>
          <a:prstGeom prst="rect">
            <a:avLst/>
          </a:prstGeom>
          <a:blipFill rotWithShape="1">
            <a:blip r:embed="rId4">
              <a:alphaModFix/>
            </a:blip>
            <a:stretch>
              <a:fillRect b="-67084" l="0" r="0" t="-253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37" name="Google Shape;537;p17"/>
          <p:cNvSpPr txBox="1"/>
          <p:nvPr/>
        </p:nvSpPr>
        <p:spPr>
          <a:xfrm>
            <a:off x="1081825" y="3590895"/>
            <a:ext cx="4881093" cy="1754326"/>
          </a:xfrm>
          <a:prstGeom prst="rect">
            <a:avLst/>
          </a:prstGeom>
          <a:blipFill rotWithShape="1">
            <a:blip r:embed="rId5">
              <a:alphaModFix/>
            </a:blip>
            <a:stretch>
              <a:fillRect b="-4512" l="-998" r="0" t="-173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descr="Free vector boiler water heater with radiator and washbasin" id="538" name="Google Shape;538;p17"/>
          <p:cNvPicPr preferRelativeResize="0"/>
          <p:nvPr/>
        </p:nvPicPr>
        <p:blipFill rotWithShape="1">
          <a:blip r:embed="rId6">
            <a:alphaModFix/>
          </a:blip>
          <a:srcRect b="0" l="0" r="0" t="0"/>
          <a:stretch/>
        </p:blipFill>
        <p:spPr>
          <a:xfrm>
            <a:off x="6096000" y="2305881"/>
            <a:ext cx="5390344" cy="3030992"/>
          </a:xfrm>
          <a:prstGeom prst="rect">
            <a:avLst/>
          </a:prstGeom>
          <a:noFill/>
          <a:ln>
            <a:noFill/>
          </a:ln>
        </p:spPr>
      </p:pic>
      <p:sp>
        <p:nvSpPr>
          <p:cNvPr id="539" name="Google Shape;539;p17"/>
          <p:cNvSpPr txBox="1"/>
          <p:nvPr/>
        </p:nvSpPr>
        <p:spPr>
          <a:xfrm>
            <a:off x="6096000" y="5345221"/>
            <a:ext cx="5390344"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800">
                <a:solidFill>
                  <a:schemeClr val="dk1"/>
                </a:solidFill>
                <a:latin typeface="Calibri"/>
                <a:ea typeface="Calibri"/>
                <a:cs typeface="Calibri"/>
                <a:sym typeface="Calibri"/>
              </a:rPr>
              <a:t>Source: </a:t>
            </a:r>
            <a:r>
              <a:rPr lang="en-GB" sz="800" u="sng">
                <a:solidFill>
                  <a:schemeClr val="dk1"/>
                </a:solidFill>
                <a:latin typeface="Calibri"/>
                <a:ea typeface="Calibri"/>
                <a:cs typeface="Calibri"/>
                <a:sym typeface="Calibri"/>
                <a:hlinkClick r:id="rId7">
                  <a:extLst>
                    <a:ext uri="{A12FA001-AC4F-418D-AE19-62706E023703}">
                      <ahyp:hlinkClr val="tx"/>
                    </a:ext>
                  </a:extLst>
                </a:hlinkClick>
              </a:rPr>
              <a:t>https://www.freepik.com/free-vector/boiler-water-heater-with-radiator-washbasin_6198191.htm#query=water%20heating&amp;position=38&amp;from_view=search&amp;track=ais</a:t>
            </a:r>
            <a:r>
              <a:rPr lang="en-GB" sz="800">
                <a:solidFill>
                  <a:schemeClr val="dk1"/>
                </a:solidFill>
                <a:latin typeface="Calibri"/>
                <a:ea typeface="Calibri"/>
                <a:cs typeface="Calibri"/>
                <a:sym typeface="Calibri"/>
              </a:rPr>
              <a:t>, Image by vectorpocket&lt;/a&gt; on Freepik.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18"/>
          <p:cNvSpPr txBox="1"/>
          <p:nvPr>
            <p:ph type="title"/>
          </p:nvPr>
        </p:nvSpPr>
        <p:spPr>
          <a:xfrm>
            <a:off x="2196268" y="59254"/>
            <a:ext cx="8182469"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6.4 Other Household End-uses</a:t>
            </a:r>
            <a:endParaRPr/>
          </a:p>
        </p:txBody>
      </p:sp>
      <p:sp>
        <p:nvSpPr>
          <p:cNvPr id="545" name="Google Shape;545;p18"/>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6.4.1. Air Conditioning Raw Data</a:t>
            </a:r>
            <a:endParaRPr b="0" i="0" sz="1800" u="none" cap="none" strike="noStrike">
              <a:solidFill>
                <a:schemeClr val="dk1"/>
              </a:solidFill>
              <a:latin typeface="Open Sans"/>
              <a:ea typeface="Open Sans"/>
              <a:cs typeface="Open Sans"/>
              <a:sym typeface="Open Sans"/>
            </a:endParaRPr>
          </a:p>
        </p:txBody>
      </p:sp>
      <p:sp>
        <p:nvSpPr>
          <p:cNvPr id="546" name="Google Shape;546;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547" name="Google Shape;547;p18"/>
          <p:cNvPicPr preferRelativeResize="0"/>
          <p:nvPr/>
        </p:nvPicPr>
        <p:blipFill rotWithShape="1">
          <a:blip r:embed="rId3">
            <a:alphaModFix/>
          </a:blip>
          <a:srcRect b="0" l="0" r="0" t="0"/>
          <a:stretch/>
        </p:blipFill>
        <p:spPr>
          <a:xfrm>
            <a:off x="984279" y="161194"/>
            <a:ext cx="1121681" cy="1121681"/>
          </a:xfrm>
          <a:prstGeom prst="rect">
            <a:avLst/>
          </a:prstGeom>
          <a:noFill/>
          <a:ln cap="flat" cmpd="sng" w="9525">
            <a:solidFill>
              <a:schemeClr val="dk1"/>
            </a:solidFill>
            <a:prstDash val="solid"/>
            <a:round/>
            <a:headEnd len="sm" w="sm" type="none"/>
            <a:tailEnd len="sm" w="sm" type="none"/>
          </a:ln>
        </p:spPr>
      </p:pic>
      <p:pic>
        <p:nvPicPr>
          <p:cNvPr id="548" name="Google Shape;548;p18"/>
          <p:cNvPicPr preferRelativeResize="0"/>
          <p:nvPr/>
        </p:nvPicPr>
        <p:blipFill rotWithShape="1">
          <a:blip r:embed="rId4">
            <a:alphaModFix/>
          </a:blip>
          <a:srcRect b="0" l="0" r="0" t="0"/>
          <a:stretch/>
        </p:blipFill>
        <p:spPr>
          <a:xfrm>
            <a:off x="1012191" y="2300004"/>
            <a:ext cx="10167618" cy="24651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19"/>
          <p:cNvSpPr txBox="1"/>
          <p:nvPr>
            <p:ph type="title"/>
          </p:nvPr>
        </p:nvSpPr>
        <p:spPr>
          <a:xfrm>
            <a:off x="2343954" y="70332"/>
            <a:ext cx="9257449"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6.4 Other Household End-uses</a:t>
            </a:r>
            <a:endParaRPr/>
          </a:p>
        </p:txBody>
      </p:sp>
      <p:sp>
        <p:nvSpPr>
          <p:cNvPr id="554" name="Google Shape;554;p19"/>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6.4.2. Air Conditioning Reconstruction and Formulas</a:t>
            </a:r>
            <a:endParaRPr b="0" i="0" sz="1800" u="none" cap="none" strike="noStrike">
              <a:solidFill>
                <a:schemeClr val="dk1"/>
              </a:solidFill>
              <a:latin typeface="Open Sans"/>
              <a:ea typeface="Open Sans"/>
              <a:cs typeface="Open Sans"/>
              <a:sym typeface="Open Sans"/>
            </a:endParaRPr>
          </a:p>
        </p:txBody>
      </p:sp>
      <p:sp>
        <p:nvSpPr>
          <p:cNvPr id="555" name="Google Shape;555;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56" name="Google Shape;556;p19"/>
          <p:cNvSpPr txBox="1"/>
          <p:nvPr/>
        </p:nvSpPr>
        <p:spPr>
          <a:xfrm>
            <a:off x="893970" y="2102414"/>
            <a:ext cx="490685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C000"/>
                </a:solidFill>
                <a:latin typeface="Open Sans"/>
                <a:ea typeface="Open Sans"/>
                <a:cs typeface="Open Sans"/>
                <a:sym typeface="Open Sans"/>
              </a:rPr>
              <a:t>Useful energy demand </a:t>
            </a:r>
            <a:r>
              <a:rPr lang="en-GB" sz="1800">
                <a:solidFill>
                  <a:srgbClr val="000000"/>
                </a:solidFill>
                <a:latin typeface="Open Sans"/>
                <a:ea typeface="Open Sans"/>
                <a:cs typeface="Open Sans"/>
                <a:sym typeface="Open Sans"/>
              </a:rPr>
              <a:t>for </a:t>
            </a:r>
            <a:r>
              <a:rPr lang="en-GB" sz="1800">
                <a:solidFill>
                  <a:schemeClr val="dk1"/>
                </a:solidFill>
                <a:latin typeface="Open Sans"/>
                <a:ea typeface="Open Sans"/>
                <a:cs typeface="Open Sans"/>
                <a:sym typeface="Open Sans"/>
              </a:rPr>
              <a:t>air conditioning: </a:t>
            </a:r>
            <a:endParaRPr sz="1800">
              <a:solidFill>
                <a:schemeClr val="dk1"/>
              </a:solidFill>
              <a:latin typeface="Cambria Math"/>
              <a:ea typeface="Cambria Math"/>
              <a:cs typeface="Cambria Math"/>
              <a:sym typeface="Cambria Math"/>
            </a:endParaRPr>
          </a:p>
        </p:txBody>
      </p:sp>
      <p:pic>
        <p:nvPicPr>
          <p:cNvPr id="557" name="Google Shape;557;p19"/>
          <p:cNvPicPr preferRelativeResize="0"/>
          <p:nvPr/>
        </p:nvPicPr>
        <p:blipFill rotWithShape="1">
          <a:blip r:embed="rId3">
            <a:alphaModFix/>
          </a:blip>
          <a:srcRect b="0" l="0" r="0" t="0"/>
          <a:stretch/>
        </p:blipFill>
        <p:spPr>
          <a:xfrm>
            <a:off x="984279" y="161194"/>
            <a:ext cx="1121681" cy="1121681"/>
          </a:xfrm>
          <a:prstGeom prst="rect">
            <a:avLst/>
          </a:prstGeom>
          <a:noFill/>
          <a:ln cap="flat" cmpd="sng" w="9525">
            <a:solidFill>
              <a:schemeClr val="dk1"/>
            </a:solidFill>
            <a:prstDash val="solid"/>
            <a:round/>
            <a:headEnd len="sm" w="sm" type="none"/>
            <a:tailEnd len="sm" w="sm" type="none"/>
          </a:ln>
        </p:spPr>
      </p:pic>
      <p:sp>
        <p:nvSpPr>
          <p:cNvPr id="558" name="Google Shape;558;p19"/>
          <p:cNvSpPr txBox="1"/>
          <p:nvPr/>
        </p:nvSpPr>
        <p:spPr>
          <a:xfrm>
            <a:off x="984279" y="2762919"/>
            <a:ext cx="5987247" cy="2338589"/>
          </a:xfrm>
          <a:prstGeom prst="rect">
            <a:avLst/>
          </a:prstGeom>
          <a:blipFill rotWithShape="1">
            <a:blip r:embed="rId4">
              <a:alphaModFix/>
            </a:blip>
            <a:stretch>
              <a:fillRect b="-3124" l="-812"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59" name="Google Shape;559;p19"/>
          <p:cNvSpPr txBox="1"/>
          <p:nvPr/>
        </p:nvSpPr>
        <p:spPr>
          <a:xfrm>
            <a:off x="7070501" y="5209503"/>
            <a:ext cx="433926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600">
                <a:solidFill>
                  <a:schemeClr val="dk1"/>
                </a:solidFill>
                <a:latin typeface="Calibri"/>
                <a:ea typeface="Calibri"/>
                <a:cs typeface="Calibri"/>
                <a:sym typeface="Calibri"/>
              </a:rPr>
              <a:t>Source: https://www.freepik.com/free-photo/close-up-heat-pump-outside-home_22118722.htm#query=heat%20pump&amp;position=24&amp;from_view=search&amp;track=ais, Freepik&lt;/a&gt;</a:t>
            </a:r>
            <a:endParaRPr/>
          </a:p>
        </p:txBody>
      </p:sp>
      <p:pic>
        <p:nvPicPr>
          <p:cNvPr descr="Free photo close up on heat pump outside home" id="560" name="Google Shape;560;p19"/>
          <p:cNvPicPr preferRelativeResize="0"/>
          <p:nvPr/>
        </p:nvPicPr>
        <p:blipFill rotWithShape="1">
          <a:blip r:embed="rId5">
            <a:alphaModFix/>
          </a:blip>
          <a:srcRect b="0" l="0" r="0" t="0"/>
          <a:stretch/>
        </p:blipFill>
        <p:spPr>
          <a:xfrm>
            <a:off x="6991428" y="2102414"/>
            <a:ext cx="4339267" cy="30984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title"/>
          </p:nvPr>
        </p:nvSpPr>
        <p:spPr>
          <a:xfrm>
            <a:off x="838200" y="-8127"/>
            <a:ext cx="10515600"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t>Intended Learning Outcomes (ILOs)</a:t>
            </a:r>
            <a:endParaRPr/>
          </a:p>
        </p:txBody>
      </p:sp>
      <p:grpSp>
        <p:nvGrpSpPr>
          <p:cNvPr id="121" name="Google Shape;121;p2"/>
          <p:cNvGrpSpPr/>
          <p:nvPr/>
        </p:nvGrpSpPr>
        <p:grpSpPr>
          <a:xfrm>
            <a:off x="6770955" y="1622563"/>
            <a:ext cx="4286251" cy="3612874"/>
            <a:chOff x="5322277" y="1512599"/>
            <a:chExt cx="3214026" cy="2463851"/>
          </a:xfrm>
        </p:grpSpPr>
        <p:sp>
          <p:nvSpPr>
            <p:cNvPr id="122" name="Google Shape;122;p2"/>
            <p:cNvSpPr/>
            <p:nvPr/>
          </p:nvSpPr>
          <p:spPr>
            <a:xfrm>
              <a:off x="5322277" y="1512599"/>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6.1 Household Sector and its sub-sectors</a:t>
              </a:r>
              <a:endParaRPr b="0" i="0" sz="1600" u="none" cap="none" strike="noStrike">
                <a:solidFill>
                  <a:schemeClr val="dk1"/>
                </a:solidFill>
                <a:latin typeface="Open Sans"/>
                <a:ea typeface="Open Sans"/>
                <a:cs typeface="Open Sans"/>
                <a:sym typeface="Open Sans"/>
              </a:endParaRPr>
            </a:p>
          </p:txBody>
        </p:sp>
        <p:sp>
          <p:nvSpPr>
            <p:cNvPr id="123" name="Google Shape;123;p2"/>
            <p:cNvSpPr/>
            <p:nvPr/>
          </p:nvSpPr>
          <p:spPr>
            <a:xfrm>
              <a:off x="5322277" y="22123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6.2 Base Year Reconstruction (1/3) – Collection of Raw Data</a:t>
              </a:r>
              <a:endParaRPr/>
            </a:p>
          </p:txBody>
        </p:sp>
        <p:sp>
          <p:nvSpPr>
            <p:cNvPr id="124" name="Google Shape;124;p2"/>
            <p:cNvSpPr/>
            <p:nvPr/>
          </p:nvSpPr>
          <p:spPr>
            <a:xfrm>
              <a:off x="5322278" y="2861138"/>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6.3 Base Year Reconstruction (2/3) - MAED Input Data calculation for the base year </a:t>
              </a:r>
              <a:endParaRPr b="0" i="0" sz="1600" u="none" cap="none" strike="noStrike">
                <a:solidFill>
                  <a:schemeClr val="dk1"/>
                </a:solidFill>
                <a:latin typeface="Open Sans"/>
                <a:ea typeface="Open Sans"/>
                <a:cs typeface="Open Sans"/>
                <a:sym typeface="Open Sans"/>
              </a:endParaRPr>
            </a:p>
          </p:txBody>
        </p:sp>
        <p:sp>
          <p:nvSpPr>
            <p:cNvPr id="125" name="Google Shape;125;p2"/>
            <p:cNvSpPr/>
            <p:nvPr/>
          </p:nvSpPr>
          <p:spPr>
            <a:xfrm>
              <a:off x="5322277" y="3509950"/>
              <a:ext cx="3214025"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Open Sans"/>
                  <a:ea typeface="Open Sans"/>
                  <a:cs typeface="Open Sans"/>
                  <a:sym typeface="Open Sans"/>
                </a:rPr>
                <a:t>6.4 Base Year Reconstruction (3/3): Run, Results, Check for Accuracy</a:t>
              </a:r>
              <a:endParaRPr b="0" i="0" sz="1600" u="none" cap="none" strike="noStrike">
                <a:solidFill>
                  <a:schemeClr val="dk1"/>
                </a:solidFill>
                <a:latin typeface="Open Sans"/>
                <a:ea typeface="Open Sans"/>
                <a:cs typeface="Open Sans"/>
                <a:sym typeface="Open Sans"/>
              </a:endParaRPr>
            </a:p>
          </p:txBody>
        </p:sp>
        <p:cxnSp>
          <p:nvCxnSpPr>
            <p:cNvPr id="126" name="Google Shape;126;p2"/>
            <p:cNvCxnSpPr>
              <a:stCxn id="122" idx="2"/>
              <a:endCxn id="123" idx="0"/>
            </p:cNvCxnSpPr>
            <p:nvPr/>
          </p:nvCxnSpPr>
          <p:spPr>
            <a:xfrm>
              <a:off x="6929290" y="1979099"/>
              <a:ext cx="0" cy="233400"/>
            </a:xfrm>
            <a:prstGeom prst="straightConnector1">
              <a:avLst/>
            </a:prstGeom>
            <a:noFill/>
            <a:ln cap="flat" cmpd="sng" w="9525">
              <a:solidFill>
                <a:schemeClr val="dk2"/>
              </a:solidFill>
              <a:prstDash val="solid"/>
              <a:round/>
              <a:headEnd len="med" w="med" type="none"/>
              <a:tailEnd len="med" w="med" type="triangle"/>
            </a:ln>
          </p:spPr>
        </p:cxnSp>
        <p:cxnSp>
          <p:nvCxnSpPr>
            <p:cNvPr id="127" name="Google Shape;127;p2"/>
            <p:cNvCxnSpPr>
              <a:stCxn id="123" idx="2"/>
              <a:endCxn id="124" idx="0"/>
            </p:cNvCxnSpPr>
            <p:nvPr/>
          </p:nvCxnSpPr>
          <p:spPr>
            <a:xfrm>
              <a:off x="6929290" y="2678850"/>
              <a:ext cx="0" cy="182400"/>
            </a:xfrm>
            <a:prstGeom prst="straightConnector1">
              <a:avLst/>
            </a:prstGeom>
            <a:noFill/>
            <a:ln cap="flat" cmpd="sng" w="9525">
              <a:solidFill>
                <a:schemeClr val="dk2"/>
              </a:solidFill>
              <a:prstDash val="solid"/>
              <a:round/>
              <a:headEnd len="med" w="med" type="none"/>
              <a:tailEnd len="med" w="med" type="triangle"/>
            </a:ln>
          </p:spPr>
        </p:cxnSp>
        <p:cxnSp>
          <p:nvCxnSpPr>
            <p:cNvPr id="128" name="Google Shape;128;p2"/>
            <p:cNvCxnSpPr>
              <a:stCxn id="124" idx="2"/>
              <a:endCxn id="125" idx="0"/>
            </p:cNvCxnSpPr>
            <p:nvPr/>
          </p:nvCxnSpPr>
          <p:spPr>
            <a:xfrm>
              <a:off x="6929291" y="3327638"/>
              <a:ext cx="0" cy="182400"/>
            </a:xfrm>
            <a:prstGeom prst="straightConnector1">
              <a:avLst/>
            </a:prstGeom>
            <a:noFill/>
            <a:ln cap="flat" cmpd="sng" w="9525">
              <a:solidFill>
                <a:schemeClr val="dk2"/>
              </a:solidFill>
              <a:prstDash val="solid"/>
              <a:round/>
              <a:headEnd len="med" w="med" type="none"/>
              <a:tailEnd len="med" w="med" type="triangle"/>
            </a:ln>
          </p:spPr>
        </p:cxnSp>
      </p:grpSp>
      <p:sp>
        <p:nvSpPr>
          <p:cNvPr id="129" name="Google Shape;129;p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30" name="Google Shape;130;p2"/>
          <p:cNvSpPr txBox="1"/>
          <p:nvPr/>
        </p:nvSpPr>
        <p:spPr>
          <a:xfrm>
            <a:off x="1024205" y="1317435"/>
            <a:ext cx="5746750" cy="4584700"/>
          </a:xfrm>
          <a:prstGeom prst="rect">
            <a:avLst/>
          </a:prstGeom>
          <a:noFill/>
          <a:ln>
            <a:noFill/>
          </a:ln>
        </p:spPr>
        <p:txBody>
          <a:bodyPr anchorCtr="0" anchor="t" bIns="60925" lIns="121900" spcFirstLastPara="1" rIns="121900" wrap="square" tIns="60925">
            <a:noAutofit/>
          </a:bodyPr>
          <a:lstStyle/>
          <a:p>
            <a:pPr indent="0" lvl="0" marL="0" marR="0" rtl="0" algn="l">
              <a:spcBef>
                <a:spcPts val="1000"/>
              </a:spcBef>
              <a:spcAft>
                <a:spcPts val="0"/>
              </a:spcAft>
              <a:buNone/>
            </a:pPr>
            <a:r>
              <a:rPr b="1" i="0" lang="en-GB" sz="2000" u="none" cap="none" strike="noStrike">
                <a:solidFill>
                  <a:srgbClr val="9CC2E5"/>
                </a:solidFill>
                <a:latin typeface="Open Sans"/>
                <a:ea typeface="Open Sans"/>
                <a:cs typeface="Open Sans"/>
                <a:sym typeface="Open Sans"/>
              </a:rPr>
              <a:t>This lecture has four Intended Learning Outcomes (ILOs):</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ILO1: learn about the household sector and its subsectors</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ILO2: learn how to collect the raw data needed for the base year reconstruction</a:t>
            </a:r>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ILO3: learn how to calculate the MAED input data for the base year</a:t>
            </a:r>
            <a:endParaRPr b="0" i="0" sz="2100" u="none" cap="none" strike="noStrike">
              <a:solidFill>
                <a:schemeClr val="dk1"/>
              </a:solidFill>
              <a:latin typeface="Open Sans"/>
              <a:ea typeface="Open Sans"/>
              <a:cs typeface="Open Sans"/>
              <a:sym typeface="Open Sans"/>
            </a:endParaRPr>
          </a:p>
          <a:p>
            <a:pPr indent="-342900" lvl="0" marL="342900" marR="0" rtl="0" algn="l">
              <a:spcBef>
                <a:spcPts val="1000"/>
              </a:spcBef>
              <a:spcAft>
                <a:spcPts val="0"/>
              </a:spcAft>
              <a:buClr>
                <a:schemeClr val="dk1"/>
              </a:buClr>
              <a:buSzPts val="2100"/>
              <a:buFont typeface="Arial"/>
              <a:buChar char="•"/>
            </a:pPr>
            <a:r>
              <a:rPr b="0" i="0" lang="en-GB" sz="2100" u="none" cap="none" strike="noStrike">
                <a:solidFill>
                  <a:schemeClr val="dk1"/>
                </a:solidFill>
                <a:latin typeface="Open Sans"/>
                <a:ea typeface="Open Sans"/>
                <a:cs typeface="Open Sans"/>
                <a:sym typeface="Open Sans"/>
              </a:rPr>
              <a:t>ILO4: learn how to check that the Base year was successfully reconstructed. </a:t>
            </a:r>
            <a:endParaRPr b="0" i="0" sz="2100" u="none" cap="none" strike="noStrike">
              <a:solidFill>
                <a:schemeClr val="dk1"/>
              </a:solidFill>
              <a:latin typeface="Open Sans"/>
              <a:ea typeface="Open Sans"/>
              <a:cs typeface="Open Sans"/>
              <a:sym typeface="Open Sans"/>
            </a:endParaRPr>
          </a:p>
          <a:p>
            <a:pPr indent="-207454" lvl="0" marL="342900" marR="0" rtl="0" algn="l">
              <a:spcBef>
                <a:spcPts val="0"/>
              </a:spcBef>
              <a:spcAft>
                <a:spcPts val="0"/>
              </a:spcAft>
              <a:buClr>
                <a:schemeClr val="dk1"/>
              </a:buClr>
              <a:buSzPts val="2133"/>
              <a:buFont typeface="Arial"/>
              <a:buNone/>
            </a:pPr>
            <a:r>
              <a:t/>
            </a:r>
            <a:endParaRPr b="0" i="0" sz="2133" u="none" cap="none" strike="noStrike">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20"/>
          <p:cNvSpPr txBox="1"/>
          <p:nvPr>
            <p:ph type="title"/>
          </p:nvPr>
        </p:nvSpPr>
        <p:spPr>
          <a:xfrm>
            <a:off x="3141760" y="59252"/>
            <a:ext cx="8281801"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6.4 Other Household End-uses</a:t>
            </a:r>
            <a:endParaRPr/>
          </a:p>
        </p:txBody>
      </p:sp>
      <p:sp>
        <p:nvSpPr>
          <p:cNvPr id="567" name="Google Shape;567;p20"/>
          <p:cNvSpPr txBox="1"/>
          <p:nvPr/>
        </p:nvSpPr>
        <p:spPr>
          <a:xfrm>
            <a:off x="893970" y="1344008"/>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6.4.3. Appliances and Lightning Raw Data</a:t>
            </a:r>
            <a:endParaRPr b="0" i="0" sz="1800" u="none" cap="none" strike="noStrike">
              <a:solidFill>
                <a:schemeClr val="dk1"/>
              </a:solidFill>
              <a:latin typeface="Open Sans"/>
              <a:ea typeface="Open Sans"/>
              <a:cs typeface="Open Sans"/>
              <a:sym typeface="Open Sans"/>
            </a:endParaRPr>
          </a:p>
        </p:txBody>
      </p:sp>
      <p:sp>
        <p:nvSpPr>
          <p:cNvPr id="568" name="Google Shape;568;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569" name="Google Shape;569;p20"/>
          <p:cNvPicPr preferRelativeResize="0"/>
          <p:nvPr/>
        </p:nvPicPr>
        <p:blipFill rotWithShape="1">
          <a:blip r:embed="rId3">
            <a:alphaModFix/>
          </a:blip>
          <a:srcRect b="0" l="0" r="0" t="0"/>
          <a:stretch/>
        </p:blipFill>
        <p:spPr>
          <a:xfrm>
            <a:off x="945247" y="245962"/>
            <a:ext cx="952145" cy="952145"/>
          </a:xfrm>
          <a:prstGeom prst="rect">
            <a:avLst/>
          </a:prstGeom>
          <a:noFill/>
          <a:ln>
            <a:noFill/>
          </a:ln>
        </p:spPr>
      </p:pic>
      <p:pic>
        <p:nvPicPr>
          <p:cNvPr id="570" name="Google Shape;570;p20"/>
          <p:cNvPicPr preferRelativeResize="0"/>
          <p:nvPr/>
        </p:nvPicPr>
        <p:blipFill rotWithShape="1">
          <a:blip r:embed="rId4">
            <a:alphaModFix/>
          </a:blip>
          <a:srcRect b="0" l="0" r="0" t="0"/>
          <a:stretch/>
        </p:blipFill>
        <p:spPr>
          <a:xfrm>
            <a:off x="893964" y="2193052"/>
            <a:ext cx="10644001" cy="829133"/>
          </a:xfrm>
          <a:prstGeom prst="rect">
            <a:avLst/>
          </a:prstGeom>
          <a:noFill/>
          <a:ln>
            <a:noFill/>
          </a:ln>
        </p:spPr>
      </p:pic>
      <p:pic>
        <p:nvPicPr>
          <p:cNvPr id="571" name="Google Shape;571;p20"/>
          <p:cNvPicPr preferRelativeResize="0"/>
          <p:nvPr/>
        </p:nvPicPr>
        <p:blipFill rotWithShape="1">
          <a:blip r:embed="rId5">
            <a:alphaModFix/>
          </a:blip>
          <a:srcRect b="0" l="0" r="0" t="0"/>
          <a:stretch/>
        </p:blipFill>
        <p:spPr>
          <a:xfrm>
            <a:off x="893970" y="3543332"/>
            <a:ext cx="10643995" cy="829133"/>
          </a:xfrm>
          <a:prstGeom prst="rect">
            <a:avLst/>
          </a:prstGeom>
          <a:noFill/>
          <a:ln>
            <a:noFill/>
          </a:ln>
        </p:spPr>
      </p:pic>
      <p:pic>
        <p:nvPicPr>
          <p:cNvPr id="572" name="Google Shape;572;p20"/>
          <p:cNvPicPr preferRelativeResize="0"/>
          <p:nvPr/>
        </p:nvPicPr>
        <p:blipFill rotWithShape="1">
          <a:blip r:embed="rId6">
            <a:alphaModFix/>
          </a:blip>
          <a:srcRect b="0" l="0" r="0" t="0"/>
          <a:stretch/>
        </p:blipFill>
        <p:spPr>
          <a:xfrm>
            <a:off x="1961102" y="163560"/>
            <a:ext cx="1116948" cy="11169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21"/>
          <p:cNvSpPr txBox="1"/>
          <p:nvPr>
            <p:ph type="title"/>
          </p:nvPr>
        </p:nvSpPr>
        <p:spPr>
          <a:xfrm>
            <a:off x="3200126" y="59254"/>
            <a:ext cx="827495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6.4 Other Household End-uses</a:t>
            </a:r>
            <a:endParaRPr/>
          </a:p>
        </p:txBody>
      </p:sp>
      <p:sp>
        <p:nvSpPr>
          <p:cNvPr id="579" name="Google Shape;579;p21"/>
          <p:cNvSpPr txBox="1"/>
          <p:nvPr/>
        </p:nvSpPr>
        <p:spPr>
          <a:xfrm>
            <a:off x="893970" y="1344008"/>
            <a:ext cx="9847010"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6.4.4. Appliances and Lightning Reconstruction and Formulas</a:t>
            </a:r>
            <a:endParaRPr b="0" i="0" sz="1800" u="none" cap="none" strike="noStrike">
              <a:solidFill>
                <a:schemeClr val="dk1"/>
              </a:solidFill>
              <a:latin typeface="Open Sans"/>
              <a:ea typeface="Open Sans"/>
              <a:cs typeface="Open Sans"/>
              <a:sym typeface="Open Sans"/>
            </a:endParaRPr>
          </a:p>
        </p:txBody>
      </p:sp>
      <p:sp>
        <p:nvSpPr>
          <p:cNvPr id="580" name="Google Shape;580;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pic>
        <p:nvPicPr>
          <p:cNvPr id="581" name="Google Shape;581;p21"/>
          <p:cNvPicPr preferRelativeResize="0"/>
          <p:nvPr/>
        </p:nvPicPr>
        <p:blipFill rotWithShape="1">
          <a:blip r:embed="rId3">
            <a:alphaModFix/>
          </a:blip>
          <a:srcRect b="0" l="0" r="0" t="0"/>
          <a:stretch/>
        </p:blipFill>
        <p:spPr>
          <a:xfrm>
            <a:off x="945247" y="245962"/>
            <a:ext cx="952145" cy="952145"/>
          </a:xfrm>
          <a:prstGeom prst="rect">
            <a:avLst/>
          </a:prstGeom>
          <a:noFill/>
          <a:ln>
            <a:noFill/>
          </a:ln>
        </p:spPr>
      </p:pic>
      <p:sp>
        <p:nvSpPr>
          <p:cNvPr id="582" name="Google Shape;582;p21"/>
          <p:cNvSpPr txBox="1"/>
          <p:nvPr/>
        </p:nvSpPr>
        <p:spPr>
          <a:xfrm>
            <a:off x="893969" y="1819993"/>
            <a:ext cx="10581107" cy="4427538"/>
          </a:xfrm>
          <a:prstGeom prst="rect">
            <a:avLst/>
          </a:prstGeom>
          <a:blipFill rotWithShape="1">
            <a:blip r:embed="rId4">
              <a:alphaModFix/>
            </a:blip>
            <a:stretch>
              <a:fillRect b="0" l="-345" r="0" t="-41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id="583" name="Google Shape;583;p21"/>
          <p:cNvPicPr preferRelativeResize="0"/>
          <p:nvPr/>
        </p:nvPicPr>
        <p:blipFill rotWithShape="1">
          <a:blip r:embed="rId5">
            <a:alphaModFix/>
          </a:blip>
          <a:srcRect b="0" l="0" r="0" t="0"/>
          <a:stretch/>
        </p:blipFill>
        <p:spPr>
          <a:xfrm>
            <a:off x="1990285" y="163560"/>
            <a:ext cx="1116948" cy="11169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Graphical user interface, website&#10;&#10;Description automatically generated" id="589" name="Google Shape;589;p22"/>
          <p:cNvPicPr preferRelativeResize="0"/>
          <p:nvPr/>
        </p:nvPicPr>
        <p:blipFill rotWithShape="1">
          <a:blip r:embed="rId3">
            <a:alphaModFix/>
          </a:blip>
          <a:srcRect b="0" l="0" r="0" t="0"/>
          <a:stretch/>
        </p:blipFill>
        <p:spPr>
          <a:xfrm>
            <a:off x="708" y="-19299"/>
            <a:ext cx="12190521" cy="6892739"/>
          </a:xfrm>
          <a:prstGeom prst="rect">
            <a:avLst/>
          </a:prstGeom>
          <a:noFill/>
          <a:ln>
            <a:noFill/>
          </a:ln>
        </p:spPr>
      </p:pic>
      <p:sp>
        <p:nvSpPr>
          <p:cNvPr id="590" name="Google Shape;590;p22"/>
          <p:cNvSpPr txBox="1"/>
          <p:nvPr/>
        </p:nvSpPr>
        <p:spPr>
          <a:xfrm>
            <a:off x="9899301" y="5905083"/>
            <a:ext cx="193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591" name="Google Shape;591;p2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92" name="Google Shape;592;p22"/>
          <p:cNvSpPr txBox="1"/>
          <p:nvPr/>
        </p:nvSpPr>
        <p:spPr>
          <a:xfrm>
            <a:off x="8811492" y="4675914"/>
            <a:ext cx="323120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Lecture 6: "BASE YEAR RECONSTRUCTION with the HOUSEHOLD SECTOR EXAMPLE" , Energy Demands Projections with MAED (Model for Analysis of Energy Demand). Release Version 2.0.  [online presentation]. Climate Compatible Growth &amp; Programme and International Atomic Energy Agency.</a:t>
            </a:r>
            <a:endParaRPr sz="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descr="Graphical user interface, text" id="597" name="Google Shape;597;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98" name="Google Shape;598;p23"/>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Graphical user interface, text&#10;&#10;Description automatically generated" id="136" name="Google Shape;136;p3"/>
          <p:cNvPicPr preferRelativeResize="0"/>
          <p:nvPr/>
        </p:nvPicPr>
        <p:blipFill rotWithShape="1">
          <a:blip r:embed="rId3">
            <a:alphaModFix/>
          </a:blip>
          <a:srcRect b="0" l="0" r="0" t="0"/>
          <a:stretch/>
        </p:blipFill>
        <p:spPr>
          <a:xfrm>
            <a:off x="2308" y="0"/>
            <a:ext cx="12192000" cy="6858000"/>
          </a:xfrm>
          <a:prstGeom prst="rect">
            <a:avLst/>
          </a:prstGeom>
          <a:noFill/>
          <a:ln>
            <a:noFill/>
          </a:ln>
        </p:spPr>
      </p:pic>
      <p:sp>
        <p:nvSpPr>
          <p:cNvPr id="137" name="Google Shape;13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38" name="Google Shape;138;p3"/>
          <p:cNvSpPr txBox="1"/>
          <p:nvPr/>
        </p:nvSpPr>
        <p:spPr>
          <a:xfrm>
            <a:off x="887205" y="-294171"/>
            <a:ext cx="1039038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b="0" i="0" lang="en-GB" sz="4400" u="none" cap="none" strike="noStrike">
                <a:solidFill>
                  <a:schemeClr val="dk1"/>
                </a:solidFill>
                <a:latin typeface="Open Sans"/>
                <a:ea typeface="Open Sans"/>
                <a:cs typeface="Open Sans"/>
                <a:sym typeface="Open Sans"/>
              </a:rPr>
              <a:t>Lecture 6.1 Household sector</a:t>
            </a:r>
            <a:endParaRPr/>
          </a:p>
        </p:txBody>
      </p:sp>
      <p:sp>
        <p:nvSpPr>
          <p:cNvPr id="139" name="Google Shape;139;p3"/>
          <p:cNvSpPr txBox="1"/>
          <p:nvPr/>
        </p:nvSpPr>
        <p:spPr>
          <a:xfrm>
            <a:off x="1064860" y="1713385"/>
            <a:ext cx="1496920"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dk1"/>
                </a:solidFill>
                <a:latin typeface="Open Sans Light"/>
                <a:ea typeface="Open Sans Light"/>
                <a:cs typeface="Open Sans Light"/>
                <a:sym typeface="Open Sans Light"/>
              </a:rPr>
              <a:t>Sectors</a:t>
            </a:r>
            <a:endParaRPr/>
          </a:p>
        </p:txBody>
      </p:sp>
      <p:sp>
        <p:nvSpPr>
          <p:cNvPr id="140" name="Google Shape;140;p3"/>
          <p:cNvSpPr txBox="1"/>
          <p:nvPr/>
        </p:nvSpPr>
        <p:spPr>
          <a:xfrm>
            <a:off x="1013830" y="2980578"/>
            <a:ext cx="2289407"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rgbClr val="525252"/>
                </a:solidFill>
                <a:latin typeface="Open Sans Light"/>
                <a:ea typeface="Open Sans Light"/>
                <a:cs typeface="Open Sans Light"/>
                <a:sym typeface="Open Sans Light"/>
              </a:rPr>
              <a:t>Subsectors</a:t>
            </a:r>
            <a:endParaRPr b="0" i="0" sz="1600" u="none" cap="none" strike="noStrike">
              <a:solidFill>
                <a:srgbClr val="525252"/>
              </a:solidFill>
              <a:latin typeface="Open Sans Light"/>
              <a:ea typeface="Open Sans Light"/>
              <a:cs typeface="Open Sans Light"/>
              <a:sym typeface="Open Sans Light"/>
            </a:endParaRPr>
          </a:p>
        </p:txBody>
      </p:sp>
      <p:sp>
        <p:nvSpPr>
          <p:cNvPr id="141" name="Google Shape;141;p3"/>
          <p:cNvSpPr txBox="1"/>
          <p:nvPr/>
        </p:nvSpPr>
        <p:spPr>
          <a:xfrm>
            <a:off x="1017165" y="4220765"/>
            <a:ext cx="1761082" cy="3385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rgbClr val="B4323F"/>
                </a:solidFill>
                <a:latin typeface="Open Sans Light"/>
                <a:ea typeface="Open Sans Light"/>
                <a:cs typeface="Open Sans Light"/>
                <a:sym typeface="Open Sans Light"/>
              </a:rPr>
              <a:t>End-use</a:t>
            </a:r>
            <a:endParaRPr/>
          </a:p>
        </p:txBody>
      </p:sp>
      <p:sp>
        <p:nvSpPr>
          <p:cNvPr id="142" name="Google Shape;142;p3"/>
          <p:cNvSpPr txBox="1"/>
          <p:nvPr/>
        </p:nvSpPr>
        <p:spPr>
          <a:xfrm>
            <a:off x="893255" y="5319329"/>
            <a:ext cx="2025244" cy="83099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6"/>
                </a:solidFill>
                <a:latin typeface="Open Sans Light"/>
                <a:ea typeface="Open Sans Light"/>
                <a:cs typeface="Open Sans Light"/>
                <a:sym typeface="Open Sans Light"/>
              </a:rPr>
              <a:t>Category of Final Energy Demand (FED)</a:t>
            </a:r>
            <a:endParaRPr/>
          </a:p>
        </p:txBody>
      </p:sp>
      <p:sp>
        <p:nvSpPr>
          <p:cNvPr id="143" name="Google Shape;143;p3"/>
          <p:cNvSpPr txBox="1"/>
          <p:nvPr/>
        </p:nvSpPr>
        <p:spPr>
          <a:xfrm>
            <a:off x="3046416" y="5379739"/>
            <a:ext cx="1232757"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Substitutable Fossils</a:t>
            </a:r>
            <a:endParaRPr/>
          </a:p>
        </p:txBody>
      </p:sp>
      <p:sp>
        <p:nvSpPr>
          <p:cNvPr id="144" name="Google Shape;144;p3"/>
          <p:cNvSpPr txBox="1"/>
          <p:nvPr/>
        </p:nvSpPr>
        <p:spPr>
          <a:xfrm>
            <a:off x="4394157" y="5372016"/>
            <a:ext cx="1056649"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Modern Biomass</a:t>
            </a:r>
            <a:endParaRPr/>
          </a:p>
        </p:txBody>
      </p:sp>
      <p:sp>
        <p:nvSpPr>
          <p:cNvPr id="145" name="Google Shape;145;p3"/>
          <p:cNvSpPr txBox="1"/>
          <p:nvPr/>
        </p:nvSpPr>
        <p:spPr>
          <a:xfrm>
            <a:off x="9649274" y="5398811"/>
            <a:ext cx="1172188" cy="830997"/>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Electricity Heat Pump</a:t>
            </a:r>
            <a:endParaRPr/>
          </a:p>
        </p:txBody>
      </p:sp>
      <p:sp>
        <p:nvSpPr>
          <p:cNvPr id="146" name="Google Shape;146;p3"/>
          <p:cNvSpPr txBox="1"/>
          <p:nvPr/>
        </p:nvSpPr>
        <p:spPr>
          <a:xfrm>
            <a:off x="7983828" y="5386307"/>
            <a:ext cx="1320812" cy="338554"/>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Electricity</a:t>
            </a:r>
            <a:endParaRPr/>
          </a:p>
        </p:txBody>
      </p:sp>
      <p:sp>
        <p:nvSpPr>
          <p:cNvPr id="147" name="Google Shape;147;p3"/>
          <p:cNvSpPr txBox="1"/>
          <p:nvPr/>
        </p:nvSpPr>
        <p:spPr>
          <a:xfrm>
            <a:off x="5547901" y="5372017"/>
            <a:ext cx="1187587"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Traditional Fuels</a:t>
            </a:r>
            <a:endParaRPr/>
          </a:p>
        </p:txBody>
      </p:sp>
      <p:sp>
        <p:nvSpPr>
          <p:cNvPr id="148" name="Google Shape;148;p3"/>
          <p:cNvSpPr txBox="1"/>
          <p:nvPr/>
        </p:nvSpPr>
        <p:spPr>
          <a:xfrm>
            <a:off x="6856306" y="5372018"/>
            <a:ext cx="968595" cy="584775"/>
          </a:xfrm>
          <a:prstGeom prst="rect">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accent6"/>
                </a:solidFill>
                <a:latin typeface="Open Sans Light"/>
                <a:ea typeface="Open Sans Light"/>
                <a:cs typeface="Open Sans Light"/>
                <a:sym typeface="Open Sans Light"/>
              </a:rPr>
              <a:t>Solar Thermal</a:t>
            </a:r>
            <a:endParaRPr/>
          </a:p>
        </p:txBody>
      </p:sp>
      <p:sp>
        <p:nvSpPr>
          <p:cNvPr id="149" name="Google Shape;149;p3"/>
          <p:cNvSpPr txBox="1"/>
          <p:nvPr/>
        </p:nvSpPr>
        <p:spPr>
          <a:xfrm>
            <a:off x="3384886" y="1530003"/>
            <a:ext cx="1496920" cy="338554"/>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A5A5A5"/>
                </a:solidFill>
                <a:latin typeface="Open Sans Light"/>
                <a:ea typeface="Open Sans Light"/>
                <a:cs typeface="Open Sans Light"/>
                <a:sym typeface="Open Sans Light"/>
              </a:rPr>
              <a:t>Industry</a:t>
            </a:r>
            <a:endParaRPr/>
          </a:p>
        </p:txBody>
      </p:sp>
      <p:sp>
        <p:nvSpPr>
          <p:cNvPr id="150" name="Google Shape;150;p3"/>
          <p:cNvSpPr txBox="1"/>
          <p:nvPr/>
        </p:nvSpPr>
        <p:spPr>
          <a:xfrm>
            <a:off x="9398854" y="1509822"/>
            <a:ext cx="1673028"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7F7F7F"/>
                </a:solidFill>
                <a:latin typeface="Open Sans Light"/>
                <a:ea typeface="Open Sans Light"/>
                <a:cs typeface="Open Sans Light"/>
                <a:sym typeface="Open Sans Light"/>
              </a:rPr>
              <a:t>Transport</a:t>
            </a:r>
            <a:endParaRPr/>
          </a:p>
        </p:txBody>
      </p:sp>
      <p:sp>
        <p:nvSpPr>
          <p:cNvPr id="151" name="Google Shape;151;p3"/>
          <p:cNvSpPr txBox="1"/>
          <p:nvPr/>
        </p:nvSpPr>
        <p:spPr>
          <a:xfrm>
            <a:off x="5674634" y="1520450"/>
            <a:ext cx="1320812" cy="33855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rgbClr val="7F7F7F"/>
                </a:solidFill>
                <a:latin typeface="Open Sans Light"/>
                <a:ea typeface="Open Sans Light"/>
                <a:cs typeface="Open Sans Light"/>
                <a:sym typeface="Open Sans Light"/>
              </a:rPr>
              <a:t>Service</a:t>
            </a:r>
            <a:endParaRPr/>
          </a:p>
        </p:txBody>
      </p:sp>
      <p:sp>
        <p:nvSpPr>
          <p:cNvPr id="152" name="Google Shape;152;p3"/>
          <p:cNvSpPr txBox="1"/>
          <p:nvPr/>
        </p:nvSpPr>
        <p:spPr>
          <a:xfrm>
            <a:off x="7359490" y="1519664"/>
            <a:ext cx="1849136" cy="338554"/>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dk1"/>
                </a:solidFill>
                <a:latin typeface="Open Sans Light"/>
                <a:ea typeface="Open Sans Light"/>
                <a:cs typeface="Open Sans Light"/>
                <a:sym typeface="Open Sans Light"/>
              </a:rPr>
              <a:t>Household</a:t>
            </a:r>
            <a:endParaRPr/>
          </a:p>
        </p:txBody>
      </p:sp>
      <p:sp>
        <p:nvSpPr>
          <p:cNvPr id="153" name="Google Shape;153;p3"/>
          <p:cNvSpPr txBox="1"/>
          <p:nvPr/>
        </p:nvSpPr>
        <p:spPr>
          <a:xfrm>
            <a:off x="6955254" y="2682568"/>
            <a:ext cx="1535366"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Rural</a:t>
            </a:r>
            <a:endParaRPr/>
          </a:p>
        </p:txBody>
      </p:sp>
      <p:sp>
        <p:nvSpPr>
          <p:cNvPr id="154" name="Google Shape;154;p3"/>
          <p:cNvSpPr txBox="1"/>
          <p:nvPr/>
        </p:nvSpPr>
        <p:spPr>
          <a:xfrm>
            <a:off x="4570789" y="2675049"/>
            <a:ext cx="1416144" cy="33855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chemeClr val="accent1"/>
                </a:solidFill>
                <a:latin typeface="Open Sans Light"/>
                <a:ea typeface="Open Sans Light"/>
                <a:cs typeface="Open Sans Light"/>
                <a:sym typeface="Open Sans Light"/>
              </a:rPr>
              <a:t>Urban</a:t>
            </a:r>
            <a:endParaRPr/>
          </a:p>
        </p:txBody>
      </p:sp>
      <p:sp>
        <p:nvSpPr>
          <p:cNvPr id="155" name="Google Shape;155;p3"/>
          <p:cNvSpPr txBox="1"/>
          <p:nvPr/>
        </p:nvSpPr>
        <p:spPr>
          <a:xfrm>
            <a:off x="3396849" y="4008358"/>
            <a:ext cx="1173940"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Lightening</a:t>
            </a:r>
            <a:endParaRPr b="0" i="0" sz="1600" u="none" cap="none" strike="noStrike">
              <a:solidFill>
                <a:srgbClr val="B4323F"/>
              </a:solidFill>
              <a:latin typeface="Open Sans Light"/>
              <a:ea typeface="Open Sans Light"/>
              <a:cs typeface="Open Sans Light"/>
              <a:sym typeface="Open Sans Light"/>
            </a:endParaRPr>
          </a:p>
        </p:txBody>
      </p:sp>
      <p:sp>
        <p:nvSpPr>
          <p:cNvPr id="156" name="Google Shape;156;p3"/>
          <p:cNvSpPr txBox="1"/>
          <p:nvPr/>
        </p:nvSpPr>
        <p:spPr>
          <a:xfrm>
            <a:off x="2270729" y="4010910"/>
            <a:ext cx="1050522" cy="338554"/>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Cooking</a:t>
            </a:r>
            <a:endParaRPr b="0" i="0" sz="1600" u="none" cap="none" strike="noStrike">
              <a:solidFill>
                <a:srgbClr val="B4323F"/>
              </a:solidFill>
              <a:latin typeface="Open Sans Light"/>
              <a:ea typeface="Open Sans Light"/>
              <a:cs typeface="Open Sans Light"/>
              <a:sym typeface="Open Sans Light"/>
            </a:endParaRPr>
          </a:p>
        </p:txBody>
      </p:sp>
      <p:sp>
        <p:nvSpPr>
          <p:cNvPr id="157" name="Google Shape;157;p3"/>
          <p:cNvSpPr txBox="1"/>
          <p:nvPr/>
        </p:nvSpPr>
        <p:spPr>
          <a:xfrm>
            <a:off x="6256101" y="4013135"/>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Specific electricity use</a:t>
            </a:r>
            <a:endParaRPr b="0" i="0" sz="1600" u="none" cap="none" strike="noStrike">
              <a:solidFill>
                <a:srgbClr val="B4323F"/>
              </a:solidFill>
              <a:latin typeface="Open Sans Light"/>
              <a:ea typeface="Open Sans Light"/>
              <a:cs typeface="Open Sans Light"/>
              <a:sym typeface="Open Sans Light"/>
            </a:endParaRPr>
          </a:p>
        </p:txBody>
      </p:sp>
      <p:sp>
        <p:nvSpPr>
          <p:cNvPr id="158" name="Google Shape;158;p3"/>
          <p:cNvSpPr/>
          <p:nvPr/>
        </p:nvSpPr>
        <p:spPr>
          <a:xfrm>
            <a:off x="996087" y="1440343"/>
            <a:ext cx="10203071" cy="951616"/>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dk1"/>
              </a:solidFill>
              <a:latin typeface="Open Sans Light"/>
              <a:ea typeface="Open Sans Light"/>
              <a:cs typeface="Open Sans Light"/>
              <a:sym typeface="Open Sans Light"/>
            </a:endParaRPr>
          </a:p>
        </p:txBody>
      </p:sp>
      <p:sp>
        <p:nvSpPr>
          <p:cNvPr id="159" name="Google Shape;159;p3"/>
          <p:cNvSpPr/>
          <p:nvPr/>
        </p:nvSpPr>
        <p:spPr>
          <a:xfrm>
            <a:off x="992609" y="2602073"/>
            <a:ext cx="10203071" cy="1115448"/>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525252"/>
              </a:solidFill>
              <a:latin typeface="Open Sans Light"/>
              <a:ea typeface="Open Sans Light"/>
              <a:cs typeface="Open Sans Light"/>
              <a:sym typeface="Open Sans Light"/>
            </a:endParaRPr>
          </a:p>
        </p:txBody>
      </p:sp>
      <p:sp>
        <p:nvSpPr>
          <p:cNvPr id="160" name="Google Shape;160;p3"/>
          <p:cNvSpPr/>
          <p:nvPr/>
        </p:nvSpPr>
        <p:spPr>
          <a:xfrm>
            <a:off x="999422" y="3897097"/>
            <a:ext cx="10203071" cy="1375943"/>
          </a:xfrm>
          <a:prstGeom prst="rect">
            <a:avLst/>
          </a:prstGeom>
          <a:noFill/>
          <a:ln cap="flat" cmpd="sng" w="28575">
            <a:solidFill>
              <a:srgbClr val="B432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rgbClr val="B4323F"/>
              </a:solidFill>
              <a:latin typeface="Open Sans Light"/>
              <a:ea typeface="Open Sans Light"/>
              <a:cs typeface="Open Sans Light"/>
              <a:sym typeface="Open Sans Light"/>
            </a:endParaRPr>
          </a:p>
        </p:txBody>
      </p:sp>
      <p:cxnSp>
        <p:nvCxnSpPr>
          <p:cNvPr id="161" name="Google Shape;161;p3"/>
          <p:cNvCxnSpPr/>
          <p:nvPr/>
        </p:nvCxnSpPr>
        <p:spPr>
          <a:xfrm rot="10800000">
            <a:off x="2560958" y="4346912"/>
            <a:ext cx="1050523" cy="1025104"/>
          </a:xfrm>
          <a:prstGeom prst="straightConnector1">
            <a:avLst/>
          </a:prstGeom>
          <a:noFill/>
          <a:ln cap="flat" cmpd="sng" w="9525">
            <a:solidFill>
              <a:schemeClr val="accent6"/>
            </a:solidFill>
            <a:prstDash val="solid"/>
            <a:round/>
            <a:headEnd len="med" w="med" type="none"/>
            <a:tailEnd len="med" w="med" type="triangle"/>
          </a:ln>
        </p:spPr>
      </p:cxnSp>
      <p:cxnSp>
        <p:nvCxnSpPr>
          <p:cNvPr id="162" name="Google Shape;162;p3"/>
          <p:cNvCxnSpPr/>
          <p:nvPr/>
        </p:nvCxnSpPr>
        <p:spPr>
          <a:xfrm>
            <a:off x="6096001" y="3730403"/>
            <a:ext cx="0" cy="163174"/>
          </a:xfrm>
          <a:prstGeom prst="straightConnector1">
            <a:avLst/>
          </a:prstGeom>
          <a:noFill/>
          <a:ln cap="flat" cmpd="sng" w="28575">
            <a:solidFill>
              <a:srgbClr val="B4323F"/>
            </a:solidFill>
            <a:prstDash val="solid"/>
            <a:round/>
            <a:headEnd len="med" w="med" type="none"/>
            <a:tailEnd len="med" w="med" type="triangle"/>
          </a:ln>
        </p:spPr>
      </p:cxnSp>
      <p:sp>
        <p:nvSpPr>
          <p:cNvPr id="163" name="Google Shape;163;p3"/>
          <p:cNvSpPr txBox="1"/>
          <p:nvPr>
            <p:ph idx="1" type="body"/>
          </p:nvPr>
        </p:nvSpPr>
        <p:spPr>
          <a:xfrm>
            <a:off x="912650" y="988606"/>
            <a:ext cx="10515600" cy="121282"/>
          </a:xfrm>
          <a:prstGeom prst="rect">
            <a:avLst/>
          </a:prstGeom>
          <a:noFill/>
          <a:ln>
            <a:noFill/>
          </a:ln>
        </p:spPr>
        <p:txBody>
          <a:bodyPr anchorCtr="0" anchor="t" bIns="45700" lIns="91425" spcFirstLastPara="1" rIns="91425" wrap="square" tIns="45700">
            <a:noAutofit/>
          </a:bodyPr>
          <a:lstStyle/>
          <a:p>
            <a:pPr indent="0" lvl="6" marL="0" rtl="0" algn="l">
              <a:lnSpc>
                <a:spcPct val="110000"/>
              </a:lnSpc>
              <a:spcBef>
                <a:spcPts val="0"/>
              </a:spcBef>
              <a:spcAft>
                <a:spcPts val="0"/>
              </a:spcAft>
              <a:buClr>
                <a:srgbClr val="333333"/>
              </a:buClr>
              <a:buSzPts val="1300"/>
              <a:buNone/>
            </a:pPr>
            <a:r>
              <a:rPr b="1" lang="en-GB" sz="2000">
                <a:solidFill>
                  <a:srgbClr val="9CC2E5"/>
                </a:solidFill>
                <a:latin typeface="Open Sans"/>
                <a:ea typeface="Open Sans"/>
                <a:cs typeface="Open Sans"/>
                <a:sym typeface="Open Sans"/>
              </a:rPr>
              <a:t>6.1.1. The Household Sector, Subsectors, End-use and Final Energy Demands</a:t>
            </a:r>
            <a:endParaRPr/>
          </a:p>
          <a:p>
            <a:pPr indent="0" lvl="0" marL="0" rtl="0" algn="l">
              <a:lnSpc>
                <a:spcPct val="90000"/>
              </a:lnSpc>
              <a:spcBef>
                <a:spcPts val="2200"/>
              </a:spcBef>
              <a:spcAft>
                <a:spcPts val="0"/>
              </a:spcAft>
              <a:buClr>
                <a:schemeClr val="dk1"/>
              </a:buClr>
              <a:buSzPts val="2800"/>
              <a:buNone/>
            </a:pPr>
            <a:r>
              <a:t/>
            </a:r>
            <a:endParaRPr/>
          </a:p>
        </p:txBody>
      </p:sp>
      <p:cxnSp>
        <p:nvCxnSpPr>
          <p:cNvPr id="164" name="Google Shape;164;p3"/>
          <p:cNvCxnSpPr/>
          <p:nvPr/>
        </p:nvCxnSpPr>
        <p:spPr>
          <a:xfrm flipH="1">
            <a:off x="6874359" y="1868557"/>
            <a:ext cx="932491" cy="717764"/>
          </a:xfrm>
          <a:prstGeom prst="straightConnector1">
            <a:avLst/>
          </a:prstGeom>
          <a:noFill/>
          <a:ln cap="flat" cmpd="sng" w="28575">
            <a:solidFill>
              <a:schemeClr val="dk1"/>
            </a:solidFill>
            <a:prstDash val="solid"/>
            <a:round/>
            <a:headEnd len="med" w="med" type="none"/>
            <a:tailEnd len="med" w="med" type="triangle"/>
          </a:ln>
        </p:spPr>
      </p:cxnSp>
      <p:pic>
        <p:nvPicPr>
          <p:cNvPr id="165" name="Google Shape;165;p3"/>
          <p:cNvPicPr preferRelativeResize="0"/>
          <p:nvPr/>
        </p:nvPicPr>
        <p:blipFill rotWithShape="1">
          <a:blip r:embed="rId4">
            <a:alphaModFix amt="35000"/>
          </a:blip>
          <a:srcRect b="0" l="0" r="0" t="0"/>
          <a:stretch/>
        </p:blipFill>
        <p:spPr>
          <a:xfrm>
            <a:off x="3921133" y="1899887"/>
            <a:ext cx="477490" cy="477490"/>
          </a:xfrm>
          <a:prstGeom prst="rect">
            <a:avLst/>
          </a:prstGeom>
          <a:noFill/>
          <a:ln>
            <a:noFill/>
          </a:ln>
        </p:spPr>
      </p:pic>
      <p:pic>
        <p:nvPicPr>
          <p:cNvPr id="166" name="Google Shape;166;p3"/>
          <p:cNvPicPr preferRelativeResize="0"/>
          <p:nvPr/>
        </p:nvPicPr>
        <p:blipFill rotWithShape="1">
          <a:blip r:embed="rId5">
            <a:alphaModFix amt="35000"/>
          </a:blip>
          <a:srcRect b="0" l="0" r="0" t="0"/>
          <a:stretch/>
        </p:blipFill>
        <p:spPr>
          <a:xfrm>
            <a:off x="6152726" y="1905392"/>
            <a:ext cx="451909" cy="451909"/>
          </a:xfrm>
          <a:prstGeom prst="rect">
            <a:avLst/>
          </a:prstGeom>
          <a:noFill/>
          <a:ln>
            <a:noFill/>
          </a:ln>
        </p:spPr>
      </p:pic>
      <p:pic>
        <p:nvPicPr>
          <p:cNvPr id="167" name="Google Shape;167;p3"/>
          <p:cNvPicPr preferRelativeResize="0"/>
          <p:nvPr/>
        </p:nvPicPr>
        <p:blipFill rotWithShape="1">
          <a:blip r:embed="rId6">
            <a:alphaModFix/>
          </a:blip>
          <a:srcRect b="0" l="0" r="0" t="0"/>
          <a:stretch/>
        </p:blipFill>
        <p:spPr>
          <a:xfrm>
            <a:off x="7963988" y="1894476"/>
            <a:ext cx="462367" cy="462367"/>
          </a:xfrm>
          <a:prstGeom prst="rect">
            <a:avLst/>
          </a:prstGeom>
          <a:noFill/>
          <a:ln>
            <a:noFill/>
          </a:ln>
        </p:spPr>
      </p:pic>
      <p:pic>
        <p:nvPicPr>
          <p:cNvPr id="168" name="Google Shape;168;p3"/>
          <p:cNvPicPr preferRelativeResize="0"/>
          <p:nvPr/>
        </p:nvPicPr>
        <p:blipFill rotWithShape="1">
          <a:blip r:embed="rId7">
            <a:alphaModFix amt="35000"/>
          </a:blip>
          <a:srcRect b="0" l="0" r="0" t="0"/>
          <a:stretch/>
        </p:blipFill>
        <p:spPr>
          <a:xfrm>
            <a:off x="10061888" y="1884054"/>
            <a:ext cx="462367" cy="462367"/>
          </a:xfrm>
          <a:prstGeom prst="rect">
            <a:avLst/>
          </a:prstGeom>
          <a:noFill/>
          <a:ln>
            <a:noFill/>
          </a:ln>
        </p:spPr>
      </p:pic>
      <p:pic>
        <p:nvPicPr>
          <p:cNvPr id="169" name="Google Shape;169;p3"/>
          <p:cNvPicPr preferRelativeResize="0"/>
          <p:nvPr/>
        </p:nvPicPr>
        <p:blipFill rotWithShape="1">
          <a:blip r:embed="rId8">
            <a:alphaModFix/>
          </a:blip>
          <a:srcRect b="0" l="0" r="0" t="0"/>
          <a:stretch/>
        </p:blipFill>
        <p:spPr>
          <a:xfrm>
            <a:off x="4947644" y="3069768"/>
            <a:ext cx="573466" cy="573466"/>
          </a:xfrm>
          <a:prstGeom prst="rect">
            <a:avLst/>
          </a:prstGeom>
          <a:noFill/>
          <a:ln>
            <a:noFill/>
          </a:ln>
        </p:spPr>
      </p:pic>
      <p:pic>
        <p:nvPicPr>
          <p:cNvPr id="170" name="Google Shape;170;p3"/>
          <p:cNvPicPr preferRelativeResize="0"/>
          <p:nvPr/>
        </p:nvPicPr>
        <p:blipFill rotWithShape="1">
          <a:blip r:embed="rId9">
            <a:alphaModFix/>
          </a:blip>
          <a:srcRect b="0" l="0" r="0" t="0"/>
          <a:stretch/>
        </p:blipFill>
        <p:spPr>
          <a:xfrm>
            <a:off x="7429419" y="3069767"/>
            <a:ext cx="626839" cy="626839"/>
          </a:xfrm>
          <a:prstGeom prst="rect">
            <a:avLst/>
          </a:prstGeom>
          <a:noFill/>
          <a:ln>
            <a:noFill/>
          </a:ln>
        </p:spPr>
      </p:pic>
      <p:sp>
        <p:nvSpPr>
          <p:cNvPr id="171" name="Google Shape;171;p3"/>
          <p:cNvSpPr txBox="1"/>
          <p:nvPr/>
        </p:nvSpPr>
        <p:spPr>
          <a:xfrm>
            <a:off x="4650739" y="4005461"/>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Air Conditioning</a:t>
            </a:r>
            <a:endParaRPr b="0" i="0" sz="1600" u="none" cap="none" strike="noStrike">
              <a:solidFill>
                <a:srgbClr val="B4323F"/>
              </a:solidFill>
              <a:latin typeface="Open Sans Light"/>
              <a:ea typeface="Open Sans Light"/>
              <a:cs typeface="Open Sans Light"/>
              <a:sym typeface="Open Sans Light"/>
            </a:endParaRPr>
          </a:p>
        </p:txBody>
      </p:sp>
      <p:sp>
        <p:nvSpPr>
          <p:cNvPr id="172" name="Google Shape;172;p3"/>
          <p:cNvSpPr txBox="1"/>
          <p:nvPr/>
        </p:nvSpPr>
        <p:spPr>
          <a:xfrm>
            <a:off x="9576430" y="4010623"/>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Water Heating</a:t>
            </a:r>
            <a:endParaRPr b="0" i="0" sz="1600" u="none" cap="none" strike="noStrike">
              <a:solidFill>
                <a:srgbClr val="B4323F"/>
              </a:solidFill>
              <a:latin typeface="Open Sans Light"/>
              <a:ea typeface="Open Sans Light"/>
              <a:cs typeface="Open Sans Light"/>
              <a:sym typeface="Open Sans Light"/>
            </a:endParaRPr>
          </a:p>
        </p:txBody>
      </p:sp>
      <p:sp>
        <p:nvSpPr>
          <p:cNvPr id="173" name="Google Shape;173;p3"/>
          <p:cNvSpPr txBox="1"/>
          <p:nvPr/>
        </p:nvSpPr>
        <p:spPr>
          <a:xfrm>
            <a:off x="7916895" y="4010623"/>
            <a:ext cx="1478689" cy="584775"/>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600" u="none" cap="none" strike="noStrike">
                <a:solidFill>
                  <a:srgbClr val="B4323F"/>
                </a:solidFill>
                <a:latin typeface="Open Sans Light"/>
                <a:ea typeface="Open Sans Light"/>
                <a:cs typeface="Open Sans Light"/>
                <a:sym typeface="Open Sans Light"/>
              </a:rPr>
              <a:t>Space Heating</a:t>
            </a:r>
            <a:endParaRPr b="0" i="0" sz="1600" u="none" cap="none" strike="noStrike">
              <a:solidFill>
                <a:srgbClr val="B4323F"/>
              </a:solidFill>
              <a:latin typeface="Open Sans Light"/>
              <a:ea typeface="Open Sans Light"/>
              <a:cs typeface="Open Sans Light"/>
              <a:sym typeface="Open Sans Light"/>
            </a:endParaRPr>
          </a:p>
        </p:txBody>
      </p:sp>
      <p:cxnSp>
        <p:nvCxnSpPr>
          <p:cNvPr id="174" name="Google Shape;174;p3"/>
          <p:cNvCxnSpPr/>
          <p:nvPr/>
        </p:nvCxnSpPr>
        <p:spPr>
          <a:xfrm rot="10800000">
            <a:off x="2666227" y="4349462"/>
            <a:ext cx="1984512" cy="1030274"/>
          </a:xfrm>
          <a:prstGeom prst="straightConnector1">
            <a:avLst/>
          </a:prstGeom>
          <a:noFill/>
          <a:ln cap="flat" cmpd="sng" w="9525">
            <a:solidFill>
              <a:schemeClr val="accent6"/>
            </a:solidFill>
            <a:prstDash val="solid"/>
            <a:round/>
            <a:headEnd len="med" w="med" type="none"/>
            <a:tailEnd len="med" w="med" type="triangle"/>
          </a:ln>
        </p:spPr>
      </p:cxnSp>
      <p:cxnSp>
        <p:nvCxnSpPr>
          <p:cNvPr id="175" name="Google Shape;175;p3"/>
          <p:cNvCxnSpPr/>
          <p:nvPr/>
        </p:nvCxnSpPr>
        <p:spPr>
          <a:xfrm flipH="1" rot="10800000">
            <a:off x="3645518" y="4346911"/>
            <a:ext cx="588356" cy="1025103"/>
          </a:xfrm>
          <a:prstGeom prst="straightConnector1">
            <a:avLst/>
          </a:prstGeom>
          <a:noFill/>
          <a:ln cap="flat" cmpd="sng" w="9525">
            <a:solidFill>
              <a:schemeClr val="accent6"/>
            </a:solidFill>
            <a:prstDash val="solid"/>
            <a:round/>
            <a:headEnd len="med" w="med" type="none"/>
            <a:tailEnd len="med" w="med" type="triangle"/>
          </a:ln>
        </p:spPr>
      </p:cxnSp>
      <p:cxnSp>
        <p:nvCxnSpPr>
          <p:cNvPr id="176" name="Google Shape;176;p3"/>
          <p:cNvCxnSpPr/>
          <p:nvPr/>
        </p:nvCxnSpPr>
        <p:spPr>
          <a:xfrm rot="10800000">
            <a:off x="2843829" y="4368535"/>
            <a:ext cx="2704071" cy="1030275"/>
          </a:xfrm>
          <a:prstGeom prst="straightConnector1">
            <a:avLst/>
          </a:prstGeom>
          <a:noFill/>
          <a:ln cap="flat" cmpd="sng" w="9525">
            <a:solidFill>
              <a:schemeClr val="accent6"/>
            </a:solidFill>
            <a:prstDash val="solid"/>
            <a:round/>
            <a:headEnd len="med" w="med" type="none"/>
            <a:tailEnd len="med" w="med" type="triangle"/>
          </a:ln>
        </p:spPr>
      </p:cxnSp>
      <p:cxnSp>
        <p:nvCxnSpPr>
          <p:cNvPr id="177" name="Google Shape;177;p3"/>
          <p:cNvCxnSpPr/>
          <p:nvPr/>
        </p:nvCxnSpPr>
        <p:spPr>
          <a:xfrm rot="10800000">
            <a:off x="2912237" y="4421199"/>
            <a:ext cx="3944067" cy="958536"/>
          </a:xfrm>
          <a:prstGeom prst="straightConnector1">
            <a:avLst/>
          </a:prstGeom>
          <a:noFill/>
          <a:ln cap="flat" cmpd="sng" w="9525">
            <a:solidFill>
              <a:schemeClr val="accent6"/>
            </a:solidFill>
            <a:prstDash val="solid"/>
            <a:round/>
            <a:headEnd len="med" w="med" type="none"/>
            <a:tailEnd len="med" w="med" type="triangle"/>
          </a:ln>
        </p:spPr>
      </p:cxnSp>
      <p:cxnSp>
        <p:nvCxnSpPr>
          <p:cNvPr id="178" name="Google Shape;178;p3"/>
          <p:cNvCxnSpPr/>
          <p:nvPr/>
        </p:nvCxnSpPr>
        <p:spPr>
          <a:xfrm rot="10800000">
            <a:off x="2955849" y="4365983"/>
            <a:ext cx="5088164" cy="1006030"/>
          </a:xfrm>
          <a:prstGeom prst="straightConnector1">
            <a:avLst/>
          </a:prstGeom>
          <a:noFill/>
          <a:ln cap="flat" cmpd="sng" w="9525">
            <a:solidFill>
              <a:schemeClr val="accent6"/>
            </a:solidFill>
            <a:prstDash val="solid"/>
            <a:round/>
            <a:headEnd len="med" w="med" type="none"/>
            <a:tailEnd len="med" w="med" type="triangle"/>
          </a:ln>
        </p:spPr>
      </p:cxnSp>
      <p:cxnSp>
        <p:nvCxnSpPr>
          <p:cNvPr id="179" name="Google Shape;179;p3"/>
          <p:cNvCxnSpPr/>
          <p:nvPr/>
        </p:nvCxnSpPr>
        <p:spPr>
          <a:xfrm rot="10800000">
            <a:off x="4233874" y="4368535"/>
            <a:ext cx="3810139" cy="1003478"/>
          </a:xfrm>
          <a:prstGeom prst="straightConnector1">
            <a:avLst/>
          </a:prstGeom>
          <a:noFill/>
          <a:ln cap="flat" cmpd="sng" w="9525">
            <a:solidFill>
              <a:schemeClr val="accent6"/>
            </a:solidFill>
            <a:prstDash val="solid"/>
            <a:round/>
            <a:headEnd len="med" w="med" type="none"/>
            <a:tailEnd len="med" w="med" type="triangle"/>
          </a:ln>
        </p:spPr>
      </p:cxnSp>
      <p:cxnSp>
        <p:nvCxnSpPr>
          <p:cNvPr id="180" name="Google Shape;180;p3"/>
          <p:cNvCxnSpPr/>
          <p:nvPr/>
        </p:nvCxnSpPr>
        <p:spPr>
          <a:xfrm flipH="1" rot="10800000">
            <a:off x="3648831" y="4606755"/>
            <a:ext cx="1872279" cy="754002"/>
          </a:xfrm>
          <a:prstGeom prst="straightConnector1">
            <a:avLst/>
          </a:prstGeom>
          <a:noFill/>
          <a:ln cap="flat" cmpd="sng" w="9525">
            <a:solidFill>
              <a:schemeClr val="accent6"/>
            </a:solidFill>
            <a:prstDash val="solid"/>
            <a:round/>
            <a:headEnd len="med" w="med" type="none"/>
            <a:tailEnd len="med" w="med" type="triangle"/>
          </a:ln>
        </p:spPr>
      </p:cxnSp>
      <p:cxnSp>
        <p:nvCxnSpPr>
          <p:cNvPr id="181" name="Google Shape;181;p3"/>
          <p:cNvCxnSpPr/>
          <p:nvPr/>
        </p:nvCxnSpPr>
        <p:spPr>
          <a:xfrm rot="10800000">
            <a:off x="5725500" y="4606171"/>
            <a:ext cx="2598760" cy="792544"/>
          </a:xfrm>
          <a:prstGeom prst="straightConnector1">
            <a:avLst/>
          </a:prstGeom>
          <a:noFill/>
          <a:ln cap="flat" cmpd="sng" w="9525">
            <a:solidFill>
              <a:schemeClr val="accent6"/>
            </a:solidFill>
            <a:prstDash val="solid"/>
            <a:round/>
            <a:headEnd len="med" w="med" type="none"/>
            <a:tailEnd len="med" w="med" type="triangle"/>
          </a:ln>
        </p:spPr>
      </p:cxnSp>
      <p:sp>
        <p:nvSpPr>
          <p:cNvPr id="182" name="Google Shape;182;p3"/>
          <p:cNvSpPr txBox="1"/>
          <p:nvPr/>
        </p:nvSpPr>
        <p:spPr>
          <a:xfrm>
            <a:off x="7916895" y="4599121"/>
            <a:ext cx="707327" cy="415498"/>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050" u="none" cap="none" strike="noStrike">
                <a:solidFill>
                  <a:srgbClr val="B4323F"/>
                </a:solidFill>
                <a:latin typeface="Open Sans Light"/>
                <a:ea typeface="Open Sans Light"/>
                <a:cs typeface="Open Sans Light"/>
                <a:sym typeface="Open Sans Light"/>
              </a:rPr>
              <a:t>Heat Pump</a:t>
            </a:r>
            <a:endParaRPr b="0" i="0" sz="1050" u="none" cap="none" strike="noStrike">
              <a:solidFill>
                <a:srgbClr val="B4323F"/>
              </a:solidFill>
              <a:latin typeface="Open Sans Light"/>
              <a:ea typeface="Open Sans Light"/>
              <a:cs typeface="Open Sans Light"/>
              <a:sym typeface="Open Sans Light"/>
            </a:endParaRPr>
          </a:p>
        </p:txBody>
      </p:sp>
      <p:sp>
        <p:nvSpPr>
          <p:cNvPr id="183" name="Google Shape;183;p3"/>
          <p:cNvSpPr txBox="1"/>
          <p:nvPr/>
        </p:nvSpPr>
        <p:spPr>
          <a:xfrm>
            <a:off x="8688257" y="4602087"/>
            <a:ext cx="707327" cy="577081"/>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050" u="none" cap="none" strike="noStrike">
                <a:solidFill>
                  <a:srgbClr val="B4323F"/>
                </a:solidFill>
                <a:latin typeface="Open Sans Light"/>
                <a:ea typeface="Open Sans Light"/>
                <a:cs typeface="Open Sans Light"/>
                <a:sym typeface="Open Sans Light"/>
              </a:rPr>
              <a:t>Non-Heat Pump</a:t>
            </a:r>
            <a:endParaRPr b="0" i="0" sz="1050" u="none" cap="none" strike="noStrike">
              <a:solidFill>
                <a:srgbClr val="B4323F"/>
              </a:solidFill>
              <a:latin typeface="Open Sans Light"/>
              <a:ea typeface="Open Sans Light"/>
              <a:cs typeface="Open Sans Light"/>
              <a:sym typeface="Open Sans Light"/>
            </a:endParaRPr>
          </a:p>
        </p:txBody>
      </p:sp>
      <p:sp>
        <p:nvSpPr>
          <p:cNvPr id="184" name="Google Shape;184;p3"/>
          <p:cNvSpPr txBox="1"/>
          <p:nvPr/>
        </p:nvSpPr>
        <p:spPr>
          <a:xfrm>
            <a:off x="9576430" y="4599121"/>
            <a:ext cx="707327" cy="415498"/>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050" u="none" cap="none" strike="noStrike">
                <a:solidFill>
                  <a:srgbClr val="B4323F"/>
                </a:solidFill>
                <a:latin typeface="Open Sans Light"/>
                <a:ea typeface="Open Sans Light"/>
                <a:cs typeface="Open Sans Light"/>
                <a:sym typeface="Open Sans Light"/>
              </a:rPr>
              <a:t>Heat Pump</a:t>
            </a:r>
            <a:endParaRPr b="0" i="0" sz="1050" u="none" cap="none" strike="noStrike">
              <a:solidFill>
                <a:srgbClr val="B4323F"/>
              </a:solidFill>
              <a:latin typeface="Open Sans Light"/>
              <a:ea typeface="Open Sans Light"/>
              <a:cs typeface="Open Sans Light"/>
              <a:sym typeface="Open Sans Light"/>
            </a:endParaRPr>
          </a:p>
        </p:txBody>
      </p:sp>
      <p:sp>
        <p:nvSpPr>
          <p:cNvPr id="185" name="Google Shape;185;p3"/>
          <p:cNvSpPr txBox="1"/>
          <p:nvPr/>
        </p:nvSpPr>
        <p:spPr>
          <a:xfrm>
            <a:off x="10347792" y="4602087"/>
            <a:ext cx="707327" cy="577081"/>
          </a:xfrm>
          <a:prstGeom prst="rect">
            <a:avLst/>
          </a:prstGeom>
          <a:noFill/>
          <a:ln cap="flat" cmpd="sng" w="9525">
            <a:solidFill>
              <a:srgbClr val="B4323F"/>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GB" sz="1050" u="none" cap="none" strike="noStrike">
                <a:solidFill>
                  <a:srgbClr val="B4323F"/>
                </a:solidFill>
                <a:latin typeface="Open Sans Light"/>
                <a:ea typeface="Open Sans Light"/>
                <a:cs typeface="Open Sans Light"/>
                <a:sym typeface="Open Sans Light"/>
              </a:rPr>
              <a:t>Non-Heat Pump</a:t>
            </a:r>
            <a:endParaRPr b="0" i="0" sz="1050" u="none" cap="none" strike="noStrike">
              <a:solidFill>
                <a:srgbClr val="B4323F"/>
              </a:solidFill>
              <a:latin typeface="Open Sans Light"/>
              <a:ea typeface="Open Sans Light"/>
              <a:cs typeface="Open Sans Light"/>
              <a:sym typeface="Open Sans Light"/>
            </a:endParaRPr>
          </a:p>
        </p:txBody>
      </p:sp>
      <p:cxnSp>
        <p:nvCxnSpPr>
          <p:cNvPr id="186" name="Google Shape;186;p3"/>
          <p:cNvCxnSpPr/>
          <p:nvPr/>
        </p:nvCxnSpPr>
        <p:spPr>
          <a:xfrm flipH="1" rot="10800000">
            <a:off x="8585229" y="5127885"/>
            <a:ext cx="263977" cy="285133"/>
          </a:xfrm>
          <a:prstGeom prst="straightConnector1">
            <a:avLst/>
          </a:prstGeom>
          <a:noFill/>
          <a:ln cap="flat" cmpd="sng" w="9525">
            <a:solidFill>
              <a:schemeClr val="accent6"/>
            </a:solidFill>
            <a:prstDash val="solid"/>
            <a:round/>
            <a:headEnd len="med" w="med" type="none"/>
            <a:tailEnd len="med" w="med" type="triangle"/>
          </a:ln>
        </p:spPr>
      </p:cxnSp>
      <p:cxnSp>
        <p:nvCxnSpPr>
          <p:cNvPr id="187" name="Google Shape;187;p3"/>
          <p:cNvCxnSpPr/>
          <p:nvPr/>
        </p:nvCxnSpPr>
        <p:spPr>
          <a:xfrm flipH="1" rot="10800000">
            <a:off x="9312453" y="5058161"/>
            <a:ext cx="1089581" cy="338555"/>
          </a:xfrm>
          <a:prstGeom prst="straightConnector1">
            <a:avLst/>
          </a:prstGeom>
          <a:noFill/>
          <a:ln cap="flat" cmpd="sng" w="9525">
            <a:solidFill>
              <a:schemeClr val="accent6"/>
            </a:solidFill>
            <a:prstDash val="solid"/>
            <a:round/>
            <a:headEnd len="med" w="med" type="none"/>
            <a:tailEnd len="med" w="med" type="triangle"/>
          </a:ln>
        </p:spPr>
      </p:cxnSp>
      <p:cxnSp>
        <p:nvCxnSpPr>
          <p:cNvPr id="188" name="Google Shape;188;p3"/>
          <p:cNvCxnSpPr/>
          <p:nvPr/>
        </p:nvCxnSpPr>
        <p:spPr>
          <a:xfrm rot="10800000">
            <a:off x="9928364" y="5014619"/>
            <a:ext cx="133524" cy="382096"/>
          </a:xfrm>
          <a:prstGeom prst="straightConnector1">
            <a:avLst/>
          </a:prstGeom>
          <a:noFill/>
          <a:ln cap="flat" cmpd="sng" w="9525">
            <a:solidFill>
              <a:schemeClr val="accent6"/>
            </a:solidFill>
            <a:prstDash val="solid"/>
            <a:round/>
            <a:headEnd len="med" w="med" type="none"/>
            <a:tailEnd len="med" w="med" type="triangle"/>
          </a:ln>
        </p:spPr>
      </p:cxnSp>
      <p:cxnSp>
        <p:nvCxnSpPr>
          <p:cNvPr id="189" name="Google Shape;189;p3"/>
          <p:cNvCxnSpPr/>
          <p:nvPr/>
        </p:nvCxnSpPr>
        <p:spPr>
          <a:xfrm rot="10800000">
            <a:off x="8329917" y="5014619"/>
            <a:ext cx="254123" cy="395357"/>
          </a:xfrm>
          <a:prstGeom prst="straightConnector1">
            <a:avLst/>
          </a:prstGeom>
          <a:noFill/>
          <a:ln cap="flat" cmpd="sng" w="9525">
            <a:solidFill>
              <a:schemeClr val="accent6"/>
            </a:solidFill>
            <a:prstDash val="solid"/>
            <a:round/>
            <a:headEnd len="med" w="med" type="none"/>
            <a:tailEnd len="med" w="med" type="triangle"/>
          </a:ln>
        </p:spPr>
      </p:cxnSp>
      <p:cxnSp>
        <p:nvCxnSpPr>
          <p:cNvPr id="190" name="Google Shape;190;p3"/>
          <p:cNvCxnSpPr/>
          <p:nvPr/>
        </p:nvCxnSpPr>
        <p:spPr>
          <a:xfrm rot="10800000">
            <a:off x="6968323" y="4608683"/>
            <a:ext cx="1319824" cy="777624"/>
          </a:xfrm>
          <a:prstGeom prst="straightConnector1">
            <a:avLst/>
          </a:prstGeom>
          <a:noFill/>
          <a:ln cap="flat" cmpd="sng" w="9525">
            <a:solidFill>
              <a:schemeClr val="accent6"/>
            </a:solidFill>
            <a:prstDash val="solid"/>
            <a:round/>
            <a:headEnd len="med" w="med" type="none"/>
            <a:tailEnd len="med" w="med" type="triangle"/>
          </a:ln>
        </p:spPr>
      </p:cxnSp>
      <p:cxnSp>
        <p:nvCxnSpPr>
          <p:cNvPr id="191" name="Google Shape;191;p3"/>
          <p:cNvCxnSpPr/>
          <p:nvPr/>
        </p:nvCxnSpPr>
        <p:spPr>
          <a:xfrm flipH="1" rot="10800000">
            <a:off x="3645518" y="4628223"/>
            <a:ext cx="3349927" cy="732534"/>
          </a:xfrm>
          <a:prstGeom prst="straightConnector1">
            <a:avLst/>
          </a:prstGeom>
          <a:noFill/>
          <a:ln cap="flat" cmpd="sng" w="9525">
            <a:solidFill>
              <a:schemeClr val="accent6"/>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4"/>
          <p:cNvSpPr txBox="1"/>
          <p:nvPr/>
        </p:nvSpPr>
        <p:spPr>
          <a:xfrm>
            <a:off x="887412" y="1279022"/>
            <a:ext cx="10439494" cy="392724"/>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9DC3E6"/>
              </a:buClr>
              <a:buSzPts val="2000"/>
              <a:buFont typeface="Arial"/>
              <a:buNone/>
            </a:pPr>
            <a:r>
              <a:rPr b="1" i="0" lang="en-GB" sz="2000" u="none" cap="none" strike="noStrike">
                <a:solidFill>
                  <a:srgbClr val="9DC3E6"/>
                </a:solidFill>
                <a:latin typeface="Open Sans"/>
                <a:ea typeface="Open Sans"/>
                <a:cs typeface="Open Sans"/>
                <a:sym typeface="Open Sans"/>
              </a:rPr>
              <a:t>6.1.2. Subsectors: Urban VS Rural</a:t>
            </a:r>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200"/>
              </a:spcBef>
              <a:spcAft>
                <a:spcPts val="0"/>
              </a:spcAft>
              <a:buClr>
                <a:schemeClr val="dk1"/>
              </a:buClr>
              <a:buSzPts val="2000"/>
              <a:buFont typeface="Arial"/>
              <a:buNone/>
            </a:pPr>
            <a:r>
              <a:t/>
            </a:r>
            <a:endParaRPr b="0" i="0" sz="2000" u="none" cap="none" strike="noStrike">
              <a:solidFill>
                <a:srgbClr val="9DC3E6"/>
              </a:solidFill>
              <a:latin typeface="Open Sans"/>
              <a:ea typeface="Open Sans"/>
              <a:cs typeface="Open Sans"/>
              <a:sym typeface="Open Sans"/>
            </a:endParaRPr>
          </a:p>
          <a:p>
            <a:pPr indent="-215900" lvl="1" marL="342900" marR="0" rtl="0" algn="l">
              <a:lnSpc>
                <a:spcPct val="90000"/>
              </a:lnSpc>
              <a:spcBef>
                <a:spcPts val="17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197" name="Google Shape;197;p4"/>
          <p:cNvSpPr txBox="1"/>
          <p:nvPr/>
        </p:nvSpPr>
        <p:spPr>
          <a:xfrm>
            <a:off x="-560953" y="3600770"/>
            <a:ext cx="1860600" cy="507831"/>
          </a:xfrm>
          <a:prstGeom prst="rect">
            <a:avLst/>
          </a:prstGeom>
          <a:noFill/>
          <a:ln>
            <a:noFill/>
          </a:ln>
        </p:spPr>
        <p:txBody>
          <a:bodyPr anchorCtr="0" anchor="t" bIns="45700" lIns="91425" spcFirstLastPara="1" rIns="91425" wrap="square" tIns="45700">
            <a:spAutoFit/>
          </a:bodyPr>
          <a:lstStyle/>
          <a:p>
            <a:pPr indent="0" lvl="2" marL="914400" marR="0" rtl="0" algn="ctr">
              <a:spcBef>
                <a:spcPts val="0"/>
              </a:spcBef>
              <a:spcAft>
                <a:spcPts val="0"/>
              </a:spcAft>
              <a:buNone/>
            </a:pPr>
            <a:r>
              <a:rPr b="0" i="1" lang="en-GB" sz="900" u="none" cap="none" strike="noStrike">
                <a:solidFill>
                  <a:schemeClr val="dk1"/>
                </a:solidFill>
                <a:latin typeface="Open Sans Light"/>
                <a:ea typeface="Open Sans Light"/>
                <a:cs typeface="Open Sans Light"/>
                <a:sym typeface="Open Sans Light"/>
              </a:rPr>
              <a:t>Total population [persons]</a:t>
            </a:r>
            <a:endParaRPr/>
          </a:p>
        </p:txBody>
      </p:sp>
      <p:sp>
        <p:nvSpPr>
          <p:cNvPr id="198" name="Google Shape;198;p4"/>
          <p:cNvSpPr txBox="1"/>
          <p:nvPr/>
        </p:nvSpPr>
        <p:spPr>
          <a:xfrm>
            <a:off x="4511147" y="2426195"/>
            <a:ext cx="1860600" cy="507831"/>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1" lang="en-GB" sz="900" u="none" cap="none" strike="noStrike">
                <a:solidFill>
                  <a:schemeClr val="dk1"/>
                </a:solidFill>
                <a:latin typeface="Open Sans Light"/>
                <a:ea typeface="Open Sans Light"/>
                <a:cs typeface="Open Sans Light"/>
                <a:sym typeface="Open Sans Light"/>
              </a:rPr>
              <a:t>Share population in urban areas [-]</a:t>
            </a:r>
            <a:endParaRPr/>
          </a:p>
        </p:txBody>
      </p:sp>
      <p:sp>
        <p:nvSpPr>
          <p:cNvPr id="199" name="Google Shape;199;p4"/>
          <p:cNvSpPr txBox="1"/>
          <p:nvPr/>
        </p:nvSpPr>
        <p:spPr>
          <a:xfrm>
            <a:off x="4480617" y="3462310"/>
            <a:ext cx="1860599" cy="784830"/>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1" lang="en-GB" sz="900" u="none" cap="none" strike="noStrike">
                <a:solidFill>
                  <a:schemeClr val="dk1"/>
                </a:solidFill>
                <a:latin typeface="Open Sans Light"/>
                <a:ea typeface="Open Sans Light"/>
                <a:cs typeface="Open Sans Light"/>
                <a:sym typeface="Open Sans Light"/>
              </a:rPr>
              <a:t>Average urban household size [person/household]</a:t>
            </a:r>
            <a:endParaRPr/>
          </a:p>
          <a:p>
            <a:pPr indent="0" lvl="0" marL="0" marR="0" rtl="0" algn="ctr">
              <a:spcBef>
                <a:spcPts val="0"/>
              </a:spcBef>
              <a:spcAft>
                <a:spcPts val="0"/>
              </a:spcAft>
              <a:buNone/>
            </a:pPr>
            <a:r>
              <a:t/>
            </a:r>
            <a:endParaRPr b="0" i="1" sz="900" u="none" cap="none" strike="noStrike">
              <a:solidFill>
                <a:schemeClr val="dk1"/>
              </a:solidFill>
              <a:latin typeface="Open Sans Light"/>
              <a:ea typeface="Open Sans Light"/>
              <a:cs typeface="Open Sans Light"/>
              <a:sym typeface="Open Sans Light"/>
            </a:endParaRPr>
          </a:p>
        </p:txBody>
      </p:sp>
      <p:sp>
        <p:nvSpPr>
          <p:cNvPr id="200" name="Google Shape;200;p4"/>
          <p:cNvSpPr txBox="1"/>
          <p:nvPr/>
        </p:nvSpPr>
        <p:spPr>
          <a:xfrm>
            <a:off x="4509983" y="5187096"/>
            <a:ext cx="1662425" cy="1061829"/>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1" lang="en-GB" sz="900" u="none" cap="none" strike="noStrike">
                <a:solidFill>
                  <a:schemeClr val="dk1"/>
                </a:solidFill>
                <a:latin typeface="Open Sans Light"/>
                <a:ea typeface="Open Sans Light"/>
                <a:cs typeface="Open Sans Light"/>
                <a:sym typeface="Open Sans Light"/>
              </a:rPr>
              <a:t>Average rural household size [person/household]</a:t>
            </a:r>
            <a:endParaRPr/>
          </a:p>
          <a:p>
            <a:pPr indent="0" lvl="0" marL="0" marR="0" rtl="0" algn="ctr">
              <a:spcBef>
                <a:spcPts val="0"/>
              </a:spcBef>
              <a:spcAft>
                <a:spcPts val="0"/>
              </a:spcAft>
              <a:buNone/>
            </a:pPr>
            <a:r>
              <a:t/>
            </a:r>
            <a:endParaRPr b="0" i="1" sz="900" u="none" cap="none" strike="noStrike">
              <a:solidFill>
                <a:schemeClr val="dk1"/>
              </a:solidFill>
              <a:latin typeface="Open Sans Light"/>
              <a:ea typeface="Open Sans Light"/>
              <a:cs typeface="Open Sans Light"/>
              <a:sym typeface="Open Sans Light"/>
            </a:endParaRPr>
          </a:p>
        </p:txBody>
      </p:sp>
      <p:sp>
        <p:nvSpPr>
          <p:cNvPr id="201" name="Google Shape;201;p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02" name="Google Shape;202;p4"/>
          <p:cNvSpPr txBox="1"/>
          <p:nvPr>
            <p:ph type="title"/>
          </p:nvPr>
        </p:nvSpPr>
        <p:spPr>
          <a:xfrm>
            <a:off x="2008262" y="-1556"/>
            <a:ext cx="9318642" cy="1343491"/>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6.1 Household sector</a:t>
            </a:r>
            <a:endParaRPr/>
          </a:p>
        </p:txBody>
      </p:sp>
      <p:sp>
        <p:nvSpPr>
          <p:cNvPr id="203" name="Google Shape;203;p4"/>
          <p:cNvSpPr txBox="1"/>
          <p:nvPr/>
        </p:nvSpPr>
        <p:spPr>
          <a:xfrm>
            <a:off x="1112519" y="2254122"/>
            <a:ext cx="4442461" cy="3442737"/>
          </a:xfrm>
          <a:prstGeom prst="rect">
            <a:avLst/>
          </a:prstGeom>
          <a:blipFill rotWithShape="1">
            <a:blip r:embed="rId3">
              <a:alphaModFix/>
            </a:blip>
            <a:stretch>
              <a:fillRect b="0" l="-1096" r="0" t="-106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cap="none" strike="noStrike">
                <a:latin typeface="Calibri"/>
                <a:ea typeface="Calibri"/>
                <a:cs typeface="Calibri"/>
                <a:sym typeface="Calibri"/>
              </a:rPr>
              <a:t> </a:t>
            </a:r>
            <a:endParaRPr/>
          </a:p>
        </p:txBody>
      </p:sp>
      <p:pic>
        <p:nvPicPr>
          <p:cNvPr descr="Diagram&#10;&#10;Description automatically generated" id="204" name="Google Shape;204;p4"/>
          <p:cNvPicPr preferRelativeResize="0"/>
          <p:nvPr/>
        </p:nvPicPr>
        <p:blipFill rotWithShape="1">
          <a:blip r:embed="rId4">
            <a:alphaModFix/>
          </a:blip>
          <a:srcRect b="0" l="0" r="0" t="23678"/>
          <a:stretch/>
        </p:blipFill>
        <p:spPr>
          <a:xfrm>
            <a:off x="6637022" y="2478312"/>
            <a:ext cx="4881039" cy="2050344"/>
          </a:xfrm>
          <a:prstGeom prst="rect">
            <a:avLst/>
          </a:prstGeom>
          <a:noFill/>
          <a:ln>
            <a:noFill/>
          </a:ln>
        </p:spPr>
      </p:pic>
      <p:sp>
        <p:nvSpPr>
          <p:cNvPr id="205" name="Google Shape;205;p4"/>
          <p:cNvSpPr txBox="1"/>
          <p:nvPr/>
        </p:nvSpPr>
        <p:spPr>
          <a:xfrm>
            <a:off x="9201949" y="4480560"/>
            <a:ext cx="2602493" cy="459421"/>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06" name="Google Shape;206;p4"/>
          <p:cNvSpPr txBox="1"/>
          <p:nvPr/>
        </p:nvSpPr>
        <p:spPr>
          <a:xfrm>
            <a:off x="6926339" y="4150386"/>
            <a:ext cx="1989230" cy="246221"/>
          </a:xfrm>
          <a:prstGeom prst="rect">
            <a:avLst/>
          </a:prstGeom>
          <a:blipFill rotWithShape="1">
            <a:blip r:embed="rId6">
              <a:alphaModFix/>
            </a:blip>
            <a:stretch>
              <a:fillRect b="-2500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07" name="Google Shape;207;p4"/>
          <p:cNvSpPr txBox="1"/>
          <p:nvPr/>
        </p:nvSpPr>
        <p:spPr>
          <a:xfrm>
            <a:off x="6468537" y="2260679"/>
            <a:ext cx="1820194" cy="67818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4"/>
          <p:cNvSpPr txBox="1"/>
          <p:nvPr/>
        </p:nvSpPr>
        <p:spPr>
          <a:xfrm>
            <a:off x="8840910" y="1848228"/>
            <a:ext cx="1600200" cy="67818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cxnSp>
        <p:nvCxnSpPr>
          <p:cNvPr id="209" name="Google Shape;209;p4"/>
          <p:cNvCxnSpPr/>
          <p:nvPr/>
        </p:nvCxnSpPr>
        <p:spPr>
          <a:xfrm flipH="1" rot="10800000">
            <a:off x="1215957" y="3598256"/>
            <a:ext cx="2150400" cy="274800"/>
          </a:xfrm>
          <a:prstGeom prst="curvedConnector3">
            <a:avLst>
              <a:gd fmla="val 100669" name="adj1"/>
            </a:avLst>
          </a:prstGeom>
          <a:noFill/>
          <a:ln cap="flat" cmpd="sng" w="9525">
            <a:solidFill>
              <a:schemeClr val="accent1"/>
            </a:solidFill>
            <a:prstDash val="solid"/>
            <a:miter lim="800000"/>
            <a:headEnd len="sm" w="sm" type="none"/>
            <a:tailEnd len="med" w="med" type="triangle"/>
          </a:ln>
        </p:spPr>
      </p:cxnSp>
      <p:cxnSp>
        <p:nvCxnSpPr>
          <p:cNvPr id="210" name="Google Shape;210;p4"/>
          <p:cNvCxnSpPr/>
          <p:nvPr/>
        </p:nvCxnSpPr>
        <p:spPr>
          <a:xfrm rot="10800000">
            <a:off x="4253490" y="3616058"/>
            <a:ext cx="1183164" cy="227934"/>
          </a:xfrm>
          <a:prstGeom prst="straightConnector1">
            <a:avLst/>
          </a:prstGeom>
          <a:noFill/>
          <a:ln cap="flat" cmpd="sng" w="9525">
            <a:solidFill>
              <a:schemeClr val="accent1"/>
            </a:solidFill>
            <a:prstDash val="solid"/>
            <a:miter lim="800000"/>
            <a:headEnd len="sm" w="sm" type="none"/>
            <a:tailEnd len="med" w="med" type="triangle"/>
          </a:ln>
        </p:spPr>
      </p:cxnSp>
      <p:cxnSp>
        <p:nvCxnSpPr>
          <p:cNvPr id="211" name="Google Shape;211;p4"/>
          <p:cNvCxnSpPr/>
          <p:nvPr/>
        </p:nvCxnSpPr>
        <p:spPr>
          <a:xfrm rot="10800000">
            <a:off x="4700899" y="5314870"/>
            <a:ext cx="735755" cy="381989"/>
          </a:xfrm>
          <a:prstGeom prst="straightConnector1">
            <a:avLst/>
          </a:prstGeom>
          <a:noFill/>
          <a:ln cap="flat" cmpd="sng" w="9525">
            <a:solidFill>
              <a:schemeClr val="accent1"/>
            </a:solidFill>
            <a:prstDash val="solid"/>
            <a:miter lim="800000"/>
            <a:headEnd len="sm" w="sm" type="none"/>
            <a:tailEnd len="med" w="med" type="triangle"/>
          </a:ln>
        </p:spPr>
      </p:cxnSp>
      <p:cxnSp>
        <p:nvCxnSpPr>
          <p:cNvPr id="212" name="Google Shape;212;p4"/>
          <p:cNvCxnSpPr>
            <a:stCxn id="203" idx="0"/>
            <a:endCxn id="208" idx="2"/>
          </p:cNvCxnSpPr>
          <p:nvPr/>
        </p:nvCxnSpPr>
        <p:spPr>
          <a:xfrm flipH="1" rot="-5400000">
            <a:off x="6351149" y="-763278"/>
            <a:ext cx="272400" cy="6307200"/>
          </a:xfrm>
          <a:prstGeom prst="curvedConnector5">
            <a:avLst>
              <a:gd fmla="val -83921" name="adj1"/>
              <a:gd fmla="val 64660" name="adj2"/>
              <a:gd fmla="val -76811" name="adj3"/>
            </a:avLst>
          </a:prstGeom>
          <a:noFill/>
          <a:ln cap="flat" cmpd="sng" w="9525">
            <a:solidFill>
              <a:srgbClr val="C00000"/>
            </a:solidFill>
            <a:prstDash val="solid"/>
            <a:miter lim="800000"/>
            <a:headEnd len="med" w="med" type="triangle"/>
            <a:tailEnd len="med" w="med" type="triangle"/>
          </a:ln>
        </p:spPr>
      </p:cxnSp>
      <p:sp>
        <p:nvSpPr>
          <p:cNvPr id="213" name="Google Shape;213;p4"/>
          <p:cNvSpPr txBox="1"/>
          <p:nvPr/>
        </p:nvSpPr>
        <p:spPr>
          <a:xfrm>
            <a:off x="4509983" y="3026359"/>
            <a:ext cx="1860600" cy="369332"/>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1" lang="en-GB" sz="900" u="none" cap="none" strike="noStrike">
                <a:solidFill>
                  <a:schemeClr val="dk1"/>
                </a:solidFill>
                <a:latin typeface="Open Sans Light"/>
                <a:ea typeface="Open Sans Light"/>
                <a:cs typeface="Open Sans Light"/>
                <a:sym typeface="Open Sans Light"/>
              </a:rPr>
              <a:t>Share by dwelling type</a:t>
            </a:r>
            <a:endParaRPr/>
          </a:p>
        </p:txBody>
      </p:sp>
      <p:cxnSp>
        <p:nvCxnSpPr>
          <p:cNvPr id="214" name="Google Shape;214;p4"/>
          <p:cNvCxnSpPr/>
          <p:nvPr/>
        </p:nvCxnSpPr>
        <p:spPr>
          <a:xfrm flipH="1">
            <a:off x="4620513" y="3284869"/>
            <a:ext cx="799485" cy="68519"/>
          </a:xfrm>
          <a:prstGeom prst="straightConnector1">
            <a:avLst/>
          </a:prstGeom>
          <a:noFill/>
          <a:ln cap="flat" cmpd="sng" w="9525">
            <a:solidFill>
              <a:schemeClr val="accent1"/>
            </a:solidFill>
            <a:prstDash val="solid"/>
            <a:miter lim="800000"/>
            <a:headEnd len="sm" w="sm" type="none"/>
            <a:tailEnd len="med" w="med" type="triangle"/>
          </a:ln>
        </p:spPr>
      </p:cxnSp>
      <p:cxnSp>
        <p:nvCxnSpPr>
          <p:cNvPr id="215" name="Google Shape;215;p4"/>
          <p:cNvCxnSpPr/>
          <p:nvPr/>
        </p:nvCxnSpPr>
        <p:spPr>
          <a:xfrm>
            <a:off x="6363324" y="2149813"/>
            <a:ext cx="18021" cy="4114776"/>
          </a:xfrm>
          <a:prstGeom prst="straightConnector1">
            <a:avLst/>
          </a:prstGeom>
          <a:noFill/>
          <a:ln cap="flat" cmpd="sng" w="38100">
            <a:solidFill>
              <a:schemeClr val="dk1"/>
            </a:solidFill>
            <a:prstDash val="solid"/>
            <a:miter lim="800000"/>
            <a:headEnd len="sm" w="sm" type="none"/>
            <a:tailEnd len="sm" w="sm" type="none"/>
          </a:ln>
        </p:spPr>
      </p:cxnSp>
      <p:cxnSp>
        <p:nvCxnSpPr>
          <p:cNvPr id="216" name="Google Shape;216;p4"/>
          <p:cNvCxnSpPr/>
          <p:nvPr/>
        </p:nvCxnSpPr>
        <p:spPr>
          <a:xfrm flipH="1">
            <a:off x="4194236" y="2677168"/>
            <a:ext cx="1352169" cy="509555"/>
          </a:xfrm>
          <a:prstGeom prst="straightConnector1">
            <a:avLst/>
          </a:prstGeom>
          <a:noFill/>
          <a:ln cap="flat" cmpd="sng" w="9525">
            <a:solidFill>
              <a:schemeClr val="accent1"/>
            </a:solidFill>
            <a:prstDash val="solid"/>
            <a:miter lim="800000"/>
            <a:headEnd len="sm" w="sm" type="none"/>
            <a:tailEnd len="med" w="med" type="triangle"/>
          </a:ln>
        </p:spPr>
      </p:cxnSp>
      <p:pic>
        <p:nvPicPr>
          <p:cNvPr id="217" name="Google Shape;217;p4"/>
          <p:cNvPicPr preferRelativeResize="0"/>
          <p:nvPr/>
        </p:nvPicPr>
        <p:blipFill rotWithShape="1">
          <a:blip r:embed="rId7">
            <a:alphaModFix/>
          </a:blip>
          <a:srcRect b="0" l="0" r="0" t="0"/>
          <a:stretch/>
        </p:blipFill>
        <p:spPr>
          <a:xfrm>
            <a:off x="1003819" y="339712"/>
            <a:ext cx="939310" cy="93931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4" name="Google Shape;224;p5"/>
          <p:cNvSpPr txBox="1"/>
          <p:nvPr/>
        </p:nvSpPr>
        <p:spPr>
          <a:xfrm>
            <a:off x="454507" y="167264"/>
            <a:ext cx="7651304" cy="1046311"/>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Open Sans"/>
              <a:buNone/>
            </a:pPr>
            <a:r>
              <a:rPr lang="en-GB" sz="4400">
                <a:solidFill>
                  <a:schemeClr val="dk1"/>
                </a:solidFill>
                <a:latin typeface="Open Sans"/>
                <a:ea typeface="Open Sans"/>
                <a:cs typeface="Open Sans"/>
                <a:sym typeface="Open Sans"/>
              </a:rPr>
              <a:t>Lecture 6.1 Base Year Reconstruction (1/3)</a:t>
            </a:r>
            <a:endParaRPr sz="4400">
              <a:solidFill>
                <a:schemeClr val="dk1"/>
              </a:solidFill>
              <a:latin typeface="Open Sans"/>
              <a:ea typeface="Open Sans"/>
              <a:cs typeface="Open Sans"/>
              <a:sym typeface="Open Sans"/>
            </a:endParaRPr>
          </a:p>
        </p:txBody>
      </p:sp>
      <p:sp>
        <p:nvSpPr>
          <p:cNvPr id="225" name="Google Shape;225;p5"/>
          <p:cNvSpPr txBox="1"/>
          <p:nvPr/>
        </p:nvSpPr>
        <p:spPr>
          <a:xfrm>
            <a:off x="557709" y="1158532"/>
            <a:ext cx="7178612" cy="751039"/>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6.1.3. Gather MAED Parameters for the Base Year - Example</a:t>
            </a:r>
            <a:endParaRPr b="0" i="0" sz="1800" u="none" cap="none" strike="noStrike">
              <a:solidFill>
                <a:schemeClr val="dk1"/>
              </a:solidFill>
              <a:latin typeface="Open Sans"/>
              <a:ea typeface="Open Sans"/>
              <a:cs typeface="Open Sans"/>
              <a:sym typeface="Open Sans"/>
            </a:endParaRPr>
          </a:p>
        </p:txBody>
      </p:sp>
      <p:sp>
        <p:nvSpPr>
          <p:cNvPr id="226" name="Google Shape;226;p5"/>
          <p:cNvSpPr/>
          <p:nvPr/>
        </p:nvSpPr>
        <p:spPr>
          <a:xfrm>
            <a:off x="9754145" y="376366"/>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227" name="Google Shape;227;p5"/>
          <p:cNvSpPr/>
          <p:nvPr/>
        </p:nvSpPr>
        <p:spPr>
          <a:xfrm>
            <a:off x="8080578" y="1087220"/>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228" name="Google Shape;228;p5"/>
          <p:cNvSpPr/>
          <p:nvPr/>
        </p:nvSpPr>
        <p:spPr>
          <a:xfrm>
            <a:off x="9754145" y="1100272"/>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229" name="Google Shape;229;p5"/>
          <p:cNvSpPr/>
          <p:nvPr/>
        </p:nvSpPr>
        <p:spPr>
          <a:xfrm>
            <a:off x="8084220" y="361943"/>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230" name="Google Shape;230;p5"/>
          <p:cNvSpPr/>
          <p:nvPr/>
        </p:nvSpPr>
        <p:spPr>
          <a:xfrm rot="-2343956">
            <a:off x="8001270" y="20555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5"/>
          <p:cNvSpPr/>
          <p:nvPr/>
        </p:nvSpPr>
        <p:spPr>
          <a:xfrm rot="8546125">
            <a:off x="9657951" y="144291"/>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5"/>
          <p:cNvSpPr/>
          <p:nvPr/>
        </p:nvSpPr>
        <p:spPr>
          <a:xfrm rot="-7740072">
            <a:off x="8776930" y="20570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5"/>
          <p:cNvSpPr/>
          <p:nvPr/>
        </p:nvSpPr>
        <p:spPr>
          <a:xfrm rot="2987910">
            <a:off x="8864481" y="273078"/>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5"/>
          <p:cNvSpPr txBox="1"/>
          <p:nvPr/>
        </p:nvSpPr>
        <p:spPr>
          <a:xfrm>
            <a:off x="887215" y="2000869"/>
            <a:ext cx="4028619" cy="3801041"/>
          </a:xfrm>
          <a:prstGeom prst="rect">
            <a:avLst/>
          </a:prstGeom>
          <a:blipFill rotWithShape="1">
            <a:blip r:embed="rId3">
              <a:alphaModFix/>
            </a:blip>
            <a:stretch>
              <a:fillRect b="-1601" l="-1363" r="0" t="-8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235" name="Google Shape;235;p5"/>
          <p:cNvCxnSpPr/>
          <p:nvPr/>
        </p:nvCxnSpPr>
        <p:spPr>
          <a:xfrm flipH="1" rot="10800000">
            <a:off x="4702632" y="2510918"/>
            <a:ext cx="1323000" cy="674700"/>
          </a:xfrm>
          <a:prstGeom prst="curvedConnector3">
            <a:avLst>
              <a:gd fmla="val 50000" name="adj1"/>
            </a:avLst>
          </a:prstGeom>
          <a:noFill/>
          <a:ln cap="flat" cmpd="sng" w="12700">
            <a:solidFill>
              <a:schemeClr val="accent6"/>
            </a:solidFill>
            <a:prstDash val="solid"/>
            <a:miter lim="800000"/>
            <a:headEnd len="sm" w="sm" type="none"/>
            <a:tailEnd len="med" w="med" type="triangle"/>
          </a:ln>
        </p:spPr>
      </p:cxnSp>
      <p:cxnSp>
        <p:nvCxnSpPr>
          <p:cNvPr id="236" name="Google Shape;236;p5"/>
          <p:cNvCxnSpPr/>
          <p:nvPr/>
        </p:nvCxnSpPr>
        <p:spPr>
          <a:xfrm flipH="1" rot="10800000">
            <a:off x="4702632" y="3968798"/>
            <a:ext cx="1361700" cy="420000"/>
          </a:xfrm>
          <a:prstGeom prst="curvedConnector3">
            <a:avLst>
              <a:gd fmla="val 50000" name="adj1"/>
            </a:avLst>
          </a:prstGeom>
          <a:noFill/>
          <a:ln cap="flat" cmpd="sng" w="12700">
            <a:solidFill>
              <a:schemeClr val="accent2"/>
            </a:solidFill>
            <a:prstDash val="solid"/>
            <a:miter lim="800000"/>
            <a:headEnd len="sm" w="sm" type="none"/>
            <a:tailEnd len="med" w="med" type="triangle"/>
          </a:ln>
        </p:spPr>
      </p:cxnSp>
      <p:cxnSp>
        <p:nvCxnSpPr>
          <p:cNvPr id="237" name="Google Shape;237;p5"/>
          <p:cNvCxnSpPr/>
          <p:nvPr/>
        </p:nvCxnSpPr>
        <p:spPr>
          <a:xfrm>
            <a:off x="4476522" y="5056909"/>
            <a:ext cx="1549200" cy="198900"/>
          </a:xfrm>
          <a:prstGeom prst="curvedConnector3">
            <a:avLst>
              <a:gd fmla="val 50000" name="adj1"/>
            </a:avLst>
          </a:prstGeom>
          <a:noFill/>
          <a:ln cap="flat" cmpd="sng" w="12700">
            <a:solidFill>
              <a:srgbClr val="C00000"/>
            </a:solidFill>
            <a:prstDash val="solid"/>
            <a:miter lim="800000"/>
            <a:headEnd len="sm" w="sm" type="none"/>
            <a:tailEnd len="med" w="med" type="triangle"/>
          </a:ln>
        </p:spPr>
      </p:cxnSp>
      <p:pic>
        <p:nvPicPr>
          <p:cNvPr id="238" name="Google Shape;238;p5"/>
          <p:cNvPicPr preferRelativeResize="0"/>
          <p:nvPr/>
        </p:nvPicPr>
        <p:blipFill rotWithShape="1">
          <a:blip r:embed="rId4">
            <a:alphaModFix/>
          </a:blip>
          <a:srcRect b="0" l="0" r="0" t="0"/>
          <a:stretch/>
        </p:blipFill>
        <p:spPr>
          <a:xfrm>
            <a:off x="6242801" y="2000495"/>
            <a:ext cx="2987040" cy="1158240"/>
          </a:xfrm>
          <a:prstGeom prst="rect">
            <a:avLst/>
          </a:prstGeom>
          <a:noFill/>
          <a:ln>
            <a:noFill/>
          </a:ln>
        </p:spPr>
      </p:pic>
      <p:pic>
        <p:nvPicPr>
          <p:cNvPr id="239" name="Google Shape;239;p5"/>
          <p:cNvPicPr preferRelativeResize="0"/>
          <p:nvPr/>
        </p:nvPicPr>
        <p:blipFill rotWithShape="1">
          <a:blip r:embed="rId5">
            <a:alphaModFix/>
          </a:blip>
          <a:srcRect b="0" l="0" r="0" t="0"/>
          <a:stretch/>
        </p:blipFill>
        <p:spPr>
          <a:xfrm>
            <a:off x="6242801" y="3198774"/>
            <a:ext cx="2362200" cy="1043940"/>
          </a:xfrm>
          <a:prstGeom prst="rect">
            <a:avLst/>
          </a:prstGeom>
          <a:noFill/>
          <a:ln>
            <a:noFill/>
          </a:ln>
        </p:spPr>
      </p:pic>
      <p:pic>
        <p:nvPicPr>
          <p:cNvPr id="240" name="Google Shape;240;p5"/>
          <p:cNvPicPr preferRelativeResize="0"/>
          <p:nvPr/>
        </p:nvPicPr>
        <p:blipFill rotWithShape="1">
          <a:blip r:embed="rId6">
            <a:alphaModFix/>
          </a:blip>
          <a:srcRect b="0" l="0" r="0" t="0"/>
          <a:stretch/>
        </p:blipFill>
        <p:spPr>
          <a:xfrm>
            <a:off x="6235970" y="4287954"/>
            <a:ext cx="3518175" cy="1935627"/>
          </a:xfrm>
          <a:prstGeom prst="rect">
            <a:avLst/>
          </a:prstGeom>
          <a:noFill/>
          <a:ln>
            <a:noFill/>
          </a:ln>
        </p:spPr>
      </p:pic>
      <p:sp>
        <p:nvSpPr>
          <p:cNvPr id="241" name="Google Shape;241;p5"/>
          <p:cNvSpPr/>
          <p:nvPr/>
        </p:nvSpPr>
        <p:spPr>
          <a:xfrm>
            <a:off x="6127748" y="4263029"/>
            <a:ext cx="3783669" cy="204725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2" name="Google Shape;242;p5"/>
          <p:cNvPicPr preferRelativeResize="0"/>
          <p:nvPr/>
        </p:nvPicPr>
        <p:blipFill rotWithShape="1">
          <a:blip r:embed="rId7">
            <a:alphaModFix/>
          </a:blip>
          <a:srcRect b="0" l="0" r="0" t="0"/>
          <a:stretch/>
        </p:blipFill>
        <p:spPr>
          <a:xfrm>
            <a:off x="5900216" y="135539"/>
            <a:ext cx="955181" cy="955181"/>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9" name="Google Shape;249;p6"/>
          <p:cNvSpPr txBox="1"/>
          <p:nvPr/>
        </p:nvSpPr>
        <p:spPr>
          <a:xfrm>
            <a:off x="883367" y="171058"/>
            <a:ext cx="7178612" cy="1046311"/>
          </a:xfrm>
          <a:prstGeom prst="rect">
            <a:avLst/>
          </a:prstGeom>
          <a:noFill/>
          <a:ln>
            <a:noFill/>
          </a:ln>
        </p:spPr>
        <p:txBody>
          <a:bodyPr anchorCtr="0" anchor="b"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Open Sans"/>
              <a:buNone/>
            </a:pPr>
            <a:r>
              <a:rPr lang="en-GB" sz="4400">
                <a:solidFill>
                  <a:schemeClr val="dk1"/>
                </a:solidFill>
                <a:latin typeface="Open Sans"/>
                <a:ea typeface="Open Sans"/>
                <a:cs typeface="Open Sans"/>
                <a:sym typeface="Open Sans"/>
              </a:rPr>
              <a:t>Lecture 6.1 Base Year Reconstruction (2/3)</a:t>
            </a:r>
            <a:endParaRPr sz="4400">
              <a:solidFill>
                <a:schemeClr val="dk1"/>
              </a:solidFill>
              <a:latin typeface="Open Sans"/>
              <a:ea typeface="Open Sans"/>
              <a:cs typeface="Open Sans"/>
              <a:sym typeface="Open Sans"/>
            </a:endParaRPr>
          </a:p>
        </p:txBody>
      </p:sp>
      <p:sp>
        <p:nvSpPr>
          <p:cNvPr id="250" name="Google Shape;250;p6"/>
          <p:cNvSpPr txBox="1"/>
          <p:nvPr/>
        </p:nvSpPr>
        <p:spPr>
          <a:xfrm>
            <a:off x="887216" y="1175924"/>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6.1.4. Calculate MAED Input Data for the Base Year</a:t>
            </a:r>
            <a:endParaRPr b="0" i="0" sz="1800" u="none" cap="none" strike="noStrike">
              <a:solidFill>
                <a:schemeClr val="dk1"/>
              </a:solidFill>
              <a:latin typeface="Open Sans"/>
              <a:ea typeface="Open Sans"/>
              <a:cs typeface="Open Sans"/>
              <a:sym typeface="Open Sans"/>
            </a:endParaRPr>
          </a:p>
        </p:txBody>
      </p:sp>
      <p:sp>
        <p:nvSpPr>
          <p:cNvPr id="251" name="Google Shape;251;p6"/>
          <p:cNvSpPr/>
          <p:nvPr/>
        </p:nvSpPr>
        <p:spPr>
          <a:xfrm>
            <a:off x="9905848" y="290031"/>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252" name="Google Shape;252;p6"/>
          <p:cNvSpPr/>
          <p:nvPr/>
        </p:nvSpPr>
        <p:spPr>
          <a:xfrm>
            <a:off x="8232281" y="1000885"/>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253" name="Google Shape;253;p6"/>
          <p:cNvSpPr/>
          <p:nvPr/>
        </p:nvSpPr>
        <p:spPr>
          <a:xfrm>
            <a:off x="9905848" y="1013937"/>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254" name="Google Shape;254;p6"/>
          <p:cNvSpPr/>
          <p:nvPr/>
        </p:nvSpPr>
        <p:spPr>
          <a:xfrm>
            <a:off x="8235923" y="275608"/>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255" name="Google Shape;255;p6"/>
          <p:cNvSpPr/>
          <p:nvPr/>
        </p:nvSpPr>
        <p:spPr>
          <a:xfrm rot="-2343956">
            <a:off x="8152973" y="11922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6"/>
          <p:cNvSpPr/>
          <p:nvPr/>
        </p:nvSpPr>
        <p:spPr>
          <a:xfrm rot="8546125">
            <a:off x="9809654" y="57956"/>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6"/>
          <p:cNvSpPr/>
          <p:nvPr/>
        </p:nvSpPr>
        <p:spPr>
          <a:xfrm rot="-7740072">
            <a:off x="8928633" y="119367"/>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6"/>
          <p:cNvSpPr/>
          <p:nvPr/>
        </p:nvSpPr>
        <p:spPr>
          <a:xfrm rot="2987910">
            <a:off x="8978144" y="132272"/>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Diagram&#10;&#10;Description automatically generated" id="259" name="Google Shape;259;p6"/>
          <p:cNvPicPr preferRelativeResize="0"/>
          <p:nvPr/>
        </p:nvPicPr>
        <p:blipFill rotWithShape="1">
          <a:blip r:embed="rId3">
            <a:alphaModFix/>
          </a:blip>
          <a:srcRect b="0" l="0" r="0" t="0"/>
          <a:stretch/>
        </p:blipFill>
        <p:spPr>
          <a:xfrm>
            <a:off x="592793" y="1683745"/>
            <a:ext cx="8293289" cy="4191646"/>
          </a:xfrm>
          <a:prstGeom prst="rect">
            <a:avLst/>
          </a:prstGeom>
          <a:noFill/>
          <a:ln>
            <a:noFill/>
          </a:ln>
        </p:spPr>
      </p:pic>
      <p:sp>
        <p:nvSpPr>
          <p:cNvPr id="260" name="Google Shape;260;p6"/>
          <p:cNvSpPr txBox="1"/>
          <p:nvPr/>
        </p:nvSpPr>
        <p:spPr>
          <a:xfrm>
            <a:off x="9152544" y="2026153"/>
            <a:ext cx="2442153" cy="424731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With the </a:t>
            </a:r>
            <a:r>
              <a:rPr b="1" lang="en-GB" sz="1800">
                <a:solidFill>
                  <a:schemeClr val="accent6"/>
                </a:solidFill>
                <a:latin typeface="Calibri"/>
                <a:ea typeface="Calibri"/>
                <a:cs typeface="Calibri"/>
                <a:sym typeface="Calibri"/>
              </a:rPr>
              <a:t>Final Energy Consumption </a:t>
            </a:r>
            <a:r>
              <a:rPr lang="en-GB" sz="1800">
                <a:solidFill>
                  <a:schemeClr val="dk1"/>
                </a:solidFill>
                <a:latin typeface="Calibri"/>
                <a:ea typeface="Calibri"/>
                <a:cs typeface="Calibri"/>
                <a:sym typeface="Calibri"/>
              </a:rPr>
              <a:t>data and the </a:t>
            </a:r>
            <a:r>
              <a:rPr b="1" lang="en-GB" sz="1800">
                <a:solidFill>
                  <a:schemeClr val="accent2"/>
                </a:solidFill>
                <a:latin typeface="Calibri"/>
                <a:ea typeface="Calibri"/>
                <a:cs typeface="Calibri"/>
                <a:sym typeface="Calibri"/>
              </a:rPr>
              <a:t>Efficiency</a:t>
            </a:r>
            <a:r>
              <a:rPr lang="en-GB" sz="1800">
                <a:solidFill>
                  <a:schemeClr val="dk1"/>
                </a:solidFill>
                <a:latin typeface="Calibri"/>
                <a:ea typeface="Calibri"/>
                <a:cs typeface="Calibri"/>
                <a:sym typeface="Calibri"/>
              </a:rPr>
              <a:t> we calculate the </a:t>
            </a:r>
            <a:r>
              <a:rPr b="1" lang="en-GB" sz="1800">
                <a:solidFill>
                  <a:schemeClr val="accent4"/>
                </a:solidFill>
                <a:latin typeface="Calibri"/>
                <a:ea typeface="Calibri"/>
                <a:cs typeface="Calibri"/>
                <a:sym typeface="Calibri"/>
              </a:rPr>
              <a:t>Useful Energy</a:t>
            </a:r>
            <a:r>
              <a:rPr lang="en-GB" sz="1800">
                <a:solidFill>
                  <a:schemeClr val="dk1"/>
                </a:solidFill>
                <a:latin typeface="Calibri"/>
                <a:ea typeface="Calibri"/>
                <a:cs typeface="Calibri"/>
                <a:sym typeface="Calibri"/>
              </a:rPr>
              <a:t> and then the Market Penetration.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The ratio of the </a:t>
            </a:r>
            <a:r>
              <a:rPr b="1" lang="en-GB" sz="1800">
                <a:solidFill>
                  <a:schemeClr val="accent4"/>
                </a:solidFill>
                <a:latin typeface="Calibri"/>
                <a:ea typeface="Calibri"/>
                <a:cs typeface="Calibri"/>
                <a:sym typeface="Calibri"/>
              </a:rPr>
              <a:t>Useful Energy </a:t>
            </a:r>
            <a:r>
              <a:rPr lang="en-GB" sz="1800">
                <a:solidFill>
                  <a:schemeClr val="dk1"/>
                </a:solidFill>
                <a:latin typeface="Calibri"/>
                <a:ea typeface="Calibri"/>
                <a:cs typeface="Calibri"/>
                <a:sym typeface="Calibri"/>
              </a:rPr>
              <a:t>and the </a:t>
            </a:r>
            <a:r>
              <a:rPr b="1" lang="en-GB" sz="1800">
                <a:solidFill>
                  <a:srgbClr val="C00000"/>
                </a:solidFill>
                <a:latin typeface="Calibri"/>
                <a:ea typeface="Calibri"/>
                <a:cs typeface="Calibri"/>
                <a:sym typeface="Calibri"/>
              </a:rPr>
              <a:t>Driving Parameter </a:t>
            </a:r>
            <a:r>
              <a:rPr lang="en-GB" sz="1800">
                <a:solidFill>
                  <a:schemeClr val="dk1"/>
                </a:solidFill>
                <a:latin typeface="Calibri"/>
                <a:ea typeface="Calibri"/>
                <a:cs typeface="Calibri"/>
                <a:sym typeface="Calibri"/>
              </a:rPr>
              <a:t>will give us the </a:t>
            </a:r>
            <a:r>
              <a:rPr b="1" lang="en-GB" sz="1800">
                <a:solidFill>
                  <a:srgbClr val="7030A0"/>
                </a:solidFill>
                <a:latin typeface="Calibri"/>
                <a:ea typeface="Calibri"/>
                <a:cs typeface="Calibri"/>
                <a:sym typeface="Calibri"/>
              </a:rPr>
              <a:t>Specified Energy Consumption (or Energy Intensity)</a:t>
            </a:r>
            <a:r>
              <a:rPr lang="en-GB" sz="1800">
                <a:solidFill>
                  <a:schemeClr val="dk1"/>
                </a:solidFill>
                <a:latin typeface="Calibri"/>
                <a:ea typeface="Calibri"/>
                <a:cs typeface="Calibri"/>
                <a:sym typeface="Calibri"/>
              </a:rPr>
              <a:t>. </a:t>
            </a:r>
            <a:endParaRPr/>
          </a:p>
        </p:txBody>
      </p:sp>
      <p:sp>
        <p:nvSpPr>
          <p:cNvPr id="261" name="Google Shape;261;p6"/>
          <p:cNvSpPr txBox="1"/>
          <p:nvPr/>
        </p:nvSpPr>
        <p:spPr>
          <a:xfrm>
            <a:off x="6557856" y="4149812"/>
            <a:ext cx="2865646" cy="68903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62" name="Google Shape;262;p6"/>
          <p:cNvSpPr txBox="1"/>
          <p:nvPr/>
        </p:nvSpPr>
        <p:spPr>
          <a:xfrm>
            <a:off x="1458401" y="5232063"/>
            <a:ext cx="3687905" cy="369332"/>
          </a:xfrm>
          <a:prstGeom prst="rect">
            <a:avLst/>
          </a:prstGeom>
          <a:blipFill rotWithShape="1">
            <a:blip r:embed="rId5">
              <a:alphaModFix/>
            </a:blip>
            <a:stretch>
              <a:fillRect b="-2622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263" name="Google Shape;263;p6"/>
          <p:cNvSpPr txBox="1"/>
          <p:nvPr/>
        </p:nvSpPr>
        <p:spPr>
          <a:xfrm>
            <a:off x="4532162" y="5601395"/>
            <a:ext cx="3533666"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7"/>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6.1 Base Year Reconstruction (2/3)</a:t>
            </a:r>
            <a:endParaRPr/>
          </a:p>
        </p:txBody>
      </p:sp>
      <p:sp>
        <p:nvSpPr>
          <p:cNvPr id="269" name="Google Shape;269;p7"/>
          <p:cNvSpPr/>
          <p:nvPr/>
        </p:nvSpPr>
        <p:spPr>
          <a:xfrm>
            <a:off x="9939001" y="4692419"/>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270" name="Google Shape;270;p7"/>
          <p:cNvSpPr/>
          <p:nvPr/>
        </p:nvSpPr>
        <p:spPr>
          <a:xfrm>
            <a:off x="9933070" y="5413720"/>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271" name="Google Shape;271;p7"/>
          <p:cNvSpPr/>
          <p:nvPr/>
        </p:nvSpPr>
        <p:spPr>
          <a:xfrm>
            <a:off x="8269076" y="4677996"/>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272" name="Google Shape;272;p7"/>
          <p:cNvSpPr/>
          <p:nvPr/>
        </p:nvSpPr>
        <p:spPr>
          <a:xfrm rot="-2343956">
            <a:off x="8186126" y="4521608"/>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7"/>
          <p:cNvSpPr/>
          <p:nvPr/>
        </p:nvSpPr>
        <p:spPr>
          <a:xfrm rot="8546125">
            <a:off x="9842807" y="4460344"/>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7"/>
          <p:cNvSpPr/>
          <p:nvPr/>
        </p:nvSpPr>
        <p:spPr>
          <a:xfrm rot="-7740072">
            <a:off x="8961786" y="452175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7"/>
          <p:cNvSpPr/>
          <p:nvPr/>
        </p:nvSpPr>
        <p:spPr>
          <a:xfrm rot="2987910">
            <a:off x="9011297" y="453466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7"/>
          <p:cNvSpPr/>
          <p:nvPr/>
        </p:nvSpPr>
        <p:spPr>
          <a:xfrm>
            <a:off x="8265434" y="5403273"/>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277" name="Google Shape;277;p7"/>
          <p:cNvSpPr txBox="1"/>
          <p:nvPr/>
        </p:nvSpPr>
        <p:spPr>
          <a:xfrm>
            <a:off x="7827611" y="2772254"/>
            <a:ext cx="3254658" cy="369332"/>
          </a:xfrm>
          <a:prstGeom prst="rect">
            <a:avLst/>
          </a:prstGeom>
          <a:blipFill rotWithShape="1">
            <a:blip r:embed="rId3">
              <a:alphaModFix/>
            </a:blip>
            <a:stretch>
              <a:fillRect b="-2666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cxnSp>
        <p:nvCxnSpPr>
          <p:cNvPr id="278" name="Google Shape;278;p7"/>
          <p:cNvCxnSpPr>
            <a:stCxn id="277" idx="2"/>
          </p:cNvCxnSpPr>
          <p:nvPr/>
        </p:nvCxnSpPr>
        <p:spPr>
          <a:xfrm flipH="1">
            <a:off x="4801040" y="3141586"/>
            <a:ext cx="4653900" cy="727500"/>
          </a:xfrm>
          <a:prstGeom prst="straightConnector1">
            <a:avLst/>
          </a:prstGeom>
          <a:noFill/>
          <a:ln cap="flat" cmpd="sng" w="28575">
            <a:solidFill>
              <a:schemeClr val="accent2"/>
            </a:solidFill>
            <a:prstDash val="solid"/>
            <a:miter lim="800000"/>
            <a:headEnd len="sm" w="sm" type="none"/>
            <a:tailEnd len="med" w="med" type="triangle"/>
          </a:ln>
        </p:spPr>
      </p:cxnSp>
      <p:cxnSp>
        <p:nvCxnSpPr>
          <p:cNvPr id="279" name="Google Shape;279;p7"/>
          <p:cNvCxnSpPr/>
          <p:nvPr/>
        </p:nvCxnSpPr>
        <p:spPr>
          <a:xfrm flipH="1">
            <a:off x="5711773" y="3122798"/>
            <a:ext cx="4337391" cy="1901627"/>
          </a:xfrm>
          <a:prstGeom prst="straightConnector1">
            <a:avLst/>
          </a:prstGeom>
          <a:noFill/>
          <a:ln cap="flat" cmpd="sng" w="28575">
            <a:solidFill>
              <a:schemeClr val="accent4"/>
            </a:solidFill>
            <a:prstDash val="solid"/>
            <a:miter lim="800000"/>
            <a:headEnd len="sm" w="sm" type="none"/>
            <a:tailEnd len="med" w="med" type="triangle"/>
          </a:ln>
        </p:spPr>
      </p:cxnSp>
      <p:pic>
        <p:nvPicPr>
          <p:cNvPr id="280" name="Google Shape;280;p7"/>
          <p:cNvPicPr preferRelativeResize="0"/>
          <p:nvPr/>
        </p:nvPicPr>
        <p:blipFill rotWithShape="1">
          <a:blip r:embed="rId4">
            <a:alphaModFix/>
          </a:blip>
          <a:srcRect b="24041" l="0" r="0" t="3269"/>
          <a:stretch/>
        </p:blipFill>
        <p:spPr>
          <a:xfrm>
            <a:off x="7857893" y="762402"/>
            <a:ext cx="3439065" cy="2001796"/>
          </a:xfrm>
          <a:prstGeom prst="rect">
            <a:avLst/>
          </a:prstGeom>
          <a:noFill/>
          <a:ln>
            <a:noFill/>
          </a:ln>
        </p:spPr>
      </p:pic>
      <p:cxnSp>
        <p:nvCxnSpPr>
          <p:cNvPr id="281" name="Google Shape;281;p7"/>
          <p:cNvCxnSpPr/>
          <p:nvPr/>
        </p:nvCxnSpPr>
        <p:spPr>
          <a:xfrm rot="10800000">
            <a:off x="5863133" y="2603663"/>
            <a:ext cx="2209449" cy="305792"/>
          </a:xfrm>
          <a:prstGeom prst="straightConnector1">
            <a:avLst/>
          </a:prstGeom>
          <a:noFill/>
          <a:ln cap="flat" cmpd="sng" w="28575">
            <a:solidFill>
              <a:schemeClr val="accent6"/>
            </a:solidFill>
            <a:prstDash val="solid"/>
            <a:miter lim="800000"/>
            <a:headEnd len="sm" w="sm" type="none"/>
            <a:tailEnd len="med" w="med" type="triangle"/>
          </a:ln>
        </p:spPr>
      </p:cxnSp>
      <p:sp>
        <p:nvSpPr>
          <p:cNvPr id="282" name="Google Shape;282;p7"/>
          <p:cNvSpPr txBox="1"/>
          <p:nvPr/>
        </p:nvSpPr>
        <p:spPr>
          <a:xfrm>
            <a:off x="893970" y="1278100"/>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6.1.5. Calculate MAED Input Data for the Base Year</a:t>
            </a:r>
            <a:endParaRPr b="0" i="0" sz="1800" u="none" cap="none" strike="noStrike">
              <a:solidFill>
                <a:schemeClr val="dk1"/>
              </a:solidFill>
              <a:latin typeface="Open Sans"/>
              <a:ea typeface="Open Sans"/>
              <a:cs typeface="Open Sans"/>
              <a:sym typeface="Open Sans"/>
            </a:endParaRPr>
          </a:p>
        </p:txBody>
      </p:sp>
      <p:pic>
        <p:nvPicPr>
          <p:cNvPr id="283" name="Google Shape;283;p7"/>
          <p:cNvPicPr preferRelativeResize="0"/>
          <p:nvPr/>
        </p:nvPicPr>
        <p:blipFill rotWithShape="1">
          <a:blip r:embed="rId5">
            <a:alphaModFix/>
          </a:blip>
          <a:srcRect b="0" l="0" r="0" t="0"/>
          <a:stretch/>
        </p:blipFill>
        <p:spPr>
          <a:xfrm>
            <a:off x="2196167" y="1960888"/>
            <a:ext cx="3543300" cy="3998404"/>
          </a:xfrm>
          <a:prstGeom prst="rect">
            <a:avLst/>
          </a:prstGeom>
          <a:noFill/>
          <a:ln>
            <a:noFill/>
          </a:ln>
        </p:spPr>
      </p:pic>
      <p:pic>
        <p:nvPicPr>
          <p:cNvPr id="284" name="Google Shape;284;p7"/>
          <p:cNvPicPr preferRelativeResize="0"/>
          <p:nvPr/>
        </p:nvPicPr>
        <p:blipFill rotWithShape="1">
          <a:blip r:embed="rId3">
            <a:alphaModFix/>
          </a:blip>
          <a:srcRect b="0" l="0" r="0" t="0"/>
          <a:stretch/>
        </p:blipFill>
        <p:spPr>
          <a:xfrm>
            <a:off x="960152" y="307411"/>
            <a:ext cx="955181" cy="955181"/>
          </a:xfrm>
          <a:prstGeom prst="rect">
            <a:avLst/>
          </a:prstGeom>
          <a:noFill/>
          <a:ln cap="flat" cmpd="sng" w="19050">
            <a:solidFill>
              <a:schemeClr val="dk1"/>
            </a:solidFill>
            <a:prstDash val="solid"/>
            <a:round/>
            <a:headEnd len="sm" w="sm" type="none"/>
            <a:tailEnd len="sm" w="sm" type="none"/>
          </a:ln>
        </p:spPr>
      </p:pic>
      <p:sp>
        <p:nvSpPr>
          <p:cNvPr id="285" name="Google Shape;285;p7"/>
          <p:cNvSpPr txBox="1"/>
          <p:nvPr/>
        </p:nvSpPr>
        <p:spPr>
          <a:xfrm>
            <a:off x="11775994" y="6463752"/>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8"/>
          <p:cNvSpPr txBox="1"/>
          <p:nvPr>
            <p:ph type="title"/>
          </p:nvPr>
        </p:nvSpPr>
        <p:spPr>
          <a:xfrm>
            <a:off x="5251985" y="92868"/>
            <a:ext cx="6664569"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6.2 Base Year Reconstruction (2/3)</a:t>
            </a:r>
            <a:endParaRPr/>
          </a:p>
        </p:txBody>
      </p:sp>
      <p:sp>
        <p:nvSpPr>
          <p:cNvPr id="291" name="Google Shape;291;p8"/>
          <p:cNvSpPr/>
          <p:nvPr/>
        </p:nvSpPr>
        <p:spPr>
          <a:xfrm>
            <a:off x="1907548" y="4795204"/>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292" name="Google Shape;292;p8"/>
          <p:cNvSpPr/>
          <p:nvPr/>
        </p:nvSpPr>
        <p:spPr>
          <a:xfrm>
            <a:off x="1907549" y="547816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293" name="Google Shape;293;p8"/>
          <p:cNvSpPr/>
          <p:nvPr/>
        </p:nvSpPr>
        <p:spPr>
          <a:xfrm>
            <a:off x="317654" y="4792860"/>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294" name="Google Shape;294;p8"/>
          <p:cNvSpPr/>
          <p:nvPr/>
        </p:nvSpPr>
        <p:spPr>
          <a:xfrm rot="-2343956">
            <a:off x="195270" y="4676282"/>
            <a:ext cx="1763330" cy="1603773"/>
          </a:xfrm>
          <a:custGeom>
            <a:rect b="b" l="l" r="r" t="t"/>
            <a:pathLst>
              <a:path extrusionOk="0" h="120000" w="120000">
                <a:moveTo>
                  <a:pt x="6214" y="36733"/>
                </a:moveTo>
                <a:lnTo>
                  <a:pt x="6214" y="36733"/>
                </a:lnTo>
                <a:cubicBezTo>
                  <a:pt x="10059" y="27332"/>
                  <a:pt x="15853" y="19053"/>
                  <a:pt x="23133" y="12559"/>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8"/>
          <p:cNvSpPr/>
          <p:nvPr/>
        </p:nvSpPr>
        <p:spPr>
          <a:xfrm rot="8546125">
            <a:off x="1843771" y="4722526"/>
            <a:ext cx="1763330" cy="1603774"/>
          </a:xfrm>
          <a:custGeom>
            <a:rect b="b" l="l" r="r" t="t"/>
            <a:pathLst>
              <a:path extrusionOk="0" h="120000" w="120000">
                <a:moveTo>
                  <a:pt x="6214" y="36733"/>
                </a:moveTo>
                <a:lnTo>
                  <a:pt x="6214" y="36733"/>
                </a:lnTo>
                <a:cubicBezTo>
                  <a:pt x="10059" y="27332"/>
                  <a:pt x="15853" y="19053"/>
                  <a:pt x="23133" y="12559"/>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8"/>
          <p:cNvSpPr/>
          <p:nvPr/>
        </p:nvSpPr>
        <p:spPr>
          <a:xfrm rot="-7740072">
            <a:off x="1166740" y="4511736"/>
            <a:ext cx="1603773" cy="1763330"/>
          </a:xfrm>
          <a:custGeom>
            <a:rect b="b" l="l" r="r" t="t"/>
            <a:pathLst>
              <a:path extrusionOk="0" h="120000" w="120000">
                <a:moveTo>
                  <a:pt x="6832" y="33409"/>
                </a:moveTo>
                <a:lnTo>
                  <a:pt x="6832" y="33409"/>
                </a:lnTo>
                <a:cubicBezTo>
                  <a:pt x="11916" y="24902"/>
                  <a:pt x="19189" y="17641"/>
                  <a:pt x="28028" y="12245"/>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8"/>
          <p:cNvSpPr/>
          <p:nvPr/>
        </p:nvSpPr>
        <p:spPr>
          <a:xfrm rot="2987910">
            <a:off x="1069263" y="4658622"/>
            <a:ext cx="1603773" cy="1763330"/>
          </a:xfrm>
          <a:custGeom>
            <a:rect b="b" l="l" r="r" t="t"/>
            <a:pathLst>
              <a:path extrusionOk="0" h="120000" w="120000">
                <a:moveTo>
                  <a:pt x="6832" y="33409"/>
                </a:moveTo>
                <a:lnTo>
                  <a:pt x="6832" y="33409"/>
                </a:lnTo>
                <a:cubicBezTo>
                  <a:pt x="11916" y="24902"/>
                  <a:pt x="19189" y="17641"/>
                  <a:pt x="28028" y="12245"/>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8"/>
          <p:cNvSpPr/>
          <p:nvPr/>
        </p:nvSpPr>
        <p:spPr>
          <a:xfrm>
            <a:off x="317653" y="5471429"/>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pic>
        <p:nvPicPr>
          <p:cNvPr id="299" name="Google Shape;299;p8"/>
          <p:cNvPicPr preferRelativeResize="0"/>
          <p:nvPr/>
        </p:nvPicPr>
        <p:blipFill rotWithShape="1">
          <a:blip r:embed="rId4">
            <a:alphaModFix/>
          </a:blip>
          <a:srcRect b="0" l="0" r="0" t="0"/>
          <a:stretch/>
        </p:blipFill>
        <p:spPr>
          <a:xfrm>
            <a:off x="626382" y="534197"/>
            <a:ext cx="4343124" cy="3521248"/>
          </a:xfrm>
          <a:prstGeom prst="rect">
            <a:avLst/>
          </a:prstGeom>
          <a:noFill/>
          <a:ln>
            <a:noFill/>
          </a:ln>
        </p:spPr>
      </p:pic>
      <p:cxnSp>
        <p:nvCxnSpPr>
          <p:cNvPr id="300" name="Google Shape;300;p8"/>
          <p:cNvCxnSpPr/>
          <p:nvPr/>
        </p:nvCxnSpPr>
        <p:spPr>
          <a:xfrm flipH="1" rot="-5400000">
            <a:off x="3801955" y="3668272"/>
            <a:ext cx="2195700" cy="932700"/>
          </a:xfrm>
          <a:prstGeom prst="bentConnector3">
            <a:avLst>
              <a:gd fmla="val 100057" name="adj1"/>
            </a:avLst>
          </a:prstGeom>
          <a:noFill/>
          <a:ln cap="flat" cmpd="sng" w="19050">
            <a:solidFill>
              <a:srgbClr val="C00000"/>
            </a:solidFill>
            <a:prstDash val="solid"/>
            <a:miter lim="800000"/>
            <a:headEnd len="sm" w="sm" type="none"/>
            <a:tailEnd len="med" w="med" type="triangle"/>
          </a:ln>
        </p:spPr>
      </p:cxnSp>
      <p:cxnSp>
        <p:nvCxnSpPr>
          <p:cNvPr id="301" name="Google Shape;301;p8"/>
          <p:cNvCxnSpPr/>
          <p:nvPr/>
        </p:nvCxnSpPr>
        <p:spPr>
          <a:xfrm>
            <a:off x="4838868" y="2595418"/>
            <a:ext cx="527201" cy="0"/>
          </a:xfrm>
          <a:prstGeom prst="straightConnector1">
            <a:avLst/>
          </a:prstGeom>
          <a:noFill/>
          <a:ln cap="flat" cmpd="sng" w="19050">
            <a:solidFill>
              <a:schemeClr val="accent4"/>
            </a:solidFill>
            <a:prstDash val="solid"/>
            <a:miter lim="800000"/>
            <a:headEnd len="sm" w="sm" type="none"/>
            <a:tailEnd len="med" w="med" type="triangle"/>
          </a:ln>
        </p:spPr>
      </p:cxnSp>
      <p:cxnSp>
        <p:nvCxnSpPr>
          <p:cNvPr id="302" name="Google Shape;302;p8"/>
          <p:cNvCxnSpPr/>
          <p:nvPr/>
        </p:nvCxnSpPr>
        <p:spPr>
          <a:xfrm>
            <a:off x="2881072" y="3746816"/>
            <a:ext cx="2484997" cy="0"/>
          </a:xfrm>
          <a:prstGeom prst="straightConnector1">
            <a:avLst/>
          </a:prstGeom>
          <a:noFill/>
          <a:ln cap="flat" cmpd="sng" w="19050">
            <a:solidFill>
              <a:schemeClr val="dk1"/>
            </a:solidFill>
            <a:prstDash val="solid"/>
            <a:miter lim="800000"/>
            <a:headEnd len="sm" w="sm" type="none"/>
            <a:tailEnd len="med" w="med" type="triangle"/>
          </a:ln>
        </p:spPr>
      </p:cxnSp>
      <p:cxnSp>
        <p:nvCxnSpPr>
          <p:cNvPr id="303" name="Google Shape;303;p8"/>
          <p:cNvCxnSpPr/>
          <p:nvPr/>
        </p:nvCxnSpPr>
        <p:spPr>
          <a:xfrm flipH="1" rot="-5400000">
            <a:off x="2872943" y="3642321"/>
            <a:ext cx="3098700" cy="1887600"/>
          </a:xfrm>
          <a:prstGeom prst="curvedConnector3">
            <a:avLst>
              <a:gd fmla="val 100076" name="adj1"/>
            </a:avLst>
          </a:prstGeom>
          <a:noFill/>
          <a:ln cap="flat" cmpd="sng" w="19050">
            <a:solidFill>
              <a:srgbClr val="7030A0"/>
            </a:solidFill>
            <a:prstDash val="solid"/>
            <a:miter lim="800000"/>
            <a:headEnd len="sm" w="sm" type="none"/>
            <a:tailEnd len="med" w="med" type="triangle"/>
          </a:ln>
        </p:spPr>
      </p:cxnSp>
      <p:sp>
        <p:nvSpPr>
          <p:cNvPr id="304" name="Google Shape;304;p8"/>
          <p:cNvSpPr txBox="1"/>
          <p:nvPr/>
        </p:nvSpPr>
        <p:spPr>
          <a:xfrm>
            <a:off x="5251985" y="1289691"/>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6.2.1. Calculate MAED Input Data for the Base Year</a:t>
            </a:r>
            <a:endParaRPr b="0" i="0" sz="1800" u="none" cap="none" strike="noStrike">
              <a:solidFill>
                <a:schemeClr val="dk1"/>
              </a:solidFill>
              <a:latin typeface="Open Sans"/>
              <a:ea typeface="Open Sans"/>
              <a:cs typeface="Open Sans"/>
              <a:sym typeface="Open Sans"/>
            </a:endParaRPr>
          </a:p>
        </p:txBody>
      </p:sp>
      <p:pic>
        <p:nvPicPr>
          <p:cNvPr id="305" name="Google Shape;305;p8"/>
          <p:cNvPicPr preferRelativeResize="0"/>
          <p:nvPr/>
        </p:nvPicPr>
        <p:blipFill rotWithShape="1">
          <a:blip r:embed="rId5">
            <a:alphaModFix/>
          </a:blip>
          <a:srcRect b="0" l="0" r="0" t="0"/>
          <a:stretch/>
        </p:blipFill>
        <p:spPr>
          <a:xfrm>
            <a:off x="5489783" y="1924858"/>
            <a:ext cx="3543300" cy="1341120"/>
          </a:xfrm>
          <a:prstGeom prst="rect">
            <a:avLst/>
          </a:prstGeom>
          <a:noFill/>
          <a:ln>
            <a:noFill/>
          </a:ln>
        </p:spPr>
      </p:pic>
      <p:graphicFrame>
        <p:nvGraphicFramePr>
          <p:cNvPr id="306" name="Google Shape;306;p8"/>
          <p:cNvGraphicFramePr/>
          <p:nvPr/>
        </p:nvGraphicFramePr>
        <p:xfrm>
          <a:off x="5489783" y="3293611"/>
          <a:ext cx="2468563" cy="1196975"/>
        </p:xfrm>
        <a:graphic>
          <a:graphicData uri="http://schemas.openxmlformats.org/presentationml/2006/ole">
            <mc:AlternateContent>
              <mc:Choice Requires="v">
                <p:oleObj r:id="rId6" imgH="1196975" imgW="2468563" progId="Excel.Sheet.12" spid="_x0000_s1">
                  <p:embed/>
                </p:oleObj>
              </mc:Choice>
              <mc:Fallback>
                <p:oleObj r:id="rId7" imgH="1196975" imgW="2468563" progId="Excel.Sheet.12">
                  <p:embed/>
                  <p:pic>
                    <p:nvPicPr>
                      <p:cNvPr id="306" name="Google Shape;306;p8"/>
                      <p:cNvPicPr preferRelativeResize="0"/>
                      <p:nvPr/>
                    </p:nvPicPr>
                    <p:blipFill rotWithShape="1">
                      <a:blip r:embed="rId8">
                        <a:alphaModFix/>
                      </a:blip>
                      <a:srcRect b="0" l="0" r="0" t="0"/>
                      <a:stretch/>
                    </p:blipFill>
                    <p:spPr>
                      <a:xfrm>
                        <a:off x="5489783" y="3293611"/>
                        <a:ext cx="2468563" cy="1196975"/>
                      </a:xfrm>
                      <a:prstGeom prst="rect">
                        <a:avLst/>
                      </a:prstGeom>
                      <a:noFill/>
                      <a:ln>
                        <a:noFill/>
                      </a:ln>
                    </p:spPr>
                  </p:pic>
                </p:oleObj>
              </mc:Fallback>
            </mc:AlternateContent>
          </a:graphicData>
        </a:graphic>
      </p:graphicFrame>
      <p:graphicFrame>
        <p:nvGraphicFramePr>
          <p:cNvPr id="307" name="Google Shape;307;p8"/>
          <p:cNvGraphicFramePr/>
          <p:nvPr/>
        </p:nvGraphicFramePr>
        <p:xfrm>
          <a:off x="5489783" y="4518219"/>
          <a:ext cx="2468563" cy="1196975"/>
        </p:xfrm>
        <a:graphic>
          <a:graphicData uri="http://schemas.openxmlformats.org/presentationml/2006/ole">
            <mc:AlternateContent>
              <mc:Choice Requires="v">
                <p:oleObj r:id="rId9" imgH="1196975" imgW="2468563" progId="Excel.Sheet.12" spid="_x0000_s2">
                  <p:embed/>
                </p:oleObj>
              </mc:Choice>
              <mc:Fallback>
                <p:oleObj r:id="rId10" imgH="1196975" imgW="2468563" progId="Excel.Sheet.12">
                  <p:embed/>
                  <p:pic>
                    <p:nvPicPr>
                      <p:cNvPr id="307" name="Google Shape;307;p8"/>
                      <p:cNvPicPr preferRelativeResize="0"/>
                      <p:nvPr/>
                    </p:nvPicPr>
                    <p:blipFill rotWithShape="1">
                      <a:blip r:embed="rId11">
                        <a:alphaModFix/>
                      </a:blip>
                      <a:srcRect b="0" l="0" r="0" t="0"/>
                      <a:stretch/>
                    </p:blipFill>
                    <p:spPr>
                      <a:xfrm>
                        <a:off x="5489783" y="4518219"/>
                        <a:ext cx="2468563" cy="1196975"/>
                      </a:xfrm>
                      <a:prstGeom prst="rect">
                        <a:avLst/>
                      </a:prstGeom>
                      <a:noFill/>
                      <a:ln>
                        <a:noFill/>
                      </a:ln>
                    </p:spPr>
                  </p:pic>
                </p:oleObj>
              </mc:Fallback>
            </mc:AlternateContent>
          </a:graphicData>
        </a:graphic>
      </p:graphicFrame>
      <p:graphicFrame>
        <p:nvGraphicFramePr>
          <p:cNvPr id="308" name="Google Shape;308;p8"/>
          <p:cNvGraphicFramePr/>
          <p:nvPr/>
        </p:nvGraphicFramePr>
        <p:xfrm>
          <a:off x="5489782" y="5737215"/>
          <a:ext cx="2468563" cy="655637"/>
        </p:xfrm>
        <a:graphic>
          <a:graphicData uri="http://schemas.openxmlformats.org/presentationml/2006/ole">
            <mc:AlternateContent>
              <mc:Choice Requires="v">
                <p:oleObj r:id="rId12" imgH="655637" imgW="2468563" progId="Excel.Sheet.12" spid="_x0000_s3">
                  <p:embed/>
                </p:oleObj>
              </mc:Choice>
              <mc:Fallback>
                <p:oleObj r:id="rId13" imgH="655637" imgW="2468563" progId="Excel.Sheet.12">
                  <p:embed/>
                  <p:pic>
                    <p:nvPicPr>
                      <p:cNvPr id="308" name="Google Shape;308;p8"/>
                      <p:cNvPicPr preferRelativeResize="0"/>
                      <p:nvPr/>
                    </p:nvPicPr>
                    <p:blipFill rotWithShape="1">
                      <a:blip r:embed="rId14">
                        <a:alphaModFix/>
                      </a:blip>
                      <a:srcRect b="0" l="0" r="0" t="0"/>
                      <a:stretch/>
                    </p:blipFill>
                    <p:spPr>
                      <a:xfrm>
                        <a:off x="5489782" y="5737215"/>
                        <a:ext cx="2468563" cy="655637"/>
                      </a:xfrm>
                      <a:prstGeom prst="rect">
                        <a:avLst/>
                      </a:prstGeom>
                      <a:noFill/>
                      <a:ln>
                        <a:noFill/>
                      </a:ln>
                    </p:spPr>
                  </p:pic>
                </p:oleObj>
              </mc:Fallback>
            </mc:AlternateContent>
          </a:graphicData>
        </a:graphic>
      </p:graphicFrame>
      <p:pic>
        <p:nvPicPr>
          <p:cNvPr id="309" name="Google Shape;309;p8"/>
          <p:cNvPicPr preferRelativeResize="0"/>
          <p:nvPr/>
        </p:nvPicPr>
        <p:blipFill rotWithShape="1">
          <a:blip r:embed="rId15">
            <a:alphaModFix/>
          </a:blip>
          <a:srcRect b="0" l="0" r="0" t="0"/>
          <a:stretch/>
        </p:blipFill>
        <p:spPr>
          <a:xfrm>
            <a:off x="10916003" y="553393"/>
            <a:ext cx="723370" cy="723370"/>
          </a:xfrm>
          <a:prstGeom prst="rect">
            <a:avLst/>
          </a:prstGeom>
          <a:noFill/>
          <a:ln cap="flat" cmpd="sng" w="19050">
            <a:solidFill>
              <a:schemeClr val="dk1"/>
            </a:solidFill>
            <a:prstDash val="solid"/>
            <a:round/>
            <a:headEnd len="sm" w="sm" type="none"/>
            <a:tailEnd len="sm" w="sm" type="none"/>
          </a:ln>
        </p:spPr>
      </p:pic>
      <p:sp>
        <p:nvSpPr>
          <p:cNvPr id="310" name="Google Shape;310;p8"/>
          <p:cNvSpPr txBox="1"/>
          <p:nvPr/>
        </p:nvSpPr>
        <p:spPr>
          <a:xfrm>
            <a:off x="11775994" y="6463752"/>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1" name="Google Shape;311;p8"/>
          <p:cNvSpPr txBox="1"/>
          <p:nvPr/>
        </p:nvSpPr>
        <p:spPr>
          <a:xfrm>
            <a:off x="8701079" y="5109321"/>
            <a:ext cx="29176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Number of urban dwellings</a:t>
            </a:r>
            <a:endParaRPr/>
          </a:p>
        </p:txBody>
      </p:sp>
      <p:cxnSp>
        <p:nvCxnSpPr>
          <p:cNvPr id="312" name="Google Shape;312;p8"/>
          <p:cNvCxnSpPr>
            <a:stCxn id="311" idx="1"/>
          </p:cNvCxnSpPr>
          <p:nvPr/>
        </p:nvCxnSpPr>
        <p:spPr>
          <a:xfrm rot="10800000">
            <a:off x="7958279" y="5232432"/>
            <a:ext cx="742800" cy="0"/>
          </a:xfrm>
          <a:prstGeom prst="straightConnector1">
            <a:avLst/>
          </a:prstGeom>
          <a:noFill/>
          <a:ln cap="flat" cmpd="sng" w="9525">
            <a:solidFill>
              <a:srgbClr val="B53541"/>
            </a:solidFill>
            <a:prstDash val="solid"/>
            <a:miter lim="800000"/>
            <a:headEnd len="sm" w="sm" type="none"/>
            <a:tailEnd len="med" w="med" type="triangle"/>
          </a:ln>
        </p:spPr>
      </p:cxnSp>
      <p:sp>
        <p:nvSpPr>
          <p:cNvPr id="313" name="Google Shape;313;p8"/>
          <p:cNvSpPr txBox="1"/>
          <p:nvPr/>
        </p:nvSpPr>
        <p:spPr>
          <a:xfrm>
            <a:off x="8701078" y="5474436"/>
            <a:ext cx="307491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Number of urban dwellings of the defined house type</a:t>
            </a:r>
            <a:endParaRPr/>
          </a:p>
        </p:txBody>
      </p:sp>
      <p:cxnSp>
        <p:nvCxnSpPr>
          <p:cNvPr id="314" name="Google Shape;314;p8"/>
          <p:cNvCxnSpPr>
            <a:stCxn id="313" idx="1"/>
          </p:cNvCxnSpPr>
          <p:nvPr/>
        </p:nvCxnSpPr>
        <p:spPr>
          <a:xfrm rot="10800000">
            <a:off x="7958278" y="5597547"/>
            <a:ext cx="742800" cy="0"/>
          </a:xfrm>
          <a:prstGeom prst="straightConnector1">
            <a:avLst/>
          </a:prstGeom>
          <a:noFill/>
          <a:ln cap="flat" cmpd="sng" w="9525">
            <a:solidFill>
              <a:srgbClr val="B53541"/>
            </a:solidFill>
            <a:prstDash val="solid"/>
            <a:miter lim="800000"/>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9"/>
          <p:cNvSpPr txBox="1"/>
          <p:nvPr>
            <p:ph type="title"/>
          </p:nvPr>
        </p:nvSpPr>
        <p:spPr>
          <a:xfrm>
            <a:off x="1915333" y="122221"/>
            <a:ext cx="5791200" cy="132556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lang="en-GB" sz="4400">
                <a:latin typeface="Open Sans"/>
                <a:ea typeface="Open Sans"/>
                <a:cs typeface="Open Sans"/>
                <a:sym typeface="Open Sans"/>
              </a:rPr>
              <a:t>Lecture 6.2 Base Year Reconstruction (2/3)</a:t>
            </a:r>
            <a:endParaRPr/>
          </a:p>
        </p:txBody>
      </p:sp>
      <p:sp>
        <p:nvSpPr>
          <p:cNvPr id="320" name="Google Shape;320;p9"/>
          <p:cNvSpPr/>
          <p:nvPr/>
        </p:nvSpPr>
        <p:spPr>
          <a:xfrm>
            <a:off x="9920528" y="240064"/>
            <a:ext cx="1570943" cy="664012"/>
          </a:xfrm>
          <a:prstGeom prst="roundRect">
            <a:avLst>
              <a:gd fmla="val 16667" name="adj"/>
            </a:avLst>
          </a:prstGeom>
          <a:solidFill>
            <a:srgbClr val="A9D18E">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Calculate MAED Input Data for the base year</a:t>
            </a:r>
            <a:endParaRPr/>
          </a:p>
        </p:txBody>
      </p:sp>
      <p:sp>
        <p:nvSpPr>
          <p:cNvPr id="321" name="Google Shape;321;p9"/>
          <p:cNvSpPr/>
          <p:nvPr/>
        </p:nvSpPr>
        <p:spPr>
          <a:xfrm>
            <a:off x="9914597" y="961365"/>
            <a:ext cx="1570943" cy="669808"/>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Run the MAED model</a:t>
            </a:r>
            <a:endParaRPr/>
          </a:p>
        </p:txBody>
      </p:sp>
      <p:sp>
        <p:nvSpPr>
          <p:cNvPr id="322" name="Google Shape;322;p9"/>
          <p:cNvSpPr/>
          <p:nvPr/>
        </p:nvSpPr>
        <p:spPr>
          <a:xfrm>
            <a:off x="8250603" y="225641"/>
            <a:ext cx="1570943" cy="664012"/>
          </a:xfrm>
          <a:prstGeom prst="roundRect">
            <a:avLst>
              <a:gd fmla="val 16667" name="adj"/>
            </a:avLst>
          </a:prstGeom>
          <a:solidFill>
            <a:srgbClr val="A5A5A5">
              <a:alpha val="49803"/>
            </a:srgb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Gather/Adjust  MAED parameters for the base year</a:t>
            </a:r>
            <a:endParaRPr/>
          </a:p>
        </p:txBody>
      </p:sp>
      <p:sp>
        <p:nvSpPr>
          <p:cNvPr id="323" name="Google Shape;323;p9"/>
          <p:cNvSpPr/>
          <p:nvPr/>
        </p:nvSpPr>
        <p:spPr>
          <a:xfrm rot="-2343956">
            <a:off x="8167653" y="69253"/>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9"/>
          <p:cNvSpPr/>
          <p:nvPr/>
        </p:nvSpPr>
        <p:spPr>
          <a:xfrm rot="8546125">
            <a:off x="9824334" y="7989"/>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9"/>
          <p:cNvSpPr/>
          <p:nvPr/>
        </p:nvSpPr>
        <p:spPr>
          <a:xfrm rot="-7740072">
            <a:off x="8943313" y="69400"/>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9"/>
          <p:cNvSpPr/>
          <p:nvPr/>
        </p:nvSpPr>
        <p:spPr>
          <a:xfrm rot="2987910">
            <a:off x="8992824" y="82305"/>
            <a:ext cx="1763330" cy="1763330"/>
          </a:xfrm>
          <a:custGeom>
            <a:rect b="b" l="l" r="r" t="t"/>
            <a:pathLst>
              <a:path extrusionOk="0" h="120000" w="120000">
                <a:moveTo>
                  <a:pt x="6214" y="33409"/>
                </a:moveTo>
                <a:lnTo>
                  <a:pt x="6214" y="33409"/>
                </a:lnTo>
                <a:cubicBezTo>
                  <a:pt x="10452" y="24836"/>
                  <a:pt x="16678" y="17401"/>
                  <a:pt x="24373" y="11722"/>
                </a:cubicBezTo>
              </a:path>
            </a:pathLst>
          </a:custGeom>
          <a:noFill/>
          <a:ln cap="flat" cmpd="sng" w="2857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9"/>
          <p:cNvSpPr/>
          <p:nvPr/>
        </p:nvSpPr>
        <p:spPr>
          <a:xfrm>
            <a:off x="8246961" y="950918"/>
            <a:ext cx="1570943" cy="664012"/>
          </a:xfrm>
          <a:prstGeom prst="roundRect">
            <a:avLst>
              <a:gd fmla="val 16667" name="adj"/>
            </a:avLst>
          </a:prstGeom>
          <a:solidFill>
            <a:schemeClr val="accent3">
              <a:alpha val="49803"/>
            </a:schemeClr>
          </a:solidFill>
          <a:ln cap="flat" cmpd="sng" w="9525">
            <a:solidFill>
              <a:schemeClr val="dk2"/>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spcBef>
                <a:spcPts val="0"/>
              </a:spcBef>
              <a:spcAft>
                <a:spcPts val="0"/>
              </a:spcAft>
              <a:buNone/>
            </a:pPr>
            <a:r>
              <a:rPr lang="en-GB" sz="1100">
                <a:solidFill>
                  <a:schemeClr val="dk1"/>
                </a:solidFill>
                <a:latin typeface="Open Sans"/>
                <a:ea typeface="Open Sans"/>
                <a:cs typeface="Open Sans"/>
                <a:sym typeface="Open Sans"/>
              </a:rPr>
              <a:t>Check accuracy of MAED results for the base year</a:t>
            </a:r>
            <a:endParaRPr/>
          </a:p>
        </p:txBody>
      </p:sp>
      <p:sp>
        <p:nvSpPr>
          <p:cNvPr id="328" name="Google Shape;328;p9"/>
          <p:cNvSpPr txBox="1"/>
          <p:nvPr/>
        </p:nvSpPr>
        <p:spPr>
          <a:xfrm rot="-5400000">
            <a:off x="884854" y="3723756"/>
            <a:ext cx="4365989" cy="646331"/>
          </a:xfrm>
          <a:prstGeom prst="rect">
            <a:avLst/>
          </a:prstGeom>
          <a:noFill/>
          <a:ln cap="flat" cmpd="sng" w="19050">
            <a:solidFill>
              <a:srgbClr val="00206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Household Sector – Cooking -  MAED Input Data</a:t>
            </a:r>
            <a:endParaRPr/>
          </a:p>
        </p:txBody>
      </p:sp>
      <p:sp>
        <p:nvSpPr>
          <p:cNvPr id="329" name="Google Shape;329;p9"/>
          <p:cNvSpPr txBox="1"/>
          <p:nvPr/>
        </p:nvSpPr>
        <p:spPr>
          <a:xfrm>
            <a:off x="845861" y="1309427"/>
            <a:ext cx="7178612" cy="412485"/>
          </a:xfrm>
          <a:prstGeom prst="rect">
            <a:avLst/>
          </a:prstGeom>
          <a:noFill/>
          <a:ln>
            <a:noFill/>
          </a:ln>
        </p:spPr>
        <p:txBody>
          <a:bodyPr anchorCtr="0" anchor="t" bIns="45700" lIns="91425" spcFirstLastPara="1" rIns="91425" wrap="square" tIns="45700">
            <a:spAutoFit/>
          </a:bodyPr>
          <a:lstStyle/>
          <a:p>
            <a:pPr indent="0" lvl="6" marL="0" marR="0" rtl="0" algn="l">
              <a:lnSpc>
                <a:spcPct val="110000"/>
              </a:lnSpc>
              <a:spcBef>
                <a:spcPts val="0"/>
              </a:spcBef>
              <a:spcAft>
                <a:spcPts val="0"/>
              </a:spcAft>
              <a:buNone/>
            </a:pPr>
            <a:r>
              <a:rPr b="1" i="0" lang="en-GB" sz="2000" u="none" cap="none" strike="noStrike">
                <a:solidFill>
                  <a:srgbClr val="9CC2E5"/>
                </a:solidFill>
                <a:latin typeface="Open Sans"/>
                <a:ea typeface="Open Sans"/>
                <a:cs typeface="Open Sans"/>
                <a:sym typeface="Open Sans"/>
              </a:rPr>
              <a:t>6.2.2. Calculate MAED Input Data for the Base Year</a:t>
            </a:r>
            <a:endParaRPr b="0" i="0" sz="1800" u="none" cap="none" strike="noStrike">
              <a:solidFill>
                <a:schemeClr val="dk1"/>
              </a:solidFill>
              <a:latin typeface="Open Sans"/>
              <a:ea typeface="Open Sans"/>
              <a:cs typeface="Open Sans"/>
              <a:sym typeface="Open Sans"/>
            </a:endParaRPr>
          </a:p>
        </p:txBody>
      </p:sp>
      <p:pic>
        <p:nvPicPr>
          <p:cNvPr id="330" name="Google Shape;330;p9"/>
          <p:cNvPicPr preferRelativeResize="0"/>
          <p:nvPr/>
        </p:nvPicPr>
        <p:blipFill rotWithShape="1">
          <a:blip r:embed="rId3">
            <a:alphaModFix/>
          </a:blip>
          <a:srcRect b="0" l="0" r="0" t="10231"/>
          <a:stretch/>
        </p:blipFill>
        <p:spPr>
          <a:xfrm>
            <a:off x="3560005" y="1844728"/>
            <a:ext cx="2992395" cy="4426621"/>
          </a:xfrm>
          <a:prstGeom prst="rect">
            <a:avLst/>
          </a:prstGeom>
          <a:noFill/>
          <a:ln>
            <a:noFill/>
          </a:ln>
        </p:spPr>
      </p:pic>
      <p:pic>
        <p:nvPicPr>
          <p:cNvPr id="331" name="Google Shape;331;p9"/>
          <p:cNvPicPr preferRelativeResize="0"/>
          <p:nvPr/>
        </p:nvPicPr>
        <p:blipFill rotWithShape="1">
          <a:blip r:embed="rId4">
            <a:alphaModFix/>
          </a:blip>
          <a:srcRect b="0" l="0" r="0" t="0"/>
          <a:stretch/>
        </p:blipFill>
        <p:spPr>
          <a:xfrm>
            <a:off x="960152" y="307411"/>
            <a:ext cx="955181" cy="955181"/>
          </a:xfrm>
          <a:prstGeom prst="rect">
            <a:avLst/>
          </a:prstGeom>
          <a:noFill/>
          <a:ln cap="flat" cmpd="sng" w="19050">
            <a:solidFill>
              <a:schemeClr val="dk1"/>
            </a:solidFill>
            <a:prstDash val="solid"/>
            <a:round/>
            <a:headEnd len="sm" w="sm" type="none"/>
            <a:tailEnd len="sm" w="sm" type="none"/>
          </a:ln>
        </p:spPr>
      </p:pic>
      <p:sp>
        <p:nvSpPr>
          <p:cNvPr id="332" name="Google Shape;332;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