
<file path=[Content_Types].xml><?xml version="1.0" encoding="utf-8"?>
<Types xmlns="http://schemas.openxmlformats.org/package/2006/content-types">
  <Default Extension="jpg" ContentType="image/jpeg"/>
  <Default Extension="mp3" ContentType="audio/m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28"/>
  </p:notesMasterIdLst>
  <p:sldIdLst>
    <p:sldId id="320" r:id="rId5"/>
    <p:sldId id="264" r:id="rId6"/>
    <p:sldId id="272" r:id="rId7"/>
    <p:sldId id="308" r:id="rId8"/>
    <p:sldId id="309" r:id="rId9"/>
    <p:sldId id="310" r:id="rId10"/>
    <p:sldId id="277" r:id="rId11"/>
    <p:sldId id="278" r:id="rId12"/>
    <p:sldId id="311" r:id="rId13"/>
    <p:sldId id="312" r:id="rId14"/>
    <p:sldId id="313" r:id="rId15"/>
    <p:sldId id="285" r:id="rId16"/>
    <p:sldId id="280" r:id="rId17"/>
    <p:sldId id="314" r:id="rId18"/>
    <p:sldId id="315" r:id="rId19"/>
    <p:sldId id="316" r:id="rId20"/>
    <p:sldId id="289" r:id="rId21"/>
    <p:sldId id="290" r:id="rId22"/>
    <p:sldId id="318" r:id="rId23"/>
    <p:sldId id="317" r:id="rId24"/>
    <p:sldId id="319" r:id="rId25"/>
    <p:sldId id="294" r:id="rId26"/>
    <p:sldId id="321" r:id="rId2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91zxWUpXw5sJqBA9IhvyJw==" hashData="NViYSI6S4cXQEwUFXXBsn4XLQC3EcKkR2a8PtpZDschWD/zc5Hpv/knZTbS2b6tgH0AQoUm8sfd4RcpxstAW5A=="/>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2" roundtripDataSignature="AMtx7miC4h9XZJhYFypOKz07yp6KiatCo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285"/>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CA63DF-F44C-5B45-8D20-799DB2917858}" v="15" dt="2024-09-09T11:27:40.720"/>
  </p1510:revLst>
</p1510:revInfo>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68"/>
    <p:restoredTop sz="70168" autoAdjust="0"/>
  </p:normalViewPr>
  <p:slideViewPr>
    <p:cSldViewPr snapToGrid="0">
      <p:cViewPr varScale="1">
        <p:scale>
          <a:sx n="78" d="100"/>
          <a:sy n="78" d="100"/>
        </p:scale>
        <p:origin x="182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customschemas.google.com/relationships/presentationmetadata" Target="metadata"/><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utosh.Bhagurkar" userId="e54b5c48-fd92-480c-8e66-acef16c1a8d2" providerId="ADAL" clId="{B0F50FC7-E842-473C-9DD2-BFE277BDFE36}"/>
    <pc:docChg chg="custSel addSld delSld modSld">
      <pc:chgData name="Ashutosh.Bhagurkar" userId="e54b5c48-fd92-480c-8e66-acef16c1a8d2" providerId="ADAL" clId="{B0F50FC7-E842-473C-9DD2-BFE277BDFE36}" dt="2025-04-05T18:32:18.916" v="45" actId="20577"/>
      <pc:docMkLst>
        <pc:docMk/>
      </pc:docMkLst>
      <pc:sldChg chg="del">
        <pc:chgData name="Ashutosh.Bhagurkar" userId="e54b5c48-fd92-480c-8e66-acef16c1a8d2" providerId="ADAL" clId="{B0F50FC7-E842-473C-9DD2-BFE277BDFE36}" dt="2025-03-15T17:58:03.027" v="12" actId="47"/>
        <pc:sldMkLst>
          <pc:docMk/>
          <pc:sldMk cId="701856915" sldId="266"/>
        </pc:sldMkLst>
      </pc:sldChg>
      <pc:sldChg chg="del">
        <pc:chgData name="Ashutosh.Bhagurkar" userId="e54b5c48-fd92-480c-8e66-acef16c1a8d2" providerId="ADAL" clId="{B0F50FC7-E842-473C-9DD2-BFE277BDFE36}" dt="2025-03-15T17:58:06.326" v="13" actId="47"/>
        <pc:sldMkLst>
          <pc:docMk/>
          <pc:sldMk cId="169286684" sldId="269"/>
        </pc:sldMkLst>
      </pc:sldChg>
      <pc:sldChg chg="modSp mod">
        <pc:chgData name="Ashutosh.Bhagurkar" userId="e54b5c48-fd92-480c-8e66-acef16c1a8d2" providerId="ADAL" clId="{B0F50FC7-E842-473C-9DD2-BFE277BDFE36}" dt="2025-04-05T18:29:55.361" v="43" actId="20577"/>
        <pc:sldMkLst>
          <pc:docMk/>
          <pc:sldMk cId="340713988" sldId="309"/>
        </pc:sldMkLst>
        <pc:spChg chg="mod">
          <ac:chgData name="Ashutosh.Bhagurkar" userId="e54b5c48-fd92-480c-8e66-acef16c1a8d2" providerId="ADAL" clId="{B0F50FC7-E842-473C-9DD2-BFE277BDFE36}" dt="2025-04-05T18:29:55.361" v="43" actId="20577"/>
          <ac:spMkLst>
            <pc:docMk/>
            <pc:sldMk cId="340713988" sldId="309"/>
            <ac:spMk id="7" creationId="{F4B57587-F455-7B5E-9456-D931C8A76AC6}"/>
          </ac:spMkLst>
        </pc:spChg>
      </pc:sldChg>
      <pc:sldChg chg="modSp mod">
        <pc:chgData name="Ashutosh.Bhagurkar" userId="e54b5c48-fd92-480c-8e66-acef16c1a8d2" providerId="ADAL" clId="{B0F50FC7-E842-473C-9DD2-BFE277BDFE36}" dt="2025-04-05T18:32:18.916" v="45" actId="20577"/>
        <pc:sldMkLst>
          <pc:docMk/>
          <pc:sldMk cId="206493378" sldId="318"/>
        </pc:sldMkLst>
        <pc:spChg chg="mod">
          <ac:chgData name="Ashutosh.Bhagurkar" userId="e54b5c48-fd92-480c-8e66-acef16c1a8d2" providerId="ADAL" clId="{B0F50FC7-E842-473C-9DD2-BFE277BDFE36}" dt="2025-04-05T18:32:18.916" v="45" actId="20577"/>
          <ac:spMkLst>
            <pc:docMk/>
            <pc:sldMk cId="206493378" sldId="318"/>
            <ac:spMk id="2" creationId="{86A280B8-80A9-BB08-7CD4-364A6963300F}"/>
          </ac:spMkLst>
        </pc:spChg>
      </pc:sldChg>
      <pc:sldChg chg="addSp delSp modSp add mod">
        <pc:chgData name="Ashutosh.Bhagurkar" userId="e54b5c48-fd92-480c-8e66-acef16c1a8d2" providerId="ADAL" clId="{B0F50FC7-E842-473C-9DD2-BFE277BDFE36}" dt="2025-03-15T17:57:58.512" v="11" actId="1076"/>
        <pc:sldMkLst>
          <pc:docMk/>
          <pc:sldMk cId="1743849798" sldId="320"/>
        </pc:sldMkLst>
        <pc:spChg chg="del mod">
          <ac:chgData name="Ashutosh.Bhagurkar" userId="e54b5c48-fd92-480c-8e66-acef16c1a8d2" providerId="ADAL" clId="{B0F50FC7-E842-473C-9DD2-BFE277BDFE36}" dt="2025-03-15T17:57:28.944" v="2" actId="478"/>
          <ac:spMkLst>
            <pc:docMk/>
            <pc:sldMk cId="1743849798" sldId="320"/>
            <ac:spMk id="2" creationId="{48F41D3A-296D-75FB-88E4-B253A9E88EE1}"/>
          </ac:spMkLst>
        </pc:spChg>
        <pc:spChg chg="add del mod">
          <ac:chgData name="Ashutosh.Bhagurkar" userId="e54b5c48-fd92-480c-8e66-acef16c1a8d2" providerId="ADAL" clId="{B0F50FC7-E842-473C-9DD2-BFE277BDFE36}" dt="2025-03-15T17:57:32.174" v="4" actId="478"/>
          <ac:spMkLst>
            <pc:docMk/>
            <pc:sldMk cId="1743849798" sldId="320"/>
            <ac:spMk id="4" creationId="{B5558813-02B5-F2F1-7E3C-97DCA8D50FE7}"/>
          </ac:spMkLst>
        </pc:spChg>
        <pc:spChg chg="add mod">
          <ac:chgData name="Ashutosh.Bhagurkar" userId="e54b5c48-fd92-480c-8e66-acef16c1a8d2" providerId="ADAL" clId="{B0F50FC7-E842-473C-9DD2-BFE277BDFE36}" dt="2025-03-15T17:57:58.512" v="11" actId="1076"/>
          <ac:spMkLst>
            <pc:docMk/>
            <pc:sldMk cId="1743849798" sldId="320"/>
            <ac:spMk id="6" creationId="{900B6B75-3D72-8774-88AE-247C43288EEC}"/>
          </ac:spMkLst>
        </pc:spChg>
        <pc:spChg chg="add mod">
          <ac:chgData name="Ashutosh.Bhagurkar" userId="e54b5c48-fd92-480c-8e66-acef16c1a8d2" providerId="ADAL" clId="{B0F50FC7-E842-473C-9DD2-BFE277BDFE36}" dt="2025-03-15T17:57:53.596" v="10" actId="115"/>
          <ac:spMkLst>
            <pc:docMk/>
            <pc:sldMk cId="1743849798" sldId="320"/>
            <ac:spMk id="7" creationId="{EA050DD3-F5C4-4CF7-63CE-9B6DDCB4595E}"/>
          </ac:spMkLst>
        </pc:spChg>
      </pc:sldChg>
      <pc:sldChg chg="modSp add mod">
        <pc:chgData name="Ashutosh.Bhagurkar" userId="e54b5c48-fd92-480c-8e66-acef16c1a8d2" providerId="ADAL" clId="{B0F50FC7-E842-473C-9DD2-BFE277BDFE36}" dt="2025-03-15T17:58:31.905" v="15"/>
        <pc:sldMkLst>
          <pc:docMk/>
          <pc:sldMk cId="1645726346" sldId="321"/>
        </pc:sldMkLst>
        <pc:spChg chg="mod">
          <ac:chgData name="Ashutosh.Bhagurkar" userId="e54b5c48-fd92-480c-8e66-acef16c1a8d2" providerId="ADAL" clId="{B0F50FC7-E842-473C-9DD2-BFE277BDFE36}" dt="2025-03-15T17:58:31.905" v="15"/>
          <ac:spMkLst>
            <pc:docMk/>
            <pc:sldMk cId="1645726346" sldId="321"/>
            <ac:spMk id="8" creationId="{8B9A6A08-36D0-8CC1-D88D-857F1E5DDF1A}"/>
          </ac:spMkLst>
        </pc:spChg>
      </pc:sldChg>
      <pc:sldMasterChg chg="delSldLayout">
        <pc:chgData name="Ashutosh.Bhagurkar" userId="e54b5c48-fd92-480c-8e66-acef16c1a8d2" providerId="ADAL" clId="{B0F50FC7-E842-473C-9DD2-BFE277BDFE36}" dt="2025-03-15T17:58:06.326" v="13" actId="47"/>
        <pc:sldMasterMkLst>
          <pc:docMk/>
          <pc:sldMasterMk cId="0" sldId="2147483648"/>
        </pc:sldMasterMkLst>
        <pc:sldLayoutChg chg="del">
          <pc:chgData name="Ashutosh.Bhagurkar" userId="e54b5c48-fd92-480c-8e66-acef16c1a8d2" providerId="ADAL" clId="{B0F50FC7-E842-473C-9DD2-BFE277BDFE36}" dt="2025-03-15T17:58:06.326" v="13" actId="47"/>
          <pc:sldLayoutMkLst>
            <pc:docMk/>
            <pc:sldMasterMk cId="0" sldId="2147483648"/>
            <pc:sldLayoutMk cId="0" sldId="2147483649"/>
          </pc:sldLayoutMkLst>
        </pc:sldLayoutChg>
      </pc:sldMasterChg>
    </pc:docChg>
  </pc:docChgLst>
  <pc:docChgLst>
    <pc:chgData name="Sarel Greyling" userId="f3065607-1f46-45aa-9923-2f70a300922a" providerId="ADAL" clId="{BCCA63DF-F44C-5B45-8D20-799DB2917858}"/>
    <pc:docChg chg="undo custSel modSld modMainMaster">
      <pc:chgData name="Sarel Greyling" userId="f3065607-1f46-45aa-9923-2f70a300922a" providerId="ADAL" clId="{BCCA63DF-F44C-5B45-8D20-799DB2917858}" dt="2024-09-09T11:36:48.675" v="27" actId="20577"/>
      <pc:docMkLst>
        <pc:docMk/>
      </pc:docMkLst>
      <pc:sldChg chg="modSp mod">
        <pc:chgData name="Sarel Greyling" userId="f3065607-1f46-45aa-9923-2f70a300922a" providerId="ADAL" clId="{BCCA63DF-F44C-5B45-8D20-799DB2917858}" dt="2024-09-09T11:36:48.675" v="27" actId="20577"/>
        <pc:sldMkLst>
          <pc:docMk/>
          <pc:sldMk cId="2963399155" sldId="271"/>
        </pc:sldMkLst>
        <pc:spChg chg="mod">
          <ac:chgData name="Sarel Greyling" userId="f3065607-1f46-45aa-9923-2f70a300922a" providerId="ADAL" clId="{BCCA63DF-F44C-5B45-8D20-799DB2917858}" dt="2024-09-09T11:36:48.675" v="27" actId="20577"/>
          <ac:spMkLst>
            <pc:docMk/>
            <pc:sldMk cId="2963399155" sldId="271"/>
            <ac:spMk id="168" creationId="{00000000-0000-0000-0000-000000000000}"/>
          </ac:spMkLst>
        </pc:spChg>
      </pc:sldChg>
      <pc:sldMasterChg chg="modSldLayout">
        <pc:chgData name="Sarel Greyling" userId="f3065607-1f46-45aa-9923-2f70a300922a" providerId="ADAL" clId="{BCCA63DF-F44C-5B45-8D20-799DB2917858}" dt="2024-09-09T11:34:55.295" v="6" actId="20577"/>
        <pc:sldMasterMkLst>
          <pc:docMk/>
          <pc:sldMasterMk cId="0" sldId="2147483648"/>
        </pc:sldMasterMkLst>
        <pc:sldLayoutChg chg="modSp mod">
          <pc:chgData name="Sarel Greyling" userId="f3065607-1f46-45aa-9923-2f70a300922a" providerId="ADAL" clId="{BCCA63DF-F44C-5B45-8D20-799DB2917858}" dt="2024-09-09T11:34:55.295" v="6" actId="20577"/>
          <pc:sldLayoutMkLst>
            <pc:docMk/>
            <pc:sldMasterMk cId="0" sldId="2147483648"/>
            <pc:sldLayoutMk cId="0" sldId="2147483651"/>
          </pc:sldLayoutMkLst>
          <pc:spChg chg="mod">
            <ac:chgData name="Sarel Greyling" userId="f3065607-1f46-45aa-9923-2f70a300922a" providerId="ADAL" clId="{BCCA63DF-F44C-5B45-8D20-799DB2917858}" dt="2024-09-09T11:34:55.295" v="6" actId="20577"/>
            <ac:spMkLst>
              <pc:docMk/>
              <pc:sldMasterMk cId="0" sldId="2147483648"/>
              <pc:sldLayoutMk cId="0" sldId="2147483651"/>
              <ac:spMk id="7" creationId="{381328E2-BBCC-9942-F175-B550123AD180}"/>
            </ac:spMkLst>
          </pc:sp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0" baseline="0">
                <a:solidFill>
                  <a:sysClr val="windowText" lastClr="000000"/>
                </a:solidFill>
                <a:latin typeface="Aptos" panose="020B0004020202020204" pitchFamily="34" charset="0"/>
                <a:ea typeface="+mn-ea"/>
                <a:cs typeface="+mn-cs"/>
              </a:defRPr>
            </a:pPr>
            <a:r>
              <a:rPr lang="es-CO" sz="2000" b="1"/>
              <a:t>Final energy consumption worldwide in 2022, by sector</a:t>
            </a:r>
          </a:p>
        </c:rich>
      </c:tx>
      <c:overlay val="0"/>
      <c:spPr>
        <a:noFill/>
        <a:ln>
          <a:noFill/>
        </a:ln>
        <a:effectLst/>
      </c:spPr>
      <c:txPr>
        <a:bodyPr rot="0" spcFirstLastPara="1" vertOverflow="ellipsis" vert="horz" wrap="square" anchor="ctr" anchorCtr="1"/>
        <a:lstStyle/>
        <a:p>
          <a:pPr>
            <a:defRPr sz="2000" b="1" i="0" u="none" strike="noStrike" kern="1200" spc="0" baseline="0">
              <a:solidFill>
                <a:sysClr val="windowText" lastClr="000000"/>
              </a:solidFill>
              <a:latin typeface="Aptos" panose="020B0004020202020204" pitchFamily="34" charset="0"/>
              <a:ea typeface="+mn-ea"/>
              <a:cs typeface="+mn-cs"/>
            </a:defRPr>
          </a:pPr>
          <a:endParaRPr lang="es-CO"/>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3E3-46AB-8B2C-C11FC31B8FC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3E3-46AB-8B2C-C11FC31B8FC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3E3-46AB-8B2C-C11FC31B8FC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3E3-46AB-8B2C-C11FC31B8FC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63E3-46AB-8B2C-C11FC31B8FC4}"/>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63E3-46AB-8B2C-C11FC31B8FC4}"/>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63E3-46AB-8B2C-C11FC31B8FC4}"/>
              </c:ext>
            </c:extLst>
          </c:dPt>
          <c:dLbls>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Aptos" panose="020B0004020202020204" pitchFamily="34" charset="0"/>
                    <a:ea typeface="+mn-ea"/>
                    <a:cs typeface="+mn-cs"/>
                  </a:defRPr>
                </a:pPr>
                <a:endParaRPr lang="es-CO"/>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Sheet1!$D$3:$D$9</c:f>
              <c:strCache>
                <c:ptCount val="7"/>
                <c:pt idx="0">
                  <c:v>Industry</c:v>
                </c:pt>
                <c:pt idx="1">
                  <c:v>Transport</c:v>
                </c:pt>
                <c:pt idx="2">
                  <c:v>Residential</c:v>
                </c:pt>
                <c:pt idx="3">
                  <c:v>Commercial and public services</c:v>
                </c:pt>
                <c:pt idx="4">
                  <c:v>Agriculture, forestry and fishing</c:v>
                </c:pt>
                <c:pt idx="5">
                  <c:v>Non-energy use</c:v>
                </c:pt>
                <c:pt idx="6">
                  <c:v>Non-specified</c:v>
                </c:pt>
              </c:strCache>
            </c:strRef>
          </c:cat>
          <c:val>
            <c:numRef>
              <c:f>Sheet1!$E$3:$E$9</c:f>
              <c:numCache>
                <c:formatCode>General</c:formatCode>
                <c:ptCount val="7"/>
                <c:pt idx="0">
                  <c:v>128.29</c:v>
                </c:pt>
                <c:pt idx="1">
                  <c:v>117.33</c:v>
                </c:pt>
                <c:pt idx="2">
                  <c:v>85.63</c:v>
                </c:pt>
                <c:pt idx="3">
                  <c:v>33.72</c:v>
                </c:pt>
                <c:pt idx="4">
                  <c:v>34.04</c:v>
                </c:pt>
                <c:pt idx="5">
                  <c:v>40.68</c:v>
                </c:pt>
                <c:pt idx="6">
                  <c:v>6.58</c:v>
                </c:pt>
              </c:numCache>
            </c:numRef>
          </c:val>
          <c:extLst>
            <c:ext xmlns:c16="http://schemas.microsoft.com/office/drawing/2014/chart" uri="{C3380CC4-5D6E-409C-BE32-E72D297353CC}">
              <c16:uniqueId val="{0000000E-63E3-46AB-8B2C-C11FC31B8FC4}"/>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5013916784489623"/>
          <c:y val="0.12327156075187573"/>
          <c:w val="0.33704716639738913"/>
          <c:h val="0.84129186881942775"/>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Aptos" panose="020B0004020202020204" pitchFamily="34" charset="0"/>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ysClr val="windowText" lastClr="000000"/>
          </a:solidFill>
          <a:latin typeface="Aptos" panose="020B0004020202020204" pitchFamily="34" charset="0"/>
        </a:defRPr>
      </a:pPr>
      <a:endParaRPr lang="es-CO"/>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160" b="1" i="0" u="none" strike="noStrike" kern="1200" spc="0" baseline="0">
                <a:solidFill>
                  <a:schemeClr val="tx1"/>
                </a:solidFill>
                <a:latin typeface="+mn-lt"/>
                <a:ea typeface="+mn-ea"/>
                <a:cs typeface="+mn-cs"/>
              </a:defRPr>
            </a:pPr>
            <a:r>
              <a:rPr lang="es-CO"/>
              <a:t>Energy consumption 2021</a:t>
            </a:r>
          </a:p>
        </c:rich>
      </c:tx>
      <c:overlay val="0"/>
      <c:spPr>
        <a:noFill/>
        <a:ln>
          <a:noFill/>
        </a:ln>
        <a:effectLst/>
      </c:spPr>
      <c:txPr>
        <a:bodyPr rot="0" spcFirstLastPara="1" vertOverflow="ellipsis" vert="horz" wrap="square" anchor="ctr" anchorCtr="1"/>
        <a:lstStyle/>
        <a:p>
          <a:pPr>
            <a:defRPr sz="2160" b="1" i="0" u="none" strike="noStrike" kern="1200" spc="0" baseline="0">
              <a:solidFill>
                <a:schemeClr val="tx1"/>
              </a:solidFill>
              <a:latin typeface="+mn-lt"/>
              <a:ea typeface="+mn-ea"/>
              <a:cs typeface="+mn-cs"/>
            </a:defRPr>
          </a:pPr>
          <a:endParaRPr lang="es-CO"/>
        </a:p>
      </c:txPr>
    </c:title>
    <c:autoTitleDeleted val="0"/>
    <c:plotArea>
      <c:layout/>
      <c:barChart>
        <c:barDir val="col"/>
        <c:grouping val="stacked"/>
        <c:varyColors val="0"/>
        <c:ser>
          <c:idx val="0"/>
          <c:order val="0"/>
          <c:tx>
            <c:strRef>
              <c:f>Transporte!$C$14</c:f>
              <c:strCache>
                <c:ptCount val="1"/>
                <c:pt idx="0">
                  <c:v>Natural gas</c:v>
                </c:pt>
              </c:strCache>
            </c:strRef>
          </c:tx>
          <c:spPr>
            <a:solidFill>
              <a:schemeClr val="tx1">
                <a:lumMod val="50000"/>
                <a:lumOff val="50000"/>
              </a:schemeClr>
            </a:solidFill>
            <a:ln>
              <a:noFill/>
            </a:ln>
            <a:effectLst/>
          </c:spPr>
          <c:invertIfNegative val="0"/>
          <c:cat>
            <c:strRef>
              <c:f>Transporte!$B$15:$B$21</c:f>
              <c:strCache>
                <c:ptCount val="7"/>
                <c:pt idx="0">
                  <c:v>Road passenger private</c:v>
                </c:pt>
                <c:pt idx="1">
                  <c:v>Road passenger public</c:v>
                </c:pt>
                <c:pt idx="2">
                  <c:v>Road freight</c:v>
                </c:pt>
                <c:pt idx="3">
                  <c:v>Air</c:v>
                </c:pt>
                <c:pt idx="4">
                  <c:v>River</c:v>
                </c:pt>
                <c:pt idx="5">
                  <c:v>Maritime</c:v>
                </c:pt>
                <c:pt idx="6">
                  <c:v>Rail</c:v>
                </c:pt>
              </c:strCache>
            </c:strRef>
          </c:cat>
          <c:val>
            <c:numRef>
              <c:f>Transporte!$C$15:$C$21</c:f>
              <c:numCache>
                <c:formatCode>General</c:formatCode>
                <c:ptCount val="7"/>
                <c:pt idx="0">
                  <c:v>5.173</c:v>
                </c:pt>
                <c:pt idx="1">
                  <c:v>10.49</c:v>
                </c:pt>
                <c:pt idx="2">
                  <c:v>3.14</c:v>
                </c:pt>
                <c:pt idx="3">
                  <c:v>0</c:v>
                </c:pt>
                <c:pt idx="4">
                  <c:v>0</c:v>
                </c:pt>
                <c:pt idx="5">
                  <c:v>0</c:v>
                </c:pt>
                <c:pt idx="6">
                  <c:v>0</c:v>
                </c:pt>
              </c:numCache>
            </c:numRef>
          </c:val>
          <c:extLst>
            <c:ext xmlns:c16="http://schemas.microsoft.com/office/drawing/2014/chart" uri="{C3380CC4-5D6E-409C-BE32-E72D297353CC}">
              <c16:uniqueId val="{00000000-EF97-4C9D-B8FD-EB408D177CB7}"/>
            </c:ext>
          </c:extLst>
        </c:ser>
        <c:ser>
          <c:idx val="1"/>
          <c:order val="1"/>
          <c:tx>
            <c:strRef>
              <c:f>Transporte!$D$14</c:f>
              <c:strCache>
                <c:ptCount val="1"/>
                <c:pt idx="0">
                  <c:v>Diesel</c:v>
                </c:pt>
              </c:strCache>
            </c:strRef>
          </c:tx>
          <c:spPr>
            <a:solidFill>
              <a:srgbClr val="C00000"/>
            </a:solidFill>
            <a:ln>
              <a:noFill/>
            </a:ln>
            <a:effectLst/>
          </c:spPr>
          <c:invertIfNegative val="0"/>
          <c:cat>
            <c:strRef>
              <c:f>Transporte!$B$15:$B$21</c:f>
              <c:strCache>
                <c:ptCount val="7"/>
                <c:pt idx="0">
                  <c:v>Road passenger private</c:v>
                </c:pt>
                <c:pt idx="1">
                  <c:v>Road passenger public</c:v>
                </c:pt>
                <c:pt idx="2">
                  <c:v>Road freight</c:v>
                </c:pt>
                <c:pt idx="3">
                  <c:v>Air</c:v>
                </c:pt>
                <c:pt idx="4">
                  <c:v>River</c:v>
                </c:pt>
                <c:pt idx="5">
                  <c:v>Maritime</c:v>
                </c:pt>
                <c:pt idx="6">
                  <c:v>Rail</c:v>
                </c:pt>
              </c:strCache>
            </c:strRef>
          </c:cat>
          <c:val>
            <c:numRef>
              <c:f>Transporte!$D$15:$D$21</c:f>
              <c:numCache>
                <c:formatCode>General</c:formatCode>
                <c:ptCount val="7"/>
                <c:pt idx="0">
                  <c:v>28.702999999999999</c:v>
                </c:pt>
                <c:pt idx="1">
                  <c:v>80.48</c:v>
                </c:pt>
                <c:pt idx="2">
                  <c:v>134.68100000000001</c:v>
                </c:pt>
                <c:pt idx="3">
                  <c:v>0</c:v>
                </c:pt>
                <c:pt idx="4">
                  <c:v>0.247</c:v>
                </c:pt>
                <c:pt idx="5">
                  <c:v>5.2240000000000002</c:v>
                </c:pt>
                <c:pt idx="6">
                  <c:v>0</c:v>
                </c:pt>
              </c:numCache>
            </c:numRef>
          </c:val>
          <c:extLst>
            <c:ext xmlns:c16="http://schemas.microsoft.com/office/drawing/2014/chart" uri="{C3380CC4-5D6E-409C-BE32-E72D297353CC}">
              <c16:uniqueId val="{00000001-EF97-4C9D-B8FD-EB408D177CB7}"/>
            </c:ext>
          </c:extLst>
        </c:ser>
        <c:ser>
          <c:idx val="2"/>
          <c:order val="2"/>
          <c:tx>
            <c:strRef>
              <c:f>Transporte!$E$14</c:f>
              <c:strCache>
                <c:ptCount val="1"/>
                <c:pt idx="0">
                  <c:v>Gasoline</c:v>
                </c:pt>
              </c:strCache>
            </c:strRef>
          </c:tx>
          <c:spPr>
            <a:solidFill>
              <a:srgbClr val="002060"/>
            </a:solidFill>
            <a:ln>
              <a:noFill/>
            </a:ln>
            <a:effectLst/>
          </c:spPr>
          <c:invertIfNegative val="0"/>
          <c:cat>
            <c:strRef>
              <c:f>Transporte!$B$15:$B$21</c:f>
              <c:strCache>
                <c:ptCount val="7"/>
                <c:pt idx="0">
                  <c:v>Road passenger private</c:v>
                </c:pt>
                <c:pt idx="1">
                  <c:v>Road passenger public</c:v>
                </c:pt>
                <c:pt idx="2">
                  <c:v>Road freight</c:v>
                </c:pt>
                <c:pt idx="3">
                  <c:v>Air</c:v>
                </c:pt>
                <c:pt idx="4">
                  <c:v>River</c:v>
                </c:pt>
                <c:pt idx="5">
                  <c:v>Maritime</c:v>
                </c:pt>
                <c:pt idx="6">
                  <c:v>Rail</c:v>
                </c:pt>
              </c:strCache>
            </c:strRef>
          </c:cat>
          <c:val>
            <c:numRef>
              <c:f>Transporte!$E$15:$E$21</c:f>
              <c:numCache>
                <c:formatCode>General</c:formatCode>
                <c:ptCount val="7"/>
                <c:pt idx="0">
                  <c:v>233.84100000000001</c:v>
                </c:pt>
                <c:pt idx="1">
                  <c:v>33.982999999999997</c:v>
                </c:pt>
                <c:pt idx="2">
                  <c:v>13.355</c:v>
                </c:pt>
                <c:pt idx="3">
                  <c:v>0.58499999999999996</c:v>
                </c:pt>
                <c:pt idx="4">
                  <c:v>0.629</c:v>
                </c:pt>
                <c:pt idx="5">
                  <c:v>0</c:v>
                </c:pt>
                <c:pt idx="6">
                  <c:v>0</c:v>
                </c:pt>
              </c:numCache>
            </c:numRef>
          </c:val>
          <c:extLst>
            <c:ext xmlns:c16="http://schemas.microsoft.com/office/drawing/2014/chart" uri="{C3380CC4-5D6E-409C-BE32-E72D297353CC}">
              <c16:uniqueId val="{00000002-EF97-4C9D-B8FD-EB408D177CB7}"/>
            </c:ext>
          </c:extLst>
        </c:ser>
        <c:ser>
          <c:idx val="3"/>
          <c:order val="3"/>
          <c:tx>
            <c:strRef>
              <c:f>Transporte!$F$14</c:f>
              <c:strCache>
                <c:ptCount val="1"/>
                <c:pt idx="0">
                  <c:v>Electricity</c:v>
                </c:pt>
              </c:strCache>
            </c:strRef>
          </c:tx>
          <c:spPr>
            <a:solidFill>
              <a:schemeClr val="accent4"/>
            </a:solidFill>
            <a:ln>
              <a:noFill/>
            </a:ln>
            <a:effectLst/>
          </c:spPr>
          <c:invertIfNegative val="0"/>
          <c:cat>
            <c:strRef>
              <c:f>Transporte!$B$15:$B$21</c:f>
              <c:strCache>
                <c:ptCount val="7"/>
                <c:pt idx="0">
                  <c:v>Road passenger private</c:v>
                </c:pt>
                <c:pt idx="1">
                  <c:v>Road passenger public</c:v>
                </c:pt>
                <c:pt idx="2">
                  <c:v>Road freight</c:v>
                </c:pt>
                <c:pt idx="3">
                  <c:v>Air</c:v>
                </c:pt>
                <c:pt idx="4">
                  <c:v>River</c:v>
                </c:pt>
                <c:pt idx="5">
                  <c:v>Maritime</c:v>
                </c:pt>
                <c:pt idx="6">
                  <c:v>Rail</c:v>
                </c:pt>
              </c:strCache>
            </c:strRef>
          </c:cat>
          <c:val>
            <c:numRef>
              <c:f>Transporte!$F$15:$F$21</c:f>
              <c:numCache>
                <c:formatCode>General</c:formatCode>
                <c:ptCount val="7"/>
                <c:pt idx="0">
                  <c:v>0</c:v>
                </c:pt>
                <c:pt idx="1">
                  <c:v>0</c:v>
                </c:pt>
                <c:pt idx="2">
                  <c:v>0</c:v>
                </c:pt>
                <c:pt idx="3">
                  <c:v>0</c:v>
                </c:pt>
                <c:pt idx="4">
                  <c:v>0</c:v>
                </c:pt>
                <c:pt idx="5">
                  <c:v>0</c:v>
                </c:pt>
                <c:pt idx="6">
                  <c:v>0.32200000000000001</c:v>
                </c:pt>
              </c:numCache>
            </c:numRef>
          </c:val>
          <c:extLst>
            <c:ext xmlns:c16="http://schemas.microsoft.com/office/drawing/2014/chart" uri="{C3380CC4-5D6E-409C-BE32-E72D297353CC}">
              <c16:uniqueId val="{00000003-EF97-4C9D-B8FD-EB408D177CB7}"/>
            </c:ext>
          </c:extLst>
        </c:ser>
        <c:ser>
          <c:idx val="4"/>
          <c:order val="4"/>
          <c:tx>
            <c:strRef>
              <c:f>Transporte!$G$14</c:f>
              <c:strCache>
                <c:ptCount val="1"/>
                <c:pt idx="0">
                  <c:v>Jet Fuel</c:v>
                </c:pt>
              </c:strCache>
            </c:strRef>
          </c:tx>
          <c:spPr>
            <a:solidFill>
              <a:srgbClr val="00B050"/>
            </a:solidFill>
            <a:ln>
              <a:noFill/>
            </a:ln>
            <a:effectLst/>
          </c:spPr>
          <c:invertIfNegative val="0"/>
          <c:cat>
            <c:strRef>
              <c:f>Transporte!$B$15:$B$21</c:f>
              <c:strCache>
                <c:ptCount val="7"/>
                <c:pt idx="0">
                  <c:v>Road passenger private</c:v>
                </c:pt>
                <c:pt idx="1">
                  <c:v>Road passenger public</c:v>
                </c:pt>
                <c:pt idx="2">
                  <c:v>Road freight</c:v>
                </c:pt>
                <c:pt idx="3">
                  <c:v>Air</c:v>
                </c:pt>
                <c:pt idx="4">
                  <c:v>River</c:v>
                </c:pt>
                <c:pt idx="5">
                  <c:v>Maritime</c:v>
                </c:pt>
                <c:pt idx="6">
                  <c:v>Rail</c:v>
                </c:pt>
              </c:strCache>
            </c:strRef>
          </c:cat>
          <c:val>
            <c:numRef>
              <c:f>Transporte!$G$15:$G$21</c:f>
              <c:numCache>
                <c:formatCode>General</c:formatCode>
                <c:ptCount val="7"/>
                <c:pt idx="0">
                  <c:v>0</c:v>
                </c:pt>
                <c:pt idx="1">
                  <c:v>0</c:v>
                </c:pt>
                <c:pt idx="2">
                  <c:v>0</c:v>
                </c:pt>
                <c:pt idx="3">
                  <c:v>37.792999999999999</c:v>
                </c:pt>
                <c:pt idx="4">
                  <c:v>0</c:v>
                </c:pt>
                <c:pt idx="5">
                  <c:v>0</c:v>
                </c:pt>
                <c:pt idx="6">
                  <c:v>0</c:v>
                </c:pt>
              </c:numCache>
            </c:numRef>
          </c:val>
          <c:extLst>
            <c:ext xmlns:c16="http://schemas.microsoft.com/office/drawing/2014/chart" uri="{C3380CC4-5D6E-409C-BE32-E72D297353CC}">
              <c16:uniqueId val="{00000004-EF97-4C9D-B8FD-EB408D177CB7}"/>
            </c:ext>
          </c:extLst>
        </c:ser>
        <c:ser>
          <c:idx val="5"/>
          <c:order val="5"/>
          <c:tx>
            <c:strRef>
              <c:f>Transporte!$H$14</c:f>
              <c:strCache>
                <c:ptCount val="1"/>
                <c:pt idx="0">
                  <c:v>Fuel Oil</c:v>
                </c:pt>
              </c:strCache>
            </c:strRef>
          </c:tx>
          <c:spPr>
            <a:solidFill>
              <a:srgbClr val="00B0F0"/>
            </a:solidFill>
            <a:ln>
              <a:noFill/>
            </a:ln>
            <a:effectLst/>
          </c:spPr>
          <c:invertIfNegative val="0"/>
          <c:cat>
            <c:strRef>
              <c:f>Transporte!$B$15:$B$21</c:f>
              <c:strCache>
                <c:ptCount val="7"/>
                <c:pt idx="0">
                  <c:v>Road passenger private</c:v>
                </c:pt>
                <c:pt idx="1">
                  <c:v>Road passenger public</c:v>
                </c:pt>
                <c:pt idx="2">
                  <c:v>Road freight</c:v>
                </c:pt>
                <c:pt idx="3">
                  <c:v>Air</c:v>
                </c:pt>
                <c:pt idx="4">
                  <c:v>River</c:v>
                </c:pt>
                <c:pt idx="5">
                  <c:v>Maritime</c:v>
                </c:pt>
                <c:pt idx="6">
                  <c:v>Rail</c:v>
                </c:pt>
              </c:strCache>
            </c:strRef>
          </c:cat>
          <c:val>
            <c:numRef>
              <c:f>Transporte!$H$15:$H$21</c:f>
              <c:numCache>
                <c:formatCode>General</c:formatCode>
                <c:ptCount val="7"/>
                <c:pt idx="0">
                  <c:v>0</c:v>
                </c:pt>
                <c:pt idx="1">
                  <c:v>0</c:v>
                </c:pt>
                <c:pt idx="2">
                  <c:v>0</c:v>
                </c:pt>
                <c:pt idx="3">
                  <c:v>0</c:v>
                </c:pt>
                <c:pt idx="4">
                  <c:v>0</c:v>
                </c:pt>
                <c:pt idx="5">
                  <c:v>0.193</c:v>
                </c:pt>
                <c:pt idx="6">
                  <c:v>0</c:v>
                </c:pt>
              </c:numCache>
            </c:numRef>
          </c:val>
          <c:extLst>
            <c:ext xmlns:c16="http://schemas.microsoft.com/office/drawing/2014/chart" uri="{C3380CC4-5D6E-409C-BE32-E72D297353CC}">
              <c16:uniqueId val="{00000005-EF97-4C9D-B8FD-EB408D177CB7}"/>
            </c:ext>
          </c:extLst>
        </c:ser>
        <c:dLbls>
          <c:showLegendKey val="0"/>
          <c:showVal val="0"/>
          <c:showCatName val="0"/>
          <c:showSerName val="0"/>
          <c:showPercent val="0"/>
          <c:showBubbleSize val="0"/>
        </c:dLbls>
        <c:gapWidth val="150"/>
        <c:overlap val="100"/>
        <c:axId val="510686255"/>
        <c:axId val="510680847"/>
      </c:barChart>
      <c:catAx>
        <c:axId val="5106862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s-CO"/>
          </a:p>
        </c:txPr>
        <c:crossAx val="510680847"/>
        <c:crosses val="autoZero"/>
        <c:auto val="1"/>
        <c:lblAlgn val="ctr"/>
        <c:lblOffset val="100"/>
        <c:noMultiLvlLbl val="0"/>
      </c:catAx>
      <c:valAx>
        <c:axId val="51068084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a:t>Consumption (PJ)</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s-CO"/>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s-CO"/>
          </a:p>
        </c:txPr>
        <c:crossAx val="5106862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b="1">
          <a:solidFill>
            <a:schemeClr val="tx1"/>
          </a:solidFill>
        </a:defRPr>
      </a:pPr>
      <a:endParaRPr lang="es-CO"/>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1691FA-15FF-4DAA-A64A-CF5C0ED09DF6}"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s-CO"/>
        </a:p>
      </dgm:t>
    </dgm:pt>
    <dgm:pt modelId="{300D5E7F-7B7C-4B40-94A7-35CA2CB08A45}">
      <dgm:prSet phldrT="[Text]"/>
      <dgm:spPr/>
      <dgm:t>
        <a:bodyPr/>
        <a:lstStyle/>
        <a:p>
          <a:r>
            <a:rPr lang="es-CO" dirty="0" err="1"/>
            <a:t>Transport</a:t>
          </a:r>
          <a:endParaRPr lang="es-CO" dirty="0"/>
        </a:p>
      </dgm:t>
    </dgm:pt>
    <dgm:pt modelId="{B774C181-C328-4EFA-898E-F88C92E32ACD}" type="parTrans" cxnId="{6302B40A-3B9B-4AC8-AF1C-762A4BBE105E}">
      <dgm:prSet/>
      <dgm:spPr/>
      <dgm:t>
        <a:bodyPr/>
        <a:lstStyle/>
        <a:p>
          <a:endParaRPr lang="es-CO"/>
        </a:p>
      </dgm:t>
    </dgm:pt>
    <dgm:pt modelId="{7E002088-8B3A-4A45-9D20-22A9FBC7991C}" type="sibTrans" cxnId="{6302B40A-3B9B-4AC8-AF1C-762A4BBE105E}">
      <dgm:prSet/>
      <dgm:spPr/>
      <dgm:t>
        <a:bodyPr/>
        <a:lstStyle/>
        <a:p>
          <a:endParaRPr lang="es-CO"/>
        </a:p>
      </dgm:t>
    </dgm:pt>
    <dgm:pt modelId="{F93B1BAB-6652-4A4B-97CF-587D6B1EAFEC}">
      <dgm:prSet phldrT="[Text]"/>
      <dgm:spPr/>
      <dgm:t>
        <a:bodyPr/>
        <a:lstStyle/>
        <a:p>
          <a:r>
            <a:rPr lang="es-CO" dirty="0" err="1"/>
            <a:t>Passengers</a:t>
          </a:r>
          <a:endParaRPr lang="es-CO" dirty="0"/>
        </a:p>
      </dgm:t>
    </dgm:pt>
    <dgm:pt modelId="{A89053F2-2E61-4D9E-9E1D-724898AF97D4}" type="parTrans" cxnId="{49E46098-E8E3-487C-B861-7602094C9FFD}">
      <dgm:prSet/>
      <dgm:spPr/>
      <dgm:t>
        <a:bodyPr/>
        <a:lstStyle/>
        <a:p>
          <a:endParaRPr lang="es-CO"/>
        </a:p>
      </dgm:t>
    </dgm:pt>
    <dgm:pt modelId="{5C3602C6-5F76-4A76-966E-596A0E0962FC}" type="sibTrans" cxnId="{49E46098-E8E3-487C-B861-7602094C9FFD}">
      <dgm:prSet/>
      <dgm:spPr/>
      <dgm:t>
        <a:bodyPr/>
        <a:lstStyle/>
        <a:p>
          <a:endParaRPr lang="es-CO"/>
        </a:p>
      </dgm:t>
    </dgm:pt>
    <dgm:pt modelId="{288FB334-DB27-4B32-8C73-A607B5A13F54}">
      <dgm:prSet phldrT="[Text]"/>
      <dgm:spPr/>
      <dgm:t>
        <a:bodyPr/>
        <a:lstStyle/>
        <a:p>
          <a:r>
            <a:rPr lang="es-CO" dirty="0" err="1"/>
            <a:t>Freight</a:t>
          </a:r>
          <a:endParaRPr lang="es-CO" dirty="0"/>
        </a:p>
      </dgm:t>
    </dgm:pt>
    <dgm:pt modelId="{2D60B8F1-C48C-4FB3-81B8-389116594CFA}" type="parTrans" cxnId="{001259EF-4D96-44A3-A347-EA99D5687B0D}">
      <dgm:prSet/>
      <dgm:spPr/>
      <dgm:t>
        <a:bodyPr/>
        <a:lstStyle/>
        <a:p>
          <a:endParaRPr lang="es-CO"/>
        </a:p>
      </dgm:t>
    </dgm:pt>
    <dgm:pt modelId="{0CCE60B7-8400-4E13-AE54-C61A50C84C6E}" type="sibTrans" cxnId="{001259EF-4D96-44A3-A347-EA99D5687B0D}">
      <dgm:prSet/>
      <dgm:spPr/>
      <dgm:t>
        <a:bodyPr/>
        <a:lstStyle/>
        <a:p>
          <a:endParaRPr lang="es-CO"/>
        </a:p>
      </dgm:t>
    </dgm:pt>
    <dgm:pt modelId="{52E93C63-7379-40C8-A658-145B21398633}" type="pres">
      <dgm:prSet presAssocID="{821691FA-15FF-4DAA-A64A-CF5C0ED09DF6}" presName="hierChild1" presStyleCnt="0">
        <dgm:presLayoutVars>
          <dgm:orgChart val="1"/>
          <dgm:chPref val="1"/>
          <dgm:dir/>
          <dgm:animOne val="branch"/>
          <dgm:animLvl val="lvl"/>
          <dgm:resizeHandles/>
        </dgm:presLayoutVars>
      </dgm:prSet>
      <dgm:spPr/>
    </dgm:pt>
    <dgm:pt modelId="{6E18506C-5EB8-422C-9E39-3FD162D51905}" type="pres">
      <dgm:prSet presAssocID="{300D5E7F-7B7C-4B40-94A7-35CA2CB08A45}" presName="hierRoot1" presStyleCnt="0">
        <dgm:presLayoutVars>
          <dgm:hierBranch val="init"/>
        </dgm:presLayoutVars>
      </dgm:prSet>
      <dgm:spPr/>
    </dgm:pt>
    <dgm:pt modelId="{8B705963-24B3-4DBA-A2D6-4F44DC1DE156}" type="pres">
      <dgm:prSet presAssocID="{300D5E7F-7B7C-4B40-94A7-35CA2CB08A45}" presName="rootComposite1" presStyleCnt="0"/>
      <dgm:spPr/>
    </dgm:pt>
    <dgm:pt modelId="{77898534-815D-4867-A3C2-C18DBB7DB132}" type="pres">
      <dgm:prSet presAssocID="{300D5E7F-7B7C-4B40-94A7-35CA2CB08A45}" presName="rootText1" presStyleLbl="node0" presStyleIdx="0" presStyleCnt="1" custScaleX="196446">
        <dgm:presLayoutVars>
          <dgm:chPref val="3"/>
        </dgm:presLayoutVars>
      </dgm:prSet>
      <dgm:spPr/>
    </dgm:pt>
    <dgm:pt modelId="{8E6F0991-E7DB-4EE2-A7F8-84888030CE7D}" type="pres">
      <dgm:prSet presAssocID="{300D5E7F-7B7C-4B40-94A7-35CA2CB08A45}" presName="rootConnector1" presStyleLbl="node1" presStyleIdx="0" presStyleCnt="0"/>
      <dgm:spPr/>
    </dgm:pt>
    <dgm:pt modelId="{009051F6-BD59-4542-A65E-893042A02FF2}" type="pres">
      <dgm:prSet presAssocID="{300D5E7F-7B7C-4B40-94A7-35CA2CB08A45}" presName="hierChild2" presStyleCnt="0"/>
      <dgm:spPr/>
    </dgm:pt>
    <dgm:pt modelId="{FDE9AE6B-B166-43CF-8149-992F6591A4D3}" type="pres">
      <dgm:prSet presAssocID="{A89053F2-2E61-4D9E-9E1D-724898AF97D4}" presName="Name37" presStyleLbl="parChTrans1D2" presStyleIdx="0" presStyleCnt="2"/>
      <dgm:spPr/>
    </dgm:pt>
    <dgm:pt modelId="{18E7A18C-7AEF-4EA9-BA72-68D1BCEB2E81}" type="pres">
      <dgm:prSet presAssocID="{F93B1BAB-6652-4A4B-97CF-587D6B1EAFEC}" presName="hierRoot2" presStyleCnt="0">
        <dgm:presLayoutVars>
          <dgm:hierBranch val="init"/>
        </dgm:presLayoutVars>
      </dgm:prSet>
      <dgm:spPr/>
    </dgm:pt>
    <dgm:pt modelId="{B590EBEE-7CB7-4B26-954E-2134D7E453EB}" type="pres">
      <dgm:prSet presAssocID="{F93B1BAB-6652-4A4B-97CF-587D6B1EAFEC}" presName="rootComposite" presStyleCnt="0"/>
      <dgm:spPr/>
    </dgm:pt>
    <dgm:pt modelId="{6CEB90DA-A9F8-48E8-8AAF-E36056D5CDD7}" type="pres">
      <dgm:prSet presAssocID="{F93B1BAB-6652-4A4B-97CF-587D6B1EAFEC}" presName="rootText" presStyleLbl="node2" presStyleIdx="0" presStyleCnt="2" custScaleX="196446">
        <dgm:presLayoutVars>
          <dgm:chPref val="3"/>
        </dgm:presLayoutVars>
      </dgm:prSet>
      <dgm:spPr/>
    </dgm:pt>
    <dgm:pt modelId="{5608FA9D-237D-477E-9E43-ACEE6C0F9985}" type="pres">
      <dgm:prSet presAssocID="{F93B1BAB-6652-4A4B-97CF-587D6B1EAFEC}" presName="rootConnector" presStyleLbl="node2" presStyleIdx="0" presStyleCnt="2"/>
      <dgm:spPr/>
    </dgm:pt>
    <dgm:pt modelId="{179E07C3-C2E5-4204-8672-80D97429EFA5}" type="pres">
      <dgm:prSet presAssocID="{F93B1BAB-6652-4A4B-97CF-587D6B1EAFEC}" presName="hierChild4" presStyleCnt="0"/>
      <dgm:spPr/>
    </dgm:pt>
    <dgm:pt modelId="{6E3B8098-AAB2-40E2-AEB7-0876980BFFA3}" type="pres">
      <dgm:prSet presAssocID="{F93B1BAB-6652-4A4B-97CF-587D6B1EAFEC}" presName="hierChild5" presStyleCnt="0"/>
      <dgm:spPr/>
    </dgm:pt>
    <dgm:pt modelId="{E4EB4ACF-8858-4771-AA49-100A38AC9C4C}" type="pres">
      <dgm:prSet presAssocID="{2D60B8F1-C48C-4FB3-81B8-389116594CFA}" presName="Name37" presStyleLbl="parChTrans1D2" presStyleIdx="1" presStyleCnt="2"/>
      <dgm:spPr/>
    </dgm:pt>
    <dgm:pt modelId="{706B4544-9A1B-4DE7-B4BF-5AB92E81AEAB}" type="pres">
      <dgm:prSet presAssocID="{288FB334-DB27-4B32-8C73-A607B5A13F54}" presName="hierRoot2" presStyleCnt="0">
        <dgm:presLayoutVars>
          <dgm:hierBranch val="init"/>
        </dgm:presLayoutVars>
      </dgm:prSet>
      <dgm:spPr/>
    </dgm:pt>
    <dgm:pt modelId="{F86ABBBC-9E85-4ACC-91F7-3949E9C9E621}" type="pres">
      <dgm:prSet presAssocID="{288FB334-DB27-4B32-8C73-A607B5A13F54}" presName="rootComposite" presStyleCnt="0"/>
      <dgm:spPr/>
    </dgm:pt>
    <dgm:pt modelId="{26E77E09-04B4-41C8-9BCD-0174285FA155}" type="pres">
      <dgm:prSet presAssocID="{288FB334-DB27-4B32-8C73-A607B5A13F54}" presName="rootText" presStyleLbl="node2" presStyleIdx="1" presStyleCnt="2" custScaleX="196446">
        <dgm:presLayoutVars>
          <dgm:chPref val="3"/>
        </dgm:presLayoutVars>
      </dgm:prSet>
      <dgm:spPr/>
    </dgm:pt>
    <dgm:pt modelId="{C549C835-09F0-4F0E-AD92-0B47A210AB78}" type="pres">
      <dgm:prSet presAssocID="{288FB334-DB27-4B32-8C73-A607B5A13F54}" presName="rootConnector" presStyleLbl="node2" presStyleIdx="1" presStyleCnt="2"/>
      <dgm:spPr/>
    </dgm:pt>
    <dgm:pt modelId="{1ED4D1B7-02C2-4FA6-8213-1543B7333158}" type="pres">
      <dgm:prSet presAssocID="{288FB334-DB27-4B32-8C73-A607B5A13F54}" presName="hierChild4" presStyleCnt="0"/>
      <dgm:spPr/>
    </dgm:pt>
    <dgm:pt modelId="{5E3EA27E-3EC0-4EF5-91B6-6C02F522D006}" type="pres">
      <dgm:prSet presAssocID="{288FB334-DB27-4B32-8C73-A607B5A13F54}" presName="hierChild5" presStyleCnt="0"/>
      <dgm:spPr/>
    </dgm:pt>
    <dgm:pt modelId="{E39DD0AE-5540-4873-8F9D-B1378630887A}" type="pres">
      <dgm:prSet presAssocID="{300D5E7F-7B7C-4B40-94A7-35CA2CB08A45}" presName="hierChild3" presStyleCnt="0"/>
      <dgm:spPr/>
    </dgm:pt>
  </dgm:ptLst>
  <dgm:cxnLst>
    <dgm:cxn modelId="{6302B40A-3B9B-4AC8-AF1C-762A4BBE105E}" srcId="{821691FA-15FF-4DAA-A64A-CF5C0ED09DF6}" destId="{300D5E7F-7B7C-4B40-94A7-35CA2CB08A45}" srcOrd="0" destOrd="0" parTransId="{B774C181-C328-4EFA-898E-F88C92E32ACD}" sibTransId="{7E002088-8B3A-4A45-9D20-22A9FBC7991C}"/>
    <dgm:cxn modelId="{88D3FF25-EF91-4BD2-8E86-0EDFBF33F809}" type="presOf" srcId="{2D60B8F1-C48C-4FB3-81B8-389116594CFA}" destId="{E4EB4ACF-8858-4771-AA49-100A38AC9C4C}" srcOrd="0" destOrd="0" presId="urn:microsoft.com/office/officeart/2005/8/layout/orgChart1"/>
    <dgm:cxn modelId="{3F64352F-6C6B-40BD-9C68-989EA53C0A03}" type="presOf" srcId="{A89053F2-2E61-4D9E-9E1D-724898AF97D4}" destId="{FDE9AE6B-B166-43CF-8149-992F6591A4D3}" srcOrd="0" destOrd="0" presId="urn:microsoft.com/office/officeart/2005/8/layout/orgChart1"/>
    <dgm:cxn modelId="{62827439-DE0C-4464-8859-DD15A15FC352}" type="presOf" srcId="{288FB334-DB27-4B32-8C73-A607B5A13F54}" destId="{26E77E09-04B4-41C8-9BCD-0174285FA155}" srcOrd="0" destOrd="0" presId="urn:microsoft.com/office/officeart/2005/8/layout/orgChart1"/>
    <dgm:cxn modelId="{EAC3383A-7ABF-4841-AB9D-1F8861A9FC04}" type="presOf" srcId="{F93B1BAB-6652-4A4B-97CF-587D6B1EAFEC}" destId="{6CEB90DA-A9F8-48E8-8AAF-E36056D5CDD7}" srcOrd="0" destOrd="0" presId="urn:microsoft.com/office/officeart/2005/8/layout/orgChart1"/>
    <dgm:cxn modelId="{A7C2657F-6A11-449D-8DAA-BF9982D5493C}" type="presOf" srcId="{300D5E7F-7B7C-4B40-94A7-35CA2CB08A45}" destId="{8E6F0991-E7DB-4EE2-A7F8-84888030CE7D}" srcOrd="1" destOrd="0" presId="urn:microsoft.com/office/officeart/2005/8/layout/orgChart1"/>
    <dgm:cxn modelId="{BEA0088A-C01B-4771-A207-C76AE024792F}" type="presOf" srcId="{288FB334-DB27-4B32-8C73-A607B5A13F54}" destId="{C549C835-09F0-4F0E-AD92-0B47A210AB78}" srcOrd="1" destOrd="0" presId="urn:microsoft.com/office/officeart/2005/8/layout/orgChart1"/>
    <dgm:cxn modelId="{9BE18390-9467-4ED5-9C22-EB929BE2CE3E}" type="presOf" srcId="{821691FA-15FF-4DAA-A64A-CF5C0ED09DF6}" destId="{52E93C63-7379-40C8-A658-145B21398633}" srcOrd="0" destOrd="0" presId="urn:microsoft.com/office/officeart/2005/8/layout/orgChart1"/>
    <dgm:cxn modelId="{49E46098-E8E3-487C-B861-7602094C9FFD}" srcId="{300D5E7F-7B7C-4B40-94A7-35CA2CB08A45}" destId="{F93B1BAB-6652-4A4B-97CF-587D6B1EAFEC}" srcOrd="0" destOrd="0" parTransId="{A89053F2-2E61-4D9E-9E1D-724898AF97D4}" sibTransId="{5C3602C6-5F76-4A76-966E-596A0E0962FC}"/>
    <dgm:cxn modelId="{1588CAC4-F6E4-4860-B455-7C947FC3349F}" type="presOf" srcId="{F93B1BAB-6652-4A4B-97CF-587D6B1EAFEC}" destId="{5608FA9D-237D-477E-9E43-ACEE6C0F9985}" srcOrd="1" destOrd="0" presId="urn:microsoft.com/office/officeart/2005/8/layout/orgChart1"/>
    <dgm:cxn modelId="{DE58ABEC-924F-4C45-9F94-33A2DDC7FC7F}" type="presOf" srcId="{300D5E7F-7B7C-4B40-94A7-35CA2CB08A45}" destId="{77898534-815D-4867-A3C2-C18DBB7DB132}" srcOrd="0" destOrd="0" presId="urn:microsoft.com/office/officeart/2005/8/layout/orgChart1"/>
    <dgm:cxn modelId="{001259EF-4D96-44A3-A347-EA99D5687B0D}" srcId="{300D5E7F-7B7C-4B40-94A7-35CA2CB08A45}" destId="{288FB334-DB27-4B32-8C73-A607B5A13F54}" srcOrd="1" destOrd="0" parTransId="{2D60B8F1-C48C-4FB3-81B8-389116594CFA}" sibTransId="{0CCE60B7-8400-4E13-AE54-C61A50C84C6E}"/>
    <dgm:cxn modelId="{93A6DE6C-E6C1-4DA8-911A-610AB70421A4}" type="presParOf" srcId="{52E93C63-7379-40C8-A658-145B21398633}" destId="{6E18506C-5EB8-422C-9E39-3FD162D51905}" srcOrd="0" destOrd="0" presId="urn:microsoft.com/office/officeart/2005/8/layout/orgChart1"/>
    <dgm:cxn modelId="{56EE2D93-E856-4396-B9E8-280B80663BFE}" type="presParOf" srcId="{6E18506C-5EB8-422C-9E39-3FD162D51905}" destId="{8B705963-24B3-4DBA-A2D6-4F44DC1DE156}" srcOrd="0" destOrd="0" presId="urn:microsoft.com/office/officeart/2005/8/layout/orgChart1"/>
    <dgm:cxn modelId="{B709E89E-A927-4185-B3F7-0A8584D30F65}" type="presParOf" srcId="{8B705963-24B3-4DBA-A2D6-4F44DC1DE156}" destId="{77898534-815D-4867-A3C2-C18DBB7DB132}" srcOrd="0" destOrd="0" presId="urn:microsoft.com/office/officeart/2005/8/layout/orgChart1"/>
    <dgm:cxn modelId="{1F67B2A0-5CED-4C9E-A7E5-7E6D580F3A66}" type="presParOf" srcId="{8B705963-24B3-4DBA-A2D6-4F44DC1DE156}" destId="{8E6F0991-E7DB-4EE2-A7F8-84888030CE7D}" srcOrd="1" destOrd="0" presId="urn:microsoft.com/office/officeart/2005/8/layout/orgChart1"/>
    <dgm:cxn modelId="{9805A363-787B-4B5D-9466-4D3B03E0E3A9}" type="presParOf" srcId="{6E18506C-5EB8-422C-9E39-3FD162D51905}" destId="{009051F6-BD59-4542-A65E-893042A02FF2}" srcOrd="1" destOrd="0" presId="urn:microsoft.com/office/officeart/2005/8/layout/orgChart1"/>
    <dgm:cxn modelId="{9BC745A2-13FC-4F77-9A7B-7CC718615358}" type="presParOf" srcId="{009051F6-BD59-4542-A65E-893042A02FF2}" destId="{FDE9AE6B-B166-43CF-8149-992F6591A4D3}" srcOrd="0" destOrd="0" presId="urn:microsoft.com/office/officeart/2005/8/layout/orgChart1"/>
    <dgm:cxn modelId="{FA8646F8-92C9-4D54-822B-C6B40D050536}" type="presParOf" srcId="{009051F6-BD59-4542-A65E-893042A02FF2}" destId="{18E7A18C-7AEF-4EA9-BA72-68D1BCEB2E81}" srcOrd="1" destOrd="0" presId="urn:microsoft.com/office/officeart/2005/8/layout/orgChart1"/>
    <dgm:cxn modelId="{CFF51194-0BEB-4D6F-979F-A3EA919E4583}" type="presParOf" srcId="{18E7A18C-7AEF-4EA9-BA72-68D1BCEB2E81}" destId="{B590EBEE-7CB7-4B26-954E-2134D7E453EB}" srcOrd="0" destOrd="0" presId="urn:microsoft.com/office/officeart/2005/8/layout/orgChart1"/>
    <dgm:cxn modelId="{2B12F892-2432-4AF6-9F6F-2E8E7790D449}" type="presParOf" srcId="{B590EBEE-7CB7-4B26-954E-2134D7E453EB}" destId="{6CEB90DA-A9F8-48E8-8AAF-E36056D5CDD7}" srcOrd="0" destOrd="0" presId="urn:microsoft.com/office/officeart/2005/8/layout/orgChart1"/>
    <dgm:cxn modelId="{FDD6A1D9-9641-4AC8-8170-69BC2136BB90}" type="presParOf" srcId="{B590EBEE-7CB7-4B26-954E-2134D7E453EB}" destId="{5608FA9D-237D-477E-9E43-ACEE6C0F9985}" srcOrd="1" destOrd="0" presId="urn:microsoft.com/office/officeart/2005/8/layout/orgChart1"/>
    <dgm:cxn modelId="{CC87530D-F12F-414E-9CCC-711787AA7B58}" type="presParOf" srcId="{18E7A18C-7AEF-4EA9-BA72-68D1BCEB2E81}" destId="{179E07C3-C2E5-4204-8672-80D97429EFA5}" srcOrd="1" destOrd="0" presId="urn:microsoft.com/office/officeart/2005/8/layout/orgChart1"/>
    <dgm:cxn modelId="{5DCFB705-53F0-4349-9E7A-D51F975ECFD3}" type="presParOf" srcId="{18E7A18C-7AEF-4EA9-BA72-68D1BCEB2E81}" destId="{6E3B8098-AAB2-40E2-AEB7-0876980BFFA3}" srcOrd="2" destOrd="0" presId="urn:microsoft.com/office/officeart/2005/8/layout/orgChart1"/>
    <dgm:cxn modelId="{C5C0834B-9698-4D19-BAA8-FD061A8B2BE9}" type="presParOf" srcId="{009051F6-BD59-4542-A65E-893042A02FF2}" destId="{E4EB4ACF-8858-4771-AA49-100A38AC9C4C}" srcOrd="2" destOrd="0" presId="urn:microsoft.com/office/officeart/2005/8/layout/orgChart1"/>
    <dgm:cxn modelId="{35262CC9-5959-4C47-AEBF-8AE5A7A236C2}" type="presParOf" srcId="{009051F6-BD59-4542-A65E-893042A02FF2}" destId="{706B4544-9A1B-4DE7-B4BF-5AB92E81AEAB}" srcOrd="3" destOrd="0" presId="urn:microsoft.com/office/officeart/2005/8/layout/orgChart1"/>
    <dgm:cxn modelId="{99AABAC9-9D1A-4AD7-9DEB-E589D778B1A7}" type="presParOf" srcId="{706B4544-9A1B-4DE7-B4BF-5AB92E81AEAB}" destId="{F86ABBBC-9E85-4ACC-91F7-3949E9C9E621}" srcOrd="0" destOrd="0" presId="urn:microsoft.com/office/officeart/2005/8/layout/orgChart1"/>
    <dgm:cxn modelId="{91604D92-3272-49F6-8D96-4FB821DD1870}" type="presParOf" srcId="{F86ABBBC-9E85-4ACC-91F7-3949E9C9E621}" destId="{26E77E09-04B4-41C8-9BCD-0174285FA155}" srcOrd="0" destOrd="0" presId="urn:microsoft.com/office/officeart/2005/8/layout/orgChart1"/>
    <dgm:cxn modelId="{E32FCCC6-DE96-4D4A-BF48-E3FFB53E3E1A}" type="presParOf" srcId="{F86ABBBC-9E85-4ACC-91F7-3949E9C9E621}" destId="{C549C835-09F0-4F0E-AD92-0B47A210AB78}" srcOrd="1" destOrd="0" presId="urn:microsoft.com/office/officeart/2005/8/layout/orgChart1"/>
    <dgm:cxn modelId="{85A8D74A-46F6-4FFD-B5A6-C6A73D10AAF4}" type="presParOf" srcId="{706B4544-9A1B-4DE7-B4BF-5AB92E81AEAB}" destId="{1ED4D1B7-02C2-4FA6-8213-1543B7333158}" srcOrd="1" destOrd="0" presId="urn:microsoft.com/office/officeart/2005/8/layout/orgChart1"/>
    <dgm:cxn modelId="{82BBC64C-EBCD-4C1D-8A42-C5936318557E}" type="presParOf" srcId="{706B4544-9A1B-4DE7-B4BF-5AB92E81AEAB}" destId="{5E3EA27E-3EC0-4EF5-91B6-6C02F522D006}" srcOrd="2" destOrd="0" presId="urn:microsoft.com/office/officeart/2005/8/layout/orgChart1"/>
    <dgm:cxn modelId="{59BB510C-D2F6-40F6-8CF9-E80296836DA4}" type="presParOf" srcId="{6E18506C-5EB8-422C-9E39-3FD162D51905}" destId="{E39DD0AE-5540-4873-8F9D-B1378630887A}"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BF3ED8-8325-48CB-B9D4-CA7330270630}"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CO"/>
        </a:p>
      </dgm:t>
    </dgm:pt>
    <dgm:pt modelId="{BC00586E-887A-4858-A37F-CB0A29014831}">
      <dgm:prSet phldrT="[Text]" custT="1"/>
      <dgm:spPr/>
      <dgm:t>
        <a:bodyPr/>
        <a:lstStyle/>
        <a:p>
          <a:r>
            <a:rPr lang="es-CO" sz="3600" b="1" dirty="0"/>
            <a:t>Drivers</a:t>
          </a:r>
        </a:p>
      </dgm:t>
    </dgm:pt>
    <dgm:pt modelId="{C7C621FA-F272-402F-B035-6695334A86D0}" type="parTrans" cxnId="{1FA50A9E-0174-41D7-B809-C1F7A2C83A8D}">
      <dgm:prSet/>
      <dgm:spPr/>
      <dgm:t>
        <a:bodyPr/>
        <a:lstStyle/>
        <a:p>
          <a:endParaRPr lang="es-CO"/>
        </a:p>
      </dgm:t>
    </dgm:pt>
    <dgm:pt modelId="{A63EFE58-09EB-4A90-9404-865AD58FE4D7}" type="sibTrans" cxnId="{1FA50A9E-0174-41D7-B809-C1F7A2C83A8D}">
      <dgm:prSet/>
      <dgm:spPr/>
      <dgm:t>
        <a:bodyPr/>
        <a:lstStyle/>
        <a:p>
          <a:endParaRPr lang="es-CO"/>
        </a:p>
      </dgm:t>
    </dgm:pt>
    <dgm:pt modelId="{1DC8F65F-6A2D-4E5C-A998-348D0405D123}">
      <dgm:prSet phldrT="[Text]"/>
      <dgm:spPr/>
      <dgm:t>
        <a:bodyPr/>
        <a:lstStyle/>
        <a:p>
          <a:r>
            <a:rPr lang="es-CO" dirty="0" err="1"/>
            <a:t>Technological</a:t>
          </a:r>
          <a:r>
            <a:rPr lang="es-CO" dirty="0"/>
            <a:t> </a:t>
          </a:r>
          <a:r>
            <a:rPr lang="es-CO" dirty="0" err="1"/>
            <a:t>innovation</a:t>
          </a:r>
          <a:endParaRPr lang="es-CO" dirty="0"/>
        </a:p>
      </dgm:t>
    </dgm:pt>
    <dgm:pt modelId="{D094EBC1-C011-48A3-8A9A-3FB3B58FA6AB}" type="parTrans" cxnId="{C3718DBA-13C5-45B9-9880-2F919E202548}">
      <dgm:prSet/>
      <dgm:spPr/>
      <dgm:t>
        <a:bodyPr/>
        <a:lstStyle/>
        <a:p>
          <a:endParaRPr lang="es-CO"/>
        </a:p>
      </dgm:t>
    </dgm:pt>
    <dgm:pt modelId="{B6F54B4C-8209-43F3-81A1-35670EBF304B}" type="sibTrans" cxnId="{C3718DBA-13C5-45B9-9880-2F919E202548}">
      <dgm:prSet/>
      <dgm:spPr/>
      <dgm:t>
        <a:bodyPr/>
        <a:lstStyle/>
        <a:p>
          <a:endParaRPr lang="es-CO"/>
        </a:p>
      </dgm:t>
    </dgm:pt>
    <dgm:pt modelId="{9EAD6C84-3FB1-476F-85F5-B973567EC711}">
      <dgm:prSet phldrT="[Text]"/>
      <dgm:spPr/>
      <dgm:t>
        <a:bodyPr/>
        <a:lstStyle/>
        <a:p>
          <a:r>
            <a:rPr lang="es-CO" dirty="0" err="1"/>
            <a:t>Policy</a:t>
          </a:r>
          <a:r>
            <a:rPr lang="es-CO" dirty="0"/>
            <a:t> </a:t>
          </a:r>
          <a:r>
            <a:rPr lang="es-CO" dirty="0" err="1"/>
            <a:t>frameworks</a:t>
          </a:r>
          <a:endParaRPr lang="es-CO" dirty="0"/>
        </a:p>
      </dgm:t>
    </dgm:pt>
    <dgm:pt modelId="{56D02854-CC4F-4911-B96B-03B94B354567}" type="parTrans" cxnId="{DA2D3A53-D879-499E-AFBA-4B2FC9ABFBAF}">
      <dgm:prSet/>
      <dgm:spPr/>
      <dgm:t>
        <a:bodyPr/>
        <a:lstStyle/>
        <a:p>
          <a:endParaRPr lang="es-CO"/>
        </a:p>
      </dgm:t>
    </dgm:pt>
    <dgm:pt modelId="{99F95442-9168-4C87-AEFD-43A11DB5E23F}" type="sibTrans" cxnId="{DA2D3A53-D879-499E-AFBA-4B2FC9ABFBAF}">
      <dgm:prSet/>
      <dgm:spPr/>
      <dgm:t>
        <a:bodyPr/>
        <a:lstStyle/>
        <a:p>
          <a:endParaRPr lang="es-CO"/>
        </a:p>
      </dgm:t>
    </dgm:pt>
    <dgm:pt modelId="{92CE128F-F8DC-4F95-9151-8143931FAE46}">
      <dgm:prSet phldrT="[Text]" custT="1"/>
      <dgm:spPr>
        <a:solidFill>
          <a:schemeClr val="accent2">
            <a:lumMod val="75000"/>
          </a:schemeClr>
        </a:solidFill>
      </dgm:spPr>
      <dgm:t>
        <a:bodyPr/>
        <a:lstStyle/>
        <a:p>
          <a:r>
            <a:rPr lang="es-CO" sz="3600" b="1" dirty="0" err="1"/>
            <a:t>Challenges</a:t>
          </a:r>
          <a:endParaRPr lang="es-CO" sz="3600" b="1" dirty="0"/>
        </a:p>
      </dgm:t>
    </dgm:pt>
    <dgm:pt modelId="{B936056F-71BB-470D-A7B0-0E15F2ACF8D2}" type="parTrans" cxnId="{0DA58E90-A69E-4F12-8189-02F27FF79699}">
      <dgm:prSet/>
      <dgm:spPr/>
      <dgm:t>
        <a:bodyPr/>
        <a:lstStyle/>
        <a:p>
          <a:endParaRPr lang="es-CO"/>
        </a:p>
      </dgm:t>
    </dgm:pt>
    <dgm:pt modelId="{2F5F0C0B-DC26-4135-9477-53F0963DFD57}" type="sibTrans" cxnId="{0DA58E90-A69E-4F12-8189-02F27FF79699}">
      <dgm:prSet/>
      <dgm:spPr/>
      <dgm:t>
        <a:bodyPr/>
        <a:lstStyle/>
        <a:p>
          <a:endParaRPr lang="es-CO"/>
        </a:p>
      </dgm:t>
    </dgm:pt>
    <dgm:pt modelId="{6EE6DFCA-838D-4418-9532-C719B39D1473}">
      <dgm:prSet phldrT="[Text]"/>
      <dgm:spPr>
        <a:ln>
          <a:solidFill>
            <a:schemeClr val="accent2">
              <a:lumMod val="75000"/>
            </a:schemeClr>
          </a:solidFill>
        </a:ln>
      </dgm:spPr>
      <dgm:t>
        <a:bodyPr/>
        <a:lstStyle/>
        <a:p>
          <a:r>
            <a:rPr lang="es-CO" dirty="0"/>
            <a:t>High </a:t>
          </a:r>
          <a:r>
            <a:rPr lang="es-CO" dirty="0" err="1"/>
            <a:t>upfront</a:t>
          </a:r>
          <a:r>
            <a:rPr lang="es-CO" dirty="0"/>
            <a:t> </a:t>
          </a:r>
          <a:r>
            <a:rPr lang="es-CO" dirty="0" err="1"/>
            <a:t>costs</a:t>
          </a:r>
          <a:endParaRPr lang="es-CO" dirty="0"/>
        </a:p>
      </dgm:t>
    </dgm:pt>
    <dgm:pt modelId="{47711386-835A-41AB-B91F-9BD745FA2155}" type="parTrans" cxnId="{1FE82F62-6E9B-4BBD-BD1C-2C0D417F41B7}">
      <dgm:prSet/>
      <dgm:spPr>
        <a:ln>
          <a:solidFill>
            <a:schemeClr val="accent2">
              <a:lumMod val="75000"/>
            </a:schemeClr>
          </a:solidFill>
        </a:ln>
      </dgm:spPr>
      <dgm:t>
        <a:bodyPr/>
        <a:lstStyle/>
        <a:p>
          <a:endParaRPr lang="es-CO"/>
        </a:p>
      </dgm:t>
    </dgm:pt>
    <dgm:pt modelId="{5743880F-3C1D-4EEE-8E26-02771EBDD22F}" type="sibTrans" cxnId="{1FE82F62-6E9B-4BBD-BD1C-2C0D417F41B7}">
      <dgm:prSet/>
      <dgm:spPr/>
      <dgm:t>
        <a:bodyPr/>
        <a:lstStyle/>
        <a:p>
          <a:endParaRPr lang="es-CO"/>
        </a:p>
      </dgm:t>
    </dgm:pt>
    <dgm:pt modelId="{2C79D5A3-0F74-4D95-9582-5105160099A9}">
      <dgm:prSet phldrT="[Text]"/>
      <dgm:spPr>
        <a:ln>
          <a:solidFill>
            <a:schemeClr val="accent2">
              <a:lumMod val="75000"/>
            </a:schemeClr>
          </a:solidFill>
        </a:ln>
      </dgm:spPr>
      <dgm:t>
        <a:bodyPr/>
        <a:lstStyle/>
        <a:p>
          <a:r>
            <a:rPr lang="es-CO" dirty="0" err="1"/>
            <a:t>Reliance</a:t>
          </a:r>
          <a:r>
            <a:rPr lang="es-CO" dirty="0"/>
            <a:t> </a:t>
          </a:r>
          <a:r>
            <a:rPr lang="es-CO" dirty="0" err="1"/>
            <a:t>on</a:t>
          </a:r>
          <a:r>
            <a:rPr lang="es-CO" dirty="0"/>
            <a:t> </a:t>
          </a:r>
          <a:r>
            <a:rPr lang="es-CO" dirty="0" err="1"/>
            <a:t>fossil</a:t>
          </a:r>
          <a:r>
            <a:rPr lang="es-CO" dirty="0"/>
            <a:t> </a:t>
          </a:r>
          <a:r>
            <a:rPr lang="es-CO" dirty="0" err="1"/>
            <a:t>fuels</a:t>
          </a:r>
          <a:endParaRPr lang="es-CO" dirty="0"/>
        </a:p>
      </dgm:t>
    </dgm:pt>
    <dgm:pt modelId="{2B43EE1D-65FC-4130-B3F4-45A7AEED7483}" type="parTrans" cxnId="{B085C6AE-9E97-4309-B927-F4EB84094585}">
      <dgm:prSet/>
      <dgm:spPr>
        <a:ln>
          <a:solidFill>
            <a:schemeClr val="accent2">
              <a:lumMod val="75000"/>
            </a:schemeClr>
          </a:solidFill>
        </a:ln>
      </dgm:spPr>
      <dgm:t>
        <a:bodyPr/>
        <a:lstStyle/>
        <a:p>
          <a:endParaRPr lang="es-CO"/>
        </a:p>
      </dgm:t>
    </dgm:pt>
    <dgm:pt modelId="{3771CB0A-1BEC-4C60-9EB2-1C0B54755574}" type="sibTrans" cxnId="{B085C6AE-9E97-4309-B927-F4EB84094585}">
      <dgm:prSet/>
      <dgm:spPr/>
      <dgm:t>
        <a:bodyPr/>
        <a:lstStyle/>
        <a:p>
          <a:endParaRPr lang="es-CO"/>
        </a:p>
      </dgm:t>
    </dgm:pt>
    <dgm:pt modelId="{0E5352C7-1BFA-4534-A273-DFB62F724AF4}">
      <dgm:prSet phldrT="[Text]"/>
      <dgm:spPr/>
      <dgm:t>
        <a:bodyPr/>
        <a:lstStyle/>
        <a:p>
          <a:r>
            <a:rPr lang="es-CO" dirty="0" err="1"/>
            <a:t>Urbanization</a:t>
          </a:r>
          <a:endParaRPr lang="es-CO" dirty="0"/>
        </a:p>
      </dgm:t>
    </dgm:pt>
    <dgm:pt modelId="{8F2A2A8F-2B80-4487-A2B0-0018D17D8C62}" type="parTrans" cxnId="{5F5E432F-6472-4D26-BB61-F8C413901B73}">
      <dgm:prSet/>
      <dgm:spPr/>
      <dgm:t>
        <a:bodyPr/>
        <a:lstStyle/>
        <a:p>
          <a:endParaRPr lang="es-CO"/>
        </a:p>
      </dgm:t>
    </dgm:pt>
    <dgm:pt modelId="{F0008CDD-23E5-41BC-B3DE-C69C295B8C5A}" type="sibTrans" cxnId="{5F5E432F-6472-4D26-BB61-F8C413901B73}">
      <dgm:prSet/>
      <dgm:spPr/>
      <dgm:t>
        <a:bodyPr/>
        <a:lstStyle/>
        <a:p>
          <a:endParaRPr lang="es-CO"/>
        </a:p>
      </dgm:t>
    </dgm:pt>
    <dgm:pt modelId="{64589CC0-5BE9-458E-9AF3-EE12A8934C8B}">
      <dgm:prSet phldrT="[Text]"/>
      <dgm:spPr>
        <a:ln>
          <a:solidFill>
            <a:schemeClr val="accent2">
              <a:lumMod val="75000"/>
            </a:schemeClr>
          </a:solidFill>
        </a:ln>
      </dgm:spPr>
      <dgm:t>
        <a:bodyPr/>
        <a:lstStyle/>
        <a:p>
          <a:r>
            <a:rPr lang="es-CO" dirty="0" err="1"/>
            <a:t>Behavioral</a:t>
          </a:r>
          <a:r>
            <a:rPr lang="es-CO" dirty="0"/>
            <a:t> and cultural </a:t>
          </a:r>
          <a:r>
            <a:rPr lang="es-CO" dirty="0" err="1"/>
            <a:t>barriers</a:t>
          </a:r>
          <a:endParaRPr lang="es-CO" dirty="0"/>
        </a:p>
      </dgm:t>
    </dgm:pt>
    <dgm:pt modelId="{B6E03E1A-DA02-426E-9FA9-6D74FFE6F181}" type="parTrans" cxnId="{B397D9E0-3056-416C-8955-CF02BDE66DB9}">
      <dgm:prSet/>
      <dgm:spPr>
        <a:ln>
          <a:solidFill>
            <a:schemeClr val="accent2">
              <a:lumMod val="75000"/>
            </a:schemeClr>
          </a:solidFill>
        </a:ln>
      </dgm:spPr>
      <dgm:t>
        <a:bodyPr/>
        <a:lstStyle/>
        <a:p>
          <a:endParaRPr lang="es-CO"/>
        </a:p>
      </dgm:t>
    </dgm:pt>
    <dgm:pt modelId="{99B9717A-31FA-4FA8-AA02-4757A222AFB1}" type="sibTrans" cxnId="{B397D9E0-3056-416C-8955-CF02BDE66DB9}">
      <dgm:prSet/>
      <dgm:spPr/>
      <dgm:t>
        <a:bodyPr/>
        <a:lstStyle/>
        <a:p>
          <a:endParaRPr lang="es-CO"/>
        </a:p>
      </dgm:t>
    </dgm:pt>
    <dgm:pt modelId="{E3A4BBCF-8D91-4BCC-9E1E-9C6874AD9417}">
      <dgm:prSet phldrT="[Text]"/>
      <dgm:spPr/>
      <dgm:t>
        <a:bodyPr/>
        <a:lstStyle/>
        <a:p>
          <a:r>
            <a:rPr lang="es-CO" dirty="0" err="1"/>
            <a:t>Consumer</a:t>
          </a:r>
          <a:r>
            <a:rPr lang="es-CO" dirty="0"/>
            <a:t> </a:t>
          </a:r>
          <a:r>
            <a:rPr lang="es-CO" dirty="0" err="1"/>
            <a:t>preferences</a:t>
          </a:r>
          <a:endParaRPr lang="es-CO" dirty="0"/>
        </a:p>
      </dgm:t>
    </dgm:pt>
    <dgm:pt modelId="{A9E70DDF-F3F5-4925-B78A-94B6EEEE9BFE}" type="parTrans" cxnId="{1905F622-8202-41E7-AF2A-1003949FF956}">
      <dgm:prSet/>
      <dgm:spPr/>
      <dgm:t>
        <a:bodyPr/>
        <a:lstStyle/>
        <a:p>
          <a:endParaRPr lang="es-CO"/>
        </a:p>
      </dgm:t>
    </dgm:pt>
    <dgm:pt modelId="{5F9532F5-A04B-417A-AF0F-07868DC641C6}" type="sibTrans" cxnId="{1905F622-8202-41E7-AF2A-1003949FF956}">
      <dgm:prSet/>
      <dgm:spPr/>
      <dgm:t>
        <a:bodyPr/>
        <a:lstStyle/>
        <a:p>
          <a:endParaRPr lang="es-CO"/>
        </a:p>
      </dgm:t>
    </dgm:pt>
    <dgm:pt modelId="{7A0007DF-6AAD-468D-93BD-32C611DDB220}">
      <dgm:prSet phldrT="[Text]"/>
      <dgm:spPr>
        <a:ln>
          <a:solidFill>
            <a:schemeClr val="accent2">
              <a:lumMod val="75000"/>
            </a:schemeClr>
          </a:solidFill>
        </a:ln>
      </dgm:spPr>
      <dgm:t>
        <a:bodyPr/>
        <a:lstStyle/>
        <a:p>
          <a:r>
            <a:rPr lang="es-CO" dirty="0" err="1"/>
            <a:t>Lack</a:t>
          </a:r>
          <a:r>
            <a:rPr lang="es-CO" dirty="0"/>
            <a:t> </a:t>
          </a:r>
          <a:r>
            <a:rPr lang="es-CO" dirty="0" err="1"/>
            <a:t>of</a:t>
          </a:r>
          <a:r>
            <a:rPr lang="es-CO" dirty="0"/>
            <a:t> </a:t>
          </a:r>
          <a:r>
            <a:rPr lang="es-CO" dirty="0" err="1"/>
            <a:t>infrastructure</a:t>
          </a:r>
          <a:endParaRPr lang="es-CO" dirty="0"/>
        </a:p>
      </dgm:t>
    </dgm:pt>
    <dgm:pt modelId="{B4C0ECBD-9373-4296-8334-D2B48CB2A249}" type="parTrans" cxnId="{5607F563-7DDB-46E1-8D98-C9675BE1E7A9}">
      <dgm:prSet/>
      <dgm:spPr>
        <a:ln>
          <a:solidFill>
            <a:schemeClr val="accent2">
              <a:lumMod val="75000"/>
            </a:schemeClr>
          </a:solidFill>
        </a:ln>
      </dgm:spPr>
      <dgm:t>
        <a:bodyPr/>
        <a:lstStyle/>
        <a:p>
          <a:endParaRPr lang="es-CO"/>
        </a:p>
      </dgm:t>
    </dgm:pt>
    <dgm:pt modelId="{80E37357-F2B9-43FB-8862-AE89E6689B9B}" type="sibTrans" cxnId="{5607F563-7DDB-46E1-8D98-C9675BE1E7A9}">
      <dgm:prSet/>
      <dgm:spPr/>
      <dgm:t>
        <a:bodyPr/>
        <a:lstStyle/>
        <a:p>
          <a:endParaRPr lang="es-CO"/>
        </a:p>
      </dgm:t>
    </dgm:pt>
    <dgm:pt modelId="{87AC17BA-5FB3-485A-80A6-6E4E08FE7BAD}" type="pres">
      <dgm:prSet presAssocID="{51BF3ED8-8325-48CB-B9D4-CA7330270630}" presName="diagram" presStyleCnt="0">
        <dgm:presLayoutVars>
          <dgm:chPref val="1"/>
          <dgm:dir/>
          <dgm:animOne val="branch"/>
          <dgm:animLvl val="lvl"/>
          <dgm:resizeHandles/>
        </dgm:presLayoutVars>
      </dgm:prSet>
      <dgm:spPr/>
    </dgm:pt>
    <dgm:pt modelId="{C4EEDECC-F51E-4964-B9A9-57CC4C5638CF}" type="pres">
      <dgm:prSet presAssocID="{BC00586E-887A-4858-A37F-CB0A29014831}" presName="root" presStyleCnt="0"/>
      <dgm:spPr/>
    </dgm:pt>
    <dgm:pt modelId="{AA243494-4E9D-44FC-A5B0-E0B3EB522064}" type="pres">
      <dgm:prSet presAssocID="{BC00586E-887A-4858-A37F-CB0A29014831}" presName="rootComposite" presStyleCnt="0"/>
      <dgm:spPr/>
    </dgm:pt>
    <dgm:pt modelId="{095C5577-2DD9-4123-A6B5-AB85D7572AE4}" type="pres">
      <dgm:prSet presAssocID="{BC00586E-887A-4858-A37F-CB0A29014831}" presName="rootText" presStyleLbl="node1" presStyleIdx="0" presStyleCnt="2" custScaleX="251399"/>
      <dgm:spPr/>
    </dgm:pt>
    <dgm:pt modelId="{C52F675F-1DB5-45A5-ACE4-3496B1AE1EA2}" type="pres">
      <dgm:prSet presAssocID="{BC00586E-887A-4858-A37F-CB0A29014831}" presName="rootConnector" presStyleLbl="node1" presStyleIdx="0" presStyleCnt="2"/>
      <dgm:spPr/>
    </dgm:pt>
    <dgm:pt modelId="{3C45317B-D3EF-40E9-B89D-0BBE42030F61}" type="pres">
      <dgm:prSet presAssocID="{BC00586E-887A-4858-A37F-CB0A29014831}" presName="childShape" presStyleCnt="0"/>
      <dgm:spPr/>
    </dgm:pt>
    <dgm:pt modelId="{AF6B8F4D-5197-42D8-A5F2-28401A720B04}" type="pres">
      <dgm:prSet presAssocID="{D094EBC1-C011-48A3-8A9A-3FB3B58FA6AB}" presName="Name13" presStyleLbl="parChTrans1D2" presStyleIdx="0" presStyleCnt="8"/>
      <dgm:spPr/>
    </dgm:pt>
    <dgm:pt modelId="{574A0CD4-D3D1-4653-AD6F-E247D9189184}" type="pres">
      <dgm:prSet presAssocID="{1DC8F65F-6A2D-4E5C-A998-348D0405D123}" presName="childText" presStyleLbl="bgAcc1" presStyleIdx="0" presStyleCnt="8" custScaleX="251399">
        <dgm:presLayoutVars>
          <dgm:bulletEnabled val="1"/>
        </dgm:presLayoutVars>
      </dgm:prSet>
      <dgm:spPr/>
    </dgm:pt>
    <dgm:pt modelId="{8A0CEC3E-B5BE-4728-9C57-9335455F24E8}" type="pres">
      <dgm:prSet presAssocID="{56D02854-CC4F-4911-B96B-03B94B354567}" presName="Name13" presStyleLbl="parChTrans1D2" presStyleIdx="1" presStyleCnt="8"/>
      <dgm:spPr/>
    </dgm:pt>
    <dgm:pt modelId="{AE6D2C3E-474A-4B66-87B8-DB01DD778BD8}" type="pres">
      <dgm:prSet presAssocID="{9EAD6C84-3FB1-476F-85F5-B973567EC711}" presName="childText" presStyleLbl="bgAcc1" presStyleIdx="1" presStyleCnt="8" custScaleX="251399">
        <dgm:presLayoutVars>
          <dgm:bulletEnabled val="1"/>
        </dgm:presLayoutVars>
      </dgm:prSet>
      <dgm:spPr/>
    </dgm:pt>
    <dgm:pt modelId="{5163349E-BB44-486A-A483-B5BF604832E4}" type="pres">
      <dgm:prSet presAssocID="{A9E70DDF-F3F5-4925-B78A-94B6EEEE9BFE}" presName="Name13" presStyleLbl="parChTrans1D2" presStyleIdx="2" presStyleCnt="8"/>
      <dgm:spPr/>
    </dgm:pt>
    <dgm:pt modelId="{FC7B19AA-94F6-4D00-BBDA-2B27780BF526}" type="pres">
      <dgm:prSet presAssocID="{E3A4BBCF-8D91-4BCC-9E1E-9C6874AD9417}" presName="childText" presStyleLbl="bgAcc1" presStyleIdx="2" presStyleCnt="8" custScaleX="251399">
        <dgm:presLayoutVars>
          <dgm:bulletEnabled val="1"/>
        </dgm:presLayoutVars>
      </dgm:prSet>
      <dgm:spPr/>
    </dgm:pt>
    <dgm:pt modelId="{CCC73930-0316-4D66-8A6D-44562CF56B0D}" type="pres">
      <dgm:prSet presAssocID="{8F2A2A8F-2B80-4487-A2B0-0018D17D8C62}" presName="Name13" presStyleLbl="parChTrans1D2" presStyleIdx="3" presStyleCnt="8"/>
      <dgm:spPr/>
    </dgm:pt>
    <dgm:pt modelId="{270BDBAB-4720-472B-B97E-A0E93799340E}" type="pres">
      <dgm:prSet presAssocID="{0E5352C7-1BFA-4534-A273-DFB62F724AF4}" presName="childText" presStyleLbl="bgAcc1" presStyleIdx="3" presStyleCnt="8" custScaleX="251399">
        <dgm:presLayoutVars>
          <dgm:bulletEnabled val="1"/>
        </dgm:presLayoutVars>
      </dgm:prSet>
      <dgm:spPr/>
    </dgm:pt>
    <dgm:pt modelId="{616BDB51-D2CB-4A13-AF2B-3FD7A95C0F3A}" type="pres">
      <dgm:prSet presAssocID="{92CE128F-F8DC-4F95-9151-8143931FAE46}" presName="root" presStyleCnt="0"/>
      <dgm:spPr/>
    </dgm:pt>
    <dgm:pt modelId="{3D9C96E7-6EEC-4B09-976D-8575B6F0AA0E}" type="pres">
      <dgm:prSet presAssocID="{92CE128F-F8DC-4F95-9151-8143931FAE46}" presName="rootComposite" presStyleCnt="0"/>
      <dgm:spPr/>
    </dgm:pt>
    <dgm:pt modelId="{B99FC748-28D1-4EDE-B72B-52E16ED5EC46}" type="pres">
      <dgm:prSet presAssocID="{92CE128F-F8DC-4F95-9151-8143931FAE46}" presName="rootText" presStyleLbl="node1" presStyleIdx="1" presStyleCnt="2" custScaleX="251399"/>
      <dgm:spPr/>
    </dgm:pt>
    <dgm:pt modelId="{50A4D161-6352-457E-98D1-ADEE075836D2}" type="pres">
      <dgm:prSet presAssocID="{92CE128F-F8DC-4F95-9151-8143931FAE46}" presName="rootConnector" presStyleLbl="node1" presStyleIdx="1" presStyleCnt="2"/>
      <dgm:spPr/>
    </dgm:pt>
    <dgm:pt modelId="{A12C4DEA-F412-45BD-98DE-4B79A1054021}" type="pres">
      <dgm:prSet presAssocID="{92CE128F-F8DC-4F95-9151-8143931FAE46}" presName="childShape" presStyleCnt="0"/>
      <dgm:spPr/>
    </dgm:pt>
    <dgm:pt modelId="{141F766A-CFC8-415D-AEDC-FDF06C92D9CD}" type="pres">
      <dgm:prSet presAssocID="{47711386-835A-41AB-B91F-9BD745FA2155}" presName="Name13" presStyleLbl="parChTrans1D2" presStyleIdx="4" presStyleCnt="8"/>
      <dgm:spPr/>
    </dgm:pt>
    <dgm:pt modelId="{820F42D2-5345-4C2B-83B2-C392251136E9}" type="pres">
      <dgm:prSet presAssocID="{6EE6DFCA-838D-4418-9532-C719B39D1473}" presName="childText" presStyleLbl="bgAcc1" presStyleIdx="4" presStyleCnt="8" custScaleX="251399">
        <dgm:presLayoutVars>
          <dgm:bulletEnabled val="1"/>
        </dgm:presLayoutVars>
      </dgm:prSet>
      <dgm:spPr/>
    </dgm:pt>
    <dgm:pt modelId="{759F0B1B-69A1-4B81-9C47-7FDDBD6D2173}" type="pres">
      <dgm:prSet presAssocID="{2B43EE1D-65FC-4130-B3F4-45A7AEED7483}" presName="Name13" presStyleLbl="parChTrans1D2" presStyleIdx="5" presStyleCnt="8"/>
      <dgm:spPr/>
    </dgm:pt>
    <dgm:pt modelId="{44E7D1CC-8706-459F-877F-AC5B41789D55}" type="pres">
      <dgm:prSet presAssocID="{2C79D5A3-0F74-4D95-9582-5105160099A9}" presName="childText" presStyleLbl="bgAcc1" presStyleIdx="5" presStyleCnt="8" custScaleX="251399">
        <dgm:presLayoutVars>
          <dgm:bulletEnabled val="1"/>
        </dgm:presLayoutVars>
      </dgm:prSet>
      <dgm:spPr/>
    </dgm:pt>
    <dgm:pt modelId="{6A181C0E-5DBF-456A-BAC4-C47010B17A59}" type="pres">
      <dgm:prSet presAssocID="{B4C0ECBD-9373-4296-8334-D2B48CB2A249}" presName="Name13" presStyleLbl="parChTrans1D2" presStyleIdx="6" presStyleCnt="8"/>
      <dgm:spPr/>
    </dgm:pt>
    <dgm:pt modelId="{8AF6F5C3-DAC4-45BD-B318-939AB5F27543}" type="pres">
      <dgm:prSet presAssocID="{7A0007DF-6AAD-468D-93BD-32C611DDB220}" presName="childText" presStyleLbl="bgAcc1" presStyleIdx="6" presStyleCnt="8" custScaleX="251399">
        <dgm:presLayoutVars>
          <dgm:bulletEnabled val="1"/>
        </dgm:presLayoutVars>
      </dgm:prSet>
      <dgm:spPr/>
    </dgm:pt>
    <dgm:pt modelId="{9462A31F-5667-4082-ADF1-C592D0FEC891}" type="pres">
      <dgm:prSet presAssocID="{B6E03E1A-DA02-426E-9FA9-6D74FFE6F181}" presName="Name13" presStyleLbl="parChTrans1D2" presStyleIdx="7" presStyleCnt="8"/>
      <dgm:spPr/>
    </dgm:pt>
    <dgm:pt modelId="{22576BCF-2004-4060-96C2-9AE9F4910F22}" type="pres">
      <dgm:prSet presAssocID="{64589CC0-5BE9-458E-9AF3-EE12A8934C8B}" presName="childText" presStyleLbl="bgAcc1" presStyleIdx="7" presStyleCnt="8" custScaleX="251399">
        <dgm:presLayoutVars>
          <dgm:bulletEnabled val="1"/>
        </dgm:presLayoutVars>
      </dgm:prSet>
      <dgm:spPr/>
    </dgm:pt>
  </dgm:ptLst>
  <dgm:cxnLst>
    <dgm:cxn modelId="{395ADB0D-68E4-4ABC-AFF5-833FFEC356DF}" type="presOf" srcId="{BC00586E-887A-4858-A37F-CB0A29014831}" destId="{095C5577-2DD9-4123-A6B5-AB85D7572AE4}" srcOrd="0" destOrd="0" presId="urn:microsoft.com/office/officeart/2005/8/layout/hierarchy3"/>
    <dgm:cxn modelId="{FED07518-CADF-440F-B6BA-CFA1A752ECE9}" type="presOf" srcId="{1DC8F65F-6A2D-4E5C-A998-348D0405D123}" destId="{574A0CD4-D3D1-4653-AD6F-E247D9189184}" srcOrd="0" destOrd="0" presId="urn:microsoft.com/office/officeart/2005/8/layout/hierarchy3"/>
    <dgm:cxn modelId="{B8EC4019-2370-4DAC-AD3B-04AE3BE07BB1}" type="presOf" srcId="{64589CC0-5BE9-458E-9AF3-EE12A8934C8B}" destId="{22576BCF-2004-4060-96C2-9AE9F4910F22}" srcOrd="0" destOrd="0" presId="urn:microsoft.com/office/officeart/2005/8/layout/hierarchy3"/>
    <dgm:cxn modelId="{7473AD1F-6E21-46E0-8DC1-BD443995DB17}" type="presOf" srcId="{7A0007DF-6AAD-468D-93BD-32C611DDB220}" destId="{8AF6F5C3-DAC4-45BD-B318-939AB5F27543}" srcOrd="0" destOrd="0" presId="urn:microsoft.com/office/officeart/2005/8/layout/hierarchy3"/>
    <dgm:cxn modelId="{1905F622-8202-41E7-AF2A-1003949FF956}" srcId="{BC00586E-887A-4858-A37F-CB0A29014831}" destId="{E3A4BBCF-8D91-4BCC-9E1E-9C6874AD9417}" srcOrd="2" destOrd="0" parTransId="{A9E70DDF-F3F5-4925-B78A-94B6EEEE9BFE}" sibTransId="{5F9532F5-A04B-417A-AF0F-07868DC641C6}"/>
    <dgm:cxn modelId="{5F5E432F-6472-4D26-BB61-F8C413901B73}" srcId="{BC00586E-887A-4858-A37F-CB0A29014831}" destId="{0E5352C7-1BFA-4534-A273-DFB62F724AF4}" srcOrd="3" destOrd="0" parTransId="{8F2A2A8F-2B80-4487-A2B0-0018D17D8C62}" sibTransId="{F0008CDD-23E5-41BC-B3DE-C69C295B8C5A}"/>
    <dgm:cxn modelId="{6432483F-98BD-4D19-B12F-9779C7D5626D}" type="presOf" srcId="{0E5352C7-1BFA-4534-A273-DFB62F724AF4}" destId="{270BDBAB-4720-472B-B97E-A0E93799340E}" srcOrd="0" destOrd="0" presId="urn:microsoft.com/office/officeart/2005/8/layout/hierarchy3"/>
    <dgm:cxn modelId="{1FE82F62-6E9B-4BBD-BD1C-2C0D417F41B7}" srcId="{92CE128F-F8DC-4F95-9151-8143931FAE46}" destId="{6EE6DFCA-838D-4418-9532-C719B39D1473}" srcOrd="0" destOrd="0" parTransId="{47711386-835A-41AB-B91F-9BD745FA2155}" sibTransId="{5743880F-3C1D-4EEE-8E26-02771EBDD22F}"/>
    <dgm:cxn modelId="{5607F563-7DDB-46E1-8D98-C9675BE1E7A9}" srcId="{92CE128F-F8DC-4F95-9151-8143931FAE46}" destId="{7A0007DF-6AAD-468D-93BD-32C611DDB220}" srcOrd="2" destOrd="0" parTransId="{B4C0ECBD-9373-4296-8334-D2B48CB2A249}" sibTransId="{80E37357-F2B9-43FB-8862-AE89E6689B9B}"/>
    <dgm:cxn modelId="{90ABE864-BE18-4733-BBA7-B26890D572DA}" type="presOf" srcId="{51BF3ED8-8325-48CB-B9D4-CA7330270630}" destId="{87AC17BA-5FB3-485A-80A6-6E4E08FE7BAD}" srcOrd="0" destOrd="0" presId="urn:microsoft.com/office/officeart/2005/8/layout/hierarchy3"/>
    <dgm:cxn modelId="{DA2D3A53-D879-499E-AFBA-4B2FC9ABFBAF}" srcId="{BC00586E-887A-4858-A37F-CB0A29014831}" destId="{9EAD6C84-3FB1-476F-85F5-B973567EC711}" srcOrd="1" destOrd="0" parTransId="{56D02854-CC4F-4911-B96B-03B94B354567}" sibTransId="{99F95442-9168-4C87-AEFD-43A11DB5E23F}"/>
    <dgm:cxn modelId="{6C10BE75-CE78-4FAB-84FA-6A6694DB88AE}" type="presOf" srcId="{B4C0ECBD-9373-4296-8334-D2B48CB2A249}" destId="{6A181C0E-5DBF-456A-BAC4-C47010B17A59}" srcOrd="0" destOrd="0" presId="urn:microsoft.com/office/officeart/2005/8/layout/hierarchy3"/>
    <dgm:cxn modelId="{06FEAE79-D589-48CA-85CE-BA71BC756F7E}" type="presOf" srcId="{2B43EE1D-65FC-4130-B3F4-45A7AEED7483}" destId="{759F0B1B-69A1-4B81-9C47-7FDDBD6D2173}" srcOrd="0" destOrd="0" presId="urn:microsoft.com/office/officeart/2005/8/layout/hierarchy3"/>
    <dgm:cxn modelId="{A04BD082-D2C3-4022-9547-8FD561D70B3B}" type="presOf" srcId="{E3A4BBCF-8D91-4BCC-9E1E-9C6874AD9417}" destId="{FC7B19AA-94F6-4D00-BBDA-2B27780BF526}" srcOrd="0" destOrd="0" presId="urn:microsoft.com/office/officeart/2005/8/layout/hierarchy3"/>
    <dgm:cxn modelId="{0DA58E90-A69E-4F12-8189-02F27FF79699}" srcId="{51BF3ED8-8325-48CB-B9D4-CA7330270630}" destId="{92CE128F-F8DC-4F95-9151-8143931FAE46}" srcOrd="1" destOrd="0" parTransId="{B936056F-71BB-470D-A7B0-0E15F2ACF8D2}" sibTransId="{2F5F0C0B-DC26-4135-9477-53F0963DFD57}"/>
    <dgm:cxn modelId="{5F6DBE99-56D4-4FA0-959F-758DAFC0008F}" type="presOf" srcId="{92CE128F-F8DC-4F95-9151-8143931FAE46}" destId="{B99FC748-28D1-4EDE-B72B-52E16ED5EC46}" srcOrd="0" destOrd="0" presId="urn:microsoft.com/office/officeart/2005/8/layout/hierarchy3"/>
    <dgm:cxn modelId="{1FA50A9E-0174-41D7-B809-C1F7A2C83A8D}" srcId="{51BF3ED8-8325-48CB-B9D4-CA7330270630}" destId="{BC00586E-887A-4858-A37F-CB0A29014831}" srcOrd="0" destOrd="0" parTransId="{C7C621FA-F272-402F-B035-6695334A86D0}" sibTransId="{A63EFE58-09EB-4A90-9404-865AD58FE4D7}"/>
    <dgm:cxn modelId="{C02F3EA5-533E-4505-9D02-03E66061A9D7}" type="presOf" srcId="{6EE6DFCA-838D-4418-9532-C719B39D1473}" destId="{820F42D2-5345-4C2B-83B2-C392251136E9}" srcOrd="0" destOrd="0" presId="urn:microsoft.com/office/officeart/2005/8/layout/hierarchy3"/>
    <dgm:cxn modelId="{B085C6AE-9E97-4309-B927-F4EB84094585}" srcId="{92CE128F-F8DC-4F95-9151-8143931FAE46}" destId="{2C79D5A3-0F74-4D95-9582-5105160099A9}" srcOrd="1" destOrd="0" parTransId="{2B43EE1D-65FC-4130-B3F4-45A7AEED7483}" sibTransId="{3771CB0A-1BEC-4C60-9EB2-1C0B54755574}"/>
    <dgm:cxn modelId="{9C2C48B9-6595-4BB4-A90C-DCC5250504C7}" type="presOf" srcId="{92CE128F-F8DC-4F95-9151-8143931FAE46}" destId="{50A4D161-6352-457E-98D1-ADEE075836D2}" srcOrd="1" destOrd="0" presId="urn:microsoft.com/office/officeart/2005/8/layout/hierarchy3"/>
    <dgm:cxn modelId="{C3718DBA-13C5-45B9-9880-2F919E202548}" srcId="{BC00586E-887A-4858-A37F-CB0A29014831}" destId="{1DC8F65F-6A2D-4E5C-A998-348D0405D123}" srcOrd="0" destOrd="0" parTransId="{D094EBC1-C011-48A3-8A9A-3FB3B58FA6AB}" sibTransId="{B6F54B4C-8209-43F3-81A1-35670EBF304B}"/>
    <dgm:cxn modelId="{048849BB-EB4C-42F9-BBE9-92807C52F379}" type="presOf" srcId="{D094EBC1-C011-48A3-8A9A-3FB3B58FA6AB}" destId="{AF6B8F4D-5197-42D8-A5F2-28401A720B04}" srcOrd="0" destOrd="0" presId="urn:microsoft.com/office/officeart/2005/8/layout/hierarchy3"/>
    <dgm:cxn modelId="{1A17C2C2-50FD-48EF-A6AE-18724A4B1A1B}" type="presOf" srcId="{BC00586E-887A-4858-A37F-CB0A29014831}" destId="{C52F675F-1DB5-45A5-ACE4-3496B1AE1EA2}" srcOrd="1" destOrd="0" presId="urn:microsoft.com/office/officeart/2005/8/layout/hierarchy3"/>
    <dgm:cxn modelId="{43C758C6-E2BF-41F6-9085-540A15A80023}" type="presOf" srcId="{2C79D5A3-0F74-4D95-9582-5105160099A9}" destId="{44E7D1CC-8706-459F-877F-AC5B41789D55}" srcOrd="0" destOrd="0" presId="urn:microsoft.com/office/officeart/2005/8/layout/hierarchy3"/>
    <dgm:cxn modelId="{2CB73FCD-EE52-4DE8-AF7F-529ED3A953B7}" type="presOf" srcId="{47711386-835A-41AB-B91F-9BD745FA2155}" destId="{141F766A-CFC8-415D-AEDC-FDF06C92D9CD}" srcOrd="0" destOrd="0" presId="urn:microsoft.com/office/officeart/2005/8/layout/hierarchy3"/>
    <dgm:cxn modelId="{119440D3-4A67-473A-8289-8943A369F07C}" type="presOf" srcId="{A9E70DDF-F3F5-4925-B78A-94B6EEEE9BFE}" destId="{5163349E-BB44-486A-A483-B5BF604832E4}" srcOrd="0" destOrd="0" presId="urn:microsoft.com/office/officeart/2005/8/layout/hierarchy3"/>
    <dgm:cxn modelId="{B397D9E0-3056-416C-8955-CF02BDE66DB9}" srcId="{92CE128F-F8DC-4F95-9151-8143931FAE46}" destId="{64589CC0-5BE9-458E-9AF3-EE12A8934C8B}" srcOrd="3" destOrd="0" parTransId="{B6E03E1A-DA02-426E-9FA9-6D74FFE6F181}" sibTransId="{99B9717A-31FA-4FA8-AA02-4757A222AFB1}"/>
    <dgm:cxn modelId="{9261F5E5-88F3-4000-A39A-FA8671559D7E}" type="presOf" srcId="{56D02854-CC4F-4911-B96B-03B94B354567}" destId="{8A0CEC3E-B5BE-4728-9C57-9335455F24E8}" srcOrd="0" destOrd="0" presId="urn:microsoft.com/office/officeart/2005/8/layout/hierarchy3"/>
    <dgm:cxn modelId="{001210E8-0407-4443-96C6-710211D6A21D}" type="presOf" srcId="{9EAD6C84-3FB1-476F-85F5-B973567EC711}" destId="{AE6D2C3E-474A-4B66-87B8-DB01DD778BD8}" srcOrd="0" destOrd="0" presId="urn:microsoft.com/office/officeart/2005/8/layout/hierarchy3"/>
    <dgm:cxn modelId="{E0CE64F1-8F92-4F44-BA2A-E5BAB3376B3F}" type="presOf" srcId="{B6E03E1A-DA02-426E-9FA9-6D74FFE6F181}" destId="{9462A31F-5667-4082-ADF1-C592D0FEC891}" srcOrd="0" destOrd="0" presId="urn:microsoft.com/office/officeart/2005/8/layout/hierarchy3"/>
    <dgm:cxn modelId="{2E6AECF5-B640-4392-8E1E-C251CFC537CF}" type="presOf" srcId="{8F2A2A8F-2B80-4487-A2B0-0018D17D8C62}" destId="{CCC73930-0316-4D66-8A6D-44562CF56B0D}" srcOrd="0" destOrd="0" presId="urn:microsoft.com/office/officeart/2005/8/layout/hierarchy3"/>
    <dgm:cxn modelId="{099E5E4A-AA05-4886-A3FD-42E260E2EAF1}" type="presParOf" srcId="{87AC17BA-5FB3-485A-80A6-6E4E08FE7BAD}" destId="{C4EEDECC-F51E-4964-B9A9-57CC4C5638CF}" srcOrd="0" destOrd="0" presId="urn:microsoft.com/office/officeart/2005/8/layout/hierarchy3"/>
    <dgm:cxn modelId="{1D677B25-4D6C-4C7C-BEE2-9CB5016789D9}" type="presParOf" srcId="{C4EEDECC-F51E-4964-B9A9-57CC4C5638CF}" destId="{AA243494-4E9D-44FC-A5B0-E0B3EB522064}" srcOrd="0" destOrd="0" presId="urn:microsoft.com/office/officeart/2005/8/layout/hierarchy3"/>
    <dgm:cxn modelId="{F8EC2B2C-446B-4864-8C4F-B2B1FC4532B2}" type="presParOf" srcId="{AA243494-4E9D-44FC-A5B0-E0B3EB522064}" destId="{095C5577-2DD9-4123-A6B5-AB85D7572AE4}" srcOrd="0" destOrd="0" presId="urn:microsoft.com/office/officeart/2005/8/layout/hierarchy3"/>
    <dgm:cxn modelId="{F1F9A9EF-8E92-4F10-8A18-2B3EA7A177FE}" type="presParOf" srcId="{AA243494-4E9D-44FC-A5B0-E0B3EB522064}" destId="{C52F675F-1DB5-45A5-ACE4-3496B1AE1EA2}" srcOrd="1" destOrd="0" presId="urn:microsoft.com/office/officeart/2005/8/layout/hierarchy3"/>
    <dgm:cxn modelId="{DD511180-4D59-4E72-BAA6-2AE0FF64AC2E}" type="presParOf" srcId="{C4EEDECC-F51E-4964-B9A9-57CC4C5638CF}" destId="{3C45317B-D3EF-40E9-B89D-0BBE42030F61}" srcOrd="1" destOrd="0" presId="urn:microsoft.com/office/officeart/2005/8/layout/hierarchy3"/>
    <dgm:cxn modelId="{00E2E148-CC7E-42EC-8259-8F1A37E9EAD3}" type="presParOf" srcId="{3C45317B-D3EF-40E9-B89D-0BBE42030F61}" destId="{AF6B8F4D-5197-42D8-A5F2-28401A720B04}" srcOrd="0" destOrd="0" presId="urn:microsoft.com/office/officeart/2005/8/layout/hierarchy3"/>
    <dgm:cxn modelId="{E1FA20EC-197C-4A39-AD71-BABD4D9D569D}" type="presParOf" srcId="{3C45317B-D3EF-40E9-B89D-0BBE42030F61}" destId="{574A0CD4-D3D1-4653-AD6F-E247D9189184}" srcOrd="1" destOrd="0" presId="urn:microsoft.com/office/officeart/2005/8/layout/hierarchy3"/>
    <dgm:cxn modelId="{B40616BD-03D1-47BE-9344-F6507F29C102}" type="presParOf" srcId="{3C45317B-D3EF-40E9-B89D-0BBE42030F61}" destId="{8A0CEC3E-B5BE-4728-9C57-9335455F24E8}" srcOrd="2" destOrd="0" presId="urn:microsoft.com/office/officeart/2005/8/layout/hierarchy3"/>
    <dgm:cxn modelId="{A9F55131-F220-4701-A234-6A27F5FA8B37}" type="presParOf" srcId="{3C45317B-D3EF-40E9-B89D-0BBE42030F61}" destId="{AE6D2C3E-474A-4B66-87B8-DB01DD778BD8}" srcOrd="3" destOrd="0" presId="urn:microsoft.com/office/officeart/2005/8/layout/hierarchy3"/>
    <dgm:cxn modelId="{5BC17394-7DFE-4F2A-BE1B-977C46118C43}" type="presParOf" srcId="{3C45317B-D3EF-40E9-B89D-0BBE42030F61}" destId="{5163349E-BB44-486A-A483-B5BF604832E4}" srcOrd="4" destOrd="0" presId="urn:microsoft.com/office/officeart/2005/8/layout/hierarchy3"/>
    <dgm:cxn modelId="{C85552F6-14BC-4CA1-8CE4-2787D8488C9E}" type="presParOf" srcId="{3C45317B-D3EF-40E9-B89D-0BBE42030F61}" destId="{FC7B19AA-94F6-4D00-BBDA-2B27780BF526}" srcOrd="5" destOrd="0" presId="urn:microsoft.com/office/officeart/2005/8/layout/hierarchy3"/>
    <dgm:cxn modelId="{65287739-345F-4094-AB48-4C91F1365F2F}" type="presParOf" srcId="{3C45317B-D3EF-40E9-B89D-0BBE42030F61}" destId="{CCC73930-0316-4D66-8A6D-44562CF56B0D}" srcOrd="6" destOrd="0" presId="urn:microsoft.com/office/officeart/2005/8/layout/hierarchy3"/>
    <dgm:cxn modelId="{B9947511-F382-4FDE-9838-30C3BE0F5AC9}" type="presParOf" srcId="{3C45317B-D3EF-40E9-B89D-0BBE42030F61}" destId="{270BDBAB-4720-472B-B97E-A0E93799340E}" srcOrd="7" destOrd="0" presId="urn:microsoft.com/office/officeart/2005/8/layout/hierarchy3"/>
    <dgm:cxn modelId="{62512407-FD61-4231-83EB-7C7B24EE6EDA}" type="presParOf" srcId="{87AC17BA-5FB3-485A-80A6-6E4E08FE7BAD}" destId="{616BDB51-D2CB-4A13-AF2B-3FD7A95C0F3A}" srcOrd="1" destOrd="0" presId="urn:microsoft.com/office/officeart/2005/8/layout/hierarchy3"/>
    <dgm:cxn modelId="{9C70B672-1561-4288-B1CF-B005C1AB7C59}" type="presParOf" srcId="{616BDB51-D2CB-4A13-AF2B-3FD7A95C0F3A}" destId="{3D9C96E7-6EEC-4B09-976D-8575B6F0AA0E}" srcOrd="0" destOrd="0" presId="urn:microsoft.com/office/officeart/2005/8/layout/hierarchy3"/>
    <dgm:cxn modelId="{56F24183-4111-456E-9D73-3F24DCB7BB41}" type="presParOf" srcId="{3D9C96E7-6EEC-4B09-976D-8575B6F0AA0E}" destId="{B99FC748-28D1-4EDE-B72B-52E16ED5EC46}" srcOrd="0" destOrd="0" presId="urn:microsoft.com/office/officeart/2005/8/layout/hierarchy3"/>
    <dgm:cxn modelId="{76999352-5720-4C50-B24D-AD7803073ABA}" type="presParOf" srcId="{3D9C96E7-6EEC-4B09-976D-8575B6F0AA0E}" destId="{50A4D161-6352-457E-98D1-ADEE075836D2}" srcOrd="1" destOrd="0" presId="urn:microsoft.com/office/officeart/2005/8/layout/hierarchy3"/>
    <dgm:cxn modelId="{4BECC1A3-66D1-4607-99AE-CF719047945B}" type="presParOf" srcId="{616BDB51-D2CB-4A13-AF2B-3FD7A95C0F3A}" destId="{A12C4DEA-F412-45BD-98DE-4B79A1054021}" srcOrd="1" destOrd="0" presId="urn:microsoft.com/office/officeart/2005/8/layout/hierarchy3"/>
    <dgm:cxn modelId="{EAEA5105-5A81-4001-92BE-10B694924AB7}" type="presParOf" srcId="{A12C4DEA-F412-45BD-98DE-4B79A1054021}" destId="{141F766A-CFC8-415D-AEDC-FDF06C92D9CD}" srcOrd="0" destOrd="0" presId="urn:microsoft.com/office/officeart/2005/8/layout/hierarchy3"/>
    <dgm:cxn modelId="{6A4669A4-9965-4806-927F-071288A5897D}" type="presParOf" srcId="{A12C4DEA-F412-45BD-98DE-4B79A1054021}" destId="{820F42D2-5345-4C2B-83B2-C392251136E9}" srcOrd="1" destOrd="0" presId="urn:microsoft.com/office/officeart/2005/8/layout/hierarchy3"/>
    <dgm:cxn modelId="{04A9EA9D-2898-4BC1-A7EE-E331E8ACD26F}" type="presParOf" srcId="{A12C4DEA-F412-45BD-98DE-4B79A1054021}" destId="{759F0B1B-69A1-4B81-9C47-7FDDBD6D2173}" srcOrd="2" destOrd="0" presId="urn:microsoft.com/office/officeart/2005/8/layout/hierarchy3"/>
    <dgm:cxn modelId="{4402F074-9E48-40FE-A184-988CBDEB8D67}" type="presParOf" srcId="{A12C4DEA-F412-45BD-98DE-4B79A1054021}" destId="{44E7D1CC-8706-459F-877F-AC5B41789D55}" srcOrd="3" destOrd="0" presId="urn:microsoft.com/office/officeart/2005/8/layout/hierarchy3"/>
    <dgm:cxn modelId="{AB09597A-F0AA-4A75-80DA-40D100CDDA20}" type="presParOf" srcId="{A12C4DEA-F412-45BD-98DE-4B79A1054021}" destId="{6A181C0E-5DBF-456A-BAC4-C47010B17A59}" srcOrd="4" destOrd="0" presId="urn:microsoft.com/office/officeart/2005/8/layout/hierarchy3"/>
    <dgm:cxn modelId="{55D207FA-DF8A-4803-AF8D-13E1083F8255}" type="presParOf" srcId="{A12C4DEA-F412-45BD-98DE-4B79A1054021}" destId="{8AF6F5C3-DAC4-45BD-B318-939AB5F27543}" srcOrd="5" destOrd="0" presId="urn:microsoft.com/office/officeart/2005/8/layout/hierarchy3"/>
    <dgm:cxn modelId="{D235DA03-7FC4-416D-B98E-E3914A1DD20D}" type="presParOf" srcId="{A12C4DEA-F412-45BD-98DE-4B79A1054021}" destId="{9462A31F-5667-4082-ADF1-C592D0FEC891}" srcOrd="6" destOrd="0" presId="urn:microsoft.com/office/officeart/2005/8/layout/hierarchy3"/>
    <dgm:cxn modelId="{41AC9554-D5BF-4438-AB3B-C28F5A1E649B}" type="presParOf" srcId="{A12C4DEA-F412-45BD-98DE-4B79A1054021}" destId="{22576BCF-2004-4060-96C2-9AE9F4910F22}" srcOrd="7" destOrd="0" presId="urn:microsoft.com/office/officeart/2005/8/layout/hierarchy3"/>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EB4ACF-8858-4771-AA49-100A38AC9C4C}">
      <dsp:nvSpPr>
        <dsp:cNvPr id="0" name=""/>
        <dsp:cNvSpPr/>
      </dsp:nvSpPr>
      <dsp:spPr>
        <a:xfrm>
          <a:off x="5877719" y="840163"/>
          <a:ext cx="1825392" cy="352577"/>
        </a:xfrm>
        <a:custGeom>
          <a:avLst/>
          <a:gdLst/>
          <a:ahLst/>
          <a:cxnLst/>
          <a:rect l="0" t="0" r="0" b="0"/>
          <a:pathLst>
            <a:path>
              <a:moveTo>
                <a:pt x="0" y="0"/>
              </a:moveTo>
              <a:lnTo>
                <a:pt x="0" y="176288"/>
              </a:lnTo>
              <a:lnTo>
                <a:pt x="1825392" y="176288"/>
              </a:lnTo>
              <a:lnTo>
                <a:pt x="1825392" y="35257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E9AE6B-B166-43CF-8149-992F6591A4D3}">
      <dsp:nvSpPr>
        <dsp:cNvPr id="0" name=""/>
        <dsp:cNvSpPr/>
      </dsp:nvSpPr>
      <dsp:spPr>
        <a:xfrm>
          <a:off x="4052326" y="840163"/>
          <a:ext cx="1825392" cy="352577"/>
        </a:xfrm>
        <a:custGeom>
          <a:avLst/>
          <a:gdLst/>
          <a:ahLst/>
          <a:cxnLst/>
          <a:rect l="0" t="0" r="0" b="0"/>
          <a:pathLst>
            <a:path>
              <a:moveTo>
                <a:pt x="1825392" y="0"/>
              </a:moveTo>
              <a:lnTo>
                <a:pt x="1825392" y="176288"/>
              </a:lnTo>
              <a:lnTo>
                <a:pt x="0" y="176288"/>
              </a:lnTo>
              <a:lnTo>
                <a:pt x="0" y="35257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898534-815D-4867-A3C2-C18DBB7DB132}">
      <dsp:nvSpPr>
        <dsp:cNvPr id="0" name=""/>
        <dsp:cNvSpPr/>
      </dsp:nvSpPr>
      <dsp:spPr>
        <a:xfrm>
          <a:off x="4228615" y="694"/>
          <a:ext cx="3298207" cy="83946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s-CO" sz="4800" kern="1200" dirty="0" err="1"/>
            <a:t>Transport</a:t>
          </a:r>
          <a:endParaRPr lang="es-CO" sz="4800" kern="1200" dirty="0"/>
        </a:p>
      </dsp:txBody>
      <dsp:txXfrm>
        <a:off x="4228615" y="694"/>
        <a:ext cx="3298207" cy="839469"/>
      </dsp:txXfrm>
    </dsp:sp>
    <dsp:sp modelId="{6CEB90DA-A9F8-48E8-8AAF-E36056D5CDD7}">
      <dsp:nvSpPr>
        <dsp:cNvPr id="0" name=""/>
        <dsp:cNvSpPr/>
      </dsp:nvSpPr>
      <dsp:spPr>
        <a:xfrm>
          <a:off x="2403223" y="1192740"/>
          <a:ext cx="3298207" cy="83946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s-CO" sz="4800" kern="1200" dirty="0" err="1"/>
            <a:t>Passengers</a:t>
          </a:r>
          <a:endParaRPr lang="es-CO" sz="4800" kern="1200" dirty="0"/>
        </a:p>
      </dsp:txBody>
      <dsp:txXfrm>
        <a:off x="2403223" y="1192740"/>
        <a:ext cx="3298207" cy="839469"/>
      </dsp:txXfrm>
    </dsp:sp>
    <dsp:sp modelId="{26E77E09-04B4-41C8-9BCD-0174285FA155}">
      <dsp:nvSpPr>
        <dsp:cNvPr id="0" name=""/>
        <dsp:cNvSpPr/>
      </dsp:nvSpPr>
      <dsp:spPr>
        <a:xfrm>
          <a:off x="6054007" y="1192740"/>
          <a:ext cx="3298207" cy="83946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s-CO" sz="4800" kern="1200" dirty="0" err="1"/>
            <a:t>Freight</a:t>
          </a:r>
          <a:endParaRPr lang="es-CO" sz="4800" kern="1200" dirty="0"/>
        </a:p>
      </dsp:txBody>
      <dsp:txXfrm>
        <a:off x="6054007" y="1192740"/>
        <a:ext cx="3298207" cy="8394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5C5577-2DD9-4123-A6B5-AB85D7572AE4}">
      <dsp:nvSpPr>
        <dsp:cNvPr id="0" name=""/>
        <dsp:cNvSpPr/>
      </dsp:nvSpPr>
      <dsp:spPr>
        <a:xfrm>
          <a:off x="1528093" y="3096"/>
          <a:ext cx="4053616" cy="8062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s-CO" sz="3600" b="1" kern="1200" dirty="0"/>
            <a:t>Drivers</a:t>
          </a:r>
        </a:p>
      </dsp:txBody>
      <dsp:txXfrm>
        <a:off x="1551706" y="26709"/>
        <a:ext cx="4006390" cy="758985"/>
      </dsp:txXfrm>
    </dsp:sp>
    <dsp:sp modelId="{AF6B8F4D-5197-42D8-A5F2-28401A720B04}">
      <dsp:nvSpPr>
        <dsp:cNvPr id="0" name=""/>
        <dsp:cNvSpPr/>
      </dsp:nvSpPr>
      <dsp:spPr>
        <a:xfrm>
          <a:off x="1933455" y="809307"/>
          <a:ext cx="405361" cy="604658"/>
        </a:xfrm>
        <a:custGeom>
          <a:avLst/>
          <a:gdLst/>
          <a:ahLst/>
          <a:cxnLst/>
          <a:rect l="0" t="0" r="0" b="0"/>
          <a:pathLst>
            <a:path>
              <a:moveTo>
                <a:pt x="0" y="0"/>
              </a:moveTo>
              <a:lnTo>
                <a:pt x="0" y="604658"/>
              </a:lnTo>
              <a:lnTo>
                <a:pt x="405361" y="6046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4A0CD4-D3D1-4653-AD6F-E247D9189184}">
      <dsp:nvSpPr>
        <dsp:cNvPr id="0" name=""/>
        <dsp:cNvSpPr/>
      </dsp:nvSpPr>
      <dsp:spPr>
        <a:xfrm>
          <a:off x="2338816" y="1010860"/>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err="1"/>
            <a:t>Technological</a:t>
          </a:r>
          <a:r>
            <a:rPr lang="es-CO" sz="2600" kern="1200" dirty="0"/>
            <a:t> </a:t>
          </a:r>
          <a:r>
            <a:rPr lang="es-CO" sz="2600" kern="1200" dirty="0" err="1"/>
            <a:t>innovation</a:t>
          </a:r>
          <a:endParaRPr lang="es-CO" sz="2600" kern="1200" dirty="0"/>
        </a:p>
      </dsp:txBody>
      <dsp:txXfrm>
        <a:off x="2362429" y="1034473"/>
        <a:ext cx="3195666" cy="758985"/>
      </dsp:txXfrm>
    </dsp:sp>
    <dsp:sp modelId="{8A0CEC3E-B5BE-4728-9C57-9335455F24E8}">
      <dsp:nvSpPr>
        <dsp:cNvPr id="0" name=""/>
        <dsp:cNvSpPr/>
      </dsp:nvSpPr>
      <dsp:spPr>
        <a:xfrm>
          <a:off x="1933455" y="809307"/>
          <a:ext cx="405361" cy="1612423"/>
        </a:xfrm>
        <a:custGeom>
          <a:avLst/>
          <a:gdLst/>
          <a:ahLst/>
          <a:cxnLst/>
          <a:rect l="0" t="0" r="0" b="0"/>
          <a:pathLst>
            <a:path>
              <a:moveTo>
                <a:pt x="0" y="0"/>
              </a:moveTo>
              <a:lnTo>
                <a:pt x="0" y="1612423"/>
              </a:lnTo>
              <a:lnTo>
                <a:pt x="405361" y="161242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6D2C3E-474A-4B66-87B8-DB01DD778BD8}">
      <dsp:nvSpPr>
        <dsp:cNvPr id="0" name=""/>
        <dsp:cNvSpPr/>
      </dsp:nvSpPr>
      <dsp:spPr>
        <a:xfrm>
          <a:off x="2338816" y="2018625"/>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err="1"/>
            <a:t>Policy</a:t>
          </a:r>
          <a:r>
            <a:rPr lang="es-CO" sz="2600" kern="1200" dirty="0"/>
            <a:t> </a:t>
          </a:r>
          <a:r>
            <a:rPr lang="es-CO" sz="2600" kern="1200" dirty="0" err="1"/>
            <a:t>frameworks</a:t>
          </a:r>
          <a:endParaRPr lang="es-CO" sz="2600" kern="1200" dirty="0"/>
        </a:p>
      </dsp:txBody>
      <dsp:txXfrm>
        <a:off x="2362429" y="2042238"/>
        <a:ext cx="3195666" cy="758985"/>
      </dsp:txXfrm>
    </dsp:sp>
    <dsp:sp modelId="{5163349E-BB44-486A-A483-B5BF604832E4}">
      <dsp:nvSpPr>
        <dsp:cNvPr id="0" name=""/>
        <dsp:cNvSpPr/>
      </dsp:nvSpPr>
      <dsp:spPr>
        <a:xfrm>
          <a:off x="1933455" y="809307"/>
          <a:ext cx="405361" cy="2620187"/>
        </a:xfrm>
        <a:custGeom>
          <a:avLst/>
          <a:gdLst/>
          <a:ahLst/>
          <a:cxnLst/>
          <a:rect l="0" t="0" r="0" b="0"/>
          <a:pathLst>
            <a:path>
              <a:moveTo>
                <a:pt x="0" y="0"/>
              </a:moveTo>
              <a:lnTo>
                <a:pt x="0" y="2620187"/>
              </a:lnTo>
              <a:lnTo>
                <a:pt x="405361" y="26201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7B19AA-94F6-4D00-BBDA-2B27780BF526}">
      <dsp:nvSpPr>
        <dsp:cNvPr id="0" name=""/>
        <dsp:cNvSpPr/>
      </dsp:nvSpPr>
      <dsp:spPr>
        <a:xfrm>
          <a:off x="2338816" y="3026389"/>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err="1"/>
            <a:t>Consumer</a:t>
          </a:r>
          <a:r>
            <a:rPr lang="es-CO" sz="2600" kern="1200" dirty="0"/>
            <a:t> </a:t>
          </a:r>
          <a:r>
            <a:rPr lang="es-CO" sz="2600" kern="1200" dirty="0" err="1"/>
            <a:t>preferences</a:t>
          </a:r>
          <a:endParaRPr lang="es-CO" sz="2600" kern="1200" dirty="0"/>
        </a:p>
      </dsp:txBody>
      <dsp:txXfrm>
        <a:off x="2362429" y="3050002"/>
        <a:ext cx="3195666" cy="758985"/>
      </dsp:txXfrm>
    </dsp:sp>
    <dsp:sp modelId="{CCC73930-0316-4D66-8A6D-44562CF56B0D}">
      <dsp:nvSpPr>
        <dsp:cNvPr id="0" name=""/>
        <dsp:cNvSpPr/>
      </dsp:nvSpPr>
      <dsp:spPr>
        <a:xfrm>
          <a:off x="1933455" y="809307"/>
          <a:ext cx="405361" cy="3627952"/>
        </a:xfrm>
        <a:custGeom>
          <a:avLst/>
          <a:gdLst/>
          <a:ahLst/>
          <a:cxnLst/>
          <a:rect l="0" t="0" r="0" b="0"/>
          <a:pathLst>
            <a:path>
              <a:moveTo>
                <a:pt x="0" y="0"/>
              </a:moveTo>
              <a:lnTo>
                <a:pt x="0" y="3627952"/>
              </a:lnTo>
              <a:lnTo>
                <a:pt x="405361" y="36279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0BDBAB-4720-472B-B97E-A0E93799340E}">
      <dsp:nvSpPr>
        <dsp:cNvPr id="0" name=""/>
        <dsp:cNvSpPr/>
      </dsp:nvSpPr>
      <dsp:spPr>
        <a:xfrm>
          <a:off x="2338816" y="4034154"/>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err="1"/>
            <a:t>Urbanization</a:t>
          </a:r>
          <a:endParaRPr lang="es-CO" sz="2600" kern="1200" dirty="0"/>
        </a:p>
      </dsp:txBody>
      <dsp:txXfrm>
        <a:off x="2362429" y="4057767"/>
        <a:ext cx="3195666" cy="758985"/>
      </dsp:txXfrm>
    </dsp:sp>
    <dsp:sp modelId="{B99FC748-28D1-4EDE-B72B-52E16ED5EC46}">
      <dsp:nvSpPr>
        <dsp:cNvPr id="0" name=""/>
        <dsp:cNvSpPr/>
      </dsp:nvSpPr>
      <dsp:spPr>
        <a:xfrm>
          <a:off x="5984815" y="3096"/>
          <a:ext cx="4053616" cy="806211"/>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s-CO" sz="3600" b="1" kern="1200" dirty="0" err="1"/>
            <a:t>Challenges</a:t>
          </a:r>
          <a:endParaRPr lang="es-CO" sz="3600" b="1" kern="1200" dirty="0"/>
        </a:p>
      </dsp:txBody>
      <dsp:txXfrm>
        <a:off x="6008428" y="26709"/>
        <a:ext cx="4006390" cy="758985"/>
      </dsp:txXfrm>
    </dsp:sp>
    <dsp:sp modelId="{141F766A-CFC8-415D-AEDC-FDF06C92D9CD}">
      <dsp:nvSpPr>
        <dsp:cNvPr id="0" name=""/>
        <dsp:cNvSpPr/>
      </dsp:nvSpPr>
      <dsp:spPr>
        <a:xfrm>
          <a:off x="6390177" y="809307"/>
          <a:ext cx="405361" cy="604658"/>
        </a:xfrm>
        <a:custGeom>
          <a:avLst/>
          <a:gdLst/>
          <a:ahLst/>
          <a:cxnLst/>
          <a:rect l="0" t="0" r="0" b="0"/>
          <a:pathLst>
            <a:path>
              <a:moveTo>
                <a:pt x="0" y="0"/>
              </a:moveTo>
              <a:lnTo>
                <a:pt x="0" y="604658"/>
              </a:lnTo>
              <a:lnTo>
                <a:pt x="405361" y="604658"/>
              </a:lnTo>
            </a:path>
          </a:pathLst>
        </a:custGeom>
        <a:noFill/>
        <a:ln w="25400" cap="flat" cmpd="sng" algn="ctr">
          <a:solidFill>
            <a:schemeClr val="accent2">
              <a:lumMod val="75000"/>
            </a:schemeClr>
          </a:solidFill>
          <a:prstDash val="solid"/>
        </a:ln>
        <a:effectLst/>
      </dsp:spPr>
      <dsp:style>
        <a:lnRef idx="2">
          <a:scrgbClr r="0" g="0" b="0"/>
        </a:lnRef>
        <a:fillRef idx="0">
          <a:scrgbClr r="0" g="0" b="0"/>
        </a:fillRef>
        <a:effectRef idx="0">
          <a:scrgbClr r="0" g="0" b="0"/>
        </a:effectRef>
        <a:fontRef idx="minor"/>
      </dsp:style>
    </dsp:sp>
    <dsp:sp modelId="{820F42D2-5345-4C2B-83B2-C392251136E9}">
      <dsp:nvSpPr>
        <dsp:cNvPr id="0" name=""/>
        <dsp:cNvSpPr/>
      </dsp:nvSpPr>
      <dsp:spPr>
        <a:xfrm>
          <a:off x="6795538" y="1010860"/>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a:t>High </a:t>
          </a:r>
          <a:r>
            <a:rPr lang="es-CO" sz="2600" kern="1200" dirty="0" err="1"/>
            <a:t>upfront</a:t>
          </a:r>
          <a:r>
            <a:rPr lang="es-CO" sz="2600" kern="1200" dirty="0"/>
            <a:t> </a:t>
          </a:r>
          <a:r>
            <a:rPr lang="es-CO" sz="2600" kern="1200" dirty="0" err="1"/>
            <a:t>costs</a:t>
          </a:r>
          <a:endParaRPr lang="es-CO" sz="2600" kern="1200" dirty="0"/>
        </a:p>
      </dsp:txBody>
      <dsp:txXfrm>
        <a:off x="6819151" y="1034473"/>
        <a:ext cx="3195666" cy="758985"/>
      </dsp:txXfrm>
    </dsp:sp>
    <dsp:sp modelId="{759F0B1B-69A1-4B81-9C47-7FDDBD6D2173}">
      <dsp:nvSpPr>
        <dsp:cNvPr id="0" name=""/>
        <dsp:cNvSpPr/>
      </dsp:nvSpPr>
      <dsp:spPr>
        <a:xfrm>
          <a:off x="6390177" y="809307"/>
          <a:ext cx="405361" cy="1612423"/>
        </a:xfrm>
        <a:custGeom>
          <a:avLst/>
          <a:gdLst/>
          <a:ahLst/>
          <a:cxnLst/>
          <a:rect l="0" t="0" r="0" b="0"/>
          <a:pathLst>
            <a:path>
              <a:moveTo>
                <a:pt x="0" y="0"/>
              </a:moveTo>
              <a:lnTo>
                <a:pt x="0" y="1612423"/>
              </a:lnTo>
              <a:lnTo>
                <a:pt x="405361" y="1612423"/>
              </a:lnTo>
            </a:path>
          </a:pathLst>
        </a:custGeom>
        <a:noFill/>
        <a:ln w="25400" cap="flat" cmpd="sng" algn="ctr">
          <a:solidFill>
            <a:schemeClr val="accent2">
              <a:lumMod val="75000"/>
            </a:schemeClr>
          </a:solidFill>
          <a:prstDash val="solid"/>
        </a:ln>
        <a:effectLst/>
      </dsp:spPr>
      <dsp:style>
        <a:lnRef idx="2">
          <a:scrgbClr r="0" g="0" b="0"/>
        </a:lnRef>
        <a:fillRef idx="0">
          <a:scrgbClr r="0" g="0" b="0"/>
        </a:fillRef>
        <a:effectRef idx="0">
          <a:scrgbClr r="0" g="0" b="0"/>
        </a:effectRef>
        <a:fontRef idx="minor"/>
      </dsp:style>
    </dsp:sp>
    <dsp:sp modelId="{44E7D1CC-8706-459F-877F-AC5B41789D55}">
      <dsp:nvSpPr>
        <dsp:cNvPr id="0" name=""/>
        <dsp:cNvSpPr/>
      </dsp:nvSpPr>
      <dsp:spPr>
        <a:xfrm>
          <a:off x="6795538" y="2018625"/>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err="1"/>
            <a:t>Reliance</a:t>
          </a:r>
          <a:r>
            <a:rPr lang="es-CO" sz="2600" kern="1200" dirty="0"/>
            <a:t> </a:t>
          </a:r>
          <a:r>
            <a:rPr lang="es-CO" sz="2600" kern="1200" dirty="0" err="1"/>
            <a:t>on</a:t>
          </a:r>
          <a:r>
            <a:rPr lang="es-CO" sz="2600" kern="1200" dirty="0"/>
            <a:t> </a:t>
          </a:r>
          <a:r>
            <a:rPr lang="es-CO" sz="2600" kern="1200" dirty="0" err="1"/>
            <a:t>fossil</a:t>
          </a:r>
          <a:r>
            <a:rPr lang="es-CO" sz="2600" kern="1200" dirty="0"/>
            <a:t> </a:t>
          </a:r>
          <a:r>
            <a:rPr lang="es-CO" sz="2600" kern="1200" dirty="0" err="1"/>
            <a:t>fuels</a:t>
          </a:r>
          <a:endParaRPr lang="es-CO" sz="2600" kern="1200" dirty="0"/>
        </a:p>
      </dsp:txBody>
      <dsp:txXfrm>
        <a:off x="6819151" y="2042238"/>
        <a:ext cx="3195666" cy="758985"/>
      </dsp:txXfrm>
    </dsp:sp>
    <dsp:sp modelId="{6A181C0E-5DBF-456A-BAC4-C47010B17A59}">
      <dsp:nvSpPr>
        <dsp:cNvPr id="0" name=""/>
        <dsp:cNvSpPr/>
      </dsp:nvSpPr>
      <dsp:spPr>
        <a:xfrm>
          <a:off x="6390177" y="809307"/>
          <a:ext cx="405361" cy="2620187"/>
        </a:xfrm>
        <a:custGeom>
          <a:avLst/>
          <a:gdLst/>
          <a:ahLst/>
          <a:cxnLst/>
          <a:rect l="0" t="0" r="0" b="0"/>
          <a:pathLst>
            <a:path>
              <a:moveTo>
                <a:pt x="0" y="0"/>
              </a:moveTo>
              <a:lnTo>
                <a:pt x="0" y="2620187"/>
              </a:lnTo>
              <a:lnTo>
                <a:pt x="405361" y="2620187"/>
              </a:lnTo>
            </a:path>
          </a:pathLst>
        </a:custGeom>
        <a:noFill/>
        <a:ln w="25400" cap="flat" cmpd="sng" algn="ctr">
          <a:solidFill>
            <a:schemeClr val="accent2">
              <a:lumMod val="75000"/>
            </a:schemeClr>
          </a:solidFill>
          <a:prstDash val="solid"/>
        </a:ln>
        <a:effectLst/>
      </dsp:spPr>
      <dsp:style>
        <a:lnRef idx="2">
          <a:scrgbClr r="0" g="0" b="0"/>
        </a:lnRef>
        <a:fillRef idx="0">
          <a:scrgbClr r="0" g="0" b="0"/>
        </a:fillRef>
        <a:effectRef idx="0">
          <a:scrgbClr r="0" g="0" b="0"/>
        </a:effectRef>
        <a:fontRef idx="minor"/>
      </dsp:style>
    </dsp:sp>
    <dsp:sp modelId="{8AF6F5C3-DAC4-45BD-B318-939AB5F27543}">
      <dsp:nvSpPr>
        <dsp:cNvPr id="0" name=""/>
        <dsp:cNvSpPr/>
      </dsp:nvSpPr>
      <dsp:spPr>
        <a:xfrm>
          <a:off x="6795538" y="3026389"/>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err="1"/>
            <a:t>Lack</a:t>
          </a:r>
          <a:r>
            <a:rPr lang="es-CO" sz="2600" kern="1200" dirty="0"/>
            <a:t> </a:t>
          </a:r>
          <a:r>
            <a:rPr lang="es-CO" sz="2600" kern="1200" dirty="0" err="1"/>
            <a:t>of</a:t>
          </a:r>
          <a:r>
            <a:rPr lang="es-CO" sz="2600" kern="1200" dirty="0"/>
            <a:t> </a:t>
          </a:r>
          <a:r>
            <a:rPr lang="es-CO" sz="2600" kern="1200" dirty="0" err="1"/>
            <a:t>infrastructure</a:t>
          </a:r>
          <a:endParaRPr lang="es-CO" sz="2600" kern="1200" dirty="0"/>
        </a:p>
      </dsp:txBody>
      <dsp:txXfrm>
        <a:off x="6819151" y="3050002"/>
        <a:ext cx="3195666" cy="758985"/>
      </dsp:txXfrm>
    </dsp:sp>
    <dsp:sp modelId="{9462A31F-5667-4082-ADF1-C592D0FEC891}">
      <dsp:nvSpPr>
        <dsp:cNvPr id="0" name=""/>
        <dsp:cNvSpPr/>
      </dsp:nvSpPr>
      <dsp:spPr>
        <a:xfrm>
          <a:off x="6390177" y="809307"/>
          <a:ext cx="405361" cy="3627952"/>
        </a:xfrm>
        <a:custGeom>
          <a:avLst/>
          <a:gdLst/>
          <a:ahLst/>
          <a:cxnLst/>
          <a:rect l="0" t="0" r="0" b="0"/>
          <a:pathLst>
            <a:path>
              <a:moveTo>
                <a:pt x="0" y="0"/>
              </a:moveTo>
              <a:lnTo>
                <a:pt x="0" y="3627952"/>
              </a:lnTo>
              <a:lnTo>
                <a:pt x="405361" y="3627952"/>
              </a:lnTo>
            </a:path>
          </a:pathLst>
        </a:custGeom>
        <a:noFill/>
        <a:ln w="25400" cap="flat" cmpd="sng" algn="ctr">
          <a:solidFill>
            <a:schemeClr val="accent2">
              <a:lumMod val="75000"/>
            </a:schemeClr>
          </a:solidFill>
          <a:prstDash val="solid"/>
        </a:ln>
        <a:effectLst/>
      </dsp:spPr>
      <dsp:style>
        <a:lnRef idx="2">
          <a:scrgbClr r="0" g="0" b="0"/>
        </a:lnRef>
        <a:fillRef idx="0">
          <a:scrgbClr r="0" g="0" b="0"/>
        </a:fillRef>
        <a:effectRef idx="0">
          <a:scrgbClr r="0" g="0" b="0"/>
        </a:effectRef>
        <a:fontRef idx="minor"/>
      </dsp:style>
    </dsp:sp>
    <dsp:sp modelId="{22576BCF-2004-4060-96C2-9AE9F4910F22}">
      <dsp:nvSpPr>
        <dsp:cNvPr id="0" name=""/>
        <dsp:cNvSpPr/>
      </dsp:nvSpPr>
      <dsp:spPr>
        <a:xfrm>
          <a:off x="6795538" y="4034154"/>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err="1"/>
            <a:t>Behavioral</a:t>
          </a:r>
          <a:r>
            <a:rPr lang="es-CO" sz="2600" kern="1200" dirty="0"/>
            <a:t> and cultural </a:t>
          </a:r>
          <a:r>
            <a:rPr lang="es-CO" sz="2600" kern="1200" dirty="0" err="1"/>
            <a:t>barriers</a:t>
          </a:r>
          <a:endParaRPr lang="es-CO" sz="2600" kern="1200" dirty="0"/>
        </a:p>
      </dsp:txBody>
      <dsp:txXfrm>
        <a:off x="6819151" y="4057767"/>
        <a:ext cx="3195666" cy="75898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0.64897</cdr:x>
      <cdr:y>0.2389</cdr:y>
    </cdr:from>
    <cdr:to>
      <cdr:x>0.82736</cdr:x>
      <cdr:y>0.32072</cdr:y>
    </cdr:to>
    <cdr:sp macro="" textlink="">
      <cdr:nvSpPr>
        <cdr:cNvPr id="2" name="Rectangle: Rounded Corners 1">
          <a:extLst xmlns:a="http://schemas.openxmlformats.org/drawingml/2006/main">
            <a:ext uri="{FF2B5EF4-FFF2-40B4-BE49-F238E27FC236}">
              <a16:creationId xmlns:a16="http://schemas.microsoft.com/office/drawing/2014/main" id="{E3850728-5D3D-A5D4-A049-A8083178541C}"/>
            </a:ext>
          </a:extLst>
        </cdr:cNvPr>
        <cdr:cNvSpPr/>
      </cdr:nvSpPr>
      <cdr:spPr>
        <a:xfrm xmlns:a="http://schemas.openxmlformats.org/drawingml/2006/main">
          <a:off x="4937914" y="1126394"/>
          <a:ext cx="1357350" cy="385771"/>
        </a:xfrm>
        <a:prstGeom xmlns:a="http://schemas.openxmlformats.org/drawingml/2006/main" prst="roundRect">
          <a:avLst/>
        </a:prstGeom>
        <a:noFill xmlns:a="http://schemas.openxmlformats.org/drawingml/2006/main"/>
        <a:ln xmlns:a="http://schemas.openxmlformats.org/drawingml/2006/main" w="57150">
          <a:solidFill>
            <a:srgbClr val="FF0000"/>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s-CO" kern="1200"/>
        </a:p>
      </cdr:txBody>
    </cdr:sp>
  </cdr:relSizeAnchor>
  <cdr:relSizeAnchor xmlns:cdr="http://schemas.openxmlformats.org/drawingml/2006/chartDrawing">
    <cdr:from>
      <cdr:x>0.40757</cdr:x>
      <cdr:y>0.87702</cdr:y>
    </cdr:from>
    <cdr:to>
      <cdr:x>0.52482</cdr:x>
      <cdr:y>0.9577</cdr:y>
    </cdr:to>
    <cdr:sp macro="" textlink="">
      <cdr:nvSpPr>
        <cdr:cNvPr id="3" name="Rectangle: Rounded Corners 2">
          <a:extLst xmlns:a="http://schemas.openxmlformats.org/drawingml/2006/main">
            <a:ext uri="{FF2B5EF4-FFF2-40B4-BE49-F238E27FC236}">
              <a16:creationId xmlns:a16="http://schemas.microsoft.com/office/drawing/2014/main" id="{931646C7-36E9-3CEA-A2B5-DC17074552DF}"/>
            </a:ext>
          </a:extLst>
        </cdr:cNvPr>
        <cdr:cNvSpPr/>
      </cdr:nvSpPr>
      <cdr:spPr>
        <a:xfrm xmlns:a="http://schemas.openxmlformats.org/drawingml/2006/main">
          <a:off x="3101146" y="4135017"/>
          <a:ext cx="892143" cy="380396"/>
        </a:xfrm>
        <a:prstGeom xmlns:a="http://schemas.openxmlformats.org/drawingml/2006/main" prst="roundRect">
          <a:avLst/>
        </a:prstGeom>
        <a:noFill xmlns:a="http://schemas.openxmlformats.org/drawingml/2006/main"/>
        <a:ln xmlns:a="http://schemas.openxmlformats.org/drawingml/2006/main" w="57150">
          <a:solidFill>
            <a:srgbClr val="FF0000"/>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s-CO" kern="12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942EECB-9137-67DF-AE08-EA234026F751}"/>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84F923A-D54C-CBFC-0532-C273139DF82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4D464402-73E5-D9A4-D51A-FFF231E9DA0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The total number of vehicles, or fleet stock, is a common input in transport modelling. This data is often more disaggregated than energy consumption by vehicle type. The total number of vehicles can be expressed in Mv (million vehicles). If data on load factor, activity factor, efficiency, and fleet stock by technology type is available, it is possible to estimate the fuel consumption for each technology. The equation on the board illustrates how this calculation can be performed. We will revisit this concept in the final section of this lecture to practice these calculations.</a:t>
            </a:r>
            <a:endParaRPr dirty="0"/>
          </a:p>
        </p:txBody>
      </p:sp>
      <p:sp>
        <p:nvSpPr>
          <p:cNvPr id="165" name="Google Shape;165;p13:notes">
            <a:extLst>
              <a:ext uri="{FF2B5EF4-FFF2-40B4-BE49-F238E27FC236}">
                <a16:creationId xmlns:a16="http://schemas.microsoft.com/office/drawing/2014/main" id="{7DC7D9F9-EAD8-E463-790B-3498F15A9B4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826801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1597502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Similar to power plants, end-use technologies are represented as boxes in the reference energy systems. The input commodities are mainly secondary fuels (e.g., gasoline, diesel, electricity), while the output commodity corresponds to the final transport demand (e.g., car transport demand, truck transport demand).</a:t>
            </a:r>
          </a:p>
          <a:p>
            <a:r>
              <a:rPr lang="en-US" dirty="0"/>
              <a:t>The examples shown on the slide illustrate three final transport demands by mode of transportation, as described previously: cars, trucks, and motorcycles. Additional technological alternatives for meeting these final energy demands can be included, as we will explore in the next slide, to analyze future energy transition pathways. If you need a refresher on the naming conventions, please refer to the material from Lecture 3.</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763564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F10F190-F525-68BC-8063-C5959CD1A674}"/>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5BD8769A-3DB5-62AE-0605-F2D3083896A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B50ACD18-C3D7-7E27-BCF8-8B7FB225B85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Similar to the industrial sector, fuel switching plays a significant role in modeling transport technologies. Efficiency improvement is closely linked to fuel switching, as cleaner fuels such as electricity or green hydrogen often require smaller quantities of energy compared to fossil fuels.</a:t>
            </a:r>
          </a:p>
          <a:p>
            <a:r>
              <a:rPr lang="en-US" dirty="0"/>
              <a:t>In the examples shown on the slide, the same transport demands can be met by different fuels. Technologies like battery electric vehicles, fuel cell electric vehicles, and compressed natural gas (CNG) vehicles are commonly modeled to analyze transitions to cleaner energy sources. This approach facilitates the evaluation of how various fuels and technologies can meet transport demands.</a:t>
            </a:r>
          </a:p>
          <a:p>
            <a:r>
              <a:rPr lang="en-US" dirty="0"/>
              <a:t>For instance, replacing gasoline vehicles with CNG vehicles can significantly reduce carbon emissions, as natural gas burns more cleanly. Similarly, hydrogen vehicles offer a near-zero-emission alternative when hydrogen is produced from renewable energy, making them a compelling option in scenarios focused on deep decarbonization.</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175D9DE7-F80E-323D-A139-FC38AA68F1B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1516331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769EB018-EFFD-7584-E2A0-4D57BD1739F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E3199E89-085E-FAC1-C217-52B7986141B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E4CEF67-739D-17F7-D588-69B52039EC8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For end-use technologies in the transport sector, a few key parameters are sufficient to provide a good characterization.</a:t>
            </a:r>
          </a:p>
          <a:p>
            <a:pPr>
              <a:buFont typeface="+mj-lt"/>
              <a:buAutoNum type="arabicPeriod"/>
            </a:pPr>
            <a:r>
              <a:rPr lang="en-US" b="1" dirty="0"/>
              <a:t>Output and Input Activity Ratios:</a:t>
            </a:r>
            <a:r>
              <a:rPr lang="en-US" dirty="0"/>
              <a:t> These are used to define the efficiency of the technology, as studied previously.</a:t>
            </a:r>
          </a:p>
          <a:p>
            <a:pPr>
              <a:buFont typeface="+mj-lt"/>
              <a:buAutoNum type="arabicPeriod"/>
            </a:pPr>
            <a:r>
              <a:rPr lang="en-US" b="1" dirty="0"/>
              <a:t>Capital Cost:</a:t>
            </a:r>
            <a:r>
              <a:rPr lang="en-US" dirty="0"/>
              <a:t> This is critical as it reflects the commercial price of a vehicle. Capital cost is particularly significant from a behavioral perspective in this sector, as people often prioritize price over quality, efficiency, durability, or other features.</a:t>
            </a:r>
          </a:p>
          <a:p>
            <a:pPr>
              <a:buFont typeface="+mj-lt"/>
              <a:buAutoNum type="arabicPeriod"/>
            </a:pPr>
            <a:r>
              <a:rPr lang="en-US" b="1" dirty="0"/>
              <a:t>Fixed Cost:</a:t>
            </a:r>
            <a:r>
              <a:rPr lang="en-US" dirty="0"/>
              <a:t> Operational and maintenance costs that are independent of the activity of a vehicle (e.g., taxes, insurance, annual maintenance).</a:t>
            </a:r>
          </a:p>
          <a:p>
            <a:pPr>
              <a:buFont typeface="+mj-lt"/>
              <a:buAutoNum type="arabicPeriod"/>
            </a:pPr>
            <a:r>
              <a:rPr lang="en-US" b="1" dirty="0"/>
              <a:t>Residual Capacity:</a:t>
            </a:r>
            <a:r>
              <a:rPr lang="en-US" dirty="0"/>
              <a:t> Represents the installed capacity of each technology, typically based on the number of vehicles. </a:t>
            </a:r>
          </a:p>
          <a:p>
            <a:pPr>
              <a:buFont typeface="+mj-lt"/>
              <a:buAutoNum type="arabicPeriod"/>
            </a:pPr>
            <a:r>
              <a:rPr lang="en-US" b="1" dirty="0"/>
              <a:t>Operational Life:</a:t>
            </a:r>
            <a:r>
              <a:rPr lang="en-US" dirty="0"/>
              <a:t> Denotes the lifespan of each technology, usually provided by the manufacturer.</a:t>
            </a:r>
          </a:p>
          <a:p>
            <a:r>
              <a:rPr lang="en-US" dirty="0"/>
              <a:t>In the next section, we will explore some basic calculations to estimate these parameters. </a:t>
            </a:r>
            <a:endParaRPr dirty="0"/>
          </a:p>
        </p:txBody>
      </p:sp>
      <p:sp>
        <p:nvSpPr>
          <p:cNvPr id="165" name="Google Shape;165;p13:notes">
            <a:extLst>
              <a:ext uri="{FF2B5EF4-FFF2-40B4-BE49-F238E27FC236}">
                <a16:creationId xmlns:a16="http://schemas.microsoft.com/office/drawing/2014/main" id="{82845214-2B88-5506-5B99-5BC19B2C98F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3308822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C76C028F-F292-C61B-9DED-9EC4CB17AF18}"/>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E3226AA-7EA7-DCD4-2606-98BEF69EE40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07E272CC-B60A-2ED0-2A73-94F5EB284B5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This slide presents example data for a gasoline car, sourced from a 2023 study that used </a:t>
            </a:r>
            <a:r>
              <a:rPr lang="en-US" dirty="0" err="1"/>
              <a:t>OSeMOSYS</a:t>
            </a:r>
            <a:r>
              <a:rPr lang="en-US" dirty="0"/>
              <a:t> to model the Colombian energy system.</a:t>
            </a:r>
          </a:p>
          <a:p>
            <a:r>
              <a:rPr lang="en-US" dirty="0"/>
              <a:t>The capital cost is 130 million USD per </a:t>
            </a:r>
            <a:r>
              <a:rPr lang="en-US" dirty="0" err="1"/>
              <a:t>Gpkm</a:t>
            </a:r>
            <a:r>
              <a:rPr lang="en-US" dirty="0"/>
              <a:t>, while the fixed cost is 20 million USD per </a:t>
            </a:r>
            <a:r>
              <a:rPr lang="en-US" dirty="0" err="1"/>
              <a:t>Gpkm</a:t>
            </a:r>
            <a:r>
              <a:rPr lang="en-US" dirty="0"/>
              <a:t>. The residual capacity is provided in </a:t>
            </a:r>
            <a:r>
              <a:rPr lang="en-US" dirty="0" err="1"/>
              <a:t>Gpkm</a:t>
            </a:r>
            <a:r>
              <a:rPr lang="en-US" dirty="0"/>
              <a:t>; however, we will later see how this value directly correlates to the total number of cars, offering a more intuitive measure. The operational life is set at 20 years, which is relatively high for this type of technology but reflects the reality in Colombia, where vehicles are often used beyond the standard manufacturer lifespan.</a:t>
            </a:r>
          </a:p>
          <a:p>
            <a:r>
              <a:rPr lang="en-US" dirty="0"/>
              <a:t>The slide also includes an example calculation for the input activity ratio. The output fuel is car transport demand, with the output activity ratio set to a default value of 1, consistent with previous examples. Unlike prior technologies, the input activity ratio is not dimensionless. It is calculated by dividing 1 by the efficiency. In this case, dividing 1 by 0.5 yields an input activity ratio of approximately 2 PJ/</a:t>
            </a:r>
            <a:r>
              <a:rPr lang="en-US" dirty="0" err="1"/>
              <a:t>Gpkm</a:t>
            </a:r>
            <a:r>
              <a:rPr lang="en-US" dirty="0"/>
              <a:t>. This value is assigned to gasoline, the input fuel for a gasoline car, indicating that 2 PJ of gasoline is required to supply 1 </a:t>
            </a:r>
            <a:r>
              <a:rPr lang="en-US" dirty="0" err="1"/>
              <a:t>Gpkm</a:t>
            </a:r>
            <a:r>
              <a:rPr lang="en-US" dirty="0"/>
              <a:t>.</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EE97CAB0-1521-39B5-5FA4-3E8C7E57DA2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2374773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23947224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Using the final energy balance and vehicle technology efficiencies, we can estimate the total transport demand by mode of transportation. The equation shown on the slide calculates this by summing the product of fuel consumption and technology efficiency. Often, energy balance data is not fully disaggregated by vehicle type, requiring additional assumptions—for instance, estimating proportions based on fleet stock.</a:t>
            </a:r>
          </a:p>
          <a:p>
            <a:r>
              <a:rPr lang="en-US" dirty="0"/>
              <a:t>In the example on the slide, we have data on fuel consumption for cars and their respective efficiencies. By multiplying fuel consumption by efficiency, we obtain the transport demand in </a:t>
            </a:r>
            <a:r>
              <a:rPr lang="en-US" dirty="0" err="1"/>
              <a:t>Gpkm</a:t>
            </a:r>
            <a:r>
              <a:rPr lang="en-US" dirty="0"/>
              <a:t> for this case. Similar calculations can be applied to estimate transport demand for any mode of transportation.</a:t>
            </a:r>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27442584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E4151280-ED23-3E82-07CD-2ED9CDFCA01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52BA6CC-6847-E007-5EE9-F84A67C8B3B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F8C045CB-E38C-89BA-0401-FA6F1F35FDC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 capital cost of vehicles corresponds to the commercial cost of each technology. Initially measured in USD per vehicle, this cost can be converted to USD per passenger-</a:t>
            </a:r>
            <a:r>
              <a:rPr lang="en-US" dirty="0" err="1"/>
              <a:t>kilometre</a:t>
            </a:r>
            <a:r>
              <a:rPr lang="en-US" dirty="0"/>
              <a:t> (</a:t>
            </a:r>
            <a:r>
              <a:rPr lang="en-US" dirty="0" err="1"/>
              <a:t>Mpkm</a:t>
            </a:r>
            <a:r>
              <a:rPr lang="en-US" dirty="0"/>
              <a:t>) or USD per </a:t>
            </a:r>
            <a:r>
              <a:rPr lang="en-US" dirty="0" err="1"/>
              <a:t>tonne-kilometre</a:t>
            </a:r>
            <a:r>
              <a:rPr lang="en-US" dirty="0"/>
              <a:t> (</a:t>
            </a:r>
            <a:r>
              <a:rPr lang="en-US" dirty="0" err="1"/>
              <a:t>Mtkm</a:t>
            </a:r>
            <a:r>
              <a:rPr lang="en-US" dirty="0"/>
              <a:t>). This conversion involves dividing the unit cost of each vehicle type by the product of the activity factor and the load factor, as shown in the equation on the slide.</a:t>
            </a:r>
          </a:p>
          <a:p>
            <a:r>
              <a:rPr lang="en-US" dirty="0"/>
              <a:t>For example, consider a diesel car with a cost of 35,000 USD, an activity factor of 5,000 km per year, and a load factor of 1.5 passengers per vehicle. Using the formula, we calculate the capital cost as approximately </a:t>
            </a:r>
            <a:r>
              <a:rPr lang="en-US" b="1" dirty="0"/>
              <a:t>4.7 MUSD per </a:t>
            </a:r>
            <a:r>
              <a:rPr lang="en-US" b="1" dirty="0" err="1"/>
              <a:t>Mpkm</a:t>
            </a:r>
            <a:r>
              <a:rPr lang="en-US" dirty="0"/>
              <a:t>.</a:t>
            </a:r>
          </a:p>
          <a:p>
            <a:r>
              <a:rPr lang="en-US" dirty="0"/>
              <a:t>This method can be applied to calculate the capital cost or fixed cost for any transport technology, following the same logic.</a:t>
            </a:r>
          </a:p>
        </p:txBody>
      </p:sp>
      <p:sp>
        <p:nvSpPr>
          <p:cNvPr id="165" name="Google Shape;165;p13:notes">
            <a:extLst>
              <a:ext uri="{FF2B5EF4-FFF2-40B4-BE49-F238E27FC236}">
                <a16:creationId xmlns:a16="http://schemas.microsoft.com/office/drawing/2014/main" id="{26CEA574-7AF5-7012-6AEB-3F8060EF75B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20821904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C4D5079D-717F-11F1-DCFC-1498F9BD2AF5}"/>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12DB190A-AE41-6141-6B78-02B650C1A30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A5697E4-C6ED-1BA3-4576-6FA6FF39D94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Residual capacity refers to the installed capacity required to meet annual transport demand, equivalent to the fleet stock. Although it could be expressed in million vehicles (Mv) using a "Capacity to Activity Unit" parameter, which accounts for the activity factor multiplied by the load factor for each technology, it is often more practical to define residual capacity directly in terms of </a:t>
            </a:r>
            <a:r>
              <a:rPr lang="en-US" dirty="0" err="1"/>
              <a:t>Mpkm</a:t>
            </a:r>
            <a:r>
              <a:rPr lang="en-US" dirty="0"/>
              <a:t>/year or </a:t>
            </a:r>
            <a:r>
              <a:rPr lang="en-US" dirty="0" err="1"/>
              <a:t>Mtkm</a:t>
            </a:r>
            <a:r>
              <a:rPr lang="en-US" dirty="0"/>
              <a:t>/year. This capacity can be determined based on fuel energy consumption or fleet stock, as demonstrated by the equations on the slide. We will check an example on these calculations in the next slide.</a:t>
            </a:r>
            <a:endParaRPr dirty="0"/>
          </a:p>
        </p:txBody>
      </p:sp>
      <p:sp>
        <p:nvSpPr>
          <p:cNvPr id="165" name="Google Shape;165;p13:notes">
            <a:extLst>
              <a:ext uri="{FF2B5EF4-FFF2-40B4-BE49-F238E27FC236}">
                <a16:creationId xmlns:a16="http://schemas.microsoft.com/office/drawing/2014/main" id="{0300BE40-36B1-76DA-94A7-A5E0E657538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207602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 transport sector encompasses all modes of transportation used to move people and goods, including road, rail, maritime, and aviation. This sector is a cornerstone of modern economies, facilitating trade, supply chains, and the movement of goods across local, national, and international markets. It also supports social connectivity by enabling commuting, leisure travel, and access to essential services such as education and healthcare. The increasing demand for transport is fueled by population growth, urbanization, and rising incomes, particularly in developing regions. As economies expand, the transport sector plays a critical role in bridging geographic distances and fostering economic integration.</a:t>
            </a:r>
          </a:p>
          <a:p>
            <a:r>
              <a:rPr lang="en-US" dirty="0"/>
              <a:t>However, the transport sector is also a major energy consumer and contributor to greenhouse gas (GHG) emissions. It accounts for approximately 26% of global CO₂ emissions, making it one of the largest sources of anthropogenic emissions. This is primarily due to its heavy reliance on fossil fuels, including gasoline, diesel, and jet fuel, which dominate the energy mix for road vehicles, airplanes, and ships. The combustion of these fuels releases significant amounts of carbon dioxide and other pollutants, exacerbating climate change and air quality issues. Without significant interventions, emissions from the transport sector are expected to continue rising, presenting a formidable challenge to achieving global sustainability goals.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a:p>
        </p:txBody>
      </p:sp>
    </p:spTree>
    <p:extLst>
      <p:ext uri="{BB962C8B-B14F-4D97-AF65-F5344CB8AC3E}">
        <p14:creationId xmlns:p14="http://schemas.microsoft.com/office/powerpoint/2010/main" val="3890313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FD91367C-ABCA-CA79-81FD-197CA9B525E8}"/>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30F543A-743A-B57B-7803-CC18497F176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AD03057-B42A-40EA-9F86-D5025D434E1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On this slide, we can see how to calculate residual capacities using the two approaches. In the first case, we use the fuel consumption per technology and its corresponding efficiency. Multiplying these values yields a residual capacity of 19920 </a:t>
            </a:r>
            <a:r>
              <a:rPr lang="en-US" dirty="0" err="1"/>
              <a:t>Mpkm</a:t>
            </a:r>
            <a:r>
              <a:rPr lang="en-US" dirty="0"/>
              <a:t>/year. Note that this approach assumes a capacity factor of 1, which is a common assumption for transport technologies.</a:t>
            </a:r>
          </a:p>
          <a:p>
            <a:r>
              <a:rPr lang="en-US" dirty="0"/>
              <a:t>In the second case, the fleet stock is directly known, making this a more accurate method for estimating residual capacity. By using the activity factor and the load factor, we calculate the residual capacity as 54270 </a:t>
            </a:r>
            <a:r>
              <a:rPr lang="en-US" dirty="0" err="1"/>
              <a:t>Mtkm</a:t>
            </a:r>
            <a:r>
              <a:rPr lang="en-US" dirty="0"/>
              <a:t>/year for the truck technology.</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EE7CB01F-9BBE-CCCC-29F2-47161BBCFCC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20393419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14528180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23</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1277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7875DF53-5F81-2108-9120-A05F0103699A}"/>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811F873-5D41-A891-9C80-4517D378E85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8067067C-F952-CC13-388F-5B74C428B6B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Transport can be broadly categorized into two main types: passenger and freight. Passenger transport focuses on moving people, using modes such as personal vehicles, buses, trains, and airplanes for daily commutes, intercity travel, and leisure activities. Freight transport, on the other hand, involves the movement of goods through trucks, cargo ships, trains, and airplanes, supporting global trade and supply chains. Each mode within these categories plays a distinct role, shaped by factors such as travel distances, infrastructure availability, and economic demand. Passenger transport is often concentrated in urban and suburban areas, while freight transport serves both domestic markets and international trade, requiring integration across various transport networks.</a:t>
            </a:r>
          </a:p>
          <a:p>
            <a:r>
              <a:rPr lang="en-US" dirty="0"/>
              <a:t>Each transport mode has unique energy requirements and environmental impacts. Road transport, encompassing cars, trucks, and buses, is the largest energy consumer, accounting for approximately 75% of the sector’s total energy use. This dominance is due to the widespread reliance on internal combustion engines and the vast scale of personal vehicle ownership. In contrast, aviation and maritime transport, while smaller in terms of overall energy consumption, are essential for international connectivity and trade. These modes are highly energy-intensive, with aviation contributing disproportionately to CO₂ emissions per passenger or cargo unit, and maritime shipping relying heavily on bunker fuels with high carbon content. Understanding these distinctions is crucial for designing targeted policies and developing technologies that improve efficiency, reduce emissions, and support a sustainable transition across both passenger and freight transport systems.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F4FB93D2-8536-D3ED-FB33-43A7AA319E6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3771824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2D27E57-7935-0D0A-01BE-6FB78D75F4D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4847FD6C-D63D-0D20-E37C-6E98DA92862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6230A87-67D4-3626-EA38-1DEC285CE89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 transport sector is heavily reliant on fossil fuels, which account for the vast majority of its energy consumption. Gasoline and diesel dominate road transport, powering passenger vehicles, buses, and freight trucks. Jet fuel is the primary energy source for aviation, while maritime shipping relies on heavy fuel oil, also known as bunker fuel. Rail transport, depending on the region, uses either electricity or diesel as its main energy source. On the slide, you can see an example of the energy mix in the Colombian transport sector, reflecting the points discussed earlier. </a:t>
            </a:r>
          </a:p>
          <a:p>
            <a:r>
              <a:rPr lang="en-US" dirty="0"/>
              <a:t>In recent years, there has been a growing focus on diversifying the energy mix of the transport sector to meet climate targets. Electricity is emerging as a key energy carrier, especially for road transport, as electric vehicles (EV) adoption accelerates due to declining battery costs and supportive policies. Hydrogen, another promising alternative, is being explored for use in heavy-duty vehicles, shipping, and aviation, offering a zero-emission solution when produced from renewable sources. Biofuels, such as ethanol and biodiesel, provide transitional solutions by reducing lifecycle emissions while leveraging existing fuel infrastructure. Despite these advancements, challenges such as high costs, infrastructure requirements, and the scalability of alternative energy carriers need to be addressed to achieve a sustainable energy transformation in the transport sector.</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BC4266C9-7F8D-260D-F331-D4B80503AB0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132905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58B48420-C222-AFD9-96C7-B2BD2173F762}"/>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937BE60-94CA-5877-129D-2C7071B423B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0A0D0455-9739-3E88-5CFD-AD0208B6709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 key drivers in the transport sector’s energy use and transformation are technological advancements, policy frameworks, and consumer preferences. Technological innovation, such as the development of electric vehicles (EVs), hydrogen-powered transport, and fuel-efficient engines, plays a pivotal role in reducing energy consumption and emissions across various modes. Government policies, including stricter emissions standards, low-emission zones, and subsidies for green technologies, are crucial in accelerating the adoption of cleaner transport solutions. Additionally, shifting consumer preferences toward more sustainable modes of transport, such as electric cars, shared mobility services, and public transit, are driving demand for cleaner alternatives. Urbanization and the growth of megacities also play a significant role in shaping transport demand and promoting efficient public transportation systems that are energy-efficient and reduce congestion.</a:t>
            </a:r>
          </a:p>
          <a:p>
            <a:r>
              <a:rPr lang="en-US" dirty="0"/>
              <a:t>Despite these positive drivers, the transport sector faces several significant challenges in its path toward decarbonization and energy efficiency. One of the primary obstacles is the high upfront cost of new, low-carbon technologies, such as electric vehicles and infrastructure (e.g., charging stations or hydrogen refueling networks), which can slow adoption rates, especially in developing regions. The existing reliance on fossil fuels, particularly in heavy-duty sectors like freight and aviation, adds complexity to transitioning to cleaner energy sources. Furthermore, the lack of global coordination on energy standards and the slow development of the necessary infrastructure for electric and hydrogen-powered transport hinder progress. Lastly, behavioral and cultural factors, such as the preference for personal vehicles in many countries and a lack of investment in public transportation, continue to pose challenges to widespread adoption of energy-efficient, shared, and public mobility solutions.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AB5BC87B-2780-8820-6F30-7C48C90F63F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194606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3714309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 transport demand is quantified using different units compared to the previously studied demands and is divided into two main categories:</a:t>
            </a:r>
          </a:p>
          <a:p>
            <a:pPr>
              <a:buAutoNum type="arabicPeriod"/>
            </a:pPr>
            <a:r>
              <a:rPr lang="en-US" b="1" dirty="0"/>
              <a:t>Passenger Transport</a:t>
            </a:r>
            <a:r>
              <a:rPr lang="en-US" dirty="0"/>
              <a:t>: This refers to the movement of people between locations, such as a worker commuting from home to their workplace. It is measured in passenger-</a:t>
            </a:r>
            <a:r>
              <a:rPr lang="en-US" dirty="0" err="1"/>
              <a:t>kilometres</a:t>
            </a:r>
            <a:r>
              <a:rPr lang="en-US" dirty="0"/>
              <a:t> (</a:t>
            </a:r>
            <a:r>
              <a:rPr lang="en-US" dirty="0" err="1"/>
              <a:t>pkm</a:t>
            </a:r>
            <a:r>
              <a:rPr lang="en-US" dirty="0"/>
              <a:t>), which represent the total distance travelled multiplied by the number of passengers. For example, if 100 passengers travel 30 kilometers by train, the total passenger kilometers is 3,000.</a:t>
            </a:r>
          </a:p>
          <a:p>
            <a:pPr>
              <a:buAutoNum type="arabicPeriod"/>
            </a:pPr>
            <a:r>
              <a:rPr lang="en-US" b="1" dirty="0"/>
              <a:t>Freight Transport</a:t>
            </a:r>
            <a:r>
              <a:rPr lang="en-US" dirty="0"/>
              <a:t>: This involves the movement of goods between locations, such as transporting fruits from farms to supermarkets. It is measured in </a:t>
            </a:r>
            <a:r>
              <a:rPr lang="en-US" dirty="0" err="1"/>
              <a:t>tonne-kilometres</a:t>
            </a:r>
            <a:r>
              <a:rPr lang="en-US" dirty="0"/>
              <a:t> (</a:t>
            </a:r>
            <a:r>
              <a:rPr lang="en-US" dirty="0" err="1"/>
              <a:t>tkm</a:t>
            </a:r>
            <a:r>
              <a:rPr lang="en-US" dirty="0"/>
              <a:t>), which reflect the total distance travelled multiplied by the weight of the goods transported. </a:t>
            </a:r>
            <a:r>
              <a:rPr lang="en-US" b="0" i="0" dirty="0">
                <a:solidFill>
                  <a:srgbClr val="545D7E"/>
                </a:solidFill>
                <a:effectLst/>
                <a:latin typeface="Google Sans"/>
              </a:rPr>
              <a:t>or example, if a shipment of goods weighs 30 tons and is transported 100 kilometers, the total </a:t>
            </a:r>
            <a:r>
              <a:rPr lang="en-US" b="0" i="0" dirty="0" err="1">
                <a:solidFill>
                  <a:srgbClr val="545D7E"/>
                </a:solidFill>
                <a:effectLst/>
                <a:latin typeface="Google Sans"/>
              </a:rPr>
              <a:t>tonne</a:t>
            </a:r>
            <a:r>
              <a:rPr lang="en-US" b="0" i="0" dirty="0">
                <a:solidFill>
                  <a:srgbClr val="545D7E"/>
                </a:solidFill>
                <a:effectLst/>
                <a:latin typeface="Google Sans"/>
              </a:rPr>
              <a:t> kilometers is 3,000.</a:t>
            </a:r>
            <a:endParaRPr lang="en-US"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a:p>
        </p:txBody>
      </p:sp>
    </p:spTree>
    <p:extLst>
      <p:ext uri="{BB962C8B-B14F-4D97-AF65-F5344CB8AC3E}">
        <p14:creationId xmlns:p14="http://schemas.microsoft.com/office/powerpoint/2010/main" val="2704415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359EA20B-7901-D510-729A-101EA2323244}"/>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D4580356-7E9C-6629-5FAF-40156D2B5BB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EEAA63F7-9674-14B5-D608-04409617FB9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Transport demand can be classified by mode of transportation, including cars, motorcycles, buses, trucks, and others. These categories can be further refined based on data resolution; for instance, cars may be subdivided into compact cars, full-size cars, SUVs, minivans, and pickups. Additionally, passenger transport can be categorized as either private or public, depending on the mode of travel—for example, cars represent private transport, while buses are part of public transport.</a:t>
            </a:r>
          </a:p>
          <a:p>
            <a:r>
              <a:rPr lang="en-US" dirty="0"/>
              <a:t>Where data is available, demand can also be disaggregated by travel distance, distinguishing between urban and intercity transport.</a:t>
            </a:r>
          </a:p>
          <a:p>
            <a:r>
              <a:rPr lang="en-US" dirty="0"/>
              <a:t>It is also essential to differentiate between modes of transport that serve both passenger and freight demands. For example, there may be separate demands for trains transporting passengers and trains carrying freight. In some cases, such as airplanes, both passenger and freight demands can be met simultaneously within the same flight. </a:t>
            </a:r>
          </a:p>
        </p:txBody>
      </p:sp>
      <p:sp>
        <p:nvSpPr>
          <p:cNvPr id="165" name="Google Shape;165;p13:notes">
            <a:extLst>
              <a:ext uri="{FF2B5EF4-FFF2-40B4-BE49-F238E27FC236}">
                <a16:creationId xmlns:a16="http://schemas.microsoft.com/office/drawing/2014/main" id="{8814BAE3-07AA-3F41-7F03-FE4D4A43CD2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1974776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4E90A03-9AB9-371C-B86E-FFEA9DF79D5C}"/>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61DF296-4B53-CB25-E52B-6171DA08D37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4164588E-3BCD-E15C-176D-8AD3955A536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Before defining the efficiency of transport technologies, it is important to understand the concepts of load factor and activity factor. The </a:t>
            </a:r>
            <a:r>
              <a:rPr lang="en-US" b="1" dirty="0"/>
              <a:t>load factor</a:t>
            </a:r>
            <a:r>
              <a:rPr lang="en-US" dirty="0"/>
              <a:t> represents the average number of passengers or </a:t>
            </a:r>
            <a:r>
              <a:rPr lang="en-US" dirty="0" err="1"/>
              <a:t>tonnes</a:t>
            </a:r>
            <a:r>
              <a:rPr lang="en-US" dirty="0"/>
              <a:t> transported by each type of vehicle. The </a:t>
            </a:r>
            <a:r>
              <a:rPr lang="en-US" b="1" dirty="0"/>
              <a:t>activity factor</a:t>
            </a:r>
            <a:r>
              <a:rPr lang="en-US" dirty="0"/>
              <a:t> refers to the average number of kilometers traveled per year by each type of vehicle.</a:t>
            </a:r>
          </a:p>
          <a:p>
            <a:r>
              <a:rPr lang="en-US" dirty="0"/>
              <a:t>Efficiency, in this context, is defined as the average number of passenger-kilometers or </a:t>
            </a:r>
            <a:r>
              <a:rPr lang="en-US" dirty="0" err="1"/>
              <a:t>tonne</a:t>
            </a:r>
            <a:r>
              <a:rPr lang="en-US" dirty="0"/>
              <a:t>-kilometers supplied per unit of energy (input fuel). It is typically expressed in terms of </a:t>
            </a:r>
            <a:r>
              <a:rPr lang="en-US" b="1" dirty="0" err="1"/>
              <a:t>Mpkm</a:t>
            </a:r>
            <a:r>
              <a:rPr lang="en-US" b="1" dirty="0"/>
              <a:t> per PJ</a:t>
            </a:r>
            <a:r>
              <a:rPr lang="en-US" dirty="0"/>
              <a:t> (million passenger-kilometers per petajoule) or</a:t>
            </a:r>
            <a:r>
              <a:rPr lang="en-US" b="1" dirty="0"/>
              <a:t> </a:t>
            </a:r>
            <a:r>
              <a:rPr lang="en-US" b="1" dirty="0" err="1"/>
              <a:t>Mtkm</a:t>
            </a:r>
            <a:r>
              <a:rPr lang="en-US" b="1" dirty="0"/>
              <a:t> per PJ</a:t>
            </a:r>
            <a:r>
              <a:rPr lang="en-US" dirty="0"/>
              <a:t> ( million </a:t>
            </a:r>
            <a:r>
              <a:rPr lang="en-US" dirty="0" err="1"/>
              <a:t>tonne</a:t>
            </a:r>
            <a:r>
              <a:rPr lang="en-US" dirty="0"/>
              <a:t>-kilometers per petajoule). Alternatively, efficiency data may also be expressed in kilometers per unit of energy.</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 load factor can be used to calculate efficiency in passenger-kilometers per unit of energy or </a:t>
            </a:r>
            <a:r>
              <a:rPr lang="en-US" dirty="0" err="1"/>
              <a:t>tonne</a:t>
            </a:r>
            <a:r>
              <a:rPr lang="en-US" dirty="0"/>
              <a:t>-kilometers per unit of energy, depending on the type of transport mode. In other cases, if data is available for the activity factor and the amount of fuel consumed per vehicle, efficiency can first be estimated in kilometers per unit of energy. This can then be converted to passenger-kilometers or </a:t>
            </a:r>
            <a:r>
              <a:rPr lang="en-US" dirty="0" err="1"/>
              <a:t>tonne</a:t>
            </a:r>
            <a:r>
              <a:rPr lang="en-US" dirty="0"/>
              <a:t>-kilometers per unit of energy using the load factor. The equation on the slide illustrates how these concepts are interlinked.</a:t>
            </a:r>
          </a:p>
          <a:p>
            <a:endParaRPr lang="en-US"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F564E0FD-8A74-AF70-7E37-87A4F4E6623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26019277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C65EA376-651F-B818-AF38-9F429FDC5AFB}"/>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hasCustomPrompt="1"/>
          </p:nvPr>
        </p:nvSpPr>
        <p:spPr>
          <a:xfrm>
            <a:off x="0" y="1"/>
            <a:ext cx="8894617" cy="403761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800"/>
              <a:buFont typeface="Helvetica Neue"/>
              <a:buNone/>
              <a:defRPr sz="3200" b="1" i="0" cap="none" baseline="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dirty="0"/>
              <a:t>Click To Edit Master Title Style</a:t>
            </a:r>
            <a:endParaRPr lang="en-ZA" dirty="0"/>
          </a:p>
        </p:txBody>
      </p:sp>
      <p:sp>
        <p:nvSpPr>
          <p:cNvPr id="2" name="Rectangle 1">
            <a:extLst>
              <a:ext uri="{FF2B5EF4-FFF2-40B4-BE49-F238E27FC236}">
                <a16:creationId xmlns:a16="http://schemas.microsoft.com/office/drawing/2014/main" id="{BF8CC5E2-ACC9-BB54-E15D-C4D3833AFF4C}"/>
              </a:ext>
            </a:extLst>
          </p:cNvPr>
          <p:cNvSpPr/>
          <p:nvPr userDrawn="1"/>
        </p:nvSpPr>
        <p:spPr>
          <a:xfrm>
            <a:off x="2285999" y="4370120"/>
            <a:ext cx="4322618" cy="182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045215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2979507" y="739739"/>
            <a:ext cx="5368965" cy="173633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2979507" y="2476073"/>
            <a:ext cx="5368965" cy="10479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2014184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8"/>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 bg1="lt1" tx1="dk1" bg2="dk2" tx2="lt2" accent1="accent1" accent2="accent2" accent3="accent3" accent4="accent4" accent5="accent5" accent6="accent6" hlink="hlink" folHlink="folHlink"/>
  <p:sldLayoutIdLst>
    <p:sldLayoutId id="2147483667" r:id="rId1"/>
    <p:sldLayoutId id="2147483660" r:id="rId2"/>
    <p:sldLayoutId id="2147483651" r:id="rId3"/>
    <p:sldLayoutId id="2147483662" r:id="rId4"/>
    <p:sldLayoutId id="2147483668" r:id="rId5"/>
    <p:sldLayoutId id="214748366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7.png"/><Relationship Id="rId5" Type="http://schemas.openxmlformats.org/officeDocument/2006/relationships/image" Target="../media/image280.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7.png"/><Relationship Id="rId5" Type="http://schemas.openxmlformats.org/officeDocument/2006/relationships/image" Target="../media/image29.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hyperlink" Target="https://doi.org/10.5281/zenodo.11882739"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17.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17.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17.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hyperlink" Target="https://doi.org/10.5281/zenodo.11882739"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hyperlink" Target="https://doi.org/https:/doi.org/10.1016/j.dib.2023.109268"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7.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300.png"/><Relationship Id="rId5" Type="http://schemas.openxmlformats.org/officeDocument/2006/relationships/image" Target="../media/image32.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7.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33.png"/><Relationship Id="rId5" Type="http://schemas.openxmlformats.org/officeDocument/2006/relationships/image" Target="../media/image31.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7.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7.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hyperlink" Target="https://doi.org/10.5281/zenodo.11882739"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hyperlink" Target="https://doi.org/https:/doi.org/10.1016/j.dib.2023.109268"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slideLayout" Target="../slideLayouts/slideLayout3.xml"/><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17.png"/><Relationship Id="rId2" Type="http://schemas.openxmlformats.org/officeDocument/2006/relationships/audio" Target="../media/media1.mp3"/><Relationship Id="rId16" Type="http://schemas.openxmlformats.org/officeDocument/2006/relationships/image" Target="../media/image16.svg"/><Relationship Id="rId1" Type="http://schemas.microsoft.com/office/2007/relationships/media" Target="../media/media1.mp3"/><Relationship Id="rId6" Type="http://schemas.openxmlformats.org/officeDocument/2006/relationships/hyperlink" Target="https://www.statista.com/statistics/482733/energy-consumption-worldwide-sector/" TargetMode="External"/><Relationship Id="rId11" Type="http://schemas.openxmlformats.org/officeDocument/2006/relationships/image" Target="../media/image11.png"/><Relationship Id="rId5" Type="http://schemas.openxmlformats.org/officeDocument/2006/relationships/chart" Target="../charts/chart1.xml"/><Relationship Id="rId15" Type="http://schemas.openxmlformats.org/officeDocument/2006/relationships/image" Target="../media/image15.png"/><Relationship Id="rId10" Type="http://schemas.openxmlformats.org/officeDocument/2006/relationships/image" Target="../media/image10.svg"/><Relationship Id="rId4" Type="http://schemas.openxmlformats.org/officeDocument/2006/relationships/notesSlide" Target="../notesSlides/notesSlide2.xml"/><Relationship Id="rId9" Type="http://schemas.openxmlformats.org/officeDocument/2006/relationships/image" Target="../media/image9.png"/><Relationship Id="rId14" Type="http://schemas.openxmlformats.org/officeDocument/2006/relationships/image" Target="../media/image14.sv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3.xml"/><Relationship Id="rId7" Type="http://schemas.openxmlformats.org/officeDocument/2006/relationships/diagramQuickStyle" Target="../diagrams/quickStyle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7.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7.png"/><Relationship Id="rId5" Type="http://schemas.openxmlformats.org/officeDocument/2006/relationships/chart" Target="../charts/chart2.xml"/><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3.xml"/><Relationship Id="rId7" Type="http://schemas.openxmlformats.org/officeDocument/2006/relationships/diagramQuickStyle" Target="../diagrams/quickStyle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7.png"/><Relationship Id="rId4" Type="http://schemas.openxmlformats.org/officeDocument/2006/relationships/notesSlide" Target="../notesSlides/notesSlide5.xml"/><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3" Type="http://schemas.openxmlformats.org/officeDocument/2006/relationships/hyperlink" Target="https://doi.org/10.5281/zenodo.11882739"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17.png"/><Relationship Id="rId3" Type="http://schemas.openxmlformats.org/officeDocument/2006/relationships/slideLayout" Target="../slideLayouts/slideLayout3.xml"/><Relationship Id="rId7" Type="http://schemas.openxmlformats.org/officeDocument/2006/relationships/image" Target="../media/image20.png"/><Relationship Id="rId12" Type="http://schemas.openxmlformats.org/officeDocument/2006/relationships/image" Target="../media/image190.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9.svg"/><Relationship Id="rId11" Type="http://schemas.openxmlformats.org/officeDocument/2006/relationships/image" Target="../media/image180.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notesSlide" Target="../notesSlides/notesSlide7.xml"/><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4.png"/><Relationship Id="rId18" Type="http://schemas.openxmlformats.org/officeDocument/2006/relationships/image" Target="../media/image29.svg"/><Relationship Id="rId3" Type="http://schemas.openxmlformats.org/officeDocument/2006/relationships/slideLayout" Target="../slideLayouts/slideLayout3.xml"/><Relationship Id="rId21" Type="http://schemas.openxmlformats.org/officeDocument/2006/relationships/image" Target="../media/image15.png"/><Relationship Id="rId7" Type="http://schemas.openxmlformats.org/officeDocument/2006/relationships/image" Target="../media/image9.png"/><Relationship Id="rId12" Type="http://schemas.openxmlformats.org/officeDocument/2006/relationships/image" Target="../media/image14.svg"/><Relationship Id="rId17" Type="http://schemas.openxmlformats.org/officeDocument/2006/relationships/image" Target="../media/image28.png"/><Relationship Id="rId2" Type="http://schemas.openxmlformats.org/officeDocument/2006/relationships/audio" Target="../media/media6.mp3"/><Relationship Id="rId16" Type="http://schemas.openxmlformats.org/officeDocument/2006/relationships/image" Target="../media/image27.svg"/><Relationship Id="rId20" Type="http://schemas.openxmlformats.org/officeDocument/2006/relationships/image" Target="../media/image31.svg"/><Relationship Id="rId1" Type="http://schemas.microsoft.com/office/2007/relationships/media" Target="../media/media6.mp3"/><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26.png"/><Relationship Id="rId23" Type="http://schemas.openxmlformats.org/officeDocument/2006/relationships/image" Target="../media/image17.png"/><Relationship Id="rId10" Type="http://schemas.openxmlformats.org/officeDocument/2006/relationships/image" Target="../media/image12.svg"/><Relationship Id="rId19" Type="http://schemas.openxmlformats.org/officeDocument/2006/relationships/image" Target="../media/image30.png"/><Relationship Id="rId4" Type="http://schemas.openxmlformats.org/officeDocument/2006/relationships/notesSlide" Target="../notesSlides/notesSlide8.xml"/><Relationship Id="rId9" Type="http://schemas.openxmlformats.org/officeDocument/2006/relationships/image" Target="../media/image11.png"/><Relationship Id="rId14" Type="http://schemas.openxmlformats.org/officeDocument/2006/relationships/image" Target="../media/image25.svg"/><Relationship Id="rId22"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veral logos on a white background&#10;&#10;AI-generated content may be incorrect.">
            <a:extLst>
              <a:ext uri="{FF2B5EF4-FFF2-40B4-BE49-F238E27FC236}">
                <a16:creationId xmlns:a16="http://schemas.microsoft.com/office/drawing/2014/main" id="{A9A30675-CCCB-ECEF-3479-02C0B90F98EE}"/>
              </a:ext>
            </a:extLst>
          </p:cNvPr>
          <p:cNvPicPr>
            <a:picLocks noChangeAspect="1"/>
          </p:cNvPicPr>
          <p:nvPr/>
        </p:nvPicPr>
        <p:blipFill>
          <a:blip r:embed="rId2"/>
          <a:stretch>
            <a:fillRect/>
          </a:stretch>
        </p:blipFill>
        <p:spPr>
          <a:xfrm>
            <a:off x="2357611" y="4367478"/>
            <a:ext cx="4175392" cy="1837316"/>
          </a:xfrm>
          <a:prstGeom prst="rect">
            <a:avLst/>
          </a:prstGeom>
        </p:spPr>
      </p:pic>
      <p:sp>
        <p:nvSpPr>
          <p:cNvPr id="6" name="TextBox 5">
            <a:extLst>
              <a:ext uri="{FF2B5EF4-FFF2-40B4-BE49-F238E27FC236}">
                <a16:creationId xmlns:a16="http://schemas.microsoft.com/office/drawing/2014/main" id="{900B6B75-3D72-8774-88AE-247C43288EEC}"/>
              </a:ext>
            </a:extLst>
          </p:cNvPr>
          <p:cNvSpPr txBox="1"/>
          <p:nvPr/>
        </p:nvSpPr>
        <p:spPr>
          <a:xfrm>
            <a:off x="199882" y="499317"/>
            <a:ext cx="5261804" cy="307777"/>
          </a:xfrm>
          <a:prstGeom prst="rect">
            <a:avLst/>
          </a:prstGeom>
          <a:noFill/>
        </p:spPr>
        <p:txBody>
          <a:bodyPr wrap="square" lIns="91440" tIns="45720" rIns="91440" bIns="45720" rtlCol="0" anchor="b">
            <a:spAutoFit/>
          </a:bodyPr>
          <a:lstStyle/>
          <a:p>
            <a:r>
              <a:rPr lang="en-ZA" b="1" dirty="0">
                <a:solidFill>
                  <a:schemeClr val="bg1"/>
                </a:solidFill>
                <a:latin typeface="Open Sans ExtraBold"/>
                <a:ea typeface="Open Sans ExtraBold" panose="020B0606030504020204" pitchFamily="34" charset="0"/>
                <a:cs typeface="Open Sans ExtraBold" panose="020B0606030504020204" pitchFamily="34" charset="0"/>
              </a:rPr>
              <a:t>Energy system modelling using </a:t>
            </a:r>
            <a:r>
              <a:rPr lang="en-ZA" b="1" dirty="0" err="1">
                <a:solidFill>
                  <a:schemeClr val="bg1"/>
                </a:solidFill>
                <a:latin typeface="Open Sans ExtraBold"/>
                <a:ea typeface="Open Sans ExtraBold" panose="020B0606030504020204" pitchFamily="34" charset="0"/>
                <a:cs typeface="Open Sans ExtraBold" panose="020B0606030504020204" pitchFamily="34" charset="0"/>
              </a:rPr>
              <a:t>OSeMOSYS</a:t>
            </a:r>
            <a:endParaRPr lang="en-ZA"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EA050DD3-F5C4-4CF7-63CE-9B6DDCB4595E}"/>
              </a:ext>
            </a:extLst>
          </p:cNvPr>
          <p:cNvSpPr txBox="1"/>
          <p:nvPr/>
        </p:nvSpPr>
        <p:spPr>
          <a:xfrm>
            <a:off x="199882" y="1114395"/>
            <a:ext cx="8465146" cy="2123658"/>
          </a:xfrm>
          <a:prstGeom prst="rect">
            <a:avLst/>
          </a:prstGeom>
          <a:noFill/>
        </p:spPr>
        <p:txBody>
          <a:bodyPr wrap="square" lIns="91440" tIns="45720" rIns="91440" bIns="45720" rtlCol="0" anchor="b">
            <a:spAutoFit/>
          </a:bodyPr>
          <a:lstStyle/>
          <a:p>
            <a:r>
              <a:rPr lang="en-ZA" sz="4400" b="1" u="sng" dirty="0">
                <a:solidFill>
                  <a:schemeClr val="bg1"/>
                </a:solidFill>
                <a:latin typeface="Open Sans ExtraBold"/>
                <a:ea typeface="Open Sans ExtraBold" panose="020B0606030504020204" pitchFamily="34" charset="0"/>
                <a:cs typeface="Open Sans ExtraBold" panose="020B0606030504020204" pitchFamily="34" charset="0"/>
              </a:rPr>
              <a:t>LECTURE 13 </a:t>
            </a:r>
            <a:endParaRPr lang="en-US" sz="4400" b="1" u="sng" dirty="0">
              <a:solidFill>
                <a:schemeClr val="bg1"/>
              </a:solidFill>
              <a:latin typeface="Open Sans ExtraBold"/>
              <a:ea typeface="Open Sans ExtraBold" panose="020B0606030504020204" pitchFamily="34" charset="0"/>
              <a:cs typeface="Open Sans ExtraBold" panose="020B0606030504020204" pitchFamily="34" charset="0"/>
            </a:endParaRPr>
          </a:p>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MODELLING OF THE TRANSPORT SECTOR</a:t>
            </a:r>
            <a:endParaRPr lang="en-US" sz="4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7438497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0329B78-5352-C0A2-F4B1-B60035BFFD60}"/>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F410EA7A-D4BB-EDCA-1650-56129984EDF6}"/>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sp>
        <p:nvSpPr>
          <p:cNvPr id="2" name="Rectangle 1">
            <a:extLst>
              <a:ext uri="{FF2B5EF4-FFF2-40B4-BE49-F238E27FC236}">
                <a16:creationId xmlns:a16="http://schemas.microsoft.com/office/drawing/2014/main" id="{733D5BD3-54D2-1AC0-FBDE-779A4D8817E6}"/>
              </a:ext>
            </a:extLst>
          </p:cNvPr>
          <p:cNvSpPr/>
          <p:nvPr/>
        </p:nvSpPr>
        <p:spPr>
          <a:xfrm>
            <a:off x="368102" y="103910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13.2.3 Efficiency in transport technologies</a:t>
            </a:r>
          </a:p>
        </p:txBody>
      </p:sp>
      <p:sp>
        <p:nvSpPr>
          <p:cNvPr id="4" name="Title 10">
            <a:extLst>
              <a:ext uri="{FF2B5EF4-FFF2-40B4-BE49-F238E27FC236}">
                <a16:creationId xmlns:a16="http://schemas.microsoft.com/office/drawing/2014/main" id="{5A4B902B-BE9F-84A7-43EA-6334FA26911B}"/>
              </a:ext>
            </a:extLst>
          </p:cNvPr>
          <p:cNvSpPr txBox="1">
            <a:spLocks/>
          </p:cNvSpPr>
          <p:nvPr/>
        </p:nvSpPr>
        <p:spPr>
          <a:xfrm>
            <a:off x="188715" y="-200025"/>
            <a:ext cx="11609585" cy="1110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13.2 Basic concepts on transport modelling</a:t>
            </a:r>
          </a:p>
        </p:txBody>
      </p:sp>
      <p:sp>
        <p:nvSpPr>
          <p:cNvPr id="5" name="TextBox 4">
            <a:extLst>
              <a:ext uri="{FF2B5EF4-FFF2-40B4-BE49-F238E27FC236}">
                <a16:creationId xmlns:a16="http://schemas.microsoft.com/office/drawing/2014/main" id="{7C19BD86-717E-BF48-F4EA-A410552449ED}"/>
              </a:ext>
            </a:extLst>
          </p:cNvPr>
          <p:cNvSpPr txBox="1"/>
          <p:nvPr/>
        </p:nvSpPr>
        <p:spPr>
          <a:xfrm>
            <a:off x="368102" y="1567744"/>
            <a:ext cx="11090473" cy="830997"/>
          </a:xfrm>
          <a:prstGeom prst="rect">
            <a:avLst/>
          </a:prstGeom>
          <a:noFill/>
        </p:spPr>
        <p:txBody>
          <a:bodyPr wrap="square" rtlCol="0">
            <a:spAutoFit/>
          </a:bodyPr>
          <a:lstStyle/>
          <a:p>
            <a:r>
              <a:rPr lang="es-CO" sz="2400" b="1" dirty="0">
                <a:latin typeface="Open Sans" panose="020B0606030504020204" pitchFamily="34" charset="0"/>
                <a:ea typeface="Open Sans" panose="020B0606030504020204" pitchFamily="34" charset="0"/>
                <a:cs typeface="Open Sans" panose="020B0606030504020204" pitchFamily="34" charset="0"/>
              </a:rPr>
              <a:t>Load factor: </a:t>
            </a:r>
            <a:r>
              <a:rPr lang="en-GB" sz="2400" dirty="0">
                <a:latin typeface="Open Sans" panose="020B0606030504020204" pitchFamily="34" charset="0"/>
                <a:ea typeface="Open Sans" panose="020B0606030504020204" pitchFamily="34" charset="0"/>
                <a:cs typeface="Open Sans" panose="020B0606030504020204" pitchFamily="34" charset="0"/>
              </a:rPr>
              <a:t>A</a:t>
            </a:r>
            <a:r>
              <a:rPr lang="en-GB"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verage number of passengers or tonnes transported by each type of vehicle</a:t>
            </a:r>
            <a:r>
              <a:rPr lang="es-CO" sz="2400" b="1" dirty="0">
                <a:latin typeface="Open Sans" panose="020B0606030504020204" pitchFamily="34" charset="0"/>
                <a:ea typeface="Open Sans" panose="020B0606030504020204" pitchFamily="34" charset="0"/>
                <a:cs typeface="Open Sans" panose="020B0606030504020204" pitchFamily="34" charset="0"/>
              </a:rPr>
              <a:t> </a:t>
            </a:r>
          </a:p>
        </p:txBody>
      </p:sp>
      <p:sp>
        <p:nvSpPr>
          <p:cNvPr id="6" name="TextBox 5">
            <a:extLst>
              <a:ext uri="{FF2B5EF4-FFF2-40B4-BE49-F238E27FC236}">
                <a16:creationId xmlns:a16="http://schemas.microsoft.com/office/drawing/2014/main" id="{DBA266E5-E1A4-8677-4F83-8D63C6E6E99D}"/>
              </a:ext>
            </a:extLst>
          </p:cNvPr>
          <p:cNvSpPr txBox="1"/>
          <p:nvPr/>
        </p:nvSpPr>
        <p:spPr>
          <a:xfrm>
            <a:off x="368099" y="2598003"/>
            <a:ext cx="11090473" cy="830997"/>
          </a:xfrm>
          <a:prstGeom prst="rect">
            <a:avLst/>
          </a:prstGeom>
          <a:noFill/>
        </p:spPr>
        <p:txBody>
          <a:bodyPr wrap="square" rtlCol="0">
            <a:spAutoFit/>
          </a:bodyPr>
          <a:lstStyle/>
          <a:p>
            <a:r>
              <a:rPr lang="es-CO" sz="2400" b="1" dirty="0" err="1">
                <a:latin typeface="Open Sans" panose="020B0606030504020204" pitchFamily="34" charset="0"/>
                <a:ea typeface="Open Sans" panose="020B0606030504020204" pitchFamily="34" charset="0"/>
                <a:cs typeface="Open Sans" panose="020B0606030504020204" pitchFamily="34" charset="0"/>
              </a:rPr>
              <a:t>Activity</a:t>
            </a:r>
            <a:r>
              <a:rPr lang="es-CO" sz="2400" b="1" dirty="0">
                <a:latin typeface="Open Sans" panose="020B0606030504020204" pitchFamily="34" charset="0"/>
                <a:ea typeface="Open Sans" panose="020B0606030504020204" pitchFamily="34" charset="0"/>
                <a:cs typeface="Open Sans" panose="020B0606030504020204" pitchFamily="34" charset="0"/>
              </a:rPr>
              <a:t> factor: </a:t>
            </a:r>
            <a:r>
              <a:rPr lang="en-US" sz="2400" dirty="0">
                <a:latin typeface="Open Sans" panose="020B0606030504020204" pitchFamily="34" charset="0"/>
                <a:ea typeface="Open Sans" panose="020B0606030504020204" pitchFamily="34" charset="0"/>
                <a:cs typeface="Open Sans" panose="020B0606030504020204" pitchFamily="34" charset="0"/>
              </a:rPr>
              <a:t> Average number of kilometers traveled per year by each type of vehicle</a:t>
            </a:r>
            <a:endParaRPr lang="es-CO" sz="2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114EE127-2B2F-E913-BFD0-5B92358826AC}"/>
              </a:ext>
            </a:extLst>
          </p:cNvPr>
          <p:cNvSpPr txBox="1"/>
          <p:nvPr/>
        </p:nvSpPr>
        <p:spPr>
          <a:xfrm>
            <a:off x="368098" y="3670665"/>
            <a:ext cx="11090473" cy="830997"/>
          </a:xfrm>
          <a:prstGeom prst="rect">
            <a:avLst/>
          </a:prstGeom>
          <a:noFill/>
        </p:spPr>
        <p:txBody>
          <a:bodyPr wrap="square" rtlCol="0">
            <a:spAutoFit/>
          </a:bodyPr>
          <a:lstStyle/>
          <a:p>
            <a:r>
              <a:rPr lang="es-CO" sz="2400" b="1" dirty="0" err="1">
                <a:latin typeface="Open Sans" panose="020B0606030504020204" pitchFamily="34" charset="0"/>
                <a:ea typeface="Open Sans" panose="020B0606030504020204" pitchFamily="34" charset="0"/>
                <a:cs typeface="Open Sans" panose="020B0606030504020204" pitchFamily="34" charset="0"/>
              </a:rPr>
              <a:t>Efficiency</a:t>
            </a:r>
            <a:r>
              <a:rPr lang="es-CO" sz="2400" b="1" dirty="0">
                <a:latin typeface="Open Sans" panose="020B0606030504020204" pitchFamily="34" charset="0"/>
                <a:ea typeface="Open Sans" panose="020B0606030504020204" pitchFamily="34" charset="0"/>
                <a:cs typeface="Open Sans" panose="020B0606030504020204" pitchFamily="34" charset="0"/>
              </a:rPr>
              <a:t>: </a:t>
            </a:r>
            <a:r>
              <a:rPr lang="en-US" sz="2400" dirty="0">
                <a:latin typeface="Open Sans" panose="020B0606030504020204" pitchFamily="34" charset="0"/>
                <a:ea typeface="Open Sans" panose="020B0606030504020204" pitchFamily="34" charset="0"/>
                <a:cs typeface="Open Sans" panose="020B0606030504020204" pitchFamily="34" charset="0"/>
              </a:rPr>
              <a:t> Average number of passenger-kilometers or </a:t>
            </a:r>
            <a:r>
              <a:rPr lang="en-US" sz="2400" dirty="0" err="1">
                <a:latin typeface="Open Sans" panose="020B0606030504020204" pitchFamily="34" charset="0"/>
                <a:ea typeface="Open Sans" panose="020B0606030504020204" pitchFamily="34" charset="0"/>
                <a:cs typeface="Open Sans" panose="020B0606030504020204" pitchFamily="34" charset="0"/>
              </a:rPr>
              <a:t>tonne</a:t>
            </a:r>
            <a:r>
              <a:rPr lang="en-US" sz="2400" dirty="0">
                <a:latin typeface="Open Sans" panose="020B0606030504020204" pitchFamily="34" charset="0"/>
                <a:ea typeface="Open Sans" panose="020B0606030504020204" pitchFamily="34" charset="0"/>
                <a:cs typeface="Open Sans" panose="020B0606030504020204" pitchFamily="34" charset="0"/>
              </a:rPr>
              <a:t>-kilometers supplied per unit of energy (input fuel). </a:t>
            </a:r>
            <a:endParaRPr lang="es-CO" sz="2400" b="1" dirty="0">
              <a:latin typeface="Open Sans" panose="020B0606030504020204" pitchFamily="34" charset="0"/>
              <a:ea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B674788-BBF8-12D7-92B8-69C2CFC1BBF8}"/>
                  </a:ext>
                </a:extLst>
              </p:cNvPr>
              <p:cNvSpPr txBox="1"/>
              <p:nvPr/>
            </p:nvSpPr>
            <p:spPr>
              <a:xfrm>
                <a:off x="609113" y="4997001"/>
                <a:ext cx="11121250" cy="8218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400" b="1" i="1" smtClean="0">
                          <a:latin typeface="Cambria Math" panose="02040503050406030204" pitchFamily="18" charset="0"/>
                        </a:rPr>
                        <m:t>𝑬𝒇𝒇𝒊𝒄𝒊𝒆𝒏𝒄𝒚</m:t>
                      </m:r>
                      <m:r>
                        <a:rPr lang="es-CO" sz="2400" b="1" i="1" smtClean="0">
                          <a:latin typeface="Cambria Math" panose="02040503050406030204" pitchFamily="18" charset="0"/>
                        </a:rPr>
                        <m:t> </m:t>
                      </m:r>
                      <m:d>
                        <m:dPr>
                          <m:begChr m:val="["/>
                          <m:endChr m:val="]"/>
                          <m:ctrlPr>
                            <a:rPr lang="es-CO" sz="2400" b="1" i="1" smtClean="0">
                              <a:latin typeface="Cambria Math" panose="02040503050406030204" pitchFamily="18" charset="0"/>
                            </a:rPr>
                          </m:ctrlPr>
                        </m:dPr>
                        <m:e>
                          <m:f>
                            <m:fPr>
                              <m:ctrlPr>
                                <a:rPr lang="es-CO" sz="2400" b="1" i="1" smtClean="0">
                                  <a:latin typeface="Cambria Math" panose="02040503050406030204" pitchFamily="18" charset="0"/>
                                </a:rPr>
                              </m:ctrlPr>
                            </m:fPr>
                            <m:num>
                              <m:r>
                                <a:rPr lang="es-CO" sz="2400" b="1" i="1" smtClean="0">
                                  <a:latin typeface="Cambria Math" panose="02040503050406030204" pitchFamily="18" charset="0"/>
                                </a:rPr>
                                <m:t>𝑴𝒑𝒌𝒎</m:t>
                              </m:r>
                              <m:r>
                                <a:rPr lang="es-CO" sz="2400" b="1" i="1" smtClean="0">
                                  <a:latin typeface="Cambria Math" panose="02040503050406030204" pitchFamily="18" charset="0"/>
                                </a:rPr>
                                <m:t> </m:t>
                              </m:r>
                              <m:r>
                                <a:rPr lang="es-CO" sz="2400" b="1" i="1" smtClean="0">
                                  <a:latin typeface="Cambria Math" panose="02040503050406030204" pitchFamily="18" charset="0"/>
                                </a:rPr>
                                <m:t>𝒐𝒓</m:t>
                              </m:r>
                              <m:r>
                                <a:rPr lang="es-CO" sz="2400" b="1" i="1" smtClean="0">
                                  <a:latin typeface="Cambria Math" panose="02040503050406030204" pitchFamily="18" charset="0"/>
                                </a:rPr>
                                <m:t> </m:t>
                              </m:r>
                              <m:r>
                                <a:rPr lang="es-CO" sz="2400" b="1" i="1" smtClean="0">
                                  <a:latin typeface="Cambria Math" panose="02040503050406030204" pitchFamily="18" charset="0"/>
                                </a:rPr>
                                <m:t>𝑴𝒕𝒌𝒎</m:t>
                              </m:r>
                            </m:num>
                            <m:den>
                              <m:r>
                                <a:rPr lang="es-CO" sz="2400" b="1" i="1" smtClean="0">
                                  <a:latin typeface="Cambria Math" panose="02040503050406030204" pitchFamily="18" charset="0"/>
                                </a:rPr>
                                <m:t>𝑷𝑱</m:t>
                              </m:r>
                            </m:den>
                          </m:f>
                        </m:e>
                      </m:d>
                      <m:r>
                        <a:rPr lang="es-CO" sz="2400" b="1" i="1" smtClean="0">
                          <a:latin typeface="Cambria Math" panose="02040503050406030204" pitchFamily="18" charset="0"/>
                        </a:rPr>
                        <m:t>=</m:t>
                      </m:r>
                      <m:f>
                        <m:fPr>
                          <m:ctrlPr>
                            <a:rPr lang="es-CO" sz="2400" b="1" i="1" smtClean="0">
                              <a:latin typeface="Cambria Math" panose="02040503050406030204" pitchFamily="18" charset="0"/>
                            </a:rPr>
                          </m:ctrlPr>
                        </m:fPr>
                        <m:num>
                          <m:r>
                            <a:rPr lang="es-CO" sz="2400" b="1" i="1" smtClean="0">
                              <a:latin typeface="Cambria Math" panose="02040503050406030204" pitchFamily="18" charset="0"/>
                            </a:rPr>
                            <m:t>𝑳𝒐𝒂𝒅</m:t>
                          </m:r>
                          <m:r>
                            <a:rPr lang="es-CO" sz="2400" b="1" i="1" smtClean="0">
                              <a:latin typeface="Cambria Math" panose="02040503050406030204" pitchFamily="18" charset="0"/>
                            </a:rPr>
                            <m:t> </m:t>
                          </m:r>
                          <m:r>
                            <a:rPr lang="es-CO" sz="2400" b="1" i="1" smtClean="0">
                              <a:latin typeface="Cambria Math" panose="02040503050406030204" pitchFamily="18" charset="0"/>
                            </a:rPr>
                            <m:t>𝒇𝒂𝒄𝒕𝒐𝒓</m:t>
                          </m:r>
                          <m:r>
                            <a:rPr lang="es-CO" sz="2400" b="1" i="1" smtClean="0">
                              <a:latin typeface="Cambria Math" panose="02040503050406030204" pitchFamily="18" charset="0"/>
                            </a:rPr>
                            <m:t> </m:t>
                          </m:r>
                          <m:d>
                            <m:dPr>
                              <m:begChr m:val="["/>
                              <m:endChr m:val="]"/>
                              <m:ctrlPr>
                                <a:rPr lang="es-CO" sz="2400" b="1" i="1" smtClean="0">
                                  <a:latin typeface="Cambria Math" panose="02040503050406030204" pitchFamily="18" charset="0"/>
                                </a:rPr>
                              </m:ctrlPr>
                            </m:dPr>
                            <m:e>
                              <m:r>
                                <a:rPr lang="es-CO" sz="2400" b="1" i="1" smtClean="0">
                                  <a:latin typeface="Cambria Math" panose="02040503050406030204" pitchFamily="18" charset="0"/>
                                </a:rPr>
                                <m:t>𝒑</m:t>
                              </m:r>
                              <m:r>
                                <a:rPr lang="es-CO" sz="2400" b="1" i="1" smtClean="0">
                                  <a:latin typeface="Cambria Math" panose="02040503050406030204" pitchFamily="18" charset="0"/>
                                </a:rPr>
                                <m:t> </m:t>
                              </m:r>
                              <m:r>
                                <a:rPr lang="es-CO" sz="2400" b="1" i="1" smtClean="0">
                                  <a:latin typeface="Cambria Math" panose="02040503050406030204" pitchFamily="18" charset="0"/>
                                </a:rPr>
                                <m:t>𝒐𝒓</m:t>
                              </m:r>
                              <m:r>
                                <a:rPr lang="es-CO" sz="2400" b="1" i="1" smtClean="0">
                                  <a:latin typeface="Cambria Math" panose="02040503050406030204" pitchFamily="18" charset="0"/>
                                </a:rPr>
                                <m:t> </m:t>
                              </m:r>
                              <m:r>
                                <a:rPr lang="es-CO" sz="2400" b="1" i="1" smtClean="0">
                                  <a:latin typeface="Cambria Math" panose="02040503050406030204" pitchFamily="18" charset="0"/>
                                </a:rPr>
                                <m:t>𝒕</m:t>
                              </m:r>
                            </m:e>
                          </m:d>
                          <m:r>
                            <a:rPr lang="es-CO" sz="2400" b="1" i="1" smtClean="0">
                              <a:latin typeface="Cambria Math" panose="02040503050406030204" pitchFamily="18" charset="0"/>
                            </a:rPr>
                            <m:t>∗</m:t>
                          </m:r>
                          <m:r>
                            <a:rPr lang="es-CO" sz="2400" b="1" i="1" smtClean="0">
                              <a:latin typeface="Cambria Math" panose="02040503050406030204" pitchFamily="18" charset="0"/>
                            </a:rPr>
                            <m:t>𝑨𝒄𝒕𝒊𝒗𝒊𝒕𝒚</m:t>
                          </m:r>
                          <m:r>
                            <a:rPr lang="es-CO" sz="2400" b="1" i="1" smtClean="0">
                              <a:latin typeface="Cambria Math" panose="02040503050406030204" pitchFamily="18" charset="0"/>
                            </a:rPr>
                            <m:t> </m:t>
                          </m:r>
                          <m:r>
                            <a:rPr lang="es-CO" sz="2400" b="1" i="1" smtClean="0">
                              <a:latin typeface="Cambria Math" panose="02040503050406030204" pitchFamily="18" charset="0"/>
                            </a:rPr>
                            <m:t>𝒇𝒂𝒄𝒕𝒐𝒓</m:t>
                          </m:r>
                          <m:r>
                            <a:rPr lang="es-CO" sz="2400" b="1" i="1" smtClean="0">
                              <a:latin typeface="Cambria Math" panose="02040503050406030204" pitchFamily="18" charset="0"/>
                            </a:rPr>
                            <m:t>[</m:t>
                          </m:r>
                          <m:r>
                            <a:rPr lang="es-CO" sz="2400" b="1" i="1" smtClean="0">
                              <a:latin typeface="Cambria Math" panose="02040503050406030204" pitchFamily="18" charset="0"/>
                            </a:rPr>
                            <m:t>𝑴𝒌𝒎</m:t>
                          </m:r>
                          <m:r>
                            <a:rPr lang="es-CO" sz="2400" b="1" i="1" smtClean="0">
                              <a:latin typeface="Cambria Math" panose="02040503050406030204" pitchFamily="18" charset="0"/>
                            </a:rPr>
                            <m:t>]</m:t>
                          </m:r>
                        </m:num>
                        <m:den>
                          <m:r>
                            <a:rPr lang="es-CO" sz="2400" b="1" i="1" smtClean="0">
                              <a:latin typeface="Cambria Math" panose="02040503050406030204" pitchFamily="18" charset="0"/>
                            </a:rPr>
                            <m:t>𝑭𝒖𝒆𝒍</m:t>
                          </m:r>
                          <m:r>
                            <a:rPr lang="es-CO" sz="2400" b="1" i="1" smtClean="0">
                              <a:latin typeface="Cambria Math" panose="02040503050406030204" pitchFamily="18" charset="0"/>
                            </a:rPr>
                            <m:t> </m:t>
                          </m:r>
                          <m:r>
                            <a:rPr lang="es-CO" sz="2400" b="1" i="1" smtClean="0">
                              <a:latin typeface="Cambria Math" panose="02040503050406030204" pitchFamily="18" charset="0"/>
                            </a:rPr>
                            <m:t>𝒄𝒐𝒏𝒔𝒖𝒎𝒑𝒕𝒊𝒐𝒏</m:t>
                          </m:r>
                          <m:r>
                            <a:rPr lang="es-CO" sz="2400" b="1" i="1" smtClean="0">
                              <a:latin typeface="Cambria Math" panose="02040503050406030204" pitchFamily="18" charset="0"/>
                            </a:rPr>
                            <m:t> [</m:t>
                          </m:r>
                          <m:r>
                            <a:rPr lang="es-CO" sz="2400" b="1" i="1" smtClean="0">
                              <a:latin typeface="Cambria Math" panose="02040503050406030204" pitchFamily="18" charset="0"/>
                            </a:rPr>
                            <m:t>𝑷𝑱</m:t>
                          </m:r>
                          <m:r>
                            <a:rPr lang="es-CO" sz="2400" b="1" i="1" smtClean="0">
                              <a:latin typeface="Cambria Math" panose="02040503050406030204" pitchFamily="18" charset="0"/>
                            </a:rPr>
                            <m:t>]</m:t>
                          </m:r>
                        </m:den>
                      </m:f>
                    </m:oMath>
                  </m:oMathPara>
                </a14:m>
                <a:endParaRPr lang="es-CO" sz="2400" b="1" dirty="0"/>
              </a:p>
            </p:txBody>
          </p:sp>
        </mc:Choice>
        <mc:Fallback xmlns="">
          <p:sp>
            <p:nvSpPr>
              <p:cNvPr id="8" name="TextBox 7">
                <a:extLst>
                  <a:ext uri="{FF2B5EF4-FFF2-40B4-BE49-F238E27FC236}">
                    <a16:creationId xmlns:a16="http://schemas.microsoft.com/office/drawing/2014/main" id="{5B674788-BBF8-12D7-92B8-69C2CFC1BBF8}"/>
                  </a:ext>
                </a:extLst>
              </p:cNvPr>
              <p:cNvSpPr txBox="1">
                <a:spLocks noRot="1" noChangeAspect="1" noMove="1" noResize="1" noEditPoints="1" noAdjustHandles="1" noChangeArrowheads="1" noChangeShapeType="1" noTextEdit="1"/>
              </p:cNvSpPr>
              <p:nvPr/>
            </p:nvSpPr>
            <p:spPr>
              <a:xfrm>
                <a:off x="609113" y="4997001"/>
                <a:ext cx="11121250" cy="821892"/>
              </a:xfrm>
              <a:prstGeom prst="rect">
                <a:avLst/>
              </a:prstGeom>
              <a:blipFill>
                <a:blip r:embed="rId5"/>
                <a:stretch>
                  <a:fillRect/>
                </a:stretch>
              </a:blipFill>
            </p:spPr>
            <p:txBody>
              <a:bodyPr/>
              <a:lstStyle/>
              <a:p>
                <a:r>
                  <a:rPr lang="es-CO">
                    <a:noFill/>
                  </a:rPr>
                  <a:t> </a:t>
                </a:r>
              </a:p>
            </p:txBody>
          </p:sp>
        </mc:Fallback>
      </mc:AlternateContent>
      <p:pic>
        <p:nvPicPr>
          <p:cNvPr id="9" name="synthesize - 2025-02-14T002910.444">
            <a:hlinkClick r:id="" action="ppaction://media"/>
            <a:extLst>
              <a:ext uri="{FF2B5EF4-FFF2-40B4-BE49-F238E27FC236}">
                <a16:creationId xmlns:a16="http://schemas.microsoft.com/office/drawing/2014/main" id="{2B879508-601C-7DFA-BC21-54444218C9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00" y="823663"/>
            <a:ext cx="830997" cy="830997"/>
          </a:xfrm>
          <a:prstGeom prst="rect">
            <a:avLst/>
          </a:prstGeom>
        </p:spPr>
      </p:pic>
    </p:spTree>
    <p:extLst>
      <p:ext uri="{BB962C8B-B14F-4D97-AF65-F5344CB8AC3E}">
        <p14:creationId xmlns:p14="http://schemas.microsoft.com/office/powerpoint/2010/main" val="357838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84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C6CCD2B2-CBAB-44CC-153B-6C616C3BDFAB}"/>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7E3A759F-AA5E-4192-CA9F-DEC4256A318A}"/>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11</a:t>
            </a:fld>
            <a:endParaRPr lang="sv-SE" sz="1000" b="1" dirty="0">
              <a:solidFill>
                <a:schemeClr val="bg1"/>
              </a:solidFill>
            </a:endParaRPr>
          </a:p>
        </p:txBody>
      </p:sp>
      <p:sp>
        <p:nvSpPr>
          <p:cNvPr id="2" name="Rectangle 1">
            <a:extLst>
              <a:ext uri="{FF2B5EF4-FFF2-40B4-BE49-F238E27FC236}">
                <a16:creationId xmlns:a16="http://schemas.microsoft.com/office/drawing/2014/main" id="{7DF05EEE-9D7A-1C89-D1CC-8095A6D226DB}"/>
              </a:ext>
            </a:extLst>
          </p:cNvPr>
          <p:cNvSpPr/>
          <p:nvPr/>
        </p:nvSpPr>
        <p:spPr>
          <a:xfrm>
            <a:off x="368102" y="103910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13.2.4 Fleet stock</a:t>
            </a:r>
          </a:p>
        </p:txBody>
      </p:sp>
      <p:sp>
        <p:nvSpPr>
          <p:cNvPr id="4" name="Title 10">
            <a:extLst>
              <a:ext uri="{FF2B5EF4-FFF2-40B4-BE49-F238E27FC236}">
                <a16:creationId xmlns:a16="http://schemas.microsoft.com/office/drawing/2014/main" id="{13E2CACF-5640-E083-B47E-934487E5DC34}"/>
              </a:ext>
            </a:extLst>
          </p:cNvPr>
          <p:cNvSpPr txBox="1">
            <a:spLocks/>
          </p:cNvSpPr>
          <p:nvPr/>
        </p:nvSpPr>
        <p:spPr>
          <a:xfrm>
            <a:off x="188715" y="-200025"/>
            <a:ext cx="11609585" cy="1110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13.2 Basic concepts on transport modelling</a:t>
            </a:r>
          </a:p>
        </p:txBody>
      </p:sp>
      <p:sp>
        <p:nvSpPr>
          <p:cNvPr id="5" name="TextBox 4">
            <a:extLst>
              <a:ext uri="{FF2B5EF4-FFF2-40B4-BE49-F238E27FC236}">
                <a16:creationId xmlns:a16="http://schemas.microsoft.com/office/drawing/2014/main" id="{2CD918A9-B7AB-EED5-3B0D-79238E280EDE}"/>
              </a:ext>
            </a:extLst>
          </p:cNvPr>
          <p:cNvSpPr txBox="1"/>
          <p:nvPr/>
        </p:nvSpPr>
        <p:spPr>
          <a:xfrm>
            <a:off x="368102" y="1567744"/>
            <a:ext cx="11026973" cy="954107"/>
          </a:xfrm>
          <a:prstGeom prst="rect">
            <a:avLst/>
          </a:prstGeom>
          <a:noFill/>
        </p:spPr>
        <p:txBody>
          <a:bodyPr wrap="square">
            <a:spAutoFit/>
          </a:bodyPr>
          <a:lstStyle/>
          <a:p>
            <a:pPr algn="just"/>
            <a:r>
              <a:rPr lang="en-US" sz="2800" dirty="0">
                <a:latin typeface="Aptos" panose="020B0004020202020204" pitchFamily="34" charset="0"/>
              </a:rPr>
              <a:t>The number of vehicles is an important input in transport modeling for estimating fuel consumption and installed capacity.</a:t>
            </a:r>
            <a:endParaRPr lang="es-CO" sz="2800" dirty="0">
              <a:latin typeface="Aptos" panose="020B0004020202020204"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19EA8CF-ABA4-1736-A20E-3AA446A4D7E7}"/>
                  </a:ext>
                </a:extLst>
              </p:cNvPr>
              <p:cNvSpPr txBox="1"/>
              <p:nvPr/>
            </p:nvSpPr>
            <p:spPr>
              <a:xfrm>
                <a:off x="188714" y="2897806"/>
                <a:ext cx="11609585" cy="239245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CO" sz="3000" i="1" smtClean="0">
                          <a:solidFill>
                            <a:schemeClr val="tx1"/>
                          </a:solidFill>
                          <a:latin typeface="Cambria Math" panose="02040503050406030204" pitchFamily="18" charset="0"/>
                        </a:rPr>
                        <m:t>𝑇𝑒𝑐h𝑛𝑜𝑙𝑜𝑔𝑦</m:t>
                      </m:r>
                      <m:r>
                        <a:rPr lang="es-CO" sz="3000" i="0">
                          <a:solidFill>
                            <a:schemeClr val="tx1"/>
                          </a:solidFill>
                          <a:latin typeface="Cambria Math" panose="02040503050406030204" pitchFamily="18" charset="0"/>
                        </a:rPr>
                        <m:t> </m:t>
                      </m:r>
                      <m:r>
                        <a:rPr lang="es-CO" sz="3000" i="1">
                          <a:solidFill>
                            <a:schemeClr val="tx1"/>
                          </a:solidFill>
                          <a:latin typeface="Cambria Math" panose="02040503050406030204" pitchFamily="18" charset="0"/>
                        </a:rPr>
                        <m:t>𝑒𝑛𝑒𝑟𝑔𝑦</m:t>
                      </m:r>
                      <m:r>
                        <a:rPr lang="es-CO" sz="3000" i="0">
                          <a:solidFill>
                            <a:schemeClr val="tx1"/>
                          </a:solidFill>
                          <a:latin typeface="Cambria Math" panose="02040503050406030204" pitchFamily="18" charset="0"/>
                        </a:rPr>
                        <m:t> </m:t>
                      </m:r>
                      <m:r>
                        <a:rPr lang="es-CO" sz="3000" i="1">
                          <a:solidFill>
                            <a:schemeClr val="tx1"/>
                          </a:solidFill>
                          <a:latin typeface="Cambria Math" panose="02040503050406030204" pitchFamily="18" charset="0"/>
                        </a:rPr>
                        <m:t>𝑐𝑜𝑛𝑠𝑢𝑚𝑝𝑡𝑖𝑜𝑛</m:t>
                      </m:r>
                      <m:r>
                        <a:rPr lang="es-CO" sz="3000" i="0">
                          <a:solidFill>
                            <a:schemeClr val="tx1"/>
                          </a:solidFill>
                          <a:latin typeface="Cambria Math" panose="02040503050406030204" pitchFamily="18" charset="0"/>
                        </a:rPr>
                        <m:t> </m:t>
                      </m:r>
                      <m:d>
                        <m:dPr>
                          <m:begChr m:val="["/>
                          <m:endChr m:val="]"/>
                          <m:ctrlPr>
                            <a:rPr lang="es-CO" sz="3000" i="1">
                              <a:solidFill>
                                <a:schemeClr val="tx1"/>
                              </a:solidFill>
                              <a:latin typeface="Cambria Math" panose="02040503050406030204" pitchFamily="18" charset="0"/>
                            </a:rPr>
                          </m:ctrlPr>
                        </m:dPr>
                        <m:e>
                          <m:r>
                            <a:rPr lang="es-CO" sz="3000" i="1">
                              <a:solidFill>
                                <a:schemeClr val="tx1"/>
                              </a:solidFill>
                              <a:latin typeface="Cambria Math" panose="02040503050406030204" pitchFamily="18" charset="0"/>
                            </a:rPr>
                            <m:t>𝑃𝐽</m:t>
                          </m:r>
                        </m:e>
                      </m:d>
                      <m:r>
                        <a:rPr lang="es-CO" sz="3000" i="0">
                          <a:solidFill>
                            <a:schemeClr val="tx1"/>
                          </a:solidFill>
                          <a:latin typeface="Cambria Math" panose="02040503050406030204" pitchFamily="18" charset="0"/>
                        </a:rPr>
                        <m:t>=</m:t>
                      </m:r>
                      <m:r>
                        <a:rPr lang="es-CO" sz="3000" i="1">
                          <a:solidFill>
                            <a:schemeClr val="tx1"/>
                          </a:solidFill>
                          <a:latin typeface="Cambria Math" panose="02040503050406030204" pitchFamily="18" charset="0"/>
                        </a:rPr>
                        <m:t>𝐹𝑙𝑒𝑒𝑡</m:t>
                      </m:r>
                      <m:r>
                        <a:rPr lang="es-CO" sz="3000" i="0">
                          <a:solidFill>
                            <a:schemeClr val="tx1"/>
                          </a:solidFill>
                          <a:latin typeface="Cambria Math" panose="02040503050406030204" pitchFamily="18" charset="0"/>
                        </a:rPr>
                        <m:t> </m:t>
                      </m:r>
                      <m:r>
                        <a:rPr lang="es-CO" sz="3000" i="1">
                          <a:solidFill>
                            <a:schemeClr val="tx1"/>
                          </a:solidFill>
                          <a:latin typeface="Cambria Math" panose="02040503050406030204" pitchFamily="18" charset="0"/>
                        </a:rPr>
                        <m:t>𝑠𝑡𝑜𝑐𝑘</m:t>
                      </m:r>
                      <m:r>
                        <a:rPr lang="es-CO" sz="3000" i="0">
                          <a:solidFill>
                            <a:schemeClr val="tx1"/>
                          </a:solidFill>
                          <a:latin typeface="Cambria Math" panose="02040503050406030204" pitchFamily="18" charset="0"/>
                        </a:rPr>
                        <m:t> </m:t>
                      </m:r>
                      <m:d>
                        <m:dPr>
                          <m:begChr m:val="["/>
                          <m:endChr m:val="]"/>
                          <m:ctrlPr>
                            <a:rPr lang="es-CO" sz="3000" i="1">
                              <a:solidFill>
                                <a:schemeClr val="tx1"/>
                              </a:solidFill>
                              <a:latin typeface="Cambria Math" panose="02040503050406030204" pitchFamily="18" charset="0"/>
                            </a:rPr>
                          </m:ctrlPr>
                        </m:dPr>
                        <m:e>
                          <m:r>
                            <a:rPr lang="es-CO" sz="3000" b="0" i="1" smtClean="0">
                              <a:solidFill>
                                <a:schemeClr val="tx1"/>
                              </a:solidFill>
                              <a:latin typeface="Cambria Math" panose="02040503050406030204" pitchFamily="18" charset="0"/>
                            </a:rPr>
                            <m:t>𝑀</m:t>
                          </m:r>
                          <m:r>
                            <a:rPr lang="es-CO" sz="3000" i="1">
                              <a:solidFill>
                                <a:schemeClr val="tx1"/>
                              </a:solidFill>
                              <a:latin typeface="Cambria Math" panose="02040503050406030204" pitchFamily="18" charset="0"/>
                            </a:rPr>
                            <m:t>𝑣</m:t>
                          </m:r>
                        </m:e>
                      </m:d>
                      <m:r>
                        <a:rPr lang="es-CO" sz="3000" i="0">
                          <a:solidFill>
                            <a:schemeClr val="tx1"/>
                          </a:solidFill>
                          <a:latin typeface="Cambria Math" panose="02040503050406030204" pitchFamily="18" charset="0"/>
                        </a:rPr>
                        <m:t>∗</m:t>
                      </m:r>
                      <m:r>
                        <a:rPr lang="es-CO" sz="3000" i="1">
                          <a:solidFill>
                            <a:schemeClr val="tx1"/>
                          </a:solidFill>
                          <a:latin typeface="Cambria Math" panose="02040503050406030204" pitchFamily="18" charset="0"/>
                        </a:rPr>
                        <m:t>𝐴𝑐𝑡𝑖𝑣𝑖𝑡𝑦</m:t>
                      </m:r>
                      <m:r>
                        <a:rPr lang="es-CO" sz="3000" i="0">
                          <a:solidFill>
                            <a:schemeClr val="tx1"/>
                          </a:solidFill>
                          <a:latin typeface="Cambria Math" panose="02040503050406030204" pitchFamily="18" charset="0"/>
                        </a:rPr>
                        <m:t> </m:t>
                      </m:r>
                      <m:r>
                        <a:rPr lang="es-CO" sz="3000" i="1">
                          <a:solidFill>
                            <a:schemeClr val="tx1"/>
                          </a:solidFill>
                          <a:latin typeface="Cambria Math" panose="02040503050406030204" pitchFamily="18" charset="0"/>
                        </a:rPr>
                        <m:t>𝑓𝑎𝑐𝑡𝑜𝑟</m:t>
                      </m:r>
                      <m:r>
                        <a:rPr lang="es-CO" sz="3000" i="0">
                          <a:solidFill>
                            <a:schemeClr val="tx1"/>
                          </a:solidFill>
                          <a:latin typeface="Cambria Math" panose="02040503050406030204" pitchFamily="18" charset="0"/>
                        </a:rPr>
                        <m:t> </m:t>
                      </m:r>
                      <m:d>
                        <m:dPr>
                          <m:begChr m:val="["/>
                          <m:endChr m:val="]"/>
                          <m:ctrlPr>
                            <a:rPr lang="es-CO" sz="3000" i="1">
                              <a:solidFill>
                                <a:schemeClr val="tx1"/>
                              </a:solidFill>
                              <a:latin typeface="Cambria Math" panose="02040503050406030204" pitchFamily="18" charset="0"/>
                            </a:rPr>
                          </m:ctrlPr>
                        </m:dPr>
                        <m:e>
                          <m:r>
                            <a:rPr lang="es-CO" sz="3000" i="1">
                              <a:solidFill>
                                <a:schemeClr val="tx1"/>
                              </a:solidFill>
                              <a:latin typeface="Cambria Math" panose="02040503050406030204" pitchFamily="18" charset="0"/>
                            </a:rPr>
                            <m:t>𝑘𝑚</m:t>
                          </m:r>
                        </m:e>
                      </m:d>
                      <m:r>
                        <a:rPr lang="es-CO" sz="3000" i="0">
                          <a:solidFill>
                            <a:schemeClr val="tx1"/>
                          </a:solidFill>
                          <a:latin typeface="Cambria Math" panose="02040503050406030204" pitchFamily="18" charset="0"/>
                        </a:rPr>
                        <m:t>∗</m:t>
                      </m:r>
                      <m:r>
                        <a:rPr lang="es-CO" sz="3000" i="1">
                          <a:solidFill>
                            <a:schemeClr val="tx1"/>
                          </a:solidFill>
                          <a:latin typeface="Cambria Math" panose="02040503050406030204" pitchFamily="18" charset="0"/>
                        </a:rPr>
                        <m:t>𝐿𝑜𝑎𝑑</m:t>
                      </m:r>
                      <m:r>
                        <a:rPr lang="es-CO" sz="3000" i="0">
                          <a:solidFill>
                            <a:schemeClr val="tx1"/>
                          </a:solidFill>
                          <a:latin typeface="Cambria Math" panose="02040503050406030204" pitchFamily="18" charset="0"/>
                        </a:rPr>
                        <m:t> </m:t>
                      </m:r>
                      <m:r>
                        <a:rPr lang="es-CO" sz="3000" i="1">
                          <a:solidFill>
                            <a:schemeClr val="tx1"/>
                          </a:solidFill>
                          <a:latin typeface="Cambria Math" panose="02040503050406030204" pitchFamily="18" charset="0"/>
                        </a:rPr>
                        <m:t>𝑓𝑎𝑐𝑡𝑜𝑟</m:t>
                      </m:r>
                      <m:r>
                        <a:rPr lang="es-CO" sz="3000" i="0">
                          <a:solidFill>
                            <a:schemeClr val="tx1"/>
                          </a:solidFill>
                          <a:latin typeface="Cambria Math" panose="02040503050406030204" pitchFamily="18" charset="0"/>
                        </a:rPr>
                        <m:t> </m:t>
                      </m:r>
                      <m:d>
                        <m:dPr>
                          <m:begChr m:val="["/>
                          <m:endChr m:val="]"/>
                          <m:ctrlPr>
                            <a:rPr lang="es-CO" sz="3000" i="1">
                              <a:solidFill>
                                <a:schemeClr val="tx1"/>
                              </a:solidFill>
                              <a:latin typeface="Cambria Math" panose="02040503050406030204" pitchFamily="18" charset="0"/>
                            </a:rPr>
                          </m:ctrlPr>
                        </m:dPr>
                        <m:e>
                          <m:f>
                            <m:fPr>
                              <m:ctrlPr>
                                <a:rPr lang="es-CO" sz="3000" i="1">
                                  <a:solidFill>
                                    <a:schemeClr val="tx1"/>
                                  </a:solidFill>
                                  <a:latin typeface="Cambria Math" panose="02040503050406030204" pitchFamily="18" charset="0"/>
                                </a:rPr>
                              </m:ctrlPr>
                            </m:fPr>
                            <m:num>
                              <m:r>
                                <a:rPr lang="es-CO" sz="3000" i="1">
                                  <a:solidFill>
                                    <a:schemeClr val="tx1"/>
                                  </a:solidFill>
                                  <a:latin typeface="Cambria Math" panose="02040503050406030204" pitchFamily="18" charset="0"/>
                                </a:rPr>
                                <m:t>𝑝</m:t>
                              </m:r>
                            </m:num>
                            <m:den>
                              <m:r>
                                <a:rPr lang="es-CO" sz="3000" i="1">
                                  <a:solidFill>
                                    <a:schemeClr val="tx1"/>
                                  </a:solidFill>
                                  <a:latin typeface="Cambria Math" panose="02040503050406030204" pitchFamily="18" charset="0"/>
                                </a:rPr>
                                <m:t>𝑣</m:t>
                              </m:r>
                            </m:den>
                          </m:f>
                        </m:e>
                      </m:d>
                      <m:r>
                        <a:rPr lang="es-CO" sz="3000" i="0">
                          <a:solidFill>
                            <a:schemeClr val="tx1"/>
                          </a:solidFill>
                          <a:latin typeface="Cambria Math" panose="02040503050406030204" pitchFamily="18" charset="0"/>
                        </a:rPr>
                        <m:t>∗</m:t>
                      </m:r>
                      <m:f>
                        <m:fPr>
                          <m:ctrlPr>
                            <a:rPr lang="es-CO" sz="3000" i="1">
                              <a:solidFill>
                                <a:schemeClr val="tx1"/>
                              </a:solidFill>
                              <a:latin typeface="Cambria Math" panose="02040503050406030204" pitchFamily="18" charset="0"/>
                            </a:rPr>
                          </m:ctrlPr>
                        </m:fPr>
                        <m:num>
                          <m:r>
                            <a:rPr lang="es-CO" sz="3000" i="0">
                              <a:solidFill>
                                <a:schemeClr val="tx1"/>
                              </a:solidFill>
                              <a:latin typeface="Cambria Math" panose="02040503050406030204" pitchFamily="18" charset="0"/>
                            </a:rPr>
                            <m:t>1</m:t>
                          </m:r>
                        </m:num>
                        <m:den>
                          <m:r>
                            <a:rPr lang="es-CO" sz="3000" i="1">
                              <a:solidFill>
                                <a:schemeClr val="tx1"/>
                              </a:solidFill>
                              <a:latin typeface="Cambria Math" panose="02040503050406030204" pitchFamily="18" charset="0"/>
                            </a:rPr>
                            <m:t>𝑇𝑒𝑐h𝑛𝑜𝑙𝑜𝑔𝑦</m:t>
                          </m:r>
                          <m:r>
                            <a:rPr lang="es-CO" sz="3000" i="0">
                              <a:solidFill>
                                <a:schemeClr val="tx1"/>
                              </a:solidFill>
                              <a:latin typeface="Cambria Math" panose="02040503050406030204" pitchFamily="18" charset="0"/>
                            </a:rPr>
                            <m:t> </m:t>
                          </m:r>
                          <m:r>
                            <a:rPr lang="es-CO" sz="3000" i="1">
                              <a:solidFill>
                                <a:schemeClr val="tx1"/>
                              </a:solidFill>
                              <a:latin typeface="Cambria Math" panose="02040503050406030204" pitchFamily="18" charset="0"/>
                            </a:rPr>
                            <m:t>𝑒𝑓𝑓𝑖𝑐𝑖𝑒𝑛𝑐𝑦</m:t>
                          </m:r>
                        </m:den>
                      </m:f>
                      <m:r>
                        <a:rPr lang="es-CO" sz="3000" i="0">
                          <a:solidFill>
                            <a:schemeClr val="tx1"/>
                          </a:solidFill>
                          <a:latin typeface="Cambria Math" panose="02040503050406030204" pitchFamily="18" charset="0"/>
                        </a:rPr>
                        <m:t> </m:t>
                      </m:r>
                      <m:d>
                        <m:dPr>
                          <m:begChr m:val="["/>
                          <m:endChr m:val="]"/>
                          <m:ctrlPr>
                            <a:rPr lang="es-CO" sz="3000" i="1">
                              <a:solidFill>
                                <a:schemeClr val="tx1"/>
                              </a:solidFill>
                              <a:latin typeface="Cambria Math" panose="02040503050406030204" pitchFamily="18" charset="0"/>
                            </a:rPr>
                          </m:ctrlPr>
                        </m:dPr>
                        <m:e>
                          <m:f>
                            <m:fPr>
                              <m:ctrlPr>
                                <a:rPr lang="es-CO" sz="3000" i="1">
                                  <a:solidFill>
                                    <a:schemeClr val="tx1"/>
                                  </a:solidFill>
                                  <a:latin typeface="Cambria Math" panose="02040503050406030204" pitchFamily="18" charset="0"/>
                                </a:rPr>
                              </m:ctrlPr>
                            </m:fPr>
                            <m:num>
                              <m:r>
                                <a:rPr lang="es-CO" sz="3000" i="1">
                                  <a:solidFill>
                                    <a:schemeClr val="tx1"/>
                                  </a:solidFill>
                                  <a:latin typeface="Cambria Math" panose="02040503050406030204" pitchFamily="18" charset="0"/>
                                </a:rPr>
                                <m:t>𝑃𝐽</m:t>
                              </m:r>
                            </m:num>
                            <m:den>
                              <m:r>
                                <a:rPr lang="es-CO" sz="3000" b="0" i="1" smtClean="0">
                                  <a:solidFill>
                                    <a:schemeClr val="tx1"/>
                                  </a:solidFill>
                                  <a:latin typeface="Cambria Math" panose="02040503050406030204" pitchFamily="18" charset="0"/>
                                </a:rPr>
                                <m:t>𝑀</m:t>
                              </m:r>
                              <m:r>
                                <a:rPr lang="es-CO" sz="3000" i="1">
                                  <a:solidFill>
                                    <a:schemeClr val="tx1"/>
                                  </a:solidFill>
                                  <a:latin typeface="Cambria Math" panose="02040503050406030204" pitchFamily="18" charset="0"/>
                                </a:rPr>
                                <m:t>𝑝𝑘𝑚</m:t>
                              </m:r>
                            </m:den>
                          </m:f>
                        </m:e>
                      </m:d>
                    </m:oMath>
                  </m:oMathPara>
                </a14:m>
                <a:endParaRPr lang="es-CO" sz="3000" dirty="0">
                  <a:solidFill>
                    <a:schemeClr val="tx1"/>
                  </a:solidFill>
                </a:endParaRPr>
              </a:p>
            </p:txBody>
          </p:sp>
        </mc:Choice>
        <mc:Fallback xmlns="">
          <p:sp>
            <p:nvSpPr>
              <p:cNvPr id="7" name="TextBox 6">
                <a:extLst>
                  <a:ext uri="{FF2B5EF4-FFF2-40B4-BE49-F238E27FC236}">
                    <a16:creationId xmlns:a16="http://schemas.microsoft.com/office/drawing/2014/main" id="{419EA8CF-ABA4-1736-A20E-3AA446A4D7E7}"/>
                  </a:ext>
                </a:extLst>
              </p:cNvPr>
              <p:cNvSpPr txBox="1">
                <a:spLocks noRot="1" noChangeAspect="1" noMove="1" noResize="1" noEditPoints="1" noAdjustHandles="1" noChangeArrowheads="1" noChangeShapeType="1" noTextEdit="1"/>
              </p:cNvSpPr>
              <p:nvPr/>
            </p:nvSpPr>
            <p:spPr>
              <a:xfrm>
                <a:off x="188714" y="2897806"/>
                <a:ext cx="11609585" cy="2392450"/>
              </a:xfrm>
              <a:prstGeom prst="rect">
                <a:avLst/>
              </a:prstGeom>
              <a:blipFill>
                <a:blip r:embed="rId5"/>
                <a:stretch>
                  <a:fillRect/>
                </a:stretch>
              </a:blipFill>
            </p:spPr>
            <p:txBody>
              <a:bodyPr/>
              <a:lstStyle/>
              <a:p>
                <a:r>
                  <a:rPr lang="es-CO">
                    <a:noFill/>
                  </a:rPr>
                  <a:t> </a:t>
                </a:r>
              </a:p>
            </p:txBody>
          </p:sp>
        </mc:Fallback>
      </mc:AlternateContent>
      <p:pic>
        <p:nvPicPr>
          <p:cNvPr id="6" name="synthesize - 2025-02-14T002948.591">
            <a:hlinkClick r:id="" action="ppaction://media"/>
            <a:extLst>
              <a:ext uri="{FF2B5EF4-FFF2-40B4-BE49-F238E27FC236}">
                <a16:creationId xmlns:a16="http://schemas.microsoft.com/office/drawing/2014/main" id="{86A60FDB-E58D-F70D-B666-A2082BAA0D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32347" y="762108"/>
            <a:ext cx="954107" cy="954107"/>
          </a:xfrm>
          <a:prstGeom prst="rect">
            <a:avLst/>
          </a:prstGeom>
        </p:spPr>
      </p:pic>
    </p:spTree>
    <p:extLst>
      <p:ext uri="{BB962C8B-B14F-4D97-AF65-F5344CB8AC3E}">
        <p14:creationId xmlns:p14="http://schemas.microsoft.com/office/powerpoint/2010/main" val="291443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8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12</a:t>
            </a:fld>
            <a:endParaRPr lang="sv-SE" sz="1000" b="1" dirty="0">
              <a:solidFill>
                <a:schemeClr val="bg1"/>
              </a:solidFill>
            </a:endParaRPr>
          </a:p>
        </p:txBody>
      </p:sp>
      <p:sp>
        <p:nvSpPr>
          <p:cNvPr id="2" name="Slide Number Placeholder 5">
            <a:extLst>
              <a:ext uri="{FF2B5EF4-FFF2-40B4-BE49-F238E27FC236}">
                <a16:creationId xmlns:a16="http://schemas.microsoft.com/office/drawing/2014/main" id="{51BDC163-8BDF-21C1-48C3-1444207E838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itle 10">
            <a:extLst>
              <a:ext uri="{FF2B5EF4-FFF2-40B4-BE49-F238E27FC236}">
                <a16:creationId xmlns:a16="http://schemas.microsoft.com/office/drawing/2014/main" id="{276B0536-8E35-8032-529F-574B89B964A7}"/>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13.2 References</a:t>
            </a:r>
          </a:p>
        </p:txBody>
      </p:sp>
      <p:sp>
        <p:nvSpPr>
          <p:cNvPr id="6" name="TextBox 5">
            <a:extLst>
              <a:ext uri="{FF2B5EF4-FFF2-40B4-BE49-F238E27FC236}">
                <a16:creationId xmlns:a16="http://schemas.microsoft.com/office/drawing/2014/main" id="{91AFAE79-4E80-EC23-84F9-022449FC2510}"/>
              </a:ext>
            </a:extLst>
          </p:cNvPr>
          <p:cNvSpPr txBox="1"/>
          <p:nvPr/>
        </p:nvSpPr>
        <p:spPr>
          <a:xfrm>
            <a:off x="929195" y="1494761"/>
            <a:ext cx="9719514"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CO" sz="2400" b="0" i="0" dirty="0">
                <a:solidFill>
                  <a:srgbClr val="000000"/>
                </a:solidFill>
                <a:effectLst/>
                <a:latin typeface="Aptos" panose="020B0004020202020204" pitchFamily="34" charset="0"/>
              </a:rPr>
              <a:t>Plazas-Niño, F. (2024, junio 17). </a:t>
            </a:r>
            <a:r>
              <a:rPr lang="es-CO" sz="2400" b="0" i="0" dirty="0" err="1">
                <a:solidFill>
                  <a:srgbClr val="000000"/>
                </a:solidFill>
                <a:effectLst/>
                <a:latin typeface="Aptos" panose="020B0004020202020204" pitchFamily="34" charset="0"/>
              </a:rPr>
              <a:t>Modelling</a:t>
            </a:r>
            <a:r>
              <a:rPr lang="es-CO" sz="2400" b="0" i="0" dirty="0">
                <a:solidFill>
                  <a:srgbClr val="000000"/>
                </a:solidFill>
                <a:effectLst/>
                <a:latin typeface="Aptos" panose="020B0004020202020204" pitchFamily="34" charset="0"/>
              </a:rPr>
              <a:t> </a:t>
            </a:r>
            <a:r>
              <a:rPr lang="es-CO" sz="2400" b="0" i="0" dirty="0" err="1">
                <a:solidFill>
                  <a:srgbClr val="000000"/>
                </a:solidFill>
                <a:effectLst/>
                <a:latin typeface="Aptos" panose="020B0004020202020204" pitchFamily="34" charset="0"/>
              </a:rPr>
              <a:t>the</a:t>
            </a:r>
            <a:r>
              <a:rPr lang="es-CO" sz="2400" b="0" i="0" dirty="0">
                <a:solidFill>
                  <a:srgbClr val="000000"/>
                </a:solidFill>
                <a:effectLst/>
                <a:latin typeface="Aptos" panose="020B0004020202020204" pitchFamily="34" charset="0"/>
              </a:rPr>
              <a:t> Road </a:t>
            </a:r>
            <a:r>
              <a:rPr lang="es-CO" sz="2400" b="0" i="0" dirty="0" err="1">
                <a:solidFill>
                  <a:srgbClr val="000000"/>
                </a:solidFill>
                <a:effectLst/>
                <a:latin typeface="Aptos" panose="020B0004020202020204" pitchFamily="34" charset="0"/>
              </a:rPr>
              <a:t>Transport</a:t>
            </a:r>
            <a:r>
              <a:rPr lang="es-CO" sz="2400" b="0" i="0" dirty="0">
                <a:solidFill>
                  <a:srgbClr val="000000"/>
                </a:solidFill>
                <a:effectLst/>
                <a:latin typeface="Aptos" panose="020B0004020202020204" pitchFamily="34" charset="0"/>
              </a:rPr>
              <a:t> Sector (</a:t>
            </a:r>
            <a:r>
              <a:rPr lang="es-CO" sz="2400" b="0" i="0" dirty="0" err="1">
                <a:solidFill>
                  <a:srgbClr val="000000"/>
                </a:solidFill>
                <a:effectLst/>
                <a:latin typeface="Aptos" panose="020B0004020202020204" pitchFamily="34" charset="0"/>
              </a:rPr>
              <a:t>Theory</a:t>
            </a:r>
            <a:r>
              <a:rPr lang="es-CO" sz="2400" b="0" i="0" dirty="0">
                <a:solidFill>
                  <a:srgbClr val="000000"/>
                </a:solidFill>
                <a:effectLst/>
                <a:latin typeface="Aptos" panose="020B0004020202020204" pitchFamily="34" charset="0"/>
              </a:rPr>
              <a:t>) | </a:t>
            </a:r>
            <a:r>
              <a:rPr lang="es-CO" sz="2400" b="0" i="0" dirty="0" err="1">
                <a:solidFill>
                  <a:srgbClr val="000000"/>
                </a:solidFill>
                <a:effectLst/>
                <a:latin typeface="Aptos" panose="020B0004020202020204" pitchFamily="34" charset="0"/>
              </a:rPr>
              <a:t>Advanced</a:t>
            </a:r>
            <a:r>
              <a:rPr lang="es-CO" sz="2400" b="0" i="0" dirty="0">
                <a:solidFill>
                  <a:srgbClr val="000000"/>
                </a:solidFill>
                <a:effectLst/>
                <a:latin typeface="Aptos" panose="020B0004020202020204" pitchFamily="34" charset="0"/>
              </a:rPr>
              <a:t> Energy </a:t>
            </a:r>
            <a:r>
              <a:rPr lang="es-CO" sz="2400" b="0" i="0" dirty="0" err="1">
                <a:solidFill>
                  <a:srgbClr val="000000"/>
                </a:solidFill>
                <a:effectLst/>
                <a:latin typeface="Aptos" panose="020B0004020202020204" pitchFamily="34" charset="0"/>
              </a:rPr>
              <a:t>System</a:t>
            </a:r>
            <a:r>
              <a:rPr lang="es-CO" sz="2400" b="0" i="0" dirty="0">
                <a:solidFill>
                  <a:srgbClr val="000000"/>
                </a:solidFill>
                <a:effectLst/>
                <a:latin typeface="Aptos" panose="020B0004020202020204" pitchFamily="34" charset="0"/>
              </a:rPr>
              <a:t> </a:t>
            </a:r>
            <a:r>
              <a:rPr lang="es-CO" sz="2400" b="0" i="0" dirty="0" err="1">
                <a:solidFill>
                  <a:srgbClr val="000000"/>
                </a:solidFill>
                <a:effectLst/>
                <a:latin typeface="Aptos" panose="020B0004020202020204" pitchFamily="34" charset="0"/>
              </a:rPr>
              <a:t>Modelling</a:t>
            </a:r>
            <a:r>
              <a:rPr lang="es-CO" sz="2400" b="0" i="0" dirty="0">
                <a:solidFill>
                  <a:srgbClr val="000000"/>
                </a:solidFill>
                <a:effectLst/>
                <a:latin typeface="Aptos" panose="020B0004020202020204" pitchFamily="34" charset="0"/>
              </a:rPr>
              <a:t> </a:t>
            </a:r>
            <a:r>
              <a:rPr lang="es-CO" sz="2400" b="0" i="0" dirty="0" err="1">
                <a:solidFill>
                  <a:srgbClr val="000000"/>
                </a:solidFill>
                <a:effectLst/>
                <a:latin typeface="Aptos" panose="020B0004020202020204" pitchFamily="34" charset="0"/>
              </a:rPr>
              <a:t>Using</a:t>
            </a:r>
            <a:r>
              <a:rPr lang="es-CO" sz="2400" b="0" i="0" dirty="0">
                <a:solidFill>
                  <a:srgbClr val="000000"/>
                </a:solidFill>
                <a:effectLst/>
                <a:latin typeface="Aptos" panose="020B0004020202020204" pitchFamily="34" charset="0"/>
              </a:rPr>
              <a:t> </a:t>
            </a:r>
            <a:r>
              <a:rPr lang="es-CO" sz="2400" b="0" i="0" dirty="0" err="1">
                <a:solidFill>
                  <a:srgbClr val="000000"/>
                </a:solidFill>
                <a:effectLst/>
                <a:latin typeface="Aptos" panose="020B0004020202020204" pitchFamily="34" charset="0"/>
              </a:rPr>
              <a:t>OSeMOSYS</a:t>
            </a:r>
            <a:r>
              <a:rPr lang="es-CO" sz="2400" b="0" i="0" dirty="0">
                <a:solidFill>
                  <a:srgbClr val="000000"/>
                </a:solidFill>
                <a:effectLst/>
                <a:latin typeface="Aptos" panose="020B0004020202020204" pitchFamily="34" charset="0"/>
              </a:rPr>
              <a:t>. </a:t>
            </a:r>
            <a:r>
              <a:rPr lang="es-CO" sz="2400" b="0" i="0" dirty="0" err="1">
                <a:solidFill>
                  <a:srgbClr val="000000"/>
                </a:solidFill>
                <a:effectLst/>
                <a:latin typeface="Aptos" panose="020B0004020202020204" pitchFamily="34" charset="0"/>
              </a:rPr>
              <a:t>Zenodo</a:t>
            </a:r>
            <a:r>
              <a:rPr lang="es-CO" sz="2400" b="0" i="0" dirty="0">
                <a:solidFill>
                  <a:srgbClr val="000000"/>
                </a:solidFill>
                <a:effectLst/>
                <a:latin typeface="Aptos" panose="020B0004020202020204" pitchFamily="34" charset="0"/>
              </a:rPr>
              <a:t>. </a:t>
            </a:r>
            <a:r>
              <a:rPr lang="es-CO" sz="2400" b="0" i="0" dirty="0">
                <a:solidFill>
                  <a:srgbClr val="000000"/>
                </a:solidFill>
                <a:effectLst/>
                <a:latin typeface="Aptos" panose="020B0004020202020204" pitchFamily="34" charset="0"/>
                <a:hlinkClick r:id="rId3"/>
              </a:rPr>
              <a:t>https://doi.org/10.5281/zenodo.11882739</a:t>
            </a:r>
            <a:endParaRPr lang="es-CO" sz="2400" b="0" i="0" dirty="0">
              <a:solidFill>
                <a:srgbClr val="000000"/>
              </a:solidFill>
              <a:effectLst/>
              <a:latin typeface="Aptos" panose="020B0004020202020204" pitchFamily="34" charset="0"/>
            </a:endParaRPr>
          </a:p>
          <a:p>
            <a:endParaRPr lang="en-US" sz="2400" dirty="0">
              <a:latin typeface="Aptos" panose="020B0004020202020204" pitchFamily="34" charset="0"/>
              <a:cs typeface="Calibri"/>
            </a:endParaRPr>
          </a:p>
          <a:p>
            <a:pPr marL="342900" indent="-342900">
              <a:buAutoNum type="arabicPeriod"/>
            </a:pPr>
            <a:endParaRPr lang="en-GB" sz="2400" dirty="0">
              <a:latin typeface="Aptos" panose="020B0004020202020204" pitchFamily="34" charset="0"/>
              <a:cs typeface="Calibri"/>
            </a:endParaRPr>
          </a:p>
          <a:p>
            <a:endParaRPr lang="en-US" sz="2400" dirty="0">
              <a:latin typeface="Aptos" panose="020B0004020202020204" pitchFamily="34" charset="0"/>
              <a:cs typeface="Calibri"/>
            </a:endParaRPr>
          </a:p>
          <a:p>
            <a:pPr marL="342900" indent="-342900">
              <a:buFontTx/>
              <a:buAutoNum type="arabicPeriod"/>
            </a:pPr>
            <a:endParaRPr lang="en-US" sz="2400" dirty="0">
              <a:latin typeface="Aptos" panose="020B0004020202020204" pitchFamily="34" charset="0"/>
            </a:endParaRPr>
          </a:p>
          <a:p>
            <a:pPr marL="342900" indent="-342900">
              <a:buFontTx/>
              <a:buAutoNum type="arabicPeriod"/>
            </a:pPr>
            <a:endParaRPr lang="en-US" sz="2400" dirty="0">
              <a:latin typeface="Aptos" panose="020B0004020202020204" pitchFamily="34" charset="0"/>
            </a:endParaRPr>
          </a:p>
          <a:p>
            <a:pPr marL="342900" indent="-342900">
              <a:buAutoNum type="arabicPeriod"/>
            </a:pPr>
            <a:endParaRPr lang="en-US" sz="2400" dirty="0">
              <a:latin typeface="Aptos" panose="020B0004020202020204" pitchFamily="34" charset="0"/>
              <a:cs typeface="Calibri" panose="020F0502020204030204"/>
            </a:endParaRPr>
          </a:p>
          <a:p>
            <a:pPr marL="342900" indent="-342900">
              <a:buAutoNum type="arabicPeriod"/>
            </a:pPr>
            <a:endParaRPr lang="en-GB" sz="2400" dirty="0">
              <a:latin typeface="Aptos" panose="020B0004020202020204" pitchFamily="34" charset="0"/>
              <a:cs typeface="Calibri" panose="020F0502020204030204"/>
            </a:endParaRPr>
          </a:p>
          <a:p>
            <a:pPr marL="342900" indent="-342900">
              <a:buAutoNum type="arabicPeriod"/>
            </a:pPr>
            <a:endParaRPr lang="en-US" sz="2400" dirty="0">
              <a:latin typeface="Aptos" panose="020B0004020202020204" pitchFamily="34" charset="0"/>
              <a:cs typeface="Calibri" panose="020F0502020204030204"/>
            </a:endParaRPr>
          </a:p>
        </p:txBody>
      </p:sp>
    </p:spTree>
    <p:extLst>
      <p:ext uri="{BB962C8B-B14F-4D97-AF65-F5344CB8AC3E}">
        <p14:creationId xmlns:p14="http://schemas.microsoft.com/office/powerpoint/2010/main" val="964061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sp>
        <p:nvSpPr>
          <p:cNvPr id="5" name="Rectangle 4">
            <a:extLst>
              <a:ext uri="{FF2B5EF4-FFF2-40B4-BE49-F238E27FC236}">
                <a16:creationId xmlns:a16="http://schemas.microsoft.com/office/drawing/2014/main" id="{56B666DB-C3D1-00FB-14AA-33398F73EE1D}"/>
              </a:ext>
            </a:extLst>
          </p:cNvPr>
          <p:cNvSpPr/>
          <p:nvPr/>
        </p:nvSpPr>
        <p:spPr>
          <a:xfrm>
            <a:off x="472546" y="1643063"/>
            <a:ext cx="8171392"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13.3.1 Technologies in the reference energy system</a:t>
            </a:r>
          </a:p>
        </p:txBody>
      </p:sp>
      <p:sp>
        <p:nvSpPr>
          <p:cNvPr id="6" name="Title 10">
            <a:extLst>
              <a:ext uri="{FF2B5EF4-FFF2-40B4-BE49-F238E27FC236}">
                <a16:creationId xmlns:a16="http://schemas.microsoft.com/office/drawing/2014/main" id="{258398D6-E7B6-547F-135B-96F682BED301}"/>
              </a:ext>
            </a:extLst>
          </p:cNvPr>
          <p:cNvSpPr txBox="1">
            <a:spLocks/>
          </p:cNvSpPr>
          <p:nvPr/>
        </p:nvSpPr>
        <p:spPr>
          <a:xfrm>
            <a:off x="472546" y="198124"/>
            <a:ext cx="11100329" cy="14449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13.3 Modelling of transport sector using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05E0137E-C924-40F5-6DB7-EEE60E0E7526}"/>
              </a:ext>
            </a:extLst>
          </p:cNvPr>
          <p:cNvSpPr/>
          <p:nvPr/>
        </p:nvSpPr>
        <p:spPr>
          <a:xfrm>
            <a:off x="1643370" y="2661261"/>
            <a:ext cx="2591758"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err="1">
                <a:solidFill>
                  <a:sysClr val="windowText" lastClr="000000"/>
                </a:solidFill>
              </a:rPr>
              <a:t>Gasoline</a:t>
            </a:r>
            <a:r>
              <a:rPr lang="es-CO" sz="1800" dirty="0">
                <a:solidFill>
                  <a:sysClr val="windowText" lastClr="000000"/>
                </a:solidFill>
              </a:rPr>
              <a:t> car</a:t>
            </a:r>
          </a:p>
        </p:txBody>
      </p:sp>
      <p:cxnSp>
        <p:nvCxnSpPr>
          <p:cNvPr id="4" name="Straight Arrow Connector 3">
            <a:extLst>
              <a:ext uri="{FF2B5EF4-FFF2-40B4-BE49-F238E27FC236}">
                <a16:creationId xmlns:a16="http://schemas.microsoft.com/office/drawing/2014/main" id="{A5630C9C-710F-49F8-7AAC-233C78312ED7}"/>
              </a:ext>
            </a:extLst>
          </p:cNvPr>
          <p:cNvCxnSpPr>
            <a:cxnSpLocks/>
            <a:stCxn id="2" idx="3"/>
          </p:cNvCxnSpPr>
          <p:nvPr/>
        </p:nvCxnSpPr>
        <p:spPr>
          <a:xfrm>
            <a:off x="4235128" y="2953015"/>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6DE846D3-49E7-5DD4-7E6F-7D0B8B534296}"/>
              </a:ext>
            </a:extLst>
          </p:cNvPr>
          <p:cNvSpPr/>
          <p:nvPr/>
        </p:nvSpPr>
        <p:spPr>
          <a:xfrm>
            <a:off x="1643370" y="4125005"/>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Diesel </a:t>
            </a:r>
            <a:r>
              <a:rPr lang="es-CO" sz="1800" dirty="0" err="1">
                <a:solidFill>
                  <a:sysClr val="windowText" lastClr="000000"/>
                </a:solidFill>
              </a:rPr>
              <a:t>truck</a:t>
            </a:r>
            <a:endParaRPr lang="es-CO" sz="1800" dirty="0">
              <a:solidFill>
                <a:sysClr val="windowText" lastClr="000000"/>
              </a:solidFill>
            </a:endParaRPr>
          </a:p>
        </p:txBody>
      </p:sp>
      <p:cxnSp>
        <p:nvCxnSpPr>
          <p:cNvPr id="8" name="Straight Arrow Connector 7">
            <a:extLst>
              <a:ext uri="{FF2B5EF4-FFF2-40B4-BE49-F238E27FC236}">
                <a16:creationId xmlns:a16="http://schemas.microsoft.com/office/drawing/2014/main" id="{A14A3FDB-700D-3EA1-4D20-997E694102E8}"/>
              </a:ext>
            </a:extLst>
          </p:cNvPr>
          <p:cNvCxnSpPr>
            <a:cxnSpLocks/>
            <a:stCxn id="7" idx="3"/>
          </p:cNvCxnSpPr>
          <p:nvPr/>
        </p:nvCxnSpPr>
        <p:spPr>
          <a:xfrm>
            <a:off x="4235128" y="4416759"/>
            <a:ext cx="880105"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5A6D2EE-F874-6E67-3AED-E55C3E0A952E}"/>
              </a:ext>
            </a:extLst>
          </p:cNvPr>
          <p:cNvSpPr/>
          <p:nvPr/>
        </p:nvSpPr>
        <p:spPr>
          <a:xfrm>
            <a:off x="1647174" y="5529263"/>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Electric </a:t>
            </a:r>
            <a:r>
              <a:rPr lang="es-CO" sz="1800" dirty="0" err="1">
                <a:solidFill>
                  <a:sysClr val="windowText" lastClr="000000"/>
                </a:solidFill>
              </a:rPr>
              <a:t>motorcycle</a:t>
            </a:r>
            <a:endParaRPr lang="es-CO" sz="1800" dirty="0">
              <a:solidFill>
                <a:sysClr val="windowText" lastClr="000000"/>
              </a:solidFill>
            </a:endParaRPr>
          </a:p>
        </p:txBody>
      </p:sp>
      <p:cxnSp>
        <p:nvCxnSpPr>
          <p:cNvPr id="10" name="Straight Arrow Connector 9">
            <a:extLst>
              <a:ext uri="{FF2B5EF4-FFF2-40B4-BE49-F238E27FC236}">
                <a16:creationId xmlns:a16="http://schemas.microsoft.com/office/drawing/2014/main" id="{1A839FF1-C682-7783-50F5-1FDA64EC2BFF}"/>
              </a:ext>
            </a:extLst>
          </p:cNvPr>
          <p:cNvCxnSpPr>
            <a:cxnSpLocks/>
            <a:stCxn id="9" idx="3"/>
          </p:cNvCxnSpPr>
          <p:nvPr/>
        </p:nvCxnSpPr>
        <p:spPr>
          <a:xfrm>
            <a:off x="4238932" y="5821017"/>
            <a:ext cx="819151"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46C7592-D57A-1C98-1198-E25F62913088}"/>
              </a:ext>
            </a:extLst>
          </p:cNvPr>
          <p:cNvSpPr txBox="1"/>
          <p:nvPr/>
        </p:nvSpPr>
        <p:spPr>
          <a:xfrm>
            <a:off x="4331791" y="2220644"/>
            <a:ext cx="1606560" cy="646331"/>
          </a:xfrm>
          <a:prstGeom prst="rect">
            <a:avLst/>
          </a:prstGeom>
          <a:noFill/>
        </p:spPr>
        <p:txBody>
          <a:bodyPr wrap="square" rtlCol="0">
            <a:spAutoFit/>
          </a:bodyPr>
          <a:lstStyle/>
          <a:p>
            <a:pPr algn="ctr"/>
            <a:r>
              <a:rPr lang="es-CO" sz="1800" dirty="0"/>
              <a:t>Car </a:t>
            </a:r>
            <a:r>
              <a:rPr lang="es-CO" sz="1800" dirty="0" err="1"/>
              <a:t>transport</a:t>
            </a:r>
            <a:r>
              <a:rPr lang="es-CO" sz="1800" dirty="0"/>
              <a:t> </a:t>
            </a:r>
            <a:r>
              <a:rPr lang="es-CO" sz="1800" dirty="0" err="1"/>
              <a:t>demand</a:t>
            </a:r>
            <a:endParaRPr lang="es-CO" sz="1800" dirty="0"/>
          </a:p>
        </p:txBody>
      </p:sp>
      <p:cxnSp>
        <p:nvCxnSpPr>
          <p:cNvPr id="12" name="Straight Arrow Connector 11">
            <a:extLst>
              <a:ext uri="{FF2B5EF4-FFF2-40B4-BE49-F238E27FC236}">
                <a16:creationId xmlns:a16="http://schemas.microsoft.com/office/drawing/2014/main" id="{BBE4885E-EEA2-B1DB-DA60-B0510E8A09E3}"/>
              </a:ext>
            </a:extLst>
          </p:cNvPr>
          <p:cNvCxnSpPr>
            <a:cxnSpLocks/>
          </p:cNvCxnSpPr>
          <p:nvPr/>
        </p:nvCxnSpPr>
        <p:spPr>
          <a:xfrm>
            <a:off x="759461" y="2982053"/>
            <a:ext cx="8515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9333F96-D0A9-123B-0E8A-DF35A90C568B}"/>
              </a:ext>
            </a:extLst>
          </p:cNvPr>
          <p:cNvCxnSpPr>
            <a:cxnSpLocks/>
          </p:cNvCxnSpPr>
          <p:nvPr/>
        </p:nvCxnSpPr>
        <p:spPr>
          <a:xfrm>
            <a:off x="759461" y="4445797"/>
            <a:ext cx="880105"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A3BFCBB-F85E-5B7D-3EC5-339CF38E6E6F}"/>
              </a:ext>
            </a:extLst>
          </p:cNvPr>
          <p:cNvCxnSpPr>
            <a:cxnSpLocks/>
          </p:cNvCxnSpPr>
          <p:nvPr/>
        </p:nvCxnSpPr>
        <p:spPr>
          <a:xfrm>
            <a:off x="820417" y="5850055"/>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8E97EE9-C4E5-4496-6EC9-2F617C90BDE7}"/>
              </a:ext>
            </a:extLst>
          </p:cNvPr>
          <p:cNvSpPr txBox="1"/>
          <p:nvPr/>
        </p:nvSpPr>
        <p:spPr>
          <a:xfrm>
            <a:off x="199631" y="2497979"/>
            <a:ext cx="1126733" cy="369332"/>
          </a:xfrm>
          <a:prstGeom prst="rect">
            <a:avLst/>
          </a:prstGeom>
          <a:noFill/>
        </p:spPr>
        <p:txBody>
          <a:bodyPr wrap="square" rtlCol="0">
            <a:spAutoFit/>
          </a:bodyPr>
          <a:lstStyle/>
          <a:p>
            <a:r>
              <a:rPr lang="es-CO" sz="1800" dirty="0" err="1"/>
              <a:t>Gasoline</a:t>
            </a:r>
            <a:endParaRPr lang="es-CO" sz="1800" dirty="0"/>
          </a:p>
        </p:txBody>
      </p:sp>
      <p:sp>
        <p:nvSpPr>
          <p:cNvPr id="16" name="TextBox 15">
            <a:extLst>
              <a:ext uri="{FF2B5EF4-FFF2-40B4-BE49-F238E27FC236}">
                <a16:creationId xmlns:a16="http://schemas.microsoft.com/office/drawing/2014/main" id="{36E1B024-688B-6D20-54F7-B3961D12E1E1}"/>
              </a:ext>
            </a:extLst>
          </p:cNvPr>
          <p:cNvSpPr txBox="1"/>
          <p:nvPr/>
        </p:nvSpPr>
        <p:spPr>
          <a:xfrm>
            <a:off x="317943" y="3987666"/>
            <a:ext cx="1250192" cy="369332"/>
          </a:xfrm>
          <a:prstGeom prst="rect">
            <a:avLst/>
          </a:prstGeom>
          <a:noFill/>
        </p:spPr>
        <p:txBody>
          <a:bodyPr wrap="square" rtlCol="0">
            <a:spAutoFit/>
          </a:bodyPr>
          <a:lstStyle/>
          <a:p>
            <a:r>
              <a:rPr lang="es-CO" sz="1800" dirty="0"/>
              <a:t>Diesel</a:t>
            </a:r>
          </a:p>
        </p:txBody>
      </p:sp>
      <p:sp>
        <p:nvSpPr>
          <p:cNvPr id="17" name="TextBox 16">
            <a:extLst>
              <a:ext uri="{FF2B5EF4-FFF2-40B4-BE49-F238E27FC236}">
                <a16:creationId xmlns:a16="http://schemas.microsoft.com/office/drawing/2014/main" id="{ED3360A8-AEDC-B142-FCD8-EA07E73F20D2}"/>
              </a:ext>
            </a:extLst>
          </p:cNvPr>
          <p:cNvSpPr txBox="1"/>
          <p:nvPr/>
        </p:nvSpPr>
        <p:spPr>
          <a:xfrm>
            <a:off x="142483" y="5405286"/>
            <a:ext cx="1383914" cy="369332"/>
          </a:xfrm>
          <a:prstGeom prst="rect">
            <a:avLst/>
          </a:prstGeom>
          <a:noFill/>
        </p:spPr>
        <p:txBody>
          <a:bodyPr wrap="square" rtlCol="0">
            <a:spAutoFit/>
          </a:bodyPr>
          <a:lstStyle/>
          <a:p>
            <a:r>
              <a:rPr lang="es-CO" sz="1800" dirty="0" err="1"/>
              <a:t>Electricity</a:t>
            </a:r>
            <a:endParaRPr lang="es-CO" sz="1800" dirty="0"/>
          </a:p>
        </p:txBody>
      </p:sp>
      <p:sp>
        <p:nvSpPr>
          <p:cNvPr id="18" name="TextBox 17">
            <a:extLst>
              <a:ext uri="{FF2B5EF4-FFF2-40B4-BE49-F238E27FC236}">
                <a16:creationId xmlns:a16="http://schemas.microsoft.com/office/drawing/2014/main" id="{9975CE3F-2A27-4C05-7D42-2120885D74B4}"/>
              </a:ext>
            </a:extLst>
          </p:cNvPr>
          <p:cNvSpPr txBox="1"/>
          <p:nvPr/>
        </p:nvSpPr>
        <p:spPr>
          <a:xfrm>
            <a:off x="4188409" y="3710667"/>
            <a:ext cx="1857103" cy="646331"/>
          </a:xfrm>
          <a:prstGeom prst="rect">
            <a:avLst/>
          </a:prstGeom>
          <a:noFill/>
        </p:spPr>
        <p:txBody>
          <a:bodyPr wrap="square" rtlCol="0">
            <a:spAutoFit/>
          </a:bodyPr>
          <a:lstStyle/>
          <a:p>
            <a:pPr algn="ctr"/>
            <a:r>
              <a:rPr lang="es-CO" sz="1800" dirty="0" err="1"/>
              <a:t>Truck</a:t>
            </a:r>
            <a:r>
              <a:rPr lang="es-CO" sz="1800" dirty="0"/>
              <a:t> </a:t>
            </a:r>
            <a:r>
              <a:rPr lang="es-CO" sz="1800" dirty="0" err="1"/>
              <a:t>transport</a:t>
            </a:r>
            <a:r>
              <a:rPr lang="es-CO" sz="1800" dirty="0"/>
              <a:t> </a:t>
            </a:r>
            <a:r>
              <a:rPr lang="es-CO" sz="1800" dirty="0" err="1"/>
              <a:t>demand</a:t>
            </a:r>
            <a:endParaRPr lang="es-CO" sz="1800" dirty="0"/>
          </a:p>
        </p:txBody>
      </p:sp>
      <p:sp>
        <p:nvSpPr>
          <p:cNvPr id="19" name="TextBox 18">
            <a:extLst>
              <a:ext uri="{FF2B5EF4-FFF2-40B4-BE49-F238E27FC236}">
                <a16:creationId xmlns:a16="http://schemas.microsoft.com/office/drawing/2014/main" id="{0B5C5615-1242-7B9B-6F9C-2B359E2B43EC}"/>
              </a:ext>
            </a:extLst>
          </p:cNvPr>
          <p:cNvSpPr txBox="1"/>
          <p:nvPr/>
        </p:nvSpPr>
        <p:spPr>
          <a:xfrm>
            <a:off x="4154713" y="4839890"/>
            <a:ext cx="1799825" cy="923330"/>
          </a:xfrm>
          <a:prstGeom prst="rect">
            <a:avLst/>
          </a:prstGeom>
          <a:noFill/>
        </p:spPr>
        <p:txBody>
          <a:bodyPr wrap="square" rtlCol="0">
            <a:spAutoFit/>
          </a:bodyPr>
          <a:lstStyle/>
          <a:p>
            <a:pPr algn="ctr"/>
            <a:r>
              <a:rPr lang="es-CO" sz="1800" dirty="0" err="1"/>
              <a:t>Motorcycle</a:t>
            </a:r>
            <a:r>
              <a:rPr lang="es-CO" sz="1800" dirty="0"/>
              <a:t> </a:t>
            </a:r>
            <a:r>
              <a:rPr lang="es-CO" sz="1800" dirty="0" err="1"/>
              <a:t>transport</a:t>
            </a:r>
            <a:r>
              <a:rPr lang="es-CO" sz="1800" dirty="0"/>
              <a:t> </a:t>
            </a:r>
            <a:r>
              <a:rPr lang="es-CO" sz="1800" dirty="0" err="1"/>
              <a:t>demand</a:t>
            </a:r>
            <a:endParaRPr lang="es-CO" sz="1800" dirty="0"/>
          </a:p>
        </p:txBody>
      </p:sp>
      <p:sp>
        <p:nvSpPr>
          <p:cNvPr id="20" name="Rectangle 19">
            <a:extLst>
              <a:ext uri="{FF2B5EF4-FFF2-40B4-BE49-F238E27FC236}">
                <a16:creationId xmlns:a16="http://schemas.microsoft.com/office/drawing/2014/main" id="{1A1561C8-C373-36C5-2AD3-EB2B63F3D25D}"/>
              </a:ext>
            </a:extLst>
          </p:cNvPr>
          <p:cNvSpPr/>
          <p:nvPr/>
        </p:nvSpPr>
        <p:spPr>
          <a:xfrm>
            <a:off x="7528657" y="2661261"/>
            <a:ext cx="2591758"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DEMTRACARGSL</a:t>
            </a:r>
          </a:p>
        </p:txBody>
      </p:sp>
      <p:cxnSp>
        <p:nvCxnSpPr>
          <p:cNvPr id="21" name="Straight Arrow Connector 20">
            <a:extLst>
              <a:ext uri="{FF2B5EF4-FFF2-40B4-BE49-F238E27FC236}">
                <a16:creationId xmlns:a16="http://schemas.microsoft.com/office/drawing/2014/main" id="{6C2D71BF-EFCB-C478-582C-515AD15E474D}"/>
              </a:ext>
            </a:extLst>
          </p:cNvPr>
          <p:cNvCxnSpPr>
            <a:cxnSpLocks/>
            <a:stCxn id="20" idx="3"/>
          </p:cNvCxnSpPr>
          <p:nvPr/>
        </p:nvCxnSpPr>
        <p:spPr>
          <a:xfrm>
            <a:off x="10120415" y="2953015"/>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57B2C3BC-8661-D902-73E5-17491DF6AAAB}"/>
              </a:ext>
            </a:extLst>
          </p:cNvPr>
          <p:cNvSpPr/>
          <p:nvPr/>
        </p:nvSpPr>
        <p:spPr>
          <a:xfrm>
            <a:off x="7528657" y="4125005"/>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DEMTRATRKDSL</a:t>
            </a:r>
          </a:p>
        </p:txBody>
      </p:sp>
      <p:cxnSp>
        <p:nvCxnSpPr>
          <p:cNvPr id="23" name="Straight Arrow Connector 22">
            <a:extLst>
              <a:ext uri="{FF2B5EF4-FFF2-40B4-BE49-F238E27FC236}">
                <a16:creationId xmlns:a16="http://schemas.microsoft.com/office/drawing/2014/main" id="{0E2EBF6E-CC90-743E-B453-D8748D682E63}"/>
              </a:ext>
            </a:extLst>
          </p:cNvPr>
          <p:cNvCxnSpPr>
            <a:cxnSpLocks/>
            <a:stCxn id="22" idx="3"/>
          </p:cNvCxnSpPr>
          <p:nvPr/>
        </p:nvCxnSpPr>
        <p:spPr>
          <a:xfrm>
            <a:off x="10120415" y="4416759"/>
            <a:ext cx="880105"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73744590-D8B5-8B04-64E3-1E250E629FE9}"/>
              </a:ext>
            </a:extLst>
          </p:cNvPr>
          <p:cNvSpPr/>
          <p:nvPr/>
        </p:nvSpPr>
        <p:spPr>
          <a:xfrm>
            <a:off x="7532461" y="5529263"/>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DEMTRAMCYELC</a:t>
            </a:r>
          </a:p>
        </p:txBody>
      </p:sp>
      <p:cxnSp>
        <p:nvCxnSpPr>
          <p:cNvPr id="25" name="Straight Arrow Connector 24">
            <a:extLst>
              <a:ext uri="{FF2B5EF4-FFF2-40B4-BE49-F238E27FC236}">
                <a16:creationId xmlns:a16="http://schemas.microsoft.com/office/drawing/2014/main" id="{03CABF64-AE59-5D7B-C395-891DFE8CB1EB}"/>
              </a:ext>
            </a:extLst>
          </p:cNvPr>
          <p:cNvCxnSpPr>
            <a:cxnSpLocks/>
            <a:stCxn id="24" idx="3"/>
          </p:cNvCxnSpPr>
          <p:nvPr/>
        </p:nvCxnSpPr>
        <p:spPr>
          <a:xfrm>
            <a:off x="10124219" y="5821017"/>
            <a:ext cx="819151"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6117A49-144F-F562-AB19-33BD88A25930}"/>
              </a:ext>
            </a:extLst>
          </p:cNvPr>
          <p:cNvSpPr txBox="1"/>
          <p:nvPr/>
        </p:nvSpPr>
        <p:spPr>
          <a:xfrm>
            <a:off x="10473327" y="2495815"/>
            <a:ext cx="1324973" cy="369332"/>
          </a:xfrm>
          <a:prstGeom prst="rect">
            <a:avLst/>
          </a:prstGeom>
          <a:noFill/>
        </p:spPr>
        <p:txBody>
          <a:bodyPr wrap="square" rtlCol="0">
            <a:spAutoFit/>
          </a:bodyPr>
          <a:lstStyle/>
          <a:p>
            <a:r>
              <a:rPr lang="es-CO" sz="1800" dirty="0"/>
              <a:t>TRACAR</a:t>
            </a:r>
          </a:p>
        </p:txBody>
      </p:sp>
      <p:cxnSp>
        <p:nvCxnSpPr>
          <p:cNvPr id="27" name="Straight Arrow Connector 26">
            <a:extLst>
              <a:ext uri="{FF2B5EF4-FFF2-40B4-BE49-F238E27FC236}">
                <a16:creationId xmlns:a16="http://schemas.microsoft.com/office/drawing/2014/main" id="{32651EDF-DC11-99B0-7452-488954C08DA1}"/>
              </a:ext>
            </a:extLst>
          </p:cNvPr>
          <p:cNvCxnSpPr>
            <a:cxnSpLocks/>
          </p:cNvCxnSpPr>
          <p:nvPr/>
        </p:nvCxnSpPr>
        <p:spPr>
          <a:xfrm>
            <a:off x="6644748" y="2982053"/>
            <a:ext cx="8515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61DC7AF-B3AF-7440-6082-9DE9DB6F469C}"/>
              </a:ext>
            </a:extLst>
          </p:cNvPr>
          <p:cNvCxnSpPr>
            <a:cxnSpLocks/>
          </p:cNvCxnSpPr>
          <p:nvPr/>
        </p:nvCxnSpPr>
        <p:spPr>
          <a:xfrm>
            <a:off x="6644748" y="4445797"/>
            <a:ext cx="88010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29FDA72-FD5F-4FA5-ED73-D8A21AF0B011}"/>
              </a:ext>
            </a:extLst>
          </p:cNvPr>
          <p:cNvCxnSpPr>
            <a:cxnSpLocks/>
          </p:cNvCxnSpPr>
          <p:nvPr/>
        </p:nvCxnSpPr>
        <p:spPr>
          <a:xfrm>
            <a:off x="6705704" y="5850055"/>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694F7FD-E480-4150-5D4E-7EDE65C1957D}"/>
              </a:ext>
            </a:extLst>
          </p:cNvPr>
          <p:cNvSpPr txBox="1"/>
          <p:nvPr/>
        </p:nvSpPr>
        <p:spPr>
          <a:xfrm>
            <a:off x="6284951" y="2497979"/>
            <a:ext cx="784352" cy="369332"/>
          </a:xfrm>
          <a:prstGeom prst="rect">
            <a:avLst/>
          </a:prstGeom>
          <a:noFill/>
        </p:spPr>
        <p:txBody>
          <a:bodyPr wrap="square" rtlCol="0">
            <a:spAutoFit/>
          </a:bodyPr>
          <a:lstStyle/>
          <a:p>
            <a:r>
              <a:rPr lang="es-CO" sz="1800" dirty="0"/>
              <a:t>GSL</a:t>
            </a:r>
          </a:p>
        </p:txBody>
      </p:sp>
      <p:sp>
        <p:nvSpPr>
          <p:cNvPr id="31" name="TextBox 30">
            <a:extLst>
              <a:ext uri="{FF2B5EF4-FFF2-40B4-BE49-F238E27FC236}">
                <a16:creationId xmlns:a16="http://schemas.microsoft.com/office/drawing/2014/main" id="{760F22B8-36BD-2B98-FDF5-5F3A1F6807D2}"/>
              </a:ext>
            </a:extLst>
          </p:cNvPr>
          <p:cNvSpPr txBox="1"/>
          <p:nvPr/>
        </p:nvSpPr>
        <p:spPr>
          <a:xfrm>
            <a:off x="6252571" y="3987667"/>
            <a:ext cx="1015107" cy="369332"/>
          </a:xfrm>
          <a:prstGeom prst="rect">
            <a:avLst/>
          </a:prstGeom>
          <a:noFill/>
        </p:spPr>
        <p:txBody>
          <a:bodyPr wrap="square" rtlCol="0">
            <a:spAutoFit/>
          </a:bodyPr>
          <a:lstStyle/>
          <a:p>
            <a:r>
              <a:rPr lang="es-CO" sz="1800" dirty="0"/>
              <a:t>DSL</a:t>
            </a:r>
          </a:p>
        </p:txBody>
      </p:sp>
      <p:sp>
        <p:nvSpPr>
          <p:cNvPr id="32" name="TextBox 31">
            <a:extLst>
              <a:ext uri="{FF2B5EF4-FFF2-40B4-BE49-F238E27FC236}">
                <a16:creationId xmlns:a16="http://schemas.microsoft.com/office/drawing/2014/main" id="{7C62D70B-F4FE-4E6A-4319-E0A15C4106D5}"/>
              </a:ext>
            </a:extLst>
          </p:cNvPr>
          <p:cNvSpPr txBox="1"/>
          <p:nvPr/>
        </p:nvSpPr>
        <p:spPr>
          <a:xfrm>
            <a:off x="6313528" y="5405286"/>
            <a:ext cx="1383914" cy="369332"/>
          </a:xfrm>
          <a:prstGeom prst="rect">
            <a:avLst/>
          </a:prstGeom>
          <a:noFill/>
        </p:spPr>
        <p:txBody>
          <a:bodyPr wrap="square" rtlCol="0">
            <a:spAutoFit/>
          </a:bodyPr>
          <a:lstStyle/>
          <a:p>
            <a:r>
              <a:rPr lang="es-CO" sz="1800" dirty="0"/>
              <a:t>ELC</a:t>
            </a:r>
          </a:p>
        </p:txBody>
      </p:sp>
      <p:sp>
        <p:nvSpPr>
          <p:cNvPr id="33" name="TextBox 32">
            <a:extLst>
              <a:ext uri="{FF2B5EF4-FFF2-40B4-BE49-F238E27FC236}">
                <a16:creationId xmlns:a16="http://schemas.microsoft.com/office/drawing/2014/main" id="{2A37ED3C-4058-B6FA-88BD-36DBEF2197B0}"/>
              </a:ext>
            </a:extLst>
          </p:cNvPr>
          <p:cNvSpPr txBox="1"/>
          <p:nvPr/>
        </p:nvSpPr>
        <p:spPr>
          <a:xfrm>
            <a:off x="10475478" y="3944814"/>
            <a:ext cx="1324973" cy="369332"/>
          </a:xfrm>
          <a:prstGeom prst="rect">
            <a:avLst/>
          </a:prstGeom>
          <a:noFill/>
        </p:spPr>
        <p:txBody>
          <a:bodyPr wrap="square" rtlCol="0">
            <a:spAutoFit/>
          </a:bodyPr>
          <a:lstStyle/>
          <a:p>
            <a:r>
              <a:rPr lang="es-CO" sz="1800" dirty="0"/>
              <a:t>TRATRK</a:t>
            </a:r>
          </a:p>
        </p:txBody>
      </p:sp>
      <p:sp>
        <p:nvSpPr>
          <p:cNvPr id="34" name="TextBox 33">
            <a:extLst>
              <a:ext uri="{FF2B5EF4-FFF2-40B4-BE49-F238E27FC236}">
                <a16:creationId xmlns:a16="http://schemas.microsoft.com/office/drawing/2014/main" id="{EC09ECD0-A395-0B47-ED03-36B5B2299A24}"/>
              </a:ext>
            </a:extLst>
          </p:cNvPr>
          <p:cNvSpPr txBox="1"/>
          <p:nvPr/>
        </p:nvSpPr>
        <p:spPr>
          <a:xfrm>
            <a:off x="10517846" y="5359781"/>
            <a:ext cx="1383914" cy="369332"/>
          </a:xfrm>
          <a:prstGeom prst="rect">
            <a:avLst/>
          </a:prstGeom>
          <a:noFill/>
        </p:spPr>
        <p:txBody>
          <a:bodyPr wrap="square" rtlCol="0">
            <a:spAutoFit/>
          </a:bodyPr>
          <a:lstStyle/>
          <a:p>
            <a:r>
              <a:rPr lang="es-CO" sz="1800" dirty="0"/>
              <a:t>TRAMCY</a:t>
            </a:r>
          </a:p>
        </p:txBody>
      </p:sp>
      <p:pic>
        <p:nvPicPr>
          <p:cNvPr id="35" name="synthesize - 2025-02-14T003031.200">
            <a:hlinkClick r:id="" action="ppaction://media"/>
            <a:extLst>
              <a:ext uri="{FF2B5EF4-FFF2-40B4-BE49-F238E27FC236}">
                <a16:creationId xmlns:a16="http://schemas.microsoft.com/office/drawing/2014/main" id="{B9DE3F13-113D-A135-5156-BFB18C3A75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62810" y="1094579"/>
            <a:ext cx="984910" cy="984910"/>
          </a:xfrm>
          <a:prstGeom prst="rect">
            <a:avLst/>
          </a:prstGeom>
        </p:spPr>
      </p:pic>
    </p:spTree>
    <p:extLst>
      <p:ext uri="{BB962C8B-B14F-4D97-AF65-F5344CB8AC3E}">
        <p14:creationId xmlns:p14="http://schemas.microsoft.com/office/powerpoint/2010/main" val="217222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752"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E00A4547-6A42-1630-FFD2-ACE3ECDDF778}"/>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A469D18-7845-BD7D-8FA1-BA8A1FE6AA4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14</a:t>
            </a:fld>
            <a:endParaRPr lang="sv-SE" sz="1000" b="1" dirty="0">
              <a:solidFill>
                <a:schemeClr val="bg1"/>
              </a:solidFill>
            </a:endParaRPr>
          </a:p>
        </p:txBody>
      </p:sp>
      <p:sp>
        <p:nvSpPr>
          <p:cNvPr id="5" name="Rectangle 4">
            <a:extLst>
              <a:ext uri="{FF2B5EF4-FFF2-40B4-BE49-F238E27FC236}">
                <a16:creationId xmlns:a16="http://schemas.microsoft.com/office/drawing/2014/main" id="{97515E9A-0775-25B6-797F-F33F29963078}"/>
              </a:ext>
            </a:extLst>
          </p:cNvPr>
          <p:cNvSpPr/>
          <p:nvPr/>
        </p:nvSpPr>
        <p:spPr>
          <a:xfrm>
            <a:off x="472546" y="1643063"/>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13.3.2 Fuel switching in the transport sector</a:t>
            </a:r>
          </a:p>
        </p:txBody>
      </p:sp>
      <p:sp>
        <p:nvSpPr>
          <p:cNvPr id="6" name="Title 10">
            <a:extLst>
              <a:ext uri="{FF2B5EF4-FFF2-40B4-BE49-F238E27FC236}">
                <a16:creationId xmlns:a16="http://schemas.microsoft.com/office/drawing/2014/main" id="{932D37D8-8AA7-5C56-FEA5-BB00FFE89AFB}"/>
              </a:ext>
            </a:extLst>
          </p:cNvPr>
          <p:cNvSpPr txBox="1">
            <a:spLocks/>
          </p:cNvSpPr>
          <p:nvPr/>
        </p:nvSpPr>
        <p:spPr>
          <a:xfrm>
            <a:off x="472546" y="198124"/>
            <a:ext cx="11100329" cy="14449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13.3 Modelling of transport sector using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endParaRPr>
          </a:p>
        </p:txBody>
      </p:sp>
      <p:sp>
        <p:nvSpPr>
          <p:cNvPr id="35" name="Rectangle 34">
            <a:extLst>
              <a:ext uri="{FF2B5EF4-FFF2-40B4-BE49-F238E27FC236}">
                <a16:creationId xmlns:a16="http://schemas.microsoft.com/office/drawing/2014/main" id="{4C67A717-BABE-79CB-74A9-DF5910223C59}"/>
              </a:ext>
            </a:extLst>
          </p:cNvPr>
          <p:cNvSpPr/>
          <p:nvPr/>
        </p:nvSpPr>
        <p:spPr>
          <a:xfrm>
            <a:off x="1643370" y="2661261"/>
            <a:ext cx="2591758"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err="1">
                <a:solidFill>
                  <a:sysClr val="windowText" lastClr="000000"/>
                </a:solidFill>
              </a:rPr>
              <a:t>Gasoline</a:t>
            </a:r>
            <a:r>
              <a:rPr lang="es-CO" sz="1800" dirty="0">
                <a:solidFill>
                  <a:sysClr val="windowText" lastClr="000000"/>
                </a:solidFill>
              </a:rPr>
              <a:t> car</a:t>
            </a:r>
          </a:p>
        </p:txBody>
      </p:sp>
      <p:cxnSp>
        <p:nvCxnSpPr>
          <p:cNvPr id="36" name="Straight Arrow Connector 35">
            <a:extLst>
              <a:ext uri="{FF2B5EF4-FFF2-40B4-BE49-F238E27FC236}">
                <a16:creationId xmlns:a16="http://schemas.microsoft.com/office/drawing/2014/main" id="{3DB45F4C-410B-B224-58C5-B6EE7D729480}"/>
              </a:ext>
            </a:extLst>
          </p:cNvPr>
          <p:cNvCxnSpPr>
            <a:cxnSpLocks/>
            <a:stCxn id="35" idx="3"/>
          </p:cNvCxnSpPr>
          <p:nvPr/>
        </p:nvCxnSpPr>
        <p:spPr>
          <a:xfrm>
            <a:off x="4235128" y="2953015"/>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39FA3C44-C2AB-CD14-92CE-4A8580A1B5EB}"/>
              </a:ext>
            </a:extLst>
          </p:cNvPr>
          <p:cNvSpPr/>
          <p:nvPr/>
        </p:nvSpPr>
        <p:spPr>
          <a:xfrm>
            <a:off x="1643370" y="4125005"/>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CNG car</a:t>
            </a:r>
          </a:p>
        </p:txBody>
      </p:sp>
      <p:cxnSp>
        <p:nvCxnSpPr>
          <p:cNvPr id="38" name="Straight Arrow Connector 37">
            <a:extLst>
              <a:ext uri="{FF2B5EF4-FFF2-40B4-BE49-F238E27FC236}">
                <a16:creationId xmlns:a16="http://schemas.microsoft.com/office/drawing/2014/main" id="{E3E7126B-814F-51F7-CE57-8AAEF39E80FB}"/>
              </a:ext>
            </a:extLst>
          </p:cNvPr>
          <p:cNvCxnSpPr>
            <a:cxnSpLocks/>
            <a:stCxn id="37" idx="3"/>
          </p:cNvCxnSpPr>
          <p:nvPr/>
        </p:nvCxnSpPr>
        <p:spPr>
          <a:xfrm>
            <a:off x="4235128" y="4416759"/>
            <a:ext cx="880105"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94081ACD-3D35-BB6D-B3B2-7924F28E1D7B}"/>
              </a:ext>
            </a:extLst>
          </p:cNvPr>
          <p:cNvSpPr/>
          <p:nvPr/>
        </p:nvSpPr>
        <p:spPr>
          <a:xfrm>
            <a:off x="1647174" y="5529263"/>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Electric car</a:t>
            </a:r>
          </a:p>
        </p:txBody>
      </p:sp>
      <p:cxnSp>
        <p:nvCxnSpPr>
          <p:cNvPr id="40" name="Straight Arrow Connector 39">
            <a:extLst>
              <a:ext uri="{FF2B5EF4-FFF2-40B4-BE49-F238E27FC236}">
                <a16:creationId xmlns:a16="http://schemas.microsoft.com/office/drawing/2014/main" id="{FAED4109-887E-F83E-AF90-E82513AC8566}"/>
              </a:ext>
            </a:extLst>
          </p:cNvPr>
          <p:cNvCxnSpPr>
            <a:cxnSpLocks/>
            <a:stCxn id="39" idx="3"/>
          </p:cNvCxnSpPr>
          <p:nvPr/>
        </p:nvCxnSpPr>
        <p:spPr>
          <a:xfrm>
            <a:off x="4238932" y="5821017"/>
            <a:ext cx="819151"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FF35E1ED-3358-CB90-781B-205F1E99ED0C}"/>
              </a:ext>
            </a:extLst>
          </p:cNvPr>
          <p:cNvSpPr txBox="1"/>
          <p:nvPr/>
        </p:nvSpPr>
        <p:spPr>
          <a:xfrm>
            <a:off x="4331791" y="2220644"/>
            <a:ext cx="1606560" cy="646331"/>
          </a:xfrm>
          <a:prstGeom prst="rect">
            <a:avLst/>
          </a:prstGeom>
          <a:noFill/>
        </p:spPr>
        <p:txBody>
          <a:bodyPr wrap="square" rtlCol="0">
            <a:spAutoFit/>
          </a:bodyPr>
          <a:lstStyle/>
          <a:p>
            <a:pPr algn="ctr"/>
            <a:r>
              <a:rPr lang="es-CO" sz="1800" dirty="0"/>
              <a:t>Car </a:t>
            </a:r>
            <a:r>
              <a:rPr lang="es-CO" sz="1800" dirty="0" err="1"/>
              <a:t>transport</a:t>
            </a:r>
            <a:r>
              <a:rPr lang="es-CO" sz="1800" dirty="0"/>
              <a:t> </a:t>
            </a:r>
            <a:r>
              <a:rPr lang="es-CO" sz="1800" dirty="0" err="1"/>
              <a:t>demand</a:t>
            </a:r>
            <a:endParaRPr lang="es-CO" sz="1800" dirty="0"/>
          </a:p>
        </p:txBody>
      </p:sp>
      <p:cxnSp>
        <p:nvCxnSpPr>
          <p:cNvPr id="42" name="Straight Arrow Connector 41">
            <a:extLst>
              <a:ext uri="{FF2B5EF4-FFF2-40B4-BE49-F238E27FC236}">
                <a16:creationId xmlns:a16="http://schemas.microsoft.com/office/drawing/2014/main" id="{F45D1B73-A076-5767-A204-642CFD9FBA58}"/>
              </a:ext>
            </a:extLst>
          </p:cNvPr>
          <p:cNvCxnSpPr>
            <a:cxnSpLocks/>
          </p:cNvCxnSpPr>
          <p:nvPr/>
        </p:nvCxnSpPr>
        <p:spPr>
          <a:xfrm>
            <a:off x="759461" y="2982053"/>
            <a:ext cx="8515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83B44E07-5673-8C86-B3A2-0CBAAC80FBFD}"/>
              </a:ext>
            </a:extLst>
          </p:cNvPr>
          <p:cNvCxnSpPr>
            <a:cxnSpLocks/>
          </p:cNvCxnSpPr>
          <p:nvPr/>
        </p:nvCxnSpPr>
        <p:spPr>
          <a:xfrm>
            <a:off x="759461" y="4445797"/>
            <a:ext cx="880105"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47B222A0-E723-5127-2D59-90A81381CB73}"/>
              </a:ext>
            </a:extLst>
          </p:cNvPr>
          <p:cNvCxnSpPr>
            <a:cxnSpLocks/>
          </p:cNvCxnSpPr>
          <p:nvPr/>
        </p:nvCxnSpPr>
        <p:spPr>
          <a:xfrm>
            <a:off x="820417" y="5850055"/>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EC5898B6-5F44-2307-6D47-FA9D9B174119}"/>
              </a:ext>
            </a:extLst>
          </p:cNvPr>
          <p:cNvSpPr txBox="1"/>
          <p:nvPr/>
        </p:nvSpPr>
        <p:spPr>
          <a:xfrm>
            <a:off x="199631" y="2497979"/>
            <a:ext cx="1126733" cy="369332"/>
          </a:xfrm>
          <a:prstGeom prst="rect">
            <a:avLst/>
          </a:prstGeom>
          <a:noFill/>
        </p:spPr>
        <p:txBody>
          <a:bodyPr wrap="square" rtlCol="0">
            <a:spAutoFit/>
          </a:bodyPr>
          <a:lstStyle/>
          <a:p>
            <a:r>
              <a:rPr lang="es-CO" sz="1800" dirty="0" err="1"/>
              <a:t>Gasoline</a:t>
            </a:r>
            <a:endParaRPr lang="es-CO" sz="1800" dirty="0"/>
          </a:p>
        </p:txBody>
      </p:sp>
      <p:sp>
        <p:nvSpPr>
          <p:cNvPr id="46" name="TextBox 45">
            <a:extLst>
              <a:ext uri="{FF2B5EF4-FFF2-40B4-BE49-F238E27FC236}">
                <a16:creationId xmlns:a16="http://schemas.microsoft.com/office/drawing/2014/main" id="{860C413F-5B05-ACE2-58F1-E66A72E955A5}"/>
              </a:ext>
            </a:extLst>
          </p:cNvPr>
          <p:cNvSpPr txBox="1"/>
          <p:nvPr/>
        </p:nvSpPr>
        <p:spPr>
          <a:xfrm>
            <a:off x="317943" y="3987666"/>
            <a:ext cx="1250192" cy="369332"/>
          </a:xfrm>
          <a:prstGeom prst="rect">
            <a:avLst/>
          </a:prstGeom>
          <a:noFill/>
        </p:spPr>
        <p:txBody>
          <a:bodyPr wrap="square" rtlCol="0">
            <a:spAutoFit/>
          </a:bodyPr>
          <a:lstStyle/>
          <a:p>
            <a:r>
              <a:rPr lang="es-CO" sz="1800" dirty="0"/>
              <a:t>CNG</a:t>
            </a:r>
          </a:p>
        </p:txBody>
      </p:sp>
      <p:sp>
        <p:nvSpPr>
          <p:cNvPr id="47" name="TextBox 46">
            <a:extLst>
              <a:ext uri="{FF2B5EF4-FFF2-40B4-BE49-F238E27FC236}">
                <a16:creationId xmlns:a16="http://schemas.microsoft.com/office/drawing/2014/main" id="{408AD8BF-F17C-BB78-7489-544D69B69B4F}"/>
              </a:ext>
            </a:extLst>
          </p:cNvPr>
          <p:cNvSpPr txBox="1"/>
          <p:nvPr/>
        </p:nvSpPr>
        <p:spPr>
          <a:xfrm>
            <a:off x="142483" y="5405286"/>
            <a:ext cx="1383914" cy="369332"/>
          </a:xfrm>
          <a:prstGeom prst="rect">
            <a:avLst/>
          </a:prstGeom>
          <a:noFill/>
        </p:spPr>
        <p:txBody>
          <a:bodyPr wrap="square" rtlCol="0">
            <a:spAutoFit/>
          </a:bodyPr>
          <a:lstStyle/>
          <a:p>
            <a:r>
              <a:rPr lang="es-CO" sz="1800" dirty="0" err="1"/>
              <a:t>Electricity</a:t>
            </a:r>
            <a:endParaRPr lang="es-CO" sz="1800" dirty="0"/>
          </a:p>
        </p:txBody>
      </p:sp>
      <p:sp>
        <p:nvSpPr>
          <p:cNvPr id="48" name="TextBox 47">
            <a:extLst>
              <a:ext uri="{FF2B5EF4-FFF2-40B4-BE49-F238E27FC236}">
                <a16:creationId xmlns:a16="http://schemas.microsoft.com/office/drawing/2014/main" id="{AB6CE7CB-2F71-9FBC-C6D5-1E598CD210BF}"/>
              </a:ext>
            </a:extLst>
          </p:cNvPr>
          <p:cNvSpPr txBox="1"/>
          <p:nvPr/>
        </p:nvSpPr>
        <p:spPr>
          <a:xfrm>
            <a:off x="4206519" y="3712229"/>
            <a:ext cx="1857103" cy="646331"/>
          </a:xfrm>
          <a:prstGeom prst="rect">
            <a:avLst/>
          </a:prstGeom>
          <a:noFill/>
        </p:spPr>
        <p:txBody>
          <a:bodyPr wrap="square" rtlCol="0">
            <a:spAutoFit/>
          </a:bodyPr>
          <a:lstStyle/>
          <a:p>
            <a:pPr algn="ctr"/>
            <a:r>
              <a:rPr lang="es-CO" sz="1800" dirty="0"/>
              <a:t>Car </a:t>
            </a:r>
            <a:r>
              <a:rPr lang="es-CO" sz="1800" dirty="0" err="1"/>
              <a:t>transport</a:t>
            </a:r>
            <a:r>
              <a:rPr lang="es-CO" sz="1800" dirty="0"/>
              <a:t> </a:t>
            </a:r>
            <a:r>
              <a:rPr lang="es-CO" sz="1800" dirty="0" err="1"/>
              <a:t>demand</a:t>
            </a:r>
            <a:endParaRPr lang="es-CO" sz="1800" dirty="0"/>
          </a:p>
        </p:txBody>
      </p:sp>
      <p:sp>
        <p:nvSpPr>
          <p:cNvPr id="50" name="Rectangle 49">
            <a:extLst>
              <a:ext uri="{FF2B5EF4-FFF2-40B4-BE49-F238E27FC236}">
                <a16:creationId xmlns:a16="http://schemas.microsoft.com/office/drawing/2014/main" id="{8533DA18-5D7A-54E8-100A-761F21BD6DA6}"/>
              </a:ext>
            </a:extLst>
          </p:cNvPr>
          <p:cNvSpPr/>
          <p:nvPr/>
        </p:nvSpPr>
        <p:spPr>
          <a:xfrm>
            <a:off x="7528657" y="2661261"/>
            <a:ext cx="2591758"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Diesel bus</a:t>
            </a:r>
          </a:p>
        </p:txBody>
      </p:sp>
      <p:cxnSp>
        <p:nvCxnSpPr>
          <p:cNvPr id="51" name="Straight Arrow Connector 50">
            <a:extLst>
              <a:ext uri="{FF2B5EF4-FFF2-40B4-BE49-F238E27FC236}">
                <a16:creationId xmlns:a16="http://schemas.microsoft.com/office/drawing/2014/main" id="{025BD6FC-8A86-E234-E7C0-C5D7EE90C65C}"/>
              </a:ext>
            </a:extLst>
          </p:cNvPr>
          <p:cNvCxnSpPr>
            <a:cxnSpLocks/>
            <a:stCxn id="50" idx="3"/>
          </p:cNvCxnSpPr>
          <p:nvPr/>
        </p:nvCxnSpPr>
        <p:spPr>
          <a:xfrm>
            <a:off x="10120415" y="2953015"/>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B399EE85-D249-4321-50A0-5BB56CA9CEC9}"/>
              </a:ext>
            </a:extLst>
          </p:cNvPr>
          <p:cNvSpPr/>
          <p:nvPr/>
        </p:nvSpPr>
        <p:spPr>
          <a:xfrm>
            <a:off x="7528657" y="4125005"/>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Electric bus</a:t>
            </a:r>
          </a:p>
        </p:txBody>
      </p:sp>
      <p:cxnSp>
        <p:nvCxnSpPr>
          <p:cNvPr id="53" name="Straight Arrow Connector 52">
            <a:extLst>
              <a:ext uri="{FF2B5EF4-FFF2-40B4-BE49-F238E27FC236}">
                <a16:creationId xmlns:a16="http://schemas.microsoft.com/office/drawing/2014/main" id="{4B012FDF-E7A3-F2AF-7BCE-F311FCF76F28}"/>
              </a:ext>
            </a:extLst>
          </p:cNvPr>
          <p:cNvCxnSpPr>
            <a:cxnSpLocks/>
            <a:stCxn id="52" idx="3"/>
          </p:cNvCxnSpPr>
          <p:nvPr/>
        </p:nvCxnSpPr>
        <p:spPr>
          <a:xfrm>
            <a:off x="10120415" y="4416759"/>
            <a:ext cx="880105"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6DA5401E-82A6-37E7-F825-6F267D59459C}"/>
              </a:ext>
            </a:extLst>
          </p:cNvPr>
          <p:cNvSpPr/>
          <p:nvPr/>
        </p:nvSpPr>
        <p:spPr>
          <a:xfrm>
            <a:off x="7532461" y="5529263"/>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err="1">
                <a:solidFill>
                  <a:sysClr val="windowText" lastClr="000000"/>
                </a:solidFill>
              </a:rPr>
              <a:t>Hydrogen</a:t>
            </a:r>
            <a:r>
              <a:rPr lang="es-CO" sz="1800" dirty="0">
                <a:solidFill>
                  <a:sysClr val="windowText" lastClr="000000"/>
                </a:solidFill>
              </a:rPr>
              <a:t> bus</a:t>
            </a:r>
          </a:p>
        </p:txBody>
      </p:sp>
      <p:cxnSp>
        <p:nvCxnSpPr>
          <p:cNvPr id="55" name="Straight Arrow Connector 54">
            <a:extLst>
              <a:ext uri="{FF2B5EF4-FFF2-40B4-BE49-F238E27FC236}">
                <a16:creationId xmlns:a16="http://schemas.microsoft.com/office/drawing/2014/main" id="{2298FD47-B896-302C-E366-D1D673369CAA}"/>
              </a:ext>
            </a:extLst>
          </p:cNvPr>
          <p:cNvCxnSpPr>
            <a:cxnSpLocks/>
            <a:stCxn id="54" idx="3"/>
          </p:cNvCxnSpPr>
          <p:nvPr/>
        </p:nvCxnSpPr>
        <p:spPr>
          <a:xfrm>
            <a:off x="10124219" y="5821017"/>
            <a:ext cx="819151"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A5A653A9-2C8D-3B13-2881-714CA451DE61}"/>
              </a:ext>
            </a:extLst>
          </p:cNvPr>
          <p:cNvSpPr txBox="1"/>
          <p:nvPr/>
        </p:nvSpPr>
        <p:spPr>
          <a:xfrm>
            <a:off x="10174596" y="2199387"/>
            <a:ext cx="1606560" cy="646331"/>
          </a:xfrm>
          <a:prstGeom prst="rect">
            <a:avLst/>
          </a:prstGeom>
          <a:noFill/>
        </p:spPr>
        <p:txBody>
          <a:bodyPr wrap="square" rtlCol="0">
            <a:spAutoFit/>
          </a:bodyPr>
          <a:lstStyle/>
          <a:p>
            <a:pPr algn="ctr"/>
            <a:r>
              <a:rPr lang="es-CO" sz="1800" dirty="0"/>
              <a:t>Bus </a:t>
            </a:r>
            <a:r>
              <a:rPr lang="es-CO" sz="1800" dirty="0" err="1"/>
              <a:t>transport</a:t>
            </a:r>
            <a:r>
              <a:rPr lang="es-CO" sz="1800" dirty="0"/>
              <a:t> </a:t>
            </a:r>
            <a:r>
              <a:rPr lang="es-CO" sz="1800" dirty="0" err="1"/>
              <a:t>demand</a:t>
            </a:r>
            <a:endParaRPr lang="es-CO" sz="1800" dirty="0"/>
          </a:p>
        </p:txBody>
      </p:sp>
      <p:cxnSp>
        <p:nvCxnSpPr>
          <p:cNvPr id="57" name="Straight Arrow Connector 56">
            <a:extLst>
              <a:ext uri="{FF2B5EF4-FFF2-40B4-BE49-F238E27FC236}">
                <a16:creationId xmlns:a16="http://schemas.microsoft.com/office/drawing/2014/main" id="{36E457D1-ABD3-5DB2-7A12-1EA57F6DA5FD}"/>
              </a:ext>
            </a:extLst>
          </p:cNvPr>
          <p:cNvCxnSpPr>
            <a:cxnSpLocks/>
          </p:cNvCxnSpPr>
          <p:nvPr/>
        </p:nvCxnSpPr>
        <p:spPr>
          <a:xfrm>
            <a:off x="6644748" y="2982053"/>
            <a:ext cx="8515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AC7E0E50-4487-0D98-C43B-5A63F223B7BA}"/>
              </a:ext>
            </a:extLst>
          </p:cNvPr>
          <p:cNvCxnSpPr>
            <a:cxnSpLocks/>
          </p:cNvCxnSpPr>
          <p:nvPr/>
        </p:nvCxnSpPr>
        <p:spPr>
          <a:xfrm>
            <a:off x="6644748" y="4445797"/>
            <a:ext cx="88010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C59C2D5B-4D89-55E9-61A2-978A0B39CE57}"/>
              </a:ext>
            </a:extLst>
          </p:cNvPr>
          <p:cNvCxnSpPr>
            <a:cxnSpLocks/>
          </p:cNvCxnSpPr>
          <p:nvPr/>
        </p:nvCxnSpPr>
        <p:spPr>
          <a:xfrm>
            <a:off x="6705704" y="5850055"/>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FF7C2525-4ED4-5039-80C6-5B7D6743B158}"/>
              </a:ext>
            </a:extLst>
          </p:cNvPr>
          <p:cNvSpPr txBox="1"/>
          <p:nvPr/>
        </p:nvSpPr>
        <p:spPr>
          <a:xfrm>
            <a:off x="6284951" y="2497979"/>
            <a:ext cx="1015106" cy="369332"/>
          </a:xfrm>
          <a:prstGeom prst="rect">
            <a:avLst/>
          </a:prstGeom>
          <a:noFill/>
        </p:spPr>
        <p:txBody>
          <a:bodyPr wrap="square" rtlCol="0">
            <a:spAutoFit/>
          </a:bodyPr>
          <a:lstStyle/>
          <a:p>
            <a:r>
              <a:rPr lang="es-CO" sz="1800" dirty="0"/>
              <a:t>Diesel</a:t>
            </a:r>
          </a:p>
        </p:txBody>
      </p:sp>
      <p:sp>
        <p:nvSpPr>
          <p:cNvPr id="61" name="TextBox 60">
            <a:extLst>
              <a:ext uri="{FF2B5EF4-FFF2-40B4-BE49-F238E27FC236}">
                <a16:creationId xmlns:a16="http://schemas.microsoft.com/office/drawing/2014/main" id="{36F3F9D6-8A8B-0A29-FAB2-56093453BC5C}"/>
              </a:ext>
            </a:extLst>
          </p:cNvPr>
          <p:cNvSpPr txBox="1"/>
          <p:nvPr/>
        </p:nvSpPr>
        <p:spPr>
          <a:xfrm>
            <a:off x="6181729" y="3987667"/>
            <a:ext cx="1171678" cy="369332"/>
          </a:xfrm>
          <a:prstGeom prst="rect">
            <a:avLst/>
          </a:prstGeom>
          <a:noFill/>
        </p:spPr>
        <p:txBody>
          <a:bodyPr wrap="square" rtlCol="0">
            <a:spAutoFit/>
          </a:bodyPr>
          <a:lstStyle/>
          <a:p>
            <a:r>
              <a:rPr lang="es-CO" sz="1800" dirty="0" err="1"/>
              <a:t>Electricity</a:t>
            </a:r>
            <a:endParaRPr lang="es-CO" sz="1800" dirty="0"/>
          </a:p>
        </p:txBody>
      </p:sp>
      <p:sp>
        <p:nvSpPr>
          <p:cNvPr id="62" name="TextBox 61">
            <a:extLst>
              <a:ext uri="{FF2B5EF4-FFF2-40B4-BE49-F238E27FC236}">
                <a16:creationId xmlns:a16="http://schemas.microsoft.com/office/drawing/2014/main" id="{72FBDA7B-9B5E-EF72-ECCE-85606424DC1B}"/>
              </a:ext>
            </a:extLst>
          </p:cNvPr>
          <p:cNvSpPr txBox="1"/>
          <p:nvPr/>
        </p:nvSpPr>
        <p:spPr>
          <a:xfrm>
            <a:off x="6256376" y="5405286"/>
            <a:ext cx="1383914" cy="369332"/>
          </a:xfrm>
          <a:prstGeom prst="rect">
            <a:avLst/>
          </a:prstGeom>
          <a:noFill/>
        </p:spPr>
        <p:txBody>
          <a:bodyPr wrap="square" rtlCol="0">
            <a:spAutoFit/>
          </a:bodyPr>
          <a:lstStyle/>
          <a:p>
            <a:r>
              <a:rPr lang="es-CO" sz="1800" dirty="0" err="1"/>
              <a:t>Hydrogen</a:t>
            </a:r>
            <a:endParaRPr lang="es-CO" sz="1800" dirty="0"/>
          </a:p>
        </p:txBody>
      </p:sp>
      <p:sp>
        <p:nvSpPr>
          <p:cNvPr id="65" name="TextBox 64">
            <a:extLst>
              <a:ext uri="{FF2B5EF4-FFF2-40B4-BE49-F238E27FC236}">
                <a16:creationId xmlns:a16="http://schemas.microsoft.com/office/drawing/2014/main" id="{D005F328-278F-A95F-0AA0-536BF8558D2D}"/>
              </a:ext>
            </a:extLst>
          </p:cNvPr>
          <p:cNvSpPr txBox="1"/>
          <p:nvPr/>
        </p:nvSpPr>
        <p:spPr>
          <a:xfrm>
            <a:off x="4206519" y="5058119"/>
            <a:ext cx="1857103" cy="646331"/>
          </a:xfrm>
          <a:prstGeom prst="rect">
            <a:avLst/>
          </a:prstGeom>
          <a:noFill/>
        </p:spPr>
        <p:txBody>
          <a:bodyPr wrap="square" rtlCol="0">
            <a:spAutoFit/>
          </a:bodyPr>
          <a:lstStyle/>
          <a:p>
            <a:pPr algn="ctr"/>
            <a:r>
              <a:rPr lang="es-CO" sz="1800" dirty="0"/>
              <a:t>Car </a:t>
            </a:r>
            <a:r>
              <a:rPr lang="es-CO" sz="1800" dirty="0" err="1"/>
              <a:t>transport</a:t>
            </a:r>
            <a:r>
              <a:rPr lang="es-CO" sz="1800" dirty="0"/>
              <a:t> </a:t>
            </a:r>
            <a:r>
              <a:rPr lang="es-CO" sz="1800" dirty="0" err="1"/>
              <a:t>demand</a:t>
            </a:r>
            <a:endParaRPr lang="es-CO" sz="1800" dirty="0"/>
          </a:p>
        </p:txBody>
      </p:sp>
      <p:sp>
        <p:nvSpPr>
          <p:cNvPr id="66" name="TextBox 65">
            <a:extLst>
              <a:ext uri="{FF2B5EF4-FFF2-40B4-BE49-F238E27FC236}">
                <a16:creationId xmlns:a16="http://schemas.microsoft.com/office/drawing/2014/main" id="{67A3E583-6396-7033-55DB-1934D2F0BB78}"/>
              </a:ext>
            </a:extLst>
          </p:cNvPr>
          <p:cNvSpPr txBox="1"/>
          <p:nvPr/>
        </p:nvSpPr>
        <p:spPr>
          <a:xfrm>
            <a:off x="10185918" y="5071673"/>
            <a:ext cx="1606560" cy="646331"/>
          </a:xfrm>
          <a:prstGeom prst="rect">
            <a:avLst/>
          </a:prstGeom>
          <a:noFill/>
        </p:spPr>
        <p:txBody>
          <a:bodyPr wrap="square" rtlCol="0">
            <a:spAutoFit/>
          </a:bodyPr>
          <a:lstStyle/>
          <a:p>
            <a:pPr algn="ctr"/>
            <a:r>
              <a:rPr lang="es-CO" sz="1800" dirty="0"/>
              <a:t>Bus </a:t>
            </a:r>
            <a:r>
              <a:rPr lang="es-CO" sz="1800" dirty="0" err="1"/>
              <a:t>transport</a:t>
            </a:r>
            <a:r>
              <a:rPr lang="es-CO" sz="1800" dirty="0"/>
              <a:t> </a:t>
            </a:r>
            <a:r>
              <a:rPr lang="es-CO" sz="1800" dirty="0" err="1"/>
              <a:t>demand</a:t>
            </a:r>
            <a:endParaRPr lang="es-CO" sz="1800" dirty="0"/>
          </a:p>
        </p:txBody>
      </p:sp>
      <p:sp>
        <p:nvSpPr>
          <p:cNvPr id="67" name="TextBox 66">
            <a:extLst>
              <a:ext uri="{FF2B5EF4-FFF2-40B4-BE49-F238E27FC236}">
                <a16:creationId xmlns:a16="http://schemas.microsoft.com/office/drawing/2014/main" id="{B6CBD2E5-11B6-5C84-776A-A3C7C7CE9EF0}"/>
              </a:ext>
            </a:extLst>
          </p:cNvPr>
          <p:cNvSpPr txBox="1"/>
          <p:nvPr/>
        </p:nvSpPr>
        <p:spPr>
          <a:xfrm>
            <a:off x="10182952" y="3676145"/>
            <a:ext cx="1606560" cy="646331"/>
          </a:xfrm>
          <a:prstGeom prst="rect">
            <a:avLst/>
          </a:prstGeom>
          <a:noFill/>
        </p:spPr>
        <p:txBody>
          <a:bodyPr wrap="square" rtlCol="0">
            <a:spAutoFit/>
          </a:bodyPr>
          <a:lstStyle/>
          <a:p>
            <a:pPr algn="ctr"/>
            <a:r>
              <a:rPr lang="es-CO" sz="1800" dirty="0"/>
              <a:t>Bus </a:t>
            </a:r>
            <a:r>
              <a:rPr lang="es-CO" sz="1800" dirty="0" err="1"/>
              <a:t>transport</a:t>
            </a:r>
            <a:r>
              <a:rPr lang="es-CO" sz="1800" dirty="0"/>
              <a:t> </a:t>
            </a:r>
            <a:r>
              <a:rPr lang="es-CO" sz="1800" dirty="0" err="1"/>
              <a:t>demand</a:t>
            </a:r>
            <a:endParaRPr lang="es-CO" sz="1800" dirty="0"/>
          </a:p>
        </p:txBody>
      </p:sp>
      <p:cxnSp>
        <p:nvCxnSpPr>
          <p:cNvPr id="12" name="Straight Connector 11">
            <a:extLst>
              <a:ext uri="{FF2B5EF4-FFF2-40B4-BE49-F238E27FC236}">
                <a16:creationId xmlns:a16="http://schemas.microsoft.com/office/drawing/2014/main" id="{5B38F61F-C21D-E840-4D4A-3EA0E1627DF3}"/>
              </a:ext>
            </a:extLst>
          </p:cNvPr>
          <p:cNvCxnSpPr>
            <a:stCxn id="41" idx="2"/>
            <a:endCxn id="48" idx="0"/>
          </p:cNvCxnSpPr>
          <p:nvPr/>
        </p:nvCxnSpPr>
        <p:spPr>
          <a:xfrm>
            <a:off x="5135071" y="2866975"/>
            <a:ext cx="0" cy="845254"/>
          </a:xfrm>
          <a:prstGeom prst="line">
            <a:avLst/>
          </a:prstGeom>
          <a:ln w="28575">
            <a:solidFill>
              <a:srgbClr val="FFE28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32B52D7-A085-00F2-B25D-1AB89BAEE219}"/>
              </a:ext>
            </a:extLst>
          </p:cNvPr>
          <p:cNvCxnSpPr>
            <a:cxnSpLocks/>
            <a:stCxn id="48" idx="2"/>
            <a:endCxn id="65" idx="0"/>
          </p:cNvCxnSpPr>
          <p:nvPr/>
        </p:nvCxnSpPr>
        <p:spPr>
          <a:xfrm>
            <a:off x="5135071" y="4358560"/>
            <a:ext cx="0" cy="699559"/>
          </a:xfrm>
          <a:prstGeom prst="line">
            <a:avLst/>
          </a:prstGeom>
          <a:ln w="28575">
            <a:solidFill>
              <a:srgbClr val="FFE28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A86D6DC-BCE0-CCB6-9594-48C84CEF4821}"/>
              </a:ext>
            </a:extLst>
          </p:cNvPr>
          <p:cNvCxnSpPr>
            <a:cxnSpLocks/>
            <a:stCxn id="56" idx="2"/>
            <a:endCxn id="67" idx="0"/>
          </p:cNvCxnSpPr>
          <p:nvPr/>
        </p:nvCxnSpPr>
        <p:spPr>
          <a:xfrm>
            <a:off x="10977876" y="2845718"/>
            <a:ext cx="8356" cy="830427"/>
          </a:xfrm>
          <a:prstGeom prst="line">
            <a:avLst/>
          </a:prstGeom>
          <a:ln w="28575">
            <a:solidFill>
              <a:srgbClr val="FFE28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43CD529-5A97-491B-A854-77B140A14EAB}"/>
              </a:ext>
            </a:extLst>
          </p:cNvPr>
          <p:cNvCxnSpPr>
            <a:cxnSpLocks/>
            <a:stCxn id="67" idx="2"/>
            <a:endCxn id="66" idx="0"/>
          </p:cNvCxnSpPr>
          <p:nvPr/>
        </p:nvCxnSpPr>
        <p:spPr>
          <a:xfrm>
            <a:off x="10986232" y="4322476"/>
            <a:ext cx="2966" cy="749197"/>
          </a:xfrm>
          <a:prstGeom prst="line">
            <a:avLst/>
          </a:prstGeom>
          <a:ln w="28575">
            <a:solidFill>
              <a:srgbClr val="FFE285"/>
            </a:solidFill>
          </a:ln>
        </p:spPr>
        <p:style>
          <a:lnRef idx="1">
            <a:schemeClr val="accent1"/>
          </a:lnRef>
          <a:fillRef idx="0">
            <a:schemeClr val="accent1"/>
          </a:fillRef>
          <a:effectRef idx="0">
            <a:schemeClr val="accent1"/>
          </a:effectRef>
          <a:fontRef idx="minor">
            <a:schemeClr val="tx1"/>
          </a:fontRef>
        </p:style>
      </p:cxnSp>
      <p:pic>
        <p:nvPicPr>
          <p:cNvPr id="2" name="synthesize - 2025-02-14T003105.104">
            <a:hlinkClick r:id="" action="ppaction://media"/>
            <a:extLst>
              <a:ext uri="{FF2B5EF4-FFF2-40B4-BE49-F238E27FC236}">
                <a16:creationId xmlns:a16="http://schemas.microsoft.com/office/drawing/2014/main" id="{74894C89-85F1-503C-F3E7-1EC7566BBA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80505" y="1096228"/>
            <a:ext cx="925730" cy="925730"/>
          </a:xfrm>
          <a:prstGeom prst="rect">
            <a:avLst/>
          </a:prstGeom>
        </p:spPr>
      </p:pic>
    </p:spTree>
    <p:extLst>
      <p:ext uri="{BB962C8B-B14F-4D97-AF65-F5344CB8AC3E}">
        <p14:creationId xmlns:p14="http://schemas.microsoft.com/office/powerpoint/2010/main" val="1486526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49825F19-BB76-DDA3-6E29-AE4E5A420163}"/>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7432CCEB-362F-6893-7450-96AA63D31409}"/>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15</a:t>
            </a:fld>
            <a:endParaRPr lang="sv-SE" sz="1000" b="1" dirty="0">
              <a:solidFill>
                <a:schemeClr val="bg1"/>
              </a:solidFill>
            </a:endParaRPr>
          </a:p>
        </p:txBody>
      </p:sp>
      <p:sp>
        <p:nvSpPr>
          <p:cNvPr id="5" name="Rectangle 4">
            <a:extLst>
              <a:ext uri="{FF2B5EF4-FFF2-40B4-BE49-F238E27FC236}">
                <a16:creationId xmlns:a16="http://schemas.microsoft.com/office/drawing/2014/main" id="{EA8FCCC4-1C00-209C-BDA1-681B4F7B1B36}"/>
              </a:ext>
            </a:extLst>
          </p:cNvPr>
          <p:cNvSpPr/>
          <p:nvPr/>
        </p:nvSpPr>
        <p:spPr>
          <a:xfrm>
            <a:off x="472546" y="1643063"/>
            <a:ext cx="8228542"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13.3.3 Defining end-use technologies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E2E8160C-7330-9AD3-D494-905EC064ED4F}"/>
              </a:ext>
            </a:extLst>
          </p:cNvPr>
          <p:cNvSpPr txBox="1">
            <a:spLocks/>
          </p:cNvSpPr>
          <p:nvPr/>
        </p:nvSpPr>
        <p:spPr>
          <a:xfrm>
            <a:off x="472546" y="198124"/>
            <a:ext cx="11100329" cy="14449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13.3 Modelling of transport sector using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ECBF8E93-2C06-F7E0-B3BD-0F3253E9535C}"/>
              </a:ext>
            </a:extLst>
          </p:cNvPr>
          <p:cNvSpPr/>
          <p:nvPr/>
        </p:nvSpPr>
        <p:spPr>
          <a:xfrm>
            <a:off x="472546" y="2193402"/>
            <a:ext cx="10542785" cy="3708708"/>
          </a:xfrm>
          <a:prstGeom prst="rect">
            <a:avLst/>
          </a:prstGeom>
        </p:spPr>
        <p:txBody>
          <a:bodyPr wrap="square" lIns="91440" tIns="45720" rIns="91440" bIns="45720" anchor="t">
            <a:spAutoFit/>
          </a:bodyPr>
          <a:lstStyle/>
          <a:p>
            <a:pPr>
              <a:spcAft>
                <a:spcPts val="1200"/>
              </a:spcAft>
            </a:pPr>
            <a:r>
              <a:rPr lang="en-ZA" sz="2500" dirty="0">
                <a:latin typeface="Aptos" panose="020B0004020202020204" pitchFamily="34" charset="0"/>
                <a:ea typeface="Open Sans" panose="020B0606030504020204" pitchFamily="34" charset="0"/>
                <a:cs typeface="Open Sans" panose="020B0606030504020204" pitchFamily="34" charset="0"/>
              </a:rPr>
              <a:t>Key parameters for defining end-use technologies in the transport sector:</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Output Activity Ratio</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Input Activity Ratio</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Capital</a:t>
            </a:r>
            <a:r>
              <a:rPr lang="en-ZA" sz="2500" dirty="0">
                <a:latin typeface="Aptos" panose="020B0004020202020204" pitchFamily="34" charset="0"/>
                <a:ea typeface="Open Sans" panose="020B0606030504020204" pitchFamily="34" charset="0"/>
                <a:cs typeface="Open Sans" panose="020B0606030504020204" pitchFamily="34" charset="0"/>
              </a:rPr>
              <a:t> Cost</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Fixed </a:t>
            </a:r>
            <a:r>
              <a:rPr lang="en-ZA" sz="2500" dirty="0">
                <a:latin typeface="Aptos" panose="020B0004020202020204" pitchFamily="34" charset="0"/>
                <a:ea typeface="Open Sans" panose="020B0606030504020204" pitchFamily="34" charset="0"/>
                <a:cs typeface="Open Sans" panose="020B0606030504020204" pitchFamily="34" charset="0"/>
              </a:rPr>
              <a:t>Cost</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Residual Capacity</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Operational Life </a:t>
            </a:r>
          </a:p>
        </p:txBody>
      </p:sp>
      <p:pic>
        <p:nvPicPr>
          <p:cNvPr id="4" name="synthesize - 2025-02-14T003138.721">
            <a:hlinkClick r:id="" action="ppaction://media"/>
            <a:extLst>
              <a:ext uri="{FF2B5EF4-FFF2-40B4-BE49-F238E27FC236}">
                <a16:creationId xmlns:a16="http://schemas.microsoft.com/office/drawing/2014/main" id="{03A81C5C-0239-E2B5-9477-AD4F84F8FC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99049" y="1144462"/>
            <a:ext cx="973826" cy="973826"/>
          </a:xfrm>
          <a:prstGeom prst="rect">
            <a:avLst/>
          </a:prstGeom>
        </p:spPr>
      </p:pic>
    </p:spTree>
    <p:extLst>
      <p:ext uri="{BB962C8B-B14F-4D97-AF65-F5344CB8AC3E}">
        <p14:creationId xmlns:p14="http://schemas.microsoft.com/office/powerpoint/2010/main" val="270104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2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272C1787-24BE-5AEB-70A4-3CA65B71B4BE}"/>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DE8E4830-3675-A99F-135E-392E398A34AB}"/>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16</a:t>
            </a:fld>
            <a:endParaRPr lang="sv-SE" sz="1000" b="1" dirty="0">
              <a:solidFill>
                <a:schemeClr val="bg1"/>
              </a:solidFill>
            </a:endParaRPr>
          </a:p>
        </p:txBody>
      </p:sp>
      <p:sp>
        <p:nvSpPr>
          <p:cNvPr id="5" name="Rectangle 4">
            <a:extLst>
              <a:ext uri="{FF2B5EF4-FFF2-40B4-BE49-F238E27FC236}">
                <a16:creationId xmlns:a16="http://schemas.microsoft.com/office/drawing/2014/main" id="{CC322ABE-AB8F-787E-6A5D-65092F543E91}"/>
              </a:ext>
            </a:extLst>
          </p:cNvPr>
          <p:cNvSpPr/>
          <p:nvPr/>
        </p:nvSpPr>
        <p:spPr>
          <a:xfrm>
            <a:off x="472546" y="1643063"/>
            <a:ext cx="850000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13.3.4 Example of end-use technologies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71AD319A-127B-1525-AAFC-1D15D233A654}"/>
              </a:ext>
            </a:extLst>
          </p:cNvPr>
          <p:cNvSpPr txBox="1">
            <a:spLocks/>
          </p:cNvSpPr>
          <p:nvPr/>
        </p:nvSpPr>
        <p:spPr>
          <a:xfrm>
            <a:off x="472546" y="198124"/>
            <a:ext cx="11100329" cy="14449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13.3 Modelling of transport sector using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E3DBE9A4-50CB-51D2-02A0-9C9BA6E72C37}"/>
              </a:ext>
            </a:extLst>
          </p:cNvPr>
          <p:cNvSpPr/>
          <p:nvPr/>
        </p:nvSpPr>
        <p:spPr>
          <a:xfrm>
            <a:off x="180179" y="2422002"/>
            <a:ext cx="4868571" cy="3170099"/>
          </a:xfrm>
          <a:prstGeom prst="rect">
            <a:avLst/>
          </a:prstGeom>
        </p:spPr>
        <p:txBody>
          <a:bodyPr wrap="square" lIns="91440" tIns="45720" rIns="91440" bIns="45720" anchor="t">
            <a:spAutoFit/>
          </a:bodyPr>
          <a:lstStyle/>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Output Activity Ratio: 1</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Input Activity Ratio: 2 PJ/</a:t>
            </a:r>
            <a:r>
              <a:rPr lang="en-ZA" sz="2500" dirty="0" err="1">
                <a:solidFill>
                  <a:srgbClr val="000000"/>
                </a:solidFill>
                <a:latin typeface="Aptos" panose="020B0004020202020204" pitchFamily="34" charset="0"/>
                <a:ea typeface="Open Sans" panose="020B0606030504020204" pitchFamily="34" charset="0"/>
                <a:cs typeface="Open Sans" panose="020B0606030504020204" pitchFamily="34" charset="0"/>
              </a:rPr>
              <a:t>Gpkm</a:t>
            </a:r>
            <a:endPar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Capital</a:t>
            </a:r>
            <a:r>
              <a:rPr lang="en-ZA" sz="2500" dirty="0">
                <a:latin typeface="Aptos" panose="020B0004020202020204" pitchFamily="34" charset="0"/>
                <a:ea typeface="Open Sans" panose="020B0606030504020204" pitchFamily="34" charset="0"/>
                <a:cs typeface="Open Sans" panose="020B0606030504020204" pitchFamily="34" charset="0"/>
              </a:rPr>
              <a:t> Cost: 130 MUSD/</a:t>
            </a:r>
            <a:r>
              <a:rPr lang="en-ZA" sz="2500" dirty="0" err="1">
                <a:latin typeface="Aptos" panose="020B0004020202020204" pitchFamily="34" charset="0"/>
                <a:ea typeface="Open Sans" panose="020B0606030504020204" pitchFamily="34" charset="0"/>
                <a:cs typeface="Open Sans" panose="020B0606030504020204" pitchFamily="34" charset="0"/>
              </a:rPr>
              <a:t>Gpkm</a:t>
            </a:r>
            <a:endParaRPr lang="en-ZA" sz="2500" dirty="0">
              <a:latin typeface="Aptos" panose="020B0004020202020204" pitchFamily="34" charset="0"/>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Fixed </a:t>
            </a:r>
            <a:r>
              <a:rPr lang="en-ZA" sz="2500" dirty="0">
                <a:latin typeface="Aptos" panose="020B0004020202020204" pitchFamily="34" charset="0"/>
                <a:ea typeface="Open Sans" panose="020B0606030504020204" pitchFamily="34" charset="0"/>
                <a:cs typeface="Open Sans" panose="020B0606030504020204" pitchFamily="34" charset="0"/>
              </a:rPr>
              <a:t>Cost: 20 MUSD/</a:t>
            </a:r>
            <a:r>
              <a:rPr lang="en-ZA" sz="2500" dirty="0" err="1">
                <a:latin typeface="Aptos" panose="020B0004020202020204" pitchFamily="34" charset="0"/>
                <a:ea typeface="Open Sans" panose="020B0606030504020204" pitchFamily="34" charset="0"/>
                <a:cs typeface="Open Sans" panose="020B0606030504020204" pitchFamily="34" charset="0"/>
              </a:rPr>
              <a:t>Gpkm</a:t>
            </a:r>
            <a:endParaRPr lang="en-ZA" sz="2500" dirty="0">
              <a:latin typeface="Aptos" panose="020B0004020202020204" pitchFamily="34" charset="0"/>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Residual Capacity: 31.8 </a:t>
            </a:r>
            <a:r>
              <a:rPr lang="en-ZA" sz="2500" dirty="0" err="1">
                <a:solidFill>
                  <a:srgbClr val="000000"/>
                </a:solidFill>
                <a:latin typeface="Aptos" panose="020B0004020202020204" pitchFamily="34" charset="0"/>
                <a:ea typeface="Open Sans" panose="020B0606030504020204" pitchFamily="34" charset="0"/>
                <a:cs typeface="Open Sans" panose="020B0606030504020204" pitchFamily="34" charset="0"/>
              </a:rPr>
              <a:t>Gpkm</a:t>
            </a:r>
            <a:endPar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Operational Life: </a:t>
            </a:r>
            <a:r>
              <a:rPr lang="en-ZA" sz="2500" dirty="0">
                <a:latin typeface="Aptos" panose="020B0004020202020204" pitchFamily="34" charset="0"/>
                <a:ea typeface="Open Sans" panose="020B0606030504020204" pitchFamily="34" charset="0"/>
                <a:cs typeface="Open Sans" panose="020B0606030504020204" pitchFamily="34" charset="0"/>
              </a:rPr>
              <a:t>20</a:t>
            </a: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 years</a:t>
            </a:r>
          </a:p>
        </p:txBody>
      </p:sp>
      <p:sp>
        <p:nvSpPr>
          <p:cNvPr id="4" name="Rectangle 3">
            <a:extLst>
              <a:ext uri="{FF2B5EF4-FFF2-40B4-BE49-F238E27FC236}">
                <a16:creationId xmlns:a16="http://schemas.microsoft.com/office/drawing/2014/main" id="{C899E100-A6F9-7164-AF9E-524233990D42}"/>
              </a:ext>
            </a:extLst>
          </p:cNvPr>
          <p:cNvSpPr/>
          <p:nvPr/>
        </p:nvSpPr>
        <p:spPr>
          <a:xfrm>
            <a:off x="6972603" y="2716072"/>
            <a:ext cx="2591758" cy="583508"/>
          </a:xfrm>
          <a:prstGeom prst="rect">
            <a:avLst/>
          </a:prstGeom>
          <a:noFill/>
          <a:ln w="381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err="1">
                <a:solidFill>
                  <a:sysClr val="windowText" lastClr="000000"/>
                </a:solidFill>
              </a:rPr>
              <a:t>Gasoline</a:t>
            </a:r>
            <a:r>
              <a:rPr lang="es-CO" sz="1800" dirty="0">
                <a:solidFill>
                  <a:sysClr val="windowText" lastClr="000000"/>
                </a:solidFill>
              </a:rPr>
              <a:t> car</a:t>
            </a:r>
          </a:p>
        </p:txBody>
      </p:sp>
      <p:cxnSp>
        <p:nvCxnSpPr>
          <p:cNvPr id="7" name="Straight Arrow Connector 6">
            <a:extLst>
              <a:ext uri="{FF2B5EF4-FFF2-40B4-BE49-F238E27FC236}">
                <a16:creationId xmlns:a16="http://schemas.microsoft.com/office/drawing/2014/main" id="{CF220877-DBDF-B522-58AE-0AB10DACC9EC}"/>
              </a:ext>
            </a:extLst>
          </p:cNvPr>
          <p:cNvCxnSpPr>
            <a:cxnSpLocks/>
            <a:stCxn id="4" idx="3"/>
          </p:cNvCxnSpPr>
          <p:nvPr/>
        </p:nvCxnSpPr>
        <p:spPr>
          <a:xfrm>
            <a:off x="9564361" y="3007826"/>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3AD400A-AF45-240F-F280-3C8BC03AE68C}"/>
              </a:ext>
            </a:extLst>
          </p:cNvPr>
          <p:cNvSpPr/>
          <p:nvPr/>
        </p:nvSpPr>
        <p:spPr>
          <a:xfrm>
            <a:off x="6972603" y="3822621"/>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DEMTRACARGSL</a:t>
            </a:r>
          </a:p>
        </p:txBody>
      </p:sp>
      <p:cxnSp>
        <p:nvCxnSpPr>
          <p:cNvPr id="9" name="Straight Arrow Connector 8">
            <a:extLst>
              <a:ext uri="{FF2B5EF4-FFF2-40B4-BE49-F238E27FC236}">
                <a16:creationId xmlns:a16="http://schemas.microsoft.com/office/drawing/2014/main" id="{F73E3A83-C73C-685C-1537-D4F03CFE6AD0}"/>
              </a:ext>
            </a:extLst>
          </p:cNvPr>
          <p:cNvCxnSpPr>
            <a:cxnSpLocks/>
            <a:stCxn id="8" idx="3"/>
          </p:cNvCxnSpPr>
          <p:nvPr/>
        </p:nvCxnSpPr>
        <p:spPr>
          <a:xfrm>
            <a:off x="9564361" y="4114375"/>
            <a:ext cx="880105"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0EE7A23-96CC-BF18-CF5C-8048782BF917}"/>
              </a:ext>
            </a:extLst>
          </p:cNvPr>
          <p:cNvSpPr txBox="1"/>
          <p:nvPr/>
        </p:nvSpPr>
        <p:spPr>
          <a:xfrm>
            <a:off x="9818673" y="2264835"/>
            <a:ext cx="1618465" cy="646331"/>
          </a:xfrm>
          <a:prstGeom prst="rect">
            <a:avLst/>
          </a:prstGeom>
          <a:noFill/>
        </p:spPr>
        <p:txBody>
          <a:bodyPr wrap="square" rtlCol="0">
            <a:spAutoFit/>
          </a:bodyPr>
          <a:lstStyle/>
          <a:p>
            <a:pPr algn="ctr"/>
            <a:r>
              <a:rPr lang="es-CO" sz="1800" dirty="0"/>
              <a:t>Car </a:t>
            </a:r>
            <a:r>
              <a:rPr lang="es-CO" sz="1800" dirty="0" err="1"/>
              <a:t>transport</a:t>
            </a:r>
            <a:r>
              <a:rPr lang="es-CO" sz="1800" dirty="0"/>
              <a:t> </a:t>
            </a:r>
            <a:r>
              <a:rPr lang="es-CO" sz="1800" dirty="0" err="1"/>
              <a:t>demand</a:t>
            </a:r>
            <a:endParaRPr lang="es-CO" sz="1800" dirty="0"/>
          </a:p>
        </p:txBody>
      </p:sp>
      <p:cxnSp>
        <p:nvCxnSpPr>
          <p:cNvPr id="11" name="Straight Arrow Connector 10">
            <a:extLst>
              <a:ext uri="{FF2B5EF4-FFF2-40B4-BE49-F238E27FC236}">
                <a16:creationId xmlns:a16="http://schemas.microsoft.com/office/drawing/2014/main" id="{C926B713-493D-C08A-5165-4EF61A6D74F7}"/>
              </a:ext>
            </a:extLst>
          </p:cNvPr>
          <p:cNvCxnSpPr>
            <a:cxnSpLocks/>
          </p:cNvCxnSpPr>
          <p:nvPr/>
        </p:nvCxnSpPr>
        <p:spPr>
          <a:xfrm>
            <a:off x="6088694" y="3036864"/>
            <a:ext cx="851530" cy="0"/>
          </a:xfrm>
          <a:prstGeom prst="straightConnector1">
            <a:avLst/>
          </a:prstGeom>
          <a:ln w="381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D25025A-8AA0-DDDB-3404-59288BE005D4}"/>
              </a:ext>
            </a:extLst>
          </p:cNvPr>
          <p:cNvCxnSpPr>
            <a:cxnSpLocks/>
          </p:cNvCxnSpPr>
          <p:nvPr/>
        </p:nvCxnSpPr>
        <p:spPr>
          <a:xfrm>
            <a:off x="6088694" y="4143413"/>
            <a:ext cx="880105"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19F6672-D679-B367-3DE5-E2372AA3A494}"/>
              </a:ext>
            </a:extLst>
          </p:cNvPr>
          <p:cNvSpPr txBox="1"/>
          <p:nvPr/>
        </p:nvSpPr>
        <p:spPr>
          <a:xfrm>
            <a:off x="5237164" y="2552790"/>
            <a:ext cx="1618465" cy="369332"/>
          </a:xfrm>
          <a:prstGeom prst="rect">
            <a:avLst/>
          </a:prstGeom>
          <a:noFill/>
        </p:spPr>
        <p:txBody>
          <a:bodyPr wrap="square" rtlCol="0">
            <a:spAutoFit/>
          </a:bodyPr>
          <a:lstStyle/>
          <a:p>
            <a:r>
              <a:rPr lang="es-CO" sz="1800" dirty="0" err="1"/>
              <a:t>Gasoline</a:t>
            </a:r>
            <a:endParaRPr lang="es-CO" sz="1800" dirty="0"/>
          </a:p>
        </p:txBody>
      </p:sp>
      <p:sp>
        <p:nvSpPr>
          <p:cNvPr id="14" name="TextBox 13">
            <a:extLst>
              <a:ext uri="{FF2B5EF4-FFF2-40B4-BE49-F238E27FC236}">
                <a16:creationId xmlns:a16="http://schemas.microsoft.com/office/drawing/2014/main" id="{92A3B442-DF70-7716-EFFA-CD4E9C0072D6}"/>
              </a:ext>
            </a:extLst>
          </p:cNvPr>
          <p:cNvSpPr txBox="1"/>
          <p:nvPr/>
        </p:nvSpPr>
        <p:spPr>
          <a:xfrm>
            <a:off x="9818673" y="3629429"/>
            <a:ext cx="1256859" cy="369332"/>
          </a:xfrm>
          <a:prstGeom prst="rect">
            <a:avLst/>
          </a:prstGeom>
          <a:noFill/>
        </p:spPr>
        <p:txBody>
          <a:bodyPr wrap="square" rtlCol="0">
            <a:spAutoFit/>
          </a:bodyPr>
          <a:lstStyle/>
          <a:p>
            <a:pPr algn="ctr"/>
            <a:r>
              <a:rPr lang="es-CO" sz="1800" dirty="0"/>
              <a:t>TRACAR</a:t>
            </a:r>
          </a:p>
        </p:txBody>
      </p:sp>
      <p:sp>
        <p:nvSpPr>
          <p:cNvPr id="15" name="TextBox 14">
            <a:extLst>
              <a:ext uri="{FF2B5EF4-FFF2-40B4-BE49-F238E27FC236}">
                <a16:creationId xmlns:a16="http://schemas.microsoft.com/office/drawing/2014/main" id="{3786A2C5-382C-3588-34C0-117CD7F19FDF}"/>
              </a:ext>
            </a:extLst>
          </p:cNvPr>
          <p:cNvSpPr txBox="1"/>
          <p:nvPr/>
        </p:nvSpPr>
        <p:spPr>
          <a:xfrm>
            <a:off x="5772150" y="3665217"/>
            <a:ext cx="1065713" cy="369332"/>
          </a:xfrm>
          <a:prstGeom prst="rect">
            <a:avLst/>
          </a:prstGeom>
          <a:noFill/>
        </p:spPr>
        <p:txBody>
          <a:bodyPr wrap="square" rtlCol="0">
            <a:spAutoFit/>
          </a:bodyPr>
          <a:lstStyle/>
          <a:p>
            <a:r>
              <a:rPr lang="es-CO" sz="1800" dirty="0"/>
              <a:t>GSL</a:t>
            </a:r>
          </a:p>
        </p:txBody>
      </p:sp>
      <p:sp>
        <p:nvSpPr>
          <p:cNvPr id="16" name="TextBox 15">
            <a:extLst>
              <a:ext uri="{FF2B5EF4-FFF2-40B4-BE49-F238E27FC236}">
                <a16:creationId xmlns:a16="http://schemas.microsoft.com/office/drawing/2014/main" id="{C1EDD81E-EEC7-861F-390F-7C595A8FE1A1}"/>
              </a:ext>
            </a:extLst>
          </p:cNvPr>
          <p:cNvSpPr txBox="1"/>
          <p:nvPr/>
        </p:nvSpPr>
        <p:spPr>
          <a:xfrm>
            <a:off x="5027496" y="4777644"/>
            <a:ext cx="6409642" cy="1354217"/>
          </a:xfrm>
          <a:prstGeom prst="rect">
            <a:avLst/>
          </a:prstGeom>
          <a:noFill/>
        </p:spPr>
        <p:txBody>
          <a:bodyPr wrap="square">
            <a:spAutoFit/>
          </a:bodyPr>
          <a:lstStyle/>
          <a:p>
            <a:pPr algn="ctr">
              <a:spcAft>
                <a:spcPts val="1200"/>
              </a:spcAft>
            </a:pPr>
            <a:r>
              <a:rPr lang="en-ZA" sz="2400" dirty="0">
                <a:latin typeface="Aptos" panose="020B0004020202020204" pitchFamily="34" charset="0"/>
                <a:ea typeface="Open Sans" panose="020B0606030504020204" pitchFamily="34" charset="0"/>
                <a:cs typeface="Open Sans" panose="020B0606030504020204" pitchFamily="34" charset="0"/>
              </a:rPr>
              <a:t>If the efficiency is </a:t>
            </a:r>
            <a:r>
              <a:rPr lang="en-ZA" sz="2400" dirty="0">
                <a:solidFill>
                  <a:schemeClr val="accent2">
                    <a:lumMod val="75000"/>
                  </a:schemeClr>
                </a:solidFill>
                <a:latin typeface="Aptos" panose="020B0004020202020204" pitchFamily="34" charset="0"/>
                <a:ea typeface="Open Sans" panose="020B0606030504020204" pitchFamily="34" charset="0"/>
                <a:cs typeface="Open Sans" panose="020B0606030504020204" pitchFamily="34" charset="0"/>
              </a:rPr>
              <a:t>0.5 </a:t>
            </a:r>
            <a:r>
              <a:rPr lang="en-ZA" sz="2400" dirty="0" err="1">
                <a:solidFill>
                  <a:schemeClr val="accent2">
                    <a:lumMod val="75000"/>
                  </a:schemeClr>
                </a:solidFill>
                <a:latin typeface="Aptos" panose="020B0004020202020204" pitchFamily="34" charset="0"/>
                <a:ea typeface="Open Sans" panose="020B0606030504020204" pitchFamily="34" charset="0"/>
                <a:cs typeface="Open Sans" panose="020B0606030504020204" pitchFamily="34" charset="0"/>
              </a:rPr>
              <a:t>Gpkm</a:t>
            </a:r>
            <a:r>
              <a:rPr lang="en-ZA" sz="2400" dirty="0">
                <a:solidFill>
                  <a:schemeClr val="accent2">
                    <a:lumMod val="75000"/>
                  </a:schemeClr>
                </a:solidFill>
                <a:latin typeface="Aptos" panose="020B0004020202020204" pitchFamily="34" charset="0"/>
                <a:ea typeface="Open Sans" panose="020B0606030504020204" pitchFamily="34" charset="0"/>
                <a:cs typeface="Open Sans" panose="020B0606030504020204" pitchFamily="34" charset="0"/>
              </a:rPr>
              <a:t>/PJ </a:t>
            </a:r>
            <a:r>
              <a:rPr lang="en-ZA" sz="2400" dirty="0">
                <a:latin typeface="Aptos" panose="020B0004020202020204" pitchFamily="34" charset="0"/>
                <a:ea typeface="Open Sans" panose="020B0606030504020204" pitchFamily="34" charset="0"/>
                <a:cs typeface="Open Sans" panose="020B0606030504020204" pitchFamily="34" charset="0"/>
              </a:rPr>
              <a:t>and the output activity ratio (TRACAR) is 1:</a:t>
            </a:r>
          </a:p>
          <a:p>
            <a:pPr algn="ctr">
              <a:spcAft>
                <a:spcPts val="1200"/>
              </a:spcAft>
            </a:pPr>
            <a:r>
              <a:rPr lang="en-ZA" sz="2400" dirty="0">
                <a:latin typeface="Aptos" panose="020B0004020202020204" pitchFamily="34" charset="0"/>
                <a:ea typeface="Open Sans" panose="020B0606030504020204" pitchFamily="34" charset="0"/>
                <a:cs typeface="Open Sans" panose="020B0606030504020204" pitchFamily="34" charset="0"/>
              </a:rPr>
              <a:t>Input Activity Ratio = 1/</a:t>
            </a:r>
            <a:r>
              <a:rPr lang="en-ZA" sz="2400" dirty="0">
                <a:solidFill>
                  <a:schemeClr val="accent2">
                    <a:lumMod val="75000"/>
                  </a:schemeClr>
                </a:solidFill>
                <a:latin typeface="Aptos" panose="020B0004020202020204" pitchFamily="34" charset="0"/>
                <a:ea typeface="Open Sans" panose="020B0606030504020204" pitchFamily="34" charset="0"/>
                <a:cs typeface="Open Sans" panose="020B0606030504020204" pitchFamily="34" charset="0"/>
              </a:rPr>
              <a:t>0.5 </a:t>
            </a:r>
            <a:r>
              <a:rPr lang="en-ZA" sz="2400" dirty="0">
                <a:latin typeface="Aptos" panose="020B0004020202020204" pitchFamily="34" charset="0"/>
                <a:ea typeface="Open Sans" panose="020B0606030504020204" pitchFamily="34" charset="0"/>
                <a:cs typeface="Open Sans" panose="020B0606030504020204" pitchFamily="34" charset="0"/>
              </a:rPr>
              <a:t>= 2 PJ/</a:t>
            </a:r>
            <a:r>
              <a:rPr lang="en-ZA" sz="2400" dirty="0" err="1">
                <a:latin typeface="Aptos" panose="020B0004020202020204" pitchFamily="34" charset="0"/>
                <a:ea typeface="Open Sans" panose="020B0606030504020204" pitchFamily="34" charset="0"/>
                <a:cs typeface="Open Sans" panose="020B0606030504020204" pitchFamily="34" charset="0"/>
              </a:rPr>
              <a:t>Gpkm</a:t>
            </a:r>
            <a:r>
              <a:rPr lang="en-ZA" sz="2400" dirty="0">
                <a:latin typeface="Aptos" panose="020B0004020202020204" pitchFamily="34" charset="0"/>
                <a:ea typeface="Open Sans" panose="020B0606030504020204" pitchFamily="34" charset="0"/>
                <a:cs typeface="Open Sans" panose="020B0606030504020204" pitchFamily="34" charset="0"/>
              </a:rPr>
              <a:t> (GSL) </a:t>
            </a:r>
          </a:p>
        </p:txBody>
      </p:sp>
      <p:pic>
        <p:nvPicPr>
          <p:cNvPr id="17" name="synthesize - 2025-02-14T003210.251">
            <a:hlinkClick r:id="" action="ppaction://media"/>
            <a:extLst>
              <a:ext uri="{FF2B5EF4-FFF2-40B4-BE49-F238E27FC236}">
                <a16:creationId xmlns:a16="http://schemas.microsoft.com/office/drawing/2014/main" id="{104D62BE-3344-5A7F-ADC0-D37A95668D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47116" y="1062970"/>
            <a:ext cx="925759" cy="925759"/>
          </a:xfrm>
          <a:prstGeom prst="rect">
            <a:avLst/>
          </a:prstGeom>
        </p:spPr>
      </p:pic>
    </p:spTree>
    <p:extLst>
      <p:ext uri="{BB962C8B-B14F-4D97-AF65-F5344CB8AC3E}">
        <p14:creationId xmlns:p14="http://schemas.microsoft.com/office/powerpoint/2010/main" val="285230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328"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17</a:t>
            </a:fld>
            <a:endParaRPr lang="sv-SE" sz="1000" b="1" dirty="0">
              <a:solidFill>
                <a:schemeClr val="bg1"/>
              </a:solidFill>
            </a:endParaRPr>
          </a:p>
        </p:txBody>
      </p:sp>
      <p:sp>
        <p:nvSpPr>
          <p:cNvPr id="2" name="Title 10">
            <a:extLst>
              <a:ext uri="{FF2B5EF4-FFF2-40B4-BE49-F238E27FC236}">
                <a16:creationId xmlns:a16="http://schemas.microsoft.com/office/drawing/2014/main" id="{F0E1A02E-5026-3ACB-90A5-2EF8E809B50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13.3 References</a:t>
            </a:r>
          </a:p>
        </p:txBody>
      </p:sp>
      <p:sp>
        <p:nvSpPr>
          <p:cNvPr id="5" name="TextBox 4">
            <a:extLst>
              <a:ext uri="{FF2B5EF4-FFF2-40B4-BE49-F238E27FC236}">
                <a16:creationId xmlns:a16="http://schemas.microsoft.com/office/drawing/2014/main" id="{683DB042-65B4-1EB9-C406-118B7A8BA334}"/>
              </a:ext>
            </a:extLst>
          </p:cNvPr>
          <p:cNvSpPr txBox="1"/>
          <p:nvPr/>
        </p:nvSpPr>
        <p:spPr>
          <a:xfrm>
            <a:off x="929195" y="1494761"/>
            <a:ext cx="9719514"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CO" sz="2400" b="0" i="0" dirty="0">
                <a:solidFill>
                  <a:srgbClr val="000000"/>
                </a:solidFill>
                <a:effectLst/>
                <a:latin typeface="Aptos" panose="020B0004020202020204" pitchFamily="34" charset="0"/>
                <a:cs typeface="Aparajita" panose="020B0502040204020203" pitchFamily="18" charset="0"/>
              </a:rPr>
              <a:t>Plazas-Niño, F. (2024, junio 17). </a:t>
            </a:r>
            <a:r>
              <a:rPr lang="es-CO" sz="2400" b="0" i="0" dirty="0" err="1">
                <a:solidFill>
                  <a:srgbClr val="000000"/>
                </a:solidFill>
                <a:effectLst/>
                <a:latin typeface="Aptos" panose="020B0004020202020204" pitchFamily="34" charset="0"/>
                <a:cs typeface="Aparajita" panose="020B0502040204020203" pitchFamily="18" charset="0"/>
              </a:rPr>
              <a:t>Modelling</a:t>
            </a:r>
            <a:r>
              <a:rPr lang="es-CO" sz="2400" b="0" i="0" dirty="0">
                <a:solidFill>
                  <a:srgbClr val="000000"/>
                </a:solidFill>
                <a:effectLst/>
                <a:latin typeface="Aptos" panose="020B0004020202020204" pitchFamily="34" charset="0"/>
                <a:cs typeface="Aparajita" panose="020B0502040204020203" pitchFamily="18" charset="0"/>
              </a:rPr>
              <a:t> </a:t>
            </a:r>
            <a:r>
              <a:rPr lang="es-CO" sz="2400" b="0" i="0" dirty="0" err="1">
                <a:solidFill>
                  <a:srgbClr val="000000"/>
                </a:solidFill>
                <a:effectLst/>
                <a:latin typeface="Aptos" panose="020B0004020202020204" pitchFamily="34" charset="0"/>
                <a:cs typeface="Aparajita" panose="020B0502040204020203" pitchFamily="18" charset="0"/>
              </a:rPr>
              <a:t>the</a:t>
            </a:r>
            <a:r>
              <a:rPr lang="es-CO" sz="2400" b="0" i="0" dirty="0">
                <a:solidFill>
                  <a:srgbClr val="000000"/>
                </a:solidFill>
                <a:effectLst/>
                <a:latin typeface="Aptos" panose="020B0004020202020204" pitchFamily="34" charset="0"/>
                <a:cs typeface="Aparajita" panose="020B0502040204020203" pitchFamily="18" charset="0"/>
              </a:rPr>
              <a:t> Road </a:t>
            </a:r>
            <a:r>
              <a:rPr lang="es-CO" sz="2400" b="0" i="0" dirty="0" err="1">
                <a:solidFill>
                  <a:srgbClr val="000000"/>
                </a:solidFill>
                <a:effectLst/>
                <a:latin typeface="Aptos" panose="020B0004020202020204" pitchFamily="34" charset="0"/>
                <a:cs typeface="Aparajita" panose="020B0502040204020203" pitchFamily="18" charset="0"/>
              </a:rPr>
              <a:t>Transport</a:t>
            </a:r>
            <a:r>
              <a:rPr lang="es-CO" sz="2400" b="0" i="0" dirty="0">
                <a:solidFill>
                  <a:srgbClr val="000000"/>
                </a:solidFill>
                <a:effectLst/>
                <a:latin typeface="Aptos" panose="020B0004020202020204" pitchFamily="34" charset="0"/>
                <a:cs typeface="Aparajita" panose="020B0502040204020203" pitchFamily="18" charset="0"/>
              </a:rPr>
              <a:t> Sector (</a:t>
            </a:r>
            <a:r>
              <a:rPr lang="es-CO" sz="2400" b="0" i="0" dirty="0" err="1">
                <a:solidFill>
                  <a:srgbClr val="000000"/>
                </a:solidFill>
                <a:effectLst/>
                <a:latin typeface="Aptos" panose="020B0004020202020204" pitchFamily="34" charset="0"/>
                <a:cs typeface="Aparajita" panose="020B0502040204020203" pitchFamily="18" charset="0"/>
              </a:rPr>
              <a:t>Theory</a:t>
            </a:r>
            <a:r>
              <a:rPr lang="es-CO" sz="2400" b="0" i="0" dirty="0">
                <a:solidFill>
                  <a:srgbClr val="000000"/>
                </a:solidFill>
                <a:effectLst/>
                <a:latin typeface="Aptos" panose="020B0004020202020204" pitchFamily="34" charset="0"/>
                <a:cs typeface="Aparajita" panose="020B0502040204020203" pitchFamily="18" charset="0"/>
              </a:rPr>
              <a:t>) | </a:t>
            </a:r>
            <a:r>
              <a:rPr lang="es-CO" sz="2400" b="0" i="0" dirty="0" err="1">
                <a:solidFill>
                  <a:srgbClr val="000000"/>
                </a:solidFill>
                <a:effectLst/>
                <a:latin typeface="Aptos" panose="020B0004020202020204" pitchFamily="34" charset="0"/>
                <a:cs typeface="Aparajita" panose="020B0502040204020203" pitchFamily="18" charset="0"/>
              </a:rPr>
              <a:t>Advanced</a:t>
            </a:r>
            <a:r>
              <a:rPr lang="es-CO" sz="2400" b="0" i="0" dirty="0">
                <a:solidFill>
                  <a:srgbClr val="000000"/>
                </a:solidFill>
                <a:effectLst/>
                <a:latin typeface="Aptos" panose="020B0004020202020204" pitchFamily="34" charset="0"/>
                <a:cs typeface="Aparajita" panose="020B0502040204020203" pitchFamily="18" charset="0"/>
              </a:rPr>
              <a:t> Energy </a:t>
            </a:r>
            <a:r>
              <a:rPr lang="es-CO" sz="2400" b="0" i="0" dirty="0" err="1">
                <a:solidFill>
                  <a:srgbClr val="000000"/>
                </a:solidFill>
                <a:effectLst/>
                <a:latin typeface="Aptos" panose="020B0004020202020204" pitchFamily="34" charset="0"/>
                <a:cs typeface="Aparajita" panose="020B0502040204020203" pitchFamily="18" charset="0"/>
              </a:rPr>
              <a:t>System</a:t>
            </a:r>
            <a:r>
              <a:rPr lang="es-CO" sz="2400" b="0" i="0" dirty="0">
                <a:solidFill>
                  <a:srgbClr val="000000"/>
                </a:solidFill>
                <a:effectLst/>
                <a:latin typeface="Aptos" panose="020B0004020202020204" pitchFamily="34" charset="0"/>
                <a:cs typeface="Aparajita" panose="020B0502040204020203" pitchFamily="18" charset="0"/>
              </a:rPr>
              <a:t> </a:t>
            </a:r>
            <a:r>
              <a:rPr lang="es-CO" sz="2400" b="0" i="0" dirty="0" err="1">
                <a:solidFill>
                  <a:srgbClr val="000000"/>
                </a:solidFill>
                <a:effectLst/>
                <a:latin typeface="Aptos" panose="020B0004020202020204" pitchFamily="34" charset="0"/>
                <a:cs typeface="Aparajita" panose="020B0502040204020203" pitchFamily="18" charset="0"/>
              </a:rPr>
              <a:t>Modelling</a:t>
            </a:r>
            <a:r>
              <a:rPr lang="es-CO" sz="2400" b="0" i="0" dirty="0">
                <a:solidFill>
                  <a:srgbClr val="000000"/>
                </a:solidFill>
                <a:effectLst/>
                <a:latin typeface="Aptos" panose="020B0004020202020204" pitchFamily="34" charset="0"/>
                <a:cs typeface="Aparajita" panose="020B0502040204020203" pitchFamily="18" charset="0"/>
              </a:rPr>
              <a:t> </a:t>
            </a:r>
            <a:r>
              <a:rPr lang="es-CO" sz="2400" b="0" i="0" dirty="0" err="1">
                <a:solidFill>
                  <a:srgbClr val="000000"/>
                </a:solidFill>
                <a:effectLst/>
                <a:latin typeface="Aptos" panose="020B0004020202020204" pitchFamily="34" charset="0"/>
                <a:cs typeface="Aparajita" panose="020B0502040204020203" pitchFamily="18" charset="0"/>
              </a:rPr>
              <a:t>Using</a:t>
            </a:r>
            <a:r>
              <a:rPr lang="es-CO" sz="2400" b="0" i="0" dirty="0">
                <a:solidFill>
                  <a:srgbClr val="000000"/>
                </a:solidFill>
                <a:effectLst/>
                <a:latin typeface="Aptos" panose="020B0004020202020204" pitchFamily="34" charset="0"/>
                <a:cs typeface="Aparajita" panose="020B0502040204020203" pitchFamily="18" charset="0"/>
              </a:rPr>
              <a:t> </a:t>
            </a:r>
            <a:r>
              <a:rPr lang="es-CO" sz="2400" b="0" i="0" dirty="0" err="1">
                <a:solidFill>
                  <a:srgbClr val="000000"/>
                </a:solidFill>
                <a:effectLst/>
                <a:latin typeface="Aptos" panose="020B0004020202020204" pitchFamily="34" charset="0"/>
                <a:cs typeface="Aparajita" panose="020B0502040204020203" pitchFamily="18" charset="0"/>
              </a:rPr>
              <a:t>OSeMOSYS</a:t>
            </a:r>
            <a:r>
              <a:rPr lang="es-CO" sz="2400" b="0" i="0" dirty="0">
                <a:solidFill>
                  <a:srgbClr val="000000"/>
                </a:solidFill>
                <a:effectLst/>
                <a:latin typeface="Aptos" panose="020B0004020202020204" pitchFamily="34" charset="0"/>
                <a:cs typeface="Aparajita" panose="020B0502040204020203" pitchFamily="18" charset="0"/>
              </a:rPr>
              <a:t>. </a:t>
            </a:r>
            <a:r>
              <a:rPr lang="es-CO" sz="2400" b="0" i="0" dirty="0" err="1">
                <a:solidFill>
                  <a:srgbClr val="000000"/>
                </a:solidFill>
                <a:effectLst/>
                <a:latin typeface="Aptos" panose="020B0004020202020204" pitchFamily="34" charset="0"/>
                <a:cs typeface="Aparajita" panose="020B0502040204020203" pitchFamily="18" charset="0"/>
              </a:rPr>
              <a:t>Zenodo</a:t>
            </a:r>
            <a:r>
              <a:rPr lang="es-CO" sz="2400" b="0" i="0" dirty="0">
                <a:solidFill>
                  <a:srgbClr val="000000"/>
                </a:solidFill>
                <a:effectLst/>
                <a:latin typeface="Aptos" panose="020B0004020202020204" pitchFamily="34" charset="0"/>
                <a:cs typeface="Aparajita" panose="020B0502040204020203" pitchFamily="18" charset="0"/>
              </a:rPr>
              <a:t>. </a:t>
            </a:r>
            <a:r>
              <a:rPr lang="es-CO" sz="2400" b="0" i="0" dirty="0">
                <a:solidFill>
                  <a:srgbClr val="000000"/>
                </a:solidFill>
                <a:effectLst/>
                <a:latin typeface="Aptos" panose="020B0004020202020204" pitchFamily="34" charset="0"/>
                <a:cs typeface="Aparajita" panose="020B0502040204020203" pitchFamily="18" charset="0"/>
                <a:hlinkClick r:id="rId3"/>
              </a:rPr>
              <a:t>https://doi.org/10.5281/zenodo.11882739</a:t>
            </a:r>
            <a:endParaRPr lang="es-CO" sz="2400" b="0" i="0" dirty="0">
              <a:solidFill>
                <a:srgbClr val="000000"/>
              </a:solidFill>
              <a:effectLst/>
              <a:latin typeface="Aptos" panose="020B0004020202020204" pitchFamily="34" charset="0"/>
              <a:cs typeface="Aparajita" panose="020B0502040204020203" pitchFamily="18" charset="0"/>
            </a:endParaRPr>
          </a:p>
          <a:p>
            <a:endParaRPr lang="en-US" sz="2400" dirty="0">
              <a:latin typeface="Aptos" panose="020B0004020202020204" pitchFamily="34" charset="0"/>
              <a:cs typeface="Aparajita" panose="020B0502040204020203" pitchFamily="18" charset="0"/>
            </a:endParaRPr>
          </a:p>
          <a:p>
            <a:r>
              <a:rPr lang="es-CO" sz="2400" kern="100" dirty="0">
                <a:effectLst/>
                <a:latin typeface="Aptos" panose="020B0004020202020204" pitchFamily="34" charset="0"/>
                <a:ea typeface="Times New Roman" panose="02020603050405020304" pitchFamily="18" charset="0"/>
                <a:cs typeface="Aparajita" panose="020B0502040204020203" pitchFamily="18" charset="0"/>
              </a:rPr>
              <a:t>Plazas-Niño, F. A., Ortiz-Pimiento, N. R., &amp; Quirós-</a:t>
            </a:r>
            <a:r>
              <a:rPr lang="es-CO" sz="2400" kern="100" dirty="0" err="1">
                <a:effectLst/>
                <a:latin typeface="Aptos" panose="020B0004020202020204" pitchFamily="34" charset="0"/>
                <a:ea typeface="Times New Roman" panose="02020603050405020304" pitchFamily="18" charset="0"/>
                <a:cs typeface="Aparajita" panose="020B0502040204020203" pitchFamily="18" charset="0"/>
              </a:rPr>
              <a:t>Tortós</a:t>
            </a:r>
            <a:r>
              <a:rPr lang="es-CO" sz="2400" kern="100" dirty="0">
                <a:effectLst/>
                <a:latin typeface="Aptos" panose="020B0004020202020204" pitchFamily="34" charset="0"/>
                <a:ea typeface="Times New Roman" panose="02020603050405020304" pitchFamily="18" charset="0"/>
                <a:cs typeface="Aparajita" panose="020B0502040204020203" pitchFamily="18" charset="0"/>
              </a:rPr>
              <a:t>, J. (2023). </a:t>
            </a:r>
            <a:r>
              <a:rPr lang="en-GB" sz="2400" kern="100" dirty="0">
                <a:effectLst/>
                <a:latin typeface="Aptos" panose="020B0004020202020204" pitchFamily="34" charset="0"/>
                <a:ea typeface="Times New Roman" panose="02020603050405020304" pitchFamily="18" charset="0"/>
                <a:cs typeface="Aparajita" panose="020B0502040204020203" pitchFamily="18" charset="0"/>
              </a:rPr>
              <a:t>Supporting energy system modelling in developing countries: Techno-economic energy dataset for open modelling of decarbonization pathways in Colombia. </a:t>
            </a:r>
            <a:r>
              <a:rPr lang="en-GB" sz="2400" i="1" kern="100" dirty="0">
                <a:effectLst/>
                <a:latin typeface="Aptos" panose="020B0004020202020204" pitchFamily="34" charset="0"/>
                <a:ea typeface="Times New Roman" panose="02020603050405020304" pitchFamily="18" charset="0"/>
                <a:cs typeface="Aparajita" panose="020B0502040204020203" pitchFamily="18" charset="0"/>
              </a:rPr>
              <a:t>Data in Brief</a:t>
            </a:r>
            <a:r>
              <a:rPr lang="en-GB" sz="2400" kern="100" dirty="0">
                <a:effectLst/>
                <a:latin typeface="Aptos" panose="020B0004020202020204" pitchFamily="34" charset="0"/>
                <a:ea typeface="Times New Roman" panose="02020603050405020304" pitchFamily="18" charset="0"/>
                <a:cs typeface="Aparajita" panose="020B0502040204020203" pitchFamily="18" charset="0"/>
              </a:rPr>
              <a:t>, </a:t>
            </a:r>
            <a:r>
              <a:rPr lang="en-GB" sz="2400" i="1" kern="100" dirty="0">
                <a:effectLst/>
                <a:latin typeface="Aptos" panose="020B0004020202020204" pitchFamily="34" charset="0"/>
                <a:ea typeface="Times New Roman" panose="02020603050405020304" pitchFamily="18" charset="0"/>
                <a:cs typeface="Aparajita" panose="020B0502040204020203" pitchFamily="18" charset="0"/>
              </a:rPr>
              <a:t>48</a:t>
            </a:r>
            <a:r>
              <a:rPr lang="en-GB" sz="2400" kern="100" dirty="0">
                <a:effectLst/>
                <a:latin typeface="Aptos" panose="020B0004020202020204" pitchFamily="34" charset="0"/>
                <a:ea typeface="Times New Roman" panose="02020603050405020304" pitchFamily="18" charset="0"/>
                <a:cs typeface="Aparajita" panose="020B0502040204020203" pitchFamily="18" charset="0"/>
              </a:rPr>
              <a:t>, 109268. </a:t>
            </a:r>
            <a:r>
              <a:rPr lang="en-GB" sz="2400" kern="100" dirty="0">
                <a:effectLst/>
                <a:latin typeface="Aptos" panose="020B0004020202020204" pitchFamily="34" charset="0"/>
                <a:ea typeface="Times New Roman" panose="02020603050405020304" pitchFamily="18" charset="0"/>
                <a:cs typeface="Aparajita" panose="020B0502040204020203" pitchFamily="18" charset="0"/>
                <a:hlinkClick r:id="rId4"/>
              </a:rPr>
              <a:t>https://doi.org/https://doi.org/10.1016/j.dib.2023.109268</a:t>
            </a:r>
            <a:endParaRPr lang="en-US" sz="2400" dirty="0">
              <a:latin typeface="Aptos" panose="020B0004020202020204" pitchFamily="34" charset="0"/>
              <a:cs typeface="Aparajita" panose="020B0502040204020203" pitchFamily="18" charset="0"/>
            </a:endParaRPr>
          </a:p>
        </p:txBody>
      </p:sp>
    </p:spTree>
    <p:extLst>
      <p:ext uri="{BB962C8B-B14F-4D97-AF65-F5344CB8AC3E}">
        <p14:creationId xmlns:p14="http://schemas.microsoft.com/office/powerpoint/2010/main" val="2084459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18</a:t>
            </a:fld>
            <a:endParaRPr lang="sv-SE" sz="1000" b="1" dirty="0">
              <a:solidFill>
                <a:schemeClr val="bg1"/>
              </a:solidFill>
            </a:endParaRPr>
          </a:p>
        </p:txBody>
      </p:sp>
      <p:sp>
        <p:nvSpPr>
          <p:cNvPr id="2" name="Rectangle 1">
            <a:extLst>
              <a:ext uri="{FF2B5EF4-FFF2-40B4-BE49-F238E27FC236}">
                <a16:creationId xmlns:a16="http://schemas.microsoft.com/office/drawing/2014/main" id="{96116928-A60B-6CD9-6E5D-EFC89CAECEB2}"/>
              </a:ext>
            </a:extLst>
          </p:cNvPr>
          <p:cNvSpPr/>
          <p:nvPr/>
        </p:nvSpPr>
        <p:spPr>
          <a:xfrm>
            <a:off x="501451" y="111380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13.4.1 Final transport demands </a:t>
            </a:r>
          </a:p>
        </p:txBody>
      </p:sp>
      <p:sp>
        <p:nvSpPr>
          <p:cNvPr id="4" name="Title 10">
            <a:extLst>
              <a:ext uri="{FF2B5EF4-FFF2-40B4-BE49-F238E27FC236}">
                <a16:creationId xmlns:a16="http://schemas.microsoft.com/office/drawing/2014/main" id="{22A55E6F-6414-4C20-5F40-1E958BC81BE4}"/>
              </a:ext>
            </a:extLst>
          </p:cNvPr>
          <p:cNvSpPr txBox="1">
            <a:spLocks/>
          </p:cNvSpPr>
          <p:nvPr/>
        </p:nvSpPr>
        <p:spPr>
          <a:xfrm>
            <a:off x="478593" y="-110418"/>
            <a:ext cx="10471349" cy="1094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13.4 Practising modelling calculations</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C63A7F0-0215-8553-2861-FC7B2C7EBF27}"/>
                  </a:ext>
                </a:extLst>
              </p:cNvPr>
              <p:cNvSpPr txBox="1"/>
              <p:nvPr/>
            </p:nvSpPr>
            <p:spPr>
              <a:xfrm>
                <a:off x="96003" y="2548952"/>
                <a:ext cx="11722100" cy="98828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CO" sz="2400" b="1" smtClean="0">
                          <a:latin typeface="Cambria Math" panose="02040503050406030204" pitchFamily="18" charset="0"/>
                        </a:rPr>
                        <m:t> </m:t>
                      </m:r>
                      <m:r>
                        <a:rPr lang="es-CO" sz="2400" b="1" i="1">
                          <a:latin typeface="Cambria Math" panose="02040503050406030204" pitchFamily="18" charset="0"/>
                        </a:rPr>
                        <m:t>𝑻𝒓𝒂𝒏𝒔𝒑𝒐𝒓𝒕</m:t>
                      </m:r>
                      <m:r>
                        <a:rPr lang="es-CO" sz="2400" b="1" i="0">
                          <a:latin typeface="Cambria Math" panose="02040503050406030204" pitchFamily="18" charset="0"/>
                        </a:rPr>
                        <m:t> </m:t>
                      </m:r>
                      <m:r>
                        <a:rPr lang="es-CO" sz="2400" b="1" i="1">
                          <a:latin typeface="Cambria Math" panose="02040503050406030204" pitchFamily="18" charset="0"/>
                        </a:rPr>
                        <m:t>𝑫𝒆𝒎𝒂𝒏𝒅</m:t>
                      </m:r>
                      <m:r>
                        <a:rPr lang="es-CO" sz="2400" b="1" i="0">
                          <a:latin typeface="Cambria Math" panose="02040503050406030204" pitchFamily="18" charset="0"/>
                        </a:rPr>
                        <m:t>=</m:t>
                      </m:r>
                      <m:nary>
                        <m:naryPr>
                          <m:chr m:val="∑"/>
                          <m:limLoc m:val="undOvr"/>
                          <m:supHide m:val="on"/>
                          <m:ctrlPr>
                            <a:rPr lang="es-CO" sz="2400" b="1" i="1">
                              <a:latin typeface="Cambria Math" panose="02040503050406030204" pitchFamily="18" charset="0"/>
                            </a:rPr>
                          </m:ctrlPr>
                        </m:naryPr>
                        <m:sub>
                          <m:r>
                            <a:rPr lang="es-CO" sz="2400" b="1" i="1">
                              <a:latin typeface="Cambria Math" panose="02040503050406030204" pitchFamily="18" charset="0"/>
                            </a:rPr>
                            <m:t>𝑻𝒆𝒄𝒉𝒔</m:t>
                          </m:r>
                        </m:sub>
                        <m:sup/>
                        <m:e>
                          <m:r>
                            <a:rPr lang="es-CO" sz="2400" b="1" i="1">
                              <a:latin typeface="Cambria Math" panose="02040503050406030204" pitchFamily="18" charset="0"/>
                            </a:rPr>
                            <m:t>𝑬𝒏𝒆𝒓𝒈𝒚</m:t>
                          </m:r>
                          <m:r>
                            <a:rPr lang="es-CO" sz="2400" b="1" i="0">
                              <a:latin typeface="Cambria Math" panose="02040503050406030204" pitchFamily="18" charset="0"/>
                            </a:rPr>
                            <m:t> </m:t>
                          </m:r>
                          <m:r>
                            <a:rPr lang="es-CO" sz="2400" b="1" i="1">
                              <a:latin typeface="Cambria Math" panose="02040503050406030204" pitchFamily="18" charset="0"/>
                            </a:rPr>
                            <m:t>𝒄𝒐𝒏𝒔𝒖𝒎𝒑𝒕𝒊𝒐𝒏</m:t>
                          </m:r>
                          <m:r>
                            <a:rPr lang="es-CO" sz="2400" b="1" i="0">
                              <a:latin typeface="Cambria Math" panose="02040503050406030204" pitchFamily="18" charset="0"/>
                            </a:rPr>
                            <m:t> ∗</m:t>
                          </m:r>
                          <m:r>
                            <a:rPr lang="es-CO" sz="2400" b="1" i="1">
                              <a:latin typeface="Cambria Math" panose="02040503050406030204" pitchFamily="18" charset="0"/>
                            </a:rPr>
                            <m:t>𝑻𝒆𝒄𝒉𝒏𝒐𝒍𝒐𝒈𝒚</m:t>
                          </m:r>
                          <m:r>
                            <a:rPr lang="es-CO" sz="2400" b="1" i="0">
                              <a:latin typeface="Cambria Math" panose="02040503050406030204" pitchFamily="18" charset="0"/>
                            </a:rPr>
                            <m:t> </m:t>
                          </m:r>
                          <m:r>
                            <a:rPr lang="es-CO" sz="2400" b="1" i="1">
                              <a:latin typeface="Cambria Math" panose="02040503050406030204" pitchFamily="18" charset="0"/>
                            </a:rPr>
                            <m:t>𝒆𝒇𝒇𝒊𝒄𝒊𝒆𝒏𝒄𝒚</m:t>
                          </m:r>
                          <m:r>
                            <a:rPr lang="es-CO" sz="2400" b="1" i="0">
                              <a:latin typeface="Cambria Math" panose="02040503050406030204" pitchFamily="18" charset="0"/>
                            </a:rPr>
                            <m:t> </m:t>
                          </m:r>
                        </m:e>
                      </m:nary>
                    </m:oMath>
                  </m:oMathPara>
                </a14:m>
                <a:endParaRPr lang="es-CO" sz="2400" b="1" dirty="0"/>
              </a:p>
            </p:txBody>
          </p:sp>
        </mc:Choice>
        <mc:Fallback xmlns="">
          <p:sp>
            <p:nvSpPr>
              <p:cNvPr id="6" name="TextBox 5">
                <a:extLst>
                  <a:ext uri="{FF2B5EF4-FFF2-40B4-BE49-F238E27FC236}">
                    <a16:creationId xmlns:a16="http://schemas.microsoft.com/office/drawing/2014/main" id="{8C63A7F0-0215-8553-2861-FC7B2C7EBF27}"/>
                  </a:ext>
                </a:extLst>
              </p:cNvPr>
              <p:cNvSpPr txBox="1">
                <a:spLocks noRot="1" noChangeAspect="1" noMove="1" noResize="1" noEditPoints="1" noAdjustHandles="1" noChangeArrowheads="1" noChangeShapeType="1" noTextEdit="1"/>
              </p:cNvSpPr>
              <p:nvPr/>
            </p:nvSpPr>
            <p:spPr>
              <a:xfrm>
                <a:off x="96003" y="2548952"/>
                <a:ext cx="11722100" cy="988284"/>
              </a:xfrm>
              <a:prstGeom prst="rect">
                <a:avLst/>
              </a:prstGeom>
              <a:blipFill>
                <a:blip r:embed="rId5"/>
                <a:stretch>
                  <a:fillRect/>
                </a:stretch>
              </a:blipFill>
            </p:spPr>
            <p:txBody>
              <a:bodyPr/>
              <a:lstStyle/>
              <a:p>
                <a:r>
                  <a:rPr lang="es-CO">
                    <a:noFill/>
                  </a:rPr>
                  <a:t> </a:t>
                </a:r>
              </a:p>
            </p:txBody>
          </p:sp>
        </mc:Fallback>
      </mc:AlternateContent>
      <p:sp>
        <p:nvSpPr>
          <p:cNvPr id="7" name="TextBox 6">
            <a:extLst>
              <a:ext uri="{FF2B5EF4-FFF2-40B4-BE49-F238E27FC236}">
                <a16:creationId xmlns:a16="http://schemas.microsoft.com/office/drawing/2014/main" id="{C36FC334-C627-4CBA-90A0-BFE863CB071D}"/>
              </a:ext>
            </a:extLst>
          </p:cNvPr>
          <p:cNvSpPr txBox="1"/>
          <p:nvPr/>
        </p:nvSpPr>
        <p:spPr>
          <a:xfrm>
            <a:off x="175002" y="1652911"/>
            <a:ext cx="11841995" cy="861774"/>
          </a:xfrm>
          <a:prstGeom prst="rect">
            <a:avLst/>
          </a:prstGeom>
          <a:noFill/>
        </p:spPr>
        <p:txBody>
          <a:bodyPr wrap="square">
            <a:spAutoFit/>
          </a:bodyPr>
          <a:lstStyle/>
          <a:p>
            <a:pPr>
              <a:spcAft>
                <a:spcPts val="1200"/>
              </a:spcAft>
            </a:pPr>
            <a:r>
              <a:rPr lang="en-US" sz="2500" dirty="0">
                <a:latin typeface="Aptos" panose="020B0004020202020204" pitchFamily="34" charset="0"/>
                <a:ea typeface="Open Sans" panose="020B0606030504020204" pitchFamily="34" charset="0"/>
                <a:cs typeface="Open Sans" panose="020B0606030504020204" pitchFamily="34" charset="0"/>
              </a:rPr>
              <a:t>Transport demands can be estimated using the final energy balance and technology efficiencies.</a:t>
            </a:r>
            <a:endParaRPr lang="en-ZA" sz="2500" dirty="0">
              <a:latin typeface="Aptos" panose="020B0004020202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212A727-54D3-6BED-A3CB-494C2FDC58C2}"/>
              </a:ext>
            </a:extLst>
          </p:cNvPr>
          <p:cNvSpPr txBox="1"/>
          <p:nvPr/>
        </p:nvSpPr>
        <p:spPr>
          <a:xfrm>
            <a:off x="153156" y="3644033"/>
            <a:ext cx="11491158" cy="1246495"/>
          </a:xfrm>
          <a:prstGeom prst="rect">
            <a:avLst/>
          </a:prstGeom>
          <a:noFill/>
        </p:spPr>
        <p:txBody>
          <a:bodyPr wrap="square">
            <a:spAutoFit/>
          </a:bodyPr>
          <a:lstStyle/>
          <a:p>
            <a:pPr>
              <a:spcAft>
                <a:spcPts val="1200"/>
              </a:spcAft>
            </a:pPr>
            <a:r>
              <a:rPr lang="en-US" sz="2500" dirty="0">
                <a:latin typeface="Aptos" panose="020B0004020202020204" pitchFamily="34" charset="0"/>
                <a:ea typeface="Open Sans" panose="020B0606030504020204" pitchFamily="34" charset="0"/>
                <a:cs typeface="Open Sans" panose="020B0606030504020204" pitchFamily="34" charset="0"/>
              </a:rPr>
              <a:t>Example: Fuel consumption for cars includes 6.5 PJ of gasoline, 2.4 PJ of diesel, and 0.8 PJ of electricity. Using the efficiencies provided in the table, calculate the total car transport demand.</a:t>
            </a:r>
            <a:endParaRPr lang="en-ZA" sz="2500" dirty="0">
              <a:latin typeface="Aptos" panose="020B0004020202020204" pitchFamily="34" charset="0"/>
              <a:ea typeface="Open Sans" panose="020B0606030504020204" pitchFamily="34" charset="0"/>
              <a:cs typeface="Open Sans" panose="020B0606030504020204" pitchFamily="34" charset="0"/>
            </a:endParaRPr>
          </a:p>
        </p:txBody>
      </p:sp>
      <p:graphicFrame>
        <p:nvGraphicFramePr>
          <p:cNvPr id="9" name="Table 8">
            <a:extLst>
              <a:ext uri="{FF2B5EF4-FFF2-40B4-BE49-F238E27FC236}">
                <a16:creationId xmlns:a16="http://schemas.microsoft.com/office/drawing/2014/main" id="{DC022639-5E8A-2EC5-0F77-48353C04ED87}"/>
              </a:ext>
            </a:extLst>
          </p:cNvPr>
          <p:cNvGraphicFramePr>
            <a:graphicFrameLocks noGrp="1"/>
          </p:cNvGraphicFramePr>
          <p:nvPr>
            <p:extLst>
              <p:ext uri="{D42A27DB-BD31-4B8C-83A1-F6EECF244321}">
                <p14:modId xmlns:p14="http://schemas.microsoft.com/office/powerpoint/2010/main" val="1958278091"/>
              </p:ext>
            </p:extLst>
          </p:nvPr>
        </p:nvGraphicFramePr>
        <p:xfrm>
          <a:off x="153155" y="5192404"/>
          <a:ext cx="6217920" cy="945516"/>
        </p:xfrm>
        <a:graphic>
          <a:graphicData uri="http://schemas.openxmlformats.org/drawingml/2006/table">
            <a:tbl>
              <a:tblPr firstRow="1" firstCol="1" bandRow="1">
                <a:tableStyleId>{B8DA472E-C0B5-4FAA-A71B-45BBE6C39A2A}</a:tableStyleId>
              </a:tblPr>
              <a:tblGrid>
                <a:gridCol w="1853048">
                  <a:extLst>
                    <a:ext uri="{9D8B030D-6E8A-4147-A177-3AD203B41FA5}">
                      <a16:colId xmlns:a16="http://schemas.microsoft.com/office/drawing/2014/main" val="2643555938"/>
                    </a:ext>
                  </a:extLst>
                </a:gridCol>
                <a:gridCol w="1638079">
                  <a:extLst>
                    <a:ext uri="{9D8B030D-6E8A-4147-A177-3AD203B41FA5}">
                      <a16:colId xmlns:a16="http://schemas.microsoft.com/office/drawing/2014/main" val="2622800707"/>
                    </a:ext>
                  </a:extLst>
                </a:gridCol>
                <a:gridCol w="1163452">
                  <a:extLst>
                    <a:ext uri="{9D8B030D-6E8A-4147-A177-3AD203B41FA5}">
                      <a16:colId xmlns:a16="http://schemas.microsoft.com/office/drawing/2014/main" val="3818800884"/>
                    </a:ext>
                  </a:extLst>
                </a:gridCol>
                <a:gridCol w="1563341">
                  <a:extLst>
                    <a:ext uri="{9D8B030D-6E8A-4147-A177-3AD203B41FA5}">
                      <a16:colId xmlns:a16="http://schemas.microsoft.com/office/drawing/2014/main" val="2402476625"/>
                    </a:ext>
                  </a:extLst>
                </a:gridCol>
              </a:tblGrid>
              <a:tr h="0">
                <a:tc>
                  <a:txBody>
                    <a:bodyPr/>
                    <a:lstStyle/>
                    <a:p>
                      <a:pPr algn="ctr">
                        <a:lnSpc>
                          <a:spcPct val="107000"/>
                        </a:lnSpc>
                        <a:spcAft>
                          <a:spcPts val="800"/>
                        </a:spcAft>
                      </a:pPr>
                      <a:r>
                        <a:rPr lang="en-GB" sz="2000">
                          <a:effectLst/>
                        </a:rPr>
                        <a:t>Efficiency</a:t>
                      </a:r>
                      <a:endParaRPr lang="es-CO" sz="2000">
                        <a:solidFill>
                          <a:srgbClr val="000000"/>
                        </a:solidFill>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7000"/>
                        </a:lnSpc>
                        <a:spcAft>
                          <a:spcPts val="800"/>
                        </a:spcAft>
                      </a:pPr>
                      <a:r>
                        <a:rPr lang="en-GB" sz="2000" dirty="0">
                          <a:effectLst/>
                        </a:rPr>
                        <a:t>Gasoline</a:t>
                      </a:r>
                      <a:endParaRPr lang="es-CO" sz="2000" dirty="0">
                        <a:solidFill>
                          <a:srgbClr val="000000"/>
                        </a:solidFill>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7000"/>
                        </a:lnSpc>
                        <a:spcAft>
                          <a:spcPts val="800"/>
                        </a:spcAft>
                      </a:pPr>
                      <a:r>
                        <a:rPr lang="en-GB" sz="2000" dirty="0">
                          <a:effectLst/>
                        </a:rPr>
                        <a:t>Diesel</a:t>
                      </a:r>
                      <a:endParaRPr lang="es-CO" sz="2000" dirty="0">
                        <a:solidFill>
                          <a:srgbClr val="000000"/>
                        </a:solidFill>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7000"/>
                        </a:lnSpc>
                        <a:spcAft>
                          <a:spcPts val="800"/>
                        </a:spcAft>
                      </a:pPr>
                      <a:r>
                        <a:rPr lang="en-GB" sz="2000" dirty="0">
                          <a:effectLst/>
                        </a:rPr>
                        <a:t>Electricity</a:t>
                      </a:r>
                      <a:endParaRPr lang="es-CO" sz="2000" dirty="0">
                        <a:solidFill>
                          <a:srgbClr val="000000"/>
                        </a:solidFill>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312919051"/>
                  </a:ext>
                </a:extLst>
              </a:tr>
              <a:tr h="0">
                <a:tc>
                  <a:txBody>
                    <a:bodyPr/>
                    <a:lstStyle/>
                    <a:p>
                      <a:pPr algn="ctr">
                        <a:lnSpc>
                          <a:spcPct val="107000"/>
                        </a:lnSpc>
                        <a:spcAft>
                          <a:spcPts val="800"/>
                        </a:spcAft>
                      </a:pPr>
                      <a:r>
                        <a:rPr lang="en-GB" sz="2000" dirty="0">
                          <a:effectLst/>
                        </a:rPr>
                        <a:t>Cars [</a:t>
                      </a:r>
                      <a:r>
                        <a:rPr lang="en-GB" sz="2000" dirty="0" err="1">
                          <a:effectLst/>
                        </a:rPr>
                        <a:t>Mpkm</a:t>
                      </a:r>
                      <a:r>
                        <a:rPr lang="en-GB" sz="2000" dirty="0">
                          <a:effectLst/>
                        </a:rPr>
                        <a:t>/PJ]</a:t>
                      </a:r>
                      <a:endParaRPr lang="es-CO" sz="2000" dirty="0">
                        <a:solidFill>
                          <a:srgbClr val="000000"/>
                        </a:solidFill>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7000"/>
                        </a:lnSpc>
                        <a:spcAft>
                          <a:spcPts val="800"/>
                        </a:spcAft>
                      </a:pPr>
                      <a:r>
                        <a:rPr lang="en-GB" sz="2000" dirty="0">
                          <a:effectLst/>
                        </a:rPr>
                        <a:t>500</a:t>
                      </a:r>
                      <a:endParaRPr lang="es-CO" sz="2000" dirty="0">
                        <a:solidFill>
                          <a:srgbClr val="000000"/>
                        </a:solidFill>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7000"/>
                        </a:lnSpc>
                        <a:spcAft>
                          <a:spcPts val="800"/>
                        </a:spcAft>
                      </a:pPr>
                      <a:r>
                        <a:rPr lang="en-GB" sz="2000" dirty="0">
                          <a:effectLst/>
                        </a:rPr>
                        <a:t>530</a:t>
                      </a:r>
                      <a:endParaRPr lang="es-CO" sz="2000" dirty="0">
                        <a:solidFill>
                          <a:srgbClr val="000000"/>
                        </a:solidFill>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7000"/>
                        </a:lnSpc>
                        <a:spcAft>
                          <a:spcPts val="800"/>
                        </a:spcAft>
                      </a:pPr>
                      <a:r>
                        <a:rPr lang="en-GB" sz="2000" dirty="0">
                          <a:effectLst/>
                        </a:rPr>
                        <a:t>2800</a:t>
                      </a:r>
                      <a:endParaRPr lang="es-CO" sz="2000" dirty="0">
                        <a:solidFill>
                          <a:srgbClr val="000000"/>
                        </a:solidFill>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311799847"/>
                  </a:ext>
                </a:extLst>
              </a:tr>
            </a:tbl>
          </a:graphicData>
        </a:graphic>
      </p:graphicFrame>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868E2D5-53F6-48F3-6AD1-444945573D31}"/>
                  </a:ext>
                </a:extLst>
              </p:cNvPr>
              <p:cNvSpPr txBox="1"/>
              <p:nvPr/>
            </p:nvSpPr>
            <p:spPr>
              <a:xfrm>
                <a:off x="5957053" y="4928501"/>
                <a:ext cx="6523872" cy="118327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CO" sz="2400" b="1" smtClean="0">
                          <a:latin typeface="Cambria Math" panose="02040503050406030204" pitchFamily="18" charset="0"/>
                        </a:rPr>
                        <m:t> </m:t>
                      </m:r>
                      <m:r>
                        <a:rPr lang="es-CO" sz="2400" b="1" i="1" smtClean="0">
                          <a:latin typeface="Cambria Math" panose="02040503050406030204" pitchFamily="18" charset="0"/>
                        </a:rPr>
                        <m:t>𝑪𝒂𝒓</m:t>
                      </m:r>
                      <m:r>
                        <a:rPr lang="es-CO" sz="2400" b="1" i="1" smtClean="0">
                          <a:latin typeface="Cambria Math" panose="02040503050406030204" pitchFamily="18" charset="0"/>
                        </a:rPr>
                        <m:t> </m:t>
                      </m:r>
                      <m:r>
                        <a:rPr lang="es-CO" sz="2400" b="1" i="1">
                          <a:latin typeface="Cambria Math" panose="02040503050406030204" pitchFamily="18" charset="0"/>
                        </a:rPr>
                        <m:t>𝑻𝒓𝒂𝒏𝒔𝒑𝒐𝒓𝒕</m:t>
                      </m:r>
                      <m:r>
                        <a:rPr lang="es-CO" sz="2400" b="1" i="0">
                          <a:latin typeface="Cambria Math" panose="02040503050406030204" pitchFamily="18" charset="0"/>
                        </a:rPr>
                        <m:t> </m:t>
                      </m:r>
                      <m:r>
                        <a:rPr lang="es-CO" sz="2400" b="1" i="1">
                          <a:latin typeface="Cambria Math" panose="02040503050406030204" pitchFamily="18" charset="0"/>
                        </a:rPr>
                        <m:t>𝑫𝒆𝒎𝒂𝒏𝒅</m:t>
                      </m:r>
                      <m:r>
                        <a:rPr lang="es-CO" sz="2400" b="1" i="0">
                          <a:latin typeface="Cambria Math" panose="02040503050406030204" pitchFamily="18" charset="0"/>
                        </a:rPr>
                        <m:t>=</m:t>
                      </m:r>
                      <m:r>
                        <a:rPr lang="es-CO" sz="2400" b="1" i="0" smtClean="0">
                          <a:latin typeface="Cambria Math" panose="02040503050406030204" pitchFamily="18" charset="0"/>
                        </a:rPr>
                        <m:t>𝟔</m:t>
                      </m:r>
                      <m:r>
                        <a:rPr lang="es-CO" sz="2400" b="1" i="0" smtClean="0">
                          <a:latin typeface="Cambria Math" panose="02040503050406030204" pitchFamily="18" charset="0"/>
                        </a:rPr>
                        <m:t>.</m:t>
                      </m:r>
                      <m:r>
                        <a:rPr lang="es-CO" sz="2400" b="1" i="0" smtClean="0">
                          <a:latin typeface="Cambria Math" panose="02040503050406030204" pitchFamily="18" charset="0"/>
                        </a:rPr>
                        <m:t>𝟓</m:t>
                      </m:r>
                      <m:r>
                        <a:rPr lang="es-CO" sz="2400" b="1" i="0" smtClean="0">
                          <a:latin typeface="Cambria Math" panose="02040503050406030204" pitchFamily="18" charset="0"/>
                        </a:rPr>
                        <m:t>∗</m:t>
                      </m:r>
                      <m:r>
                        <a:rPr lang="es-CO" sz="2400" b="1" i="0" smtClean="0">
                          <a:latin typeface="Cambria Math" panose="02040503050406030204" pitchFamily="18" charset="0"/>
                        </a:rPr>
                        <m:t>𝟓𝟎𝟎</m:t>
                      </m:r>
                      <m:r>
                        <a:rPr lang="es-CO" sz="2400" b="1" i="0" smtClean="0">
                          <a:latin typeface="Cambria Math" panose="02040503050406030204" pitchFamily="18" charset="0"/>
                        </a:rPr>
                        <m:t>+</m:t>
                      </m:r>
                      <m:r>
                        <a:rPr lang="es-CO" sz="2400" b="1" i="0" smtClean="0">
                          <a:latin typeface="Cambria Math" panose="02040503050406030204" pitchFamily="18" charset="0"/>
                        </a:rPr>
                        <m:t>𝟐</m:t>
                      </m:r>
                      <m:r>
                        <a:rPr lang="es-CO" sz="2400" b="1" i="0" smtClean="0">
                          <a:latin typeface="Cambria Math" panose="02040503050406030204" pitchFamily="18" charset="0"/>
                        </a:rPr>
                        <m:t>.</m:t>
                      </m:r>
                      <m:r>
                        <a:rPr lang="es-CO" sz="2400" b="1" i="0" smtClean="0">
                          <a:latin typeface="Cambria Math" panose="02040503050406030204" pitchFamily="18" charset="0"/>
                        </a:rPr>
                        <m:t>𝟒</m:t>
                      </m:r>
                      <m:r>
                        <a:rPr lang="es-CO" sz="2400" b="1" i="0" smtClean="0">
                          <a:latin typeface="Cambria Math" panose="02040503050406030204" pitchFamily="18" charset="0"/>
                        </a:rPr>
                        <m:t>∗</m:t>
                      </m:r>
                      <m:r>
                        <a:rPr lang="es-CO" sz="2400" b="1" i="0" smtClean="0">
                          <a:latin typeface="Cambria Math" panose="02040503050406030204" pitchFamily="18" charset="0"/>
                        </a:rPr>
                        <m:t>𝟓𝟑𝟎</m:t>
                      </m:r>
                      <m:r>
                        <a:rPr lang="es-CO" sz="2400" b="1" i="0" smtClean="0">
                          <a:latin typeface="Cambria Math" panose="02040503050406030204" pitchFamily="18" charset="0"/>
                        </a:rPr>
                        <m:t>+</m:t>
                      </m:r>
                      <m:r>
                        <a:rPr lang="es-CO" sz="2400" b="1" i="0" smtClean="0">
                          <a:latin typeface="Cambria Math" panose="02040503050406030204" pitchFamily="18" charset="0"/>
                        </a:rPr>
                        <m:t>𝟎</m:t>
                      </m:r>
                      <m:r>
                        <a:rPr lang="es-CO" sz="2400" b="1" i="0" smtClean="0">
                          <a:latin typeface="Cambria Math" panose="02040503050406030204" pitchFamily="18" charset="0"/>
                        </a:rPr>
                        <m:t>.</m:t>
                      </m:r>
                      <m:r>
                        <a:rPr lang="es-CO" sz="2400" b="1" i="0" smtClean="0">
                          <a:latin typeface="Cambria Math" panose="02040503050406030204" pitchFamily="18" charset="0"/>
                        </a:rPr>
                        <m:t>𝟖</m:t>
                      </m:r>
                      <m:r>
                        <a:rPr lang="es-CO" sz="2400" b="1" i="0" smtClean="0">
                          <a:latin typeface="Cambria Math" panose="02040503050406030204" pitchFamily="18" charset="0"/>
                        </a:rPr>
                        <m:t>∗</m:t>
                      </m:r>
                      <m:r>
                        <a:rPr lang="es-CO" sz="2400" b="1" i="0" smtClean="0">
                          <a:latin typeface="Cambria Math" panose="02040503050406030204" pitchFamily="18" charset="0"/>
                        </a:rPr>
                        <m:t>𝟐𝟖𝟎𝟎</m:t>
                      </m:r>
                      <m:r>
                        <a:rPr lang="es-CO" sz="2400" b="1" i="0" smtClean="0">
                          <a:latin typeface="Cambria Math" panose="02040503050406030204" pitchFamily="18" charset="0"/>
                        </a:rPr>
                        <m:t>=</m:t>
                      </m:r>
                      <m:r>
                        <a:rPr lang="es-CO" sz="2400" b="1" i="0" smtClean="0">
                          <a:latin typeface="Cambria Math" panose="02040503050406030204" pitchFamily="18" charset="0"/>
                        </a:rPr>
                        <m:t>𝟔𝟕𝟔𝟐</m:t>
                      </m:r>
                      <m:r>
                        <a:rPr lang="es-CO" sz="2400" b="1" i="0" smtClean="0">
                          <a:latin typeface="Cambria Math" panose="02040503050406030204" pitchFamily="18" charset="0"/>
                        </a:rPr>
                        <m:t> </m:t>
                      </m:r>
                      <m:r>
                        <a:rPr lang="es-CO" sz="2400" b="1" i="0" smtClean="0">
                          <a:latin typeface="Cambria Math" panose="02040503050406030204" pitchFamily="18" charset="0"/>
                        </a:rPr>
                        <m:t>𝐌𝐩𝐤𝐦</m:t>
                      </m:r>
                    </m:oMath>
                  </m:oMathPara>
                </a14:m>
                <a:endParaRPr lang="es-CO" sz="2400" b="1" dirty="0"/>
              </a:p>
            </p:txBody>
          </p:sp>
        </mc:Choice>
        <mc:Fallback xmlns="">
          <p:sp>
            <p:nvSpPr>
              <p:cNvPr id="10" name="TextBox 9">
                <a:extLst>
                  <a:ext uri="{FF2B5EF4-FFF2-40B4-BE49-F238E27FC236}">
                    <a16:creationId xmlns:a16="http://schemas.microsoft.com/office/drawing/2014/main" id="{B868E2D5-53F6-48F3-6AD1-444945573D31}"/>
                  </a:ext>
                </a:extLst>
              </p:cNvPr>
              <p:cNvSpPr txBox="1">
                <a:spLocks noRot="1" noChangeAspect="1" noMove="1" noResize="1" noEditPoints="1" noAdjustHandles="1" noChangeArrowheads="1" noChangeShapeType="1" noTextEdit="1"/>
              </p:cNvSpPr>
              <p:nvPr/>
            </p:nvSpPr>
            <p:spPr>
              <a:xfrm>
                <a:off x="5957053" y="4928501"/>
                <a:ext cx="6523872" cy="1183273"/>
              </a:xfrm>
              <a:prstGeom prst="rect">
                <a:avLst/>
              </a:prstGeom>
              <a:blipFill>
                <a:blip r:embed="rId6"/>
                <a:stretch>
                  <a:fillRect b="-7179"/>
                </a:stretch>
              </a:blipFill>
            </p:spPr>
            <p:txBody>
              <a:bodyPr/>
              <a:lstStyle/>
              <a:p>
                <a:r>
                  <a:rPr lang="es-CO">
                    <a:noFill/>
                  </a:rPr>
                  <a:t> </a:t>
                </a:r>
              </a:p>
            </p:txBody>
          </p:sp>
        </mc:Fallback>
      </mc:AlternateContent>
      <p:pic>
        <p:nvPicPr>
          <p:cNvPr id="5" name="synthesize - 2025-02-14T003246.725">
            <a:hlinkClick r:id="" action="ppaction://media"/>
            <a:extLst>
              <a:ext uri="{FF2B5EF4-FFF2-40B4-BE49-F238E27FC236}">
                <a16:creationId xmlns:a16="http://schemas.microsoft.com/office/drawing/2014/main" id="{AB5A1223-D301-2D0B-974B-EA3303F3C6C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51469" y="564407"/>
            <a:ext cx="992845" cy="992845"/>
          </a:xfrm>
          <a:prstGeom prst="rect">
            <a:avLst/>
          </a:prstGeom>
        </p:spPr>
      </p:pic>
    </p:spTree>
    <p:extLst>
      <p:ext uri="{BB962C8B-B14F-4D97-AF65-F5344CB8AC3E}">
        <p14:creationId xmlns:p14="http://schemas.microsoft.com/office/powerpoint/2010/main" val="142456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4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224E511-AC9F-FFE2-E9A1-2387C36132A2}"/>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80B292C7-E745-410E-27BB-E4356E0D0342}"/>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19</a:t>
            </a:fld>
            <a:endParaRPr lang="sv-SE" sz="1000" b="1" dirty="0">
              <a:solidFill>
                <a:schemeClr val="bg1"/>
              </a:solidFill>
            </a:endParaRPr>
          </a:p>
        </p:txBody>
      </p:sp>
      <p:sp>
        <p:nvSpPr>
          <p:cNvPr id="2" name="Rectangle 1">
            <a:extLst>
              <a:ext uri="{FF2B5EF4-FFF2-40B4-BE49-F238E27FC236}">
                <a16:creationId xmlns:a16="http://schemas.microsoft.com/office/drawing/2014/main" id="{86A280B8-80A9-BB08-7CD4-364A6963300F}"/>
              </a:ext>
            </a:extLst>
          </p:cNvPr>
          <p:cNvSpPr/>
          <p:nvPr/>
        </p:nvSpPr>
        <p:spPr>
          <a:xfrm>
            <a:off x="501451" y="111380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13.4.2 Capital cost </a:t>
            </a:r>
          </a:p>
        </p:txBody>
      </p:sp>
      <p:sp>
        <p:nvSpPr>
          <p:cNvPr id="4" name="Title 10">
            <a:extLst>
              <a:ext uri="{FF2B5EF4-FFF2-40B4-BE49-F238E27FC236}">
                <a16:creationId xmlns:a16="http://schemas.microsoft.com/office/drawing/2014/main" id="{623B870C-3E4B-CE0F-DC3D-3A1C596B12A5}"/>
              </a:ext>
            </a:extLst>
          </p:cNvPr>
          <p:cNvSpPr txBox="1">
            <a:spLocks/>
          </p:cNvSpPr>
          <p:nvPr/>
        </p:nvSpPr>
        <p:spPr>
          <a:xfrm>
            <a:off x="478593" y="-110418"/>
            <a:ext cx="10471349" cy="1094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13.4 Practising modelling calculations</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CFA68FA-6892-F82A-BD87-7F6B202183A1}"/>
                  </a:ext>
                </a:extLst>
              </p:cNvPr>
              <p:cNvSpPr txBox="1"/>
              <p:nvPr/>
            </p:nvSpPr>
            <p:spPr>
              <a:xfrm>
                <a:off x="0" y="2311830"/>
                <a:ext cx="11798300" cy="130029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CO" sz="2300" b="1" i="0" smtClean="0">
                          <a:latin typeface="Cambria Math" panose="02040503050406030204" pitchFamily="18" charset="0"/>
                        </a:rPr>
                        <m:t> </m:t>
                      </m:r>
                      <m:r>
                        <a:rPr lang="es-CO" sz="2300" b="1" i="1" smtClean="0">
                          <a:latin typeface="Cambria Math" panose="02040503050406030204" pitchFamily="18" charset="0"/>
                        </a:rPr>
                        <m:t>𝑪𝒂𝒑𝒊𝒕𝒂𝒍</m:t>
                      </m:r>
                      <m:r>
                        <a:rPr lang="es-CO" sz="2300" b="1" i="1" smtClean="0">
                          <a:latin typeface="Cambria Math" panose="02040503050406030204" pitchFamily="18" charset="0"/>
                        </a:rPr>
                        <m:t> </m:t>
                      </m:r>
                      <m:r>
                        <a:rPr lang="es-CO" sz="2300" b="1" i="1" smtClean="0">
                          <a:latin typeface="Cambria Math" panose="02040503050406030204" pitchFamily="18" charset="0"/>
                        </a:rPr>
                        <m:t>𝒄𝒐𝒔𝒕</m:t>
                      </m:r>
                      <m:d>
                        <m:dPr>
                          <m:begChr m:val="["/>
                          <m:endChr m:val="]"/>
                          <m:ctrlPr>
                            <a:rPr lang="es-CO" sz="2300" b="1" i="1">
                              <a:solidFill>
                                <a:srgbClr val="836967"/>
                              </a:solidFill>
                              <a:latin typeface="Cambria Math" panose="02040503050406030204" pitchFamily="18" charset="0"/>
                            </a:rPr>
                          </m:ctrlPr>
                        </m:dPr>
                        <m:e>
                          <m:f>
                            <m:fPr>
                              <m:ctrlPr>
                                <a:rPr lang="es-CO" sz="2300" b="1" i="1">
                                  <a:solidFill>
                                    <a:srgbClr val="836967"/>
                                  </a:solidFill>
                                  <a:latin typeface="Cambria Math" panose="02040503050406030204" pitchFamily="18" charset="0"/>
                                </a:rPr>
                              </m:ctrlPr>
                            </m:fPr>
                            <m:num>
                              <m:r>
                                <a:rPr lang="es-CO" sz="2300" b="1" i="1">
                                  <a:latin typeface="Cambria Math" panose="02040503050406030204" pitchFamily="18" charset="0"/>
                                </a:rPr>
                                <m:t>𝑴𝑼𝑺𝑫</m:t>
                              </m:r>
                            </m:num>
                            <m:den>
                              <m:r>
                                <a:rPr lang="es-CO" sz="2300" b="1" i="1" smtClean="0">
                                  <a:latin typeface="Cambria Math" panose="02040503050406030204" pitchFamily="18" charset="0"/>
                                </a:rPr>
                                <m:t>𝑴</m:t>
                              </m:r>
                              <m:r>
                                <a:rPr lang="es-CO" sz="2300" b="1" i="1">
                                  <a:latin typeface="Cambria Math" panose="02040503050406030204" pitchFamily="18" charset="0"/>
                                </a:rPr>
                                <m:t>𝒑𝒌𝒎</m:t>
                              </m:r>
                            </m:den>
                          </m:f>
                        </m:e>
                      </m:d>
                      <m:r>
                        <a:rPr lang="es-CO" sz="2300" b="1" i="0">
                          <a:latin typeface="Cambria Math" panose="02040503050406030204" pitchFamily="18" charset="0"/>
                        </a:rPr>
                        <m:t>=</m:t>
                      </m:r>
                      <m:f>
                        <m:fPr>
                          <m:ctrlPr>
                            <a:rPr lang="es-CO" sz="2300" b="1" i="1">
                              <a:solidFill>
                                <a:srgbClr val="836967"/>
                              </a:solidFill>
                              <a:latin typeface="Cambria Math" panose="02040503050406030204" pitchFamily="18" charset="0"/>
                            </a:rPr>
                          </m:ctrlPr>
                        </m:fPr>
                        <m:num>
                          <m:r>
                            <a:rPr lang="es-CO" sz="2300" b="1" i="1">
                              <a:latin typeface="Cambria Math" panose="02040503050406030204" pitchFamily="18" charset="0"/>
                            </a:rPr>
                            <m:t>𝑼𝒏𝒊𝒕</m:t>
                          </m:r>
                          <m:r>
                            <a:rPr lang="es-CO" sz="2300" b="1" i="0">
                              <a:latin typeface="Cambria Math" panose="02040503050406030204" pitchFamily="18" charset="0"/>
                            </a:rPr>
                            <m:t> </m:t>
                          </m:r>
                          <m:r>
                            <a:rPr lang="es-CO" sz="2300" b="1" i="1">
                              <a:latin typeface="Cambria Math" panose="02040503050406030204" pitchFamily="18" charset="0"/>
                            </a:rPr>
                            <m:t>𝒕𝒆𝒄𝒉𝒏𝒐𝒍𝒐𝒈𝒚</m:t>
                          </m:r>
                          <m:r>
                            <a:rPr lang="es-CO" sz="2300" b="1" i="0">
                              <a:latin typeface="Cambria Math" panose="02040503050406030204" pitchFamily="18" charset="0"/>
                            </a:rPr>
                            <m:t> </m:t>
                          </m:r>
                          <m:r>
                            <a:rPr lang="es-CO" sz="2300" b="1" i="1">
                              <a:latin typeface="Cambria Math" panose="02040503050406030204" pitchFamily="18" charset="0"/>
                            </a:rPr>
                            <m:t>𝒄𝒐𝒔𝒕</m:t>
                          </m:r>
                          <m:r>
                            <a:rPr lang="es-CO" sz="2300" b="1" i="0">
                              <a:latin typeface="Cambria Math" panose="02040503050406030204" pitchFamily="18" charset="0"/>
                            </a:rPr>
                            <m:t> </m:t>
                          </m:r>
                          <m:d>
                            <m:dPr>
                              <m:begChr m:val="["/>
                              <m:endChr m:val="]"/>
                              <m:ctrlPr>
                                <a:rPr lang="es-CO" sz="2300" b="1" i="1">
                                  <a:solidFill>
                                    <a:srgbClr val="836967"/>
                                  </a:solidFill>
                                  <a:latin typeface="Cambria Math" panose="02040503050406030204" pitchFamily="18" charset="0"/>
                                </a:rPr>
                              </m:ctrlPr>
                            </m:dPr>
                            <m:e>
                              <m:f>
                                <m:fPr>
                                  <m:ctrlPr>
                                    <a:rPr lang="es-CO" sz="2300" b="1" i="1">
                                      <a:solidFill>
                                        <a:srgbClr val="836967"/>
                                      </a:solidFill>
                                      <a:latin typeface="Cambria Math" panose="02040503050406030204" pitchFamily="18" charset="0"/>
                                    </a:rPr>
                                  </m:ctrlPr>
                                </m:fPr>
                                <m:num>
                                  <m:r>
                                    <a:rPr lang="es-CO" sz="2300" b="1" i="1">
                                      <a:latin typeface="Cambria Math" panose="02040503050406030204" pitchFamily="18" charset="0"/>
                                    </a:rPr>
                                    <m:t>𝑼𝑺𝑫</m:t>
                                  </m:r>
                                </m:num>
                                <m:den>
                                  <m:r>
                                    <a:rPr lang="es-CO" sz="2300" b="1" i="1">
                                      <a:latin typeface="Cambria Math" panose="02040503050406030204" pitchFamily="18" charset="0"/>
                                    </a:rPr>
                                    <m:t>𝒗𝒆𝒉</m:t>
                                  </m:r>
                                </m:den>
                              </m:f>
                            </m:e>
                          </m:d>
                        </m:num>
                        <m:den>
                          <m:r>
                            <a:rPr lang="es-CO" sz="2300" b="1" i="1">
                              <a:latin typeface="Cambria Math" panose="02040503050406030204" pitchFamily="18" charset="0"/>
                            </a:rPr>
                            <m:t>𝑨𝒄𝒕𝒊𝒗𝒊𝒕𝒚</m:t>
                          </m:r>
                          <m:r>
                            <a:rPr lang="es-CO" sz="2300" b="1" i="0">
                              <a:latin typeface="Cambria Math" panose="02040503050406030204" pitchFamily="18" charset="0"/>
                            </a:rPr>
                            <m:t> </m:t>
                          </m:r>
                          <m:r>
                            <a:rPr lang="es-CO" sz="2300" b="1" i="1">
                              <a:latin typeface="Cambria Math" panose="02040503050406030204" pitchFamily="18" charset="0"/>
                            </a:rPr>
                            <m:t>𝒇𝒂𝒄𝒕𝒐𝒓</m:t>
                          </m:r>
                          <m:r>
                            <a:rPr lang="es-CO" sz="2300" b="1" i="0">
                              <a:latin typeface="Cambria Math" panose="02040503050406030204" pitchFamily="18" charset="0"/>
                            </a:rPr>
                            <m:t> </m:t>
                          </m:r>
                          <m:d>
                            <m:dPr>
                              <m:begChr m:val="["/>
                              <m:endChr m:val="]"/>
                              <m:ctrlPr>
                                <a:rPr lang="es-CO" sz="2300" b="1" i="1">
                                  <a:solidFill>
                                    <a:srgbClr val="836967"/>
                                  </a:solidFill>
                                  <a:latin typeface="Cambria Math" panose="02040503050406030204" pitchFamily="18" charset="0"/>
                                </a:rPr>
                              </m:ctrlPr>
                            </m:dPr>
                            <m:e>
                              <m:r>
                                <a:rPr lang="es-CO" sz="2300" b="1" i="1">
                                  <a:latin typeface="Cambria Math" panose="02040503050406030204" pitchFamily="18" charset="0"/>
                                </a:rPr>
                                <m:t>𝒌𝒎</m:t>
                              </m:r>
                            </m:e>
                          </m:d>
                          <m:r>
                            <a:rPr lang="es-CO" sz="2300" b="1" i="0">
                              <a:latin typeface="Cambria Math" panose="02040503050406030204" pitchFamily="18" charset="0"/>
                            </a:rPr>
                            <m:t>∗</m:t>
                          </m:r>
                          <m:r>
                            <a:rPr lang="es-CO" sz="2300" b="1" i="1">
                              <a:latin typeface="Cambria Math" panose="02040503050406030204" pitchFamily="18" charset="0"/>
                            </a:rPr>
                            <m:t>𝑳𝒐𝒂𝒅</m:t>
                          </m:r>
                          <m:r>
                            <a:rPr lang="es-CO" sz="2300" b="1" i="0">
                              <a:latin typeface="Cambria Math" panose="02040503050406030204" pitchFamily="18" charset="0"/>
                            </a:rPr>
                            <m:t> </m:t>
                          </m:r>
                          <m:r>
                            <a:rPr lang="es-CO" sz="2300" b="1" i="1">
                              <a:latin typeface="Cambria Math" panose="02040503050406030204" pitchFamily="18" charset="0"/>
                            </a:rPr>
                            <m:t>𝒇𝒂𝒄𝒕𝒐𝒓</m:t>
                          </m:r>
                          <m:r>
                            <a:rPr lang="es-CO" sz="2300" b="1" i="0">
                              <a:latin typeface="Cambria Math" panose="02040503050406030204" pitchFamily="18" charset="0"/>
                            </a:rPr>
                            <m:t> </m:t>
                          </m:r>
                          <m:d>
                            <m:dPr>
                              <m:begChr m:val="["/>
                              <m:endChr m:val="]"/>
                              <m:ctrlPr>
                                <a:rPr lang="es-CO" sz="2300" b="1" i="1">
                                  <a:solidFill>
                                    <a:srgbClr val="836967"/>
                                  </a:solidFill>
                                  <a:latin typeface="Cambria Math" panose="02040503050406030204" pitchFamily="18" charset="0"/>
                                </a:rPr>
                              </m:ctrlPr>
                            </m:dPr>
                            <m:e>
                              <m:f>
                                <m:fPr>
                                  <m:ctrlPr>
                                    <a:rPr lang="es-CO" sz="2300" b="1" i="1">
                                      <a:solidFill>
                                        <a:srgbClr val="836967"/>
                                      </a:solidFill>
                                      <a:latin typeface="Cambria Math" panose="02040503050406030204" pitchFamily="18" charset="0"/>
                                    </a:rPr>
                                  </m:ctrlPr>
                                </m:fPr>
                                <m:num>
                                  <m:r>
                                    <a:rPr lang="es-CO" sz="2300" b="1" i="1">
                                      <a:latin typeface="Cambria Math" panose="02040503050406030204" pitchFamily="18" charset="0"/>
                                    </a:rPr>
                                    <m:t>𝒑</m:t>
                                  </m:r>
                                </m:num>
                                <m:den>
                                  <m:r>
                                    <a:rPr lang="es-CO" sz="2300" b="1" i="1">
                                      <a:latin typeface="Cambria Math" panose="02040503050406030204" pitchFamily="18" charset="0"/>
                                    </a:rPr>
                                    <m:t>𝒗𝒆𝒉</m:t>
                                  </m:r>
                                </m:den>
                              </m:f>
                            </m:e>
                          </m:d>
                        </m:den>
                      </m:f>
                    </m:oMath>
                  </m:oMathPara>
                </a14:m>
                <a:endParaRPr lang="es-CO" sz="2300" b="1" dirty="0"/>
              </a:p>
            </p:txBody>
          </p:sp>
        </mc:Choice>
        <mc:Fallback xmlns="">
          <p:sp>
            <p:nvSpPr>
              <p:cNvPr id="6" name="TextBox 5">
                <a:extLst>
                  <a:ext uri="{FF2B5EF4-FFF2-40B4-BE49-F238E27FC236}">
                    <a16:creationId xmlns:a16="http://schemas.microsoft.com/office/drawing/2014/main" id="{ACFA68FA-6892-F82A-BD87-7F6B202183A1}"/>
                  </a:ext>
                </a:extLst>
              </p:cNvPr>
              <p:cNvSpPr txBox="1">
                <a:spLocks noRot="1" noChangeAspect="1" noMove="1" noResize="1" noEditPoints="1" noAdjustHandles="1" noChangeArrowheads="1" noChangeShapeType="1" noTextEdit="1"/>
              </p:cNvSpPr>
              <p:nvPr/>
            </p:nvSpPr>
            <p:spPr>
              <a:xfrm>
                <a:off x="0" y="2311830"/>
                <a:ext cx="11798300" cy="1300292"/>
              </a:xfrm>
              <a:prstGeom prst="rect">
                <a:avLst/>
              </a:prstGeom>
              <a:blipFill>
                <a:blip r:embed="rId5"/>
                <a:stretch>
                  <a:fillRect/>
                </a:stretch>
              </a:blipFill>
            </p:spPr>
            <p:txBody>
              <a:bodyPr/>
              <a:lstStyle/>
              <a:p>
                <a:r>
                  <a:rPr lang="es-CO">
                    <a:noFill/>
                  </a:rPr>
                  <a:t> </a:t>
                </a:r>
              </a:p>
            </p:txBody>
          </p:sp>
        </mc:Fallback>
      </mc:AlternateContent>
      <p:sp>
        <p:nvSpPr>
          <p:cNvPr id="7" name="TextBox 6">
            <a:extLst>
              <a:ext uri="{FF2B5EF4-FFF2-40B4-BE49-F238E27FC236}">
                <a16:creationId xmlns:a16="http://schemas.microsoft.com/office/drawing/2014/main" id="{8BE4263B-07E1-BFF7-DEC5-3D27DBE6C6C6}"/>
              </a:ext>
            </a:extLst>
          </p:cNvPr>
          <p:cNvSpPr txBox="1"/>
          <p:nvPr/>
        </p:nvSpPr>
        <p:spPr>
          <a:xfrm>
            <a:off x="175002" y="1652911"/>
            <a:ext cx="11841995" cy="477054"/>
          </a:xfrm>
          <a:prstGeom prst="rect">
            <a:avLst/>
          </a:prstGeom>
          <a:noFill/>
        </p:spPr>
        <p:txBody>
          <a:bodyPr wrap="square">
            <a:spAutoFit/>
          </a:bodyPr>
          <a:lstStyle/>
          <a:p>
            <a:pPr>
              <a:spcAft>
                <a:spcPts val="1200"/>
              </a:spcAft>
            </a:pPr>
            <a:r>
              <a:rPr lang="en-US" sz="2500" dirty="0">
                <a:latin typeface="Aptos" panose="020B0004020202020204" pitchFamily="34" charset="0"/>
                <a:ea typeface="Open Sans" panose="020B0606030504020204" pitchFamily="34" charset="0"/>
                <a:cs typeface="Open Sans" panose="020B0606030504020204" pitchFamily="34" charset="0"/>
              </a:rPr>
              <a:t>The capital cost of vehicles corresponds to the commercial cost of each technology. </a:t>
            </a:r>
            <a:endParaRPr lang="en-ZA" sz="2500" dirty="0">
              <a:latin typeface="Aptos" panose="020B0004020202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EE1FA6ED-B9B9-6C55-BFBE-075DA9D334C8}"/>
              </a:ext>
            </a:extLst>
          </p:cNvPr>
          <p:cNvSpPr txBox="1"/>
          <p:nvPr/>
        </p:nvSpPr>
        <p:spPr>
          <a:xfrm>
            <a:off x="409159" y="3788453"/>
            <a:ext cx="11037133" cy="1246495"/>
          </a:xfrm>
          <a:prstGeom prst="rect">
            <a:avLst/>
          </a:prstGeom>
          <a:noFill/>
        </p:spPr>
        <p:txBody>
          <a:bodyPr wrap="square">
            <a:spAutoFit/>
          </a:bodyPr>
          <a:lstStyle/>
          <a:p>
            <a:pPr>
              <a:spcAft>
                <a:spcPts val="1200"/>
              </a:spcAft>
            </a:pPr>
            <a:r>
              <a:rPr lang="en-ZA" sz="2500" dirty="0">
                <a:latin typeface="Aptos" panose="020B0004020202020204" pitchFamily="34" charset="0"/>
                <a:ea typeface="Open Sans" panose="020B0606030504020204" pitchFamily="34" charset="0"/>
                <a:cs typeface="Open Sans" panose="020B0606030504020204" pitchFamily="34" charset="0"/>
              </a:rPr>
              <a:t>Example: </a:t>
            </a:r>
            <a:r>
              <a:rPr lang="en-US" sz="2500" dirty="0">
                <a:latin typeface="Aptos" panose="020B0004020202020204" pitchFamily="34" charset="0"/>
                <a:ea typeface="Open Sans" panose="020B0606030504020204" pitchFamily="34" charset="0"/>
                <a:cs typeface="Open Sans" panose="020B0606030504020204" pitchFamily="34" charset="0"/>
              </a:rPr>
              <a:t>A diesel car has a commercial price equal to 35,000 USD. If the activity factor is 5,000 km per year and the load factor is 1.5 passengers per vehicle, what is the capital cost?</a:t>
            </a:r>
            <a:endParaRPr lang="en-ZA" sz="2500" dirty="0">
              <a:latin typeface="Aptos" panose="020B0004020202020204" pitchFamily="34" charset="0"/>
              <a:ea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6B676D6-295D-0C72-C611-8F2D37FE0072}"/>
                  </a:ext>
                </a:extLst>
              </p:cNvPr>
              <p:cNvSpPr txBox="1"/>
              <p:nvPr/>
            </p:nvSpPr>
            <p:spPr>
              <a:xfrm>
                <a:off x="13117" y="5021694"/>
                <a:ext cx="11798300" cy="130029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CO" sz="2300" b="1" i="0" smtClean="0">
                          <a:latin typeface="Cambria Math" panose="02040503050406030204" pitchFamily="18" charset="0"/>
                        </a:rPr>
                        <m:t> </m:t>
                      </m:r>
                      <m:r>
                        <a:rPr lang="es-CO" sz="2300" b="1" i="1" smtClean="0">
                          <a:latin typeface="Cambria Math" panose="02040503050406030204" pitchFamily="18" charset="0"/>
                        </a:rPr>
                        <m:t>𝑪𝒂𝒑𝒊𝒕𝒂𝒍</m:t>
                      </m:r>
                      <m:r>
                        <a:rPr lang="es-CO" sz="2300" b="1" i="1" smtClean="0">
                          <a:latin typeface="Cambria Math" panose="02040503050406030204" pitchFamily="18" charset="0"/>
                        </a:rPr>
                        <m:t> </m:t>
                      </m:r>
                      <m:r>
                        <a:rPr lang="es-CO" sz="2300" b="1" i="1" smtClean="0">
                          <a:latin typeface="Cambria Math" panose="02040503050406030204" pitchFamily="18" charset="0"/>
                        </a:rPr>
                        <m:t>𝒄𝒐𝒔𝒕</m:t>
                      </m:r>
                      <m:d>
                        <m:dPr>
                          <m:begChr m:val="["/>
                          <m:endChr m:val="]"/>
                          <m:ctrlPr>
                            <a:rPr lang="es-CO" sz="2300" b="1" i="1">
                              <a:solidFill>
                                <a:srgbClr val="836967"/>
                              </a:solidFill>
                              <a:latin typeface="Cambria Math" panose="02040503050406030204" pitchFamily="18" charset="0"/>
                            </a:rPr>
                          </m:ctrlPr>
                        </m:dPr>
                        <m:e>
                          <m:f>
                            <m:fPr>
                              <m:ctrlPr>
                                <a:rPr lang="es-CO" sz="2300" b="1" i="1">
                                  <a:solidFill>
                                    <a:srgbClr val="836967"/>
                                  </a:solidFill>
                                  <a:latin typeface="Cambria Math" panose="02040503050406030204" pitchFamily="18" charset="0"/>
                                </a:rPr>
                              </m:ctrlPr>
                            </m:fPr>
                            <m:num>
                              <m:r>
                                <a:rPr lang="es-CO" sz="2300" b="1" i="1">
                                  <a:latin typeface="Cambria Math" panose="02040503050406030204" pitchFamily="18" charset="0"/>
                                </a:rPr>
                                <m:t>𝑴𝑼𝑺𝑫</m:t>
                              </m:r>
                            </m:num>
                            <m:den>
                              <m:r>
                                <a:rPr lang="es-CO" sz="2300" b="1" i="1" smtClean="0">
                                  <a:latin typeface="Cambria Math" panose="02040503050406030204" pitchFamily="18" charset="0"/>
                                </a:rPr>
                                <m:t>𝑴</m:t>
                              </m:r>
                              <m:r>
                                <a:rPr lang="es-CO" sz="2300" b="1" i="1">
                                  <a:latin typeface="Cambria Math" panose="02040503050406030204" pitchFamily="18" charset="0"/>
                                </a:rPr>
                                <m:t>𝒑𝒌𝒎</m:t>
                              </m:r>
                            </m:den>
                          </m:f>
                        </m:e>
                      </m:d>
                      <m:r>
                        <a:rPr lang="es-CO" sz="2300" b="1" i="0">
                          <a:latin typeface="Cambria Math" panose="02040503050406030204" pitchFamily="18" charset="0"/>
                        </a:rPr>
                        <m:t>=</m:t>
                      </m:r>
                      <m:f>
                        <m:fPr>
                          <m:ctrlPr>
                            <a:rPr lang="es-CO" sz="2300" b="1" i="1">
                              <a:solidFill>
                                <a:srgbClr val="836967"/>
                              </a:solidFill>
                              <a:latin typeface="Cambria Math" panose="02040503050406030204" pitchFamily="18" charset="0"/>
                            </a:rPr>
                          </m:ctrlPr>
                        </m:fPr>
                        <m:num>
                          <m:r>
                            <a:rPr lang="es-CO" sz="2300" b="1" i="1" smtClean="0">
                              <a:latin typeface="Cambria Math" panose="02040503050406030204" pitchFamily="18" charset="0"/>
                            </a:rPr>
                            <m:t>𝟑𝟓𝟎𝟎𝟎</m:t>
                          </m:r>
                          <m:d>
                            <m:dPr>
                              <m:begChr m:val="["/>
                              <m:endChr m:val="]"/>
                              <m:ctrlPr>
                                <a:rPr lang="es-CO" sz="2300" b="1" i="1">
                                  <a:solidFill>
                                    <a:srgbClr val="836967"/>
                                  </a:solidFill>
                                  <a:latin typeface="Cambria Math" panose="02040503050406030204" pitchFamily="18" charset="0"/>
                                </a:rPr>
                              </m:ctrlPr>
                            </m:dPr>
                            <m:e>
                              <m:f>
                                <m:fPr>
                                  <m:ctrlPr>
                                    <a:rPr lang="es-CO" sz="2300" b="1" i="1">
                                      <a:solidFill>
                                        <a:srgbClr val="836967"/>
                                      </a:solidFill>
                                      <a:latin typeface="Cambria Math" panose="02040503050406030204" pitchFamily="18" charset="0"/>
                                    </a:rPr>
                                  </m:ctrlPr>
                                </m:fPr>
                                <m:num>
                                  <m:r>
                                    <a:rPr lang="es-CO" sz="2300" b="1" i="1">
                                      <a:latin typeface="Cambria Math" panose="02040503050406030204" pitchFamily="18" charset="0"/>
                                    </a:rPr>
                                    <m:t>𝑼𝑺𝑫</m:t>
                                  </m:r>
                                </m:num>
                                <m:den>
                                  <m:r>
                                    <a:rPr lang="es-CO" sz="2300" b="1" i="1">
                                      <a:latin typeface="Cambria Math" panose="02040503050406030204" pitchFamily="18" charset="0"/>
                                    </a:rPr>
                                    <m:t>𝒗𝒆𝒉</m:t>
                                  </m:r>
                                </m:den>
                              </m:f>
                            </m:e>
                          </m:d>
                        </m:num>
                        <m:den>
                          <m:r>
                            <a:rPr lang="es-CO" sz="2300" b="1" i="0" smtClean="0">
                              <a:latin typeface="Cambria Math" panose="02040503050406030204" pitchFamily="18" charset="0"/>
                            </a:rPr>
                            <m:t>𝟓𝟎𝟎𝟎</m:t>
                          </m:r>
                          <m:r>
                            <a:rPr lang="es-CO" sz="2300" b="1" i="0">
                              <a:latin typeface="Cambria Math" panose="02040503050406030204" pitchFamily="18" charset="0"/>
                            </a:rPr>
                            <m:t> </m:t>
                          </m:r>
                          <m:d>
                            <m:dPr>
                              <m:begChr m:val="["/>
                              <m:endChr m:val="]"/>
                              <m:ctrlPr>
                                <a:rPr lang="es-CO" sz="2300" b="1" i="1">
                                  <a:solidFill>
                                    <a:srgbClr val="836967"/>
                                  </a:solidFill>
                                  <a:latin typeface="Cambria Math" panose="02040503050406030204" pitchFamily="18" charset="0"/>
                                </a:rPr>
                              </m:ctrlPr>
                            </m:dPr>
                            <m:e>
                              <m:r>
                                <a:rPr lang="es-CO" sz="2300" b="1" i="1">
                                  <a:latin typeface="Cambria Math" panose="02040503050406030204" pitchFamily="18" charset="0"/>
                                </a:rPr>
                                <m:t>𝒌𝒎</m:t>
                              </m:r>
                            </m:e>
                          </m:d>
                          <m:r>
                            <a:rPr lang="es-CO" sz="2300" b="1" i="0">
                              <a:latin typeface="Cambria Math" panose="02040503050406030204" pitchFamily="18" charset="0"/>
                            </a:rPr>
                            <m:t>∗</m:t>
                          </m:r>
                          <m:r>
                            <a:rPr lang="es-CO" sz="2300" b="1" i="0" smtClean="0">
                              <a:latin typeface="Cambria Math" panose="02040503050406030204" pitchFamily="18" charset="0"/>
                            </a:rPr>
                            <m:t>𝟏</m:t>
                          </m:r>
                          <m:r>
                            <a:rPr lang="es-CO" sz="2300" b="1" i="0" smtClean="0">
                              <a:latin typeface="Cambria Math" panose="02040503050406030204" pitchFamily="18" charset="0"/>
                            </a:rPr>
                            <m:t>.</m:t>
                          </m:r>
                          <m:r>
                            <a:rPr lang="es-CO" sz="2300" b="1" i="0" smtClean="0">
                              <a:latin typeface="Cambria Math" panose="02040503050406030204" pitchFamily="18" charset="0"/>
                            </a:rPr>
                            <m:t>𝟓</m:t>
                          </m:r>
                          <m:r>
                            <a:rPr lang="es-CO" sz="2300" b="1" i="0">
                              <a:latin typeface="Cambria Math" panose="02040503050406030204" pitchFamily="18" charset="0"/>
                            </a:rPr>
                            <m:t> </m:t>
                          </m:r>
                          <m:d>
                            <m:dPr>
                              <m:begChr m:val="["/>
                              <m:endChr m:val="]"/>
                              <m:ctrlPr>
                                <a:rPr lang="es-CO" sz="2300" b="1" i="1">
                                  <a:solidFill>
                                    <a:srgbClr val="836967"/>
                                  </a:solidFill>
                                  <a:latin typeface="Cambria Math" panose="02040503050406030204" pitchFamily="18" charset="0"/>
                                </a:rPr>
                              </m:ctrlPr>
                            </m:dPr>
                            <m:e>
                              <m:f>
                                <m:fPr>
                                  <m:ctrlPr>
                                    <a:rPr lang="es-CO" sz="2300" b="1" i="1">
                                      <a:solidFill>
                                        <a:srgbClr val="836967"/>
                                      </a:solidFill>
                                      <a:latin typeface="Cambria Math" panose="02040503050406030204" pitchFamily="18" charset="0"/>
                                    </a:rPr>
                                  </m:ctrlPr>
                                </m:fPr>
                                <m:num>
                                  <m:r>
                                    <a:rPr lang="es-CO" sz="2300" b="1" i="1">
                                      <a:latin typeface="Cambria Math" panose="02040503050406030204" pitchFamily="18" charset="0"/>
                                    </a:rPr>
                                    <m:t>𝒑</m:t>
                                  </m:r>
                                </m:num>
                                <m:den>
                                  <m:r>
                                    <a:rPr lang="es-CO" sz="2300" b="1" i="1">
                                      <a:latin typeface="Cambria Math" panose="02040503050406030204" pitchFamily="18" charset="0"/>
                                    </a:rPr>
                                    <m:t>𝒗𝒆𝒉</m:t>
                                  </m:r>
                                </m:den>
                              </m:f>
                            </m:e>
                          </m:d>
                        </m:den>
                      </m:f>
                      <m:r>
                        <a:rPr lang="es-CO" sz="2300" b="1" i="1" smtClean="0">
                          <a:latin typeface="Cambria Math" panose="02040503050406030204" pitchFamily="18" charset="0"/>
                        </a:rPr>
                        <m:t>=</m:t>
                      </m:r>
                      <m:r>
                        <a:rPr lang="es-CO" sz="2300" b="1" i="1" smtClean="0">
                          <a:latin typeface="Cambria Math" panose="02040503050406030204" pitchFamily="18" charset="0"/>
                        </a:rPr>
                        <m:t>𝟒</m:t>
                      </m:r>
                      <m:r>
                        <a:rPr lang="es-CO" sz="2300" b="1" i="1" smtClean="0">
                          <a:latin typeface="Cambria Math" panose="02040503050406030204" pitchFamily="18" charset="0"/>
                        </a:rPr>
                        <m:t>.</m:t>
                      </m:r>
                      <m:r>
                        <a:rPr lang="es-CO" sz="2300" b="1" i="1" smtClean="0">
                          <a:latin typeface="Cambria Math" panose="02040503050406030204" pitchFamily="18" charset="0"/>
                        </a:rPr>
                        <m:t>𝟕</m:t>
                      </m:r>
                      <m:f>
                        <m:fPr>
                          <m:ctrlPr>
                            <a:rPr lang="es-CO" sz="2300" b="1" i="1" smtClean="0">
                              <a:latin typeface="Cambria Math" panose="02040503050406030204" pitchFamily="18" charset="0"/>
                            </a:rPr>
                          </m:ctrlPr>
                        </m:fPr>
                        <m:num>
                          <m:r>
                            <a:rPr lang="es-CO" sz="2300" b="1" i="1" smtClean="0">
                              <a:latin typeface="Cambria Math" panose="02040503050406030204" pitchFamily="18" charset="0"/>
                            </a:rPr>
                            <m:t>𝑴𝑼𝑺𝑫</m:t>
                          </m:r>
                        </m:num>
                        <m:den>
                          <m:r>
                            <a:rPr lang="es-CO" sz="2300" b="1" i="1" smtClean="0">
                              <a:latin typeface="Cambria Math" panose="02040503050406030204" pitchFamily="18" charset="0"/>
                            </a:rPr>
                            <m:t>𝑴𝒑𝒌𝒎</m:t>
                          </m:r>
                        </m:den>
                      </m:f>
                    </m:oMath>
                  </m:oMathPara>
                </a14:m>
                <a:endParaRPr lang="es-CO" sz="2300" b="1" dirty="0"/>
              </a:p>
            </p:txBody>
          </p:sp>
        </mc:Choice>
        <mc:Fallback xmlns="">
          <p:sp>
            <p:nvSpPr>
              <p:cNvPr id="9" name="TextBox 8">
                <a:extLst>
                  <a:ext uri="{FF2B5EF4-FFF2-40B4-BE49-F238E27FC236}">
                    <a16:creationId xmlns:a16="http://schemas.microsoft.com/office/drawing/2014/main" id="{F6B676D6-295D-0C72-C611-8F2D37FE0072}"/>
                  </a:ext>
                </a:extLst>
              </p:cNvPr>
              <p:cNvSpPr txBox="1">
                <a:spLocks noRot="1" noChangeAspect="1" noMove="1" noResize="1" noEditPoints="1" noAdjustHandles="1" noChangeArrowheads="1" noChangeShapeType="1" noTextEdit="1"/>
              </p:cNvSpPr>
              <p:nvPr/>
            </p:nvSpPr>
            <p:spPr>
              <a:xfrm>
                <a:off x="13117" y="5021694"/>
                <a:ext cx="11798300" cy="1300292"/>
              </a:xfrm>
              <a:prstGeom prst="rect">
                <a:avLst/>
              </a:prstGeom>
              <a:blipFill>
                <a:blip r:embed="rId6"/>
                <a:stretch>
                  <a:fillRect/>
                </a:stretch>
              </a:blipFill>
            </p:spPr>
            <p:txBody>
              <a:bodyPr/>
              <a:lstStyle/>
              <a:p>
                <a:r>
                  <a:rPr lang="es-CO">
                    <a:noFill/>
                  </a:rPr>
                  <a:t> </a:t>
                </a:r>
              </a:p>
            </p:txBody>
          </p:sp>
        </mc:Fallback>
      </mc:AlternateContent>
      <p:pic>
        <p:nvPicPr>
          <p:cNvPr id="5" name="synthesize - 2025-02-14T003320.533">
            <a:hlinkClick r:id="" action="ppaction://media"/>
            <a:extLst>
              <a:ext uri="{FF2B5EF4-FFF2-40B4-BE49-F238E27FC236}">
                <a16:creationId xmlns:a16="http://schemas.microsoft.com/office/drawing/2014/main" id="{C95B2C0C-14CB-1321-A2B5-52CFCEAFB46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63029" y="619231"/>
            <a:ext cx="973826" cy="973826"/>
          </a:xfrm>
          <a:prstGeom prst="rect">
            <a:avLst/>
          </a:prstGeom>
        </p:spPr>
      </p:pic>
    </p:spTree>
    <p:extLst>
      <p:ext uri="{BB962C8B-B14F-4D97-AF65-F5344CB8AC3E}">
        <p14:creationId xmlns:p14="http://schemas.microsoft.com/office/powerpoint/2010/main" val="20649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9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
        <p:nvSpPr>
          <p:cNvPr id="5" name="Title 10">
            <a:extLst>
              <a:ext uri="{FF2B5EF4-FFF2-40B4-BE49-F238E27FC236}">
                <a16:creationId xmlns:a16="http://schemas.microsoft.com/office/drawing/2014/main" id="{B4A765C4-7338-2C9C-C72A-6128B696AC2A}"/>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2" name="Content Placeholder 13">
            <a:extLst>
              <a:ext uri="{FF2B5EF4-FFF2-40B4-BE49-F238E27FC236}">
                <a16:creationId xmlns:a16="http://schemas.microsoft.com/office/drawing/2014/main" id="{53641A4D-AAAD-C91E-1ABE-2120954AB416}"/>
              </a:ext>
            </a:extLst>
          </p:cNvPr>
          <p:cNvSpPr txBox="1">
            <a:spLocks/>
          </p:cNvSpPr>
          <p:nvPr/>
        </p:nvSpPr>
        <p:spPr>
          <a:xfrm>
            <a:off x="835428" y="1786512"/>
            <a:ext cx="9751610" cy="422852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400" b="1" dirty="0">
                <a:solidFill>
                  <a:schemeClr val="accent5">
                    <a:lumMod val="60000"/>
                    <a:lumOff val="40000"/>
                  </a:schemeClr>
                </a:solidFill>
                <a:latin typeface="Open Sans"/>
                <a:ea typeface="+mn-lt"/>
                <a:cs typeface="+mn-lt"/>
              </a:rPr>
              <a:t>By the end of this lecture, you will be able to:</a:t>
            </a:r>
            <a:endParaRPr lang="en-US" sz="2400" b="1" dirty="0">
              <a:solidFill>
                <a:schemeClr val="accent5">
                  <a:lumMod val="60000"/>
                  <a:lumOff val="40000"/>
                </a:schemeClr>
              </a:solidFill>
              <a:latin typeface="Open Sans"/>
              <a:cs typeface="Calibri" panose="020F0502020204030204"/>
            </a:endParaRPr>
          </a:p>
          <a:p>
            <a:pPr>
              <a:spcBef>
                <a:spcPts val="1000"/>
              </a:spcBef>
            </a:pPr>
            <a:r>
              <a:rPr lang="en-GB" sz="2400" dirty="0">
                <a:latin typeface="Open Sans"/>
                <a:ea typeface="+mn-lt"/>
                <a:cs typeface="+mn-lt"/>
              </a:rPr>
              <a:t>ILO1: Learn about the energy consumption in the transport sector</a:t>
            </a:r>
          </a:p>
          <a:p>
            <a:pPr>
              <a:spcBef>
                <a:spcPts val="1000"/>
              </a:spcBef>
            </a:pPr>
            <a:r>
              <a:rPr lang="en-US" sz="2400" dirty="0">
                <a:latin typeface="Open Sans"/>
                <a:ea typeface="+mn-lt"/>
                <a:cs typeface="+mn-lt"/>
              </a:rPr>
              <a:t>ILO2: Understand basic concepts on the modelling of the transport sector </a:t>
            </a:r>
          </a:p>
          <a:p>
            <a:pPr>
              <a:spcBef>
                <a:spcPts val="1000"/>
              </a:spcBef>
            </a:pPr>
            <a:r>
              <a:rPr lang="en-US" sz="2400" dirty="0">
                <a:latin typeface="Open Sans"/>
                <a:ea typeface="+mn-lt"/>
                <a:cs typeface="+mn-lt"/>
              </a:rPr>
              <a:t>ILO3: Understand how to model end-use technologies in the transport sector using </a:t>
            </a:r>
            <a:r>
              <a:rPr lang="en-US" sz="2400" dirty="0" err="1">
                <a:latin typeface="Open Sans"/>
                <a:ea typeface="+mn-lt"/>
                <a:cs typeface="+mn-lt"/>
              </a:rPr>
              <a:t>OSeMOSYS</a:t>
            </a:r>
            <a:endParaRPr lang="en-US" sz="2400" b="1" dirty="0">
              <a:latin typeface="Open Sans"/>
              <a:ea typeface="+mn-lt"/>
              <a:cs typeface="+mn-lt"/>
            </a:endParaRPr>
          </a:p>
          <a:p>
            <a:pPr>
              <a:spcBef>
                <a:spcPts val="1000"/>
              </a:spcBef>
            </a:pPr>
            <a:r>
              <a:rPr lang="en-US" sz="2400" dirty="0">
                <a:latin typeface="Open Sans"/>
                <a:ea typeface="+mn-lt"/>
                <a:cs typeface="+mn-lt"/>
              </a:rPr>
              <a:t>ILO4: Perform basic calculations in the estimation of parameters for modelling end-use technologies in the transport sector using </a:t>
            </a:r>
            <a:r>
              <a:rPr lang="en-US" sz="2400" dirty="0" err="1">
                <a:latin typeface="Open Sans"/>
                <a:ea typeface="+mn-lt"/>
                <a:cs typeface="+mn-lt"/>
              </a:rPr>
              <a:t>OSeMOSYS</a:t>
            </a:r>
            <a:endParaRPr lang="en-US" sz="2400" b="1" dirty="0">
              <a:latin typeface="Open Sans"/>
              <a:cs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DCEA9CA-3C56-3C47-AD34-D39EEE62A78E}"/>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15CC52F-BCD5-F449-F5EA-DE649A0B48F4}"/>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20</a:t>
            </a:fld>
            <a:endParaRPr lang="sv-SE" sz="1000" b="1" dirty="0">
              <a:solidFill>
                <a:schemeClr val="bg1"/>
              </a:solidFill>
            </a:endParaRPr>
          </a:p>
        </p:txBody>
      </p:sp>
      <p:sp>
        <p:nvSpPr>
          <p:cNvPr id="2" name="Rectangle 1">
            <a:extLst>
              <a:ext uri="{FF2B5EF4-FFF2-40B4-BE49-F238E27FC236}">
                <a16:creationId xmlns:a16="http://schemas.microsoft.com/office/drawing/2014/main" id="{6FA8D75F-543C-F6A7-FE79-6A8FDAE87634}"/>
              </a:ext>
            </a:extLst>
          </p:cNvPr>
          <p:cNvSpPr/>
          <p:nvPr/>
        </p:nvSpPr>
        <p:spPr>
          <a:xfrm>
            <a:off x="501451" y="111380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13.4.3 Residual capacity part 1 </a:t>
            </a:r>
          </a:p>
        </p:txBody>
      </p:sp>
      <p:sp>
        <p:nvSpPr>
          <p:cNvPr id="4" name="Title 10">
            <a:extLst>
              <a:ext uri="{FF2B5EF4-FFF2-40B4-BE49-F238E27FC236}">
                <a16:creationId xmlns:a16="http://schemas.microsoft.com/office/drawing/2014/main" id="{9526844C-E9BA-7C1E-B175-1510ED2FA622}"/>
              </a:ext>
            </a:extLst>
          </p:cNvPr>
          <p:cNvSpPr txBox="1">
            <a:spLocks/>
          </p:cNvSpPr>
          <p:nvPr/>
        </p:nvSpPr>
        <p:spPr>
          <a:xfrm>
            <a:off x="478593" y="-110418"/>
            <a:ext cx="10471349" cy="1094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13.4 Practising modelling calculations</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671AA58-EE07-B836-ED3B-08A5F94BAC44}"/>
                  </a:ext>
                </a:extLst>
              </p:cNvPr>
              <p:cNvSpPr txBox="1"/>
              <p:nvPr/>
            </p:nvSpPr>
            <p:spPr>
              <a:xfrm>
                <a:off x="113566" y="2518562"/>
                <a:ext cx="11684733" cy="146219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CO" sz="2000" b="1" i="1" smtClean="0">
                          <a:solidFill>
                            <a:schemeClr val="tx1"/>
                          </a:solidFill>
                          <a:latin typeface="Cambria Math" panose="02040503050406030204" pitchFamily="18" charset="0"/>
                        </a:rPr>
                        <m:t>𝑻𝒆𝒄𝒉𝒏𝒐𝒍𝒐𝒈𝒚</m:t>
                      </m:r>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𝒓𝒆𝒔𝒊𝒅𝒖𝒂𝒍</m:t>
                      </m:r>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𝒄𝒂𝒑𝒂𝒄𝒊𝒕𝒚</m:t>
                      </m:r>
                      <m:r>
                        <a:rPr lang="es-CO" sz="2000" b="1" i="0">
                          <a:solidFill>
                            <a:schemeClr val="tx1"/>
                          </a:solidFill>
                          <a:latin typeface="Cambria Math" panose="02040503050406030204" pitchFamily="18" charset="0"/>
                        </a:rPr>
                        <m:t> </m:t>
                      </m:r>
                      <m:d>
                        <m:dPr>
                          <m:begChr m:val="["/>
                          <m:endChr m:val="]"/>
                          <m:ctrlPr>
                            <a:rPr lang="es-CO" sz="2000" b="1" i="1">
                              <a:solidFill>
                                <a:schemeClr val="tx1"/>
                              </a:solidFill>
                              <a:latin typeface="Cambria Math" panose="02040503050406030204" pitchFamily="18" charset="0"/>
                            </a:rPr>
                          </m:ctrlPr>
                        </m:dPr>
                        <m:e>
                          <m:f>
                            <m:fPr>
                              <m:ctrlPr>
                                <a:rPr lang="es-CO" sz="2000" b="1" i="1">
                                  <a:solidFill>
                                    <a:schemeClr val="tx1"/>
                                  </a:solidFill>
                                  <a:latin typeface="Cambria Math" panose="02040503050406030204" pitchFamily="18" charset="0"/>
                                </a:rPr>
                              </m:ctrlPr>
                            </m:fPr>
                            <m:num>
                              <m:r>
                                <a:rPr lang="es-CO" sz="2000" b="1" i="1" smtClean="0">
                                  <a:solidFill>
                                    <a:schemeClr val="tx1"/>
                                  </a:solidFill>
                                  <a:latin typeface="Cambria Math" panose="02040503050406030204" pitchFamily="18" charset="0"/>
                                </a:rPr>
                                <m:t>𝑴</m:t>
                              </m:r>
                              <m:r>
                                <a:rPr lang="es-CO" sz="2000" b="1" i="1">
                                  <a:solidFill>
                                    <a:schemeClr val="tx1"/>
                                  </a:solidFill>
                                  <a:latin typeface="Cambria Math" panose="02040503050406030204" pitchFamily="18" charset="0"/>
                                </a:rPr>
                                <m:t>𝒑𝒌𝒎</m:t>
                              </m:r>
                            </m:num>
                            <m:den>
                              <m:r>
                                <a:rPr lang="es-CO" sz="2000" b="1" i="1">
                                  <a:solidFill>
                                    <a:schemeClr val="tx1"/>
                                  </a:solidFill>
                                  <a:latin typeface="Cambria Math" panose="02040503050406030204" pitchFamily="18" charset="0"/>
                                </a:rPr>
                                <m:t>𝒚𝒆𝒂𝒓</m:t>
                              </m:r>
                            </m:den>
                          </m:f>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𝒐𝒓</m:t>
                          </m:r>
                          <m:f>
                            <m:fPr>
                              <m:ctrlPr>
                                <a:rPr lang="es-CO" sz="2000" b="1" i="1">
                                  <a:solidFill>
                                    <a:schemeClr val="tx1"/>
                                  </a:solidFill>
                                  <a:latin typeface="Cambria Math" panose="02040503050406030204" pitchFamily="18" charset="0"/>
                                </a:rPr>
                              </m:ctrlPr>
                            </m:fPr>
                            <m:num>
                              <m:r>
                                <a:rPr lang="es-CO" sz="2000" b="1" i="1" smtClean="0">
                                  <a:solidFill>
                                    <a:schemeClr val="tx1"/>
                                  </a:solidFill>
                                  <a:latin typeface="Cambria Math" panose="02040503050406030204" pitchFamily="18" charset="0"/>
                                </a:rPr>
                                <m:t>𝑴</m:t>
                              </m:r>
                              <m:r>
                                <a:rPr lang="es-CO" sz="2000" b="1" i="1">
                                  <a:solidFill>
                                    <a:schemeClr val="tx1"/>
                                  </a:solidFill>
                                  <a:latin typeface="Cambria Math" panose="02040503050406030204" pitchFamily="18" charset="0"/>
                                </a:rPr>
                                <m:t>𝒕𝒌𝒎</m:t>
                              </m:r>
                            </m:num>
                            <m:den>
                              <m:r>
                                <a:rPr lang="es-CO" sz="2000" b="1" i="1">
                                  <a:solidFill>
                                    <a:schemeClr val="tx1"/>
                                  </a:solidFill>
                                  <a:latin typeface="Cambria Math" panose="02040503050406030204" pitchFamily="18" charset="0"/>
                                </a:rPr>
                                <m:t>𝒚𝒆𝒂𝒓</m:t>
                              </m:r>
                            </m:den>
                          </m:f>
                        </m:e>
                      </m:d>
                      <m:r>
                        <a:rPr lang="es-CO" sz="2000" b="1" i="0">
                          <a:solidFill>
                            <a:schemeClr val="tx1"/>
                          </a:solidFill>
                          <a:latin typeface="Cambria Math" panose="02040503050406030204" pitchFamily="18" charset="0"/>
                        </a:rPr>
                        <m:t>=</m:t>
                      </m:r>
                      <m:r>
                        <a:rPr lang="es-CO" sz="2000" b="1" i="1">
                          <a:solidFill>
                            <a:schemeClr val="tx1"/>
                          </a:solidFill>
                          <a:latin typeface="Cambria Math" panose="02040503050406030204" pitchFamily="18" charset="0"/>
                        </a:rPr>
                        <m:t>𝑬𝒏𝒆𝒓𝒈𝒚</m:t>
                      </m:r>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𝒄𝒐𝒏𝒔𝒖𝒎𝒆𝒅</m:t>
                      </m:r>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𝒃𝒚</m:t>
                      </m:r>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𝒕𝒆𝒄𝒉𝒏𝒐𝒍𝒐𝒈𝒚</m:t>
                      </m:r>
                      <m:r>
                        <a:rPr lang="es-CO" sz="2000" b="1" i="0">
                          <a:solidFill>
                            <a:schemeClr val="tx1"/>
                          </a:solidFill>
                          <a:latin typeface="Cambria Math" panose="02040503050406030204" pitchFamily="18" charset="0"/>
                        </a:rPr>
                        <m:t> </m:t>
                      </m:r>
                      <m:d>
                        <m:dPr>
                          <m:begChr m:val="["/>
                          <m:endChr m:val="]"/>
                          <m:ctrlPr>
                            <a:rPr lang="es-CO" sz="2000" b="1" i="1">
                              <a:solidFill>
                                <a:schemeClr val="tx1"/>
                              </a:solidFill>
                              <a:latin typeface="Cambria Math" panose="02040503050406030204" pitchFamily="18" charset="0"/>
                            </a:rPr>
                          </m:ctrlPr>
                        </m:dPr>
                        <m:e>
                          <m:f>
                            <m:fPr>
                              <m:ctrlPr>
                                <a:rPr lang="es-CO" sz="2000" b="1" i="1">
                                  <a:solidFill>
                                    <a:schemeClr val="tx1"/>
                                  </a:solidFill>
                                  <a:latin typeface="Cambria Math" panose="02040503050406030204" pitchFamily="18" charset="0"/>
                                </a:rPr>
                              </m:ctrlPr>
                            </m:fPr>
                            <m:num>
                              <m:r>
                                <a:rPr lang="es-CO" sz="2000" b="1" i="1">
                                  <a:solidFill>
                                    <a:schemeClr val="tx1"/>
                                  </a:solidFill>
                                  <a:latin typeface="Cambria Math" panose="02040503050406030204" pitchFamily="18" charset="0"/>
                                </a:rPr>
                                <m:t>𝑷𝑱</m:t>
                              </m:r>
                            </m:num>
                            <m:den>
                              <m:r>
                                <a:rPr lang="es-CO" sz="2000" b="1" i="1">
                                  <a:solidFill>
                                    <a:schemeClr val="tx1"/>
                                  </a:solidFill>
                                  <a:latin typeface="Cambria Math" panose="02040503050406030204" pitchFamily="18" charset="0"/>
                                </a:rPr>
                                <m:t>𝒚𝒆𝒂𝒓</m:t>
                              </m:r>
                            </m:den>
                          </m:f>
                        </m:e>
                      </m:d>
                      <m:r>
                        <a:rPr lang="es-CO" sz="2000" b="1" i="0">
                          <a:solidFill>
                            <a:schemeClr val="tx1"/>
                          </a:solidFill>
                          <a:latin typeface="Cambria Math" panose="02040503050406030204" pitchFamily="18" charset="0"/>
                        </a:rPr>
                        <m:t>∗</m:t>
                      </m:r>
                      <m:r>
                        <a:rPr lang="es-CO" sz="2000" b="1" i="1">
                          <a:solidFill>
                            <a:schemeClr val="tx1"/>
                          </a:solidFill>
                          <a:latin typeface="Cambria Math" panose="02040503050406030204" pitchFamily="18" charset="0"/>
                        </a:rPr>
                        <m:t>𝑻𝒆𝒄𝒉𝒏𝒐𝒍𝒐𝒈𝒚</m:t>
                      </m:r>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𝒆𝒇𝒇𝒊𝒄𝒊𝒆𝒏𝒄𝒚</m:t>
                      </m:r>
                      <m:r>
                        <a:rPr lang="es-CO" sz="2000" b="1" i="0">
                          <a:solidFill>
                            <a:schemeClr val="tx1"/>
                          </a:solidFill>
                          <a:latin typeface="Cambria Math" panose="02040503050406030204" pitchFamily="18" charset="0"/>
                        </a:rPr>
                        <m:t> </m:t>
                      </m:r>
                      <m:d>
                        <m:dPr>
                          <m:begChr m:val="["/>
                          <m:endChr m:val="]"/>
                          <m:ctrlPr>
                            <a:rPr lang="es-CO" sz="2000" b="1" i="1">
                              <a:solidFill>
                                <a:schemeClr val="tx1"/>
                              </a:solidFill>
                              <a:latin typeface="Cambria Math" panose="02040503050406030204" pitchFamily="18" charset="0"/>
                            </a:rPr>
                          </m:ctrlPr>
                        </m:dPr>
                        <m:e>
                          <m:f>
                            <m:fPr>
                              <m:ctrlPr>
                                <a:rPr lang="es-CO" sz="2000" b="1" i="1">
                                  <a:solidFill>
                                    <a:schemeClr val="tx1"/>
                                  </a:solidFill>
                                  <a:latin typeface="Cambria Math" panose="02040503050406030204" pitchFamily="18" charset="0"/>
                                </a:rPr>
                              </m:ctrlPr>
                            </m:fPr>
                            <m:num>
                              <m:r>
                                <a:rPr lang="es-CO" sz="2000" b="1" i="1" smtClean="0">
                                  <a:solidFill>
                                    <a:schemeClr val="tx1"/>
                                  </a:solidFill>
                                  <a:latin typeface="Cambria Math" panose="02040503050406030204" pitchFamily="18" charset="0"/>
                                </a:rPr>
                                <m:t>𝑴</m:t>
                              </m:r>
                              <m:r>
                                <a:rPr lang="es-CO" sz="2000" b="1" i="1">
                                  <a:solidFill>
                                    <a:schemeClr val="tx1"/>
                                  </a:solidFill>
                                  <a:latin typeface="Cambria Math" panose="02040503050406030204" pitchFamily="18" charset="0"/>
                                </a:rPr>
                                <m:t>𝒑𝒌𝒎</m:t>
                              </m:r>
                            </m:num>
                            <m:den>
                              <m:r>
                                <a:rPr lang="es-CO" sz="2000" b="1" i="1">
                                  <a:solidFill>
                                    <a:schemeClr val="tx1"/>
                                  </a:solidFill>
                                  <a:latin typeface="Cambria Math" panose="02040503050406030204" pitchFamily="18" charset="0"/>
                                </a:rPr>
                                <m:t>𝑷𝑱</m:t>
                              </m:r>
                            </m:den>
                          </m:f>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𝒐𝒓</m:t>
                          </m:r>
                          <m:f>
                            <m:fPr>
                              <m:ctrlPr>
                                <a:rPr lang="es-CO" sz="2000" b="1" i="1">
                                  <a:solidFill>
                                    <a:schemeClr val="tx1"/>
                                  </a:solidFill>
                                  <a:latin typeface="Cambria Math" panose="02040503050406030204" pitchFamily="18" charset="0"/>
                                </a:rPr>
                              </m:ctrlPr>
                            </m:fPr>
                            <m:num>
                              <m:r>
                                <a:rPr lang="es-CO" sz="2000" b="1" i="1" smtClean="0">
                                  <a:solidFill>
                                    <a:schemeClr val="tx1"/>
                                  </a:solidFill>
                                  <a:latin typeface="Cambria Math" panose="02040503050406030204" pitchFamily="18" charset="0"/>
                                </a:rPr>
                                <m:t>𝑴</m:t>
                              </m:r>
                              <m:r>
                                <a:rPr lang="es-CO" sz="2000" b="1" i="1">
                                  <a:solidFill>
                                    <a:schemeClr val="tx1"/>
                                  </a:solidFill>
                                  <a:latin typeface="Cambria Math" panose="02040503050406030204" pitchFamily="18" charset="0"/>
                                </a:rPr>
                                <m:t>𝒕𝒌𝒎</m:t>
                              </m:r>
                            </m:num>
                            <m:den>
                              <m:r>
                                <a:rPr lang="es-CO" sz="2000" b="1" i="1">
                                  <a:solidFill>
                                    <a:schemeClr val="tx1"/>
                                  </a:solidFill>
                                  <a:latin typeface="Cambria Math" panose="02040503050406030204" pitchFamily="18" charset="0"/>
                                </a:rPr>
                                <m:t>𝑷𝑱</m:t>
                              </m:r>
                            </m:den>
                          </m:f>
                        </m:e>
                      </m:d>
                    </m:oMath>
                  </m:oMathPara>
                </a14:m>
                <a:endParaRPr lang="es-CO" sz="2000" b="1" dirty="0">
                  <a:solidFill>
                    <a:schemeClr val="tx1"/>
                  </a:solidFill>
                </a:endParaRPr>
              </a:p>
            </p:txBody>
          </p:sp>
        </mc:Choice>
        <mc:Fallback xmlns="">
          <p:sp>
            <p:nvSpPr>
              <p:cNvPr id="6" name="TextBox 5">
                <a:extLst>
                  <a:ext uri="{FF2B5EF4-FFF2-40B4-BE49-F238E27FC236}">
                    <a16:creationId xmlns:a16="http://schemas.microsoft.com/office/drawing/2014/main" id="{4671AA58-EE07-B836-ED3B-08A5F94BAC44}"/>
                  </a:ext>
                </a:extLst>
              </p:cNvPr>
              <p:cNvSpPr txBox="1">
                <a:spLocks noRot="1" noChangeAspect="1" noMove="1" noResize="1" noEditPoints="1" noAdjustHandles="1" noChangeArrowheads="1" noChangeShapeType="1" noTextEdit="1"/>
              </p:cNvSpPr>
              <p:nvPr/>
            </p:nvSpPr>
            <p:spPr>
              <a:xfrm>
                <a:off x="113566" y="2518562"/>
                <a:ext cx="11684733" cy="1462195"/>
              </a:xfrm>
              <a:prstGeom prst="rect">
                <a:avLst/>
              </a:prstGeom>
              <a:blipFill>
                <a:blip r:embed="rId5"/>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6F5839D-7EC3-252F-8246-8E39FC610CCA}"/>
                  </a:ext>
                </a:extLst>
              </p:cNvPr>
              <p:cNvSpPr txBox="1"/>
              <p:nvPr/>
            </p:nvSpPr>
            <p:spPr>
              <a:xfrm>
                <a:off x="0" y="4601921"/>
                <a:ext cx="11684732" cy="134145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CO" sz="2000" b="1" i="1" smtClean="0">
                          <a:solidFill>
                            <a:schemeClr val="tx1"/>
                          </a:solidFill>
                          <a:latin typeface="Cambria Math" panose="02040503050406030204" pitchFamily="18" charset="0"/>
                        </a:rPr>
                        <m:t>𝑻𝒆𝒄𝒉𝒏𝒐𝒍𝒐𝒈𝒚</m:t>
                      </m:r>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𝒓𝒆𝒔𝒊𝒅𝒖𝒂𝒍</m:t>
                      </m:r>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𝒄𝒂𝒑𝒂𝒄𝒊𝒕𝒚</m:t>
                      </m:r>
                      <m:r>
                        <a:rPr lang="es-CO" sz="2000" b="1" i="0">
                          <a:solidFill>
                            <a:schemeClr val="tx1"/>
                          </a:solidFill>
                          <a:latin typeface="Cambria Math" panose="02040503050406030204" pitchFamily="18" charset="0"/>
                        </a:rPr>
                        <m:t> </m:t>
                      </m:r>
                      <m:d>
                        <m:dPr>
                          <m:begChr m:val="["/>
                          <m:endChr m:val="]"/>
                          <m:ctrlPr>
                            <a:rPr lang="es-CO" sz="2000" b="1" i="1">
                              <a:solidFill>
                                <a:schemeClr val="tx1"/>
                              </a:solidFill>
                              <a:latin typeface="Cambria Math" panose="02040503050406030204" pitchFamily="18" charset="0"/>
                            </a:rPr>
                          </m:ctrlPr>
                        </m:dPr>
                        <m:e>
                          <m:f>
                            <m:fPr>
                              <m:ctrlPr>
                                <a:rPr lang="es-CO" sz="2000" b="1" i="1">
                                  <a:solidFill>
                                    <a:schemeClr val="tx1"/>
                                  </a:solidFill>
                                  <a:latin typeface="Cambria Math" panose="02040503050406030204" pitchFamily="18" charset="0"/>
                                </a:rPr>
                              </m:ctrlPr>
                            </m:fPr>
                            <m:num>
                              <m:r>
                                <a:rPr lang="es-CO" sz="2000" b="1" i="1" smtClean="0">
                                  <a:solidFill>
                                    <a:schemeClr val="tx1"/>
                                  </a:solidFill>
                                  <a:latin typeface="Cambria Math" panose="02040503050406030204" pitchFamily="18" charset="0"/>
                                </a:rPr>
                                <m:t>𝑴</m:t>
                              </m:r>
                              <m:r>
                                <a:rPr lang="es-CO" sz="2000" b="1" i="1">
                                  <a:solidFill>
                                    <a:schemeClr val="tx1"/>
                                  </a:solidFill>
                                  <a:latin typeface="Cambria Math" panose="02040503050406030204" pitchFamily="18" charset="0"/>
                                </a:rPr>
                                <m:t>𝒑𝒌𝒎</m:t>
                              </m:r>
                            </m:num>
                            <m:den>
                              <m:r>
                                <a:rPr lang="es-CO" sz="2000" b="1" i="1">
                                  <a:solidFill>
                                    <a:schemeClr val="tx1"/>
                                  </a:solidFill>
                                  <a:latin typeface="Cambria Math" panose="02040503050406030204" pitchFamily="18" charset="0"/>
                                </a:rPr>
                                <m:t>𝒚𝒆𝒂𝒓</m:t>
                              </m:r>
                            </m:den>
                          </m:f>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𝒐𝒓</m:t>
                          </m:r>
                          <m:f>
                            <m:fPr>
                              <m:ctrlPr>
                                <a:rPr lang="es-CO" sz="2000" b="1" i="1">
                                  <a:solidFill>
                                    <a:schemeClr val="tx1"/>
                                  </a:solidFill>
                                  <a:latin typeface="Cambria Math" panose="02040503050406030204" pitchFamily="18" charset="0"/>
                                </a:rPr>
                              </m:ctrlPr>
                            </m:fPr>
                            <m:num>
                              <m:r>
                                <a:rPr lang="es-CO" sz="2000" b="1" i="1" smtClean="0">
                                  <a:solidFill>
                                    <a:schemeClr val="tx1"/>
                                  </a:solidFill>
                                  <a:latin typeface="Cambria Math" panose="02040503050406030204" pitchFamily="18" charset="0"/>
                                </a:rPr>
                                <m:t>𝑴</m:t>
                              </m:r>
                              <m:r>
                                <a:rPr lang="es-CO" sz="2000" b="1" i="1">
                                  <a:solidFill>
                                    <a:schemeClr val="tx1"/>
                                  </a:solidFill>
                                  <a:latin typeface="Cambria Math" panose="02040503050406030204" pitchFamily="18" charset="0"/>
                                </a:rPr>
                                <m:t>𝒕𝒌𝒎</m:t>
                              </m:r>
                            </m:num>
                            <m:den>
                              <m:r>
                                <a:rPr lang="es-CO" sz="2000" b="1" i="1">
                                  <a:solidFill>
                                    <a:schemeClr val="tx1"/>
                                  </a:solidFill>
                                  <a:latin typeface="Cambria Math" panose="02040503050406030204" pitchFamily="18" charset="0"/>
                                </a:rPr>
                                <m:t>𝒚𝒆𝒂𝒓</m:t>
                              </m:r>
                            </m:den>
                          </m:f>
                        </m:e>
                      </m:d>
                      <m:r>
                        <a:rPr lang="es-CO" sz="2000" b="1" i="0">
                          <a:solidFill>
                            <a:schemeClr val="tx1"/>
                          </a:solidFill>
                          <a:latin typeface="Cambria Math" panose="02040503050406030204" pitchFamily="18" charset="0"/>
                        </a:rPr>
                        <m:t>=</m:t>
                      </m:r>
                      <m:r>
                        <a:rPr lang="es-CO" sz="2000" b="1" i="1">
                          <a:solidFill>
                            <a:schemeClr val="tx1"/>
                          </a:solidFill>
                          <a:latin typeface="Cambria Math" panose="02040503050406030204" pitchFamily="18" charset="0"/>
                        </a:rPr>
                        <m:t>𝑭𝒍𝒆𝒆𝒕</m:t>
                      </m:r>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𝒔𝒕𝒐𝒄𝒌</m:t>
                      </m:r>
                      <m:r>
                        <a:rPr lang="es-CO" sz="2000" b="1" i="0">
                          <a:solidFill>
                            <a:schemeClr val="tx1"/>
                          </a:solidFill>
                          <a:latin typeface="Cambria Math" panose="02040503050406030204" pitchFamily="18" charset="0"/>
                        </a:rPr>
                        <m:t> </m:t>
                      </m:r>
                      <m:d>
                        <m:dPr>
                          <m:begChr m:val="["/>
                          <m:endChr m:val="]"/>
                          <m:ctrlPr>
                            <a:rPr lang="es-CO" sz="2000" b="1" i="1">
                              <a:solidFill>
                                <a:schemeClr val="tx1"/>
                              </a:solidFill>
                              <a:latin typeface="Cambria Math" panose="02040503050406030204" pitchFamily="18" charset="0"/>
                            </a:rPr>
                          </m:ctrlPr>
                        </m:dPr>
                        <m:e>
                          <m:r>
                            <a:rPr lang="es-CO" sz="2000" b="1" i="1" smtClean="0">
                              <a:solidFill>
                                <a:schemeClr val="tx1"/>
                              </a:solidFill>
                              <a:latin typeface="Cambria Math" panose="02040503050406030204" pitchFamily="18" charset="0"/>
                            </a:rPr>
                            <m:t>𝑴</m:t>
                          </m:r>
                          <m:r>
                            <a:rPr lang="es-CO" sz="2000" b="1" i="1">
                              <a:solidFill>
                                <a:schemeClr val="tx1"/>
                              </a:solidFill>
                              <a:latin typeface="Cambria Math" panose="02040503050406030204" pitchFamily="18" charset="0"/>
                            </a:rPr>
                            <m:t>𝒗</m:t>
                          </m:r>
                        </m:e>
                      </m:d>
                      <m:r>
                        <a:rPr lang="es-CO" sz="2000" b="1" i="0">
                          <a:solidFill>
                            <a:schemeClr val="tx1"/>
                          </a:solidFill>
                          <a:latin typeface="Cambria Math" panose="02040503050406030204" pitchFamily="18" charset="0"/>
                        </a:rPr>
                        <m:t>∗</m:t>
                      </m:r>
                      <m:r>
                        <a:rPr lang="es-CO" sz="2000" b="1" i="1">
                          <a:solidFill>
                            <a:schemeClr val="tx1"/>
                          </a:solidFill>
                          <a:latin typeface="Cambria Math" panose="02040503050406030204" pitchFamily="18" charset="0"/>
                        </a:rPr>
                        <m:t>𝑨𝒄𝒕𝒊𝒗𝒊𝒕𝒚</m:t>
                      </m:r>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𝒇𝒂𝒄𝒕𝒐𝒓</m:t>
                      </m:r>
                      <m:r>
                        <a:rPr lang="es-CO" sz="2000" b="1" i="0">
                          <a:solidFill>
                            <a:schemeClr val="tx1"/>
                          </a:solidFill>
                          <a:latin typeface="Cambria Math" panose="02040503050406030204" pitchFamily="18" charset="0"/>
                        </a:rPr>
                        <m:t> </m:t>
                      </m:r>
                      <m:d>
                        <m:dPr>
                          <m:begChr m:val="["/>
                          <m:endChr m:val="]"/>
                          <m:ctrlPr>
                            <a:rPr lang="es-CO" sz="2000" b="1" i="1">
                              <a:solidFill>
                                <a:schemeClr val="tx1"/>
                              </a:solidFill>
                              <a:latin typeface="Cambria Math" panose="02040503050406030204" pitchFamily="18" charset="0"/>
                            </a:rPr>
                          </m:ctrlPr>
                        </m:dPr>
                        <m:e>
                          <m:r>
                            <a:rPr lang="es-CO" sz="2000" b="1" i="1">
                              <a:solidFill>
                                <a:schemeClr val="tx1"/>
                              </a:solidFill>
                              <a:latin typeface="Cambria Math" panose="02040503050406030204" pitchFamily="18" charset="0"/>
                            </a:rPr>
                            <m:t>𝒌𝒎</m:t>
                          </m:r>
                        </m:e>
                      </m:d>
                      <m:r>
                        <a:rPr lang="es-CO" sz="2000" b="1" i="0">
                          <a:solidFill>
                            <a:schemeClr val="tx1"/>
                          </a:solidFill>
                          <a:latin typeface="Cambria Math" panose="02040503050406030204" pitchFamily="18" charset="0"/>
                        </a:rPr>
                        <m:t>∗</m:t>
                      </m:r>
                      <m:r>
                        <a:rPr lang="es-CO" sz="2000" b="1" i="1">
                          <a:solidFill>
                            <a:schemeClr val="tx1"/>
                          </a:solidFill>
                          <a:latin typeface="Cambria Math" panose="02040503050406030204" pitchFamily="18" charset="0"/>
                        </a:rPr>
                        <m:t>𝑳𝒐𝒂𝒅</m:t>
                      </m:r>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𝒇𝒂𝒄𝒕𝒐𝒓</m:t>
                      </m:r>
                      <m:r>
                        <a:rPr lang="es-CO" sz="2000" b="1" i="0">
                          <a:solidFill>
                            <a:schemeClr val="tx1"/>
                          </a:solidFill>
                          <a:latin typeface="Cambria Math" panose="02040503050406030204" pitchFamily="18" charset="0"/>
                        </a:rPr>
                        <m:t> </m:t>
                      </m:r>
                      <m:d>
                        <m:dPr>
                          <m:begChr m:val="["/>
                          <m:endChr m:val="]"/>
                          <m:ctrlPr>
                            <a:rPr lang="es-CO" sz="2000" b="1" i="1">
                              <a:solidFill>
                                <a:schemeClr val="tx1"/>
                              </a:solidFill>
                              <a:latin typeface="Cambria Math" panose="02040503050406030204" pitchFamily="18" charset="0"/>
                            </a:rPr>
                          </m:ctrlPr>
                        </m:dPr>
                        <m:e>
                          <m:f>
                            <m:fPr>
                              <m:ctrlPr>
                                <a:rPr lang="es-CO" sz="2000" b="1" i="1">
                                  <a:solidFill>
                                    <a:schemeClr val="tx1"/>
                                  </a:solidFill>
                                  <a:latin typeface="Cambria Math" panose="02040503050406030204" pitchFamily="18" charset="0"/>
                                </a:rPr>
                              </m:ctrlPr>
                            </m:fPr>
                            <m:num>
                              <m:r>
                                <a:rPr lang="es-CO" sz="2000" b="1" i="1">
                                  <a:solidFill>
                                    <a:schemeClr val="tx1"/>
                                  </a:solidFill>
                                  <a:latin typeface="Cambria Math" panose="02040503050406030204" pitchFamily="18" charset="0"/>
                                </a:rPr>
                                <m:t>𝒑</m:t>
                              </m:r>
                            </m:num>
                            <m:den>
                              <m:r>
                                <a:rPr lang="es-CO" sz="2000" b="1" i="1">
                                  <a:solidFill>
                                    <a:schemeClr val="tx1"/>
                                  </a:solidFill>
                                  <a:latin typeface="Cambria Math" panose="02040503050406030204" pitchFamily="18" charset="0"/>
                                </a:rPr>
                                <m:t>𝒗</m:t>
                              </m:r>
                            </m:den>
                          </m:f>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𝒐𝒓</m:t>
                          </m:r>
                          <m:f>
                            <m:fPr>
                              <m:ctrlPr>
                                <a:rPr lang="es-CO" sz="2000" b="1" i="1">
                                  <a:solidFill>
                                    <a:schemeClr val="tx1"/>
                                  </a:solidFill>
                                  <a:latin typeface="Cambria Math" panose="02040503050406030204" pitchFamily="18" charset="0"/>
                                </a:rPr>
                              </m:ctrlPr>
                            </m:fPr>
                            <m:num>
                              <m:r>
                                <a:rPr lang="es-CO" sz="2000" b="1" i="1">
                                  <a:solidFill>
                                    <a:schemeClr val="tx1"/>
                                  </a:solidFill>
                                  <a:latin typeface="Cambria Math" panose="02040503050406030204" pitchFamily="18" charset="0"/>
                                </a:rPr>
                                <m:t>𝒕</m:t>
                              </m:r>
                            </m:num>
                            <m:den>
                              <m:r>
                                <a:rPr lang="es-CO" sz="2000" b="1" i="1">
                                  <a:solidFill>
                                    <a:schemeClr val="tx1"/>
                                  </a:solidFill>
                                  <a:latin typeface="Cambria Math" panose="02040503050406030204" pitchFamily="18" charset="0"/>
                                </a:rPr>
                                <m:t>𝒗</m:t>
                              </m:r>
                            </m:den>
                          </m:f>
                        </m:e>
                      </m:d>
                    </m:oMath>
                  </m:oMathPara>
                </a14:m>
                <a:endParaRPr lang="es-CO" sz="2000" b="1" dirty="0">
                  <a:solidFill>
                    <a:schemeClr val="tx1"/>
                  </a:solidFill>
                </a:endParaRPr>
              </a:p>
            </p:txBody>
          </p:sp>
        </mc:Choice>
        <mc:Fallback xmlns="">
          <p:sp>
            <p:nvSpPr>
              <p:cNvPr id="8" name="TextBox 7">
                <a:extLst>
                  <a:ext uri="{FF2B5EF4-FFF2-40B4-BE49-F238E27FC236}">
                    <a16:creationId xmlns:a16="http://schemas.microsoft.com/office/drawing/2014/main" id="{E6F5839D-7EC3-252F-8246-8E39FC610CCA}"/>
                  </a:ext>
                </a:extLst>
              </p:cNvPr>
              <p:cNvSpPr txBox="1">
                <a:spLocks noRot="1" noChangeAspect="1" noMove="1" noResize="1" noEditPoints="1" noAdjustHandles="1" noChangeArrowheads="1" noChangeShapeType="1" noTextEdit="1"/>
              </p:cNvSpPr>
              <p:nvPr/>
            </p:nvSpPr>
            <p:spPr>
              <a:xfrm>
                <a:off x="0" y="4601921"/>
                <a:ext cx="11684732" cy="1341457"/>
              </a:xfrm>
              <a:prstGeom prst="rect">
                <a:avLst/>
              </a:prstGeom>
              <a:blipFill>
                <a:blip r:embed="rId6"/>
                <a:stretch>
                  <a:fillRect/>
                </a:stretch>
              </a:blipFill>
            </p:spPr>
            <p:txBody>
              <a:bodyPr/>
              <a:lstStyle/>
              <a:p>
                <a:r>
                  <a:rPr lang="es-CO">
                    <a:noFill/>
                  </a:rPr>
                  <a:t> </a:t>
                </a:r>
              </a:p>
            </p:txBody>
          </p:sp>
        </mc:Fallback>
      </mc:AlternateContent>
      <p:sp>
        <p:nvSpPr>
          <p:cNvPr id="9" name="TextBox 8">
            <a:extLst>
              <a:ext uri="{FF2B5EF4-FFF2-40B4-BE49-F238E27FC236}">
                <a16:creationId xmlns:a16="http://schemas.microsoft.com/office/drawing/2014/main" id="{A63D3635-28E5-7CBA-6F95-C5C8071D0DB7}"/>
              </a:ext>
            </a:extLst>
          </p:cNvPr>
          <p:cNvSpPr txBox="1"/>
          <p:nvPr/>
        </p:nvSpPr>
        <p:spPr>
          <a:xfrm>
            <a:off x="236438" y="1585350"/>
            <a:ext cx="11841995" cy="861774"/>
          </a:xfrm>
          <a:prstGeom prst="rect">
            <a:avLst/>
          </a:prstGeom>
          <a:noFill/>
        </p:spPr>
        <p:txBody>
          <a:bodyPr wrap="square">
            <a:spAutoFit/>
          </a:bodyPr>
          <a:lstStyle/>
          <a:p>
            <a:pPr>
              <a:spcAft>
                <a:spcPts val="1200"/>
              </a:spcAft>
            </a:pPr>
            <a:r>
              <a:rPr lang="en-US" sz="2500" dirty="0">
                <a:latin typeface="Aptos" panose="020B0004020202020204" pitchFamily="34" charset="0"/>
                <a:ea typeface="Open Sans" panose="020B0606030504020204" pitchFamily="34" charset="0"/>
                <a:cs typeface="Open Sans" panose="020B0606030504020204" pitchFamily="34" charset="0"/>
              </a:rPr>
              <a:t>We can calculate the residual capacity based on fuel energy consumption or fleet stock.</a:t>
            </a:r>
            <a:endParaRPr lang="en-ZA" sz="2500" dirty="0">
              <a:latin typeface="Aptos" panose="020B0004020202020204" pitchFamily="34" charset="0"/>
              <a:ea typeface="Open Sans" panose="020B0606030504020204" pitchFamily="34" charset="0"/>
              <a:cs typeface="Open Sans" panose="020B0606030504020204" pitchFamily="34" charset="0"/>
            </a:endParaRPr>
          </a:p>
        </p:txBody>
      </p:sp>
      <p:pic>
        <p:nvPicPr>
          <p:cNvPr id="5" name="synthesize - 2025-02-14T003353.996">
            <a:hlinkClick r:id="" action="ppaction://media"/>
            <a:extLst>
              <a:ext uri="{FF2B5EF4-FFF2-40B4-BE49-F238E27FC236}">
                <a16:creationId xmlns:a16="http://schemas.microsoft.com/office/drawing/2014/main" id="{DE38352B-6579-B65C-AC16-43C68325D7A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71094" y="427368"/>
            <a:ext cx="1113638" cy="1113638"/>
          </a:xfrm>
          <a:prstGeom prst="rect">
            <a:avLst/>
          </a:prstGeom>
        </p:spPr>
      </p:pic>
    </p:spTree>
    <p:extLst>
      <p:ext uri="{BB962C8B-B14F-4D97-AF65-F5344CB8AC3E}">
        <p14:creationId xmlns:p14="http://schemas.microsoft.com/office/powerpoint/2010/main" val="26784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02C38876-D47D-031E-3978-C0093BBBFD08}"/>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2F1D98BC-64D0-0D71-2A20-5552E8264839}"/>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21</a:t>
            </a:fld>
            <a:endParaRPr lang="sv-SE" sz="1000" b="1" dirty="0">
              <a:solidFill>
                <a:schemeClr val="bg1"/>
              </a:solidFill>
            </a:endParaRPr>
          </a:p>
        </p:txBody>
      </p:sp>
      <p:sp>
        <p:nvSpPr>
          <p:cNvPr id="2" name="Rectangle 1">
            <a:extLst>
              <a:ext uri="{FF2B5EF4-FFF2-40B4-BE49-F238E27FC236}">
                <a16:creationId xmlns:a16="http://schemas.microsoft.com/office/drawing/2014/main" id="{7775CAAC-9532-FC94-A0BA-96E836FA1A11}"/>
              </a:ext>
            </a:extLst>
          </p:cNvPr>
          <p:cNvSpPr/>
          <p:nvPr/>
        </p:nvSpPr>
        <p:spPr>
          <a:xfrm>
            <a:off x="501451" y="111380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13.4.4 Residual capacity part 2 </a:t>
            </a:r>
          </a:p>
        </p:txBody>
      </p:sp>
      <p:sp>
        <p:nvSpPr>
          <p:cNvPr id="4" name="Title 10">
            <a:extLst>
              <a:ext uri="{FF2B5EF4-FFF2-40B4-BE49-F238E27FC236}">
                <a16:creationId xmlns:a16="http://schemas.microsoft.com/office/drawing/2014/main" id="{1E1D3622-9ED2-AF47-D0FF-A47E45B21F38}"/>
              </a:ext>
            </a:extLst>
          </p:cNvPr>
          <p:cNvSpPr txBox="1">
            <a:spLocks/>
          </p:cNvSpPr>
          <p:nvPr/>
        </p:nvSpPr>
        <p:spPr>
          <a:xfrm>
            <a:off x="478593" y="-110418"/>
            <a:ext cx="10471349" cy="1094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13.4 Practising modelling calculations</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36EE6D7-CD2D-6293-4F00-63871323436F}"/>
                  </a:ext>
                </a:extLst>
              </p:cNvPr>
              <p:cNvSpPr txBox="1"/>
              <p:nvPr/>
            </p:nvSpPr>
            <p:spPr>
              <a:xfrm>
                <a:off x="113567" y="3040022"/>
                <a:ext cx="11684733" cy="77726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CO" sz="2000" b="1" i="1" smtClean="0">
                          <a:solidFill>
                            <a:schemeClr val="tx1"/>
                          </a:solidFill>
                          <a:latin typeface="Cambria Math" panose="02040503050406030204" pitchFamily="18" charset="0"/>
                        </a:rPr>
                        <m:t>𝑻𝒆𝒄𝒉𝒏𝒐𝒍𝒐𝒈𝒚</m:t>
                      </m:r>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𝒓𝒆𝒔𝒊𝒅𝒖𝒂𝒍</m:t>
                      </m:r>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𝒄𝒂𝒑𝒂𝒄𝒊𝒕𝒚</m:t>
                      </m:r>
                      <m:r>
                        <a:rPr lang="es-CO" sz="2000" b="1" i="0">
                          <a:solidFill>
                            <a:schemeClr val="tx1"/>
                          </a:solidFill>
                          <a:latin typeface="Cambria Math" panose="02040503050406030204" pitchFamily="18" charset="0"/>
                        </a:rPr>
                        <m:t> </m:t>
                      </m:r>
                      <m:d>
                        <m:dPr>
                          <m:begChr m:val="["/>
                          <m:endChr m:val="]"/>
                          <m:ctrlPr>
                            <a:rPr lang="es-CO" sz="2000" b="1" i="1">
                              <a:solidFill>
                                <a:schemeClr val="tx1"/>
                              </a:solidFill>
                              <a:latin typeface="Cambria Math" panose="02040503050406030204" pitchFamily="18" charset="0"/>
                            </a:rPr>
                          </m:ctrlPr>
                        </m:dPr>
                        <m:e>
                          <m:f>
                            <m:fPr>
                              <m:ctrlPr>
                                <a:rPr lang="es-CO" sz="2000" b="1" i="1">
                                  <a:solidFill>
                                    <a:schemeClr val="tx1"/>
                                  </a:solidFill>
                                  <a:latin typeface="Cambria Math" panose="02040503050406030204" pitchFamily="18" charset="0"/>
                                </a:rPr>
                              </m:ctrlPr>
                            </m:fPr>
                            <m:num>
                              <m:r>
                                <a:rPr lang="es-CO" sz="2000" b="1" i="1" smtClean="0">
                                  <a:solidFill>
                                    <a:schemeClr val="tx1"/>
                                  </a:solidFill>
                                  <a:latin typeface="Cambria Math" panose="02040503050406030204" pitchFamily="18" charset="0"/>
                                </a:rPr>
                                <m:t>𝑴</m:t>
                              </m:r>
                              <m:r>
                                <a:rPr lang="es-CO" sz="2000" b="1" i="1">
                                  <a:solidFill>
                                    <a:schemeClr val="tx1"/>
                                  </a:solidFill>
                                  <a:latin typeface="Cambria Math" panose="02040503050406030204" pitchFamily="18" charset="0"/>
                                </a:rPr>
                                <m:t>𝒑𝒌𝒎</m:t>
                              </m:r>
                            </m:num>
                            <m:den>
                              <m:r>
                                <a:rPr lang="es-CO" sz="2000" b="1" i="1">
                                  <a:solidFill>
                                    <a:schemeClr val="tx1"/>
                                  </a:solidFill>
                                  <a:latin typeface="Cambria Math" panose="02040503050406030204" pitchFamily="18" charset="0"/>
                                </a:rPr>
                                <m:t>𝒚𝒆𝒂𝒓</m:t>
                              </m:r>
                            </m:den>
                          </m:f>
                          <m:r>
                            <a:rPr lang="es-CO" sz="2000" b="1" i="0">
                              <a:solidFill>
                                <a:schemeClr val="tx1"/>
                              </a:solidFill>
                              <a:latin typeface="Cambria Math" panose="02040503050406030204" pitchFamily="18" charset="0"/>
                            </a:rPr>
                            <m:t> </m:t>
                          </m:r>
                        </m:e>
                      </m:d>
                      <m:r>
                        <a:rPr lang="es-CO" sz="2000" b="1" i="0">
                          <a:solidFill>
                            <a:schemeClr val="tx1"/>
                          </a:solidFill>
                          <a:latin typeface="Cambria Math" panose="02040503050406030204" pitchFamily="18" charset="0"/>
                        </a:rPr>
                        <m:t>=</m:t>
                      </m:r>
                      <m:r>
                        <a:rPr lang="es-CO" sz="2000" b="1" i="1" smtClean="0">
                          <a:solidFill>
                            <a:schemeClr val="tx1"/>
                          </a:solidFill>
                          <a:latin typeface="Cambria Math" panose="02040503050406030204" pitchFamily="18" charset="0"/>
                        </a:rPr>
                        <m:t>𝟐𝟒</m:t>
                      </m:r>
                      <m:d>
                        <m:dPr>
                          <m:begChr m:val="["/>
                          <m:endChr m:val="]"/>
                          <m:ctrlPr>
                            <a:rPr lang="es-CO" sz="2000" b="1" i="1">
                              <a:solidFill>
                                <a:schemeClr val="tx1"/>
                              </a:solidFill>
                              <a:latin typeface="Cambria Math" panose="02040503050406030204" pitchFamily="18" charset="0"/>
                            </a:rPr>
                          </m:ctrlPr>
                        </m:dPr>
                        <m:e>
                          <m:f>
                            <m:fPr>
                              <m:ctrlPr>
                                <a:rPr lang="es-CO" sz="2000" b="1" i="1">
                                  <a:solidFill>
                                    <a:schemeClr val="tx1"/>
                                  </a:solidFill>
                                  <a:latin typeface="Cambria Math" panose="02040503050406030204" pitchFamily="18" charset="0"/>
                                </a:rPr>
                              </m:ctrlPr>
                            </m:fPr>
                            <m:num>
                              <m:r>
                                <a:rPr lang="es-CO" sz="2000" b="1" i="1">
                                  <a:solidFill>
                                    <a:schemeClr val="tx1"/>
                                  </a:solidFill>
                                  <a:latin typeface="Cambria Math" panose="02040503050406030204" pitchFamily="18" charset="0"/>
                                </a:rPr>
                                <m:t>𝑷𝑱</m:t>
                              </m:r>
                            </m:num>
                            <m:den>
                              <m:r>
                                <a:rPr lang="es-CO" sz="2000" b="1" i="1">
                                  <a:solidFill>
                                    <a:schemeClr val="tx1"/>
                                  </a:solidFill>
                                  <a:latin typeface="Cambria Math" panose="02040503050406030204" pitchFamily="18" charset="0"/>
                                </a:rPr>
                                <m:t>𝒚𝒆𝒂𝒓</m:t>
                              </m:r>
                            </m:den>
                          </m:f>
                        </m:e>
                      </m:d>
                      <m:r>
                        <a:rPr lang="es-CO" sz="2000" b="1" i="0">
                          <a:solidFill>
                            <a:schemeClr val="tx1"/>
                          </a:solidFill>
                          <a:latin typeface="Cambria Math" panose="02040503050406030204" pitchFamily="18" charset="0"/>
                        </a:rPr>
                        <m:t>∗</m:t>
                      </m:r>
                      <m:r>
                        <a:rPr lang="es-CO" sz="2000" b="1" i="1" smtClean="0">
                          <a:solidFill>
                            <a:schemeClr val="tx1"/>
                          </a:solidFill>
                          <a:latin typeface="Cambria Math" panose="02040503050406030204" pitchFamily="18" charset="0"/>
                        </a:rPr>
                        <m:t>𝟖𝟑𝟎</m:t>
                      </m:r>
                      <m:d>
                        <m:dPr>
                          <m:begChr m:val="["/>
                          <m:endChr m:val="]"/>
                          <m:ctrlPr>
                            <a:rPr lang="es-CO" sz="2000" b="1" i="1">
                              <a:solidFill>
                                <a:schemeClr val="tx1"/>
                              </a:solidFill>
                              <a:latin typeface="Cambria Math" panose="02040503050406030204" pitchFamily="18" charset="0"/>
                            </a:rPr>
                          </m:ctrlPr>
                        </m:dPr>
                        <m:e>
                          <m:f>
                            <m:fPr>
                              <m:ctrlPr>
                                <a:rPr lang="es-CO" sz="2000" b="1" i="1">
                                  <a:solidFill>
                                    <a:schemeClr val="tx1"/>
                                  </a:solidFill>
                                  <a:latin typeface="Cambria Math" panose="02040503050406030204" pitchFamily="18" charset="0"/>
                                </a:rPr>
                              </m:ctrlPr>
                            </m:fPr>
                            <m:num>
                              <m:r>
                                <a:rPr lang="es-CO" sz="2000" b="1" i="1" smtClean="0">
                                  <a:solidFill>
                                    <a:schemeClr val="tx1"/>
                                  </a:solidFill>
                                  <a:latin typeface="Cambria Math" panose="02040503050406030204" pitchFamily="18" charset="0"/>
                                </a:rPr>
                                <m:t>𝑴</m:t>
                              </m:r>
                              <m:r>
                                <a:rPr lang="es-CO" sz="2000" b="1" i="1">
                                  <a:solidFill>
                                    <a:schemeClr val="tx1"/>
                                  </a:solidFill>
                                  <a:latin typeface="Cambria Math" panose="02040503050406030204" pitchFamily="18" charset="0"/>
                                </a:rPr>
                                <m:t>𝒑𝒌𝒎</m:t>
                              </m:r>
                            </m:num>
                            <m:den>
                              <m:r>
                                <a:rPr lang="es-CO" sz="2000" b="1" i="1">
                                  <a:solidFill>
                                    <a:schemeClr val="tx1"/>
                                  </a:solidFill>
                                  <a:latin typeface="Cambria Math" panose="02040503050406030204" pitchFamily="18" charset="0"/>
                                </a:rPr>
                                <m:t>𝑷𝑱</m:t>
                              </m:r>
                            </m:den>
                          </m:f>
                          <m:r>
                            <a:rPr lang="es-CO" sz="2000" b="1" i="0">
                              <a:solidFill>
                                <a:schemeClr val="tx1"/>
                              </a:solidFill>
                              <a:latin typeface="Cambria Math" panose="02040503050406030204" pitchFamily="18" charset="0"/>
                            </a:rPr>
                            <m:t> </m:t>
                          </m:r>
                        </m:e>
                      </m:d>
                      <m:r>
                        <a:rPr lang="es-CO" sz="2000" b="1" i="1" smtClean="0">
                          <a:solidFill>
                            <a:schemeClr val="tx1"/>
                          </a:solidFill>
                          <a:latin typeface="Cambria Math" panose="02040503050406030204" pitchFamily="18" charset="0"/>
                        </a:rPr>
                        <m:t>=</m:t>
                      </m:r>
                      <m:r>
                        <a:rPr lang="es-CO" sz="2000" b="1" i="1" smtClean="0">
                          <a:solidFill>
                            <a:schemeClr val="tx1"/>
                          </a:solidFill>
                          <a:latin typeface="Cambria Math" panose="02040503050406030204" pitchFamily="18" charset="0"/>
                        </a:rPr>
                        <m:t>𝟏𝟗</m:t>
                      </m:r>
                      <m:r>
                        <a:rPr lang="es-CO" sz="2000" b="1" i="1" smtClean="0">
                          <a:solidFill>
                            <a:schemeClr val="tx1"/>
                          </a:solidFill>
                          <a:latin typeface="Cambria Math" panose="02040503050406030204" pitchFamily="18" charset="0"/>
                        </a:rPr>
                        <m:t>,</m:t>
                      </m:r>
                      <m:r>
                        <a:rPr lang="es-CO" sz="2000" b="1" i="1" smtClean="0">
                          <a:solidFill>
                            <a:schemeClr val="tx1"/>
                          </a:solidFill>
                          <a:latin typeface="Cambria Math" panose="02040503050406030204" pitchFamily="18" charset="0"/>
                        </a:rPr>
                        <m:t>𝟗𝟐𝟎</m:t>
                      </m:r>
                      <m:f>
                        <m:fPr>
                          <m:ctrlPr>
                            <a:rPr lang="es-CO" sz="2000" b="1" i="1" smtClean="0">
                              <a:solidFill>
                                <a:schemeClr val="tx1"/>
                              </a:solidFill>
                              <a:latin typeface="Cambria Math" panose="02040503050406030204" pitchFamily="18" charset="0"/>
                            </a:rPr>
                          </m:ctrlPr>
                        </m:fPr>
                        <m:num>
                          <m:r>
                            <a:rPr lang="es-CO" sz="2000" b="1" i="1" smtClean="0">
                              <a:solidFill>
                                <a:schemeClr val="tx1"/>
                              </a:solidFill>
                              <a:latin typeface="Cambria Math" panose="02040503050406030204" pitchFamily="18" charset="0"/>
                            </a:rPr>
                            <m:t>𝑴𝒑𝒌𝒎</m:t>
                          </m:r>
                        </m:num>
                        <m:den>
                          <m:r>
                            <a:rPr lang="es-CO" sz="2000" b="1" i="1" smtClean="0">
                              <a:solidFill>
                                <a:schemeClr val="tx1"/>
                              </a:solidFill>
                              <a:latin typeface="Cambria Math" panose="02040503050406030204" pitchFamily="18" charset="0"/>
                            </a:rPr>
                            <m:t>𝒚𝒆𝒂𝒓</m:t>
                          </m:r>
                        </m:den>
                      </m:f>
                    </m:oMath>
                  </m:oMathPara>
                </a14:m>
                <a:endParaRPr lang="es-CO" sz="2000" b="1" dirty="0">
                  <a:solidFill>
                    <a:schemeClr val="tx1"/>
                  </a:solidFill>
                </a:endParaRPr>
              </a:p>
            </p:txBody>
          </p:sp>
        </mc:Choice>
        <mc:Fallback xmlns="">
          <p:sp>
            <p:nvSpPr>
              <p:cNvPr id="6" name="TextBox 5">
                <a:extLst>
                  <a:ext uri="{FF2B5EF4-FFF2-40B4-BE49-F238E27FC236}">
                    <a16:creationId xmlns:a16="http://schemas.microsoft.com/office/drawing/2014/main" id="{036EE6D7-CD2D-6293-4F00-63871323436F}"/>
                  </a:ext>
                </a:extLst>
              </p:cNvPr>
              <p:cNvSpPr txBox="1">
                <a:spLocks noRot="1" noChangeAspect="1" noMove="1" noResize="1" noEditPoints="1" noAdjustHandles="1" noChangeArrowheads="1" noChangeShapeType="1" noTextEdit="1"/>
              </p:cNvSpPr>
              <p:nvPr/>
            </p:nvSpPr>
            <p:spPr>
              <a:xfrm>
                <a:off x="113567" y="3040022"/>
                <a:ext cx="11684733" cy="777264"/>
              </a:xfrm>
              <a:prstGeom prst="rect">
                <a:avLst/>
              </a:prstGeom>
              <a:blipFill>
                <a:blip r:embed="rId5"/>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1B40B80-A1DD-DCFB-A459-A173FFC248E9}"/>
                  </a:ext>
                </a:extLst>
              </p:cNvPr>
              <p:cNvSpPr txBox="1"/>
              <p:nvPr/>
            </p:nvSpPr>
            <p:spPr>
              <a:xfrm>
                <a:off x="-26443" y="5462284"/>
                <a:ext cx="11841995" cy="77726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CO" sz="2000" b="1" i="1" smtClean="0">
                          <a:solidFill>
                            <a:schemeClr val="tx1"/>
                          </a:solidFill>
                          <a:latin typeface="Cambria Math" panose="02040503050406030204" pitchFamily="18" charset="0"/>
                        </a:rPr>
                        <m:t>𝑻𝒆𝒄𝒉𝒏𝒐𝒍𝒐𝒈𝒚</m:t>
                      </m:r>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𝒓𝒆𝒔𝒊𝒅𝒖𝒂𝒍</m:t>
                      </m:r>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𝒄𝒂𝒑𝒂𝒄𝒊𝒕𝒚</m:t>
                      </m:r>
                      <m:r>
                        <a:rPr lang="es-CO" sz="2000" b="1" i="0">
                          <a:solidFill>
                            <a:schemeClr val="tx1"/>
                          </a:solidFill>
                          <a:latin typeface="Cambria Math" panose="02040503050406030204" pitchFamily="18" charset="0"/>
                        </a:rPr>
                        <m:t> </m:t>
                      </m:r>
                      <m:d>
                        <m:dPr>
                          <m:begChr m:val="["/>
                          <m:endChr m:val="]"/>
                          <m:ctrlPr>
                            <a:rPr lang="es-CO" sz="2000" b="1" i="1">
                              <a:solidFill>
                                <a:schemeClr val="tx1"/>
                              </a:solidFill>
                              <a:latin typeface="Cambria Math" panose="02040503050406030204" pitchFamily="18" charset="0"/>
                            </a:rPr>
                          </m:ctrlPr>
                        </m:dPr>
                        <m:e>
                          <m:f>
                            <m:fPr>
                              <m:ctrlPr>
                                <a:rPr lang="es-CO" sz="2000" b="1" i="1">
                                  <a:solidFill>
                                    <a:schemeClr val="tx1"/>
                                  </a:solidFill>
                                  <a:latin typeface="Cambria Math" panose="02040503050406030204" pitchFamily="18" charset="0"/>
                                </a:rPr>
                              </m:ctrlPr>
                            </m:fPr>
                            <m:num>
                              <m:r>
                                <a:rPr lang="es-CO" sz="2000" b="1" i="1" smtClean="0">
                                  <a:solidFill>
                                    <a:schemeClr val="tx1"/>
                                  </a:solidFill>
                                  <a:latin typeface="Cambria Math" panose="02040503050406030204" pitchFamily="18" charset="0"/>
                                </a:rPr>
                                <m:t>𝑴</m:t>
                              </m:r>
                              <m:r>
                                <a:rPr lang="es-CO" sz="2000" b="1" i="1">
                                  <a:solidFill>
                                    <a:schemeClr val="tx1"/>
                                  </a:solidFill>
                                  <a:latin typeface="Cambria Math" panose="02040503050406030204" pitchFamily="18" charset="0"/>
                                </a:rPr>
                                <m:t>𝒕𝒌𝒎</m:t>
                              </m:r>
                            </m:num>
                            <m:den>
                              <m:r>
                                <a:rPr lang="es-CO" sz="2000" b="1" i="1">
                                  <a:solidFill>
                                    <a:schemeClr val="tx1"/>
                                  </a:solidFill>
                                  <a:latin typeface="Cambria Math" panose="02040503050406030204" pitchFamily="18" charset="0"/>
                                </a:rPr>
                                <m:t>𝒚𝒆𝒂𝒓</m:t>
                              </m:r>
                            </m:den>
                          </m:f>
                        </m:e>
                      </m:d>
                      <m:r>
                        <a:rPr lang="es-CO" sz="2000" b="1" i="0">
                          <a:solidFill>
                            <a:schemeClr val="tx1"/>
                          </a:solidFill>
                          <a:latin typeface="Cambria Math" panose="02040503050406030204" pitchFamily="18" charset="0"/>
                        </a:rPr>
                        <m:t>=</m:t>
                      </m:r>
                      <m:f>
                        <m:fPr>
                          <m:ctrlPr>
                            <a:rPr lang="es-CO" sz="2000" b="1" i="1" smtClean="0">
                              <a:solidFill>
                                <a:schemeClr val="tx1"/>
                              </a:solidFill>
                              <a:latin typeface="Cambria Math" panose="02040503050406030204" pitchFamily="18" charset="0"/>
                            </a:rPr>
                          </m:ctrlPr>
                        </m:fPr>
                        <m:num>
                          <m:r>
                            <a:rPr lang="es-CO" sz="2000" b="1" i="0" smtClean="0">
                              <a:solidFill>
                                <a:schemeClr val="tx1"/>
                              </a:solidFill>
                              <a:latin typeface="Cambria Math" panose="02040503050406030204" pitchFamily="18" charset="0"/>
                            </a:rPr>
                            <m:t>𝟒𝟓</m:t>
                          </m:r>
                          <m:r>
                            <a:rPr lang="es-CO" sz="2000" b="1" i="0" smtClean="0">
                              <a:solidFill>
                                <a:schemeClr val="tx1"/>
                              </a:solidFill>
                              <a:latin typeface="Cambria Math" panose="02040503050406030204" pitchFamily="18" charset="0"/>
                            </a:rPr>
                            <m:t>,</m:t>
                          </m:r>
                          <m:r>
                            <a:rPr lang="es-CO" sz="2000" b="1" i="0" smtClean="0">
                              <a:solidFill>
                                <a:schemeClr val="tx1"/>
                              </a:solidFill>
                              <a:latin typeface="Cambria Math" panose="02040503050406030204" pitchFamily="18" charset="0"/>
                            </a:rPr>
                            <m:t>𝟎𝟎𝟎</m:t>
                          </m:r>
                        </m:num>
                        <m:den>
                          <m:r>
                            <a:rPr lang="es-CO" sz="2000" b="1" i="0" smtClean="0">
                              <a:solidFill>
                                <a:schemeClr val="tx1"/>
                              </a:solidFill>
                              <a:latin typeface="Cambria Math" panose="02040503050406030204" pitchFamily="18" charset="0"/>
                            </a:rPr>
                            <m:t>𝟏</m:t>
                          </m:r>
                          <m:sSup>
                            <m:sSupPr>
                              <m:ctrlPr>
                                <a:rPr lang="es-CO" sz="2000" b="1" i="1" smtClean="0">
                                  <a:solidFill>
                                    <a:schemeClr val="tx1"/>
                                  </a:solidFill>
                                  <a:latin typeface="Cambria Math" panose="02040503050406030204" pitchFamily="18" charset="0"/>
                                </a:rPr>
                              </m:ctrlPr>
                            </m:sSupPr>
                            <m:e>
                              <m:r>
                                <a:rPr lang="es-CO" sz="2000" b="1" i="0" smtClean="0">
                                  <a:solidFill>
                                    <a:schemeClr val="tx1"/>
                                  </a:solidFill>
                                  <a:latin typeface="Cambria Math" panose="02040503050406030204" pitchFamily="18" charset="0"/>
                                </a:rPr>
                                <m:t>𝟎</m:t>
                              </m:r>
                            </m:e>
                            <m:sup>
                              <m:r>
                                <a:rPr lang="es-CO" sz="2000" b="1" i="1" smtClean="0">
                                  <a:solidFill>
                                    <a:schemeClr val="tx1"/>
                                  </a:solidFill>
                                  <a:latin typeface="Cambria Math" panose="02040503050406030204" pitchFamily="18" charset="0"/>
                                </a:rPr>
                                <m:t>𝟔</m:t>
                              </m:r>
                            </m:sup>
                          </m:sSup>
                        </m:den>
                      </m:f>
                      <m:r>
                        <a:rPr lang="es-CO" sz="2000" b="1" i="0">
                          <a:solidFill>
                            <a:schemeClr val="tx1"/>
                          </a:solidFill>
                          <a:latin typeface="Cambria Math" panose="02040503050406030204" pitchFamily="18" charset="0"/>
                        </a:rPr>
                        <m:t> </m:t>
                      </m:r>
                      <m:d>
                        <m:dPr>
                          <m:begChr m:val="["/>
                          <m:endChr m:val="]"/>
                          <m:ctrlPr>
                            <a:rPr lang="es-CO" sz="2000" b="1" i="1">
                              <a:solidFill>
                                <a:schemeClr val="tx1"/>
                              </a:solidFill>
                              <a:latin typeface="Cambria Math" panose="02040503050406030204" pitchFamily="18" charset="0"/>
                            </a:rPr>
                          </m:ctrlPr>
                        </m:dPr>
                        <m:e>
                          <m:r>
                            <a:rPr lang="es-CO" sz="2000" b="1" i="1" smtClean="0">
                              <a:solidFill>
                                <a:schemeClr val="tx1"/>
                              </a:solidFill>
                              <a:latin typeface="Cambria Math" panose="02040503050406030204" pitchFamily="18" charset="0"/>
                            </a:rPr>
                            <m:t>𝑴</m:t>
                          </m:r>
                          <m:r>
                            <a:rPr lang="es-CO" sz="2000" b="1" i="1">
                              <a:solidFill>
                                <a:schemeClr val="tx1"/>
                              </a:solidFill>
                              <a:latin typeface="Cambria Math" panose="02040503050406030204" pitchFamily="18" charset="0"/>
                            </a:rPr>
                            <m:t>𝒗</m:t>
                          </m:r>
                        </m:e>
                      </m:d>
                      <m:r>
                        <a:rPr lang="es-CO" sz="2000" b="1" i="0">
                          <a:solidFill>
                            <a:schemeClr val="tx1"/>
                          </a:solidFill>
                          <a:latin typeface="Cambria Math" panose="02040503050406030204" pitchFamily="18" charset="0"/>
                        </a:rPr>
                        <m:t>∗</m:t>
                      </m:r>
                      <m:r>
                        <a:rPr lang="es-CO" sz="2000" b="1" i="0" smtClean="0">
                          <a:solidFill>
                            <a:schemeClr val="tx1"/>
                          </a:solidFill>
                          <a:latin typeface="Cambria Math" panose="02040503050406030204" pitchFamily="18" charset="0"/>
                        </a:rPr>
                        <m:t>𝟔𝟎</m:t>
                      </m:r>
                      <m:r>
                        <a:rPr lang="es-CO" sz="2000" b="1" i="0" smtClean="0">
                          <a:solidFill>
                            <a:schemeClr val="tx1"/>
                          </a:solidFill>
                          <a:latin typeface="Cambria Math" panose="02040503050406030204" pitchFamily="18" charset="0"/>
                        </a:rPr>
                        <m:t>,</m:t>
                      </m:r>
                      <m:r>
                        <a:rPr lang="es-CO" sz="2000" b="1" i="0" smtClean="0">
                          <a:solidFill>
                            <a:schemeClr val="tx1"/>
                          </a:solidFill>
                          <a:latin typeface="Cambria Math" panose="02040503050406030204" pitchFamily="18" charset="0"/>
                        </a:rPr>
                        <m:t>𝟎𝟎𝟎</m:t>
                      </m:r>
                      <m:r>
                        <a:rPr lang="es-CO" sz="2000" b="1" i="0">
                          <a:solidFill>
                            <a:schemeClr val="tx1"/>
                          </a:solidFill>
                          <a:latin typeface="Cambria Math" panose="02040503050406030204" pitchFamily="18" charset="0"/>
                        </a:rPr>
                        <m:t> </m:t>
                      </m:r>
                      <m:d>
                        <m:dPr>
                          <m:begChr m:val="["/>
                          <m:endChr m:val="]"/>
                          <m:ctrlPr>
                            <a:rPr lang="es-CO" sz="2000" b="1" i="1">
                              <a:solidFill>
                                <a:schemeClr val="tx1"/>
                              </a:solidFill>
                              <a:latin typeface="Cambria Math" panose="02040503050406030204" pitchFamily="18" charset="0"/>
                            </a:rPr>
                          </m:ctrlPr>
                        </m:dPr>
                        <m:e>
                          <m:r>
                            <a:rPr lang="es-CO" sz="2000" b="1" i="1">
                              <a:solidFill>
                                <a:schemeClr val="tx1"/>
                              </a:solidFill>
                              <a:latin typeface="Cambria Math" panose="02040503050406030204" pitchFamily="18" charset="0"/>
                            </a:rPr>
                            <m:t>𝒌𝒎</m:t>
                          </m:r>
                        </m:e>
                      </m:d>
                      <m:r>
                        <a:rPr lang="es-CO" sz="2000" b="1" i="0">
                          <a:solidFill>
                            <a:schemeClr val="tx1"/>
                          </a:solidFill>
                          <a:latin typeface="Cambria Math" panose="02040503050406030204" pitchFamily="18" charset="0"/>
                        </a:rPr>
                        <m:t>∗</m:t>
                      </m:r>
                      <m:r>
                        <a:rPr lang="es-CO" sz="2000" b="1" i="0" smtClean="0">
                          <a:solidFill>
                            <a:schemeClr val="tx1"/>
                          </a:solidFill>
                          <a:latin typeface="Cambria Math" panose="02040503050406030204" pitchFamily="18" charset="0"/>
                        </a:rPr>
                        <m:t>𝟐𝟎</m:t>
                      </m:r>
                      <m:r>
                        <a:rPr lang="es-CO" sz="2000" b="1" i="0" smtClean="0">
                          <a:solidFill>
                            <a:schemeClr val="tx1"/>
                          </a:solidFill>
                          <a:latin typeface="Cambria Math" panose="02040503050406030204" pitchFamily="18" charset="0"/>
                        </a:rPr>
                        <m:t>.</m:t>
                      </m:r>
                      <m:r>
                        <a:rPr lang="es-CO" sz="2000" b="1" i="0" smtClean="0">
                          <a:solidFill>
                            <a:schemeClr val="tx1"/>
                          </a:solidFill>
                          <a:latin typeface="Cambria Math" panose="02040503050406030204" pitchFamily="18" charset="0"/>
                        </a:rPr>
                        <m:t>𝟏</m:t>
                      </m:r>
                      <m:r>
                        <a:rPr lang="es-CO" sz="2000" b="1" i="0">
                          <a:solidFill>
                            <a:schemeClr val="tx1"/>
                          </a:solidFill>
                          <a:latin typeface="Cambria Math" panose="02040503050406030204" pitchFamily="18" charset="0"/>
                        </a:rPr>
                        <m:t> </m:t>
                      </m:r>
                      <m:d>
                        <m:dPr>
                          <m:begChr m:val="["/>
                          <m:endChr m:val="]"/>
                          <m:ctrlPr>
                            <a:rPr lang="es-CO" sz="2000" b="1" i="1">
                              <a:solidFill>
                                <a:schemeClr val="tx1"/>
                              </a:solidFill>
                              <a:latin typeface="Cambria Math" panose="02040503050406030204" pitchFamily="18" charset="0"/>
                            </a:rPr>
                          </m:ctrlPr>
                        </m:dPr>
                        <m:e>
                          <m:f>
                            <m:fPr>
                              <m:ctrlPr>
                                <a:rPr lang="es-CO" sz="2000" b="1" i="1">
                                  <a:solidFill>
                                    <a:schemeClr val="tx1"/>
                                  </a:solidFill>
                                  <a:latin typeface="Cambria Math" panose="02040503050406030204" pitchFamily="18" charset="0"/>
                                </a:rPr>
                              </m:ctrlPr>
                            </m:fPr>
                            <m:num>
                              <m:r>
                                <a:rPr lang="es-CO" sz="2000" b="1" i="1">
                                  <a:solidFill>
                                    <a:schemeClr val="tx1"/>
                                  </a:solidFill>
                                  <a:latin typeface="Cambria Math" panose="02040503050406030204" pitchFamily="18" charset="0"/>
                                </a:rPr>
                                <m:t>𝒕</m:t>
                              </m:r>
                            </m:num>
                            <m:den>
                              <m:r>
                                <a:rPr lang="es-CO" sz="2000" b="1" i="1">
                                  <a:solidFill>
                                    <a:schemeClr val="tx1"/>
                                  </a:solidFill>
                                  <a:latin typeface="Cambria Math" panose="02040503050406030204" pitchFamily="18" charset="0"/>
                                </a:rPr>
                                <m:t>𝒗</m:t>
                              </m:r>
                            </m:den>
                          </m:f>
                        </m:e>
                      </m:d>
                      <m:r>
                        <a:rPr lang="es-CO" sz="2000" b="1" i="1" smtClean="0">
                          <a:solidFill>
                            <a:schemeClr val="tx1"/>
                          </a:solidFill>
                          <a:latin typeface="Cambria Math" panose="02040503050406030204" pitchFamily="18" charset="0"/>
                        </a:rPr>
                        <m:t>=</m:t>
                      </m:r>
                      <m:r>
                        <a:rPr lang="es-CO" sz="2000" b="1" i="1" smtClean="0">
                          <a:solidFill>
                            <a:schemeClr val="tx1"/>
                          </a:solidFill>
                          <a:latin typeface="Cambria Math" panose="02040503050406030204" pitchFamily="18" charset="0"/>
                        </a:rPr>
                        <m:t>𝟓𝟒</m:t>
                      </m:r>
                      <m:r>
                        <a:rPr lang="es-CO" sz="2000" b="1" i="1" smtClean="0">
                          <a:solidFill>
                            <a:schemeClr val="tx1"/>
                          </a:solidFill>
                          <a:latin typeface="Cambria Math" panose="02040503050406030204" pitchFamily="18" charset="0"/>
                        </a:rPr>
                        <m:t>,</m:t>
                      </m:r>
                      <m:r>
                        <a:rPr lang="es-CO" sz="2000" b="1" i="1" smtClean="0">
                          <a:solidFill>
                            <a:schemeClr val="tx1"/>
                          </a:solidFill>
                          <a:latin typeface="Cambria Math" panose="02040503050406030204" pitchFamily="18" charset="0"/>
                        </a:rPr>
                        <m:t>𝟐𝟕𝟎</m:t>
                      </m:r>
                      <m:f>
                        <m:fPr>
                          <m:ctrlPr>
                            <a:rPr lang="es-CO" sz="2000" b="1" i="1" smtClean="0">
                              <a:solidFill>
                                <a:schemeClr val="tx1"/>
                              </a:solidFill>
                              <a:latin typeface="Cambria Math" panose="02040503050406030204" pitchFamily="18" charset="0"/>
                            </a:rPr>
                          </m:ctrlPr>
                        </m:fPr>
                        <m:num>
                          <m:r>
                            <a:rPr lang="es-CO" sz="2000" b="1" i="1" smtClean="0">
                              <a:solidFill>
                                <a:schemeClr val="tx1"/>
                              </a:solidFill>
                              <a:latin typeface="Cambria Math" panose="02040503050406030204" pitchFamily="18" charset="0"/>
                            </a:rPr>
                            <m:t>𝑴𝒕𝒌𝒎</m:t>
                          </m:r>
                        </m:num>
                        <m:den>
                          <m:r>
                            <a:rPr lang="es-CO" sz="2000" b="1" i="1" smtClean="0">
                              <a:solidFill>
                                <a:schemeClr val="tx1"/>
                              </a:solidFill>
                              <a:latin typeface="Cambria Math" panose="02040503050406030204" pitchFamily="18" charset="0"/>
                            </a:rPr>
                            <m:t>𝒚𝒆𝒂𝒓</m:t>
                          </m:r>
                        </m:den>
                      </m:f>
                    </m:oMath>
                  </m:oMathPara>
                </a14:m>
                <a:endParaRPr lang="es-CO" sz="2000" b="1" dirty="0">
                  <a:solidFill>
                    <a:schemeClr val="tx1"/>
                  </a:solidFill>
                </a:endParaRPr>
              </a:p>
            </p:txBody>
          </p:sp>
        </mc:Choice>
        <mc:Fallback xmlns="">
          <p:sp>
            <p:nvSpPr>
              <p:cNvPr id="8" name="TextBox 7">
                <a:extLst>
                  <a:ext uri="{FF2B5EF4-FFF2-40B4-BE49-F238E27FC236}">
                    <a16:creationId xmlns:a16="http://schemas.microsoft.com/office/drawing/2014/main" id="{B1B40B80-A1DD-DCFB-A459-A173FFC248E9}"/>
                  </a:ext>
                </a:extLst>
              </p:cNvPr>
              <p:cNvSpPr txBox="1">
                <a:spLocks noRot="1" noChangeAspect="1" noMove="1" noResize="1" noEditPoints="1" noAdjustHandles="1" noChangeArrowheads="1" noChangeShapeType="1" noTextEdit="1"/>
              </p:cNvSpPr>
              <p:nvPr/>
            </p:nvSpPr>
            <p:spPr>
              <a:xfrm>
                <a:off x="-26443" y="5462284"/>
                <a:ext cx="11841995" cy="777264"/>
              </a:xfrm>
              <a:prstGeom prst="rect">
                <a:avLst/>
              </a:prstGeom>
              <a:blipFill>
                <a:blip r:embed="rId6"/>
                <a:stretch>
                  <a:fillRect/>
                </a:stretch>
              </a:blipFill>
            </p:spPr>
            <p:txBody>
              <a:bodyPr/>
              <a:lstStyle/>
              <a:p>
                <a:r>
                  <a:rPr lang="es-CO">
                    <a:noFill/>
                  </a:rPr>
                  <a:t> </a:t>
                </a:r>
              </a:p>
            </p:txBody>
          </p:sp>
        </mc:Fallback>
      </mc:AlternateContent>
      <p:sp>
        <p:nvSpPr>
          <p:cNvPr id="9" name="TextBox 8">
            <a:extLst>
              <a:ext uri="{FF2B5EF4-FFF2-40B4-BE49-F238E27FC236}">
                <a16:creationId xmlns:a16="http://schemas.microsoft.com/office/drawing/2014/main" id="{394A2B9A-636E-48C2-C4C1-24B284CB0C42}"/>
              </a:ext>
            </a:extLst>
          </p:cNvPr>
          <p:cNvSpPr txBox="1"/>
          <p:nvPr/>
        </p:nvSpPr>
        <p:spPr>
          <a:xfrm>
            <a:off x="236438" y="1656789"/>
            <a:ext cx="11841995" cy="1246495"/>
          </a:xfrm>
          <a:prstGeom prst="rect">
            <a:avLst/>
          </a:prstGeom>
          <a:noFill/>
        </p:spPr>
        <p:txBody>
          <a:bodyPr wrap="square">
            <a:spAutoFit/>
          </a:bodyPr>
          <a:lstStyle/>
          <a:p>
            <a:pPr>
              <a:spcAft>
                <a:spcPts val="1200"/>
              </a:spcAft>
            </a:pPr>
            <a:r>
              <a:rPr lang="en-US" sz="2500" dirty="0">
                <a:latin typeface="Aptos" panose="020B0004020202020204" pitchFamily="34" charset="0"/>
                <a:ea typeface="Open Sans" panose="020B0606030504020204" pitchFamily="34" charset="0"/>
                <a:cs typeface="Open Sans" panose="020B0606030504020204" pitchFamily="34" charset="0"/>
              </a:rPr>
              <a:t>Example 1: Let’s consider that domestic airplanes for passenger transport consume 24 PJ of jet fuel per year. Assuming freight transport is negligible and the efficiency is 830 </a:t>
            </a:r>
            <a:r>
              <a:rPr lang="en-US" sz="2500" dirty="0" err="1">
                <a:latin typeface="Aptos" panose="020B0004020202020204" pitchFamily="34" charset="0"/>
                <a:ea typeface="Open Sans" panose="020B0606030504020204" pitchFamily="34" charset="0"/>
                <a:cs typeface="Open Sans" panose="020B0606030504020204" pitchFamily="34" charset="0"/>
              </a:rPr>
              <a:t>Mpkm</a:t>
            </a:r>
            <a:r>
              <a:rPr lang="en-US" sz="2500" dirty="0">
                <a:latin typeface="Aptos" panose="020B0004020202020204" pitchFamily="34" charset="0"/>
                <a:ea typeface="Open Sans" panose="020B0606030504020204" pitchFamily="34" charset="0"/>
                <a:cs typeface="Open Sans" panose="020B0606030504020204" pitchFamily="34" charset="0"/>
              </a:rPr>
              <a:t> per PJ, what is the residual capacity?</a:t>
            </a:r>
            <a:endParaRPr lang="en-ZA" sz="2500" dirty="0">
              <a:latin typeface="Aptos" panose="020B0004020202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95B9D11F-80B6-C1AA-E2D7-8BEBFC03B9E0}"/>
              </a:ext>
            </a:extLst>
          </p:cNvPr>
          <p:cNvSpPr txBox="1"/>
          <p:nvPr/>
        </p:nvSpPr>
        <p:spPr>
          <a:xfrm>
            <a:off x="160714" y="4066545"/>
            <a:ext cx="11841995" cy="1246495"/>
          </a:xfrm>
          <a:prstGeom prst="rect">
            <a:avLst/>
          </a:prstGeom>
          <a:noFill/>
        </p:spPr>
        <p:txBody>
          <a:bodyPr wrap="square">
            <a:spAutoFit/>
          </a:bodyPr>
          <a:lstStyle/>
          <a:p>
            <a:pPr>
              <a:spcAft>
                <a:spcPts val="1200"/>
              </a:spcAft>
            </a:pPr>
            <a:r>
              <a:rPr lang="en-US" sz="2500" dirty="0">
                <a:latin typeface="Aptos" panose="020B0004020202020204" pitchFamily="34" charset="0"/>
                <a:ea typeface="Open Sans" panose="020B0606030504020204" pitchFamily="34" charset="0"/>
                <a:cs typeface="Open Sans" panose="020B0606030504020204" pitchFamily="34" charset="0"/>
              </a:rPr>
              <a:t>Example 2: There are a total of 45,000 trucks in a region. Considering that the activity factor is 60,000 km per year and the load factor is 20.1 </a:t>
            </a:r>
            <a:r>
              <a:rPr lang="en-US" sz="2500" dirty="0" err="1">
                <a:latin typeface="Aptos" panose="020B0004020202020204" pitchFamily="34" charset="0"/>
                <a:ea typeface="Open Sans" panose="020B0606030504020204" pitchFamily="34" charset="0"/>
                <a:cs typeface="Open Sans" panose="020B0606030504020204" pitchFamily="34" charset="0"/>
              </a:rPr>
              <a:t>tonnes</a:t>
            </a:r>
            <a:r>
              <a:rPr lang="en-US" sz="2500" dirty="0">
                <a:latin typeface="Aptos" panose="020B0004020202020204" pitchFamily="34" charset="0"/>
                <a:ea typeface="Open Sans" panose="020B0606030504020204" pitchFamily="34" charset="0"/>
                <a:cs typeface="Open Sans" panose="020B0606030504020204" pitchFamily="34" charset="0"/>
              </a:rPr>
              <a:t> per vehicle, what is the residual capacity</a:t>
            </a:r>
            <a:endParaRPr lang="en-ZA" sz="2500" dirty="0">
              <a:latin typeface="Aptos" panose="020B0004020202020204" pitchFamily="34" charset="0"/>
              <a:ea typeface="Open Sans" panose="020B0606030504020204" pitchFamily="34" charset="0"/>
              <a:cs typeface="Open Sans" panose="020B0606030504020204" pitchFamily="34" charset="0"/>
            </a:endParaRPr>
          </a:p>
        </p:txBody>
      </p:sp>
      <p:pic>
        <p:nvPicPr>
          <p:cNvPr id="7" name="synthesize - 2025-02-14T003423.462">
            <a:hlinkClick r:id="" action="ppaction://media"/>
            <a:extLst>
              <a:ext uri="{FF2B5EF4-FFF2-40B4-BE49-F238E27FC236}">
                <a16:creationId xmlns:a16="http://schemas.microsoft.com/office/drawing/2014/main" id="{AE2D67F1-B159-2910-BF58-28CCC626414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26941" y="480063"/>
            <a:ext cx="1163608" cy="1163608"/>
          </a:xfrm>
          <a:prstGeom prst="rect">
            <a:avLst/>
          </a:prstGeom>
        </p:spPr>
      </p:pic>
    </p:spTree>
    <p:extLst>
      <p:ext uri="{BB962C8B-B14F-4D97-AF65-F5344CB8AC3E}">
        <p14:creationId xmlns:p14="http://schemas.microsoft.com/office/powerpoint/2010/main" val="177908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22</a:t>
            </a:fld>
            <a:endParaRPr lang="sv-SE" sz="1000" b="1" dirty="0">
              <a:solidFill>
                <a:schemeClr val="bg1"/>
              </a:solidFill>
            </a:endParaRPr>
          </a:p>
        </p:txBody>
      </p:sp>
      <p:sp>
        <p:nvSpPr>
          <p:cNvPr id="2" name="Title 10">
            <a:extLst>
              <a:ext uri="{FF2B5EF4-FFF2-40B4-BE49-F238E27FC236}">
                <a16:creationId xmlns:a16="http://schemas.microsoft.com/office/drawing/2014/main" id="{75F22BDD-0A4C-358E-365A-D43BE65C946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13.4 References</a:t>
            </a:r>
          </a:p>
        </p:txBody>
      </p:sp>
      <p:sp>
        <p:nvSpPr>
          <p:cNvPr id="4" name="TextBox 3">
            <a:extLst>
              <a:ext uri="{FF2B5EF4-FFF2-40B4-BE49-F238E27FC236}">
                <a16:creationId xmlns:a16="http://schemas.microsoft.com/office/drawing/2014/main" id="{ABA210DA-F0BC-D5C2-FF71-6234A6D8F856}"/>
              </a:ext>
            </a:extLst>
          </p:cNvPr>
          <p:cNvSpPr txBox="1"/>
          <p:nvPr/>
        </p:nvSpPr>
        <p:spPr>
          <a:xfrm>
            <a:off x="887215" y="1720840"/>
            <a:ext cx="9719514"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CO" sz="2400" b="0" i="0" dirty="0">
                <a:solidFill>
                  <a:srgbClr val="000000"/>
                </a:solidFill>
                <a:effectLst/>
                <a:latin typeface="Aptos" panose="020B0004020202020204" pitchFamily="34" charset="0"/>
                <a:cs typeface="Aparajita" panose="020B0502040204020203" pitchFamily="18" charset="0"/>
              </a:rPr>
              <a:t>Plazas-Niño, F. (2024, junio 17). </a:t>
            </a:r>
            <a:r>
              <a:rPr lang="es-CO" sz="2400" b="0" i="0" dirty="0" err="1">
                <a:solidFill>
                  <a:srgbClr val="000000"/>
                </a:solidFill>
                <a:effectLst/>
                <a:latin typeface="Aptos" panose="020B0004020202020204" pitchFamily="34" charset="0"/>
                <a:cs typeface="Aparajita" panose="020B0502040204020203" pitchFamily="18" charset="0"/>
              </a:rPr>
              <a:t>Modelling</a:t>
            </a:r>
            <a:r>
              <a:rPr lang="es-CO" sz="2400" b="0" i="0" dirty="0">
                <a:solidFill>
                  <a:srgbClr val="000000"/>
                </a:solidFill>
                <a:effectLst/>
                <a:latin typeface="Aptos" panose="020B0004020202020204" pitchFamily="34" charset="0"/>
                <a:cs typeface="Aparajita" panose="020B0502040204020203" pitchFamily="18" charset="0"/>
              </a:rPr>
              <a:t> </a:t>
            </a:r>
            <a:r>
              <a:rPr lang="es-CO" sz="2400" b="0" i="0" dirty="0" err="1">
                <a:solidFill>
                  <a:srgbClr val="000000"/>
                </a:solidFill>
                <a:effectLst/>
                <a:latin typeface="Aptos" panose="020B0004020202020204" pitchFamily="34" charset="0"/>
                <a:cs typeface="Aparajita" panose="020B0502040204020203" pitchFamily="18" charset="0"/>
              </a:rPr>
              <a:t>the</a:t>
            </a:r>
            <a:r>
              <a:rPr lang="es-CO" sz="2400" b="0" i="0" dirty="0">
                <a:solidFill>
                  <a:srgbClr val="000000"/>
                </a:solidFill>
                <a:effectLst/>
                <a:latin typeface="Aptos" panose="020B0004020202020204" pitchFamily="34" charset="0"/>
                <a:cs typeface="Aparajita" panose="020B0502040204020203" pitchFamily="18" charset="0"/>
              </a:rPr>
              <a:t> Road </a:t>
            </a:r>
            <a:r>
              <a:rPr lang="es-CO" sz="2400" b="0" i="0" dirty="0" err="1">
                <a:solidFill>
                  <a:srgbClr val="000000"/>
                </a:solidFill>
                <a:effectLst/>
                <a:latin typeface="Aptos" panose="020B0004020202020204" pitchFamily="34" charset="0"/>
                <a:cs typeface="Aparajita" panose="020B0502040204020203" pitchFamily="18" charset="0"/>
              </a:rPr>
              <a:t>Transport</a:t>
            </a:r>
            <a:r>
              <a:rPr lang="es-CO" sz="2400" b="0" i="0" dirty="0">
                <a:solidFill>
                  <a:srgbClr val="000000"/>
                </a:solidFill>
                <a:effectLst/>
                <a:latin typeface="Aptos" panose="020B0004020202020204" pitchFamily="34" charset="0"/>
                <a:cs typeface="Aparajita" panose="020B0502040204020203" pitchFamily="18" charset="0"/>
              </a:rPr>
              <a:t> Sector (</a:t>
            </a:r>
            <a:r>
              <a:rPr lang="es-CO" sz="2400" b="0" i="0" dirty="0" err="1">
                <a:solidFill>
                  <a:srgbClr val="000000"/>
                </a:solidFill>
                <a:effectLst/>
                <a:latin typeface="Aptos" panose="020B0004020202020204" pitchFamily="34" charset="0"/>
                <a:cs typeface="Aparajita" panose="020B0502040204020203" pitchFamily="18" charset="0"/>
              </a:rPr>
              <a:t>Theory</a:t>
            </a:r>
            <a:r>
              <a:rPr lang="es-CO" sz="2400" b="0" i="0" dirty="0">
                <a:solidFill>
                  <a:srgbClr val="000000"/>
                </a:solidFill>
                <a:effectLst/>
                <a:latin typeface="Aptos" panose="020B0004020202020204" pitchFamily="34" charset="0"/>
                <a:cs typeface="Aparajita" panose="020B0502040204020203" pitchFamily="18" charset="0"/>
              </a:rPr>
              <a:t>) | </a:t>
            </a:r>
            <a:r>
              <a:rPr lang="es-CO" sz="2400" b="0" i="0" dirty="0" err="1">
                <a:solidFill>
                  <a:srgbClr val="000000"/>
                </a:solidFill>
                <a:effectLst/>
                <a:latin typeface="Aptos" panose="020B0004020202020204" pitchFamily="34" charset="0"/>
                <a:cs typeface="Aparajita" panose="020B0502040204020203" pitchFamily="18" charset="0"/>
              </a:rPr>
              <a:t>Advanced</a:t>
            </a:r>
            <a:r>
              <a:rPr lang="es-CO" sz="2400" b="0" i="0" dirty="0">
                <a:solidFill>
                  <a:srgbClr val="000000"/>
                </a:solidFill>
                <a:effectLst/>
                <a:latin typeface="Aptos" panose="020B0004020202020204" pitchFamily="34" charset="0"/>
                <a:cs typeface="Aparajita" panose="020B0502040204020203" pitchFamily="18" charset="0"/>
              </a:rPr>
              <a:t> Energy </a:t>
            </a:r>
            <a:r>
              <a:rPr lang="es-CO" sz="2400" b="0" i="0" dirty="0" err="1">
                <a:solidFill>
                  <a:srgbClr val="000000"/>
                </a:solidFill>
                <a:effectLst/>
                <a:latin typeface="Aptos" panose="020B0004020202020204" pitchFamily="34" charset="0"/>
                <a:cs typeface="Aparajita" panose="020B0502040204020203" pitchFamily="18" charset="0"/>
              </a:rPr>
              <a:t>System</a:t>
            </a:r>
            <a:r>
              <a:rPr lang="es-CO" sz="2400" b="0" i="0" dirty="0">
                <a:solidFill>
                  <a:srgbClr val="000000"/>
                </a:solidFill>
                <a:effectLst/>
                <a:latin typeface="Aptos" panose="020B0004020202020204" pitchFamily="34" charset="0"/>
                <a:cs typeface="Aparajita" panose="020B0502040204020203" pitchFamily="18" charset="0"/>
              </a:rPr>
              <a:t> </a:t>
            </a:r>
            <a:r>
              <a:rPr lang="es-CO" sz="2400" b="0" i="0" dirty="0" err="1">
                <a:solidFill>
                  <a:srgbClr val="000000"/>
                </a:solidFill>
                <a:effectLst/>
                <a:latin typeface="Aptos" panose="020B0004020202020204" pitchFamily="34" charset="0"/>
                <a:cs typeface="Aparajita" panose="020B0502040204020203" pitchFamily="18" charset="0"/>
              </a:rPr>
              <a:t>Modelling</a:t>
            </a:r>
            <a:r>
              <a:rPr lang="es-CO" sz="2400" b="0" i="0" dirty="0">
                <a:solidFill>
                  <a:srgbClr val="000000"/>
                </a:solidFill>
                <a:effectLst/>
                <a:latin typeface="Aptos" panose="020B0004020202020204" pitchFamily="34" charset="0"/>
                <a:cs typeface="Aparajita" panose="020B0502040204020203" pitchFamily="18" charset="0"/>
              </a:rPr>
              <a:t> </a:t>
            </a:r>
            <a:r>
              <a:rPr lang="es-CO" sz="2400" b="0" i="0" dirty="0" err="1">
                <a:solidFill>
                  <a:srgbClr val="000000"/>
                </a:solidFill>
                <a:effectLst/>
                <a:latin typeface="Aptos" panose="020B0004020202020204" pitchFamily="34" charset="0"/>
                <a:cs typeface="Aparajita" panose="020B0502040204020203" pitchFamily="18" charset="0"/>
              </a:rPr>
              <a:t>Using</a:t>
            </a:r>
            <a:r>
              <a:rPr lang="es-CO" sz="2400" b="0" i="0" dirty="0">
                <a:solidFill>
                  <a:srgbClr val="000000"/>
                </a:solidFill>
                <a:effectLst/>
                <a:latin typeface="Aptos" panose="020B0004020202020204" pitchFamily="34" charset="0"/>
                <a:cs typeface="Aparajita" panose="020B0502040204020203" pitchFamily="18" charset="0"/>
              </a:rPr>
              <a:t> </a:t>
            </a:r>
            <a:r>
              <a:rPr lang="es-CO" sz="2400" b="0" i="0" dirty="0" err="1">
                <a:solidFill>
                  <a:srgbClr val="000000"/>
                </a:solidFill>
                <a:effectLst/>
                <a:latin typeface="Aptos" panose="020B0004020202020204" pitchFamily="34" charset="0"/>
                <a:cs typeface="Aparajita" panose="020B0502040204020203" pitchFamily="18" charset="0"/>
              </a:rPr>
              <a:t>OSeMOSYS</a:t>
            </a:r>
            <a:r>
              <a:rPr lang="es-CO" sz="2400" b="0" i="0" dirty="0">
                <a:solidFill>
                  <a:srgbClr val="000000"/>
                </a:solidFill>
                <a:effectLst/>
                <a:latin typeface="Aptos" panose="020B0004020202020204" pitchFamily="34" charset="0"/>
                <a:cs typeface="Aparajita" panose="020B0502040204020203" pitchFamily="18" charset="0"/>
              </a:rPr>
              <a:t>. </a:t>
            </a:r>
            <a:r>
              <a:rPr lang="es-CO" sz="2400" b="0" i="0" dirty="0" err="1">
                <a:solidFill>
                  <a:srgbClr val="000000"/>
                </a:solidFill>
                <a:effectLst/>
                <a:latin typeface="Aptos" panose="020B0004020202020204" pitchFamily="34" charset="0"/>
                <a:cs typeface="Aparajita" panose="020B0502040204020203" pitchFamily="18" charset="0"/>
              </a:rPr>
              <a:t>Zenodo</a:t>
            </a:r>
            <a:r>
              <a:rPr lang="es-CO" sz="2400" b="0" i="0" dirty="0">
                <a:solidFill>
                  <a:srgbClr val="000000"/>
                </a:solidFill>
                <a:effectLst/>
                <a:latin typeface="Aptos" panose="020B0004020202020204" pitchFamily="34" charset="0"/>
                <a:cs typeface="Aparajita" panose="020B0502040204020203" pitchFamily="18" charset="0"/>
              </a:rPr>
              <a:t>. </a:t>
            </a:r>
            <a:r>
              <a:rPr lang="es-CO" sz="2400" b="0" i="0" dirty="0">
                <a:solidFill>
                  <a:srgbClr val="000000"/>
                </a:solidFill>
                <a:effectLst/>
                <a:latin typeface="Aptos" panose="020B0004020202020204" pitchFamily="34" charset="0"/>
                <a:cs typeface="Aparajita" panose="020B0502040204020203" pitchFamily="18" charset="0"/>
                <a:hlinkClick r:id="rId3"/>
              </a:rPr>
              <a:t>https://doi.org/10.5281/zenodo.11882739</a:t>
            </a:r>
            <a:endParaRPr lang="es-CO" sz="2400" b="0" i="0" dirty="0">
              <a:solidFill>
                <a:srgbClr val="000000"/>
              </a:solidFill>
              <a:effectLst/>
              <a:latin typeface="Aptos" panose="020B0004020202020204" pitchFamily="34" charset="0"/>
              <a:cs typeface="Aparajita" panose="020B0502040204020203" pitchFamily="18" charset="0"/>
            </a:endParaRPr>
          </a:p>
          <a:p>
            <a:endParaRPr lang="en-US" sz="2400" dirty="0">
              <a:latin typeface="Aptos" panose="020B0004020202020204" pitchFamily="34" charset="0"/>
              <a:cs typeface="Aparajita" panose="020B0502040204020203" pitchFamily="18" charset="0"/>
            </a:endParaRPr>
          </a:p>
          <a:p>
            <a:r>
              <a:rPr lang="es-CO" sz="2400" kern="100" dirty="0">
                <a:effectLst/>
                <a:latin typeface="Aptos" panose="020B0004020202020204" pitchFamily="34" charset="0"/>
                <a:ea typeface="Times New Roman" panose="02020603050405020304" pitchFamily="18" charset="0"/>
                <a:cs typeface="Aparajita" panose="020B0502040204020203" pitchFamily="18" charset="0"/>
              </a:rPr>
              <a:t>Plazas-Niño, F. A., Ortiz-Pimiento, N. R., &amp; Quirós-</a:t>
            </a:r>
            <a:r>
              <a:rPr lang="es-CO" sz="2400" kern="100" dirty="0" err="1">
                <a:effectLst/>
                <a:latin typeface="Aptos" panose="020B0004020202020204" pitchFamily="34" charset="0"/>
                <a:ea typeface="Times New Roman" panose="02020603050405020304" pitchFamily="18" charset="0"/>
                <a:cs typeface="Aparajita" panose="020B0502040204020203" pitchFamily="18" charset="0"/>
              </a:rPr>
              <a:t>Tortós</a:t>
            </a:r>
            <a:r>
              <a:rPr lang="es-CO" sz="2400" kern="100" dirty="0">
                <a:effectLst/>
                <a:latin typeface="Aptos" panose="020B0004020202020204" pitchFamily="34" charset="0"/>
                <a:ea typeface="Times New Roman" panose="02020603050405020304" pitchFamily="18" charset="0"/>
                <a:cs typeface="Aparajita" panose="020B0502040204020203" pitchFamily="18" charset="0"/>
              </a:rPr>
              <a:t>, J. (2023). </a:t>
            </a:r>
            <a:r>
              <a:rPr lang="en-GB" sz="2400" kern="100" dirty="0">
                <a:effectLst/>
                <a:latin typeface="Aptos" panose="020B0004020202020204" pitchFamily="34" charset="0"/>
                <a:ea typeface="Times New Roman" panose="02020603050405020304" pitchFamily="18" charset="0"/>
                <a:cs typeface="Aparajita" panose="020B0502040204020203" pitchFamily="18" charset="0"/>
              </a:rPr>
              <a:t>Supporting energy system modelling in developing countries: Techno-economic energy dataset for open modelling of decarbonization pathways in Colombia. </a:t>
            </a:r>
            <a:r>
              <a:rPr lang="en-GB" sz="2400" i="1" kern="100" dirty="0">
                <a:effectLst/>
                <a:latin typeface="Aptos" panose="020B0004020202020204" pitchFamily="34" charset="0"/>
                <a:ea typeface="Times New Roman" panose="02020603050405020304" pitchFamily="18" charset="0"/>
                <a:cs typeface="Aparajita" panose="020B0502040204020203" pitchFamily="18" charset="0"/>
              </a:rPr>
              <a:t>Data in Brief</a:t>
            </a:r>
            <a:r>
              <a:rPr lang="en-GB" sz="2400" kern="100" dirty="0">
                <a:effectLst/>
                <a:latin typeface="Aptos" panose="020B0004020202020204" pitchFamily="34" charset="0"/>
                <a:ea typeface="Times New Roman" panose="02020603050405020304" pitchFamily="18" charset="0"/>
                <a:cs typeface="Aparajita" panose="020B0502040204020203" pitchFamily="18" charset="0"/>
              </a:rPr>
              <a:t>, </a:t>
            </a:r>
            <a:r>
              <a:rPr lang="en-GB" sz="2400" i="1" kern="100" dirty="0">
                <a:effectLst/>
                <a:latin typeface="Aptos" panose="020B0004020202020204" pitchFamily="34" charset="0"/>
                <a:ea typeface="Times New Roman" panose="02020603050405020304" pitchFamily="18" charset="0"/>
                <a:cs typeface="Aparajita" panose="020B0502040204020203" pitchFamily="18" charset="0"/>
              </a:rPr>
              <a:t>48</a:t>
            </a:r>
            <a:r>
              <a:rPr lang="en-GB" sz="2400" kern="100" dirty="0">
                <a:effectLst/>
                <a:latin typeface="Aptos" panose="020B0004020202020204" pitchFamily="34" charset="0"/>
                <a:ea typeface="Times New Roman" panose="02020603050405020304" pitchFamily="18" charset="0"/>
                <a:cs typeface="Aparajita" panose="020B0502040204020203" pitchFamily="18" charset="0"/>
              </a:rPr>
              <a:t>, 109268. </a:t>
            </a:r>
            <a:r>
              <a:rPr lang="en-GB" sz="2400" kern="100" dirty="0">
                <a:effectLst/>
                <a:latin typeface="Aptos" panose="020B0004020202020204" pitchFamily="34" charset="0"/>
                <a:ea typeface="Times New Roman" panose="02020603050405020304" pitchFamily="18" charset="0"/>
                <a:cs typeface="Aparajita" panose="020B0502040204020203" pitchFamily="18" charset="0"/>
                <a:hlinkClick r:id="rId4"/>
              </a:rPr>
              <a:t>https://doi.org/https://doi.org/10.1016/j.dib.2023.109268</a:t>
            </a:r>
            <a:endParaRPr lang="en-US" sz="2400" dirty="0">
              <a:latin typeface="Aptos" panose="020B0004020202020204" pitchFamily="34" charset="0"/>
              <a:cs typeface="Aparajita" panose="020B0502040204020203" pitchFamily="18" charset="0"/>
            </a:endParaRPr>
          </a:p>
        </p:txBody>
      </p:sp>
    </p:spTree>
    <p:extLst>
      <p:ext uri="{BB962C8B-B14F-4D97-AF65-F5344CB8AC3E}">
        <p14:creationId xmlns:p14="http://schemas.microsoft.com/office/powerpoint/2010/main" val="39189391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a:xfrm flipH="1">
            <a:off x="2892618" y="1"/>
            <a:ext cx="3647976" cy="6857999"/>
          </a:xfrm>
        </p:spPr>
        <p:txBody>
          <a:bodyPr anchor="ctr"/>
          <a:lstStyle/>
          <a:p>
            <a:pPr algn="ctr"/>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a:xfrm>
            <a:off x="2072812" y="3820416"/>
            <a:ext cx="5404776" cy="1062083"/>
          </a:xfrm>
        </p:spPr>
        <p:txBody>
          <a:bodyPr/>
          <a:lstStyle/>
          <a:p>
            <a:pPr algn="ctr"/>
            <a:r>
              <a:rPr lang="en-US" dirty="0" err="1"/>
              <a:t>www.climatecompatiblegrowth.com</a:t>
            </a:r>
            <a:endParaRPr lang="en-US" dirty="0"/>
          </a:p>
        </p:txBody>
      </p:sp>
      <p:sp>
        <p:nvSpPr>
          <p:cNvPr id="5" name="Rectangle 4">
            <a:extLst>
              <a:ext uri="{FF2B5EF4-FFF2-40B4-BE49-F238E27FC236}">
                <a16:creationId xmlns:a16="http://schemas.microsoft.com/office/drawing/2014/main" id="{B0347511-99B8-8D76-E3EA-14E34AA6B517}"/>
              </a:ext>
            </a:extLst>
          </p:cNvPr>
          <p:cNvSpPr/>
          <p:nvPr/>
        </p:nvSpPr>
        <p:spPr>
          <a:xfrm>
            <a:off x="8905876" y="4625787"/>
            <a:ext cx="3006724" cy="158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everal logos on a white background&#10;&#10;AI-generated content may be incorrect.">
            <a:extLst>
              <a:ext uri="{FF2B5EF4-FFF2-40B4-BE49-F238E27FC236}">
                <a16:creationId xmlns:a16="http://schemas.microsoft.com/office/drawing/2014/main" id="{87FB0232-BD94-E007-45E6-C8BADA66E1CF}"/>
              </a:ext>
            </a:extLst>
          </p:cNvPr>
          <p:cNvPicPr>
            <a:picLocks noChangeAspect="1"/>
          </p:cNvPicPr>
          <p:nvPr/>
        </p:nvPicPr>
        <p:blipFill>
          <a:blip r:embed="rId3"/>
          <a:stretch>
            <a:fillRect/>
          </a:stretch>
        </p:blipFill>
        <p:spPr>
          <a:xfrm>
            <a:off x="8929172" y="4762500"/>
            <a:ext cx="2965506" cy="1304925"/>
          </a:xfrm>
          <a:prstGeom prst="rect">
            <a:avLst/>
          </a:prstGeom>
        </p:spPr>
      </p:pic>
      <p:sp>
        <p:nvSpPr>
          <p:cNvPr id="8" name="TextBox 7">
            <a:extLst>
              <a:ext uri="{FF2B5EF4-FFF2-40B4-BE49-F238E27FC236}">
                <a16:creationId xmlns:a16="http://schemas.microsoft.com/office/drawing/2014/main" id="{8B9A6A08-36D0-8CC1-D88D-857F1E5DDF1A}"/>
              </a:ext>
            </a:extLst>
          </p:cNvPr>
          <p:cNvSpPr txBox="1"/>
          <p:nvPr/>
        </p:nvSpPr>
        <p:spPr>
          <a:xfrm>
            <a:off x="9239343" y="3612793"/>
            <a:ext cx="2339789" cy="738664"/>
          </a:xfrm>
          <a:prstGeom prst="rect">
            <a:avLst/>
          </a:prstGeom>
          <a:noFill/>
        </p:spPr>
        <p:txBody>
          <a:bodyPr wrap="square" rtlCol="0" anchor="b">
            <a:spAutoFit/>
          </a:bodyPr>
          <a:lstStyle/>
          <a:p>
            <a:r>
              <a:rPr lang="en-US" dirty="0">
                <a:solidFill>
                  <a:schemeClr val="bg1"/>
                </a:solidFill>
              </a:rPr>
              <a:t>Consolidated by:</a:t>
            </a:r>
          </a:p>
          <a:p>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Fernando Plazas-Niño, Naomi Tan</a:t>
            </a:r>
            <a:endParaRPr lang="en-US" sz="1050" dirty="0">
              <a:solidFill>
                <a:schemeClr val="bg1"/>
              </a:solidFill>
            </a:endParaRPr>
          </a:p>
        </p:txBody>
      </p:sp>
    </p:spTree>
    <p:extLst>
      <p:ext uri="{BB962C8B-B14F-4D97-AF65-F5344CB8AC3E}">
        <p14:creationId xmlns:p14="http://schemas.microsoft.com/office/powerpoint/2010/main" val="1645726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a:t>
            </a:fld>
            <a:endParaRPr lang="sv-SE" sz="1000" b="1" dirty="0">
              <a:solidFill>
                <a:schemeClr val="bg1"/>
              </a:solidFill>
            </a:endParaRPr>
          </a:p>
        </p:txBody>
      </p:sp>
      <p:sp>
        <p:nvSpPr>
          <p:cNvPr id="7" name="Rectangle 6">
            <a:extLst>
              <a:ext uri="{FF2B5EF4-FFF2-40B4-BE49-F238E27FC236}">
                <a16:creationId xmlns:a16="http://schemas.microsoft.com/office/drawing/2014/main" id="{157A42A9-4ACF-FE0D-BEEA-EED51A2AE91E}"/>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13.1.1 Introduction </a:t>
            </a:r>
          </a:p>
        </p:txBody>
      </p:sp>
      <p:sp>
        <p:nvSpPr>
          <p:cNvPr id="8" name="Title 10">
            <a:extLst>
              <a:ext uri="{FF2B5EF4-FFF2-40B4-BE49-F238E27FC236}">
                <a16:creationId xmlns:a16="http://schemas.microsoft.com/office/drawing/2014/main" id="{C3F14525-3DDE-2933-997D-B2E37D8F8668}"/>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13.1 Transport sector</a:t>
            </a:r>
            <a:endParaRPr lang="en-US" dirty="0">
              <a:cs typeface="Calibri Light" panose="020F0302020204030204"/>
            </a:endParaRPr>
          </a:p>
        </p:txBody>
      </p:sp>
      <p:graphicFrame>
        <p:nvGraphicFramePr>
          <p:cNvPr id="2" name="Chart 1">
            <a:extLst>
              <a:ext uri="{FF2B5EF4-FFF2-40B4-BE49-F238E27FC236}">
                <a16:creationId xmlns:a16="http://schemas.microsoft.com/office/drawing/2014/main" id="{006A728C-2D67-D0A6-B55C-3519BD3F9E10}"/>
              </a:ext>
            </a:extLst>
          </p:cNvPr>
          <p:cNvGraphicFramePr>
            <a:graphicFrameLocks/>
          </p:cNvGraphicFramePr>
          <p:nvPr>
            <p:extLst>
              <p:ext uri="{D42A27DB-BD31-4B8C-83A1-F6EECF244321}">
                <p14:modId xmlns:p14="http://schemas.microsoft.com/office/powerpoint/2010/main" val="1261069228"/>
              </p:ext>
            </p:extLst>
          </p:nvPr>
        </p:nvGraphicFramePr>
        <p:xfrm>
          <a:off x="-489662" y="1536799"/>
          <a:ext cx="7608890" cy="4714875"/>
        </p:xfrm>
        <a:graphic>
          <a:graphicData uri="http://schemas.openxmlformats.org/drawingml/2006/chart">
            <c:chart xmlns:c="http://schemas.openxmlformats.org/drawingml/2006/chart" xmlns:r="http://schemas.openxmlformats.org/officeDocument/2006/relationships" r:id="rId5"/>
          </a:graphicData>
        </a:graphic>
      </p:graphicFrame>
      <p:sp>
        <p:nvSpPr>
          <p:cNvPr id="4" name="TextBox 3">
            <a:extLst>
              <a:ext uri="{FF2B5EF4-FFF2-40B4-BE49-F238E27FC236}">
                <a16:creationId xmlns:a16="http://schemas.microsoft.com/office/drawing/2014/main" id="{671056A5-F136-448D-AAF1-A41B22AE5FBE}"/>
              </a:ext>
            </a:extLst>
          </p:cNvPr>
          <p:cNvSpPr txBox="1"/>
          <p:nvPr/>
        </p:nvSpPr>
        <p:spPr>
          <a:xfrm>
            <a:off x="592765" y="6249561"/>
            <a:ext cx="6097772" cy="246221"/>
          </a:xfrm>
          <a:prstGeom prst="rect">
            <a:avLst/>
          </a:prstGeom>
          <a:noFill/>
        </p:spPr>
        <p:txBody>
          <a:bodyPr wrap="square">
            <a:spAutoFit/>
          </a:bodyPr>
          <a:lstStyle/>
          <a:p>
            <a:r>
              <a:rPr lang="es-CO" sz="1000" b="1" dirty="0" err="1">
                <a:latin typeface="Open Sans" panose="020B0606030504020204" pitchFamily="34" charset="0"/>
                <a:ea typeface="Open Sans" panose="020B0606030504020204" pitchFamily="34" charset="0"/>
                <a:cs typeface="Open Sans" panose="020B0606030504020204" pitchFamily="34" charset="0"/>
              </a:rPr>
              <a:t>Source</a:t>
            </a:r>
            <a:r>
              <a:rPr lang="es-CO" sz="1000" b="1" dirty="0">
                <a:latin typeface="Open Sans" panose="020B0606030504020204" pitchFamily="34" charset="0"/>
                <a:ea typeface="Open Sans" panose="020B0606030504020204" pitchFamily="34" charset="0"/>
                <a:cs typeface="Open Sans" panose="020B0606030504020204" pitchFamily="34" charset="0"/>
              </a:rPr>
              <a:t>: </a:t>
            </a:r>
            <a:r>
              <a:rPr lang="es-CO" sz="1000" dirty="0">
                <a:latin typeface="Open Sans" panose="020B0606030504020204" pitchFamily="34" charset="0"/>
                <a:ea typeface="Open Sans" panose="020B0606030504020204" pitchFamily="34" charset="0"/>
                <a:cs typeface="Open Sans" panose="020B0606030504020204" pitchFamily="34" charset="0"/>
              </a:rPr>
              <a:t>Statista (2024) - </a:t>
            </a:r>
            <a:r>
              <a:rPr lang="es-CO" sz="1000" dirty="0">
                <a:latin typeface="Open Sans" panose="020B0606030504020204" pitchFamily="34" charset="0"/>
                <a:ea typeface="Open Sans" panose="020B0606030504020204" pitchFamily="34" charset="0"/>
                <a:cs typeface="Open Sans" panose="020B0606030504020204" pitchFamily="34" charset="0"/>
                <a:hlinkClick r:id="rId6"/>
              </a:rPr>
              <a:t>Link</a:t>
            </a:r>
            <a:endParaRPr lang="es-CO"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01FC3659-91AC-45FF-5224-BAC1A88AEC0E}"/>
              </a:ext>
            </a:extLst>
          </p:cNvPr>
          <p:cNvSpPr txBox="1"/>
          <p:nvPr/>
        </p:nvSpPr>
        <p:spPr>
          <a:xfrm>
            <a:off x="7169265" y="1443227"/>
            <a:ext cx="4541048" cy="2308324"/>
          </a:xfrm>
          <a:prstGeom prst="rect">
            <a:avLst/>
          </a:prstGeom>
          <a:noFill/>
        </p:spPr>
        <p:txBody>
          <a:bodyPr wrap="square">
            <a:spAutoFit/>
          </a:bodyPr>
          <a:lstStyle/>
          <a:p>
            <a:pPr algn="just"/>
            <a:r>
              <a:rPr lang="en-US" sz="2400" dirty="0">
                <a:latin typeface="Aptos" panose="020B0004020202020204" pitchFamily="34" charset="0"/>
              </a:rPr>
              <a:t>The transport sector encompasses all modes of transportation used to move people and goods, including road, rail, inland waterways, maritime, and aviation. </a:t>
            </a:r>
            <a:endParaRPr lang="es-CO" sz="2400" dirty="0">
              <a:latin typeface="Aptos" panose="020B0004020202020204" pitchFamily="34" charset="0"/>
            </a:endParaRPr>
          </a:p>
        </p:txBody>
      </p:sp>
      <p:pic>
        <p:nvPicPr>
          <p:cNvPr id="11" name="Graphic 10" descr="Airplane with solid fill">
            <a:extLst>
              <a:ext uri="{FF2B5EF4-FFF2-40B4-BE49-F238E27FC236}">
                <a16:creationId xmlns:a16="http://schemas.microsoft.com/office/drawing/2014/main" id="{5B5B2F95-B9B4-D785-9D9B-97A28E3EB2B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21247" y="3545165"/>
            <a:ext cx="1473903" cy="1473903"/>
          </a:xfrm>
          <a:prstGeom prst="rect">
            <a:avLst/>
          </a:prstGeom>
        </p:spPr>
      </p:pic>
      <p:pic>
        <p:nvPicPr>
          <p:cNvPr id="15" name="Graphic 14" descr="Train with solid fill">
            <a:extLst>
              <a:ext uri="{FF2B5EF4-FFF2-40B4-BE49-F238E27FC236}">
                <a16:creationId xmlns:a16="http://schemas.microsoft.com/office/drawing/2014/main" id="{E97AB558-F3DC-467A-C2B3-6BAA3F895E6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64217" y="5027199"/>
            <a:ext cx="1348526" cy="1348526"/>
          </a:xfrm>
          <a:prstGeom prst="rect">
            <a:avLst/>
          </a:prstGeom>
        </p:spPr>
      </p:pic>
      <p:pic>
        <p:nvPicPr>
          <p:cNvPr id="19" name="Graphic 18" descr="Car with solid fill">
            <a:extLst>
              <a:ext uri="{FF2B5EF4-FFF2-40B4-BE49-F238E27FC236}">
                <a16:creationId xmlns:a16="http://schemas.microsoft.com/office/drawing/2014/main" id="{A3B6E87A-B294-51DB-C924-3FC8E2AF88A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772969" y="5053392"/>
            <a:ext cx="1473903" cy="1473903"/>
          </a:xfrm>
          <a:prstGeom prst="rect">
            <a:avLst/>
          </a:prstGeom>
        </p:spPr>
      </p:pic>
      <p:pic>
        <p:nvPicPr>
          <p:cNvPr id="21" name="Graphic 20" descr="Freight with solid fill">
            <a:extLst>
              <a:ext uri="{FF2B5EF4-FFF2-40B4-BE49-F238E27FC236}">
                <a16:creationId xmlns:a16="http://schemas.microsoft.com/office/drawing/2014/main" id="{641ED6E5-31B1-DE6C-FD25-FC2B4EB904A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893576" y="3516093"/>
            <a:ext cx="1618452" cy="1618452"/>
          </a:xfrm>
          <a:prstGeom prst="rect">
            <a:avLst/>
          </a:prstGeom>
        </p:spPr>
      </p:pic>
      <p:pic>
        <p:nvPicPr>
          <p:cNvPr id="10" name="Graphic 9" descr="Boat launch with solid fill">
            <a:extLst>
              <a:ext uri="{FF2B5EF4-FFF2-40B4-BE49-F238E27FC236}">
                <a16:creationId xmlns:a16="http://schemas.microsoft.com/office/drawing/2014/main" id="{3820EF50-59C2-AF0C-651C-50B7E5AA27A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166820" y="3676670"/>
            <a:ext cx="1538695" cy="1538695"/>
          </a:xfrm>
          <a:prstGeom prst="rect">
            <a:avLst/>
          </a:prstGeom>
        </p:spPr>
      </p:pic>
      <p:pic>
        <p:nvPicPr>
          <p:cNvPr id="6" name="synthesize - 2025-02-14T002130.730">
            <a:hlinkClick r:id="" action="ppaction://media"/>
            <a:extLst>
              <a:ext uri="{FF2B5EF4-FFF2-40B4-BE49-F238E27FC236}">
                <a16:creationId xmlns:a16="http://schemas.microsoft.com/office/drawing/2014/main" id="{02B5936E-30B9-A880-53D6-40FA2EFDEEB0}"/>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6194723" y="204413"/>
            <a:ext cx="991628" cy="991628"/>
          </a:xfrm>
          <a:prstGeom prst="rect">
            <a:avLst/>
          </a:prstGeom>
        </p:spPr>
      </p:pic>
    </p:spTree>
    <p:extLst>
      <p:ext uri="{BB962C8B-B14F-4D97-AF65-F5344CB8AC3E}">
        <p14:creationId xmlns:p14="http://schemas.microsoft.com/office/powerpoint/2010/main" val="19728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0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71480F8-D562-E529-1657-44FEE6C87664}"/>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4072DF7-2E54-7D76-BFCD-F357C4D03A2B}"/>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a:t>
            </a:fld>
            <a:endParaRPr lang="sv-SE" sz="1000" b="1" dirty="0">
              <a:solidFill>
                <a:schemeClr val="bg1"/>
              </a:solidFill>
            </a:endParaRPr>
          </a:p>
        </p:txBody>
      </p:sp>
      <p:sp>
        <p:nvSpPr>
          <p:cNvPr id="7" name="Rectangle 6">
            <a:extLst>
              <a:ext uri="{FF2B5EF4-FFF2-40B4-BE49-F238E27FC236}">
                <a16:creationId xmlns:a16="http://schemas.microsoft.com/office/drawing/2014/main" id="{FC511951-02CC-614B-999A-350903721109}"/>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13.1.2 Subsectors </a:t>
            </a:r>
          </a:p>
        </p:txBody>
      </p:sp>
      <p:sp>
        <p:nvSpPr>
          <p:cNvPr id="8" name="Title 10">
            <a:extLst>
              <a:ext uri="{FF2B5EF4-FFF2-40B4-BE49-F238E27FC236}">
                <a16:creationId xmlns:a16="http://schemas.microsoft.com/office/drawing/2014/main" id="{C1B41531-830E-8623-1871-DCBA5B212F7A}"/>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13.1 Transport sector</a:t>
            </a:r>
            <a:endParaRPr lang="en-US" dirty="0">
              <a:cs typeface="Calibri Light" panose="020F0302020204030204"/>
            </a:endParaRPr>
          </a:p>
        </p:txBody>
      </p:sp>
      <p:graphicFrame>
        <p:nvGraphicFramePr>
          <p:cNvPr id="4" name="Diagram 3">
            <a:extLst>
              <a:ext uri="{FF2B5EF4-FFF2-40B4-BE49-F238E27FC236}">
                <a16:creationId xmlns:a16="http://schemas.microsoft.com/office/drawing/2014/main" id="{9DB245D1-340F-16F7-C1A2-BFB3E3E1F5DD}"/>
              </a:ext>
            </a:extLst>
          </p:cNvPr>
          <p:cNvGraphicFramePr/>
          <p:nvPr>
            <p:extLst>
              <p:ext uri="{D42A27DB-BD31-4B8C-83A1-F6EECF244321}">
                <p14:modId xmlns:p14="http://schemas.microsoft.com/office/powerpoint/2010/main" val="1251650123"/>
              </p:ext>
            </p:extLst>
          </p:nvPr>
        </p:nvGraphicFramePr>
        <p:xfrm>
          <a:off x="42862" y="1396096"/>
          <a:ext cx="11755438" cy="20329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a:extLst>
              <a:ext uri="{FF2B5EF4-FFF2-40B4-BE49-F238E27FC236}">
                <a16:creationId xmlns:a16="http://schemas.microsoft.com/office/drawing/2014/main" id="{F58BAAEC-534C-652E-D51D-895C24215753}"/>
              </a:ext>
            </a:extLst>
          </p:cNvPr>
          <p:cNvSpPr txBox="1"/>
          <p:nvPr/>
        </p:nvSpPr>
        <p:spPr>
          <a:xfrm>
            <a:off x="2457450" y="3412401"/>
            <a:ext cx="3014662" cy="3170099"/>
          </a:xfrm>
          <a:prstGeom prst="rect">
            <a:avLst/>
          </a:prstGeom>
          <a:noFill/>
        </p:spPr>
        <p:txBody>
          <a:bodyPr wrap="square" rtlCol="0">
            <a:spAutoFit/>
          </a:bodyPr>
          <a:lstStyle/>
          <a:p>
            <a:pPr marL="285750" indent="-285750">
              <a:buFont typeface="Arial" panose="020B0604020202020204" pitchFamily="34" charset="0"/>
              <a:buChar char="•"/>
            </a:pPr>
            <a:r>
              <a:rPr lang="es-CO" sz="2000" dirty="0">
                <a:latin typeface="Aptos" panose="020B0004020202020204" pitchFamily="34" charset="0"/>
              </a:rPr>
              <a:t>Cars</a:t>
            </a:r>
          </a:p>
          <a:p>
            <a:pPr marL="285750" indent="-285750">
              <a:buFont typeface="Arial" panose="020B0604020202020204" pitchFamily="34" charset="0"/>
              <a:buChar char="•"/>
            </a:pPr>
            <a:r>
              <a:rPr lang="es-CO" sz="2000" dirty="0" err="1">
                <a:latin typeface="Aptos" panose="020B0004020202020204" pitchFamily="34" charset="0"/>
              </a:rPr>
              <a:t>Motorcycles</a:t>
            </a:r>
            <a:endParaRPr lang="es-CO" sz="2000" dirty="0">
              <a:latin typeface="Aptos" panose="020B0004020202020204" pitchFamily="34" charset="0"/>
            </a:endParaRPr>
          </a:p>
          <a:p>
            <a:pPr marL="285750" indent="-285750">
              <a:buFont typeface="Arial" panose="020B0604020202020204" pitchFamily="34" charset="0"/>
              <a:buChar char="•"/>
            </a:pPr>
            <a:r>
              <a:rPr lang="es-CO" sz="2000" dirty="0">
                <a:latin typeface="Aptos" panose="020B0004020202020204" pitchFamily="34" charset="0"/>
              </a:rPr>
              <a:t>Taxis</a:t>
            </a:r>
          </a:p>
          <a:p>
            <a:pPr marL="285750" indent="-285750">
              <a:buFont typeface="Arial" panose="020B0604020202020204" pitchFamily="34" charset="0"/>
              <a:buChar char="•"/>
            </a:pPr>
            <a:r>
              <a:rPr lang="es-CO" sz="2000" dirty="0">
                <a:latin typeface="Aptos" panose="020B0004020202020204" pitchFamily="34" charset="0"/>
              </a:rPr>
              <a:t>Minibuses</a:t>
            </a:r>
          </a:p>
          <a:p>
            <a:pPr marL="285750" indent="-285750">
              <a:buFont typeface="Arial" panose="020B0604020202020204" pitchFamily="34" charset="0"/>
              <a:buChar char="•"/>
            </a:pPr>
            <a:r>
              <a:rPr lang="es-CO" sz="2000" dirty="0">
                <a:latin typeface="Aptos" panose="020B0004020202020204" pitchFamily="34" charset="0"/>
              </a:rPr>
              <a:t>Buses</a:t>
            </a:r>
          </a:p>
          <a:p>
            <a:pPr marL="285750" indent="-285750">
              <a:buFont typeface="Arial" panose="020B0604020202020204" pitchFamily="34" charset="0"/>
              <a:buChar char="•"/>
            </a:pPr>
            <a:r>
              <a:rPr lang="es-CO" sz="2000" dirty="0" err="1">
                <a:latin typeface="Aptos" panose="020B0004020202020204" pitchFamily="34" charset="0"/>
              </a:rPr>
              <a:t>Trains</a:t>
            </a:r>
            <a:endParaRPr lang="es-CO" sz="2000" dirty="0">
              <a:latin typeface="Aptos" panose="020B0004020202020204" pitchFamily="34" charset="0"/>
            </a:endParaRPr>
          </a:p>
          <a:p>
            <a:pPr marL="285750" indent="-285750">
              <a:buFont typeface="Arial" panose="020B0604020202020204" pitchFamily="34" charset="0"/>
              <a:buChar char="•"/>
            </a:pPr>
            <a:r>
              <a:rPr lang="es-CO" sz="2000" dirty="0">
                <a:latin typeface="Aptos" panose="020B0004020202020204" pitchFamily="34" charset="0"/>
              </a:rPr>
              <a:t>Metro</a:t>
            </a:r>
          </a:p>
          <a:p>
            <a:pPr marL="285750" indent="-285750">
              <a:buFont typeface="Arial" panose="020B0604020202020204" pitchFamily="34" charset="0"/>
              <a:buChar char="•"/>
            </a:pPr>
            <a:r>
              <a:rPr lang="es-CO" sz="2000" dirty="0" err="1">
                <a:latin typeface="Aptos" panose="020B0004020202020204" pitchFamily="34" charset="0"/>
              </a:rPr>
              <a:t>Airplane</a:t>
            </a:r>
            <a:endParaRPr lang="es-CO" sz="2000" dirty="0">
              <a:latin typeface="Aptos" panose="020B0004020202020204" pitchFamily="34" charset="0"/>
            </a:endParaRPr>
          </a:p>
          <a:p>
            <a:pPr marL="285750" indent="-285750">
              <a:buFont typeface="Arial" panose="020B0604020202020204" pitchFamily="34" charset="0"/>
              <a:buChar char="•"/>
            </a:pPr>
            <a:r>
              <a:rPr lang="es-CO" sz="2000" dirty="0" err="1">
                <a:latin typeface="Aptos" panose="020B0004020202020204" pitchFamily="34" charset="0"/>
              </a:rPr>
              <a:t>Boats</a:t>
            </a:r>
            <a:endParaRPr lang="es-CO" sz="2000" dirty="0">
              <a:latin typeface="Aptos" panose="020B0004020202020204" pitchFamily="34" charset="0"/>
            </a:endParaRPr>
          </a:p>
          <a:p>
            <a:pPr marL="285750" indent="-285750">
              <a:buFont typeface="Arial" panose="020B0604020202020204" pitchFamily="34" charset="0"/>
              <a:buChar char="•"/>
            </a:pPr>
            <a:r>
              <a:rPr lang="es-CO" sz="2000" dirty="0" err="1">
                <a:latin typeface="Aptos" panose="020B0004020202020204" pitchFamily="34" charset="0"/>
              </a:rPr>
              <a:t>Ships</a:t>
            </a:r>
            <a:endParaRPr lang="es-CO" sz="2000" dirty="0">
              <a:latin typeface="Aptos" panose="020B0004020202020204" pitchFamily="34" charset="0"/>
            </a:endParaRPr>
          </a:p>
        </p:txBody>
      </p:sp>
      <p:sp>
        <p:nvSpPr>
          <p:cNvPr id="6" name="TextBox 5">
            <a:extLst>
              <a:ext uri="{FF2B5EF4-FFF2-40B4-BE49-F238E27FC236}">
                <a16:creationId xmlns:a16="http://schemas.microsoft.com/office/drawing/2014/main" id="{E8DEFFEA-DC9A-D180-DD5A-E65049196B52}"/>
              </a:ext>
            </a:extLst>
          </p:cNvPr>
          <p:cNvSpPr txBox="1"/>
          <p:nvPr/>
        </p:nvSpPr>
        <p:spPr>
          <a:xfrm>
            <a:off x="6256337" y="3412401"/>
            <a:ext cx="3014662" cy="1323439"/>
          </a:xfrm>
          <a:prstGeom prst="rect">
            <a:avLst/>
          </a:prstGeom>
          <a:noFill/>
        </p:spPr>
        <p:txBody>
          <a:bodyPr wrap="square" rtlCol="0">
            <a:spAutoFit/>
          </a:bodyPr>
          <a:lstStyle/>
          <a:p>
            <a:pPr marL="285750" indent="-285750">
              <a:buFont typeface="Arial" panose="020B0604020202020204" pitchFamily="34" charset="0"/>
              <a:buChar char="•"/>
            </a:pPr>
            <a:r>
              <a:rPr lang="es-CO" sz="2000" dirty="0" err="1">
                <a:latin typeface="Aptos" panose="020B0004020202020204" pitchFamily="34" charset="0"/>
              </a:rPr>
              <a:t>Trucks</a:t>
            </a:r>
            <a:endParaRPr lang="es-CO" sz="2000" dirty="0">
              <a:latin typeface="Aptos" panose="020B0004020202020204" pitchFamily="34" charset="0"/>
            </a:endParaRPr>
          </a:p>
          <a:p>
            <a:pPr marL="285750" indent="-285750">
              <a:buFont typeface="Arial" panose="020B0604020202020204" pitchFamily="34" charset="0"/>
              <a:buChar char="•"/>
            </a:pPr>
            <a:r>
              <a:rPr lang="es-CO" sz="2000" dirty="0" err="1">
                <a:latin typeface="Aptos" panose="020B0004020202020204" pitchFamily="34" charset="0"/>
              </a:rPr>
              <a:t>Trains</a:t>
            </a:r>
            <a:endParaRPr lang="es-CO" sz="2000" dirty="0">
              <a:latin typeface="Aptos" panose="020B0004020202020204" pitchFamily="34" charset="0"/>
            </a:endParaRPr>
          </a:p>
          <a:p>
            <a:pPr marL="285750" indent="-285750">
              <a:buFont typeface="Arial" panose="020B0604020202020204" pitchFamily="34" charset="0"/>
              <a:buChar char="•"/>
            </a:pPr>
            <a:r>
              <a:rPr lang="es-CO" sz="2000" dirty="0" err="1">
                <a:latin typeface="Aptos" panose="020B0004020202020204" pitchFamily="34" charset="0"/>
              </a:rPr>
              <a:t>Airplanes</a:t>
            </a:r>
            <a:endParaRPr lang="es-CO" sz="2000" dirty="0">
              <a:latin typeface="Aptos" panose="020B0004020202020204" pitchFamily="34" charset="0"/>
            </a:endParaRPr>
          </a:p>
          <a:p>
            <a:pPr marL="285750" indent="-285750">
              <a:buFont typeface="Arial" panose="020B0604020202020204" pitchFamily="34" charset="0"/>
              <a:buChar char="•"/>
            </a:pPr>
            <a:r>
              <a:rPr lang="es-CO" sz="2000" dirty="0" err="1">
                <a:latin typeface="Aptos" panose="020B0004020202020204" pitchFamily="34" charset="0"/>
              </a:rPr>
              <a:t>Ships</a:t>
            </a:r>
            <a:endParaRPr lang="es-CO" sz="2000" dirty="0">
              <a:latin typeface="Aptos" panose="020B0004020202020204" pitchFamily="34" charset="0"/>
            </a:endParaRPr>
          </a:p>
        </p:txBody>
      </p:sp>
      <p:pic>
        <p:nvPicPr>
          <p:cNvPr id="2" name="synthesize - 2025-02-14T002222.162">
            <a:hlinkClick r:id="" action="ppaction://media"/>
            <a:extLst>
              <a:ext uri="{FF2B5EF4-FFF2-40B4-BE49-F238E27FC236}">
                <a16:creationId xmlns:a16="http://schemas.microsoft.com/office/drawing/2014/main" id="{58C14943-C303-2C5B-ECD9-C84E8AEF730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306827" y="89256"/>
            <a:ext cx="1111849" cy="1111849"/>
          </a:xfrm>
          <a:prstGeom prst="rect">
            <a:avLst/>
          </a:prstGeom>
        </p:spPr>
      </p:pic>
    </p:spTree>
    <p:extLst>
      <p:ext uri="{BB962C8B-B14F-4D97-AF65-F5344CB8AC3E}">
        <p14:creationId xmlns:p14="http://schemas.microsoft.com/office/powerpoint/2010/main" val="89090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4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E5037D9-206F-3028-9548-9843DADEC0D1}"/>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DBF3A8F-429D-41FE-4509-48ECC1188EE5}"/>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5</a:t>
            </a:fld>
            <a:endParaRPr lang="sv-SE" sz="1000" b="1" dirty="0">
              <a:solidFill>
                <a:schemeClr val="bg1"/>
              </a:solidFill>
            </a:endParaRPr>
          </a:p>
        </p:txBody>
      </p:sp>
      <p:sp>
        <p:nvSpPr>
          <p:cNvPr id="7" name="Rectangle 6">
            <a:extLst>
              <a:ext uri="{FF2B5EF4-FFF2-40B4-BE49-F238E27FC236}">
                <a16:creationId xmlns:a16="http://schemas.microsoft.com/office/drawing/2014/main" id="{F4B57587-F455-7B5E-9456-D931C8A76AC6}"/>
              </a:ext>
            </a:extLst>
          </p:cNvPr>
          <p:cNvSpPr/>
          <p:nvPr/>
        </p:nvSpPr>
        <p:spPr>
          <a:xfrm>
            <a:off x="343847" y="995986"/>
            <a:ext cx="6217920"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13.1.3 Fuel consumption – The example of Colombia  </a:t>
            </a:r>
          </a:p>
        </p:txBody>
      </p:sp>
      <p:sp>
        <p:nvSpPr>
          <p:cNvPr id="8" name="Title 10">
            <a:extLst>
              <a:ext uri="{FF2B5EF4-FFF2-40B4-BE49-F238E27FC236}">
                <a16:creationId xmlns:a16="http://schemas.microsoft.com/office/drawing/2014/main" id="{078568F1-6235-A9D1-B111-D6B77E14DDCB}"/>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13.1 Transport sector</a:t>
            </a:r>
            <a:endParaRPr lang="en-US" dirty="0">
              <a:cs typeface="Calibri Light" panose="020F0302020204030204"/>
            </a:endParaRPr>
          </a:p>
        </p:txBody>
      </p:sp>
      <p:graphicFrame>
        <p:nvGraphicFramePr>
          <p:cNvPr id="4" name="Gráfico 1">
            <a:extLst>
              <a:ext uri="{FF2B5EF4-FFF2-40B4-BE49-F238E27FC236}">
                <a16:creationId xmlns:a16="http://schemas.microsoft.com/office/drawing/2014/main" id="{30A4FD4B-F918-0366-B340-AC2073F5AADC}"/>
              </a:ext>
            </a:extLst>
          </p:cNvPr>
          <p:cNvGraphicFramePr>
            <a:graphicFrameLocks/>
          </p:cNvGraphicFramePr>
          <p:nvPr>
            <p:extLst>
              <p:ext uri="{D42A27DB-BD31-4B8C-83A1-F6EECF244321}">
                <p14:modId xmlns:p14="http://schemas.microsoft.com/office/powerpoint/2010/main" val="775082748"/>
              </p:ext>
            </p:extLst>
          </p:nvPr>
        </p:nvGraphicFramePr>
        <p:xfrm>
          <a:off x="3810000" y="1285875"/>
          <a:ext cx="7988300" cy="5086349"/>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a:extLst>
              <a:ext uri="{FF2B5EF4-FFF2-40B4-BE49-F238E27FC236}">
                <a16:creationId xmlns:a16="http://schemas.microsoft.com/office/drawing/2014/main" id="{C6484398-064F-C7A5-CDFD-0A61B28DB9BC}"/>
              </a:ext>
            </a:extLst>
          </p:cNvPr>
          <p:cNvSpPr txBox="1"/>
          <p:nvPr/>
        </p:nvSpPr>
        <p:spPr>
          <a:xfrm>
            <a:off x="160332" y="2130771"/>
            <a:ext cx="3397256" cy="3108543"/>
          </a:xfrm>
          <a:prstGeom prst="rect">
            <a:avLst/>
          </a:prstGeom>
          <a:noFill/>
        </p:spPr>
        <p:txBody>
          <a:bodyPr wrap="square">
            <a:spAutoFit/>
          </a:bodyPr>
          <a:lstStyle/>
          <a:p>
            <a:pPr algn="just"/>
            <a:r>
              <a:rPr lang="en-US" sz="2800" dirty="0">
                <a:latin typeface="Aptos" panose="020B0004020202020204" pitchFamily="34" charset="0"/>
              </a:rPr>
              <a:t>The transport sector is predominantly dependent on fossil fuels such as gasoline, diesel, jet fuel, and heavy fuel oil, </a:t>
            </a:r>
            <a:endParaRPr lang="es-CO" sz="2800" dirty="0">
              <a:latin typeface="Aptos" panose="020B0004020202020204" pitchFamily="34" charset="0"/>
            </a:endParaRPr>
          </a:p>
        </p:txBody>
      </p:sp>
      <p:pic>
        <p:nvPicPr>
          <p:cNvPr id="2" name="synthesize - 2025-02-14T002627.070">
            <a:hlinkClick r:id="" action="ppaction://media"/>
            <a:extLst>
              <a:ext uri="{FF2B5EF4-FFF2-40B4-BE49-F238E27FC236}">
                <a16:creationId xmlns:a16="http://schemas.microsoft.com/office/drawing/2014/main" id="{19B8185C-2DC3-AB41-C91F-EECF24B489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10384" y="49971"/>
            <a:ext cx="1130941" cy="1130941"/>
          </a:xfrm>
          <a:prstGeom prst="rect">
            <a:avLst/>
          </a:prstGeom>
        </p:spPr>
      </p:pic>
    </p:spTree>
    <p:extLst>
      <p:ext uri="{BB962C8B-B14F-4D97-AF65-F5344CB8AC3E}">
        <p14:creationId xmlns:p14="http://schemas.microsoft.com/office/powerpoint/2010/main" val="34071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7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B429C670-80C5-67E1-7B49-32855E188D03}"/>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1AA2E038-D9B4-15C9-439F-57AD68ECD9F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6</a:t>
            </a:fld>
            <a:endParaRPr lang="sv-SE" sz="1000" b="1" dirty="0">
              <a:solidFill>
                <a:schemeClr val="bg1"/>
              </a:solidFill>
            </a:endParaRPr>
          </a:p>
        </p:txBody>
      </p:sp>
      <p:sp>
        <p:nvSpPr>
          <p:cNvPr id="7" name="Rectangle 6">
            <a:extLst>
              <a:ext uri="{FF2B5EF4-FFF2-40B4-BE49-F238E27FC236}">
                <a16:creationId xmlns:a16="http://schemas.microsoft.com/office/drawing/2014/main" id="{C902C6F3-2F79-B360-C8C7-2FA7A7A20472}"/>
              </a:ext>
            </a:extLst>
          </p:cNvPr>
          <p:cNvSpPr/>
          <p:nvPr/>
        </p:nvSpPr>
        <p:spPr>
          <a:xfrm>
            <a:off x="343847" y="995986"/>
            <a:ext cx="837152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13.1.4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Key drivers and challenges in transport energy use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p>
        </p:txBody>
      </p:sp>
      <p:sp>
        <p:nvSpPr>
          <p:cNvPr id="8" name="Title 10">
            <a:extLst>
              <a:ext uri="{FF2B5EF4-FFF2-40B4-BE49-F238E27FC236}">
                <a16:creationId xmlns:a16="http://schemas.microsoft.com/office/drawing/2014/main" id="{F0F48B58-1BB5-4F88-1694-B9EE36DFF027}"/>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13.1 Transport sector</a:t>
            </a:r>
            <a:endParaRPr lang="en-US" dirty="0">
              <a:cs typeface="Calibri Light" panose="020F0302020204030204"/>
            </a:endParaRPr>
          </a:p>
        </p:txBody>
      </p:sp>
      <p:graphicFrame>
        <p:nvGraphicFramePr>
          <p:cNvPr id="2" name="Diagram 1">
            <a:extLst>
              <a:ext uri="{FF2B5EF4-FFF2-40B4-BE49-F238E27FC236}">
                <a16:creationId xmlns:a16="http://schemas.microsoft.com/office/drawing/2014/main" id="{6FFD6EE3-E835-1461-8CE0-426221BF8CF0}"/>
              </a:ext>
            </a:extLst>
          </p:cNvPr>
          <p:cNvGraphicFramePr/>
          <p:nvPr>
            <p:extLst>
              <p:ext uri="{D42A27DB-BD31-4B8C-83A1-F6EECF244321}">
                <p14:modId xmlns:p14="http://schemas.microsoft.com/office/powerpoint/2010/main" val="294405847"/>
              </p:ext>
            </p:extLst>
          </p:nvPr>
        </p:nvGraphicFramePr>
        <p:xfrm>
          <a:off x="231774" y="1614488"/>
          <a:ext cx="11566525" cy="48434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synthesize - 2025-02-14T002706.886">
            <a:hlinkClick r:id="" action="ppaction://media"/>
            <a:extLst>
              <a:ext uri="{FF2B5EF4-FFF2-40B4-BE49-F238E27FC236}">
                <a16:creationId xmlns:a16="http://schemas.microsoft.com/office/drawing/2014/main" id="{28A623E9-E10E-7CBB-FC83-CA1F578CEF3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307069" y="53928"/>
            <a:ext cx="967576" cy="967576"/>
          </a:xfrm>
          <a:prstGeom prst="rect">
            <a:avLst/>
          </a:prstGeom>
        </p:spPr>
      </p:pic>
    </p:spTree>
    <p:extLst>
      <p:ext uri="{BB962C8B-B14F-4D97-AF65-F5344CB8AC3E}">
        <p14:creationId xmlns:p14="http://schemas.microsoft.com/office/powerpoint/2010/main" val="133731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4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7</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887215" y="8748"/>
            <a:ext cx="1217135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13.1 References</a:t>
            </a:r>
          </a:p>
        </p:txBody>
      </p:sp>
      <p:sp>
        <p:nvSpPr>
          <p:cNvPr id="4" name="TextBox 3">
            <a:extLst>
              <a:ext uri="{FF2B5EF4-FFF2-40B4-BE49-F238E27FC236}">
                <a16:creationId xmlns:a16="http://schemas.microsoft.com/office/drawing/2014/main" id="{BCB083AF-02AE-8D66-43C6-C24C6B427521}"/>
              </a:ext>
            </a:extLst>
          </p:cNvPr>
          <p:cNvSpPr txBox="1"/>
          <p:nvPr/>
        </p:nvSpPr>
        <p:spPr>
          <a:xfrm>
            <a:off x="929195" y="1494761"/>
            <a:ext cx="9719514"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CO" sz="2400" b="0" i="0" dirty="0">
                <a:solidFill>
                  <a:srgbClr val="000000"/>
                </a:solidFill>
                <a:effectLst/>
                <a:latin typeface="Aptos" panose="020B0004020202020204" pitchFamily="34" charset="0"/>
              </a:rPr>
              <a:t>Plazas-Niño, F. (2024, junio 17). </a:t>
            </a:r>
            <a:r>
              <a:rPr lang="es-CO" sz="2400" b="0" i="0" dirty="0" err="1">
                <a:solidFill>
                  <a:srgbClr val="000000"/>
                </a:solidFill>
                <a:effectLst/>
                <a:latin typeface="Aptos" panose="020B0004020202020204" pitchFamily="34" charset="0"/>
              </a:rPr>
              <a:t>Modelling</a:t>
            </a:r>
            <a:r>
              <a:rPr lang="es-CO" sz="2400" b="0" i="0" dirty="0">
                <a:solidFill>
                  <a:srgbClr val="000000"/>
                </a:solidFill>
                <a:effectLst/>
                <a:latin typeface="Aptos" panose="020B0004020202020204" pitchFamily="34" charset="0"/>
              </a:rPr>
              <a:t> </a:t>
            </a:r>
            <a:r>
              <a:rPr lang="es-CO" sz="2400" b="0" i="0" dirty="0" err="1">
                <a:solidFill>
                  <a:srgbClr val="000000"/>
                </a:solidFill>
                <a:effectLst/>
                <a:latin typeface="Aptos" panose="020B0004020202020204" pitchFamily="34" charset="0"/>
              </a:rPr>
              <a:t>the</a:t>
            </a:r>
            <a:r>
              <a:rPr lang="es-CO" sz="2400" b="0" i="0" dirty="0">
                <a:solidFill>
                  <a:srgbClr val="000000"/>
                </a:solidFill>
                <a:effectLst/>
                <a:latin typeface="Aptos" panose="020B0004020202020204" pitchFamily="34" charset="0"/>
              </a:rPr>
              <a:t> Road </a:t>
            </a:r>
            <a:r>
              <a:rPr lang="es-CO" sz="2400" b="0" i="0" dirty="0" err="1">
                <a:solidFill>
                  <a:srgbClr val="000000"/>
                </a:solidFill>
                <a:effectLst/>
                <a:latin typeface="Aptos" panose="020B0004020202020204" pitchFamily="34" charset="0"/>
              </a:rPr>
              <a:t>Transport</a:t>
            </a:r>
            <a:r>
              <a:rPr lang="es-CO" sz="2400" b="0" i="0" dirty="0">
                <a:solidFill>
                  <a:srgbClr val="000000"/>
                </a:solidFill>
                <a:effectLst/>
                <a:latin typeface="Aptos" panose="020B0004020202020204" pitchFamily="34" charset="0"/>
              </a:rPr>
              <a:t> Sector (</a:t>
            </a:r>
            <a:r>
              <a:rPr lang="es-CO" sz="2400" b="0" i="0" dirty="0" err="1">
                <a:solidFill>
                  <a:srgbClr val="000000"/>
                </a:solidFill>
                <a:effectLst/>
                <a:latin typeface="Aptos" panose="020B0004020202020204" pitchFamily="34" charset="0"/>
              </a:rPr>
              <a:t>Theory</a:t>
            </a:r>
            <a:r>
              <a:rPr lang="es-CO" sz="2400" b="0" i="0" dirty="0">
                <a:solidFill>
                  <a:srgbClr val="000000"/>
                </a:solidFill>
                <a:effectLst/>
                <a:latin typeface="Aptos" panose="020B0004020202020204" pitchFamily="34" charset="0"/>
              </a:rPr>
              <a:t>) | </a:t>
            </a:r>
            <a:r>
              <a:rPr lang="es-CO" sz="2400" b="0" i="0" dirty="0" err="1">
                <a:solidFill>
                  <a:srgbClr val="000000"/>
                </a:solidFill>
                <a:effectLst/>
                <a:latin typeface="Aptos" panose="020B0004020202020204" pitchFamily="34" charset="0"/>
              </a:rPr>
              <a:t>Advanced</a:t>
            </a:r>
            <a:r>
              <a:rPr lang="es-CO" sz="2400" b="0" i="0" dirty="0">
                <a:solidFill>
                  <a:srgbClr val="000000"/>
                </a:solidFill>
                <a:effectLst/>
                <a:latin typeface="Aptos" panose="020B0004020202020204" pitchFamily="34" charset="0"/>
              </a:rPr>
              <a:t> Energy </a:t>
            </a:r>
            <a:r>
              <a:rPr lang="es-CO" sz="2400" b="0" i="0" dirty="0" err="1">
                <a:solidFill>
                  <a:srgbClr val="000000"/>
                </a:solidFill>
                <a:effectLst/>
                <a:latin typeface="Aptos" panose="020B0004020202020204" pitchFamily="34" charset="0"/>
              </a:rPr>
              <a:t>System</a:t>
            </a:r>
            <a:r>
              <a:rPr lang="es-CO" sz="2400" b="0" i="0" dirty="0">
                <a:solidFill>
                  <a:srgbClr val="000000"/>
                </a:solidFill>
                <a:effectLst/>
                <a:latin typeface="Aptos" panose="020B0004020202020204" pitchFamily="34" charset="0"/>
              </a:rPr>
              <a:t> </a:t>
            </a:r>
            <a:r>
              <a:rPr lang="es-CO" sz="2400" b="0" i="0" dirty="0" err="1">
                <a:solidFill>
                  <a:srgbClr val="000000"/>
                </a:solidFill>
                <a:effectLst/>
                <a:latin typeface="Aptos" panose="020B0004020202020204" pitchFamily="34" charset="0"/>
              </a:rPr>
              <a:t>Modelling</a:t>
            </a:r>
            <a:r>
              <a:rPr lang="es-CO" sz="2400" b="0" i="0" dirty="0">
                <a:solidFill>
                  <a:srgbClr val="000000"/>
                </a:solidFill>
                <a:effectLst/>
                <a:latin typeface="Aptos" panose="020B0004020202020204" pitchFamily="34" charset="0"/>
              </a:rPr>
              <a:t> </a:t>
            </a:r>
            <a:r>
              <a:rPr lang="es-CO" sz="2400" b="0" i="0" dirty="0" err="1">
                <a:solidFill>
                  <a:srgbClr val="000000"/>
                </a:solidFill>
                <a:effectLst/>
                <a:latin typeface="Aptos" panose="020B0004020202020204" pitchFamily="34" charset="0"/>
              </a:rPr>
              <a:t>Using</a:t>
            </a:r>
            <a:r>
              <a:rPr lang="es-CO" sz="2400" b="0" i="0" dirty="0">
                <a:solidFill>
                  <a:srgbClr val="000000"/>
                </a:solidFill>
                <a:effectLst/>
                <a:latin typeface="Aptos" panose="020B0004020202020204" pitchFamily="34" charset="0"/>
              </a:rPr>
              <a:t> </a:t>
            </a:r>
            <a:r>
              <a:rPr lang="es-CO" sz="2400" b="0" i="0" dirty="0" err="1">
                <a:solidFill>
                  <a:srgbClr val="000000"/>
                </a:solidFill>
                <a:effectLst/>
                <a:latin typeface="Aptos" panose="020B0004020202020204" pitchFamily="34" charset="0"/>
              </a:rPr>
              <a:t>OSeMOSYS</a:t>
            </a:r>
            <a:r>
              <a:rPr lang="es-CO" sz="2400" b="0" i="0" dirty="0">
                <a:solidFill>
                  <a:srgbClr val="000000"/>
                </a:solidFill>
                <a:effectLst/>
                <a:latin typeface="Aptos" panose="020B0004020202020204" pitchFamily="34" charset="0"/>
              </a:rPr>
              <a:t>. </a:t>
            </a:r>
            <a:r>
              <a:rPr lang="es-CO" sz="2400" b="0" i="0" dirty="0" err="1">
                <a:solidFill>
                  <a:srgbClr val="000000"/>
                </a:solidFill>
                <a:effectLst/>
                <a:latin typeface="Aptos" panose="020B0004020202020204" pitchFamily="34" charset="0"/>
              </a:rPr>
              <a:t>Zenodo</a:t>
            </a:r>
            <a:r>
              <a:rPr lang="es-CO" sz="2400" b="0" i="0" dirty="0">
                <a:solidFill>
                  <a:srgbClr val="000000"/>
                </a:solidFill>
                <a:effectLst/>
                <a:latin typeface="Aptos" panose="020B0004020202020204" pitchFamily="34" charset="0"/>
              </a:rPr>
              <a:t>. </a:t>
            </a:r>
            <a:r>
              <a:rPr lang="es-CO" sz="2400" b="0" i="0" dirty="0">
                <a:solidFill>
                  <a:srgbClr val="000000"/>
                </a:solidFill>
                <a:effectLst/>
                <a:latin typeface="Aptos" panose="020B0004020202020204" pitchFamily="34" charset="0"/>
                <a:hlinkClick r:id="rId3"/>
              </a:rPr>
              <a:t>https://doi.org/10.5281/zenodo.11882739</a:t>
            </a:r>
            <a:endParaRPr lang="es-CO" sz="2400" b="0" i="0" dirty="0">
              <a:solidFill>
                <a:srgbClr val="000000"/>
              </a:solidFill>
              <a:effectLst/>
              <a:latin typeface="Aptos" panose="020B0004020202020204" pitchFamily="34" charset="0"/>
            </a:endParaRPr>
          </a:p>
          <a:p>
            <a:endParaRPr lang="en-US" sz="2400" dirty="0">
              <a:latin typeface="Aptos" panose="020B0004020202020204" pitchFamily="34" charset="0"/>
              <a:cs typeface="Calibri"/>
            </a:endParaRPr>
          </a:p>
          <a:p>
            <a:pPr marL="342900" indent="-342900">
              <a:buAutoNum type="arabicPeriod"/>
            </a:pPr>
            <a:endParaRPr lang="en-GB" sz="2400" dirty="0">
              <a:latin typeface="Aptos" panose="020B0004020202020204" pitchFamily="34" charset="0"/>
              <a:cs typeface="Calibri"/>
            </a:endParaRPr>
          </a:p>
          <a:p>
            <a:endParaRPr lang="en-US" sz="2400" dirty="0">
              <a:latin typeface="Aptos" panose="020B0004020202020204" pitchFamily="34" charset="0"/>
              <a:cs typeface="Calibri"/>
            </a:endParaRPr>
          </a:p>
          <a:p>
            <a:pPr marL="342900" indent="-342900">
              <a:buFontTx/>
              <a:buAutoNum type="arabicPeriod"/>
            </a:pPr>
            <a:endParaRPr lang="en-US" sz="2400" dirty="0">
              <a:latin typeface="Aptos" panose="020B0004020202020204" pitchFamily="34" charset="0"/>
            </a:endParaRPr>
          </a:p>
          <a:p>
            <a:pPr marL="342900" indent="-342900">
              <a:buFontTx/>
              <a:buAutoNum type="arabicPeriod"/>
            </a:pPr>
            <a:endParaRPr lang="en-US" sz="2400" dirty="0">
              <a:latin typeface="Aptos" panose="020B0004020202020204" pitchFamily="34" charset="0"/>
            </a:endParaRPr>
          </a:p>
          <a:p>
            <a:pPr marL="342900" indent="-342900">
              <a:buAutoNum type="arabicPeriod"/>
            </a:pPr>
            <a:endParaRPr lang="en-US" sz="2400" dirty="0">
              <a:latin typeface="Aptos" panose="020B0004020202020204" pitchFamily="34" charset="0"/>
              <a:cs typeface="Calibri" panose="020F0502020204030204"/>
            </a:endParaRPr>
          </a:p>
          <a:p>
            <a:pPr marL="342900" indent="-342900">
              <a:buAutoNum type="arabicPeriod"/>
            </a:pPr>
            <a:endParaRPr lang="en-GB" sz="2400" dirty="0">
              <a:latin typeface="Aptos" panose="020B0004020202020204" pitchFamily="34" charset="0"/>
              <a:cs typeface="Calibri" panose="020F0502020204030204"/>
            </a:endParaRPr>
          </a:p>
          <a:p>
            <a:pPr marL="342900" indent="-342900">
              <a:buAutoNum type="arabicPeriod"/>
            </a:pPr>
            <a:endParaRPr lang="en-US" sz="2400" dirty="0">
              <a:latin typeface="Aptos" panose="020B0004020202020204" pitchFamily="34" charset="0"/>
              <a:cs typeface="Calibri" panose="020F0502020204030204"/>
            </a:endParaRPr>
          </a:p>
        </p:txBody>
      </p:sp>
    </p:spTree>
    <p:extLst>
      <p:ext uri="{BB962C8B-B14F-4D97-AF65-F5344CB8AC3E}">
        <p14:creationId xmlns:p14="http://schemas.microsoft.com/office/powerpoint/2010/main" val="1409221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8</a:t>
            </a:fld>
            <a:endParaRPr lang="sv-SE" sz="1000" b="1" dirty="0">
              <a:solidFill>
                <a:schemeClr val="bg1"/>
              </a:solidFill>
            </a:endParaRPr>
          </a:p>
        </p:txBody>
      </p:sp>
      <p:sp>
        <p:nvSpPr>
          <p:cNvPr id="2" name="Rectangle 1">
            <a:extLst>
              <a:ext uri="{FF2B5EF4-FFF2-40B4-BE49-F238E27FC236}">
                <a16:creationId xmlns:a16="http://schemas.microsoft.com/office/drawing/2014/main" id="{80ED264C-2459-7E9C-B4E7-0AC20593E710}"/>
              </a:ext>
            </a:extLst>
          </p:cNvPr>
          <p:cNvSpPr/>
          <p:nvPr/>
        </p:nvSpPr>
        <p:spPr>
          <a:xfrm>
            <a:off x="368102" y="103910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13.2.1 Transport demand</a:t>
            </a:r>
          </a:p>
        </p:txBody>
      </p:sp>
      <p:sp>
        <p:nvSpPr>
          <p:cNvPr id="4" name="Title 10">
            <a:extLst>
              <a:ext uri="{FF2B5EF4-FFF2-40B4-BE49-F238E27FC236}">
                <a16:creationId xmlns:a16="http://schemas.microsoft.com/office/drawing/2014/main" id="{EB3BB423-193C-BD62-291D-DC8376691DE5}"/>
              </a:ext>
            </a:extLst>
          </p:cNvPr>
          <p:cNvSpPr txBox="1">
            <a:spLocks/>
          </p:cNvSpPr>
          <p:nvPr/>
        </p:nvSpPr>
        <p:spPr>
          <a:xfrm>
            <a:off x="188715" y="-200025"/>
            <a:ext cx="11609585" cy="1110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13.2 Basic concepts on transport modelling</a:t>
            </a:r>
          </a:p>
        </p:txBody>
      </p:sp>
      <p:sp>
        <p:nvSpPr>
          <p:cNvPr id="5" name="TextBox 4">
            <a:extLst>
              <a:ext uri="{FF2B5EF4-FFF2-40B4-BE49-F238E27FC236}">
                <a16:creationId xmlns:a16="http://schemas.microsoft.com/office/drawing/2014/main" id="{F24FCFED-919D-0957-CCFD-7612B21AC3DE}"/>
              </a:ext>
            </a:extLst>
          </p:cNvPr>
          <p:cNvSpPr txBox="1"/>
          <p:nvPr/>
        </p:nvSpPr>
        <p:spPr>
          <a:xfrm>
            <a:off x="368102" y="1567744"/>
            <a:ext cx="11026973" cy="954107"/>
          </a:xfrm>
          <a:prstGeom prst="rect">
            <a:avLst/>
          </a:prstGeom>
          <a:noFill/>
        </p:spPr>
        <p:txBody>
          <a:bodyPr wrap="square">
            <a:spAutoFit/>
          </a:bodyPr>
          <a:lstStyle/>
          <a:p>
            <a:pPr algn="just"/>
            <a:r>
              <a:rPr lang="en-US" sz="2800" dirty="0">
                <a:latin typeface="Aptos" panose="020B0004020202020204" pitchFamily="34" charset="0"/>
              </a:rPr>
              <a:t>In the transport sector, final demands are expressed in units other than PJ. These demands can be categorized into two broad groups:</a:t>
            </a:r>
            <a:endParaRPr lang="es-CO" sz="2800" dirty="0">
              <a:latin typeface="Aptos" panose="020B0004020202020204" pitchFamily="34" charset="0"/>
            </a:endParaRPr>
          </a:p>
        </p:txBody>
      </p:sp>
      <p:sp>
        <p:nvSpPr>
          <p:cNvPr id="6" name="TextBox 5">
            <a:extLst>
              <a:ext uri="{FF2B5EF4-FFF2-40B4-BE49-F238E27FC236}">
                <a16:creationId xmlns:a16="http://schemas.microsoft.com/office/drawing/2014/main" id="{08D430E7-1BAC-8DC1-3676-1DD307263C0C}"/>
              </a:ext>
            </a:extLst>
          </p:cNvPr>
          <p:cNvSpPr txBox="1"/>
          <p:nvPr/>
        </p:nvSpPr>
        <p:spPr>
          <a:xfrm>
            <a:off x="1120416" y="2771585"/>
            <a:ext cx="3787337" cy="861774"/>
          </a:xfrm>
          <a:prstGeom prst="rect">
            <a:avLst/>
          </a:prstGeom>
          <a:solidFill>
            <a:schemeClr val="accent1">
              <a:lumMod val="60000"/>
              <a:lumOff val="40000"/>
            </a:schemeClr>
          </a:solidFill>
        </p:spPr>
        <p:txBody>
          <a:bodyPr wrap="square" rtlCol="0">
            <a:spAutoFit/>
          </a:bodyPr>
          <a:lstStyle/>
          <a:p>
            <a:pPr algn="ctr"/>
            <a:r>
              <a:rPr lang="es-CO" sz="2500" b="1" dirty="0">
                <a:solidFill>
                  <a:schemeClr val="bg1"/>
                </a:solidFill>
                <a:latin typeface="Aptos" panose="020B0004020202020204" pitchFamily="34" charset="0"/>
              </a:rPr>
              <a:t>Passenger </a:t>
            </a:r>
            <a:r>
              <a:rPr lang="es-CO" sz="2500" b="1" dirty="0" err="1">
                <a:solidFill>
                  <a:schemeClr val="bg1"/>
                </a:solidFill>
                <a:latin typeface="Aptos" panose="020B0004020202020204" pitchFamily="34" charset="0"/>
              </a:rPr>
              <a:t>transport</a:t>
            </a:r>
            <a:r>
              <a:rPr lang="es-CO" sz="2500" b="1" dirty="0">
                <a:solidFill>
                  <a:schemeClr val="bg1"/>
                </a:solidFill>
                <a:latin typeface="Aptos" panose="020B0004020202020204" pitchFamily="34" charset="0"/>
              </a:rPr>
              <a:t>: Passenger-</a:t>
            </a:r>
            <a:r>
              <a:rPr lang="es-CO" sz="2500" b="1" dirty="0" err="1">
                <a:solidFill>
                  <a:schemeClr val="bg1"/>
                </a:solidFill>
                <a:latin typeface="Aptos" panose="020B0004020202020204" pitchFamily="34" charset="0"/>
              </a:rPr>
              <a:t>kilometer</a:t>
            </a:r>
            <a:endParaRPr lang="es-CO" sz="2500" b="1" dirty="0">
              <a:solidFill>
                <a:schemeClr val="bg1"/>
              </a:solidFill>
              <a:latin typeface="Aptos" panose="020B0004020202020204" pitchFamily="34" charset="0"/>
            </a:endParaRPr>
          </a:p>
        </p:txBody>
      </p:sp>
      <p:sp>
        <p:nvSpPr>
          <p:cNvPr id="7" name="TextBox 6">
            <a:extLst>
              <a:ext uri="{FF2B5EF4-FFF2-40B4-BE49-F238E27FC236}">
                <a16:creationId xmlns:a16="http://schemas.microsoft.com/office/drawing/2014/main" id="{A5E9D272-F656-F93D-E443-A028EE46DC67}"/>
              </a:ext>
            </a:extLst>
          </p:cNvPr>
          <p:cNvSpPr txBox="1"/>
          <p:nvPr/>
        </p:nvSpPr>
        <p:spPr>
          <a:xfrm>
            <a:off x="370323" y="4159167"/>
            <a:ext cx="857250" cy="553998"/>
          </a:xfrm>
          <a:prstGeom prst="rect">
            <a:avLst/>
          </a:prstGeom>
          <a:noFill/>
        </p:spPr>
        <p:txBody>
          <a:bodyPr wrap="square" rtlCol="0">
            <a:spAutoFit/>
          </a:bodyPr>
          <a:lstStyle/>
          <a:p>
            <a:pPr algn="ctr"/>
            <a:r>
              <a:rPr lang="es-CO" sz="3000" b="1" dirty="0"/>
              <a:t>A</a:t>
            </a:r>
          </a:p>
        </p:txBody>
      </p:sp>
      <p:sp>
        <p:nvSpPr>
          <p:cNvPr id="8" name="TextBox 7">
            <a:extLst>
              <a:ext uri="{FF2B5EF4-FFF2-40B4-BE49-F238E27FC236}">
                <a16:creationId xmlns:a16="http://schemas.microsoft.com/office/drawing/2014/main" id="{5917EB63-AF86-7168-1EE5-D17CCDBD4266}"/>
              </a:ext>
            </a:extLst>
          </p:cNvPr>
          <p:cNvSpPr txBox="1"/>
          <p:nvPr/>
        </p:nvSpPr>
        <p:spPr>
          <a:xfrm>
            <a:off x="4744194" y="4145869"/>
            <a:ext cx="857250" cy="553998"/>
          </a:xfrm>
          <a:prstGeom prst="rect">
            <a:avLst/>
          </a:prstGeom>
          <a:noFill/>
        </p:spPr>
        <p:txBody>
          <a:bodyPr wrap="square" rtlCol="0">
            <a:spAutoFit/>
          </a:bodyPr>
          <a:lstStyle/>
          <a:p>
            <a:pPr algn="ctr"/>
            <a:r>
              <a:rPr lang="es-CO" sz="3000" b="1" dirty="0"/>
              <a:t>B</a:t>
            </a:r>
          </a:p>
        </p:txBody>
      </p:sp>
      <p:cxnSp>
        <p:nvCxnSpPr>
          <p:cNvPr id="10" name="Straight Arrow Connector 9">
            <a:extLst>
              <a:ext uri="{FF2B5EF4-FFF2-40B4-BE49-F238E27FC236}">
                <a16:creationId xmlns:a16="http://schemas.microsoft.com/office/drawing/2014/main" id="{ADD39D73-E35A-486F-50A2-A9BB5DE6AE89}"/>
              </a:ext>
            </a:extLst>
          </p:cNvPr>
          <p:cNvCxnSpPr>
            <a:cxnSpLocks/>
            <a:stCxn id="7" idx="3"/>
          </p:cNvCxnSpPr>
          <p:nvPr/>
        </p:nvCxnSpPr>
        <p:spPr>
          <a:xfrm>
            <a:off x="1227573" y="4436166"/>
            <a:ext cx="3573024" cy="0"/>
          </a:xfrm>
          <a:prstGeom prst="straightConnector1">
            <a:avLst/>
          </a:prstGeom>
          <a:ln w="762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22741E9-CF98-9A97-588A-77BEF0B4937B}"/>
              </a:ext>
            </a:extLst>
          </p:cNvPr>
          <p:cNvSpPr txBox="1"/>
          <p:nvPr/>
        </p:nvSpPr>
        <p:spPr>
          <a:xfrm>
            <a:off x="1968514" y="3778712"/>
            <a:ext cx="2034738" cy="553998"/>
          </a:xfrm>
          <a:prstGeom prst="rect">
            <a:avLst/>
          </a:prstGeom>
          <a:noFill/>
        </p:spPr>
        <p:txBody>
          <a:bodyPr wrap="square" rtlCol="0">
            <a:spAutoFit/>
          </a:bodyPr>
          <a:lstStyle/>
          <a:p>
            <a:pPr algn="ctr"/>
            <a:r>
              <a:rPr lang="es-CO" sz="3000" b="1" dirty="0"/>
              <a:t>30 km</a:t>
            </a:r>
          </a:p>
        </p:txBody>
      </p:sp>
      <p:grpSp>
        <p:nvGrpSpPr>
          <p:cNvPr id="17" name="Group 16">
            <a:extLst>
              <a:ext uri="{FF2B5EF4-FFF2-40B4-BE49-F238E27FC236}">
                <a16:creationId xmlns:a16="http://schemas.microsoft.com/office/drawing/2014/main" id="{AE10EBEF-6842-49F2-B889-5803CD90EFEF}"/>
              </a:ext>
            </a:extLst>
          </p:cNvPr>
          <p:cNvGrpSpPr/>
          <p:nvPr/>
        </p:nvGrpSpPr>
        <p:grpSpPr>
          <a:xfrm>
            <a:off x="967442" y="4643080"/>
            <a:ext cx="1049327" cy="677105"/>
            <a:chOff x="1738957" y="4463149"/>
            <a:chExt cx="1049327" cy="677105"/>
          </a:xfrm>
        </p:grpSpPr>
        <p:pic>
          <p:nvPicPr>
            <p:cNvPr id="13" name="Graphic 12" descr="Man with solid fill">
              <a:extLst>
                <a:ext uri="{FF2B5EF4-FFF2-40B4-BE49-F238E27FC236}">
                  <a16:creationId xmlns:a16="http://schemas.microsoft.com/office/drawing/2014/main" id="{D0AF6567-172D-506C-D113-E96AF44FCC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38957" y="4463149"/>
              <a:ext cx="677105" cy="677105"/>
            </a:xfrm>
            <a:prstGeom prst="rect">
              <a:avLst/>
            </a:prstGeom>
          </p:spPr>
        </p:pic>
        <p:pic>
          <p:nvPicPr>
            <p:cNvPr id="15" name="Graphic 14" descr="Woman with solid fill">
              <a:extLst>
                <a:ext uri="{FF2B5EF4-FFF2-40B4-BE49-F238E27FC236}">
                  <a16:creationId xmlns:a16="http://schemas.microsoft.com/office/drawing/2014/main" id="{5278AE28-9F81-FDB1-3F6E-95F503E98E9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11179" y="4463149"/>
              <a:ext cx="677105" cy="677105"/>
            </a:xfrm>
            <a:prstGeom prst="rect">
              <a:avLst/>
            </a:prstGeom>
          </p:spPr>
        </p:pic>
      </p:grpSp>
      <p:sp>
        <p:nvSpPr>
          <p:cNvPr id="16" name="TextBox 15">
            <a:extLst>
              <a:ext uri="{FF2B5EF4-FFF2-40B4-BE49-F238E27FC236}">
                <a16:creationId xmlns:a16="http://schemas.microsoft.com/office/drawing/2014/main" id="{7DAB0B62-5EF9-EDB2-F495-98AA114D6CB2}"/>
              </a:ext>
            </a:extLst>
          </p:cNvPr>
          <p:cNvSpPr txBox="1"/>
          <p:nvPr/>
        </p:nvSpPr>
        <p:spPr>
          <a:xfrm>
            <a:off x="1823892" y="4704633"/>
            <a:ext cx="3162442" cy="553998"/>
          </a:xfrm>
          <a:prstGeom prst="rect">
            <a:avLst/>
          </a:prstGeom>
          <a:noFill/>
        </p:spPr>
        <p:txBody>
          <a:bodyPr wrap="square" rtlCol="0">
            <a:spAutoFit/>
          </a:bodyPr>
          <a:lstStyle/>
          <a:p>
            <a:pPr algn="ctr"/>
            <a:r>
              <a:rPr lang="es-CO" sz="3000" b="1" dirty="0"/>
              <a:t>100 </a:t>
            </a:r>
            <a:r>
              <a:rPr lang="es-CO" sz="3000" b="1" dirty="0" err="1"/>
              <a:t>passengers</a:t>
            </a:r>
            <a:endParaRPr lang="es-CO" sz="3000" b="1" dirty="0"/>
          </a:p>
        </p:txBody>
      </p:sp>
      <p:sp>
        <p:nvSpPr>
          <p:cNvPr id="19" name="TextBox 18">
            <a:extLst>
              <a:ext uri="{FF2B5EF4-FFF2-40B4-BE49-F238E27FC236}">
                <a16:creationId xmlns:a16="http://schemas.microsoft.com/office/drawing/2014/main" id="{E6721EB1-BE0B-86F5-4926-9C676140282E}"/>
              </a:ext>
            </a:extLst>
          </p:cNvPr>
          <p:cNvSpPr txBox="1"/>
          <p:nvPr/>
        </p:nvSpPr>
        <p:spPr>
          <a:xfrm>
            <a:off x="6843541" y="2780117"/>
            <a:ext cx="3787337" cy="861774"/>
          </a:xfrm>
          <a:prstGeom prst="rect">
            <a:avLst/>
          </a:prstGeom>
          <a:solidFill>
            <a:schemeClr val="accent1">
              <a:lumMod val="60000"/>
              <a:lumOff val="40000"/>
            </a:schemeClr>
          </a:solidFill>
        </p:spPr>
        <p:txBody>
          <a:bodyPr wrap="square" rtlCol="0">
            <a:spAutoFit/>
          </a:bodyPr>
          <a:lstStyle/>
          <a:p>
            <a:pPr algn="ctr"/>
            <a:r>
              <a:rPr lang="es-CO" sz="2500" b="1" dirty="0" err="1">
                <a:solidFill>
                  <a:schemeClr val="bg1"/>
                </a:solidFill>
                <a:latin typeface="Aptos" panose="020B0004020202020204" pitchFamily="34" charset="0"/>
              </a:rPr>
              <a:t>Freight</a:t>
            </a:r>
            <a:r>
              <a:rPr lang="es-CO" sz="2500" b="1" dirty="0">
                <a:solidFill>
                  <a:schemeClr val="bg1"/>
                </a:solidFill>
                <a:latin typeface="Aptos" panose="020B0004020202020204" pitchFamily="34" charset="0"/>
              </a:rPr>
              <a:t> </a:t>
            </a:r>
            <a:r>
              <a:rPr lang="es-CO" sz="2500" b="1" dirty="0" err="1">
                <a:solidFill>
                  <a:schemeClr val="bg1"/>
                </a:solidFill>
                <a:latin typeface="Aptos" panose="020B0004020202020204" pitchFamily="34" charset="0"/>
              </a:rPr>
              <a:t>transport</a:t>
            </a:r>
            <a:r>
              <a:rPr lang="es-CO" sz="2500" b="1" dirty="0">
                <a:solidFill>
                  <a:schemeClr val="bg1"/>
                </a:solidFill>
                <a:latin typeface="Aptos" panose="020B0004020202020204" pitchFamily="34" charset="0"/>
              </a:rPr>
              <a:t>: </a:t>
            </a:r>
          </a:p>
          <a:p>
            <a:pPr algn="ctr"/>
            <a:r>
              <a:rPr lang="es-CO" sz="2500" b="1" dirty="0" err="1">
                <a:solidFill>
                  <a:schemeClr val="bg1"/>
                </a:solidFill>
                <a:latin typeface="Aptos" panose="020B0004020202020204" pitchFamily="34" charset="0"/>
              </a:rPr>
              <a:t>Tonne-kilometer</a:t>
            </a:r>
            <a:endParaRPr lang="es-CO" sz="2500" b="1" dirty="0">
              <a:solidFill>
                <a:schemeClr val="bg1"/>
              </a:solidFill>
              <a:latin typeface="Aptos" panose="020B0004020202020204" pitchFamily="34" charset="0"/>
            </a:endParaRPr>
          </a:p>
        </p:txBody>
      </p:sp>
      <p:sp>
        <p:nvSpPr>
          <p:cNvPr id="20" name="TextBox 19">
            <a:extLst>
              <a:ext uri="{FF2B5EF4-FFF2-40B4-BE49-F238E27FC236}">
                <a16:creationId xmlns:a16="http://schemas.microsoft.com/office/drawing/2014/main" id="{A6722787-B4DF-61E4-0786-67D1E59490CB}"/>
              </a:ext>
            </a:extLst>
          </p:cNvPr>
          <p:cNvSpPr txBox="1"/>
          <p:nvPr/>
        </p:nvSpPr>
        <p:spPr>
          <a:xfrm>
            <a:off x="6093448" y="4167699"/>
            <a:ext cx="857250" cy="553998"/>
          </a:xfrm>
          <a:prstGeom prst="rect">
            <a:avLst/>
          </a:prstGeom>
          <a:noFill/>
        </p:spPr>
        <p:txBody>
          <a:bodyPr wrap="square" rtlCol="0">
            <a:spAutoFit/>
          </a:bodyPr>
          <a:lstStyle/>
          <a:p>
            <a:pPr algn="ctr"/>
            <a:r>
              <a:rPr lang="es-CO" sz="3000" b="1" dirty="0"/>
              <a:t>A</a:t>
            </a:r>
          </a:p>
        </p:txBody>
      </p:sp>
      <p:sp>
        <p:nvSpPr>
          <p:cNvPr id="21" name="TextBox 20">
            <a:extLst>
              <a:ext uri="{FF2B5EF4-FFF2-40B4-BE49-F238E27FC236}">
                <a16:creationId xmlns:a16="http://schemas.microsoft.com/office/drawing/2014/main" id="{B5A204C0-CBFB-7209-DB53-B1C50E9ABF4D}"/>
              </a:ext>
            </a:extLst>
          </p:cNvPr>
          <p:cNvSpPr txBox="1"/>
          <p:nvPr/>
        </p:nvSpPr>
        <p:spPr>
          <a:xfrm>
            <a:off x="10467319" y="4154401"/>
            <a:ext cx="857250" cy="553998"/>
          </a:xfrm>
          <a:prstGeom prst="rect">
            <a:avLst/>
          </a:prstGeom>
          <a:noFill/>
        </p:spPr>
        <p:txBody>
          <a:bodyPr wrap="square" rtlCol="0">
            <a:spAutoFit/>
          </a:bodyPr>
          <a:lstStyle/>
          <a:p>
            <a:pPr algn="ctr"/>
            <a:r>
              <a:rPr lang="es-CO" sz="3000" b="1" dirty="0"/>
              <a:t>B</a:t>
            </a:r>
          </a:p>
        </p:txBody>
      </p:sp>
      <p:cxnSp>
        <p:nvCxnSpPr>
          <p:cNvPr id="22" name="Straight Arrow Connector 21">
            <a:extLst>
              <a:ext uri="{FF2B5EF4-FFF2-40B4-BE49-F238E27FC236}">
                <a16:creationId xmlns:a16="http://schemas.microsoft.com/office/drawing/2014/main" id="{7C3D5108-FCC1-3949-4772-C8D459BA5956}"/>
              </a:ext>
            </a:extLst>
          </p:cNvPr>
          <p:cNvCxnSpPr>
            <a:cxnSpLocks/>
            <a:stCxn id="20" idx="3"/>
          </p:cNvCxnSpPr>
          <p:nvPr/>
        </p:nvCxnSpPr>
        <p:spPr>
          <a:xfrm>
            <a:off x="6950698" y="4444698"/>
            <a:ext cx="3573024" cy="0"/>
          </a:xfrm>
          <a:prstGeom prst="straightConnector1">
            <a:avLst/>
          </a:prstGeom>
          <a:ln w="762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A16F399-A6BE-51DB-7F08-08A36EC3C492}"/>
              </a:ext>
            </a:extLst>
          </p:cNvPr>
          <p:cNvSpPr txBox="1"/>
          <p:nvPr/>
        </p:nvSpPr>
        <p:spPr>
          <a:xfrm>
            <a:off x="7691639" y="3787244"/>
            <a:ext cx="2034738" cy="553998"/>
          </a:xfrm>
          <a:prstGeom prst="rect">
            <a:avLst/>
          </a:prstGeom>
          <a:noFill/>
        </p:spPr>
        <p:txBody>
          <a:bodyPr wrap="square" rtlCol="0">
            <a:spAutoFit/>
          </a:bodyPr>
          <a:lstStyle/>
          <a:p>
            <a:pPr algn="ctr"/>
            <a:r>
              <a:rPr lang="es-CO" sz="3000" b="1" dirty="0"/>
              <a:t>100 km</a:t>
            </a:r>
          </a:p>
        </p:txBody>
      </p:sp>
      <p:sp>
        <p:nvSpPr>
          <p:cNvPr id="27" name="TextBox 26">
            <a:extLst>
              <a:ext uri="{FF2B5EF4-FFF2-40B4-BE49-F238E27FC236}">
                <a16:creationId xmlns:a16="http://schemas.microsoft.com/office/drawing/2014/main" id="{8D0A6D7D-CCF1-9D1B-DA53-2016DECCD8DB}"/>
              </a:ext>
            </a:extLst>
          </p:cNvPr>
          <p:cNvSpPr txBox="1"/>
          <p:nvPr/>
        </p:nvSpPr>
        <p:spPr>
          <a:xfrm>
            <a:off x="7689892" y="4713165"/>
            <a:ext cx="3162442" cy="553998"/>
          </a:xfrm>
          <a:prstGeom prst="rect">
            <a:avLst/>
          </a:prstGeom>
          <a:noFill/>
        </p:spPr>
        <p:txBody>
          <a:bodyPr wrap="square" rtlCol="0">
            <a:spAutoFit/>
          </a:bodyPr>
          <a:lstStyle/>
          <a:p>
            <a:pPr algn="ctr"/>
            <a:r>
              <a:rPr lang="es-CO" sz="3000" b="1" dirty="0"/>
              <a:t>30 </a:t>
            </a:r>
            <a:r>
              <a:rPr lang="es-CO" sz="3000" b="1" dirty="0" err="1"/>
              <a:t>tonnes</a:t>
            </a:r>
            <a:endParaRPr lang="es-CO" sz="3000" b="1" dirty="0"/>
          </a:p>
        </p:txBody>
      </p:sp>
      <p:pic>
        <p:nvPicPr>
          <p:cNvPr id="29" name="Graphic 28" descr="Box trolley with solid fill">
            <a:extLst>
              <a:ext uri="{FF2B5EF4-FFF2-40B4-BE49-F238E27FC236}">
                <a16:creationId xmlns:a16="http://schemas.microsoft.com/office/drawing/2014/main" id="{B0F1A391-AC30-A9CE-536F-152ACCDE64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77975" y="4460642"/>
            <a:ext cx="914400" cy="914400"/>
          </a:xfrm>
          <a:prstGeom prst="rect">
            <a:avLst/>
          </a:prstGeom>
        </p:spPr>
      </p:pic>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A17903B-057B-C9DF-895A-C295CF7F6B88}"/>
                  </a:ext>
                </a:extLst>
              </p:cNvPr>
              <p:cNvSpPr txBox="1"/>
              <p:nvPr/>
            </p:nvSpPr>
            <p:spPr>
              <a:xfrm>
                <a:off x="546575" y="5510952"/>
                <a:ext cx="5104282" cy="9233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3000" b="0" i="1" smtClean="0">
                          <a:latin typeface="Cambria Math" panose="02040503050406030204" pitchFamily="18" charset="0"/>
                        </a:rPr>
                        <m:t>100 </m:t>
                      </m:r>
                      <m:r>
                        <a:rPr lang="es-CO" sz="3000" b="0" i="1" smtClean="0">
                          <a:latin typeface="Cambria Math" panose="02040503050406030204" pitchFamily="18" charset="0"/>
                        </a:rPr>
                        <m:t>𝑝𝑎𝑠𝑠𝑒𝑛𝑔𝑒𝑟𝑠</m:t>
                      </m:r>
                      <m:r>
                        <a:rPr lang="es-CO" sz="3000" b="0" i="1" smtClean="0">
                          <a:latin typeface="Cambria Math" panose="02040503050406030204" pitchFamily="18" charset="0"/>
                        </a:rPr>
                        <m:t>∗30 </m:t>
                      </m:r>
                      <m:r>
                        <a:rPr lang="es-CO" sz="3000" b="0" i="1" smtClean="0">
                          <a:latin typeface="Cambria Math" panose="02040503050406030204" pitchFamily="18" charset="0"/>
                        </a:rPr>
                        <m:t>𝑘𝑚</m:t>
                      </m:r>
                      <m:r>
                        <a:rPr lang="es-CO" sz="3000" b="0" i="1" smtClean="0">
                          <a:latin typeface="Cambria Math" panose="02040503050406030204" pitchFamily="18" charset="0"/>
                        </a:rPr>
                        <m:t>=</m:t>
                      </m:r>
                    </m:oMath>
                  </m:oMathPara>
                </a14:m>
                <a:endParaRPr lang="es-CO" sz="30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s-CO" sz="3000" b="0" i="1" smtClean="0">
                          <a:latin typeface="Cambria Math" panose="02040503050406030204" pitchFamily="18" charset="0"/>
                        </a:rPr>
                        <m:t>3,000 </m:t>
                      </m:r>
                      <m:r>
                        <a:rPr lang="es-CO" sz="3000" b="0" i="1" smtClean="0">
                          <a:latin typeface="Cambria Math" panose="02040503050406030204" pitchFamily="18" charset="0"/>
                        </a:rPr>
                        <m:t>𝑝𝑎𝑠𝑠𝑒𝑛𝑔𝑒𝑟</m:t>
                      </m:r>
                      <m:r>
                        <a:rPr lang="es-CO" sz="3000" b="0" i="1" smtClean="0">
                          <a:latin typeface="Cambria Math" panose="02040503050406030204" pitchFamily="18" charset="0"/>
                        </a:rPr>
                        <m:t>−</m:t>
                      </m:r>
                      <m:r>
                        <a:rPr lang="es-CO" sz="3000" b="0" i="1" smtClean="0">
                          <a:latin typeface="Cambria Math" panose="02040503050406030204" pitchFamily="18" charset="0"/>
                        </a:rPr>
                        <m:t>𝑘𝑖𝑙𝑜𝑚𝑒𝑡𝑟𝑒</m:t>
                      </m:r>
                    </m:oMath>
                  </m:oMathPara>
                </a14:m>
                <a:endParaRPr lang="es-CO" sz="3000" dirty="0"/>
              </a:p>
            </p:txBody>
          </p:sp>
        </mc:Choice>
        <mc:Fallback xmlns="">
          <p:sp>
            <p:nvSpPr>
              <p:cNvPr id="30" name="TextBox 29">
                <a:extLst>
                  <a:ext uri="{FF2B5EF4-FFF2-40B4-BE49-F238E27FC236}">
                    <a16:creationId xmlns:a16="http://schemas.microsoft.com/office/drawing/2014/main" id="{1A17903B-057B-C9DF-895A-C295CF7F6B88}"/>
                  </a:ext>
                </a:extLst>
              </p:cNvPr>
              <p:cNvSpPr txBox="1">
                <a:spLocks noRot="1" noChangeAspect="1" noMove="1" noResize="1" noEditPoints="1" noAdjustHandles="1" noChangeArrowheads="1" noChangeShapeType="1" noTextEdit="1"/>
              </p:cNvSpPr>
              <p:nvPr/>
            </p:nvSpPr>
            <p:spPr>
              <a:xfrm>
                <a:off x="546575" y="5510952"/>
                <a:ext cx="5104282" cy="923330"/>
              </a:xfrm>
              <a:prstGeom prst="rect">
                <a:avLst/>
              </a:prstGeom>
              <a:blipFill>
                <a:blip r:embed="rId11"/>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15EA1C95-F2C1-A7DC-983D-8C95D1A70C84}"/>
                  </a:ext>
                </a:extLst>
              </p:cNvPr>
              <p:cNvSpPr txBox="1"/>
              <p:nvPr/>
            </p:nvSpPr>
            <p:spPr>
              <a:xfrm>
                <a:off x="6843541" y="5503595"/>
                <a:ext cx="4288353" cy="9233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3000" i="1" smtClean="0">
                          <a:latin typeface="Cambria Math" panose="02040503050406030204" pitchFamily="18" charset="0"/>
                        </a:rPr>
                        <m:t>3</m:t>
                      </m:r>
                      <m:r>
                        <a:rPr lang="es-CO" sz="3000" b="0" i="1" smtClean="0">
                          <a:latin typeface="Cambria Math" panose="02040503050406030204" pitchFamily="18" charset="0"/>
                        </a:rPr>
                        <m:t>0 </m:t>
                      </m:r>
                      <m:r>
                        <a:rPr lang="es-CO" sz="3000" b="0" i="1" smtClean="0">
                          <a:latin typeface="Cambria Math" panose="02040503050406030204" pitchFamily="18" charset="0"/>
                        </a:rPr>
                        <m:t>𝑡𝑜𝑛𝑛𝑒𝑠</m:t>
                      </m:r>
                      <m:r>
                        <a:rPr lang="es-CO" sz="3000" b="0" i="1" smtClean="0">
                          <a:latin typeface="Cambria Math" panose="02040503050406030204" pitchFamily="18" charset="0"/>
                        </a:rPr>
                        <m:t>∗100 </m:t>
                      </m:r>
                      <m:r>
                        <a:rPr lang="es-CO" sz="3000" b="0" i="1" smtClean="0">
                          <a:latin typeface="Cambria Math" panose="02040503050406030204" pitchFamily="18" charset="0"/>
                        </a:rPr>
                        <m:t>𝑘𝑚</m:t>
                      </m:r>
                      <m:r>
                        <a:rPr lang="es-CO" sz="3000" b="0" i="1" smtClean="0">
                          <a:latin typeface="Cambria Math" panose="02040503050406030204" pitchFamily="18" charset="0"/>
                        </a:rPr>
                        <m:t>=</m:t>
                      </m:r>
                    </m:oMath>
                  </m:oMathPara>
                </a14:m>
                <a:endParaRPr lang="es-CO" sz="30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s-CO" sz="3000" b="0" i="1" smtClean="0">
                          <a:latin typeface="Cambria Math" panose="02040503050406030204" pitchFamily="18" charset="0"/>
                        </a:rPr>
                        <m:t>3,000 </m:t>
                      </m:r>
                      <m:r>
                        <a:rPr lang="es-CO" sz="3000" b="0" i="1" smtClean="0">
                          <a:latin typeface="Cambria Math" panose="02040503050406030204" pitchFamily="18" charset="0"/>
                        </a:rPr>
                        <m:t>𝑡𝑜𝑛𝑛𝑒</m:t>
                      </m:r>
                      <m:r>
                        <a:rPr lang="es-CO" sz="3000" b="0" i="1" smtClean="0">
                          <a:latin typeface="Cambria Math" panose="02040503050406030204" pitchFamily="18" charset="0"/>
                        </a:rPr>
                        <m:t>−</m:t>
                      </m:r>
                      <m:r>
                        <a:rPr lang="es-CO" sz="3000" b="0" i="1" smtClean="0">
                          <a:latin typeface="Cambria Math" panose="02040503050406030204" pitchFamily="18" charset="0"/>
                        </a:rPr>
                        <m:t>𝑘𝑖𝑙𝑜𝑚𝑒𝑡𝑟𝑒</m:t>
                      </m:r>
                    </m:oMath>
                  </m:oMathPara>
                </a14:m>
                <a:endParaRPr lang="es-CO" sz="3000" dirty="0"/>
              </a:p>
            </p:txBody>
          </p:sp>
        </mc:Choice>
        <mc:Fallback xmlns="">
          <p:sp>
            <p:nvSpPr>
              <p:cNvPr id="31" name="TextBox 30">
                <a:extLst>
                  <a:ext uri="{FF2B5EF4-FFF2-40B4-BE49-F238E27FC236}">
                    <a16:creationId xmlns:a16="http://schemas.microsoft.com/office/drawing/2014/main" id="{15EA1C95-F2C1-A7DC-983D-8C95D1A70C84}"/>
                  </a:ext>
                </a:extLst>
              </p:cNvPr>
              <p:cNvSpPr txBox="1">
                <a:spLocks noRot="1" noChangeAspect="1" noMove="1" noResize="1" noEditPoints="1" noAdjustHandles="1" noChangeArrowheads="1" noChangeShapeType="1" noTextEdit="1"/>
              </p:cNvSpPr>
              <p:nvPr/>
            </p:nvSpPr>
            <p:spPr>
              <a:xfrm>
                <a:off x="6843541" y="5503595"/>
                <a:ext cx="4288353" cy="923330"/>
              </a:xfrm>
              <a:prstGeom prst="rect">
                <a:avLst/>
              </a:prstGeom>
              <a:blipFill>
                <a:blip r:embed="rId12"/>
                <a:stretch>
                  <a:fillRect/>
                </a:stretch>
              </a:blipFill>
            </p:spPr>
            <p:txBody>
              <a:bodyPr/>
              <a:lstStyle/>
              <a:p>
                <a:r>
                  <a:rPr lang="es-CO">
                    <a:noFill/>
                  </a:rPr>
                  <a:t> </a:t>
                </a:r>
              </a:p>
            </p:txBody>
          </p:sp>
        </mc:Fallback>
      </mc:AlternateContent>
      <p:pic>
        <p:nvPicPr>
          <p:cNvPr id="9" name="synthesize - 2025-02-14T002750.728">
            <a:hlinkClick r:id="" action="ppaction://media"/>
            <a:extLst>
              <a:ext uri="{FF2B5EF4-FFF2-40B4-BE49-F238E27FC236}">
                <a16:creationId xmlns:a16="http://schemas.microsoft.com/office/drawing/2014/main" id="{6F7252F2-3009-90C2-AFBE-1F3E35BA0A2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003252" y="859733"/>
            <a:ext cx="822203" cy="822203"/>
          </a:xfrm>
          <a:prstGeom prst="rect">
            <a:avLst/>
          </a:prstGeom>
        </p:spPr>
      </p:pic>
    </p:spTree>
    <p:extLst>
      <p:ext uri="{BB962C8B-B14F-4D97-AF65-F5344CB8AC3E}">
        <p14:creationId xmlns:p14="http://schemas.microsoft.com/office/powerpoint/2010/main" val="105320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36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9EC7227-0763-320F-8C03-CC4597DE2CC4}"/>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07D8577-F448-382D-209E-50A2F029B5E6}"/>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9</a:t>
            </a:fld>
            <a:endParaRPr lang="sv-SE" sz="1000" b="1" dirty="0">
              <a:solidFill>
                <a:schemeClr val="bg1"/>
              </a:solidFill>
            </a:endParaRPr>
          </a:p>
        </p:txBody>
      </p:sp>
      <p:sp>
        <p:nvSpPr>
          <p:cNvPr id="2" name="Rectangle 1">
            <a:extLst>
              <a:ext uri="{FF2B5EF4-FFF2-40B4-BE49-F238E27FC236}">
                <a16:creationId xmlns:a16="http://schemas.microsoft.com/office/drawing/2014/main" id="{53C295C2-349F-20F8-3213-CAD426C5B1F0}"/>
              </a:ext>
            </a:extLst>
          </p:cNvPr>
          <p:cNvSpPr/>
          <p:nvPr/>
        </p:nvSpPr>
        <p:spPr>
          <a:xfrm>
            <a:off x="368102" y="103910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13.2.2 Modes of transport as demands </a:t>
            </a:r>
          </a:p>
        </p:txBody>
      </p:sp>
      <p:sp>
        <p:nvSpPr>
          <p:cNvPr id="4" name="Title 10">
            <a:extLst>
              <a:ext uri="{FF2B5EF4-FFF2-40B4-BE49-F238E27FC236}">
                <a16:creationId xmlns:a16="http://schemas.microsoft.com/office/drawing/2014/main" id="{992E0BA5-9BA1-0A44-CC6B-059325A0FCA9}"/>
              </a:ext>
            </a:extLst>
          </p:cNvPr>
          <p:cNvSpPr txBox="1">
            <a:spLocks/>
          </p:cNvSpPr>
          <p:nvPr/>
        </p:nvSpPr>
        <p:spPr>
          <a:xfrm>
            <a:off x="188715" y="-200025"/>
            <a:ext cx="11609585" cy="1110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13.2 Basic concepts on transport modelling</a:t>
            </a:r>
          </a:p>
        </p:txBody>
      </p:sp>
      <p:sp>
        <p:nvSpPr>
          <p:cNvPr id="5" name="TextBox 4">
            <a:extLst>
              <a:ext uri="{FF2B5EF4-FFF2-40B4-BE49-F238E27FC236}">
                <a16:creationId xmlns:a16="http://schemas.microsoft.com/office/drawing/2014/main" id="{7CF4705E-6F10-76ED-194F-233C9FC76FFB}"/>
              </a:ext>
            </a:extLst>
          </p:cNvPr>
          <p:cNvSpPr txBox="1"/>
          <p:nvPr/>
        </p:nvSpPr>
        <p:spPr>
          <a:xfrm>
            <a:off x="663216" y="1700022"/>
            <a:ext cx="2351447" cy="477054"/>
          </a:xfrm>
          <a:prstGeom prst="rect">
            <a:avLst/>
          </a:prstGeom>
          <a:solidFill>
            <a:schemeClr val="accent1">
              <a:lumMod val="60000"/>
              <a:lumOff val="40000"/>
            </a:schemeClr>
          </a:solidFill>
        </p:spPr>
        <p:txBody>
          <a:bodyPr wrap="square" rtlCol="0">
            <a:spAutoFit/>
          </a:bodyPr>
          <a:lstStyle/>
          <a:p>
            <a:pPr algn="ctr"/>
            <a:r>
              <a:rPr lang="es-CO" sz="2500" b="1" dirty="0">
                <a:solidFill>
                  <a:schemeClr val="bg1"/>
                </a:solidFill>
                <a:latin typeface="Aptos" panose="020B0004020202020204" pitchFamily="34" charset="0"/>
              </a:rPr>
              <a:t>Road</a:t>
            </a:r>
          </a:p>
        </p:txBody>
      </p:sp>
      <p:sp>
        <p:nvSpPr>
          <p:cNvPr id="6" name="TextBox 5">
            <a:extLst>
              <a:ext uri="{FF2B5EF4-FFF2-40B4-BE49-F238E27FC236}">
                <a16:creationId xmlns:a16="http://schemas.microsoft.com/office/drawing/2014/main" id="{915CF07C-D0F6-65C6-730A-1292D5F1F259}"/>
              </a:ext>
            </a:extLst>
          </p:cNvPr>
          <p:cNvSpPr txBox="1"/>
          <p:nvPr/>
        </p:nvSpPr>
        <p:spPr>
          <a:xfrm>
            <a:off x="828697" y="4215414"/>
            <a:ext cx="1800000" cy="477054"/>
          </a:xfrm>
          <a:prstGeom prst="rect">
            <a:avLst/>
          </a:prstGeom>
          <a:solidFill>
            <a:schemeClr val="accent1">
              <a:lumMod val="60000"/>
              <a:lumOff val="40000"/>
            </a:schemeClr>
          </a:solidFill>
        </p:spPr>
        <p:txBody>
          <a:bodyPr wrap="square" rtlCol="0">
            <a:spAutoFit/>
          </a:bodyPr>
          <a:lstStyle/>
          <a:p>
            <a:pPr algn="ctr"/>
            <a:r>
              <a:rPr lang="es-CO" sz="2500" b="1" dirty="0">
                <a:solidFill>
                  <a:schemeClr val="bg1"/>
                </a:solidFill>
                <a:latin typeface="Aptos" panose="020B0004020202020204" pitchFamily="34" charset="0"/>
              </a:rPr>
              <a:t>Rail</a:t>
            </a:r>
          </a:p>
        </p:txBody>
      </p:sp>
      <p:sp>
        <p:nvSpPr>
          <p:cNvPr id="7" name="TextBox 6">
            <a:extLst>
              <a:ext uri="{FF2B5EF4-FFF2-40B4-BE49-F238E27FC236}">
                <a16:creationId xmlns:a16="http://schemas.microsoft.com/office/drawing/2014/main" id="{2E06FD9F-0CC5-4C42-7B73-48C942EE3F72}"/>
              </a:ext>
            </a:extLst>
          </p:cNvPr>
          <p:cNvSpPr txBox="1"/>
          <p:nvPr/>
        </p:nvSpPr>
        <p:spPr>
          <a:xfrm>
            <a:off x="3867998" y="4214672"/>
            <a:ext cx="1800000" cy="477054"/>
          </a:xfrm>
          <a:prstGeom prst="rect">
            <a:avLst/>
          </a:prstGeom>
          <a:solidFill>
            <a:schemeClr val="accent1">
              <a:lumMod val="60000"/>
              <a:lumOff val="40000"/>
            </a:schemeClr>
          </a:solidFill>
        </p:spPr>
        <p:txBody>
          <a:bodyPr wrap="square" rtlCol="0">
            <a:spAutoFit/>
          </a:bodyPr>
          <a:lstStyle/>
          <a:p>
            <a:pPr algn="ctr"/>
            <a:r>
              <a:rPr lang="es-CO" sz="2500" b="1" dirty="0" err="1">
                <a:solidFill>
                  <a:schemeClr val="bg1"/>
                </a:solidFill>
                <a:latin typeface="Aptos" panose="020B0004020202020204" pitchFamily="34" charset="0"/>
              </a:rPr>
              <a:t>River</a:t>
            </a:r>
            <a:endParaRPr lang="es-CO" sz="2500" b="1" dirty="0">
              <a:solidFill>
                <a:schemeClr val="bg1"/>
              </a:solidFill>
              <a:latin typeface="Aptos" panose="020B0004020202020204" pitchFamily="34" charset="0"/>
            </a:endParaRPr>
          </a:p>
        </p:txBody>
      </p:sp>
      <p:sp>
        <p:nvSpPr>
          <p:cNvPr id="8" name="TextBox 7">
            <a:extLst>
              <a:ext uri="{FF2B5EF4-FFF2-40B4-BE49-F238E27FC236}">
                <a16:creationId xmlns:a16="http://schemas.microsoft.com/office/drawing/2014/main" id="{F5042251-944C-70FC-C080-2D0084E73A5E}"/>
              </a:ext>
            </a:extLst>
          </p:cNvPr>
          <p:cNvSpPr txBox="1"/>
          <p:nvPr/>
        </p:nvSpPr>
        <p:spPr>
          <a:xfrm>
            <a:off x="9412012" y="4213628"/>
            <a:ext cx="1800000" cy="477054"/>
          </a:xfrm>
          <a:prstGeom prst="rect">
            <a:avLst/>
          </a:prstGeom>
          <a:solidFill>
            <a:schemeClr val="accent1">
              <a:lumMod val="60000"/>
              <a:lumOff val="40000"/>
            </a:schemeClr>
          </a:solidFill>
        </p:spPr>
        <p:txBody>
          <a:bodyPr wrap="square" rtlCol="0">
            <a:spAutoFit/>
          </a:bodyPr>
          <a:lstStyle/>
          <a:p>
            <a:pPr algn="ctr"/>
            <a:r>
              <a:rPr lang="es-CO" sz="2500" b="1" dirty="0">
                <a:solidFill>
                  <a:schemeClr val="bg1"/>
                </a:solidFill>
                <a:latin typeface="Aptos" panose="020B0004020202020204" pitchFamily="34" charset="0"/>
              </a:rPr>
              <a:t>Air</a:t>
            </a:r>
          </a:p>
        </p:txBody>
      </p:sp>
      <p:pic>
        <p:nvPicPr>
          <p:cNvPr id="9" name="Graphic 8" descr="Airplane with solid fill">
            <a:extLst>
              <a:ext uri="{FF2B5EF4-FFF2-40B4-BE49-F238E27FC236}">
                <a16:creationId xmlns:a16="http://schemas.microsoft.com/office/drawing/2014/main" id="{DDA940C1-63B1-28B3-9777-8CFF9A6AF3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91572" y="4883444"/>
            <a:ext cx="1122720" cy="1122720"/>
          </a:xfrm>
          <a:prstGeom prst="rect">
            <a:avLst/>
          </a:prstGeom>
        </p:spPr>
      </p:pic>
      <p:pic>
        <p:nvPicPr>
          <p:cNvPr id="10" name="Graphic 9" descr="Train with solid fill">
            <a:extLst>
              <a:ext uri="{FF2B5EF4-FFF2-40B4-BE49-F238E27FC236}">
                <a16:creationId xmlns:a16="http://schemas.microsoft.com/office/drawing/2014/main" id="{F6F98A0C-63B1-AEB8-7899-63F6AD90328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9769" y="4915146"/>
            <a:ext cx="1091018" cy="1091018"/>
          </a:xfrm>
          <a:prstGeom prst="rect">
            <a:avLst/>
          </a:prstGeom>
        </p:spPr>
      </p:pic>
      <p:pic>
        <p:nvPicPr>
          <p:cNvPr id="11" name="Graphic 10" descr="Car with solid fill">
            <a:extLst>
              <a:ext uri="{FF2B5EF4-FFF2-40B4-BE49-F238E27FC236}">
                <a16:creationId xmlns:a16="http://schemas.microsoft.com/office/drawing/2014/main" id="{AFCE0931-613B-8BF7-438B-1F9582D7B54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3216" y="2135369"/>
            <a:ext cx="1473903" cy="1473903"/>
          </a:xfrm>
          <a:prstGeom prst="rect">
            <a:avLst/>
          </a:prstGeom>
        </p:spPr>
      </p:pic>
      <p:pic>
        <p:nvPicPr>
          <p:cNvPr id="12" name="Graphic 11" descr="Freight with solid fill">
            <a:extLst>
              <a:ext uri="{FF2B5EF4-FFF2-40B4-BE49-F238E27FC236}">
                <a16:creationId xmlns:a16="http://schemas.microsoft.com/office/drawing/2014/main" id="{3ADC2587-589B-16E8-3276-C4330008324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16544" y="4835764"/>
            <a:ext cx="1122720" cy="1122720"/>
          </a:xfrm>
          <a:prstGeom prst="rect">
            <a:avLst/>
          </a:prstGeom>
        </p:spPr>
      </p:pic>
      <p:pic>
        <p:nvPicPr>
          <p:cNvPr id="14" name="Graphic 13" descr="Scooter with solid fill">
            <a:extLst>
              <a:ext uri="{FF2B5EF4-FFF2-40B4-BE49-F238E27FC236}">
                <a16:creationId xmlns:a16="http://schemas.microsoft.com/office/drawing/2014/main" id="{BD2FC13A-C6AD-2535-B9D6-F8264CD9C4F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166929" y="2210729"/>
            <a:ext cx="1302039" cy="1302039"/>
          </a:xfrm>
          <a:prstGeom prst="rect">
            <a:avLst/>
          </a:prstGeom>
        </p:spPr>
      </p:pic>
      <p:pic>
        <p:nvPicPr>
          <p:cNvPr id="16" name="Graphic 15" descr="Bus with solid fill">
            <a:extLst>
              <a:ext uri="{FF2B5EF4-FFF2-40B4-BE49-F238E27FC236}">
                <a16:creationId xmlns:a16="http://schemas.microsoft.com/office/drawing/2014/main" id="{86F56956-788D-79F6-0C64-3832930DC90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702397" y="2180273"/>
            <a:ext cx="1302039" cy="1302039"/>
          </a:xfrm>
          <a:prstGeom prst="rect">
            <a:avLst/>
          </a:prstGeom>
        </p:spPr>
      </p:pic>
      <p:pic>
        <p:nvPicPr>
          <p:cNvPr id="18" name="Graphic 17" descr="Truck with solid fill">
            <a:extLst>
              <a:ext uri="{FF2B5EF4-FFF2-40B4-BE49-F238E27FC236}">
                <a16:creationId xmlns:a16="http://schemas.microsoft.com/office/drawing/2014/main" id="{2A9378B7-55B0-3277-D4B9-C99D2B9B8EF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275048" y="2183994"/>
            <a:ext cx="1302038" cy="1302038"/>
          </a:xfrm>
          <a:prstGeom prst="rect">
            <a:avLst/>
          </a:prstGeom>
        </p:spPr>
      </p:pic>
      <p:pic>
        <p:nvPicPr>
          <p:cNvPr id="20" name="Graphic 19" descr="Streetcar with solid fill">
            <a:extLst>
              <a:ext uri="{FF2B5EF4-FFF2-40B4-BE49-F238E27FC236}">
                <a16:creationId xmlns:a16="http://schemas.microsoft.com/office/drawing/2014/main" id="{B9064084-8A03-D328-5610-0BB2CEF10110}"/>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894620" y="4882723"/>
            <a:ext cx="1091017" cy="1091017"/>
          </a:xfrm>
          <a:prstGeom prst="rect">
            <a:avLst/>
          </a:prstGeom>
        </p:spPr>
      </p:pic>
      <p:sp>
        <p:nvSpPr>
          <p:cNvPr id="21" name="TextBox 20">
            <a:extLst>
              <a:ext uri="{FF2B5EF4-FFF2-40B4-BE49-F238E27FC236}">
                <a16:creationId xmlns:a16="http://schemas.microsoft.com/office/drawing/2014/main" id="{F80AED89-9DA7-CB97-005E-54EA4062D1EE}"/>
              </a:ext>
            </a:extLst>
          </p:cNvPr>
          <p:cNvSpPr txBox="1"/>
          <p:nvPr/>
        </p:nvSpPr>
        <p:spPr>
          <a:xfrm>
            <a:off x="720024" y="3378659"/>
            <a:ext cx="1346691" cy="461665"/>
          </a:xfrm>
          <a:prstGeom prst="rect">
            <a:avLst/>
          </a:prstGeom>
          <a:noFill/>
        </p:spPr>
        <p:txBody>
          <a:bodyPr wrap="square" rtlCol="0">
            <a:spAutoFit/>
          </a:bodyPr>
          <a:lstStyle/>
          <a:p>
            <a:pPr algn="ctr"/>
            <a:r>
              <a:rPr lang="es-CO" sz="2400" b="1" dirty="0"/>
              <a:t>Cars</a:t>
            </a:r>
          </a:p>
        </p:txBody>
      </p:sp>
      <p:sp>
        <p:nvSpPr>
          <p:cNvPr id="22" name="TextBox 21">
            <a:extLst>
              <a:ext uri="{FF2B5EF4-FFF2-40B4-BE49-F238E27FC236}">
                <a16:creationId xmlns:a16="http://schemas.microsoft.com/office/drawing/2014/main" id="{8217B5F5-48F5-BEDB-E622-79C051421127}"/>
              </a:ext>
            </a:extLst>
          </p:cNvPr>
          <p:cNvSpPr txBox="1"/>
          <p:nvPr/>
        </p:nvSpPr>
        <p:spPr>
          <a:xfrm>
            <a:off x="2872455" y="3299067"/>
            <a:ext cx="2094605" cy="461665"/>
          </a:xfrm>
          <a:prstGeom prst="rect">
            <a:avLst/>
          </a:prstGeom>
          <a:noFill/>
        </p:spPr>
        <p:txBody>
          <a:bodyPr wrap="square" rtlCol="0">
            <a:spAutoFit/>
          </a:bodyPr>
          <a:lstStyle/>
          <a:p>
            <a:pPr algn="ctr"/>
            <a:r>
              <a:rPr lang="es-CO" sz="2400" b="1" dirty="0" err="1"/>
              <a:t>Motorcycles</a:t>
            </a:r>
            <a:endParaRPr lang="es-CO" sz="2400" b="1" dirty="0"/>
          </a:p>
        </p:txBody>
      </p:sp>
      <p:sp>
        <p:nvSpPr>
          <p:cNvPr id="23" name="TextBox 22">
            <a:extLst>
              <a:ext uri="{FF2B5EF4-FFF2-40B4-BE49-F238E27FC236}">
                <a16:creationId xmlns:a16="http://schemas.microsoft.com/office/drawing/2014/main" id="{CEF10647-91C4-18E8-910E-7EDD2B2C3A69}"/>
              </a:ext>
            </a:extLst>
          </p:cNvPr>
          <p:cNvSpPr txBox="1"/>
          <p:nvPr/>
        </p:nvSpPr>
        <p:spPr>
          <a:xfrm>
            <a:off x="5306113" y="3299066"/>
            <a:ext cx="2094605" cy="461665"/>
          </a:xfrm>
          <a:prstGeom prst="rect">
            <a:avLst/>
          </a:prstGeom>
          <a:noFill/>
        </p:spPr>
        <p:txBody>
          <a:bodyPr wrap="square" rtlCol="0">
            <a:spAutoFit/>
          </a:bodyPr>
          <a:lstStyle/>
          <a:p>
            <a:pPr algn="ctr"/>
            <a:r>
              <a:rPr lang="es-CO" sz="2400" b="1" dirty="0"/>
              <a:t>Buses</a:t>
            </a:r>
          </a:p>
        </p:txBody>
      </p:sp>
      <p:sp>
        <p:nvSpPr>
          <p:cNvPr id="24" name="TextBox 23">
            <a:extLst>
              <a:ext uri="{FF2B5EF4-FFF2-40B4-BE49-F238E27FC236}">
                <a16:creationId xmlns:a16="http://schemas.microsoft.com/office/drawing/2014/main" id="{AE0083E5-E1FE-3334-1FE1-047D0EF3E17E}"/>
              </a:ext>
            </a:extLst>
          </p:cNvPr>
          <p:cNvSpPr txBox="1"/>
          <p:nvPr/>
        </p:nvSpPr>
        <p:spPr>
          <a:xfrm>
            <a:off x="7878766" y="3298325"/>
            <a:ext cx="2094605" cy="461665"/>
          </a:xfrm>
          <a:prstGeom prst="rect">
            <a:avLst/>
          </a:prstGeom>
          <a:noFill/>
        </p:spPr>
        <p:txBody>
          <a:bodyPr wrap="square" rtlCol="0">
            <a:spAutoFit/>
          </a:bodyPr>
          <a:lstStyle/>
          <a:p>
            <a:pPr algn="ctr"/>
            <a:r>
              <a:rPr lang="es-CO" sz="2400" b="1" dirty="0" err="1"/>
              <a:t>Trucks</a:t>
            </a:r>
            <a:endParaRPr lang="es-CO" sz="2400" b="1" dirty="0"/>
          </a:p>
        </p:txBody>
      </p:sp>
      <p:sp>
        <p:nvSpPr>
          <p:cNvPr id="25" name="TextBox 24">
            <a:extLst>
              <a:ext uri="{FF2B5EF4-FFF2-40B4-BE49-F238E27FC236}">
                <a16:creationId xmlns:a16="http://schemas.microsoft.com/office/drawing/2014/main" id="{F9B85B12-7284-14AF-2BAC-8A74510D3E9A}"/>
              </a:ext>
            </a:extLst>
          </p:cNvPr>
          <p:cNvSpPr txBox="1"/>
          <p:nvPr/>
        </p:nvSpPr>
        <p:spPr>
          <a:xfrm>
            <a:off x="172418" y="6006164"/>
            <a:ext cx="1666521" cy="461665"/>
          </a:xfrm>
          <a:prstGeom prst="rect">
            <a:avLst/>
          </a:prstGeom>
          <a:noFill/>
        </p:spPr>
        <p:txBody>
          <a:bodyPr wrap="square" rtlCol="0">
            <a:spAutoFit/>
          </a:bodyPr>
          <a:lstStyle/>
          <a:p>
            <a:pPr algn="ctr"/>
            <a:r>
              <a:rPr lang="es-CO" sz="2400" b="1" dirty="0" err="1"/>
              <a:t>Trains</a:t>
            </a:r>
            <a:endParaRPr lang="es-CO" sz="2400" b="1" dirty="0"/>
          </a:p>
        </p:txBody>
      </p:sp>
      <p:sp>
        <p:nvSpPr>
          <p:cNvPr id="26" name="TextBox 25">
            <a:extLst>
              <a:ext uri="{FF2B5EF4-FFF2-40B4-BE49-F238E27FC236}">
                <a16:creationId xmlns:a16="http://schemas.microsoft.com/office/drawing/2014/main" id="{D9E70B38-FB3D-CDCB-F1EF-1DC7D549F0FA}"/>
              </a:ext>
            </a:extLst>
          </p:cNvPr>
          <p:cNvSpPr txBox="1"/>
          <p:nvPr/>
        </p:nvSpPr>
        <p:spPr>
          <a:xfrm>
            <a:off x="1600787" y="6006164"/>
            <a:ext cx="1666521" cy="461665"/>
          </a:xfrm>
          <a:prstGeom prst="rect">
            <a:avLst/>
          </a:prstGeom>
          <a:noFill/>
        </p:spPr>
        <p:txBody>
          <a:bodyPr wrap="square" rtlCol="0">
            <a:spAutoFit/>
          </a:bodyPr>
          <a:lstStyle/>
          <a:p>
            <a:pPr algn="ctr"/>
            <a:r>
              <a:rPr lang="es-CO" sz="2400" b="1" dirty="0"/>
              <a:t>Metro</a:t>
            </a:r>
          </a:p>
        </p:txBody>
      </p:sp>
      <p:sp>
        <p:nvSpPr>
          <p:cNvPr id="27" name="TextBox 26">
            <a:extLst>
              <a:ext uri="{FF2B5EF4-FFF2-40B4-BE49-F238E27FC236}">
                <a16:creationId xmlns:a16="http://schemas.microsoft.com/office/drawing/2014/main" id="{BBD1E3C2-0B46-8424-D8B6-6F7964270A16}"/>
              </a:ext>
            </a:extLst>
          </p:cNvPr>
          <p:cNvSpPr txBox="1"/>
          <p:nvPr/>
        </p:nvSpPr>
        <p:spPr>
          <a:xfrm>
            <a:off x="6804345" y="5969942"/>
            <a:ext cx="1666521" cy="461665"/>
          </a:xfrm>
          <a:prstGeom prst="rect">
            <a:avLst/>
          </a:prstGeom>
          <a:noFill/>
        </p:spPr>
        <p:txBody>
          <a:bodyPr wrap="square" rtlCol="0">
            <a:spAutoFit/>
          </a:bodyPr>
          <a:lstStyle/>
          <a:p>
            <a:pPr algn="ctr"/>
            <a:r>
              <a:rPr lang="es-CO" sz="2400" b="1" dirty="0" err="1"/>
              <a:t>Ships</a:t>
            </a:r>
            <a:endParaRPr lang="es-CO" sz="2400" b="1" dirty="0"/>
          </a:p>
        </p:txBody>
      </p:sp>
      <p:pic>
        <p:nvPicPr>
          <p:cNvPr id="29" name="Graphic 28" descr="Boat launch with solid fill">
            <a:extLst>
              <a:ext uri="{FF2B5EF4-FFF2-40B4-BE49-F238E27FC236}">
                <a16:creationId xmlns:a16="http://schemas.microsoft.com/office/drawing/2014/main" id="{C5CC9102-2E5A-0457-B443-8560173EAEF3}"/>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142788" y="4791794"/>
            <a:ext cx="1337721" cy="1337721"/>
          </a:xfrm>
          <a:prstGeom prst="rect">
            <a:avLst/>
          </a:prstGeom>
        </p:spPr>
      </p:pic>
      <p:sp>
        <p:nvSpPr>
          <p:cNvPr id="30" name="TextBox 29">
            <a:extLst>
              <a:ext uri="{FF2B5EF4-FFF2-40B4-BE49-F238E27FC236}">
                <a16:creationId xmlns:a16="http://schemas.microsoft.com/office/drawing/2014/main" id="{91A63A3C-89F6-C371-EAB6-B0E94D2A38B0}"/>
              </a:ext>
            </a:extLst>
          </p:cNvPr>
          <p:cNvSpPr txBox="1"/>
          <p:nvPr/>
        </p:nvSpPr>
        <p:spPr>
          <a:xfrm>
            <a:off x="9519672" y="5969942"/>
            <a:ext cx="1666521" cy="461665"/>
          </a:xfrm>
          <a:prstGeom prst="rect">
            <a:avLst/>
          </a:prstGeom>
          <a:noFill/>
        </p:spPr>
        <p:txBody>
          <a:bodyPr wrap="square" rtlCol="0">
            <a:spAutoFit/>
          </a:bodyPr>
          <a:lstStyle/>
          <a:p>
            <a:pPr algn="ctr"/>
            <a:r>
              <a:rPr lang="es-CO" sz="2400" b="1" dirty="0" err="1"/>
              <a:t>Airplanes</a:t>
            </a:r>
            <a:endParaRPr lang="es-CO" sz="2400" b="1" dirty="0"/>
          </a:p>
        </p:txBody>
      </p:sp>
      <p:sp>
        <p:nvSpPr>
          <p:cNvPr id="31" name="TextBox 30">
            <a:extLst>
              <a:ext uri="{FF2B5EF4-FFF2-40B4-BE49-F238E27FC236}">
                <a16:creationId xmlns:a16="http://schemas.microsoft.com/office/drawing/2014/main" id="{1E1C1FA3-AEF8-AC80-65F2-977EAB7839A9}"/>
              </a:ext>
            </a:extLst>
          </p:cNvPr>
          <p:cNvSpPr txBox="1"/>
          <p:nvPr/>
        </p:nvSpPr>
        <p:spPr>
          <a:xfrm>
            <a:off x="3887884" y="5969941"/>
            <a:ext cx="1666521" cy="461665"/>
          </a:xfrm>
          <a:prstGeom prst="rect">
            <a:avLst/>
          </a:prstGeom>
          <a:noFill/>
        </p:spPr>
        <p:txBody>
          <a:bodyPr wrap="square" rtlCol="0">
            <a:spAutoFit/>
          </a:bodyPr>
          <a:lstStyle/>
          <a:p>
            <a:pPr algn="ctr"/>
            <a:r>
              <a:rPr lang="es-CO" sz="2400" b="1" dirty="0" err="1"/>
              <a:t>Boats</a:t>
            </a:r>
            <a:endParaRPr lang="es-CO" sz="2400" b="1" dirty="0"/>
          </a:p>
        </p:txBody>
      </p:sp>
      <p:sp>
        <p:nvSpPr>
          <p:cNvPr id="13" name="TextBox 12">
            <a:extLst>
              <a:ext uri="{FF2B5EF4-FFF2-40B4-BE49-F238E27FC236}">
                <a16:creationId xmlns:a16="http://schemas.microsoft.com/office/drawing/2014/main" id="{D219DF22-B568-5220-A032-F8A8E9AAF160}"/>
              </a:ext>
            </a:extLst>
          </p:cNvPr>
          <p:cNvSpPr txBox="1"/>
          <p:nvPr/>
        </p:nvSpPr>
        <p:spPr>
          <a:xfrm>
            <a:off x="6711350" y="4214672"/>
            <a:ext cx="1823743" cy="477054"/>
          </a:xfrm>
          <a:prstGeom prst="rect">
            <a:avLst/>
          </a:prstGeom>
          <a:solidFill>
            <a:schemeClr val="accent1">
              <a:lumMod val="60000"/>
              <a:lumOff val="40000"/>
            </a:schemeClr>
          </a:solidFill>
        </p:spPr>
        <p:txBody>
          <a:bodyPr wrap="square" rtlCol="0">
            <a:spAutoFit/>
          </a:bodyPr>
          <a:lstStyle/>
          <a:p>
            <a:pPr algn="ctr"/>
            <a:r>
              <a:rPr lang="es-CO" sz="2500" b="1" dirty="0" err="1">
                <a:solidFill>
                  <a:schemeClr val="bg1"/>
                </a:solidFill>
                <a:latin typeface="Aptos" panose="020B0004020202020204" pitchFamily="34" charset="0"/>
              </a:rPr>
              <a:t>Maritime</a:t>
            </a:r>
            <a:endParaRPr lang="es-CO" sz="2500" b="1" dirty="0">
              <a:solidFill>
                <a:schemeClr val="bg1"/>
              </a:solidFill>
              <a:latin typeface="Aptos" panose="020B0004020202020204" pitchFamily="34" charset="0"/>
            </a:endParaRPr>
          </a:p>
        </p:txBody>
      </p:sp>
      <p:pic>
        <p:nvPicPr>
          <p:cNvPr id="15" name="synthesize - 2025-02-14T002830.228">
            <a:hlinkClick r:id="" action="ppaction://media"/>
            <a:extLst>
              <a:ext uri="{FF2B5EF4-FFF2-40B4-BE49-F238E27FC236}">
                <a16:creationId xmlns:a16="http://schemas.microsoft.com/office/drawing/2014/main" id="{251FD1FF-A7D7-62CD-78D6-13DDBB74D5C4}"/>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0212910" y="889187"/>
            <a:ext cx="1302039" cy="1302039"/>
          </a:xfrm>
          <a:prstGeom prst="rect">
            <a:avLst/>
          </a:prstGeom>
        </p:spPr>
      </p:pic>
    </p:spTree>
    <p:extLst>
      <p:ext uri="{BB962C8B-B14F-4D97-AF65-F5344CB8AC3E}">
        <p14:creationId xmlns:p14="http://schemas.microsoft.com/office/powerpoint/2010/main" val="736652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65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633F727AA7180443A862CD9A25741398" ma:contentTypeVersion="18" ma:contentTypeDescription="Crear nuevo documento." ma:contentTypeScope="" ma:versionID="e95ced547947cc96d9f0ca074ad6ec65">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59f73267aa52fe24a52d6154dfcf08fe"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Props1.xml><?xml version="1.0" encoding="utf-8"?>
<ds:datastoreItem xmlns:ds="http://schemas.openxmlformats.org/officeDocument/2006/customXml" ds:itemID="{F8FB3F26-E417-49B6-AD3C-68ADD0093D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05F7E04-0F8F-4ECA-9525-3F0638DC6B8F}">
  <ds:schemaRefs>
    <ds:schemaRef ds:uri="http://schemas.microsoft.com/sharepoint/v3/contenttype/forms"/>
  </ds:schemaRefs>
</ds:datastoreItem>
</file>

<file path=customXml/itemProps3.xml><?xml version="1.0" encoding="utf-8"?>
<ds:datastoreItem xmlns:ds="http://schemas.openxmlformats.org/officeDocument/2006/customXml" ds:itemID="{AB1DDE83-2ED0-4567-A669-A16A212F164D}">
  <ds:schemaRefs>
    <ds:schemaRef ds:uri="http://purl.org/dc/term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0b696a8a-ab1a-459b-a09e-44df7cbe9330"/>
    <ds:schemaRef ds:uri="35b8b66e-5759-43c1-a138-f967a8bf5a20"/>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5382</TotalTime>
  <Words>4285</Words>
  <Application>Microsoft Office PowerPoint</Application>
  <PresentationFormat>Widescreen</PresentationFormat>
  <Paragraphs>303</Paragraphs>
  <Slides>23</Slides>
  <Notes>22</Notes>
  <HiddenSlides>0</HiddenSlides>
  <MMClips>16</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Aptos</vt:lpstr>
      <vt:lpstr>Arial</vt:lpstr>
      <vt:lpstr>Calibri</vt:lpstr>
      <vt:lpstr>Calibri Light</vt:lpstr>
      <vt:lpstr>Cambria Math</vt:lpstr>
      <vt:lpstr>Google Sans</vt:lpstr>
      <vt:lpstr>Helvetica Neue</vt:lpstr>
      <vt:lpstr>Open Sans</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Ashutosh.Bhagurkar</cp:lastModifiedBy>
  <cp:revision>130</cp:revision>
  <dcterms:created xsi:type="dcterms:W3CDTF">2019-06-09T10:25:43Z</dcterms:created>
  <dcterms:modified xsi:type="dcterms:W3CDTF">2025-04-05T18:32:30Z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