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19" r:id="rId5"/>
    <p:sldId id="389" r:id="rId6"/>
    <p:sldId id="479" r:id="rId7"/>
    <p:sldId id="478" r:id="rId8"/>
    <p:sldId id="464" r:id="rId9"/>
    <p:sldId id="465" r:id="rId10"/>
    <p:sldId id="480" r:id="rId11"/>
    <p:sldId id="467" r:id="rId12"/>
    <p:sldId id="466" r:id="rId13"/>
    <p:sldId id="481" r:id="rId14"/>
    <p:sldId id="468" r:id="rId15"/>
    <p:sldId id="469" r:id="rId16"/>
    <p:sldId id="470" r:id="rId17"/>
    <p:sldId id="471" r:id="rId18"/>
    <p:sldId id="488" r:id="rId19"/>
    <p:sldId id="472" r:id="rId20"/>
    <p:sldId id="473" r:id="rId21"/>
    <p:sldId id="474" r:id="rId22"/>
    <p:sldId id="475" r:id="rId23"/>
    <p:sldId id="489" r:id="rId24"/>
    <p:sldId id="476" r:id="rId25"/>
    <p:sldId id="477" r:id="rId26"/>
    <p:sldId id="484" r:id="rId27"/>
    <p:sldId id="485" r:id="rId28"/>
    <p:sldId id="486" r:id="rId29"/>
    <p:sldId id="487" r:id="rId30"/>
    <p:sldId id="482" r:id="rId31"/>
    <p:sldId id="457" r:id="rId32"/>
    <p:sldId id="448" r:id="rId33"/>
    <p:sldId id="483" r:id="rId34"/>
    <p:sldId id="293" r:id="rId3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FAF9C-0F6A-EB52-B2BC-B15AF1F5D469}" v="4" dt="2026-02-09T13:48:51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6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24" y="184"/>
      </p:cViewPr>
      <p:guideLst/>
    </p:cSldViewPr>
  </p:slideViewPr>
  <p:outlineViewPr>
    <p:cViewPr>
      <p:scale>
        <a:sx n="33" d="100"/>
        <a:sy n="33" d="100"/>
      </p:scale>
      <p:origin x="0" y="-87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2F0FAF9C-0F6A-EB52-B2BC-B15AF1F5D469}"/>
    <pc:docChg chg="modSld">
      <pc:chgData name="Alexander Deliukov" userId="S::alexander_think-e.be#ext#@flux50.onmicrosoft.com::bee075c1-faac-4166-8fcb-7b2057bad6f6" providerId="AD" clId="Web-{2F0FAF9C-0F6A-EB52-B2BC-B15AF1F5D469}" dt="2026-02-09T13:48:51.270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2F0FAF9C-0F6A-EB52-B2BC-B15AF1F5D469}" dt="2026-02-09T13:48:51.270" v="2" actId="14100"/>
        <pc:sldMkLst>
          <pc:docMk/>
          <pc:sldMk cId="2913447356" sldId="419"/>
        </pc:sldMkLst>
        <pc:picChg chg="add mod">
          <ac:chgData name="Alexander Deliukov" userId="S::alexander_think-e.be#ext#@flux50.onmicrosoft.com::bee075c1-faac-4166-8fcb-7b2057bad6f6" providerId="AD" clId="Web-{2F0FAF9C-0F6A-EB52-B2BC-B15AF1F5D469}" dt="2026-02-09T13:48:51.270" v="2" actId="14100"/>
          <ac:picMkLst>
            <pc:docMk/>
            <pc:sldMk cId="2913447356" sldId="419"/>
            <ac:picMk id="4" creationId="{9ABB94FA-308E-5808-8D0A-F3F9328965F3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6:18:15.353" v="34" actId="404"/>
      <pc:docMkLst>
        <pc:docMk/>
      </pc:docMkLst>
      <pc:sldChg chg="modSp">
        <pc:chgData name="Alexander Deliukov" userId="d5fda0f2-1d08-4016-b7e9-bb882f168707" providerId="ADAL" clId="{FE9DFF45-01DC-45CC-A80A-B50597210401}" dt="2026-01-28T16:16:55.931" v="11" actId="404"/>
        <pc:sldMkLst>
          <pc:docMk/>
          <pc:sldMk cId="4249142551" sldId="389"/>
        </pc:sldMkLst>
        <pc:spChg chg="mod">
          <ac:chgData name="Alexander Deliukov" userId="d5fda0f2-1d08-4016-b7e9-bb882f168707" providerId="ADAL" clId="{FE9DFF45-01DC-45CC-A80A-B50597210401}" dt="2026-01-28T16:16:55.931" v="11" actId="404"/>
          <ac:spMkLst>
            <pc:docMk/>
            <pc:sldMk cId="4249142551" sldId="389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8T16:15:53.195" v="2" actId="948"/>
        <pc:sldMkLst>
          <pc:docMk/>
          <pc:sldMk cId="2913447356" sldId="419"/>
        </pc:sldMkLst>
        <pc:spChg chg="mod">
          <ac:chgData name="Alexander Deliukov" userId="d5fda0f2-1d08-4016-b7e9-bb882f168707" providerId="ADAL" clId="{FE9DFF45-01DC-45CC-A80A-B50597210401}" dt="2026-01-28T16:15:53.195" v="2" actId="948"/>
          <ac:spMkLst>
            <pc:docMk/>
            <pc:sldMk cId="2913447356" sldId="419"/>
            <ac:spMk id="2" creationId="{0E75E0A9-143B-6D30-4111-A181D27A16B4}"/>
          </ac:spMkLst>
        </pc:spChg>
      </pc:sldChg>
      <pc:sldChg chg="modSp mod">
        <pc:chgData name="Alexander Deliukov" userId="d5fda0f2-1d08-4016-b7e9-bb882f168707" providerId="ADAL" clId="{FE9DFF45-01DC-45CC-A80A-B50597210401}" dt="2026-01-28T16:18:15.353" v="34" actId="404"/>
        <pc:sldMkLst>
          <pc:docMk/>
          <pc:sldMk cId="2177672653" sldId="448"/>
        </pc:sldMkLst>
        <pc:spChg chg="mod">
          <ac:chgData name="Alexander Deliukov" userId="d5fda0f2-1d08-4016-b7e9-bb882f168707" providerId="ADAL" clId="{FE9DFF45-01DC-45CC-A80A-B50597210401}" dt="2026-01-28T16:18:15.353" v="34" actId="404"/>
          <ac:spMkLst>
            <pc:docMk/>
            <pc:sldMk cId="2177672653" sldId="448"/>
            <ac:spMk id="4" creationId="{B6E2F0C4-3708-062E-837B-49F21B8E51C4}"/>
          </ac:spMkLst>
        </pc:spChg>
      </pc:sldChg>
      <pc:sldChg chg="modSp mod">
        <pc:chgData name="Alexander Deliukov" userId="d5fda0f2-1d08-4016-b7e9-bb882f168707" providerId="ADAL" clId="{FE9DFF45-01DC-45CC-A80A-B50597210401}" dt="2026-01-28T16:16:48.949" v="10" actId="404"/>
        <pc:sldMkLst>
          <pc:docMk/>
          <pc:sldMk cId="418412142" sldId="457"/>
        </pc:sldMkLst>
        <pc:spChg chg="mod">
          <ac:chgData name="Alexander Deliukov" userId="d5fda0f2-1d08-4016-b7e9-bb882f168707" providerId="ADAL" clId="{FE9DFF45-01DC-45CC-A80A-B50597210401}" dt="2026-01-28T16:16:41.416" v="6" actId="1076"/>
          <ac:spMkLst>
            <pc:docMk/>
            <pc:sldMk cId="418412142" sldId="457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6:16:43.538" v="7" actId="1076"/>
          <ac:spMkLst>
            <pc:docMk/>
            <pc:sldMk cId="418412142" sldId="457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6:16:46.005" v="8" actId="1076"/>
          <ac:spMkLst>
            <pc:docMk/>
            <pc:sldMk cId="418412142" sldId="457"/>
            <ac:spMk id="49" creationId="{E8F01505-D47E-4B07-82B8-EC043F5EC813}"/>
          </ac:spMkLst>
        </pc:spChg>
        <pc:spChg chg="mod">
          <ac:chgData name="Alexander Deliukov" userId="d5fda0f2-1d08-4016-b7e9-bb882f168707" providerId="ADAL" clId="{FE9DFF45-01DC-45CC-A80A-B50597210401}" dt="2026-01-28T16:16:48.949" v="10" actId="404"/>
          <ac:spMkLst>
            <pc:docMk/>
            <pc:sldMk cId="418412142" sldId="457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6:17:08.031" v="15" actId="1076"/>
        <pc:sldMkLst>
          <pc:docMk/>
          <pc:sldMk cId="3210229789" sldId="465"/>
        </pc:sldMkLst>
        <pc:spChg chg="mod">
          <ac:chgData name="Alexander Deliukov" userId="d5fda0f2-1d08-4016-b7e9-bb882f168707" providerId="ADAL" clId="{FE9DFF45-01DC-45CC-A80A-B50597210401}" dt="2026-01-28T16:17:08.031" v="15" actId="1076"/>
          <ac:spMkLst>
            <pc:docMk/>
            <pc:sldMk cId="3210229789" sldId="465"/>
            <ac:spMk id="4" creationId="{CB33C395-3CC3-4B54-6421-D833B99114A3}"/>
          </ac:spMkLst>
        </pc:spChg>
      </pc:sldChg>
      <pc:sldChg chg="modSp">
        <pc:chgData name="Alexander Deliukov" userId="d5fda0f2-1d08-4016-b7e9-bb882f168707" providerId="ADAL" clId="{FE9DFF45-01DC-45CC-A80A-B50597210401}" dt="2026-01-28T16:17:18.816" v="19" actId="404"/>
        <pc:sldMkLst>
          <pc:docMk/>
          <pc:sldMk cId="1332863458" sldId="467"/>
        </pc:sldMkLst>
        <pc:spChg chg="mod">
          <ac:chgData name="Alexander Deliukov" userId="d5fda0f2-1d08-4016-b7e9-bb882f168707" providerId="ADAL" clId="{FE9DFF45-01DC-45CC-A80A-B50597210401}" dt="2026-01-28T16:17:18.816" v="19" actId="404"/>
          <ac:spMkLst>
            <pc:docMk/>
            <pc:sldMk cId="1332863458" sldId="467"/>
            <ac:spMk id="4" creationId="{12E9D6D4-ADBC-D7EB-E231-9A2E3FFD7EF4}"/>
          </ac:spMkLst>
        </pc:spChg>
      </pc:sldChg>
      <pc:sldChg chg="modSp">
        <pc:chgData name="Alexander Deliukov" userId="d5fda0f2-1d08-4016-b7e9-bb882f168707" providerId="ADAL" clId="{FE9DFF45-01DC-45CC-A80A-B50597210401}" dt="2026-01-28T16:17:32.050" v="21" actId="404"/>
        <pc:sldMkLst>
          <pc:docMk/>
          <pc:sldMk cId="328948774" sldId="469"/>
        </pc:sldMkLst>
        <pc:spChg chg="mod">
          <ac:chgData name="Alexander Deliukov" userId="d5fda0f2-1d08-4016-b7e9-bb882f168707" providerId="ADAL" clId="{FE9DFF45-01DC-45CC-A80A-B50597210401}" dt="2026-01-28T16:17:32.050" v="21" actId="404"/>
          <ac:spMkLst>
            <pc:docMk/>
            <pc:sldMk cId="328948774" sldId="469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6:17:36.865" v="22" actId="1076"/>
        <pc:sldMkLst>
          <pc:docMk/>
          <pc:sldMk cId="339545118" sldId="471"/>
        </pc:sldMkLst>
        <pc:spChg chg="mod">
          <ac:chgData name="Alexander Deliukov" userId="d5fda0f2-1d08-4016-b7e9-bb882f168707" providerId="ADAL" clId="{FE9DFF45-01DC-45CC-A80A-B50597210401}" dt="2026-01-28T16:17:36.865" v="22" actId="1076"/>
          <ac:spMkLst>
            <pc:docMk/>
            <pc:sldMk cId="339545118" sldId="471"/>
            <ac:spMk id="4" creationId="{B86F7BA3-B558-E7EE-49BC-1EDCDFCA81CE}"/>
          </ac:spMkLst>
        </pc:spChg>
      </pc:sldChg>
      <pc:sldChg chg="modSp mod">
        <pc:chgData name="Alexander Deliukov" userId="d5fda0f2-1d08-4016-b7e9-bb882f168707" providerId="ADAL" clId="{FE9DFF45-01DC-45CC-A80A-B50597210401}" dt="2026-01-28T16:16:05.013" v="3" actId="20577"/>
        <pc:sldMkLst>
          <pc:docMk/>
          <pc:sldMk cId="3051036396" sldId="474"/>
        </pc:sldMkLst>
        <pc:spChg chg="mod">
          <ac:chgData name="Alexander Deliukov" userId="d5fda0f2-1d08-4016-b7e9-bb882f168707" providerId="ADAL" clId="{FE9DFF45-01DC-45CC-A80A-B50597210401}" dt="2026-01-28T16:16:05.013" v="3" actId="20577"/>
          <ac:spMkLst>
            <pc:docMk/>
            <pc:sldMk cId="3051036396" sldId="474"/>
            <ac:spMk id="2" creationId="{76BA1970-A907-8C6F-86EB-ED4354EA298A}"/>
          </ac:spMkLst>
        </pc:spChg>
      </pc:sldChg>
      <pc:sldChg chg="modSp mod">
        <pc:chgData name="Alexander Deliukov" userId="d5fda0f2-1d08-4016-b7e9-bb882f168707" providerId="ADAL" clId="{FE9DFF45-01DC-45CC-A80A-B50597210401}" dt="2026-01-28T16:17:49.886" v="25" actId="1076"/>
        <pc:sldMkLst>
          <pc:docMk/>
          <pc:sldMk cId="2210367727" sldId="475"/>
        </pc:sldMkLst>
        <pc:spChg chg="mod">
          <ac:chgData name="Alexander Deliukov" userId="d5fda0f2-1d08-4016-b7e9-bb882f168707" providerId="ADAL" clId="{FE9DFF45-01DC-45CC-A80A-B50597210401}" dt="2026-01-28T16:16:15.326" v="4" actId="20577"/>
          <ac:spMkLst>
            <pc:docMk/>
            <pc:sldMk cId="2210367727" sldId="475"/>
            <ac:spMk id="2" creationId="{19407CEC-3264-4868-18FB-B80167635F8E}"/>
          </ac:spMkLst>
        </pc:spChg>
        <pc:spChg chg="mod">
          <ac:chgData name="Alexander Deliukov" userId="d5fda0f2-1d08-4016-b7e9-bb882f168707" providerId="ADAL" clId="{FE9DFF45-01DC-45CC-A80A-B50597210401}" dt="2026-01-28T16:17:49.886" v="25" actId="1076"/>
          <ac:spMkLst>
            <pc:docMk/>
            <pc:sldMk cId="2210367727" sldId="475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16:17:57.977" v="28" actId="1076"/>
        <pc:sldMkLst>
          <pc:docMk/>
          <pc:sldMk cId="1289165916" sldId="477"/>
        </pc:sldMkLst>
        <pc:spChg chg="mod">
          <ac:chgData name="Alexander Deliukov" userId="d5fda0f2-1d08-4016-b7e9-bb882f168707" providerId="ADAL" clId="{FE9DFF45-01DC-45CC-A80A-B50597210401}" dt="2026-01-28T16:17:57.977" v="28" actId="1076"/>
          <ac:spMkLst>
            <pc:docMk/>
            <pc:sldMk cId="1289165916" sldId="477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6:17:02.192" v="13" actId="948"/>
        <pc:sldMkLst>
          <pc:docMk/>
          <pc:sldMk cId="1398487772" sldId="478"/>
        </pc:sldMkLst>
        <pc:spChg chg="mod">
          <ac:chgData name="Alexander Deliukov" userId="d5fda0f2-1d08-4016-b7e9-bb882f168707" providerId="ADAL" clId="{FE9DFF45-01DC-45CC-A80A-B50597210401}" dt="2026-01-28T16:16:58.743" v="12" actId="404"/>
          <ac:spMkLst>
            <pc:docMk/>
            <pc:sldMk cId="1398487772" sldId="478"/>
            <ac:spMk id="2" creationId="{1013318B-F51A-DE9B-4143-B6140E6B757E}"/>
          </ac:spMkLst>
        </pc:spChg>
        <pc:spChg chg="mod">
          <ac:chgData name="Alexander Deliukov" userId="d5fda0f2-1d08-4016-b7e9-bb882f168707" providerId="ADAL" clId="{FE9DFF45-01DC-45CC-A80A-B50597210401}" dt="2026-01-28T16:17:02.192" v="13" actId="948"/>
          <ac:spMkLst>
            <pc:docMk/>
            <pc:sldMk cId="1398487772" sldId="478"/>
            <ac:spMk id="5" creationId="{1E8AB00E-E665-351C-C31F-B49E67DDC928}"/>
          </ac:spMkLst>
        </pc:spChg>
      </pc:sldChg>
      <pc:sldChg chg="modSp mod">
        <pc:chgData name="Alexander Deliukov" userId="d5fda0f2-1d08-4016-b7e9-bb882f168707" providerId="ADAL" clId="{FE9DFF45-01DC-45CC-A80A-B50597210401}" dt="2026-01-28T16:17:15.328" v="18" actId="948"/>
        <pc:sldMkLst>
          <pc:docMk/>
          <pc:sldMk cId="3415533204" sldId="480"/>
        </pc:sldMkLst>
        <pc:spChg chg="mod">
          <ac:chgData name="Alexander Deliukov" userId="d5fda0f2-1d08-4016-b7e9-bb882f168707" providerId="ADAL" clId="{FE9DFF45-01DC-45CC-A80A-B50597210401}" dt="2026-01-28T16:17:15.328" v="18" actId="948"/>
          <ac:spMkLst>
            <pc:docMk/>
            <pc:sldMk cId="3415533204" sldId="480"/>
            <ac:spMk id="3" creationId="{31B0C8F0-C91F-EDC4-A517-5FA2EE302DF6}"/>
          </ac:spMkLst>
        </pc:spChg>
      </pc:sldChg>
      <pc:sldChg chg="modSp mod">
        <pc:chgData name="Alexander Deliukov" userId="d5fda0f2-1d08-4016-b7e9-bb882f168707" providerId="ADAL" clId="{FE9DFF45-01DC-45CC-A80A-B50597210401}" dt="2026-01-28T16:17:28.772" v="20" actId="1076"/>
        <pc:sldMkLst>
          <pc:docMk/>
          <pc:sldMk cId="2058215367" sldId="481"/>
        </pc:sldMkLst>
        <pc:spChg chg="mod">
          <ac:chgData name="Alexander Deliukov" userId="d5fda0f2-1d08-4016-b7e9-bb882f168707" providerId="ADAL" clId="{FE9DFF45-01DC-45CC-A80A-B50597210401}" dt="2026-01-28T16:17:28.772" v="20" actId="1076"/>
          <ac:spMkLst>
            <pc:docMk/>
            <pc:sldMk cId="2058215367" sldId="481"/>
            <ac:spMk id="4" creationId="{207D8844-2B4C-B11F-71C8-B3C2B0231C0C}"/>
          </ac:spMkLst>
        </pc:spChg>
      </pc:sldChg>
      <pc:sldChg chg="modSp mod">
        <pc:chgData name="Alexander Deliukov" userId="d5fda0f2-1d08-4016-b7e9-bb882f168707" providerId="ADAL" clId="{FE9DFF45-01DC-45CC-A80A-B50597210401}" dt="2026-01-28T16:16:24.736" v="5" actId="20577"/>
        <pc:sldMkLst>
          <pc:docMk/>
          <pc:sldMk cId="1153360484" sldId="482"/>
        </pc:sldMkLst>
        <pc:spChg chg="mod">
          <ac:chgData name="Alexander Deliukov" userId="d5fda0f2-1d08-4016-b7e9-bb882f168707" providerId="ADAL" clId="{FE9DFF45-01DC-45CC-A80A-B50597210401}" dt="2026-01-28T16:16:24.736" v="5" actId="20577"/>
          <ac:spMkLst>
            <pc:docMk/>
            <pc:sldMk cId="1153360484" sldId="482"/>
            <ac:spMk id="2" creationId="{DB514304-C8CB-FFCB-2AC9-AE39DA894B55}"/>
          </ac:spMkLst>
        </pc:spChg>
      </pc:sldChg>
      <pc:sldChg chg="modSp mod">
        <pc:chgData name="Alexander Deliukov" userId="d5fda0f2-1d08-4016-b7e9-bb882f168707" providerId="ADAL" clId="{FE9DFF45-01DC-45CC-A80A-B50597210401}" dt="2026-01-28T16:18:03.301" v="32" actId="1076"/>
        <pc:sldMkLst>
          <pc:docMk/>
          <pc:sldMk cId="1890186953" sldId="485"/>
        </pc:sldMkLst>
        <pc:spChg chg="mod">
          <ac:chgData name="Alexander Deliukov" userId="d5fda0f2-1d08-4016-b7e9-bb882f168707" providerId="ADAL" clId="{FE9DFF45-01DC-45CC-A80A-B50597210401}" dt="2026-01-28T16:18:03.301" v="32" actId="1076"/>
          <ac:spMkLst>
            <pc:docMk/>
            <pc:sldMk cId="1890186953" sldId="485"/>
            <ac:spMk id="4" creationId="{E53D2B15-797D-A347-3C71-3D31DAA7DB47}"/>
          </ac:spMkLst>
        </pc:spChg>
      </pc:sldChg>
      <pc:sldChg chg="modSp">
        <pc:chgData name="Alexander Deliukov" userId="d5fda0f2-1d08-4016-b7e9-bb882f168707" providerId="ADAL" clId="{FE9DFF45-01DC-45CC-A80A-B50597210401}" dt="2026-01-28T16:18:10.680" v="33" actId="404"/>
        <pc:sldMkLst>
          <pc:docMk/>
          <pc:sldMk cId="3024823946" sldId="487"/>
        </pc:sldMkLst>
        <pc:spChg chg="mod">
          <ac:chgData name="Alexander Deliukov" userId="d5fda0f2-1d08-4016-b7e9-bb882f168707" providerId="ADAL" clId="{FE9DFF45-01DC-45CC-A80A-B50597210401}" dt="2026-01-28T16:18:10.680" v="33" actId="404"/>
          <ac:spMkLst>
            <pc:docMk/>
            <pc:sldMk cId="3024823946" sldId="487"/>
            <ac:spMk id="4" creationId="{52829A5D-33BC-7C03-2E43-2ED9295807C9}"/>
          </ac:spMkLst>
        </pc:spChg>
      </pc:sldChg>
      <pc:sldChg chg="modSp mod">
        <pc:chgData name="Alexander Deliukov" userId="d5fda0f2-1d08-4016-b7e9-bb882f168707" providerId="ADAL" clId="{FE9DFF45-01DC-45CC-A80A-B50597210401}" dt="2026-01-28T16:17:42.849" v="24" actId="1076"/>
        <pc:sldMkLst>
          <pc:docMk/>
          <pc:sldMk cId="3760197567" sldId="488"/>
        </pc:sldMkLst>
        <pc:spChg chg="mod">
          <ac:chgData name="Alexander Deliukov" userId="d5fda0f2-1d08-4016-b7e9-bb882f168707" providerId="ADAL" clId="{FE9DFF45-01DC-45CC-A80A-B50597210401}" dt="2026-01-28T16:17:40.801" v="23" actId="14100"/>
          <ac:spMkLst>
            <pc:docMk/>
            <pc:sldMk cId="3760197567" sldId="488"/>
            <ac:spMk id="2" creationId="{39703B28-B1B6-BF26-7067-554BE97EDADE}"/>
          </ac:spMkLst>
        </pc:spChg>
        <pc:spChg chg="mod">
          <ac:chgData name="Alexander Deliukov" userId="d5fda0f2-1d08-4016-b7e9-bb882f168707" providerId="ADAL" clId="{FE9DFF45-01DC-45CC-A80A-B50597210401}" dt="2026-01-28T16:17:42.849" v="24" actId="1076"/>
          <ac:spMkLst>
            <pc:docMk/>
            <pc:sldMk cId="3760197567" sldId="488"/>
            <ac:spMk id="4" creationId="{96760903-6258-7299-0868-9637F35395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Edición del estilo del texto maestro</a:t>
            </a:r>
          </a:p>
          <a:p>
            <a:pPr lvl="1"/>
            <a:r>
              <a:rPr lang="ko-KR" altLang="en-US"/>
              <a:t>Segundo nivel</a:t>
            </a:r>
          </a:p>
          <a:p>
            <a:pPr lvl="2"/>
            <a:r>
              <a:rPr lang="ko-KR" altLang="en-US"/>
              <a:t>Tercer nivel</a:t>
            </a:r>
          </a:p>
          <a:p>
            <a:pPr lvl="3"/>
            <a:r>
              <a:rPr lang="ko-KR" altLang="en-US"/>
              <a:t>Cuarto nivel</a:t>
            </a:r>
          </a:p>
          <a:p>
            <a:pPr lvl="4"/>
            <a:r>
              <a:rPr lang="ko-KR" altLang="en-US"/>
              <a:t>Quinto nivel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ustercollaboration.eu/content/conducting-energy-audi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savingtrust.org.uk/advice/lighting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notesSlides/_rels/notes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slide" Target="../slides/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Ahorrar energía y mejorar la eficiencia energética de su empresa:</a:t>
            </a:r>
            <a:r>
              <a:rPr lang="en-GB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 10 sencillos pasos para las pymes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para la Investigación y la Innovación (2021-2027) de la Unión Europea en virtud del acuerdo de subvención n.º 101075596. La responsabilidad del contenido de este material recae exclusivamente en el proyecto Every1 y no refleja necesariamente la opinión de la Unión Europea.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presentación tiene licencia </a:t>
            </a:r>
            <a:r>
              <a:rPr lang="en-GB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 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342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2: Primeros pasos: ¿Cuáles son las ventajas de ser más eficiente energéticamente?</a:t>
            </a:r>
          </a:p>
          <a:p>
            <a:pPr marL="0" marR="0" lvl="0" indent="0" algn="l" rtl="0" latinLnBrk="0">
              <a:buNone/>
            </a:pPr>
            <a:r>
              <a:rPr lang="en-US" sz="1200" b="1" dirty="0">
                <a:ea typeface="Public Sans"/>
                <a:cs typeface="Public Sans"/>
                <a:sym typeface="Public Sans"/>
              </a:rPr>
              <a:t>Mediante el uso de enfoques y tecnologías de ahorro energético, usted puede:</a:t>
            </a:r>
          </a:p>
          <a:p>
            <a:pPr marL="0" marR="0" lvl="0" indent="0" algn="l" rtl="0" latinLnBrk="0">
              <a:buNone/>
            </a:pPr>
            <a:endParaRPr lang="en-GB" sz="12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Ahorrar dinero al consumir menos energía.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ea typeface="Calibri"/>
                <a:cs typeface="Calibri"/>
              </a:rPr>
              <a:t>Reducir el desperdicio de energía y disminuir las facturas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>
                <a:ea typeface="Calibri"/>
                <a:cs typeface="Calibri"/>
              </a:rPr>
              <a:t>Contribuir a una sociedad y un futuro más sostenibles </a:t>
            </a:r>
          </a:p>
          <a:p>
            <a:pPr latinLnBrk="0"/>
            <a:endParaRPr lang="en-US" sz="1200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44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3: Realizar una auditoría energética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¿Cómo se realiza una auditoría energética?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73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3: Realizar una auditoría energética</a:t>
            </a:r>
          </a:p>
          <a:p>
            <a:endParaRPr lang="en-GB" dirty="0"/>
          </a:p>
          <a:p>
            <a:pPr latinLnBrk="0"/>
            <a:r>
              <a:rPr lang="en-US" sz="1200" b="1" dirty="0">
                <a:ea typeface="Public Sans"/>
                <a:sym typeface="Public Sans"/>
              </a:rPr>
              <a:t>«Se ha demostrado que las auditorías energéticas proporcionan un ahorro medio potencial del 18 % del consumo total de energía» </a:t>
            </a:r>
            <a:r>
              <a:rPr lang="en-US" sz="1200" dirty="0">
                <a:ea typeface="Public Sans"/>
                <a:sym typeface="Public Sans"/>
              </a:rPr>
              <a:t>(</a:t>
            </a:r>
            <a:r>
              <a:rPr lang="en-US" sz="12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Europea</a:t>
            </a:r>
            <a:r>
              <a:rPr lang="en-US" sz="1200" dirty="0">
                <a:ea typeface="Public Sans"/>
                <a:sym typeface="Public Sans"/>
              </a:rPr>
              <a:t>). </a:t>
            </a:r>
          </a:p>
          <a:p>
            <a:pPr latinLnBrk="0"/>
            <a:endParaRPr lang="en-US" sz="12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Una auditoría energética es una evaluación exhaustiva del consumo energético de su pyme.</a:t>
            </a: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Las auditorías energéticas pueden realizarse internamente o mediante un servicio externo.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Una auditoría energética identifica prácticas ineficientes, equipos que consumen mucha energía y áreas de mejora.</a:t>
            </a:r>
            <a:endParaRPr lang="en-US" sz="12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ea typeface="Public Sans"/>
                <a:sym typeface="Public Sans"/>
              </a:rPr>
              <a:t>Los auditores también pueden identificar equipos que requieren una actualización, prácticas operativas ineficientes o sugerir tecnologías de ahorro energético.</a:t>
            </a:r>
          </a:p>
          <a:p>
            <a:pPr latinLnBrk="0"/>
            <a:endParaRPr lang="en-US" sz="1200" dirty="0">
              <a:ea typeface="Public Sans"/>
              <a:sym typeface="Public Sans"/>
            </a:endParaRPr>
          </a:p>
          <a:p>
            <a:pPr latinLnBrk="0"/>
            <a:r>
              <a:rPr lang="en-US" sz="1200" dirty="0">
                <a:sym typeface="Public Sans"/>
              </a:rPr>
              <a:t>Más información sobre </a:t>
            </a:r>
            <a:r>
              <a:rPr lang="en-US" sz="1200" dirty="0">
                <a:sym typeface="Public Sans"/>
                <a:hlinkClick r:id="rId4"/>
              </a:rPr>
              <a:t>cómo realizar una auditoría energética</a:t>
            </a:r>
            <a:r>
              <a:rPr lang="en-US" sz="1200" dirty="0">
                <a:sym typeface="Public Sans"/>
              </a:rPr>
              <a:t>. </a:t>
            </a:r>
            <a:endParaRPr lang="en-US" sz="1200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https://www.clustercollaboration.eu/content/conducting-energy-audit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864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Paso 4: Instalar un contador inteligente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¿Cuáles son las ventajas de un contador inteligente?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8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Paso 4: Instalar un contador inteligente </a:t>
            </a:r>
          </a:p>
          <a:p>
            <a:pPr latinLnBrk="0"/>
            <a:r>
              <a:rPr lang="en-US" sz="1200" b="1" dirty="0"/>
              <a:t>«Los contadores y controles inteligentes, cuando se utilizan para identificar y gestionar el consumo energético, pueden reducir el consumo de energía hasta en un 40 %».</a:t>
            </a:r>
          </a:p>
          <a:p>
            <a:pPr latinLnBrk="0"/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Europea</a:t>
            </a:r>
            <a:r>
              <a:rPr lang="en-US" sz="1200" dirty="0"/>
              <a:t>)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Los contadores inteligentes le proporcionan datos en tiempo real sobre su consumo eléctrico, lo que le ayuda a identificar tendencias y patrones en cómo y cuándo utiliza la electricidad. Estos datos ayudan a detectar áreas en las que el consumo aumenta de forma inesperada o en las que podría utilizar los electrodomésticos durante las horas valle para reducir los costes.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23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B71A7-B608-A0AD-9004-96187D7D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6B347-8BCF-3855-D31B-6C4AE4919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0CF72-BA8F-6B94-82CF-51978065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Public Sans"/>
                <a:ea typeface="Public Sans"/>
                <a:cs typeface="Public Sans"/>
                <a:sym typeface="Public Sans"/>
              </a:rPr>
              <a:t>Paso 4: Instalar un contador inteligente </a:t>
            </a:r>
          </a:p>
          <a:p>
            <a:pPr latinLnBrk="0" hangingPunct="0"/>
            <a:r>
              <a:rPr lang="en-US" sz="1200" dirty="0"/>
              <a:t>Muchas empresas de servicios públicos ofrecen </a:t>
            </a:r>
            <a:r>
              <a:rPr lang="en-US" sz="1200" b="1" dirty="0"/>
              <a:t>tarifas por tiempo de uso</a:t>
            </a:r>
            <a:r>
              <a:rPr lang="en-US" sz="1200" dirty="0"/>
              <a:t>, en las que el coste de la electricidad varía en función de la hora del día. </a:t>
            </a:r>
          </a:p>
          <a:p>
            <a:pPr latinLnBrk="0" hangingPunct="0"/>
            <a:endParaRPr lang="en-GB" sz="1200" dirty="0"/>
          </a:p>
          <a:p>
            <a:pPr latinLnBrk="0" hangingPunct="0"/>
            <a:r>
              <a:rPr lang="en-US" sz="1200" dirty="0"/>
              <a:t>Las horas pico tienen tarifas más altas debido al aumento de la demanda, mientras que las horas valle tienen tarifas más bajas. </a:t>
            </a:r>
          </a:p>
          <a:p>
            <a:pPr latinLnBrk="0" hangingPunct="0"/>
            <a:endParaRPr lang="en-US" sz="1200" dirty="0"/>
          </a:p>
          <a:p>
            <a:pPr latinLnBrk="0" hangingPunct="0"/>
            <a:r>
              <a:rPr lang="en-US" sz="1200" dirty="0"/>
              <a:t>Comprender los patrones de consumo energético de su pyme durante estas horas puede permitirle trasladar las tareas que consumen mucha energía (por ejemplo, la recarga de vehículos eléctricos) a momentos en los que los costes son más bajos.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C381-2DAA-376F-C40E-9B8D6AF09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4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Paso 5: Calcular el consumo energético de los electrodomésticos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¿Cómo calculo la cantidad de energía que consume cada electrodoméstico?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983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Paso 5: Calcular el consumo energético de los electrodomésticos </a:t>
            </a: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Si su pyme se dedica a la producción o la fabricación, el consumo energético se concentrará más en las máquinas y herramientas. 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Una PYME con sede en una oficina puede tener un mayor consumo energético debido a la iluminación, la calefacción/refrigeración y los dispositivos electrónicos.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Diferenciar entre los distintos aparatos puede ayudar a centrar los esfuerzos en las áreas con mayor potencial de optimización energética.</a:t>
            </a:r>
          </a:p>
          <a:p>
            <a:pPr latinLnBrk="0"/>
            <a:endParaRPr lang="en-GB" sz="1200" noProof="1">
              <a:solidFill>
                <a:srgbClr val="2B2C30"/>
              </a:solidFill>
            </a:endParaRPr>
          </a:p>
          <a:p>
            <a:pPr latinLnBrk="0"/>
            <a:r>
              <a:rPr lang="en-GB" sz="1200" noProof="1">
                <a:solidFill>
                  <a:srgbClr val="2B2C30"/>
                </a:solidFill>
              </a:rPr>
              <a:t>Puede utilizar medidores de consumo energético (portátiles) enchufables para supervisar el consumo eléctrico de cada categoría de dispositivo.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622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Paso 6: Explora un uso más eficiente de la energía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¿Qué medidas prácticas puedo tomar para utilizar la energía de forma más eficiente?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89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Paso 6: Explorar un uso más eficiente de la energía</a:t>
            </a:r>
          </a:p>
          <a:p>
            <a:pPr latinLnBrk="0"/>
            <a:r>
              <a:rPr lang="en-US" sz="1200" b="1" dirty="0"/>
              <a:t>«Una pequeña empresa media podría reducir su factura energética hasta en un 30 % aplicando buenas medidas de gestión y mantenimiento...» </a:t>
            </a:r>
            <a:r>
              <a:rPr lang="en-US" sz="1200" dirty="0"/>
              <a:t>(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Europea</a:t>
            </a:r>
            <a:r>
              <a:rPr lang="en-US" sz="1200" dirty="0"/>
              <a:t>)</a:t>
            </a:r>
          </a:p>
          <a:p>
            <a:pPr latinLnBrk="0"/>
            <a:endParaRPr lang="en-US" sz="1200" dirty="0"/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Las luces LED </a:t>
            </a:r>
            <a:r>
              <a:rPr lang="en-US" sz="1200" dirty="0">
                <a:solidFill>
                  <a:srgbClr val="2B2C30"/>
                </a:solidFill>
              </a:rPr>
              <a:t>consumen un 80 % menos de energía que las bombillas halógenas y duran 20 veces más (Fuente: </a:t>
            </a:r>
            <a:r>
              <a:rPr lang="en-US" sz="12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1200" dirty="0">
                <a:solidFill>
                  <a:srgbClr val="2B2C30"/>
                </a:solidFill>
              </a:rPr>
              <a:t>).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Mejorar la eficiencia energética</a:t>
            </a:r>
            <a:r>
              <a:rPr lang="en-US" sz="1200" b="1" dirty="0">
                <a:solidFill>
                  <a:srgbClr val="2B2C30"/>
                </a:solidFill>
              </a:rPr>
              <a:t> de los sistemas accionados por motor </a:t>
            </a:r>
            <a:r>
              <a:rPr lang="en-US" sz="1200" dirty="0">
                <a:solidFill>
                  <a:srgbClr val="2B2C30"/>
                </a:solidFill>
              </a:rPr>
              <a:t>permite ahorrar al menos 7 euros por cada euro invertido a lo largo de la vida útil del equipo.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Las bombas de calor</a:t>
            </a:r>
            <a:r>
              <a:rPr lang="en-US" sz="1200" dirty="0">
                <a:solidFill>
                  <a:srgbClr val="2B2C30"/>
                </a:solidFill>
              </a:rPr>
              <a:t> energéticamente eficientes suelen sustituir a las calderas tradicionales de combustibles fósiles, lo que puede aumentar la eficiencia energética más de cuatro veces.</a:t>
            </a:r>
            <a:r>
              <a:rPr lang="en-US" sz="1200" dirty="0"/>
              <a:t> 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Fuentes: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Comisión Europea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  <a:p>
            <a:r>
              <a:rPr lang="en-GB" dirty="0"/>
              <a:t>https://energysavingtrust.org.uk/advice/lighting/</a:t>
            </a:r>
          </a:p>
          <a:p>
            <a:r>
              <a:rPr lang="en-GB" dirty="0" err="1"/>
              <a:t>https://energy.ec.europa.eu/topics/markets-and-consumers/actions-and-measures-energy-prices/coping-crisis_en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84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US" sz="1200" dirty="0">
                <a:solidFill>
                  <a:srgbClr val="2B2C30"/>
                </a:solidFill>
              </a:rPr>
              <a:t>Todas las empresas utilizan una serie de equipos que necesitan electricidad, ya sea para la iluminación, los ordenadores, la maquinaria o los sistemas de aire acondicionado. Para </a:t>
            </a:r>
            <a:r>
              <a:rPr lang="en-GB" sz="1200" dirty="0">
                <a:solidFill>
                  <a:srgbClr val="2B2C30"/>
                </a:solidFill>
              </a:rPr>
              <a:t>las pequeñas y medianas empresas (</a:t>
            </a:r>
            <a:r>
              <a:rPr lang="en-US" sz="1200" dirty="0">
                <a:solidFill>
                  <a:srgbClr val="2B2C30"/>
                </a:solidFill>
              </a:rPr>
              <a:t>pymes), los costes de electricidad pueden representar una parte importante del presupuesto operativo, y un consumo ineficiente puede afectar negativamente tanto a la rentabilidad como a la gestión de los recursos.</a:t>
            </a:r>
            <a:endParaRPr lang="en-GB" sz="1200" dirty="0">
              <a:solidFill>
                <a:srgbClr val="2B2C30"/>
              </a:solidFill>
            </a:endParaRP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Cuando se gestiona una PYME, es posible que se plantee qué tipo de tecnologías o actividades podrían ayudarle a ahorrar energía. Una consideración clave será el coste y dónde centrar la inversión para que su empresa sea más eficiente.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9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B634-3C2F-E17B-34D2-E3800FD71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E995E1-7799-62DB-9319-7E1D2001F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1D053-4190-3163-D73A-EA60D070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Paso 6: Explore un uso más eficiente de la energía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Los costes</a:t>
            </a:r>
            <a:r>
              <a:rPr lang="en-US" sz="1200" b="1" dirty="0">
                <a:solidFill>
                  <a:srgbClr val="2B2C30"/>
                </a:solidFill>
              </a:rPr>
              <a:t> de calefacción </a:t>
            </a:r>
            <a:r>
              <a:rPr lang="en-US" sz="1200" dirty="0">
                <a:solidFill>
                  <a:srgbClr val="2B2C30"/>
                </a:solidFill>
              </a:rPr>
              <a:t>aumentan un 8 % por cada grado Celsius que sube la temperatura. Los termostatos programables inteligentes pueden ahorrar entre un 5 % y un 15 % en los costes de calefacción.</a:t>
            </a:r>
          </a:p>
          <a:p>
            <a:pPr marL="457200" indent="-457200" latinLnBrk="0">
              <a:buChar char="•"/>
            </a:pPr>
            <a:r>
              <a:rPr lang="en-US" sz="1200" b="1" dirty="0">
                <a:solidFill>
                  <a:srgbClr val="2B2C30"/>
                </a:solidFill>
              </a:rPr>
              <a:t>La iluminación </a:t>
            </a:r>
            <a:r>
              <a:rPr lang="en-US" sz="1200" dirty="0">
                <a:solidFill>
                  <a:srgbClr val="2B2C30"/>
                </a:solidFill>
              </a:rPr>
              <a:t>puede representar hasta el 40 % del consumo energético de un edificio. El uso de controles de iluminación reduce su consumo energético en más de un tercio. 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Se ha descubierto que </a:t>
            </a:r>
            <a:r>
              <a:rPr lang="en-US" sz="1200" b="1" dirty="0">
                <a:solidFill>
                  <a:srgbClr val="2B2C30"/>
                </a:solidFill>
              </a:rPr>
              <a:t>el aislamiento </a:t>
            </a:r>
            <a:r>
              <a:rPr lang="en-US" sz="1200" dirty="0">
                <a:solidFill>
                  <a:srgbClr val="2B2C30"/>
                </a:solidFill>
              </a:rPr>
              <a:t>de las tuberías reduce las pérdidas de energía en más de un 75 %. </a:t>
            </a:r>
          </a:p>
          <a:p>
            <a:pPr marL="457200" indent="-457200" latinLnBrk="0">
              <a:buFontTx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El dimensionamiento correcto de la carga del compresor y la selección del modelo de </a:t>
            </a:r>
            <a:r>
              <a:rPr lang="en-US" sz="1200" b="1" dirty="0">
                <a:solidFill>
                  <a:srgbClr val="2B2C30"/>
                </a:solidFill>
              </a:rPr>
              <a:t>los sistemas de aire comprimido </a:t>
            </a:r>
            <a:r>
              <a:rPr lang="en-US" sz="1200" dirty="0">
                <a:solidFill>
                  <a:srgbClr val="2B2C30"/>
                </a:solidFill>
              </a:rPr>
              <a:t>pueden reducir el consumo de energía en más de un tercio.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					Fuentes: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Comisión Europea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https://energy.ec.europa.eu/topics/markets-and-consumers/actions-and-measures-energy-prices/coping-crisis_en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B859C-0865-9EE1-BEC8-525C54D5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649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7: Aumente la eficiencia energética de sus equipos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¿Cómo puedo aumentar la eficiencia energética de nuestros equipos?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84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7: Aumente la eficiencia energética de sus equipos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Identifique los equipos obsoletos y poco eficientes desde el punto de vista energético. Por ejemplo, los sistemas de iluminación, los aparatos de aire acondicionado y la maquinaria antiguos pueden consumir mucha más energía que los modelos más nuevos y eficientes desde el punto de vista energético.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Sustitúyalos, repárelos o actualícelos por alternativas más eficientes. Por ejemplo, podría utilizar </a:t>
            </a:r>
            <a:r>
              <a:rPr lang="en-US" sz="1200" dirty="0">
                <a:solidFill>
                  <a:srgbClr val="2B2C30"/>
                </a:solidFill>
              </a:rPr>
              <a:t>detectores de movimiento para la iluminación o asegurarse de que los equipos utilicen el modo de ahorro de energía después de un tiempo determinado.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Utilice </a:t>
            </a:r>
            <a:r>
              <a:rPr lang="en-US" sz="1200" dirty="0">
                <a:solidFill>
                  <a:srgbClr val="2B2C30"/>
                </a:solidFill>
                <a:hlinkClick r:id="rId3"/>
              </a:rPr>
              <a:t>Topten.eu - Los mejores productos de Europa </a:t>
            </a:r>
            <a:r>
              <a:rPr lang="en-US" sz="1200" dirty="0">
                <a:solidFill>
                  <a:srgbClr val="2B2C30"/>
                </a:solidFill>
              </a:rPr>
              <a:t>para comparar su equipo actual con otras soluciones disponibles.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55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8: Optimice sus sistemas de calefacción y refrigeración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noProof="0" dirty="0">
                <a:solidFill>
                  <a:schemeClr val="accent2"/>
                </a:solidFill>
              </a:rPr>
              <a:t>¿Cómo puedo optimizar nuestros sistemas de calefacción y refrigeración?</a:t>
            </a:r>
            <a:endParaRPr lang="en-GB" sz="1050" i="1" noProof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47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8: Optimice sus sistemas de calefacción y refrigeración</a:t>
            </a: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Los sistemas de calefacción y refrigeración se encuentran entre los mayores consumidores de energía en la mayoría de las pymes.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Instalar termostatos programables, garantizar un mantenimiento regular o utilizar modelos energéticamente eficientes puede ayudar a reducir el consumo. </a:t>
            </a:r>
          </a:p>
          <a:p>
            <a:pPr latinLnBrk="0"/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ea typeface="Public Sans"/>
              </a:rPr>
              <a:t>Considere la posibilidad de ajustar la configuración para garantizar que la calefacción o la refrigeración solo se utilicen cuando sea necesario. Por ejemplo, apague la calefacción o el aire acondicionado cuando no haya empleados.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000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9: Fomentar prácticas de ahorro energético entre los empleados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¿Cómo puedo animar a los demás a adoptar prácticas de ahorro energético?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53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9: Fomentar prácticas de ahorro energético entre los empleados</a:t>
            </a:r>
          </a:p>
          <a:p>
            <a:endParaRPr lang="en-GB" dirty="0"/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Una cultura de concienciación energética puede conducir a reducciones notables en el consumo de energía.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</a:rPr>
              <a:t>El comportamiento de los empleados puede tener un impacto significativo en el consumo energético. Anime a los empleados a: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Apaguen las luces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Desenchufar los equipos cuando no se utilicen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</a:rPr>
              <a:t>Utilicen ajustes de eficiencia energética en ordenadores e impresoras</a:t>
            </a:r>
          </a:p>
          <a:p>
            <a:pPr lvl="1" latinLnBrk="0"/>
            <a:endParaRPr lang="en-US" sz="2200" dirty="0"/>
          </a:p>
          <a:p>
            <a:pPr latinLnBrk="0"/>
            <a:r>
              <a:rPr lang="en-US" sz="2200" dirty="0">
                <a:solidFill>
                  <a:srgbClr val="2B2C30"/>
                </a:solidFill>
              </a:rPr>
              <a:t>Leer </a:t>
            </a:r>
            <a:r>
              <a:rPr lang="en-US" sz="2200" dirty="0">
                <a:solidFill>
                  <a:srgbClr val="2B2C30"/>
                </a:solidFill>
                <a:hlinkClick r:id="rId3"/>
              </a:rPr>
              <a:t>los cambios </a:t>
            </a:r>
            <a:r>
              <a:rPr lang="en-US" sz="2200" dirty="0" err="1">
                <a:solidFill>
                  <a:srgbClr val="2B2C30"/>
                </a:solidFill>
                <a:hlinkClick r:id="rId3"/>
              </a:rPr>
              <a:t>de comportamiento</a:t>
            </a:r>
            <a:r>
              <a:rPr lang="en-US" sz="2200" dirty="0">
                <a:solidFill>
                  <a:srgbClr val="2B2C30"/>
                </a:solidFill>
              </a:rPr>
              <a:t> de la Agencia Internacional de la Energía.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https://www.iea.org/energy-system/energy-efficiency-and-demand/behavioural-changes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740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Paso 10: Explora algunos recursos adicionales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¿Dónde puedo obtener más información?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767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Próximos pasos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Si desea obtener más información sobre la eficiencia energética, los siguientes recursos pueden resultarle útiles: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Lea el artículo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«Hacer frente a la crisis: aumentar la resiliencia de las pymes mediante la eficiencia energética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».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Revise el curso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de Every1, de 30 minutos de duración, sobre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4"/>
              </a:rPr>
              <a:t>el uso de la energía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Lea el artículo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Las ventajas de las mejoras en eficiencia energética para las empresas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i="1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Revise el curso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de Every1, de 30 minutos de duración, sobre </a:t>
            </a:r>
            <a:r>
              <a:rPr lang="en-GB" altLang="ko-KR" sz="1200" dirty="0">
                <a:solidFill>
                  <a:srgbClr val="373737"/>
                </a:solidFill>
                <a:ea typeface="맑은 고딕"/>
                <a:hlinkClick r:id="rId6"/>
              </a:rPr>
              <a:t>Privacidad, seguridad y protección en el panorama energético digital.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https://www.open.edu/openlearncreate/course/view.php?id=12165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651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Agradecimientos</a:t>
            </a:r>
          </a:p>
          <a:p>
            <a:pPr latinLnBrk="0"/>
            <a:r>
              <a:rPr lang="en-GB" i="1" dirty="0"/>
              <a:t>Ahorrar energía y mejorar la eficiencia energética de su empresa: 10 pasos sencillos </a:t>
            </a:r>
            <a:r>
              <a:rPr lang="en-GB" dirty="0"/>
              <a:t>incluye adaptaciones en los pasos 3, 4, 5 y 6 de material seleccionado de la publicación de la Comisión Europea </a:t>
            </a:r>
            <a:r>
              <a:rPr lang="en-GB" i="1" dirty="0">
                <a:hlinkClick r:id="rId3"/>
              </a:rPr>
              <a:t>«Hacer frente a la crisis: aumentar la resiliencia de las pymes mediante la eficiencia energética</a:t>
            </a:r>
            <a:r>
              <a:rPr lang="en-GB" dirty="0"/>
              <a:t>» (la «obra original»), que cuenta con licencia </a:t>
            </a:r>
            <a:r>
              <a:rPr lang="en-GB" dirty="0">
                <a:hlinkClick r:id="rId4"/>
              </a:rPr>
              <a:t>CC BY 4.0</a:t>
            </a:r>
            <a:r>
              <a:rPr lang="en-GB" dirty="0"/>
              <a:t>. </a:t>
            </a:r>
          </a:p>
          <a:p>
            <a:pPr latinLnBrk="0"/>
            <a:r>
              <a:rPr lang="en-GB" dirty="0"/>
              <a:t>Esta adaptación ha sido realizada y publicada por el proyecto Every1 (el «Adaptador») y está licenciada bajo </a:t>
            </a:r>
            <a:r>
              <a:rPr lang="en-GB" dirty="0">
                <a:hlinkClick r:id="rId5"/>
              </a:rPr>
              <a:t>CC BY-SA 4.0</a:t>
            </a:r>
            <a:r>
              <a:rPr lang="en-GB" dirty="0"/>
              <a:t>, salvo que se indique lo contrario. </a:t>
            </a:r>
          </a:p>
          <a:p>
            <a:pPr latinLnBrk="0"/>
            <a:endParaRPr lang="en-GB" dirty="0"/>
          </a:p>
          <a:p>
            <a:pPr latinLnBrk="0"/>
            <a:r>
              <a:rPr lang="en-GB" dirty="0"/>
              <a:t>Las imágenes utilizadas en esta presentación son las siguientes: </a:t>
            </a:r>
          </a:p>
          <a:p>
            <a:pPr latinLnBrk="0"/>
            <a:endParaRPr lang="en-GB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Facturas de electricidad con bombilla y calculadora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de Uswitch.com Images con </a:t>
            </a:r>
            <a:r>
              <a:rPr lang="en-GB" dirty="0">
                <a:solidFill>
                  <a:srgbClr val="242424"/>
                </a:solidFill>
              </a:rPr>
              <a:t>licencia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US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junto a </a:t>
            </a:r>
            <a:r>
              <a:rPr lang="en-US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un Macbook,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en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Paso 1: Introducción: ¿Qué necesito saber?: </a:t>
            </a:r>
            <a:r>
              <a:rPr lang="en-US" i="1" dirty="0">
                <a:solidFill>
                  <a:schemeClr val="dk1"/>
                </a:solidFill>
                <a:cs typeface="Public Sans"/>
                <a:sym typeface="Public Sans"/>
              </a:rPr>
              <a:t>Enchufes negros </a:t>
            </a:r>
            <a:r>
              <a:rPr lang="en-US" dirty="0">
                <a:solidFill>
                  <a:schemeClr val="dk1"/>
                </a:solidFill>
                <a:cs typeface="Public Sans"/>
                <a:sym typeface="Public Sans"/>
              </a:rPr>
              <a:t>de </a:t>
            </a:r>
            <a:r>
              <a:rPr lang="en-US" sz="1200" u="sng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</a:t>
            </a:r>
            <a:r>
              <a:rPr lang="en-US" sz="12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Stock en Pexels.com</a:t>
            </a:r>
            <a:endParaRPr lang="en-US" sz="12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2: Introducción: ¿Cuáles son los costes y beneficios de ser más eficiente energéticamente?: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Equilibrio,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Scouse Smurf, con licencia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3: Realizar una auditoría energética: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Auditoría energética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EE image database tiene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4: Instalar un contador inteligente: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Contador inteligente de British Gas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2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5: Identificar la demanda de electricidad por dispositivo: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Maria </a:t>
            </a:r>
            <a:r>
              <a:rPr lang="en-US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Eklind,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tiene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</a:rPr>
              <a:t>En esta breve presentación exploraremos: </a:t>
            </a:r>
          </a:p>
          <a:p>
            <a:pPr latinLnBrk="0"/>
            <a:endParaRPr lang="en-GB" sz="12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Cómo comprender mejor su consumo energético y por qué es importante.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Las ventajas de hacer que el consumo energético de su empresa sea más eficiente.</a:t>
            </a:r>
          </a:p>
          <a:p>
            <a:pPr marL="457200" indent="-457200" latinLnBrk="0">
              <a:buChar char="•"/>
            </a:pPr>
            <a:r>
              <a:rPr lang="en-GB" sz="1200" dirty="0">
                <a:solidFill>
                  <a:srgbClr val="2B2C30"/>
                </a:solidFill>
              </a:rPr>
              <a:t>Diez posibles medidas para ahorrar energía y hacer que su empresa sea más eficiente.</a:t>
            </a:r>
          </a:p>
          <a:p>
            <a:pPr marL="457200" indent="-457200" latinLnBrk="0">
              <a:buChar char="•"/>
            </a:pPr>
            <a:endParaRPr lang="en-GB" sz="1200" dirty="0">
              <a:solidFill>
                <a:srgbClr val="2B2C30"/>
              </a:solidFill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</a:rPr>
              <a:t>Cada paso comienza con una pregunta reflexiva. Tómese un momento para considerar cada pregunta antes de continuar.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8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202F-B461-F2E7-A9D5-C5628877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E90AC-6D9A-1D34-4D9B-914C6AECD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E8F83-A10E-BAC6-BE53-2316CAE6C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Agradecimientos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Explorar posibilidades para cambiar a un uso más eficiente de la energía: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Energía,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7: Aumentar la eficiencia energética de sus equipos: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Ordenador,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eltpics,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8: Optimizar sus sistemas de calefacción y refrigeración: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Niklas Morberg, tiene </a:t>
            </a:r>
            <a:r>
              <a:rPr lang="en-US" sz="12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2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Fomentar prácticas de ahorro energético entre los empleados: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@Work,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Daphne, con </a:t>
            </a:r>
            <a:r>
              <a:rPr lang="en-GB" dirty="0">
                <a:solidFill>
                  <a:srgbClr val="242424"/>
                </a:solidFill>
              </a:rPr>
              <a:t>licencia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Para elaborar esta presentación se han utilizado los siguientes recursos: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(s. f.)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Las ventajas de las mejoras en la eficiencia energética para las empresas.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(s. f.)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¿Cuáles son los costes y beneficios de la eficiencia energética?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9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DA55E-2DA7-FF66-CADB-5A611AD9F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650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¡Gracias!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442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10 sencillos pasos para ahorrar energía y hacer que su negocio sea más eficiente desde el punto de vista energético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Para empezar: ¿Qué necesito saber?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Para empezar: ¿Cuáles son las ventajas de ser más eficiente energéticamente?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Realice una auditoría energética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Instalar un contador inteligente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Calcule el consumo energético de los electrodomésticos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Explore un uso más eficiente de la energía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Aumente la eficiencia energética de sus equipos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Optimizar sus sistemas de calefacción y refrigeración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dirty="0">
                <a:ea typeface="Public Sans"/>
                <a:cs typeface="Public Sans"/>
                <a:sym typeface="Public Sans"/>
              </a:rPr>
              <a:t>Fomente prácticas de ahorro energético entre los empleados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1200" noProof="0" dirty="0">
                <a:ea typeface="Public Sans"/>
                <a:cs typeface="Public Sans"/>
                <a:sym typeface="Public Sans"/>
              </a:rPr>
              <a:t>Explore algunos </a:t>
            </a:r>
            <a:r>
              <a:rPr lang="en-GB" sz="1200" dirty="0">
                <a:ea typeface="Public Sans"/>
                <a:cs typeface="Public Sans"/>
                <a:sym typeface="Public Sans"/>
              </a:rPr>
              <a:t>recursos adicionales</a:t>
            </a: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1200" noProof="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588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1: Primeros pasos: ¿Qué necesito saber?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¿Qué necesito saber para empezar?</a:t>
            </a:r>
            <a:endParaRPr lang="en-GB" sz="1200" i="1" dirty="0">
              <a:solidFill>
                <a:schemeClr val="accent5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58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1: Primeros pasos: ¿Qué necesito saber? </a:t>
            </a:r>
          </a:p>
          <a:p>
            <a:pPr latinLnBrk="0"/>
            <a:r>
              <a:rPr lang="en-GB" sz="1200" b="1" noProof="0" dirty="0">
                <a:latin typeface="Calibri"/>
                <a:ea typeface="Public Sans"/>
                <a:cs typeface="Public Sans"/>
                <a:sym typeface="Public Sans"/>
              </a:rPr>
              <a:t>Es importante comprender cómo y cuándo consume energía</a:t>
            </a:r>
            <a:r>
              <a:rPr lang="en-GB" sz="1200" noProof="0" dirty="0">
                <a:latin typeface="Calibri"/>
                <a:ea typeface="Public Sans"/>
                <a:cs typeface="Public Sans"/>
                <a:sym typeface="Public Sans"/>
              </a:rPr>
              <a:t>. Esto le permite: </a:t>
            </a:r>
          </a:p>
          <a:p>
            <a:pPr latinLnBrk="0"/>
            <a:endParaRPr lang="en-GB" sz="12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Tomar </a:t>
            </a:r>
            <a:r>
              <a:rPr lang="en-GB" sz="1200" b="1" noProof="0" dirty="0">
                <a:solidFill>
                  <a:srgbClr val="2B2C30"/>
                </a:solidFill>
              </a:rPr>
              <a:t>decisiones informadas</a:t>
            </a:r>
            <a:r>
              <a:rPr lang="en-GB" sz="1200" noProof="0" dirty="0">
                <a:solidFill>
                  <a:srgbClr val="2B2C30"/>
                </a:solidFill>
              </a:rPr>
              <a:t>.</a:t>
            </a:r>
            <a:endParaRPr lang="en-GB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Identificar patrones </a:t>
            </a:r>
            <a:r>
              <a:rPr lang="en-GB" sz="1200" noProof="0" dirty="0">
                <a:solidFill>
                  <a:srgbClr val="2B2C30"/>
                </a:solidFill>
              </a:rPr>
              <a:t>de </a:t>
            </a:r>
            <a:r>
              <a:rPr lang="en-GB" sz="1200" dirty="0">
                <a:solidFill>
                  <a:srgbClr val="2B2C30"/>
                </a:solidFill>
              </a:rPr>
              <a:t>cómo y cuándo se utiliza la energía.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0" dirty="0">
                <a:solidFill>
                  <a:srgbClr val="2B2C30"/>
                </a:solidFill>
              </a:rPr>
              <a:t>Realizar cambios </a:t>
            </a:r>
            <a:r>
              <a:rPr lang="en-GB" sz="1200" noProof="0" dirty="0">
                <a:solidFill>
                  <a:srgbClr val="2B2C30"/>
                </a:solidFill>
              </a:rPr>
              <a:t>para optimizar su consumo energético. Esto </a:t>
            </a:r>
            <a:r>
              <a:rPr lang="en-GB" sz="1200" dirty="0">
                <a:solidFill>
                  <a:srgbClr val="2B2C30"/>
                </a:solidFill>
              </a:rPr>
              <a:t>puede mejorar </a:t>
            </a:r>
            <a:r>
              <a:rPr lang="en-GB" sz="1200" noProof="0" dirty="0">
                <a:solidFill>
                  <a:srgbClr val="2B2C30"/>
                </a:solidFill>
              </a:rPr>
              <a:t>la eficiencia energética, reducir los costes y contribuir a los esfuerzos de sostenibilidad.</a:t>
            </a:r>
            <a:endParaRPr lang="en-GB" sz="12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Comprender qué equipos consumen más energía y por qué. A continuación, puede </a:t>
            </a:r>
            <a:r>
              <a:rPr lang="en-GB" sz="1200" b="1" noProof="0" dirty="0">
                <a:solidFill>
                  <a:srgbClr val="2B2C30"/>
                </a:solidFill>
              </a:rPr>
              <a:t>priorizar </a:t>
            </a:r>
            <a:r>
              <a:rPr lang="en-GB" sz="1200" noProof="0" dirty="0">
                <a:solidFill>
                  <a:srgbClr val="2B2C30"/>
                </a:solidFill>
              </a:rPr>
              <a:t>las mejoras o actualizaciones para obtener los ahorros más significativos.</a:t>
            </a:r>
            <a:endParaRPr lang="en-GB" sz="120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28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1: Primeros pasos: ¿Qué necesito saber? </a:t>
            </a:r>
          </a:p>
          <a:p>
            <a:pPr latinLnBrk="0"/>
            <a:r>
              <a:rPr lang="en-US" sz="2200" b="1" dirty="0">
                <a:ea typeface="Public Sans"/>
                <a:cs typeface="Public Sans"/>
                <a:sym typeface="Public Sans"/>
              </a:rPr>
              <a:t>¿Cómo puedo saber cómo y cuándo consumimos energía?</a:t>
            </a:r>
          </a:p>
          <a:p>
            <a:pPr latinLnBrk="0"/>
            <a:endParaRPr lang="en-US" sz="2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Identifique sus </a:t>
            </a:r>
            <a:r>
              <a:rPr lang="en-US" sz="2200" b="1" dirty="0">
                <a:solidFill>
                  <a:srgbClr val="2B2C30"/>
                </a:solidFill>
                <a:ea typeface="Public Sans"/>
                <a:cs typeface="Public Sans"/>
              </a:rPr>
              <a:t>patrones de demanda de electricidad.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¿Utiliza: </a:t>
            </a:r>
          </a:p>
          <a:p>
            <a:pPr latinLnBrk="0"/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¿Equipos que consumen mucha energía? 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¿Electricidad en horas pico o fuera de horas pico?</a:t>
            </a:r>
          </a:p>
          <a:p>
            <a:pPr marL="914400" lvl="1" indent="-457200" latinLnBrk="0">
              <a:buChar char="•"/>
            </a:pP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¿Prácticas ineficientes? </a:t>
            </a:r>
          </a:p>
          <a:p>
            <a:pPr marL="914400" lvl="1" indent="-457200" latinLnBrk="0">
              <a:buChar char="•"/>
            </a:pPr>
            <a:endParaRPr lang="en-US" sz="2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Lea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la guía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de The Energy Trust 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sobre eficiencia energética en el lugar de trabajo</a:t>
            </a:r>
            <a:r>
              <a:rPr lang="en-US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br>
              <a:rPr lang="en-GB" dirty="0"/>
            </a:br>
            <a:r>
              <a:rPr lang="en-GB" dirty="0"/>
              <a:t>https://energysavingtrust.org.uk/a-guide-energy-efficiency-in-the-workplace/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06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Paso 1: Primeros pasos: ¿Qué necesito saber? </a:t>
            </a:r>
          </a:p>
          <a:p>
            <a:pPr latinLnBrk="0"/>
            <a:r>
              <a:rPr lang="en-GB" sz="1200" b="1" noProof="1"/>
              <a:t>Ahora que entiendo cómo y cuándo consumimos energía, ¿qué opciones tengo?</a:t>
            </a:r>
          </a:p>
          <a:p>
            <a:pPr latinLnBrk="0"/>
            <a:endParaRPr lang="en-GB" sz="12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Hacer pequeños ajustes</a:t>
            </a:r>
            <a:r>
              <a:rPr lang="en-GB" sz="1200" noProof="1">
                <a:solidFill>
                  <a:srgbClr val="2B2C30"/>
                </a:solidFill>
              </a:rPr>
              <a:t>: como utilizar equipos de alto consumo energético durante las horas valle, cambiar a electrodomésticos de bajo consumo o optimizar la iluminación.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Utilizar herramientas y dispositivos digitales inteligentes: </a:t>
            </a:r>
            <a:r>
              <a:rPr lang="en-GB" sz="1200" noProof="1">
                <a:solidFill>
                  <a:srgbClr val="2B2C30"/>
                </a:solidFill>
              </a:rPr>
              <a:t>para comprender y gestionar el consumo y los costes energéticos.</a:t>
            </a:r>
            <a:endParaRPr lang="en-GB" sz="12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</a:rPr>
              <a:t>Piense a largo plazo: </a:t>
            </a:r>
            <a:r>
              <a:rPr lang="en-GB" sz="1200" noProof="1">
                <a:solidFill>
                  <a:srgbClr val="2B2C30"/>
                </a:solidFill>
              </a:rPr>
              <a:t>planifique el cambio a infraestructuras, maquinaria o tecnología de construcción más eficientes desde el punto de vista energético.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b="1" noProof="1">
                <a:solidFill>
                  <a:srgbClr val="2B2C30"/>
                </a:solidFill>
                <a:ea typeface="Public Sans"/>
                <a:cs typeface="Public Sans"/>
              </a:rPr>
              <a:t>Explore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herramientas y oportunidades de financiación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pPr latinLnBrk="0"/>
            <a:endParaRPr lang="en-GB" sz="1200" noProof="1">
              <a:solidFill>
                <a:srgbClr val="2B2C30"/>
              </a:solidFill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36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Paso 2: Primeros pasos: ¿Cuáles son las ventajas de ser más eficiente energéticamente?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¿Cuáles son las ventajas de ser más eficiente energéticamente? 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8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B2D359-A34D-9819-720A-FCFFA5D6BB65}"/>
              </a:ext>
            </a:extLst>
          </p:cNvPr>
          <p:cNvSpPr txBox="1"/>
          <p:nvPr userDrawn="1"/>
        </p:nvSpPr>
        <p:spPr>
          <a:xfrm>
            <a:off x="2086708" y="5996226"/>
            <a:ext cx="5498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proyecto ha recibido financiación del Programa Horizonte de Investigación e Innovación de la Unión Europea (2021-2027) en virtud del acuerdo de subvención n.º 101075596. La responsabilidad del contenido de este material recae exclusivamente en el proyecto Every1 y no refleja necesariamente la opinión de la Unión Europea. La presentación tiene licencia </a:t>
            </a:r>
            <a:r>
              <a:rPr lang="es-ES_tradnl" sz="1000" b="0" i="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s-ES_tradnl" sz="10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salvo que se indique lo contrario. </a:t>
            </a:r>
            <a:endParaRPr lang="es-ES_tradnl" sz="1000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20F50-00AE-09F2-7669-42613D2F60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0" y="6221873"/>
            <a:ext cx="1958312" cy="4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clustercollaboration.eu/content/conducting-energy-audi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hyperlink" Target="https://energysavingtrust.org.uk/advice/light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ten.e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energy-system/energy-efficiency-and-demand/behavioural-change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actions-and-measures-energy-prices/coping-crisis_e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open.edu/openlearncreate/course/view.php?id=12165" TargetMode="External"/><Relationship Id="rId5" Type="http://schemas.openxmlformats.org/officeDocument/2006/relationships/hyperlink" Target="https://www.energysolutionsoxfordshire.org/the-benefits-of-energy-efficiency-improvements-for-smes/" TargetMode="External"/><Relationship Id="rId4" Type="http://schemas.openxmlformats.org/officeDocument/2006/relationships/hyperlink" Target="https://www.open.edu/openlearncreate/course/view.php?id=1191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aper-beside-macbook-669623/" TargetMode="External"/><Relationship Id="rId13" Type="http://schemas.openxmlformats.org/officeDocument/2006/relationships/hyperlink" Target="https://creativecommons.org/licenses/by-nc/2.0/" TargetMode="External"/><Relationship Id="rId3" Type="http://schemas.openxmlformats.org/officeDocument/2006/relationships/hyperlink" Target="https://energy.ec.europa.eu/topics/markets-and-consumers/actions-and-measures-energy-prices/coping-crisis_en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s://www.flickr.com/photos/eeimagedatabase/29074367302/in/photolist-LicJsS-8UiEXj-91Jptx-5JXmW7-2jr5fFU-2gMdA6V-8UfzYF-2qR5sGT-eRkghU-eR8RHM-eR8T22-eRkfNf-bjCVWf-LsB7T6-2pCMkDr-boA4g9-JE4TEs-cVwy21-KCby9V-Sxkaaq-77Tjzg-2gVqUGe-SAZuR4-rRWxXm-pTEJYp-eRkhaY-eR8Qm8-aUPkhF-eR8MEg-eR8U7n-eR8Mgc-eR8UgD-eR8TNX-eRkit7-eR8UM2-eRkdhW-eR8UxV-eR8MVi-eRkbkW-eR8Rhi-eR8NyH-eR8Ua6-eRkeKQ-eRkcsN-eRkbHC-eR8Snr-eRkc8Y-eR8RG8-eR8R9H-eR8MmK" TargetMode="External"/><Relationship Id="rId2" Type="http://schemas.openxmlformats.org/officeDocument/2006/relationships/notesSlide" Target="../notesSlides/notesSlide29.xml"/><Relationship Id="rId16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-sa/4.0/deed.en" TargetMode="External"/><Relationship Id="rId15" Type="http://schemas.openxmlformats.org/officeDocument/2006/relationships/hyperlink" Target="https://www.flickr.com/photos/mariaeklind/32472064427/in/photolist-7yo95R-6zJfXC-H84vh-2n69ti7-d6Yz9Q-RtrPrM-2jqL3GS-7xWaQa-kXBmWn-kXBXhz-58NZuY-pnfVzt-nRtG89-oiuvga-oxXdC9-o8T6iY-oiusQi-ozHjB4-oxXfyd-5j7bri-8kwm1-6qZEUX-pBcHqh-6VvJKf-f72Po1-nRtGqU-ozZ9zc-7S5Jde-7S93Lu-nRtGCN-7S5Dzv-iT5Zke-7S5A3D-yobneo-p6RXLB-nEWHAt-3aBQVZ-2gbrw8J-4GTzLZ-2e5yV9a-extpL4-iT5HUM-NmSa1R-rfvaQk-nRtSbV-BEhPJ-mwbue-iT9BGE-iT9BG9-iT9C2h" TargetMode="External"/><Relationship Id="rId10" Type="http://schemas.openxmlformats.org/officeDocument/2006/relationships/hyperlink" Target="https://www.flickr.com/photos/scousesmurf/48866779103/in/photolist-2hsc1Wc-2mh5Gzq-9LdVCR-XiqhWD-iQhzgD-R5ZroX-dMxaei-dMCHMQ-dMCHQY-dMCHVE-2odNQXs-2iNZNpe-qBnWDs-bVgkkg-ccCSfG-ccCRTA-qFYRWS-ccCznb-bVgBKX-bVgBYR-ccCS2S-c93AeJ-ccCzAu-bVgJBF-2noNRuy-2qvoeVy-CSqrPf-GBPCq5-2kwMd5N-5tWKPt-5xktSz-UQV3vH-2o83Qd1-8cZ7Kd-bBLxQW-6g8S7U-2n4a4yx-eXKi6t-Rcb4Kz-22wQi2Q-bQFeHa-tZBtK4-esPM9-Cf9DP3-ufqQo2-9mEpz9-fDmkQA-2oqkmmw-PUHhBy-2gxHPpD" TargetMode="External"/><Relationship Id="rId4" Type="http://schemas.openxmlformats.org/officeDocument/2006/relationships/hyperlink" Target="https://commission.europa.eu/legal-notice_en#copyright-notice" TargetMode="External"/><Relationship Id="rId9" Type="http://schemas.openxmlformats.org/officeDocument/2006/relationships/hyperlink" Target="https://www.pexels.com/photo/black-plugs-3639030/" TargetMode="External"/><Relationship Id="rId14" Type="http://schemas.openxmlformats.org/officeDocument/2006/relationships/hyperlink" Target="https://www.flickr.com/photos/slipstreamjc/22794277551/in/photolist-AJfCzn-7mT4DT-R7wKqu-cC6oiy-7W4gow-gmYJwM-6w7g3F-qAjXWj-2pfYF4k-2oNHiCR-bTBbce-a6jPMv-aqkJVj-xaL5dn-a1TLHC-a1U7xS-xaC5ew-hyF5tg-8ie6B4-2o9NixH-xQ3afm-y8jusi-y8jucZ-a6dYsf-8fMgip-2njukF1-xQ8Mma-2jkQ6kj-dvKmUs-97Qgvy-rbxQsk-2ipPQ9V-udG1Ge-Hyuxgs-2qKquHU-ypJpaN-9gXp7o-6CD6VX-udG1GK-ypJcE3-ypH9ZN-xKrXu4-8eCZsP-Heohc7-8eGhdd-5h8EZZ-ec11jL-ypHr6f-ypHpXo-ypHes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daphnedepasse/7709681882/in/photolist-cKh8PG-78Qdn4-gnrrg9-rjWPCL-99sMQ3-xAmFK-g21cY-8XT5Pn-cE5nzG-fMX7Cx-uQLYEy-7eLP72-G253-gPN9Ze-gTvtz8-F8qLuF-211zofh-HKM1WN-29vT4T2-fNCE7w-8XaLiK-fYo85q-5TXCDk-Lh58MG-6qCxTy-5TXCsp-2acaSSH-72ABpK-uoQwN9-8DX19A-2SfqyR-9dvUnR-28xgvCb-3RFkS-26MiHqs-5p6Eb5-9m4cYA-6rVDvS-6FNE9J-6fHuN7-2XZUvt-CcHuzc-26MiETd-aRw1V8-4D9c4d-rQjess-2gHQ8q2-2m7s8UJ-2qAt3jS-pRrz1M" TargetMode="External"/><Relationship Id="rId3" Type="http://schemas.openxmlformats.org/officeDocument/2006/relationships/hyperlink" Target="https://www.flickr.com/photos/kaibara/42329714010/" TargetMode="External"/><Relationship Id="rId7" Type="http://schemas.openxmlformats.org/officeDocument/2006/relationships/hyperlink" Target="https://www.flickr.com/photos/morberg/3450849164/in/photolist-6fWveo-Z851TQ-qfqJDQ-e727RZ-bk8Ybx-dRe6ky-Ah7pA-oLGPMv-2ewoEna-Foevuj-jRjvTC-a4vVqZ-2e66LA-3vmk8Q-TrqQ6-akJjKs-brRE9m-5PTnCf-6jcGT-29Aq7Tu-KkKY1x-mEUjy-7Ry9HZ-yLx3F-21Sk2Q2-8mDE1-4tYs16-v1ZWz-mRgGyp-5Bpxi5-Trr6F-ZitVjd-9Sbt57-RzSgQW-eA3T3B-5mWAzv-4tnsPt-5BkkoD-rMbFA-6bagS-i1dfkX-68ZsmT-5nTtxt-2eaeXk2-5BkiSg-5VCh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2.0/" TargetMode="External"/><Relationship Id="rId5" Type="http://schemas.openxmlformats.org/officeDocument/2006/relationships/hyperlink" Target="https://www.flickr.com/photos/eltpics/15181625162/in/photolist-59wVeJ-p8xNeY-pPMX-Lrcg5R-7bwTK-bNZWwx-7MKELK-gsxYB-dofFAu-ce6EGQ-9A8uFb-a7gJ5B-ScPHYn-a6GPmL-7Kg9Gi-b4h6uT-5pJL16-4k9oQo-37iJVd-5Wtibx-662Gp4-5Sp1bk-3BnzX-iyQwg-8bQ6sB-5AZeky-4vS4zf-62tZmu-8kYzNr-adiCH-37ZYg-6Dbfwp-dT1Mi-d8auf9-NUYaC-fAnwmJ-dho5p-tMaNet-ivLpcC-8Qnk8q-33kVn-4k5gTu-52f9n1-dvQ3LN-4dcQx8-XjgC-eYgdRR-AdNAF-53ZdGY-8bTkpU" TargetMode="External"/><Relationship Id="rId10" Type="http://schemas.openxmlformats.org/officeDocument/2006/relationships/hyperlink" Target="https://www.torus.co/learn/what-are-the-cost-benefits-of-energy-efficiency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www.energysolutionsoxfordshire.org/the-benefits-of-energy-efficiency-improvements-for-sme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savingtrust.org.uk/a-guide-energy-efficiency-in-the-workpla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E0A9-143B-6D30-4111-A181D27A1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5121" y="838750"/>
            <a:ext cx="6144491" cy="2449206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es-ES_tradnl" sz="5200" noProof="1">
                <a:cs typeface="Arial" panose="020B0604020202020204" pitchFamily="34" charset="0"/>
              </a:rPr>
              <a:t>Ahorrar energía y hacer que su empresa sea más eficiente desde el punto de vista energético:</a:t>
            </a:r>
            <a:br>
              <a:rPr lang="es-ES_tradnl" noProof="1">
                <a:cs typeface="Arial" panose="020B0604020202020204" pitchFamily="34" charset="0"/>
              </a:rPr>
            </a:br>
            <a:endParaRPr lang="es-ES_tradnl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8000D0-78FC-4E0F-A8E7-47504CE32604}"/>
              </a:ext>
            </a:extLst>
          </p:cNvPr>
          <p:cNvSpPr txBox="1"/>
          <p:nvPr/>
        </p:nvSpPr>
        <p:spPr>
          <a:xfrm>
            <a:off x="815121" y="4572604"/>
            <a:ext cx="438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3200" dirty="0">
                <a:solidFill>
                  <a:schemeClr val="tx2"/>
                </a:solidFill>
                <a:cs typeface="Arial" panose="020B0604020202020204" pitchFamily="34" charset="0"/>
              </a:rPr>
              <a:t>10 sencillos pasos para las pymes</a:t>
            </a:r>
            <a:endParaRPr lang="ko-KR"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1A4E8-9EBB-75E0-9296-B13F17848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29" y="2017643"/>
            <a:ext cx="4526071" cy="3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AD53B-0AFB-96DD-0E94-D10E707DA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494EBC-FF78-9503-318D-B43BFAD755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218" y="60065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2: Primeros pasos: las ventajas de ser más eficiente desde el punto de vista energético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D8844-2B4C-B11F-71C8-B3C2B0231C0C}"/>
              </a:ext>
            </a:extLst>
          </p:cNvPr>
          <p:cNvSpPr txBox="1"/>
          <p:nvPr/>
        </p:nvSpPr>
        <p:spPr>
          <a:xfrm>
            <a:off x="5185775" y="2440117"/>
            <a:ext cx="647995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rtl="0" latinLnBrk="0">
              <a:buNone/>
            </a:pPr>
            <a:r>
              <a:rPr lang="en-US" sz="2800" b="1" dirty="0">
                <a:ea typeface="Public Sans"/>
                <a:cs typeface="Public Sans"/>
                <a:sym typeface="Public Sans"/>
              </a:rPr>
              <a:t>Mediante el uso de enfoques y tecnologías de ahorro energético, usted puede:</a:t>
            </a:r>
          </a:p>
          <a:p>
            <a:pPr marL="0" marR="0" lvl="0" indent="0" algn="l" rtl="0" latinLnBrk="0">
              <a:buNone/>
            </a:pPr>
            <a:endParaRPr lang="en-GB" sz="2800" dirty="0">
              <a:ea typeface="Calibri"/>
              <a:cs typeface="Calibri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Ahorrar dinero al consumir menos energía.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Reducir el desperdicio de energía y disminuir las facturas.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800" dirty="0">
                <a:ea typeface="Calibri"/>
                <a:cs typeface="Calibri"/>
              </a:rPr>
              <a:t>Contribuir a una sociedad y un futuro más sostenibles.</a:t>
            </a:r>
          </a:p>
          <a:p>
            <a:pPr latinLnBrk="0"/>
            <a:endParaRPr lang="en-US" sz="2800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BACA9-3B2F-27D9-3E46-F9EA68DE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3" y="2708631"/>
            <a:ext cx="4577895" cy="343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879-CE4F-D5D9-E1FE-1BF3718AC1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3: Realizar una auditoría energética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244241"/>
            <a:ext cx="1042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¿Cómo realizo una auditoría energética?</a:t>
            </a:r>
            <a:endParaRPr lang="en-GB" sz="44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4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9DB7-8791-732A-65C2-2A53BCB5C6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3: ¿Qué es una auditoría energética?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3194137" y="2157738"/>
            <a:ext cx="8442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b="1" dirty="0">
                <a:ea typeface="Public Sans"/>
                <a:sym typeface="Public Sans"/>
              </a:rPr>
              <a:t>«Se ha demostrado que las auditorías energéticas proporcionan un ahorro medio potencial del 18 % del consumo total de energía». </a:t>
            </a:r>
            <a:r>
              <a:rPr lang="en-US" sz="2000" dirty="0">
                <a:ea typeface="Public Sans"/>
                <a:sym typeface="Public Sans"/>
              </a:rPr>
              <a:t>(</a:t>
            </a:r>
            <a:r>
              <a:rPr lang="en-US" sz="2000" dirty="0">
                <a:ea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Europea</a:t>
            </a:r>
            <a:r>
              <a:rPr lang="en-US" sz="2000" dirty="0">
                <a:ea typeface="Public Sans"/>
                <a:sym typeface="Public Sans"/>
              </a:rPr>
              <a:t>) </a:t>
            </a:r>
            <a:endParaRPr lang="en-US" sz="2000" b="1" dirty="0">
              <a:solidFill>
                <a:srgbClr val="000066"/>
              </a:solidFill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Una auditoría energética es una evaluación exhaustiva del consumo energético de su pyme.</a:t>
            </a: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Las auditorías energéticas pueden realizarse internamente o mediante un servicio externo.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Una auditoría energética identifica prácticas ineficientes, equipos que consumen mucha energía y áreas de mejora.</a:t>
            </a:r>
            <a:endParaRPr lang="en-US" sz="2000" dirty="0">
              <a:ea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ea typeface="Public Sans"/>
                <a:sym typeface="Public Sans"/>
              </a:rPr>
              <a:t>Los auditores también pueden identificar equipos que requieren una actualización, prácticas operativas ineficientes o sugerir tecnologías de ahorro energético.</a:t>
            </a:r>
          </a:p>
          <a:p>
            <a:pPr latinLnBrk="0"/>
            <a:r>
              <a:rPr lang="en-US" sz="2000" dirty="0">
                <a:sym typeface="Public Sans"/>
              </a:rPr>
              <a:t>Más información sobre </a:t>
            </a:r>
            <a:r>
              <a:rPr lang="en-US" sz="2000" dirty="0">
                <a:sym typeface="Public Sans"/>
                <a:hlinkClick r:id="rId4"/>
              </a:rPr>
              <a:t>cómo realizar una auditoría energética</a:t>
            </a:r>
            <a:r>
              <a:rPr lang="en-US" sz="2000" dirty="0">
                <a:sym typeface="Public Sans"/>
              </a:rPr>
              <a:t>.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7352-EFFA-54B0-8A6D-5126C04AB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" y="3429000"/>
            <a:ext cx="2835476" cy="18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F80-C614-7C45-6DFD-076C4089A1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Paso 4: Instalar un contador inteligente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¿Cuáles son las ventajas de un contador inteligente?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1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C49B-67DC-C735-0511-755CAA1CE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Paso 4: Instalación de un contador inteligente: ¿qué pueden hacer?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2429877" y="2401750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«Los contadores y controles inteligentes, cuando se utilizan para identificar y gestionar el consumo energético, pueden reducir el consumo de energía hasta en un 40 %».</a:t>
            </a:r>
          </a:p>
          <a:p>
            <a:pPr latinLnBrk="0"/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Europea</a:t>
            </a:r>
            <a:r>
              <a:rPr lang="en-US" sz="2400" dirty="0"/>
              <a:t>)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</a:rPr>
              <a:t>Los contadores inteligentes le proporcionan datos en tiempo real sobre su consumo eléctrico, lo que le ayuda a identificar tendencias y patrones en cómo y cuándo utiliza la electricidad. Estos datos ayudan a detectar áreas en las que el consumo aumenta de forma inesperada o en las que podría utilizar los electrodomésticos durante las horas valle para reducir los costes.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0EAF1-938C-C95F-E36F-05FCE56B3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236B2-56D8-0C1A-9A53-5BBDA775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3B28-B1B6-BF26-7067-554BE97EDA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1036388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Public Sans"/>
                <a:ea typeface="Public Sans"/>
                <a:cs typeface="Public Sans"/>
              </a:rPr>
              <a:t>Paso 4: Instalar un contador inteligente: comprender sus características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60903-6258-7299-0868-9637F35395F3}"/>
              </a:ext>
            </a:extLst>
          </p:cNvPr>
          <p:cNvSpPr txBox="1"/>
          <p:nvPr/>
        </p:nvSpPr>
        <p:spPr>
          <a:xfrm>
            <a:off x="2455101" y="2516489"/>
            <a:ext cx="9359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n-US" sz="2400" dirty="0"/>
              <a:t>Muchas empresas de servicios públicos ofrecen </a:t>
            </a:r>
            <a:r>
              <a:rPr lang="en-US" sz="2400" b="1" dirty="0"/>
              <a:t>tarifas por tiempo de uso</a:t>
            </a:r>
            <a:r>
              <a:rPr lang="en-US" sz="2400" dirty="0"/>
              <a:t>, en las que el coste de la electricidad varía en función de la hora del día. </a:t>
            </a:r>
          </a:p>
          <a:p>
            <a:pPr latinLnBrk="0" hangingPunct="0"/>
            <a:endParaRPr lang="en-GB" sz="2400" dirty="0"/>
          </a:p>
          <a:p>
            <a:pPr latinLnBrk="0" hangingPunct="0"/>
            <a:r>
              <a:rPr lang="en-US" sz="2400" dirty="0"/>
              <a:t>Las horas punta tienen tarifas más altas debido al aumento de la demanda, mientras que las horas valle tienen tarifas más bajas. </a:t>
            </a:r>
          </a:p>
          <a:p>
            <a:pPr latinLnBrk="0" hangingPunct="0"/>
            <a:endParaRPr lang="en-US" sz="2400" dirty="0"/>
          </a:p>
          <a:p>
            <a:pPr latinLnBrk="0" hangingPunct="0"/>
            <a:r>
              <a:rPr lang="en-US" sz="2400" dirty="0"/>
              <a:t>Comprender los patrones de consumo energético de su pyme durante estas horas puede permitirle trasladar las tareas que consumen mucha energía (por ejemplo, la recarga de vehículos eléctricos) a momentos en los que los costes son más bajos.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AC025-FF3E-4E42-725D-ABF3DDD0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7" y="3118980"/>
            <a:ext cx="2211339" cy="22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A35-8C54-CAEA-8C0C-6984408E50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5: Calcular el consumo energético de los electrodomésticos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¿Cómo calculo la cantidad de energía que consume cada electrodoméstico?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6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BE7B-D6F0-A70E-6B80-4287767EB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5: Calcular el consumo energético de los electrodomésticos: cómo abordarlo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4659682" y="2267629"/>
            <a:ext cx="7154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noProof="1">
                <a:solidFill>
                  <a:srgbClr val="2B2C30"/>
                </a:solidFill>
              </a:rPr>
              <a:t>Si su PYME se dedica a la producción o la fabricación, el consumo energético se concentrará más en las máquinas y herramientas. 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Una PYME con sede en una oficina puede tener un mayor consumo energético debido a la iluminación, la calefacción/refrigeración y los dispositivos electrónicos.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Diferenciar entre los distintos aparatos puede ayudar a centrar los esfuerzos en las áreas con mayor potencial de optimización energética.</a:t>
            </a:r>
          </a:p>
          <a:p>
            <a:pPr latinLnBrk="0"/>
            <a:r>
              <a:rPr lang="en-GB" sz="2400" noProof="1">
                <a:solidFill>
                  <a:srgbClr val="2B2C30"/>
                </a:solidFill>
              </a:rPr>
              <a:t>Puede utilizar medidores de consumo energético (portátiles) enchufables para supervisar el consumo eléctrico de cada categoría de dispositivo.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D1909-1C6F-5D9C-609E-4C6046995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0" y="2883851"/>
            <a:ext cx="4385088" cy="29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1970-A907-8C6F-86EB-ED4354EA29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Paso 6: Explore un uso más eficiente de la energía.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¿Qué medidas prácticas puedo tomar para utilizar la energía de forma más eficiente?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3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7CEC-3264-4868-18FB-B80167635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Paso 6: Explore un uso más eficiente de la energía: ahorrar dinero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3029845" y="2000447"/>
            <a:ext cx="88769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/>
              <a:t>«Una pequeña empresa media podría reducir su factura energética hasta en un 30 % aplicando buenas medidas de gestión y mantenimiento...» </a:t>
            </a:r>
            <a:r>
              <a:rPr lang="en-US" sz="2400" dirty="0"/>
              <a:t>(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Comisión Europea</a:t>
            </a:r>
            <a:r>
              <a:rPr lang="en-US" sz="2400" dirty="0"/>
              <a:t>)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Las luces LED </a:t>
            </a:r>
            <a:r>
              <a:rPr lang="en-US" sz="2400" dirty="0">
                <a:solidFill>
                  <a:srgbClr val="2B2C30"/>
                </a:solidFill>
              </a:rPr>
              <a:t>consumen un 80 % menos de energía que las bombillas halógenas y duran 20 veces más (Fuente: </a:t>
            </a:r>
            <a:r>
              <a:rPr lang="en-US" sz="2400" dirty="0">
                <a:solidFill>
                  <a:srgbClr val="2B2C30"/>
                </a:solidFill>
                <a:hlinkClick r:id="rId4"/>
              </a:rPr>
              <a:t>Energy Saving Trust</a:t>
            </a:r>
            <a:r>
              <a:rPr lang="en-US" sz="2400" dirty="0">
                <a:solidFill>
                  <a:srgbClr val="2B2C30"/>
                </a:solidFill>
              </a:rPr>
              <a:t>).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Mejorar la eficiencia energética</a:t>
            </a:r>
            <a:r>
              <a:rPr lang="en-US" sz="2400" b="1" dirty="0">
                <a:solidFill>
                  <a:srgbClr val="2B2C30"/>
                </a:solidFill>
              </a:rPr>
              <a:t> de los sistemas accionados por motor </a:t>
            </a:r>
            <a:r>
              <a:rPr lang="en-US" sz="2400" dirty="0">
                <a:solidFill>
                  <a:srgbClr val="2B2C30"/>
                </a:solidFill>
              </a:rPr>
              <a:t>permite ahorrar al menos 7 euros por cada euro invertido a lo largo de la vida útil del equipo.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Las bombas de calor</a:t>
            </a:r>
            <a:r>
              <a:rPr lang="en-US" sz="2400" dirty="0">
                <a:solidFill>
                  <a:srgbClr val="2B2C30"/>
                </a:solidFill>
              </a:rPr>
              <a:t> energéticamente eficientes suelen sustituir a las calderas tradicionales de combustibles fósiles, lo que puede multiplicar por cuatro la eficiencia energética.</a:t>
            </a:r>
            <a:r>
              <a:rPr lang="en-US" sz="2400" dirty="0"/>
              <a:t> </a:t>
            </a:r>
            <a:endParaRPr lang="en-US" sz="2400" dirty="0">
              <a:solidFill>
                <a:srgbClr val="2B2C30"/>
              </a:solidFill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					Fuentes: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Comisión Europea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C08F5-6A51-2FA1-2022-FFEE80432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50141F-93B1-960B-8E42-66110792B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noProof="1">
                <a:solidFill>
                  <a:schemeClr val="bg1"/>
                </a:solidFill>
              </a:rPr>
              <a:t>Introducción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313130" y="479719"/>
            <a:ext cx="76659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Todas las empresas utilizan una serie de equipos que necesitan electricidad, ya sea para la iluminación, los ordenadores, la maquinaria o los sistemas de aire acondicionado. Para </a:t>
            </a:r>
            <a:r>
              <a:rPr lang="en-GB" sz="2400" dirty="0">
                <a:solidFill>
                  <a:srgbClr val="2B2C30"/>
                </a:solidFill>
              </a:rPr>
              <a:t>las pequeñas y medianas empresas (</a:t>
            </a:r>
            <a:r>
              <a:rPr lang="en-US" sz="2400" dirty="0">
                <a:solidFill>
                  <a:srgbClr val="2B2C30"/>
                </a:solidFill>
              </a:rPr>
              <a:t>pymes), los costes de electricidad pueden representar una parte importante del presupuesto operativo, y un consumo ineficiente puede afectar negativamente tanto a la rentabilidad como a la gestión de los recursos.</a:t>
            </a:r>
            <a:endParaRPr lang="en-GB" sz="2400" dirty="0">
              <a:solidFill>
                <a:srgbClr val="2B2C30"/>
              </a:solidFill>
            </a:endParaRPr>
          </a:p>
          <a:p>
            <a:pPr latinLnBrk="0"/>
            <a:endParaRPr lang="en-GB" sz="2400" dirty="0">
              <a:solidFill>
                <a:srgbClr val="2B2C30"/>
              </a:solidFill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</a:rPr>
              <a:t>Cuando se gestiona una PYME, es posible que se pregunte qué tipo de tecnologías o actividades podrían ayudarle a ahorrar energía. Una consideración clave será el coste y dónde centrar la inversión para que su empresa sea más eficiente. 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E0824120-B2DC-DB41-8E97-86CAA2E28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DEE93-CF66-009F-729E-D57F5994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861B8-008F-5D99-45E1-AACF8FCBD5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Paso 6: Explore un uso más eficiente de la energía: ahorro de energía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DAB94-8235-F004-0337-1E0242C43580}"/>
              </a:ext>
            </a:extLst>
          </p:cNvPr>
          <p:cNvSpPr txBox="1"/>
          <p:nvPr/>
        </p:nvSpPr>
        <p:spPr>
          <a:xfrm>
            <a:off x="3178864" y="2043900"/>
            <a:ext cx="86356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Los costes</a:t>
            </a:r>
            <a:r>
              <a:rPr lang="en-US" sz="2400" b="1" dirty="0">
                <a:solidFill>
                  <a:srgbClr val="2B2C30"/>
                </a:solidFill>
              </a:rPr>
              <a:t> de calefacción </a:t>
            </a:r>
            <a:r>
              <a:rPr lang="en-US" sz="2400" dirty="0">
                <a:solidFill>
                  <a:srgbClr val="2B2C30"/>
                </a:solidFill>
              </a:rPr>
              <a:t>aumentan un 8 % por cada grado Celsius que sube la temperatura. Los termostatos programables inteligentes pueden ahorrar entre un 5 % y un 15 % en los costes de calefacción.</a:t>
            </a:r>
          </a:p>
          <a:p>
            <a:pPr marL="457200" indent="-457200" latinLnBrk="0">
              <a:buChar char="•"/>
            </a:pPr>
            <a:r>
              <a:rPr lang="en-US" sz="2400" b="1" dirty="0">
                <a:solidFill>
                  <a:srgbClr val="2B2C30"/>
                </a:solidFill>
              </a:rPr>
              <a:t>La iluminación </a:t>
            </a:r>
            <a:r>
              <a:rPr lang="en-US" sz="2400" dirty="0">
                <a:solidFill>
                  <a:srgbClr val="2B2C30"/>
                </a:solidFill>
              </a:rPr>
              <a:t>puede ser responsable de hasta el 40 % del consumo energético de un edificio. El uso de controles de iluminación reduce su consumo energético en más de un tercio. 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Se ha descubierto que </a:t>
            </a:r>
            <a:r>
              <a:rPr lang="en-US" sz="2400" b="1" dirty="0">
                <a:solidFill>
                  <a:srgbClr val="2B2C30"/>
                </a:solidFill>
              </a:rPr>
              <a:t>el aislamiento </a:t>
            </a:r>
            <a:r>
              <a:rPr lang="en-US" sz="2400" dirty="0">
                <a:solidFill>
                  <a:srgbClr val="2B2C30"/>
                </a:solidFill>
              </a:rPr>
              <a:t>de las tuberías reduce las pérdidas de energía en más de un 75 %. </a:t>
            </a:r>
          </a:p>
          <a:p>
            <a:pPr marL="457200" indent="-457200" latinLnBrk="0">
              <a:buFontTx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El dimensionamiento correcto de la carga del compresor y la selección del modelo de </a:t>
            </a:r>
            <a:r>
              <a:rPr lang="en-US" sz="2400" b="1" dirty="0">
                <a:solidFill>
                  <a:srgbClr val="2B2C30"/>
                </a:solidFill>
              </a:rPr>
              <a:t>los sistemas de aire comprimido </a:t>
            </a:r>
            <a:r>
              <a:rPr lang="en-US" sz="2400" dirty="0">
                <a:solidFill>
                  <a:srgbClr val="2B2C30"/>
                </a:solidFill>
              </a:rPr>
              <a:t>pueden reducir el consumo de energía en más de un tercio.</a:t>
            </a:r>
          </a:p>
          <a:p>
            <a:pPr latinLnBrk="0"/>
            <a:r>
              <a:rPr lang="en-US" sz="2400" dirty="0">
                <a:solidFill>
                  <a:srgbClr val="2B2C30"/>
                </a:solidFill>
              </a:rPr>
              <a:t>					Fuentes: </a:t>
            </a:r>
            <a:r>
              <a:rPr lang="en-US" sz="2400" dirty="0">
                <a:solidFill>
                  <a:srgbClr val="2B2C30"/>
                </a:solidFill>
                <a:hlinkClick r:id="rId3"/>
              </a:rPr>
              <a:t>Comisión Europea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418ED-256C-20C5-FB42-D0427EC95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" y="3429000"/>
            <a:ext cx="296779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A940-A1E4-3671-AF1B-623196CEF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7: Aumente la eficiencia energética de sus equipos.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¿Cómo puedo aumentar la eficiencia energética de nuestros equipos?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72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74DF-3C02-EE32-F4ED-907FBA11C4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993582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7: Aumente la eficiencia energética de sus equipos: cómo comprobarlo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722313" y="2337891"/>
            <a:ext cx="6951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Identifique los equipos obsoletos y poco eficientes desde el punto de vista energético. Por ejemplo, los sistemas de iluminación, los aparatos de aire acondicionado y la maquinaria antiguos pueden consumir mucha más energía que los modelos más nuevos y eficientes desde el punto de vista energético. 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Sustituya, repare o actualice a alternativas más eficientes. Por ejemplo, podría utilizar </a:t>
            </a:r>
            <a:r>
              <a:rPr lang="en-US" sz="2000" dirty="0">
                <a:solidFill>
                  <a:srgbClr val="2B2C30"/>
                </a:solidFill>
              </a:rPr>
              <a:t>la detección de movimiento para la iluminación o asegurarse de que los equipos utilicen su modo de ahorro de energía después de un tiempo determinado.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Utilice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Topten.eu - Los mejores productos de Europa </a:t>
            </a:r>
            <a:r>
              <a:rPr lang="en-US" sz="2000" dirty="0">
                <a:solidFill>
                  <a:srgbClr val="2B2C30"/>
                </a:solidFill>
              </a:rPr>
              <a:t>para comparar sus equipos actuales con otras soluciones disponibles.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16563-FDEF-FB73-C9A0-A8E4A4501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688903"/>
            <a:ext cx="4237973" cy="31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241DE-795D-C567-C47E-E5BC41B9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B6D9-EB85-F536-8A2F-DF74902AB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8: Optimice sus sistemas de calefacción y refrigeración.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81217-758C-DEC5-979B-FB6AA3B244DC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GB" sz="4800" i="1" noProof="0" dirty="0">
                <a:solidFill>
                  <a:schemeClr val="accent2"/>
                </a:solidFill>
              </a:rPr>
              <a:t>¿Cómo puedo optimizar nuestros sistemas de calefacción y refrigeración?</a:t>
            </a:r>
            <a:endParaRPr lang="en-GB" sz="4000" i="1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2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52211-C47C-944B-9A38-CF3AD09F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ADE57-0F24-6DE8-030F-5C11D1719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8: Optimice sus sistemas de calefacción y refrigeración: consejos prácticos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D2B15-797D-A347-3C71-3D31DAA7DB47}"/>
              </a:ext>
            </a:extLst>
          </p:cNvPr>
          <p:cNvSpPr txBox="1"/>
          <p:nvPr/>
        </p:nvSpPr>
        <p:spPr>
          <a:xfrm>
            <a:off x="5511366" y="2383260"/>
            <a:ext cx="6137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Los sistemas de calefacción y refrigeración se encuentran entre los mayores consumidores de energía en la mayoría de las pymes.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La instalación de termostatos programables, el mantenimiento regular o el uso de modelos energéticamente eficientes pueden ayudar a reducir el consumo. 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Considere la posibilidad de ajustar la configuración para garantizar que la calefacción o la refrigeración solo se utilicen cuando sea necesario. Por ejemplo, apague la calefacción o el aire acondicionado cuando no haya empleados.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1F232-47D1-275F-5A9E-BCEB8274C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2597561"/>
            <a:ext cx="5162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DE8E9-0717-7CB6-26BF-44DE671D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5B10-9F47-6770-71CF-9229049647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9: Fomentar prácticas de ahorro energético entre los empleados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70677-4FEB-936C-2CE6-08A6124D6C3B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¿Cómo puedo animar a los demás a adoptar prácticas de ahorro energético?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AB468-2635-DF9A-3F7D-B87BCB05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598A03-386D-0606-2F85-D80B0384AD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65125"/>
            <a:ext cx="10976317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9: Fomente prácticas de ahorro energético entre los empleados: algunos consejos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29A5D-33BC-7C03-2E43-2ED9295807C9}"/>
              </a:ext>
            </a:extLst>
          </p:cNvPr>
          <p:cNvSpPr txBox="1"/>
          <p:nvPr/>
        </p:nvSpPr>
        <p:spPr>
          <a:xfrm>
            <a:off x="4608571" y="2106278"/>
            <a:ext cx="7205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Una cultura de conciencia energética puede conducir a reducciones notables en el consumo de energía.</a:t>
            </a:r>
          </a:p>
          <a:p>
            <a:pPr latinLnBrk="0"/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latinLnBrk="0"/>
            <a:r>
              <a:rPr lang="en-US" sz="2000" dirty="0">
                <a:solidFill>
                  <a:srgbClr val="2B2C30"/>
                </a:solidFill>
                <a:ea typeface="Public Sans"/>
              </a:rPr>
              <a:t>El comportamiento de los empleados puede tener un impacto significativo en el consumo energético. Anime a los empleados a: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Apaguen las luces.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Desenchufen los equipos cuando no los utilicen.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Utilicen ajustes de eficiencia energética en ordenadores e impresoras.</a:t>
            </a:r>
          </a:p>
          <a:p>
            <a:pPr lvl="1" latinLnBrk="0"/>
            <a:endParaRPr lang="en-US" sz="2000" dirty="0"/>
          </a:p>
          <a:p>
            <a:pPr latinLnBrk="0"/>
            <a:r>
              <a:rPr lang="en-US" sz="2000" dirty="0">
                <a:solidFill>
                  <a:srgbClr val="2B2C30"/>
                </a:solidFill>
              </a:rPr>
              <a:t>Leer </a:t>
            </a:r>
            <a:r>
              <a:rPr lang="en-US" sz="2000" dirty="0">
                <a:solidFill>
                  <a:srgbClr val="2B2C30"/>
                </a:solidFill>
                <a:hlinkClick r:id="rId3"/>
              </a:rPr>
              <a:t>los cambios de comportamiento</a:t>
            </a:r>
            <a:r>
              <a:rPr lang="en-US" sz="2000" dirty="0">
                <a:solidFill>
                  <a:srgbClr val="2B2C30"/>
                </a:solidFill>
              </a:rPr>
              <a:t> de la Agencia Internacional de la Energía.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93916-F096-DC59-0409-F5E35654D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" y="2837663"/>
            <a:ext cx="4086443" cy="30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01088-FC99-5CFA-5A9E-959A03FD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4304-C8CB-FFCB-2AC9-AE39DA894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Paso 10: Explore algunos recursos adicionales.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77D7F-A7E2-174F-7928-DEC60B56402D}"/>
              </a:ext>
            </a:extLst>
          </p:cNvPr>
          <p:cNvSpPr txBox="1"/>
          <p:nvPr/>
        </p:nvSpPr>
        <p:spPr>
          <a:xfrm>
            <a:off x="1490597" y="3181611"/>
            <a:ext cx="959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¿Dónde puedo obtener más información?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60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D278A-87C6-6AD3-2B11-71DA52D67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874" y="36729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Próximos pasos: algunos recursos adicionales</a:t>
            </a:r>
            <a:endParaRPr lang="es-ES_tradnl" noProof="1">
              <a:solidFill>
                <a:schemeClr val="tx2"/>
              </a:solidFill>
              <a:effectLst/>
            </a:endParaRPr>
          </a:p>
          <a:p>
            <a:endParaRPr lang="es-ES_tradnl" noProof="1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desea obtener más información sobre la eficiencia energética, los siguientes recursos pueden resultarle útiles: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49909" y="3293428"/>
            <a:ext cx="2175491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Lea el artículo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«Afrontar la crisis: aumentar la resiliencia de las pymes mediante la eficiencia energética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».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585419" y="3244898"/>
            <a:ext cx="2364667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Revise el curso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de Every1, de 30 minutos de duración, sobre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  <a:hlinkClick r:id="rId4"/>
              </a:rPr>
              <a:t>el uso de la energía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.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8F01505-D47E-4B07-82B8-EC043F5EC813}"/>
              </a:ext>
            </a:extLst>
          </p:cNvPr>
          <p:cNvSpPr txBox="1"/>
          <p:nvPr/>
        </p:nvSpPr>
        <p:spPr>
          <a:xfrm>
            <a:off x="6270165" y="3291050"/>
            <a:ext cx="2338969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Lea el artículo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Las ventajas de las mejoras en eficiencia energética para las empresas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i="1" dirty="0">
              <a:solidFill>
                <a:srgbClr val="373737"/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9055099" y="3223947"/>
            <a:ext cx="2195593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dirty="0">
                <a:solidFill>
                  <a:srgbClr val="373737"/>
                </a:solidFill>
                <a:ea typeface="맑은 고딕"/>
              </a:rPr>
              <a:t>Revise el curso</a:t>
            </a:r>
            <a:r>
              <a:rPr lang="en-US" altLang="ko-KR" i="1" dirty="0">
                <a:solidFill>
                  <a:srgbClr val="373737"/>
                </a:solidFill>
                <a:ea typeface="맑은 고딕"/>
              </a:rPr>
              <a:t> Digital Energy Essentials </a:t>
            </a:r>
            <a:r>
              <a:rPr lang="en-US" altLang="ko-KR" dirty="0">
                <a:solidFill>
                  <a:srgbClr val="373737"/>
                </a:solidFill>
                <a:ea typeface="맑은 고딕"/>
              </a:rPr>
              <a:t>de Every1, de 30 minutos de duración, sobre </a:t>
            </a:r>
            <a:r>
              <a:rPr lang="en-GB" altLang="ko-KR" dirty="0">
                <a:solidFill>
                  <a:srgbClr val="373737"/>
                </a:solidFill>
                <a:ea typeface="맑은 고딕"/>
                <a:hlinkClick r:id="rId6"/>
              </a:rPr>
              <a:t>privacidad, seguridad y protección en el panorama energético digital.</a:t>
            </a:r>
            <a:endParaRPr lang="ko-KR" altLang="en-US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2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B6CAC-2B2C-3096-6D3B-A93A139BE4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618" y="127952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Agradecimientos 1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46322" y="197346"/>
            <a:ext cx="7540670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i="1" dirty="0"/>
              <a:t>Ahorrar energía y hacer que su empresa sea más eficiente desde el punto de vista energético: 10 pasos sencillos </a:t>
            </a:r>
            <a:r>
              <a:rPr lang="en-GB" sz="1600" dirty="0"/>
              <a:t>incluye adaptaciones en los pasos 3, 4, 5 y 6 de material seleccionado de la publicación de la Comisión Europea </a:t>
            </a:r>
            <a:r>
              <a:rPr lang="en-GB" sz="1600" i="1" dirty="0">
                <a:hlinkClick r:id="rId3"/>
              </a:rPr>
              <a:t>«Hacer frente a la crisis: aumentar la resiliencia de las pymes mediante la eficiencia energética</a:t>
            </a:r>
            <a:r>
              <a:rPr lang="en-GB" sz="1600" dirty="0"/>
              <a:t>» (la «obra original»), que cuenta con licencia </a:t>
            </a:r>
            <a:r>
              <a:rPr lang="en-GB" sz="1600" dirty="0">
                <a:hlinkClick r:id="rId4"/>
              </a:rPr>
              <a:t>CC BY 4.0</a:t>
            </a:r>
            <a:r>
              <a:rPr lang="en-GB" sz="1600" dirty="0"/>
              <a:t>. </a:t>
            </a:r>
          </a:p>
          <a:p>
            <a:pPr latinLnBrk="0"/>
            <a:r>
              <a:rPr lang="en-GB" sz="1600" dirty="0"/>
              <a:t>Esta adaptación ha sido realizada y publicada por el proyecto Every1 (el «Adaptador») y está sujeta a la licencia </a:t>
            </a:r>
            <a:r>
              <a:rPr lang="en-GB" sz="1600" dirty="0">
                <a:hlinkClick r:id="rId5"/>
              </a:rPr>
              <a:t>CC BY-SA 4.0</a:t>
            </a:r>
            <a:r>
              <a:rPr lang="en-GB" sz="1600" dirty="0"/>
              <a:t>, salvo que se indique lo contrario. </a:t>
            </a:r>
          </a:p>
          <a:p>
            <a:pPr latinLnBrk="0"/>
            <a:endParaRPr lang="en-GB" sz="1600" dirty="0"/>
          </a:p>
          <a:p>
            <a:pPr latinLnBrk="0"/>
            <a:r>
              <a:rPr lang="en-GB" sz="1600" dirty="0"/>
              <a:t>Las imágenes utilizadas en esta presentación son las siguientes: </a:t>
            </a:r>
          </a:p>
          <a:p>
            <a:pPr latinLnBrk="0"/>
            <a:endParaRPr lang="en-GB" sz="160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 portada: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6"/>
              </a:rPr>
              <a:t>Facturas de electricidad con bombilla y calculadora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GB" sz="16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6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con </a:t>
            </a:r>
            <a:r>
              <a:rPr lang="en-GB" sz="1600" dirty="0">
                <a:solidFill>
                  <a:srgbClr val="242424"/>
                </a:solidFill>
              </a:rPr>
              <a:t>licencia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 2.0</a:t>
            </a:r>
            <a:r>
              <a:rPr lang="en-GB" sz="1600" dirty="0">
                <a:solidFill>
                  <a:srgbClr val="242424"/>
                </a:solidFill>
              </a:rPr>
              <a:t>.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Imagen del texto de introducción: </a:t>
            </a:r>
            <a:r>
              <a:rPr lang="en-US" sz="1600" i="1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Papel junto a </a:t>
            </a:r>
            <a:r>
              <a:rPr lang="en-US" sz="1600" i="1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un Macbook,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Lukas en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Paso 1: Introducción: ¿Qué necesito saber?: </a:t>
            </a:r>
            <a:r>
              <a:rPr lang="en-US" sz="1600" i="1" dirty="0">
                <a:solidFill>
                  <a:schemeClr val="dk1"/>
                </a:solidFill>
                <a:cs typeface="Public Sans"/>
                <a:sym typeface="Public Sans"/>
              </a:rPr>
              <a:t>Enchufes negros </a:t>
            </a:r>
            <a:r>
              <a:rPr lang="en-US" sz="1600" dirty="0">
                <a:solidFill>
                  <a:schemeClr val="dk1"/>
                </a:solidFill>
                <a:cs typeface="Public Sans"/>
                <a:sym typeface="Public Sans"/>
              </a:rPr>
              <a:t>de </a:t>
            </a:r>
            <a:r>
              <a:rPr lang="en-US" sz="1600" u="sng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Castorly Stock en Pexels.com</a:t>
            </a:r>
            <a:endParaRPr lang="en-US" sz="1600" u="sng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2: Introducción: ¿Cuáles son los costes y beneficios de ser más eficiente energéticamente?: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Equilibrio,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Scouse Smurf, con licencia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3: Realizar una auditoría energética: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Auditoría energética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EE image database tiene licencia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4: Instalar un contador inteligente: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4"/>
              </a:rPr>
              <a:t>Contador inteligente de British Gas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SlipStreamJC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3"/>
              </a:rPr>
              <a:t>CC BY-NC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5: Identificar la demanda de electricidad por dispositivo: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5"/>
              </a:rPr>
              <a:t>Energy,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Maria </a:t>
            </a:r>
            <a:r>
              <a:rPr lang="en-US" sz="160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Eklind,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tiene licencia 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6"/>
              </a:rPr>
              <a:t>CC BY-SA 2.0</a:t>
            </a:r>
            <a:r>
              <a:rPr lang="en-US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67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165D3-66A4-7667-AC58-4749B4B19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DCFC6A-C1DE-8BFA-D05C-84810EDD8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noProof="1">
                <a:solidFill>
                  <a:schemeClr val="bg1"/>
                </a:solidFill>
              </a:rPr>
              <a:t>Contenido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6B55-7ACA-91FD-62DA-6FBF6BEC8E01}"/>
              </a:ext>
            </a:extLst>
          </p:cNvPr>
          <p:cNvSpPr txBox="1"/>
          <p:nvPr/>
        </p:nvSpPr>
        <p:spPr>
          <a:xfrm>
            <a:off x="4536125" y="646590"/>
            <a:ext cx="73761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800" dirty="0">
                <a:solidFill>
                  <a:srgbClr val="2B2C30"/>
                </a:solidFill>
              </a:rPr>
              <a:t>En esta breve presentación exploraremos: </a:t>
            </a:r>
          </a:p>
          <a:p>
            <a:pPr latinLnBrk="0"/>
            <a:endParaRPr lang="en-GB" sz="2800" dirty="0">
              <a:solidFill>
                <a:srgbClr val="2B2C30"/>
              </a:solidFill>
            </a:endParaRP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Cómo comprender mejor su consumo energético y por qué es importante.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Las ventajas de hacer que el consumo energético de su empresa sea más eficiente.</a:t>
            </a:r>
          </a:p>
          <a:p>
            <a:pPr marL="457200" indent="-457200" latinLnBrk="0">
              <a:buChar char="•"/>
            </a:pPr>
            <a:r>
              <a:rPr lang="en-GB" sz="2800" dirty="0">
                <a:solidFill>
                  <a:srgbClr val="2B2C30"/>
                </a:solidFill>
              </a:rPr>
              <a:t>Diez posibles medidas para ahorrar energía y hacer que su empresa sea más eficiente.</a:t>
            </a:r>
          </a:p>
          <a:p>
            <a:pPr marL="457200" indent="-457200" latinLnBrk="0">
              <a:buChar char="•"/>
            </a:pPr>
            <a:endParaRPr lang="en-GB" sz="2800" dirty="0">
              <a:solidFill>
                <a:srgbClr val="2B2C30"/>
              </a:solidFill>
            </a:endParaRPr>
          </a:p>
          <a:p>
            <a:pPr latinLnBrk="0"/>
            <a:r>
              <a:rPr lang="en-GB" sz="2800" dirty="0">
                <a:solidFill>
                  <a:srgbClr val="2B2C30"/>
                </a:solidFill>
              </a:rPr>
              <a:t>Cada paso comienza con una pregunta reflexiva. Tómese un momento para considerar cada pregunta antes de continuar. </a:t>
            </a:r>
          </a:p>
        </p:txBody>
      </p:sp>
      <p:pic>
        <p:nvPicPr>
          <p:cNvPr id="3" name="Google Shape;97;p2">
            <a:extLst>
              <a:ext uri="{FF2B5EF4-FFF2-40B4-BE49-F238E27FC236}">
                <a16:creationId xmlns:a16="http://schemas.microsoft.com/office/drawing/2014/main" id="{46CBB049-FC30-E97A-C61F-2DF4AC28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82388"/>
            <a:ext cx="4045907" cy="3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4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06E7-DA10-BFE5-7330-6AF3552D2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0763F-E48D-63EA-BFF5-E228857C53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0891" y="12933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Agradecimientos 2</a:t>
            </a:r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32415-F51E-88B6-B057-0486FF1F5EB6}"/>
              </a:ext>
            </a:extLst>
          </p:cNvPr>
          <p:cNvSpPr txBox="1"/>
          <p:nvPr/>
        </p:nvSpPr>
        <p:spPr>
          <a:xfrm>
            <a:off x="4258848" y="394692"/>
            <a:ext cx="7628352" cy="49705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6: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Explorar posibilidades para cambiar a un uso más eficiente de la energía: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Energía,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por Umberto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Salvagnin,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7: Aumentar la eficiencia energética de sus equipos: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Ordenador,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eltpics,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con 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 8: Optimizar sus sistemas de calefacción y refrigeración: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Light Switch – 157/365,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Niklas Morberg, tiene </a:t>
            </a:r>
            <a:r>
              <a:rPr lang="en-US" sz="18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licencia 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CC BY-NC 2.0</a:t>
            </a:r>
            <a:r>
              <a:rPr lang="en-US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Paso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 9</a:t>
            </a:r>
            <a:r>
              <a:rPr lang="en-GB" sz="18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Fomentar prácticas de ahorro energético entre los empleados: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@Work, </a:t>
            </a: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de Daphne, con </a:t>
            </a:r>
            <a:r>
              <a:rPr lang="en-GB" dirty="0">
                <a:solidFill>
                  <a:srgbClr val="242424"/>
                </a:solidFill>
              </a:rPr>
              <a:t>licencia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242424"/>
              </a:solidFill>
              <a:ea typeface="Calibri"/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ea typeface="Calibri"/>
                <a:cs typeface="Calibri"/>
              </a:rPr>
              <a:t>Para elaborar esta presentación se han utilizado los siguientes recursos: </a:t>
            </a:r>
          </a:p>
          <a:p>
            <a:pPr latinLnBrk="0"/>
            <a:endParaRPr lang="en-GB" dirty="0">
              <a:solidFill>
                <a:srgbClr val="231F20"/>
              </a:solidFill>
              <a:cs typeface="Calibri"/>
            </a:endParaRP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Energy Solutions Oxfordshire (s. f.)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Las ventajas de las mejoras en la eficiencia energética para las empresas.</a:t>
            </a:r>
            <a:r>
              <a:rPr lang="en-GB" dirty="0">
                <a:solidFill>
                  <a:srgbClr val="231F20"/>
                </a:solidFill>
                <a:cs typeface="Calibri"/>
                <a:hlinkClick r:id="rId9"/>
              </a:rPr>
              <a:t> https://www.energysolutionsoxfordshire.org/the-benefits-of-energy-efficiency-improvements-for-smes/</a:t>
            </a:r>
            <a:r>
              <a:rPr lang="en-GB" dirty="0">
                <a:solidFill>
                  <a:srgbClr val="231F20"/>
                </a:solidFill>
                <a:cs typeface="Calibri"/>
              </a:rPr>
              <a:t> </a:t>
            </a:r>
          </a:p>
          <a:p>
            <a:pPr latinLnBrk="0"/>
            <a:r>
              <a:rPr lang="en-GB" dirty="0">
                <a:solidFill>
                  <a:srgbClr val="231F20"/>
                </a:solidFill>
                <a:cs typeface="Calibri"/>
              </a:rPr>
              <a:t>Torus (s. f.) </a:t>
            </a:r>
            <a:r>
              <a:rPr lang="en-GB" i="1" dirty="0">
                <a:solidFill>
                  <a:srgbClr val="231F20"/>
                </a:solidFill>
                <a:cs typeface="Calibri"/>
              </a:rPr>
              <a:t>¿Cuáles son los costes y beneficios de la eficiencia energética?</a:t>
            </a:r>
            <a:r>
              <a:rPr lang="en-GB" dirty="0">
                <a:solidFill>
                  <a:srgbClr val="3F3F3F"/>
                </a:solidFill>
                <a:effectLst/>
                <a:hlinkClick r:id="rId10"/>
              </a:rPr>
              <a:t> https://www.torus.co/learn/what-are-the-cost-benefits-of-energy-efficiency</a:t>
            </a:r>
            <a:endParaRPr lang="en-GB" dirty="0">
              <a:solidFill>
                <a:srgbClr val="3F3F3F"/>
              </a:solidFill>
              <a:effectLst/>
            </a:endParaRPr>
          </a:p>
          <a:p>
            <a:pPr latinLnBrk="0"/>
            <a:endParaRPr lang="en-GB" sz="1100" u="sng" dirty="0">
              <a:solidFill>
                <a:srgbClr val="0000FF"/>
              </a:solidFill>
              <a:ea typeface="Calibri"/>
              <a:cs typeface="Calibri"/>
            </a:endParaRPr>
          </a:p>
          <a:p>
            <a:pPr latinLnBrk="0"/>
            <a:endParaRPr lang="en-GB" dirty="0">
              <a:solidFill>
                <a:schemeClr val="dk1"/>
              </a:solidFill>
              <a:ea typeface="Public Sans"/>
              <a:cs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51800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6DAB-F9F1-442E-E122-AD0FD28668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4418" y="2766218"/>
            <a:ext cx="6182096" cy="1325563"/>
          </a:xfrm>
          <a:prstGeom prst="rect">
            <a:avLst/>
          </a:prstGeom>
        </p:spPr>
        <p:txBody>
          <a:bodyPr/>
          <a:lstStyle/>
          <a:p>
            <a:r>
              <a:rPr lang="es-ES_tradnl" sz="6000" noProof="1">
                <a:solidFill>
                  <a:schemeClr val="bg1"/>
                </a:solidFill>
              </a:rPr>
              <a:t>¡</a:t>
            </a:r>
            <a:r>
              <a:rPr lang="es-ES_tradnl" sz="6000" baseline="0" noProof="1">
                <a:solidFill>
                  <a:schemeClr val="bg1"/>
                </a:solidFill>
              </a:rPr>
              <a:t>Gracias!</a:t>
            </a:r>
            <a:endParaRPr lang="es-ES_tradnl" sz="60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8AB00E-E665-351C-C31F-B49E67DDC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7481" y="545234"/>
            <a:ext cx="11578991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10 sencillos pasos para ahorrar energía y hacer que su empresa sea más eficiente desde el punto de vista energético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77482" y="2333685"/>
            <a:ext cx="11423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Primeros pasos: ¿Qué necesito saber?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Para empezar: ¿Cuáles son las ventajas de ser más eficiente energéticamente?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Realizar una auditoría energética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Instalar un contador inteligente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Calcular el consumo energético de los electrodomésticos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Explore un uso más eficiente de la energía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Aumente la eficiencia energética de sus equipos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Optimizar sus sistemas de calefacción y refrigeración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dirty="0">
                <a:ea typeface="Public Sans"/>
                <a:cs typeface="Public Sans"/>
                <a:sym typeface="Public Sans"/>
              </a:rPr>
              <a:t>Fomente prácticas de ahorro energético entre los empleados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GB" sz="2400" noProof="0" dirty="0">
                <a:ea typeface="Public Sans"/>
                <a:cs typeface="Public Sans"/>
                <a:sym typeface="Public Sans"/>
              </a:rPr>
              <a:t>Explore algunos </a:t>
            </a:r>
            <a:r>
              <a:rPr lang="en-GB" sz="2400" dirty="0">
                <a:ea typeface="Public Sans"/>
                <a:cs typeface="Public Sans"/>
                <a:sym typeface="Public Sans"/>
              </a:rPr>
              <a:t>recursos adicionales</a:t>
            </a:r>
            <a:endParaRPr lang="en-GB" sz="2400" noProof="0" dirty="0">
              <a:ea typeface="Public Sans"/>
              <a:cs typeface="Public Sans"/>
              <a:sym typeface="Public Sans"/>
            </a:endParaRPr>
          </a:p>
          <a:p>
            <a:pPr marL="342900" indent="-342900" latinLnBrk="0">
              <a:buFont typeface="+mj-lt"/>
              <a:buAutoNum type="arabicPeriod"/>
            </a:pPr>
            <a:endParaRPr lang="en-GB" sz="2000" noProof="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9848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19F8-AC66-84AE-95E2-F395690572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127" y="614508"/>
            <a:ext cx="10515600" cy="867930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1: Primeros pasos: ¿Qué necesito saber?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¿Qué necesito saber para empezar?</a:t>
            </a:r>
            <a:endParaRPr lang="en-GB" sz="4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13E39-AB76-C65C-4627-7303A8260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109" y="600653"/>
            <a:ext cx="11253408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1: Primeros pasos: ¿Qué necesito saber sobre el consumo de energía?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412101" y="2876448"/>
            <a:ext cx="7442935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0" dirty="0">
                <a:latin typeface="Calibri"/>
                <a:ea typeface="Public Sans"/>
                <a:cs typeface="Public Sans"/>
                <a:sym typeface="Public Sans"/>
              </a:rPr>
              <a:t>Es importante comprender cómo y cuándo se consume energía</a:t>
            </a:r>
            <a:r>
              <a:rPr lang="en-GB" sz="2000" noProof="0" dirty="0">
                <a:latin typeface="Calibri"/>
                <a:ea typeface="Public Sans"/>
                <a:cs typeface="Public Sans"/>
                <a:sym typeface="Public Sans"/>
              </a:rPr>
              <a:t>. Esto le permite: </a:t>
            </a:r>
            <a:endParaRPr lang="en-GB" sz="2000" noProof="0" dirty="0">
              <a:solidFill>
                <a:srgbClr val="000066"/>
              </a:solidFill>
              <a:latin typeface="Public Sans"/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Tomar </a:t>
            </a:r>
            <a:r>
              <a:rPr lang="en-GB" sz="2000" b="1" noProof="0" dirty="0">
                <a:solidFill>
                  <a:srgbClr val="2B2C30"/>
                </a:solidFill>
              </a:rPr>
              <a:t>decisiones informadas</a:t>
            </a:r>
            <a:r>
              <a:rPr lang="en-GB" sz="2000" noProof="0" dirty="0">
                <a:solidFill>
                  <a:srgbClr val="2B2C30"/>
                </a:solidFill>
              </a:rPr>
              <a:t>.</a:t>
            </a:r>
            <a:endParaRPr lang="en-GB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Identificar patrones </a:t>
            </a:r>
            <a:r>
              <a:rPr lang="en-GB" sz="2000" noProof="0" dirty="0">
                <a:solidFill>
                  <a:srgbClr val="2B2C30"/>
                </a:solidFill>
              </a:rPr>
              <a:t>de </a:t>
            </a:r>
            <a:r>
              <a:rPr lang="en-GB" sz="2000" dirty="0">
                <a:solidFill>
                  <a:srgbClr val="2B2C30"/>
                </a:solidFill>
              </a:rPr>
              <a:t>cómo y cuándo se utiliza la energía.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2B2C30"/>
                </a:solidFill>
              </a:rPr>
              <a:t>Realizar cambios </a:t>
            </a:r>
            <a:r>
              <a:rPr lang="en-GB" sz="2000" noProof="0" dirty="0">
                <a:solidFill>
                  <a:srgbClr val="2B2C30"/>
                </a:solidFill>
              </a:rPr>
              <a:t>para optimizar su consumo energético. Esto </a:t>
            </a:r>
            <a:r>
              <a:rPr lang="en-GB" sz="2000" dirty="0">
                <a:solidFill>
                  <a:srgbClr val="2B2C30"/>
                </a:solidFill>
              </a:rPr>
              <a:t>puede mejorar </a:t>
            </a:r>
            <a:r>
              <a:rPr lang="en-GB" sz="2000" noProof="0" dirty="0">
                <a:solidFill>
                  <a:srgbClr val="2B2C30"/>
                </a:solidFill>
              </a:rPr>
              <a:t>la eficiencia energética, reducir los costes y contribuir a los esfuerzos de sostenibilidad.</a:t>
            </a:r>
            <a:endParaRPr lang="en-GB" sz="2000" noProof="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Comprender qué equipos consumen más energía y por qué. A continuación, puede </a:t>
            </a:r>
            <a:r>
              <a:rPr lang="en-GB" sz="2000" b="1" noProof="0" dirty="0">
                <a:solidFill>
                  <a:srgbClr val="2B2C30"/>
                </a:solidFill>
              </a:rPr>
              <a:t>priorizar </a:t>
            </a:r>
            <a:r>
              <a:rPr lang="en-GB" sz="2000" noProof="0" dirty="0">
                <a:solidFill>
                  <a:srgbClr val="2B2C30"/>
                </a:solidFill>
              </a:rPr>
              <a:t>las mejoras o actualizaciones para obtener los ahorros más significativos.</a:t>
            </a:r>
            <a:endParaRPr lang="en-GB" sz="2000" noProof="0" dirty="0"/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2ABE27B7-7E10-52F8-AA84-1D6C12A50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2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D5661-079B-B442-CFC0-826C2D2A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B0C8F0-C91F-EDC4-A517-5FA2EE302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854" y="769133"/>
            <a:ext cx="1160299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1: Primeros pasos: ¿Qué necesito saber sobre la demanda de electricidad? </a:t>
            </a:r>
            <a:endParaRPr lang="es-ES_tradnl" noProof="1">
              <a:effectLst/>
            </a:endParaRPr>
          </a:p>
          <a:p>
            <a:pPr latinLnBrk="0"/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04E45F-8E61-736D-EDC6-D6CD808CDE4A}"/>
              </a:ext>
            </a:extLst>
          </p:cNvPr>
          <p:cNvSpPr txBox="1"/>
          <p:nvPr/>
        </p:nvSpPr>
        <p:spPr>
          <a:xfrm>
            <a:off x="4269289" y="2094696"/>
            <a:ext cx="77285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b="1" dirty="0">
                <a:ea typeface="Public Sans"/>
                <a:cs typeface="Public Sans"/>
                <a:sym typeface="Public Sans"/>
              </a:rPr>
              <a:t>¿Cómo puedo saber cómo y cuándo consumimos energía?</a:t>
            </a:r>
          </a:p>
          <a:p>
            <a:pPr latinLnBrk="0"/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Identifique sus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patrones de demanda de electricidad.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¿Utiliza: </a:t>
            </a:r>
          </a:p>
          <a:p>
            <a:pPr latinLnBrk="0"/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¿Equipos que consumen mucha energía? </a:t>
            </a: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¿Electricidad en horas punta o en horas valle?</a:t>
            </a:r>
          </a:p>
          <a:p>
            <a:pPr marL="914400" lvl="1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¿Prácticas ineficientes? </a:t>
            </a:r>
          </a:p>
          <a:p>
            <a:pPr marL="914400" lvl="1" indent="-457200" latinLnBrk="0">
              <a:buChar char="•"/>
            </a:pPr>
            <a:endParaRPr lang="en-US" sz="24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pPr latinLnBrk="0"/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Lea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la guía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de The Energy Trust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sobre eficiencia energética en el lugar de trabajo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</p:txBody>
      </p:sp>
      <p:pic>
        <p:nvPicPr>
          <p:cNvPr id="2" name="Google Shape;108;p3">
            <a:extLst>
              <a:ext uri="{FF2B5EF4-FFF2-40B4-BE49-F238E27FC236}">
                <a16:creationId xmlns:a16="http://schemas.microsoft.com/office/drawing/2014/main" id="{6B07569D-B7EF-C867-B1F1-1578EFB90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BAB1-C0C2-B30E-A8DA-575075A0F8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778343"/>
            <a:ext cx="11173691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1: Primeros pasos: ¿Qué necesito saber? ¿Cuáles son mis opciones? 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4321479" y="2103906"/>
            <a:ext cx="749303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2000" b="1" noProof="1"/>
              <a:t>Ahora que entiendo cómo y cuándo consumimos energía, ¿qué opciones tengo?</a:t>
            </a:r>
          </a:p>
          <a:p>
            <a:pPr latinLnBrk="0"/>
            <a:endParaRPr lang="en-GB" sz="2000" b="1" noProof="1">
              <a:solidFill>
                <a:srgbClr val="000066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Hacer pequeños ajustes</a:t>
            </a:r>
            <a:r>
              <a:rPr lang="en-GB" sz="2000" noProof="1">
                <a:solidFill>
                  <a:srgbClr val="2B2C30"/>
                </a:solidFill>
              </a:rPr>
              <a:t>: como utilizar equipos de alto consumo energético durante las horas valle, cambiar a electrodomésticos de bajo consumo o optimizar la iluminación.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Utilizar herramientas y dispositivos digitales inteligentes: </a:t>
            </a:r>
            <a:r>
              <a:rPr lang="en-GB" sz="2000" noProof="1">
                <a:solidFill>
                  <a:srgbClr val="2B2C30"/>
                </a:solidFill>
              </a:rPr>
              <a:t>para comprender y gestionar el consumo y los costes energéticos.</a:t>
            </a:r>
            <a:endParaRPr lang="en-GB" sz="2000" b="1" noProof="1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</a:rPr>
              <a:t>Pensar a largo plazo: </a:t>
            </a:r>
            <a:r>
              <a:rPr lang="en-GB" sz="2000" noProof="1">
                <a:solidFill>
                  <a:srgbClr val="2B2C30"/>
                </a:solidFill>
              </a:rPr>
              <a:t>planificar el cambio a infraestructuras, maquinaria o tecnología de construcción más eficientes desde el punto de vista energético.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b="1" noProof="1">
                <a:solidFill>
                  <a:srgbClr val="2B2C30"/>
                </a:solidFill>
                <a:ea typeface="Public Sans"/>
                <a:cs typeface="Public Sans"/>
              </a:rPr>
              <a:t>Explore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herramientas y oportunidades de financiación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  <a:p>
            <a:pPr latinLnBrk="0"/>
            <a:endParaRPr lang="en-GB" sz="2000" noProof="1">
              <a:solidFill>
                <a:srgbClr val="2B2C30"/>
              </a:solidFill>
              <a:ea typeface="Calibri"/>
              <a:cs typeface="Calibri"/>
            </a:endParaRPr>
          </a:p>
        </p:txBody>
      </p:sp>
      <p:pic>
        <p:nvPicPr>
          <p:cNvPr id="3" name="Google Shape;108;p3">
            <a:extLst>
              <a:ext uri="{FF2B5EF4-FFF2-40B4-BE49-F238E27FC236}">
                <a16:creationId xmlns:a16="http://schemas.microsoft.com/office/drawing/2014/main" id="{53D3E27E-704F-1594-9821-BD954C259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458" y="2829596"/>
            <a:ext cx="3809975" cy="3216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8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48AD18-2D82-167C-6F2C-8DBAC8C8BE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367" y="55908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s-ES_tradnl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Paso 2: Para empezar: ¿Cuáles son las ventajas de ser más eficiente energéticamente?</a:t>
            </a:r>
            <a:endParaRPr lang="es-ES_tradnl" noProof="1">
              <a:effectLst/>
            </a:endParaRPr>
          </a:p>
          <a:p>
            <a:endParaRPr lang="es-ES_tradnl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¿Cuáles son las ventajas de ser más eficiente energéticamente? 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79878"/>
      </p:ext>
    </p:extLst>
  </p:cSld>
  <p:clrMapOvr>
    <a:masterClrMapping/>
  </p:clrMapOvr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D199B0-38F9-4FD0-86C2-52E7BB0F6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5004</Words>
  <Application>Microsoft Macintosh PowerPoint</Application>
  <PresentationFormat>Widescreen</PresentationFormat>
  <Paragraphs>378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맑은 고딕</vt:lpstr>
      <vt:lpstr>Arial</vt:lpstr>
      <vt:lpstr>Calibri</vt:lpstr>
      <vt:lpstr>Public Sans</vt:lpstr>
      <vt:lpstr>Every1 slide master</vt:lpstr>
      <vt:lpstr>Ahorrar energía y hacer que su empresa sea más eficiente desde el punto de vista energético: </vt:lpstr>
      <vt:lpstr>Introducción</vt:lpstr>
      <vt:lpstr>Contenido</vt:lpstr>
      <vt:lpstr>10 sencillos pasos para ahorrar energía y hacer que su empresa sea más eficiente desde el punto de vista energético </vt:lpstr>
      <vt:lpstr>Paso 1: Primeros pasos: ¿Qué necesito saber?  </vt:lpstr>
      <vt:lpstr>Paso 1: Primeros pasos: ¿Qué necesito saber sobre el consumo de energía?  </vt:lpstr>
      <vt:lpstr>Paso 1: Primeros pasos: ¿Qué necesito saber sobre la demanda de electricidad?  </vt:lpstr>
      <vt:lpstr>Paso 1: Primeros pasos: ¿Qué necesito saber? ¿Cuáles son mis opciones?  </vt:lpstr>
      <vt:lpstr>Paso 2: Para empezar: ¿Cuáles son las ventajas de ser más eficiente energéticamente? </vt:lpstr>
      <vt:lpstr>Paso 2: Primeros pasos: las ventajas de ser más eficiente desde el punto de vista energético  </vt:lpstr>
      <vt:lpstr>Paso 3: Realizar una auditoría energética </vt:lpstr>
      <vt:lpstr>Paso 3: ¿Qué es una auditoría energética? </vt:lpstr>
      <vt:lpstr>Paso 4: Instalar un contador inteligente  </vt:lpstr>
      <vt:lpstr>Paso 4: Instalación de un contador inteligente: ¿qué pueden hacer? </vt:lpstr>
      <vt:lpstr>Paso 4: Instalar un contador inteligente: comprender sus características </vt:lpstr>
      <vt:lpstr>Paso 5: Calcular el consumo energético de los electrodomésticos  </vt:lpstr>
      <vt:lpstr>Paso 5: Calcular el consumo energético de los electrodomésticos: cómo abordarlo  </vt:lpstr>
      <vt:lpstr>Paso 6: Explore un uso más eficiente de la energía. </vt:lpstr>
      <vt:lpstr>Paso 6: Explore un uso más eficiente de la energía: ahorrar dinero </vt:lpstr>
      <vt:lpstr>Paso 6: Explore un uso más eficiente de la energía: ahorro de energía </vt:lpstr>
      <vt:lpstr>Paso 7: Aumente la eficiencia energética de sus equipos.  </vt:lpstr>
      <vt:lpstr>Paso 7: Aumente la eficiencia energética de sus equipos: cómo comprobarlo  </vt:lpstr>
      <vt:lpstr>Paso 8: Optimice sus sistemas de calefacción y refrigeración. </vt:lpstr>
      <vt:lpstr>Paso 8: Optimice sus sistemas de calefacción y refrigeración: consejos prácticos </vt:lpstr>
      <vt:lpstr>Paso 9: Fomentar prácticas de ahorro energético entre los empleados </vt:lpstr>
      <vt:lpstr>Paso 9: Fomente prácticas de ahorro energético entre los empleados: algunos consejos </vt:lpstr>
      <vt:lpstr>Paso 10: Explore algunos recursos adicionales. </vt:lpstr>
      <vt:lpstr>Próximos pasos: algunos recursos adicionales </vt:lpstr>
      <vt:lpstr>Agradecimientos 1 </vt:lpstr>
      <vt:lpstr>Agradecimientos 2</vt:lpstr>
      <vt:lpstr>¡Gracias!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49</cp:revision>
  <cp:lastPrinted>2025-03-21T11:31:47Z</cp:lastPrinted>
  <dcterms:created xsi:type="dcterms:W3CDTF">2019-04-06T05:20:47Z</dcterms:created>
  <dcterms:modified xsi:type="dcterms:W3CDTF">2026-03-18T06:36:02Z</dcterms:modified>
  <cp:category/>
</cp:coreProperties>
</file>