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1"/>
  </p:notesMasterIdLst>
  <p:sldIdLst>
    <p:sldId id="290" r:id="rId6"/>
    <p:sldId id="257" r:id="rId7"/>
    <p:sldId id="265" r:id="rId8"/>
    <p:sldId id="263" r:id="rId9"/>
    <p:sldId id="264" r:id="rId10"/>
    <p:sldId id="266" r:id="rId11"/>
    <p:sldId id="283" r:id="rId12"/>
    <p:sldId id="271" r:id="rId13"/>
    <p:sldId id="272" r:id="rId14"/>
    <p:sldId id="269" r:id="rId15"/>
    <p:sldId id="268" r:id="rId16"/>
    <p:sldId id="287" r:id="rId17"/>
    <p:sldId id="284" r:id="rId18"/>
    <p:sldId id="277" r:id="rId19"/>
    <p:sldId id="276" r:id="rId20"/>
    <p:sldId id="275" r:id="rId21"/>
    <p:sldId id="274" r:id="rId22"/>
    <p:sldId id="273" r:id="rId23"/>
    <p:sldId id="285" r:id="rId24"/>
    <p:sldId id="282" r:id="rId25"/>
    <p:sldId id="280" r:id="rId26"/>
    <p:sldId id="279" r:id="rId27"/>
    <p:sldId id="286" r:id="rId28"/>
    <p:sldId id="289"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WuwZ4OuT+Fd84CaTPsDVA==" hashData="cRFnk1y0cI9MTVqPH5tb/t17Q4zxMalHR5rV/NpIgl3Ng8+fLGuZhq7GnMHMv65DpacAINXfy+DDhfoKbXckB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38"/>
    <p:restoredTop sz="80129" autoAdjust="0"/>
  </p:normalViewPr>
  <p:slideViewPr>
    <p:cSldViewPr snapToGrid="0">
      <p:cViewPr varScale="1">
        <p:scale>
          <a:sx n="91" d="100"/>
          <a:sy n="91" d="100"/>
        </p:scale>
        <p:origin x="14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has four Intended Learner Outcomes.</a:t>
            </a:r>
            <a:r>
              <a:rPr lang="en-US" baseline="0" dirty="0"/>
              <a:t> After this lecture</a:t>
            </a:r>
            <a:r>
              <a:rPr lang="en-US" dirty="0"/>
              <a:t>,</a:t>
            </a:r>
            <a:r>
              <a:rPr lang="en-US" baseline="0" dirty="0"/>
              <a:t> you will be able to</a:t>
            </a:r>
          </a:p>
          <a:p>
            <a:pPr>
              <a:lnSpc>
                <a:spcPct val="90000"/>
              </a:lnSpc>
              <a:spcBef>
                <a:spcPts val="1000"/>
              </a:spcBef>
            </a:pPr>
            <a:r>
              <a:rPr lang="en-US" dirty="0"/>
              <a:t>Explain the challenges of projecting data.</a:t>
            </a:r>
            <a:endParaRPr lang="en-US" dirty="0">
              <a:cs typeface="Calibri" panose="020F0502020204030204"/>
            </a:endParaRPr>
          </a:p>
          <a:p>
            <a:pPr>
              <a:lnSpc>
                <a:spcPct val="90000"/>
              </a:lnSpc>
              <a:spcBef>
                <a:spcPts val="1000"/>
              </a:spcBef>
            </a:pPr>
            <a:r>
              <a:rPr lang="en-US" dirty="0"/>
              <a:t>Describe the difference between vector and raster</a:t>
            </a:r>
            <a:endParaRPr lang="en-US" dirty="0">
              <a:cs typeface="Calibri"/>
            </a:endParaRPr>
          </a:p>
          <a:p>
            <a:pPr>
              <a:lnSpc>
                <a:spcPct val="90000"/>
              </a:lnSpc>
              <a:spcBef>
                <a:spcPts val="1000"/>
              </a:spcBef>
            </a:pPr>
            <a:r>
              <a:rPr lang="en-US" dirty="0"/>
              <a:t>List different vector data types</a:t>
            </a:r>
            <a:endParaRPr lang="en-US" dirty="0">
              <a:cs typeface="Calibri"/>
            </a:endParaRPr>
          </a:p>
          <a:p>
            <a:r>
              <a:rPr lang="en-US" dirty="0"/>
              <a:t>Describe the trade-offs when defining spatial resolution (grid cell size) and </a:t>
            </a:r>
            <a:r>
              <a:rPr lang="en-US" dirty="0">
                <a:sym typeface="Arial"/>
              </a:rPr>
              <a:t>explain the specific benefits of using geospatial energy modelling.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a:t>
            </a:r>
            <a:r>
              <a:rPr lang="en-US" baseline="0" dirty="0"/>
              <a:t> learning outcomes will be important for the basic understanding of the </a:t>
            </a:r>
            <a:r>
              <a:rPr lang="en-US" dirty="0"/>
              <a:t>G.I.S</a:t>
            </a:r>
            <a:r>
              <a:rPr lang="en-US" baseline="0" dirty="0"/>
              <a:t> aspects of </a:t>
            </a:r>
            <a:r>
              <a:rPr lang="en-US" baseline="0" dirty="0" err="1"/>
              <a:t>OnStove</a:t>
            </a:r>
            <a:r>
              <a:rPr lang="en-US" baseline="0" dirty="0"/>
              <a:t> modelling.</a:t>
            </a:r>
            <a:endParaRPr lang="en-US" dirty="0">
              <a:cs typeface="Calibri"/>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defRPr/>
            </a:pPr>
            <a:r>
              <a:rPr lang="en-US" sz="1200" b="0" i="0" u="none" strike="noStrike" cap="none" dirty="0">
                <a:solidFill>
                  <a:srgbClr val="000000"/>
                </a:solidFill>
                <a:effectLst/>
                <a:latin typeface="Arial"/>
                <a:ea typeface="Arial"/>
                <a:cs typeface="Arial"/>
                <a:sym typeface="Arial"/>
              </a:rPr>
              <a:t>The second type of vector data is line data. Line data </a:t>
            </a:r>
            <a:r>
              <a:rPr lang="en-US" dirty="0">
                <a:solidFill>
                  <a:srgbClr val="000000"/>
                </a:solidFill>
                <a:latin typeface="Arial"/>
                <a:ea typeface="Arial"/>
                <a:cs typeface="Arial"/>
                <a:sym typeface="Arial"/>
              </a:rPr>
              <a:t>consist</a:t>
            </a:r>
            <a:r>
              <a:rPr lang="en-US" sz="1200" b="0" i="0" u="none" strike="noStrike" cap="none" dirty="0">
                <a:solidFill>
                  <a:srgbClr val="000000"/>
                </a:solidFill>
                <a:effectLst/>
                <a:latin typeface="Arial"/>
                <a:ea typeface="Arial"/>
                <a:cs typeface="Arial"/>
                <a:sym typeface="Arial"/>
              </a:rPr>
              <a:t> of at least two or more vertices that are connected to one another. In this image here, we have highlighted one of the lines in red. At each end of this red line, there is a vertex, and because they are connected to one another, they form a line. And just like the points, they include some describing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If</a:t>
            </a:r>
            <a:r>
              <a:rPr lang="en-US" sz="1200" b="0" i="0" u="none" strike="noStrike" cap="none" dirty="0">
                <a:solidFill>
                  <a:srgbClr val="000000"/>
                </a:solidFill>
                <a:effectLst/>
                <a:latin typeface="Arial"/>
                <a:ea typeface="Arial"/>
                <a:cs typeface="Arial"/>
                <a:sym typeface="Arial"/>
              </a:rPr>
              <a:t> this had been </a:t>
            </a:r>
            <a:r>
              <a:rPr lang="en-US" dirty="0">
                <a:solidFill>
                  <a:srgbClr val="000000"/>
                </a:solidFill>
                <a:latin typeface="Arial"/>
                <a:ea typeface="Arial"/>
                <a:cs typeface="Arial"/>
                <a:sym typeface="Arial"/>
              </a:rPr>
              <a:t>a transmission</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line</a:t>
            </a:r>
            <a:r>
              <a:rPr lang="en-US" sz="1200" b="0" i="0" u="none" strike="noStrike" cap="none" dirty="0">
                <a:solidFill>
                  <a:srgbClr val="000000"/>
                </a:solidFill>
                <a:effectLst/>
                <a:latin typeface="Arial"/>
                <a:ea typeface="Arial"/>
                <a:cs typeface="Arial"/>
                <a:sym typeface="Arial"/>
              </a:rPr>
              <a:t>, maybe the voltage of the lines would have been an attribute. Lines have a length, but they do not have an area. Again, just like with the points, the scale is important. If you're representing a country, then the river network might be a line layer. If you zoom into a landscape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the river network might very well be represented with a polygon.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Polygons are the last type of vector data. Polygons form closed areas</a:t>
            </a:r>
            <a:r>
              <a:rPr lang="en-US" dirty="0">
                <a:solidFill>
                  <a:srgbClr val="000000"/>
                </a:solidFill>
                <a:latin typeface="Arial"/>
                <a:ea typeface="Arial"/>
                <a:cs typeface="Arial"/>
                <a:sym typeface="Arial"/>
              </a:rPr>
              <a:t>. They</a:t>
            </a:r>
            <a:r>
              <a:rPr lang="en-US" sz="1200" b="0" i="0" u="none" strike="noStrike" cap="none" dirty="0">
                <a:solidFill>
                  <a:srgbClr val="000000"/>
                </a:solidFill>
                <a:effectLst/>
                <a:latin typeface="Arial"/>
                <a:ea typeface="Arial"/>
                <a:cs typeface="Arial"/>
                <a:sym typeface="Arial"/>
              </a:rPr>
              <a:t> are very similar to lines. The difference is that they consist of at least four vertices and the last and first vertex always shared the same coordinates, forming the same closed area. And just like points and lines they also include describing attributes. Here we have a map of Africa and every single country in the map is its own polygon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a:t>
            </a:r>
            <a:r>
              <a:rPr lang="en-US" sz="1200" b="0" i="0" u="none" strike="noStrike" cap="none" dirty="0">
                <a:solidFill>
                  <a:srgbClr val="000000"/>
                </a:solidFill>
                <a:effectLst/>
                <a:latin typeface="Arial"/>
                <a:ea typeface="Arial"/>
                <a:cs typeface="Arial"/>
                <a:sym typeface="Arial"/>
              </a:rPr>
              <a:t> attributes that could </a:t>
            </a:r>
            <a:r>
              <a:rPr lang="en-US" dirty="0">
                <a:solidFill>
                  <a:srgbClr val="000000"/>
                </a:solidFill>
                <a:latin typeface="Arial"/>
                <a:ea typeface="Arial"/>
                <a:cs typeface="Arial"/>
                <a:sym typeface="Arial"/>
              </a:rPr>
              <a:t>be tied to</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these polygons are,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 example, </a:t>
            </a:r>
            <a:r>
              <a:rPr lang="en-US" sz="1200" b="0" i="0" u="none" strike="noStrike" cap="none" dirty="0">
                <a:solidFill>
                  <a:srgbClr val="000000"/>
                </a:solidFill>
                <a:effectLst/>
                <a:latin typeface="Arial"/>
                <a:ea typeface="Arial"/>
                <a:cs typeface="Arial"/>
                <a:sym typeface="Arial"/>
              </a:rPr>
              <a:t>the name of the country, the population size, </a:t>
            </a:r>
            <a:r>
              <a:rPr lang="en-US" dirty="0">
                <a:solidFill>
                  <a:srgbClr val="000000"/>
                </a:solidFill>
                <a:latin typeface="Arial"/>
                <a:ea typeface="Arial"/>
                <a:cs typeface="Arial"/>
                <a:sym typeface="Arial"/>
              </a:rPr>
              <a:t>and the </a:t>
            </a:r>
            <a:r>
              <a:rPr lang="en-US" sz="1200" b="0" i="0" u="none" strike="noStrike" cap="none" dirty="0">
                <a:solidFill>
                  <a:srgbClr val="000000"/>
                </a:solidFill>
                <a:effectLst/>
                <a:latin typeface="Arial"/>
                <a:ea typeface="Arial"/>
                <a:cs typeface="Arial"/>
                <a:sym typeface="Arial"/>
              </a:rPr>
              <a:t>electrification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Raster data </a:t>
            </a:r>
            <a:r>
              <a:rPr lang="en-US" dirty="0">
                <a:solidFill>
                  <a:srgbClr val="000000"/>
                </a:solidFill>
                <a:latin typeface="Arial"/>
                <a:ea typeface="Arial"/>
                <a:cs typeface="Arial"/>
                <a:sym typeface="Arial"/>
              </a:rPr>
              <a:t>differ</a:t>
            </a:r>
            <a:r>
              <a:rPr lang="en-US" sz="1200" b="0" i="0" u="none" strike="noStrike" cap="none" dirty="0">
                <a:solidFill>
                  <a:srgbClr val="000000"/>
                </a:solidFill>
                <a:effectLst/>
                <a:latin typeface="Arial"/>
                <a:ea typeface="Arial"/>
                <a:cs typeface="Arial"/>
                <a:sym typeface="Arial"/>
              </a:rPr>
              <a:t> from regular data in many aspects. Instead of representing </a:t>
            </a:r>
            <a:r>
              <a:rPr lang="en-US" dirty="0">
                <a:solidFill>
                  <a:srgbClr val="000000"/>
                </a:solidFill>
                <a:latin typeface="Arial"/>
                <a:ea typeface="Arial"/>
                <a:cs typeface="Arial"/>
                <a:sym typeface="Arial"/>
              </a:rPr>
              <a:t>real-life</a:t>
            </a:r>
            <a:r>
              <a:rPr lang="en-US" sz="1200" b="0" i="0" u="none" strike="noStrike" cap="none" dirty="0">
                <a:solidFill>
                  <a:srgbClr val="000000"/>
                </a:solidFill>
                <a:effectLst/>
                <a:latin typeface="Arial"/>
                <a:ea typeface="Arial"/>
                <a:cs typeface="Arial"/>
                <a:sym typeface="Arial"/>
              </a:rPr>
              <a:t> objects with clear boundaries, rasters are composed by cells. They form matrices, and together they represent sur</a:t>
            </a:r>
            <a:r>
              <a:rPr lang="en-US" sz="1200" i="0" u="none" strike="noStrike" cap="none" dirty="0">
                <a:solidFill>
                  <a:srgbClr val="000000"/>
                </a:solidFill>
                <a:effectLst/>
                <a:latin typeface="Arial"/>
                <a:ea typeface="Arial"/>
                <a:cs typeface="Arial"/>
                <a:sym typeface="Arial"/>
              </a:rPr>
              <a:t>faces. In this image the green square </a:t>
            </a:r>
            <a:r>
              <a:rPr lang="en-US" dirty="0">
                <a:solidFill>
                  <a:srgbClr val="000000"/>
                </a:solidFill>
                <a:latin typeface="Arial"/>
                <a:ea typeface="Arial"/>
                <a:cs typeface="Arial"/>
                <a:sym typeface="Arial"/>
              </a:rPr>
              <a:t>represents a</a:t>
            </a:r>
            <a:r>
              <a:rPr lang="en-US" sz="1200" i="0" u="none" strike="noStrike" cap="none" dirty="0">
                <a:solidFill>
                  <a:srgbClr val="000000"/>
                </a:solidFill>
                <a:effectLst/>
                <a:latin typeface="Arial"/>
                <a:ea typeface="Arial"/>
                <a:cs typeface="Arial"/>
                <a:sym typeface="Arial"/>
              </a:rPr>
              <a:t> cell, and together with the white cells around it, it forms a matrix. This matrix is what we call a raster. Every c</a:t>
            </a:r>
            <a:r>
              <a:rPr lang="en-US" sz="1200" b="0" i="0" u="none" strike="noStrike" cap="none" dirty="0">
                <a:solidFill>
                  <a:srgbClr val="000000"/>
                </a:solidFill>
                <a:effectLst/>
                <a:latin typeface="Arial"/>
                <a:ea typeface="Arial"/>
                <a:cs typeface="Arial"/>
                <a:sym typeface="Arial"/>
              </a:rPr>
              <a:t>ell has its own data stored in the form of coordinates and attributes. This makes raster data a good option for representing continuous surfaces across large areas. </a:t>
            </a:r>
            <a:r>
              <a:rPr lang="en-US" dirty="0">
                <a:solidFill>
                  <a:srgbClr val="000000"/>
                </a:solidFill>
                <a:latin typeface="Arial"/>
                <a:ea typeface="Arial"/>
                <a:cs typeface="Arial"/>
                <a:sym typeface="Arial"/>
              </a:rPr>
              <a:t>That is because</a:t>
            </a:r>
            <a:r>
              <a:rPr lang="en-US" sz="1200" b="0" i="0" u="none" strike="noStrike" cap="none" dirty="0">
                <a:solidFill>
                  <a:srgbClr val="000000"/>
                </a:solidFill>
                <a:effectLst/>
                <a:latin typeface="Arial"/>
                <a:ea typeface="Arial"/>
                <a:cs typeface="Arial"/>
                <a:sym typeface="Arial"/>
              </a:rPr>
              <a:t> every single one of these squares can capture different attributes</a:t>
            </a:r>
            <a:r>
              <a:rPr lang="en-US" sz="1200" b="0" i="0" u="none" strike="noStrike" cap="none" baseline="0" dirty="0">
                <a:solidFill>
                  <a:srgbClr val="000000"/>
                </a:solidFill>
                <a:effectLst/>
                <a:latin typeface="Arial"/>
                <a:ea typeface="Arial"/>
                <a:cs typeface="Arial"/>
                <a:sym typeface="Arial"/>
              </a:rPr>
              <a:t> a</a:t>
            </a:r>
            <a:r>
              <a:rPr lang="en-US" sz="1200" b="0" i="0" u="none" strike="noStrike" cap="none" dirty="0">
                <a:solidFill>
                  <a:srgbClr val="000000"/>
                </a:solidFill>
                <a:effectLst/>
                <a:latin typeface="Arial"/>
                <a:ea typeface="Arial"/>
                <a:cs typeface="Arial"/>
                <a:sym typeface="Arial"/>
              </a:rPr>
              <a:t>nd convey a different message. Raster data </a:t>
            </a:r>
            <a:r>
              <a:rPr lang="en-US" dirty="0">
                <a:solidFill>
                  <a:srgbClr val="000000"/>
                </a:solidFill>
                <a:latin typeface="Arial"/>
                <a:ea typeface="Arial"/>
                <a:cs typeface="Arial"/>
                <a:sym typeface="Arial"/>
              </a:rPr>
              <a:t>are usually</a:t>
            </a:r>
            <a:r>
              <a:rPr lang="en-US" sz="1200" b="0" i="0" u="none" strike="noStrike" cap="none" dirty="0">
                <a:solidFill>
                  <a:srgbClr val="000000"/>
                </a:solidFill>
                <a:effectLst/>
                <a:latin typeface="Arial"/>
                <a:ea typeface="Arial"/>
                <a:cs typeface="Arial"/>
                <a:sym typeface="Arial"/>
              </a:rPr>
              <a:t> divided into three groups: Thematic, Continuous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Imagery. Thematic rasters are usually representing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such as land cover, while continuous rasters represent data that lack </a:t>
            </a:r>
            <a:r>
              <a:rPr lang="en-US" dirty="0">
                <a:solidFill>
                  <a:srgbClr val="000000"/>
                </a:solidFill>
                <a:latin typeface="Arial"/>
                <a:ea typeface="Arial"/>
                <a:cs typeface="Arial"/>
                <a:sym typeface="Arial"/>
              </a:rPr>
              <a:t>sharp</a:t>
            </a:r>
            <a:r>
              <a:rPr lang="en-US" sz="1200" b="0" i="0" u="none" strike="noStrike" cap="none" dirty="0">
                <a:solidFill>
                  <a:srgbClr val="000000"/>
                </a:solidFill>
                <a:effectLst/>
                <a:latin typeface="Arial"/>
                <a:ea typeface="Arial"/>
                <a:cs typeface="Arial"/>
                <a:sym typeface="Arial"/>
              </a:rPr>
              <a:t> borders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the</a:t>
            </a:r>
            <a:r>
              <a:rPr lang="en-US" sz="1200" b="0" i="0" u="none" strike="noStrike" cap="none" dirty="0">
                <a:solidFill>
                  <a:srgbClr val="000000"/>
                </a:solidFill>
                <a:effectLst/>
                <a:latin typeface="Arial"/>
                <a:ea typeface="Arial"/>
                <a:cs typeface="Arial"/>
                <a:sym typeface="Arial"/>
              </a:rPr>
              <a:t> thematic rasters</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usually have sharp borders. The continuous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tend to represent data such as temperature, elevation slope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wind speeds. Imagery </a:t>
            </a:r>
            <a:r>
              <a:rPr lang="en-US" dirty="0">
                <a:solidFill>
                  <a:srgbClr val="000000"/>
                </a:solidFill>
                <a:latin typeface="Arial"/>
                <a:ea typeface="Arial"/>
                <a:cs typeface="Arial"/>
                <a:sym typeface="Arial"/>
              </a:rPr>
              <a:t>rasters are scanned</a:t>
            </a:r>
            <a:r>
              <a:rPr lang="en-US" sz="1200" b="0" i="0" u="none" strike="noStrike" cap="none" dirty="0">
                <a:solidFill>
                  <a:srgbClr val="000000"/>
                </a:solidFill>
                <a:effectLst/>
                <a:latin typeface="Arial"/>
                <a:ea typeface="Arial"/>
                <a:cs typeface="Arial"/>
                <a:sym typeface="Arial"/>
              </a:rPr>
              <a:t> maps that are common as base maps, and they can be used in order to make sure that the vertices in a vector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are correctly aligned. The different types of raster data that you use have large implications of how the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manipulated</a:t>
            </a:r>
            <a:r>
              <a:rPr lang="en-US" dirty="0">
                <a:solidFill>
                  <a:srgbClr val="000000"/>
                </a:solidFill>
                <a:latin typeface="Arial"/>
                <a:ea typeface="Arial"/>
                <a:cs typeface="Arial"/>
                <a:sym typeface="Arial"/>
              </a:rPr>
              <a:t>. We</a:t>
            </a:r>
            <a:r>
              <a:rPr lang="en-US" sz="1200" b="0" i="0" u="none" strike="noStrike" cap="none" dirty="0">
                <a:solidFill>
                  <a:srgbClr val="000000"/>
                </a:solidFill>
                <a:effectLst/>
                <a:latin typeface="Arial"/>
                <a:ea typeface="Arial"/>
                <a:cs typeface="Arial"/>
                <a:sym typeface="Arial"/>
              </a:rPr>
              <a:t> will look at</a:t>
            </a:r>
            <a:r>
              <a:rPr lang="en-US" dirty="0">
                <a:solidFill>
                  <a:srgbClr val="000000"/>
                </a:solidFill>
                <a:latin typeface="Arial"/>
                <a:ea typeface="Arial"/>
                <a:cs typeface="Arial"/>
                <a:sym typeface="Arial"/>
              </a:rPr>
              <a:t> this </a:t>
            </a:r>
            <a:r>
              <a:rPr lang="en-US" sz="1200" b="0" i="0" u="none" strike="noStrike" cap="none" dirty="0">
                <a:solidFill>
                  <a:srgbClr val="000000"/>
                </a:solidFill>
                <a:effectLst/>
                <a:latin typeface="Arial"/>
                <a:ea typeface="Arial"/>
                <a:cs typeface="Arial"/>
                <a:sym typeface="Arial"/>
              </a:rPr>
              <a:t>a little bit deeper in this course, but also in the exercises in this course. The use of raster data spans over a wide range of applications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can use raster data as base maps underneath your vectors in order to validate them and give them context.  You can use them as </a:t>
            </a:r>
            <a:r>
              <a:rPr lang="en-US" dirty="0">
                <a:solidFill>
                  <a:srgbClr val="000000"/>
                </a:solidFill>
                <a:latin typeface="Arial"/>
                <a:ea typeface="Arial"/>
                <a:cs typeface="Arial"/>
                <a:sym typeface="Arial"/>
              </a:rPr>
              <a:t>a surface</a:t>
            </a:r>
            <a:r>
              <a:rPr lang="en-US" sz="1200" b="0" i="0" u="none" strike="noStrike" cap="none" dirty="0">
                <a:solidFill>
                  <a:srgbClr val="000000"/>
                </a:solidFill>
                <a:effectLst/>
                <a:latin typeface="Arial"/>
                <a:ea typeface="Arial"/>
                <a:cs typeface="Arial"/>
                <a:sym typeface="Arial"/>
              </a:rPr>
              <a:t> map that provides an effective method of storing the continuity as a surface, or you can use them as the thematic maps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classifying a surface into different classes depending on an attribute of choice.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Let us have a look at the implications that each cell size has. The level of detail represented by </a:t>
            </a:r>
            <a:r>
              <a:rPr lang="en-US" dirty="0">
                <a:solidFill>
                  <a:srgbClr val="000000"/>
                </a:solidFill>
                <a:latin typeface="Arial"/>
                <a:ea typeface="Arial"/>
                <a:cs typeface="Arial"/>
                <a:sym typeface="Arial"/>
              </a:rPr>
              <a:t>a raster</a:t>
            </a:r>
            <a:r>
              <a:rPr lang="en-US" sz="1200" b="0" i="0" u="none" strike="noStrike" cap="none" dirty="0">
                <a:solidFill>
                  <a:srgbClr val="000000"/>
                </a:solidFill>
                <a:effectLst/>
                <a:latin typeface="Arial"/>
                <a:ea typeface="Arial"/>
                <a:cs typeface="Arial"/>
                <a:sym typeface="Arial"/>
              </a:rPr>
              <a:t> is often dependent on the cell size. Sometimes the cell size is also called pixel size or a spatial resolution. The cell must be small enough to capture the required detail, but large enough so computer storage and analysis can be performed efficiently. The more homogenous an area is for critical variables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such as topography and land use, the larger the cell size can be without losing accuracy. Determining an adequate cell size is very important in your GIS app</a:t>
            </a:r>
            <a:r>
              <a:rPr lang="en-US" sz="1200" i="0" u="none" strike="noStrike" cap="none" dirty="0">
                <a:solidFill>
                  <a:srgbClr val="000000"/>
                </a:solidFill>
                <a:effectLst/>
                <a:latin typeface="Arial"/>
                <a:ea typeface="Arial"/>
                <a:cs typeface="Arial"/>
                <a:sym typeface="Arial"/>
              </a:rPr>
              <a:t>lication. Images with a small pixel size are called </a:t>
            </a:r>
            <a:r>
              <a:rPr lang="en-US" sz="1200" b="0" i="0" u="none" strike="noStrike" cap="none" dirty="0">
                <a:solidFill>
                  <a:srgbClr val="000000"/>
                </a:solidFill>
                <a:effectLst/>
                <a:latin typeface="Arial"/>
                <a:ea typeface="Arial"/>
                <a:cs typeface="Arial"/>
                <a:sym typeface="Arial"/>
              </a:rPr>
              <a:t>high resolution because it is possible to make out a high degree of detail in the image</a:t>
            </a:r>
            <a:r>
              <a:rPr lang="en-US" dirty="0">
                <a:solidFill>
                  <a:srgbClr val="000000"/>
                </a:solidFill>
                <a:latin typeface="Arial"/>
                <a:ea typeface="Arial"/>
                <a:cs typeface="Arial"/>
                <a:sym typeface="Arial"/>
              </a:rPr>
              <a:t>. Images</a:t>
            </a:r>
            <a:r>
              <a:rPr lang="en-US" sz="1200" b="0" i="0" u="none" strike="noStrike" cap="none" dirty="0">
                <a:solidFill>
                  <a:srgbClr val="000000"/>
                </a:solidFill>
                <a:effectLst/>
                <a:latin typeface="Arial"/>
                <a:ea typeface="Arial"/>
                <a:cs typeface="Arial"/>
                <a:sym typeface="Arial"/>
              </a:rPr>
              <a:t> with a large pixel size are called low resolution because the amount of detail is lower. On this slide, some of the pros and cons of small and large </a:t>
            </a:r>
            <a:r>
              <a:rPr lang="en-US" dirty="0">
                <a:solidFill>
                  <a:srgbClr val="000000"/>
                </a:solidFill>
                <a:latin typeface="Arial"/>
                <a:ea typeface="Arial"/>
                <a:cs typeface="Arial"/>
                <a:sym typeface="Arial"/>
              </a:rPr>
              <a:t>cell size</a:t>
            </a:r>
            <a:r>
              <a:rPr lang="en-US" sz="1200" b="0" i="0" u="none" strike="noStrike" cap="none" dirty="0">
                <a:solidFill>
                  <a:srgbClr val="000000"/>
                </a:solidFill>
                <a:effectLst/>
                <a:latin typeface="Arial"/>
                <a:ea typeface="Arial"/>
                <a:cs typeface="Arial"/>
                <a:sym typeface="Arial"/>
              </a:rPr>
              <a:t> are</a:t>
            </a:r>
            <a:r>
              <a:rPr lang="en-US" sz="1200" b="0" i="0" u="none" strike="noStrike" cap="none" baseline="0" dirty="0">
                <a:solidFill>
                  <a:srgbClr val="000000"/>
                </a:solidFill>
                <a:effectLst/>
                <a:latin typeface="Arial"/>
                <a:ea typeface="Arial"/>
                <a:cs typeface="Arial"/>
                <a:sym typeface="Arial"/>
              </a:rPr>
              <a:t> listed</a:t>
            </a:r>
            <a:r>
              <a:rPr lang="en-US" sz="1200" b="0" i="0" u="none" strike="noStrike" cap="none" dirty="0">
                <a:solidFill>
                  <a:srgbClr val="000000"/>
                </a:solidFill>
                <a:effectLst/>
                <a:latin typeface="Arial"/>
                <a:ea typeface="Arial"/>
                <a:cs typeface="Arial"/>
                <a:sym typeface="Arial"/>
              </a:rPr>
              <a:t>.  As you can see, the choice of resolution often comes down to a tradeoff between accuracy and computational time.</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Because cell size is so important</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we will also </a:t>
            </a:r>
            <a:r>
              <a:rPr lang="en-US" sz="1200" b="0" i="0" u="none" strike="noStrike" cap="none" dirty="0">
                <a:solidFill>
                  <a:srgbClr val="000000"/>
                </a:solidFill>
                <a:effectLst/>
                <a:latin typeface="Arial"/>
                <a:ea typeface="Arial"/>
                <a:cs typeface="Arial"/>
                <a:sym typeface="Arial"/>
              </a:rPr>
              <a:t>take a look at how they can be altered when conducting an analysis. It is useful to have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that all have the same cell size. However, in many cases you will not be able to find all of your datasets with the same resolution. And in these cases, it is necessary to change the cell size. In QGIS this can be done with a tool called Translate. We will be looking at how this tool can be used to practice a little bit later during the exercise. We have previously mentioned that there are different types of raster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thematic, </a:t>
            </a:r>
            <a:r>
              <a:rPr lang="en-US" dirty="0">
                <a:solidFill>
                  <a:srgbClr val="000000"/>
                </a:solidFill>
                <a:latin typeface="Arial"/>
                <a:ea typeface="Arial"/>
                <a:cs typeface="Arial"/>
                <a:sym typeface="Arial"/>
              </a:rPr>
              <a:t>continuous,</a:t>
            </a:r>
            <a:r>
              <a:rPr lang="en-US" sz="1200" b="0" i="0" u="none" strike="noStrike" cap="none" dirty="0">
                <a:solidFill>
                  <a:srgbClr val="000000"/>
                </a:solidFill>
                <a:effectLst/>
                <a:latin typeface="Arial"/>
                <a:ea typeface="Arial"/>
                <a:cs typeface="Arial"/>
                <a:sym typeface="Arial"/>
              </a:rPr>
              <a:t> and imagery. And we also talked about </a:t>
            </a:r>
            <a:r>
              <a:rPr lang="en-US" dirty="0">
                <a:solidFill>
                  <a:srgbClr val="000000"/>
                </a:solidFill>
                <a:latin typeface="Arial"/>
                <a:ea typeface="Arial"/>
                <a:cs typeface="Arial"/>
                <a:sym typeface="Arial"/>
              </a:rPr>
              <a:t>the fact </a:t>
            </a:r>
            <a:r>
              <a:rPr lang="en-US" sz="1200" b="0" i="0" u="none" strike="noStrike" cap="none" dirty="0">
                <a:solidFill>
                  <a:srgbClr val="000000"/>
                </a:solidFill>
                <a:effectLst/>
                <a:latin typeface="Arial"/>
                <a:ea typeface="Arial"/>
                <a:cs typeface="Arial"/>
                <a:sym typeface="Arial"/>
              </a:rPr>
              <a:t>that, depending on which type of raster you have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there are</a:t>
            </a:r>
            <a:r>
              <a:rPr lang="en-US" sz="1200" b="0" i="0" u="none" strike="noStrike" cap="none" dirty="0">
                <a:solidFill>
                  <a:srgbClr val="000000"/>
                </a:solidFill>
                <a:effectLst/>
                <a:latin typeface="Arial"/>
                <a:ea typeface="Arial"/>
                <a:cs typeface="Arial"/>
                <a:sym typeface="Arial"/>
              </a:rPr>
              <a:t> different implications </a:t>
            </a:r>
            <a:r>
              <a:rPr lang="en-US" dirty="0">
                <a:solidFill>
                  <a:srgbClr val="000000"/>
                </a:solidFill>
                <a:latin typeface="Arial"/>
                <a:ea typeface="Arial"/>
                <a:cs typeface="Arial"/>
                <a:sym typeface="Arial"/>
              </a:rPr>
              <a:t>regarding how</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datasets</a:t>
            </a:r>
            <a:r>
              <a:rPr lang="en-US" sz="1200" b="0" i="0" u="none" strike="noStrike" cap="none" dirty="0">
                <a:solidFill>
                  <a:srgbClr val="000000"/>
                </a:solidFill>
                <a:effectLst/>
                <a:latin typeface="Arial"/>
                <a:ea typeface="Arial"/>
                <a:cs typeface="Arial"/>
                <a:sym typeface="Arial"/>
              </a:rPr>
              <a:t> can be altered. Changing the cell size is one of these implications. If we have a continuous </a:t>
            </a:r>
            <a:r>
              <a:rPr lang="en-US" dirty="0">
                <a:solidFill>
                  <a:srgbClr val="000000"/>
                </a:solidFill>
                <a:latin typeface="Arial"/>
                <a:ea typeface="Arial"/>
                <a:cs typeface="Arial"/>
                <a:sym typeface="Arial"/>
              </a:rPr>
              <a:t>dataset</a:t>
            </a:r>
            <a:r>
              <a:rPr lang="en-US" sz="1200" b="0" i="0" u="none" strike="noStrike" cap="none" dirty="0">
                <a:solidFill>
                  <a:srgbClr val="000000"/>
                </a:solidFill>
                <a:effectLst/>
                <a:latin typeface="Arial"/>
                <a:ea typeface="Arial"/>
                <a:cs typeface="Arial"/>
                <a:sym typeface="Arial"/>
              </a:rPr>
              <a:t>, they can take any value within that range, no matter </a:t>
            </a:r>
            <a:r>
              <a:rPr lang="en-US" dirty="0">
                <a:solidFill>
                  <a:srgbClr val="000000"/>
                </a:solidFill>
                <a:latin typeface="Arial"/>
                <a:ea typeface="Arial"/>
                <a:cs typeface="Arial"/>
                <a:sym typeface="Arial"/>
              </a:rPr>
              <a:t>whether</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an integer or not. It could potentially be </a:t>
            </a:r>
            <a:r>
              <a:rPr lang="en-US" dirty="0">
                <a:solidFill>
                  <a:srgbClr val="000000"/>
                </a:solidFill>
                <a:latin typeface="Arial"/>
                <a:ea typeface="Arial"/>
                <a:cs typeface="Arial"/>
                <a:sym typeface="Arial"/>
              </a:rPr>
              <a:t>resampled</a:t>
            </a:r>
            <a:r>
              <a:rPr lang="en-US" sz="1200" b="0" i="0" u="none" strike="noStrike" cap="none" dirty="0">
                <a:solidFill>
                  <a:srgbClr val="000000"/>
                </a:solidFill>
                <a:effectLst/>
                <a:latin typeface="Arial"/>
                <a:ea typeface="Arial"/>
                <a:cs typeface="Arial"/>
                <a:sym typeface="Arial"/>
              </a:rPr>
              <a:t> using an average method. That's what is illustrated here with two rasters.</a:t>
            </a:r>
            <a:r>
              <a:rPr lang="en-US" sz="1200" b="0" i="0" u="none" strike="noStrike" cap="none" baseline="0" dirty="0">
                <a:solidFill>
                  <a:srgbClr val="000000"/>
                </a:solidFill>
                <a:effectLst/>
                <a:latin typeface="Arial"/>
                <a:ea typeface="Arial"/>
                <a:cs typeface="Arial"/>
                <a:sym typeface="Arial"/>
              </a:rPr>
              <a:t> E</a:t>
            </a:r>
            <a:r>
              <a:rPr lang="en-US" sz="1200" b="0" i="0" u="none" strike="noStrike" cap="none" dirty="0">
                <a:solidFill>
                  <a:srgbClr val="000000"/>
                </a:solidFill>
                <a:effectLst/>
                <a:latin typeface="Arial"/>
                <a:ea typeface="Arial"/>
                <a:cs typeface="Arial"/>
                <a:sym typeface="Arial"/>
              </a:rPr>
              <a:t>very cell has its own value, and then we resample it to a larger cell size. And the process </a:t>
            </a:r>
            <a:r>
              <a:rPr lang="en-US" dirty="0">
                <a:solidFill>
                  <a:srgbClr val="000000"/>
                </a:solidFill>
                <a:latin typeface="Arial"/>
                <a:ea typeface="Arial"/>
                <a:cs typeface="Arial"/>
                <a:sym typeface="Arial"/>
              </a:rPr>
              <a:t>will take</a:t>
            </a:r>
            <a:r>
              <a:rPr lang="en-US" sz="1200" b="0" i="0" u="none" strike="noStrike" cap="none" dirty="0">
                <a:solidFill>
                  <a:srgbClr val="000000"/>
                </a:solidFill>
                <a:effectLst/>
                <a:latin typeface="Arial"/>
                <a:ea typeface="Arial"/>
                <a:cs typeface="Arial"/>
                <a:sym typeface="Arial"/>
              </a:rPr>
              <a:t> the four cells corresponding to the larger cell,</a:t>
            </a:r>
            <a:r>
              <a:rPr lang="en-US" sz="1200" b="0" i="0" u="none" strike="noStrike" cap="none" baseline="0" dirty="0">
                <a:solidFill>
                  <a:srgbClr val="000000"/>
                </a:solidFill>
                <a:effectLst/>
                <a:latin typeface="Arial"/>
                <a:ea typeface="Arial"/>
                <a:cs typeface="Arial"/>
                <a:sym typeface="Arial"/>
              </a:rPr>
              <a:t> calculate the average of those four and return a larger </a:t>
            </a:r>
            <a:r>
              <a:rPr lang="en-US" dirty="0">
                <a:solidFill>
                  <a:srgbClr val="000000"/>
                </a:solidFill>
                <a:latin typeface="Arial"/>
                <a:ea typeface="Arial"/>
                <a:cs typeface="Arial"/>
                <a:sym typeface="Arial"/>
              </a:rPr>
              <a:t>cell</a:t>
            </a:r>
            <a:r>
              <a:rPr lang="en-US" sz="1200" b="0" i="0" u="none" strike="noStrike" cap="none" baseline="0" dirty="0">
                <a:solidFill>
                  <a:srgbClr val="000000"/>
                </a:solidFill>
                <a:effectLst/>
                <a:latin typeface="Arial"/>
                <a:ea typeface="Arial"/>
                <a:cs typeface="Arial"/>
                <a:sym typeface="Arial"/>
              </a:rPr>
              <a:t> size layer.</a:t>
            </a:r>
            <a:r>
              <a:rPr lang="en-US" sz="1200" b="0" i="0" u="none" strike="noStrike" cap="none" dirty="0">
                <a:solidFill>
                  <a:srgbClr val="000000"/>
                </a:solidFill>
                <a:effectLst/>
                <a:latin typeface="Arial"/>
                <a:ea typeface="Arial"/>
                <a:cs typeface="Arial"/>
                <a:sym typeface="Arial"/>
              </a:rPr>
              <a:t> This can be done because we</a:t>
            </a:r>
            <a:r>
              <a:rPr lang="en-US" sz="1200" b="0" i="0" u="none" strike="noStrike" cap="none" baseline="0" dirty="0">
                <a:solidFill>
                  <a:srgbClr val="000000"/>
                </a:solidFill>
                <a:effectLst/>
                <a:latin typeface="Arial"/>
                <a:ea typeface="Arial"/>
                <a:cs typeface="Arial"/>
                <a:sym typeface="Arial"/>
              </a:rPr>
              <a:t> are converting to</a:t>
            </a:r>
            <a:r>
              <a:rPr lang="en-US" sz="1200" b="0" i="0" u="none" strike="noStrike" cap="none" dirty="0">
                <a:solidFill>
                  <a:srgbClr val="000000"/>
                </a:solidFill>
                <a:effectLst/>
                <a:latin typeface="Arial"/>
                <a:ea typeface="Arial"/>
                <a:cs typeface="Arial"/>
                <a:sym typeface="Arial"/>
              </a:rPr>
              <a:t> a continuous raster.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Assuming that we have a thematic raster</a:t>
            </a:r>
            <a:r>
              <a:rPr lang="en-US" dirty="0">
                <a:solidFill>
                  <a:srgbClr val="000000"/>
                </a:solidFill>
                <a:latin typeface="Arial"/>
                <a:ea typeface="Arial"/>
                <a:cs typeface="Arial"/>
                <a:sym typeface="Arial"/>
              </a:rPr>
              <a:t>, such as a</a:t>
            </a:r>
            <a:r>
              <a:rPr lang="en-US" sz="1200" b="0" i="0" u="none" strike="noStrike" cap="none" dirty="0">
                <a:solidFill>
                  <a:srgbClr val="000000"/>
                </a:solidFill>
                <a:effectLst/>
                <a:latin typeface="Arial"/>
                <a:ea typeface="Arial"/>
                <a:cs typeface="Arial"/>
                <a:sym typeface="Arial"/>
              </a:rPr>
              <a:t> land cover raster</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then every single area in your land will be coupled and classified into different groups. Each group will have its own number and characteristics. Let’s say zero is water, one is forest, two is grass, three is urban areas</a:t>
            </a:r>
            <a:r>
              <a:rPr lang="en-US" sz="1200" b="0" i="0" u="none" strike="noStrike" cap="none" baseline="0" dirty="0">
                <a:solidFill>
                  <a:srgbClr val="000000"/>
                </a:solidFill>
                <a:effectLst/>
                <a:latin typeface="Arial"/>
                <a:ea typeface="Arial"/>
                <a:cs typeface="Arial"/>
                <a:sym typeface="Arial"/>
              </a:rPr>
              <a:t> etc</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These values are discrete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In</a:t>
            </a:r>
            <a:r>
              <a:rPr lang="en-US" sz="1200" b="0" i="0" u="none" strike="noStrike" cap="none" dirty="0">
                <a:solidFill>
                  <a:srgbClr val="000000"/>
                </a:solidFill>
                <a:effectLst/>
                <a:latin typeface="Arial"/>
                <a:ea typeface="Arial"/>
                <a:cs typeface="Arial"/>
                <a:sym typeface="Arial"/>
              </a:rPr>
              <a:t> other words, you can't have whatever value you like. In this case, zero is water and one is forest</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However</a:t>
            </a:r>
            <a:r>
              <a:rPr lang="en-US" sz="1200" b="0" i="0" u="none" strike="noStrike" cap="none" dirty="0">
                <a:solidFill>
                  <a:srgbClr val="000000"/>
                </a:solidFill>
                <a:effectLst/>
                <a:latin typeface="Arial"/>
                <a:ea typeface="Arial"/>
                <a:cs typeface="Arial"/>
                <a:sym typeface="Arial"/>
              </a:rPr>
              <a:t>, values between zero and one don't mean anything. Therefore we need to resample in a different way as we can't use averages anymore. In this case, we have used Mode or Majority in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Here the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four cells again become a larger cell.</a:t>
            </a:r>
            <a:r>
              <a:rPr lang="en-US" sz="1200" b="0" i="0" u="none" strike="noStrike" cap="none" baseline="0" dirty="0">
                <a:solidFill>
                  <a:srgbClr val="000000"/>
                </a:solidFill>
                <a:effectLst/>
                <a:latin typeface="Arial"/>
                <a:ea typeface="Arial"/>
                <a:cs typeface="Arial"/>
                <a:sym typeface="Arial"/>
              </a:rPr>
              <a:t> The operator </a:t>
            </a:r>
            <a:r>
              <a:rPr lang="en-US" sz="1200" b="0" i="0" u="none" strike="noStrike" cap="none" dirty="0">
                <a:solidFill>
                  <a:srgbClr val="000000"/>
                </a:solidFill>
                <a:effectLst/>
                <a:latin typeface="Arial"/>
                <a:ea typeface="Arial"/>
                <a:cs typeface="Arial"/>
                <a:sym typeface="Arial"/>
              </a:rPr>
              <a:t>looks at the four cells and it takes the value that is in majority. This is a good way of actually staying within the values that you have your classifications. We will be looking into how to do this more in depth during the exercises.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What are the differences between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and vectors? We've looked at a little bit what type of data they represent, but how do they compare to one another? Rasters are faster to generate. This is because the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need to be constructed from the geometry and topology, which takes longer than just generating a matrix with different </a:t>
            </a:r>
            <a:r>
              <a:rPr lang="en-US" dirty="0">
                <a:solidFill>
                  <a:srgbClr val="000000"/>
                </a:solidFill>
                <a:latin typeface="Arial"/>
                <a:ea typeface="Arial"/>
                <a:cs typeface="Arial"/>
                <a:sym typeface="Arial"/>
              </a:rPr>
              <a:t>colours</a:t>
            </a:r>
            <a:r>
              <a:rPr lang="en-US" sz="1200" b="0" i="0" u="none" strike="noStrike" cap="none" dirty="0">
                <a:solidFill>
                  <a:srgbClr val="000000"/>
                </a:solidFill>
                <a:effectLst/>
                <a:latin typeface="Arial"/>
                <a:ea typeface="Arial"/>
                <a:cs typeface="Arial"/>
                <a:sym typeface="Arial"/>
              </a:rPr>
              <a:t>. It is easier to overlap vectors since raster cover large areas. If you would like to overlay</a:t>
            </a:r>
            <a:r>
              <a:rPr lang="en-US" dirty="0">
                <a:solidFill>
                  <a:srgbClr val="000000"/>
                </a:solidFill>
                <a:latin typeface="Arial"/>
                <a:ea typeface="Arial"/>
                <a:cs typeface="Arial"/>
                <a:sym typeface="Arial"/>
              </a:rPr>
              <a:t> one raster</a:t>
            </a:r>
            <a:r>
              <a:rPr lang="en-US" sz="1200" b="0" i="0" u="none" strike="noStrike" cap="none" dirty="0">
                <a:solidFill>
                  <a:srgbClr val="000000"/>
                </a:solidFill>
                <a:effectLst/>
                <a:latin typeface="Arial"/>
                <a:ea typeface="Arial"/>
                <a:cs typeface="Arial"/>
                <a:sym typeface="Arial"/>
              </a:rPr>
              <a:t> with </a:t>
            </a:r>
            <a:r>
              <a:rPr lang="en-US" dirty="0">
                <a:solidFill>
                  <a:srgbClr val="000000"/>
                </a:solidFill>
                <a:latin typeface="Arial"/>
                <a:ea typeface="Arial"/>
                <a:cs typeface="Arial"/>
                <a:sym typeface="Arial"/>
              </a:rPr>
              <a:t>another</a:t>
            </a:r>
            <a:r>
              <a:rPr lang="en-US" sz="1200" b="0" i="0" u="none" strike="noStrike" cap="none" dirty="0">
                <a:solidFill>
                  <a:srgbClr val="000000"/>
                </a:solidFill>
                <a:effectLst/>
                <a:latin typeface="Arial"/>
                <a:ea typeface="Arial"/>
                <a:cs typeface="Arial"/>
                <a:sym typeface="Arial"/>
              </a:rPr>
              <a:t>, we would need to manipulate the transparency and there might be difficulty </a:t>
            </a:r>
            <a:r>
              <a:rPr lang="en-US" dirty="0">
                <a:solidFill>
                  <a:srgbClr val="000000"/>
                </a:solidFill>
                <a:latin typeface="Arial"/>
                <a:ea typeface="Arial"/>
                <a:cs typeface="Arial"/>
                <a:sym typeface="Arial"/>
              </a:rPr>
              <a:t>in combining </a:t>
            </a:r>
            <a:r>
              <a:rPr lang="en-US" sz="1200" b="0" i="0" u="none" strike="noStrike" cap="none" dirty="0">
                <a:solidFill>
                  <a:srgbClr val="000000"/>
                </a:solidFill>
                <a:effectLst/>
                <a:latin typeface="Arial"/>
                <a:ea typeface="Arial"/>
                <a:cs typeface="Arial"/>
                <a:sym typeface="Arial"/>
              </a:rPr>
              <a:t>rasters with different cell </a:t>
            </a:r>
            <a:r>
              <a:rPr lang="en-US" dirty="0">
                <a:solidFill>
                  <a:srgbClr val="000000"/>
                </a:solidFill>
                <a:latin typeface="Arial"/>
                <a:ea typeface="Arial"/>
                <a:cs typeface="Arial"/>
                <a:sym typeface="Arial"/>
              </a:rPr>
              <a:t>sizes</a:t>
            </a:r>
            <a:r>
              <a:rPr lang="en-US" sz="1200" b="0" i="0" u="none" strike="noStrike" cap="none" dirty="0">
                <a:solidFill>
                  <a:srgbClr val="000000"/>
                </a:solidFill>
                <a:effectLst/>
                <a:latin typeface="Arial"/>
                <a:ea typeface="Arial"/>
                <a:cs typeface="Arial"/>
                <a:sym typeface="Arial"/>
              </a:rPr>
              <a:t>. Vector data is easy to update whenever you need to update it. You just update the vertices that are connected to the part of the vector data you want to update</a:t>
            </a:r>
            <a:r>
              <a:rPr lang="en-US" sz="1200" b="0" i="0" u="none" strike="noStrike" cap="none" baseline="0" dirty="0">
                <a:solidFill>
                  <a:srgbClr val="000000"/>
                </a:solidFill>
                <a:effectLst/>
                <a:latin typeface="Arial"/>
                <a:ea typeface="Arial"/>
                <a:cs typeface="Arial"/>
                <a:sym typeface="Arial"/>
              </a:rPr>
              <a:t> (normally though</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it is</a:t>
            </a:r>
            <a:r>
              <a:rPr lang="en-US" sz="1200" b="0" i="0" u="none" strike="noStrike" cap="none" dirty="0">
                <a:solidFill>
                  <a:srgbClr val="000000"/>
                </a:solidFill>
                <a:effectLst/>
                <a:latin typeface="Arial"/>
                <a:ea typeface="Arial"/>
                <a:cs typeface="Arial"/>
                <a:sym typeface="Arial"/>
              </a:rPr>
              <a:t> attributes). But if you would like to update a raster, you will have to update all of its cells. This takes longer time and might be more difficult. In vectors, we only store the vertices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For</a:t>
            </a:r>
            <a:r>
              <a:rPr lang="en-US" sz="1200" b="0" i="0" u="none" strike="noStrike" cap="none" dirty="0">
                <a:solidFill>
                  <a:srgbClr val="000000"/>
                </a:solidFill>
                <a:effectLst/>
                <a:latin typeface="Arial"/>
                <a:ea typeface="Arial"/>
                <a:cs typeface="Arial"/>
                <a:sym typeface="Arial"/>
              </a:rPr>
              <a:t> rasters, we have to store all of the pixels. Therefore, vectors don't take as much space on your computer as </a:t>
            </a:r>
            <a:r>
              <a:rPr lang="en-US" dirty="0">
                <a:solidFill>
                  <a:srgbClr val="000000"/>
                </a:solidFill>
                <a:latin typeface="Arial"/>
                <a:ea typeface="Arial"/>
                <a:cs typeface="Arial"/>
                <a:sym typeface="Arial"/>
              </a:rPr>
              <a:t>rasters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do</a:t>
            </a:r>
            <a:r>
              <a:rPr lang="en-US" sz="1200" b="0" i="0" u="none" strike="noStrike" cap="none" dirty="0">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a:buClr>
                <a:srgbClr val="000000"/>
              </a:buClr>
              <a:buSzPts val="1100"/>
              <a:defRPr/>
            </a:pPr>
            <a:r>
              <a:rPr lang="en-US" sz="1200" b="0" i="0" u="none" strike="noStrike" cap="none" dirty="0">
                <a:solidFill>
                  <a:srgbClr val="000000"/>
                </a:solidFill>
                <a:effectLst/>
                <a:latin typeface="Arial"/>
                <a:ea typeface="Arial"/>
                <a:cs typeface="Arial"/>
                <a:sym typeface="Arial"/>
              </a:rPr>
              <a:t>Some key takeaway messages: Vectors represent objects with discrete boundaries, meaning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Rasters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with regards</a:t>
            </a:r>
            <a:r>
              <a:rPr lang="en-US" sz="1200" b="0" i="0" u="none" strike="noStrike" cap="none" dirty="0">
                <a:solidFill>
                  <a:srgbClr val="000000"/>
                </a:solidFill>
                <a:effectLst/>
                <a:latin typeface="Arial"/>
                <a:ea typeface="Arial"/>
                <a:cs typeface="Arial"/>
                <a:sym typeface="Arial"/>
              </a:rPr>
              <a:t> to accuracy and time of your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briefly going to introduce another important G.I.S concept: georeferencing. Georeferencing is the process of turning data and imagery without spatial coordinates into G.I.S-data. This data can range from aerial photos to PDF maps from different reports. In simple terms, georeferencing is the process of aligning the data that you are working with to real-life objects. </a:t>
            </a:r>
          </a:p>
          <a:p>
            <a:pPr marL="0" lvl="0" indent="0" algn="l" rtl="0">
              <a:spcBef>
                <a:spcPts val="0"/>
              </a:spcBef>
              <a:spcAft>
                <a:spcPts val="0"/>
              </a:spcAft>
              <a:buNone/>
            </a:pPr>
            <a:endParaRPr lang="en-US" dirty="0"/>
          </a:p>
          <a:p>
            <a:r>
              <a:rPr lang="en-US" dirty="0"/>
              <a:t>Doing this, you can find out exactly which location on earth that your dataset represents. After georeferencing you have created a new dataset that can be used in any G.I.S software, just like any other geospatial data. The advantages of georeferencing are many. First and foremost, it can be used in order to validate your different datasets, but it can also be used in order to generate vector datasets that you would otherwise not have access to. And this is where we use it the most in energy modelling. In many situations you might be missing a dataset or your dataset might not be completely up to date. If you then can find a printed report with maps visualizing this information, you can georeference the image yourself. Then you can use this image to generate your dataset. Therefore</a:t>
            </a:r>
            <a:r>
              <a:rPr lang="en-US" baseline="0" dirty="0"/>
              <a:t> </a:t>
            </a:r>
            <a:r>
              <a:rPr lang="en-US" dirty="0"/>
              <a:t>georeferencing is a powerful tool for covering data gaps by taking maps and reports and turning them into G.I.S datasets</a:t>
            </a:r>
            <a:r>
              <a:rPr lang="en-US" baseline="0" dirty="0"/>
              <a:t> </a:t>
            </a:r>
            <a:r>
              <a:rPr lang="en-US" dirty="0"/>
              <a:t>that we would be missing otherwise.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In geospatial energy models, we </a:t>
            </a:r>
            <a:r>
              <a:rPr lang="en-US" dirty="0">
                <a:solidFill>
                  <a:srgbClr val="000000"/>
                </a:solidFill>
                <a:latin typeface="Arial"/>
                <a:ea typeface="Arial"/>
                <a:cs typeface="Arial"/>
                <a:sym typeface="Arial"/>
              </a:rPr>
              <a:t>use</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or geographic information systems. The </a:t>
            </a:r>
            <a:r>
              <a:rPr lang="en-US" dirty="0">
                <a:solidFill>
                  <a:srgbClr val="000000"/>
                </a:solidFill>
                <a:latin typeface="Arial"/>
                <a:ea typeface="Arial"/>
                <a:cs typeface="Arial"/>
                <a:sym typeface="Arial"/>
              </a:rPr>
              <a:t>reasons</a:t>
            </a:r>
            <a:r>
              <a:rPr lang="en-US" sz="1200" b="0" i="0" u="none" strike="noStrike" cap="none" dirty="0">
                <a:solidFill>
                  <a:srgbClr val="000000"/>
                </a:solidFill>
                <a:effectLst/>
                <a:latin typeface="Arial"/>
                <a:ea typeface="Arial"/>
                <a:cs typeface="Arial"/>
                <a:sym typeface="Arial"/>
              </a:rPr>
              <a:t> we are using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are multiple. The first reason is that with the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tools, we can do </a:t>
            </a:r>
            <a:r>
              <a:rPr lang="en-US" dirty="0">
                <a:solidFill>
                  <a:srgbClr val="000000"/>
                </a:solidFill>
                <a:latin typeface="Arial"/>
                <a:ea typeface="Arial"/>
                <a:cs typeface="Arial"/>
                <a:sym typeface="Arial"/>
              </a:rPr>
              <a:t>location based</a:t>
            </a:r>
            <a:r>
              <a:rPr lang="en-US" sz="1200" b="0" i="0" u="none" strike="noStrike" cap="none" dirty="0">
                <a:solidFill>
                  <a:srgbClr val="000000"/>
                </a:solidFill>
                <a:effectLst/>
                <a:latin typeface="Arial"/>
                <a:ea typeface="Arial"/>
                <a:cs typeface="Arial"/>
                <a:sym typeface="Arial"/>
              </a:rPr>
              <a:t> assessments.  We can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for different locations which is the </a:t>
            </a:r>
            <a:r>
              <a:rPr lang="en-US" dirty="0">
                <a:solidFill>
                  <a:srgbClr val="000000"/>
                </a:solidFill>
                <a:latin typeface="Arial"/>
                <a:ea typeface="Arial"/>
                <a:cs typeface="Arial"/>
                <a:sym typeface="Arial"/>
              </a:rPr>
              <a:t>best energy </a:t>
            </a:r>
            <a:r>
              <a:rPr lang="en-US" sz="1200" b="0" i="0" u="none" strike="noStrike" cap="none" dirty="0">
                <a:solidFill>
                  <a:srgbClr val="000000"/>
                </a:solidFill>
                <a:effectLst/>
                <a:latin typeface="Arial"/>
                <a:ea typeface="Arial"/>
                <a:cs typeface="Arial"/>
                <a:sym typeface="Arial"/>
              </a:rPr>
              <a:t>option, depending on the local characteristics. We can use some remote sensing techniques like satellite data. From that we can generate information that might not be available without the use of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And we can also use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to illustrate the results on a map </a:t>
            </a:r>
            <a:r>
              <a:rPr lang="en-US" dirty="0">
                <a:solidFill>
                  <a:srgbClr val="000000"/>
                </a:solidFill>
                <a:latin typeface="Arial"/>
                <a:ea typeface="Arial"/>
                <a:cs typeface="Arial"/>
                <a:sym typeface="Arial"/>
              </a:rPr>
              <a:t>regarding </a:t>
            </a:r>
            <a:r>
              <a:rPr lang="en-US" sz="1200" b="0" i="0" u="none" strike="noStrike" cap="none" dirty="0">
                <a:solidFill>
                  <a:srgbClr val="000000"/>
                </a:solidFill>
                <a:effectLst/>
                <a:latin typeface="Arial"/>
                <a:ea typeface="Arial"/>
                <a:cs typeface="Arial"/>
                <a:sym typeface="Arial"/>
              </a:rPr>
              <a:t>which technology to use and where. This is especially useful in a </a:t>
            </a:r>
            <a:r>
              <a:rPr lang="en-US" dirty="0">
                <a:solidFill>
                  <a:srgbClr val="000000"/>
                </a:solidFill>
                <a:latin typeface="Arial"/>
                <a:ea typeface="Arial"/>
                <a:cs typeface="Arial"/>
                <a:sym typeface="Arial"/>
              </a:rPr>
              <a:t>science–policy</a:t>
            </a:r>
            <a:r>
              <a:rPr lang="en-US" sz="1200" b="0" i="0" u="none" strike="noStrike" cap="none" dirty="0">
                <a:solidFill>
                  <a:srgbClr val="000000"/>
                </a:solidFill>
                <a:effectLst/>
                <a:latin typeface="Arial"/>
                <a:ea typeface="Arial"/>
                <a:cs typeface="Arial"/>
                <a:sym typeface="Arial"/>
              </a:rPr>
              <a:t> interface where we use the models in a scientific way to generate energy transition scenarios. The map can then help us </a:t>
            </a:r>
            <a:r>
              <a:rPr lang="en-US" dirty="0">
                <a:solidFill>
                  <a:srgbClr val="000000"/>
                </a:solidFill>
                <a:latin typeface="Arial"/>
                <a:ea typeface="Arial"/>
                <a:cs typeface="Arial"/>
                <a:sym typeface="Arial"/>
              </a:rPr>
              <a:t>communicate this</a:t>
            </a:r>
            <a:r>
              <a:rPr lang="en-US" sz="1200" b="0" i="0" u="none" strike="noStrike" cap="none" dirty="0">
                <a:solidFill>
                  <a:srgbClr val="000000"/>
                </a:solidFill>
                <a:effectLst/>
                <a:latin typeface="Arial"/>
                <a:ea typeface="Arial"/>
                <a:cs typeface="Arial"/>
                <a:sym typeface="Arial"/>
              </a:rPr>
              <a:t> message to policy</a:t>
            </a:r>
            <a:r>
              <a:rPr lang="en-US" dirty="0">
                <a:solidFill>
                  <a:srgbClr val="000000"/>
                </a:solidFill>
                <a:latin typeface="Arial"/>
                <a:ea typeface="Arial"/>
                <a:cs typeface="Arial"/>
                <a:sym typeface="Arial"/>
              </a:rPr>
              <a:t> makers</a:t>
            </a:r>
            <a:r>
              <a:rPr lang="en-US" sz="1200" b="0" i="0" u="none" strike="noStrike" cap="none" dirty="0">
                <a:solidFill>
                  <a:srgbClr val="000000"/>
                </a:solidFill>
                <a:effectLst/>
                <a:latin typeface="Arial"/>
                <a:ea typeface="Arial"/>
                <a:cs typeface="Arial"/>
                <a:sym typeface="Arial"/>
              </a:rPr>
              <a:t>. There's a saying that a picture </a:t>
            </a:r>
            <a:r>
              <a:rPr lang="en-US" dirty="0">
                <a:solidFill>
                  <a:srgbClr val="000000"/>
                </a:solidFill>
                <a:latin typeface="Arial"/>
                <a:ea typeface="Arial"/>
                <a:cs typeface="Arial"/>
                <a:sym typeface="Arial"/>
              </a:rPr>
              <a:t>says</a:t>
            </a:r>
            <a:r>
              <a:rPr lang="en-US" sz="1200" b="0" i="0" u="none" strike="noStrike" cap="none" dirty="0">
                <a:solidFill>
                  <a:srgbClr val="000000"/>
                </a:solidFill>
                <a:effectLst/>
                <a:latin typeface="Arial"/>
                <a:ea typeface="Arial"/>
                <a:cs typeface="Arial"/>
                <a:sym typeface="Arial"/>
              </a:rPr>
              <a:t> more than a thousand words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similarly we</a:t>
            </a:r>
            <a:r>
              <a:rPr lang="en-US" sz="1200" b="0" i="0" u="none" strike="noStrike" cap="none" dirty="0">
                <a:solidFill>
                  <a:srgbClr val="000000"/>
                </a:solidFill>
                <a:effectLst/>
                <a:latin typeface="Arial"/>
                <a:ea typeface="Arial"/>
                <a:cs typeface="Arial"/>
                <a:sym typeface="Arial"/>
              </a:rPr>
              <a:t> often talk about the power of a map.</a:t>
            </a: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A few key takeaway messages:  </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Projected coordinate systems are always distorted</a:t>
            </a:r>
            <a:r>
              <a:rPr lang="en-US" sz="1200" b="0" i="0" u="none" strike="noStrike" cap="none" baseline="0" dirty="0">
                <a:solidFill>
                  <a:srgbClr val="000000"/>
                </a:solidFill>
                <a:effectLst/>
                <a:latin typeface="Arial"/>
                <a:ea typeface="Arial"/>
                <a:cs typeface="Arial"/>
                <a:sym typeface="Arial"/>
              </a:rPr>
              <a:t>, so choosing </a:t>
            </a:r>
            <a:r>
              <a:rPr lang="en-US" dirty="0">
                <a:solidFill>
                  <a:srgbClr val="000000"/>
                </a:solidFill>
                <a:latin typeface="Arial"/>
                <a:ea typeface="Arial"/>
                <a:cs typeface="Arial"/>
                <a:sym typeface="Arial"/>
              </a:rPr>
              <a:t>them</a:t>
            </a:r>
            <a:r>
              <a:rPr lang="en-US" sz="1200" b="0" i="0" u="none" strike="noStrike" cap="none" baseline="0" dirty="0">
                <a:solidFill>
                  <a:srgbClr val="000000"/>
                </a:solidFill>
                <a:effectLst/>
                <a:latin typeface="Arial"/>
                <a:ea typeface="Arial"/>
                <a:cs typeface="Arial"/>
                <a:sym typeface="Arial"/>
              </a:rPr>
              <a:t> is important for your analysis. V</a:t>
            </a:r>
            <a:r>
              <a:rPr lang="en-US" sz="1200" b="0" i="0" u="none" strike="noStrike" cap="none" dirty="0">
                <a:solidFill>
                  <a:srgbClr val="000000"/>
                </a:solidFill>
                <a:effectLst/>
                <a:latin typeface="Arial"/>
                <a:ea typeface="Arial"/>
                <a:cs typeface="Arial"/>
                <a:sym typeface="Arial"/>
              </a:rPr>
              <a:t>ectors represent objects with discrete boundaries. You can easily tell the feature apart from </a:t>
            </a:r>
            <a:r>
              <a:rPr lang="en-US" dirty="0">
                <a:solidFill>
                  <a:srgbClr val="000000"/>
                </a:solidFill>
                <a:latin typeface="Arial"/>
                <a:ea typeface="Arial"/>
                <a:cs typeface="Arial"/>
                <a:sym typeface="Arial"/>
              </a:rPr>
              <a:t>its surroundings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whereas raster data</a:t>
            </a:r>
            <a:r>
              <a:rPr lang="en-US" sz="1200" b="0" i="0" u="none" strike="noStrike" cap="none" dirty="0">
                <a:solidFill>
                  <a:srgbClr val="000000"/>
                </a:solidFill>
                <a:effectLst/>
                <a:latin typeface="Arial"/>
                <a:ea typeface="Arial"/>
                <a:cs typeface="Arial"/>
                <a:sym typeface="Arial"/>
              </a:rPr>
              <a:t> usually represent </a:t>
            </a:r>
            <a:r>
              <a:rPr lang="en-US" dirty="0">
                <a:solidFill>
                  <a:srgbClr val="000000"/>
                </a:solidFill>
                <a:latin typeface="Arial"/>
                <a:ea typeface="Arial"/>
                <a:cs typeface="Arial"/>
                <a:sym typeface="Arial"/>
              </a:rPr>
              <a:t>non-homogeneous</a:t>
            </a:r>
            <a:r>
              <a:rPr lang="en-US" sz="1200" b="0" i="0" u="none" strike="noStrike" cap="none" dirty="0">
                <a:solidFill>
                  <a:srgbClr val="000000"/>
                </a:solidFill>
                <a:effectLst/>
                <a:latin typeface="Arial"/>
                <a:ea typeface="Arial"/>
                <a:cs typeface="Arial"/>
                <a:sym typeface="Arial"/>
              </a:rPr>
              <a:t> data covering large areas. Cell size is very important in your analysis and you have to choose it carefully. It has </a:t>
            </a:r>
            <a:r>
              <a:rPr lang="en-US" dirty="0">
                <a:solidFill>
                  <a:srgbClr val="000000"/>
                </a:solidFill>
                <a:latin typeface="Arial"/>
                <a:ea typeface="Arial"/>
                <a:cs typeface="Arial"/>
                <a:sym typeface="Arial"/>
              </a:rPr>
              <a:t>implications</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regarding the </a:t>
            </a:r>
            <a:r>
              <a:rPr lang="en-US" sz="1200" b="0" i="0" u="none" strike="noStrike" cap="none" dirty="0">
                <a:solidFill>
                  <a:srgbClr val="000000"/>
                </a:solidFill>
                <a:effectLst/>
                <a:latin typeface="Arial"/>
                <a:ea typeface="Arial"/>
                <a:cs typeface="Arial"/>
                <a:sym typeface="Arial"/>
              </a:rPr>
              <a:t>accuracy and time </a:t>
            </a:r>
            <a:r>
              <a:rPr lang="en-US" dirty="0">
                <a:solidFill>
                  <a:srgbClr val="000000"/>
                </a:solidFill>
                <a:latin typeface="Arial"/>
                <a:ea typeface="Arial"/>
                <a:cs typeface="Arial"/>
                <a:sym typeface="Arial"/>
              </a:rPr>
              <a:t>of your</a:t>
            </a:r>
            <a:r>
              <a:rPr lang="en-US" sz="1200" b="0" i="0" u="none" strike="noStrike" cap="none" dirty="0">
                <a:solidFill>
                  <a:srgbClr val="000000"/>
                </a:solidFill>
                <a:effectLst/>
                <a:latin typeface="Arial"/>
                <a:ea typeface="Arial"/>
                <a:cs typeface="Arial"/>
                <a:sym typeface="Arial"/>
              </a:rPr>
              <a:t> analysis. And there are three different types of vector data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You</a:t>
            </a:r>
            <a:r>
              <a:rPr lang="en-US" sz="1200" b="0" i="0" u="none" strike="noStrike" cap="none" dirty="0">
                <a:solidFill>
                  <a:srgbClr val="000000"/>
                </a:solidFill>
                <a:effectLst/>
                <a:latin typeface="Arial"/>
                <a:ea typeface="Arial"/>
                <a:cs typeface="Arial"/>
                <a:sym typeface="Arial"/>
              </a:rPr>
              <a:t> choose which one you want to use based on what you're trying to visualize. Finally, the</a:t>
            </a:r>
            <a:r>
              <a:rPr lang="en-US" sz="1200" b="0" i="0" u="none" strike="noStrike" cap="none" baseline="0" dirty="0">
                <a:solidFill>
                  <a:srgbClr val="000000"/>
                </a:solidFill>
                <a:effectLst/>
                <a:latin typeface="Arial"/>
                <a:ea typeface="Arial"/>
                <a:cs typeface="Arial"/>
                <a:sym typeface="Arial"/>
              </a:rPr>
              <a:t> geospatial dimension is important when addressing key questions such as distance to roads or electricity distribution lines.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fontAlgn="base"/>
            <a:r>
              <a:rPr lang="en-US" sz="1200" b="0" i="0" u="none" strike="noStrike" cap="none" dirty="0">
                <a:solidFill>
                  <a:srgbClr val="000000"/>
                </a:solidFill>
                <a:effectLst/>
                <a:latin typeface="Arial"/>
                <a:ea typeface="Arial"/>
                <a:cs typeface="Arial"/>
                <a:sym typeface="Arial"/>
              </a:rPr>
              <a:t>In this segment, we will go through the concept of projection systems as that is important to understand if you're working with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But before we do that, let us spend some time talking about available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There are many </a:t>
            </a:r>
            <a:r>
              <a:rPr lang="en-US" dirty="0">
                <a:solidFill>
                  <a:srgbClr val="000000"/>
                </a:solidFill>
                <a:latin typeface="Arial"/>
                <a:ea typeface="Arial"/>
                <a:cs typeface="Arial"/>
                <a:sym typeface="Arial"/>
              </a:rPr>
              <a:t>software options</a:t>
            </a:r>
            <a:r>
              <a:rPr lang="en-US" sz="1200" b="0" i="0" u="none" strike="noStrike" cap="none" dirty="0">
                <a:solidFill>
                  <a:srgbClr val="000000"/>
                </a:solidFill>
                <a:effectLst/>
                <a:latin typeface="Arial"/>
                <a:ea typeface="Arial"/>
                <a:cs typeface="Arial"/>
                <a:sym typeface="Arial"/>
              </a:rPr>
              <a:t> to choose from and you will have to select one based on your needs. This is important because your </a:t>
            </a:r>
            <a:r>
              <a:rPr lang="en-US" dirty="0">
                <a:solidFill>
                  <a:srgbClr val="000000"/>
                </a:solidFill>
                <a:latin typeface="Arial"/>
                <a:ea typeface="Arial"/>
                <a:cs typeface="Arial"/>
                <a:sym typeface="Arial"/>
              </a:rPr>
              <a:t>G.I.S-software</a:t>
            </a:r>
            <a:r>
              <a:rPr lang="en-US" sz="1200" b="0" i="0" u="none" strike="noStrike" cap="none" dirty="0">
                <a:solidFill>
                  <a:srgbClr val="000000"/>
                </a:solidFill>
                <a:effectLst/>
                <a:latin typeface="Arial"/>
                <a:ea typeface="Arial"/>
                <a:cs typeface="Arial"/>
                <a:sym typeface="Arial"/>
              </a:rPr>
              <a:t> is the easiest way for you to manipulate and </a:t>
            </a:r>
            <a:r>
              <a:rPr lang="en-US" dirty="0">
                <a:solidFill>
                  <a:srgbClr val="000000"/>
                </a:solidFill>
                <a:latin typeface="Arial"/>
                <a:ea typeface="Arial"/>
                <a:cs typeface="Arial"/>
                <a:sym typeface="Arial"/>
              </a:rPr>
              <a:t>analyse</a:t>
            </a:r>
            <a:r>
              <a:rPr lang="en-US" sz="1200" b="0" i="0" u="none" strike="noStrike" cap="none" dirty="0">
                <a:solidFill>
                  <a:srgbClr val="000000"/>
                </a:solidFill>
                <a:effectLst/>
                <a:latin typeface="Arial"/>
                <a:ea typeface="Arial"/>
                <a:cs typeface="Arial"/>
                <a:sym typeface="Arial"/>
              </a:rPr>
              <a:t> your data. Make sure you choose the right software for the type of application that you wish to conduct.  </a:t>
            </a:r>
            <a:endParaRPr lang="en-US" sz="1200" b="0" i="0" u="none" strike="noStrike" cap="none" dirty="0">
              <a:solidFill>
                <a:srgbClr val="000000"/>
              </a:solidFill>
              <a:effectLst/>
              <a:latin typeface="Arial"/>
              <a:ea typeface="Arial"/>
              <a:cs typeface="Arial"/>
            </a:endParaRPr>
          </a:p>
          <a:p>
            <a:pPr marL="158750" indent="0" rtl="0" fontAlgn="base">
              <a:buNone/>
            </a:pPr>
            <a:endParaRPr lang="en-US" sz="1200" b="0" i="0" u="none" strike="noStrike" cap="none" dirty="0">
              <a:solidFill>
                <a:srgbClr val="000000"/>
              </a:solidFill>
              <a:effectLst/>
              <a:latin typeface="Arial"/>
              <a:ea typeface="Arial"/>
              <a:cs typeface="Arial"/>
              <a:sym typeface="Arial"/>
            </a:endParaRPr>
          </a:p>
          <a:p>
            <a:pPr marL="158750" fontAlgn="base"/>
            <a:r>
              <a:rPr lang="en-US" sz="1200" b="0" i="0" u="none" strike="noStrike" cap="none" dirty="0">
                <a:solidFill>
                  <a:srgbClr val="000000"/>
                </a:solidFill>
                <a:effectLst/>
                <a:latin typeface="Arial"/>
                <a:ea typeface="Arial"/>
                <a:cs typeface="Arial"/>
                <a:sym typeface="Arial"/>
              </a:rPr>
              <a:t>There are </a:t>
            </a:r>
            <a:r>
              <a:rPr lang="en-US" dirty="0">
                <a:solidFill>
                  <a:srgbClr val="000000"/>
                </a:solidFill>
                <a:latin typeface="Arial"/>
                <a:ea typeface="Arial"/>
                <a:cs typeface="Arial"/>
                <a:sym typeface="Arial"/>
              </a:rPr>
              <a:t>open source</a:t>
            </a:r>
            <a:r>
              <a:rPr lang="en-US" sz="1200" b="0" i="0" u="none" strike="noStrike" cap="none" dirty="0">
                <a:solidFill>
                  <a:srgbClr val="000000"/>
                </a:solidFill>
                <a:effectLst/>
                <a:latin typeface="Arial"/>
                <a:ea typeface="Arial"/>
                <a:cs typeface="Arial"/>
                <a:sym typeface="Arial"/>
              </a:rPr>
              <a:t> software that are completely free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then there are commercial alternatives that you need a </a:t>
            </a:r>
            <a:r>
              <a:rPr lang="en-US" dirty="0">
                <a:solidFill>
                  <a:srgbClr val="000000"/>
                </a:solidFill>
                <a:latin typeface="Arial"/>
                <a:ea typeface="Arial"/>
                <a:cs typeface="Arial"/>
                <a:sym typeface="Arial"/>
              </a:rPr>
              <a:t>licence</a:t>
            </a:r>
            <a:r>
              <a:rPr lang="en-US" sz="1200" b="0" i="0" u="none" strike="noStrike" cap="none" dirty="0">
                <a:solidFill>
                  <a:srgbClr val="000000"/>
                </a:solidFill>
                <a:effectLst/>
                <a:latin typeface="Arial"/>
                <a:ea typeface="Arial"/>
                <a:cs typeface="Arial"/>
                <a:sym typeface="Arial"/>
              </a:rPr>
              <a:t> for. There are desktop based tools that you can download and install on your computer and then use wherever you are. And then there are web-based tools that you need an online connection in order to use. We recommend to use </a:t>
            </a:r>
            <a:r>
              <a:rPr lang="en-US" dirty="0">
                <a:solidFill>
                  <a:srgbClr val="000000"/>
                </a:solidFill>
                <a:latin typeface="Arial"/>
                <a:ea typeface="Arial"/>
                <a:cs typeface="Arial"/>
                <a:sym typeface="Arial"/>
              </a:rPr>
              <a:t>Q.G.I.S</a:t>
            </a:r>
            <a:r>
              <a:rPr lang="en-US" sz="1200" b="0" i="0" u="none" strike="noStrike" cap="none" dirty="0">
                <a:solidFill>
                  <a:srgbClr val="000000"/>
                </a:solidFill>
                <a:effectLst/>
                <a:latin typeface="Arial"/>
                <a:ea typeface="Arial"/>
                <a:cs typeface="Arial"/>
                <a:sym typeface="Arial"/>
              </a:rPr>
              <a:t>, which</a:t>
            </a:r>
            <a:r>
              <a:rPr lang="en-US" sz="1200" b="0" i="0" u="none" strike="noStrike" cap="none" baseline="0" dirty="0">
                <a:solidFill>
                  <a:srgbClr val="000000"/>
                </a:solidFill>
                <a:effectLst/>
                <a:latin typeface="Arial"/>
                <a:ea typeface="Arial"/>
                <a:cs typeface="Arial"/>
                <a:sym typeface="Arial"/>
              </a:rPr>
              <a:t> also includes</a:t>
            </a:r>
            <a:r>
              <a:rPr lang="en-US" sz="1200" b="0" i="0" u="none" strike="noStrike" cap="none" dirty="0">
                <a:solidFill>
                  <a:srgbClr val="000000"/>
                </a:solidFill>
                <a:effectLst/>
                <a:latin typeface="Arial"/>
                <a:ea typeface="Arial"/>
                <a:cs typeface="Arial"/>
                <a:sym typeface="Arial"/>
              </a:rPr>
              <a:t> GRASS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SAGA</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a:t>
            </a:r>
            <a:r>
              <a:rPr lang="en-US" dirty="0">
                <a:solidFill>
                  <a:srgbClr val="000000"/>
                </a:solidFill>
                <a:latin typeface="Arial"/>
                <a:ea typeface="Arial"/>
                <a:cs typeface="Arial"/>
                <a:sym typeface="Arial"/>
              </a:rPr>
              <a:t>G DAL</a:t>
            </a:r>
            <a:r>
              <a:rPr lang="en-US" sz="1200" b="0" i="0" u="none" strike="noStrike" cap="none"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 us continue by going through some basic G.I.S concepts that are important to understand and master when working with G.I.S. We are going to start with projection systems.</a:t>
            </a:r>
          </a:p>
          <a:p>
            <a:pPr marL="0" lvl="0" indent="0" algn="l" rtl="0">
              <a:spcBef>
                <a:spcPts val="0"/>
              </a:spcBef>
              <a:spcAft>
                <a:spcPts val="0"/>
              </a:spcAft>
              <a:buNone/>
            </a:pPr>
            <a:endParaRPr lang="en-US" dirty="0"/>
          </a:p>
          <a:p>
            <a:r>
              <a:rPr lang="en-US" dirty="0"/>
              <a:t>Every geospatial dataset, no matter its type, has a projection system attributed to it. The projection system has large implications on your analysis. Let us spend some time to understand how it is used and its importance. The earth is in the form of a sphere. And what a map projection does is that it tries to visualize this spherical area onto a flat surface. In other words, it is used in order to turn a three-dimensional object into a two-dimensional representation. A coordinate system then defines how well your two-dimensional representation relates to the three-dimensional reality. How well have you managed to represent your area of interest?</a:t>
            </a:r>
            <a:endParaRPr lang="en-US" dirty="0">
              <a:cs typeface="Calibri"/>
            </a:endParaRPr>
          </a:p>
          <a:p>
            <a:pPr marL="0" lvl="0" indent="0" algn="l" rtl="0">
              <a:spcBef>
                <a:spcPts val="0"/>
              </a:spcBef>
              <a:spcAft>
                <a:spcPts val="0"/>
              </a:spcAft>
              <a:buNone/>
            </a:pPr>
            <a:endParaRPr lang="en-US" dirty="0"/>
          </a:p>
          <a:p>
            <a:r>
              <a:rPr lang="en-US" dirty="0"/>
              <a:t>Whenever you project a three-dimensional object onto a two-dimensional plane, there will be distortions. These distortions can be connected to area and scale, that is, certain regions of a map appear larger than what they actually are in comparison to others. Or, these distortions can have an effect on the direction and shape of different regions on your map. At least one of these aspects: area, scale, direction, or shape will always be distorted. Sometimes distortion can occur in all of them. In order to counter this, we define map projections. There are three major categories: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Cylindrical projections preserving distances and areas.</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Conical projections preserving angles.</a:t>
            </a:r>
            <a:endParaRPr lang="en-US" dirty="0">
              <a:cs typeface="Calibri"/>
            </a:endParaRPr>
          </a:p>
          <a:p>
            <a:pPr marL="0" lvl="0" indent="0" algn="l" rtl="0">
              <a:spcBef>
                <a:spcPts val="0"/>
              </a:spcBef>
              <a:spcAft>
                <a:spcPts val="0"/>
              </a:spcAft>
              <a:buNone/>
            </a:pPr>
            <a:endParaRPr lang="en-US" dirty="0"/>
          </a:p>
          <a:p>
            <a:r>
              <a:rPr lang="en-US" dirty="0"/>
              <a:t>Planar projections preserving distances. </a:t>
            </a:r>
            <a:endParaRPr lang="en-US" dirty="0">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advantages and disadvantages no matter which one of these we choose. </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two maps of the world. Both maps are correct, but they are in a different coordinate system. One of them is WGS84 and the other one is in World Mercator.</a:t>
            </a:r>
            <a:r>
              <a:rPr lang="en-US" baseline="0" dirty="0"/>
              <a:t> </a:t>
            </a:r>
            <a:r>
              <a:rPr lang="en-US" dirty="0"/>
              <a:t>If you look at the maps, you see that they look very different, especially if you look in the northern and southern regions. This is because these two coordinate systems distort differently. Both of the maps are also overlaid with a grid of lines and circles. The orange circles (and the line intersecting them) go by the equator. 30 degrees north of the equator and 30 degrees south of the equator there are blue circles. 60 degrees north and south of the equator, there are green circles. This is called Tissot’s ellipse, and it is a method of understanding the distortion that is created by different coordinate system. If there were no distortions, all circles would be the same size as the orange circles. But you see that the circles get larger, the further away we get, the blue circles are a little bit larger than the orange ones and the green ones are very much larger than the orange ones. In WGS84, the shape of the green ones is also distorted. This means that the WGS84 distorts shape as well as size. In the World Mercator the shape of the green circles are still circle-like, meaning that the distortion in World Mercator does not have an effect on the shape, only size. That is the reason why the countries and regions in north and south have very different shapes between the two different maps.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u="none" strike="noStrike" cap="none" dirty="0">
                <a:solidFill>
                  <a:srgbClr val="000000"/>
                </a:solidFill>
                <a:effectLst/>
                <a:latin typeface="Arial"/>
                <a:ea typeface="Arial"/>
                <a:cs typeface="Arial"/>
                <a:sym typeface="Arial"/>
              </a:rPr>
              <a:t>On a national scale, the distortion might look like this image. In this image we have three maps of Afghanistan with three different coordinates systems, and we have measured the distance between point A and B (the same points in all maps). But based on which coordinate system we choose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the distance is very different. Comparing the maps there is a difference of more than 400 </a:t>
            </a:r>
            <a:r>
              <a:rPr lang="en-US" dirty="0">
                <a:solidFill>
                  <a:srgbClr val="000000"/>
                </a:solidFill>
                <a:latin typeface="Arial"/>
                <a:ea typeface="Arial"/>
                <a:cs typeface="Arial"/>
                <a:sym typeface="Arial"/>
              </a:rPr>
              <a:t>kilometers</a:t>
            </a:r>
            <a:r>
              <a:rPr lang="en-US" sz="1200" b="0" i="0" u="none" strike="noStrike" cap="none" dirty="0">
                <a:solidFill>
                  <a:srgbClr val="000000"/>
                </a:solidFill>
                <a:effectLst/>
                <a:latin typeface="Arial"/>
                <a:ea typeface="Arial"/>
                <a:cs typeface="Arial"/>
                <a:sym typeface="Arial"/>
              </a:rPr>
              <a:t> between the points. You can also see that the shape is very different between the green, purple and the orange map. Again, the shape has been distorted. </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sv-SE"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Some key takeaway messages: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When generating maps, there will always be distortions. You have to understand what type of distortions you're dealing with and you also have to understand which coordinate system you should choose in order for you to minimize these distortions. This means that you have to choose the projection system with a lot of care.</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In this part of the lecture, we will introduce the basic data types that you might encounter while working with OnStove, and we will describe the characteristics that define them. There are two major types of data:</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spatial data and attributes. Spatial data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the location, size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shape </a:t>
            </a:r>
            <a:r>
              <a:rPr lang="en-US" dirty="0">
                <a:solidFill>
                  <a:srgbClr val="000000"/>
                </a:solidFill>
                <a:latin typeface="Arial"/>
                <a:ea typeface="Arial"/>
                <a:cs typeface="Arial"/>
                <a:sym typeface="Arial"/>
              </a:rPr>
              <a:t>of</a:t>
            </a:r>
            <a:r>
              <a:rPr lang="en-US" sz="1200" b="0" i="0" u="none" strike="noStrike" cap="none" dirty="0">
                <a:solidFill>
                  <a:srgbClr val="000000"/>
                </a:solidFill>
                <a:effectLst/>
                <a:latin typeface="Arial"/>
                <a:ea typeface="Arial"/>
                <a:cs typeface="Arial"/>
                <a:sym typeface="Arial"/>
              </a:rPr>
              <a:t> different objects. Spatial data can be represented as either vectors or rasters. There are three types of vector data: points, lines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polygons. These different types are suited for describing different objects. Rasters often cover large areas and are built by</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the grid cells which are defined by coordinates, attributes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and cell size. Which data type you use is highly dependent on what you are trying to visualize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Some</a:t>
            </a:r>
            <a:r>
              <a:rPr lang="en-US" sz="1200" b="0" i="0" u="none" strike="noStrike" cap="none" dirty="0">
                <a:solidFill>
                  <a:srgbClr val="000000"/>
                </a:solidFill>
                <a:effectLst/>
                <a:latin typeface="Arial"/>
                <a:ea typeface="Arial"/>
                <a:cs typeface="Arial"/>
                <a:sym typeface="Arial"/>
              </a:rPr>
              <a:t> attributes are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rasters, while others are much better </a:t>
            </a:r>
            <a:r>
              <a:rPr lang="en-US" dirty="0">
                <a:solidFill>
                  <a:srgbClr val="000000"/>
                </a:solidFill>
                <a:latin typeface="Arial"/>
                <a:ea typeface="Arial"/>
                <a:cs typeface="Arial"/>
                <a:sym typeface="Arial"/>
              </a:rPr>
              <a:t>visualized</a:t>
            </a:r>
            <a:r>
              <a:rPr lang="en-US" sz="1200" b="0" i="0" u="none" strike="noStrike" cap="none" dirty="0">
                <a:solidFill>
                  <a:srgbClr val="000000"/>
                </a:solidFill>
                <a:effectLst/>
                <a:latin typeface="Arial"/>
                <a:ea typeface="Arial"/>
                <a:cs typeface="Arial"/>
                <a:sym typeface="Arial"/>
              </a:rPr>
              <a:t> with vectors. Spatial data </a:t>
            </a:r>
            <a:r>
              <a:rPr lang="en-US" dirty="0">
                <a:solidFill>
                  <a:srgbClr val="000000"/>
                </a:solidFill>
                <a:latin typeface="Arial"/>
                <a:ea typeface="Arial"/>
                <a:cs typeface="Arial"/>
                <a:sym typeface="Arial"/>
              </a:rPr>
              <a:t>contain</a:t>
            </a:r>
            <a:r>
              <a:rPr lang="en-US" sz="1200" b="0" i="0" u="none" strike="noStrike" cap="none" dirty="0">
                <a:solidFill>
                  <a:srgbClr val="000000"/>
                </a:solidFill>
                <a:effectLst/>
                <a:latin typeface="Arial"/>
                <a:ea typeface="Arial"/>
                <a:cs typeface="Arial"/>
                <a:sym typeface="Arial"/>
              </a:rPr>
              <a:t> more information than just the location of the features</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a:t>
            </a:r>
            <a:r>
              <a:rPr lang="en-US" dirty="0">
                <a:solidFill>
                  <a:srgbClr val="000000"/>
                </a:solidFill>
                <a:latin typeface="Arial"/>
                <a:ea typeface="Arial"/>
                <a:cs typeface="Arial"/>
                <a:sym typeface="Arial"/>
              </a:rPr>
              <a:t>Any</a:t>
            </a:r>
            <a:r>
              <a:rPr lang="en-US" sz="1200" b="0" i="0" u="none" strike="noStrike" cap="none" dirty="0">
                <a:solidFill>
                  <a:srgbClr val="000000"/>
                </a:solidFill>
                <a:effectLst/>
                <a:latin typeface="Arial"/>
                <a:ea typeface="Arial"/>
                <a:cs typeface="Arial"/>
                <a:sym typeface="Arial"/>
              </a:rPr>
              <a:t> additional information or </a:t>
            </a:r>
            <a:r>
              <a:rPr lang="en-US" dirty="0">
                <a:solidFill>
                  <a:srgbClr val="000000"/>
                </a:solidFill>
                <a:latin typeface="Arial"/>
                <a:ea typeface="Arial"/>
                <a:cs typeface="Arial"/>
                <a:sym typeface="Arial"/>
              </a:rPr>
              <a:t>non-spatial</a:t>
            </a:r>
            <a:r>
              <a:rPr lang="en-US" sz="1200" b="0" i="0" u="none" strike="noStrike" cap="none" dirty="0">
                <a:solidFill>
                  <a:srgbClr val="000000"/>
                </a:solidFill>
                <a:effectLst/>
                <a:latin typeface="Arial"/>
                <a:ea typeface="Arial"/>
                <a:cs typeface="Arial"/>
                <a:sym typeface="Arial"/>
              </a:rPr>
              <a:t>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a feature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referred to as an attribute</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which is the second major data type.</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An example of this is a point layer visualizing the buildings of an area. The spatial data </a:t>
            </a:r>
            <a:r>
              <a:rPr lang="en-US" dirty="0">
                <a:solidFill>
                  <a:srgbClr val="000000"/>
                </a:solidFill>
                <a:latin typeface="Arial"/>
                <a:ea typeface="Arial"/>
                <a:cs typeface="Arial"/>
                <a:sym typeface="Arial"/>
              </a:rPr>
              <a:t>are the</a:t>
            </a:r>
            <a:r>
              <a:rPr lang="en-US" sz="1200" b="0" i="0" u="none" strike="noStrike" cap="none" dirty="0">
                <a:solidFill>
                  <a:srgbClr val="000000"/>
                </a:solidFill>
                <a:effectLst/>
                <a:latin typeface="Arial"/>
                <a:ea typeface="Arial"/>
                <a:cs typeface="Arial"/>
                <a:sym typeface="Arial"/>
              </a:rPr>
              <a:t> location of these buildings, while the attribute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any other information connected to them. This could be the year the buildings were built, the intended use of the buildings</a:t>
            </a:r>
            <a:r>
              <a:rPr lang="en-US" dirty="0">
                <a:solidFill>
                  <a:srgbClr val="000000"/>
                </a:solidFill>
                <a:latin typeface="Arial"/>
                <a:ea typeface="Arial"/>
                <a:cs typeface="Arial"/>
                <a:sym typeface="Arial"/>
              </a:rPr>
              <a:t>,</a:t>
            </a:r>
            <a:r>
              <a:rPr lang="en-US" sz="1200" b="0" i="0" u="none" strike="noStrike" cap="none" baseline="0" dirty="0">
                <a:solidFill>
                  <a:srgbClr val="000000"/>
                </a:solidFill>
                <a:effectLst/>
                <a:latin typeface="Arial"/>
                <a:ea typeface="Arial"/>
                <a:cs typeface="Arial"/>
                <a:sym typeface="Arial"/>
              </a:rPr>
              <a:t> or t</a:t>
            </a:r>
            <a:r>
              <a:rPr lang="en-US" sz="1200" b="0" i="0" u="none" strike="noStrike" cap="none" dirty="0">
                <a:solidFill>
                  <a:srgbClr val="000000"/>
                </a:solidFill>
                <a:effectLst/>
                <a:latin typeface="Arial"/>
                <a:ea typeface="Arial"/>
                <a:cs typeface="Arial"/>
                <a:sym typeface="Arial"/>
              </a:rPr>
              <a:t>he number of floors.</a:t>
            </a: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b="0" i="0" u="none" strike="noStrike" cap="none" dirty="0">
                <a:solidFill>
                  <a:srgbClr val="000000"/>
                </a:solidFill>
                <a:effectLst/>
                <a:latin typeface="Arial"/>
                <a:ea typeface="Arial"/>
                <a:cs typeface="Arial"/>
                <a:sym typeface="Arial"/>
              </a:rPr>
              <a:t>Let's look a little bit into what the data </a:t>
            </a:r>
            <a:r>
              <a:rPr lang="en-US" sz="1100" dirty="0">
                <a:solidFill>
                  <a:srgbClr val="000000"/>
                </a:solidFill>
                <a:latin typeface="Arial"/>
                <a:ea typeface="Arial"/>
                <a:cs typeface="Arial"/>
                <a:sym typeface="Arial"/>
              </a:rPr>
              <a:t>are</a:t>
            </a:r>
            <a:r>
              <a:rPr lang="en-US" sz="1100" b="0" i="0" u="none" strike="noStrike" cap="none" dirty="0">
                <a:solidFill>
                  <a:srgbClr val="000000"/>
                </a:solidFill>
                <a:effectLst/>
                <a:latin typeface="Arial"/>
                <a:ea typeface="Arial"/>
                <a:cs typeface="Arial"/>
                <a:sym typeface="Arial"/>
              </a:rPr>
              <a:t>. Vector data </a:t>
            </a:r>
            <a:r>
              <a:rPr lang="en-US" sz="1100" dirty="0">
                <a:solidFill>
                  <a:srgbClr val="000000"/>
                </a:solidFill>
                <a:latin typeface="Arial"/>
                <a:ea typeface="Arial"/>
                <a:cs typeface="Arial"/>
                <a:sym typeface="Arial"/>
              </a:rPr>
              <a:t>represent</a:t>
            </a:r>
            <a:r>
              <a:rPr lang="en-US" sz="1100" b="0" i="0" u="none" strike="noStrike" cap="none" dirty="0">
                <a:solidFill>
                  <a:srgbClr val="000000"/>
                </a:solidFill>
                <a:effectLst/>
                <a:latin typeface="Arial"/>
                <a:ea typeface="Arial"/>
                <a:cs typeface="Arial"/>
                <a:sym typeface="Arial"/>
              </a:rPr>
              <a:t> real world features and features </a:t>
            </a:r>
            <a:r>
              <a:rPr lang="en-US" sz="1100" dirty="0">
                <a:solidFill>
                  <a:srgbClr val="000000"/>
                </a:solidFill>
                <a:latin typeface="Arial"/>
                <a:ea typeface="Arial"/>
                <a:cs typeface="Arial"/>
                <a:sym typeface="Arial"/>
              </a:rPr>
              <a:t>are anything</a:t>
            </a:r>
            <a:r>
              <a:rPr lang="en-US" sz="1100" b="0" i="0" u="none" strike="noStrike" cap="none" dirty="0">
                <a:solidFill>
                  <a:srgbClr val="000000"/>
                </a:solidFill>
                <a:effectLst/>
                <a:latin typeface="Arial"/>
                <a:ea typeface="Arial"/>
                <a:cs typeface="Arial"/>
                <a:sym typeface="Arial"/>
              </a:rPr>
              <a:t> you can see in a landscape such as houses, roads, rivers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so on. The data </a:t>
            </a:r>
            <a:r>
              <a:rPr lang="en-US" sz="1100" dirty="0">
                <a:solidFill>
                  <a:srgbClr val="000000"/>
                </a:solidFill>
                <a:latin typeface="Arial"/>
                <a:ea typeface="Arial"/>
                <a:cs typeface="Arial"/>
                <a:sym typeface="Arial"/>
              </a:rPr>
              <a:t>that are</a:t>
            </a:r>
            <a:r>
              <a:rPr lang="en-US" sz="1100" b="0" i="0" u="none" strike="noStrike" cap="none" dirty="0">
                <a:solidFill>
                  <a:srgbClr val="000000"/>
                </a:solidFill>
                <a:effectLst/>
                <a:latin typeface="Arial"/>
                <a:ea typeface="Arial"/>
                <a:cs typeface="Arial"/>
                <a:sym typeface="Arial"/>
              </a:rPr>
              <a:t> best described by vectors are data that </a:t>
            </a:r>
            <a:r>
              <a:rPr lang="en-US" sz="1100" dirty="0">
                <a:solidFill>
                  <a:srgbClr val="000000"/>
                </a:solidFill>
                <a:latin typeface="Arial"/>
                <a:ea typeface="Arial"/>
                <a:cs typeface="Arial"/>
                <a:sym typeface="Arial"/>
              </a:rPr>
              <a:t>have</a:t>
            </a:r>
            <a:r>
              <a:rPr lang="en-US" sz="1100" b="0" i="0" u="none" strike="noStrike" cap="none" dirty="0">
                <a:solidFill>
                  <a:srgbClr val="000000"/>
                </a:solidFill>
                <a:effectLst/>
                <a:latin typeface="Arial"/>
                <a:ea typeface="Arial"/>
                <a:cs typeface="Arial"/>
                <a:sym typeface="Arial"/>
              </a:rPr>
              <a:t> discrete boundaries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t>
            </a:r>
            <a:r>
              <a:rPr lang="en-US" sz="1100" dirty="0">
                <a:solidFill>
                  <a:srgbClr val="000000"/>
                </a:solidFill>
                <a:latin typeface="Arial"/>
                <a:ea typeface="Arial"/>
                <a:cs typeface="Arial"/>
                <a:sym typeface="Arial"/>
              </a:rPr>
              <a:t>In</a:t>
            </a:r>
            <a:r>
              <a:rPr lang="en-US" sz="1100" b="0" i="0" u="none" strike="noStrike" cap="none" dirty="0">
                <a:solidFill>
                  <a:srgbClr val="000000"/>
                </a:solidFill>
                <a:effectLst/>
                <a:latin typeface="Arial"/>
                <a:ea typeface="Arial"/>
                <a:cs typeface="Arial"/>
                <a:sym typeface="Arial"/>
              </a:rPr>
              <a:t> other words, by just looking at a feature, you should be able to distinguish it from its surroundings. You can distinguish a house from its surroundings. You can distinguish</a:t>
            </a:r>
            <a:r>
              <a:rPr lang="en-US" sz="1100" dirty="0">
                <a:solidFill>
                  <a:srgbClr val="000000"/>
                </a:solidFill>
                <a:latin typeface="Arial"/>
                <a:ea typeface="Arial"/>
                <a:cs typeface="Arial"/>
                <a:sym typeface="Arial"/>
              </a:rPr>
              <a:t> roads</a:t>
            </a:r>
            <a:r>
              <a:rPr lang="en-US" sz="1100" b="0" i="0" u="none" strike="noStrike" cap="none" dirty="0">
                <a:solidFill>
                  <a:srgbClr val="000000"/>
                </a:solidFill>
                <a:effectLst/>
                <a:latin typeface="Arial"/>
                <a:ea typeface="Arial"/>
                <a:cs typeface="Arial"/>
                <a:sym typeface="Arial"/>
              </a:rPr>
              <a:t> from their surroundings, rivers from their surroundings</a:t>
            </a:r>
            <a:r>
              <a:rPr lang="en-US" sz="1100" dirty="0">
                <a:solidFill>
                  <a:srgbClr val="000000"/>
                </a:solidFill>
                <a:latin typeface="Arial"/>
                <a:ea typeface="Arial"/>
                <a:cs typeface="Arial"/>
                <a:sym typeface="Arial"/>
              </a:rPr>
              <a:t>, and so on</a:t>
            </a:r>
            <a:r>
              <a:rPr lang="en-US" sz="1100" b="0" i="0" u="none" strike="noStrike" cap="none" dirty="0">
                <a:solidFill>
                  <a:srgbClr val="000000"/>
                </a:solidFill>
                <a:effectLst/>
                <a:latin typeface="Arial"/>
                <a:ea typeface="Arial"/>
                <a:cs typeface="Arial"/>
                <a:sym typeface="Arial"/>
              </a:rPr>
              <a:t>. These type of features are well represented with different types of vector data. Vector data </a:t>
            </a:r>
            <a:r>
              <a:rPr lang="en-US" sz="1100" dirty="0">
                <a:solidFill>
                  <a:srgbClr val="000000"/>
                </a:solidFill>
                <a:latin typeface="Arial"/>
                <a:ea typeface="Arial"/>
                <a:cs typeface="Arial"/>
                <a:sym typeface="Arial"/>
              </a:rPr>
              <a:t>consist</a:t>
            </a:r>
            <a:r>
              <a:rPr lang="en-US" sz="1100" b="0" i="0" u="none" strike="noStrike" cap="none" dirty="0">
                <a:solidFill>
                  <a:srgbClr val="000000"/>
                </a:solidFill>
                <a:effectLst/>
                <a:latin typeface="Arial"/>
                <a:ea typeface="Arial"/>
                <a:cs typeface="Arial"/>
                <a:sym typeface="Arial"/>
              </a:rPr>
              <a:t> of points. We call them vertices with X and Y coordinates that together </a:t>
            </a:r>
            <a:r>
              <a:rPr lang="en-US" sz="1100" dirty="0">
                <a:solidFill>
                  <a:srgbClr val="000000"/>
                </a:solidFill>
                <a:latin typeface="Arial"/>
                <a:ea typeface="Arial"/>
                <a:cs typeface="Arial"/>
                <a:sym typeface="Arial"/>
              </a:rPr>
              <a:t>form</a:t>
            </a:r>
            <a:r>
              <a:rPr lang="en-US" sz="1100" b="0" i="0" u="none" strike="noStrike" cap="none" dirty="0">
                <a:solidFill>
                  <a:srgbClr val="000000"/>
                </a:solidFill>
                <a:effectLst/>
                <a:latin typeface="Arial"/>
                <a:ea typeface="Arial"/>
                <a:cs typeface="Arial"/>
                <a:sym typeface="Arial"/>
              </a:rPr>
              <a:t> a vector layer. Vertices are basically just points for where multiple features meet. There are three different types of vectors</a:t>
            </a:r>
            <a:r>
              <a:rPr lang="en-US" sz="1100" dirty="0">
                <a:solidFill>
                  <a:srgbClr val="000000"/>
                </a:solidFill>
                <a:latin typeface="Arial"/>
                <a:ea typeface="Arial"/>
                <a:cs typeface="Arial"/>
                <a:sym typeface="Arial"/>
              </a:rPr>
              <a:t>. These are</a:t>
            </a:r>
            <a:r>
              <a:rPr lang="en-US" sz="1100" b="0" i="0" u="none" strike="noStrike" cap="none" dirty="0">
                <a:solidFill>
                  <a:srgbClr val="000000"/>
                </a:solidFill>
                <a:effectLst/>
                <a:latin typeface="Arial"/>
                <a:ea typeface="Arial"/>
                <a:cs typeface="Arial"/>
                <a:sym typeface="Arial"/>
              </a:rPr>
              <a:t> points, lines</a:t>
            </a:r>
            <a:r>
              <a:rPr lang="en-US" sz="1100" dirty="0">
                <a:solidFill>
                  <a:srgbClr val="000000"/>
                </a:solidFill>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and polygons.</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lvl="0"/>
            <a:endParaRPr lang="sv-SE" sz="11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Point data </a:t>
            </a:r>
            <a:r>
              <a:rPr lang="en-US" dirty="0">
                <a:solidFill>
                  <a:srgbClr val="000000"/>
                </a:solidFill>
                <a:latin typeface="Arial"/>
                <a:ea typeface="Arial"/>
                <a:cs typeface="Arial"/>
                <a:sym typeface="Arial"/>
              </a:rPr>
              <a:t>are</a:t>
            </a:r>
            <a:r>
              <a:rPr lang="en-US" sz="1200" b="0" i="0" u="none" strike="noStrike" cap="none" dirty="0">
                <a:solidFill>
                  <a:srgbClr val="000000"/>
                </a:solidFill>
                <a:effectLst/>
                <a:latin typeface="Arial"/>
                <a:ea typeface="Arial"/>
                <a:cs typeface="Arial"/>
                <a:sym typeface="Arial"/>
              </a:rPr>
              <a:t> described by a single vertex, none of these vertices are connected to one another. Instead, they all form their own units. Usually they have a single set of X and Y coordinates together with the spatial coordinates. In most cases, there is also attribute data that </a:t>
            </a:r>
            <a:r>
              <a:rPr lang="en-US" dirty="0">
                <a:solidFill>
                  <a:srgbClr val="000000"/>
                </a:solidFill>
                <a:latin typeface="Arial"/>
                <a:ea typeface="Arial"/>
                <a:cs typeface="Arial"/>
                <a:sym typeface="Arial"/>
              </a:rPr>
              <a:t>describe</a:t>
            </a:r>
            <a:r>
              <a:rPr lang="en-US" sz="1200" b="0" i="0" u="none" strike="noStrike" cap="none" dirty="0">
                <a:solidFill>
                  <a:srgbClr val="000000"/>
                </a:solidFill>
                <a:effectLst/>
                <a:latin typeface="Arial"/>
                <a:ea typeface="Arial"/>
                <a:cs typeface="Arial"/>
                <a:sym typeface="Arial"/>
              </a:rPr>
              <a:t> each point</a:t>
            </a:r>
            <a:r>
              <a:rPr lang="en-US" sz="1200" b="0" i="0" u="none" strike="noStrike" cap="none" baseline="0"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that helps the user to distinguish </a:t>
            </a:r>
            <a:r>
              <a:rPr lang="en-US" dirty="0">
                <a:solidFill>
                  <a:srgbClr val="000000"/>
                </a:solidFill>
                <a:latin typeface="Arial"/>
                <a:ea typeface="Arial"/>
                <a:cs typeface="Arial"/>
                <a:sym typeface="Arial"/>
              </a:rPr>
              <a:t>between</a:t>
            </a:r>
            <a:r>
              <a:rPr lang="en-US" sz="1200" b="0" i="0" u="none" strike="noStrike" cap="none" dirty="0">
                <a:solidFill>
                  <a:srgbClr val="000000"/>
                </a:solidFill>
                <a:effectLst/>
                <a:latin typeface="Arial"/>
                <a:ea typeface="Arial"/>
                <a:cs typeface="Arial"/>
                <a:sym typeface="Arial"/>
              </a:rPr>
              <a:t> one point to another. What is considered a point is subjective. Now, what do we mean by that? Well, a </a:t>
            </a:r>
            <a:r>
              <a:rPr lang="en-US" sz="1200" i="0" u="none" strike="noStrike" cap="none" dirty="0">
                <a:solidFill>
                  <a:srgbClr val="000000"/>
                </a:solidFill>
                <a:effectLst/>
                <a:latin typeface="Arial"/>
                <a:ea typeface="Arial"/>
                <a:cs typeface="Arial"/>
                <a:sym typeface="Arial"/>
              </a:rPr>
              <a:t>point represents the </a:t>
            </a:r>
            <a:r>
              <a:rPr lang="en-US" dirty="0">
                <a:solidFill>
                  <a:srgbClr val="000000"/>
                </a:solidFill>
                <a:latin typeface="Arial"/>
                <a:ea typeface="Arial"/>
                <a:cs typeface="Arial"/>
                <a:sym typeface="Arial"/>
              </a:rPr>
              <a:t>feature without</a:t>
            </a:r>
            <a:r>
              <a:rPr lang="en-US" sz="1200" i="0" u="none" strike="noStrike" cap="none" dirty="0">
                <a:solidFill>
                  <a:srgbClr val="000000"/>
                </a:solidFill>
                <a:effectLst/>
                <a:latin typeface="Arial"/>
                <a:ea typeface="Arial"/>
                <a:cs typeface="Arial"/>
                <a:sym typeface="Arial"/>
              </a:rPr>
              <a:t> an area. </a:t>
            </a:r>
            <a:r>
              <a:rPr lang="en-US" dirty="0">
                <a:solidFill>
                  <a:srgbClr val="000000"/>
                </a:solidFill>
                <a:latin typeface="Arial"/>
                <a:ea typeface="Arial"/>
                <a:cs typeface="Arial"/>
                <a:sym typeface="Arial"/>
              </a:rPr>
              <a:t>When a</a:t>
            </a:r>
            <a:r>
              <a:rPr lang="en-US" sz="1200" i="0" u="none" strike="noStrike" cap="none" dirty="0">
                <a:solidFill>
                  <a:srgbClr val="000000"/>
                </a:solidFill>
                <a:effectLst/>
                <a:latin typeface="Arial"/>
                <a:ea typeface="Arial"/>
                <a:cs typeface="Arial"/>
                <a:sym typeface="Arial"/>
              </a:rPr>
              <a:t> feature </a:t>
            </a:r>
            <a:r>
              <a:rPr lang="en-US" dirty="0">
                <a:solidFill>
                  <a:srgbClr val="000000"/>
                </a:solidFill>
                <a:latin typeface="Arial"/>
                <a:ea typeface="Arial"/>
                <a:cs typeface="Arial"/>
                <a:sym typeface="Arial"/>
              </a:rPr>
              <a:t>is missing an </a:t>
            </a:r>
            <a:r>
              <a:rPr lang="en-US" sz="1200" i="0" u="none" strike="noStrike" cap="none" dirty="0">
                <a:solidFill>
                  <a:srgbClr val="000000"/>
                </a:solidFill>
                <a:effectLst/>
                <a:latin typeface="Arial"/>
                <a:ea typeface="Arial"/>
                <a:cs typeface="Arial"/>
                <a:sym typeface="Arial"/>
              </a:rPr>
              <a:t>ar</a:t>
            </a:r>
            <a:r>
              <a:rPr lang="en-US" sz="1200" b="0" i="0" u="none" strike="noStrike" cap="none" dirty="0">
                <a:solidFill>
                  <a:srgbClr val="000000"/>
                </a:solidFill>
                <a:effectLst/>
                <a:latin typeface="Arial"/>
                <a:ea typeface="Arial"/>
                <a:cs typeface="Arial"/>
                <a:sym typeface="Arial"/>
              </a:rPr>
              <a:t>ea</a:t>
            </a:r>
            <a:r>
              <a:rPr lang="en-US" dirty="0">
                <a:solidFill>
                  <a:srgbClr val="000000"/>
                </a:solidFill>
                <a:latin typeface="Arial"/>
                <a:ea typeface="Arial"/>
                <a:cs typeface="Arial"/>
                <a:sym typeface="Arial"/>
              </a:rPr>
              <a:t> it</a:t>
            </a:r>
            <a:r>
              <a:rPr lang="en-US" sz="1200" b="0" i="0" u="none" strike="noStrike" cap="none" dirty="0">
                <a:solidFill>
                  <a:srgbClr val="000000"/>
                </a:solidFill>
                <a:effectLst/>
                <a:latin typeface="Arial"/>
                <a:ea typeface="Arial"/>
                <a:cs typeface="Arial"/>
                <a:sym typeface="Arial"/>
              </a:rPr>
              <a:t> is highly dependent on the scale of the map. If you are representing a country</a:t>
            </a:r>
            <a:r>
              <a:rPr lang="en-US" dirty="0">
                <a:solidFill>
                  <a:srgbClr val="000000"/>
                </a:solidFill>
                <a:latin typeface="Arial"/>
                <a:ea typeface="Arial"/>
                <a:cs typeface="Arial"/>
                <a:sym typeface="Arial"/>
              </a:rPr>
              <a:t>, then</a:t>
            </a:r>
            <a:r>
              <a:rPr lang="en-US" sz="1200" b="0" i="0" u="none" strike="noStrike" cap="none" dirty="0">
                <a:solidFill>
                  <a:srgbClr val="000000"/>
                </a:solidFill>
                <a:effectLst/>
                <a:latin typeface="Arial"/>
                <a:ea typeface="Arial"/>
                <a:cs typeface="Arial"/>
                <a:sym typeface="Arial"/>
              </a:rPr>
              <a:t> every city in that country can be considered a point. If you, on the other hand, have a city map, then different buildings or points of interest can be visualized with points.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39480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11/6/2023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11/6/2023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11/6/2023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11/6/2023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5316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11/6/2023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11/6/2023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11/6/2023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11/6/2023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11/6/2023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11/6/2023</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vector_data.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gentle_gis_introduction/raster_data.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hyperlink" Target="https://docs.qgis.org/3.16/en/docs/training_manual/forestry/map_georeferencing.html?highlight=georeferencing" TargetMode="External"/><Relationship Id="rId1" Type="http://schemas.openxmlformats.org/officeDocument/2006/relationships/slideLayout" Target="../slideLayouts/slideLayout2.xml"/><Relationship Id="rId4" Type="http://schemas.openxmlformats.org/officeDocument/2006/relationships/hyperlink" Target="https://onsset.github.io/teaching_kit/courses/module_2/Lecture%20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creativecommons.org/licenses/by/4.0/legalcode" TargetMode="External"/><Relationship Id="rId4" Type="http://schemas.openxmlformats.org/officeDocument/2006/relationships/hyperlink" Target="https://doi.org/10.5281/zenodo.457403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nsset.github.io/teaching_kit/courses/module_1/Lecture%202/"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docs.qgis.org/3.16/en/docs/gentle_gis_introduction/coordinate_reference_systems.html" TargetMode="External"/><Relationship Id="rId4" Type="http://schemas.openxmlformats.org/officeDocument/2006/relationships/hyperlink" Target="https://doi.org/10.1016/j.apgeog.2016.04.00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onsset.readthedocs.io/en/latest/data_acquisition.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88931" y="4215697"/>
            <a:ext cx="7029608" cy="1948751"/>
          </a:xfrm>
        </p:spPr>
        <p:txBody>
          <a:bodyPr/>
          <a:lstStyle/>
          <a:p>
            <a:r>
              <a:rPr lang="en-GB" dirty="0">
                <a:solidFill>
                  <a:schemeClr val="bg1"/>
                </a:solidFill>
              </a:rPr>
              <a:t>LECTURE 3</a:t>
            </a:r>
            <a:br>
              <a:rPr lang="en-GB" dirty="0"/>
            </a:br>
            <a:r>
              <a:rPr lang="en-GB" dirty="0"/>
              <a:t>KEY GIS </a:t>
            </a:r>
            <a:br>
              <a:rPr lang="en-GB" dirty="0"/>
            </a:br>
            <a:r>
              <a:rPr lang="en-GB" dirty="0"/>
              <a:t>CONCEPTS</a:t>
            </a:r>
            <a:endParaRPr lang="en-ZA" sz="4400" b="1" dirty="0">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688931" y="3435360"/>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8" name="TextBox 7">
            <a:extLst>
              <a:ext uri="{FF2B5EF4-FFF2-40B4-BE49-F238E27FC236}">
                <a16:creationId xmlns:a16="http://schemas.microsoft.com/office/drawing/2014/main" id="{51E407B4-E651-B75C-4BD6-06D9FB690AFB}"/>
              </a:ext>
            </a:extLst>
          </p:cNvPr>
          <p:cNvSpPr txBox="1"/>
          <p:nvPr/>
        </p:nvSpPr>
        <p:spPr>
          <a:xfrm>
            <a:off x="747853" y="6161811"/>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Points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01" y="1546516"/>
            <a:ext cx="8635003" cy="4593705"/>
          </a:xfrm>
          <a:prstGeom prst="rect">
            <a:avLst/>
          </a:prstGeom>
        </p:spPr>
      </p:pic>
      <p:sp>
        <p:nvSpPr>
          <p:cNvPr id="11" name="TextBox 2"/>
          <p:cNvSpPr txBox="1"/>
          <p:nvPr/>
        </p:nvSpPr>
        <p:spPr>
          <a:xfrm>
            <a:off x="3834144" y="6122016"/>
            <a:ext cx="424767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15EC7A62-FF33-BB48-8AD6-AD838C5143FD}"/>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99E6C8A3-C46D-C946-9C3E-E091DED0E968}"/>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720167370"/>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Lines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88" y="1315731"/>
            <a:ext cx="9807705" cy="4890490"/>
          </a:xfrm>
          <a:prstGeom prst="rect">
            <a:avLst/>
          </a:prstGeom>
        </p:spPr>
      </p:pic>
      <p:sp>
        <p:nvSpPr>
          <p:cNvPr id="10" name="TextBox 2"/>
          <p:cNvSpPr txBox="1"/>
          <p:nvPr/>
        </p:nvSpPr>
        <p:spPr>
          <a:xfrm>
            <a:off x="4044611" y="6114996"/>
            <a:ext cx="44939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03F07657-BF85-AF4B-A2C5-B7D661FB33E5}"/>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55F34A20-C641-8440-9224-33111E44F74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73296601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FE2775-FB72-4D44-B480-06EBB7F679B3}"/>
              </a:ext>
            </a:extLst>
          </p:cNvPr>
          <p:cNvSpPr/>
          <p:nvPr/>
        </p:nvSpPr>
        <p:spPr>
          <a:xfrm>
            <a:off x="838200" y="13341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Polygon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760" y="1198111"/>
            <a:ext cx="10044744" cy="5182505"/>
          </a:xfrm>
          <a:prstGeom prst="rect">
            <a:avLst/>
          </a:prstGeom>
        </p:spPr>
      </p:pic>
      <p:sp>
        <p:nvSpPr>
          <p:cNvPr id="9" name="TextBox 2"/>
          <p:cNvSpPr txBox="1"/>
          <p:nvPr/>
        </p:nvSpPr>
        <p:spPr>
          <a:xfrm>
            <a:off x="5089358" y="6034844"/>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4"/>
              </a:rPr>
              <a:t>image</a:t>
            </a:r>
            <a:r>
              <a:rPr lang="en-GB" sz="1000" dirty="0"/>
              <a:t>, license under </a:t>
            </a:r>
            <a:r>
              <a:rPr lang="en-GB" sz="1000" dirty="0">
                <a:hlinkClick r:id="rId5"/>
              </a:rPr>
              <a:t>CC-BY 4.0</a:t>
            </a:r>
            <a:endParaRPr lang="en-GB" sz="1000" dirty="0"/>
          </a:p>
        </p:txBody>
      </p:sp>
      <p:sp>
        <p:nvSpPr>
          <p:cNvPr id="11" name="Rectangle 10">
            <a:extLst>
              <a:ext uri="{FF2B5EF4-FFF2-40B4-BE49-F238E27FC236}">
                <a16:creationId xmlns:a16="http://schemas.microsoft.com/office/drawing/2014/main" id="{8250FE9F-1C74-324D-8AB2-FFBFD1415122}"/>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8AED87B6-CD8D-1542-B518-5CBE40ACE607}"/>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4" name="Title 10">
            <a:extLst>
              <a:ext uri="{FF2B5EF4-FFF2-40B4-BE49-F238E27FC236}">
                <a16:creationId xmlns:a16="http://schemas.microsoft.com/office/drawing/2014/main" id="{16A7A8B9-AC74-7E41-BE53-3140118486B8}"/>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4.2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Tree>
    <p:extLst>
      <p:ext uri="{BB962C8B-B14F-4D97-AF65-F5344CB8AC3E}">
        <p14:creationId xmlns:p14="http://schemas.microsoft.com/office/powerpoint/2010/main" val="79493607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Lecture 3.2 References</a:t>
            </a:r>
          </a:p>
        </p:txBody>
      </p:sp>
      <p:sp>
        <p:nvSpPr>
          <p:cNvPr id="2" name="Rectangle 1"/>
          <p:cNvSpPr/>
          <p:nvPr/>
        </p:nvSpPr>
        <p:spPr>
          <a:xfrm>
            <a:off x="892136" y="1820940"/>
            <a:ext cx="5046846" cy="3416320"/>
          </a:xfrm>
          <a:prstGeom prst="rect">
            <a:avLst/>
          </a:prstGeom>
        </p:spPr>
        <p:txBody>
          <a:bodyPr wrap="square" lIns="91440" tIns="45720" rIns="91440" bIns="45720" anchor="t">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3. Vector Data — QGIS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https://docs.qgis.org/3.16/en/docs/gentle_gis_introduction/vector_data.html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98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628" y="1574285"/>
            <a:ext cx="8708099" cy="4641863"/>
          </a:xfrm>
          <a:prstGeom prst="rect">
            <a:avLst/>
          </a:prstGeom>
        </p:spPr>
      </p:pic>
      <p:sp>
        <p:nvSpPr>
          <p:cNvPr id="11" name="TextBox 2"/>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729FE1B-C56A-BA4A-9F58-746E4994E181}"/>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7DF88C62-853C-0541-8138-0743AEBB3A89}"/>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136661396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Trade-off in the spatial dimension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962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271" y="1758951"/>
            <a:ext cx="7496269" cy="4116497"/>
          </a:xfrm>
          <a:prstGeom prst="rect">
            <a:avLst/>
          </a:prstGeom>
        </p:spPr>
      </p:pic>
      <p:sp>
        <p:nvSpPr>
          <p:cNvPr id="13" name="TextBox 2">
            <a:extLst>
              <a:ext uri="{FF2B5EF4-FFF2-40B4-BE49-F238E27FC236}">
                <a16:creationId xmlns:a16="http://schemas.microsoft.com/office/drawing/2014/main" id="{378B9E15-4397-B141-9AD1-BF45220A6DF8}"/>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8ACF2144-FB59-FF46-AA13-F9FB050FA83B}"/>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90E17D6D-C5E4-4D44-B8AD-828B6E1BA62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648915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8583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26" y="1435744"/>
            <a:ext cx="9367752" cy="4724255"/>
          </a:xfrm>
          <a:prstGeom prst="rect">
            <a:avLst/>
          </a:prstGeom>
        </p:spPr>
      </p:pic>
      <p:sp>
        <p:nvSpPr>
          <p:cNvPr id="13" name="TextBox 2">
            <a:extLst>
              <a:ext uri="{FF2B5EF4-FFF2-40B4-BE49-F238E27FC236}">
                <a16:creationId xmlns:a16="http://schemas.microsoft.com/office/drawing/2014/main" id="{D46EB665-3CE1-CF4D-BB40-969D7A5F7501}"/>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9535DC9-372C-F445-9499-8F9F5FACA23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5" name="Rectangle 14">
            <a:extLst>
              <a:ext uri="{FF2B5EF4-FFF2-40B4-BE49-F238E27FC236}">
                <a16:creationId xmlns:a16="http://schemas.microsoft.com/office/drawing/2014/main" id="{C596613E-A728-2747-B3AF-9ED9284DD20A}"/>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0393587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sv-SE"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Raster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93" y="1092375"/>
            <a:ext cx="9110357" cy="5161040"/>
          </a:xfrm>
          <a:prstGeom prst="rect">
            <a:avLst/>
          </a:prstGeom>
        </p:spPr>
      </p:pic>
      <p:sp>
        <p:nvSpPr>
          <p:cNvPr id="12" name="TextBox 2">
            <a:extLst>
              <a:ext uri="{FF2B5EF4-FFF2-40B4-BE49-F238E27FC236}">
                <a16:creationId xmlns:a16="http://schemas.microsoft.com/office/drawing/2014/main" id="{E8F329DA-BC39-414F-BDB3-A3CF16F83C54}"/>
              </a:ext>
            </a:extLst>
          </p:cNvPr>
          <p:cNvSpPr txBox="1"/>
          <p:nvPr/>
        </p:nvSpPr>
        <p:spPr>
          <a:xfrm>
            <a:off x="4171322" y="6142704"/>
            <a:ext cx="450370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4AE92C2-4742-9C46-9BB9-FAE0199DA913}"/>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3A838AC7-C51C-8C44-B552-F38BAD6CDA1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
        <p:nvSpPr>
          <p:cNvPr id="15" name="Title 10">
            <a:extLst>
              <a:ext uri="{FF2B5EF4-FFF2-40B4-BE49-F238E27FC236}">
                <a16:creationId xmlns:a16="http://schemas.microsoft.com/office/drawing/2014/main" id="{C1E791C0-BDAA-4E4F-8933-A761AA3B0A9D}"/>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Tree>
    <p:extLst>
      <p:ext uri="{BB962C8B-B14F-4D97-AF65-F5344CB8AC3E}">
        <p14:creationId xmlns:p14="http://schemas.microsoft.com/office/powerpoint/2010/main" val="326076522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ADEABC-8844-4C24-84C9-647EAEF4BCF7}"/>
              </a:ext>
            </a:extLst>
          </p:cNvPr>
          <p:cNvPicPr>
            <a:picLocks noChangeAspect="1"/>
          </p:cNvPicPr>
          <p:nvPr/>
        </p:nvPicPr>
        <p:blipFill>
          <a:blip r:embed="rId5"/>
          <a:stretch>
            <a:fillRect/>
          </a:stretch>
        </p:blipFill>
        <p:spPr>
          <a:xfrm>
            <a:off x="1489495" y="1721056"/>
            <a:ext cx="8494142" cy="4479816"/>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Summary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70195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Raster data</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Oval 6">
            <a:extLst>
              <a:ext uri="{FF2B5EF4-FFF2-40B4-BE49-F238E27FC236}">
                <a16:creationId xmlns:a16="http://schemas.microsoft.com/office/drawing/2014/main" id="{28054A4A-A0ED-F34E-8760-F1D4F16E7D6A}"/>
              </a:ext>
            </a:extLst>
          </p:cNvPr>
          <p:cNvSpPr/>
          <p:nvPr/>
        </p:nvSpPr>
        <p:spPr>
          <a:xfrm>
            <a:off x="5179164" y="52982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4_Slide18.mp3" descr="Track1_Lecture4_Slide18.mp3">
            <a:hlinkClick r:id="" action="ppaction://media"/>
            <a:extLst>
              <a:ext uri="{FF2B5EF4-FFF2-40B4-BE49-F238E27FC236}">
                <a16:creationId xmlns:a16="http://schemas.microsoft.com/office/drawing/2014/main" id="{9804F034-33F8-054B-A457-54455A6F32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0529" y="601191"/>
            <a:ext cx="812800" cy="812800"/>
          </a:xfrm>
          <a:prstGeom prst="rect">
            <a:avLst/>
          </a:prstGeom>
        </p:spPr>
      </p:pic>
      <p:sp>
        <p:nvSpPr>
          <p:cNvPr id="11" name="Rectangle 10">
            <a:extLst>
              <a:ext uri="{FF2B5EF4-FFF2-40B4-BE49-F238E27FC236}">
                <a16:creationId xmlns:a16="http://schemas.microsoft.com/office/drawing/2014/main" id="{951466B4-ED36-EB40-A7A5-5E7A70F7EFB0}"/>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EAE5C8CC-15CF-6046-8477-3885DC3F8DB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3.3 References</a:t>
            </a:r>
          </a:p>
        </p:txBody>
      </p:sp>
      <p:sp>
        <p:nvSpPr>
          <p:cNvPr id="3" name="Rectangle 2"/>
          <p:cNvSpPr/>
          <p:nvPr/>
        </p:nvSpPr>
        <p:spPr>
          <a:xfrm>
            <a:off x="926676" y="1796754"/>
            <a:ext cx="4975362" cy="3693319"/>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6. Raster Data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https://docs.qgis.org/3.16/en/docs/gentle_gis_introduction/raster_data.html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a:ea typeface="+mn-lt"/>
                <a:cs typeface="+mn-lt"/>
              </a:rPr>
              <a:t>ILO1: Explain the challenges of projecting data.</a:t>
            </a:r>
          </a:p>
          <a:p>
            <a:pPr marL="342900" indent="-342900" algn="l">
              <a:buFont typeface="Arial" panose="020B0604020202020204" pitchFamily="34" charset="0"/>
              <a:buAutoNum type="arabicPeriod"/>
            </a:pPr>
            <a:r>
              <a:rPr lang="en-US" sz="2000" dirty="0">
                <a:latin typeface="Open Sans"/>
                <a:ea typeface="+mn-lt"/>
                <a:cs typeface="+mn-lt"/>
              </a:rPr>
              <a:t>ILO2: Describe the difference between vector and raster</a:t>
            </a:r>
          </a:p>
          <a:p>
            <a:pPr marL="342900" indent="-342900" algn="l">
              <a:buFont typeface="Arial" panose="020B0604020202020204" pitchFamily="34" charset="0"/>
              <a:buAutoNum type="arabicPeriod"/>
            </a:pPr>
            <a:r>
              <a:rPr lang="en-US" sz="2000" dirty="0">
                <a:latin typeface="Open Sans"/>
                <a:ea typeface="+mn-lt"/>
                <a:cs typeface="+mn-lt"/>
              </a:rPr>
              <a:t>ILO3: List different vector data types</a:t>
            </a:r>
          </a:p>
          <a:p>
            <a:pPr marL="342900" indent="-342900" algn="l">
              <a:buFont typeface="Arial" panose="020B0604020202020204" pitchFamily="34" charset="0"/>
              <a:buAutoNum type="arabicPeriod"/>
            </a:pPr>
            <a:r>
              <a:rPr lang="en-US" sz="2000" dirty="0">
                <a:latin typeface="Open Sans"/>
                <a:ea typeface="+mn-lt"/>
                <a:cs typeface="+mn-lt"/>
              </a:rPr>
              <a:t>ILO4: Describe the trade-offs when defining spatial resolution (grid cell size) and explain the specific benefits of using geospatial energy modelling.</a:t>
            </a:r>
          </a:p>
        </p:txBody>
      </p:sp>
      <p:sp>
        <p:nvSpPr>
          <p:cNvPr id="7" name="Rectangle 6">
            <a:extLst>
              <a:ext uri="{FF2B5EF4-FFF2-40B4-BE49-F238E27FC236}">
                <a16:creationId xmlns:a16="http://schemas.microsoft.com/office/drawing/2014/main" id="{20E7C9F4-C39A-42AD-AAC3-76FBE09D7CC1}"/>
              </a:ext>
            </a:extLst>
          </p:cNvPr>
          <p:cNvSpPr/>
          <p:nvPr/>
        </p:nvSpPr>
        <p:spPr>
          <a:xfrm>
            <a:off x="887214" y="1689794"/>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By the end of this lecture, you will be able to:</a:t>
            </a: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Georeferencing</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0374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The role of GIS modelling</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4" name="Rectangle 3"/>
          <p:cNvSpPr/>
          <p:nvPr/>
        </p:nvSpPr>
        <p:spPr>
          <a:xfrm>
            <a:off x="887214" y="2160675"/>
            <a:ext cx="7731270" cy="2757743"/>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Determine the geographic location of the acquired data</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a reference framework as a facilitator for the georeferencing process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Use the output raster layer as a complementary source of filling data gaps. </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Create vector layers with all available information you can get (e.g., transmission line, power plans, sub-stations, roads etc.)</a:t>
            </a:r>
          </a:p>
        </p:txBody>
      </p:sp>
      <p:sp>
        <p:nvSpPr>
          <p:cNvPr id="11" name="Rectangle 10">
            <a:extLst>
              <a:ext uri="{FF2B5EF4-FFF2-40B4-BE49-F238E27FC236}">
                <a16:creationId xmlns:a16="http://schemas.microsoft.com/office/drawing/2014/main" id="{40323BDE-950C-9B4B-9921-93BFA6E2022F}"/>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The role of GIS modelling</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Rectangle 2"/>
          <p:cNvSpPr/>
          <p:nvPr/>
        </p:nvSpPr>
        <p:spPr>
          <a:xfrm>
            <a:off x="887216" y="2033099"/>
            <a:ext cx="6354094" cy="3754874"/>
          </a:xfrm>
          <a:prstGeom prst="rect">
            <a:avLst/>
          </a:prstGeom>
        </p:spPr>
        <p:txBody>
          <a:bodyPr wrap="square" lIns="91440" tIns="45720" rIns="91440" bIns="45720" anchor="t">
            <a:spAutoFit/>
          </a:bodyPr>
          <a:lstStyle/>
          <a:p>
            <a:pPr lvl="0">
              <a:lnSpc>
                <a:spcPct val="90000"/>
              </a:lnSpc>
              <a:buSzPts val="2600"/>
              <a:defRPr/>
            </a:pPr>
            <a:r>
              <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Calibri"/>
              </a:rPr>
              <a:t>The use of GIS serves multiple purposes: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Location based assessments: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tools enable assessments to analyse energy related geospatial information. </a:t>
            </a:r>
            <a:endParaRPr lang="en-US" sz="2000" kern="0"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Remote sensing:</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The use of GIS tools facilitates the integration of remote sensing techniques to derive resource availability and energy potentials in cases where such data are not (publicly) available.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a:p>
            <a:pPr lvl="0">
              <a:lnSpc>
                <a:spcPct val="90000"/>
              </a:lnSpc>
              <a:spcBef>
                <a:spcPts val="1600"/>
              </a:spcBef>
              <a:buSzPts val="2600"/>
              <a:defRPr/>
            </a:pPr>
            <a:r>
              <a:rPr lang="en-US" sz="2000" b="1" kern="0" dirty="0">
                <a:latin typeface="Open Sans" panose="020B0606030504020204" pitchFamily="34" charset="0"/>
                <a:ea typeface="Open Sans" panose="020B0606030504020204" pitchFamily="34" charset="0"/>
                <a:cs typeface="Open Sans" panose="020B0606030504020204" pitchFamily="34" charset="0"/>
                <a:sym typeface="Calibri"/>
              </a:rPr>
              <a:t>Illustration of results:</a:t>
            </a:r>
            <a:r>
              <a:rPr lang="en-US" sz="2000" kern="0" dirty="0">
                <a:latin typeface="Open Sans" panose="020B0606030504020204" pitchFamily="34" charset="0"/>
                <a:ea typeface="Open Sans" panose="020B0606030504020204" pitchFamily="34" charset="0"/>
                <a:cs typeface="Open Sans" panose="020B0606030504020204" pitchFamily="34" charset="0"/>
                <a:sym typeface="Calibri"/>
              </a:rPr>
              <a:t> GIS is used to illustrate results in interactive maps, providing an effective science–policy interface.</a:t>
            </a:r>
            <a:endParaRPr lang="en-US" sz="2000" kern="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D1C5D230-1224-F44A-A58D-22E143FC4B08}"/>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BC269F34-8D12-A342-9FEC-D9D14FD7FBB8}"/>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1399507600"/>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messages for Lecture 3</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Rectangle 1"/>
          <p:cNvSpPr/>
          <p:nvPr/>
        </p:nvSpPr>
        <p:spPr>
          <a:xfrm>
            <a:off x="794934" y="2075130"/>
            <a:ext cx="9448192" cy="3226524"/>
          </a:xfrm>
          <a:prstGeom prst="rect">
            <a:avLst/>
          </a:prstGeom>
        </p:spPr>
        <p:txBody>
          <a:bodyPr wrap="square" lIns="91440" tIns="45720" rIns="91440" bIns="45720" anchor="t">
            <a:spAutoFit/>
          </a:bodyPr>
          <a:lstStyle/>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Projected coordinate systems are always distorted, so choose carefully</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Vectors represent objects with discrete boundaries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Rasters usually represent non-homogenous data covering large areas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Spatial resolution is very important in your analysis and has to be chosen carefully, considering trade-offs between accuracy and time</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There are three types of vector data: points, lines, and polygons. They are best suited for identifying real-life objects</a:t>
            </a:r>
          </a:p>
          <a:p>
            <a:pPr marL="565150" lvl="0" indent="-514350">
              <a:lnSpc>
                <a:spcPct val="90000"/>
              </a:lnSpc>
              <a:spcBef>
                <a:spcPts val="1000"/>
              </a:spcBef>
              <a:buFont typeface="+mj-lt"/>
              <a:buAutoNum type="arabicPeriod"/>
              <a:defRPr/>
            </a:pPr>
            <a:r>
              <a:rPr lang="en-GB" sz="2000" dirty="0">
                <a:latin typeface="Open Sans" panose="020B0606030504020204" pitchFamily="34" charset="0"/>
                <a:ea typeface="Open Sans" panose="020B0606030504020204" pitchFamily="34" charset="0"/>
                <a:cs typeface="Open Sans" panose="020B0606030504020204" pitchFamily="34" charset="0"/>
              </a:rPr>
              <a:t>In energy modelling the geospatial dimension is important when addressing key questions about the spatial dimension</a:t>
            </a:r>
          </a:p>
        </p:txBody>
      </p:sp>
      <p:sp>
        <p:nvSpPr>
          <p:cNvPr id="10" name="Title 10">
            <a:extLst>
              <a:ext uri="{FF2B5EF4-FFF2-40B4-BE49-F238E27FC236}">
                <a16:creationId xmlns:a16="http://schemas.microsoft.com/office/drawing/2014/main" id="{57046547-4D89-7042-AF65-958B41C10C9F}"/>
              </a:ext>
            </a:extLst>
          </p:cNvPr>
          <p:cNvSpPr txBox="1">
            <a:spLocks/>
          </p:cNvSpPr>
          <p:nvPr/>
        </p:nvSpPr>
        <p:spPr>
          <a:xfrm>
            <a:off x="887214" y="4640"/>
            <a:ext cx="9123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The role of GIS modelling</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1" name="Rectangle 10">
            <a:extLst>
              <a:ext uri="{FF2B5EF4-FFF2-40B4-BE49-F238E27FC236}">
                <a16:creationId xmlns:a16="http://schemas.microsoft.com/office/drawing/2014/main" id="{C995D021-E7ED-DC4B-A1C6-076CD1B8A554}"/>
              </a:ext>
            </a:extLst>
          </p:cNvPr>
          <p:cNvSpPr/>
          <p:nvPr/>
        </p:nvSpPr>
        <p:spPr>
          <a:xfrm>
            <a:off x="801778" y="6146996"/>
            <a:ext cx="1834156"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Sahlberg et al. 2021</a:t>
            </a:r>
            <a:endParaRPr lang="en-US" sz="1000" dirty="0">
              <a:latin typeface="Open Sans"/>
            </a:endParaRPr>
          </a:p>
        </p:txBody>
      </p:sp>
    </p:spTree>
    <p:extLst>
      <p:ext uri="{BB962C8B-B14F-4D97-AF65-F5344CB8AC3E}">
        <p14:creationId xmlns:p14="http://schemas.microsoft.com/office/powerpoint/2010/main" val="2952233061"/>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3.4 References</a:t>
            </a:r>
          </a:p>
        </p:txBody>
      </p:sp>
      <p:sp>
        <p:nvSpPr>
          <p:cNvPr id="3" name="Rectangle 2"/>
          <p:cNvSpPr/>
          <p:nvPr/>
        </p:nvSpPr>
        <p:spPr>
          <a:xfrm>
            <a:off x="887215" y="1704393"/>
            <a:ext cx="7443985"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14.2. Lesson: Georeferencing a Map — QGIS Documentation documentation [WWW Document], n.d.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https://docs.qgis.org/3.16/en/docs/training_manual/forestry/map_georeferencing.html?highlight=georeferencing</a:t>
            </a:r>
            <a:r>
              <a:rPr lang="sv-SE" dirty="0">
                <a:latin typeface="Open Sans" panose="020B0606030504020204" pitchFamily="34" charset="0"/>
                <a:ea typeface="Open Sans" panose="020B0606030504020204" pitchFamily="34" charset="0"/>
                <a:cs typeface="Open Sans" panose="020B0606030504020204" pitchFamily="34" charset="0"/>
              </a:rPr>
              <a:t> (accessed 2.15.21).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effectLst/>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3: Application of GIS in electrification analysis in the OnSSET tool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https://onsset.github.io/teaching_kit/courses/module_2/Lecture%203/</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BA7FA2FF-25E1-DB42-BD14-14747CA48CF4}"/>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0535914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3: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GIS tools</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6219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cxnSp>
        <p:nvCxnSpPr>
          <p:cNvPr id="11" name="Straight Arrow Connector 10"/>
          <p:cNvCxnSpPr/>
          <p:nvPr/>
        </p:nvCxnSpPr>
        <p:spPr>
          <a:xfrm flipH="1">
            <a:off x="5427299" y="3870976"/>
            <a:ext cx="494850" cy="0"/>
          </a:xfrm>
          <a:prstGeom prst="straightConnector1">
            <a:avLst/>
          </a:prstGeom>
          <a:noFill/>
          <a:ln w="6350" cap="flat" cmpd="sng" algn="ctr">
            <a:solidFill>
              <a:sysClr val="windowText" lastClr="000000"/>
            </a:solidFill>
            <a:prstDash val="solid"/>
            <a:miter lim="800000"/>
            <a:tailEnd type="triangle"/>
          </a:ln>
          <a:effectLst/>
        </p:spPr>
      </p:cxnSp>
      <p:sp>
        <p:nvSpPr>
          <p:cNvPr id="12" name="Right Brace 11"/>
          <p:cNvSpPr/>
          <p:nvPr/>
        </p:nvSpPr>
        <p:spPr>
          <a:xfrm rot="10800000">
            <a:off x="5792908" y="2071772"/>
            <a:ext cx="167677" cy="1123720"/>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ight Brace 12"/>
          <p:cNvSpPr/>
          <p:nvPr/>
        </p:nvSpPr>
        <p:spPr>
          <a:xfrm rot="10800000">
            <a:off x="5727991" y="4411694"/>
            <a:ext cx="190530" cy="661013"/>
          </a:xfrm>
          <a:prstGeom prst="rightBrace">
            <a:avLst/>
          </a:prstGeom>
          <a:no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Content Placeholder 6"/>
          <p:cNvSpPr txBox="1">
            <a:spLocks/>
          </p:cNvSpPr>
          <p:nvPr/>
        </p:nvSpPr>
        <p:spPr>
          <a:xfrm>
            <a:off x="1678372" y="2381895"/>
            <a:ext cx="407739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Desktop based tools </a:t>
            </a:r>
          </a:p>
          <a:p>
            <a:pPr algn="l">
              <a:lnSpc>
                <a:spcPct val="130000"/>
              </a:lnSpc>
              <a:spcBef>
                <a:spcPts val="0"/>
              </a:spcBef>
              <a:buClrTx/>
            </a:pPr>
            <a:endParaRPr lang="en-GB" sz="1600" dirty="0">
              <a:solidFill>
                <a:prstClr val="black"/>
              </a:solidFill>
              <a:latin typeface="Calibri"/>
            </a:endParaRPr>
          </a:p>
        </p:txBody>
      </p:sp>
      <p:sp>
        <p:nvSpPr>
          <p:cNvPr id="15" name="Content Placeholder 6"/>
          <p:cNvSpPr txBox="1">
            <a:spLocks/>
          </p:cNvSpPr>
          <p:nvPr/>
        </p:nvSpPr>
        <p:spPr>
          <a:xfrm>
            <a:off x="1678372" y="3522754"/>
            <a:ext cx="3748927"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Open Source Software – Web based tools</a:t>
            </a:r>
          </a:p>
          <a:p>
            <a:pPr>
              <a:lnSpc>
                <a:spcPct val="130000"/>
              </a:lnSpc>
              <a:spcBef>
                <a:spcPts val="0"/>
              </a:spcBef>
              <a:buClrTx/>
            </a:pPr>
            <a:r>
              <a:rPr lang="en-GB" sz="1600" dirty="0">
                <a:solidFill>
                  <a:prstClr val="black"/>
                </a:solidFill>
                <a:latin typeface="Calibri"/>
              </a:rPr>
              <a:t>(OpenStreetMap) </a:t>
            </a:r>
          </a:p>
          <a:p>
            <a:pPr algn="l">
              <a:lnSpc>
                <a:spcPct val="130000"/>
              </a:lnSpc>
              <a:spcBef>
                <a:spcPts val="0"/>
              </a:spcBef>
              <a:buClrTx/>
            </a:pPr>
            <a:endParaRPr lang="en-GB" sz="1600" dirty="0">
              <a:solidFill>
                <a:prstClr val="black"/>
              </a:solidFill>
              <a:latin typeface="Calibri"/>
            </a:endParaRPr>
          </a:p>
        </p:txBody>
      </p:sp>
      <p:sp>
        <p:nvSpPr>
          <p:cNvPr id="16" name="Content Placeholder 6"/>
          <p:cNvSpPr txBox="1">
            <a:spLocks/>
          </p:cNvSpPr>
          <p:nvPr/>
        </p:nvSpPr>
        <p:spPr>
          <a:xfrm>
            <a:off x="1678372" y="4512330"/>
            <a:ext cx="3822666"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Commercial Software – Desktop based tools </a:t>
            </a:r>
          </a:p>
          <a:p>
            <a:pPr algn="l">
              <a:lnSpc>
                <a:spcPct val="130000"/>
              </a:lnSpc>
              <a:spcBef>
                <a:spcPts val="0"/>
              </a:spcBef>
              <a:buClrTx/>
            </a:pPr>
            <a:endParaRPr lang="en-GB" sz="1600" dirty="0">
              <a:solidFill>
                <a:prstClr val="black"/>
              </a:solidFill>
              <a:latin typeface="Calibri"/>
            </a:endParaRPr>
          </a:p>
        </p:txBody>
      </p:sp>
      <p:sp>
        <p:nvSpPr>
          <p:cNvPr id="17" name="Content Placeholder 6"/>
          <p:cNvSpPr txBox="1">
            <a:spLocks/>
          </p:cNvSpPr>
          <p:nvPr/>
        </p:nvSpPr>
        <p:spPr>
          <a:xfrm>
            <a:off x="4358639" y="5435700"/>
            <a:ext cx="2929231" cy="6281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dirty="0">
                <a:solidFill>
                  <a:prstClr val="black"/>
                </a:solidFill>
                <a:latin typeface="Calibri"/>
              </a:rPr>
              <a:t>Choose according to your needs!</a:t>
            </a:r>
          </a:p>
          <a:p>
            <a:pPr algn="l">
              <a:lnSpc>
                <a:spcPct val="130000"/>
              </a:lnSpc>
              <a:spcBef>
                <a:spcPts val="0"/>
              </a:spcBef>
              <a:buClrTx/>
            </a:pPr>
            <a:endParaRPr lang="en-GB" sz="1600" dirty="0">
              <a:solidFill>
                <a:prstClr val="black"/>
              </a:solidFill>
              <a:latin typeface="Calibri"/>
            </a:endParaRPr>
          </a:p>
        </p:txBody>
      </p:sp>
      <p:sp>
        <p:nvSpPr>
          <p:cNvPr id="18" name="Content Placeholder 6"/>
          <p:cNvSpPr txBox="1">
            <a:spLocks/>
          </p:cNvSpPr>
          <p:nvPr/>
        </p:nvSpPr>
        <p:spPr>
          <a:xfrm>
            <a:off x="6097071" y="2026289"/>
            <a:ext cx="3782618" cy="36893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buClrTx/>
            </a:pPr>
            <a:r>
              <a:rPr lang="en-GB" sz="1600" b="1" dirty="0">
                <a:solidFill>
                  <a:srgbClr val="FF0000"/>
                </a:solidFill>
                <a:latin typeface="Calibri"/>
              </a:rPr>
              <a:t>QGIS (Quantum GIS) </a:t>
            </a:r>
          </a:p>
          <a:p>
            <a:pPr algn="l">
              <a:lnSpc>
                <a:spcPct val="130000"/>
              </a:lnSpc>
              <a:spcBef>
                <a:spcPts val="0"/>
              </a:spcBef>
              <a:buClrTx/>
            </a:pPr>
            <a:r>
              <a:rPr lang="en-GB" sz="1600" b="1" dirty="0">
                <a:solidFill>
                  <a:srgbClr val="FF0000"/>
                </a:solidFill>
                <a:latin typeface="Calibri"/>
              </a:rPr>
              <a:t>GRASS GIS</a:t>
            </a:r>
            <a:r>
              <a:rPr lang="en-GB" sz="1600" dirty="0">
                <a:solidFill>
                  <a:prstClr val="black"/>
                </a:solidFill>
                <a:latin typeface="Calibri"/>
              </a:rPr>
              <a:t>		…and many more</a:t>
            </a:r>
          </a:p>
          <a:p>
            <a:pPr algn="l">
              <a:lnSpc>
                <a:spcPct val="130000"/>
              </a:lnSpc>
              <a:spcBef>
                <a:spcPts val="0"/>
              </a:spcBef>
              <a:buClrTx/>
            </a:pPr>
            <a:r>
              <a:rPr lang="en-GB" sz="1600" b="1" dirty="0">
                <a:solidFill>
                  <a:srgbClr val="FF0000"/>
                </a:solidFill>
                <a:latin typeface="Calibri"/>
              </a:rPr>
              <a:t>SAGA GIS</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Mapnik			 …and many more</a:t>
            </a:r>
          </a:p>
          <a:p>
            <a:pPr algn="l">
              <a:lnSpc>
                <a:spcPct val="130000"/>
              </a:lnSpc>
              <a:spcBef>
                <a:spcPts val="0"/>
              </a:spcBef>
              <a:buClrTx/>
            </a:pPr>
            <a:endParaRPr lang="en-GB" sz="1600" dirty="0">
              <a:solidFill>
                <a:prstClr val="black"/>
              </a:solidFill>
              <a:latin typeface="Calibri"/>
            </a:endParaRPr>
          </a:p>
          <a:p>
            <a:pPr algn="l">
              <a:lnSpc>
                <a:spcPct val="130000"/>
              </a:lnSpc>
              <a:spcBef>
                <a:spcPts val="0"/>
              </a:spcBef>
              <a:buClrTx/>
            </a:pPr>
            <a:r>
              <a:rPr lang="en-GB" sz="1600" dirty="0">
                <a:solidFill>
                  <a:prstClr val="black"/>
                </a:solidFill>
                <a:latin typeface="Calibri"/>
              </a:rPr>
              <a:t>Autodesk - AutoCAD</a:t>
            </a:r>
          </a:p>
          <a:p>
            <a:pPr algn="l">
              <a:lnSpc>
                <a:spcPct val="130000"/>
              </a:lnSpc>
              <a:spcBef>
                <a:spcPts val="0"/>
              </a:spcBef>
              <a:buClrTx/>
            </a:pPr>
            <a:r>
              <a:rPr lang="en-GB" sz="1600" dirty="0">
                <a:solidFill>
                  <a:prstClr val="black"/>
                </a:solidFill>
                <a:latin typeface="Calibri"/>
              </a:rPr>
              <a:t>ESRI – ArcGIS		 …and many more</a:t>
            </a: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endParaRPr lang="en-GB" sz="1600" dirty="0">
              <a:solidFill>
                <a:prstClr val="black"/>
              </a:solidFill>
              <a:latin typeface="Calibri"/>
            </a:endParaRPr>
          </a:p>
          <a:p>
            <a:pPr algn="l">
              <a:lnSpc>
                <a:spcPct val="130000"/>
              </a:lnSpc>
              <a:spcAft>
                <a:spcPts val="600"/>
              </a:spcAft>
              <a:buClrTx/>
            </a:pPr>
            <a:r>
              <a:rPr lang="en-GB" sz="1600" dirty="0">
                <a:solidFill>
                  <a:prstClr val="black"/>
                </a:solidFill>
                <a:latin typeface="Calibri"/>
              </a:rPr>
              <a:t> </a:t>
            </a:r>
          </a:p>
        </p:txBody>
      </p:sp>
      <p:sp>
        <p:nvSpPr>
          <p:cNvPr id="5" name="Rectangle 4"/>
          <p:cNvSpPr/>
          <p:nvPr/>
        </p:nvSpPr>
        <p:spPr>
          <a:xfrm>
            <a:off x="9224623" y="6084219"/>
            <a:ext cx="2550698"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Mentis et al., 2016: QGIS 2021</a:t>
            </a:r>
          </a:p>
        </p:txBody>
      </p:sp>
      <p:sp>
        <p:nvSpPr>
          <p:cNvPr id="2" name="Rectangle 1"/>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concepts</a:t>
            </a:r>
            <a:r>
              <a:rPr lang="en-ZA" b="1" dirty="0">
                <a:latin typeface="Open Sans"/>
                <a:ea typeface="Open Sans" panose="020B0606030504020204" pitchFamily="34" charset="0"/>
                <a:cs typeface="Open Sans" panose="020B0606030504020204" pitchFamily="34" charset="0"/>
              </a:rPr>
              <a:t> </a:t>
            </a: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1358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471" y="2021384"/>
            <a:ext cx="7939889" cy="3635130"/>
          </a:xfrm>
          <a:prstGeom prst="rect">
            <a:avLst/>
          </a:prstGeom>
        </p:spPr>
      </p:pic>
      <p:sp>
        <p:nvSpPr>
          <p:cNvPr id="10" name="TextBox 2"/>
          <p:cNvSpPr txBox="1"/>
          <p:nvPr/>
        </p:nvSpPr>
        <p:spPr>
          <a:xfrm>
            <a:off x="6172200" y="5835850"/>
            <a:ext cx="364556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t>Picture source: </a:t>
            </a:r>
            <a:r>
              <a:rPr lang="en-GB" sz="1000" dirty="0"/>
              <a:t>Khavari et al. 2021, </a:t>
            </a:r>
            <a:r>
              <a:rPr lang="en-GB" sz="1000" dirty="0">
                <a:hlinkClick r:id="rId5"/>
              </a:rPr>
              <a:t>image</a:t>
            </a:r>
            <a:r>
              <a:rPr lang="en-GB" sz="1000" dirty="0"/>
              <a:t>, license under </a:t>
            </a:r>
            <a:r>
              <a:rPr lang="en-GB" sz="1000" dirty="0">
                <a:hlinkClick r:id="rId6"/>
              </a:rPr>
              <a:t>CC-BY 4.0</a:t>
            </a:r>
            <a:endParaRPr lang="en-GB" sz="1000" dirty="0"/>
          </a:p>
        </p:txBody>
      </p:sp>
      <p:sp>
        <p:nvSpPr>
          <p:cNvPr id="12" name="Rectangle 11">
            <a:extLst>
              <a:ext uri="{FF2B5EF4-FFF2-40B4-BE49-F238E27FC236}">
                <a16:creationId xmlns:a16="http://schemas.microsoft.com/office/drawing/2014/main" id="{172BFD4C-9CE8-6D4D-A087-FA3504689F0C}"/>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AD883F16-9EB2-B249-BA58-A99A550EC89E}"/>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348628638"/>
      </p:ext>
    </p:extLst>
  </p:cSld>
  <p:clrMapOvr>
    <a:overrideClrMapping bg1="lt1" tx1="dk1" bg2="lt2" tx2="dk2" accent1="accent1" accent2="accent2" accent3="accent3" accent4="accent4" accent5="accent5" accent6="accent6" hlink="hlink" folHlink="folHlink"/>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Comparison between different projections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04392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045" y="1737912"/>
            <a:ext cx="8049008" cy="4435526"/>
          </a:xfrm>
          <a:prstGeom prst="rect">
            <a:avLst/>
          </a:prstGeom>
        </p:spPr>
      </p:pic>
      <p:sp>
        <p:nvSpPr>
          <p:cNvPr id="10" name="TextBox 2"/>
          <p:cNvSpPr txBox="1"/>
          <p:nvPr/>
        </p:nvSpPr>
        <p:spPr>
          <a:xfrm>
            <a:off x="4396508" y="6166199"/>
            <a:ext cx="431581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3E7BAC5-CC12-EE45-98B0-F0042C868F58}"/>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3" name="Rectangle 12">
            <a:extLst>
              <a:ext uri="{FF2B5EF4-FFF2-40B4-BE49-F238E27FC236}">
                <a16:creationId xmlns:a16="http://schemas.microsoft.com/office/drawing/2014/main" id="{D9EF7C03-F404-6A43-BAB3-36805519F895}"/>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737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Example of Afghanistan</a:t>
            </a: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3467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Coordinate systems in GIS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86" y="2094172"/>
            <a:ext cx="9384845" cy="3705048"/>
          </a:xfrm>
          <a:prstGeom prst="rect">
            <a:avLst/>
          </a:prstGeom>
        </p:spPr>
      </p:pic>
      <p:sp>
        <p:nvSpPr>
          <p:cNvPr id="7" name="TextBox 2"/>
          <p:cNvSpPr txBox="1"/>
          <p:nvPr/>
        </p:nvSpPr>
        <p:spPr>
          <a:xfrm>
            <a:off x="7593189" y="6141773"/>
            <a:ext cx="42847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A08B05BB-EAAC-574E-A9B4-6A666F1EFCCC}"/>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3" name="Rectangle 2"/>
          <p:cNvSpPr/>
          <p:nvPr/>
        </p:nvSpPr>
        <p:spPr>
          <a:xfrm>
            <a:off x="887215" y="1704393"/>
            <a:ext cx="6742021" cy="452431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2: Introduction to the Theory and Application of GIS | OnSSET Teaching Kit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https://onsset.github.io/teaching_kit/courses/module_1/Lecture%202/</a:t>
            </a:r>
            <a:r>
              <a:rPr lang="sv-SE" dirty="0">
                <a:latin typeface="Open Sans" panose="020B0606030504020204" pitchFamily="34" charset="0"/>
                <a:ea typeface="Open Sans" panose="020B0606030504020204" pitchFamily="34" charset="0"/>
                <a:cs typeface="Open Sans" panose="020B0606030504020204" pitchFamily="34" charset="0"/>
              </a:rPr>
              <a:t>  (accessed 2.18.21).</a:t>
            </a: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Mentis, D., Andersson, M., Howells, M., Rogner, H., Siyal, S., Broad, O., Korkovelos, A., Bazilian, M., 2016. The benefits of geospatial planning in energy access – A case study on Ethiopia. Applied Geography 72, 1–13. </a:t>
            </a:r>
            <a:r>
              <a:rPr lang="sv-SE" dirty="0">
                <a:latin typeface="Open Sans" panose="020B0606030504020204" pitchFamily="34" charset="0"/>
                <a:ea typeface="Open Sans" panose="020B0606030504020204" pitchFamily="34" charset="0"/>
                <a:cs typeface="Open Sans" panose="020B0606030504020204" pitchFamily="34" charset="0"/>
                <a:hlinkClick r:id="rId4"/>
              </a:rPr>
              <a:t>https://doi.org/10.1016/j.apgeog.2016.04.009</a:t>
            </a:r>
            <a:endParaRPr lang="sv-SE"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QGIS, 2021. 8. Coordinate Reference Systems — QGIS Documentation documentation [WWW Document]. URL </a:t>
            </a:r>
            <a:r>
              <a:rPr lang="sv-SE" dirty="0">
                <a:latin typeface="Open Sans" panose="020B0606030504020204" pitchFamily="34" charset="0"/>
                <a:ea typeface="Open Sans" panose="020B0606030504020204" pitchFamily="34" charset="0"/>
                <a:cs typeface="Open Sans" panose="020B0606030504020204" pitchFamily="34" charset="0"/>
                <a:hlinkClick r:id="rId5"/>
              </a:rPr>
              <a:t>https://docs.qgis.org/3.16/en/docs/gentle_gis_introduction/coordinate_reference_systems.html</a:t>
            </a:r>
            <a:r>
              <a:rPr lang="sv-SE" dirty="0">
                <a:latin typeface="Open Sans" panose="020B0606030504020204" pitchFamily="34" charset="0"/>
                <a:ea typeface="Open Sans" panose="020B0606030504020204" pitchFamily="34" charset="0"/>
                <a:cs typeface="Open Sans" panose="020B0606030504020204" pitchFamily="34" charset="0"/>
              </a:rPr>
              <a:t> (accessed 2.15.21).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Basic GIS data types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106" y="1389619"/>
            <a:ext cx="9220445" cy="4834020"/>
          </a:xfrm>
          <a:prstGeom prst="rect">
            <a:avLst/>
          </a:prstGeom>
        </p:spPr>
      </p:pic>
      <p:sp>
        <p:nvSpPr>
          <p:cNvPr id="7" name="TextBox 2"/>
          <p:cNvSpPr txBox="1"/>
          <p:nvPr/>
        </p:nvSpPr>
        <p:spPr>
          <a:xfrm>
            <a:off x="3510921" y="6151009"/>
            <a:ext cx="6268453"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hlinkClick r:id="rId4"/>
              </a:rPr>
              <a:t>https://onsset.readthedocs.io/en/latest/data_acquisition.html</a:t>
            </a:r>
            <a:r>
              <a:rPr lang="en-GB"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13" name="Rectangle 12">
            <a:extLst>
              <a:ext uri="{FF2B5EF4-FFF2-40B4-BE49-F238E27FC236}">
                <a16:creationId xmlns:a16="http://schemas.microsoft.com/office/drawing/2014/main" id="{E643DCA2-CE61-7D4B-9204-C9726462824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4" name="Rectangle 13">
            <a:extLst>
              <a:ext uri="{FF2B5EF4-FFF2-40B4-BE49-F238E27FC236}">
                <a16:creationId xmlns:a16="http://schemas.microsoft.com/office/drawing/2014/main" id="{D4847895-604D-8747-8424-7CCF4AD13A9B}"/>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8772688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are vector data?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Vector data</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4048" y="1918520"/>
            <a:ext cx="8470232" cy="2056012"/>
          </a:xfrm>
          <a:prstGeom prst="rect">
            <a:avLst/>
          </a:prstGeom>
        </p:spPr>
        <p:txBody>
          <a:bodyPr wrap="square" lIns="91440" tIns="45720" rIns="91440" bIns="45720" anchor="t">
            <a:spAutoFit/>
          </a:bodyPr>
          <a:lstStyle/>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Represent real world features (e.g., roads, rivers, power plants, transmission lines, etc.)</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with discrete boundaries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Are defined by specific coordinates and come along with attributes</a:t>
            </a:r>
          </a:p>
          <a:p>
            <a:pPr marL="285750" indent="-285750">
              <a:lnSpc>
                <a:spcPct val="114000"/>
              </a:lnSpc>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Three different types: points, lines and polygons</a:t>
            </a:r>
          </a:p>
        </p:txBody>
      </p:sp>
      <p:sp>
        <p:nvSpPr>
          <p:cNvPr id="11" name="Rectangle 10">
            <a:extLst>
              <a:ext uri="{FF2B5EF4-FFF2-40B4-BE49-F238E27FC236}">
                <a16:creationId xmlns:a16="http://schemas.microsoft.com/office/drawing/2014/main" id="{CBB393B0-338E-1147-9DC4-497A6B1D678A}"/>
              </a:ext>
            </a:extLst>
          </p:cNvPr>
          <p:cNvSpPr/>
          <p:nvPr/>
        </p:nvSpPr>
        <p:spPr>
          <a:xfrm>
            <a:off x="10711678" y="6084219"/>
            <a:ext cx="1019831"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QGIS 2021</a:t>
            </a:r>
          </a:p>
        </p:txBody>
      </p:sp>
      <p:sp>
        <p:nvSpPr>
          <p:cNvPr id="12" name="Rectangle 11">
            <a:extLst>
              <a:ext uri="{FF2B5EF4-FFF2-40B4-BE49-F238E27FC236}">
                <a16:creationId xmlns:a16="http://schemas.microsoft.com/office/drawing/2014/main" id="{CE664651-C005-4B4E-ACEE-EEE152C61DB0}"/>
              </a:ext>
            </a:extLst>
          </p:cNvPr>
          <p:cNvSpPr/>
          <p:nvPr/>
        </p:nvSpPr>
        <p:spPr>
          <a:xfrm>
            <a:off x="778125" y="6141773"/>
            <a:ext cx="1800493" cy="246221"/>
          </a:xfrm>
          <a:prstGeom prst="rect">
            <a:avLst/>
          </a:prstGeom>
        </p:spPr>
        <p:txBody>
          <a:bodyPr wrap="none">
            <a:spAutoFit/>
          </a:bodyPr>
          <a:lstStyle/>
          <a:p>
            <a:r>
              <a:rPr lang="en-US" sz="1000" b="1" dirty="0">
                <a:solidFill>
                  <a:srgbClr val="1D1C1D"/>
                </a:solidFill>
                <a:latin typeface="Open Sans"/>
              </a:rPr>
              <a:t>Source:</a:t>
            </a:r>
            <a:r>
              <a:rPr lang="en-US" sz="1000" dirty="0">
                <a:solidFill>
                  <a:srgbClr val="1D1C1D"/>
                </a:solidFill>
                <a:latin typeface="Open Sans"/>
              </a:rPr>
              <a:t> Khavari et al. 2021</a:t>
            </a:r>
            <a:endParaRPr lang="en-US" sz="1000" dirty="0">
              <a:latin typeface="Open Sans"/>
            </a:endParaRPr>
          </a:p>
        </p:txBody>
      </p:sp>
    </p:spTree>
    <p:extLst>
      <p:ext uri="{BB962C8B-B14F-4D97-AF65-F5344CB8AC3E}">
        <p14:creationId xmlns:p14="http://schemas.microsoft.com/office/powerpoint/2010/main" val="5128696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D662A9-5674-4CC1-927C-2582AC82B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purl.org/dc/terms/"/>
    <ds:schemaRef ds:uri="0b696a8a-ab1a-459b-a09e-44df7cbe9330"/>
    <ds:schemaRef ds:uri="http://purl.org/dc/dcmityp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35b8b66e-5759-43c1-a138-f967a8bf5a2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1001</TotalTime>
  <Words>5373</Words>
  <Application>Microsoft Office PowerPoint</Application>
  <PresentationFormat>Widescreen</PresentationFormat>
  <Paragraphs>225</Paragraphs>
  <Slides>25</Slides>
  <Notes>21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Open Sans</vt:lpstr>
      <vt:lpstr>Open Sans </vt:lpstr>
      <vt:lpstr>Open Sans ExtraBold</vt:lpstr>
      <vt:lpstr>Office Theme</vt:lpstr>
      <vt:lpstr>Office Theme</vt:lpstr>
      <vt:lpstr>LECTURE 3 KEY GIS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559</cp:revision>
  <dcterms:created xsi:type="dcterms:W3CDTF">2021-02-10T16:48:02Z</dcterms:created>
  <dcterms:modified xsi:type="dcterms:W3CDTF">2023-11-06T14:33:37Z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